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(ugh)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stuff here</a:t>
            </a:r>
          </a:p>
          <a:p>
            <a:pPr lvl="0"/>
            <a:r>
              <a:rPr/>
              <a:t>Fortunately, we’ve talked about a lot of it before</a:t>
            </a:r>
          </a:p>
          <a:p>
            <a:pPr lvl="0"/>
            <a:r>
              <a:rPr/>
              <a:t>tl;dr:</a:t>
            </a:r>
          </a:p>
          <a:p>
            <a:pPr lvl="1"/>
            <a:r>
              <a:rPr/>
              <a:t>There’s </a:t>
            </a:r>
            <a:r>
              <a:rPr>
                <a:latin typeface="Courier"/>
              </a:rPr>
              <a:t>char</a:t>
            </a:r>
            <a:r>
              <a:rPr/>
              <a:t> which is a Unicode “code point”</a:t>
            </a:r>
          </a:p>
          <a:p>
            <a:pPr lvl="1"/>
            <a:r>
              <a:rPr/>
              <a:t>There’s </a:t>
            </a:r>
            <a:r>
              <a:rPr>
                <a:latin typeface="Courier"/>
              </a:rPr>
              <a:t>str</a:t>
            </a:r>
            <a:r>
              <a:rPr/>
              <a:t> which is a sequence of bytes representing Unicode code points in the compressed UTF-8 format</a:t>
            </a:r>
          </a:p>
          <a:p>
            <a:pPr lvl="1"/>
            <a:r>
              <a:rPr/>
              <a:t>There’s </a:t>
            </a:r>
            <a:r>
              <a:rPr>
                <a:latin typeface="Courier"/>
              </a:rPr>
              <a:t>&amp;str</a:t>
            </a:r>
            <a:r>
              <a:rPr/>
              <a:t> which is a smart pointer to a </a:t>
            </a:r>
            <a:r>
              <a:rPr>
                <a:latin typeface="Courier"/>
              </a:rPr>
              <a:t>str</a:t>
            </a:r>
            <a:r>
              <a:rPr/>
              <a:t> with with a length field</a:t>
            </a:r>
          </a:p>
          <a:p>
            <a:pPr lvl="1"/>
            <a:r>
              <a:rPr/>
              <a:t>There’s </a:t>
            </a:r>
            <a:r>
              <a:rPr>
                <a:latin typeface="Courier"/>
              </a:rPr>
              <a:t>String</a:t>
            </a:r>
            <a:r>
              <a:rPr/>
              <a:t> which is the “owned” version of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</a:t>
            </a:r>
            <a:r>
              <a:rPr>
                <a:latin typeface="Courier"/>
              </a:rPr>
              <a:t>from_str()</a:t>
            </a:r>
            <a:r>
              <a:rPr/>
              <a:t> or </a:t>
            </a:r>
            <a:r>
              <a:rPr>
                <a:latin typeface="Courier"/>
              </a:rPr>
              <a:t>.parse()</a:t>
            </a:r>
            <a:r>
              <a:rPr/>
              <a:t> to convert a string into something else. You can use </a:t>
            </a:r>
            <a:r>
              <a:rPr>
                <a:latin typeface="Courier"/>
              </a:rPr>
              <a:t>to_string()</a:t>
            </a:r>
            <a:r>
              <a:rPr/>
              <a:t> to convert other things into </a:t>
            </a:r>
            <a:r>
              <a:rPr>
                <a:latin typeface="Courier"/>
              </a:rPr>
              <a:t>String</a:t>
            </a:r>
          </a:p>
          <a:p>
            <a:pPr lvl="0"/>
            <a:r>
              <a:rPr/>
              <a:t>You can use </a:t>
            </a:r>
            <a:r>
              <a:rPr>
                <a:latin typeface="Courier"/>
              </a:rPr>
              <a:t>.as_bytes()</a:t>
            </a:r>
            <a:r>
              <a:rPr/>
              <a:t> and </a:t>
            </a:r>
            <a:r>
              <a:rPr>
                <a:latin typeface="Courier"/>
              </a:rPr>
              <a:t>.into_bytes()</a:t>
            </a:r>
            <a:r>
              <a:rPr/>
              <a:t> to grab the bytes of a string for free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::from_utf8()</a:t>
            </a:r>
            <a:r>
              <a:rPr/>
              <a:t> methods come in checked, lossy and unsafe flavors. Choose wisely</a:t>
            </a:r>
          </a:p>
          <a:p>
            <a:pPr lvl="0"/>
            <a:r>
              <a:rPr/>
              <a:t>There’s a regex library crate. It’s good.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Previously discussed. Allows avoiding conversion until needed</a:t>
            </a:r>
          </a:p>
          <a:p>
            <a:pPr lvl="0"/>
            <a:r>
              <a:rPr/>
              <a:t>Usually not worth the trouble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book discusses the details of the format string language we’ve been using with </a:t>
            </a:r>
            <a:r>
              <a:rPr>
                <a:latin typeface="Courier"/>
              </a:rPr>
              <a:t>println!()</a:t>
            </a:r>
            <a:r>
              <a:rPr/>
              <a:t> and the like. Read 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“Character” can mean a lot of things. There’s 7-bit ASCII, 8-bit “latin-1”. There’s a million per-language coding standards</a:t>
            </a:r>
          </a:p>
          <a:p>
            <a:pPr lvl="0"/>
            <a:r>
              <a:rPr/>
              <a:t>In many languages there can be some debate about what constitutes a single “character”. Even in English, is a ligature like </a:t>
            </a:r>
            <a:r>
              <a:rPr>
                <a:latin typeface="Courier"/>
              </a:rPr>
              <a:t>ﬀ</a:t>
            </a:r>
            <a:r>
              <a:rPr/>
              <a:t> a character?</a:t>
            </a:r>
          </a:p>
          <a:p>
            <a:pPr lvl="0"/>
            <a:r>
              <a:rPr/>
              <a:t>Rust’s </a:t>
            </a:r>
            <a:r>
              <a:rPr>
                <a:latin typeface="Courier"/>
              </a:rPr>
              <a:t>char</a:t>
            </a:r>
            <a:r>
              <a:rPr/>
              <a:t> is a Unicode “code point”. It’s a 32-bit quantity, but not all possible values are legal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the usual character classifiers and converters, which work on full Unicode</a:t>
            </a:r>
          </a:p>
          <a:p>
            <a:pPr lvl="0"/>
            <a:r>
              <a:rPr/>
              <a:t>There’s a bit of ASCII support, but probably shouldn’t normally use it</a:t>
            </a:r>
          </a:p>
          <a:p>
            <a:pPr lvl="0"/>
            <a:r>
              <a:rPr/>
              <a:t>You can always cast a </a:t>
            </a:r>
            <a:r>
              <a:rPr>
                <a:latin typeface="Courier"/>
              </a:rPr>
              <a:t>char</a:t>
            </a:r>
            <a:r>
              <a:rPr/>
              <a:t> to any integer type. Watch out for overflow!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can’t cast an integer to </a:t>
            </a:r>
            <a:r>
              <a:rPr>
                <a:latin typeface="Courier"/>
              </a:rPr>
              <a:t>char</a:t>
            </a:r>
            <a:r>
              <a:rPr/>
              <a:t> (except </a:t>
            </a:r>
            <a:r>
              <a:rPr>
                <a:latin typeface="Courier"/>
              </a:rPr>
              <a:t>u8</a:t>
            </a:r>
            <a:r>
              <a:rPr/>
              <a:t>, because ASCII): you need to use </a:t>
            </a:r>
            <a:r>
              <a:rPr>
                <a:latin typeface="Courier"/>
              </a:rPr>
              <a:t>std::char::from_u32()</a:t>
            </a:r>
            <a:r>
              <a:rPr/>
              <a:t> or something like it. It returns an </a:t>
            </a:r>
            <a:r>
              <a:rPr>
                <a:latin typeface="Courier"/>
              </a:rPr>
              <a:t>Option</a:t>
            </a:r>
            <a:r>
              <a:rPr/>
              <a:t> depending on whether the particular input is a legal Unicode code point</a:t>
            </a:r>
          </a:p>
          <a:p>
            <a:pPr lvl="0"/>
            <a:r>
              <a:rPr/>
              <a:t>Note that case conversions can’t return a single character because uppercase ←→ lowercase is not always 1::1. So return a </a:t>
            </a:r>
            <a:r>
              <a:rPr>
                <a:latin typeface="Courier"/>
              </a:rPr>
              <a:t>char</a:t>
            </a:r>
            <a:r>
              <a:rPr/>
              <a:t> iterator, which is super-annoying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examples/charcast.rs</a:t>
            </a:r>
          </a:p>
          <a:p>
            <a:pPr lvl="0"/>
            <a:r>
              <a:rPr>
                <a:latin typeface="Courier"/>
              </a:rPr>
              <a:t>examples/lower.rs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deemed “not best practice” to store strings as sequences of 32-bit code points. So a compressed encoding called UTF-8 is used for strings. This encoding stores ASCII characters as themselves, and uses an escape convention to get multibyte coding of non-ASCII strings. A UTF-8 string is almost always much smaller than 4x the number of code points</a:t>
            </a:r>
          </a:p>
          <a:p>
            <a:pPr lvl="0"/>
            <a:r>
              <a:rPr/>
              <a:t>A Rust </a:t>
            </a:r>
            <a:r>
              <a:rPr>
                <a:latin typeface="Courier"/>
              </a:rPr>
              <a:t>str</a:t>
            </a:r>
            <a:r>
              <a:rPr/>
              <a:t> is like an array, except of UTF-8 text. A </a:t>
            </a:r>
            <a:r>
              <a:rPr>
                <a:latin typeface="Courier"/>
              </a:rPr>
              <a:t>str</a:t>
            </a:r>
            <a:r>
              <a:rPr/>
              <a:t> is unsized, so it is really only useful in certain type declarations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and &amp;str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just refer to </a:t>
            </a:r>
            <a:r>
              <a:rPr>
                <a:latin typeface="Courier"/>
              </a:rPr>
              <a:t>&amp;str</a:t>
            </a:r>
            <a:r>
              <a:rPr/>
              <a:t> and </a:t>
            </a:r>
            <a:r>
              <a:rPr>
                <a:latin typeface="Courier"/>
              </a:rPr>
              <a:t>String</a:t>
            </a:r>
            <a:r>
              <a:rPr/>
              <a:t> values collectively as “strings”</a:t>
            </a:r>
          </a:p>
          <a:p>
            <a:pPr lvl="0"/>
            <a:r>
              <a:rPr/>
              <a:t>An </a:t>
            </a:r>
            <a:r>
              <a:rPr>
                <a:latin typeface="Courier"/>
              </a:rPr>
              <a:t>&amp;str</a:t>
            </a:r>
            <a:r>
              <a:rPr/>
              <a:t> is a reference to a </a:t>
            </a:r>
            <a:r>
              <a:rPr>
                <a:latin typeface="Courier"/>
              </a:rPr>
              <a:t>str</a:t>
            </a:r>
            <a:r>
              <a:rPr/>
              <a:t>. It is a fat pointer that contains the size of the </a:t>
            </a:r>
            <a:r>
              <a:rPr>
                <a:latin typeface="Courier"/>
              </a:rPr>
              <a:t>&amp;str</a:t>
            </a:r>
            <a:r>
              <a:rPr/>
              <a:t> in bytes. The normal borrow rules apply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String</a:t>
            </a:r>
            <a:r>
              <a:rPr/>
              <a:t> is an owned reference to a </a:t>
            </a:r>
            <a:r>
              <a:rPr>
                <a:latin typeface="Courier"/>
              </a:rPr>
              <a:t>str</a:t>
            </a:r>
            <a:r>
              <a:rPr/>
              <a:t>. It is a fat pointer that contains the size of the </a:t>
            </a:r>
            <a:r>
              <a:rPr>
                <a:latin typeface="Courier"/>
              </a:rPr>
              <a:t>str</a:t>
            </a:r>
            <a:r>
              <a:rPr/>
              <a:t> in bytes.</a:t>
            </a:r>
          </a:p>
          <a:p>
            <a:pPr lvl="0"/>
            <a:r>
              <a:rPr/>
              <a:t>Because </a:t>
            </a:r>
            <a:r>
              <a:rPr>
                <a:latin typeface="Courier"/>
              </a:rPr>
              <a:t>String</a:t>
            </a:r>
            <a:r>
              <a:rPr/>
              <a:t> is owned, you can modify the contained bytes. However, all the methods provided for this are guaranteed to preserve UTF-8 encoding of the bytes. This is carefully tuned to avoid trouble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get an iterator over a string’s code points (</a:t>
            </a:r>
            <a:r>
              <a:rPr>
                <a:latin typeface="Courier"/>
              </a:rPr>
              <a:t>.chars()</a:t>
            </a:r>
            <a:r>
              <a:rPr/>
              <a:t>) or </a:t>
            </a:r>
            <a:r>
              <a:rPr>
                <a:latin typeface="Courier"/>
              </a:rPr>
              <a:t>u8</a:t>
            </a:r>
            <a:r>
              <a:rPr/>
              <a:t> bytes (</a:t>
            </a:r>
            <a:r>
              <a:rPr>
                <a:latin typeface="Courier"/>
              </a:rPr>
              <a:t>.bytes()</a:t>
            </a:r>
            <a:r>
              <a:rPr/>
              <a:t>)</a:t>
            </a:r>
          </a:p>
          <a:p>
            <a:pPr lvl="0"/>
            <a:r>
              <a:rPr/>
              <a:t>There is no convenient way to go to a given character (code point) position in a string. If you plan to do that a lot, use </a:t>
            </a:r>
            <a:r>
              <a:rPr>
                <a:latin typeface="Courier"/>
              </a:rPr>
              <a:t>chars().collect()</a:t>
            </a:r>
          </a:p>
          <a:p>
            <a:pPr lvl="0"/>
            <a:r>
              <a:rPr>
                <a:latin typeface="Courier"/>
              </a:rPr>
              <a:t>examples/stringchars.rs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the obvious methods for converting these things around. Read the book carefully to learn about the vocabulary</a:t>
            </a:r>
          </a:p>
          <a:p>
            <a:pPr lvl="0"/>
            <a:r>
              <a:rPr/>
              <a:t>Many of the string manipulation functions take a “pattern”. There’s a lot of kinds: read the book for the details. You will use them all, eventually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2022-03-02T23:46:16Z</dcterms:created>
  <dcterms:modified xsi:type="dcterms:W3CDTF">2022-03-02T23:46:16Z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