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.rust-lang.org/std/str/fn.from_utf8_unchecked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rogrammingRust/examples/blob/master/ref-with-flag/src/lib.rs" TargetMode="External" /><Relationship Id="rId3" Type="http://schemas.openxmlformats.org/officeDocument/2006/relationships/hyperlink" Target="http://github.com/BartMassey/sivec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unsafe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Turns off </a:t>
            </a:r>
            <a:r>
              <a:rPr i="1"/>
              <a:t>some</a:t>
            </a:r>
            <a:r>
              <a:rPr/>
              <a:t> of the compiler checks when applied to a block or function</a:t>
            </a:r>
          </a:p>
          <a:p>
            <a:pPr lvl="1"/>
            <a:r>
              <a:rPr/>
              <a:t>Can call unsafe functions</a:t>
            </a:r>
          </a:p>
          <a:p>
            <a:pPr lvl="1"/>
            <a:r>
              <a:rPr/>
              <a:t>Can dereference raw pointers</a:t>
            </a:r>
          </a:p>
          <a:p>
            <a:pPr lvl="1"/>
            <a:r>
              <a:rPr/>
              <a:t>Can mutate global variables</a:t>
            </a:r>
          </a:p>
          <a:p>
            <a:pPr lvl="1"/>
            <a:r>
              <a:rPr/>
              <a:t>Can use </a:t>
            </a:r>
            <a:r>
              <a:rPr>
                <a:latin typeface="Courier"/>
              </a:rPr>
              <a:t>extern</a:t>
            </a:r>
            <a:r>
              <a:rPr/>
              <a:t> Foreign-Function Interface (FFI)</a:t>
            </a:r>
          </a:p>
          <a:p>
            <a:pPr lvl="0"/>
            <a:r>
              <a:rPr/>
              <a:t>That is </a:t>
            </a:r>
            <a:r>
              <a:rPr i="1"/>
              <a:t>all</a:t>
            </a:r>
            <a:r>
              <a:rPr/>
              <a:t> it gives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Consequence Of unsafe Abuse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Undefined Behavior (UB) when a program</a:t>
            </a:r>
          </a:p>
          <a:p>
            <a:pPr lvl="1"/>
            <a:r>
              <a:rPr/>
              <a:t>Reads uninitialized memory</a:t>
            </a:r>
          </a:p>
          <a:p>
            <a:pPr lvl="1"/>
            <a:r>
              <a:rPr/>
              <a:t>Creates invalid primitive values</a:t>
            </a:r>
          </a:p>
          <a:p>
            <a:pPr lvl="2" indent="-342900" marL="1028700">
              <a:buAutoNum type="arabicPeriod"/>
            </a:pPr>
            <a:r>
              <a:rPr/>
              <a:t>Invalid (including null) references or Boxes</a:t>
            </a:r>
          </a:p>
          <a:p>
            <a:pPr lvl="2" indent="-342900" marL="1028700">
              <a:buAutoNum type="arabicPeriod"/>
            </a:pPr>
            <a:r>
              <a:rPr>
                <a:latin typeface="Courier"/>
              </a:rPr>
              <a:t>bool</a:t>
            </a:r>
            <a:r>
              <a:rPr/>
              <a:t> values that are not either 0 or 1</a:t>
            </a:r>
          </a:p>
          <a:p>
            <a:pPr lvl="2" indent="-342900" marL="1028700">
              <a:buAutoNum type="arabicPeriod"/>
            </a:pPr>
            <a:r>
              <a:rPr>
                <a:latin typeface="Courier"/>
              </a:rPr>
              <a:t>enum</a:t>
            </a:r>
            <a:r>
              <a:rPr/>
              <a:t> values with bogus discriminants</a:t>
            </a:r>
          </a:p>
          <a:p>
            <a:pPr lvl="2" indent="-342900" marL="1028700">
              <a:buAutoNum type="arabicPeriod"/>
            </a:pPr>
            <a:r>
              <a:rPr>
                <a:latin typeface="Courier"/>
              </a:rPr>
              <a:t>char</a:t>
            </a:r>
            <a:r>
              <a:rPr/>
              <a:t> values that are not Unicode code points</a:t>
            </a:r>
          </a:p>
          <a:p>
            <a:pPr lvl="2" indent="-342900" marL="1028700">
              <a:buAutoNum type="arabicPeriod"/>
            </a:pPr>
            <a:r>
              <a:rPr>
                <a:latin typeface="Courier"/>
              </a:rPr>
              <a:t>str</a:t>
            </a:r>
            <a:r>
              <a:rPr/>
              <a:t> values that are not UTF-8</a:t>
            </a:r>
          </a:p>
          <a:p>
            <a:pPr lvl="1"/>
            <a:r>
              <a:rPr/>
              <a:t>Violates the lifetime or sharing rules with references</a:t>
            </a:r>
          </a:p>
          <a:p>
            <a:pPr lvl="1"/>
            <a:r>
              <a:rPr/>
              <a:t>Dereferences a bogus pointer — points somewhere invalid or </a:t>
            </a:r>
            <a:r>
              <a:rPr i="1"/>
              <a:t>misaligned</a:t>
            </a:r>
          </a:p>
          <a:p>
            <a:pPr lvl="1"/>
            <a:r>
              <a:rPr/>
              <a:t>Has a data race</a:t>
            </a:r>
          </a:p>
          <a:p>
            <a:pPr lvl="1"/>
            <a:r>
              <a:rPr/>
              <a:t>Unwinds across FFI calls (obscure)</a:t>
            </a:r>
          </a:p>
          <a:p>
            <a:pPr lvl="1"/>
            <a:r>
              <a:rPr/>
              <a:t>Violates standard library (or other) function contracts</a:t>
            </a:r>
          </a:p>
          <a:p>
            <a:pPr lvl="0"/>
            <a:r>
              <a:rPr/>
              <a:t>UB may do nothing, may cause trouble, or may only cause trouble when the optimizer gets clever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Unsafe Function “Contracts”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Code should be written so that </a:t>
            </a:r>
            <a:r>
              <a:rPr i="1"/>
              <a:t>when properly used</a:t>
            </a:r>
            <a:r>
              <a:rPr/>
              <a:t> UB cannot occur</a:t>
            </a:r>
          </a:p>
          <a:p>
            <a:pPr lvl="0"/>
            <a:r>
              <a:rPr/>
              <a:t>To inform the user of the code, a natural-language “contract” should be written specifying how an </a:t>
            </a:r>
            <a:r>
              <a:rPr>
                <a:latin typeface="Courier"/>
              </a:rPr>
              <a:t>unsafe</a:t>
            </a:r>
            <a:r>
              <a:rPr/>
              <a:t> function can be safely called</a:t>
            </a:r>
          </a:p>
          <a:p>
            <a:pPr lvl="0"/>
            <a:r>
              <a:rPr/>
              <a:t>The contract should appear as a rustdoc comment before the function</a:t>
            </a:r>
          </a:p>
          <a:p>
            <a:pPr lvl="0"/>
            <a:r>
              <a:rPr>
                <a:latin typeface="Courier"/>
              </a:rPr>
              <a:t>unsafe</a:t>
            </a:r>
            <a:r>
              <a:rPr/>
              <a:t> blocks inside a function must be used in such a way that no valid call to the function can cause UB</a:t>
            </a:r>
          </a:p>
          <a:p>
            <a:pPr lvl="0"/>
            <a:r>
              <a:rPr/>
              <a:t>e.g. </a:t>
            </a:r>
            <a:r>
              <a:rPr>
                <a:hlinkClick r:id="rId2"/>
                <a:latin typeface="Courier"/>
              </a:rPr>
              <a:t>from_utf8_unchecked()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Unsafe Block “Contracts”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Every </a:t>
            </a:r>
            <a:r>
              <a:rPr>
                <a:latin typeface="Courier"/>
              </a:rPr>
              <a:t>unsafe</a:t>
            </a:r>
            <a:r>
              <a:rPr/>
              <a:t> block should have a comment above that describes</a:t>
            </a:r>
          </a:p>
          <a:p>
            <a:pPr lvl="1"/>
            <a:r>
              <a:rPr i="1"/>
              <a:t>Need</a:t>
            </a:r>
            <a:r>
              <a:rPr/>
              <a:t> (why should this block be </a:t>
            </a:r>
            <a:r>
              <a:rPr>
                <a:latin typeface="Courier"/>
              </a:rPr>
              <a:t>unsafe</a:t>
            </a:r>
            <a:r>
              <a:rPr/>
              <a:t>?)</a:t>
            </a:r>
          </a:p>
          <a:p>
            <a:pPr lvl="1"/>
            <a:r>
              <a:rPr i="1"/>
              <a:t>Safety</a:t>
            </a:r>
            <a:r>
              <a:rPr/>
              <a:t> (why is this block not UB?)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Raw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Declared for some type </a:t>
            </a:r>
            <a:r>
              <a:rPr>
                <a:latin typeface="Courier"/>
              </a:rPr>
              <a:t>T</a:t>
            </a:r>
            <a:r>
              <a:rPr/>
              <a:t> via </a:t>
            </a:r>
            <a:r>
              <a:rPr>
                <a:latin typeface="Courier"/>
              </a:rPr>
              <a:t>*const T</a:t>
            </a:r>
            <a:r>
              <a:rPr/>
              <a:t> or </a:t>
            </a:r>
            <a:r>
              <a:rPr>
                <a:latin typeface="Courier"/>
              </a:rPr>
              <a:t>*mut T</a:t>
            </a:r>
          </a:p>
          <a:p>
            <a:pPr lvl="0"/>
            <a:r>
              <a:rPr/>
              <a:t>Are essentially just C pointers</a:t>
            </a:r>
          </a:p>
          <a:p>
            <a:pPr lvl="0"/>
            <a:r>
              <a:rPr/>
              <a:t>Not </a:t>
            </a:r>
            <a:r>
              <a:rPr>
                <a:latin typeface="Courier"/>
              </a:rPr>
              <a:t>unsafe</a:t>
            </a:r>
            <a:r>
              <a:rPr/>
              <a:t> to do anything </a:t>
            </a:r>
            <a:r>
              <a:rPr i="1"/>
              <a:t>other than</a:t>
            </a:r>
            <a:r>
              <a:rPr/>
              <a:t> dereference them</a:t>
            </a:r>
          </a:p>
          <a:p>
            <a:pPr lvl="0"/>
            <a:r>
              <a:rPr/>
              <a:t>Whole bunch of functions in </a:t>
            </a:r>
            <a:r>
              <a:rPr>
                <a:latin typeface="Courier"/>
              </a:rPr>
              <a:t>std::ptr</a:t>
            </a:r>
            <a:r>
              <a:rPr/>
              <a:t> and </a:t>
            </a:r>
            <a:r>
              <a:rPr>
                <a:latin typeface="Courier"/>
              </a:rPr>
              <a:t>std::mem</a:t>
            </a:r>
            <a:r>
              <a:rPr/>
              <a:t> for dealing with them</a:t>
            </a:r>
          </a:p>
          <a:p>
            <a:pPr lvl="0"/>
            <a:r>
              <a:rPr>
                <a:latin typeface="Courier"/>
              </a:rPr>
              <a:t>examples/nullptr.rs</a:t>
            </a:r>
          </a:p>
          <a:p>
            <a:pPr lvl="0"/>
            <a:r>
              <a:rPr/>
              <a:t>You can drop memory out from under a raw pointer. Watch out for ownership problems</a:t>
            </a:r>
          </a:p>
          <a:p>
            <a:pPr lvl="0"/>
            <a:r>
              <a:rPr/>
              <a:t>Can cast back to a ref with </a:t>
            </a:r>
            <a:r>
              <a:rPr>
                <a:latin typeface="Courier"/>
              </a:rPr>
              <a:t>as</a:t>
            </a:r>
            <a:r>
              <a:rPr/>
              <a:t>, but be careful: default lifetime is </a:t>
            </a:r>
            <a:r>
              <a:rPr>
                <a:latin typeface="Courier"/>
              </a:rPr>
              <a:t>'static</a:t>
            </a:r>
            <a:r>
              <a:rPr/>
              <a:t>, while the referenced data probably isn’t at all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RefWithFlag</a:t>
            </a:r>
            <a:r>
              <a:rPr/>
              <a:t> from the book</a:t>
            </a:r>
          </a:p>
          <a:p>
            <a:pPr lvl="1" indent="0" marL="342900">
              <a:buNone/>
            </a:pPr>
            <a:r>
              <a:rPr>
                <a:hlinkClick r:id="rId2"/>
              </a:rPr>
              <a:t>https://github.com/ProgrammingRust/examples/blob/master/ref-with-flag/src/lib.rs</a:t>
            </a:r>
          </a:p>
          <a:p>
            <a:pPr lvl="0"/>
            <a:r>
              <a:rPr>
                <a:latin typeface="Courier"/>
              </a:rPr>
              <a:t>SIVec</a:t>
            </a:r>
          </a:p>
          <a:p>
            <a:pPr lvl="1" indent="0" marL="342900">
              <a:buNone/>
            </a:pPr>
            <a:r>
              <a:rPr>
                <a:hlinkClick r:id="rId3"/>
              </a:rPr>
              <a:t>http://github.com/BartMassey/sivec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2022-03-02T23:46:34Z</dcterms:created>
  <dcterms:modified xsi:type="dcterms:W3CDTF">2022-03-02T23:46:34Z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