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Rust is a quite strictly statically typed language. Things like this won’t succeed</a:t>
            </a:r>
          </a:p>
          <a:p>
            <a:pPr lvl="1" indent="0">
              <a:buNone/>
            </a:pPr>
            <a:r>
              <a:rPr>
                <a:latin typeface="Courier"/>
              </a:rPr>
              <a:t>  let x: u16 = 0u8;</a:t>
            </a:r>
          </a:p>
          <a:p>
            <a:pPr lvl="1" indent="0" marL="342900">
              <a:buNone/>
            </a:pPr>
            <a:r>
              <a:rPr/>
              <a:t>because the types don’t exactly match</a:t>
            </a:r>
          </a:p>
          <a:p>
            <a:pPr lvl="0"/>
            <a:r>
              <a:rPr/>
              <a:t>To make the language livable, there’s a bunch of type conversion that goes on</a:t>
            </a:r>
          </a:p>
          <a:p>
            <a:pPr lvl="0"/>
            <a:r>
              <a:rPr/>
              <a:t>Let’s focus on the stuff that is applicable to numbers, leaving the fancy conversions for a future chat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Kinds Of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</a:t>
            </a:r>
            <a:r>
              <a:rPr>
                <a:latin typeface="Courier"/>
              </a:rPr>
              <a:t>From</a:t>
            </a:r>
            <a:r>
              <a:rPr/>
              <a:t>, </a:t>
            </a:r>
            <a:r>
              <a:rPr>
                <a:latin typeface="Courier"/>
              </a:rPr>
              <a:t>Into</a:t>
            </a:r>
          </a:p>
          <a:p>
            <a:pPr lvl="0"/>
            <a:r>
              <a:rPr/>
              <a:t>Via </a:t>
            </a:r>
            <a:r>
              <a:rPr>
                <a:latin typeface="Courier"/>
              </a:rPr>
              <a:t>TryFrom</a:t>
            </a:r>
            <a:r>
              <a:rPr/>
              <a:t>, </a:t>
            </a:r>
            <a:r>
              <a:rPr>
                <a:latin typeface="Courier"/>
              </a:rPr>
              <a:t>TryInto</a:t>
            </a:r>
          </a:p>
          <a:p>
            <a:pPr lvl="0"/>
            <a:r>
              <a:rPr/>
              <a:t>Via </a:t>
            </a:r>
            <a:r>
              <a:rPr>
                <a:latin typeface="Courier"/>
              </a:rPr>
              <a:t>as</a:t>
            </a:r>
            <a:r>
              <a:rPr/>
              <a:t> casts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From</a:t>
            </a:r>
            <a:r>
              <a:rPr/>
              <a:t>, </a:t>
            </a:r>
            <a:r>
              <a:rPr>
                <a:latin typeface="Courier"/>
              </a:rPr>
              <a:t>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From</a:t>
            </a:r>
            <a:r>
              <a:rPr/>
              <a:t> and </a:t>
            </a:r>
            <a:r>
              <a:rPr>
                <a:latin typeface="Courier"/>
              </a:rPr>
              <a:t>Into</a:t>
            </a:r>
            <a:r>
              <a:rPr/>
              <a:t> are </a:t>
            </a:r>
            <a:r>
              <a:rPr i="1"/>
              <a:t>traits</a:t>
            </a:r>
            <a:r>
              <a:rPr/>
              <a:t>, which are a fancy Rust thing that we don’t need to worry about much for now</a:t>
            </a:r>
          </a:p>
          <a:p>
            <a:pPr lvl="0"/>
            <a:r>
              <a:rPr/>
              <a:t>These traits are in-scope in standard Rust: you may use the </a:t>
            </a:r>
            <a:r>
              <a:rPr>
                <a:latin typeface="Courier"/>
              </a:rPr>
              <a:t>from()</a:t>
            </a:r>
            <a:r>
              <a:rPr/>
              <a:t> and </a:t>
            </a:r>
            <a:r>
              <a:rPr>
                <a:latin typeface="Courier"/>
              </a:rPr>
              <a:t>into()</a:t>
            </a:r>
            <a:r>
              <a:rPr/>
              <a:t> methods they provide for a lot of conversions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from()</a:t>
            </a:r>
            <a:r>
              <a:rPr/>
              <a:t> and </a:t>
            </a:r>
            <a:r>
              <a:rPr>
                <a:latin typeface="Courier"/>
              </a:rPr>
              <a:t>into()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from()</a:t>
            </a:r>
            <a:r>
              <a:rPr/>
              <a:t> requires an explicit type</a:t>
            </a:r>
          </a:p>
          <a:p>
            <a:pPr lvl="1" indent="0">
              <a:buNone/>
            </a:pPr>
            <a:r>
              <a:rPr>
                <a:latin typeface="Courier"/>
              </a:rPr>
              <a:t>  let x = u16::from(0u8);</a:t>
            </a:r>
          </a:p>
          <a:p>
            <a:pPr lvl="0"/>
            <a:r>
              <a:rPr>
                <a:latin typeface="Courier"/>
              </a:rPr>
              <a:t>into()</a:t>
            </a:r>
            <a:r>
              <a:rPr/>
              <a:t> requires a valid type context</a:t>
            </a:r>
          </a:p>
          <a:p>
            <a:pPr lvl="1" indent="0">
              <a:buNone/>
            </a:pPr>
            <a:r>
              <a:rPr>
                <a:latin typeface="Courier"/>
              </a:rPr>
              <a:t>  let x: u16 = 0u8.into();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of </a:t>
            </a:r>
            <a:r>
              <a:rPr>
                <a:latin typeface="Courier"/>
              </a:rPr>
              <a:t>From</a:t>
            </a:r>
            <a:r>
              <a:rPr/>
              <a:t> and </a:t>
            </a:r>
            <a:r>
              <a:rPr>
                <a:latin typeface="Courier"/>
              </a:rPr>
              <a:t>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conversions must always succeed: they must return a correct result and cannot panic</a:t>
            </a:r>
          </a:p>
          <a:p>
            <a:pPr lvl="0"/>
            <a:r>
              <a:rPr/>
              <a:t>Because of this, some conversions are just not possible. This</a:t>
            </a:r>
          </a:p>
          <a:p>
            <a:pPr lvl="1" indent="0">
              <a:buNone/>
            </a:pPr>
            <a:r>
              <a:rPr>
                <a:latin typeface="Courier"/>
              </a:rPr>
              <a:t>  let x: i16 = 0u16.into();</a:t>
            </a:r>
          </a:p>
          <a:p>
            <a:pPr lvl="1" indent="0" marL="342900">
              <a:buNone/>
            </a:pPr>
            <a:r>
              <a:rPr/>
              <a:t>won’t work, because </a:t>
            </a:r>
            <a:r>
              <a:rPr i="1"/>
              <a:t>some</a:t>
            </a:r>
            <a:r>
              <a:rPr/>
              <a:t> </a:t>
            </a:r>
            <a:r>
              <a:rPr>
                <a:latin typeface="Courier"/>
              </a:rPr>
              <a:t>u16</a:t>
            </a:r>
            <a:r>
              <a:rPr/>
              <a:t>s are too big to fit in an </a:t>
            </a:r>
            <a:r>
              <a:rPr>
                <a:latin typeface="Courier"/>
              </a:rPr>
              <a:t>i16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TryFrom</a:t>
            </a:r>
            <a:r>
              <a:rPr/>
              <a:t> and </a:t>
            </a:r>
            <a:r>
              <a:rPr>
                <a:latin typeface="Courier"/>
              </a:rPr>
              <a:t>TryInto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y* These traits provide </a:t>
            </a:r>
            <a:r>
              <a:rPr>
                <a:latin typeface="Courier"/>
              </a:rPr>
              <a:t>try_from()</a:t>
            </a:r>
            <a:r>
              <a:rPr/>
              <a:t> and </a:t>
            </a:r>
            <a:r>
              <a:rPr>
                <a:latin typeface="Courier"/>
              </a:rPr>
              <a:t>try_into()</a:t>
            </a:r>
            <a:r>
              <a:rPr/>
              <a:t> methods that return a </a:t>
            </a:r>
            <a:r>
              <a:rPr>
                <a:latin typeface="Courier"/>
              </a:rPr>
              <a:t>Result</a:t>
            </a:r>
            <a:r>
              <a:rPr/>
              <a:t> that is either an </a:t>
            </a:r>
            <a:r>
              <a:rPr>
                <a:latin typeface="Courier"/>
              </a:rPr>
              <a:t>Ok</a:t>
            </a:r>
            <a:r>
              <a:rPr/>
              <a:t> converted value or an </a:t>
            </a:r>
            <a:r>
              <a:rPr>
                <a:latin typeface="Courier"/>
              </a:rPr>
              <a:t>Err</a:t>
            </a:r>
            <a:r>
              <a:rPr/>
              <a:t> error</a:t>
            </a:r>
          </a:p>
          <a:p>
            <a:pPr lvl="0" indent="0">
              <a:buNone/>
            </a:pPr>
            <a:r>
              <a:rPr>
                <a:latin typeface="Courier"/>
              </a:rPr>
              <a:t>    let x: i16 = 0u16.try_into().unwrap();</a:t>
            </a:r>
          </a:p>
          <a:p>
            <a:pPr lvl="0" indent="0" marL="0">
              <a:buNone/>
            </a:pPr>
            <a:r>
              <a:rPr/>
              <a:t>is a perfectly valid conversion that we know will succeed</a:t>
            </a:r>
          </a:p>
          <a:p>
            <a:pPr lvl="0"/>
            <a:r>
              <a:rPr/>
              <a:t>If your </a:t>
            </a:r>
            <a:r>
              <a:rPr>
                <a:latin typeface="Courier"/>
              </a:rPr>
              <a:t>Cargo.toml</a:t>
            </a:r>
            <a:r>
              <a:rPr/>
              <a:t> has </a:t>
            </a:r>
            <a:r>
              <a:rPr>
                <a:latin typeface="Courier"/>
              </a:rPr>
              <a:t>edition = "2021"</a:t>
            </a:r>
            <a:r>
              <a:rPr/>
              <a:t> you get these traits automatically. Otherwise you must</a:t>
            </a:r>
          </a:p>
          <a:p>
            <a:pPr lvl="1" indent="0">
              <a:buNone/>
            </a:pPr>
            <a:r>
              <a:rPr>
                <a:latin typeface="Courier"/>
              </a:rPr>
              <a:t>  use std::convert::{TryFrom, TryInto};</a:t>
            </a:r>
          </a:p>
          <a:p>
            <a:pPr lvl="1" indent="0" marL="342900">
              <a:buNone/>
            </a:pPr>
            <a:r>
              <a:rPr/>
              <a:t>to get them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“Casting” with </a:t>
            </a:r>
            <a:r>
              <a:rPr>
                <a:latin typeface="Courier"/>
              </a:rPr>
              <a:t>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variety of conversions are possible by using </a:t>
            </a:r>
            <a:r>
              <a:rPr>
                <a:latin typeface="Courier"/>
              </a:rPr>
              <a:t>as</a:t>
            </a:r>
            <a:r>
              <a:rPr/>
              <a:t> “casts”</a:t>
            </a:r>
          </a:p>
          <a:p>
            <a:pPr lvl="0"/>
            <a:r>
              <a:rPr/>
              <a:t>These casts may be coercions or conversions (like C)</a:t>
            </a:r>
          </a:p>
          <a:p>
            <a:pPr lvl="0"/>
            <a:r>
              <a:rPr>
                <a:latin typeface="Courier"/>
              </a:rPr>
              <a:t>as</a:t>
            </a:r>
            <a:r>
              <a:rPr/>
              <a:t> casts will never panic: they are guaranteed to “succeed”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Dangers of </a:t>
            </a:r>
            <a:r>
              <a:rPr>
                <a:latin typeface="Courier"/>
              </a:rPr>
              <a:t>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is legal</a:t>
            </a:r>
          </a:p>
          <a:p>
            <a:pPr lvl="1" indent="0">
              <a:buNone/>
            </a:pPr>
            <a:r>
              <a:rPr>
                <a:latin typeface="Courier"/>
              </a:rPr>
              <a:t>  let x = 0i16 as u16</a:t>
            </a:r>
          </a:p>
          <a:p>
            <a:pPr lvl="1" indent="0" marL="342900">
              <a:buNone/>
            </a:pPr>
            <a:r>
              <a:rPr/>
              <a:t>but bad practice in general, because if the conversion would fail you have to read the manual to find out what happens, and it’s probably bad</a:t>
            </a:r>
          </a:p>
          <a:p>
            <a:pPr lvl="0"/>
            <a:r>
              <a:rPr/>
              <a:t>Guess what these do?</a:t>
            </a:r>
          </a:p>
          <a:p>
            <a:pPr lvl="1" indent="0">
              <a:buNone/>
            </a:pPr>
            <a:r>
              <a:rPr>
                <a:latin typeface="Courier"/>
              </a:rPr>
              <a:t>  let x = 0xffffu16 as i16;
  let x = 0xfffffffeu32 as f32 as u32;
  let x = 1.0e20_f32 as u32;
  let x = (0.0f32 / 0.0f32) as u32;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Beyond 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Vec&lt;u8&gt;</a:t>
            </a:r>
            <a:r>
              <a:rPr/>
              <a:t>, </a:t>
            </a:r>
            <a:r>
              <a:rPr>
                <a:latin typeface="Courier"/>
              </a:rPr>
              <a:t>&amp;[u8]</a:t>
            </a:r>
            <a:r>
              <a:rPr/>
              <a:t>, </a:t>
            </a:r>
            <a:r>
              <a:rPr>
                <a:latin typeface="Courier"/>
              </a:rPr>
              <a:t>Box&lt;[u8]&gt;</a:t>
            </a:r>
          </a:p>
          <a:p>
            <a:pPr lvl="0"/>
            <a:r>
              <a:rPr>
                <a:latin typeface="Courier"/>
              </a:rPr>
              <a:t>String</a:t>
            </a:r>
            <a:r>
              <a:rPr/>
              <a:t>, </a:t>
            </a:r>
            <a:r>
              <a:rPr>
                <a:latin typeface="Courier"/>
              </a:rPr>
              <a:t>&amp;str</a:t>
            </a:r>
            <a:r>
              <a:rPr/>
              <a:t>, </a:t>
            </a:r>
            <a:r>
              <a:rPr>
                <a:latin typeface="Courier"/>
              </a:rPr>
              <a:t>char</a:t>
            </a:r>
          </a:p>
          <a:p>
            <a:pPr lvl="0"/>
            <a:r>
              <a:rPr/>
              <a:t>Other standard conversion traits, e.g. </a:t>
            </a:r>
            <a:r>
              <a:rPr>
                <a:latin typeface="Courier"/>
              </a:rPr>
              <a:t>Owned</a:t>
            </a:r>
          </a:p>
          <a:p>
            <a:pPr lvl="0"/>
            <a:r>
              <a:rPr/>
              <a:t>Implementing for your own types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2022-01-25T04:09:37Z</dcterms:created>
  <dcterms:modified xsi:type="dcterms:W3CDTF">2022-01-25T04:09:37Z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