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3" r:id="rId3"/>
    <p:sldId id="264" r:id="rId4"/>
    <p:sldId id="265" r:id="rId5"/>
    <p:sldId id="268" r:id="rId6"/>
    <p:sldId id="275" r:id="rId7"/>
    <p:sldId id="271" r:id="rId8"/>
    <p:sldId id="274" r:id="rId9"/>
    <p:sldId id="272" r:id="rId10"/>
    <p:sldId id="273" r:id="rId11"/>
    <p:sldId id="269" r:id="rId12"/>
    <p:sldId id="270" r:id="rId13"/>
    <p:sldId id="276" r:id="rId14"/>
    <p:sldId id="266" r:id="rId15"/>
    <p:sldId id="257" r:id="rId16"/>
    <p:sldId id="259" r:id="rId17"/>
    <p:sldId id="258" r:id="rId18"/>
    <p:sldId id="260" r:id="rId19"/>
    <p:sldId id="261" r:id="rId20"/>
    <p:sldId id="262" r:id="rId21"/>
    <p:sldId id="277" r:id="rId2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CF28F-F92E-45D6-9A53-A0CB43C83154}" v="1393" dt="2023-02-02T01:07:32.683"/>
    <p1510:client id="{37F888D4-F8E3-44E0-81AB-438D0732B9D3}" v="663" dt="2023-01-30T18:02:24.344"/>
    <p1510:client id="{38EB7FB7-999C-4E51-9EF2-D3E67BC31968}" v="1106" dt="2023-02-05T14:02:11.928"/>
    <p1510:client id="{A770FC14-0FDC-A68F-2CB6-65DDC4675CF6}" v="1009" dt="2023-01-30T18:26:28.526"/>
    <p1510:client id="{AF128EFA-BCED-4BAD-A628-DC28960764B5}" v="147" dt="2023-02-07T14:01:4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359DC8A-171C-4851-AA67-A93BB1A90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9593E8-91ED-45D8-A78B-906A3336E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E1178-38C8-458D-9BBA-391D8600F37E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64EB04-9E6A-4308-A568-B4C6B4DDB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81A6C-1307-4158-9352-4BDB09A405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5B8AB-8978-49AA-B307-0D35A9214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477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11245 4815 0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7170 2090 0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7170 2090 0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6509 2461 0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12832 4286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11007 4842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11880 5001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12330 5424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12330 5424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13467 4524 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6112 1905 0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5212 1905 0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05T13:18:14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5212 1905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8EEE-8324-4673-8413-3D4E0151ABEB}" type="datetimeFigureOut">
              <a:rPr lang="pt-BR" noProof="0" smtClean="0"/>
              <a:t>07/02/2023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FEFBF-2414-4698-9E48-10DF91902EC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719442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FEFBF-2414-4698-9E48-10DF91902EC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69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60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4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6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27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0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30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/>
              <a:t>Almost Pong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Por: José </a:t>
            </a:r>
            <a:r>
              <a:rPr lang="pt-BR" dirty="0" err="1"/>
              <a:t>Antonio</a:t>
            </a:r>
            <a:r>
              <a:rPr lang="pt-BR" dirty="0"/>
              <a:t> Castro </a:t>
            </a:r>
            <a:r>
              <a:rPr lang="pt-BR" dirty="0" err="1"/>
              <a:t>Marroquín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71737" cy="435133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9600" dirty="0"/>
              <a:t>Colisões</a:t>
            </a:r>
          </a:p>
          <a:p>
            <a:pPr marL="342900" indent="-342900">
              <a:buFont typeface="Courier New" pitchFamily="34" charset="0"/>
              <a:buChar char="o"/>
            </a:pPr>
            <a:endParaRPr lang="pt-BR" sz="96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pt-BR" sz="9600" spc="10" dirty="0">
                <a:ea typeface="+mn-lt"/>
                <a:cs typeface="+mn-lt"/>
              </a:rPr>
              <a:t>Função  colisão.</a:t>
            </a:r>
            <a:endParaRPr lang="pt-BR" sz="9600" dirty="0"/>
          </a:p>
          <a:p>
            <a:pPr marL="274320" lvl="1" indent="0" algn="just">
              <a:buNone/>
            </a:pPr>
            <a:r>
              <a:rPr lang="pt-BR" sz="5100" spc="10" dirty="0">
                <a:ea typeface="+mn-lt"/>
                <a:cs typeface="+mn-lt"/>
              </a:rPr>
              <a:t> </a:t>
            </a:r>
            <a:r>
              <a:rPr lang="pt-BR" sz="8600" spc="10" dirty="0">
                <a:ea typeface="+mn-lt"/>
                <a:cs typeface="+mn-lt"/>
              </a:rPr>
              <a:t>Função para detectar se houve uma colisão entre a bola e os obstáculos. A função recebe como argumento a bola e array de obstáculos e faz uso da função HasIntersection para retornar o valor 1 caso aconteça uma colisão.</a:t>
            </a: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5900" dirty="0">
                <a:ea typeface="+mn-lt"/>
                <a:cs typeface="+mn-lt"/>
              </a:rPr>
              <a:t>Imagens e Textos</a:t>
            </a:r>
            <a:endParaRPr lang="pt-BR" sz="5900"/>
          </a:p>
          <a:p>
            <a:pPr lvl="1">
              <a:buFont typeface="Arial" pitchFamily="34" charset="0"/>
              <a:buChar char="•"/>
            </a:pPr>
            <a:r>
              <a:rPr lang="pt-BR" sz="5100" spc="10" dirty="0">
                <a:ea typeface="+mn-lt"/>
                <a:cs typeface="+mn-lt"/>
              </a:rPr>
              <a:t>Função  </a:t>
            </a:r>
            <a:r>
              <a:rPr lang="pt-BR" sz="5100" spc="10" err="1">
                <a:ea typeface="+mn-lt"/>
                <a:cs typeface="+mn-lt"/>
              </a:rPr>
              <a:t>get_text_and_rect</a:t>
            </a:r>
            <a:r>
              <a:rPr lang="pt-BR" sz="5100" spc="10" dirty="0">
                <a:ea typeface="+mn-lt"/>
                <a:cs typeface="+mn-lt"/>
              </a:rPr>
              <a:t>.</a:t>
            </a:r>
          </a:p>
          <a:p>
            <a:pPr marL="274320" lvl="1" indent="0">
              <a:buNone/>
            </a:pPr>
            <a:r>
              <a:rPr lang="pt-BR" sz="5100" spc="10" dirty="0">
                <a:ea typeface="+mn-lt"/>
                <a:cs typeface="+mn-lt"/>
              </a:rPr>
              <a:t>Função para configurar o texto e o retângulo onde vai ficar o texto. Recebe como argumentos a posição do texto, a fonte, o retângulo e uma textura. </a:t>
            </a: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lvl="1"/>
            <a:r>
              <a:rPr lang="pt-BR" sz="5100" spc="10" err="1">
                <a:ea typeface="+mn-lt"/>
                <a:cs typeface="+mn-lt"/>
              </a:rPr>
              <a:t>Funçao</a:t>
            </a:r>
            <a:r>
              <a:rPr lang="pt-BR" sz="5100" spc="10" dirty="0">
                <a:ea typeface="+mn-lt"/>
                <a:cs typeface="+mn-lt"/>
              </a:rPr>
              <a:t> </a:t>
            </a:r>
            <a:r>
              <a:rPr lang="pt-BR" sz="5100" spc="10" err="1">
                <a:ea typeface="+mn-lt"/>
                <a:cs typeface="+mn-lt"/>
              </a:rPr>
              <a:t>escolher_corte</a:t>
            </a:r>
            <a:r>
              <a:rPr lang="pt-BR" sz="5100" spc="10" dirty="0">
                <a:ea typeface="+mn-lt"/>
                <a:cs typeface="+mn-lt"/>
              </a:rPr>
              <a:t>.</a:t>
            </a:r>
          </a:p>
          <a:p>
            <a:pPr marL="274320" lvl="1" indent="0">
              <a:buNone/>
            </a:pPr>
            <a:r>
              <a:rPr lang="pt-BR" sz="5100" spc="10" dirty="0">
                <a:ea typeface="+mn-lt"/>
                <a:cs typeface="+mn-lt"/>
              </a:rPr>
              <a:t>Função que tem o objetivo de escolher o corte da imagem dos asteroides para mudar a imagem que está nos obstáculos. </a:t>
            </a: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6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34D4E-CB85-9834-1CD6-E51B4E3F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dos obstáculos: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15F6798-8CC4-2512-76A6-A09DFE192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695" y="1828800"/>
            <a:ext cx="4729714" cy="4351337"/>
          </a:xfrm>
        </p:spPr>
      </p:pic>
    </p:spTree>
    <p:extLst>
      <p:ext uri="{BB962C8B-B14F-4D97-AF65-F5344CB8AC3E}">
        <p14:creationId xmlns:p14="http://schemas.microsoft.com/office/powerpoint/2010/main" val="344695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0E61-4F7C-E08D-DB2A-E1265346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Coleção dinâmica de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4C2AB-2FF3-2CFA-5627-B3C95CB7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O jogo possui uma coleção de obstáculos que vão aparecer depois da primeira batida da bola com uma raquete e que vão mudar de posição cada vez que acontecer uma batida da bola com uma das raquetes.  A imagem dos obstáculos também vai mudar dependendo do corte da imagem como foi explicado anteriormente. </a:t>
            </a:r>
          </a:p>
          <a:p>
            <a:r>
              <a:rPr lang="pt-BR" sz="2400" dirty="0"/>
              <a:t>Essa coleção de objetos interage com o jogo já que se a bola colidir com um desses obstáculos a partida vai acabar. </a:t>
            </a:r>
          </a:p>
        </p:txBody>
      </p:sp>
    </p:spTree>
    <p:extLst>
      <p:ext uri="{BB962C8B-B14F-4D97-AF65-F5344CB8AC3E}">
        <p14:creationId xmlns:p14="http://schemas.microsoft.com/office/powerpoint/2010/main" val="392794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AA9C964B-BA44-F4E1-7932-38B11DA54FE6}"/>
                  </a:ext>
                </a:extLst>
              </p14:cNvPr>
              <p14:cNvContentPartPr/>
              <p14:nvPr/>
            </p14:nvContentPartPr>
            <p14:xfrm>
              <a:off x="7127062" y="2593744"/>
              <a:ext cx="18142" cy="18142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AA9C964B-BA44-F4E1-7932-38B11DA54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8104" y="1686644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F2780A6A-EDD7-B8B6-0C64-FD5AAA1527D1}"/>
                  </a:ext>
                </a:extLst>
              </p14:cNvPr>
              <p14:cNvContentPartPr/>
              <p14:nvPr/>
            </p14:nvContentPartPr>
            <p14:xfrm>
              <a:off x="6963777" y="2611887"/>
              <a:ext cx="18142" cy="18142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F2780A6A-EDD7-B8B6-0C64-FD5AAA152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819" y="1722929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D2D6939B-6EB0-8C9B-625A-2BF32DBFC233}"/>
                  </a:ext>
                </a:extLst>
              </p14:cNvPr>
              <p14:cNvContentPartPr/>
              <p14:nvPr/>
            </p14:nvContentPartPr>
            <p14:xfrm>
              <a:off x="7620000" y="2648857"/>
              <a:ext cx="18142" cy="18142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D2D6939B-6EB0-8C9B-625A-2BF32DBFC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1042" y="1759899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8BB3268-1A33-EF85-2696-E9EC749FFBC0}"/>
                  </a:ext>
                </a:extLst>
              </p14:cNvPr>
              <p14:cNvContentPartPr/>
              <p14:nvPr/>
            </p14:nvContentPartPr>
            <p14:xfrm>
              <a:off x="7928429" y="2939143"/>
              <a:ext cx="18142" cy="18142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8BB3268-1A33-EF85-2696-E9EC749FF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471" y="2050185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1951BAEA-96F1-BA6C-7438-977371167A82}"/>
                  </a:ext>
                </a:extLst>
              </p14:cNvPr>
              <p14:cNvContentPartPr/>
              <p14:nvPr/>
            </p14:nvContentPartPr>
            <p14:xfrm>
              <a:off x="7928429" y="2939143"/>
              <a:ext cx="18142" cy="18142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1951BAEA-96F1-BA6C-7438-977371167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471" y="2050185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D8AB96F-BA02-11DA-3DBA-C708C4C1DB34}"/>
                  </a:ext>
                </a:extLst>
              </p14:cNvPr>
              <p14:cNvContentPartPr/>
              <p14:nvPr/>
            </p14:nvContentPartPr>
            <p14:xfrm>
              <a:off x="8708571" y="2322286"/>
              <a:ext cx="18142" cy="18142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D8AB96F-BA02-11DA-3DBA-C708C4C1DB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1471" y="1415186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678CAF5-2722-4536-E510-8E5510C4B19F}"/>
                  </a:ext>
                </a:extLst>
              </p14:cNvPr>
              <p14:cNvContentPartPr/>
              <p14:nvPr/>
            </p14:nvContentPartPr>
            <p14:xfrm>
              <a:off x="3607348" y="598030"/>
              <a:ext cx="18142" cy="18142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678CAF5-2722-4536-E510-8E5510C4B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8390" y="-309070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DF2F99CC-8DB4-35DD-F908-CAE785E64B62}"/>
                  </a:ext>
                </a:extLst>
              </p14:cNvPr>
              <p14:cNvContentPartPr/>
              <p14:nvPr/>
            </p14:nvContentPartPr>
            <p14:xfrm>
              <a:off x="2990491" y="598030"/>
              <a:ext cx="18142" cy="18142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DF2F99CC-8DB4-35DD-F908-CAE785E64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3391" y="-309070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9CE2B361-7A9C-B71A-2AE8-B838F3300C44}"/>
                  </a:ext>
                </a:extLst>
              </p14:cNvPr>
              <p14:cNvContentPartPr/>
              <p14:nvPr/>
            </p14:nvContentPartPr>
            <p14:xfrm>
              <a:off x="2990491" y="598030"/>
              <a:ext cx="18142" cy="18142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9CE2B361-7A9C-B71A-2AE8-B838F3300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3391" y="-309070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C7EA2593-9E17-5BA5-EF73-CED925BFF1C0}"/>
                  </a:ext>
                </a:extLst>
              </p14:cNvPr>
              <p14:cNvContentPartPr/>
              <p14:nvPr/>
            </p14:nvContentPartPr>
            <p14:xfrm>
              <a:off x="4333062" y="725030"/>
              <a:ext cx="18142" cy="18142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C7EA2593-9E17-5BA5-EF73-CED925BFF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5962" y="-182070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728F0E5-BAD5-74B2-5249-6DC4E5E111FA}"/>
                  </a:ext>
                </a:extLst>
              </p14:cNvPr>
              <p14:cNvContentPartPr/>
              <p14:nvPr/>
            </p14:nvContentPartPr>
            <p14:xfrm>
              <a:off x="4333062" y="725030"/>
              <a:ext cx="18142" cy="18142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728F0E5-BAD5-74B2-5249-6DC4E5E11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5962" y="-182070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EC0C07A2-78B6-4FD1-2375-8D72A9473BE9}"/>
                  </a:ext>
                </a:extLst>
              </p14:cNvPr>
              <p14:cNvContentPartPr/>
              <p14:nvPr/>
            </p14:nvContentPartPr>
            <p14:xfrm>
              <a:off x="3879491" y="979030"/>
              <a:ext cx="18142" cy="18142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EC0C07A2-78B6-4FD1-2375-8D72A9473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0533" y="90072"/>
                <a:ext cx="1814200" cy="18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21872A11-2A33-CCBD-EB5F-68226FE9C827}"/>
                  </a:ext>
                </a:extLst>
              </p14:cNvPr>
              <p14:cNvContentPartPr/>
              <p14:nvPr/>
            </p14:nvContentPartPr>
            <p14:xfrm>
              <a:off x="8273143" y="2159000"/>
              <a:ext cx="18142" cy="18142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21872A11-2A33-CCBD-EB5F-68226FE9C8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043" y="1251900"/>
                <a:ext cx="1814200" cy="18142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CaixaDeTexto 73">
            <a:extLst>
              <a:ext uri="{FF2B5EF4-FFF2-40B4-BE49-F238E27FC236}">
                <a16:creationId xmlns:a16="http://schemas.microsoft.com/office/drawing/2014/main" id="{7E7E8F1B-B5FE-3816-5870-A6B4BD97E4A5}"/>
              </a:ext>
            </a:extLst>
          </p:cNvPr>
          <p:cNvSpPr txBox="1"/>
          <p:nvPr/>
        </p:nvSpPr>
        <p:spPr>
          <a:xfrm>
            <a:off x="6687183" y="2938458"/>
            <a:ext cx="342181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DD714E5-DB95-7DB2-3BE7-5BA49BEFF0FD}"/>
              </a:ext>
            </a:extLst>
          </p:cNvPr>
          <p:cNvSpPr txBox="1"/>
          <p:nvPr/>
        </p:nvSpPr>
        <p:spPr>
          <a:xfrm>
            <a:off x="7502926" y="7558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MAQUINA DE ESTADOS: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95AB21AD-3BF5-2C60-E0FB-162052A2DAB7}"/>
              </a:ext>
            </a:extLst>
          </p:cNvPr>
          <p:cNvCxnSpPr/>
          <p:nvPr/>
        </p:nvCxnSpPr>
        <p:spPr>
          <a:xfrm flipH="1">
            <a:off x="7268473" y="6470"/>
            <a:ext cx="34507" cy="685224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8F00F22-1958-9C11-D917-D4005E57987D}"/>
              </a:ext>
            </a:extLst>
          </p:cNvPr>
          <p:cNvSpPr txBox="1"/>
          <p:nvPr/>
        </p:nvSpPr>
        <p:spPr>
          <a:xfrm>
            <a:off x="7616233" y="1622245"/>
            <a:ext cx="35258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O jogador aperta a tecla de espaço ou clica no botão esquerdo do mouse</a:t>
            </a:r>
          </a:p>
          <a:p>
            <a:pPr marL="342900" indent="-342900">
              <a:buAutoNum type="arabicPeriod"/>
            </a:pPr>
            <a:r>
              <a:rPr lang="pt-BR" dirty="0"/>
              <a:t>Se a bola bate em algum lugar que não seja as raquetes ou colide com os obstáculos.</a:t>
            </a:r>
          </a:p>
          <a:p>
            <a:pPr marL="342900" indent="-342900">
              <a:buAutoNum type="arabicPeriod"/>
            </a:pPr>
            <a:r>
              <a:rPr lang="pt-BR" dirty="0"/>
              <a:t>Se a bola bate em uma das raquetes</a:t>
            </a:r>
          </a:p>
        </p:txBody>
      </p:sp>
      <p:pic>
        <p:nvPicPr>
          <p:cNvPr id="7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C0C8C8A9-A9A5-B664-F5C5-14DF42638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7594" y="1387693"/>
            <a:ext cx="6737554" cy="38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3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F6A9-3566-5CB5-6345-E4669E11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25EA5-6686-A1B4-CFDA-B02FD862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pt-BR" sz="2000" dirty="0"/>
              <a:t>Detectar os eventos de clicar com o botão esquerdo do mouse ou apertar a tecla espaço para realizar o salto da bola. </a:t>
            </a:r>
            <a:endParaRPr lang="pt-BR"/>
          </a:p>
          <a:p>
            <a:pPr algn="just"/>
            <a:r>
              <a:rPr lang="pt-BR" sz="2000" dirty="0"/>
              <a:t>Acabar a partida quando a bola colidir com um dos obstáculos ou bater em algum lugar onde não haja raquetes.</a:t>
            </a:r>
          </a:p>
          <a:p>
            <a:pPr algn="just"/>
            <a:r>
              <a:rPr lang="pt-BR" sz="2000" dirty="0"/>
              <a:t>Movimentar a raquete cada vez que a bola bata nessa raquete.</a:t>
            </a:r>
          </a:p>
          <a:p>
            <a:pPr algn="just"/>
            <a:r>
              <a:rPr lang="pt-BR" sz="2000" dirty="0"/>
              <a:t>Mudar a posição dos obstáculos cada vez que a bola quicar numa raquete.</a:t>
            </a:r>
          </a:p>
          <a:p>
            <a:pPr algn="just"/>
            <a:r>
              <a:rPr lang="pt-BR" sz="2000" dirty="0"/>
              <a:t>Aumentar 1 ao placar da partida cada vez que a bola bater em uma raquete.</a:t>
            </a:r>
          </a:p>
          <a:p>
            <a:pPr algn="just"/>
            <a:r>
              <a:rPr lang="pt-BR" sz="2000" dirty="0"/>
              <a:t>Informar o placar da partida ao jogador depois da partida acabar.</a:t>
            </a:r>
            <a:r>
              <a:rPr lang="pt-BR" sz="2400" dirty="0"/>
              <a:t> 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577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348B-E85F-0AB8-C3D7-5AF3724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DE04E-1E78-A7F8-77AF-87A98420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sz="2400" dirty="0">
                <a:ea typeface="+mn-lt"/>
                <a:cs typeface="+mn-lt"/>
              </a:rPr>
              <a:t>Manter a contagem do melhor placar.</a:t>
            </a:r>
            <a:endParaRPr lang="pt-BR"/>
          </a:p>
          <a:p>
            <a:pPr algn="just"/>
            <a:r>
              <a:rPr lang="pt-BR" sz="2400" dirty="0">
                <a:ea typeface="+mn-lt"/>
                <a:cs typeface="+mn-lt"/>
              </a:rPr>
              <a:t>Exibir o melhor placar ao final de cada partida.</a:t>
            </a:r>
          </a:p>
          <a:p>
            <a:pPr algn="just"/>
            <a:r>
              <a:rPr lang="pt-BR" sz="2400" dirty="0"/>
              <a:t>Diminuir o tamanho das raquetes (até um certo ponto)  conforme vai avançando a partida para aumentar a dificuldade. 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Inverter o sentido da trajetória em relação ao eixo x cada vez que bola bater em uma raquete. 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Informar o placar durante a partida.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Colocar uma imagem de asteroides nos obstáculos que vão mudar cada vez que o jogador bater em uma raquete. </a:t>
            </a:r>
          </a:p>
          <a:p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089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2211F-684F-72F9-539A-42E3E367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40C34-64B6-09B9-7E62-749DCB70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3200" dirty="0">
                <a:latin typeface="Times New Roman"/>
                <a:cs typeface="Times New Roman"/>
              </a:rPr>
              <a:t>Para atender os requisitos em relação às raquetes:</a:t>
            </a:r>
          </a:p>
          <a:p>
            <a:pPr lvl="1"/>
            <a:r>
              <a:rPr lang="pt-BR" sz="2800" dirty="0">
                <a:latin typeface="Times New Roman"/>
                <a:cs typeface="Times New Roman"/>
              </a:rPr>
              <a:t>Uma função que altere a posição da raquete quando ela faz contato com a bola. A função vai colocar a raquete em algum lugar acima da metade da tela se ela estiver em baixo e fara o contrário caso ela esteja acima da metade da tela. </a:t>
            </a:r>
          </a:p>
          <a:p>
            <a:pPr lvl="1"/>
            <a:r>
              <a:rPr lang="pt-BR" sz="2800" dirty="0">
                <a:latin typeface="Times New Roman"/>
                <a:cs typeface="Times New Roman"/>
              </a:rPr>
              <a:t>Uma função que diminua o tamanho da raquete cada vez que o jogador aumentar 4 pontos no seu placar. A função deve impedir que a raquete fique muito pequena portanto depois de um tempo a raquete vai parar de diminuir.</a:t>
            </a:r>
          </a:p>
        </p:txBody>
      </p:sp>
    </p:spTree>
    <p:extLst>
      <p:ext uri="{BB962C8B-B14F-4D97-AF65-F5344CB8AC3E}">
        <p14:creationId xmlns:p14="http://schemas.microsoft.com/office/powerpoint/2010/main" val="53760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9F07-71C1-0B36-0078-976DB385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105F7-6DED-1900-76FE-BCAFF7BCD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Para atender os requisitos em relação aos obstáculos:</a:t>
            </a:r>
          </a:p>
          <a:p>
            <a:pPr lvl="1"/>
            <a:r>
              <a:rPr lang="pt-BR" sz="2400" dirty="0"/>
              <a:t>Uma função que mude a posição dos obstáculos. São três obstáculos. Cada um vai ficar em uma área da tela (lado direito, esquerdo e meio). A função vai mudar as coordenadas dos obstáculos cada vez que a bola bata em uma raquete. </a:t>
            </a:r>
          </a:p>
          <a:p>
            <a:pPr lvl="1"/>
            <a:r>
              <a:rPr lang="pt-BR" sz="2400" dirty="0"/>
              <a:t>Uma função que mude o corte da imagem contendo os asteroides para mudar imagem que está presente nos obstáculos. A função vai mudar a imagem dos obstáculos cada vez que a bola bater em uma raquete. </a:t>
            </a:r>
          </a:p>
        </p:txBody>
      </p:sp>
    </p:spTree>
    <p:extLst>
      <p:ext uri="{BB962C8B-B14F-4D97-AF65-F5344CB8AC3E}">
        <p14:creationId xmlns:p14="http://schemas.microsoft.com/office/powerpoint/2010/main" val="329344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F5DE0-5BB6-6F67-E760-A733FFD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6907E-3E18-7EA5-351E-BB51A31A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/>
              <a:t>Para atender os requisitos em relação ao placar:</a:t>
            </a:r>
          </a:p>
          <a:p>
            <a:pPr lvl="1"/>
            <a:r>
              <a:rPr lang="pt-BR" sz="2800" dirty="0"/>
              <a:t>Manter um contador de melhor placar para armazenar o melhor placar do jogador durante as partidas. </a:t>
            </a:r>
          </a:p>
          <a:p>
            <a:pPr lvl="1"/>
            <a:r>
              <a:rPr lang="pt-BR" sz="2800" dirty="0"/>
              <a:t>Uma função que coloca texto na tela para informar o placar e o melhor placar.</a:t>
            </a:r>
          </a:p>
          <a:p>
            <a:pPr lvl="1"/>
            <a:r>
              <a:rPr lang="pt-BR" sz="2800" dirty="0"/>
              <a:t>Aumentar um à variável responsável por manter a contagem do placar durante a partida. 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75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B2EE6-3B11-F214-9014-60DFCE15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rgbClr val="EBEBEB"/>
                </a:solidFill>
              </a:rPr>
              <a:t>Objetivo do jogo: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410ED-57CE-1486-2532-539E6860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Pressionar a tecla de espaço (ou clicar com o botão esquerdo do mouse) para fazer a bola pular e acertar as raquetes o máximo de tempo possível.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2831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11D8E-2E9D-A243-BB14-9F7A96B0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59B19-A30E-FCF6-116F-358DC3E2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latin typeface="Times New Roman"/>
                <a:cs typeface="Times New Roman"/>
              </a:rPr>
              <a:t>Para atender os requisitos em relação a bola:</a:t>
            </a:r>
          </a:p>
          <a:p>
            <a:pPr lvl="1"/>
            <a:r>
              <a:rPr lang="pt-BR" sz="2400" dirty="0">
                <a:latin typeface="Times New Roman"/>
                <a:cs typeface="Times New Roman"/>
              </a:rPr>
              <a:t>Uma função que vai calcular a trajetória da bola para simular o salto.</a:t>
            </a:r>
          </a:p>
          <a:p>
            <a:pPr lvl="1"/>
            <a:r>
              <a:rPr lang="pt-BR" sz="2400" dirty="0">
                <a:latin typeface="Times New Roman"/>
                <a:cs typeface="Times New Roman"/>
              </a:rPr>
              <a:t>Uma função para detectar a colisão com os obstáculos. Ela usaria a função </a:t>
            </a:r>
            <a:r>
              <a:rPr lang="pt-BR" sz="2400" dirty="0" err="1">
                <a:latin typeface="Times New Roman"/>
                <a:cs typeface="Times New Roman"/>
              </a:rPr>
              <a:t>hasIntersection</a:t>
            </a:r>
            <a:r>
              <a:rPr lang="pt-BR" sz="2400" dirty="0">
                <a:latin typeface="Times New Roman"/>
                <a:cs typeface="Times New Roman"/>
              </a:rPr>
              <a:t> para determinar se houve uma colisão da bola com algum dos três obstáculos. </a:t>
            </a:r>
          </a:p>
          <a:p>
            <a:pPr lvl="1"/>
            <a:r>
              <a:rPr lang="pt-BR" sz="2400" dirty="0">
                <a:latin typeface="Times New Roman"/>
                <a:cs typeface="Times New Roman"/>
              </a:rPr>
              <a:t>Mudar o sinal da variável responsável pela velocidade em relação ao eixo x da bola cada vez que ela colida com uma raquete. </a:t>
            </a:r>
          </a:p>
          <a:p>
            <a:pPr lvl="1"/>
            <a:r>
              <a:rPr lang="pt-BR" sz="2400" dirty="0">
                <a:latin typeface="Times New Roman"/>
                <a:cs typeface="Times New Roman"/>
              </a:rPr>
              <a:t>Uma função para determinar se a bola tocou algum lugar da tela sem raquete. A função vai determinar se a coordenada x ou y da bola se encontra fora da tela. </a:t>
            </a:r>
          </a:p>
        </p:txBody>
      </p:sp>
    </p:spTree>
    <p:extLst>
      <p:ext uri="{BB962C8B-B14F-4D97-AF65-F5344CB8AC3E}">
        <p14:creationId xmlns:p14="http://schemas.microsoft.com/office/powerpoint/2010/main" val="314086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6E3C2-9CDC-9ECE-4D10-B95510F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872" y="2467405"/>
            <a:ext cx="9692640" cy="13255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5856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10F2-41A7-3C0D-4D06-35F830C2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44" y="2077816"/>
            <a:ext cx="3690425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Tela Inicial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8D5B327-6731-7C9E-89F5-74494C913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 t="415" r="233" b="2075"/>
          <a:stretch/>
        </p:blipFill>
        <p:spPr>
          <a:xfrm>
            <a:off x="3995579" y="1544676"/>
            <a:ext cx="6142115" cy="337637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F0C2B73-A76B-6252-4F9A-728A67F0DAD7}"/>
              </a:ext>
            </a:extLst>
          </p:cNvPr>
          <p:cNvCxnSpPr/>
          <p:nvPr/>
        </p:nvCxnSpPr>
        <p:spPr>
          <a:xfrm flipH="1">
            <a:off x="7200181" y="3748177"/>
            <a:ext cx="20127" cy="1676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D8C511-6EE2-F3CE-9041-A77A26A880B1}"/>
              </a:ext>
            </a:extLst>
          </p:cNvPr>
          <p:cNvSpPr txBox="1"/>
          <p:nvPr/>
        </p:nvSpPr>
        <p:spPr>
          <a:xfrm>
            <a:off x="5628051" y="5601008"/>
            <a:ext cx="41953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O placar da melhor pontuação entre todas as partidas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C23E90-C84B-6BA8-5554-BA35E0A1DAF1}"/>
              </a:ext>
            </a:extLst>
          </p:cNvPr>
          <p:cNvSpPr txBox="1"/>
          <p:nvPr/>
        </p:nvSpPr>
        <p:spPr>
          <a:xfrm>
            <a:off x="6454406" y="78801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Placar atual da partida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CECB996-5593-BF6C-2530-A271FB54C593}"/>
              </a:ext>
            </a:extLst>
          </p:cNvPr>
          <p:cNvCxnSpPr/>
          <p:nvPr/>
        </p:nvCxnSpPr>
        <p:spPr>
          <a:xfrm flipV="1">
            <a:off x="7145726" y="1108675"/>
            <a:ext cx="51757" cy="170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0A36B9-54CB-F707-9C53-7A25B2436D93}"/>
              </a:ext>
            </a:extLst>
          </p:cNvPr>
          <p:cNvSpPr txBox="1"/>
          <p:nvPr/>
        </p:nvSpPr>
        <p:spPr>
          <a:xfrm>
            <a:off x="2618733" y="170748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600" dirty="0"/>
              <a:t>Raquetes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60489C4-EC2E-A6BB-E28F-8B1FDBEE6081}"/>
              </a:ext>
            </a:extLst>
          </p:cNvPr>
          <p:cNvCxnSpPr/>
          <p:nvPr/>
        </p:nvCxnSpPr>
        <p:spPr>
          <a:xfrm flipH="1" flipV="1">
            <a:off x="3231132" y="2160019"/>
            <a:ext cx="580845" cy="580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DF99-3C57-3207-C632-9468EE63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5" y="2638533"/>
            <a:ext cx="3690425" cy="1325562"/>
          </a:xfrm>
        </p:spPr>
        <p:txBody>
          <a:bodyPr>
            <a:normAutofit/>
          </a:bodyPr>
          <a:lstStyle/>
          <a:p>
            <a:r>
              <a:rPr lang="pt-BR" sz="3200" dirty="0"/>
              <a:t>Tela durante a partida:</a:t>
            </a:r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26ADCB-F1D4-1FA3-F6E8-1DAC1E93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10524"/>
            <a:ext cx="6155736" cy="34472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9454D8-B7B5-2AC2-C19D-722C2F3AA590}"/>
              </a:ext>
            </a:extLst>
          </p:cNvPr>
          <p:cNvSpPr txBox="1"/>
          <p:nvPr/>
        </p:nvSpPr>
        <p:spPr>
          <a:xfrm>
            <a:off x="5766005" y="692851"/>
            <a:ext cx="56186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O placar vai aumentar 1 cada vez que a bola bater em uma das raquetes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4E0008-D674-7A88-FFC0-252E25E2E006}"/>
              </a:ext>
            </a:extLst>
          </p:cNvPr>
          <p:cNvSpPr txBox="1"/>
          <p:nvPr/>
        </p:nvSpPr>
        <p:spPr>
          <a:xfrm>
            <a:off x="4718170" y="5931344"/>
            <a:ext cx="60931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Os obstáculos aparecem depois da primeira batida da bola com as raquetes e mudam de posição cada vez que a bola bate em uma raquete.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C6B874C-6120-1799-5950-49932B352EE7}"/>
              </a:ext>
            </a:extLst>
          </p:cNvPr>
          <p:cNvCxnSpPr/>
          <p:nvPr/>
        </p:nvCxnSpPr>
        <p:spPr>
          <a:xfrm flipV="1">
            <a:off x="7637252" y="1240767"/>
            <a:ext cx="152400" cy="151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95D0F58-963E-64DA-5848-B68D6C8B7CF0}"/>
              </a:ext>
            </a:extLst>
          </p:cNvPr>
          <p:cNvCxnSpPr/>
          <p:nvPr/>
        </p:nvCxnSpPr>
        <p:spPr>
          <a:xfrm flipH="1">
            <a:off x="8493244" y="4883089"/>
            <a:ext cx="235788" cy="104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5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Loop de Eventos</a:t>
            </a:r>
            <a:endParaRPr lang="pt-BR" sz="2000" dirty="0"/>
          </a:p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Animações</a:t>
            </a:r>
          </a:p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Eventos de Teclado e/ou Mouse</a:t>
            </a:r>
          </a:p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Temporizadores (não use a função `</a:t>
            </a:r>
            <a:r>
              <a:rPr lang="pt-BR" sz="2000" dirty="0" err="1">
                <a:ea typeface="+mn-lt"/>
                <a:cs typeface="+mn-lt"/>
              </a:rPr>
              <a:t>SDL_Delay</a:t>
            </a:r>
            <a:r>
              <a:rPr lang="pt-BR" sz="2000" dirty="0">
                <a:ea typeface="+mn-lt"/>
                <a:cs typeface="+mn-lt"/>
              </a:rPr>
              <a:t>` em hipótese alguma)</a:t>
            </a:r>
          </a:p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Colisões</a:t>
            </a:r>
          </a:p>
          <a:p>
            <a:pPr marL="342900" indent="-342900">
              <a:buAutoNum type="arabicPeriod"/>
            </a:pPr>
            <a:r>
              <a:rPr lang="pt-BR" sz="2000" dirty="0">
                <a:ea typeface="+mn-lt"/>
                <a:cs typeface="+mn-lt"/>
              </a:rPr>
              <a:t>Imagens e Textos</a:t>
            </a:r>
            <a:endParaRPr lang="pt-BR" sz="2000" dirty="0"/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71737" cy="435133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9600" dirty="0"/>
              <a:t>Loop de Eventos</a:t>
            </a:r>
          </a:p>
          <a:p>
            <a:pPr marL="342900" indent="-342900">
              <a:buFont typeface="Courier New" pitchFamily="34" charset="0"/>
              <a:buChar char="o"/>
            </a:pPr>
            <a:endParaRPr lang="pt-BR" sz="96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pt-BR" sz="8600" spc="10" dirty="0">
                <a:ea typeface="+mn-lt"/>
                <a:cs typeface="+mn-lt"/>
              </a:rPr>
              <a:t>Loop de eventos para a animações da bola, dos obstáculos e das raquetes.</a:t>
            </a:r>
            <a:r>
              <a:rPr lang="pt-BR" sz="5100" spc="10" dirty="0">
                <a:ea typeface="+mn-lt"/>
                <a:cs typeface="+mn-lt"/>
              </a:rPr>
              <a:t> </a:t>
            </a:r>
            <a:endParaRPr lang="pt-BR" dirty="0"/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6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71737" cy="435133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9600" dirty="0"/>
              <a:t>Eventos de Teclado e Mouse</a:t>
            </a:r>
          </a:p>
          <a:p>
            <a:pPr marL="342900" indent="-342900">
              <a:buFont typeface="Courier New" pitchFamily="34" charset="0"/>
              <a:buChar char="o"/>
            </a:pPr>
            <a:endParaRPr lang="pt-BR" sz="96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pt-BR" sz="9600" spc="10" dirty="0">
                <a:ea typeface="+mn-lt"/>
                <a:cs typeface="+mn-lt"/>
              </a:rPr>
              <a:t>Função  </a:t>
            </a:r>
            <a:r>
              <a:rPr lang="pt-BR" sz="9600" spc="10" err="1">
                <a:ea typeface="+mn-lt"/>
                <a:cs typeface="+mn-lt"/>
              </a:rPr>
              <a:t>AUX_WaitEventTimeoutCount</a:t>
            </a:r>
            <a:r>
              <a:rPr lang="pt-BR" sz="9600" spc="10" dirty="0">
                <a:ea typeface="+mn-lt"/>
                <a:cs typeface="+mn-lt"/>
              </a:rPr>
              <a:t>.</a:t>
            </a:r>
            <a:endParaRPr lang="pt-BR" sz="9600" dirty="0"/>
          </a:p>
          <a:p>
            <a:pPr marL="274320" lvl="1" indent="0" algn="just">
              <a:buNone/>
            </a:pPr>
            <a:r>
              <a:rPr lang="pt-BR" sz="5100" spc="10" dirty="0">
                <a:ea typeface="+mn-lt"/>
                <a:cs typeface="+mn-lt"/>
              </a:rPr>
              <a:t> </a:t>
            </a:r>
            <a:r>
              <a:rPr lang="pt-BR" sz="8600" spc="10" dirty="0">
                <a:ea typeface="+mn-lt"/>
                <a:cs typeface="+mn-lt"/>
              </a:rPr>
              <a:t>Função para esperar os eventos de teclado e mouse que, no caso do  jogo, vão ser os eventos de apertar a tecla de espaço e clicar com o  botão esquerdo do mouse para dar o impulso inicial do pulo.</a:t>
            </a:r>
            <a:r>
              <a:rPr lang="pt-BR" sz="5100" spc="10" dirty="0">
                <a:ea typeface="+mn-lt"/>
                <a:cs typeface="+mn-lt"/>
              </a:rPr>
              <a:t> </a:t>
            </a: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71737" cy="4351337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9600" dirty="0"/>
              <a:t>Temporizadores</a:t>
            </a:r>
          </a:p>
          <a:p>
            <a:pPr marL="342900" indent="-342900">
              <a:buFont typeface="Courier New" pitchFamily="34" charset="0"/>
              <a:buChar char="o"/>
            </a:pPr>
            <a:endParaRPr lang="pt-BR" sz="96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pt-BR" sz="8600" spc="10" dirty="0">
                <a:ea typeface="+mn-lt"/>
                <a:cs typeface="+mn-lt"/>
              </a:rPr>
              <a:t>Função  </a:t>
            </a:r>
            <a:r>
              <a:rPr lang="pt-BR" sz="8600" spc="10" dirty="0" err="1">
                <a:ea typeface="+mn-lt"/>
                <a:cs typeface="+mn-lt"/>
              </a:rPr>
              <a:t>AUX_WaitEventTimeoutCount</a:t>
            </a:r>
            <a:r>
              <a:rPr lang="pt-BR" sz="8600" spc="10" dirty="0">
                <a:ea typeface="+mn-lt"/>
                <a:cs typeface="+mn-lt"/>
              </a:rPr>
              <a:t>.</a:t>
            </a:r>
            <a:endParaRPr lang="pt-BR" sz="8600" dirty="0"/>
          </a:p>
          <a:p>
            <a:pPr marL="274320" lvl="1" indent="0" algn="just">
              <a:buNone/>
            </a:pPr>
            <a:r>
              <a:rPr lang="pt-BR" sz="5100" spc="10" dirty="0">
                <a:ea typeface="+mn-lt"/>
                <a:cs typeface="+mn-lt"/>
              </a:rPr>
              <a:t> </a:t>
            </a:r>
            <a:r>
              <a:rPr lang="pt-BR" sz="6200" spc="10" dirty="0">
                <a:ea typeface="+mn-lt"/>
                <a:cs typeface="+mn-lt"/>
              </a:rPr>
              <a:t>Neste caso, uso essa função para esperar um tempo de 5 segundos para mostrar o resultado final da partida para o jogador antes de voltar para a tela inicial. </a:t>
            </a: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BD3FD-3CE5-94F0-B0AB-F00E333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apresentados em sala: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D76BC-6991-5B17-F78A-4CCA92EF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371737" cy="435133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pt-BR" sz="8000" dirty="0"/>
              <a:t>Animações</a:t>
            </a:r>
          </a:p>
          <a:p>
            <a:pPr marL="342900" indent="-342900">
              <a:buFont typeface="Courier New" pitchFamily="34" charset="0"/>
              <a:buChar char="o"/>
            </a:pPr>
            <a:endParaRPr lang="pt-BR" sz="7400" dirty="0">
              <a:ea typeface="+mn-lt"/>
              <a:cs typeface="+mn-lt"/>
            </a:endParaRPr>
          </a:p>
          <a:p>
            <a:pPr lvl="1">
              <a:buFont typeface="Wingdings 2" pitchFamily="34" charset="0"/>
              <a:buChar char=""/>
            </a:pPr>
            <a:r>
              <a:rPr lang="pt-BR" sz="7000" spc="10" dirty="0">
                <a:ea typeface="+mn-lt"/>
                <a:cs typeface="+mn-lt"/>
              </a:rPr>
              <a:t>Função  </a:t>
            </a:r>
            <a:r>
              <a:rPr lang="pt-BR" sz="7000" spc="10" dirty="0" err="1">
                <a:ea typeface="+mn-lt"/>
                <a:cs typeface="+mn-lt"/>
              </a:rPr>
              <a:t>AUX_WaitEventTimeoutCount</a:t>
            </a:r>
            <a:r>
              <a:rPr lang="pt-BR" sz="7000" spc="10" dirty="0">
                <a:ea typeface="+mn-lt"/>
                <a:cs typeface="+mn-lt"/>
              </a:rPr>
              <a:t>.</a:t>
            </a:r>
            <a:endParaRPr lang="pt-BR" sz="7000" dirty="0"/>
          </a:p>
          <a:p>
            <a:pPr marL="274320" lvl="1" indent="0" algn="just">
              <a:buNone/>
            </a:pPr>
            <a:r>
              <a:rPr lang="pt-BR" sz="5100" spc="10" dirty="0">
                <a:ea typeface="+mn-lt"/>
                <a:cs typeface="+mn-lt"/>
              </a:rPr>
              <a:t>Uso da mesma função que no caso dos eventos. Quando não acontecer algum evento vai ter uma animação que vai simular o pulo e a queda da bola. </a:t>
            </a:r>
            <a:endParaRPr lang="pt-BR" sz="5100" spc="10" dirty="0"/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5100" spc="10" dirty="0">
              <a:ea typeface="+mn-lt"/>
              <a:cs typeface="+mn-lt"/>
            </a:endParaRPr>
          </a:p>
          <a:p>
            <a:pPr lvl="1"/>
            <a:endParaRPr lang="pt-BR" sz="2200" spc="10" dirty="0">
              <a:ea typeface="+mn-lt"/>
              <a:cs typeface="+mn-lt"/>
            </a:endParaRPr>
          </a:p>
          <a:p>
            <a:pPr marL="274320" lvl="1" indent="0">
              <a:buNone/>
            </a:pPr>
            <a:endParaRPr lang="pt-BR" sz="2200" spc="10" dirty="0">
              <a:ea typeface="+mn-lt"/>
              <a:cs typeface="+mn-lt"/>
            </a:endParaRPr>
          </a:p>
          <a:p>
            <a:pPr lvl="1">
              <a:buFont typeface="Wingdings" pitchFamily="34" charset="0"/>
              <a:buChar char="q"/>
            </a:pPr>
            <a:endParaRPr lang="pt-BR" sz="2200" dirty="0">
              <a:ea typeface="+mn-lt"/>
              <a:cs typeface="+mn-lt"/>
            </a:endParaRPr>
          </a:p>
          <a:p>
            <a:pPr marL="342900" indent="-342900">
              <a:buFont typeface="Wingdings"/>
              <a:buChar char="q"/>
            </a:pPr>
            <a:endParaRPr lang="pt-BR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05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View</vt:lpstr>
      <vt:lpstr>Almost Pong</vt:lpstr>
      <vt:lpstr>Objetivo do jogo:</vt:lpstr>
      <vt:lpstr>Tela Inicial</vt:lpstr>
      <vt:lpstr>Tela durante a partida:</vt:lpstr>
      <vt:lpstr>Conceitos apresentados em sala:</vt:lpstr>
      <vt:lpstr>Conceitos apresentados em sala:</vt:lpstr>
      <vt:lpstr>Conceitos apresentados em sala:</vt:lpstr>
      <vt:lpstr>Conceitos apresentados em sala:</vt:lpstr>
      <vt:lpstr>Conceitos apresentados em sala:</vt:lpstr>
      <vt:lpstr>Conceitos apresentados em sala:</vt:lpstr>
      <vt:lpstr>Conceitos apresentados em sala:</vt:lpstr>
      <vt:lpstr>Imagem dos obstáculos:</vt:lpstr>
      <vt:lpstr>Coleção dinâmica de objetos</vt:lpstr>
      <vt:lpstr>Apresentação do PowerPoint</vt:lpstr>
      <vt:lpstr>Requisitos:</vt:lpstr>
      <vt:lpstr>Requisitos:</vt:lpstr>
      <vt:lpstr>Propostas:</vt:lpstr>
      <vt:lpstr>Propostas</vt:lpstr>
      <vt:lpstr>Propostas:</vt:lpstr>
      <vt:lpstr>Propostas: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854</cp:revision>
  <dcterms:created xsi:type="dcterms:W3CDTF">2023-01-30T17:15:11Z</dcterms:created>
  <dcterms:modified xsi:type="dcterms:W3CDTF">2023-02-07T14:27:25Z</dcterms:modified>
</cp:coreProperties>
</file>