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71muE2Nfv/FE00QStUf9WAFTA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Montserra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37096b6a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37096b6a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f37096b6a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d411366ee079537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d411366ee079537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d411366ee079537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d411366ee079537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411366ee079537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6d411366ee079537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d411366ee079537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411366ee079537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6d411366ee079537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770130a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770130a7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f770130a7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770130a7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770130a7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f770130a7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770130a7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770130a7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f770130a7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770130a7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770130a7e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f770130a7e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770130a7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770130a7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f770130a7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770130a7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770130a7e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f770130a7e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3ad6b8c02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3ad6b8c02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f3ad6b8c02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4fb4a200b4ead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4fb4a200b4ead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04fb4a200b4ead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37096b6a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37096b6a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f37096b6a7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d411366ee079537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d411366ee079537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6d411366ee079537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d411366ee079537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d411366ee079537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6d411366ee079537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d411366ee079537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d411366ee079537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6d411366ee079537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d411366ee079537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d411366ee079537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6d411366ee079537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d411366ee079537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d411366ee079537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6d411366ee079537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f37096b6a7_0_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g2f37096b6a7_0_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g2f37096b6a7_0_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g2f37096b6a7_0_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f37096b6a7_0_5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 name="Google Shape;54;g2f37096b6a7_0_5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g2f37096b6a7_0_5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6" name="Google Shape;56;g2f37096b6a7_0_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g2f37096b6a7_0_6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9" name="Google Shape;59;g2f37096b6a7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g2f37096b6a7_0_6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g2f37096b6a7_0_6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3" name="Google Shape;63;g2f37096b6a7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g2f37096b6a7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rmal Page">
  <p:cSld name="BLANK_1">
    <p:bg>
      <p:bgPr>
        <a:blipFill>
          <a:blip r:embed="rId2">
            <a:alphaModFix/>
          </a:blip>
          <a:stretch>
            <a:fillRect/>
          </a:stretch>
        </a:blipFill>
      </p:bgPr>
    </p:bg>
    <p:spTree>
      <p:nvGrpSpPr>
        <p:cNvPr id="66" name="Shape 66"/>
        <p:cNvGrpSpPr/>
        <p:nvPr/>
      </p:nvGrpSpPr>
      <p:grpSpPr>
        <a:xfrm>
          <a:off x="0" y="0"/>
          <a:ext cx="0" cy="0"/>
          <a:chOff x="0" y="0"/>
          <a:chExt cx="0" cy="0"/>
        </a:xfrm>
      </p:grpSpPr>
      <p:grpSp>
        <p:nvGrpSpPr>
          <p:cNvPr id="67" name="Google Shape;67;g2f37096b6a7_0_73"/>
          <p:cNvGrpSpPr/>
          <p:nvPr/>
        </p:nvGrpSpPr>
        <p:grpSpPr>
          <a:xfrm>
            <a:off x="4818188" y="2621933"/>
            <a:ext cx="4344713" cy="2521142"/>
            <a:chOff x="6423100" y="3802225"/>
            <a:chExt cx="5792950" cy="3056300"/>
          </a:xfrm>
        </p:grpSpPr>
        <p:sp>
          <p:nvSpPr>
            <p:cNvPr id="68" name="Google Shape;68;g2f37096b6a7_0_73"/>
            <p:cNvSpPr/>
            <p:nvPr/>
          </p:nvSpPr>
          <p:spPr>
            <a:xfrm rot="-5400000">
              <a:off x="10234550" y="4877025"/>
              <a:ext cx="2074800" cy="1888200"/>
            </a:xfrm>
            <a:prstGeom prst="rtTriangle">
              <a:avLst/>
            </a:prstGeom>
            <a:solidFill>
              <a:srgbClr val="3A7D22"/>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 name="Google Shape;69;g2f37096b6a7_0_73"/>
            <p:cNvSpPr/>
            <p:nvPr/>
          </p:nvSpPr>
          <p:spPr>
            <a:xfrm>
              <a:off x="6423100" y="5003925"/>
              <a:ext cx="3871500" cy="1854000"/>
            </a:xfrm>
            <a:prstGeom prst="triangle">
              <a:avLst>
                <a:gd fmla="val 47182" name="adj"/>
              </a:avLst>
            </a:prstGeom>
            <a:solidFill>
              <a:schemeClr val="accent1"/>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g2f37096b6a7_0_73"/>
            <p:cNvSpPr/>
            <p:nvPr/>
          </p:nvSpPr>
          <p:spPr>
            <a:xfrm rot="-8280437">
              <a:off x="9127107" y="4265035"/>
              <a:ext cx="2090470" cy="1841281"/>
            </a:xfrm>
            <a:prstGeom prst="halfFrame">
              <a:avLst>
                <a:gd fmla="val 33333" name="adj1"/>
                <a:gd fmla="val 33333" name="adj2"/>
              </a:avLst>
            </a:prstGeom>
            <a:solidFill>
              <a:srgbClr val="BF4F14"/>
            </a:solidFill>
            <a:ln cap="flat" cmpd="sng" w="19050">
              <a:solidFill>
                <a:srgbClr val="08283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cxnSp>
        <p:nvCxnSpPr>
          <p:cNvPr id="71" name="Google Shape;71;g2f37096b6a7_0_73"/>
          <p:cNvCxnSpPr/>
          <p:nvPr/>
        </p:nvCxnSpPr>
        <p:spPr>
          <a:xfrm>
            <a:off x="0" y="698250"/>
            <a:ext cx="6381300" cy="0"/>
          </a:xfrm>
          <a:prstGeom prst="straightConnector1">
            <a:avLst/>
          </a:prstGeom>
          <a:noFill/>
          <a:ln cap="flat" cmpd="sng" w="114300">
            <a:solidFill>
              <a:srgbClr val="980000"/>
            </a:solidFill>
            <a:prstDash val="solid"/>
            <a:round/>
            <a:headEnd len="med" w="med" type="none"/>
            <a:tailEnd len="med" w="med" type="none"/>
          </a:ln>
        </p:spPr>
      </p:cxnSp>
      <p:sp>
        <p:nvSpPr>
          <p:cNvPr id="72" name="Google Shape;72;g2f37096b6a7_0_73"/>
          <p:cNvSpPr txBox="1"/>
          <p:nvPr>
            <p:ph idx="12" type="sldNum"/>
          </p:nvPr>
        </p:nvSpPr>
        <p:spPr>
          <a:xfrm>
            <a:off x="7086600" y="4869675"/>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g2f37096b6a7_0_73"/>
          <p:cNvSpPr txBox="1"/>
          <p:nvPr>
            <p:ph type="title"/>
          </p:nvPr>
        </p:nvSpPr>
        <p:spPr>
          <a:xfrm>
            <a:off x="117694" y="0"/>
            <a:ext cx="6207000" cy="5961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1pPr>
            <a:lvl2pPr lvl="1"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2pPr>
            <a:lvl3pPr lvl="2"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3pPr>
            <a:lvl4pPr lvl="3"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4pPr>
            <a:lvl5pPr lvl="4"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5pPr>
            <a:lvl6pPr lvl="5"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6pPr>
            <a:lvl7pPr lvl="6"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7pPr>
            <a:lvl8pPr lvl="7"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8pPr>
            <a:lvl9pPr lvl="8"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9pPr>
          </a:lstStyle>
          <a:p/>
        </p:txBody>
      </p:sp>
      <p:sp>
        <p:nvSpPr>
          <p:cNvPr id="74" name="Google Shape;74;g2f37096b6a7_0_73"/>
          <p:cNvSpPr txBox="1"/>
          <p:nvPr>
            <p:ph idx="1" type="body"/>
          </p:nvPr>
        </p:nvSpPr>
        <p:spPr>
          <a:xfrm>
            <a:off x="461275" y="962150"/>
            <a:ext cx="5919900" cy="3539700"/>
          </a:xfrm>
          <a:prstGeom prst="rect">
            <a:avLst/>
          </a:prstGeom>
          <a:noFill/>
          <a:ln>
            <a:noFill/>
          </a:ln>
        </p:spPr>
        <p:txBody>
          <a:bodyPr anchorCtr="0" anchor="t" bIns="34275" lIns="68575" spcFirstLastPara="1" rIns="68575" wrap="square" tIns="34275">
            <a:normAutofit/>
          </a:bodyPr>
          <a:lstStyle>
            <a:lvl1pPr indent="-330200" lvl="0" marL="457200" rtl="0" algn="l">
              <a:lnSpc>
                <a:spcPct val="90000"/>
              </a:lnSpc>
              <a:spcBef>
                <a:spcPts val="800"/>
              </a:spcBef>
              <a:spcAft>
                <a:spcPts val="0"/>
              </a:spcAft>
              <a:buClr>
                <a:schemeClr val="dk1"/>
              </a:buClr>
              <a:buSzPts val="1600"/>
              <a:buFont typeface="Verdana"/>
              <a:buChar char="●"/>
              <a:defRPr sz="1600">
                <a:latin typeface="Verdana"/>
                <a:ea typeface="Verdana"/>
                <a:cs typeface="Verdana"/>
                <a:sym typeface="Verdana"/>
              </a:defRPr>
            </a:lvl1pPr>
            <a:lvl2pPr indent="-330200" lvl="1" marL="9144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2pPr>
            <a:lvl3pPr indent="-330200" lvl="2" marL="13716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3pPr>
            <a:lvl4pPr indent="-330200" lvl="3" marL="18288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4pPr>
            <a:lvl5pPr indent="-330200" lvl="4" marL="22860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5pPr>
            <a:lvl6pPr indent="-330200" lvl="5" marL="27432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6pPr>
            <a:lvl7pPr indent="-330200" lvl="6" marL="32004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7pPr>
            <a:lvl8pPr indent="-330200" lvl="7" marL="36576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8pPr>
            <a:lvl9pPr indent="-330200" lvl="8" marL="4114800" rtl="0" algn="l">
              <a:lnSpc>
                <a:spcPct val="90000"/>
              </a:lnSpc>
              <a:spcBef>
                <a:spcPts val="1200"/>
              </a:spcBef>
              <a:spcAft>
                <a:spcPts val="1200"/>
              </a:spcAft>
              <a:buClr>
                <a:schemeClr val="dk1"/>
              </a:buClr>
              <a:buSzPts val="1600"/>
              <a:buFont typeface="Verdana"/>
              <a:buChar char="■"/>
              <a:defRPr sz="1600">
                <a:latin typeface="Verdana"/>
                <a:ea typeface="Verdana"/>
                <a:cs typeface="Verdana"/>
                <a:sym typeface="Verdana"/>
              </a:defRPr>
            </a:lvl9pPr>
          </a:lstStyle>
          <a:p/>
        </p:txBody>
      </p:sp>
      <p:pic>
        <p:nvPicPr>
          <p:cNvPr id="75" name="Google Shape;75;g2f37096b6a7_0_73"/>
          <p:cNvPicPr preferRelativeResize="0"/>
          <p:nvPr/>
        </p:nvPicPr>
        <p:blipFill>
          <a:blip r:embed="rId3">
            <a:alphaModFix/>
          </a:blip>
          <a:stretch>
            <a:fillRect/>
          </a:stretch>
        </p:blipFill>
        <p:spPr>
          <a:xfrm>
            <a:off x="7865275" y="-12"/>
            <a:ext cx="1278731" cy="4857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g2f37096b6a7_0_82"/>
          <p:cNvSpPr/>
          <p:nvPr/>
        </p:nvSpPr>
        <p:spPr>
          <a:xfrm>
            <a:off x="4851188" y="8550"/>
            <a:ext cx="1448700" cy="5126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p>
        </p:txBody>
      </p:sp>
      <p:sp>
        <p:nvSpPr>
          <p:cNvPr id="78" name="Google Shape;78;g2f37096b6a7_0_82"/>
          <p:cNvSpPr/>
          <p:nvPr/>
        </p:nvSpPr>
        <p:spPr>
          <a:xfrm>
            <a:off x="6299625" y="8550"/>
            <a:ext cx="1448700" cy="5126400"/>
          </a:xfrm>
          <a:prstGeom prst="rect">
            <a:avLst/>
          </a:prstGeom>
          <a:solidFill>
            <a:srgbClr val="BF4F14"/>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p>
        </p:txBody>
      </p:sp>
      <p:sp>
        <p:nvSpPr>
          <p:cNvPr id="79" name="Google Shape;79;g2f37096b6a7_0_82"/>
          <p:cNvSpPr/>
          <p:nvPr/>
        </p:nvSpPr>
        <p:spPr>
          <a:xfrm>
            <a:off x="7748063" y="8550"/>
            <a:ext cx="1448700" cy="5126400"/>
          </a:xfrm>
          <a:prstGeom prst="rect">
            <a:avLst/>
          </a:prstGeom>
          <a:solidFill>
            <a:srgbClr val="3A7D2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p>
        </p:txBody>
      </p:sp>
      <p:sp>
        <p:nvSpPr>
          <p:cNvPr id="80" name="Google Shape;80;g2f37096b6a7_0_82"/>
          <p:cNvSpPr txBox="1"/>
          <p:nvPr>
            <p:ph idx="12" type="sldNum"/>
          </p:nvPr>
        </p:nvSpPr>
        <p:spPr>
          <a:xfrm>
            <a:off x="7139213" y="4869675"/>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g2f37096b6a7_0_82"/>
          <p:cNvCxnSpPr/>
          <p:nvPr/>
        </p:nvCxnSpPr>
        <p:spPr>
          <a:xfrm>
            <a:off x="0" y="698250"/>
            <a:ext cx="4814400" cy="0"/>
          </a:xfrm>
          <a:prstGeom prst="straightConnector1">
            <a:avLst/>
          </a:prstGeom>
          <a:noFill/>
          <a:ln cap="flat" cmpd="sng" w="114300">
            <a:solidFill>
              <a:srgbClr val="980000"/>
            </a:solidFill>
            <a:prstDash val="solid"/>
            <a:round/>
            <a:headEnd len="med" w="med" type="none"/>
            <a:tailEnd len="med" w="med" type="none"/>
          </a:ln>
        </p:spPr>
      </p:cxnSp>
      <p:sp>
        <p:nvSpPr>
          <p:cNvPr id="82" name="Google Shape;82;g2f37096b6a7_0_82"/>
          <p:cNvSpPr txBox="1"/>
          <p:nvPr>
            <p:ph type="title"/>
          </p:nvPr>
        </p:nvSpPr>
        <p:spPr>
          <a:xfrm>
            <a:off x="117694" y="0"/>
            <a:ext cx="6207000" cy="5961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1pPr>
            <a:lvl2pPr lvl="1"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2pPr>
            <a:lvl3pPr lvl="2"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3pPr>
            <a:lvl4pPr lvl="3"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4pPr>
            <a:lvl5pPr lvl="4"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5pPr>
            <a:lvl6pPr lvl="5"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6pPr>
            <a:lvl7pPr lvl="6"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7pPr>
            <a:lvl8pPr lvl="7"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8pPr>
            <a:lvl9pPr lvl="8" rtl="0">
              <a:spcBef>
                <a:spcPts val="0"/>
              </a:spcBef>
              <a:spcAft>
                <a:spcPts val="0"/>
              </a:spcAft>
              <a:buClr>
                <a:schemeClr val="accent1"/>
              </a:buClr>
              <a:buSzPts val="2100"/>
              <a:buFont typeface="Verdana"/>
              <a:buNone/>
              <a:defRPr b="1" sz="2100">
                <a:solidFill>
                  <a:schemeClr val="accent1"/>
                </a:solidFill>
                <a:latin typeface="Verdana"/>
                <a:ea typeface="Verdana"/>
                <a:cs typeface="Verdana"/>
                <a:sym typeface="Verdana"/>
              </a:defRPr>
            </a:lvl9pPr>
          </a:lstStyle>
          <a:p/>
        </p:txBody>
      </p:sp>
      <p:sp>
        <p:nvSpPr>
          <p:cNvPr id="83" name="Google Shape;83;g2f37096b6a7_0_82"/>
          <p:cNvSpPr txBox="1"/>
          <p:nvPr>
            <p:ph idx="1" type="body"/>
          </p:nvPr>
        </p:nvSpPr>
        <p:spPr>
          <a:xfrm>
            <a:off x="40344" y="800400"/>
            <a:ext cx="4733700" cy="4167000"/>
          </a:xfrm>
          <a:prstGeom prst="rect">
            <a:avLst/>
          </a:prstGeom>
          <a:noFill/>
          <a:ln>
            <a:noFill/>
          </a:ln>
        </p:spPr>
        <p:txBody>
          <a:bodyPr anchorCtr="0" anchor="t" bIns="34275" lIns="68575" spcFirstLastPara="1" rIns="68575" wrap="square" tIns="34275">
            <a:normAutofit/>
          </a:bodyPr>
          <a:lstStyle>
            <a:lvl1pPr indent="-330200" lvl="0" marL="457200" rtl="0" algn="l">
              <a:lnSpc>
                <a:spcPct val="90000"/>
              </a:lnSpc>
              <a:spcBef>
                <a:spcPts val="800"/>
              </a:spcBef>
              <a:spcAft>
                <a:spcPts val="0"/>
              </a:spcAft>
              <a:buClr>
                <a:schemeClr val="dk1"/>
              </a:buClr>
              <a:buSzPts val="1600"/>
              <a:buFont typeface="Verdana"/>
              <a:buChar char="●"/>
              <a:defRPr sz="1600">
                <a:latin typeface="Verdana"/>
                <a:ea typeface="Verdana"/>
                <a:cs typeface="Verdana"/>
                <a:sym typeface="Verdana"/>
              </a:defRPr>
            </a:lvl1pPr>
            <a:lvl2pPr indent="-330200" lvl="1" marL="9144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2pPr>
            <a:lvl3pPr indent="-330200" lvl="2" marL="13716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3pPr>
            <a:lvl4pPr indent="-330200" lvl="3" marL="18288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4pPr>
            <a:lvl5pPr indent="-330200" lvl="4" marL="22860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5pPr>
            <a:lvl6pPr indent="-330200" lvl="5" marL="27432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6pPr>
            <a:lvl7pPr indent="-330200" lvl="6" marL="32004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7pPr>
            <a:lvl8pPr indent="-330200" lvl="7" marL="3657600" rtl="0" algn="l">
              <a:lnSpc>
                <a:spcPct val="90000"/>
              </a:lnSpc>
              <a:spcBef>
                <a:spcPts val="1200"/>
              </a:spcBef>
              <a:spcAft>
                <a:spcPts val="0"/>
              </a:spcAft>
              <a:buClr>
                <a:schemeClr val="dk1"/>
              </a:buClr>
              <a:buSzPts val="1600"/>
              <a:buFont typeface="Verdana"/>
              <a:buChar char="○"/>
              <a:defRPr sz="1600">
                <a:latin typeface="Verdana"/>
                <a:ea typeface="Verdana"/>
                <a:cs typeface="Verdana"/>
                <a:sym typeface="Verdana"/>
              </a:defRPr>
            </a:lvl8pPr>
            <a:lvl9pPr indent="-330200" lvl="8" marL="4114800" rtl="0" algn="l">
              <a:lnSpc>
                <a:spcPct val="90000"/>
              </a:lnSpc>
              <a:spcBef>
                <a:spcPts val="1200"/>
              </a:spcBef>
              <a:spcAft>
                <a:spcPts val="1200"/>
              </a:spcAft>
              <a:buClr>
                <a:schemeClr val="dk1"/>
              </a:buClr>
              <a:buSzPts val="1600"/>
              <a:buFont typeface="Verdana"/>
              <a:buChar char="■"/>
              <a:defRPr sz="1600">
                <a:latin typeface="Verdana"/>
                <a:ea typeface="Verdana"/>
                <a:cs typeface="Verdana"/>
                <a:sym typeface="Verdana"/>
              </a:defRPr>
            </a:lvl9pPr>
          </a:lstStyle>
          <a:p/>
        </p:txBody>
      </p:sp>
      <p:pic>
        <p:nvPicPr>
          <p:cNvPr id="84" name="Google Shape;84;g2f37096b6a7_0_82"/>
          <p:cNvPicPr preferRelativeResize="0"/>
          <p:nvPr/>
        </p:nvPicPr>
        <p:blipFill>
          <a:blip r:embed="rId3">
            <a:alphaModFix/>
          </a:blip>
          <a:stretch>
            <a:fillRect/>
          </a:stretch>
        </p:blipFill>
        <p:spPr>
          <a:xfrm>
            <a:off x="0" y="4657788"/>
            <a:ext cx="1278731" cy="4857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g2f3ad6b8c02_0_74"/>
          <p:cNvSpPr/>
          <p:nvPr/>
        </p:nvSpPr>
        <p:spPr>
          <a:xfrm>
            <a:off x="6782400" y="0"/>
            <a:ext cx="2361600" cy="5143500"/>
          </a:xfrm>
          <a:prstGeom prst="rect">
            <a:avLst/>
          </a:prstGeom>
          <a:solidFill>
            <a:srgbClr val="3A7D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2f3ad6b8c02_0_74"/>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f3ad6b8c02_0_74"/>
          <p:cNvSpPr/>
          <p:nvPr/>
        </p:nvSpPr>
        <p:spPr>
          <a:xfrm>
            <a:off x="4358475" y="0"/>
            <a:ext cx="2424000" cy="5143500"/>
          </a:xfrm>
          <a:prstGeom prst="rect">
            <a:avLst/>
          </a:prstGeom>
          <a:solidFill>
            <a:srgbClr val="BF4F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f3ad6b8c02_0_74"/>
          <p:cNvSpPr txBox="1"/>
          <p:nvPr>
            <p:ph type="ctrTitle"/>
          </p:nvPr>
        </p:nvSpPr>
        <p:spPr>
          <a:xfrm>
            <a:off x="344250" y="1403850"/>
            <a:ext cx="8455500" cy="2146800"/>
          </a:xfrm>
          <a:prstGeom prst="rect">
            <a:avLst/>
          </a:prstGeom>
          <a:solidFill>
            <a:srgbClr val="3C78D8"/>
          </a:solidFill>
        </p:spPr>
        <p:txBody>
          <a:bodyPr anchorCtr="0" anchor="ctr" bIns="91425" lIns="91425" spcFirstLastPara="1" rIns="91425" wrap="square" tIns="91425">
            <a:normAutofit/>
          </a:bodyPr>
          <a:lstStyle>
            <a:lvl1pPr lvl="0"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1pPr>
            <a:lvl2pPr lvl="1"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2pPr>
            <a:lvl3pPr lvl="2"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3pPr>
            <a:lvl4pPr lvl="3"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4pPr>
            <a:lvl5pPr lvl="4"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5pPr>
            <a:lvl6pPr lvl="5"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6pPr>
            <a:lvl7pPr lvl="6"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7pPr>
            <a:lvl8pPr lvl="7"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8pPr>
            <a:lvl9pPr lvl="8" rtl="0" algn="ctr">
              <a:spcBef>
                <a:spcPts val="0"/>
              </a:spcBef>
              <a:spcAft>
                <a:spcPts val="0"/>
              </a:spcAft>
              <a:buClr>
                <a:schemeClr val="lt1"/>
              </a:buClr>
              <a:buSzPts val="6800"/>
              <a:buFont typeface="Playfair Display"/>
              <a:buNone/>
              <a:defRPr b="1" sz="6800">
                <a:solidFill>
                  <a:schemeClr val="lt1"/>
                </a:solidFill>
                <a:latin typeface="Playfair Display"/>
                <a:ea typeface="Playfair Display"/>
                <a:cs typeface="Playfair Display"/>
                <a:sym typeface="Playfair Display"/>
              </a:defRPr>
            </a:lvl9pPr>
          </a:lstStyle>
          <a:p/>
        </p:txBody>
      </p:sp>
      <p:sp>
        <p:nvSpPr>
          <p:cNvPr id="22" name="Google Shape;22;g2f3ad6b8c02_0_74"/>
          <p:cNvSpPr txBox="1"/>
          <p:nvPr>
            <p:ph idx="1" type="subTitle"/>
          </p:nvPr>
        </p:nvSpPr>
        <p:spPr>
          <a:xfrm>
            <a:off x="344250" y="3550650"/>
            <a:ext cx="4910100" cy="6441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23" name="Google Shape;23;g2f3ad6b8c02_0_7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4" name="Google Shape;24;g2f3ad6b8c02_0_74"/>
          <p:cNvPicPr preferRelativeResize="0"/>
          <p:nvPr/>
        </p:nvPicPr>
        <p:blipFill>
          <a:blip r:embed="rId3">
            <a:alphaModFix/>
          </a:blip>
          <a:stretch>
            <a:fillRect/>
          </a:stretch>
        </p:blipFill>
        <p:spPr>
          <a:xfrm>
            <a:off x="0" y="4642650"/>
            <a:ext cx="1278731" cy="485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g2f3ad6b8c02_0_80"/>
          <p:cNvSpPr txBox="1"/>
          <p:nvPr>
            <p:ph type="title"/>
          </p:nvPr>
        </p:nvSpPr>
        <p:spPr>
          <a:xfrm>
            <a:off x="344250" y="1644475"/>
            <a:ext cx="8455500" cy="2146800"/>
          </a:xfrm>
          <a:prstGeom prst="rect">
            <a:avLst/>
          </a:prstGeom>
          <a:solidFill>
            <a:srgbClr val="3C78D8"/>
          </a:solidFill>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Playfair Display"/>
              <a:buNone/>
              <a:defRPr b="1" sz="4800">
                <a:solidFill>
                  <a:schemeClr val="lt1"/>
                </a:solidFill>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7" name="Google Shape;27;g2f3ad6b8c02_0_8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g2f3ad6b8c02_0_80"/>
          <p:cNvPicPr preferRelativeResize="0"/>
          <p:nvPr/>
        </p:nvPicPr>
        <p:blipFill>
          <a:blip r:embed="rId3">
            <a:alphaModFix/>
          </a:blip>
          <a:stretch>
            <a:fillRect/>
          </a:stretch>
        </p:blipFill>
        <p:spPr>
          <a:xfrm>
            <a:off x="7865275" y="0"/>
            <a:ext cx="1278731" cy="485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g2f37096b6a7_0_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 name="Google Shape;31;g2f37096b6a7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g2f37096b6a7_0_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f37096b6a7_0_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5" name="Google Shape;35;g2f37096b6a7_0_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g2f37096b6a7_0_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g2f37096b6a7_0_4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9" name="Google Shape;39;g2f37096b6a7_0_4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0" name="Google Shape;40;g2f37096b6a7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g2f37096b6a7_0_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g2f37096b6a7_0_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g2f37096b6a7_0_5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g2f37096b6a7_0_5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7" name="Google Shape;47;g2f37096b6a7_0_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g2f37096b6a7_0_5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0" name="Google Shape;50;g2f37096b6a7_0_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g2f37096b6a7_0_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 name="Google Shape;11;g2f37096b6a7_0_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sz="1400">
                <a:solidFill>
                  <a:schemeClr val="dk2"/>
                </a:solidFill>
              </a:defRPr>
            </a:lvl2pPr>
            <a:lvl3pPr indent="-317500" lvl="2" marL="1371600" rtl="0">
              <a:lnSpc>
                <a:spcPct val="115000"/>
              </a:lnSpc>
              <a:spcBef>
                <a:spcPts val="0"/>
              </a:spcBef>
              <a:spcAft>
                <a:spcPts val="0"/>
              </a:spcAft>
              <a:buClr>
                <a:schemeClr val="dk2"/>
              </a:buClr>
              <a:buSzPts val="1400"/>
              <a:buChar char="■"/>
              <a:defRPr sz="1400">
                <a:solidFill>
                  <a:schemeClr val="dk2"/>
                </a:solidFill>
              </a:defRPr>
            </a:lvl3pPr>
            <a:lvl4pPr indent="-317500" lvl="3" marL="1828800" rtl="0">
              <a:lnSpc>
                <a:spcPct val="115000"/>
              </a:lnSpc>
              <a:spcBef>
                <a:spcPts val="0"/>
              </a:spcBef>
              <a:spcAft>
                <a:spcPts val="0"/>
              </a:spcAft>
              <a:buClr>
                <a:schemeClr val="dk2"/>
              </a:buClr>
              <a:buSzPts val="1400"/>
              <a:buChar char="●"/>
              <a:defRPr sz="1400">
                <a:solidFill>
                  <a:schemeClr val="dk2"/>
                </a:solidFill>
              </a:defRPr>
            </a:lvl4pPr>
            <a:lvl5pPr indent="-317500" lvl="4" marL="2286000" rtl="0">
              <a:lnSpc>
                <a:spcPct val="115000"/>
              </a:lnSpc>
              <a:spcBef>
                <a:spcPts val="0"/>
              </a:spcBef>
              <a:spcAft>
                <a:spcPts val="0"/>
              </a:spcAft>
              <a:buClr>
                <a:schemeClr val="dk2"/>
              </a:buClr>
              <a:buSzPts val="1400"/>
              <a:buChar char="○"/>
              <a:defRPr sz="1400">
                <a:solidFill>
                  <a:schemeClr val="dk2"/>
                </a:solidFill>
              </a:defRPr>
            </a:lvl5pPr>
            <a:lvl6pPr indent="-317500" lvl="5" marL="2743200" rtl="0">
              <a:lnSpc>
                <a:spcPct val="115000"/>
              </a:lnSpc>
              <a:spcBef>
                <a:spcPts val="0"/>
              </a:spcBef>
              <a:spcAft>
                <a:spcPts val="0"/>
              </a:spcAft>
              <a:buClr>
                <a:schemeClr val="dk2"/>
              </a:buClr>
              <a:buSzPts val="1400"/>
              <a:buChar char="■"/>
              <a:defRPr sz="1400">
                <a:solidFill>
                  <a:schemeClr val="dk2"/>
                </a:solidFill>
              </a:defRPr>
            </a:lvl6pPr>
            <a:lvl7pPr indent="-317500" lvl="6" marL="3200400" rtl="0">
              <a:lnSpc>
                <a:spcPct val="115000"/>
              </a:lnSpc>
              <a:spcBef>
                <a:spcPts val="0"/>
              </a:spcBef>
              <a:spcAft>
                <a:spcPts val="0"/>
              </a:spcAft>
              <a:buClr>
                <a:schemeClr val="dk2"/>
              </a:buClr>
              <a:buSzPts val="1400"/>
              <a:buChar char="●"/>
              <a:defRPr sz="1400">
                <a:solidFill>
                  <a:schemeClr val="dk2"/>
                </a:solidFill>
              </a:defRPr>
            </a:lvl7pPr>
            <a:lvl8pPr indent="-317500" lvl="7" marL="3657600" rtl="0">
              <a:lnSpc>
                <a:spcPct val="115000"/>
              </a:lnSpc>
              <a:spcBef>
                <a:spcPts val="0"/>
              </a:spcBef>
              <a:spcAft>
                <a:spcPts val="0"/>
              </a:spcAft>
              <a:buClr>
                <a:schemeClr val="dk2"/>
              </a:buClr>
              <a:buSzPts val="1400"/>
              <a:buChar char="○"/>
              <a:defRPr sz="1400">
                <a:solidFill>
                  <a:schemeClr val="dk2"/>
                </a:solidFill>
              </a:defRPr>
            </a:lvl8pPr>
            <a:lvl9pPr indent="-317500" lvl="8" marL="4114800" rtl="0">
              <a:lnSpc>
                <a:spcPct val="115000"/>
              </a:lnSpc>
              <a:spcBef>
                <a:spcPts val="0"/>
              </a:spcBef>
              <a:spcAft>
                <a:spcPts val="0"/>
              </a:spcAft>
              <a:buClr>
                <a:schemeClr val="dk2"/>
              </a:buClr>
              <a:buSzPts val="1400"/>
              <a:buChar char="■"/>
              <a:defRPr sz="1400">
                <a:solidFill>
                  <a:schemeClr val="dk2"/>
                </a:solidFill>
              </a:defRPr>
            </a:lvl9pPr>
          </a:lstStyle>
          <a:p/>
        </p:txBody>
      </p:sp>
      <p:sp>
        <p:nvSpPr>
          <p:cNvPr id="12" name="Google Shape;12;g2f37096b6a7_0_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blog.avast.com/history-of-cybersecurity-avast"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www.avast.com/c-hacker-types" TargetMode="External"/><Relationship Id="rId4" Type="http://schemas.openxmlformats.org/officeDocument/2006/relationships/hyperlink" Target="https://blog.rsisecurity.com/different-types-of-hacker-hat-colors-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f37096b6a7_0_8"/>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US"/>
              <a:t>The Cyberspace and Cybersecurity </a:t>
            </a:r>
            <a:endParaRPr/>
          </a:p>
        </p:txBody>
      </p:sp>
      <p:sp>
        <p:nvSpPr>
          <p:cNvPr id="91" name="Google Shape;91;g2f37096b6a7_0_8"/>
          <p:cNvSpPr txBox="1"/>
          <p:nvPr>
            <p:ph idx="1" type="subTitle"/>
          </p:nvPr>
        </p:nvSpPr>
        <p:spPr>
          <a:xfrm>
            <a:off x="344250" y="3550650"/>
            <a:ext cx="4910100" cy="644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US"/>
              <a:t>Introduction to Cybersecurity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6d411366ee079537_49"/>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Cyberspace 2: The other side of the coin</a:t>
            </a:r>
            <a:endParaRPr/>
          </a:p>
        </p:txBody>
      </p:sp>
      <p:sp>
        <p:nvSpPr>
          <p:cNvPr id="153" name="Google Shape;153;g6d411366ee079537_49"/>
          <p:cNvSpPr txBox="1"/>
          <p:nvPr>
            <p:ph idx="1" type="body"/>
          </p:nvPr>
        </p:nvSpPr>
        <p:spPr>
          <a:xfrm>
            <a:off x="404800" y="1178625"/>
            <a:ext cx="5919900" cy="24216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a:solidFill>
                  <a:srgbClr val="1155CC"/>
                </a:solidFill>
              </a:rPr>
              <a:t>• They now search for means to get hijack our identities to gain access to these sensitive information. This sensitive information differ for individuals, organizations and the government.</a:t>
            </a:r>
            <a:endParaRPr>
              <a:solidFill>
                <a:srgbClr val="1155CC"/>
              </a:solidFill>
            </a:endParaRPr>
          </a:p>
          <a:p>
            <a:pPr indent="0" lvl="0" marL="0" rtl="0" algn="l">
              <a:spcBef>
                <a:spcPts val="1200"/>
              </a:spcBef>
              <a:spcAft>
                <a:spcPts val="1200"/>
              </a:spcAft>
              <a:buNone/>
            </a:pPr>
            <a:r>
              <a:rPr lang="en-US">
                <a:solidFill>
                  <a:srgbClr val="1155CC"/>
                </a:solidFill>
              </a:rPr>
              <a:t>• Example including our physical address, names, age, debit/credit card details, login details, company intellectual properties, accounts details, business plans, government secret intelligence, etc</a:t>
            </a:r>
            <a:endParaRPr>
              <a:solidFill>
                <a:srgbClr val="1155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6d411366ee079537_72"/>
          <p:cNvSpPr txBox="1"/>
          <p:nvPr>
            <p:ph type="title"/>
          </p:nvPr>
        </p:nvSpPr>
        <p:spPr>
          <a:xfrm>
            <a:off x="344250" y="1644475"/>
            <a:ext cx="8455500" cy="21468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US"/>
              <a:t>Cybersecurity: The Guardian of the Cyberspace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6d411366ee079537_55"/>
          <p:cNvSpPr txBox="1"/>
          <p:nvPr>
            <p:ph type="title"/>
          </p:nvPr>
        </p:nvSpPr>
        <p:spPr>
          <a:xfrm>
            <a:off x="117694" y="0"/>
            <a:ext cx="6207000" cy="5961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US"/>
              <a:t>Cybersecurity: The Guardian of the Cyberspace</a:t>
            </a:r>
            <a:endParaRPr/>
          </a:p>
        </p:txBody>
      </p:sp>
      <p:sp>
        <p:nvSpPr>
          <p:cNvPr id="166" name="Google Shape;166;g6d411366ee079537_55"/>
          <p:cNvSpPr txBox="1"/>
          <p:nvPr>
            <p:ph idx="1" type="body"/>
          </p:nvPr>
        </p:nvSpPr>
        <p:spPr>
          <a:xfrm>
            <a:off x="117700" y="1205300"/>
            <a:ext cx="4733700" cy="3251700"/>
          </a:xfrm>
          <a:prstGeom prst="rect">
            <a:avLst/>
          </a:prstGeom>
          <a:solidFill>
            <a:srgbClr val="FFFFFF"/>
          </a:solidFill>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US" sz="1900">
                <a:solidFill>
                  <a:srgbClr val="1155CC"/>
                </a:solidFill>
              </a:rPr>
              <a:t>Cybersecurity is the practice of protecting systems, networks, and programs from digital attacks, maintaining their confidentiality, integrity and availability.</a:t>
            </a:r>
            <a:endParaRPr sz="1900">
              <a:solidFill>
                <a:srgbClr val="1155CC"/>
              </a:solidFill>
            </a:endParaRPr>
          </a:p>
          <a:p>
            <a:pPr indent="0" lvl="0" marL="0" rtl="0" algn="l">
              <a:spcBef>
                <a:spcPts val="1200"/>
              </a:spcBef>
              <a:spcAft>
                <a:spcPts val="0"/>
              </a:spcAft>
              <a:buNone/>
            </a:pPr>
            <a:r>
              <a:rPr lang="en-US" sz="1900">
                <a:solidFill>
                  <a:srgbClr val="1155CC"/>
                </a:solidFill>
              </a:rPr>
              <a:t>Computer devices have existed right before the internet and their flaws also existed with them too. The history of Cybersecurity can be traced to back then.</a:t>
            </a:r>
            <a:endParaRPr sz="1900">
              <a:solidFill>
                <a:srgbClr val="1155CC"/>
              </a:solidFill>
            </a:endParaRPr>
          </a:p>
          <a:p>
            <a:pPr indent="0" lvl="0" marL="0" rtl="0" algn="l">
              <a:spcBef>
                <a:spcPts val="1200"/>
              </a:spcBef>
              <a:spcAft>
                <a:spcPts val="0"/>
              </a:spcAft>
              <a:buNone/>
            </a:pPr>
            <a:r>
              <a:rPr lang="en-US" sz="1900">
                <a:solidFill>
                  <a:srgbClr val="1155CC"/>
                </a:solidFill>
              </a:rPr>
              <a:t>Historical Timeline:</a:t>
            </a:r>
            <a:endParaRPr sz="1900">
              <a:solidFill>
                <a:srgbClr val="1155CC"/>
              </a:solidFill>
            </a:endParaRPr>
          </a:p>
          <a:p>
            <a:pPr indent="0" lvl="0" marL="0" rtl="0" algn="l">
              <a:spcBef>
                <a:spcPts val="1200"/>
              </a:spcBef>
              <a:spcAft>
                <a:spcPts val="1200"/>
              </a:spcAft>
              <a:buNone/>
            </a:pPr>
            <a:r>
              <a:rPr lang="en-US" sz="1900" u="sng">
                <a:solidFill>
                  <a:schemeClr val="hlink"/>
                </a:solidFill>
                <a:hlinkClick r:id="rId3"/>
              </a:rPr>
              <a:t>https://blog.avast.com/history-of-cybersecurity-avast</a:t>
            </a:r>
            <a:endParaRPr sz="1900">
              <a:solidFill>
                <a:srgbClr val="1155CC"/>
              </a:solidFill>
            </a:endParaRPr>
          </a:p>
        </p:txBody>
      </p:sp>
      <p:pic>
        <p:nvPicPr>
          <p:cNvPr id="167" name="Google Shape;167;g6d411366ee079537_55"/>
          <p:cNvPicPr preferRelativeResize="0"/>
          <p:nvPr/>
        </p:nvPicPr>
        <p:blipFill>
          <a:blip r:embed="rId4">
            <a:alphaModFix/>
          </a:blip>
          <a:stretch>
            <a:fillRect/>
          </a:stretch>
        </p:blipFill>
        <p:spPr>
          <a:xfrm>
            <a:off x="5003800" y="0"/>
            <a:ext cx="4085315" cy="5143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f770130a7e_0_0"/>
          <p:cNvSpPr txBox="1"/>
          <p:nvPr>
            <p:ph type="title"/>
          </p:nvPr>
        </p:nvSpPr>
        <p:spPr>
          <a:xfrm>
            <a:off x="344250" y="1644475"/>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Cyberwar: What is the Color of your Hat?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f770130a7e_0_30"/>
          <p:cNvSpPr txBox="1"/>
          <p:nvPr>
            <p:ph type="title"/>
          </p:nvPr>
        </p:nvSpPr>
        <p:spPr>
          <a:xfrm>
            <a:off x="117697" y="0"/>
            <a:ext cx="29763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Cyberwar</a:t>
            </a:r>
            <a:endParaRPr/>
          </a:p>
        </p:txBody>
      </p:sp>
      <p:sp>
        <p:nvSpPr>
          <p:cNvPr id="180" name="Google Shape;180;g2f770130a7e_0_30"/>
          <p:cNvSpPr txBox="1"/>
          <p:nvPr>
            <p:ph idx="1" type="body"/>
          </p:nvPr>
        </p:nvSpPr>
        <p:spPr>
          <a:xfrm>
            <a:off x="117700" y="1194625"/>
            <a:ext cx="5508300" cy="3298800"/>
          </a:xfrm>
          <a:prstGeom prst="rect">
            <a:avLst/>
          </a:prstGeom>
          <a:solidFill>
            <a:srgbClr val="FFFFFF"/>
          </a:solidFill>
        </p:spPr>
        <p:txBody>
          <a:bodyPr anchorCtr="0" anchor="t" bIns="34275" lIns="68575" spcFirstLastPara="1" rIns="68575" wrap="square" tIns="34275">
            <a:noAutofit/>
          </a:bodyPr>
          <a:lstStyle/>
          <a:p>
            <a:pPr indent="0" lvl="0" marL="0" rtl="0" algn="l">
              <a:lnSpc>
                <a:spcPct val="80000"/>
              </a:lnSpc>
              <a:spcBef>
                <a:spcPts val="800"/>
              </a:spcBef>
              <a:spcAft>
                <a:spcPts val="0"/>
              </a:spcAft>
              <a:buNone/>
            </a:pPr>
            <a:r>
              <a:rPr lang="en-US" sz="1900">
                <a:solidFill>
                  <a:srgbClr val="1155CC"/>
                </a:solidFill>
              </a:rPr>
              <a:t>The Cyberspace has experienced escalating sophistication and frequency of cyberattacks for individuals, organizations and national bodies that vie for digital dominance. This has incited a cyberwarfare.</a:t>
            </a:r>
            <a:endParaRPr sz="1900">
              <a:solidFill>
                <a:srgbClr val="1155CC"/>
              </a:solidFill>
            </a:endParaRPr>
          </a:p>
          <a:p>
            <a:pPr indent="0" lvl="0" marL="0" rtl="0" algn="l">
              <a:lnSpc>
                <a:spcPct val="80000"/>
              </a:lnSpc>
              <a:spcBef>
                <a:spcPts val="1200"/>
              </a:spcBef>
              <a:spcAft>
                <a:spcPts val="0"/>
              </a:spcAft>
              <a:buNone/>
            </a:pPr>
            <a:r>
              <a:rPr lang="en-US" sz="1900">
                <a:solidFill>
                  <a:srgbClr val="1155CC"/>
                </a:solidFill>
              </a:rPr>
              <a:t>The paticipant of this war canbe identified by the color of hat they wear. </a:t>
            </a:r>
            <a:endParaRPr sz="1900">
              <a:solidFill>
                <a:srgbClr val="1155CC"/>
              </a:solidFill>
            </a:endParaRPr>
          </a:p>
          <a:p>
            <a:pPr indent="0" lvl="0" marL="0" rtl="0" algn="l">
              <a:lnSpc>
                <a:spcPct val="80000"/>
              </a:lnSpc>
              <a:spcBef>
                <a:spcPts val="1200"/>
              </a:spcBef>
              <a:spcAft>
                <a:spcPts val="0"/>
              </a:spcAft>
              <a:buNone/>
            </a:pPr>
            <a:r>
              <a:rPr lang="en-US" sz="1900">
                <a:solidFill>
                  <a:srgbClr val="1155CC"/>
                </a:solidFill>
              </a:rPr>
              <a:t> Generally there 3 basic type of hats to wear.</a:t>
            </a:r>
            <a:endParaRPr sz="1900">
              <a:solidFill>
                <a:srgbClr val="1155CC"/>
              </a:solidFill>
            </a:endParaRPr>
          </a:p>
          <a:p>
            <a:pPr indent="-349250" lvl="0" marL="457200" rtl="0" algn="l">
              <a:lnSpc>
                <a:spcPct val="80000"/>
              </a:lnSpc>
              <a:spcBef>
                <a:spcPts val="1200"/>
              </a:spcBef>
              <a:spcAft>
                <a:spcPts val="0"/>
              </a:spcAft>
              <a:buClr>
                <a:srgbClr val="1155CC"/>
              </a:buClr>
              <a:buSzPts val="1900"/>
              <a:buChar char="●"/>
            </a:pPr>
            <a:r>
              <a:rPr lang="en-US" sz="1900">
                <a:solidFill>
                  <a:srgbClr val="1155CC"/>
                </a:solidFill>
              </a:rPr>
              <a:t>The “White</a:t>
            </a:r>
            <a:r>
              <a:rPr lang="en-US" sz="1900">
                <a:solidFill>
                  <a:srgbClr val="1155CC"/>
                </a:solidFill>
              </a:rPr>
              <a:t> hat</a:t>
            </a:r>
            <a:r>
              <a:rPr lang="en-US" sz="1900">
                <a:solidFill>
                  <a:srgbClr val="1155CC"/>
                </a:solidFill>
              </a:rPr>
              <a:t>”</a:t>
            </a:r>
            <a:endParaRPr sz="1900">
              <a:solidFill>
                <a:srgbClr val="1155CC"/>
              </a:solidFill>
            </a:endParaRPr>
          </a:p>
          <a:p>
            <a:pPr indent="-349250" lvl="0" marL="457200" rtl="0" algn="l">
              <a:lnSpc>
                <a:spcPct val="80000"/>
              </a:lnSpc>
              <a:spcBef>
                <a:spcPts val="0"/>
              </a:spcBef>
              <a:spcAft>
                <a:spcPts val="0"/>
              </a:spcAft>
              <a:buClr>
                <a:srgbClr val="1155CC"/>
              </a:buClr>
              <a:buSzPts val="1900"/>
              <a:buChar char="●"/>
            </a:pPr>
            <a:r>
              <a:rPr lang="en-US" sz="1900">
                <a:solidFill>
                  <a:srgbClr val="1155CC"/>
                </a:solidFill>
              </a:rPr>
              <a:t>The “Gray</a:t>
            </a:r>
            <a:r>
              <a:rPr lang="en-US" sz="1900">
                <a:solidFill>
                  <a:srgbClr val="1155CC"/>
                </a:solidFill>
              </a:rPr>
              <a:t> hat</a:t>
            </a:r>
            <a:r>
              <a:rPr lang="en-US" sz="1900">
                <a:solidFill>
                  <a:srgbClr val="1155CC"/>
                </a:solidFill>
              </a:rPr>
              <a:t>”</a:t>
            </a:r>
            <a:endParaRPr sz="1900">
              <a:solidFill>
                <a:srgbClr val="1155CC"/>
              </a:solidFill>
            </a:endParaRPr>
          </a:p>
          <a:p>
            <a:pPr indent="-349250" lvl="0" marL="457200" rtl="0" algn="l">
              <a:lnSpc>
                <a:spcPct val="80000"/>
              </a:lnSpc>
              <a:spcBef>
                <a:spcPts val="0"/>
              </a:spcBef>
              <a:spcAft>
                <a:spcPts val="0"/>
              </a:spcAft>
              <a:buClr>
                <a:srgbClr val="1155CC"/>
              </a:buClr>
              <a:buSzPts val="1900"/>
              <a:buChar char="●"/>
            </a:pPr>
            <a:r>
              <a:rPr lang="en-US" sz="1900">
                <a:solidFill>
                  <a:srgbClr val="1155CC"/>
                </a:solidFill>
              </a:rPr>
              <a:t>The “Black</a:t>
            </a:r>
            <a:r>
              <a:rPr lang="en-US" sz="1900">
                <a:solidFill>
                  <a:srgbClr val="1155CC"/>
                </a:solidFill>
              </a:rPr>
              <a:t> hat</a:t>
            </a:r>
            <a:r>
              <a:rPr lang="en-US" sz="1900">
                <a:solidFill>
                  <a:srgbClr val="1155CC"/>
                </a:solidFill>
              </a:rPr>
              <a:t>”</a:t>
            </a:r>
            <a:endParaRPr sz="1900">
              <a:solidFill>
                <a:srgbClr val="1155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f770130a7e_0_6"/>
          <p:cNvSpPr txBox="1"/>
          <p:nvPr>
            <p:ph type="title"/>
          </p:nvPr>
        </p:nvSpPr>
        <p:spPr>
          <a:xfrm>
            <a:off x="117697" y="0"/>
            <a:ext cx="29763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a:t>
            </a:r>
            <a:r>
              <a:rPr lang="en-US"/>
              <a:t>yberwar </a:t>
            </a:r>
            <a:endParaRPr/>
          </a:p>
        </p:txBody>
      </p:sp>
      <p:sp>
        <p:nvSpPr>
          <p:cNvPr id="187" name="Google Shape;187;g2f770130a7e_0_6"/>
          <p:cNvSpPr txBox="1"/>
          <p:nvPr>
            <p:ph idx="1" type="body"/>
          </p:nvPr>
        </p:nvSpPr>
        <p:spPr>
          <a:xfrm>
            <a:off x="117700" y="9516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b="1" lang="en-US" sz="1900">
                <a:solidFill>
                  <a:srgbClr val="1155CC"/>
                </a:solidFill>
              </a:rPr>
              <a:t>THE “WHITE </a:t>
            </a:r>
            <a:r>
              <a:rPr b="1" lang="en-US" sz="1900">
                <a:solidFill>
                  <a:srgbClr val="1155CC"/>
                </a:solidFill>
              </a:rPr>
              <a:t>HAT</a:t>
            </a:r>
            <a:r>
              <a:rPr b="1" lang="en-US" sz="1900">
                <a:solidFill>
                  <a:srgbClr val="1155CC"/>
                </a:solidFill>
              </a:rPr>
              <a:t>”</a:t>
            </a:r>
            <a:endParaRPr b="1" sz="1900">
              <a:solidFill>
                <a:srgbClr val="1155CC"/>
              </a:solidFill>
            </a:endParaRPr>
          </a:p>
          <a:p>
            <a:pPr indent="0" lvl="0" marL="0" rtl="0" algn="l">
              <a:spcBef>
                <a:spcPts val="1200"/>
              </a:spcBef>
              <a:spcAft>
                <a:spcPts val="0"/>
              </a:spcAft>
              <a:buNone/>
            </a:pPr>
            <a:r>
              <a:rPr lang="en-US" sz="1900">
                <a:solidFill>
                  <a:srgbClr val="1155CC"/>
                </a:solidFill>
              </a:rPr>
              <a:t>“White hats” or </a:t>
            </a:r>
            <a:r>
              <a:rPr lang="en-US" sz="1900">
                <a:solidFill>
                  <a:srgbClr val="1155CC"/>
                </a:solidFill>
              </a:rPr>
              <a:t>White hats </a:t>
            </a:r>
            <a:r>
              <a:rPr lang="en-US" sz="1900">
                <a:solidFill>
                  <a:srgbClr val="1155CC"/>
                </a:solidFill>
              </a:rPr>
              <a:t>hackers, also known as ethical security hackers, identify and fix vulnerabilities. Hacking into systems with the permission of the organizations they hack into, white hat hackers try to uncover system weaknesses in order to fix them and help strengthen overall internet security.</a:t>
            </a:r>
            <a:endParaRPr sz="1900">
              <a:solidFill>
                <a:srgbClr val="1155CC"/>
              </a:solidFill>
            </a:endParaRPr>
          </a:p>
          <a:p>
            <a:pPr indent="0" lvl="0" marL="0" rtl="0" algn="l">
              <a:spcBef>
                <a:spcPts val="1200"/>
              </a:spcBef>
              <a:spcAft>
                <a:spcPts val="1200"/>
              </a:spcAft>
              <a:buNone/>
            </a:pPr>
            <a:r>
              <a:t/>
            </a:r>
            <a:endParaRPr b="1" sz="1900">
              <a:solidFill>
                <a:srgbClr val="1155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f770130a7e_0_24"/>
          <p:cNvSpPr txBox="1"/>
          <p:nvPr>
            <p:ph type="title"/>
          </p:nvPr>
        </p:nvSpPr>
        <p:spPr>
          <a:xfrm>
            <a:off x="117697" y="0"/>
            <a:ext cx="29763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Cyberwar</a:t>
            </a:r>
            <a:endParaRPr/>
          </a:p>
        </p:txBody>
      </p:sp>
      <p:sp>
        <p:nvSpPr>
          <p:cNvPr id="194" name="Google Shape;194;g2f770130a7e_0_24"/>
          <p:cNvSpPr txBox="1"/>
          <p:nvPr>
            <p:ph idx="1" type="body"/>
          </p:nvPr>
        </p:nvSpPr>
        <p:spPr>
          <a:xfrm>
            <a:off x="117700" y="9516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b="1" lang="en-US" sz="1900">
                <a:solidFill>
                  <a:srgbClr val="1155CC"/>
                </a:solidFill>
              </a:rPr>
              <a:t>THE “GRAY HATS”</a:t>
            </a:r>
            <a:endParaRPr b="1" sz="1900">
              <a:solidFill>
                <a:srgbClr val="1155CC"/>
              </a:solidFill>
            </a:endParaRPr>
          </a:p>
          <a:p>
            <a:pPr indent="0" lvl="0" marL="0" rtl="0" algn="l">
              <a:spcBef>
                <a:spcPts val="1200"/>
              </a:spcBef>
              <a:spcAft>
                <a:spcPts val="1200"/>
              </a:spcAft>
              <a:buNone/>
            </a:pPr>
            <a:r>
              <a:rPr lang="en-US" sz="1900">
                <a:solidFill>
                  <a:srgbClr val="1155CC"/>
                </a:solidFill>
              </a:rPr>
              <a:t>Gray hat hackers may not have the criminal or malicious intent of a black hat hacker, but they also don’t have the prior knowledge or consent of those whose systems they hack into. Nevertheless, when gray hat hackers uncover weaknesses such as zero-day vulnerabilities, they report them rather than fully exploiting them. But gray hat hackers may demand payment in exchange for providing full details of what they uncovered.</a:t>
            </a:r>
            <a:endParaRPr sz="1900">
              <a:solidFill>
                <a:srgbClr val="1155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f770130a7e_0_18"/>
          <p:cNvSpPr txBox="1"/>
          <p:nvPr>
            <p:ph type="title"/>
          </p:nvPr>
        </p:nvSpPr>
        <p:spPr>
          <a:xfrm>
            <a:off x="117697" y="0"/>
            <a:ext cx="29763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Cyberwar</a:t>
            </a:r>
            <a:endParaRPr/>
          </a:p>
        </p:txBody>
      </p:sp>
      <p:sp>
        <p:nvSpPr>
          <p:cNvPr id="201" name="Google Shape;201;g2f770130a7e_0_18"/>
          <p:cNvSpPr txBox="1"/>
          <p:nvPr>
            <p:ph idx="1" type="body"/>
          </p:nvPr>
        </p:nvSpPr>
        <p:spPr>
          <a:xfrm>
            <a:off x="117700" y="951650"/>
            <a:ext cx="5919900" cy="4035000"/>
          </a:xfrm>
          <a:prstGeom prst="rect">
            <a:avLst/>
          </a:prstGeom>
          <a:solidFill>
            <a:srgbClr val="FFFFFF"/>
          </a:solidFill>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b="1" lang="en-US" sz="1900">
                <a:solidFill>
                  <a:srgbClr val="1155CC"/>
                </a:solidFill>
              </a:rPr>
              <a:t>THE “BLACK HAT”</a:t>
            </a:r>
            <a:endParaRPr b="1" sz="1900">
              <a:solidFill>
                <a:srgbClr val="1155CC"/>
              </a:solidFill>
            </a:endParaRPr>
          </a:p>
          <a:p>
            <a:pPr indent="0" lvl="0" marL="0" rtl="0" algn="l">
              <a:spcBef>
                <a:spcPts val="1200"/>
              </a:spcBef>
              <a:spcAft>
                <a:spcPts val="0"/>
              </a:spcAft>
              <a:buClr>
                <a:schemeClr val="dk1"/>
              </a:buClr>
              <a:buSzPts val="1100"/>
              <a:buFont typeface="Arial"/>
              <a:buNone/>
            </a:pPr>
            <a:r>
              <a:rPr lang="en-US" sz="1900">
                <a:solidFill>
                  <a:srgbClr val="1155CC"/>
                </a:solidFill>
              </a:rPr>
              <a:t>Black hat hackers are cybercriminals that illegally crack systems with malicious intent. Seeking to gain unauthorized access to computer systems is the definition of black hat hacking. Once a black hat hacker finds a security vulnerability, they try to exploit it, often by implanting a virus or other type of malware such as a trojan</a:t>
            </a:r>
            <a:r>
              <a:rPr lang="en-US" sz="1900">
                <a:solidFill>
                  <a:srgbClr val="1155CC"/>
                </a:solidFill>
              </a:rPr>
              <a:t>.</a:t>
            </a:r>
            <a:endParaRPr sz="1900">
              <a:solidFill>
                <a:srgbClr val="1155CC"/>
              </a:solidFill>
            </a:endParaRPr>
          </a:p>
          <a:p>
            <a:pPr indent="0" lvl="0" marL="0" rtl="0" algn="l">
              <a:spcBef>
                <a:spcPts val="1200"/>
              </a:spcBef>
              <a:spcAft>
                <a:spcPts val="0"/>
              </a:spcAft>
              <a:buClr>
                <a:schemeClr val="dk1"/>
              </a:buClr>
              <a:buSzPts val="1100"/>
              <a:buFont typeface="Arial"/>
              <a:buNone/>
            </a:pPr>
            <a:r>
              <a:rPr lang="en-US" sz="1900">
                <a:solidFill>
                  <a:srgbClr val="1155CC"/>
                </a:solidFill>
              </a:rPr>
              <a:t>Ransomware attacks are another favored ploy that black hat hackers use to extort financial gains or breach data systems.</a:t>
            </a:r>
            <a:endParaRPr sz="1900">
              <a:solidFill>
                <a:srgbClr val="1155CC"/>
              </a:solidFill>
            </a:endParaRPr>
          </a:p>
          <a:p>
            <a:pPr indent="0" lvl="0" marL="0" rtl="0" algn="l">
              <a:spcBef>
                <a:spcPts val="1200"/>
              </a:spcBef>
              <a:spcAft>
                <a:spcPts val="1200"/>
              </a:spcAft>
              <a:buNone/>
            </a:pPr>
            <a:r>
              <a:rPr lang="en-US" sz="1900">
                <a:solidFill>
                  <a:srgbClr val="1155CC"/>
                </a:solidFill>
              </a:rPr>
              <a:t>Black hat hackers are also referred to as malicious hackers, unethical hackers, and crackers.</a:t>
            </a:r>
            <a:endParaRPr sz="1900">
              <a:solidFill>
                <a:srgbClr val="1155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f770130a7e_0_44"/>
          <p:cNvSpPr txBox="1"/>
          <p:nvPr>
            <p:ph type="title"/>
          </p:nvPr>
        </p:nvSpPr>
        <p:spPr>
          <a:xfrm>
            <a:off x="117697" y="0"/>
            <a:ext cx="29763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Cyberwar</a:t>
            </a:r>
            <a:endParaRPr/>
          </a:p>
        </p:txBody>
      </p:sp>
      <p:sp>
        <p:nvSpPr>
          <p:cNvPr id="208" name="Google Shape;208;g2f770130a7e_0_44"/>
          <p:cNvSpPr txBox="1"/>
          <p:nvPr>
            <p:ph idx="1" type="body"/>
          </p:nvPr>
        </p:nvSpPr>
        <p:spPr>
          <a:xfrm>
            <a:off x="117700" y="951650"/>
            <a:ext cx="5919900" cy="40350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sz="1900">
                <a:solidFill>
                  <a:srgbClr val="1155CC"/>
                </a:solidFill>
              </a:rPr>
              <a:t>There are participants at different levels in this war,they are </a:t>
            </a:r>
            <a:endParaRPr sz="1900">
              <a:solidFill>
                <a:srgbClr val="1155CC"/>
              </a:solidFill>
            </a:endParaRPr>
          </a:p>
          <a:p>
            <a:pPr indent="-349250" lvl="0" marL="457200" rtl="0" algn="l">
              <a:spcBef>
                <a:spcPts val="1200"/>
              </a:spcBef>
              <a:spcAft>
                <a:spcPts val="0"/>
              </a:spcAft>
              <a:buClr>
                <a:srgbClr val="1155CC"/>
              </a:buClr>
              <a:buSzPts val="1900"/>
              <a:buChar char="●"/>
            </a:pPr>
            <a:r>
              <a:rPr lang="en-US" sz="1900">
                <a:solidFill>
                  <a:srgbClr val="1155CC"/>
                </a:solidFill>
              </a:rPr>
              <a:t>Blue hat hackers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Purple hat hackers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Red hat hackers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Green hat hackers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Hacktivists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Script kiddies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a:solidFill>
                  <a:srgbClr val="1155CC"/>
                </a:solidFill>
              </a:rPr>
              <a:t>Whistleblowers etc</a:t>
            </a:r>
            <a:endParaRPr sz="1900">
              <a:solidFill>
                <a:srgbClr val="1155CC"/>
              </a:solidFill>
            </a:endParaRPr>
          </a:p>
          <a:p>
            <a:pPr indent="0" lvl="0" marL="0" rtl="0" algn="l">
              <a:spcBef>
                <a:spcPts val="1200"/>
              </a:spcBef>
              <a:spcAft>
                <a:spcPts val="0"/>
              </a:spcAft>
              <a:buNone/>
            </a:pPr>
            <a:r>
              <a:rPr lang="en-US" sz="1900">
                <a:solidFill>
                  <a:srgbClr val="1155CC"/>
                </a:solidFill>
              </a:rPr>
              <a:t>More info:</a:t>
            </a:r>
            <a:r>
              <a:rPr lang="en-US" sz="1900">
                <a:solidFill>
                  <a:srgbClr val="1155CC"/>
                </a:solidFill>
              </a:rPr>
              <a:t> </a:t>
            </a:r>
            <a:endParaRPr sz="1900">
              <a:solidFill>
                <a:srgbClr val="1155CC"/>
              </a:solidFill>
            </a:endParaRPr>
          </a:p>
          <a:p>
            <a:pPr indent="-349250" lvl="0" marL="457200" rtl="0" algn="l">
              <a:spcBef>
                <a:spcPts val="1200"/>
              </a:spcBef>
              <a:spcAft>
                <a:spcPts val="0"/>
              </a:spcAft>
              <a:buClr>
                <a:srgbClr val="1155CC"/>
              </a:buClr>
              <a:buSzPts val="1900"/>
              <a:buChar char="●"/>
            </a:pPr>
            <a:r>
              <a:rPr lang="en-US" sz="1900" u="sng">
                <a:solidFill>
                  <a:schemeClr val="hlink"/>
                </a:solidFill>
                <a:hlinkClick r:id="rId3"/>
              </a:rPr>
              <a:t>https://www.avast.com/c-hacker-types</a:t>
            </a:r>
            <a:endParaRPr sz="1900">
              <a:solidFill>
                <a:srgbClr val="1155CC"/>
              </a:solidFill>
            </a:endParaRPr>
          </a:p>
          <a:p>
            <a:pPr indent="-349250" lvl="0" marL="457200" rtl="0" algn="l">
              <a:spcBef>
                <a:spcPts val="0"/>
              </a:spcBef>
              <a:spcAft>
                <a:spcPts val="0"/>
              </a:spcAft>
              <a:buClr>
                <a:srgbClr val="1155CC"/>
              </a:buClr>
              <a:buSzPts val="1900"/>
              <a:buChar char="●"/>
            </a:pPr>
            <a:r>
              <a:rPr lang="en-US" sz="1900" u="sng">
                <a:solidFill>
                  <a:schemeClr val="hlink"/>
                </a:solidFill>
                <a:hlinkClick r:id="rId4"/>
              </a:rPr>
              <a:t>https://blog.rsisecurity.com/different-types-of-hacker-hat-colors-explained/</a:t>
            </a:r>
            <a:endParaRPr sz="1900">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f3ad6b8c02_0_90"/>
          <p:cNvSpPr txBox="1"/>
          <p:nvPr>
            <p:ph type="title"/>
          </p:nvPr>
        </p:nvSpPr>
        <p:spPr>
          <a:xfrm>
            <a:off x="344250" y="1644475"/>
            <a:ext cx="8455500" cy="2146800"/>
          </a:xfrm>
          <a:prstGeom prst="rect">
            <a:avLst/>
          </a:prstGeom>
          <a:solidFill>
            <a:srgbClr val="3C78D8"/>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US"/>
              <a:t>The Cyberspace 1: Where it all began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04fb4a200b4ead1_2"/>
          <p:cNvSpPr txBox="1"/>
          <p:nvPr>
            <p:ph idx="1" type="body"/>
          </p:nvPr>
        </p:nvSpPr>
        <p:spPr>
          <a:xfrm>
            <a:off x="320023" y="2116988"/>
            <a:ext cx="3667800" cy="1435500"/>
          </a:xfrm>
          <a:prstGeom prst="rect">
            <a:avLst/>
          </a:prstGeom>
        </p:spPr>
        <p:txBody>
          <a:bodyPr anchorCtr="0" anchor="t" bIns="34275" lIns="68575" spcFirstLastPara="1" rIns="68575" wrap="square" tIns="34275">
            <a:normAutofit lnSpcReduction="20000"/>
          </a:bodyPr>
          <a:lstStyle/>
          <a:p>
            <a:pPr indent="0" lvl="0" marL="0" rtl="0" algn="ctr">
              <a:spcBef>
                <a:spcPts val="800"/>
              </a:spcBef>
              <a:spcAft>
                <a:spcPts val="0"/>
              </a:spcAft>
              <a:buClr>
                <a:schemeClr val="dk1"/>
              </a:buClr>
              <a:buSzPts val="1100"/>
              <a:buFont typeface="Arial"/>
              <a:buNone/>
            </a:pPr>
            <a:r>
              <a:rPr lang="en-US" sz="2700">
                <a:solidFill>
                  <a:srgbClr val="1155CC"/>
                </a:solidFill>
              </a:rPr>
              <a:t>"Necessity… the Mother of Invention…" </a:t>
            </a:r>
            <a:endParaRPr sz="2700">
              <a:solidFill>
                <a:srgbClr val="1155CC"/>
              </a:solidFill>
            </a:endParaRPr>
          </a:p>
          <a:p>
            <a:pPr indent="0" lvl="0" marL="0" rtl="0" algn="ctr">
              <a:spcBef>
                <a:spcPts val="1200"/>
              </a:spcBef>
              <a:spcAft>
                <a:spcPts val="1200"/>
              </a:spcAft>
              <a:buNone/>
            </a:pPr>
            <a:r>
              <a:t/>
            </a:r>
            <a:endParaRPr sz="2700"/>
          </a:p>
        </p:txBody>
      </p:sp>
      <p:pic>
        <p:nvPicPr>
          <p:cNvPr id="104" name="Google Shape;104;g204fb4a200b4ead1_2"/>
          <p:cNvPicPr preferRelativeResize="0"/>
          <p:nvPr/>
        </p:nvPicPr>
        <p:blipFill rotWithShape="1">
          <a:blip r:embed="rId3">
            <a:alphaModFix/>
          </a:blip>
          <a:srcRect b="0" l="13261" r="12855" t="0"/>
          <a:stretch/>
        </p:blipFill>
        <p:spPr>
          <a:xfrm>
            <a:off x="4326425" y="192838"/>
            <a:ext cx="4860877" cy="4887724"/>
          </a:xfrm>
          <a:prstGeom prst="rect">
            <a:avLst/>
          </a:prstGeom>
          <a:noFill/>
          <a:ln>
            <a:noFill/>
          </a:ln>
        </p:spPr>
      </p:pic>
      <p:sp>
        <p:nvSpPr>
          <p:cNvPr id="105" name="Google Shape;105;g204fb4a200b4ead1_2"/>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The Cyberspace 1: Where it all began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f37096b6a7_0_21"/>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The Cyberspace 1: Where it all began</a:t>
            </a:r>
            <a:endParaRPr/>
          </a:p>
        </p:txBody>
      </p:sp>
      <p:sp>
        <p:nvSpPr>
          <p:cNvPr id="112" name="Google Shape;112;g2f37096b6a7_0_21"/>
          <p:cNvSpPr txBox="1"/>
          <p:nvPr>
            <p:ph idx="1" type="body"/>
          </p:nvPr>
        </p:nvSpPr>
        <p:spPr>
          <a:xfrm>
            <a:off x="461275" y="9621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t/>
            </a:r>
            <a:endParaRPr>
              <a:solidFill>
                <a:srgbClr val="1155CC"/>
              </a:solidFill>
            </a:endParaRPr>
          </a:p>
          <a:p>
            <a:pPr indent="0" lvl="0" marL="0" rtl="0" algn="l">
              <a:spcBef>
                <a:spcPts val="1200"/>
              </a:spcBef>
              <a:spcAft>
                <a:spcPts val="0"/>
              </a:spcAft>
              <a:buNone/>
            </a:pPr>
            <a:r>
              <a:rPr lang="en-US">
                <a:solidFill>
                  <a:srgbClr val="1155CC"/>
                </a:solidFill>
              </a:rPr>
              <a:t>• In 1969 the first Wide Area Network (ARPANET) was a product of the US Military research centers' (DARPA) need for need for communication even in the event of a nuclear attack from the Soviet Union (now Russia). The first data sent was "LOL"</a:t>
            </a:r>
            <a:endParaRPr>
              <a:solidFill>
                <a:srgbClr val="1155CC"/>
              </a:solidFill>
            </a:endParaRPr>
          </a:p>
          <a:p>
            <a:pPr indent="0" lvl="0" marL="0" rtl="0" algn="l">
              <a:spcBef>
                <a:spcPts val="1200"/>
              </a:spcBef>
              <a:spcAft>
                <a:spcPts val="0"/>
              </a:spcAft>
              <a:buNone/>
            </a:pPr>
            <a:r>
              <a:rPr lang="en-US">
                <a:solidFill>
                  <a:srgbClr val="1155CC"/>
                </a:solidFill>
              </a:rPr>
              <a:t>• In 1971, Ray Tomilson coded the means for the users of the ARPANET to be able to identify themselves, termed email. This displays as [user]@[computer]</a:t>
            </a:r>
            <a:endParaRPr>
              <a:solidFill>
                <a:srgbClr val="1155CC"/>
              </a:solidFill>
            </a:endParaRPr>
          </a:p>
          <a:p>
            <a:pPr indent="0" lvl="0" marL="0" rtl="0" algn="l">
              <a:spcBef>
                <a:spcPts val="1200"/>
              </a:spcBef>
              <a:spcAft>
                <a:spcPts val="1200"/>
              </a:spcAft>
              <a:buNone/>
            </a:pPr>
            <a:r>
              <a:rPr lang="en-US">
                <a:solidFill>
                  <a:srgbClr val="1155CC"/>
                </a:solidFill>
              </a:rPr>
              <a:t>• In 1973, the ARPANET made it's first intercontinental integration, moving from an intranet to an extranet</a:t>
            </a:r>
            <a:endParaRPr>
              <a:solidFill>
                <a:srgbClr val="1155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6d411366ee079537_1"/>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The Cyberspace 1: Where it all began</a:t>
            </a:r>
            <a:endParaRPr/>
          </a:p>
        </p:txBody>
      </p:sp>
      <p:sp>
        <p:nvSpPr>
          <p:cNvPr id="119" name="Google Shape;119;g6d411366ee079537_1"/>
          <p:cNvSpPr txBox="1"/>
          <p:nvPr>
            <p:ph idx="1" type="body"/>
          </p:nvPr>
        </p:nvSpPr>
        <p:spPr>
          <a:xfrm>
            <a:off x="461275" y="9621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a:solidFill>
                  <a:srgbClr val="1155CC"/>
                </a:solidFill>
              </a:rPr>
              <a:t>January 1, 1983 the ARPANET adopted the TCP/IP which enabled a uniform network communication system, even other large intranets adopted this, making extranets  the internet. The IP address was adopted for identifying systems on the network.</a:t>
            </a:r>
            <a:endParaRPr>
              <a:solidFill>
                <a:srgbClr val="1155CC"/>
              </a:solidFill>
            </a:endParaRPr>
          </a:p>
          <a:p>
            <a:pPr indent="0" lvl="0" marL="0" rtl="0" algn="l">
              <a:spcBef>
                <a:spcPts val="1200"/>
              </a:spcBef>
              <a:spcAft>
                <a:spcPts val="0"/>
              </a:spcAft>
              <a:buNone/>
            </a:pPr>
            <a:r>
              <a:rPr lang="en-US">
                <a:solidFill>
                  <a:srgbClr val="1155CC"/>
                </a:solidFill>
              </a:rPr>
              <a:t>• Elizabeth Feinler and her team created the format for web addresses, determining that top domain address (i.e. ".com", ".gov", ".net" etc) documented in "HOST.txt". They created the host naming registry and WHOIS protocol. </a:t>
            </a:r>
            <a:endParaRPr>
              <a:solidFill>
                <a:srgbClr val="1155CC"/>
              </a:solidFill>
            </a:endParaRPr>
          </a:p>
          <a:p>
            <a:pPr indent="0" lvl="0" marL="0" rtl="0" algn="l">
              <a:spcBef>
                <a:spcPts val="1200"/>
              </a:spcBef>
              <a:spcAft>
                <a:spcPts val="1200"/>
              </a:spcAft>
              <a:buNone/>
            </a:pPr>
            <a:r>
              <a:rPr lang="en-US">
                <a:solidFill>
                  <a:srgbClr val="1155CC"/>
                </a:solidFill>
              </a:rPr>
              <a:t>• Paul Mockapetris, made the Host naming registry's accessing and managing more automated and easier by introducing the  Domain Naming System.</a:t>
            </a:r>
            <a:endParaRPr>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6d411366ee079537_7"/>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The Cyberspace 1: Where it all began</a:t>
            </a:r>
            <a:endParaRPr/>
          </a:p>
        </p:txBody>
      </p:sp>
      <p:sp>
        <p:nvSpPr>
          <p:cNvPr id="126" name="Google Shape;126;g6d411366ee079537_7"/>
          <p:cNvSpPr txBox="1"/>
          <p:nvPr>
            <p:ph idx="1" type="body"/>
          </p:nvPr>
        </p:nvSpPr>
        <p:spPr>
          <a:xfrm>
            <a:off x="461275" y="9621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a:solidFill>
                  <a:srgbClr val="1155CC"/>
                </a:solidFill>
              </a:rPr>
              <a:t>• In 1989, Tim Berners-Lee coded a system which made accessing information on the internet easier by displaying them on a web-page that didn't require the usual logging into terminals, also the information displayed was organized. This was called the world wide web.</a:t>
            </a:r>
            <a:endParaRPr>
              <a:solidFill>
                <a:srgbClr val="1155CC"/>
              </a:solidFill>
            </a:endParaRPr>
          </a:p>
          <a:p>
            <a:pPr indent="0" lvl="0" marL="0" rtl="0" algn="l">
              <a:spcBef>
                <a:spcPts val="1200"/>
              </a:spcBef>
              <a:spcAft>
                <a:spcPts val="0"/>
              </a:spcAft>
              <a:buNone/>
            </a:pPr>
            <a:r>
              <a:rPr lang="en-US">
                <a:solidFill>
                  <a:srgbClr val="1155CC"/>
                </a:solidFill>
              </a:rPr>
              <a:t>• The internet became accessible to all and by 1993 applications to access them called web-browsers were made.</a:t>
            </a:r>
            <a:endParaRPr>
              <a:solidFill>
                <a:srgbClr val="1155CC"/>
              </a:solidFill>
            </a:endParaRPr>
          </a:p>
          <a:p>
            <a:pPr indent="0" lvl="0" marL="0" rtl="0" algn="l">
              <a:spcBef>
                <a:spcPts val="1200"/>
              </a:spcBef>
              <a:spcAft>
                <a:spcPts val="0"/>
              </a:spcAft>
              <a:buNone/>
            </a:pPr>
            <a:r>
              <a:rPr lang="en-US">
                <a:solidFill>
                  <a:srgbClr val="1155CC"/>
                </a:solidFill>
              </a:rPr>
              <a:t>• Company used the internet as a business avenue in 2000.</a:t>
            </a:r>
            <a:endParaRPr>
              <a:solidFill>
                <a:srgbClr val="1155CC"/>
              </a:solidFill>
            </a:endParaRPr>
          </a:p>
          <a:p>
            <a:pPr indent="0" lvl="0" marL="0" rtl="0" algn="l">
              <a:spcBef>
                <a:spcPts val="1200"/>
              </a:spcBef>
              <a:spcAft>
                <a:spcPts val="1200"/>
              </a:spcAft>
              <a:buNone/>
            </a:pPr>
            <a:r>
              <a:rPr lang="en-US">
                <a:solidFill>
                  <a:srgbClr val="1155CC"/>
                </a:solidFill>
              </a:rPr>
              <a:t>• In 2004-2005 the internet became interactive with the invention of Facebook ushering in web 2.0 .</a:t>
            </a:r>
            <a:endParaRPr>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6d411366ee079537_13"/>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The Cyberspace 1: Where it all began</a:t>
            </a:r>
            <a:endParaRPr/>
          </a:p>
        </p:txBody>
      </p:sp>
      <p:sp>
        <p:nvSpPr>
          <p:cNvPr id="133" name="Google Shape;133;g6d411366ee079537_13"/>
          <p:cNvSpPr txBox="1"/>
          <p:nvPr>
            <p:ph idx="1" type="body"/>
          </p:nvPr>
        </p:nvSpPr>
        <p:spPr>
          <a:xfrm>
            <a:off x="353050" y="1189450"/>
            <a:ext cx="5919900" cy="28761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a:solidFill>
                  <a:srgbClr val="1155CC"/>
                </a:solidFill>
              </a:rPr>
              <a:t>• In 2007 smart phones where introduced making the internet accessible from mobile applications.</a:t>
            </a:r>
            <a:endParaRPr>
              <a:solidFill>
                <a:srgbClr val="1155CC"/>
              </a:solidFill>
            </a:endParaRPr>
          </a:p>
          <a:p>
            <a:pPr indent="0" lvl="0" marL="0" rtl="0" algn="l">
              <a:spcBef>
                <a:spcPts val="1200"/>
              </a:spcBef>
              <a:spcAft>
                <a:spcPts val="0"/>
              </a:spcAft>
              <a:buNone/>
            </a:pPr>
            <a:r>
              <a:rPr lang="en-US">
                <a:solidFill>
                  <a:srgbClr val="1155CC"/>
                </a:solidFill>
              </a:rPr>
              <a:t>• In 2010 the internet of things starting going traction making other devices to connect to the network.</a:t>
            </a:r>
            <a:endParaRPr>
              <a:solidFill>
                <a:srgbClr val="1155CC"/>
              </a:solidFill>
            </a:endParaRPr>
          </a:p>
          <a:p>
            <a:pPr indent="0" lvl="0" marL="0" rtl="0" algn="l">
              <a:spcBef>
                <a:spcPts val="1200"/>
              </a:spcBef>
              <a:spcAft>
                <a:spcPts val="0"/>
              </a:spcAft>
              <a:buNone/>
            </a:pPr>
            <a:r>
              <a:rPr lang="en-US">
                <a:solidFill>
                  <a:srgbClr val="1155CC"/>
                </a:solidFill>
              </a:rPr>
              <a:t>• In 2014, the concept of Web3 was introduced by Ethereum co-founder Gavin Wood</a:t>
            </a:r>
            <a:endParaRPr>
              <a:solidFill>
                <a:srgbClr val="1155CC"/>
              </a:solidFill>
            </a:endParaRPr>
          </a:p>
          <a:p>
            <a:pPr indent="0" lvl="0" marL="0" rtl="0" algn="l">
              <a:spcBef>
                <a:spcPts val="1200"/>
              </a:spcBef>
              <a:spcAft>
                <a:spcPts val="1200"/>
              </a:spcAft>
              <a:buNone/>
            </a:pPr>
            <a:r>
              <a:rPr lang="en-US">
                <a:solidFill>
                  <a:srgbClr val="1155CC"/>
                </a:solidFill>
              </a:rPr>
              <a:t>• Now all forms of activities can be done via the internet, and it can be accessed from any location.</a:t>
            </a:r>
            <a:endParaRPr>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6d411366ee079537_67"/>
          <p:cNvSpPr txBox="1"/>
          <p:nvPr>
            <p:ph type="title"/>
          </p:nvPr>
        </p:nvSpPr>
        <p:spPr>
          <a:xfrm>
            <a:off x="344250" y="1644475"/>
            <a:ext cx="8455500" cy="21468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US"/>
              <a:t>Cyberspace 2: The other side of the coin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6d411366ee079537_19"/>
          <p:cNvSpPr txBox="1"/>
          <p:nvPr>
            <p:ph type="title"/>
          </p:nvPr>
        </p:nvSpPr>
        <p:spPr>
          <a:xfrm>
            <a:off x="117694" y="0"/>
            <a:ext cx="6207000" cy="59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US"/>
              <a:t>Cyberspace 2: The other side of the coin</a:t>
            </a:r>
            <a:endParaRPr/>
          </a:p>
        </p:txBody>
      </p:sp>
      <p:sp>
        <p:nvSpPr>
          <p:cNvPr id="146" name="Google Shape;146;g6d411366ee079537_19"/>
          <p:cNvSpPr txBox="1"/>
          <p:nvPr>
            <p:ph idx="1" type="body"/>
          </p:nvPr>
        </p:nvSpPr>
        <p:spPr>
          <a:xfrm>
            <a:off x="461275" y="962150"/>
            <a:ext cx="5919900" cy="3539700"/>
          </a:xfrm>
          <a:prstGeom prst="rect">
            <a:avLst/>
          </a:prstGeom>
          <a:solidFill>
            <a:srgbClr val="FFFFFF"/>
          </a:solidFill>
        </p:spPr>
        <p:txBody>
          <a:bodyPr anchorCtr="0" anchor="t" bIns="34275" lIns="68575" spcFirstLastPara="1" rIns="68575" wrap="square" tIns="34275">
            <a:normAutofit/>
          </a:bodyPr>
          <a:lstStyle/>
          <a:p>
            <a:pPr indent="0" lvl="0" marL="0" rtl="0" algn="l">
              <a:spcBef>
                <a:spcPts val="800"/>
              </a:spcBef>
              <a:spcAft>
                <a:spcPts val="0"/>
              </a:spcAft>
              <a:buNone/>
            </a:pPr>
            <a:r>
              <a:rPr lang="en-US">
                <a:solidFill>
                  <a:srgbClr val="1155CC"/>
                </a:solidFill>
              </a:rPr>
              <a:t>• From just signing-up on a website, you now get an online identity. Services online are accessible only based on these identities,</a:t>
            </a:r>
            <a:endParaRPr>
              <a:solidFill>
                <a:srgbClr val="1155CC"/>
              </a:solidFill>
            </a:endParaRPr>
          </a:p>
          <a:p>
            <a:pPr indent="0" lvl="0" marL="0" rtl="0" algn="l">
              <a:spcBef>
                <a:spcPts val="1200"/>
              </a:spcBef>
              <a:spcAft>
                <a:spcPts val="0"/>
              </a:spcAft>
              <a:buNone/>
            </a:pPr>
            <a:r>
              <a:rPr lang="en-US">
                <a:solidFill>
                  <a:srgbClr val="1155CC"/>
                </a:solidFill>
              </a:rPr>
              <a:t>• To fully benefit from this services we tend to tie more of our physical identifiers to our digital identities.</a:t>
            </a:r>
            <a:endParaRPr>
              <a:solidFill>
                <a:srgbClr val="1155CC"/>
              </a:solidFill>
            </a:endParaRPr>
          </a:p>
          <a:p>
            <a:pPr indent="0" lvl="0" marL="0" rtl="0" algn="l">
              <a:spcBef>
                <a:spcPts val="1200"/>
              </a:spcBef>
              <a:spcAft>
                <a:spcPts val="0"/>
              </a:spcAft>
              <a:buNone/>
            </a:pPr>
            <a:r>
              <a:rPr lang="en-US">
                <a:solidFill>
                  <a:srgbClr val="1155CC"/>
                </a:solidFill>
              </a:rPr>
              <a:t>• To enjoy these services we unknowingly unveil much of our physical identifiers online. </a:t>
            </a:r>
            <a:endParaRPr>
              <a:solidFill>
                <a:srgbClr val="1155CC"/>
              </a:solidFill>
            </a:endParaRPr>
          </a:p>
          <a:p>
            <a:pPr indent="0" lvl="0" marL="0" rtl="0" algn="l">
              <a:spcBef>
                <a:spcPts val="1200"/>
              </a:spcBef>
              <a:spcAft>
                <a:spcPts val="0"/>
              </a:spcAft>
              <a:buNone/>
            </a:pPr>
            <a:r>
              <a:rPr lang="en-US">
                <a:solidFill>
                  <a:srgbClr val="1155CC"/>
                </a:solidFill>
              </a:rPr>
              <a:t>• Now, so much sensitive information is online.</a:t>
            </a:r>
            <a:endParaRPr>
              <a:solidFill>
                <a:srgbClr val="1155CC"/>
              </a:solidFill>
            </a:endParaRPr>
          </a:p>
          <a:p>
            <a:pPr indent="0" lvl="0" marL="0" rtl="0" algn="l">
              <a:spcBef>
                <a:spcPts val="1200"/>
              </a:spcBef>
              <a:spcAft>
                <a:spcPts val="1200"/>
              </a:spcAft>
              <a:buNone/>
            </a:pPr>
            <a:r>
              <a:rPr lang="en-US">
                <a:solidFill>
                  <a:srgbClr val="1155CC"/>
                </a:solidFill>
              </a:rPr>
              <a:t>• The "bad guy" now have clear target (we users and the service providers) to get this sensitive information from.</a:t>
            </a:r>
            <a:endParaRPr>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2024-08-15T08:11:43Z</dcterms:created>
  <dc:creator>Michael, Victoria Larai GIZ NG</dc:creator>
</cp:coreProperties>
</file>