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  <p:sldMasterId id="2147483677" r:id="rId2"/>
  </p:sldMasterIdLst>
  <p:notesMasterIdLst>
    <p:notesMasterId r:id="rId25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310" r:id="rId10"/>
    <p:sldId id="359" r:id="rId11"/>
    <p:sldId id="360" r:id="rId12"/>
    <p:sldId id="361" r:id="rId13"/>
    <p:sldId id="362" r:id="rId14"/>
    <p:sldId id="363" r:id="rId15"/>
    <p:sldId id="354" r:id="rId16"/>
    <p:sldId id="364" r:id="rId17"/>
    <p:sldId id="350" r:id="rId18"/>
    <p:sldId id="347" r:id="rId19"/>
    <p:sldId id="289" r:id="rId20"/>
    <p:sldId id="295" r:id="rId21"/>
    <p:sldId id="317" r:id="rId22"/>
    <p:sldId id="301" r:id="rId23"/>
    <p:sldId id="30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A2A3C5-B9D3-4F3E-8B3A-E5C6E520F439}">
  <a:tblStyle styleId="{CFA2A3C5-B9D3-4F3E-8B3A-E5C6E520F4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20" y="336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094126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96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5592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21819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393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7441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eaee39f1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eaee39f1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919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530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8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deaee39f1e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deaee39f1e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324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f97b58dde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f97b58dde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8964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df6222e6a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df6222e6a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75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742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df6222e6a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df6222e6a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6208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5897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e04b8b675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e04b8b675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529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84dc70388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84dc70388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54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142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4104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95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eaee39f1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deaee39f1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362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48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eaee39f1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eaee39f1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74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7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1" name="Google Shape;91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500"/>
              <a:buNone/>
              <a:defRPr sz="15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600"/>
              <a:buNone/>
              <a:defRPr sz="16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4.jp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desktop/install/windows-install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habr.com/ru/articles/310460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sl/install" TargetMode="External"/><Relationship Id="rId3" Type="http://schemas.openxmlformats.org/officeDocument/2006/relationships/hyperlink" Target="https://cloud.yandex.ru/docs/cli/quickstart" TargetMode="External"/><Relationship Id="rId7" Type="http://schemas.openxmlformats.org/officeDocument/2006/relationships/hyperlink" Target="https://www.virtualbox.org/wiki/Download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electel.ru/services/cloud/servers/" TargetMode="External"/><Relationship Id="rId5" Type="http://schemas.openxmlformats.org/officeDocument/2006/relationships/hyperlink" Target="https://sbercloud.ru/ru" TargetMode="External"/><Relationship Id="rId10" Type="http://schemas.openxmlformats.org/officeDocument/2006/relationships/hyperlink" Target="https://www.postgresql.org/download" TargetMode="External"/><Relationship Id="rId4" Type="http://schemas.openxmlformats.org/officeDocument/2006/relationships/hyperlink" Target="https://mcs.mail.ru/" TargetMode="External"/><Relationship Id="rId9" Type="http://schemas.openxmlformats.org/officeDocument/2006/relationships/hyperlink" Target="https://www.docker.com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1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944650" y="1460014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/>
              <a:t>PostgreSQL</a:t>
            </a:r>
            <a:r>
              <a:rPr lang="ru-RU" sz="4400" dirty="0"/>
              <a:t> для администраторов баз данных и разработчиков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Установка под </a:t>
            </a:r>
            <a:r>
              <a:rPr lang="en-US" dirty="0"/>
              <a:t>Linux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Вначале – зарегистрировать репозитарий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indent="0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-y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pPr marL="0" indent="0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/usr/share/postgresql-common/pgdg/apt.postgresql.org.sh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Продумать параметры установки </a:t>
            </a:r>
          </a:p>
          <a:p>
            <a:pPr marL="0" indent="0"/>
            <a:r>
              <a:rPr lang="en-US" sz="1400" dirty="0"/>
              <a:t>/</a:t>
            </a:r>
            <a:r>
              <a:rPr lang="en-US" sz="1400" dirty="0" err="1"/>
              <a:t>etc</a:t>
            </a:r>
            <a:r>
              <a:rPr lang="en-US" sz="1400" dirty="0"/>
              <a:t>/</a:t>
            </a:r>
            <a:r>
              <a:rPr lang="en-US" sz="1400" dirty="0" err="1"/>
              <a:t>postgresql</a:t>
            </a:r>
            <a:r>
              <a:rPr lang="en-US" sz="1400" dirty="0"/>
              <a:t>-common/</a:t>
            </a:r>
            <a:r>
              <a:rPr lang="en-US" sz="1400" dirty="0" err="1"/>
              <a:t>createcluster.conf</a:t>
            </a:r>
            <a:endParaRPr lang="en-US" sz="1400" dirty="0"/>
          </a:p>
          <a:p>
            <a:pPr marL="0" indent="0"/>
            <a:endParaRPr lang="ru-RU" sz="1400" dirty="0"/>
          </a:p>
          <a:p>
            <a:pPr marL="0" indent="0"/>
            <a:r>
              <a:rPr lang="ru-RU" sz="1400" dirty="0"/>
              <a:t>Параметр –</a:t>
            </a:r>
            <a:r>
              <a:rPr lang="en-US" sz="1400" dirty="0"/>
              <a:t>k </a:t>
            </a:r>
            <a:r>
              <a:rPr lang="ru-RU" sz="1400" dirty="0"/>
              <a:t>для </a:t>
            </a:r>
            <a:r>
              <a:rPr lang="en-US" sz="1400" dirty="0" err="1"/>
              <a:t>initdb</a:t>
            </a:r>
            <a:r>
              <a:rPr lang="en-US" sz="1400" dirty="0"/>
              <a:t> </a:t>
            </a:r>
            <a:r>
              <a:rPr lang="ru-RU" sz="1400" dirty="0"/>
              <a:t>включает проверку контрольных сумм в базах данных</a:t>
            </a:r>
            <a:endParaRPr lang="en-US" sz="1400" dirty="0"/>
          </a:p>
          <a:p>
            <a:pPr marL="0" indent="0"/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apt install postgresql-17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Проверка после установки:</a:t>
            </a:r>
          </a:p>
          <a:p>
            <a:pPr marL="0" indent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0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Где что находится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Каталог файлов конфигурации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indent="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/17/main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Каталог данных</a:t>
            </a:r>
          </a:p>
          <a:p>
            <a:pPr marL="0" indent="0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/var/lib/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/17/main</a:t>
            </a:r>
          </a:p>
          <a:p>
            <a:pPr marL="0" indent="0"/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Каталог логов</a:t>
            </a:r>
          </a:p>
          <a:p>
            <a:pPr marL="0" inden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Каталог исполняемых файлов</a:t>
            </a:r>
          </a:p>
          <a:p>
            <a:pPr marL="0" indent="0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/lib/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postgresql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/17/bin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ru-RU" sz="1400" dirty="0"/>
              <a:t>Если есть сомнения:</a:t>
            </a:r>
          </a:p>
          <a:p>
            <a:pPr marL="0" indent="0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endParaRPr lang="ru-RU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86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Первые </a:t>
            </a:r>
            <a:r>
              <a:rPr lang="ru-RU" dirty="0" err="1"/>
              <a:t>послеустановчные</a:t>
            </a:r>
            <a:r>
              <a:rPr lang="ru-RU" dirty="0"/>
              <a:t> задачи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Поправить файл </a:t>
            </a:r>
            <a:r>
              <a:rPr lang="en-US" sz="1600" dirty="0" err="1"/>
              <a:t>pg_hba.conf</a:t>
            </a:r>
            <a:r>
              <a:rPr lang="ru-RU" sz="1600" dirty="0"/>
              <a:t>, разрешив удаленный доступ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Задать пароль для пользователя </a:t>
            </a:r>
            <a:r>
              <a:rPr lang="en-US" sz="1600" dirty="0" err="1"/>
              <a:t>postgres</a:t>
            </a:r>
            <a:r>
              <a:rPr lang="en-US" sz="1600" dirty="0"/>
              <a:t> </a:t>
            </a:r>
            <a:r>
              <a:rPr lang="ru-RU" sz="1600" dirty="0"/>
              <a:t>через </a:t>
            </a:r>
            <a:r>
              <a:rPr lang="en-US" sz="1600" dirty="0" err="1"/>
              <a:t>psql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Поправить самые важные параметры в </a:t>
            </a:r>
            <a:r>
              <a:rPr lang="en-US" sz="1600" dirty="0" err="1"/>
              <a:t>postgresql.conf</a:t>
            </a:r>
            <a:r>
              <a:rPr lang="en-US" sz="1600" dirty="0"/>
              <a:t> - </a:t>
            </a:r>
            <a:r>
              <a:rPr lang="en-US" sz="1600" dirty="0" err="1"/>
              <a:t>PGTune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Проверить подключение из клиентов – </a:t>
            </a:r>
            <a:r>
              <a:rPr lang="en-US" sz="1600" dirty="0" err="1"/>
              <a:t>pgAdmin</a:t>
            </a:r>
            <a:r>
              <a:rPr lang="ru-RU" sz="1600" dirty="0"/>
              <a:t>, </a:t>
            </a:r>
            <a:r>
              <a:rPr lang="en-US" sz="1600" dirty="0" err="1"/>
              <a:t>DBeaver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Архивирование </a:t>
            </a:r>
            <a:r>
              <a:rPr lang="en-US" sz="1600" dirty="0"/>
              <a:t>WAL </a:t>
            </a:r>
            <a:r>
              <a:rPr lang="ru-RU" sz="1600" dirty="0"/>
              <a:t>– продумать!</a:t>
            </a:r>
          </a:p>
          <a:p>
            <a:pPr marL="0" indent="0"/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Система </a:t>
            </a:r>
            <a:r>
              <a:rPr lang="en-US" sz="1600" dirty="0"/>
              <a:t>ELK </a:t>
            </a:r>
            <a:r>
              <a:rPr lang="ru-RU" sz="1600" dirty="0"/>
              <a:t>для архива логов</a:t>
            </a:r>
          </a:p>
        </p:txBody>
      </p:sp>
    </p:spTree>
    <p:extLst>
      <p:ext uri="{BB962C8B-B14F-4D97-AF65-F5344CB8AC3E}">
        <p14:creationId xmlns:p14="http://schemas.microsoft.com/office/powerpoint/2010/main" val="3187771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Дополнительные экземпляры </a:t>
            </a:r>
            <a:r>
              <a:rPr lang="en-US" dirty="0"/>
              <a:t>Postgres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 одном экземпляре – одна производственная база данных!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Проверка существующих экземпляров:</a:t>
            </a:r>
          </a:p>
          <a:p>
            <a:pPr marL="0" indent="0"/>
            <a:r>
              <a:rPr lang="en-US" altLang="ru-RU" sz="1600" dirty="0" err="1">
                <a:solidFill>
                  <a:srgbClr val="0D0A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pg_lsclusters</a:t>
            </a:r>
            <a:r>
              <a:rPr lang="en-US" altLang="ru-RU" sz="1600" dirty="0">
                <a:solidFill>
                  <a:srgbClr val="0D0A0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Создание нового экземпляра: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indent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pg_createcluster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instance02</a:t>
            </a:r>
          </a:p>
          <a:p>
            <a:pPr marL="0" indent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systemctl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daemon-reload </a:t>
            </a:r>
          </a:p>
          <a:p>
            <a:pPr marL="0" indent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pg_ctlcluster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17 instance02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Автозапуск, порт, каталоги будут настроены автоматически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Проверка:</a:t>
            </a:r>
          </a:p>
          <a:p>
            <a:pPr marL="0" indent="0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grep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postgres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3921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09186" y="330724"/>
            <a:ext cx="8711964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/>
              <a:t>Установка </a:t>
            </a:r>
            <a:r>
              <a:rPr lang="en-US" sz="2800" dirty="0"/>
              <a:t>PostgreSQL</a:t>
            </a:r>
            <a:r>
              <a:rPr lang="ru-RU" sz="2800" dirty="0"/>
              <a:t> в </a:t>
            </a:r>
            <a:r>
              <a:rPr lang="en-US" sz="2800" dirty="0"/>
              <a:t>Docker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246" name="Google Shape;246;p31"/>
          <p:cNvSpPr txBox="1">
            <a:spLocks noGrp="1"/>
          </p:cNvSpPr>
          <p:nvPr>
            <p:ph type="body" idx="1"/>
          </p:nvPr>
        </p:nvSpPr>
        <p:spPr>
          <a:xfrm>
            <a:off x="171039" y="878674"/>
            <a:ext cx="8850111" cy="3699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ru-RU" sz="1600" b="1" dirty="0">
                <a:hlinkClick r:id="rId3"/>
              </a:rPr>
              <a:t>Установка </a:t>
            </a:r>
            <a:r>
              <a:rPr lang="en-US" sz="1600" b="1" dirty="0">
                <a:hlinkClick r:id="rId3"/>
              </a:rPr>
              <a:t>Docker </a:t>
            </a:r>
            <a:r>
              <a:rPr lang="ru-RU" sz="1600" b="1" dirty="0">
                <a:hlinkClick r:id="rId3"/>
              </a:rPr>
              <a:t>на </a:t>
            </a:r>
            <a:r>
              <a:rPr lang="en-US" sz="1600" b="1" dirty="0">
                <a:hlinkClick r:id="rId3"/>
              </a:rPr>
              <a:t>Windows</a:t>
            </a:r>
            <a:endParaRPr lang="en-US" sz="1600" b="1" dirty="0"/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ru-RU" sz="1600" dirty="0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Полное практическое руководство по </a:t>
            </a:r>
            <a:r>
              <a:rPr lang="en-US" sz="1600" dirty="0">
                <a:solidFill>
                  <a:srgbClr val="404040"/>
                </a:solidFill>
                <a:latin typeface="Avenir"/>
                <a:ea typeface="Avenir"/>
                <a:cs typeface="Avenir"/>
                <a:sym typeface="Avenir"/>
                <a:hlinkClick r:id="rId4"/>
              </a:rPr>
              <a:t>Docker</a:t>
            </a:r>
            <a:endParaRPr lang="en-US" sz="1600" dirty="0">
              <a:solidFill>
                <a:srgbClr val="404040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search 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postgres</a:t>
            </a:r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Avenir"/>
              <a:sym typeface="Avenir"/>
            </a:endParaRP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pull &lt;</a:t>
            </a:r>
            <a:r>
              <a:rPr lang="ru-RU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имя&gt;</a:t>
            </a: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images</a:t>
            </a: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ps</a:t>
            </a:r>
            <a:endParaRPr lang="en-US" sz="1600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  <a:cs typeface="Avenir"/>
              <a:sym typeface="Avenir"/>
            </a:endParaRP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run [--name 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pg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-server --network 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pg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-net -e POSTGRES_PASSWORD=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postgres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-d -p 5432:5432 -v /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var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/lib/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postgres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:/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var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/lib/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postgresql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/data postgres:16]</a:t>
            </a: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exec –it postgres16 bash</a:t>
            </a: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stop CONTAINER_ID</a:t>
            </a:r>
          </a:p>
          <a:p>
            <a:pPr marL="0" lvl="0" indent="0"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docker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rm</a:t>
            </a:r>
            <a:r>
              <a:rPr lang="en-US" sz="1600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  <a:cs typeface="Avenir"/>
                <a:sym typeface="Avenir"/>
              </a:rPr>
              <a:t> CONTAINER_ID</a:t>
            </a:r>
          </a:p>
          <a:p>
            <a:pPr marL="0" lvl="0" indent="0">
              <a:lnSpc>
                <a:spcPct val="90000"/>
              </a:lnSpc>
              <a:spcBef>
                <a:spcPts val="703"/>
              </a:spcBef>
              <a:buClr>
                <a:srgbClr val="404040"/>
              </a:buClr>
              <a:buSzPts val="3000"/>
              <a:buNone/>
            </a:pPr>
            <a:endParaRPr 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579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Альтернативные варианты установки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Сборка из исходных кодов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406400" indent="-285750">
              <a:buFont typeface="Arial" panose="020B0604020202020204" pitchFamily="34" charset="0"/>
              <a:buChar char="•"/>
            </a:pPr>
            <a:r>
              <a:rPr lang="ru-RU" sz="1600" dirty="0"/>
              <a:t>Собственные корпоративные сборки </a:t>
            </a:r>
            <a:r>
              <a:rPr lang="en-US" sz="1600" dirty="0"/>
              <a:t>(</a:t>
            </a:r>
            <a:r>
              <a:rPr lang="en-US" dirty="0"/>
              <a:t>Platform V</a:t>
            </a:r>
            <a:br>
              <a:rPr lang="en-US" dirty="0"/>
            </a:br>
            <a:r>
              <a:rPr lang="en-US" dirty="0"/>
              <a:t>Pangolin DB </a:t>
            </a:r>
            <a:r>
              <a:rPr lang="ru-RU" dirty="0"/>
              <a:t>– Сбербанк, Яндекс, Ростелеком)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Облако – Яндекс, </a:t>
            </a:r>
            <a:r>
              <a:rPr lang="en-US" sz="1600" dirty="0" err="1"/>
              <a:t>VKCloud</a:t>
            </a:r>
            <a:r>
              <a:rPr lang="en-US" sz="1600" dirty="0"/>
              <a:t> </a:t>
            </a:r>
            <a:r>
              <a:rPr lang="en-US" sz="1600" dirty="0" err="1"/>
              <a:t>etc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7992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Практика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833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</a:t>
            </a:r>
            <a:r>
              <a:rPr lang="ru" dirty="0"/>
              <a:t>рактика </a:t>
            </a:r>
            <a:endParaRPr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12179"/>
            <a:ext cx="85782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Облака:</a:t>
            </a: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-US" sz="1600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Yandex</a:t>
            </a: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https://cloud.yandex.ru/docs/cli/quickstart</a:t>
            </a:r>
            <a:endParaRPr lang="ru-RU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fr-FR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KCloud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https://mcs.mail.ru/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ru-RU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SberCloud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https://sbercloud.ru/ru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lang="ru-RU" sz="1600" dirty="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</a:pPr>
            <a:r>
              <a:rPr lang="ru-RU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Open Sans"/>
                <a:ea typeface="Open Sans"/>
                <a:cs typeface="Open Sans"/>
                <a:sym typeface="Open Sans"/>
              </a:rPr>
              <a:t>Selectel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fr-FR" sz="16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6"/>
              </a:rPr>
              <a:t>https://selectel.ru/services/cloud/servers/</a:t>
            </a:r>
            <a:r>
              <a:rPr lang="fr-FR" sz="1600" dirty="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Font typeface="+mj-lt"/>
              <a:buAutoNum type="arabicPeriod" startAt="2"/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Виртуальная машина: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7"/>
              </a:rPr>
              <a:t>https://www.virtualbox.org/wiki/Downloads</a:t>
            </a:r>
            <a:endParaRPr lang="ru-RU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 startAt="2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Windows with WSL: </a:t>
            </a:r>
            <a:r>
              <a:rPr lang="en-US" sz="1600" dirty="0">
                <a:hlinkClick r:id="rId8"/>
              </a:rPr>
              <a:t>https://learn.microsoft.com/en-us/windows/wsl/install</a:t>
            </a:r>
            <a:endParaRPr lang="ru-RU" sz="16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Font typeface="Arial"/>
              <a:buAutoNum type="arabicPeriod" startAt="2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Docker: 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9"/>
              </a:rPr>
              <a:t>https://www.docker.com</a:t>
            </a:r>
            <a:endParaRPr lang="en-US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Clr>
                <a:srgbClr val="3F3F3F"/>
              </a:buClr>
              <a:buSzPts val="2000"/>
              <a:buAutoNum type="arabicPeriod" startAt="2"/>
            </a:pP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On-premise: </a:t>
            </a:r>
            <a:r>
              <a:rPr lang="en-US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  <a:hlinkClick r:id="rId10"/>
              </a:rPr>
              <a:t>https://www.postgresql.org/download</a:t>
            </a:r>
            <a:endParaRPr lang="en-US" sz="16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065338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65338" y="31432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3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4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48" name="Google Shape;448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50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4"/>
          <p:cNvSpPr txBox="1"/>
          <p:nvPr/>
        </p:nvSpPr>
        <p:spPr>
          <a:xfrm>
            <a:off x="1513300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“+”,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вопросы есть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8225" y="3370764"/>
            <a:ext cx="662535" cy="66253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64"/>
          <p:cNvSpPr txBox="1"/>
          <p:nvPr/>
        </p:nvSpPr>
        <p:spPr>
          <a:xfrm>
            <a:off x="4881975" y="3378781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0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>
            <a:spLocks noGrp="1"/>
          </p:cNvSpPr>
          <p:nvPr>
            <p:ph type="title"/>
          </p:nvPr>
        </p:nvSpPr>
        <p:spPr>
          <a:xfrm>
            <a:off x="1635875" y="772125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Проверить, идет ли запись</a:t>
            </a:r>
            <a:endParaRPr sz="2100"/>
          </a:p>
        </p:txBody>
      </p:sp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Рефлексия</a:t>
            </a:r>
            <a:endParaRPr/>
          </a:p>
        </p:txBody>
      </p:sp>
      <p:pic>
        <p:nvPicPr>
          <p:cNvPr id="424" name="Google Shape;424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0514" y="2069075"/>
            <a:ext cx="828522" cy="828504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5"/>
          <p:cNvSpPr txBox="1"/>
          <p:nvPr/>
        </p:nvSpPr>
        <p:spPr>
          <a:xfrm>
            <a:off x="1777640" y="2108554"/>
            <a:ext cx="4672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С какими впечатлениями уходите с вебинара?</a:t>
            </a:r>
            <a:endParaRPr sz="150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12553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800"/>
              <a:t>Заполните, пожалуйста,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опрос о занятии</a:t>
            </a:r>
            <a:endParaRPr sz="3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800"/>
              <a:t>по ссылке в чате</a:t>
            </a:r>
            <a:endParaRPr sz="3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7"/>
          <p:cNvSpPr txBox="1">
            <a:spLocks noGrp="1"/>
          </p:cNvSpPr>
          <p:nvPr>
            <p:ph type="title"/>
          </p:nvPr>
        </p:nvSpPr>
        <p:spPr>
          <a:xfrm>
            <a:off x="500550" y="821221"/>
            <a:ext cx="8520600" cy="13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Приходите на следующие вебинары</a:t>
            </a:r>
            <a:endParaRPr/>
          </a:p>
        </p:txBody>
      </p:sp>
      <p:sp>
        <p:nvSpPr>
          <p:cNvPr id="549" name="Google Shape;549;p77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  <p:sp>
        <p:nvSpPr>
          <p:cNvPr id="550" name="Google Shape;550;p77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695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900" y="3088310"/>
            <a:ext cx="1299899" cy="95582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57;p58"/>
          <p:cNvSpPr txBox="1">
            <a:spLocks noGrp="1"/>
          </p:cNvSpPr>
          <p:nvPr>
            <p:ph type="subTitle" idx="2"/>
          </p:nvPr>
        </p:nvSpPr>
        <p:spPr>
          <a:xfrm>
            <a:off x="2668356" y="3272524"/>
            <a:ext cx="3864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2418B"/>
                </a:solidFill>
              </a:rPr>
              <a:t>Коробков Виктор</a:t>
            </a:r>
            <a:endParaRPr dirty="0">
              <a:solidFill>
                <a:srgbClr val="02418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3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title"/>
          </p:nvPr>
        </p:nvSpPr>
        <p:spPr>
          <a:xfrm>
            <a:off x="500550" y="821224"/>
            <a:ext cx="8520600" cy="18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Установка </a:t>
            </a:r>
            <a:r>
              <a:rPr lang="en-US" dirty="0"/>
              <a:t>PostgreSQL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7" name="Google Shape;147;p33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13D85"/>
                </a:solidFill>
              </a:rPr>
              <a:t>Тема вебинара</a:t>
            </a:r>
            <a:endParaRPr>
              <a:solidFill>
                <a:srgbClr val="013D85"/>
              </a:solidFill>
            </a:endParaRPr>
          </a:p>
        </p:txBody>
      </p:sp>
      <p:sp>
        <p:nvSpPr>
          <p:cNvPr id="148" name="Google Shape;148;p33"/>
          <p:cNvSpPr txBox="1"/>
          <p:nvPr/>
        </p:nvSpPr>
        <p:spPr>
          <a:xfrm>
            <a:off x="2959950" y="3114328"/>
            <a:ext cx="3701700" cy="3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/>
            <a:r>
              <a:rPr lang="ru-RU" sz="1600" b="1" dirty="0">
                <a:solidFill>
                  <a:srgbClr val="02418B"/>
                </a:solidFill>
              </a:rPr>
              <a:t>Михеев Ростислав</a:t>
            </a:r>
          </a:p>
        </p:txBody>
      </p:sp>
      <p:sp>
        <p:nvSpPr>
          <p:cNvPr id="149" name="Google Shape;149;p33"/>
          <p:cNvSpPr txBox="1"/>
          <p:nvPr/>
        </p:nvSpPr>
        <p:spPr>
          <a:xfrm>
            <a:off x="2959950" y="3490228"/>
            <a:ext cx="5776188" cy="803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ASKIT.RU</a:t>
            </a:r>
            <a:r>
              <a:rPr lang="ru-RU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, преподаватель</a:t>
            </a:r>
          </a:p>
          <a:p>
            <a:pPr lvl="0"/>
            <a:endParaRPr lang="ru-RU" sz="1000" b="1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Telegram:</a:t>
            </a:r>
            <a:r>
              <a:rPr lang="ru-RU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solidFill>
                  <a:srgbClr val="013D85"/>
                </a:solidFill>
                <a:latin typeface="Roboto"/>
                <a:ea typeface="Roboto"/>
                <a:cs typeface="Roboto"/>
                <a:sym typeface="Roboto"/>
              </a:rPr>
              <a:t>@rostislavmikheev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013D8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 b="1"/>
              <a:t>Правила вебинара</a:t>
            </a:r>
            <a:endParaRPr sz="3200" b="1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9512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281613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3061406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1654525" y="12522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1654525" y="306641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 или голосом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34"/>
          <p:cNvSpPr txBox="1"/>
          <p:nvPr/>
        </p:nvSpPr>
        <p:spPr>
          <a:xfrm>
            <a:off x="1654525" y="39750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4"/>
          <p:cNvSpPr txBox="1"/>
          <p:nvPr/>
        </p:nvSpPr>
        <p:spPr>
          <a:xfrm>
            <a:off x="1654525" y="2049300"/>
            <a:ext cx="24753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Off-topic обсуждаем</a:t>
            </a:r>
            <a:endParaRPr sz="1500" dirty="0"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ru" sz="1500" dirty="0"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en-US" sz="1500" dirty="0">
                <a:latin typeface="Roboto"/>
                <a:ea typeface="Roboto"/>
                <a:cs typeface="Roboto"/>
                <a:sym typeface="Roboto"/>
              </a:rPr>
              <a:t>Telegram</a:t>
            </a:r>
            <a:br>
              <a:rPr lang="ru" sz="1500" dirty="0">
                <a:latin typeface="Roboto"/>
                <a:ea typeface="Roboto"/>
                <a:cs typeface="Roboto"/>
                <a:sym typeface="Roboto"/>
              </a:rPr>
            </a:b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Postgre-DBA-202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ru-RU" sz="1500" b="1" dirty="0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-US" sz="1500" b="1" dirty="0">
                <a:latin typeface="Roboto"/>
                <a:ea typeface="Roboto"/>
                <a:cs typeface="Roboto"/>
                <a:sym typeface="Roboto"/>
              </a:rPr>
              <a:t>1</a:t>
            </a:r>
            <a:endParaRPr sz="15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6046275" y="-8050"/>
            <a:ext cx="3097500" cy="51435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34"/>
          <p:cNvSpPr txBox="1"/>
          <p:nvPr/>
        </p:nvSpPr>
        <p:spPr>
          <a:xfrm>
            <a:off x="6344063" y="1052963"/>
            <a:ext cx="2044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Условные 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обозначения</a:t>
            </a:r>
            <a:endParaRPr sz="20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5" name="Google Shape;165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38593" y="1912032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4"/>
          <p:cNvSpPr txBox="1"/>
          <p:nvPr/>
        </p:nvSpPr>
        <p:spPr>
          <a:xfrm>
            <a:off x="6829363" y="1898744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Индивидуально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7" name="Google Shape;167;p3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38593" y="2392126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4"/>
          <p:cNvSpPr txBox="1"/>
          <p:nvPr/>
        </p:nvSpPr>
        <p:spPr>
          <a:xfrm>
            <a:off x="6829363" y="2291099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Время, необходимое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на активность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38593" y="2872220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4"/>
          <p:cNvSpPr txBox="1"/>
          <p:nvPr/>
        </p:nvSpPr>
        <p:spPr>
          <a:xfrm>
            <a:off x="6829363" y="2873300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Пишем в чат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3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438593" y="3352314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4"/>
          <p:cNvSpPr txBox="1"/>
          <p:nvPr/>
        </p:nvSpPr>
        <p:spPr>
          <a:xfrm>
            <a:off x="6829363" y="3359347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Говорим голосом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3" name="Google Shape;173;p3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438593" y="3832408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6829363" y="3827568"/>
            <a:ext cx="2044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Документ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5" name="Google Shape;175;p3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438593" y="4312503"/>
            <a:ext cx="330301" cy="33030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 txBox="1"/>
          <p:nvPr/>
        </p:nvSpPr>
        <p:spPr>
          <a:xfrm>
            <a:off x="6829363" y="4223086"/>
            <a:ext cx="2044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Ответьте себе или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задайте вопрос</a:t>
            </a:r>
            <a:endParaRPr sz="11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37648" y="2171499"/>
            <a:ext cx="692625" cy="6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84" name="Google Shape;184;p35"/>
          <p:cNvSpPr/>
          <p:nvPr/>
        </p:nvSpPr>
        <p:spPr>
          <a:xfrm>
            <a:off x="866025" y="116395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Установка </a:t>
            </a:r>
            <a:r>
              <a:rPr lang="en-US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PostgreSQL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5"/>
          <p:cNvSpPr/>
          <p:nvPr/>
        </p:nvSpPr>
        <p:spPr>
          <a:xfrm>
            <a:off x="866025" y="172370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ru-RU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Обновление на новую версию 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5"/>
          <p:cNvSpPr/>
          <p:nvPr/>
        </p:nvSpPr>
        <p:spPr>
          <a:xfrm>
            <a:off x="866025" y="230389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en-US" sz="130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Yandex</a:t>
            </a:r>
            <a:r>
              <a:rPr lang="en-US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Cloud</a:t>
            </a:r>
          </a:p>
        </p:txBody>
      </p:sp>
      <p:sp>
        <p:nvSpPr>
          <p:cNvPr id="187" name="Google Shape;187;p35"/>
          <p:cNvSpPr/>
          <p:nvPr/>
        </p:nvSpPr>
        <p:spPr>
          <a:xfrm>
            <a:off x="866025" y="2884076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en-US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VM / WSL</a:t>
            </a:r>
          </a:p>
        </p:txBody>
      </p:sp>
      <p:sp>
        <p:nvSpPr>
          <p:cNvPr id="188" name="Google Shape;188;p35"/>
          <p:cNvSpPr/>
          <p:nvPr/>
        </p:nvSpPr>
        <p:spPr>
          <a:xfrm>
            <a:off x="866025" y="34786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lvl="0"/>
            <a:r>
              <a:rPr lang="en-US" sz="13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endParaRPr sz="13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5"/>
          <p:cNvSpPr/>
          <p:nvPr/>
        </p:nvSpPr>
        <p:spPr>
          <a:xfrm>
            <a:off x="866025" y="4073169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Рефлексия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0" name="Google Shape;190;p35"/>
          <p:cNvCxnSpPr>
            <a:stCxn id="184" idx="1"/>
            <a:endCxn id="185" idx="1"/>
          </p:cNvCxnSpPr>
          <p:nvPr/>
        </p:nvCxnSpPr>
        <p:spPr>
          <a:xfrm>
            <a:off x="866025" y="1352050"/>
            <a:ext cx="600" cy="5598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35"/>
          <p:cNvCxnSpPr>
            <a:stCxn id="185" idx="1"/>
            <a:endCxn id="186" idx="1"/>
          </p:cNvCxnSpPr>
          <p:nvPr/>
        </p:nvCxnSpPr>
        <p:spPr>
          <a:xfrm>
            <a:off x="866025" y="1911802"/>
            <a:ext cx="600" cy="5802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35"/>
          <p:cNvCxnSpPr>
            <a:stCxn id="186" idx="1"/>
            <a:endCxn id="187" idx="1"/>
          </p:cNvCxnSpPr>
          <p:nvPr/>
        </p:nvCxnSpPr>
        <p:spPr>
          <a:xfrm>
            <a:off x="866025" y="2491992"/>
            <a:ext cx="600" cy="5802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35"/>
          <p:cNvCxnSpPr>
            <a:stCxn id="187" idx="1"/>
            <a:endCxn id="188" idx="1"/>
          </p:cNvCxnSpPr>
          <p:nvPr/>
        </p:nvCxnSpPr>
        <p:spPr>
          <a:xfrm>
            <a:off x="866025" y="3072176"/>
            <a:ext cx="600" cy="594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35"/>
          <p:cNvCxnSpPr>
            <a:stCxn id="188" idx="1"/>
            <a:endCxn id="189" idx="1"/>
          </p:cNvCxnSpPr>
          <p:nvPr/>
        </p:nvCxnSpPr>
        <p:spPr>
          <a:xfrm>
            <a:off x="866025" y="3666725"/>
            <a:ext cx="600" cy="594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вебинара</a:t>
            </a:r>
            <a:endParaRPr/>
          </a:p>
        </p:txBody>
      </p:sp>
      <p:graphicFrame>
        <p:nvGraphicFramePr>
          <p:cNvPr id="200" name="Google Shape;200;p36"/>
          <p:cNvGraphicFramePr/>
          <p:nvPr>
            <p:extLst>
              <p:ext uri="{D42A27DB-BD31-4B8C-83A1-F6EECF244321}">
                <p14:modId xmlns:p14="http://schemas.microsoft.com/office/powerpoint/2010/main" val="2466164742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{CFA2A3C5-B9D3-4F3E-8B3A-E5C6E520F439}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Разворачивать кластер </a:t>
                      </a:r>
                      <a:r>
                        <a:rPr lang="ru-RU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различными способами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Знать возможности и особенности каждого способа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013D85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Выбирать наиболее оптимальный способ в зависимости от задачи</a:t>
                      </a: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>
                        <a:solidFill>
                          <a:srgbClr val="013D85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C1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2" name="Google Shape;202;p36"/>
          <p:cNvSpPr txBox="1">
            <a:spLocks noGrp="1"/>
          </p:cNvSpPr>
          <p:nvPr>
            <p:ph type="subTitle" idx="4294967295"/>
          </p:nvPr>
        </p:nvSpPr>
        <p:spPr>
          <a:xfrm>
            <a:off x="500550" y="85736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 концу занятия вы сможете</a:t>
            </a:r>
            <a:endParaRPr sz="1500" b="1">
              <a:solidFill>
                <a:srgbClr val="013D8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/>
              <a:t>Установка </a:t>
            </a:r>
            <a:r>
              <a:rPr lang="en-US" dirty="0"/>
              <a:t>PostgreSQL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Вначале – планирование!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-US" sz="1400" dirty="0"/>
              <a:t>1. </a:t>
            </a:r>
            <a:r>
              <a:rPr lang="ru-RU" sz="1400" dirty="0"/>
              <a:t>Для какой задачи он будет использоваться </a:t>
            </a:r>
            <a:r>
              <a:rPr lang="en-US" sz="1400" dirty="0"/>
              <a:t>(</a:t>
            </a:r>
            <a:r>
              <a:rPr lang="ru-RU" sz="1400" dirty="0"/>
              <a:t>разработка, тестирование, </a:t>
            </a:r>
            <a:r>
              <a:rPr lang="ru-RU" sz="1400" dirty="0" err="1"/>
              <a:t>прод</a:t>
            </a:r>
            <a:r>
              <a:rPr lang="ru-RU" sz="1400" dirty="0"/>
              <a:t>, транзакции или отчеты)</a:t>
            </a:r>
            <a:endParaRPr lang="en-US" sz="1400" dirty="0"/>
          </a:p>
          <a:p>
            <a:pPr marL="0" indent="0"/>
            <a:endParaRPr lang="en-US" sz="1400" dirty="0"/>
          </a:p>
          <a:p>
            <a:pPr marL="0" indent="0"/>
            <a:r>
              <a:rPr lang="ru-RU" sz="1400" dirty="0"/>
              <a:t>2. Какой вариант </a:t>
            </a:r>
            <a:r>
              <a:rPr lang="en-US" sz="1400" dirty="0"/>
              <a:t>Postgres </a:t>
            </a:r>
            <a:r>
              <a:rPr lang="ru-RU" sz="1400" dirty="0"/>
              <a:t>мы ставим</a:t>
            </a:r>
            <a:endParaRPr lang="en-US" sz="1400" dirty="0"/>
          </a:p>
          <a:p>
            <a:pPr marL="0" lvl="0" indent="0"/>
            <a:r>
              <a:rPr lang="ru-RU" sz="1400" dirty="0"/>
              <a:t>(обычный или модифицированный </a:t>
            </a:r>
            <a:r>
              <a:rPr lang="en-US" sz="1400" dirty="0"/>
              <a:t>(Greenplum, </a:t>
            </a:r>
            <a:r>
              <a:rPr lang="en-US" sz="1400" dirty="0" err="1"/>
              <a:t>TimescaleDB</a:t>
            </a:r>
            <a:r>
              <a:rPr lang="ru-RU" sz="1400" dirty="0"/>
              <a:t>…</a:t>
            </a:r>
            <a:r>
              <a:rPr lang="en-US" sz="1400" dirty="0"/>
              <a:t>))</a:t>
            </a:r>
            <a:endParaRPr lang="ru-RU" sz="1400" dirty="0"/>
          </a:p>
          <a:p>
            <a:pPr marL="0" lvl="0" indent="0"/>
            <a:endParaRPr lang="ru-RU" sz="1400" dirty="0"/>
          </a:p>
          <a:p>
            <a:pPr marL="0" lvl="0" indent="0"/>
            <a:r>
              <a:rPr lang="ru-RU" sz="1400" dirty="0"/>
              <a:t>3. «Ванильный» или </a:t>
            </a:r>
            <a:r>
              <a:rPr lang="en-US" sz="1400" dirty="0"/>
              <a:t>Postgres Pro</a:t>
            </a:r>
            <a:endParaRPr lang="ru-RU" sz="1400" dirty="0"/>
          </a:p>
          <a:p>
            <a:pPr marL="0" lvl="0" indent="0"/>
            <a:endParaRPr lang="en-US" sz="1400" dirty="0"/>
          </a:p>
          <a:p>
            <a:pPr marL="0" indent="0"/>
            <a:r>
              <a:rPr lang="ru-RU" sz="1400" dirty="0"/>
              <a:t>4. Нужен ли отказоустойчивый кластер</a:t>
            </a:r>
          </a:p>
          <a:p>
            <a:pPr marL="0" lvl="0" indent="0"/>
            <a:endParaRPr lang="ru-RU" sz="1400" dirty="0"/>
          </a:p>
          <a:p>
            <a:pPr marL="0" indent="0"/>
            <a:r>
              <a:rPr lang="ru-RU" sz="1400" dirty="0"/>
              <a:t>5. Способ развертывания: физический компьютер, виртуальная среда, докер/контейнеры</a:t>
            </a:r>
          </a:p>
          <a:p>
            <a:pPr marL="0" lvl="0" indent="0"/>
            <a:endParaRPr lang="ru-RU" sz="1400" dirty="0"/>
          </a:p>
          <a:p>
            <a:pPr marL="0" lvl="0" indent="0"/>
            <a:r>
              <a:rPr lang="ru-RU" sz="1400" dirty="0"/>
              <a:t>6. Выбор оборудования и операционной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128139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/>
              <a:t>Установка под </a:t>
            </a:r>
            <a:r>
              <a:rPr lang="en-US" dirty="0"/>
              <a:t>Windows</a:t>
            </a: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2"/>
          </p:nvPr>
        </p:nvSpPr>
        <p:spPr>
          <a:xfrm>
            <a:off x="500550" y="1111753"/>
            <a:ext cx="7354080" cy="3565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Только разработка или использование как настольное приложение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Многих важных расширений не будет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 оптимизирован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Нет специализированных версий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Очень удобно как замена </a:t>
            </a:r>
            <a:r>
              <a:rPr lang="en-US" sz="1600" dirty="0"/>
              <a:t>MS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Инсталлятор: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indent="0"/>
            <a:r>
              <a:rPr lang="en-US" sz="1400" dirty="0">
                <a:hlinkClick r:id="rId3"/>
              </a:rPr>
              <a:t>https://www.enterprisedb.com/downloads/postgres-postgresql-downloads</a:t>
            </a:r>
            <a:endParaRPr lang="en-US" sz="1400" dirty="0"/>
          </a:p>
          <a:p>
            <a:pPr marL="0" indent="0"/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377132125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730</Words>
  <Application>Microsoft Office PowerPoint</Application>
  <PresentationFormat>Экран (16:9)</PresentationFormat>
  <Paragraphs>176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22</vt:i4>
      </vt:variant>
    </vt:vector>
  </HeadingPairs>
  <TitlesOfParts>
    <vt:vector size="29" baseType="lpstr">
      <vt:lpstr>Arial</vt:lpstr>
      <vt:lpstr>Avenir</vt:lpstr>
      <vt:lpstr>Courier New</vt:lpstr>
      <vt:lpstr>Open Sans</vt:lpstr>
      <vt:lpstr>Roboto</vt:lpstr>
      <vt:lpstr>Светлая тема</vt:lpstr>
      <vt:lpstr>Светлая тема</vt:lpstr>
      <vt:lpstr>PostgreSQL для администраторов баз данных и разработчиков</vt:lpstr>
      <vt:lpstr>Проверить, идет ли запись</vt:lpstr>
      <vt:lpstr>Установка PostgreSQL  </vt:lpstr>
      <vt:lpstr>Правила вебинара</vt:lpstr>
      <vt:lpstr>Маршрут вебинара</vt:lpstr>
      <vt:lpstr>Цели вебинара</vt:lpstr>
      <vt:lpstr>Установка PostgreSQL</vt:lpstr>
      <vt:lpstr>Вначале – планирование!</vt:lpstr>
      <vt:lpstr>Установка под Windows</vt:lpstr>
      <vt:lpstr>Установка под Linux</vt:lpstr>
      <vt:lpstr>Где что находится</vt:lpstr>
      <vt:lpstr>Первые послеустановчные задачи</vt:lpstr>
      <vt:lpstr>Дополнительные экземпляры Postgres</vt:lpstr>
      <vt:lpstr>Установка PostgreSQL в Docker </vt:lpstr>
      <vt:lpstr>Альтернативные варианты установки</vt:lpstr>
      <vt:lpstr>Практика</vt:lpstr>
      <vt:lpstr>Практика </vt:lpstr>
      <vt:lpstr>Вопросы?</vt:lpstr>
      <vt:lpstr>Рефлексия</vt:lpstr>
      <vt:lpstr>Рефлексия</vt:lpstr>
      <vt:lpstr>Заполните, пожалуйста, опрос о занятии по ссылке в чате</vt:lpstr>
      <vt:lpstr>Приходите на следующие вебинары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PostgreSQL для администраторов баз данных и разработчиков</dc:title>
  <dc:creator>Vic</dc:creator>
  <cp:lastModifiedBy>Teams2</cp:lastModifiedBy>
  <cp:revision>43</cp:revision>
  <dcterms:modified xsi:type="dcterms:W3CDTF">2025-06-12T18:21:24Z</dcterms:modified>
</cp:coreProperties>
</file>