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  <p:sldMasterId id="2147483677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310" r:id="rId10"/>
    <p:sldId id="359" r:id="rId11"/>
    <p:sldId id="360" r:id="rId12"/>
    <p:sldId id="361" r:id="rId13"/>
    <p:sldId id="362" r:id="rId14"/>
    <p:sldId id="366" r:id="rId15"/>
    <p:sldId id="363" r:id="rId16"/>
    <p:sldId id="367" r:id="rId17"/>
    <p:sldId id="368" r:id="rId18"/>
    <p:sldId id="364" r:id="rId19"/>
    <p:sldId id="369" r:id="rId20"/>
    <p:sldId id="350" r:id="rId21"/>
    <p:sldId id="347" r:id="rId22"/>
    <p:sldId id="289" r:id="rId23"/>
    <p:sldId id="295" r:id="rId24"/>
    <p:sldId id="317" r:id="rId25"/>
    <p:sldId id="301" r:id="rId26"/>
    <p:sldId id="302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A2A3C5-B9D3-4F3E-8B3A-E5C6E520F439}">
  <a:tblStyle styleId="{CFA2A3C5-B9D3-4F3E-8B3A-E5C6E520F4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88" y="82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94126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696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aee39f1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aee39f1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592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aee39f1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aee39f1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2181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aee39f1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aee39f1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393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aee39f1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aee39f1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25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aee39f1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aee39f1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441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aee39f1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aee39f1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01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aee39f1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aee39f1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87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aee39f1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aee39f1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306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aee39f1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aee39f1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11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87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7427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eaee39f1e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eaee39f1e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324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f97b58dde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f97b58dde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896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df6222e6a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df6222e6a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754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f6222e6a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df6222e6a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2086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5897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e04b8b675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e04b8b675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529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84dc70388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84dc70388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854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142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104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958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362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aee39f1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aee39f1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842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aee39f1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aee39f1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740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1" name="Google Shape;91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9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0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7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7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windows/wsl/install" TargetMode="External"/><Relationship Id="rId3" Type="http://schemas.openxmlformats.org/officeDocument/2006/relationships/hyperlink" Target="https://cloud.yandex.ru/docs/cli/quickstart" TargetMode="External"/><Relationship Id="rId7" Type="http://schemas.openxmlformats.org/officeDocument/2006/relationships/hyperlink" Target="https://www.virtualbox.org/wiki/Download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selectel.ru/services/cloud/servers/" TargetMode="External"/><Relationship Id="rId5" Type="http://schemas.openxmlformats.org/officeDocument/2006/relationships/hyperlink" Target="https://sbercloud.ru/ru" TargetMode="External"/><Relationship Id="rId10" Type="http://schemas.openxmlformats.org/officeDocument/2006/relationships/hyperlink" Target="https://www.postgresql.org/download" TargetMode="External"/><Relationship Id="rId4" Type="http://schemas.openxmlformats.org/officeDocument/2006/relationships/hyperlink" Target="https://mcs.mail.ru/" TargetMode="External"/><Relationship Id="rId9" Type="http://schemas.openxmlformats.org/officeDocument/2006/relationships/hyperlink" Target="https://www.docker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944650" y="1460014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/>
              <a:t>PostgreSQL</a:t>
            </a:r>
            <a:r>
              <a:rPr lang="ru-RU" sz="4400" dirty="0"/>
              <a:t> для администраторов баз данных и разработчиков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Центральный процессор</a:t>
            </a:r>
            <a:endParaRPr dirty="0"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2"/>
          </p:nvPr>
        </p:nvSpPr>
        <p:spPr>
          <a:xfrm>
            <a:off x="500550" y="1111753"/>
            <a:ext cx="7354080" cy="3565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TOP /id /80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max_worker_processes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max_parallel_workers_per_gather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max_parallel_workers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max_parallel_maintenance_workers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0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Память</a:t>
            </a:r>
            <a:endParaRPr dirty="0"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2"/>
          </p:nvPr>
        </p:nvSpPr>
        <p:spPr>
          <a:xfrm>
            <a:off x="500550" y="1111753"/>
            <a:ext cx="7354080" cy="3565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Shared Memory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и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Backend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Shared Memory: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shared_buffers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effective_cache_size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wal_buffers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Ring buffer 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и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pg_prewarm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Backend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Work_mem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Temp_buffers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68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Диск</a:t>
            </a:r>
            <a:endParaRPr dirty="0"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2"/>
          </p:nvPr>
        </p:nvSpPr>
        <p:spPr>
          <a:xfrm>
            <a:off x="500550" y="1111753"/>
            <a:ext cx="7354080" cy="3565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iostat</a:t>
            </a:r>
            <a:r>
              <a:rPr lang="en-US" sz="1600" dirty="0"/>
              <a:t> –</a:t>
            </a:r>
            <a:r>
              <a:rPr lang="en-US" sz="1600" dirty="0" err="1"/>
              <a:t>xmt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effective_io_concurrency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random_page_cost</a:t>
            </a:r>
            <a:r>
              <a:rPr lang="en-US" sz="1600" dirty="0"/>
              <a:t> = 1.1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187771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Сеть</a:t>
            </a:r>
            <a:endParaRPr dirty="0"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2"/>
          </p:nvPr>
        </p:nvSpPr>
        <p:spPr>
          <a:xfrm>
            <a:off x="500550" y="1111753"/>
            <a:ext cx="7354080" cy="3565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tc -s -d qdisc ls dev ens33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121682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Настройки </a:t>
            </a:r>
            <a:r>
              <a:rPr lang="en-US" dirty="0"/>
              <a:t>WAL</a:t>
            </a:r>
            <a:endParaRPr dirty="0"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2"/>
          </p:nvPr>
        </p:nvSpPr>
        <p:spPr>
          <a:xfrm>
            <a:off x="500550" y="1111753"/>
            <a:ext cx="7354080" cy="3565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archive_mode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39210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Настройки для работы с запросами</a:t>
            </a:r>
            <a:endParaRPr dirty="0"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2"/>
          </p:nvPr>
        </p:nvSpPr>
        <p:spPr>
          <a:xfrm>
            <a:off x="500550" y="1111753"/>
            <a:ext cx="7354080" cy="3565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Pg_stat_statements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Log_statement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Auto_explain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Pg_hint_plan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56145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Состояние таблиц и индексов</a:t>
            </a:r>
            <a:endParaRPr dirty="0"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2"/>
          </p:nvPr>
        </p:nvSpPr>
        <p:spPr>
          <a:xfrm>
            <a:off x="500550" y="1111753"/>
            <a:ext cx="7354080" cy="3565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pgstattuple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47222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Планировщики</a:t>
            </a:r>
            <a:endParaRPr dirty="0"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2"/>
          </p:nvPr>
        </p:nvSpPr>
        <p:spPr>
          <a:xfrm>
            <a:off x="500550" y="1111753"/>
            <a:ext cx="7354080" cy="3565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Pg_cron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Pg_agent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79921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Отладчик</a:t>
            </a:r>
            <a:endParaRPr dirty="0"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2"/>
          </p:nvPr>
        </p:nvSpPr>
        <p:spPr>
          <a:xfrm>
            <a:off x="500550" y="1111753"/>
            <a:ext cx="7354080" cy="3565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Plugin_debugger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865777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Практика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833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137" name="Google Shape;13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</a:t>
            </a:r>
            <a:r>
              <a:rPr lang="ru" dirty="0"/>
              <a:t>рактика </a:t>
            </a:r>
            <a:endParaRPr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0550" y="1012179"/>
            <a:ext cx="857825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rgbClr val="3F3F3F"/>
              </a:buClr>
              <a:buSzPts val="2000"/>
              <a:buAutoNum type="arabicPeriod"/>
            </a:pP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Облака: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buClr>
                <a:srgbClr val="3F3F3F"/>
              </a:buClr>
              <a:buSzPts val="2000"/>
            </a:pP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Yandex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https://cloud.yandex.ru/docs/cli/quickstart</a:t>
            </a:r>
            <a:endParaRPr lang="ru-RU" sz="16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  <a:buClr>
                <a:srgbClr val="3F3F3F"/>
              </a:buClr>
              <a:buSzPts val="2000"/>
            </a:pPr>
            <a:r>
              <a:rPr lang="ru-RU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V</a:t>
            </a:r>
            <a:r>
              <a:rPr lang="fr-FR" sz="16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KCloud</a:t>
            </a:r>
            <a:r>
              <a:rPr lang="fr-FR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sz="16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https://mcs.mail.ru/</a:t>
            </a:r>
            <a:r>
              <a:rPr lang="fr-FR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lang="ru-RU"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  <a:buClr>
                <a:srgbClr val="3F3F3F"/>
              </a:buClr>
              <a:buSzPts val="2000"/>
            </a:pPr>
            <a:r>
              <a:rPr lang="ru-RU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fr-FR" sz="16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SberCloud</a:t>
            </a:r>
            <a:r>
              <a:rPr lang="fr-FR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sz="16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https://sbercloud.ru/ru</a:t>
            </a:r>
            <a:r>
              <a:rPr lang="fr-FR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lang="ru-RU"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  <a:buClr>
                <a:srgbClr val="3F3F3F"/>
              </a:buClr>
              <a:buSzPts val="2000"/>
            </a:pPr>
            <a:r>
              <a:rPr lang="ru-RU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fr-FR" sz="16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Selectel</a:t>
            </a:r>
            <a:r>
              <a:rPr lang="fr-FR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sz="16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https://selectel.ru/services/cloud/servers/</a:t>
            </a:r>
            <a:r>
              <a:rPr lang="fr-FR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rgbClr val="3F3F3F"/>
              </a:buClr>
              <a:buSzPts val="2000"/>
              <a:buFont typeface="+mj-lt"/>
              <a:buAutoNum type="arabicPeriod" startAt="2"/>
            </a:pP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Виртуальная машина: 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https://www.virtualbox.org/wiki/Downloads</a:t>
            </a:r>
            <a:endParaRPr lang="ru-RU" sz="16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rgbClr val="3F3F3F"/>
              </a:buClr>
              <a:buSzPts val="2000"/>
              <a:buAutoNum type="arabicPeriod" startAt="2"/>
            </a:pP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Windows with WSL: </a:t>
            </a:r>
            <a:r>
              <a:rPr lang="en-US" sz="1600" dirty="0">
                <a:hlinkClick r:id="rId8"/>
              </a:rPr>
              <a:t>https://learn.microsoft.com/en-us/windows/wsl/install</a:t>
            </a:r>
            <a:endParaRPr lang="ru-RU" sz="16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3F3F3F"/>
              </a:buClr>
              <a:buSzPts val="2000"/>
              <a:buFont typeface="Arial"/>
              <a:buAutoNum type="arabicPeriod" startAt="2"/>
            </a:pP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Docker:  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  <a:hlinkClick r:id="rId9"/>
              </a:rPr>
              <a:t>https://www.docker.com</a:t>
            </a:r>
            <a:endParaRPr lang="en-US" sz="16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rgbClr val="3F3F3F"/>
              </a:buClr>
              <a:buSzPts val="2000"/>
              <a:buAutoNum type="arabicPeriod" startAt="2"/>
            </a:pP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On-premise: 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https://www.postgresql.org/download</a:t>
            </a:r>
            <a:endParaRPr lang="en-US" sz="16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065338" y="3143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065338" y="3143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334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448" name="Google Shape;448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52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64"/>
          <p:cNvSpPr txBox="1"/>
          <p:nvPr/>
        </p:nvSpPr>
        <p:spPr>
          <a:xfrm>
            <a:off x="15133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0" name="Google Shape;450;p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822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64"/>
          <p:cNvSpPr txBox="1"/>
          <p:nvPr/>
        </p:nvSpPr>
        <p:spPr>
          <a:xfrm>
            <a:off x="488197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0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  <p:pic>
        <p:nvPicPr>
          <p:cNvPr id="424" name="Google Shape;424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0514" y="2069075"/>
            <a:ext cx="828522" cy="828504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5"/>
          <p:cNvSpPr txBox="1"/>
          <p:nvPr/>
        </p:nvSpPr>
        <p:spPr>
          <a:xfrm>
            <a:off x="1777640" y="2108554"/>
            <a:ext cx="4672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С какими впечатлениями уходите с вебинара?</a:t>
            </a:r>
            <a:endParaRPr sz="150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12553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/>
              <a:t>Заполните, пожалуйста,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опрос о занятии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по ссылке в чате</a:t>
            </a:r>
            <a:endParaRPr sz="3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7"/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Приходите на следующие вебинары</a:t>
            </a:r>
            <a:endParaRPr/>
          </a:p>
        </p:txBody>
      </p:sp>
      <p:sp>
        <p:nvSpPr>
          <p:cNvPr id="549" name="Google Shape;549;p77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550" name="Google Shape;550;p77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695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900" y="3088310"/>
            <a:ext cx="1299899" cy="95582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457;p58"/>
          <p:cNvSpPr txBox="1">
            <a:spLocks noGrp="1"/>
          </p:cNvSpPr>
          <p:nvPr>
            <p:ph type="subTitle" idx="2"/>
          </p:nvPr>
        </p:nvSpPr>
        <p:spPr>
          <a:xfrm>
            <a:off x="2668356" y="3272524"/>
            <a:ext cx="3864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Коробков Виктор</a:t>
            </a:r>
            <a:endParaRPr dirty="0">
              <a:solidFill>
                <a:srgbClr val="02418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Настройка </a:t>
            </a:r>
            <a:r>
              <a:rPr lang="en-US" dirty="0"/>
              <a:t>PostgreSQL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33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13D85"/>
                </a:solidFill>
              </a:rPr>
              <a:t>Тема вебинара</a:t>
            </a:r>
            <a:endParaRPr dirty="0">
              <a:solidFill>
                <a:srgbClr val="013D85"/>
              </a:solidFill>
            </a:endParaRPr>
          </a:p>
        </p:txBody>
      </p:sp>
      <p:sp>
        <p:nvSpPr>
          <p:cNvPr id="148" name="Google Shape;148;p33"/>
          <p:cNvSpPr txBox="1"/>
          <p:nvPr/>
        </p:nvSpPr>
        <p:spPr>
          <a:xfrm>
            <a:off x="2959950" y="3114328"/>
            <a:ext cx="37017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lvl="0"/>
            <a:r>
              <a:rPr lang="ru-RU" sz="1600" b="1" dirty="0">
                <a:solidFill>
                  <a:srgbClr val="02418B"/>
                </a:solidFill>
              </a:rPr>
              <a:t>Михеев Ростислав</a:t>
            </a:r>
          </a:p>
        </p:txBody>
      </p:sp>
      <p:sp>
        <p:nvSpPr>
          <p:cNvPr id="149" name="Google Shape;149;p33"/>
          <p:cNvSpPr txBox="1"/>
          <p:nvPr/>
        </p:nvSpPr>
        <p:spPr>
          <a:xfrm>
            <a:off x="2959950" y="3490228"/>
            <a:ext cx="5776188" cy="803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b="1" dirty="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ASKIT.RU</a:t>
            </a:r>
            <a:r>
              <a:rPr lang="ru-RU" sz="1000" b="1" dirty="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, преподаватель</a:t>
            </a:r>
          </a:p>
          <a:p>
            <a:pPr lvl="0"/>
            <a:endParaRPr lang="ru-RU" sz="1000" b="1" dirty="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sz="1000" b="1" dirty="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Telegram:</a:t>
            </a:r>
            <a:r>
              <a:rPr lang="ru-RU" sz="1000" b="1" dirty="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b="1" dirty="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@rostislavmikheev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/>
              <a:t>Правила вебинара</a:t>
            </a:r>
            <a:endParaRPr sz="3200" b="1"/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9512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281613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3061406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4"/>
          <p:cNvSpPr txBox="1"/>
          <p:nvPr/>
        </p:nvSpPr>
        <p:spPr>
          <a:xfrm>
            <a:off x="1654525" y="12522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34"/>
          <p:cNvSpPr txBox="1"/>
          <p:nvPr/>
        </p:nvSpPr>
        <p:spPr>
          <a:xfrm>
            <a:off x="1654525" y="306641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 или голосом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34"/>
          <p:cNvSpPr txBox="1"/>
          <p:nvPr/>
        </p:nvSpPr>
        <p:spPr>
          <a:xfrm>
            <a:off x="1654525" y="39750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34"/>
          <p:cNvSpPr txBox="1"/>
          <p:nvPr/>
        </p:nvSpPr>
        <p:spPr>
          <a:xfrm>
            <a:off x="1654525" y="2049300"/>
            <a:ext cx="24753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Off-topic обсуждаем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lang="en-US" sz="1500" dirty="0">
                <a:latin typeface="Roboto"/>
                <a:ea typeface="Roboto"/>
                <a:cs typeface="Roboto"/>
                <a:sym typeface="Roboto"/>
              </a:rPr>
              <a:t>Telegram</a:t>
            </a:r>
            <a:br>
              <a:rPr lang="ru" sz="1500" dirty="0">
                <a:latin typeface="Roboto"/>
                <a:ea typeface="Roboto"/>
                <a:cs typeface="Roboto"/>
                <a:sym typeface="Roboto"/>
              </a:rPr>
            </a:br>
            <a:r>
              <a:rPr lang="en-US" sz="1500" b="1" dirty="0">
                <a:latin typeface="Roboto"/>
                <a:ea typeface="Roboto"/>
                <a:cs typeface="Roboto"/>
                <a:sym typeface="Roboto"/>
              </a:rPr>
              <a:t>Postgre-DBA-202</a:t>
            </a:r>
            <a:r>
              <a:rPr lang="ru-RU" sz="1500" b="1" dirty="0"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-US" sz="1500" b="1" dirty="0"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ru-RU" sz="1500" b="1" dirty="0"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-US" sz="1500" b="1" dirty="0">
                <a:latin typeface="Roboto"/>
                <a:ea typeface="Roboto"/>
                <a:cs typeface="Roboto"/>
                <a:sym typeface="Roboto"/>
              </a:rPr>
              <a:t>1</a:t>
            </a:r>
            <a:endParaRPr sz="15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34"/>
          <p:cNvSpPr/>
          <p:nvPr/>
        </p:nvSpPr>
        <p:spPr>
          <a:xfrm>
            <a:off x="6046275" y="-8050"/>
            <a:ext cx="3097500" cy="51435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4"/>
          <p:cNvSpPr txBox="1"/>
          <p:nvPr/>
        </p:nvSpPr>
        <p:spPr>
          <a:xfrm>
            <a:off x="6344063" y="1052963"/>
            <a:ext cx="2044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Условные 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обозначения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38593" y="1912032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4"/>
          <p:cNvSpPr txBox="1"/>
          <p:nvPr/>
        </p:nvSpPr>
        <p:spPr>
          <a:xfrm>
            <a:off x="6829363" y="1898744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Индивидуально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38593" y="2392126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4"/>
          <p:cNvSpPr txBox="1"/>
          <p:nvPr/>
        </p:nvSpPr>
        <p:spPr>
          <a:xfrm>
            <a:off x="6829363" y="2291099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Время, необходимое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 активность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38593" y="2872220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4"/>
          <p:cNvSpPr txBox="1"/>
          <p:nvPr/>
        </p:nvSpPr>
        <p:spPr>
          <a:xfrm>
            <a:off x="6829363" y="2873300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Пишем в чат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38593" y="3352314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4"/>
          <p:cNvSpPr txBox="1"/>
          <p:nvPr/>
        </p:nvSpPr>
        <p:spPr>
          <a:xfrm>
            <a:off x="6829363" y="3359347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Говорим голосом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p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38593" y="3832408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4"/>
          <p:cNvSpPr txBox="1"/>
          <p:nvPr/>
        </p:nvSpPr>
        <p:spPr>
          <a:xfrm>
            <a:off x="6829363" y="3827568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Документ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3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38593" y="4312503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4"/>
          <p:cNvSpPr txBox="1"/>
          <p:nvPr/>
        </p:nvSpPr>
        <p:spPr>
          <a:xfrm>
            <a:off x="6829363" y="4223086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Ответьте себе или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задайте вопрос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" name="Google Shape;178;p3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37648" y="2171499"/>
            <a:ext cx="692625" cy="6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84" name="Google Shape;184;p35"/>
          <p:cNvSpPr/>
          <p:nvPr/>
        </p:nvSpPr>
        <p:spPr>
          <a:xfrm>
            <a:off x="866025" y="116395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lvl="0"/>
            <a:r>
              <a:rPr lang="ru-RU"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Уровни настройки</a:t>
            </a:r>
            <a:endParaRPr sz="13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35"/>
          <p:cNvSpPr/>
          <p:nvPr/>
        </p:nvSpPr>
        <p:spPr>
          <a:xfrm>
            <a:off x="866025" y="172370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lvl="0"/>
            <a:r>
              <a:rPr lang="ru-RU"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Настройки производительности</a:t>
            </a:r>
            <a:endParaRPr sz="13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35"/>
          <p:cNvSpPr/>
          <p:nvPr/>
        </p:nvSpPr>
        <p:spPr>
          <a:xfrm>
            <a:off x="866025" y="230389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Настройки </a:t>
            </a:r>
            <a:r>
              <a:rPr lang="en-US"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WAL</a:t>
            </a:r>
          </a:p>
        </p:txBody>
      </p:sp>
      <p:sp>
        <p:nvSpPr>
          <p:cNvPr id="187" name="Google Shape;187;p35"/>
          <p:cNvSpPr/>
          <p:nvPr/>
        </p:nvSpPr>
        <p:spPr>
          <a:xfrm>
            <a:off x="866025" y="2884076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lvl="0"/>
            <a:r>
              <a:rPr lang="ru-RU"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Настройки для запросов</a:t>
            </a:r>
            <a:endParaRPr lang="en-US" sz="13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35"/>
          <p:cNvSpPr/>
          <p:nvPr/>
        </p:nvSpPr>
        <p:spPr>
          <a:xfrm>
            <a:off x="866025" y="347862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lvl="0"/>
            <a:r>
              <a:rPr lang="ru-RU"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Планировщики</a:t>
            </a:r>
            <a:endParaRPr sz="13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5"/>
          <p:cNvSpPr/>
          <p:nvPr/>
        </p:nvSpPr>
        <p:spPr>
          <a:xfrm>
            <a:off x="866025" y="4073169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Рефлексия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0" name="Google Shape;190;p35"/>
          <p:cNvCxnSpPr>
            <a:stCxn id="184" idx="1"/>
            <a:endCxn id="185" idx="1"/>
          </p:cNvCxnSpPr>
          <p:nvPr/>
        </p:nvCxnSpPr>
        <p:spPr>
          <a:xfrm>
            <a:off x="866025" y="1352050"/>
            <a:ext cx="600" cy="5598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35"/>
          <p:cNvCxnSpPr>
            <a:stCxn id="185" idx="1"/>
            <a:endCxn id="186" idx="1"/>
          </p:cNvCxnSpPr>
          <p:nvPr/>
        </p:nvCxnSpPr>
        <p:spPr>
          <a:xfrm>
            <a:off x="866025" y="1911802"/>
            <a:ext cx="600" cy="5802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35"/>
          <p:cNvCxnSpPr>
            <a:stCxn id="186" idx="1"/>
            <a:endCxn id="187" idx="1"/>
          </p:cNvCxnSpPr>
          <p:nvPr/>
        </p:nvCxnSpPr>
        <p:spPr>
          <a:xfrm>
            <a:off x="866025" y="2491992"/>
            <a:ext cx="600" cy="5802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35"/>
          <p:cNvCxnSpPr>
            <a:stCxn id="187" idx="1"/>
            <a:endCxn id="188" idx="1"/>
          </p:cNvCxnSpPr>
          <p:nvPr/>
        </p:nvCxnSpPr>
        <p:spPr>
          <a:xfrm rot="10800000" flipV="1">
            <a:off x="866025" y="3072176"/>
            <a:ext cx="12700" cy="594546"/>
          </a:xfrm>
          <a:prstGeom prst="bentConnector3">
            <a:avLst>
              <a:gd name="adj1" fmla="val 18000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35"/>
          <p:cNvCxnSpPr>
            <a:stCxn id="188" idx="1"/>
            <a:endCxn id="189" idx="1"/>
          </p:cNvCxnSpPr>
          <p:nvPr/>
        </p:nvCxnSpPr>
        <p:spPr>
          <a:xfrm rot="10800000" flipV="1">
            <a:off x="866025" y="3666721"/>
            <a:ext cx="12700" cy="594547"/>
          </a:xfrm>
          <a:prstGeom prst="bentConnector3">
            <a:avLst>
              <a:gd name="adj1" fmla="val 18000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200" name="Google Shape;200;p36"/>
          <p:cNvGraphicFramePr/>
          <p:nvPr>
            <p:extLst>
              <p:ext uri="{D42A27DB-BD31-4B8C-83A1-F6EECF244321}">
                <p14:modId xmlns:p14="http://schemas.microsoft.com/office/powerpoint/2010/main" val="2466164742"/>
              </p:ext>
            </p:extLst>
          </p:nvPr>
        </p:nvGraphicFramePr>
        <p:xfrm>
          <a:off x="952500" y="1544194"/>
          <a:ext cx="7239000" cy="1397216"/>
        </p:xfrm>
        <a:graphic>
          <a:graphicData uri="http://schemas.openxmlformats.org/drawingml/2006/table">
            <a:tbl>
              <a:tblPr>
                <a:noFill/>
                <a:tableStyleId>{CFA2A3C5-B9D3-4F3E-8B3A-E5C6E520F439}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Разворачивать кластер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различными способами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Знать возможности и особенности каждого способа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Выбирать наиболее оптимальный способ в зависимости от задачи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2" name="Google Shape;202;p36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 концу занятия вы сможете</a:t>
            </a:r>
            <a:endParaRPr sz="1500" b="1">
              <a:solidFill>
                <a:srgbClr val="013D8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Настройка </a:t>
            </a:r>
            <a:r>
              <a:rPr lang="en-US" dirty="0"/>
              <a:t>PostgreSQL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Уровни настройки</a:t>
            </a:r>
            <a:endParaRPr dirty="0"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2"/>
          </p:nvPr>
        </p:nvSpPr>
        <p:spPr>
          <a:xfrm>
            <a:off x="500550" y="1111753"/>
            <a:ext cx="7354080" cy="3565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800" dirty="0"/>
              <a:t>Уровень сервера: </a:t>
            </a:r>
            <a:r>
              <a:rPr lang="en-US" sz="1800" dirty="0" err="1"/>
              <a:t>postgresql.conf</a:t>
            </a:r>
            <a:r>
              <a:rPr lang="en-US" sz="1800" dirty="0"/>
              <a:t>/</a:t>
            </a:r>
            <a:r>
              <a:rPr lang="en-US" sz="1800" dirty="0" err="1"/>
              <a:t>postgresql.auto.conf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Уровень пользователя/роли</a:t>
            </a:r>
          </a:p>
          <a:p>
            <a:pPr marL="342900" lvl="0" indent="-342900">
              <a:buFont typeface="+mj-lt"/>
              <a:buAutoNum type="arabicPeriod"/>
            </a:pPr>
            <a:endParaRPr lang="ru-RU" sz="1800" dirty="0"/>
          </a:p>
          <a:p>
            <a:pPr marL="342900" lvl="0" indent="-342900">
              <a:buFont typeface="+mj-lt"/>
              <a:buAutoNum type="arabicPeriod"/>
            </a:pPr>
            <a:r>
              <a:rPr lang="ru-RU" sz="1800" dirty="0"/>
              <a:t>Уровень базы данных</a:t>
            </a:r>
          </a:p>
          <a:p>
            <a:pPr marL="342900" lvl="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Уровень сеанса</a:t>
            </a:r>
          </a:p>
          <a:p>
            <a:pPr marL="342900" lvl="0" indent="-342900">
              <a:buFont typeface="+mj-lt"/>
              <a:buAutoNum type="arabicPeriod"/>
            </a:pPr>
            <a:endParaRPr lang="ru-RU" sz="1800" dirty="0"/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Уровень процедуры/функции</a:t>
            </a:r>
          </a:p>
          <a:p>
            <a:pPr marL="342900" indent="-342900">
              <a:buFont typeface="+mj-lt"/>
              <a:buAutoNum type="arabicPeriod"/>
            </a:pPr>
            <a:endParaRPr lang="ru-RU" sz="1800" dirty="0"/>
          </a:p>
          <a:p>
            <a:pPr marL="0" indent="0"/>
            <a:r>
              <a:rPr lang="ru-RU" sz="1800" u="sng" dirty="0"/>
              <a:t>Все изменения протоколировать!</a:t>
            </a:r>
          </a:p>
        </p:txBody>
      </p:sp>
    </p:spTree>
    <p:extLst>
      <p:ext uri="{BB962C8B-B14F-4D97-AF65-F5344CB8AC3E}">
        <p14:creationId xmlns:p14="http://schemas.microsoft.com/office/powerpoint/2010/main" val="128139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Настройки производительности</a:t>
            </a:r>
            <a:endParaRPr dirty="0"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2"/>
          </p:nvPr>
        </p:nvSpPr>
        <p:spPr>
          <a:xfrm>
            <a:off x="500550" y="1111753"/>
            <a:ext cx="7354080" cy="3565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Типы нагрузки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PGTune</a:t>
            </a:r>
            <a:endParaRPr lang="en-US" sz="1400" dirty="0"/>
          </a:p>
          <a:p>
            <a:pPr marL="0" indent="0"/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77132125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4975</TotalTime>
  <Words>461</Words>
  <Application>Microsoft Office PowerPoint</Application>
  <PresentationFormat>Экран (16:9)</PresentationFormat>
  <Paragraphs>132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Courier New</vt:lpstr>
      <vt:lpstr>Open Sans</vt:lpstr>
      <vt:lpstr>Roboto</vt:lpstr>
      <vt:lpstr>Светлая тема</vt:lpstr>
      <vt:lpstr>Светлая тема</vt:lpstr>
      <vt:lpstr>PostgreSQL для администраторов баз данных и разработчиков</vt:lpstr>
      <vt:lpstr>Проверить, идет ли запись</vt:lpstr>
      <vt:lpstr>Настройка PostgreSQL  </vt:lpstr>
      <vt:lpstr>Правила вебинара</vt:lpstr>
      <vt:lpstr>Маршрут вебинара</vt:lpstr>
      <vt:lpstr>Цели вебинара</vt:lpstr>
      <vt:lpstr>Настройка PostgreSQL</vt:lpstr>
      <vt:lpstr>Уровни настройки</vt:lpstr>
      <vt:lpstr>Настройки производительности</vt:lpstr>
      <vt:lpstr>Центральный процессор</vt:lpstr>
      <vt:lpstr>Память</vt:lpstr>
      <vt:lpstr>Диск</vt:lpstr>
      <vt:lpstr>Сеть</vt:lpstr>
      <vt:lpstr>Настройки WAL</vt:lpstr>
      <vt:lpstr>Настройки для работы с запросами</vt:lpstr>
      <vt:lpstr>Состояние таблиц и индексов</vt:lpstr>
      <vt:lpstr>Планировщики</vt:lpstr>
      <vt:lpstr>Отладчик</vt:lpstr>
      <vt:lpstr>Практика</vt:lpstr>
      <vt:lpstr>Практика </vt:lpstr>
      <vt:lpstr>Вопросы?</vt:lpstr>
      <vt:lpstr>Рефлексия</vt:lpstr>
      <vt:lpstr>Рефлексия</vt:lpstr>
      <vt:lpstr>Заполните, пожалуйста, опрос о занятии по ссылке в чате</vt:lpstr>
      <vt:lpstr>Приходите на следующие вебинары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 для администраторов баз данных и разработчиков</dc:title>
  <dc:creator>Vic</dc:creator>
  <cp:lastModifiedBy>Teams2</cp:lastModifiedBy>
  <cp:revision>47</cp:revision>
  <dcterms:modified xsi:type="dcterms:W3CDTF">2025-06-23T16:20:18Z</dcterms:modified>
</cp:coreProperties>
</file>