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D3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>
        <p:scale>
          <a:sx n="60" d="100"/>
          <a:sy n="60" d="100"/>
        </p:scale>
        <p:origin x="84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0996D-CADC-0993-CDBC-255C3603B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9BF8BD-B6E9-7F5E-28E2-2D990D26A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571185-6233-497F-B7A1-52C16AF4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DD2-0889-45AB-B38D-11E2D8A03FF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74CBFB-7D7F-FACA-6EA0-2BCD4A53E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D2D237-1756-3DA4-EE75-FF4532A7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34242-F232-44D7-B08F-F09197F82B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1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426E2-CC6C-6CC4-FE92-ABE1069F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0BF084-4344-C373-50C5-017AFAF28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A33E70-F3A4-0E77-CE1D-46A41DB4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DD2-0889-45AB-B38D-11E2D8A03FF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12D87E-B371-C79E-F92A-8C0C521E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CE3B7C-2DBF-B2E3-CEE3-28B30861B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34242-F232-44D7-B08F-F09197F82B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2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AB6F95-BC9E-7FE4-BBF0-A1540EB3F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16D8EB-64CD-8DD2-7FD8-29860410D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27BAA0-A3D3-3988-4A7C-F644DBF4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DD2-0889-45AB-B38D-11E2D8A03FF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83723-7929-5E4C-5AFD-E72F350D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FE319F-317C-0478-37BB-10F456DC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34242-F232-44D7-B08F-F09197F82B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1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5CB4F-E950-9BFC-60C0-1E8C36D1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9688C1-D350-39F2-AB97-DCBC5BF25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F3C401-04AB-46AD-4A9D-194BF431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DD2-0889-45AB-B38D-11E2D8A03FF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DB69D2-2486-3117-DB74-3199C45B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6DE958-D86C-2BF8-A370-F36A3BC1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34242-F232-44D7-B08F-F09197F82B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5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DD8A4-BEB8-6EA5-35CD-C65D886B5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310C59-26D2-22EF-655B-8F1EE7721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55C1C0-130A-4894-B8C7-727DDD2D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DD2-0889-45AB-B38D-11E2D8A03FF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094FAF-76F6-7F94-F190-0902348B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51DD16-61A4-DA99-0D62-FEF616EA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34242-F232-44D7-B08F-F09197F82B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8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1DC5D-B489-F855-5FAA-543778B6B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90E8D7-49EE-37F3-F164-3AB8EE86D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059FF2-64C5-86C0-DEFF-1ABC775B3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DF9691-235F-5759-1A82-808A1564E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DD2-0889-45AB-B38D-11E2D8A03FF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1FFF17-B385-BFDF-E87F-AC773DC2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691618-654C-68FD-3F0D-F034353F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34242-F232-44D7-B08F-F09197F82B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6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31E26-6FFA-45E6-51DB-DAFB31413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28D501-0D7C-DD02-BB5B-417AE9FB1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BB7DFD-B630-9CEE-FCF6-5F60887DE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2AEA1B-0DB5-A296-C5C1-7280B692F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3F04FE-A19E-6D0A-4604-1EDB6072B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863996F-E724-F666-3F1C-7C79E0C3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DD2-0889-45AB-B38D-11E2D8A03FF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4E7F2B4-536D-7216-EFFE-EB00035D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171A71-0D90-78EC-0930-17F27793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34242-F232-44D7-B08F-F09197F82B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D9799-2344-A54C-FF41-DBAD861D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2C748D7-55B4-01C9-5794-8AEE7622A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DD2-0889-45AB-B38D-11E2D8A03FF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154B20-41FA-DA57-D75C-65BA9A80D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2938FE-F473-78AA-7470-18C2DD70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34242-F232-44D7-B08F-F09197F82B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9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65867DF-E2D2-021B-4138-B280542E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DD2-0889-45AB-B38D-11E2D8A03FF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8F3F364-9E1C-8180-549D-CF6B05498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2D6102-FFD2-936C-66A8-6FBD7D0B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34242-F232-44D7-B08F-F09197F82B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5C2F7-07FE-C8B6-3D53-92F7FAE1C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7A50FE-A4AC-28C8-0686-1F4EAF67F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2E33AB-02E6-4F3F-9A61-ED37CB021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8894A2-8379-C609-F8AB-2323684A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DD2-0889-45AB-B38D-11E2D8A03FF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FB7E33-93D1-945B-2E91-6E664653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13ECE1-C5E6-3132-FB41-AC9416AA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34242-F232-44D7-B08F-F09197F82B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28A3C-049F-6B94-99AF-934B99F9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B1AD3BE-2ECB-4753-66D8-C54981D84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352868-F754-3AFF-D05B-52DBD76F0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D3AE7C-69B5-885D-298C-8B6A614A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DD2-0889-45AB-B38D-11E2D8A03FF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3A4F9A-DE02-6D3D-62F1-268C7A8FA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5CDACF-17AC-34C1-BC34-99B995C0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34242-F232-44D7-B08F-F09197F82B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0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48CFC4E-3161-391D-885E-CA5D60F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C82256-A829-25B1-21B2-0487D9ACC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2DF580-D010-69F7-4C35-B3495E511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04DD2-0889-45AB-B38D-11E2D8A03FF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810D84-980F-E3B4-4663-4A56CD98B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3B7CF8-199A-DD06-B463-156FE71D9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34242-F232-44D7-B08F-F09197F82B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elogramo 3">
            <a:extLst>
              <a:ext uri="{FF2B5EF4-FFF2-40B4-BE49-F238E27FC236}">
                <a16:creationId xmlns:a16="http://schemas.microsoft.com/office/drawing/2014/main" id="{72DAC9EB-BF29-AF96-2D3C-968F96B8E94F}"/>
              </a:ext>
            </a:extLst>
          </p:cNvPr>
          <p:cNvSpPr/>
          <p:nvPr/>
        </p:nvSpPr>
        <p:spPr>
          <a:xfrm>
            <a:off x="-1733654" y="0"/>
            <a:ext cx="7378262" cy="6858000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elogramo 6">
            <a:extLst>
              <a:ext uri="{FF2B5EF4-FFF2-40B4-BE49-F238E27FC236}">
                <a16:creationId xmlns:a16="http://schemas.microsoft.com/office/drawing/2014/main" id="{70DDC4E9-75B7-EA6A-7CD6-FE42232DFCD8}"/>
              </a:ext>
            </a:extLst>
          </p:cNvPr>
          <p:cNvSpPr/>
          <p:nvPr/>
        </p:nvSpPr>
        <p:spPr>
          <a:xfrm>
            <a:off x="3882189" y="0"/>
            <a:ext cx="10122569" cy="6858000"/>
          </a:xfrm>
          <a:prstGeom prst="parallelogram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1B1E790-A35A-3F85-00C5-96F8FDB15EBA}"/>
              </a:ext>
            </a:extLst>
          </p:cNvPr>
          <p:cNvSpPr txBox="1"/>
          <p:nvPr/>
        </p:nvSpPr>
        <p:spPr>
          <a:xfrm>
            <a:off x="845114" y="465221"/>
            <a:ext cx="6074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0" dirty="0">
                <a:solidFill>
                  <a:schemeClr val="bg1"/>
                </a:solidFill>
                <a:latin typeface="Bahnschrift Condensed" panose="020B0502040204020203" pitchFamily="34" charset="0"/>
                <a:cs typeface="Aharoni" panose="02010803020104030203" pitchFamily="2" charset="-79"/>
              </a:rPr>
              <a:t>CRUCEROS</a:t>
            </a:r>
            <a:endParaRPr lang="en-US" sz="10000" dirty="0">
              <a:solidFill>
                <a:schemeClr val="bg1"/>
              </a:solidFill>
              <a:latin typeface="Bahnschrift Condensed" panose="020B0502040204020203" pitchFamily="34" charset="0"/>
              <a:cs typeface="Aharoni" panose="02010803020104030203" pitchFamily="2" charset="-79"/>
            </a:endParaRPr>
          </a:p>
        </p:txBody>
      </p:sp>
      <p:pic>
        <p:nvPicPr>
          <p:cNvPr id="16" name="Imagen 15" descr="Un barco en el mar&#10;&#10;Descripción generada automáticamente">
            <a:extLst>
              <a:ext uri="{FF2B5EF4-FFF2-40B4-BE49-F238E27FC236}">
                <a16:creationId xmlns:a16="http://schemas.microsoft.com/office/drawing/2014/main" id="{F9395439-2D14-CA29-8BF9-07F86E6D1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9285" y="6681870"/>
            <a:ext cx="6576819" cy="446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63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elogramo 3">
            <a:extLst>
              <a:ext uri="{FF2B5EF4-FFF2-40B4-BE49-F238E27FC236}">
                <a16:creationId xmlns:a16="http://schemas.microsoft.com/office/drawing/2014/main" id="{72DAC9EB-BF29-AF96-2D3C-968F96B8E94F}"/>
              </a:ext>
            </a:extLst>
          </p:cNvPr>
          <p:cNvSpPr/>
          <p:nvPr/>
        </p:nvSpPr>
        <p:spPr>
          <a:xfrm>
            <a:off x="-1733654" y="0"/>
            <a:ext cx="7378262" cy="6858000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elogramo 6">
            <a:extLst>
              <a:ext uri="{FF2B5EF4-FFF2-40B4-BE49-F238E27FC236}">
                <a16:creationId xmlns:a16="http://schemas.microsoft.com/office/drawing/2014/main" id="{70DDC4E9-75B7-EA6A-7CD6-FE42232DFCD8}"/>
              </a:ext>
            </a:extLst>
          </p:cNvPr>
          <p:cNvSpPr/>
          <p:nvPr/>
        </p:nvSpPr>
        <p:spPr>
          <a:xfrm>
            <a:off x="3882189" y="0"/>
            <a:ext cx="10122569" cy="6858000"/>
          </a:xfrm>
          <a:prstGeom prst="parallelogram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1B1E790-A35A-3F85-00C5-96F8FDB15EBA}"/>
              </a:ext>
            </a:extLst>
          </p:cNvPr>
          <p:cNvSpPr txBox="1"/>
          <p:nvPr/>
        </p:nvSpPr>
        <p:spPr>
          <a:xfrm>
            <a:off x="845114" y="465221"/>
            <a:ext cx="6074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0" dirty="0">
                <a:solidFill>
                  <a:schemeClr val="bg1"/>
                </a:solidFill>
                <a:latin typeface="Bahnschrift Condensed" panose="020B0502040204020203" pitchFamily="34" charset="0"/>
                <a:cs typeface="Aharoni" panose="02010803020104030203" pitchFamily="2" charset="-79"/>
              </a:rPr>
              <a:t>CRUCEROS</a:t>
            </a:r>
            <a:endParaRPr lang="en-US" sz="10000" dirty="0">
              <a:solidFill>
                <a:schemeClr val="bg1"/>
              </a:solidFill>
              <a:latin typeface="Bahnschrift Condensed" panose="020B0502040204020203" pitchFamily="34" charset="0"/>
              <a:cs typeface="Aharoni" panose="02010803020104030203" pitchFamily="2" charset="-79"/>
            </a:endParaRPr>
          </a:p>
        </p:txBody>
      </p:sp>
      <p:pic>
        <p:nvPicPr>
          <p:cNvPr id="10" name="Imagen 9" descr="Un barco en el mar&#10;&#10;Descripción generada automáticamente">
            <a:extLst>
              <a:ext uri="{FF2B5EF4-FFF2-40B4-BE49-F238E27FC236}">
                <a16:creationId xmlns:a16="http://schemas.microsoft.com/office/drawing/2014/main" id="{12A6F5DA-6F56-9BBE-C853-8C547CA17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3218"/>
            <a:ext cx="6576819" cy="446739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44DB152-2E5B-CB00-DD50-191DAF7F9B38}"/>
              </a:ext>
            </a:extLst>
          </p:cNvPr>
          <p:cNvSpPr txBox="1"/>
          <p:nvPr/>
        </p:nvSpPr>
        <p:spPr>
          <a:xfrm>
            <a:off x="12870883" y="2885476"/>
            <a:ext cx="48607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/ Es una nave de gran porte que cuenta con numerosos pisos en los cuales se encuentran diferentes servicios. Dependiendo de la compañía hay servicios que no se incluyen, por ejemplo: la pernoctación, el bar o las comidas.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/ Son </a:t>
            </a:r>
            <a:r>
              <a:rPr lang="en-US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barcos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acondicionados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para </a:t>
            </a:r>
            <a:r>
              <a:rPr lang="en-US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realizar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viajes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largos o </a:t>
            </a:r>
            <a:r>
              <a:rPr lang="en-US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cortos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y </a:t>
            </a:r>
            <a:r>
              <a:rPr lang="en-US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brindar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un </a:t>
            </a:r>
            <a:r>
              <a:rPr lang="en-US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sinfin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servicios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a sus </a:t>
            </a:r>
            <a:r>
              <a:rPr lang="en-US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pasajeros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31979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elogramo 3">
            <a:extLst>
              <a:ext uri="{FF2B5EF4-FFF2-40B4-BE49-F238E27FC236}">
                <a16:creationId xmlns:a16="http://schemas.microsoft.com/office/drawing/2014/main" id="{72DAC9EB-BF29-AF96-2D3C-968F96B8E94F}"/>
              </a:ext>
            </a:extLst>
          </p:cNvPr>
          <p:cNvSpPr/>
          <p:nvPr/>
        </p:nvSpPr>
        <p:spPr>
          <a:xfrm>
            <a:off x="-1733654" y="0"/>
            <a:ext cx="7378262" cy="6858000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elogramo 6">
            <a:extLst>
              <a:ext uri="{FF2B5EF4-FFF2-40B4-BE49-F238E27FC236}">
                <a16:creationId xmlns:a16="http://schemas.microsoft.com/office/drawing/2014/main" id="{70DDC4E9-75B7-EA6A-7CD6-FE42232DFCD8}"/>
              </a:ext>
            </a:extLst>
          </p:cNvPr>
          <p:cNvSpPr/>
          <p:nvPr/>
        </p:nvSpPr>
        <p:spPr>
          <a:xfrm>
            <a:off x="3882189" y="0"/>
            <a:ext cx="10122569" cy="6858000"/>
          </a:xfrm>
          <a:prstGeom prst="parallelogram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1B1E790-A35A-3F85-00C5-96F8FDB15EBA}"/>
              </a:ext>
            </a:extLst>
          </p:cNvPr>
          <p:cNvSpPr txBox="1"/>
          <p:nvPr/>
        </p:nvSpPr>
        <p:spPr>
          <a:xfrm>
            <a:off x="5385030" y="649890"/>
            <a:ext cx="60741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8000" dirty="0">
                <a:solidFill>
                  <a:schemeClr val="bg1"/>
                </a:solidFill>
                <a:latin typeface="Bahnschrift Condensed" panose="020B0502040204020203" pitchFamily="34" charset="0"/>
                <a:cs typeface="Aharoni" panose="02010803020104030203" pitchFamily="2" charset="-79"/>
              </a:rPr>
              <a:t>CRUCEROS</a:t>
            </a:r>
            <a:endParaRPr lang="en-US" sz="10000" dirty="0">
              <a:solidFill>
                <a:schemeClr val="bg1"/>
              </a:solidFill>
              <a:latin typeface="Bahnschrift Condensed" panose="020B0502040204020203" pitchFamily="34" charset="0"/>
              <a:cs typeface="Aharoni" panose="02010803020104030203" pitchFamily="2" charset="-79"/>
            </a:endParaRPr>
          </a:p>
        </p:txBody>
      </p:sp>
      <p:pic>
        <p:nvPicPr>
          <p:cNvPr id="10" name="Imagen 9" descr="Un barco en el mar&#10;&#10;Descripción generada automáticamente">
            <a:extLst>
              <a:ext uri="{FF2B5EF4-FFF2-40B4-BE49-F238E27FC236}">
                <a16:creationId xmlns:a16="http://schemas.microsoft.com/office/drawing/2014/main" id="{12A6F5DA-6F56-9BBE-C853-8C547CA17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01" y="2001041"/>
            <a:ext cx="7451558" cy="5061571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D617094C-BF3B-C3BD-F7CA-8C66344C37B3}"/>
              </a:ext>
            </a:extLst>
          </p:cNvPr>
          <p:cNvSpPr/>
          <p:nvPr/>
        </p:nvSpPr>
        <p:spPr>
          <a:xfrm>
            <a:off x="5494596" y="812043"/>
            <a:ext cx="3418076" cy="72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2E1C3C8-4469-F129-EBD1-9E013AAE40A3}"/>
              </a:ext>
            </a:extLst>
          </p:cNvPr>
          <p:cNvSpPr/>
          <p:nvPr/>
        </p:nvSpPr>
        <p:spPr>
          <a:xfrm>
            <a:off x="5487090" y="1796429"/>
            <a:ext cx="3418076" cy="72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FA36A07-B06A-D8A6-4EAA-7C4D8AF09476}"/>
              </a:ext>
            </a:extLst>
          </p:cNvPr>
          <p:cNvSpPr txBox="1"/>
          <p:nvPr/>
        </p:nvSpPr>
        <p:spPr>
          <a:xfrm>
            <a:off x="6962273" y="2177941"/>
            <a:ext cx="48607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/ Es una nave de gran porte que cuenta con numerosos pisos en los cuales se encuentran diferentes servicios. Dependiendo de la compañía hay servicios que no se incluyen, por ejemplo: la pernoctación, el bar o las comidas.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/ Son </a:t>
            </a:r>
            <a:r>
              <a:rPr lang="en-US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barcos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acondicionados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para </a:t>
            </a:r>
            <a:r>
              <a:rPr lang="en-US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realizar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viajes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largos o </a:t>
            </a:r>
            <a:r>
              <a:rPr lang="en-US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cortos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y </a:t>
            </a:r>
            <a:r>
              <a:rPr lang="en-US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brindar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un </a:t>
            </a:r>
            <a:r>
              <a:rPr lang="en-US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sinfin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servicios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a sus </a:t>
            </a:r>
            <a:r>
              <a:rPr lang="en-US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pasajeros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DC4FA4D-AF5A-5AB2-E638-77548901BE31}"/>
              </a:ext>
            </a:extLst>
          </p:cNvPr>
          <p:cNvSpPr txBox="1"/>
          <p:nvPr/>
        </p:nvSpPr>
        <p:spPr>
          <a:xfrm>
            <a:off x="-4170947" y="0"/>
            <a:ext cx="4170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Pristina" panose="03060402040406080204" pitchFamily="66" charset="0"/>
              </a:rPr>
              <a:t>El viaje en crucero es un referente del </a:t>
            </a:r>
            <a:r>
              <a:rPr lang="es-ES" sz="2400" dirty="0">
                <a:solidFill>
                  <a:srgbClr val="FF0000"/>
                </a:solidFill>
                <a:latin typeface="Pristina" panose="03060402040406080204" pitchFamily="66" charset="0"/>
              </a:rPr>
              <a:t>turismo de lujo y la comodidad </a:t>
            </a:r>
            <a:r>
              <a:rPr lang="es-ES" sz="2400" dirty="0">
                <a:latin typeface="Pristina" panose="03060402040406080204" pitchFamily="66" charset="0"/>
              </a:rPr>
              <a:t>porque son exclusivos y no cualquiera puede pagarlos</a:t>
            </a:r>
          </a:p>
        </p:txBody>
      </p:sp>
      <p:pic>
        <p:nvPicPr>
          <p:cNvPr id="13" name="Imagen 12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6C0A0C30-9E83-6F38-4F1E-D4AFC7F28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8623" y="6456130"/>
            <a:ext cx="1008353" cy="1008353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A1C5FD49-0612-7E8A-C820-612073849F31}"/>
              </a:ext>
            </a:extLst>
          </p:cNvPr>
          <p:cNvSpPr/>
          <p:nvPr/>
        </p:nvSpPr>
        <p:spPr>
          <a:xfrm>
            <a:off x="10331204" y="7140836"/>
            <a:ext cx="259769" cy="232689"/>
          </a:xfrm>
          <a:prstGeom prst="ellipse">
            <a:avLst/>
          </a:prstGeom>
          <a:solidFill>
            <a:srgbClr val="70D3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645D532-1811-984F-7FCF-DF7304F5EEC2}"/>
              </a:ext>
            </a:extLst>
          </p:cNvPr>
          <p:cNvSpPr/>
          <p:nvPr/>
        </p:nvSpPr>
        <p:spPr>
          <a:xfrm>
            <a:off x="5974576" y="6998742"/>
            <a:ext cx="3418076" cy="72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500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elogramo 3">
            <a:extLst>
              <a:ext uri="{FF2B5EF4-FFF2-40B4-BE49-F238E27FC236}">
                <a16:creationId xmlns:a16="http://schemas.microsoft.com/office/drawing/2014/main" id="{72DAC9EB-BF29-AF96-2D3C-968F96B8E94F}"/>
              </a:ext>
            </a:extLst>
          </p:cNvPr>
          <p:cNvSpPr/>
          <p:nvPr/>
        </p:nvSpPr>
        <p:spPr>
          <a:xfrm>
            <a:off x="-1733654" y="0"/>
            <a:ext cx="7378262" cy="6858000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elogramo 6">
            <a:extLst>
              <a:ext uri="{FF2B5EF4-FFF2-40B4-BE49-F238E27FC236}">
                <a16:creationId xmlns:a16="http://schemas.microsoft.com/office/drawing/2014/main" id="{70DDC4E9-75B7-EA6A-7CD6-FE42232DFCD8}"/>
              </a:ext>
            </a:extLst>
          </p:cNvPr>
          <p:cNvSpPr/>
          <p:nvPr/>
        </p:nvSpPr>
        <p:spPr>
          <a:xfrm>
            <a:off x="3882189" y="0"/>
            <a:ext cx="10122569" cy="6858000"/>
          </a:xfrm>
          <a:prstGeom prst="parallelogram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1B1E790-A35A-3F85-00C5-96F8FDB15EBA}"/>
              </a:ext>
            </a:extLst>
          </p:cNvPr>
          <p:cNvSpPr txBox="1"/>
          <p:nvPr/>
        </p:nvSpPr>
        <p:spPr>
          <a:xfrm>
            <a:off x="5385030" y="649890"/>
            <a:ext cx="60741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8000" dirty="0">
                <a:solidFill>
                  <a:schemeClr val="bg1"/>
                </a:solidFill>
                <a:latin typeface="Bahnschrift Condensed" panose="020B0502040204020203" pitchFamily="34" charset="0"/>
                <a:cs typeface="Aharoni" panose="02010803020104030203" pitchFamily="2" charset="-79"/>
              </a:rPr>
              <a:t>CRUCEROS</a:t>
            </a:r>
            <a:endParaRPr lang="en-US" sz="10000" dirty="0">
              <a:solidFill>
                <a:schemeClr val="bg1"/>
              </a:solidFill>
              <a:latin typeface="Bahnschrift Condensed" panose="020B0502040204020203" pitchFamily="34" charset="0"/>
              <a:cs typeface="Aharoni" panose="02010803020104030203" pitchFamily="2" charset="-79"/>
            </a:endParaRPr>
          </a:p>
        </p:txBody>
      </p:sp>
      <p:pic>
        <p:nvPicPr>
          <p:cNvPr id="10" name="Imagen 9" descr="Un barco en el mar&#10;&#10;Descripción generada automáticamente">
            <a:extLst>
              <a:ext uri="{FF2B5EF4-FFF2-40B4-BE49-F238E27FC236}">
                <a16:creationId xmlns:a16="http://schemas.microsoft.com/office/drawing/2014/main" id="{12A6F5DA-6F56-9BBE-C853-8C547CA17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01" y="2001041"/>
            <a:ext cx="7451558" cy="5061571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D617094C-BF3B-C3BD-F7CA-8C66344C37B3}"/>
              </a:ext>
            </a:extLst>
          </p:cNvPr>
          <p:cNvSpPr/>
          <p:nvPr/>
        </p:nvSpPr>
        <p:spPr>
          <a:xfrm>
            <a:off x="5494596" y="812043"/>
            <a:ext cx="3418076" cy="72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2E1C3C8-4469-F129-EBD1-9E013AAE40A3}"/>
              </a:ext>
            </a:extLst>
          </p:cNvPr>
          <p:cNvSpPr/>
          <p:nvPr/>
        </p:nvSpPr>
        <p:spPr>
          <a:xfrm>
            <a:off x="5487090" y="1796429"/>
            <a:ext cx="3418076" cy="72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FA36A07-B06A-D8A6-4EAA-7C4D8AF09476}"/>
              </a:ext>
            </a:extLst>
          </p:cNvPr>
          <p:cNvSpPr txBox="1"/>
          <p:nvPr/>
        </p:nvSpPr>
        <p:spPr>
          <a:xfrm>
            <a:off x="6962273" y="2177941"/>
            <a:ext cx="48607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/ Es una nave de gran porte que cuenta con numerosos pisos en los cuales se encuentran diferentes servicios. Dependiendo de la compañía hay servicios que no se incluyen, por ejemplo: la pernoctación, el bar o las comidas.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/ Son </a:t>
            </a:r>
            <a:r>
              <a:rPr lang="en-US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barcos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acondicionados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para </a:t>
            </a:r>
            <a:r>
              <a:rPr lang="en-US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realizar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viajes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largos o </a:t>
            </a:r>
            <a:r>
              <a:rPr lang="en-US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cortos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y </a:t>
            </a:r>
            <a:r>
              <a:rPr lang="en-US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brindar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un </a:t>
            </a:r>
            <a:r>
              <a:rPr lang="en-US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sinfin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servicios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a sus </a:t>
            </a:r>
            <a:r>
              <a:rPr lang="en-US" sz="24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pasajeros</a:t>
            </a:r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B113378-1D37-D50E-D650-F333352C4B09}"/>
              </a:ext>
            </a:extLst>
          </p:cNvPr>
          <p:cNvSpPr txBox="1"/>
          <p:nvPr/>
        </p:nvSpPr>
        <p:spPr>
          <a:xfrm>
            <a:off x="609599" y="649890"/>
            <a:ext cx="4170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Pristina" panose="03060402040406080204" pitchFamily="66" charset="0"/>
              </a:rPr>
              <a:t>El viaje en crucero es un referente del </a:t>
            </a:r>
            <a:r>
              <a:rPr lang="es-ES" sz="2400" dirty="0">
                <a:solidFill>
                  <a:srgbClr val="FF0000"/>
                </a:solidFill>
                <a:latin typeface="Pristina" panose="03060402040406080204" pitchFamily="66" charset="0"/>
              </a:rPr>
              <a:t>turismo de lujo y la comodidad </a:t>
            </a:r>
            <a:r>
              <a:rPr lang="es-ES" sz="2400" dirty="0">
                <a:latin typeface="Pristina" panose="03060402040406080204" pitchFamily="66" charset="0"/>
              </a:rPr>
              <a:t>porque son exclusivos y no cualquiera puede pagarlos</a:t>
            </a:r>
          </a:p>
        </p:txBody>
      </p:sp>
      <p:pic>
        <p:nvPicPr>
          <p:cNvPr id="12" name="Imagen 11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CBA342C2-3A22-7520-1DB4-E476A0D50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547" y="5721954"/>
            <a:ext cx="1008353" cy="1008353"/>
          </a:xfrm>
          <a:prstGeom prst="rect">
            <a:avLst/>
          </a:prstGeom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7092B4BE-06A3-5EC3-6CAF-CBD1847C7C44}"/>
              </a:ext>
            </a:extLst>
          </p:cNvPr>
          <p:cNvSpPr/>
          <p:nvPr/>
        </p:nvSpPr>
        <p:spPr>
          <a:xfrm>
            <a:off x="10289951" y="6109785"/>
            <a:ext cx="259769" cy="232689"/>
          </a:xfrm>
          <a:prstGeom prst="ellipse">
            <a:avLst/>
          </a:prstGeom>
          <a:solidFill>
            <a:srgbClr val="70D3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F9CACA2-2122-1384-5BA3-02843F3539E6}"/>
              </a:ext>
            </a:extLst>
          </p:cNvPr>
          <p:cNvSpPr/>
          <p:nvPr/>
        </p:nvSpPr>
        <p:spPr>
          <a:xfrm>
            <a:off x="6547394" y="6226130"/>
            <a:ext cx="3418076" cy="72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767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237</Words>
  <Application>Microsoft Office PowerPoint</Application>
  <PresentationFormat>Panorámica</PresentationFormat>
  <Paragraphs>12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Arial</vt:lpstr>
      <vt:lpstr>Bahnschrift Condensed</vt:lpstr>
      <vt:lpstr>Bahnschrift Light Condensed</vt:lpstr>
      <vt:lpstr>Calibri</vt:lpstr>
      <vt:lpstr>Calibri Light</vt:lpstr>
      <vt:lpstr>Pristina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Valentina Abdo</dc:creator>
  <cp:lastModifiedBy>Valentina Abdo</cp:lastModifiedBy>
  <cp:revision>2</cp:revision>
  <dcterms:created xsi:type="dcterms:W3CDTF">2022-11-13T22:18:44Z</dcterms:created>
  <dcterms:modified xsi:type="dcterms:W3CDTF">2022-11-13T23:12:55Z</dcterms:modified>
</cp:coreProperties>
</file>