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9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55" autoAdjust="0"/>
  </p:normalViewPr>
  <p:slideViewPr>
    <p:cSldViewPr snapToGrid="0">
      <p:cViewPr varScale="1">
        <p:scale>
          <a:sx n="79" d="100"/>
          <a:sy n="79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06068-4C35-4C0A-88ED-101F8EB3FCF4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5EAEC-C301-4C1E-A59D-C1F035A70E6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457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8787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876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1461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075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301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6269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Primary</a:t>
            </a:r>
            <a:r>
              <a:rPr lang="fr-FR" dirty="0"/>
              <a:t> key  : identifier de manière unique le record</a:t>
            </a:r>
          </a:p>
          <a:p>
            <a:r>
              <a:rPr lang="fr-FR" dirty="0"/>
              <a:t>Not </a:t>
            </a:r>
            <a:r>
              <a:rPr lang="fr-FR" dirty="0" err="1"/>
              <a:t>null</a:t>
            </a:r>
            <a:r>
              <a:rPr lang="fr-FR" dirty="0"/>
              <a:t> : forcer la </a:t>
            </a:r>
            <a:r>
              <a:rPr lang="fr-FR" dirty="0" err="1"/>
              <a:t>presence</a:t>
            </a:r>
            <a:r>
              <a:rPr lang="fr-FR" dirty="0"/>
              <a:t> d’une valeur</a:t>
            </a:r>
          </a:p>
          <a:p>
            <a:r>
              <a:rPr lang="fr-FR" dirty="0"/>
              <a:t>Unique : </a:t>
            </a:r>
            <a:r>
              <a:rPr lang="fr-FR" dirty="0" err="1"/>
              <a:t>empecher</a:t>
            </a:r>
            <a:r>
              <a:rPr lang="fr-FR" dirty="0"/>
              <a:t> les valeurs doublons</a:t>
            </a:r>
          </a:p>
          <a:p>
            <a:r>
              <a:rPr lang="fr-FR" dirty="0"/>
              <a:t>Check </a:t>
            </a:r>
            <a:r>
              <a:rPr lang="fr-BE" dirty="0"/>
              <a:t>: conditionner les valeurs (range)</a:t>
            </a:r>
          </a:p>
          <a:p>
            <a:r>
              <a:rPr lang="fr-BE" dirty="0" err="1"/>
              <a:t>Foreign</a:t>
            </a:r>
            <a:r>
              <a:rPr lang="fr-BE" dirty="0"/>
              <a:t> key : conditionner les valeurs par rapport a une autre table , en soi </a:t>
            </a:r>
            <a:r>
              <a:rPr lang="fr-BE" dirty="0" err="1"/>
              <a:t>etablir</a:t>
            </a:r>
            <a:r>
              <a:rPr lang="fr-BE" dirty="0"/>
              <a:t> une liaison avec une autre table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0442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Primary</a:t>
            </a:r>
            <a:r>
              <a:rPr lang="fr-FR" dirty="0"/>
              <a:t> key  : identifier de manière unique le record</a:t>
            </a:r>
          </a:p>
          <a:p>
            <a:r>
              <a:rPr lang="fr-FR" dirty="0"/>
              <a:t>Not </a:t>
            </a:r>
            <a:r>
              <a:rPr lang="fr-FR" dirty="0" err="1"/>
              <a:t>null</a:t>
            </a:r>
            <a:r>
              <a:rPr lang="fr-FR" dirty="0"/>
              <a:t> : forcer la </a:t>
            </a:r>
            <a:r>
              <a:rPr lang="fr-FR" dirty="0" err="1"/>
              <a:t>presence</a:t>
            </a:r>
            <a:r>
              <a:rPr lang="fr-FR" dirty="0"/>
              <a:t> d’une valeur</a:t>
            </a:r>
          </a:p>
          <a:p>
            <a:r>
              <a:rPr lang="fr-FR" dirty="0"/>
              <a:t>Unique : </a:t>
            </a:r>
            <a:r>
              <a:rPr lang="fr-FR" dirty="0" err="1"/>
              <a:t>empecher</a:t>
            </a:r>
            <a:r>
              <a:rPr lang="fr-FR" dirty="0"/>
              <a:t> les valeurs doublons</a:t>
            </a:r>
          </a:p>
          <a:p>
            <a:r>
              <a:rPr lang="fr-FR" dirty="0"/>
              <a:t>Check </a:t>
            </a:r>
            <a:r>
              <a:rPr lang="fr-BE" dirty="0"/>
              <a:t>: conditionner les valeurs (range)</a:t>
            </a:r>
          </a:p>
          <a:p>
            <a:r>
              <a:rPr lang="fr-BE" dirty="0" err="1"/>
              <a:t>Foreign</a:t>
            </a:r>
            <a:r>
              <a:rPr lang="fr-BE" dirty="0"/>
              <a:t> key : conditionner les valeurs par rapport a une autre table , en soi </a:t>
            </a:r>
            <a:r>
              <a:rPr lang="fr-BE" dirty="0" err="1"/>
              <a:t>etablir</a:t>
            </a:r>
            <a:r>
              <a:rPr lang="fr-BE" dirty="0"/>
              <a:t> une liaison avec une autre table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9622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Primary</a:t>
            </a:r>
            <a:r>
              <a:rPr lang="fr-FR" dirty="0"/>
              <a:t> key  : identifier de manière unique le record</a:t>
            </a:r>
          </a:p>
          <a:p>
            <a:r>
              <a:rPr lang="fr-FR" dirty="0"/>
              <a:t>Not </a:t>
            </a:r>
            <a:r>
              <a:rPr lang="fr-FR" dirty="0" err="1"/>
              <a:t>null</a:t>
            </a:r>
            <a:r>
              <a:rPr lang="fr-FR" dirty="0"/>
              <a:t> : forcer la </a:t>
            </a:r>
            <a:r>
              <a:rPr lang="fr-FR" dirty="0" err="1"/>
              <a:t>presence</a:t>
            </a:r>
            <a:r>
              <a:rPr lang="fr-FR" dirty="0"/>
              <a:t> d’une valeur</a:t>
            </a:r>
          </a:p>
          <a:p>
            <a:r>
              <a:rPr lang="fr-FR" dirty="0"/>
              <a:t>Unique : </a:t>
            </a:r>
            <a:r>
              <a:rPr lang="fr-FR" dirty="0" err="1"/>
              <a:t>empecher</a:t>
            </a:r>
            <a:r>
              <a:rPr lang="fr-FR" dirty="0"/>
              <a:t> les valeurs doublons</a:t>
            </a:r>
          </a:p>
          <a:p>
            <a:r>
              <a:rPr lang="fr-FR" dirty="0"/>
              <a:t>Check </a:t>
            </a:r>
            <a:r>
              <a:rPr lang="fr-BE" dirty="0"/>
              <a:t>: conditionner les valeurs (range)</a:t>
            </a:r>
          </a:p>
          <a:p>
            <a:r>
              <a:rPr lang="fr-BE" dirty="0" err="1"/>
              <a:t>Foreign</a:t>
            </a:r>
            <a:r>
              <a:rPr lang="fr-BE" dirty="0"/>
              <a:t> key : conditionner les valeurs par rapport a une autre table , en soi </a:t>
            </a:r>
            <a:r>
              <a:rPr lang="fr-BE" dirty="0" err="1"/>
              <a:t>etablir</a:t>
            </a:r>
            <a:r>
              <a:rPr lang="fr-BE" dirty="0"/>
              <a:t> une liaison avec une autre table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1487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Primary</a:t>
            </a:r>
            <a:r>
              <a:rPr lang="fr-FR" dirty="0"/>
              <a:t> key  : identifier de manière unique le record</a:t>
            </a:r>
          </a:p>
          <a:p>
            <a:r>
              <a:rPr lang="fr-FR" dirty="0"/>
              <a:t>Not </a:t>
            </a:r>
            <a:r>
              <a:rPr lang="fr-FR" dirty="0" err="1"/>
              <a:t>null</a:t>
            </a:r>
            <a:r>
              <a:rPr lang="fr-FR" dirty="0"/>
              <a:t> : forcer la </a:t>
            </a:r>
            <a:r>
              <a:rPr lang="fr-FR" dirty="0" err="1"/>
              <a:t>presence</a:t>
            </a:r>
            <a:r>
              <a:rPr lang="fr-FR" dirty="0"/>
              <a:t> d’une valeur</a:t>
            </a:r>
          </a:p>
          <a:p>
            <a:r>
              <a:rPr lang="fr-FR" dirty="0"/>
              <a:t>Unique : </a:t>
            </a:r>
            <a:r>
              <a:rPr lang="fr-FR" dirty="0" err="1"/>
              <a:t>empecher</a:t>
            </a:r>
            <a:r>
              <a:rPr lang="fr-FR" dirty="0"/>
              <a:t> les valeurs doublons</a:t>
            </a:r>
          </a:p>
          <a:p>
            <a:r>
              <a:rPr lang="fr-FR" dirty="0"/>
              <a:t>Check </a:t>
            </a:r>
            <a:r>
              <a:rPr lang="fr-BE" dirty="0"/>
              <a:t>: conditionner les valeurs (range)</a:t>
            </a:r>
          </a:p>
          <a:p>
            <a:r>
              <a:rPr lang="fr-BE" dirty="0" err="1"/>
              <a:t>Foreign</a:t>
            </a:r>
            <a:r>
              <a:rPr lang="fr-BE" dirty="0"/>
              <a:t> key : conditionner les valeurs par rapport a une autre table , en soi </a:t>
            </a:r>
            <a:r>
              <a:rPr lang="fr-BE" dirty="0" err="1"/>
              <a:t>etablir</a:t>
            </a:r>
            <a:r>
              <a:rPr lang="fr-BE" dirty="0"/>
              <a:t> une liaison avec une autre table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7222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030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1374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820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0819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441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départ, et comme vous l’avez appris avec les premiers cours de programmation, les données ou informations sont stockée dans des variables. </a:t>
            </a:r>
          </a:p>
          <a:p>
            <a:r>
              <a:rPr lang="fr-FR" dirty="0"/>
              <a:t>Après certains traitement on affiche ca à l’écran.   Ensuite de stocker des données, les développeurs ont vite créer des fichiers afin de les réutiliser plus tard.</a:t>
            </a:r>
          </a:p>
          <a:p>
            <a:r>
              <a:rPr lang="fr-FR" dirty="0"/>
              <a:t>Les bases de données ne sont que la suite logique pour stocker encore beaucoup plus données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178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Donnée persistante:</a:t>
            </a:r>
          </a:p>
          <a:p>
            <a:r>
              <a:rPr lang="fr-FR" dirty="0"/>
              <a:t>◦ Stockée dans les bases de données</a:t>
            </a:r>
          </a:p>
          <a:p>
            <a:r>
              <a:rPr lang="fr-FR" dirty="0"/>
              <a:t>◦ Durable dans le temps</a:t>
            </a:r>
          </a:p>
          <a:p>
            <a:r>
              <a:rPr lang="fr-FR" dirty="0"/>
              <a:t>▶ Donnée transitoire: créée par une application (au</a:t>
            </a:r>
          </a:p>
          <a:p>
            <a:r>
              <a:rPr lang="fr-FR" dirty="0"/>
              <a:t>départ d’autres données) pendant son fonctionnement,</a:t>
            </a:r>
          </a:p>
          <a:p>
            <a:r>
              <a:rPr lang="fr-FR" dirty="0"/>
              <a:t>et non nécessaire après son fonctionnement</a:t>
            </a:r>
          </a:p>
          <a:p>
            <a:endParaRPr lang="fr-FR" dirty="0"/>
          </a:p>
          <a:p>
            <a:pPr algn="l"/>
            <a:r>
              <a:rPr lang="fr-FR" sz="1800" b="0" i="0" u="none" strike="noStrike" baseline="0" dirty="0">
                <a:solidFill>
                  <a:srgbClr val="1A3260"/>
                </a:solidFill>
                <a:latin typeface="NotoSansSymbols"/>
              </a:rPr>
              <a:t>▶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Rambla-Regular"/>
              </a:rPr>
              <a:t>Metadonnée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Rambla-Regular"/>
              </a:rPr>
              <a:t>: "donnée sur les données"</a:t>
            </a:r>
          </a:p>
          <a:p>
            <a:pPr algn="l"/>
            <a:r>
              <a:rPr lang="fr-FR" sz="1800" b="0" i="0" u="none" strike="noStrike" baseline="0" dirty="0">
                <a:solidFill>
                  <a:srgbClr val="1A3260"/>
                </a:solidFill>
                <a:latin typeface="NotoSansSymbols"/>
              </a:rPr>
              <a:t>▶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Rambla-Regular"/>
              </a:rPr>
              <a:t>Définition de la structure des données stockées dans la DB</a:t>
            </a:r>
          </a:p>
          <a:p>
            <a:pPr algn="l"/>
            <a:r>
              <a:rPr lang="fr-BE" sz="1800" b="0" i="0" u="none" strike="noStrike" baseline="0" dirty="0">
                <a:solidFill>
                  <a:srgbClr val="1A3260"/>
                </a:solidFill>
                <a:latin typeface="Verdana" panose="020B0604030504040204" pitchFamily="34" charset="0"/>
              </a:rPr>
              <a:t>◦ </a:t>
            </a:r>
            <a:r>
              <a:rPr lang="fr-BE" sz="1800" b="0" i="0" u="none" strike="noStrike" baseline="0" dirty="0">
                <a:solidFill>
                  <a:srgbClr val="000000"/>
                </a:solidFill>
                <a:latin typeface="Rambla-Regular"/>
              </a:rPr>
              <a:t>Le typage</a:t>
            </a:r>
          </a:p>
          <a:p>
            <a:pPr algn="l"/>
            <a:r>
              <a:rPr lang="fr-BE" sz="1800" b="0" i="0" u="none" strike="noStrike" baseline="0" dirty="0">
                <a:solidFill>
                  <a:srgbClr val="1A3260"/>
                </a:solidFill>
                <a:latin typeface="Verdana" panose="020B0604030504040204" pitchFamily="34" charset="0"/>
              </a:rPr>
              <a:t>◦ </a:t>
            </a:r>
            <a:r>
              <a:rPr lang="fr-BE" sz="1800" b="0" i="0" u="none" strike="noStrike" baseline="0" dirty="0">
                <a:solidFill>
                  <a:srgbClr val="000000"/>
                </a:solidFill>
                <a:latin typeface="Rambla-Regular"/>
              </a:rPr>
              <a:t>Les identifiants</a:t>
            </a:r>
          </a:p>
          <a:p>
            <a:pPr algn="l"/>
            <a:r>
              <a:rPr lang="fr-BE" sz="1800" b="0" i="0" u="none" strike="noStrike" baseline="0" dirty="0">
                <a:solidFill>
                  <a:srgbClr val="1A3260"/>
                </a:solidFill>
                <a:latin typeface="Verdana" panose="020B0604030504040204" pitchFamily="34" charset="0"/>
              </a:rPr>
              <a:t>◦ </a:t>
            </a:r>
            <a:r>
              <a:rPr lang="fr-BE" sz="1800" b="0" i="0" u="none" strike="noStrike" baseline="0" dirty="0">
                <a:solidFill>
                  <a:srgbClr val="000000"/>
                </a:solidFill>
                <a:latin typeface="Rambla-Regular"/>
              </a:rPr>
              <a:t>Un lien générique</a:t>
            </a:r>
          </a:p>
          <a:p>
            <a:pPr algn="l"/>
            <a:r>
              <a:rPr lang="fr-BE" sz="1800" b="0" i="0" u="none" strike="noStrike" baseline="0" dirty="0">
                <a:solidFill>
                  <a:srgbClr val="1A3260"/>
                </a:solidFill>
                <a:latin typeface="Verdana" panose="020B0604030504040204" pitchFamily="34" charset="0"/>
              </a:rPr>
              <a:t>◦ </a:t>
            </a:r>
            <a:r>
              <a:rPr lang="fr-BE" sz="1800" b="0" i="0" u="none" strike="noStrike" baseline="0" dirty="0">
                <a:solidFill>
                  <a:srgbClr val="000000"/>
                </a:solidFill>
                <a:latin typeface="Rambla-Regular"/>
              </a:rPr>
              <a:t>Un attribut générique</a:t>
            </a:r>
          </a:p>
          <a:p>
            <a:pPr algn="l"/>
            <a:r>
              <a:rPr lang="fr-BE" sz="1800" b="0" i="0" u="none" strike="noStrike" baseline="0" dirty="0">
                <a:solidFill>
                  <a:srgbClr val="1A3260"/>
                </a:solidFill>
                <a:latin typeface="NotoSansSymbols"/>
              </a:rPr>
              <a:t>▶ </a:t>
            </a:r>
            <a:r>
              <a:rPr lang="fr-BE" sz="1800" b="0" i="0" u="none" strike="noStrike" baseline="0" dirty="0">
                <a:solidFill>
                  <a:srgbClr val="000000"/>
                </a:solidFill>
                <a:latin typeface="Rambla-Regular"/>
              </a:rPr>
              <a:t>Stockées par le SGBD (data </a:t>
            </a:r>
            <a:r>
              <a:rPr lang="fr-BE" sz="1800" b="0" i="0" u="none" strike="noStrike" baseline="0" dirty="0" err="1">
                <a:solidFill>
                  <a:srgbClr val="000000"/>
                </a:solidFill>
                <a:latin typeface="Rambla-Regular"/>
              </a:rPr>
              <a:t>catalog</a:t>
            </a:r>
            <a:r>
              <a:rPr lang="fr-BE" sz="1800" b="0" i="0" u="none" strike="noStrike" baseline="0" dirty="0">
                <a:solidFill>
                  <a:srgbClr val="000000"/>
                </a:solidFill>
                <a:latin typeface="Rambla-Regular"/>
              </a:rPr>
              <a:t> &amp; data </a:t>
            </a:r>
            <a:r>
              <a:rPr lang="fr-BE" sz="1800" b="0" i="0" u="none" strike="noStrike" baseline="0" dirty="0" err="1">
                <a:solidFill>
                  <a:srgbClr val="000000"/>
                </a:solidFill>
                <a:latin typeface="Rambla-Regular"/>
              </a:rPr>
              <a:t>dictionary</a:t>
            </a:r>
            <a:r>
              <a:rPr lang="fr-BE" sz="1800" b="0" i="0" u="none" strike="noStrike" baseline="0" dirty="0">
                <a:solidFill>
                  <a:srgbClr val="000000"/>
                </a:solidFill>
                <a:latin typeface="Rambla-Regular"/>
              </a:rPr>
              <a:t>)</a:t>
            </a:r>
          </a:p>
          <a:p>
            <a:pPr algn="l"/>
            <a:r>
              <a:rPr lang="fr-FR" sz="1800" b="0" i="0" u="none" strike="noStrike" baseline="0" dirty="0">
                <a:solidFill>
                  <a:srgbClr val="4591B9"/>
                </a:solidFill>
                <a:latin typeface="ArialMT"/>
              </a:rPr>
              <a:t>●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MT"/>
              </a:rPr>
              <a:t>une table répertoriant les tables de la base de données</a:t>
            </a:r>
          </a:p>
          <a:p>
            <a:pPr algn="l"/>
            <a:r>
              <a:rPr lang="fr-FR" sz="1800" b="0" i="0" u="none" strike="noStrike" baseline="0" dirty="0">
                <a:solidFill>
                  <a:srgbClr val="4591B9"/>
                </a:solidFill>
                <a:latin typeface="ArialMT"/>
              </a:rPr>
              <a:t>●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MT"/>
              </a:rPr>
              <a:t>une table décrivant les colonnes de ces tables</a:t>
            </a:r>
          </a:p>
          <a:p>
            <a:pPr algn="l"/>
            <a:r>
              <a:rPr lang="fr-FR" sz="1800" b="0" i="0" u="none" strike="noStrike" baseline="0" dirty="0">
                <a:solidFill>
                  <a:srgbClr val="4591B9"/>
                </a:solidFill>
                <a:latin typeface="ArialMT"/>
              </a:rPr>
              <a:t>●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MT"/>
              </a:rPr>
              <a:t>une table décrivant les clés (PK et FK) et une autre décrivant leurs</a:t>
            </a:r>
          </a:p>
          <a:p>
            <a:pPr algn="l"/>
            <a:r>
              <a:rPr lang="fr-BE" sz="1800" b="0" i="0" u="none" strike="noStrike" baseline="0" dirty="0">
                <a:solidFill>
                  <a:srgbClr val="000000"/>
                </a:solidFill>
                <a:latin typeface="ArialMT"/>
              </a:rPr>
              <a:t>composants</a:t>
            </a:r>
          </a:p>
          <a:p>
            <a:pPr algn="l"/>
            <a:r>
              <a:rPr lang="fr-FR" sz="1800" b="0" i="0" u="none" strike="noStrike" baseline="0" dirty="0">
                <a:solidFill>
                  <a:srgbClr val="4591B9"/>
                </a:solidFill>
                <a:latin typeface="ArialMT"/>
              </a:rPr>
              <a:t>●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MT"/>
              </a:rPr>
              <a:t>une table décrivant les vues</a:t>
            </a:r>
          </a:p>
          <a:p>
            <a:pPr algn="l"/>
            <a:r>
              <a:rPr lang="fr-FR" sz="1800" b="0" i="0" u="none" strike="noStrike" baseline="0" dirty="0">
                <a:solidFill>
                  <a:srgbClr val="4591B9"/>
                </a:solidFill>
                <a:latin typeface="ArialMT"/>
              </a:rPr>
              <a:t>●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MT"/>
              </a:rPr>
              <a:t>une table décrivant les utilisateurs et une autre décrivant les privilèges</a:t>
            </a:r>
          </a:p>
          <a:p>
            <a:pPr algn="l"/>
            <a:r>
              <a:rPr lang="fr-FR" sz="1800" b="0" i="0" u="none" strike="noStrike" baseline="0" dirty="0">
                <a:solidFill>
                  <a:srgbClr val="4591B9"/>
                </a:solidFill>
                <a:latin typeface="ArialMT"/>
              </a:rPr>
              <a:t>●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MT"/>
              </a:rPr>
              <a:t>et 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Arial-ItalicMT"/>
              </a:rPr>
              <a:t>plusieurs dizaines d'autres tables/informations …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1321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Rambla-Regular"/>
              </a:rPr>
              <a:t>Un </a:t>
            </a:r>
            <a:r>
              <a:rPr lang="fr-FR" sz="1800" b="1" i="0" u="none" strike="noStrike" baseline="0" dirty="0">
                <a:solidFill>
                  <a:srgbClr val="000000"/>
                </a:solidFill>
                <a:latin typeface="Rambla-Bold"/>
              </a:rPr>
              <a:t>système de gestion de bases de données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Rambla-Regular"/>
              </a:rPr>
              <a:t>(SGBD, en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Rambla-Regular"/>
              </a:rPr>
              <a:t>anglais 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Rambla-Italic"/>
              </a:rPr>
              <a:t>DBMS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Rambla-Regular"/>
              </a:rPr>
              <a:t>) est un (ensemble de) logiciel(s)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Rambla-Regular"/>
              </a:rPr>
              <a:t>fonctionnement sur un système hardware</a:t>
            </a:r>
          </a:p>
          <a:p>
            <a:pPr algn="l"/>
            <a:endParaRPr lang="fr-FR" sz="1800" b="1" i="0" u="none" strike="noStrike" baseline="0" dirty="0">
              <a:solidFill>
                <a:srgbClr val="000000"/>
              </a:solidFill>
              <a:latin typeface="Rambla-Regular"/>
            </a:endParaRPr>
          </a:p>
          <a:p>
            <a:pPr algn="l"/>
            <a:r>
              <a:rPr lang="fr-FR" sz="1800" b="1" i="0" u="none" strike="noStrike" baseline="0" dirty="0" err="1">
                <a:solidFill>
                  <a:srgbClr val="000000"/>
                </a:solidFill>
                <a:latin typeface="Rambla-Regular"/>
              </a:rPr>
              <a:t>Definir</a:t>
            </a:r>
            <a:r>
              <a:rPr lang="fr-FR" sz="1800" b="1" i="0" u="none" strike="noStrike" baseline="0" dirty="0">
                <a:solidFill>
                  <a:srgbClr val="000000"/>
                </a:solidFill>
                <a:latin typeface="Rambla-Regular"/>
              </a:rPr>
              <a:t> la structure</a:t>
            </a:r>
          </a:p>
          <a:p>
            <a:pPr algn="l"/>
            <a:r>
              <a:rPr lang="fr-FR" sz="1800" b="0" i="0" u="none" strike="noStrike" baseline="0" dirty="0">
                <a:latin typeface="Rambla-Regular"/>
              </a:rPr>
              <a:t>• Construire la base de données (structure et contraintes), et définition</a:t>
            </a:r>
          </a:p>
          <a:p>
            <a:pPr algn="l"/>
            <a:r>
              <a:rPr lang="fr-FR" sz="1800" b="0" i="0" u="none" strike="noStrike" baseline="0" dirty="0">
                <a:latin typeface="Rambla-Regular"/>
              </a:rPr>
              <a:t>d’une représentation des données stockées</a:t>
            </a:r>
          </a:p>
          <a:p>
            <a:pPr algn="l"/>
            <a:r>
              <a:rPr lang="fr-FR" sz="1800" b="0" i="0" u="none" strike="noStrike" baseline="0" dirty="0">
                <a:latin typeface="Rambla-Regular"/>
              </a:rPr>
              <a:t>• Définition et gestion des méta données</a:t>
            </a:r>
            <a:endParaRPr lang="fr-FR" sz="1800" b="0" i="0" u="none" strike="noStrike" baseline="0" dirty="0">
              <a:solidFill>
                <a:srgbClr val="000000"/>
              </a:solidFill>
              <a:latin typeface="Rambla-Regular"/>
            </a:endParaRPr>
          </a:p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Rambla-Regular"/>
            </a:endParaRPr>
          </a:p>
          <a:p>
            <a:pPr algn="l"/>
            <a:r>
              <a:rPr lang="fr-FR" sz="1800" b="1" i="0" u="none" strike="noStrike" baseline="0" dirty="0">
                <a:solidFill>
                  <a:srgbClr val="000000"/>
                </a:solidFill>
                <a:latin typeface="Rambla-Regular"/>
              </a:rPr>
              <a:t>Manipulation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latin typeface="Rambla-Regular"/>
              </a:rPr>
              <a:t>Insérer, modifier et supprimer les données (intégrité!)</a:t>
            </a:r>
          </a:p>
          <a:p>
            <a:pPr algn="l"/>
            <a:r>
              <a:rPr lang="fr-FR" sz="1800" b="0" i="0" u="none" strike="noStrike" baseline="0" dirty="0">
                <a:latin typeface="Rambla-Regular"/>
              </a:rPr>
              <a:t>• Requêtes simples et complexes (</a:t>
            </a:r>
            <a:r>
              <a:rPr lang="fr-FR" sz="1800" b="0" i="0" u="none" strike="noStrike" baseline="0" dirty="0" err="1">
                <a:latin typeface="Rambla-Regular"/>
              </a:rPr>
              <a:t>Reporting</a:t>
            </a:r>
            <a:r>
              <a:rPr lang="fr-FR" sz="1800" b="0" i="0" u="none" strike="noStrike" baseline="0" dirty="0">
                <a:latin typeface="Rambla-Regular"/>
              </a:rPr>
              <a:t>)</a:t>
            </a:r>
          </a:p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Rambla-Regular"/>
            </a:endParaRPr>
          </a:p>
          <a:p>
            <a:pPr algn="l"/>
            <a:r>
              <a:rPr lang="fr-FR" sz="1800" b="1" i="0" u="none" strike="noStrike" baseline="0" dirty="0">
                <a:solidFill>
                  <a:srgbClr val="000000"/>
                </a:solidFill>
                <a:latin typeface="Rambla-Regular"/>
              </a:rPr>
              <a:t>Gestion DB</a:t>
            </a:r>
          </a:p>
          <a:p>
            <a:pPr algn="l"/>
            <a:r>
              <a:rPr lang="fr-FR" sz="1800" b="0" i="0" u="none" strike="noStrike" baseline="0" dirty="0">
                <a:latin typeface="Rambla-Regular"/>
              </a:rPr>
              <a:t>• Organiser le stockage des données et leur pérennité</a:t>
            </a:r>
          </a:p>
          <a:p>
            <a:pPr algn="l"/>
            <a:r>
              <a:rPr lang="fr-FR" sz="1800" b="0" i="0" u="none" strike="noStrike" baseline="0" dirty="0">
                <a:latin typeface="Rambla-Regular"/>
              </a:rPr>
              <a:t>• Sauvegarder et restaurer les données</a:t>
            </a:r>
          </a:p>
          <a:p>
            <a:pPr algn="l"/>
            <a:r>
              <a:rPr lang="fr-FR" sz="1800" b="0" i="0" u="none" strike="noStrike" baseline="0" dirty="0">
                <a:latin typeface="Rambla-Regular"/>
              </a:rPr>
              <a:t>• Performance et optimisation de l’allocation des ressources</a:t>
            </a:r>
          </a:p>
          <a:p>
            <a:pPr algn="l"/>
            <a:r>
              <a:rPr lang="fr-BE" sz="1800" b="0" i="0" u="none" strike="noStrike" baseline="0" dirty="0">
                <a:latin typeface="Rambla-Regular"/>
              </a:rPr>
              <a:t>• Droit d’accès des utilisateurs</a:t>
            </a:r>
          </a:p>
          <a:p>
            <a:pPr algn="l"/>
            <a:endParaRPr lang="fr-BE" sz="1800" b="0" i="0" u="none" strike="noStrike" baseline="0" dirty="0">
              <a:solidFill>
                <a:srgbClr val="000000"/>
              </a:solidFill>
              <a:latin typeface="Rambla-Regular"/>
            </a:endParaRPr>
          </a:p>
          <a:p>
            <a:pPr algn="l"/>
            <a:r>
              <a:rPr lang="fr-BE" sz="1800" b="1" i="0" u="none" strike="noStrike" baseline="0" dirty="0">
                <a:solidFill>
                  <a:srgbClr val="000000"/>
                </a:solidFill>
                <a:latin typeface="Rambla-Regular"/>
              </a:rPr>
              <a:t>Monitoring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latin typeface="Rambla-Regular"/>
              </a:rPr>
              <a:t>Permettre une analyse sur l’utilisation (performance par exemple)</a:t>
            </a:r>
            <a:endParaRPr lang="fr-FR" sz="1800" b="0" i="0" u="none" strike="noStrike" baseline="0" dirty="0">
              <a:solidFill>
                <a:srgbClr val="000000"/>
              </a:solidFill>
              <a:latin typeface="Rambla-Regular"/>
            </a:endParaRPr>
          </a:p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Rambla-Regular"/>
            </a:endParaRPr>
          </a:p>
          <a:p>
            <a:pPr algn="l"/>
            <a:r>
              <a:rPr lang="fr-FR" sz="1800" b="1" i="0" u="none" strike="noStrike" baseline="0" dirty="0">
                <a:solidFill>
                  <a:srgbClr val="000000"/>
                </a:solidFill>
                <a:latin typeface="Rambla-Regular"/>
              </a:rPr>
              <a:t>Gestion sécurité</a:t>
            </a:r>
          </a:p>
          <a:p>
            <a:pPr algn="l"/>
            <a:r>
              <a:rPr lang="fr-BE" sz="1800" b="0" i="0" u="none" strike="noStrike" baseline="0" dirty="0">
                <a:latin typeface="Rambla-Regular"/>
              </a:rPr>
              <a:t>• Sécurité et accès concurrents</a:t>
            </a:r>
          </a:p>
          <a:p>
            <a:pPr algn="l"/>
            <a:r>
              <a:rPr lang="fr-BE" sz="1800" b="0" i="0" u="none" strike="noStrike" baseline="0" dirty="0">
                <a:latin typeface="Rambla-Regular"/>
              </a:rPr>
              <a:t>• Confidentialité des données</a:t>
            </a:r>
            <a:endParaRPr lang="fr-FR" sz="1800" b="0" i="0" u="none" strike="noStrike" baseline="0" dirty="0">
              <a:solidFill>
                <a:srgbClr val="000000"/>
              </a:solidFill>
              <a:latin typeface="Rambla-Regular"/>
            </a:endParaRPr>
          </a:p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Rambla-Regula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5275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506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BE" sz="1800" b="0" i="0" u="none" strike="noStrike" baseline="0" dirty="0">
                <a:solidFill>
                  <a:srgbClr val="000000"/>
                </a:solidFill>
                <a:latin typeface="Rambla-Regular"/>
              </a:rPr>
              <a:t>SQL (Structured Query Language)</a:t>
            </a:r>
          </a:p>
          <a:p>
            <a:pPr algn="l"/>
            <a:r>
              <a:rPr lang="fr-FR" sz="1800" b="0" i="0" u="none" strike="noStrike" baseline="0" dirty="0">
                <a:solidFill>
                  <a:srgbClr val="1A3260"/>
                </a:solidFill>
                <a:latin typeface="Verdana" panose="020B0604030504040204" pitchFamily="34" charset="0"/>
              </a:rPr>
              <a:t>◦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Rambla-Regular"/>
              </a:rPr>
              <a:t>Langage de haut niveau dit </a:t>
            </a:r>
            <a:r>
              <a:rPr lang="fr-FR" sz="1800" b="0" i="1" u="none" strike="noStrike" baseline="0" dirty="0">
                <a:solidFill>
                  <a:srgbClr val="000000"/>
                </a:solidFill>
                <a:latin typeface="Rambla-Italic"/>
              </a:rPr>
              <a:t>déclaratif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Rambla-Regular"/>
              </a:rPr>
              <a:t>(&gt;&lt; langages procéduraux: retrouver des données individuelles</a:t>
            </a:r>
          </a:p>
          <a:p>
            <a:pPr algn="l"/>
            <a:r>
              <a:rPr lang="fr-BE" sz="1800" b="0" i="0" u="none" strike="noStrike" baseline="0" dirty="0">
                <a:solidFill>
                  <a:srgbClr val="000000"/>
                </a:solidFill>
                <a:latin typeface="Rambla-Regular"/>
              </a:rPr>
              <a:t>et séparément)</a:t>
            </a:r>
          </a:p>
          <a:p>
            <a:pPr algn="l"/>
            <a:r>
              <a:rPr lang="fr-FR" sz="1800" b="0" i="0" u="none" strike="noStrike" baseline="0" dirty="0">
                <a:solidFill>
                  <a:srgbClr val="1A3260"/>
                </a:solidFill>
                <a:latin typeface="Verdana" panose="020B0604030504040204" pitchFamily="34" charset="0"/>
              </a:rPr>
              <a:t>◦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Rambla-Regular"/>
              </a:rPr>
              <a:t>Spécification de QUOI retrouver (plutôt de comment retrouver</a:t>
            </a:r>
          </a:p>
          <a:p>
            <a:pPr algn="l"/>
            <a:r>
              <a:rPr lang="fr-BE" sz="1800" b="0" i="0" u="none" strike="noStrike" baseline="0" dirty="0">
                <a:solidFill>
                  <a:srgbClr val="000000"/>
                </a:solidFill>
                <a:latin typeface="Rambla-Regular"/>
              </a:rPr>
              <a:t>des données)</a:t>
            </a:r>
          </a:p>
          <a:p>
            <a:pPr algn="l"/>
            <a:r>
              <a:rPr lang="fr-FR" sz="1800" b="0" i="0" u="none" strike="noStrike" baseline="0" dirty="0">
                <a:solidFill>
                  <a:srgbClr val="1A3260"/>
                </a:solidFill>
                <a:latin typeface="Verdana" panose="020B0604030504040204" pitchFamily="34" charset="0"/>
              </a:rPr>
              <a:t>◦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Rambla-Regular"/>
              </a:rPr>
              <a:t>Utilisation en tant que tel ou imbriqué dans des langages de</a:t>
            </a:r>
          </a:p>
          <a:p>
            <a:pPr algn="l"/>
            <a:r>
              <a:rPr lang="fr-BE" sz="1800" b="0" i="0" u="none" strike="noStrike" baseline="0" dirty="0">
                <a:solidFill>
                  <a:srgbClr val="000000"/>
                </a:solidFill>
                <a:latin typeface="Rambla-Regular"/>
              </a:rPr>
              <a:t>programmation (ex: PHP)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3676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390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5EAEC-C301-4C1E-A59D-C1F035A70E62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276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999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07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365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9924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77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6609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131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075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25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085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632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057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940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357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091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708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031D-A113-480B-B51D-B9500C616719}" type="datetimeFigureOut">
              <a:rPr lang="fr-BE" smtClean="0"/>
              <a:t>13-07-22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42FCD2-501D-4A24-BCF5-A6304F3D791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13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oping-mcd.f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-igm.univ-mlv.fr/~chochois/RessourcesCommunes/BDD/Modelisation/coursMLD.pdf" TargetMode="External"/><Relationship Id="rId5" Type="http://schemas.openxmlformats.org/officeDocument/2006/relationships/hyperlink" Target="https://lipn.univ-paris13.fr/~gerard/uml-s2/uml-cours01.html" TargetMode="External"/><Relationship Id="rId4" Type="http://schemas.openxmlformats.org/officeDocument/2006/relationships/hyperlink" Target="https://www.cours-gratuit.com/cours-merise/la-methode-merise-mcd-cours-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2053B-A1B2-172C-BF40-857E3E8E9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52FB32-ADED-DFD0-DD10-FDFE4980F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Introduction aux concepts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By Haye Gregory</a:t>
            </a:r>
            <a:endParaRPr lang="fr-B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DBD50F-D62A-540B-652A-B41175368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23" y="5247697"/>
            <a:ext cx="1610303" cy="161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04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21A5C-CA51-FEF2-BB61-4994E488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Analyse au relationnel : </a:t>
            </a:r>
            <a:br>
              <a:rPr lang="fr-FR" sz="3200" dirty="0"/>
            </a:br>
            <a:r>
              <a:rPr lang="fr-FR" sz="3200" dirty="0"/>
              <a:t>Schéma relationnel – MLD Textuel</a:t>
            </a:r>
            <a:endParaRPr lang="fr-BE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853DC1-CD88-0727-AD4A-C2BF63F9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89" y="1677210"/>
            <a:ext cx="9473610" cy="4851181"/>
          </a:xfrm>
        </p:spPr>
        <p:txBody>
          <a:bodyPr/>
          <a:lstStyle/>
          <a:p>
            <a:pPr marL="0" indent="0">
              <a:buNone/>
            </a:pP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BD2CE0-16C4-84A5-32A3-B57225BA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755" y="2571713"/>
            <a:ext cx="533474" cy="53347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D95278-2826-E8A7-79CA-F7620553E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755" y="3836063"/>
            <a:ext cx="533474" cy="53347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DFFD9EE-33E3-AF74-6E0D-204AB309C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7229" y="4740553"/>
            <a:ext cx="1038370" cy="12384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D35208A-E418-6742-8B5F-0B03373FE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489" y="1905000"/>
            <a:ext cx="8710191" cy="40401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FA586C-4937-8377-5A13-D99AE302D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489" y="1905000"/>
            <a:ext cx="1971950" cy="5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0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21A5C-CA51-FEF2-BB61-4994E488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Analyse au relationnel : </a:t>
            </a:r>
            <a:br>
              <a:rPr lang="fr-FR" sz="3200" dirty="0"/>
            </a:br>
            <a:r>
              <a:rPr lang="fr-FR" sz="3200" dirty="0"/>
              <a:t>SQL - DDL</a:t>
            </a:r>
            <a:endParaRPr lang="fr-BE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853DC1-CD88-0727-AD4A-C2BF63F9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239" y="2004766"/>
            <a:ext cx="4664859" cy="4523625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Create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Alter</a:t>
            </a:r>
          </a:p>
          <a:p>
            <a:pPr marL="0" indent="0">
              <a:buNone/>
            </a:pPr>
            <a:r>
              <a:rPr lang="fr-FR" dirty="0"/>
              <a:t>Drop</a:t>
            </a:r>
          </a:p>
          <a:p>
            <a:pPr marL="0" indent="0">
              <a:buNone/>
            </a:pPr>
            <a:r>
              <a:rPr lang="fr-FR" dirty="0" err="1"/>
              <a:t>Truncate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…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BD2CE0-16C4-84A5-32A3-B57225BA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755" y="2571713"/>
            <a:ext cx="533474" cy="53347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D95278-2826-E8A7-79CA-F7620553E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755" y="3836063"/>
            <a:ext cx="533474" cy="5334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D60769-2582-F4D5-25D0-C6C9AA0F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489" y="2004766"/>
            <a:ext cx="4367638" cy="45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1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21A5C-CA51-FEF2-BB61-4994E488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Analyse au relationnel : </a:t>
            </a:r>
            <a:br>
              <a:rPr lang="fr-FR" sz="3200" dirty="0"/>
            </a:br>
            <a:r>
              <a:rPr lang="fr-FR" sz="3200" dirty="0"/>
              <a:t>SQL - DML</a:t>
            </a:r>
            <a:endParaRPr lang="fr-BE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853DC1-CD88-0727-AD4A-C2BF63F9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89" y="1677210"/>
            <a:ext cx="9473610" cy="485118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Insert, update, </a:t>
            </a:r>
            <a:r>
              <a:rPr lang="fr-FR" dirty="0" err="1">
                <a:sym typeface="Wingdings" panose="05000000000000000000" pitchFamily="2" charset="2"/>
              </a:rPr>
              <a:t>delete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BD2CE0-16C4-84A5-32A3-B57225BA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755" y="2571713"/>
            <a:ext cx="533474" cy="53347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D95278-2826-E8A7-79CA-F7620553E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755" y="3836063"/>
            <a:ext cx="533474" cy="5334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95F02CF-7501-2911-EBB1-DC3F91735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2612852"/>
            <a:ext cx="8539944" cy="29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21A5C-CA51-FEF2-BB61-4994E488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Analyse au relationnel : </a:t>
            </a:r>
            <a:br>
              <a:rPr lang="fr-FR" sz="3200" dirty="0"/>
            </a:br>
            <a:r>
              <a:rPr lang="fr-FR" sz="3200" dirty="0"/>
              <a:t>SQL - DRL</a:t>
            </a:r>
            <a:endParaRPr lang="fr-BE" sz="32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284D297-197B-22B6-8954-577D094DC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2925" y="2124853"/>
            <a:ext cx="7591425" cy="4221898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ABD2CE0-16C4-84A5-32A3-B57225BAA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3755" y="2571713"/>
            <a:ext cx="533474" cy="53347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D95278-2826-E8A7-79CA-F7620553E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3755" y="3836063"/>
            <a:ext cx="53347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7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C0F27-51FB-32F9-7256-1CEDA372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de tables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B0BC3-A9AC-4486-DF6D-F1763A1C8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3106DA-9CE7-27E7-C294-05E0D643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66689"/>
            <a:ext cx="9084549" cy="9052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35D76A-BF71-1EB0-1678-F453E295A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471911"/>
            <a:ext cx="9080836" cy="41050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75B0AF3-A3D4-B4C3-6425-09CAC3DF5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497" y="5715900"/>
            <a:ext cx="63826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9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C0F27-51FB-32F9-7256-1CEDA372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de tables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B0BC3-A9AC-4486-DF6D-F1763A1C8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5B0AF3-A3D4-B4C3-6425-09CAC3DF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977" y="4557660"/>
            <a:ext cx="638264" cy="8478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1051A5A-D839-FD37-F592-F19F65130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1355039"/>
            <a:ext cx="9054157" cy="47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2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C0F27-51FB-32F9-7256-1CEDA372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B0BC3-A9AC-4486-DF6D-F1763A1C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723831"/>
            <a:ext cx="8915400" cy="3777622"/>
          </a:xfrm>
        </p:spPr>
        <p:txBody>
          <a:bodyPr/>
          <a:lstStyle/>
          <a:p>
            <a:r>
              <a:rPr lang="fr-FR" dirty="0"/>
              <a:t>Nom  (sauf not </a:t>
            </a:r>
            <a:r>
              <a:rPr lang="fr-FR" dirty="0" err="1"/>
              <a:t>null</a:t>
            </a:r>
            <a:r>
              <a:rPr lang="fr-FR" dirty="0"/>
              <a:t>)</a:t>
            </a:r>
          </a:p>
          <a:p>
            <a:r>
              <a:rPr lang="fr-FR" dirty="0"/>
              <a:t>type </a:t>
            </a:r>
          </a:p>
          <a:p>
            <a:r>
              <a:rPr lang="fr-FR" dirty="0"/>
              <a:t>concerne au moins une colonne</a:t>
            </a:r>
          </a:p>
          <a:p>
            <a:r>
              <a:rPr lang="fr-FR" dirty="0"/>
              <a:t>5 types de contraintes :</a:t>
            </a:r>
          </a:p>
          <a:p>
            <a:pPr lvl="1"/>
            <a:r>
              <a:rPr lang="fr-FR" dirty="0" err="1"/>
              <a:t>Primary</a:t>
            </a:r>
            <a:r>
              <a:rPr lang="fr-FR" dirty="0"/>
              <a:t> Key</a:t>
            </a:r>
          </a:p>
          <a:p>
            <a:pPr lvl="1"/>
            <a:r>
              <a:rPr lang="fr-FR" dirty="0"/>
              <a:t>Not </a:t>
            </a:r>
            <a:r>
              <a:rPr lang="fr-FR" dirty="0" err="1"/>
              <a:t>Null</a:t>
            </a:r>
            <a:endParaRPr lang="fr-FR" dirty="0"/>
          </a:p>
          <a:p>
            <a:pPr lvl="1"/>
            <a:r>
              <a:rPr lang="fr-FR" dirty="0"/>
              <a:t>Unique</a:t>
            </a:r>
          </a:p>
          <a:p>
            <a:pPr lvl="1"/>
            <a:r>
              <a:rPr lang="fr-FR" dirty="0"/>
              <a:t>Check</a:t>
            </a:r>
          </a:p>
          <a:p>
            <a:pPr lvl="1"/>
            <a:r>
              <a:rPr lang="fr-FR" dirty="0" err="1"/>
              <a:t>Foreign</a:t>
            </a:r>
            <a:r>
              <a:rPr lang="fr-FR" dirty="0"/>
              <a:t> Key</a:t>
            </a:r>
          </a:p>
          <a:p>
            <a:endParaRPr lang="fr-BE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5B0AF3-A3D4-B4C3-6425-09CAC3DF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977" y="4557660"/>
            <a:ext cx="638264" cy="8478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FD609C9-A2DD-B17A-9953-51B4A766A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3" y="1442941"/>
            <a:ext cx="7639876" cy="12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0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C0F27-51FB-32F9-7256-1CEDA372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: </a:t>
            </a:r>
            <a:r>
              <a:rPr lang="fr-FR" dirty="0" err="1"/>
              <a:t>Primary</a:t>
            </a:r>
            <a:r>
              <a:rPr lang="fr-FR" dirty="0"/>
              <a:t> Key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B0BC3-A9AC-4486-DF6D-F1763A1C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723831"/>
            <a:ext cx="8915400" cy="3777622"/>
          </a:xfrm>
        </p:spPr>
        <p:txBody>
          <a:bodyPr/>
          <a:lstStyle/>
          <a:p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Une par table</a:t>
            </a:r>
          </a:p>
          <a:p>
            <a:pPr>
              <a:lnSpc>
                <a:spcPct val="150000"/>
              </a:lnSpc>
            </a:pPr>
            <a:r>
              <a:rPr lang="fr-FR" dirty="0"/>
              <a:t>Peut être composée</a:t>
            </a:r>
          </a:p>
          <a:p>
            <a:pPr>
              <a:lnSpc>
                <a:spcPct val="150000"/>
              </a:lnSpc>
            </a:pPr>
            <a:r>
              <a:rPr lang="fr-FR" dirty="0"/>
              <a:t>Soit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Naturelle (un </a:t>
            </a:r>
            <a:r>
              <a:rPr lang="fr-FR" dirty="0" err="1"/>
              <a:t>numero</a:t>
            </a:r>
            <a:r>
              <a:rPr lang="fr-FR" dirty="0"/>
              <a:t> de registre national par </a:t>
            </a:r>
            <a:r>
              <a:rPr lang="fr-FR" dirty="0" err="1"/>
              <a:t>exempel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Artificielle (un </a:t>
            </a:r>
            <a:r>
              <a:rPr lang="fr-FR" dirty="0" err="1"/>
              <a:t>numero</a:t>
            </a:r>
            <a:r>
              <a:rPr lang="fr-FR" dirty="0"/>
              <a:t> auto </a:t>
            </a:r>
            <a:r>
              <a:rPr lang="fr-FR" dirty="0" err="1"/>
              <a:t>incrementé</a:t>
            </a:r>
            <a:r>
              <a:rPr lang="fr-FR" dirty="0"/>
              <a:t>)</a:t>
            </a:r>
            <a:endParaRPr lang="fr-BE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5B0AF3-A3D4-B4C3-6425-09CAC3DF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977" y="4557660"/>
            <a:ext cx="638264" cy="8478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3A48898-22BC-26BE-2A19-026F7F9D5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1456945"/>
            <a:ext cx="9143532" cy="11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41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C0F27-51FB-32F9-7256-1CEDA372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: </a:t>
            </a:r>
            <a:r>
              <a:rPr lang="fr-FR" dirty="0" err="1"/>
              <a:t>Foreign</a:t>
            </a:r>
            <a:r>
              <a:rPr lang="fr-FR" dirty="0"/>
              <a:t> Key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B0BC3-A9AC-4486-DF6D-F1763A1C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723831"/>
            <a:ext cx="8915400" cy="3777622"/>
          </a:xfrm>
        </p:spPr>
        <p:txBody>
          <a:bodyPr/>
          <a:lstStyle/>
          <a:p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Concerne une  ou plusieurs table</a:t>
            </a:r>
          </a:p>
          <a:p>
            <a:pPr>
              <a:lnSpc>
                <a:spcPct val="150000"/>
              </a:lnSpc>
            </a:pPr>
            <a:r>
              <a:rPr lang="fr-FR" dirty="0"/>
              <a:t>Il peut exister plusieurs clé étrangères dans une table</a:t>
            </a:r>
          </a:p>
          <a:p>
            <a:pPr>
              <a:lnSpc>
                <a:spcPct val="150000"/>
              </a:lnSpc>
            </a:pPr>
            <a:r>
              <a:rPr lang="fr-FR" dirty="0"/>
              <a:t>Plusieurs colonnes peuvent composé la clé</a:t>
            </a:r>
          </a:p>
          <a:p>
            <a:pPr>
              <a:lnSpc>
                <a:spcPct val="150000"/>
              </a:lnSpc>
            </a:pPr>
            <a:r>
              <a:rPr lang="fr-FR" dirty="0"/>
              <a:t>Les colonnes référencées sont de même type</a:t>
            </a:r>
          </a:p>
          <a:p>
            <a:pPr>
              <a:lnSpc>
                <a:spcPct val="150000"/>
              </a:lnSpc>
            </a:pPr>
            <a:r>
              <a:rPr lang="fr-FR" dirty="0"/>
              <a:t>Sa valeur peut être </a:t>
            </a:r>
            <a:r>
              <a:rPr lang="fr-FR" dirty="0" err="1"/>
              <a:t>null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5B0AF3-A3D4-B4C3-6425-09CAC3DF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977" y="4557660"/>
            <a:ext cx="638264" cy="8478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4AAD46A-7781-621A-2018-CC5FE7D3B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1264556"/>
            <a:ext cx="9071175" cy="14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5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C0F27-51FB-32F9-7256-1CEDA372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: </a:t>
            </a:r>
            <a:r>
              <a:rPr lang="fr-FR" dirty="0" err="1"/>
              <a:t>Foreign</a:t>
            </a:r>
            <a:r>
              <a:rPr lang="fr-FR" dirty="0"/>
              <a:t> Key Exemple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B0BC3-A9AC-4486-DF6D-F1763A1C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723831"/>
            <a:ext cx="8915400" cy="377762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5B0AF3-A3D4-B4C3-6425-09CAC3DF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977" y="4557660"/>
            <a:ext cx="638264" cy="8478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4693813-6128-1268-7919-6CAAF2791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1683021"/>
            <a:ext cx="8357356" cy="4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9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FB04F-6C20-91B5-1B2F-D1AF8C58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A0279-E3D0-3B6B-244D-5599D308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Donnée, DB , SGDB</a:t>
            </a:r>
          </a:p>
          <a:p>
            <a:r>
              <a:rPr lang="fr-FR" dirty="0"/>
              <a:t>Analyse au relationnel</a:t>
            </a:r>
          </a:p>
          <a:p>
            <a:r>
              <a:rPr lang="fr-FR" dirty="0"/>
              <a:t>Exemples pratiques</a:t>
            </a:r>
          </a:p>
          <a:p>
            <a:r>
              <a:rPr lang="fr-FR" dirty="0"/>
              <a:t>Notions de tables, colonnes</a:t>
            </a:r>
          </a:p>
          <a:p>
            <a:r>
              <a:rPr lang="fr-FR" dirty="0"/>
              <a:t>Contraintes</a:t>
            </a:r>
          </a:p>
          <a:p>
            <a:r>
              <a:rPr lang="fr-FR" dirty="0"/>
              <a:t>Looping – cas pratique basic 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96836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6F64A-6019-B0A8-E350-455E1677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 : phase analyse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06FA2C-869C-3818-AD9F-1E26BBA0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fr-FR" dirty="0"/>
              <a:t>Application affichant les livres que je possède : </a:t>
            </a:r>
          </a:p>
          <a:p>
            <a:r>
              <a:rPr lang="fr-FR" dirty="0"/>
              <a:t>Je souhaite stocker :</a:t>
            </a:r>
          </a:p>
          <a:p>
            <a:pPr lvl="1"/>
            <a:r>
              <a:rPr lang="fr-FR" dirty="0"/>
              <a:t>Titre du livre, prénom, nom, pseudo et date de naissance de l’auteur, date du livre, </a:t>
            </a:r>
            <a:r>
              <a:rPr lang="fr-FR" dirty="0" err="1"/>
              <a:t>isbn</a:t>
            </a:r>
            <a:r>
              <a:rPr lang="fr-FR" dirty="0"/>
              <a:t> du livre</a:t>
            </a:r>
            <a:endParaRPr lang="fr-BE" dirty="0"/>
          </a:p>
          <a:p>
            <a:r>
              <a:rPr lang="fr-FR" dirty="0"/>
              <a:t>Le client utilise un fichier « livre » pour stocker ces informations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B2FB27-C0F8-46B4-22B4-247E1F8DD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3739903"/>
            <a:ext cx="9029188" cy="203910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7D094D-9C83-1BF9-D547-990BD5A9C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1" y="3739903"/>
            <a:ext cx="2648320" cy="36481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73C447C-3BFB-6115-0AC1-6EB4B49C7C9A}"/>
              </a:ext>
            </a:extLst>
          </p:cNvPr>
          <p:cNvSpPr txBox="1"/>
          <p:nvPr/>
        </p:nvSpPr>
        <p:spPr>
          <a:xfrm>
            <a:off x="2589210" y="380097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Fichier livre</a:t>
            </a:r>
            <a:endParaRPr lang="fr-B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1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09D4D-9481-E3AD-7917-D06869C8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 : phase analyse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B6F447-ECD7-B250-BDB6-CE4368FE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Discerner les entités et leurs attributs (leurs types)</a:t>
            </a:r>
          </a:p>
          <a:p>
            <a:pPr lvl="1"/>
            <a:r>
              <a:rPr lang="fr-FR" dirty="0"/>
              <a:t>Livre :</a:t>
            </a:r>
          </a:p>
          <a:p>
            <a:pPr lvl="2"/>
            <a:r>
              <a:rPr lang="fr-FR" dirty="0"/>
              <a:t>Titre	date		ISBN</a:t>
            </a:r>
          </a:p>
          <a:p>
            <a:pPr lvl="1"/>
            <a:r>
              <a:rPr lang="fr-FR" dirty="0"/>
              <a:t>Auteur : </a:t>
            </a:r>
          </a:p>
          <a:p>
            <a:pPr lvl="2"/>
            <a:r>
              <a:rPr lang="fr-FR" dirty="0"/>
              <a:t>Nom 	Prénom 	Pseudo	Date naissance</a:t>
            </a:r>
          </a:p>
          <a:p>
            <a:r>
              <a:rPr lang="fr-FR" dirty="0"/>
              <a:t>Penser aux liaisons</a:t>
            </a:r>
          </a:p>
          <a:p>
            <a:pPr lvl="1"/>
            <a:r>
              <a:rPr lang="fr-FR" dirty="0"/>
              <a:t>Un livre est écrit par un auteur</a:t>
            </a:r>
          </a:p>
          <a:p>
            <a:pPr marL="457200" lvl="1" indent="0">
              <a:buNone/>
            </a:pPr>
            <a:r>
              <a:rPr lang="fr-FR" dirty="0"/>
              <a:t>ou</a:t>
            </a:r>
          </a:p>
          <a:p>
            <a:pPr lvl="1"/>
            <a:r>
              <a:rPr lang="fr-FR" dirty="0"/>
              <a:t>Un livre est écrit par plusieurs auteurs</a:t>
            </a:r>
          </a:p>
        </p:txBody>
      </p:sp>
    </p:spTree>
    <p:extLst>
      <p:ext uri="{BB962C8B-B14F-4D97-AF65-F5344CB8AC3E}">
        <p14:creationId xmlns:p14="http://schemas.microsoft.com/office/powerpoint/2010/main" val="345151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09D4D-9481-E3AD-7917-D06869C8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 : suite des opérations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B6F447-ECD7-B250-BDB6-CE4368FE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Concevoir le MCD</a:t>
            </a:r>
          </a:p>
          <a:p>
            <a:r>
              <a:rPr lang="fr-FR" dirty="0"/>
              <a:t>Concevoir le MLD (textuel)</a:t>
            </a:r>
          </a:p>
          <a:p>
            <a:r>
              <a:rPr lang="fr-FR" dirty="0"/>
              <a:t>Concevoir la </a:t>
            </a:r>
            <a:r>
              <a:rPr lang="fr-FR" dirty="0" err="1"/>
              <a:t>db</a:t>
            </a:r>
            <a:r>
              <a:rPr lang="fr-FR" dirty="0"/>
              <a:t> avec ses tables contraintes etc.. (</a:t>
            </a:r>
            <a:r>
              <a:rPr lang="fr-FR" dirty="0" err="1"/>
              <a:t>create</a:t>
            </a:r>
            <a:r>
              <a:rPr lang="fr-FR" dirty="0"/>
              <a:t> alter etc … )</a:t>
            </a:r>
          </a:p>
          <a:p>
            <a:r>
              <a:rPr lang="fr-FR" dirty="0"/>
              <a:t>Alimenter la table (insert )</a:t>
            </a:r>
          </a:p>
          <a:p>
            <a:r>
              <a:rPr lang="fr-FR" dirty="0"/>
              <a:t>Tester la table avec le DRL (select)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0134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ACB18-F2B0-CF2E-AEA0-5F131A11B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846C41-D0F5-B1CE-7881-5A6D5E944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 questions ? 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FF01BF-DCC7-A5EF-E2A6-1BDE7CCC8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89" y="503856"/>
            <a:ext cx="4206240" cy="31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945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79973-2F57-0369-B8CB-315F2B46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A40463-55AA-B32E-DFB0-B9FAA2C4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1200" dirty="0">
                <a:hlinkClick r:id="rId3"/>
              </a:rPr>
              <a:t>https://www.looping-mcd.fr/#</a:t>
            </a:r>
            <a:r>
              <a:rPr lang="fr-BE" sz="1200" dirty="0"/>
              <a:t>  - Looping</a:t>
            </a:r>
          </a:p>
          <a:p>
            <a:r>
              <a:rPr lang="fr-BE" sz="1200" dirty="0">
                <a:hlinkClick r:id="rId4"/>
              </a:rPr>
              <a:t>https://www.cours-gratuit.com/cours-merise/la-methode-merise-mcd-cours-pdf</a:t>
            </a:r>
            <a:r>
              <a:rPr lang="fr-BE" sz="1200" dirty="0"/>
              <a:t> - Merise E-A MCD</a:t>
            </a:r>
          </a:p>
          <a:p>
            <a:r>
              <a:rPr lang="fr-BE" sz="1200" dirty="0">
                <a:hlinkClick r:id="rId5"/>
              </a:rPr>
              <a:t>https://lipn.univ-paris13.fr/~gerard/uml-s2/uml-cours01.html</a:t>
            </a:r>
            <a:r>
              <a:rPr lang="fr-BE" sz="1200" dirty="0"/>
              <a:t> - UML - diagramme de classe</a:t>
            </a:r>
          </a:p>
          <a:p>
            <a:r>
              <a:rPr lang="fr-BE" sz="1200" dirty="0">
                <a:hlinkClick r:id="rId6"/>
              </a:rPr>
              <a:t>https://www-igm.univ-mlv.fr/~chochois/RessourcesCommunes/BDD/Modelisation/coursMLD.pdf</a:t>
            </a:r>
            <a:r>
              <a:rPr lang="fr-BE" sz="1200" dirty="0"/>
              <a:t> - MLD</a:t>
            </a:r>
          </a:p>
          <a:p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234675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F1D33-992D-BFFE-234D-E6035A6C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Introductions aux concepts</a:t>
            </a:r>
            <a:endParaRPr lang="fr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4B6B3B-00DF-D8A4-04DB-42F323EF3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DB, SGDB, Analyse au relationnel, notions tables &amp; contraintes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5585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87AE1-BFA8-2A26-2528-47558BF7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- Base de données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38EA6-BC6D-F7F6-468A-DF1237D9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/>
              <a:t>Donnée</a:t>
            </a:r>
            <a:r>
              <a:rPr lang="fr-BE" dirty="0"/>
              <a:t> :</a:t>
            </a:r>
          </a:p>
          <a:p>
            <a:pPr lvl="1"/>
            <a:r>
              <a:rPr lang="fr-BE" b="1" dirty="0"/>
              <a:t>Persistante		</a:t>
            </a:r>
            <a:r>
              <a:rPr lang="fr-BE" dirty="0">
                <a:sym typeface="Wingdings" panose="05000000000000000000" pitchFamily="2" charset="2"/>
              </a:rPr>
              <a:t> stockée en DB, donc durable dans le temps</a:t>
            </a:r>
            <a:endParaRPr lang="fr-BE" dirty="0"/>
          </a:p>
          <a:p>
            <a:pPr lvl="1"/>
            <a:r>
              <a:rPr lang="fr-BE" b="1" dirty="0"/>
              <a:t>Transitoire		</a:t>
            </a:r>
            <a:r>
              <a:rPr lang="fr-BE" dirty="0">
                <a:sym typeface="Wingdings" panose="05000000000000000000" pitchFamily="2" charset="2"/>
              </a:rPr>
              <a:t> utile pendant le fonctionnement d’une application</a:t>
            </a:r>
            <a:br>
              <a:rPr lang="fr-BE" dirty="0">
                <a:sym typeface="Wingdings" panose="05000000000000000000" pitchFamily="2" charset="2"/>
              </a:rPr>
            </a:br>
            <a:endParaRPr lang="fr-BE" dirty="0"/>
          </a:p>
          <a:p>
            <a:pPr>
              <a:spcAft>
                <a:spcPts val="2400"/>
              </a:spcAft>
            </a:pPr>
            <a:r>
              <a:rPr lang="fr-FR" b="1" dirty="0"/>
              <a:t>Métadonnée : </a:t>
            </a:r>
            <a:br>
              <a:rPr lang="fr-FR" b="1" dirty="0"/>
            </a:br>
            <a:r>
              <a:rPr lang="fr-FR" dirty="0"/>
              <a:t>donnée sur la donnée 	</a:t>
            </a:r>
            <a:r>
              <a:rPr lang="fr-FR" dirty="0">
                <a:sym typeface="Wingdings" panose="05000000000000000000" pitchFamily="2" charset="2"/>
              </a:rPr>
              <a:t> Définition de la structure (Type, identifiant …)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stockée par le SGBD</a:t>
            </a:r>
            <a:endParaRPr lang="fr-FR" dirty="0"/>
          </a:p>
          <a:p>
            <a:r>
              <a:rPr lang="fr-FR" b="1" dirty="0"/>
              <a:t>Base de données 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Structure permettant le stockage et l’exploitation d’un ensemble de données nécessaires au fonctionnement d’une organisation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81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C15AD-E46F-6AA7-D814-664226B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SGBD – DBMS</a:t>
            </a:r>
            <a:br>
              <a:rPr lang="fr-FR" dirty="0"/>
            </a:br>
            <a:r>
              <a:rPr lang="fr-FR" dirty="0"/>
              <a:t>Système de gestion de base de données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4396A-54BA-56A6-9BFE-A3374B6B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Moteur central de la base de donnée, dont son rôle est  :</a:t>
            </a:r>
            <a:br>
              <a:rPr lang="fr-FR" dirty="0"/>
            </a:b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Définir la structure d’une DB</a:t>
            </a:r>
          </a:p>
          <a:p>
            <a:pPr>
              <a:lnSpc>
                <a:spcPct val="150000"/>
              </a:lnSpc>
            </a:pPr>
            <a:r>
              <a:rPr lang="fr-FR" dirty="0"/>
              <a:t>Manipuler les données</a:t>
            </a:r>
          </a:p>
          <a:p>
            <a:pPr>
              <a:lnSpc>
                <a:spcPct val="150000"/>
              </a:lnSpc>
            </a:pPr>
            <a:r>
              <a:rPr lang="fr-FR" dirty="0"/>
              <a:t>Gérer la DB</a:t>
            </a:r>
          </a:p>
          <a:p>
            <a:pPr>
              <a:lnSpc>
                <a:spcPct val="150000"/>
              </a:lnSpc>
            </a:pPr>
            <a:r>
              <a:rPr lang="fr-FR" dirty="0"/>
              <a:t>Monitoring</a:t>
            </a:r>
          </a:p>
          <a:p>
            <a:pPr>
              <a:lnSpc>
                <a:spcPct val="150000"/>
              </a:lnSpc>
            </a:pPr>
            <a:r>
              <a:rPr lang="fr-FR" dirty="0"/>
              <a:t>Gestion de la sécurité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6208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21A5C-CA51-FEF2-BB61-4994E488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au relationnel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853DC1-CD88-0727-AD4A-C2BF63F9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629" y="1677210"/>
            <a:ext cx="5020469" cy="4851181"/>
          </a:xfrm>
        </p:spPr>
        <p:txBody>
          <a:bodyPr/>
          <a:lstStyle/>
          <a:p>
            <a:r>
              <a:rPr lang="fr-FR" dirty="0"/>
              <a:t>MCD (modèle conceptuel de données)</a:t>
            </a:r>
          </a:p>
          <a:p>
            <a:pPr lvl="1"/>
            <a:r>
              <a:rPr lang="fr-FR" dirty="0"/>
              <a:t>E-A : Entité-Association</a:t>
            </a:r>
          </a:p>
          <a:p>
            <a:pPr lvl="1"/>
            <a:r>
              <a:rPr lang="fr-FR" dirty="0"/>
              <a:t>UML : Diagramme de classe</a:t>
            </a:r>
          </a:p>
          <a:p>
            <a:pPr lvl="1"/>
            <a:endParaRPr lang="fr-FR" dirty="0"/>
          </a:p>
          <a:p>
            <a:r>
              <a:rPr lang="fr-FR" dirty="0"/>
              <a:t>MLD (modèle logique de données)</a:t>
            </a:r>
          </a:p>
          <a:p>
            <a:pPr lvl="1"/>
            <a:r>
              <a:rPr lang="fr-BE" dirty="0"/>
              <a:t>Schéma relationnel</a:t>
            </a:r>
          </a:p>
          <a:p>
            <a:pPr lvl="1"/>
            <a:r>
              <a:rPr lang="fr-BE" dirty="0"/>
              <a:t>Modèle oriente objet</a:t>
            </a:r>
          </a:p>
          <a:p>
            <a:pPr lvl="1"/>
            <a:endParaRPr lang="fr-BE" dirty="0"/>
          </a:p>
          <a:p>
            <a:r>
              <a:rPr lang="fr-BE" dirty="0"/>
              <a:t>Modélisation physique / utilisation SQL</a:t>
            </a:r>
          </a:p>
          <a:p>
            <a:pPr lvl="1"/>
            <a:r>
              <a:rPr lang="fr-BE" dirty="0"/>
              <a:t>DDL – Data Définition Language</a:t>
            </a:r>
          </a:p>
          <a:p>
            <a:pPr lvl="1"/>
            <a:r>
              <a:rPr lang="fr-BE" dirty="0"/>
              <a:t>DML – Data Manipulation Language</a:t>
            </a:r>
          </a:p>
          <a:p>
            <a:pPr lvl="1"/>
            <a:r>
              <a:rPr lang="fr-BE" dirty="0"/>
              <a:t>DRL – Data </a:t>
            </a:r>
            <a:r>
              <a:rPr lang="fr-BE" dirty="0" err="1"/>
              <a:t>Retrieval</a:t>
            </a:r>
            <a:r>
              <a:rPr lang="fr-BE" dirty="0"/>
              <a:t> Language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64FD1F-39FD-DD78-A3E0-2155181BD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64" y="1677210"/>
            <a:ext cx="5155765" cy="44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60EFF-08E2-B069-E445-BB8CC146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: Bref coup d’</a:t>
            </a:r>
            <a:r>
              <a:rPr lang="fr-FR" dirty="0" err="1"/>
              <a:t>oeil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8C05D-E23E-013A-24C9-E1A2F60D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6032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BE" sz="2000" b="0" i="0" u="none" strike="noStrike" baseline="0" dirty="0">
                <a:solidFill>
                  <a:srgbClr val="000000"/>
                </a:solidFill>
                <a:latin typeface="Rambla-Regular"/>
              </a:rPr>
              <a:t>Structured Query Language</a:t>
            </a:r>
          </a:p>
          <a:p>
            <a:pPr>
              <a:lnSpc>
                <a:spcPct val="150000"/>
              </a:lnSpc>
            </a:pPr>
            <a:r>
              <a:rPr lang="fr-BE" sz="2000" dirty="0">
                <a:solidFill>
                  <a:srgbClr val="000000"/>
                </a:solidFill>
                <a:latin typeface="Rambla-Regular"/>
              </a:rPr>
              <a:t>Langage de haut niveau dit Déclaratif</a:t>
            </a:r>
          </a:p>
          <a:p>
            <a:pPr>
              <a:lnSpc>
                <a:spcPct val="150000"/>
              </a:lnSpc>
            </a:pPr>
            <a:r>
              <a:rPr lang="fr-BE" sz="2000" dirty="0">
                <a:solidFill>
                  <a:srgbClr val="000000"/>
                </a:solidFill>
                <a:latin typeface="Rambla-Regular"/>
              </a:rPr>
              <a:t>Spécifier comment on va retrouver les données</a:t>
            </a:r>
          </a:p>
          <a:p>
            <a:pPr>
              <a:lnSpc>
                <a:spcPct val="150000"/>
              </a:lnSpc>
            </a:pPr>
            <a:r>
              <a:rPr lang="fr-BE" sz="2000" dirty="0">
                <a:solidFill>
                  <a:srgbClr val="000000"/>
                </a:solidFill>
                <a:latin typeface="Rambla-Regular"/>
              </a:rPr>
              <a:t>Utiliser tel quel ou imbriqué dans des langages de programmation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73632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21A5C-CA51-FEF2-BB61-4994E488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Analyse au relationnel : </a:t>
            </a:r>
            <a:br>
              <a:rPr lang="fr-FR" sz="3200" dirty="0"/>
            </a:br>
            <a:r>
              <a:rPr lang="fr-FR" sz="3200" dirty="0"/>
              <a:t>E-A , MCD</a:t>
            </a:r>
            <a:endParaRPr lang="fr-BE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853DC1-CD88-0727-AD4A-C2BF63F9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89" y="1829610"/>
            <a:ext cx="9473610" cy="4851181"/>
          </a:xfrm>
        </p:spPr>
        <p:txBody>
          <a:bodyPr/>
          <a:lstStyle/>
          <a:p>
            <a:pPr marL="0" indent="0">
              <a:buNone/>
            </a:pP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165B4F-2E60-ECB2-2E42-068514F7E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905000"/>
            <a:ext cx="7774765" cy="45852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D95278-2826-E8A7-79CA-F7620553E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216" y="5679150"/>
            <a:ext cx="53347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7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21A5C-CA51-FEF2-BB61-4994E488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Analyse au relationnel : </a:t>
            </a:r>
            <a:br>
              <a:rPr lang="fr-FR" sz="3200" dirty="0"/>
            </a:br>
            <a:r>
              <a:rPr lang="fr-FR" sz="3200" dirty="0"/>
              <a:t>Schéma relationnel - MLD</a:t>
            </a:r>
            <a:endParaRPr lang="fr-BE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853DC1-CD88-0727-AD4A-C2BF63F9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89" y="1677210"/>
            <a:ext cx="9473610" cy="4851181"/>
          </a:xfrm>
        </p:spPr>
        <p:txBody>
          <a:bodyPr/>
          <a:lstStyle/>
          <a:p>
            <a:pPr marL="0" indent="0">
              <a:buNone/>
            </a:pP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BD2CE0-16C4-84A5-32A3-B57225BA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755" y="2571713"/>
            <a:ext cx="533474" cy="53347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D95278-2826-E8A7-79CA-F7620553E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755" y="3836063"/>
            <a:ext cx="533474" cy="5334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F98FF75-6294-4718-FE1C-99D8454D3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489" y="1803680"/>
            <a:ext cx="9473610" cy="48260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DFFD9EE-33E3-AF74-6E0D-204AB309C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5767" y="5350153"/>
            <a:ext cx="103837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8718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326</TotalTime>
  <Words>1267</Words>
  <Application>Microsoft Office PowerPoint</Application>
  <PresentationFormat>Grand écran</PresentationFormat>
  <Paragraphs>212</Paragraphs>
  <Slides>24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6" baseType="lpstr">
      <vt:lpstr>Arial</vt:lpstr>
      <vt:lpstr>Arial-ItalicMT</vt:lpstr>
      <vt:lpstr>ArialMT</vt:lpstr>
      <vt:lpstr>Calibri</vt:lpstr>
      <vt:lpstr>Century Gothic</vt:lpstr>
      <vt:lpstr>NotoSansSymbols</vt:lpstr>
      <vt:lpstr>Rambla-Bold</vt:lpstr>
      <vt:lpstr>Rambla-Italic</vt:lpstr>
      <vt:lpstr>Rambla-Regular</vt:lpstr>
      <vt:lpstr>Verdana</vt:lpstr>
      <vt:lpstr>Wingdings 3</vt:lpstr>
      <vt:lpstr>Brin</vt:lpstr>
      <vt:lpstr>Relational Database</vt:lpstr>
      <vt:lpstr>Sommaire</vt:lpstr>
      <vt:lpstr>Introductions aux concepts</vt:lpstr>
      <vt:lpstr>Données - Base de données</vt:lpstr>
      <vt:lpstr>SGBD – DBMS Système de gestion de base de données</vt:lpstr>
      <vt:lpstr>Analyse au relationnel</vt:lpstr>
      <vt:lpstr>SQL : Bref coup d’oeil</vt:lpstr>
      <vt:lpstr>Analyse au relationnel :  E-A , MCD</vt:lpstr>
      <vt:lpstr>Analyse au relationnel :  Schéma relationnel - MLD</vt:lpstr>
      <vt:lpstr>Analyse au relationnel :  Schéma relationnel – MLD Textuel</vt:lpstr>
      <vt:lpstr>Analyse au relationnel :  SQL - DDL</vt:lpstr>
      <vt:lpstr>Analyse au relationnel :  SQL - DML</vt:lpstr>
      <vt:lpstr>Analyse au relationnel :  SQL - DRL</vt:lpstr>
      <vt:lpstr>Notions de tables</vt:lpstr>
      <vt:lpstr>Notions de tables</vt:lpstr>
      <vt:lpstr>Contraintes</vt:lpstr>
      <vt:lpstr>Contraintes : Primary Key</vt:lpstr>
      <vt:lpstr>Contraintes : Foreign Key</vt:lpstr>
      <vt:lpstr>Contraintes : Foreign Key Exemple</vt:lpstr>
      <vt:lpstr>Cas pratique : phase analyse</vt:lpstr>
      <vt:lpstr>Cas pratique : phase analyse</vt:lpstr>
      <vt:lpstr>Cas pratique : suite des opérations</vt:lpstr>
      <vt:lpstr>Merci de votre attention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</dc:title>
  <dc:creator>Kyutah</dc:creator>
  <cp:lastModifiedBy>Kyutah</cp:lastModifiedBy>
  <cp:revision>3</cp:revision>
  <dcterms:created xsi:type="dcterms:W3CDTF">2022-07-13T07:16:55Z</dcterms:created>
  <dcterms:modified xsi:type="dcterms:W3CDTF">2022-07-13T12:43:27Z</dcterms:modified>
</cp:coreProperties>
</file>