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ab5a8a21138d7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ab5a8a21138d7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ab5a8a21138d7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ab5a8a21138d7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ab5a8a21138d7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ab5a8a21138d7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ab5a8a21138d7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ab5a8a21138d7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ab5a8a21138d7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ab5a8a21138d7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ab5a8a21138d7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ab5a8a21138d7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ab5a8a21138d7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ab5a8a21138d7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ab5a8a21138d7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ab5a8a21138d7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80917"/>
            <a:ext cx="8520600" cy="22908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Trajectory-Based Computational Methods for Quantum Mechanics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19022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Dr. Ivan Ivanov, Tomer Moran, </a:t>
            </a:r>
            <a:r>
              <a:rPr lang="en-US" sz="2000" dirty="0"/>
              <a:t>Jeffrey </a:t>
            </a:r>
            <a:r>
              <a:rPr lang="en-US" sz="2000" dirty="0" err="1"/>
              <a:t>Morais</a:t>
            </a:r>
            <a:r>
              <a:rPr lang="en-US" sz="2000" dirty="0"/>
              <a:t>, Nicolas Desjardins, Mohamed Ben </a:t>
            </a:r>
            <a:r>
              <a:rPr lang="en-US" sz="2000" dirty="0" err="1"/>
              <a:t>Mekki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0375" lvl="0" indent="-460375">
              <a:lnSpc>
                <a:spcPct val="100000"/>
              </a:lnSpc>
              <a:spcBef>
                <a:spcPts val="800"/>
              </a:spcBef>
              <a:buNone/>
            </a:pPr>
            <a:r>
              <a:rPr lang="en" sz="1600" dirty="0"/>
              <a:t>“Overview of </a:t>
            </a:r>
            <a:r>
              <a:rPr lang="en-US" sz="1600" dirty="0"/>
              <a:t>Bohmian Mechanics.”</a:t>
            </a:r>
            <a:r>
              <a:rPr lang="en" sz="1600" dirty="0"/>
              <a:t> </a:t>
            </a:r>
            <a:r>
              <a:rPr lang="en-US" sz="1600" dirty="0"/>
              <a:t>Xavier Oriols &amp; Jordi Mompart. 2013.</a:t>
            </a:r>
          </a:p>
          <a:p>
            <a:pPr marL="460375" lvl="0" indent="-460375">
              <a:lnSpc>
                <a:spcPct val="100000"/>
              </a:lnSpc>
              <a:spcBef>
                <a:spcPts val="800"/>
              </a:spcBef>
              <a:buNone/>
            </a:pPr>
            <a:endParaRPr sz="1600" dirty="0"/>
          </a:p>
          <a:p>
            <a:pPr marL="460375" lvl="0" indent="-460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“Bohmian mechanics without pilot waves.” Bill Poirier, J. Chem. Phys. 2010.</a:t>
            </a:r>
            <a:endParaRPr sz="1600" dirty="0"/>
          </a:p>
          <a:p>
            <a:pPr marL="460375" lvl="0" indent="-460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460375" lvl="0" indent="-46037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/>
              <a:t>“Communication: Quantum mechanics without wavefunctions.” Jeremy Schiff &amp; Bill Poirier. J. Chem. Phys. 2012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5F1E-6BB7-403A-8F04-6A50BC1F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Trajectory-Based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7FFF9B-EC8D-491B-8582-BD5A6519D923}"/>
                  </a:ext>
                </a:extLst>
              </p:cNvPr>
              <p:cNvSpPr txBox="1"/>
              <p:nvPr/>
            </p:nvSpPr>
            <p:spPr>
              <a:xfrm>
                <a:off x="613862" y="1330036"/>
                <a:ext cx="6579843" cy="2078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Particles with position and momentum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Uncertainties from initial conditions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Equivalent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sz="1800" dirty="0"/>
                  <a:t>; same predictions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7FFF9B-EC8D-491B-8582-BD5A6519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62" y="1330036"/>
                <a:ext cx="6579843" cy="2078646"/>
              </a:xfrm>
              <a:prstGeom prst="rect">
                <a:avLst/>
              </a:prstGeom>
              <a:blipFill>
                <a:blip r:embed="rId2"/>
                <a:stretch>
                  <a:fillRect l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3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Crank-Nicolson </a:t>
            </a:r>
            <a:r>
              <a:rPr lang="en-US" dirty="0"/>
              <a:t>Method </a:t>
            </a:r>
            <a:r>
              <a:rPr lang="en" dirty="0"/>
              <a:t>for TDSE</a:t>
            </a:r>
            <a:endParaRPr dirty="0"/>
          </a:p>
        </p:txBody>
      </p:sp>
      <p:pic>
        <p:nvPicPr>
          <p:cNvPr id="4" name="barrier">
            <a:hlinkClick r:id="" action="ppaction://media"/>
            <a:extLst>
              <a:ext uri="{FF2B5EF4-FFF2-40B4-BE49-F238E27FC236}">
                <a16:creationId xmlns:a16="http://schemas.microsoft.com/office/drawing/2014/main" id="{77CB29EB-5A9E-4F1A-A143-7567395CF0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4189" t="7268" r="8025"/>
          <a:stretch/>
        </p:blipFill>
        <p:spPr>
          <a:xfrm>
            <a:off x="1636969" y="1125415"/>
            <a:ext cx="4974848" cy="3941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" name="Google Shape;66;p1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" dirty="0"/>
                  <a:t>Extracting trajectories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66" name="Google Shape;66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5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E280E-FA7B-402A-AE06-C327B4E15954}"/>
                  </a:ext>
                </a:extLst>
              </p:cNvPr>
              <p:cNvSpPr txBox="1"/>
              <p:nvPr/>
            </p:nvSpPr>
            <p:spPr>
              <a:xfrm>
                <a:off x="310115" y="1672595"/>
                <a:ext cx="3411415" cy="328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𝑖𝑆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9E280E-FA7B-402A-AE06-C327B4E1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15" y="1672595"/>
                <a:ext cx="3411415" cy="328680"/>
              </a:xfrm>
              <a:prstGeom prst="rect">
                <a:avLst/>
              </a:prstGeom>
              <a:blipFill>
                <a:blip r:embed="rId6"/>
                <a:stretch>
                  <a:fillRect t="-118519" r="-4472" b="-146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0D78C-234B-4824-B459-DE8C2411A5A9}"/>
                  </a:ext>
                </a:extLst>
              </p:cNvPr>
              <p:cNvSpPr txBox="1"/>
              <p:nvPr/>
            </p:nvSpPr>
            <p:spPr>
              <a:xfrm>
                <a:off x="663955" y="2367027"/>
                <a:ext cx="845873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0D78C-234B-4824-B459-DE8C2411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55" y="2367027"/>
                <a:ext cx="845873" cy="57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arrier-trajectories">
            <a:hlinkClick r:id="" action="ppaction://media"/>
            <a:extLst>
              <a:ext uri="{FF2B5EF4-FFF2-40B4-BE49-F238E27FC236}">
                <a16:creationId xmlns:a16="http://schemas.microsoft.com/office/drawing/2014/main" id="{9F8BD9DA-76CA-47F8-9B65-4F181ED735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l="7748" t="8082" r="8034" b="3922"/>
          <a:stretch/>
        </p:blipFill>
        <p:spPr>
          <a:xfrm>
            <a:off x="3719945" y="1017725"/>
            <a:ext cx="5207973" cy="4081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 AI to predict trajectories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866143" y="1200361"/>
            <a:ext cx="374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Example animation of predicted trajectories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7627E-AE9B-40F9-8792-3B64A147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3" t="8912" r="7653" b="3691"/>
          <a:stretch/>
        </p:blipFill>
        <p:spPr>
          <a:xfrm>
            <a:off x="166255" y="1494504"/>
            <a:ext cx="4314977" cy="33140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1963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Decomposing the TDSE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FBE397-B046-4B60-AA8D-B4BC35A73E0D}"/>
                  </a:ext>
                </a:extLst>
              </p:cNvPr>
              <p:cNvSpPr txBox="1"/>
              <p:nvPr/>
            </p:nvSpPr>
            <p:spPr>
              <a:xfrm>
                <a:off x="3462571" y="1328944"/>
                <a:ext cx="263578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FBE397-B046-4B60-AA8D-B4BC35A73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71" y="1328944"/>
                <a:ext cx="2635785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7D3B200-4612-4858-835B-3BD2188D669B}"/>
              </a:ext>
            </a:extLst>
          </p:cNvPr>
          <p:cNvSpPr txBox="1"/>
          <p:nvPr/>
        </p:nvSpPr>
        <p:spPr>
          <a:xfrm>
            <a:off x="311700" y="1496441"/>
            <a:ext cx="226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Continuity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395938-8558-451D-9F20-0191213EFFDE}"/>
                  </a:ext>
                </a:extLst>
              </p:cNvPr>
              <p:cNvSpPr txBox="1"/>
              <p:nvPr/>
            </p:nvSpPr>
            <p:spPr>
              <a:xfrm>
                <a:off x="4830972" y="603338"/>
                <a:ext cx="3411415" cy="295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𝑖𝑆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395938-8558-451D-9F20-0191213E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972" y="603338"/>
                <a:ext cx="3411415" cy="295594"/>
              </a:xfrm>
              <a:prstGeom prst="rect">
                <a:avLst/>
              </a:prstGeom>
              <a:blipFill>
                <a:blip r:embed="rId4"/>
                <a:stretch>
                  <a:fillRect t="-118750" b="-147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0E5146-E18E-44F3-8B8D-7F86C764C7AA}"/>
                  </a:ext>
                </a:extLst>
              </p:cNvPr>
              <p:cNvSpPr txBox="1"/>
              <p:nvPr/>
            </p:nvSpPr>
            <p:spPr>
              <a:xfrm>
                <a:off x="3462571" y="2331699"/>
                <a:ext cx="3934219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0E5146-E18E-44F3-8B8D-7F86C764C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71" y="2331699"/>
                <a:ext cx="3934219" cy="617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B6C7FE6-CBDE-449E-8D0E-3820DF9916D0}"/>
              </a:ext>
            </a:extLst>
          </p:cNvPr>
          <p:cNvSpPr txBox="1"/>
          <p:nvPr/>
        </p:nvSpPr>
        <p:spPr>
          <a:xfrm>
            <a:off x="311700" y="2499196"/>
            <a:ext cx="283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Quantum Hamilton-Jacobi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3EFFEA-ED19-4248-A15D-4938042DFB2F}"/>
                  </a:ext>
                </a:extLst>
              </p:cNvPr>
              <p:cNvSpPr txBox="1"/>
              <p:nvPr/>
            </p:nvSpPr>
            <p:spPr>
              <a:xfrm>
                <a:off x="3559222" y="3506162"/>
                <a:ext cx="2228495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3EFFEA-ED19-4248-A15D-4938042D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22" y="3506162"/>
                <a:ext cx="2228495" cy="617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D0158FE-5D7F-4D29-B85F-37A503C9E388}"/>
              </a:ext>
            </a:extLst>
          </p:cNvPr>
          <p:cNvSpPr txBox="1"/>
          <p:nvPr/>
        </p:nvSpPr>
        <p:spPr>
          <a:xfrm>
            <a:off x="311700" y="3623904"/>
            <a:ext cx="283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Quantum Potential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Bill Poirier’s </a:t>
            </a:r>
            <a:r>
              <a:rPr lang="en-US" dirty="0"/>
              <a:t>t</a:t>
            </a:r>
            <a:r>
              <a:rPr lang="en" dirty="0"/>
              <a:t>rajectory-</a:t>
            </a:r>
            <a:r>
              <a:rPr lang="en-US" dirty="0"/>
              <a:t>b</a:t>
            </a:r>
            <a:r>
              <a:rPr lang="en" dirty="0"/>
              <a:t>ased </a:t>
            </a:r>
            <a:r>
              <a:rPr lang="en-US" dirty="0"/>
              <a:t>a</a:t>
            </a:r>
            <a:r>
              <a:rPr lang="en" dirty="0"/>
              <a:t>pproach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F4D278-EFD6-431F-AA1F-10E2A2048061}"/>
                  </a:ext>
                </a:extLst>
              </p:cNvPr>
              <p:cNvSpPr txBox="1"/>
              <p:nvPr/>
            </p:nvSpPr>
            <p:spPr>
              <a:xfrm>
                <a:off x="399650" y="1400373"/>
                <a:ext cx="35744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Solve directly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F4D278-EFD6-431F-AA1F-10E2A2048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50" y="1400373"/>
                <a:ext cx="3574473" cy="400110"/>
              </a:xfrm>
              <a:prstGeom prst="rect">
                <a:avLst/>
              </a:prstGeom>
              <a:blipFill>
                <a:blip r:embed="rId3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Poirier’s trajectory-based approach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function of t and C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Rho = 1/x’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 - F + (ugly term to the right) = 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 the Poirier-Schiff equation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Image of a Gaussian packet breaking up for no reaso</a:t>
            </a:r>
            <a:r>
              <a:rPr lang="en-US" dirty="0"/>
              <a:t>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224</Words>
  <Application>Microsoft Office PowerPoint</Application>
  <PresentationFormat>On-screen Show (16:9)</PresentationFormat>
  <Paragraphs>38</Paragraphs>
  <Slides>10</Slides>
  <Notes>9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Cambria Math</vt:lpstr>
      <vt:lpstr>Simple Light</vt:lpstr>
      <vt:lpstr>Trajectory-Based Computational Methods for Quantum Mechanics</vt:lpstr>
      <vt:lpstr>Features of Trajectory-Based Methods</vt:lpstr>
      <vt:lpstr>Crank-Nicolson Method for TDSE</vt:lpstr>
      <vt:lpstr>Extracting trajectories from Ψ</vt:lpstr>
      <vt:lpstr>Training an AI to predict trajectories</vt:lpstr>
      <vt:lpstr>Decomposing the TDSE</vt:lpstr>
      <vt:lpstr>Bill Poirier’s trajectory-based approach</vt:lpstr>
      <vt:lpstr>Bill Poirier’s trajectory-based approach</vt:lpstr>
      <vt:lpstr>Simulating the Poirier-Schiff equation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Trajectory-Based Computational Methods for Quantum Mechanics</dc:title>
  <dc:creator>Totom3</dc:creator>
  <cp:lastModifiedBy>Totom3</cp:lastModifiedBy>
  <cp:revision>20</cp:revision>
  <dcterms:modified xsi:type="dcterms:W3CDTF">2019-05-05T05:20:34Z</dcterms:modified>
</cp:coreProperties>
</file>