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60" r:id="rId4"/>
    <p:sldId id="257" r:id="rId5"/>
    <p:sldId id="258" r:id="rId6"/>
    <p:sldId id="259" r:id="rId7"/>
    <p:sldId id="261" r:id="rId8"/>
    <p:sldId id="266" r:id="rId9"/>
    <p:sldId id="267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ab5a8a21138d7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ab5a8a21138d7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ab5a8a21138d7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ab5a8a21138d7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ab5a8a21138d7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ab5a8a21138d7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ab5a8a21138d7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ab5a8a21138d7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ab5a8a21138d7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ab5a8a21138d7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ab5a8a21138d7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ab5a8a21138d7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04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ab5a8a21138d7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ab5a8a21138d7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ideo" Target="../media/media2.mp4"/><Relationship Id="rId7" Type="http://schemas.openxmlformats.org/officeDocument/2006/relationships/image" Target="../media/image2.png"/><Relationship Id="rId2" Type="http://schemas.microsoft.com/office/2007/relationships/media" Target="../media/media2.mp4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80917"/>
            <a:ext cx="8520600" cy="22908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Trajectory-Based Computational Methods for Quantum Mechanics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19022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Dr. Ivan Ivanov, Tomer Moran, </a:t>
            </a:r>
            <a:r>
              <a:rPr lang="en-US" sz="2000" dirty="0"/>
              <a:t>Jeffrey </a:t>
            </a:r>
            <a:r>
              <a:rPr lang="en-US" sz="2000" dirty="0" err="1"/>
              <a:t>Morais</a:t>
            </a:r>
            <a:r>
              <a:rPr lang="en-US" sz="2000" dirty="0"/>
              <a:t>, Nicolas Desjardins, Mohamed Ben </a:t>
            </a:r>
            <a:r>
              <a:rPr lang="en-US" sz="2000" dirty="0" err="1"/>
              <a:t>Mekki</a:t>
            </a:r>
            <a:endParaRPr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67039-A270-422F-9193-4CA50171F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375" lvl="0" indent="-460375">
              <a:lnSpc>
                <a:spcPct val="100000"/>
              </a:lnSpc>
              <a:spcBef>
                <a:spcPts val="800"/>
              </a:spcBef>
              <a:buNone/>
            </a:pPr>
            <a:r>
              <a:rPr lang="en" sz="1600" dirty="0"/>
              <a:t>“Overview of </a:t>
            </a:r>
            <a:r>
              <a:rPr lang="en-US" sz="1600" dirty="0"/>
              <a:t>Bohmian Mechanics.”</a:t>
            </a:r>
            <a:r>
              <a:rPr lang="en" sz="1600" dirty="0"/>
              <a:t> </a:t>
            </a:r>
            <a:r>
              <a:rPr lang="en-US" sz="1600" dirty="0"/>
              <a:t>Xavier Oriols &amp; Jordi Mompart. 2013.</a:t>
            </a:r>
          </a:p>
          <a:p>
            <a:pPr marL="460375" lvl="0" indent="-460375">
              <a:lnSpc>
                <a:spcPct val="100000"/>
              </a:lnSpc>
              <a:spcBef>
                <a:spcPts val="800"/>
              </a:spcBef>
              <a:buNone/>
            </a:pPr>
            <a:endParaRPr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“Bohmian mechanics without pilot waves.” Bill Poirier, J. Chem. Phys. 2010.</a:t>
            </a:r>
            <a:endParaRPr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/>
              <a:t>“Communication: Quantum mechanics without wavefunctions.” Jeremy Schiff &amp; Bill Poirier. J. Chem. Phys. 2012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8403C9-EBD6-45BF-8154-17F80AF869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F1E-6BB7-403A-8F04-6A50BC1F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Trajectory-Based Theories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FFF9B-EC8D-491B-8582-BD5A6519D923}"/>
              </a:ext>
            </a:extLst>
          </p:cNvPr>
          <p:cNvSpPr txBox="1"/>
          <p:nvPr/>
        </p:nvSpPr>
        <p:spPr>
          <a:xfrm>
            <a:off x="613862" y="1330036"/>
            <a:ext cx="6579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Particles with position and momentum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Particles follow certain trajectories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Same predictions as standard QM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7755-FEC3-4131-9DA0-71A3CC26E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96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Decomposing the TDSE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BE397-B046-4B60-AA8D-B4BC35A73E0D}"/>
                  </a:ext>
                </a:extLst>
              </p:cNvPr>
              <p:cNvSpPr txBox="1"/>
              <p:nvPr/>
            </p:nvSpPr>
            <p:spPr>
              <a:xfrm>
                <a:off x="3462571" y="1328944"/>
                <a:ext cx="263578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BE397-B046-4B60-AA8D-B4BC35A73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71" y="1328944"/>
                <a:ext cx="2635785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7D3B200-4612-4858-835B-3BD2188D669B}"/>
              </a:ext>
            </a:extLst>
          </p:cNvPr>
          <p:cNvSpPr txBox="1"/>
          <p:nvPr/>
        </p:nvSpPr>
        <p:spPr>
          <a:xfrm>
            <a:off x="311700" y="1496441"/>
            <a:ext cx="22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Continuity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95938-8558-451D-9F20-0191213EFFDE}"/>
                  </a:ext>
                </a:extLst>
              </p:cNvPr>
              <p:cNvSpPr txBox="1"/>
              <p:nvPr/>
            </p:nvSpPr>
            <p:spPr>
              <a:xfrm>
                <a:off x="4508056" y="607124"/>
                <a:ext cx="3411415" cy="328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95938-8558-451D-9F20-0191213E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56" y="607124"/>
                <a:ext cx="3411415" cy="328680"/>
              </a:xfrm>
              <a:prstGeom prst="rect">
                <a:avLst/>
              </a:prstGeom>
              <a:blipFill>
                <a:blip r:embed="rId5"/>
                <a:stretch>
                  <a:fillRect t="-120370" r="-4472" b="-1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0E5146-E18E-44F3-8B8D-7F86C764C7AA}"/>
                  </a:ext>
                </a:extLst>
              </p:cNvPr>
              <p:cNvSpPr txBox="1"/>
              <p:nvPr/>
            </p:nvSpPr>
            <p:spPr>
              <a:xfrm>
                <a:off x="3462571" y="2331699"/>
                <a:ext cx="3934219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0E5146-E18E-44F3-8B8D-7F86C764C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71" y="2331699"/>
                <a:ext cx="3934219" cy="617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6C7FE6-CBDE-449E-8D0E-3820DF9916D0}"/>
              </a:ext>
            </a:extLst>
          </p:cNvPr>
          <p:cNvSpPr txBox="1"/>
          <p:nvPr/>
        </p:nvSpPr>
        <p:spPr>
          <a:xfrm>
            <a:off x="311700" y="2499196"/>
            <a:ext cx="28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Quantum Hamilton-Jacobi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3EFFEA-ED19-4248-A15D-4938042DFB2F}"/>
                  </a:ext>
                </a:extLst>
              </p:cNvPr>
              <p:cNvSpPr txBox="1"/>
              <p:nvPr/>
            </p:nvSpPr>
            <p:spPr>
              <a:xfrm>
                <a:off x="3559222" y="3506162"/>
                <a:ext cx="2228495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3EFFEA-ED19-4248-A15D-4938042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22" y="3506162"/>
                <a:ext cx="2228495" cy="617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D0158FE-5D7F-4D29-B85F-37A503C9E388}"/>
              </a:ext>
            </a:extLst>
          </p:cNvPr>
          <p:cNvSpPr txBox="1"/>
          <p:nvPr/>
        </p:nvSpPr>
        <p:spPr>
          <a:xfrm>
            <a:off x="311700" y="3623904"/>
            <a:ext cx="28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Quantum Potential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593B4-F2D1-45AA-96D2-4B911A72FA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Crank-Nicolson </a:t>
            </a:r>
            <a:r>
              <a:rPr lang="en-US" dirty="0"/>
              <a:t>Method </a:t>
            </a:r>
            <a:r>
              <a:rPr lang="en" dirty="0"/>
              <a:t>for TDSE</a:t>
            </a:r>
            <a:endParaRPr dirty="0"/>
          </a:p>
        </p:txBody>
      </p:sp>
      <p:pic>
        <p:nvPicPr>
          <p:cNvPr id="4" name="barrier">
            <a:hlinkClick r:id="" action="ppaction://media"/>
            <a:extLst>
              <a:ext uri="{FF2B5EF4-FFF2-40B4-BE49-F238E27FC236}">
                <a16:creationId xmlns:a16="http://schemas.microsoft.com/office/drawing/2014/main" id="{77CB29EB-5A9E-4F1A-A143-7567395CF0B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6"/>
          <a:srcRect l="4189" t="7268" r="8025"/>
          <a:stretch/>
        </p:blipFill>
        <p:spPr>
          <a:xfrm>
            <a:off x="1636969" y="1125415"/>
            <a:ext cx="4974848" cy="39413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E1D58-53A6-4ED3-BFE9-42A550396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Google Shape;66;p1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" dirty="0"/>
                  <a:t>Extracting trajectories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6" name="Google Shape;66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6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E280E-FA7B-402A-AE06-C327B4E15954}"/>
                  </a:ext>
                </a:extLst>
              </p:cNvPr>
              <p:cNvSpPr txBox="1"/>
              <p:nvPr/>
            </p:nvSpPr>
            <p:spPr>
              <a:xfrm>
                <a:off x="310115" y="1831922"/>
                <a:ext cx="3411415" cy="328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E280E-FA7B-402A-AE06-C327B4E1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15" y="1831922"/>
                <a:ext cx="3411415" cy="328680"/>
              </a:xfrm>
              <a:prstGeom prst="rect">
                <a:avLst/>
              </a:prstGeom>
              <a:blipFill>
                <a:blip r:embed="rId7"/>
                <a:stretch>
                  <a:fillRect t="-122642" r="-4472" b="-14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0D78C-234B-4824-B459-DE8C2411A5A9}"/>
                  </a:ext>
                </a:extLst>
              </p:cNvPr>
              <p:cNvSpPr txBox="1"/>
              <p:nvPr/>
            </p:nvSpPr>
            <p:spPr>
              <a:xfrm>
                <a:off x="1592094" y="2762415"/>
                <a:ext cx="84587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0D78C-234B-4824-B459-DE8C2411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094" y="2762415"/>
                <a:ext cx="845873" cy="57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arrier-trajectories">
            <a:hlinkClick r:id="" action="ppaction://media"/>
            <a:extLst>
              <a:ext uri="{FF2B5EF4-FFF2-40B4-BE49-F238E27FC236}">
                <a16:creationId xmlns:a16="http://schemas.microsoft.com/office/drawing/2014/main" id="{9F8BD9DA-76CA-47F8-9B65-4F181ED735E4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9"/>
          <a:srcRect l="7748" t="8082" r="8034" b="3922"/>
          <a:stretch/>
        </p:blipFill>
        <p:spPr>
          <a:xfrm>
            <a:off x="3719945" y="1017725"/>
            <a:ext cx="5207973" cy="408120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9B951-2C32-4B67-BC59-D937E462D9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an AI to predict trajectories</a:t>
            </a:r>
            <a:endParaRPr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9E157AB-36A2-4D54-ABD1-22F2AF9B5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8" t="10277" r="8547" b="5306"/>
          <a:stretch/>
        </p:blipFill>
        <p:spPr>
          <a:xfrm>
            <a:off x="4716060" y="1828800"/>
            <a:ext cx="3983231" cy="2971275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CC65554-E5FA-4382-8F21-72B745CCD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6" t="10277" r="7664" b="5306"/>
          <a:stretch/>
        </p:blipFill>
        <p:spPr>
          <a:xfrm>
            <a:off x="311700" y="1828800"/>
            <a:ext cx="4021987" cy="2971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CEAA92-1BA0-41ED-8DCF-0B0DA2D3717E}"/>
              </a:ext>
            </a:extLst>
          </p:cNvPr>
          <p:cNvSpPr txBox="1"/>
          <p:nvPr/>
        </p:nvSpPr>
        <p:spPr>
          <a:xfrm>
            <a:off x="1079500" y="1569938"/>
            <a:ext cx="273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True trajectories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ECCE9-5D3D-4349-99BA-27E91855FCCC}"/>
              </a:ext>
            </a:extLst>
          </p:cNvPr>
          <p:cNvSpPr txBox="1"/>
          <p:nvPr/>
        </p:nvSpPr>
        <p:spPr>
          <a:xfrm>
            <a:off x="5518150" y="1569938"/>
            <a:ext cx="273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AI-predicted trajectories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17FC2-AC7D-42A9-A30D-7E6111B03E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 Poirier’s </a:t>
            </a:r>
            <a:r>
              <a:rPr lang="en-US" dirty="0"/>
              <a:t>t</a:t>
            </a:r>
            <a:r>
              <a:rPr lang="en" dirty="0"/>
              <a:t>rajectory-</a:t>
            </a:r>
            <a:r>
              <a:rPr lang="en-US" dirty="0"/>
              <a:t>b</a:t>
            </a:r>
            <a:r>
              <a:rPr lang="en" dirty="0"/>
              <a:t>ased </a:t>
            </a:r>
            <a:r>
              <a:rPr lang="en-US" dirty="0"/>
              <a:t>a</a:t>
            </a:r>
            <a:r>
              <a:rPr lang="en" dirty="0"/>
              <a:t>pproach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/>
              <p:nvPr/>
            </p:nvSpPr>
            <p:spPr>
              <a:xfrm>
                <a:off x="793173" y="2151928"/>
                <a:ext cx="7557654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3" y="2151928"/>
                <a:ext cx="7557654" cy="1046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6546E-EF89-45E9-893A-3B4A0342DD74}"/>
                  </a:ext>
                </a:extLst>
              </p:cNvPr>
              <p:cNvSpPr txBox="1"/>
              <p:nvPr/>
            </p:nvSpPr>
            <p:spPr>
              <a:xfrm>
                <a:off x="64770" y="3525645"/>
                <a:ext cx="9014460" cy="92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dC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6546E-EF89-45E9-893A-3B4A0342D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" y="3525645"/>
                <a:ext cx="9014460" cy="92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A15A1-A3A9-4525-83B5-61EB232E966A}"/>
                  </a:ext>
                </a:extLst>
              </p:cNvPr>
              <p:cNvSpPr txBox="1"/>
              <p:nvPr/>
            </p:nvSpPr>
            <p:spPr>
              <a:xfrm>
                <a:off x="421587" y="1323104"/>
                <a:ext cx="6782777" cy="54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Solve directly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 with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 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A15A1-A3A9-4525-83B5-61EB232E9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87" y="1323104"/>
                <a:ext cx="6782777" cy="544893"/>
              </a:xfrm>
              <a:prstGeom prst="rect">
                <a:avLst/>
              </a:prstGeom>
              <a:blipFill>
                <a:blip r:embed="rId6"/>
                <a:stretch>
                  <a:fillRect l="-898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2AD-2E14-404C-B19F-E639C12BA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 Poirier’s </a:t>
            </a:r>
            <a:r>
              <a:rPr lang="en-US" dirty="0"/>
              <a:t>t</a:t>
            </a:r>
            <a:r>
              <a:rPr lang="en" dirty="0"/>
              <a:t>rajectory-</a:t>
            </a:r>
            <a:r>
              <a:rPr lang="en-US" dirty="0"/>
              <a:t>b</a:t>
            </a:r>
            <a:r>
              <a:rPr lang="en" dirty="0"/>
              <a:t>ased </a:t>
            </a:r>
            <a:r>
              <a:rPr lang="en-US" dirty="0"/>
              <a:t>a</a:t>
            </a:r>
            <a:r>
              <a:rPr lang="en" dirty="0"/>
              <a:t>pproach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/>
              <p:nvPr/>
            </p:nvSpPr>
            <p:spPr>
              <a:xfrm>
                <a:off x="942975" y="2048305"/>
                <a:ext cx="7258050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−8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+10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2048305"/>
                <a:ext cx="7258050" cy="1046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99BA8F-A4CB-41D5-889E-EC7F0F313783}"/>
                  </a:ext>
                </a:extLst>
              </p:cNvPr>
              <p:cNvSpPr txBox="1"/>
              <p:nvPr/>
            </p:nvSpPr>
            <p:spPr>
              <a:xfrm>
                <a:off x="2844800" y="2873805"/>
                <a:ext cx="4825450" cy="7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Quantum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force</m:t>
                          </m:r>
                        </m:lim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99BA8F-A4CB-41D5-889E-EC7F0F31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2873805"/>
                <a:ext cx="4825450" cy="761812"/>
              </a:xfrm>
              <a:prstGeom prst="rect">
                <a:avLst/>
              </a:prstGeom>
              <a:blipFill>
                <a:blip r:embed="rId5"/>
                <a:stretch>
                  <a:fillRect b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6E6D1-130E-4663-9317-5E3D54D41E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16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4168-FFD9-45C8-9087-50BDCAF0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Hybrid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DE145-09B4-4F49-9AF6-EDAB7469CD1E}"/>
              </a:ext>
            </a:extLst>
          </p:cNvPr>
          <p:cNvSpPr txBox="1"/>
          <p:nvPr/>
        </p:nvSpPr>
        <p:spPr>
          <a:xfrm>
            <a:off x="706582" y="1281545"/>
            <a:ext cx="7613073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 NN for initial “guesses”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BVP solver to refine predictions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Use both for stability &amp; accuracy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EFDB9-B3DF-4F07-A8E1-136A71526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4651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9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7|2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263</Words>
  <Application>Microsoft Office PowerPoint</Application>
  <PresentationFormat>On-screen Show (16:9)</PresentationFormat>
  <Paragraphs>48</Paragraphs>
  <Slides>10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 Math</vt:lpstr>
      <vt:lpstr>Simple Light</vt:lpstr>
      <vt:lpstr>Trajectory-Based Computational Methods for Quantum Mechanics</vt:lpstr>
      <vt:lpstr>Features of Trajectory-Based Theories</vt:lpstr>
      <vt:lpstr>Decomposing the TDSE</vt:lpstr>
      <vt:lpstr>Crank-Nicolson Method for TDSE</vt:lpstr>
      <vt:lpstr>Extracting trajectories from Ψ</vt:lpstr>
      <vt:lpstr>Training an AI to predict trajectories</vt:lpstr>
      <vt:lpstr>Bill Poirier’s trajectory-based approach</vt:lpstr>
      <vt:lpstr>Bill Poirier’s trajectory-based approach</vt:lpstr>
      <vt:lpstr>Next Steps: Hybrid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Trajectory-Based Computational Methods for Quantum Mechanics</dc:title>
  <dc:creator>Totom3</dc:creator>
  <cp:lastModifiedBy>Totom3</cp:lastModifiedBy>
  <cp:revision>66</cp:revision>
  <dcterms:modified xsi:type="dcterms:W3CDTF">2019-05-06T02:45:40Z</dcterms:modified>
</cp:coreProperties>
</file>