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Bebas Neue" panose="020B0606020202050201" pitchFamily="34" charset="0"/>
      <p:regular r:id="rId14"/>
    </p:embeddedFont>
    <p:embeddedFont>
      <p:font typeface="Inter" panose="020B0604020202020204" charset="0"/>
      <p:regular r:id="rId15"/>
      <p:bold r:id="rId16"/>
    </p:embeddedFont>
    <p:embeddedFont>
      <p:font typeface="Lexend"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Y7VPGesGTHjmISs8P7GV5oRDT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10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 name="Google Shape;10;p15"/>
          <p:cNvSpPr/>
          <p:nvPr/>
        </p:nvSpPr>
        <p:spPr>
          <a:xfrm>
            <a:off x="395250" y="222450"/>
            <a:ext cx="8353800" cy="4698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
        <p:cNvGrpSpPr/>
        <p:nvPr/>
      </p:nvGrpSpPr>
      <p:grpSpPr>
        <a:xfrm>
          <a:off x="0" y="0"/>
          <a:ext cx="0" cy="0"/>
          <a:chOff x="0" y="0"/>
          <a:chExt cx="0" cy="0"/>
        </a:xfrm>
      </p:grpSpPr>
      <p:sp>
        <p:nvSpPr>
          <p:cNvPr id="46" name="Google Shape;46;p25"/>
          <p:cNvSpPr/>
          <p:nvPr/>
        </p:nvSpPr>
        <p:spPr>
          <a:xfrm>
            <a:off x="395250" y="222450"/>
            <a:ext cx="8353800" cy="4698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5162700" y="1258444"/>
            <a:ext cx="2963100" cy="197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3" name="Google Shape;13;p16"/>
          <p:cNvSpPr txBox="1">
            <a:spLocks noGrp="1"/>
          </p:cNvSpPr>
          <p:nvPr>
            <p:ph type="subTitle" idx="1"/>
          </p:nvPr>
        </p:nvSpPr>
        <p:spPr>
          <a:xfrm>
            <a:off x="5162550" y="3219056"/>
            <a:ext cx="2963100" cy="66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Font typeface="Inter"/>
              <a:buNone/>
              <a:defRPr sz="1600">
                <a:solidFill>
                  <a:schemeClr val="dk1"/>
                </a:solidFill>
              </a:defRPr>
            </a:lvl1pPr>
            <a:lvl2pPr lvl="1" algn="ctr">
              <a:lnSpc>
                <a:spcPct val="100000"/>
              </a:lnSpc>
              <a:spcBef>
                <a:spcPts val="0"/>
              </a:spcBef>
              <a:spcAft>
                <a:spcPts val="0"/>
              </a:spcAft>
              <a:buSzPts val="1800"/>
              <a:buFont typeface="Inter"/>
              <a:buNone/>
              <a:defRPr sz="1800">
                <a:latin typeface="Inter"/>
                <a:ea typeface="Inter"/>
                <a:cs typeface="Inter"/>
                <a:sym typeface="Inter"/>
              </a:defRPr>
            </a:lvl2pPr>
            <a:lvl3pPr lvl="2" algn="ctr">
              <a:lnSpc>
                <a:spcPct val="100000"/>
              </a:lnSpc>
              <a:spcBef>
                <a:spcPts val="0"/>
              </a:spcBef>
              <a:spcAft>
                <a:spcPts val="0"/>
              </a:spcAft>
              <a:buSzPts val="1800"/>
              <a:buFont typeface="Inter"/>
              <a:buNone/>
              <a:defRPr sz="1800">
                <a:latin typeface="Inter"/>
                <a:ea typeface="Inter"/>
                <a:cs typeface="Inter"/>
                <a:sym typeface="Inter"/>
              </a:defRPr>
            </a:lvl3pPr>
            <a:lvl4pPr lvl="3" algn="ctr">
              <a:lnSpc>
                <a:spcPct val="100000"/>
              </a:lnSpc>
              <a:spcBef>
                <a:spcPts val="0"/>
              </a:spcBef>
              <a:spcAft>
                <a:spcPts val="0"/>
              </a:spcAft>
              <a:buSzPts val="1800"/>
              <a:buFont typeface="Inter"/>
              <a:buNone/>
              <a:defRPr sz="1800">
                <a:latin typeface="Inter"/>
                <a:ea typeface="Inter"/>
                <a:cs typeface="Inter"/>
                <a:sym typeface="Inter"/>
              </a:defRPr>
            </a:lvl4pPr>
            <a:lvl5pPr lvl="4" algn="ctr">
              <a:lnSpc>
                <a:spcPct val="100000"/>
              </a:lnSpc>
              <a:spcBef>
                <a:spcPts val="0"/>
              </a:spcBef>
              <a:spcAft>
                <a:spcPts val="0"/>
              </a:spcAft>
              <a:buSzPts val="1800"/>
              <a:buFont typeface="Inter"/>
              <a:buNone/>
              <a:defRPr sz="1800">
                <a:latin typeface="Inter"/>
                <a:ea typeface="Inter"/>
                <a:cs typeface="Inter"/>
                <a:sym typeface="Inter"/>
              </a:defRPr>
            </a:lvl5pPr>
            <a:lvl6pPr lvl="5" algn="ctr">
              <a:lnSpc>
                <a:spcPct val="100000"/>
              </a:lnSpc>
              <a:spcBef>
                <a:spcPts val="0"/>
              </a:spcBef>
              <a:spcAft>
                <a:spcPts val="0"/>
              </a:spcAft>
              <a:buSzPts val="1800"/>
              <a:buFont typeface="Inter"/>
              <a:buNone/>
              <a:defRPr sz="1800">
                <a:latin typeface="Inter"/>
                <a:ea typeface="Inter"/>
                <a:cs typeface="Inter"/>
                <a:sym typeface="Inter"/>
              </a:defRPr>
            </a:lvl6pPr>
            <a:lvl7pPr lvl="6" algn="ctr">
              <a:lnSpc>
                <a:spcPct val="100000"/>
              </a:lnSpc>
              <a:spcBef>
                <a:spcPts val="0"/>
              </a:spcBef>
              <a:spcAft>
                <a:spcPts val="0"/>
              </a:spcAft>
              <a:buSzPts val="1800"/>
              <a:buFont typeface="Inter"/>
              <a:buNone/>
              <a:defRPr sz="1800">
                <a:latin typeface="Inter"/>
                <a:ea typeface="Inter"/>
                <a:cs typeface="Inter"/>
                <a:sym typeface="Inter"/>
              </a:defRPr>
            </a:lvl7pPr>
            <a:lvl8pPr lvl="7" algn="ctr">
              <a:lnSpc>
                <a:spcPct val="100000"/>
              </a:lnSpc>
              <a:spcBef>
                <a:spcPts val="0"/>
              </a:spcBef>
              <a:spcAft>
                <a:spcPts val="0"/>
              </a:spcAft>
              <a:buSzPts val="1800"/>
              <a:buFont typeface="Inter"/>
              <a:buNone/>
              <a:defRPr sz="1800">
                <a:latin typeface="Inter"/>
                <a:ea typeface="Inter"/>
                <a:cs typeface="Inter"/>
                <a:sym typeface="Inter"/>
              </a:defRPr>
            </a:lvl8pPr>
            <a:lvl9pPr lvl="8" algn="ctr">
              <a:lnSpc>
                <a:spcPct val="100000"/>
              </a:lnSpc>
              <a:spcBef>
                <a:spcPts val="0"/>
              </a:spcBef>
              <a:spcAft>
                <a:spcPts val="0"/>
              </a:spcAft>
              <a:buSzPts val="1800"/>
              <a:buFont typeface="Inter"/>
              <a:buNone/>
              <a:defRPr sz="1800">
                <a:latin typeface="Inter"/>
                <a:ea typeface="Inter"/>
                <a:cs typeface="Inter"/>
                <a:sym typeface="Inter"/>
              </a:defRPr>
            </a:lvl9pPr>
          </a:lstStyle>
          <a:p>
            <a:endParaRPr/>
          </a:p>
        </p:txBody>
      </p:sp>
      <p:sp>
        <p:nvSpPr>
          <p:cNvPr id="14" name="Google Shape;14;p16"/>
          <p:cNvSpPr/>
          <p:nvPr/>
        </p:nvSpPr>
        <p:spPr>
          <a:xfrm>
            <a:off x="395250" y="222450"/>
            <a:ext cx="8353800" cy="4698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
        <p:cNvGrpSpPr/>
        <p:nvPr/>
      </p:nvGrpSpPr>
      <p:grpSpPr>
        <a:xfrm>
          <a:off x="0" y="0"/>
          <a:ext cx="0" cy="0"/>
          <a:chOff x="0" y="0"/>
          <a:chExt cx="0" cy="0"/>
        </a:xfrm>
      </p:grpSpPr>
      <p:sp>
        <p:nvSpPr>
          <p:cNvPr id="16" name="Google Shape;16;p17"/>
          <p:cNvSpPr txBox="1">
            <a:spLocks noGrp="1"/>
          </p:cNvSpPr>
          <p:nvPr>
            <p:ph type="title"/>
          </p:nvPr>
        </p:nvSpPr>
        <p:spPr>
          <a:xfrm>
            <a:off x="3654050" y="1582050"/>
            <a:ext cx="4781700" cy="1460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sz="10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7" name="Google Shape;17;p17"/>
          <p:cNvSpPr txBox="1">
            <a:spLocks noGrp="1"/>
          </p:cNvSpPr>
          <p:nvPr>
            <p:ph type="subTitle" idx="1"/>
          </p:nvPr>
        </p:nvSpPr>
        <p:spPr>
          <a:xfrm>
            <a:off x="3654050" y="2890250"/>
            <a:ext cx="4781700" cy="671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7"/>
          <p:cNvSpPr/>
          <p:nvPr/>
        </p:nvSpPr>
        <p:spPr>
          <a:xfrm>
            <a:off x="395250" y="222450"/>
            <a:ext cx="8353800" cy="4698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
        <p:cNvGrpSpPr/>
        <p:nvPr/>
      </p:nvGrpSpPr>
      <p:grpSpPr>
        <a:xfrm>
          <a:off x="0" y="0"/>
          <a:ext cx="0" cy="0"/>
          <a:chOff x="0" y="0"/>
          <a:chExt cx="0" cy="0"/>
        </a:xfrm>
      </p:grpSpPr>
      <p:sp>
        <p:nvSpPr>
          <p:cNvPr id="20" name="Google Shape;20;p18"/>
          <p:cNvSpPr txBox="1">
            <a:spLocks noGrp="1"/>
          </p:cNvSpPr>
          <p:nvPr>
            <p:ph type="title" hasCustomPrompt="1"/>
          </p:nvPr>
        </p:nvSpPr>
        <p:spPr>
          <a:xfrm>
            <a:off x="1284000" y="2954168"/>
            <a:ext cx="6576000" cy="111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7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1" name="Google Shape;21;p18"/>
          <p:cNvSpPr txBox="1">
            <a:spLocks noGrp="1"/>
          </p:cNvSpPr>
          <p:nvPr>
            <p:ph type="subTitle" idx="1"/>
          </p:nvPr>
        </p:nvSpPr>
        <p:spPr>
          <a:xfrm>
            <a:off x="1284000" y="3997843"/>
            <a:ext cx="6576000" cy="49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2" name="Google Shape;22;p18"/>
          <p:cNvSpPr/>
          <p:nvPr/>
        </p:nvSpPr>
        <p:spPr>
          <a:xfrm>
            <a:off x="395250" y="222450"/>
            <a:ext cx="8353800" cy="4698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4061613" y="1747800"/>
            <a:ext cx="4339200" cy="164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 name="Google Shape;25;p19"/>
          <p:cNvSpPr/>
          <p:nvPr/>
        </p:nvSpPr>
        <p:spPr>
          <a:xfrm>
            <a:off x="395250" y="222450"/>
            <a:ext cx="8353800" cy="4698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1217200" y="2019063"/>
            <a:ext cx="2485200" cy="1593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20"/>
          <p:cNvSpPr txBox="1">
            <a:spLocks noGrp="1"/>
          </p:cNvSpPr>
          <p:nvPr>
            <p:ph type="title" idx="2"/>
          </p:nvPr>
        </p:nvSpPr>
        <p:spPr>
          <a:xfrm>
            <a:off x="2591127" y="947350"/>
            <a:ext cx="1035000" cy="848400"/>
          </a:xfrm>
          <a:prstGeom prst="rect">
            <a:avLst/>
          </a:prstGeom>
          <a:solidFill>
            <a:schemeClr val="accen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9" name="Google Shape;29;p20"/>
          <p:cNvSpPr txBox="1">
            <a:spLocks noGrp="1"/>
          </p:cNvSpPr>
          <p:nvPr>
            <p:ph type="subTitle" idx="1"/>
          </p:nvPr>
        </p:nvSpPr>
        <p:spPr>
          <a:xfrm>
            <a:off x="1217200" y="3600113"/>
            <a:ext cx="2485200" cy="666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0" name="Google Shape;30;p20"/>
          <p:cNvSpPr/>
          <p:nvPr/>
        </p:nvSpPr>
        <p:spPr>
          <a:xfrm>
            <a:off x="395250" y="222450"/>
            <a:ext cx="8353800" cy="4698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3" name="Google Shape;33;p21"/>
          <p:cNvSpPr txBox="1">
            <a:spLocks noGrp="1"/>
          </p:cNvSpPr>
          <p:nvPr>
            <p:ph type="subTitle" idx="1"/>
          </p:nvPr>
        </p:nvSpPr>
        <p:spPr>
          <a:xfrm>
            <a:off x="828850" y="3145549"/>
            <a:ext cx="2240400" cy="782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4" name="Google Shape;34;p21"/>
          <p:cNvSpPr txBox="1">
            <a:spLocks noGrp="1"/>
          </p:cNvSpPr>
          <p:nvPr>
            <p:ph type="subTitle" idx="2"/>
          </p:nvPr>
        </p:nvSpPr>
        <p:spPr>
          <a:xfrm>
            <a:off x="3451800" y="3145549"/>
            <a:ext cx="2240400" cy="782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5" name="Google Shape;35;p21"/>
          <p:cNvSpPr txBox="1">
            <a:spLocks noGrp="1"/>
          </p:cNvSpPr>
          <p:nvPr>
            <p:ph type="subTitle" idx="3"/>
          </p:nvPr>
        </p:nvSpPr>
        <p:spPr>
          <a:xfrm>
            <a:off x="6074750" y="3145549"/>
            <a:ext cx="2240400" cy="782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6" name="Google Shape;36;p21"/>
          <p:cNvSpPr txBox="1">
            <a:spLocks noGrp="1"/>
          </p:cNvSpPr>
          <p:nvPr>
            <p:ph type="subTitle" idx="4"/>
          </p:nvPr>
        </p:nvSpPr>
        <p:spPr>
          <a:xfrm>
            <a:off x="828850" y="2690963"/>
            <a:ext cx="22404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a:solidFill>
                  <a:schemeClr val="dk1"/>
                </a:solidFill>
                <a:latin typeface="Lexend"/>
                <a:ea typeface="Lexend"/>
                <a:cs typeface="Lexend"/>
                <a:sym typeface="Lexe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 name="Google Shape;37;p21"/>
          <p:cNvSpPr txBox="1">
            <a:spLocks noGrp="1"/>
          </p:cNvSpPr>
          <p:nvPr>
            <p:ph type="subTitle" idx="5"/>
          </p:nvPr>
        </p:nvSpPr>
        <p:spPr>
          <a:xfrm>
            <a:off x="3451800" y="2690963"/>
            <a:ext cx="22404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a:solidFill>
                  <a:schemeClr val="dk1"/>
                </a:solidFill>
                <a:latin typeface="Lexend"/>
                <a:ea typeface="Lexend"/>
                <a:cs typeface="Lexend"/>
                <a:sym typeface="Lexe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 name="Google Shape;38;p21"/>
          <p:cNvSpPr txBox="1">
            <a:spLocks noGrp="1"/>
          </p:cNvSpPr>
          <p:nvPr>
            <p:ph type="subTitle" idx="6"/>
          </p:nvPr>
        </p:nvSpPr>
        <p:spPr>
          <a:xfrm>
            <a:off x="6074751" y="2690963"/>
            <a:ext cx="22404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a:solidFill>
                  <a:schemeClr val="dk1"/>
                </a:solidFill>
                <a:latin typeface="Lexend"/>
                <a:ea typeface="Lexend"/>
                <a:cs typeface="Lexend"/>
                <a:sym typeface="Lexe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 name="Google Shape;39;p21"/>
          <p:cNvSpPr/>
          <p:nvPr/>
        </p:nvSpPr>
        <p:spPr>
          <a:xfrm>
            <a:off x="395250" y="222450"/>
            <a:ext cx="8353800" cy="4698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22"/>
          <p:cNvSpPr>
            <a:spLocks noGrp="1"/>
          </p:cNvSpPr>
          <p:nvPr>
            <p:ph type="pic" idx="2"/>
          </p:nvPr>
        </p:nvSpPr>
        <p:spPr>
          <a:xfrm>
            <a:off x="0" y="0"/>
            <a:ext cx="9144000" cy="5143500"/>
          </a:xfrm>
          <a:prstGeom prst="rect">
            <a:avLst/>
          </a:prstGeom>
          <a:noFill/>
          <a:ln>
            <a:noFill/>
          </a:ln>
        </p:spPr>
      </p:sp>
      <p:sp>
        <p:nvSpPr>
          <p:cNvPr id="42" name="Google Shape;42;p22"/>
          <p:cNvSpPr txBox="1">
            <a:spLocks noGrp="1"/>
          </p:cNvSpPr>
          <p:nvPr>
            <p:ph type="title"/>
          </p:nvPr>
        </p:nvSpPr>
        <p:spPr>
          <a:xfrm>
            <a:off x="3228175" y="3462500"/>
            <a:ext cx="5202600" cy="11415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500"/>
              <a:buFont typeface="Lexend"/>
              <a:buNone/>
              <a:defRPr sz="3500" b="0" i="0" u="none" strike="noStrike" cap="none">
                <a:solidFill>
                  <a:schemeClr val="dk1"/>
                </a:solidFill>
                <a:latin typeface="Lexend"/>
                <a:ea typeface="Lexend"/>
                <a:cs typeface="Lexend"/>
                <a:sym typeface="Lexend"/>
              </a:defRPr>
            </a:lvl9pPr>
          </a:lstStyle>
          <a:p>
            <a:endParaRPr/>
          </a:p>
        </p:txBody>
      </p:sp>
      <p:sp>
        <p:nvSpPr>
          <p:cNvPr id="7" name="Google Shape;7;p14"/>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1pPr>
            <a:lvl2pPr marL="914400" marR="0" lvl="1"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2pPr>
            <a:lvl3pPr marL="1371600" marR="0" lvl="2"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3pPr>
            <a:lvl4pPr marL="1828800" marR="0" lvl="3"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4pPr>
            <a:lvl5pPr marL="2286000" marR="0" lvl="4"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5pPr>
            <a:lvl6pPr marL="2743200" marR="0" lvl="5"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6pPr>
            <a:lvl7pPr marL="3200400" marR="0" lvl="6"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7pPr>
            <a:lvl8pPr marL="3657600" marR="0" lvl="7"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8pPr>
            <a:lvl9pPr marL="4114800" marR="0" lvl="8"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ctrTitle"/>
          </p:nvPr>
        </p:nvSpPr>
        <p:spPr>
          <a:xfrm>
            <a:off x="4156475" y="1219200"/>
            <a:ext cx="4606524" cy="218441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6000"/>
              <a:t>La malvoyance</a:t>
            </a:r>
            <a:endParaRPr sz="6000"/>
          </a:p>
        </p:txBody>
      </p:sp>
      <p:sp>
        <p:nvSpPr>
          <p:cNvPr id="52" name="Google Shape;52;p2"/>
          <p:cNvSpPr txBox="1">
            <a:spLocks noGrp="1"/>
          </p:cNvSpPr>
          <p:nvPr>
            <p:ph type="subTitle" idx="1"/>
          </p:nvPr>
        </p:nvSpPr>
        <p:spPr>
          <a:xfrm>
            <a:off x="4329545" y="4015693"/>
            <a:ext cx="3796255" cy="66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GB"/>
              <a:t>Projets transverses 2022-2023 : Le numérique au service de la société</a:t>
            </a:r>
            <a:endParaRPr/>
          </a:p>
        </p:txBody>
      </p:sp>
      <p:cxnSp>
        <p:nvCxnSpPr>
          <p:cNvPr id="53" name="Google Shape;53;p2"/>
          <p:cNvCxnSpPr/>
          <p:nvPr/>
        </p:nvCxnSpPr>
        <p:spPr>
          <a:xfrm>
            <a:off x="4047409" y="1219200"/>
            <a:ext cx="0" cy="2705100"/>
          </a:xfrm>
          <a:prstGeom prst="straightConnector1">
            <a:avLst/>
          </a:prstGeom>
          <a:noFill/>
          <a:ln w="28575" cap="flat" cmpd="sng">
            <a:solidFill>
              <a:schemeClr val="dk1"/>
            </a:solidFill>
            <a:prstDash val="solid"/>
            <a:round/>
            <a:headEnd type="none" w="sm" len="sm"/>
            <a:tailEnd type="none" w="sm" len="sm"/>
          </a:ln>
        </p:spPr>
      </p:cxnSp>
      <p:pic>
        <p:nvPicPr>
          <p:cNvPr id="54" name="Google Shape;54;p2" descr="PhotozoOMER logo&#10;"/>
          <p:cNvPicPr preferRelativeResize="0"/>
          <p:nvPr/>
        </p:nvPicPr>
        <p:blipFill rotWithShape="1">
          <a:blip r:embed="rId3">
            <a:alphaModFix/>
          </a:blip>
          <a:srcRect/>
          <a:stretch/>
        </p:blipFill>
        <p:spPr>
          <a:xfrm>
            <a:off x="1297121" y="1219200"/>
            <a:ext cx="2576903" cy="2571750"/>
          </a:xfrm>
          <a:prstGeom prst="rect">
            <a:avLst/>
          </a:prstGeom>
          <a:noFill/>
          <a:ln>
            <a:noFill/>
          </a:ln>
        </p:spPr>
      </p:pic>
      <p:pic>
        <p:nvPicPr>
          <p:cNvPr id="55" name="Google Shape;55;p2" descr="Efrei Logo"/>
          <p:cNvPicPr preferRelativeResize="0"/>
          <p:nvPr/>
        </p:nvPicPr>
        <p:blipFill rotWithShape="1">
          <a:blip r:embed="rId4">
            <a:alphaModFix/>
          </a:blip>
          <a:srcRect/>
          <a:stretch/>
        </p:blipFill>
        <p:spPr>
          <a:xfrm>
            <a:off x="442650" y="246783"/>
            <a:ext cx="2224351" cy="7251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subTitle" idx="1"/>
          </p:nvPr>
        </p:nvSpPr>
        <p:spPr>
          <a:xfrm>
            <a:off x="828850" y="3145549"/>
            <a:ext cx="2240400" cy="782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Création d’une application mobile</a:t>
            </a:r>
            <a:endParaRPr/>
          </a:p>
        </p:txBody>
      </p:sp>
      <p:sp>
        <p:nvSpPr>
          <p:cNvPr id="133" name="Google Shape;133;p12"/>
          <p:cNvSpPr txBox="1">
            <a:spLocks noGrp="1"/>
          </p:cNvSpPr>
          <p:nvPr>
            <p:ph type="subTitle" idx="2"/>
          </p:nvPr>
        </p:nvSpPr>
        <p:spPr>
          <a:xfrm>
            <a:off x="3451800" y="3145549"/>
            <a:ext cx="2240400" cy="782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Implémentation d’une UI en plusieurs langues</a:t>
            </a:r>
            <a:endParaRPr/>
          </a:p>
        </p:txBody>
      </p:sp>
      <p:sp>
        <p:nvSpPr>
          <p:cNvPr id="134" name="Google Shape;134;p12"/>
          <p:cNvSpPr txBox="1">
            <a:spLocks noGrp="1"/>
          </p:cNvSpPr>
          <p:nvPr>
            <p:ph type="subTitle" idx="3"/>
          </p:nvPr>
        </p:nvSpPr>
        <p:spPr>
          <a:xfrm>
            <a:off x="6074750" y="3145549"/>
            <a:ext cx="2240400" cy="782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Implémentation d’une synthèse vocale pour faciliter l’accès au malvoyant</a:t>
            </a:r>
            <a:endParaRPr/>
          </a:p>
        </p:txBody>
      </p:sp>
      <p:sp>
        <p:nvSpPr>
          <p:cNvPr id="135" name="Google Shape;135;p12"/>
          <p:cNvSpPr txBox="1">
            <a:spLocks noGrp="1"/>
          </p:cNvSpPr>
          <p:nvPr>
            <p:ph type="subTitle" idx="4"/>
          </p:nvPr>
        </p:nvSpPr>
        <p:spPr>
          <a:xfrm>
            <a:off x="994194" y="2669873"/>
            <a:ext cx="1270114" cy="45458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GB"/>
              <a:t>Mobile</a:t>
            </a:r>
            <a:endParaRPr/>
          </a:p>
        </p:txBody>
      </p:sp>
      <p:sp>
        <p:nvSpPr>
          <p:cNvPr id="136" name="Google Shape;136;p12"/>
          <p:cNvSpPr txBox="1">
            <a:spLocks noGrp="1"/>
          </p:cNvSpPr>
          <p:nvPr>
            <p:ph type="subTitle" idx="5"/>
          </p:nvPr>
        </p:nvSpPr>
        <p:spPr>
          <a:xfrm>
            <a:off x="3451800" y="2690963"/>
            <a:ext cx="22404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GB"/>
              <a:t>Différentes langues</a:t>
            </a:r>
            <a:endParaRPr/>
          </a:p>
        </p:txBody>
      </p:sp>
      <p:sp>
        <p:nvSpPr>
          <p:cNvPr id="137" name="Google Shape;137;p12"/>
          <p:cNvSpPr txBox="1">
            <a:spLocks noGrp="1"/>
          </p:cNvSpPr>
          <p:nvPr>
            <p:ph type="subTitle" idx="6"/>
          </p:nvPr>
        </p:nvSpPr>
        <p:spPr>
          <a:xfrm>
            <a:off x="6074751" y="2690963"/>
            <a:ext cx="22404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GB"/>
              <a:t>Synthèse vocale</a:t>
            </a:r>
            <a:endParaRPr/>
          </a:p>
        </p:txBody>
      </p:sp>
      <p:grpSp>
        <p:nvGrpSpPr>
          <p:cNvPr id="138" name="Google Shape;138;p12"/>
          <p:cNvGrpSpPr/>
          <p:nvPr/>
        </p:nvGrpSpPr>
        <p:grpSpPr>
          <a:xfrm rot="-5400000">
            <a:off x="790204" y="1086475"/>
            <a:ext cx="1678094" cy="1076295"/>
            <a:chOff x="2532400" y="814063"/>
            <a:chExt cx="4079400" cy="2083800"/>
          </a:xfrm>
        </p:grpSpPr>
        <p:sp>
          <p:nvSpPr>
            <p:cNvPr id="139" name="Google Shape;139;p12"/>
            <p:cNvSpPr/>
            <p:nvPr/>
          </p:nvSpPr>
          <p:spPr>
            <a:xfrm>
              <a:off x="2532400" y="814063"/>
              <a:ext cx="4079400" cy="2083800"/>
            </a:xfrm>
            <a:prstGeom prst="rect">
              <a:avLst/>
            </a:prstGeom>
            <a:gradFill>
              <a:gsLst>
                <a:gs pos="0">
                  <a:schemeClr val="dk2"/>
                </a:gs>
                <a:gs pos="58999">
                  <a:schemeClr val="accent1"/>
                </a:gs>
                <a:gs pos="100000">
                  <a:schemeClr val="accen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2"/>
            <p:cNvSpPr/>
            <p:nvPr/>
          </p:nvSpPr>
          <p:spPr>
            <a:xfrm rot="5400000">
              <a:off x="2566750" y="1801063"/>
              <a:ext cx="239700" cy="109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2"/>
            <p:cNvSpPr/>
            <p:nvPr/>
          </p:nvSpPr>
          <p:spPr>
            <a:xfrm rot="5400000">
              <a:off x="6382300" y="1821663"/>
              <a:ext cx="150300" cy="68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12"/>
          <p:cNvGrpSpPr/>
          <p:nvPr/>
        </p:nvGrpSpPr>
        <p:grpSpPr>
          <a:xfrm>
            <a:off x="3808361" y="1153868"/>
            <a:ext cx="895257" cy="864073"/>
            <a:chOff x="-62890750" y="3747425"/>
            <a:chExt cx="330825" cy="317900"/>
          </a:xfrm>
        </p:grpSpPr>
        <p:sp>
          <p:nvSpPr>
            <p:cNvPr id="143" name="Google Shape;143;p12"/>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2"/>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2"/>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2"/>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2"/>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2"/>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2"/>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2"/>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2"/>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2"/>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2"/>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2"/>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2"/>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2"/>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gradFill>
              <a:gsLst>
                <a:gs pos="0">
                  <a:srgbClr val="9F77B7"/>
                </a:gs>
                <a:gs pos="100000">
                  <a:srgbClr val="4C629B"/>
                </a:gs>
              </a:gsLst>
              <a:lin ang="36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12"/>
          <p:cNvGrpSpPr/>
          <p:nvPr/>
        </p:nvGrpSpPr>
        <p:grpSpPr>
          <a:xfrm>
            <a:off x="6387269" y="1256555"/>
            <a:ext cx="961241" cy="782099"/>
            <a:chOff x="3860400" y="3254050"/>
            <a:chExt cx="296175" cy="241825"/>
          </a:xfrm>
        </p:grpSpPr>
        <p:sp>
          <p:nvSpPr>
            <p:cNvPr id="158" name="Google Shape;158;p12"/>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gradFill>
              <a:gsLst>
                <a:gs pos="0">
                  <a:srgbClr val="9F77B7">
                    <a:alpha val="47450"/>
                  </a:srgbClr>
                </a:gs>
                <a:gs pos="100000">
                  <a:srgbClr val="456099"/>
                </a:gs>
              </a:gsLst>
              <a:lin ang="4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2"/>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gradFill>
              <a:gsLst>
                <a:gs pos="0">
                  <a:srgbClr val="9F77B7">
                    <a:alpha val="47450"/>
                  </a:srgbClr>
                </a:gs>
                <a:gs pos="100000">
                  <a:srgbClr val="456099"/>
                </a:gs>
              </a:gsLst>
              <a:lin ang="4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2"/>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gradFill>
              <a:gsLst>
                <a:gs pos="0">
                  <a:srgbClr val="9F77B7">
                    <a:alpha val="47450"/>
                  </a:srgbClr>
                </a:gs>
                <a:gs pos="100000">
                  <a:srgbClr val="456099"/>
                </a:gs>
              </a:gsLst>
              <a:lin ang="4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2"/>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gradFill>
              <a:gsLst>
                <a:gs pos="0">
                  <a:srgbClr val="9F77B7">
                    <a:alpha val="47450"/>
                  </a:srgbClr>
                </a:gs>
                <a:gs pos="100000">
                  <a:srgbClr val="456099"/>
                </a:gs>
              </a:gsLst>
              <a:lin ang="4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2"/>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gradFill>
              <a:gsLst>
                <a:gs pos="0">
                  <a:srgbClr val="9F77B7">
                    <a:alpha val="47450"/>
                  </a:srgbClr>
                </a:gs>
                <a:gs pos="100000">
                  <a:srgbClr val="456099"/>
                </a:gs>
              </a:gsLst>
              <a:lin ang="4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2"/>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gradFill>
              <a:gsLst>
                <a:gs pos="0">
                  <a:srgbClr val="9F77B7">
                    <a:alpha val="47450"/>
                  </a:srgbClr>
                </a:gs>
                <a:gs pos="100000">
                  <a:srgbClr val="456099"/>
                </a:gs>
              </a:gsLst>
              <a:lin ang="4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2"/>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gradFill>
              <a:gsLst>
                <a:gs pos="0">
                  <a:srgbClr val="9F77B7">
                    <a:alpha val="47450"/>
                  </a:srgbClr>
                </a:gs>
                <a:gs pos="100000">
                  <a:srgbClr val="456099"/>
                </a:gs>
              </a:gsLst>
              <a:lin ang="4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68"/>
        <p:cNvGrpSpPr/>
        <p:nvPr/>
      </p:nvGrpSpPr>
      <p:grpSpPr>
        <a:xfrm>
          <a:off x="0" y="0"/>
          <a:ext cx="0" cy="0"/>
          <a:chOff x="0" y="0"/>
          <a:chExt cx="0" cy="0"/>
        </a:xfrm>
      </p:grpSpPr>
      <p:pic>
        <p:nvPicPr>
          <p:cNvPr id="169" name="Google Shape;169;p13"/>
          <p:cNvPicPr preferRelativeResize="0"/>
          <p:nvPr/>
        </p:nvPicPr>
        <p:blipFill rotWithShape="1">
          <a:blip r:embed="rId3">
            <a:alphaModFix/>
          </a:blip>
          <a:srcRect l="17154"/>
          <a:stretch/>
        </p:blipFill>
        <p:spPr>
          <a:xfrm>
            <a:off x="0" y="1"/>
            <a:ext cx="4036910" cy="5143500"/>
          </a:xfrm>
          <a:prstGeom prst="rect">
            <a:avLst/>
          </a:prstGeom>
          <a:noFill/>
          <a:ln>
            <a:noFill/>
          </a:ln>
        </p:spPr>
      </p:pic>
      <p:pic>
        <p:nvPicPr>
          <p:cNvPr id="170" name="Google Shape;170;p13"/>
          <p:cNvPicPr preferRelativeResize="0"/>
          <p:nvPr/>
        </p:nvPicPr>
        <p:blipFill rotWithShape="1">
          <a:blip r:embed="rId4">
            <a:alphaModFix/>
          </a:blip>
          <a:srcRect r="18361"/>
          <a:stretch/>
        </p:blipFill>
        <p:spPr>
          <a:xfrm>
            <a:off x="4036911" y="-150"/>
            <a:ext cx="5107090" cy="5143500"/>
          </a:xfrm>
          <a:prstGeom prst="rect">
            <a:avLst/>
          </a:prstGeom>
          <a:noFill/>
          <a:ln>
            <a:noFill/>
          </a:ln>
        </p:spPr>
      </p:pic>
      <p:sp>
        <p:nvSpPr>
          <p:cNvPr id="171" name="Google Shape;171;p13"/>
          <p:cNvSpPr txBox="1">
            <a:spLocks noGrp="1"/>
          </p:cNvSpPr>
          <p:nvPr>
            <p:ph type="title"/>
          </p:nvPr>
        </p:nvSpPr>
        <p:spPr>
          <a:xfrm>
            <a:off x="1970700" y="1366035"/>
            <a:ext cx="5202600" cy="241113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GB">
                <a:solidFill>
                  <a:schemeClr val="dk1"/>
                </a:solidFill>
              </a:rPr>
              <a:t>Une image vaut </a:t>
            </a:r>
            <a:br>
              <a:rPr lang="en-GB">
                <a:solidFill>
                  <a:schemeClr val="dk1"/>
                </a:solidFill>
              </a:rPr>
            </a:br>
            <a:r>
              <a:rPr lang="en-GB">
                <a:solidFill>
                  <a:schemeClr val="dk1"/>
                </a:solidFill>
              </a:rPr>
              <a:t>mille mots</a:t>
            </a:r>
            <a:br>
              <a:rPr lang="en-GB" b="1">
                <a:solidFill>
                  <a:schemeClr val="dk1"/>
                </a:solidFill>
              </a:rPr>
            </a:br>
            <a:r>
              <a:rPr lang="en-GB" b="1">
                <a:solidFill>
                  <a:schemeClr val="dk1"/>
                </a:solidFill>
              </a:rPr>
              <a:t>essayons de ne pas les louper</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1284000" y="2954168"/>
            <a:ext cx="6576000" cy="1119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600"/>
              <a:buNone/>
            </a:pPr>
            <a:r>
              <a:rPr lang="en-GB"/>
              <a:t>1,7 Million</a:t>
            </a:r>
            <a:endParaRPr b="1"/>
          </a:p>
        </p:txBody>
      </p:sp>
      <p:sp>
        <p:nvSpPr>
          <p:cNvPr id="70" name="Google Shape;70;p4"/>
          <p:cNvSpPr txBox="1">
            <a:spLocks noGrp="1"/>
          </p:cNvSpPr>
          <p:nvPr>
            <p:ph type="subTitle" idx="1"/>
          </p:nvPr>
        </p:nvSpPr>
        <p:spPr>
          <a:xfrm>
            <a:off x="1284000" y="3997843"/>
            <a:ext cx="6576000" cy="497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GB">
                <a:latin typeface="Inter"/>
                <a:ea typeface="Inter"/>
                <a:cs typeface="Inter"/>
                <a:sym typeface="Inter"/>
              </a:rPr>
              <a:t>En france</a:t>
            </a:r>
            <a:endParaRPr>
              <a:latin typeface="Inter"/>
              <a:ea typeface="Inter"/>
              <a:cs typeface="Inter"/>
              <a:sym typeface="Inter"/>
            </a:endParaRPr>
          </a:p>
        </p:txBody>
      </p:sp>
      <p:cxnSp>
        <p:nvCxnSpPr>
          <p:cNvPr id="71" name="Google Shape;71;p4"/>
          <p:cNvCxnSpPr/>
          <p:nvPr/>
        </p:nvCxnSpPr>
        <p:spPr>
          <a:xfrm>
            <a:off x="1284000" y="2725568"/>
            <a:ext cx="6576000" cy="0"/>
          </a:xfrm>
          <a:prstGeom prst="straightConnector1">
            <a:avLst/>
          </a:prstGeom>
          <a:noFill/>
          <a:ln w="28575" cap="flat" cmpd="sng">
            <a:solidFill>
              <a:schemeClr val="dk1"/>
            </a:solidFill>
            <a:prstDash val="solid"/>
            <a:round/>
            <a:headEnd type="none" w="sm" len="sm"/>
            <a:tailEnd type="none" w="sm" len="sm"/>
          </a:ln>
        </p:spPr>
      </p:cxnSp>
      <p:pic>
        <p:nvPicPr>
          <p:cNvPr id="72" name="Google Shape;72;p4" descr="A picture containing black, sketch, darkness, black and white&#10;&#10;Description automatically generated"/>
          <p:cNvPicPr preferRelativeResize="0"/>
          <p:nvPr/>
        </p:nvPicPr>
        <p:blipFill rotWithShape="1">
          <a:blip r:embed="rId3">
            <a:alphaModFix/>
          </a:blip>
          <a:srcRect/>
          <a:stretch/>
        </p:blipFill>
        <p:spPr>
          <a:xfrm>
            <a:off x="2111302" y="0"/>
            <a:ext cx="4921395" cy="29528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5"/>
          <p:cNvSpPr txBox="1">
            <a:spLocks noGrp="1"/>
          </p:cNvSpPr>
          <p:nvPr>
            <p:ph type="title"/>
          </p:nvPr>
        </p:nvSpPr>
        <p:spPr>
          <a:xfrm>
            <a:off x="2033069" y="175814"/>
            <a:ext cx="4781700" cy="1460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500"/>
              <a:buNone/>
            </a:pPr>
            <a:r>
              <a:rPr lang="en-GB" sz="7200"/>
              <a:t>Sommaire</a:t>
            </a:r>
            <a:endParaRPr sz="7200"/>
          </a:p>
        </p:txBody>
      </p:sp>
      <p:cxnSp>
        <p:nvCxnSpPr>
          <p:cNvPr id="78" name="Google Shape;78;p5"/>
          <p:cNvCxnSpPr/>
          <p:nvPr/>
        </p:nvCxnSpPr>
        <p:spPr>
          <a:xfrm>
            <a:off x="1284000" y="1636514"/>
            <a:ext cx="6576000" cy="0"/>
          </a:xfrm>
          <a:prstGeom prst="straightConnector1">
            <a:avLst/>
          </a:prstGeom>
          <a:noFill/>
          <a:ln w="28575" cap="flat" cmpd="sng">
            <a:solidFill>
              <a:schemeClr val="dk1"/>
            </a:solidFill>
            <a:prstDash val="solid"/>
            <a:round/>
            <a:headEnd type="none" w="sm" len="sm"/>
            <a:tailEnd type="none" w="sm" len="sm"/>
          </a:ln>
        </p:spPr>
      </p:cxnSp>
      <p:cxnSp>
        <p:nvCxnSpPr>
          <p:cNvPr id="79" name="Google Shape;79;p5"/>
          <p:cNvCxnSpPr/>
          <p:nvPr/>
        </p:nvCxnSpPr>
        <p:spPr>
          <a:xfrm>
            <a:off x="1734272" y="2047669"/>
            <a:ext cx="0" cy="531722"/>
          </a:xfrm>
          <a:prstGeom prst="straightConnector1">
            <a:avLst/>
          </a:prstGeom>
          <a:noFill/>
          <a:ln w="28575" cap="flat" cmpd="sng">
            <a:solidFill>
              <a:schemeClr val="dk1"/>
            </a:solidFill>
            <a:prstDash val="solid"/>
            <a:round/>
            <a:headEnd type="none" w="sm" len="sm"/>
            <a:tailEnd type="none" w="sm" len="sm"/>
          </a:ln>
        </p:spPr>
      </p:cxnSp>
      <p:sp>
        <p:nvSpPr>
          <p:cNvPr id="80" name="Google Shape;80;p5"/>
          <p:cNvSpPr txBox="1"/>
          <p:nvPr/>
        </p:nvSpPr>
        <p:spPr>
          <a:xfrm>
            <a:off x="1519526" y="1977143"/>
            <a:ext cx="3121741" cy="672774"/>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3500"/>
              <a:buFont typeface="Lexend"/>
              <a:buNone/>
            </a:pPr>
            <a:r>
              <a:rPr lang="en-GB" sz="3600" b="0" i="0" u="none" strike="noStrike" cap="none">
                <a:solidFill>
                  <a:schemeClr val="dk1"/>
                </a:solidFill>
                <a:latin typeface="Lexend"/>
                <a:ea typeface="Lexend"/>
                <a:cs typeface="Lexend"/>
                <a:sym typeface="Lexend"/>
              </a:rPr>
              <a:t>Le marché</a:t>
            </a:r>
            <a:endParaRPr/>
          </a:p>
        </p:txBody>
      </p:sp>
      <p:cxnSp>
        <p:nvCxnSpPr>
          <p:cNvPr id="81" name="Google Shape;81;p5"/>
          <p:cNvCxnSpPr/>
          <p:nvPr/>
        </p:nvCxnSpPr>
        <p:spPr>
          <a:xfrm>
            <a:off x="1734272" y="2909520"/>
            <a:ext cx="0" cy="531722"/>
          </a:xfrm>
          <a:prstGeom prst="straightConnector1">
            <a:avLst/>
          </a:prstGeom>
          <a:noFill/>
          <a:ln w="28575" cap="flat" cmpd="sng">
            <a:solidFill>
              <a:schemeClr val="dk1"/>
            </a:solidFill>
            <a:prstDash val="solid"/>
            <a:round/>
            <a:headEnd type="none" w="sm" len="sm"/>
            <a:tailEnd type="none" w="sm" len="sm"/>
          </a:ln>
        </p:spPr>
      </p:cxnSp>
      <p:sp>
        <p:nvSpPr>
          <p:cNvPr id="82" name="Google Shape;82;p5"/>
          <p:cNvSpPr txBox="1"/>
          <p:nvPr/>
        </p:nvSpPr>
        <p:spPr>
          <a:xfrm>
            <a:off x="1519526" y="2838994"/>
            <a:ext cx="3869892" cy="672774"/>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3500"/>
              <a:buFont typeface="Lexend"/>
              <a:buNone/>
            </a:pPr>
            <a:r>
              <a:rPr lang="en-GB" sz="3600" b="0" i="0" u="none" strike="noStrike" cap="none">
                <a:solidFill>
                  <a:schemeClr val="dk1"/>
                </a:solidFill>
                <a:latin typeface="Lexend"/>
                <a:ea typeface="Lexend"/>
                <a:cs typeface="Lexend"/>
                <a:sym typeface="Lexend"/>
              </a:rPr>
              <a:t>Notre solution</a:t>
            </a:r>
            <a:endParaRPr sz="3600" b="0" i="0" u="none" strike="noStrike" cap="none">
              <a:solidFill>
                <a:schemeClr val="dk1"/>
              </a:solidFill>
              <a:latin typeface="Lexend"/>
              <a:ea typeface="Lexend"/>
              <a:cs typeface="Lexend"/>
              <a:sym typeface="Lexend"/>
            </a:endParaRPr>
          </a:p>
        </p:txBody>
      </p:sp>
      <p:cxnSp>
        <p:nvCxnSpPr>
          <p:cNvPr id="83" name="Google Shape;83;p5"/>
          <p:cNvCxnSpPr/>
          <p:nvPr/>
        </p:nvCxnSpPr>
        <p:spPr>
          <a:xfrm>
            <a:off x="1734272" y="3771371"/>
            <a:ext cx="0" cy="531722"/>
          </a:xfrm>
          <a:prstGeom prst="straightConnector1">
            <a:avLst/>
          </a:prstGeom>
          <a:noFill/>
          <a:ln w="28575" cap="flat" cmpd="sng">
            <a:solidFill>
              <a:schemeClr val="dk1"/>
            </a:solidFill>
            <a:prstDash val="solid"/>
            <a:round/>
            <a:headEnd type="none" w="sm" len="sm"/>
            <a:tailEnd type="none" w="sm" len="sm"/>
          </a:ln>
        </p:spPr>
      </p:cxnSp>
      <p:sp>
        <p:nvSpPr>
          <p:cNvPr id="84" name="Google Shape;84;p5"/>
          <p:cNvSpPr txBox="1"/>
          <p:nvPr/>
        </p:nvSpPr>
        <p:spPr>
          <a:xfrm>
            <a:off x="1519525" y="3700845"/>
            <a:ext cx="4659601" cy="672774"/>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3500"/>
              <a:buFont typeface="Lexend"/>
              <a:buNone/>
            </a:pPr>
            <a:r>
              <a:rPr lang="en-GB" sz="3600" b="0" i="0" u="none" strike="noStrike" cap="none">
                <a:solidFill>
                  <a:schemeClr val="dk1"/>
                </a:solidFill>
                <a:latin typeface="Lexend"/>
                <a:ea typeface="Lexend"/>
                <a:cs typeface="Lexend"/>
                <a:sym typeface="Lexend"/>
              </a:rPr>
              <a:t>Les améliorations</a:t>
            </a:r>
            <a:endParaRPr sz="3600" b="0" i="0" u="none" strike="noStrike" cap="none">
              <a:solidFill>
                <a:schemeClr val="dk1"/>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96679" y="1679719"/>
            <a:ext cx="4781550" cy="146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500"/>
              <a:buNone/>
            </a:pPr>
            <a:r>
              <a:rPr lang="en-GB" sz="6600"/>
              <a:t>Le marché</a:t>
            </a:r>
            <a:endParaRPr sz="6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866077" y="1154771"/>
            <a:ext cx="1759700" cy="448696"/>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None/>
            </a:pPr>
            <a:r>
              <a:rPr lang="en-GB"/>
              <a:t>Photo Scan</a:t>
            </a:r>
            <a:endParaRPr/>
          </a:p>
        </p:txBody>
      </p:sp>
      <p:pic>
        <p:nvPicPr>
          <p:cNvPr id="95" name="Google Shape;95;p7" descr="PhotoScan, par Google Photos – Applications sur Google Play"/>
          <p:cNvPicPr preferRelativeResize="0"/>
          <p:nvPr/>
        </p:nvPicPr>
        <p:blipFill rotWithShape="1">
          <a:blip r:embed="rId3">
            <a:alphaModFix/>
          </a:blip>
          <a:srcRect/>
          <a:stretch/>
        </p:blipFill>
        <p:spPr>
          <a:xfrm>
            <a:off x="267899" y="1439315"/>
            <a:ext cx="2938895" cy="2938895"/>
          </a:xfrm>
          <a:prstGeom prst="rect">
            <a:avLst/>
          </a:prstGeom>
          <a:noFill/>
          <a:ln>
            <a:noFill/>
          </a:ln>
        </p:spPr>
      </p:pic>
      <p:pic>
        <p:nvPicPr>
          <p:cNvPr id="96" name="Google Shape;96;p7" descr="Capture2Text"/>
          <p:cNvPicPr preferRelativeResize="0"/>
          <p:nvPr/>
        </p:nvPicPr>
        <p:blipFill rotWithShape="1">
          <a:blip r:embed="rId4">
            <a:alphaModFix/>
          </a:blip>
          <a:srcRect/>
          <a:stretch/>
        </p:blipFill>
        <p:spPr>
          <a:xfrm>
            <a:off x="3596120" y="1878578"/>
            <a:ext cx="1951759" cy="1951759"/>
          </a:xfrm>
          <a:prstGeom prst="rect">
            <a:avLst/>
          </a:prstGeom>
          <a:noFill/>
          <a:ln>
            <a:noFill/>
          </a:ln>
        </p:spPr>
      </p:pic>
      <p:pic>
        <p:nvPicPr>
          <p:cNvPr id="97" name="Google Shape;97;p7"/>
          <p:cNvPicPr preferRelativeResize="0"/>
          <p:nvPr/>
        </p:nvPicPr>
        <p:blipFill rotWithShape="1">
          <a:blip r:embed="rId5">
            <a:alphaModFix/>
          </a:blip>
          <a:srcRect/>
          <a:stretch/>
        </p:blipFill>
        <p:spPr>
          <a:xfrm>
            <a:off x="5905531" y="1342849"/>
            <a:ext cx="3027218" cy="3027218"/>
          </a:xfrm>
          <a:prstGeom prst="rect">
            <a:avLst/>
          </a:prstGeom>
          <a:noFill/>
          <a:ln>
            <a:noFill/>
          </a:ln>
        </p:spPr>
      </p:pic>
      <p:sp>
        <p:nvSpPr>
          <p:cNvPr id="98" name="Google Shape;98;p7"/>
          <p:cNvSpPr txBox="1"/>
          <p:nvPr/>
        </p:nvSpPr>
        <p:spPr>
          <a:xfrm>
            <a:off x="3772786" y="1209842"/>
            <a:ext cx="159842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rgbClr val="000000"/>
                </a:solidFill>
                <a:latin typeface="Inter"/>
                <a:ea typeface="Inter"/>
                <a:cs typeface="Inter"/>
                <a:sym typeface="Inter"/>
              </a:rPr>
              <a:t>Capture2Text</a:t>
            </a:r>
            <a:endParaRPr/>
          </a:p>
        </p:txBody>
      </p:sp>
      <p:sp>
        <p:nvSpPr>
          <p:cNvPr id="99" name="Google Shape;99;p7"/>
          <p:cNvSpPr txBox="1"/>
          <p:nvPr/>
        </p:nvSpPr>
        <p:spPr>
          <a:xfrm>
            <a:off x="6698671" y="1209842"/>
            <a:ext cx="144093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rgbClr val="000000"/>
                </a:solidFill>
                <a:latin typeface="Inter"/>
                <a:ea typeface="Inter"/>
                <a:cs typeface="Inter"/>
                <a:sym typeface="Inter"/>
              </a:rPr>
              <a:t>Office Lens</a:t>
            </a:r>
            <a:endParaRPr sz="1600" b="0" i="0" u="none" strike="noStrike" cap="none">
              <a:solidFill>
                <a:srgbClr val="000000"/>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1647103" y="2019949"/>
            <a:ext cx="5849794" cy="110360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500"/>
              <a:buNone/>
            </a:pPr>
            <a:r>
              <a:rPr lang="en-GB" sz="6600" dirty="0"/>
              <a:t>Ma solution</a:t>
            </a:r>
            <a:endParaRPr sz="6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4061611" y="1722183"/>
            <a:ext cx="4500495" cy="1647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GB" sz="4800" b="1"/>
              <a:t>PhotozoOMER</a:t>
            </a:r>
            <a:endParaRPr sz="4400" b="1"/>
          </a:p>
        </p:txBody>
      </p:sp>
      <p:cxnSp>
        <p:nvCxnSpPr>
          <p:cNvPr id="110" name="Google Shape;110;p9"/>
          <p:cNvCxnSpPr/>
          <p:nvPr/>
        </p:nvCxnSpPr>
        <p:spPr>
          <a:xfrm>
            <a:off x="3833013" y="1747800"/>
            <a:ext cx="0" cy="1647900"/>
          </a:xfrm>
          <a:prstGeom prst="straightConnector1">
            <a:avLst/>
          </a:prstGeom>
          <a:noFill/>
          <a:ln w="28575" cap="flat" cmpd="sng">
            <a:solidFill>
              <a:schemeClr val="dk1"/>
            </a:solidFill>
            <a:prstDash val="solid"/>
            <a:round/>
            <a:headEnd type="none" w="sm" len="sm"/>
            <a:tailEnd type="none" w="sm" len="sm"/>
          </a:ln>
        </p:spPr>
      </p:cxnSp>
      <p:pic>
        <p:nvPicPr>
          <p:cNvPr id="111" name="Google Shape;111;p9" descr="PhotozoOMER logo&#10;"/>
          <p:cNvPicPr preferRelativeResize="0"/>
          <p:nvPr/>
        </p:nvPicPr>
        <p:blipFill rotWithShape="1">
          <a:blip r:embed="rId3">
            <a:alphaModFix/>
          </a:blip>
          <a:srcRect/>
          <a:stretch/>
        </p:blipFill>
        <p:spPr>
          <a:xfrm>
            <a:off x="687521" y="1260258"/>
            <a:ext cx="2576903"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p:nvPr/>
        </p:nvSpPr>
        <p:spPr>
          <a:xfrm>
            <a:off x="491425" y="1577525"/>
            <a:ext cx="3082637" cy="25545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800" b="0" i="0" u="none" strike="noStrike" cap="none">
                <a:solidFill>
                  <a:srgbClr val="000000"/>
                </a:solidFill>
                <a:latin typeface="Inter"/>
                <a:ea typeface="Inter"/>
                <a:cs typeface="Inter"/>
                <a:sym typeface="Inter"/>
              </a:rPr>
              <a:t>Lorem ipsum dolor sit amet, consectetur adipiscing elit. Quisque vitae pretium nisl. Quisque quis metus sit amet metus rutrum malesuada. Donec quam ipsum, rhoncus molestie nibh quis, malesuada iaculis libero. Nunc laoreet dui viverra, congue arcu nec, viverra ex. Aliquam iaculis nibh sed commodo sagittis. Mauris vel orci nulla. Cras molestie quis mi vitae tempor.</a:t>
            </a:r>
            <a:endParaRPr/>
          </a:p>
          <a:p>
            <a:pPr marL="0" marR="0" lvl="0" indent="0" algn="just" rtl="0">
              <a:lnSpc>
                <a:spcPct val="100000"/>
              </a:lnSpc>
              <a:spcBef>
                <a:spcPts val="0"/>
              </a:spcBef>
              <a:spcAft>
                <a:spcPts val="0"/>
              </a:spcAft>
              <a:buNone/>
            </a:pPr>
            <a:r>
              <a:rPr lang="en-GB" sz="800" b="0" i="0" u="none" strike="noStrike" cap="none">
                <a:solidFill>
                  <a:srgbClr val="000000"/>
                </a:solidFill>
                <a:latin typeface="Inter"/>
                <a:ea typeface="Inter"/>
                <a:cs typeface="Inter"/>
                <a:sym typeface="Inter"/>
              </a:rPr>
              <a:t>Duis molestie ut libero ac dictum. Morbi mattis mollis orci bibendum consectetur. Pellentesque id lectus quis augue luctus bibendum. Cras sollicitudin mollis lorem vel consectetur. Curabitur a erat laoreet, lacinia velit sed, maximus risus. Donec elementum vulputate dui, non dapibus nisi consequat ut. Vestibulum gravida hendrerit nisl, eget dapibus odio. Morbi egestas neque sed est aliquam aliquam. Sed dui libero, accumsan non dui blandit, mattis convallis quam. Maecenas eget dolor aliquam, luctus dui ut, eleifend risus. Integer magna libero, pulvinar sit amet sollicitudin vitae, lacinia hendrerit leo. Suspendisse placerat tincidunt tempor. Donec faucibus et mi sit amet pretium. Fusce sit amet massa turpis.</a:t>
            </a:r>
            <a:endParaRPr/>
          </a:p>
        </p:txBody>
      </p:sp>
      <p:grpSp>
        <p:nvGrpSpPr>
          <p:cNvPr id="117" name="Google Shape;117;p10"/>
          <p:cNvGrpSpPr/>
          <p:nvPr/>
        </p:nvGrpSpPr>
        <p:grpSpPr>
          <a:xfrm>
            <a:off x="4572000" y="1577525"/>
            <a:ext cx="4114800" cy="2202225"/>
            <a:chOff x="4224650" y="1393225"/>
            <a:chExt cx="4114800" cy="2202225"/>
          </a:xfrm>
        </p:grpSpPr>
        <p:sp>
          <p:nvSpPr>
            <p:cNvPr id="118" name="Google Shape;118;p10"/>
            <p:cNvSpPr/>
            <p:nvPr/>
          </p:nvSpPr>
          <p:spPr>
            <a:xfrm>
              <a:off x="4544125" y="1393225"/>
              <a:ext cx="3475800" cy="2035500"/>
            </a:xfrm>
            <a:prstGeom prst="rect">
              <a:avLst/>
            </a:prstGeom>
            <a:gradFill>
              <a:gsLst>
                <a:gs pos="0">
                  <a:schemeClr val="dk2"/>
                </a:gs>
                <a:gs pos="58999">
                  <a:schemeClr val="accent1"/>
                </a:gs>
                <a:gs pos="100000">
                  <a:schemeClr val="accen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0"/>
            <p:cNvSpPr/>
            <p:nvPr/>
          </p:nvSpPr>
          <p:spPr>
            <a:xfrm rot="10800000">
              <a:off x="4224650" y="3428650"/>
              <a:ext cx="4114800" cy="166800"/>
            </a:xfrm>
            <a:prstGeom prst="round2SameRect">
              <a:avLst>
                <a:gd name="adj1" fmla="val 50000"/>
                <a:gd name="adj2" fmla="val 0"/>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0"/>
            <p:cNvSpPr/>
            <p:nvPr/>
          </p:nvSpPr>
          <p:spPr>
            <a:xfrm rot="10800000">
              <a:off x="6022400" y="3428550"/>
              <a:ext cx="519300" cy="87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1" name="Google Shape;121;p10"/>
          <p:cNvPicPr preferRelativeResize="0"/>
          <p:nvPr/>
        </p:nvPicPr>
        <p:blipFill rotWithShape="1">
          <a:blip r:embed="rId3">
            <a:alphaModFix/>
          </a:blip>
          <a:srcRect/>
          <a:stretch/>
        </p:blipFill>
        <p:spPr>
          <a:xfrm>
            <a:off x="5000205" y="1697375"/>
            <a:ext cx="3258339" cy="1748749"/>
          </a:xfrm>
          <a:prstGeom prst="rect">
            <a:avLst/>
          </a:prstGeom>
          <a:noFill/>
          <a:ln>
            <a:noFill/>
          </a:ln>
        </p:spPr>
      </p:pic>
      <p:cxnSp>
        <p:nvCxnSpPr>
          <p:cNvPr id="122" name="Google Shape;122;p10"/>
          <p:cNvCxnSpPr/>
          <p:nvPr/>
        </p:nvCxnSpPr>
        <p:spPr>
          <a:xfrm>
            <a:off x="3733800" y="2784764"/>
            <a:ext cx="955964"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913606" y="2019624"/>
            <a:ext cx="7316788" cy="110425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500"/>
              <a:buNone/>
            </a:pPr>
            <a:r>
              <a:rPr lang="en-GB" sz="6600"/>
              <a:t>Les améliorations</a:t>
            </a:r>
            <a:endParaRPr sz="6600"/>
          </a:p>
        </p:txBody>
      </p:sp>
    </p:spTree>
  </p:cSld>
  <p:clrMapOvr>
    <a:masterClrMapping/>
  </p:clrMapOvr>
</p:sld>
</file>

<file path=ppt/theme/theme1.xml><?xml version="1.0" encoding="utf-8"?>
<a:theme xmlns:a="http://schemas.openxmlformats.org/drawingml/2006/main" name="How Cell Division Occurs by Slidesgo">
  <a:themeElements>
    <a:clrScheme name="Simple Light">
      <a:dk1>
        <a:srgbClr val="000000"/>
      </a:dk1>
      <a:lt1>
        <a:srgbClr val="FEF3E7"/>
      </a:lt1>
      <a:dk2>
        <a:srgbClr val="456099"/>
      </a:dk2>
      <a:lt2>
        <a:srgbClr val="1CBAC4"/>
      </a:lt2>
      <a:accent1>
        <a:srgbClr val="9F77B7"/>
      </a:accent1>
      <a:accent2>
        <a:srgbClr val="FA79A0"/>
      </a:accent2>
      <a:accent3>
        <a:srgbClr val="EA6240"/>
      </a:accent3>
      <a:accent4>
        <a:srgbClr val="FCC06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Affichage à l'écran (16:9)</PresentationFormat>
  <Paragraphs>24</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Lexend</vt:lpstr>
      <vt:lpstr>Bebas Neue</vt:lpstr>
      <vt:lpstr>Inter</vt:lpstr>
      <vt:lpstr>Arial</vt:lpstr>
      <vt:lpstr>How Cell Division Occurs by Slidesgo</vt:lpstr>
      <vt:lpstr>La malvoyance</vt:lpstr>
      <vt:lpstr>1,7 Million</vt:lpstr>
      <vt:lpstr>Sommaire</vt:lpstr>
      <vt:lpstr>Le marché</vt:lpstr>
      <vt:lpstr>Présentation PowerPoint</vt:lpstr>
      <vt:lpstr>Ma solution</vt:lpstr>
      <vt:lpstr>PhotozoOMER</vt:lpstr>
      <vt:lpstr>Présentation PowerPoint</vt:lpstr>
      <vt:lpstr>Les améliorations</vt:lpstr>
      <vt:lpstr>Présentation PowerPoint</vt:lpstr>
      <vt:lpstr>Une image vaut  mille mots essayons de ne pas les louper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malvoyance</dc:title>
  <dc:creator>Maxime DELEMOTTE</dc:creator>
  <cp:lastModifiedBy>Tom CG</cp:lastModifiedBy>
  <cp:revision>1</cp:revision>
  <dcterms:modified xsi:type="dcterms:W3CDTF">2024-01-17T11:45:31Z</dcterms:modified>
</cp:coreProperties>
</file>