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81" d="100"/>
          <a:sy n="81" d="100"/>
        </p:scale>
        <p:origin x="86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84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itch.com?utm_medium=product-presentation&amp;utm_source=powerpoint-export&amp;utm_campaign=bottom_bar_cta&amp;utm_content=d053f532-7a8c-42ec-b96d-54f840bee2b7&amp;utm_term=PDF-PPTX-lastslide&amp;ad_group=last_slide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itch.com?utm_medium=product-presentation&amp;utm_source=powerpoint-export&amp;utm_campaign=bottom_bar_cta&amp;utm_content=d053f532-7a8c-42ec-b96d-54f840bee2b7&amp;utm_term=PDF-PPTX-lastslide&amp;ad_group=last_slide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d053f532-7a8c-42ec-b96d-54f840bee2b7&amp;utm_term=PDF-PPTX-lastslide&amp;ad_group=last_slid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pitch.com?utm_medium=product-presentation&amp;utm_source=powerpoint-export&amp;utm_campaign=bottom_bar_cta&amp;utm_content=d053f532-7a8c-42ec-b96d-54f840bee2b7&amp;utm_term=PDF-PPTX-lastslide&amp;ad_group=last_slide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itch.com?utm_medium=product-presentation&amp;utm_source=powerpoint-export&amp;utm_campaign=bottom_bar_cta&amp;utm_content=d053f532-7a8c-42ec-b96d-54f840bee2b7&amp;utm_term=PDF-PPTX-lastslide&amp;ad_group=last_slide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d053f532-7a8c-42ec-b96d-54f840bee2b7&amp;utm_term=PDF-PPTX-lastslide&amp;ad_group=last_slid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d053f532-7a8c-42ec-b96d-54f840bee2b7&amp;utm_term=PDF-PPTX-lastslide&amp;ad_group=last_slid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itch.com?utm_medium=product-presentation&amp;utm_source=powerpoint-export&amp;utm_campaign=bottom_bar_cta&amp;utm_content=d053f532-7a8c-42ec-b96d-54f840bee2b7&amp;utm_term=PDF-PPTX-lastslide&amp;ad_group=last_slide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643112" y="2305666"/>
            <a:ext cx="6400800" cy="8191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6450"/>
              </a:lnSpc>
            </a:pPr>
            <a:r>
              <a:rPr lang="en-US" sz="6500" b="0" dirty="0">
                <a:solidFill>
                  <a:srgbClr val="183264"/>
                </a:solidFill>
                <a:latin typeface="Rakkas" pitchFamily="34" charset="0"/>
                <a:ea typeface="Rakkas" pitchFamily="34" charset="-122"/>
                <a:cs typeface="Rakkas" pitchFamily="34" charset="-120"/>
              </a:rPr>
              <a:t>Projet DVF</a:t>
            </a:r>
            <a:endParaRPr lang="en-US" sz="6450" dirty="0"/>
          </a:p>
        </p:txBody>
      </p:sp>
      <p:pic>
        <p:nvPicPr>
          <p:cNvPr id="4" name="Image 0" descr="https://pitch-assets-ccb95893-de3f-4266-973c-20049231b248.s3.eu-west-1.amazonaws.com/7e81e677-3f44-4aa9-a8fc-77111998c37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26670" y="4258605"/>
            <a:ext cx="4124930" cy="6040600"/>
          </a:xfrm>
          <a:prstGeom prst="rect">
            <a:avLst/>
          </a:prstGeom>
        </p:spPr>
      </p:pic>
      <p:pic>
        <p:nvPicPr>
          <p:cNvPr id="5" name="Image 1" descr="https://pitch-assets-ccb95893-de3f-4266-973c-20049231b248.s3.eu-west-1.amazonaws.com/9de6dbbb-504f-4e38-bdec-5f111a9bc405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 rot="5015432">
            <a:off x="-3649575" y="-553590"/>
            <a:ext cx="3802249" cy="5568063"/>
          </a:xfrm>
          <a:prstGeom prst="rect">
            <a:avLst/>
          </a:prstGeom>
        </p:spPr>
      </p:pic>
      <p:pic>
        <p:nvPicPr>
          <p:cNvPr id="6" name="Image 2" descr="https://pitch-assets-ccb95893-de3f-4266-973c-20049231b248.s3.eu-west-1.amazonaws.com/1aec8e6e-c5ea-4d25-a880-c7847d0b05cc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rot="19462107">
            <a:off x="6959504" y="-3005023"/>
            <a:ext cx="3921896" cy="5743275"/>
          </a:xfrm>
          <a:prstGeom prst="rect">
            <a:avLst/>
          </a:prstGeom>
        </p:spPr>
      </p:pic>
      <p:sp>
        <p:nvSpPr>
          <p:cNvPr id="7" name="Shape 1"/>
          <p:cNvSpPr/>
          <p:nvPr/>
        </p:nvSpPr>
        <p:spPr>
          <a:xfrm>
            <a:off x="3236686" y="3290888"/>
            <a:ext cx="2670629" cy="142285"/>
          </a:xfrm>
          <a:prstGeom prst="roundRect">
            <a:avLst>
              <a:gd name="adj" fmla="val -642654"/>
            </a:avLst>
          </a:prstGeom>
          <a:solidFill>
            <a:srgbClr val="EFDDC1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8" name="Text 2"/>
          <p:cNvSpPr/>
          <p:nvPr/>
        </p:nvSpPr>
        <p:spPr>
          <a:xfrm>
            <a:off x="3576372" y="476250"/>
            <a:ext cx="2743200" cy="88007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3465"/>
              </a:lnSpc>
            </a:pPr>
            <a:r>
              <a:rPr lang="en-US" sz="3200" b="0" dirty="0">
                <a:solidFill>
                  <a:srgbClr val="183264"/>
                </a:solidFill>
                <a:latin typeface="Rakkas" pitchFamily="34" charset="0"/>
                <a:ea typeface="Rakkas" pitchFamily="34" charset="-122"/>
                <a:cs typeface="Rakkas" pitchFamily="34" charset="-120"/>
              </a:rPr>
              <a:t>Jedha </a:t>
            </a:r>
            <a:endParaRPr lang="en-US" sz="3150" dirty="0"/>
          </a:p>
          <a:p>
            <a:pPr algn="ctr">
              <a:lnSpc>
                <a:spcPts val="3465"/>
              </a:lnSpc>
            </a:pPr>
            <a:r>
              <a:rPr lang="en-US" sz="3200" b="0" dirty="0">
                <a:solidFill>
                  <a:srgbClr val="183264"/>
                </a:solidFill>
                <a:latin typeface="Rakkas" pitchFamily="34" charset="0"/>
                <a:ea typeface="Rakkas" pitchFamily="34" charset="-122"/>
                <a:cs typeface="Rakkas" pitchFamily="34" charset="-120"/>
              </a:rPr>
              <a:t>dse - od - 06</a:t>
            </a:r>
            <a:endParaRPr lang="en-US" sz="3150" dirty="0"/>
          </a:p>
        </p:txBody>
      </p:sp>
      <p:pic>
        <p:nvPicPr>
          <p:cNvPr id="9" name="Image 3" descr="https://pitch-assets-ccb95893-de3f-4266-973c-20049231b248.s3.eu-west-1.amazonaws.com/try-pitch-pdf-export-logo.svg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9de6dbbb-504f-4e38-bdec-5f111a9bc405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5015432">
            <a:off x="-4259175" y="-553590"/>
            <a:ext cx="3802249" cy="5568063"/>
          </a:xfrm>
          <a:prstGeom prst="rect">
            <a:avLst/>
          </a:prstGeom>
        </p:spPr>
      </p:pic>
      <p:pic>
        <p:nvPicPr>
          <p:cNvPr id="4" name="Image 1" descr="https://pitch-assets-ccb95893-de3f-4266-973c-20049231b248.s3.eu-west-1.amazonaws.com/7e81e677-3f44-4aa9-a8fc-77111998c37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89608" y="4178777"/>
            <a:ext cx="4124930" cy="6040600"/>
          </a:xfrm>
          <a:prstGeom prst="rect">
            <a:avLst/>
          </a:prstGeom>
        </p:spPr>
      </p:pic>
      <p:pic>
        <p:nvPicPr>
          <p:cNvPr id="5" name="Image 2" descr="https://pitch-assets-ccb95893-de3f-4266-973c-20049231b248.s3.eu-west-1.amazonaws.com/1aec8e6e-c5ea-4d25-a880-c7847d0b05cc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rot="19462107">
            <a:off x="2611052" y="-3776288"/>
            <a:ext cx="3921896" cy="5743275"/>
          </a:xfrm>
          <a:prstGeom prst="rect">
            <a:avLst/>
          </a:prstGeom>
        </p:spPr>
      </p:pic>
      <p:sp>
        <p:nvSpPr>
          <p:cNvPr id="6" name="Shape 0"/>
          <p:cNvSpPr/>
          <p:nvPr/>
        </p:nvSpPr>
        <p:spPr>
          <a:xfrm>
            <a:off x="4572000" y="0"/>
            <a:ext cx="4572000" cy="5143500"/>
          </a:xfrm>
          <a:prstGeom prst="roundRect">
            <a:avLst>
              <a:gd name="adj" fmla="val -20000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7" name="Shape 1"/>
          <p:cNvSpPr/>
          <p:nvPr/>
        </p:nvSpPr>
        <p:spPr>
          <a:xfrm>
            <a:off x="1016000" y="2833225"/>
            <a:ext cx="2344057" cy="142285"/>
          </a:xfrm>
          <a:prstGeom prst="roundRect">
            <a:avLst>
              <a:gd name="adj" fmla="val -642654"/>
            </a:avLst>
          </a:prstGeom>
          <a:solidFill>
            <a:srgbClr val="EFDDC1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8" name="Text 2"/>
          <p:cNvSpPr/>
          <p:nvPr/>
        </p:nvSpPr>
        <p:spPr>
          <a:xfrm>
            <a:off x="378433" y="2314462"/>
            <a:ext cx="3657600" cy="76730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6042"/>
              </a:lnSpc>
            </a:pPr>
            <a:r>
              <a:rPr lang="en-US" sz="5700" b="0" dirty="0">
                <a:solidFill>
                  <a:srgbClr val="183264"/>
                </a:solidFill>
                <a:latin typeface="Rakkas" pitchFamily="34" charset="0"/>
                <a:ea typeface="Rakkas" pitchFamily="34" charset="-122"/>
                <a:cs typeface="Rakkas" pitchFamily="34" charset="-120"/>
              </a:rPr>
              <a:t>Sommaire</a:t>
            </a:r>
            <a:endParaRPr lang="en-US" sz="5700" dirty="0"/>
          </a:p>
        </p:txBody>
      </p:sp>
      <p:sp>
        <p:nvSpPr>
          <p:cNvPr id="9" name="Text 3"/>
          <p:cNvSpPr/>
          <p:nvPr/>
        </p:nvSpPr>
        <p:spPr>
          <a:xfrm>
            <a:off x="5246007" y="1666421"/>
            <a:ext cx="914400" cy="2266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785"/>
              </a:lnSpc>
            </a:pPr>
            <a:r>
              <a:rPr lang="en-US" sz="1300" b="1" kern="0" spc="-24" dirty="0">
                <a:solidFill>
                  <a:srgbClr val="FF9F81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01</a:t>
            </a:r>
            <a:endParaRPr lang="en-US" sz="1275" dirty="0"/>
          </a:p>
        </p:txBody>
      </p:sp>
      <p:sp>
        <p:nvSpPr>
          <p:cNvPr id="10" name="Text 4"/>
          <p:cNvSpPr/>
          <p:nvPr/>
        </p:nvSpPr>
        <p:spPr>
          <a:xfrm>
            <a:off x="6003761" y="1668344"/>
            <a:ext cx="2743200" cy="2266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785"/>
              </a:lnSpc>
            </a:pPr>
            <a:r>
              <a:rPr lang="en-US" sz="1300" b="0" kern="0" spc="-24" dirty="0">
                <a:solidFill>
                  <a:srgbClr val="222222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Introduction et présentation </a:t>
            </a:r>
            <a:endParaRPr lang="en-US" sz="1275" dirty="0"/>
          </a:p>
        </p:txBody>
      </p:sp>
      <p:sp>
        <p:nvSpPr>
          <p:cNvPr id="11" name="Text 5"/>
          <p:cNvSpPr/>
          <p:nvPr/>
        </p:nvSpPr>
        <p:spPr>
          <a:xfrm>
            <a:off x="6003761" y="2715705"/>
            <a:ext cx="2743200" cy="2266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785"/>
              </a:lnSpc>
            </a:pPr>
            <a:r>
              <a:rPr lang="en-US" sz="1300" b="0" kern="0" spc="-24" dirty="0">
                <a:solidFill>
                  <a:srgbClr val="222222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Traitement des données</a:t>
            </a:r>
            <a:endParaRPr lang="en-US" sz="1275" dirty="0"/>
          </a:p>
        </p:txBody>
      </p:sp>
      <p:sp>
        <p:nvSpPr>
          <p:cNvPr id="12" name="Text 6"/>
          <p:cNvSpPr/>
          <p:nvPr/>
        </p:nvSpPr>
        <p:spPr>
          <a:xfrm>
            <a:off x="5246007" y="2190928"/>
            <a:ext cx="914400" cy="2266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785"/>
              </a:lnSpc>
            </a:pPr>
            <a:r>
              <a:rPr lang="en-US" sz="1300" b="1" kern="0" spc="-24" dirty="0">
                <a:solidFill>
                  <a:srgbClr val="FF9F81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02</a:t>
            </a:r>
            <a:endParaRPr lang="en-US" sz="1275" dirty="0"/>
          </a:p>
        </p:txBody>
      </p:sp>
      <p:sp>
        <p:nvSpPr>
          <p:cNvPr id="13" name="Text 7"/>
          <p:cNvSpPr/>
          <p:nvPr/>
        </p:nvSpPr>
        <p:spPr>
          <a:xfrm>
            <a:off x="6003762" y="3237058"/>
            <a:ext cx="2743200" cy="2266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785"/>
              </a:lnSpc>
            </a:pPr>
            <a:r>
              <a:rPr lang="en-US" sz="1300" b="0" kern="0" spc="-24" dirty="0">
                <a:solidFill>
                  <a:srgbClr val="222222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Résultats</a:t>
            </a:r>
            <a:endParaRPr lang="en-US" sz="1275" dirty="0"/>
          </a:p>
        </p:txBody>
      </p:sp>
      <p:sp>
        <p:nvSpPr>
          <p:cNvPr id="14" name="Text 8"/>
          <p:cNvSpPr/>
          <p:nvPr/>
        </p:nvSpPr>
        <p:spPr>
          <a:xfrm>
            <a:off x="5246007" y="2715435"/>
            <a:ext cx="914400" cy="2266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785"/>
              </a:lnSpc>
            </a:pPr>
            <a:r>
              <a:rPr lang="en-US" sz="1300" b="1" kern="0" spc="-24" dirty="0">
                <a:solidFill>
                  <a:srgbClr val="FF9F81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03</a:t>
            </a:r>
            <a:endParaRPr lang="en-US" sz="1275" dirty="0"/>
          </a:p>
        </p:txBody>
      </p:sp>
      <p:sp>
        <p:nvSpPr>
          <p:cNvPr id="15" name="Text 9"/>
          <p:cNvSpPr/>
          <p:nvPr/>
        </p:nvSpPr>
        <p:spPr>
          <a:xfrm>
            <a:off x="6003761" y="2189696"/>
            <a:ext cx="2743200" cy="2266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785"/>
              </a:lnSpc>
            </a:pPr>
            <a:r>
              <a:rPr lang="en-US" sz="1300" b="0" kern="0" spc="-24" dirty="0">
                <a:solidFill>
                  <a:srgbClr val="222222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Choix techniques</a:t>
            </a:r>
            <a:endParaRPr lang="en-US" sz="1275" dirty="0"/>
          </a:p>
        </p:txBody>
      </p:sp>
      <p:sp>
        <p:nvSpPr>
          <p:cNvPr id="16" name="Text 10"/>
          <p:cNvSpPr/>
          <p:nvPr/>
        </p:nvSpPr>
        <p:spPr>
          <a:xfrm>
            <a:off x="5246007" y="3239942"/>
            <a:ext cx="914400" cy="2266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785"/>
              </a:lnSpc>
            </a:pPr>
            <a:r>
              <a:rPr lang="en-US" sz="1300" b="1" kern="0" spc="-24" dirty="0">
                <a:solidFill>
                  <a:srgbClr val="FF9F81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04</a:t>
            </a:r>
            <a:endParaRPr lang="en-US" sz="1275" dirty="0"/>
          </a:p>
        </p:txBody>
      </p:sp>
      <p:sp>
        <p:nvSpPr>
          <p:cNvPr id="17" name="Text 11"/>
          <p:cNvSpPr/>
          <p:nvPr/>
        </p:nvSpPr>
        <p:spPr>
          <a:xfrm>
            <a:off x="6008894" y="3766547"/>
            <a:ext cx="2743200" cy="2266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785"/>
              </a:lnSpc>
            </a:pPr>
            <a:r>
              <a:rPr lang="en-US" sz="1300" b="0" kern="0" spc="-24" dirty="0">
                <a:solidFill>
                  <a:srgbClr val="222222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Conclusion et ouverture</a:t>
            </a:r>
            <a:endParaRPr lang="en-US" sz="1275" dirty="0"/>
          </a:p>
        </p:txBody>
      </p:sp>
      <p:sp>
        <p:nvSpPr>
          <p:cNvPr id="18" name="Text 12"/>
          <p:cNvSpPr/>
          <p:nvPr/>
        </p:nvSpPr>
        <p:spPr>
          <a:xfrm>
            <a:off x="5251040" y="3769432"/>
            <a:ext cx="914400" cy="2266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785"/>
              </a:lnSpc>
            </a:pPr>
            <a:r>
              <a:rPr lang="en-US" sz="1300" b="1" kern="0" spc="-24" dirty="0">
                <a:solidFill>
                  <a:srgbClr val="FF9F81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05</a:t>
            </a:r>
            <a:endParaRPr lang="en-US" sz="1275" dirty="0"/>
          </a:p>
        </p:txBody>
      </p:sp>
      <p:pic>
        <p:nvPicPr>
          <p:cNvPr id="19" name="Image 3" descr="https://pitch-assets-ccb95893-de3f-4266-973c-20049231b248.s3.eu-west-1.amazonaws.com/try-pitch-pdf-export-logo.svg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179826" y="628522"/>
            <a:ext cx="7315200" cy="3230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544"/>
              </a:lnSpc>
            </a:pPr>
            <a:r>
              <a:rPr lang="en-US" sz="2400" b="0" dirty="0">
                <a:solidFill>
                  <a:srgbClr val="183264"/>
                </a:solidFill>
                <a:latin typeface="Rakkas" pitchFamily="34" charset="0"/>
                <a:ea typeface="Rakkas" pitchFamily="34" charset="-122"/>
                <a:cs typeface="Rakkas" pitchFamily="34" charset="-120"/>
              </a:rPr>
              <a:t>Introduction et présentation 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1180198" y="3358768"/>
            <a:ext cx="7315200" cy="520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047"/>
              </a:lnSpc>
            </a:pPr>
            <a:r>
              <a:rPr lang="en-US" sz="1500" b="1" kern="0" spc="-24" dirty="0">
                <a:solidFill>
                  <a:srgbClr val="183264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Comment est définie la valeur foncière d'un bien immobilier dans la ville d'Amiens ?</a:t>
            </a:r>
            <a:endParaRPr lang="en-US" sz="1463" dirty="0"/>
          </a:p>
        </p:txBody>
      </p:sp>
      <p:sp>
        <p:nvSpPr>
          <p:cNvPr id="5" name="Text 2"/>
          <p:cNvSpPr/>
          <p:nvPr/>
        </p:nvSpPr>
        <p:spPr>
          <a:xfrm>
            <a:off x="1175526" y="2074826"/>
            <a:ext cx="1828800" cy="260003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047"/>
              </a:lnSpc>
            </a:pPr>
            <a:r>
              <a:rPr lang="en-US" sz="1500" b="1" kern="0" spc="-24" dirty="0">
                <a:solidFill>
                  <a:srgbClr val="183264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2024 —&gt; Amiens</a:t>
            </a:r>
            <a:endParaRPr lang="en-US" sz="1463" dirty="0"/>
          </a:p>
        </p:txBody>
      </p:sp>
      <p:sp>
        <p:nvSpPr>
          <p:cNvPr id="6" name="Text 3"/>
          <p:cNvSpPr/>
          <p:nvPr/>
        </p:nvSpPr>
        <p:spPr>
          <a:xfrm>
            <a:off x="4485430" y="2074826"/>
            <a:ext cx="3657600" cy="2600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047"/>
              </a:lnSpc>
            </a:pPr>
            <a:r>
              <a:rPr lang="en-US" sz="1500" b="1" kern="0" spc="-24" dirty="0">
                <a:solidFill>
                  <a:srgbClr val="183264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Trouver un bien immobilier pour acheter</a:t>
            </a:r>
            <a:endParaRPr lang="en-US" sz="1463" dirty="0"/>
          </a:p>
        </p:txBody>
      </p:sp>
      <p:sp>
        <p:nvSpPr>
          <p:cNvPr id="7" name="Shape 4"/>
          <p:cNvSpPr/>
          <p:nvPr/>
        </p:nvSpPr>
        <p:spPr>
          <a:xfrm>
            <a:off x="3041404" y="2208038"/>
            <a:ext cx="1073765" cy="0"/>
          </a:xfrm>
          <a:prstGeom prst="line">
            <a:avLst/>
          </a:prstGeom>
          <a:solidFill>
            <a:srgbClr val="FFFFFF"/>
          </a:solidFill>
          <a:ln w="37042">
            <a:solidFill>
              <a:srgbClr val="FF9F81"/>
            </a:solidFill>
            <a:prstDash val="solid"/>
            <a:headEnd type="none"/>
            <a:tailEnd type="arrow"/>
          </a:ln>
        </p:spPr>
        <p:txBody>
          <a:bodyPr/>
          <a:lstStyle/>
          <a:p>
            <a:endParaRPr lang="fr-FR"/>
          </a:p>
        </p:txBody>
      </p:sp>
      <p:sp>
        <p:nvSpPr>
          <p:cNvPr id="8" name="Shape 5"/>
          <p:cNvSpPr/>
          <p:nvPr/>
        </p:nvSpPr>
        <p:spPr>
          <a:xfrm rot="9328655">
            <a:off x="4490171" y="2823544"/>
            <a:ext cx="1818484" cy="0"/>
          </a:xfrm>
          <a:prstGeom prst="line">
            <a:avLst/>
          </a:prstGeom>
          <a:solidFill>
            <a:srgbClr val="FFFFFF"/>
          </a:solidFill>
          <a:ln w="37042">
            <a:solidFill>
              <a:srgbClr val="FF9F81"/>
            </a:solidFill>
            <a:prstDash val="solid"/>
            <a:headEnd type="none"/>
            <a:tailEnd type="arrow"/>
          </a:ln>
        </p:spPr>
        <p:txBody>
          <a:bodyPr/>
          <a:lstStyle/>
          <a:p>
            <a:endParaRPr lang="fr-FR"/>
          </a:p>
        </p:txBody>
      </p:sp>
      <p:sp>
        <p:nvSpPr>
          <p:cNvPr id="9" name="Text 6"/>
          <p:cNvSpPr/>
          <p:nvPr/>
        </p:nvSpPr>
        <p:spPr>
          <a:xfrm>
            <a:off x="476250" y="4426162"/>
            <a:ext cx="8229600" cy="453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785"/>
              </a:lnSpc>
            </a:pPr>
            <a:r>
              <a:rPr lang="en-US" sz="1300" b="1" kern="0" spc="-24" dirty="0">
                <a:solidFill>
                  <a:srgbClr val="183264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Data : </a:t>
            </a:r>
            <a:r>
              <a:rPr lang="en-US" sz="1300" b="1" i="1" kern="0" spc="-24" dirty="0">
                <a:solidFill>
                  <a:srgbClr val="183264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DVF_80 </a:t>
            </a:r>
            <a:r>
              <a:rPr lang="en-US" sz="1300" b="1" kern="0" spc="-24" dirty="0">
                <a:solidFill>
                  <a:srgbClr val="183264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soit le fichier des Demandes de Valeur Foncière dans le département de la Somme. Base provenant de</a:t>
            </a:r>
            <a:r>
              <a:rPr lang="en-US" sz="1300" b="1" i="1" kern="0" spc="-24" dirty="0">
                <a:solidFill>
                  <a:srgbClr val="183264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 data.gouv.fr </a:t>
            </a:r>
            <a:endParaRPr lang="en-US" sz="1275" dirty="0"/>
          </a:p>
        </p:txBody>
      </p:sp>
      <p:pic>
        <p:nvPicPr>
          <p:cNvPr id="10" name="Image 0" descr="https://pitch-assets-ccb95893-de3f-4266-973c-20049231b248.s3.eu-west-1.amazonaws.com/try-pitch-pdf-export-logo.sv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5343" y="476250"/>
            <a:ext cx="8229600" cy="3230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544"/>
              </a:lnSpc>
            </a:pPr>
            <a:r>
              <a:rPr lang="en-US" sz="2400" b="0" dirty="0">
                <a:solidFill>
                  <a:srgbClr val="183264"/>
                </a:solidFill>
                <a:latin typeface="Rakkas" pitchFamily="34" charset="0"/>
                <a:ea typeface="Rakkas" pitchFamily="34" charset="-122"/>
                <a:cs typeface="Rakkas" pitchFamily="34" charset="-120"/>
              </a:rPr>
              <a:t>Choix techniques</a:t>
            </a:r>
            <a:endParaRPr lang="en-US" sz="2400" dirty="0"/>
          </a:p>
        </p:txBody>
      </p:sp>
      <p:pic>
        <p:nvPicPr>
          <p:cNvPr id="4" name="Image 0" descr="https://pitch-assets-ccb95893-de3f-4266-973c-20049231b248.s3.eu-west-1.amazonaws.com/9d5ee394-e762-41a6-a4f8-3863bfa9fae0?pitch-bytes=134628&amp;pitch-content-type=image%2F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19196" y="1856683"/>
            <a:ext cx="3657600" cy="1706880"/>
          </a:xfrm>
          <a:prstGeom prst="rect">
            <a:avLst/>
          </a:prstGeom>
        </p:spPr>
      </p:pic>
      <p:pic>
        <p:nvPicPr>
          <p:cNvPr id="5" name="Image 1" descr="https://pitch-assets-ccb95893-de3f-4266-973c-20049231b248.s3.eu-west-1.amazonaws.com/1d496010-c374-423e-a98c-13f1eeff5e56?pitch-bytes=19781&amp;pitch-content-type=image%2F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881347" y="1681423"/>
            <a:ext cx="1840184" cy="2057400"/>
          </a:xfrm>
          <a:prstGeom prst="rect">
            <a:avLst/>
          </a:prstGeom>
        </p:spPr>
      </p:pic>
      <p:pic>
        <p:nvPicPr>
          <p:cNvPr id="6" name="Image 2" descr="https://pitch-assets-ccb95893-de3f-4266-973c-20049231b248.s3.eu-west-1.amazonaws.com/try-pitch-pdf-export-logo.svg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50457" y="4275650"/>
            <a:ext cx="2743200" cy="1885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485"/>
              </a:lnSpc>
            </a:pPr>
            <a:r>
              <a:rPr lang="en-US" sz="1400" b="0" dirty="0">
                <a:solidFill>
                  <a:srgbClr val="183264"/>
                </a:solidFill>
                <a:latin typeface="Rakkas" pitchFamily="34" charset="0"/>
                <a:ea typeface="Rakkas" pitchFamily="34" charset="-122"/>
                <a:cs typeface="Rakkas" pitchFamily="34" charset="-120"/>
              </a:rPr>
              <a:t>DROP des colonnes non pertinentes</a:t>
            </a:r>
            <a:endParaRPr lang="en-US" sz="1350" dirty="0"/>
          </a:p>
        </p:txBody>
      </p:sp>
      <p:sp>
        <p:nvSpPr>
          <p:cNvPr id="4" name="Text 1"/>
          <p:cNvSpPr/>
          <p:nvPr/>
        </p:nvSpPr>
        <p:spPr>
          <a:xfrm>
            <a:off x="3297105" y="4288230"/>
            <a:ext cx="2743200" cy="1885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485"/>
              </a:lnSpc>
            </a:pPr>
            <a:r>
              <a:rPr lang="en-US" sz="1400" b="0" dirty="0">
                <a:solidFill>
                  <a:srgbClr val="183264"/>
                </a:solidFill>
                <a:latin typeface="Rakkas" pitchFamily="34" charset="0"/>
                <a:ea typeface="Rakkas" pitchFamily="34" charset="-122"/>
                <a:cs typeface="Rakkas" pitchFamily="34" charset="-120"/>
              </a:rPr>
              <a:t>Je ne regarde que les ventes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6224890" y="4187595"/>
            <a:ext cx="2743200" cy="377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485"/>
              </a:lnSpc>
            </a:pPr>
            <a:r>
              <a:rPr lang="en-US" sz="1400" b="0" dirty="0">
                <a:solidFill>
                  <a:srgbClr val="183264"/>
                </a:solidFill>
                <a:latin typeface="Rakkas" pitchFamily="34" charset="0"/>
                <a:ea typeface="Rakkas" pitchFamily="34" charset="-122"/>
                <a:cs typeface="Rakkas" pitchFamily="34" charset="-120"/>
              </a:rPr>
              <a:t>Suppression des NULL et des "Dépendance"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476250" y="476250"/>
            <a:ext cx="8229600" cy="3230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544"/>
              </a:lnSpc>
            </a:pPr>
            <a:r>
              <a:rPr lang="en-US" sz="2400" b="0" dirty="0">
                <a:solidFill>
                  <a:srgbClr val="183264"/>
                </a:solidFill>
                <a:latin typeface="Rakkas" pitchFamily="34" charset="0"/>
                <a:ea typeface="Rakkas" pitchFamily="34" charset="-122"/>
                <a:cs typeface="Rakkas" pitchFamily="34" charset="-120"/>
              </a:rPr>
              <a:t>Traitement des données</a:t>
            </a:r>
            <a:endParaRPr lang="en-US" sz="2400" dirty="0"/>
          </a:p>
        </p:txBody>
      </p:sp>
      <p:pic>
        <p:nvPicPr>
          <p:cNvPr id="7" name="Image 0" descr="https://pitch-assets-ccb95893-de3f-4266-973c-20049231b248.s3.eu-west-1.amazonaws.com/8c4d2190-6c9d-4d26-9e68-9f2f155e612b?pitch-bytes=293647&amp;pitch-content-type=image%2Fpng"/>
          <p:cNvPicPr>
            <a:picLocks noChangeAspect="1"/>
          </p:cNvPicPr>
          <p:nvPr/>
        </p:nvPicPr>
        <p:blipFill>
          <a:blip r:embed="rId3"/>
          <a:srcRect b="49183"/>
          <a:stretch/>
        </p:blipFill>
        <p:spPr>
          <a:xfrm>
            <a:off x="177148" y="1329201"/>
            <a:ext cx="2893932" cy="2486279"/>
          </a:xfrm>
          <a:prstGeom prst="rect">
            <a:avLst/>
          </a:prstGeom>
        </p:spPr>
      </p:pic>
      <p:pic>
        <p:nvPicPr>
          <p:cNvPr id="8" name="Image 1" descr="https://pitch-assets-ccb95893-de3f-4266-973c-20049231b248.s3.eu-west-1.amazonaws.com/b6812d5a-5984-484e-a818-dcbbe50d8830?pitch-bytes=103503&amp;pitch-content-type=image%2F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69701" y="1327645"/>
            <a:ext cx="2860450" cy="2435631"/>
          </a:xfrm>
          <a:prstGeom prst="rect">
            <a:avLst/>
          </a:prstGeom>
        </p:spPr>
      </p:pic>
      <p:pic>
        <p:nvPicPr>
          <p:cNvPr id="9" name="Image 2" descr="https://pitch-assets-ccb95893-de3f-4266-973c-20049231b248.s3.eu-west-1.amazonaws.com/5f8b9873-a6f2-43c9-8b7b-81a5777dfea9?pitch-bytes=54794&amp;pitch-content-type=image%2Fpng"/>
          <p:cNvPicPr>
            <a:picLocks noChangeAspect="1"/>
          </p:cNvPicPr>
          <p:nvPr/>
        </p:nvPicPr>
        <p:blipFill>
          <a:blip r:embed="rId5"/>
          <a:srcRect l="4643" r="4643"/>
          <a:stretch/>
        </p:blipFill>
        <p:spPr>
          <a:xfrm>
            <a:off x="3070263" y="1510422"/>
            <a:ext cx="3003276" cy="1602523"/>
          </a:xfrm>
          <a:prstGeom prst="rect">
            <a:avLst/>
          </a:prstGeom>
        </p:spPr>
      </p:pic>
      <p:pic>
        <p:nvPicPr>
          <p:cNvPr id="10" name="Image 3" descr="https://pitch-assets-ccb95893-de3f-4266-973c-20049231b248.s3.eu-west-1.amazonaws.com/try-pitch-pdf-export-logo.svg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168597" y="1558017"/>
            <a:ext cx="27432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650"/>
              </a:lnSpc>
            </a:pPr>
            <a:r>
              <a:rPr lang="en-US" sz="1500" b="0" dirty="0">
                <a:solidFill>
                  <a:srgbClr val="183264"/>
                </a:solidFill>
                <a:latin typeface="Rakkas" pitchFamily="34" charset="0"/>
                <a:ea typeface="Rakkas" pitchFamily="34" charset="-122"/>
                <a:cs typeface="Rakkas" pitchFamily="34" charset="-120"/>
              </a:rPr>
              <a:t>3ème hypothèse</a:t>
            </a:r>
            <a:endParaRPr lang="en-US" sz="1500" dirty="0"/>
          </a:p>
        </p:txBody>
      </p:sp>
      <p:sp>
        <p:nvSpPr>
          <p:cNvPr id="4" name="Text 1"/>
          <p:cNvSpPr/>
          <p:nvPr/>
        </p:nvSpPr>
        <p:spPr>
          <a:xfrm>
            <a:off x="3460890" y="1850028"/>
            <a:ext cx="2743200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100"/>
              </a:lnSpc>
            </a:pPr>
            <a:r>
              <a:rPr lang="en-US" sz="1500" b="0" kern="0" spc="-24" dirty="0">
                <a:solidFill>
                  <a:srgbClr val="FF9F81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Relation directe entre la </a:t>
            </a:r>
            <a:r>
              <a:rPr lang="en-US" sz="1500" b="1" i="1" kern="0" spc="-24" dirty="0">
                <a:solidFill>
                  <a:srgbClr val="FF9F81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valeur_fonciere </a:t>
            </a:r>
            <a:r>
              <a:rPr lang="en-US" sz="1500" b="0" kern="0" spc="-24" dirty="0">
                <a:solidFill>
                  <a:srgbClr val="FF9F81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et la </a:t>
            </a:r>
            <a:r>
              <a:rPr lang="en-US" sz="1500" b="1" i="1" kern="0" spc="-24" dirty="0">
                <a:solidFill>
                  <a:srgbClr val="FF9F81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surface_reelle_bati </a:t>
            </a:r>
            <a:r>
              <a:rPr lang="en-US" sz="1500" b="0" kern="0" spc="-24" dirty="0">
                <a:solidFill>
                  <a:srgbClr val="FF9F81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+ le </a:t>
            </a:r>
            <a:r>
              <a:rPr lang="en-US" sz="1500" b="1" i="1" kern="0" spc="-24" dirty="0">
                <a:solidFill>
                  <a:srgbClr val="FF9F81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type_bien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3335096" y="1558017"/>
            <a:ext cx="27432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650"/>
              </a:lnSpc>
            </a:pPr>
            <a:r>
              <a:rPr lang="en-US" sz="1500" b="0" dirty="0">
                <a:solidFill>
                  <a:srgbClr val="183264"/>
                </a:solidFill>
                <a:latin typeface="Rakkas" pitchFamily="34" charset="0"/>
                <a:ea typeface="Rakkas" pitchFamily="34" charset="-122"/>
                <a:cs typeface="Rakkas" pitchFamily="34" charset="-120"/>
              </a:rPr>
              <a:t>2ème hypothèse</a:t>
            </a:r>
            <a:endParaRPr lang="en-US" sz="1500" dirty="0"/>
          </a:p>
        </p:txBody>
      </p:sp>
      <p:sp>
        <p:nvSpPr>
          <p:cNvPr id="6" name="Text 3"/>
          <p:cNvSpPr/>
          <p:nvPr/>
        </p:nvSpPr>
        <p:spPr>
          <a:xfrm>
            <a:off x="627202" y="1850028"/>
            <a:ext cx="2743200" cy="800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100"/>
              </a:lnSpc>
            </a:pPr>
            <a:r>
              <a:rPr lang="en-US" sz="1500" b="0" kern="0" spc="-24" dirty="0">
                <a:solidFill>
                  <a:srgbClr val="FF9F81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Relation directe entre la </a:t>
            </a:r>
            <a:r>
              <a:rPr lang="en-US" sz="1500" b="1" i="1" kern="0" spc="-24" dirty="0">
                <a:solidFill>
                  <a:srgbClr val="FF9F81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valeur_fonciere</a:t>
            </a:r>
            <a:r>
              <a:rPr lang="en-US" sz="1500" b="1" kern="0" spc="-24" dirty="0">
                <a:solidFill>
                  <a:srgbClr val="FF9F81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 </a:t>
            </a:r>
            <a:r>
              <a:rPr lang="en-US" sz="1500" b="0" kern="0" spc="-24" dirty="0">
                <a:solidFill>
                  <a:srgbClr val="FF9F81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et la </a:t>
            </a:r>
            <a:r>
              <a:rPr lang="en-US" sz="1500" b="1" i="1" kern="0" spc="-24" dirty="0">
                <a:solidFill>
                  <a:srgbClr val="FF9F81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surface_reelle_bati</a:t>
            </a: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501409" y="1558017"/>
            <a:ext cx="27432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650"/>
              </a:lnSpc>
            </a:pPr>
            <a:r>
              <a:rPr lang="en-US" sz="1500" b="0" dirty="0">
                <a:solidFill>
                  <a:srgbClr val="183264"/>
                </a:solidFill>
                <a:latin typeface="Rakkas" pitchFamily="34" charset="0"/>
                <a:ea typeface="Rakkas" pitchFamily="34" charset="-122"/>
                <a:cs typeface="Rakkas" pitchFamily="34" charset="-120"/>
              </a:rPr>
              <a:t>1ère hypothèse</a:t>
            </a:r>
            <a:endParaRPr lang="en-US" sz="1500" dirty="0"/>
          </a:p>
        </p:txBody>
      </p:sp>
      <p:sp>
        <p:nvSpPr>
          <p:cNvPr id="8" name="Text 5"/>
          <p:cNvSpPr/>
          <p:nvPr/>
        </p:nvSpPr>
        <p:spPr>
          <a:xfrm>
            <a:off x="476250" y="478012"/>
            <a:ext cx="8229600" cy="3230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544"/>
              </a:lnSpc>
            </a:pPr>
            <a:r>
              <a:rPr lang="en-US" sz="2400" b="0" dirty="0">
                <a:solidFill>
                  <a:srgbClr val="183264"/>
                </a:solidFill>
                <a:latin typeface="Rakkas" pitchFamily="34" charset="0"/>
                <a:ea typeface="Rakkas" pitchFamily="34" charset="-122"/>
                <a:cs typeface="Rakkas" pitchFamily="34" charset="-120"/>
              </a:rPr>
              <a:t>Résultats après retraitements de données et manipulations</a:t>
            </a:r>
            <a:endParaRPr lang="en-US" sz="2400" dirty="0"/>
          </a:p>
        </p:txBody>
      </p:sp>
      <p:sp>
        <p:nvSpPr>
          <p:cNvPr id="9" name="Text 6"/>
          <p:cNvSpPr/>
          <p:nvPr/>
        </p:nvSpPr>
        <p:spPr>
          <a:xfrm>
            <a:off x="6303836" y="1851858"/>
            <a:ext cx="2743200" cy="1600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100"/>
              </a:lnSpc>
            </a:pPr>
            <a:r>
              <a:rPr lang="en-US" sz="1500" b="0" kern="0" spc="-24" dirty="0">
                <a:solidFill>
                  <a:srgbClr val="FF9F81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Relation directe entre la </a:t>
            </a:r>
            <a:r>
              <a:rPr lang="en-US" sz="1500" b="1" i="1" kern="0" spc="-24" dirty="0">
                <a:solidFill>
                  <a:srgbClr val="FF9F81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valeur_fonciere </a:t>
            </a:r>
            <a:r>
              <a:rPr lang="en-US" sz="1500" b="0" kern="0" spc="-24" dirty="0">
                <a:solidFill>
                  <a:srgbClr val="FF9F81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et la </a:t>
            </a:r>
            <a:r>
              <a:rPr lang="en-US" sz="1500" b="1" i="1" kern="0" spc="-24" dirty="0">
                <a:solidFill>
                  <a:srgbClr val="FF9F81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surface_reelle_bati </a:t>
            </a:r>
            <a:r>
              <a:rPr lang="en-US" sz="1500" b="0" kern="0" spc="-24" dirty="0">
                <a:solidFill>
                  <a:srgbClr val="FF9F81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+ le </a:t>
            </a:r>
            <a:r>
              <a:rPr lang="en-US" sz="1500" b="1" i="1" kern="0" spc="-24" dirty="0">
                <a:solidFill>
                  <a:srgbClr val="FF9F81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type_bien </a:t>
            </a:r>
            <a:r>
              <a:rPr lang="en-US" sz="1500" b="0" kern="0" spc="-24" dirty="0">
                <a:solidFill>
                  <a:srgbClr val="FF9F81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et en supprimant les </a:t>
            </a:r>
            <a:r>
              <a:rPr lang="en-US" sz="1500" b="1" i="1" kern="0" spc="-24" dirty="0">
                <a:solidFill>
                  <a:srgbClr val="FF9F81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valeur_fonciere </a:t>
            </a:r>
            <a:r>
              <a:rPr lang="en-US" sz="1500" b="0" kern="0" spc="-24" dirty="0">
                <a:solidFill>
                  <a:srgbClr val="FF9F81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extrêmes</a:t>
            </a:r>
            <a:endParaRPr lang="en-US" sz="1500" dirty="0"/>
          </a:p>
        </p:txBody>
      </p:sp>
      <p:sp>
        <p:nvSpPr>
          <p:cNvPr id="10" name="Text 7"/>
          <p:cNvSpPr/>
          <p:nvPr/>
        </p:nvSpPr>
        <p:spPr>
          <a:xfrm rot="16200000">
            <a:off x="-271784" y="3914247"/>
            <a:ext cx="1828800" cy="25142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800" b="0" dirty="0">
                <a:solidFill>
                  <a:srgbClr val="183264"/>
                </a:solidFill>
                <a:latin typeface="Rakkas" pitchFamily="34" charset="0"/>
                <a:ea typeface="Rakkas" pitchFamily="34" charset="-122"/>
                <a:cs typeface="Rakkas" pitchFamily="34" charset="-120"/>
              </a:rPr>
              <a:t>Résultats R^2</a:t>
            </a:r>
            <a:endParaRPr lang="en-US" sz="1800" dirty="0"/>
          </a:p>
        </p:txBody>
      </p:sp>
      <p:sp>
        <p:nvSpPr>
          <p:cNvPr id="11" name="Text 8"/>
          <p:cNvSpPr/>
          <p:nvPr/>
        </p:nvSpPr>
        <p:spPr>
          <a:xfrm>
            <a:off x="627202" y="3770807"/>
            <a:ext cx="2743200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100"/>
              </a:lnSpc>
            </a:pPr>
            <a:r>
              <a:rPr lang="en-US" sz="1500" b="1" kern="0" spc="-24" dirty="0">
                <a:solidFill>
                  <a:srgbClr val="183264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Train_set : 0.01</a:t>
            </a:r>
            <a:endParaRPr lang="en-US" sz="1500" dirty="0"/>
          </a:p>
          <a:p>
            <a:pPr algn="ctr">
              <a:lnSpc>
                <a:spcPts val="2100"/>
              </a:lnSpc>
            </a:pPr>
            <a:r>
              <a:rPr lang="en-US" sz="1500" b="1" kern="0" spc="-24" dirty="0">
                <a:solidFill>
                  <a:srgbClr val="183264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Test_set : -0.04</a:t>
            </a:r>
            <a:endParaRPr lang="en-US" sz="1500" dirty="0"/>
          </a:p>
        </p:txBody>
      </p:sp>
      <p:sp>
        <p:nvSpPr>
          <p:cNvPr id="12" name="Text 9"/>
          <p:cNvSpPr/>
          <p:nvPr/>
        </p:nvSpPr>
        <p:spPr>
          <a:xfrm>
            <a:off x="3444999" y="3764413"/>
            <a:ext cx="2743200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100"/>
              </a:lnSpc>
            </a:pPr>
            <a:r>
              <a:rPr lang="en-US" sz="1500" b="1" kern="0" spc="-24" dirty="0">
                <a:solidFill>
                  <a:srgbClr val="183264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Train_set : 0.1</a:t>
            </a:r>
            <a:endParaRPr lang="en-US" sz="1500" dirty="0"/>
          </a:p>
          <a:p>
            <a:pPr algn="ctr">
              <a:lnSpc>
                <a:spcPts val="2100"/>
              </a:lnSpc>
            </a:pPr>
            <a:r>
              <a:rPr lang="en-US" sz="1500" b="1" kern="0" spc="-24" dirty="0">
                <a:solidFill>
                  <a:srgbClr val="183264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Test_set : 0.07</a:t>
            </a:r>
            <a:endParaRPr lang="en-US" sz="1500" dirty="0"/>
          </a:p>
        </p:txBody>
      </p:sp>
      <p:sp>
        <p:nvSpPr>
          <p:cNvPr id="13" name="Text 10"/>
          <p:cNvSpPr/>
          <p:nvPr/>
        </p:nvSpPr>
        <p:spPr>
          <a:xfrm>
            <a:off x="6300484" y="3770598"/>
            <a:ext cx="2743200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100"/>
              </a:lnSpc>
            </a:pPr>
            <a:r>
              <a:rPr lang="en-US" sz="1500" b="1" kern="0" spc="-24" dirty="0">
                <a:solidFill>
                  <a:srgbClr val="183264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Train_set : 0.01</a:t>
            </a:r>
            <a:endParaRPr lang="en-US" sz="1500" dirty="0"/>
          </a:p>
          <a:p>
            <a:pPr algn="ctr">
              <a:lnSpc>
                <a:spcPts val="2100"/>
              </a:lnSpc>
            </a:pPr>
            <a:r>
              <a:rPr lang="en-US" sz="1500" b="1" kern="0" spc="-24" dirty="0">
                <a:solidFill>
                  <a:srgbClr val="183264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Test_set : 0.006</a:t>
            </a:r>
            <a:endParaRPr lang="en-US" sz="1500" dirty="0"/>
          </a:p>
        </p:txBody>
      </p:sp>
      <p:pic>
        <p:nvPicPr>
          <p:cNvPr id="14" name="Image 0" descr="https://pitch-assets-ccb95893-de3f-4266-973c-20049231b248.s3.eu-west-1.amazonaws.com/try-pitch-pdf-export-logo.sv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7831" y="476250"/>
            <a:ext cx="4572000" cy="3230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544"/>
              </a:lnSpc>
            </a:pPr>
            <a:r>
              <a:rPr lang="en-US" sz="2400" b="0" dirty="0">
                <a:solidFill>
                  <a:srgbClr val="183264"/>
                </a:solidFill>
                <a:latin typeface="Rakkas" pitchFamily="34" charset="0"/>
                <a:ea typeface="Rakkas" pitchFamily="34" charset="-122"/>
                <a:cs typeface="Rakkas" pitchFamily="34" charset="-120"/>
              </a:rPr>
              <a:t>Conclusion et ouverture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474677" y="1080058"/>
            <a:ext cx="4572000" cy="2133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90500" indent="-190500" algn="l">
              <a:lnSpc>
                <a:spcPts val="2100"/>
              </a:lnSpc>
              <a:buSzPct val="100000"/>
              <a:buChar char="•"/>
            </a:pPr>
            <a:r>
              <a:rPr lang="en-US" sz="1500" b="1" kern="0" spc="-24" dirty="0">
                <a:solidFill>
                  <a:srgbClr val="183264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Remise en cause du jeu de données : manque d'exhaustivité des données</a:t>
            </a:r>
            <a:endParaRPr lang="en-US" sz="1500" dirty="0"/>
          </a:p>
          <a:p>
            <a:pPr algn="l">
              <a:lnSpc>
                <a:spcPts val="2100"/>
              </a:lnSpc>
            </a:pPr>
            <a:endParaRPr lang="en-US" sz="1500" dirty="0"/>
          </a:p>
          <a:p>
            <a:pPr marL="190500" indent="-190500" algn="l">
              <a:lnSpc>
                <a:spcPts val="2100"/>
              </a:lnSpc>
              <a:buSzPct val="100000"/>
              <a:buChar char="•"/>
            </a:pPr>
            <a:r>
              <a:rPr lang="en-US" sz="1500" b="1" kern="0" spc="-24" dirty="0">
                <a:solidFill>
                  <a:srgbClr val="183264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Remise en cause du modèle : régression linéaire pas pas adaptée</a:t>
            </a:r>
            <a:endParaRPr lang="en-US" sz="1500" dirty="0"/>
          </a:p>
          <a:p>
            <a:pPr algn="l">
              <a:lnSpc>
                <a:spcPts val="2100"/>
              </a:lnSpc>
            </a:pPr>
            <a:endParaRPr lang="en-US" sz="1500" dirty="0"/>
          </a:p>
          <a:p>
            <a:pPr marL="190500" indent="-190500" algn="l">
              <a:lnSpc>
                <a:spcPts val="2100"/>
              </a:lnSpc>
              <a:buSzPct val="100000"/>
              <a:buChar char="•"/>
            </a:pPr>
            <a:r>
              <a:rPr lang="en-US" sz="1500" b="1" kern="0" spc="-24" dirty="0">
                <a:solidFill>
                  <a:srgbClr val="183264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Remise en cause du contexte : volatilité du marché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4156265" y="3537009"/>
            <a:ext cx="4572000" cy="11333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785"/>
              </a:lnSpc>
            </a:pPr>
            <a:r>
              <a:rPr lang="en-US" sz="1300" b="1" kern="0" spc="-24" dirty="0">
                <a:solidFill>
                  <a:srgbClr val="183264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Pensant qu'il était possible de comprendre le fonctionnement d'un marché, la réalité est beaucoup plus complexe. Des études seraient à refaire avec d'autres sortent de modèles et plus de données (un retraitement moins strict de mes colonnes de bases)</a:t>
            </a:r>
            <a:endParaRPr lang="en-US" sz="1275" dirty="0"/>
          </a:p>
        </p:txBody>
      </p:sp>
      <p:sp>
        <p:nvSpPr>
          <p:cNvPr id="6" name="Text 3"/>
          <p:cNvSpPr/>
          <p:nvPr/>
        </p:nvSpPr>
        <p:spPr>
          <a:xfrm>
            <a:off x="4158615" y="3135624"/>
            <a:ext cx="4572000" cy="251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980"/>
              </a:lnSpc>
            </a:pPr>
            <a:r>
              <a:rPr lang="en-US" sz="1800" b="0" dirty="0">
                <a:solidFill>
                  <a:srgbClr val="183264"/>
                </a:solidFill>
                <a:latin typeface="Rakkas" pitchFamily="34" charset="0"/>
                <a:ea typeface="Rakkas" pitchFamily="34" charset="-122"/>
                <a:cs typeface="Rakkas" pitchFamily="34" charset="-120"/>
              </a:rPr>
              <a:t>Ouverture</a:t>
            </a:r>
            <a:endParaRPr lang="en-US" sz="1800" dirty="0"/>
          </a:p>
        </p:txBody>
      </p:sp>
      <p:pic>
        <p:nvPicPr>
          <p:cNvPr id="7" name="Image 0" descr="https://pitch-assets-ccb95893-de3f-4266-973c-20049231b248.s3.eu-west-1.amazonaws.com/try-pitch-pdf-export-logo.sv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7e81e677-3f44-4aa9-a8fc-77111998c37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26670" y="4258605"/>
            <a:ext cx="4124930" cy="6040600"/>
          </a:xfrm>
          <a:prstGeom prst="rect">
            <a:avLst/>
          </a:prstGeom>
        </p:spPr>
      </p:pic>
      <p:pic>
        <p:nvPicPr>
          <p:cNvPr id="4" name="Image 1" descr="https://pitch-assets-ccb95893-de3f-4266-973c-20049231b248.s3.eu-west-1.amazonaws.com/9de6dbbb-504f-4e38-bdec-5f111a9bc405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 rot="5015432">
            <a:off x="-3649575" y="-553590"/>
            <a:ext cx="3802249" cy="5568063"/>
          </a:xfrm>
          <a:prstGeom prst="rect">
            <a:avLst/>
          </a:prstGeom>
        </p:spPr>
      </p:pic>
      <p:pic>
        <p:nvPicPr>
          <p:cNvPr id="5" name="Image 2" descr="https://pitch-assets-ccb95893-de3f-4266-973c-20049231b248.s3.eu-west-1.amazonaws.com/1aec8e6e-c5ea-4d25-a880-c7847d0b05cc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rot="19462107">
            <a:off x="6959504" y="-3005023"/>
            <a:ext cx="3921896" cy="5743275"/>
          </a:xfrm>
          <a:prstGeom prst="rect">
            <a:avLst/>
          </a:prstGeom>
        </p:spPr>
      </p:pic>
      <p:sp>
        <p:nvSpPr>
          <p:cNvPr id="6" name="Shape 0"/>
          <p:cNvSpPr/>
          <p:nvPr/>
        </p:nvSpPr>
        <p:spPr>
          <a:xfrm>
            <a:off x="3236686" y="3290888"/>
            <a:ext cx="2670629" cy="142285"/>
          </a:xfrm>
          <a:prstGeom prst="roundRect">
            <a:avLst>
              <a:gd name="adj" fmla="val -642654"/>
            </a:avLst>
          </a:prstGeom>
          <a:solidFill>
            <a:srgbClr val="EFDDC1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7" name="Text 1"/>
          <p:cNvSpPr/>
          <p:nvPr/>
        </p:nvSpPr>
        <p:spPr>
          <a:xfrm>
            <a:off x="3576372" y="476250"/>
            <a:ext cx="2743200" cy="88007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3465"/>
              </a:lnSpc>
            </a:pPr>
            <a:r>
              <a:rPr lang="en-US" sz="3200" b="0" dirty="0">
                <a:solidFill>
                  <a:srgbClr val="183264"/>
                </a:solidFill>
                <a:latin typeface="Rakkas" pitchFamily="34" charset="0"/>
                <a:ea typeface="Rakkas" pitchFamily="34" charset="-122"/>
                <a:cs typeface="Rakkas" pitchFamily="34" charset="-120"/>
              </a:rPr>
              <a:t>Jedha </a:t>
            </a:r>
            <a:endParaRPr lang="en-US" sz="3150" dirty="0"/>
          </a:p>
          <a:p>
            <a:pPr algn="ctr">
              <a:lnSpc>
                <a:spcPts val="3465"/>
              </a:lnSpc>
            </a:pPr>
            <a:r>
              <a:rPr lang="en-US" sz="3200" b="0" dirty="0">
                <a:solidFill>
                  <a:srgbClr val="183264"/>
                </a:solidFill>
                <a:latin typeface="Rakkas" pitchFamily="34" charset="0"/>
                <a:ea typeface="Rakkas" pitchFamily="34" charset="-122"/>
                <a:cs typeface="Rakkas" pitchFamily="34" charset="-120"/>
              </a:rPr>
              <a:t>dse - od - 06</a:t>
            </a:r>
            <a:endParaRPr lang="en-US" sz="3150" dirty="0"/>
          </a:p>
        </p:txBody>
      </p:sp>
      <p:sp>
        <p:nvSpPr>
          <p:cNvPr id="8" name="Text 2"/>
          <p:cNvSpPr/>
          <p:nvPr/>
        </p:nvSpPr>
        <p:spPr>
          <a:xfrm>
            <a:off x="476758" y="2568247"/>
            <a:ext cx="82296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3600"/>
              </a:lnSpc>
            </a:pPr>
            <a:r>
              <a:rPr lang="en-US" sz="3600" b="0" dirty="0">
                <a:solidFill>
                  <a:srgbClr val="183264"/>
                </a:solidFill>
                <a:latin typeface="Rakkas" pitchFamily="34" charset="0"/>
                <a:ea typeface="Rakkas" pitchFamily="34" charset="-122"/>
                <a:cs typeface="Rakkas" pitchFamily="34" charset="-120"/>
              </a:rPr>
              <a:t>Merci de votre attention</a:t>
            </a:r>
            <a:endParaRPr lang="en-US" sz="3600" dirty="0"/>
          </a:p>
        </p:txBody>
      </p:sp>
      <p:pic>
        <p:nvPicPr>
          <p:cNvPr id="9" name="Image 3" descr="https://pitch-assets-ccb95893-de3f-4266-973c-20049231b248.s3.eu-west-1.amazonaws.com/try-pitch-pdf-export-logo.svg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309</Words>
  <Application>Microsoft Office PowerPoint</Application>
  <PresentationFormat>Affichage à l'écran (16:9)</PresentationFormat>
  <Paragraphs>57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Rakkas</vt:lpstr>
      <vt:lpstr>Karla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DVF</dc:title>
  <dc:subject>PptxGenJS Presentation</dc:subject>
  <dc:creator>Pitch Software GmbH</dc:creator>
  <cp:lastModifiedBy>Thomas M</cp:lastModifiedBy>
  <cp:revision>3</cp:revision>
  <dcterms:created xsi:type="dcterms:W3CDTF">2023-10-21T09:28:16Z</dcterms:created>
  <dcterms:modified xsi:type="dcterms:W3CDTF">2023-10-21T09:32:04Z</dcterms:modified>
</cp:coreProperties>
</file>