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7" r:id="rId3"/>
    <p:sldId id="258" r:id="rId4"/>
    <p:sldId id="292" r:id="rId5"/>
    <p:sldId id="260" r:id="rId6"/>
    <p:sldId id="259" r:id="rId7"/>
    <p:sldId id="261" r:id="rId8"/>
    <p:sldId id="262" r:id="rId9"/>
    <p:sldId id="263" r:id="rId10"/>
    <p:sldId id="264" r:id="rId11"/>
    <p:sldId id="265" r:id="rId12"/>
    <p:sldId id="266" r:id="rId13"/>
    <p:sldId id="267" r:id="rId14"/>
    <p:sldId id="268" r:id="rId15"/>
    <p:sldId id="270" r:id="rId16"/>
    <p:sldId id="271" r:id="rId17"/>
    <p:sldId id="274" r:id="rId18"/>
    <p:sldId id="273" r:id="rId19"/>
    <p:sldId id="272" r:id="rId20"/>
    <p:sldId id="293" r:id="rId21"/>
    <p:sldId id="294" r:id="rId22"/>
    <p:sldId id="275" r:id="rId23"/>
    <p:sldId id="276" r:id="rId24"/>
    <p:sldId id="277" r:id="rId25"/>
    <p:sldId id="278" r:id="rId26"/>
    <p:sldId id="279" r:id="rId27"/>
    <p:sldId id="295" r:id="rId28"/>
    <p:sldId id="296" r:id="rId29"/>
    <p:sldId id="280" r:id="rId30"/>
    <p:sldId id="307" r:id="rId31"/>
    <p:sldId id="281" r:id="rId32"/>
    <p:sldId id="319" r:id="rId33"/>
    <p:sldId id="283" r:id="rId34"/>
    <p:sldId id="284" r:id="rId35"/>
    <p:sldId id="282" r:id="rId36"/>
    <p:sldId id="297" r:id="rId37"/>
    <p:sldId id="314" r:id="rId38"/>
    <p:sldId id="317" r:id="rId39"/>
    <p:sldId id="298" r:id="rId40"/>
    <p:sldId id="285" r:id="rId41"/>
    <p:sldId id="286" r:id="rId42"/>
    <p:sldId id="287" r:id="rId43"/>
    <p:sldId id="288" r:id="rId44"/>
    <p:sldId id="289" r:id="rId45"/>
    <p:sldId id="301" r:id="rId46"/>
    <p:sldId id="302" r:id="rId47"/>
    <p:sldId id="304" r:id="rId48"/>
    <p:sldId id="303" r:id="rId49"/>
    <p:sldId id="305" r:id="rId50"/>
    <p:sldId id="299" r:id="rId51"/>
    <p:sldId id="323" r:id="rId52"/>
    <p:sldId id="300" r:id="rId53"/>
    <p:sldId id="306" r:id="rId54"/>
    <p:sldId id="308" r:id="rId55"/>
    <p:sldId id="309" r:id="rId56"/>
    <p:sldId id="310" r:id="rId57"/>
    <p:sldId id="313" r:id="rId58"/>
    <p:sldId id="315" r:id="rId59"/>
    <p:sldId id="311" r:id="rId60"/>
    <p:sldId id="318" r:id="rId61"/>
    <p:sldId id="320" r:id="rId62"/>
    <p:sldId id="321" r:id="rId63"/>
    <p:sldId id="322" r:id="rId64"/>
    <p:sldId id="324" r:id="rId65"/>
    <p:sldId id="325" r:id="rId66"/>
    <p:sldId id="326" r:id="rId67"/>
    <p:sldId id="327" r:id="rId68"/>
    <p:sldId id="328" r:id="rId69"/>
    <p:sldId id="329" r:id="rId70"/>
    <p:sldId id="316" r:id="rId71"/>
    <p:sldId id="332" r:id="rId72"/>
    <p:sldId id="330" r:id="rId73"/>
    <p:sldId id="331" r:id="rId74"/>
    <p:sldId id="333" r:id="rId75"/>
    <p:sldId id="334" r:id="rId76"/>
    <p:sldId id="335" r:id="rId77"/>
    <p:sldId id="336" r:id="rId78"/>
    <p:sldId id="337" r:id="rId79"/>
    <p:sldId id="344" r:id="rId80"/>
    <p:sldId id="343" r:id="rId81"/>
    <p:sldId id="347" r:id="rId82"/>
    <p:sldId id="346" r:id="rId83"/>
    <p:sldId id="340" r:id="rId84"/>
    <p:sldId id="348" r:id="rId85"/>
    <p:sldId id="349" r:id="rId86"/>
    <p:sldId id="350" r:id="rId87"/>
    <p:sldId id="345" r:id="rId88"/>
    <p:sldId id="338" r:id="rId89"/>
    <p:sldId id="341" r:id="rId90"/>
    <p:sldId id="342" r:id="rId91"/>
    <p:sldId id="339" r:id="rId92"/>
    <p:sldId id="351" r:id="rId9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BC1F07-BB77-4B2E-B366-00AF912B962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D69F4A-207E-4529-95F4-2FF5AF137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18E7E49-6638-400C-AF4E-C1966B81C3EC}"/>
              </a:ext>
            </a:extLst>
          </p:cNvPr>
          <p:cNvSpPr>
            <a:spLocks noGrp="1"/>
          </p:cNvSpPr>
          <p:nvPr>
            <p:ph type="dt" sz="half" idx="10"/>
          </p:nvPr>
        </p:nvSpPr>
        <p:spPr/>
        <p:txBody>
          <a:bodyPr/>
          <a:lstStyle/>
          <a:p>
            <a:fld id="{78109DD2-2CA5-4887-A954-B339A3C8D805}" type="datetimeFigureOut">
              <a:rPr lang="ru-RU" smtClean="0"/>
              <a:t>16.02.2023</a:t>
            </a:fld>
            <a:endParaRPr lang="ru-RU"/>
          </a:p>
        </p:txBody>
      </p:sp>
      <p:sp>
        <p:nvSpPr>
          <p:cNvPr id="5" name="Нижний колонтитул 4">
            <a:extLst>
              <a:ext uri="{FF2B5EF4-FFF2-40B4-BE49-F238E27FC236}">
                <a16:creationId xmlns:a16="http://schemas.microsoft.com/office/drawing/2014/main" id="{F07A7295-0E53-49A6-92E3-ADED23C08EE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9F61D29-BB77-4AB1-9870-545961AE1909}"/>
              </a:ext>
            </a:extLst>
          </p:cNvPr>
          <p:cNvSpPr>
            <a:spLocks noGrp="1"/>
          </p:cNvSpPr>
          <p:nvPr>
            <p:ph type="sldNum" sz="quarter" idx="12"/>
          </p:nvPr>
        </p:nvSpPr>
        <p:spPr/>
        <p:txBody>
          <a:bodyPr/>
          <a:lstStyle/>
          <a:p>
            <a:fld id="{E6EA475C-059F-4380-9748-DF4712562204}" type="slidenum">
              <a:rPr lang="ru-RU" smtClean="0"/>
              <a:t>‹#›</a:t>
            </a:fld>
            <a:endParaRPr lang="ru-RU"/>
          </a:p>
        </p:txBody>
      </p:sp>
    </p:spTree>
    <p:extLst>
      <p:ext uri="{BB962C8B-B14F-4D97-AF65-F5344CB8AC3E}">
        <p14:creationId xmlns:p14="http://schemas.microsoft.com/office/powerpoint/2010/main" val="49020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9282AF-09AF-4BA1-A58D-3BEE519D2A2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28E4B8E-4C95-4796-9F14-D9BD95D78EC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3C97030-14DB-4436-BBC9-C1C860EE424B}"/>
              </a:ext>
            </a:extLst>
          </p:cNvPr>
          <p:cNvSpPr>
            <a:spLocks noGrp="1"/>
          </p:cNvSpPr>
          <p:nvPr>
            <p:ph type="dt" sz="half" idx="10"/>
          </p:nvPr>
        </p:nvSpPr>
        <p:spPr/>
        <p:txBody>
          <a:bodyPr/>
          <a:lstStyle/>
          <a:p>
            <a:fld id="{78109DD2-2CA5-4887-A954-B339A3C8D805}" type="datetimeFigureOut">
              <a:rPr lang="ru-RU" smtClean="0"/>
              <a:t>16.02.2023</a:t>
            </a:fld>
            <a:endParaRPr lang="ru-RU"/>
          </a:p>
        </p:txBody>
      </p:sp>
      <p:sp>
        <p:nvSpPr>
          <p:cNvPr id="5" name="Нижний колонтитул 4">
            <a:extLst>
              <a:ext uri="{FF2B5EF4-FFF2-40B4-BE49-F238E27FC236}">
                <a16:creationId xmlns:a16="http://schemas.microsoft.com/office/drawing/2014/main" id="{B1C9FC85-6F8D-4C44-A461-84990B52FBF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4704F8-BFC0-4082-8C39-55A0A0E65048}"/>
              </a:ext>
            </a:extLst>
          </p:cNvPr>
          <p:cNvSpPr>
            <a:spLocks noGrp="1"/>
          </p:cNvSpPr>
          <p:nvPr>
            <p:ph type="sldNum" sz="quarter" idx="12"/>
          </p:nvPr>
        </p:nvSpPr>
        <p:spPr/>
        <p:txBody>
          <a:bodyPr/>
          <a:lstStyle/>
          <a:p>
            <a:fld id="{E6EA475C-059F-4380-9748-DF4712562204}" type="slidenum">
              <a:rPr lang="ru-RU" smtClean="0"/>
              <a:t>‹#›</a:t>
            </a:fld>
            <a:endParaRPr lang="ru-RU"/>
          </a:p>
        </p:txBody>
      </p:sp>
    </p:spTree>
    <p:extLst>
      <p:ext uri="{BB962C8B-B14F-4D97-AF65-F5344CB8AC3E}">
        <p14:creationId xmlns:p14="http://schemas.microsoft.com/office/powerpoint/2010/main" val="191214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0F86AA4-BC8C-4B50-8E87-2EA88E68018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F7B23A0-68C0-4187-96E1-99EBFD55666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26A595-9104-4DD6-A55C-69DB0B3558E0}"/>
              </a:ext>
            </a:extLst>
          </p:cNvPr>
          <p:cNvSpPr>
            <a:spLocks noGrp="1"/>
          </p:cNvSpPr>
          <p:nvPr>
            <p:ph type="dt" sz="half" idx="10"/>
          </p:nvPr>
        </p:nvSpPr>
        <p:spPr/>
        <p:txBody>
          <a:bodyPr/>
          <a:lstStyle/>
          <a:p>
            <a:fld id="{78109DD2-2CA5-4887-A954-B339A3C8D805}" type="datetimeFigureOut">
              <a:rPr lang="ru-RU" smtClean="0"/>
              <a:t>16.02.2023</a:t>
            </a:fld>
            <a:endParaRPr lang="ru-RU"/>
          </a:p>
        </p:txBody>
      </p:sp>
      <p:sp>
        <p:nvSpPr>
          <p:cNvPr id="5" name="Нижний колонтитул 4">
            <a:extLst>
              <a:ext uri="{FF2B5EF4-FFF2-40B4-BE49-F238E27FC236}">
                <a16:creationId xmlns:a16="http://schemas.microsoft.com/office/drawing/2014/main" id="{2FE31874-93AE-4006-92BA-DA00E27F568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4FA409-37EA-4322-A175-CDCE67413C7E}"/>
              </a:ext>
            </a:extLst>
          </p:cNvPr>
          <p:cNvSpPr>
            <a:spLocks noGrp="1"/>
          </p:cNvSpPr>
          <p:nvPr>
            <p:ph type="sldNum" sz="quarter" idx="12"/>
          </p:nvPr>
        </p:nvSpPr>
        <p:spPr/>
        <p:txBody>
          <a:bodyPr/>
          <a:lstStyle/>
          <a:p>
            <a:fld id="{E6EA475C-059F-4380-9748-DF4712562204}" type="slidenum">
              <a:rPr lang="ru-RU" smtClean="0"/>
              <a:t>‹#›</a:t>
            </a:fld>
            <a:endParaRPr lang="ru-RU"/>
          </a:p>
        </p:txBody>
      </p:sp>
    </p:spTree>
    <p:extLst>
      <p:ext uri="{BB962C8B-B14F-4D97-AF65-F5344CB8AC3E}">
        <p14:creationId xmlns:p14="http://schemas.microsoft.com/office/powerpoint/2010/main" val="291557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FD8A5E-0408-4298-8E4E-AF630993FB6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58A9ABD-4071-4DF9-99C3-19810163B29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FCF68C2-74A4-48C7-93E1-DB3D6D8C7FCE}"/>
              </a:ext>
            </a:extLst>
          </p:cNvPr>
          <p:cNvSpPr>
            <a:spLocks noGrp="1"/>
          </p:cNvSpPr>
          <p:nvPr>
            <p:ph type="dt" sz="half" idx="10"/>
          </p:nvPr>
        </p:nvSpPr>
        <p:spPr/>
        <p:txBody>
          <a:bodyPr/>
          <a:lstStyle/>
          <a:p>
            <a:fld id="{78109DD2-2CA5-4887-A954-B339A3C8D805}" type="datetimeFigureOut">
              <a:rPr lang="ru-RU" smtClean="0"/>
              <a:t>16.02.2023</a:t>
            </a:fld>
            <a:endParaRPr lang="ru-RU"/>
          </a:p>
        </p:txBody>
      </p:sp>
      <p:sp>
        <p:nvSpPr>
          <p:cNvPr id="5" name="Нижний колонтитул 4">
            <a:extLst>
              <a:ext uri="{FF2B5EF4-FFF2-40B4-BE49-F238E27FC236}">
                <a16:creationId xmlns:a16="http://schemas.microsoft.com/office/drawing/2014/main" id="{D0C1512B-8F94-4A04-8B6F-0753369593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045B670-0BC2-4E6E-84AA-04CC74B3EBB4}"/>
              </a:ext>
            </a:extLst>
          </p:cNvPr>
          <p:cNvSpPr>
            <a:spLocks noGrp="1"/>
          </p:cNvSpPr>
          <p:nvPr>
            <p:ph type="sldNum" sz="quarter" idx="12"/>
          </p:nvPr>
        </p:nvSpPr>
        <p:spPr/>
        <p:txBody>
          <a:bodyPr/>
          <a:lstStyle/>
          <a:p>
            <a:fld id="{E6EA475C-059F-4380-9748-DF4712562204}" type="slidenum">
              <a:rPr lang="ru-RU" smtClean="0"/>
              <a:t>‹#›</a:t>
            </a:fld>
            <a:endParaRPr lang="ru-RU"/>
          </a:p>
        </p:txBody>
      </p:sp>
    </p:spTree>
    <p:extLst>
      <p:ext uri="{BB962C8B-B14F-4D97-AF65-F5344CB8AC3E}">
        <p14:creationId xmlns:p14="http://schemas.microsoft.com/office/powerpoint/2010/main" val="46585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FA4A00-5FF0-420C-B7CD-34B6455126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B504D41-EA0D-4B4F-81CF-1543ABC384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0B1CBAE-E10B-4A47-9E97-64ECE2EF6F24}"/>
              </a:ext>
            </a:extLst>
          </p:cNvPr>
          <p:cNvSpPr>
            <a:spLocks noGrp="1"/>
          </p:cNvSpPr>
          <p:nvPr>
            <p:ph type="dt" sz="half" idx="10"/>
          </p:nvPr>
        </p:nvSpPr>
        <p:spPr/>
        <p:txBody>
          <a:bodyPr/>
          <a:lstStyle/>
          <a:p>
            <a:fld id="{78109DD2-2CA5-4887-A954-B339A3C8D805}" type="datetimeFigureOut">
              <a:rPr lang="ru-RU" smtClean="0"/>
              <a:t>16.02.2023</a:t>
            </a:fld>
            <a:endParaRPr lang="ru-RU"/>
          </a:p>
        </p:txBody>
      </p:sp>
      <p:sp>
        <p:nvSpPr>
          <p:cNvPr id="5" name="Нижний колонтитул 4">
            <a:extLst>
              <a:ext uri="{FF2B5EF4-FFF2-40B4-BE49-F238E27FC236}">
                <a16:creationId xmlns:a16="http://schemas.microsoft.com/office/drawing/2014/main" id="{65A7F4D5-2E42-40D8-8649-191AC00B45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20BED9E-38BA-434C-A592-502E84F343BE}"/>
              </a:ext>
            </a:extLst>
          </p:cNvPr>
          <p:cNvSpPr>
            <a:spLocks noGrp="1"/>
          </p:cNvSpPr>
          <p:nvPr>
            <p:ph type="sldNum" sz="quarter" idx="12"/>
          </p:nvPr>
        </p:nvSpPr>
        <p:spPr/>
        <p:txBody>
          <a:bodyPr/>
          <a:lstStyle/>
          <a:p>
            <a:fld id="{E6EA475C-059F-4380-9748-DF4712562204}" type="slidenum">
              <a:rPr lang="ru-RU" smtClean="0"/>
              <a:t>‹#›</a:t>
            </a:fld>
            <a:endParaRPr lang="ru-RU"/>
          </a:p>
        </p:txBody>
      </p:sp>
    </p:spTree>
    <p:extLst>
      <p:ext uri="{BB962C8B-B14F-4D97-AF65-F5344CB8AC3E}">
        <p14:creationId xmlns:p14="http://schemas.microsoft.com/office/powerpoint/2010/main" val="220414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E4FFC-FC26-4FB4-BEE2-48D1E73FB63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7138942-97AF-4ECE-9399-B76F8E261A3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5BF2A49-7482-4297-BD6C-8F862BA7623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9410560-0B15-4CEC-A800-4DA33DBA2830}"/>
              </a:ext>
            </a:extLst>
          </p:cNvPr>
          <p:cNvSpPr>
            <a:spLocks noGrp="1"/>
          </p:cNvSpPr>
          <p:nvPr>
            <p:ph type="dt" sz="half" idx="10"/>
          </p:nvPr>
        </p:nvSpPr>
        <p:spPr/>
        <p:txBody>
          <a:bodyPr/>
          <a:lstStyle/>
          <a:p>
            <a:fld id="{78109DD2-2CA5-4887-A954-B339A3C8D805}" type="datetimeFigureOut">
              <a:rPr lang="ru-RU" smtClean="0"/>
              <a:t>16.02.2023</a:t>
            </a:fld>
            <a:endParaRPr lang="ru-RU"/>
          </a:p>
        </p:txBody>
      </p:sp>
      <p:sp>
        <p:nvSpPr>
          <p:cNvPr id="6" name="Нижний колонтитул 5">
            <a:extLst>
              <a:ext uri="{FF2B5EF4-FFF2-40B4-BE49-F238E27FC236}">
                <a16:creationId xmlns:a16="http://schemas.microsoft.com/office/drawing/2014/main" id="{1BF2083B-6D6B-42B1-9F64-595CE7C59E9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41FCF69-DB00-4115-B5CD-B095DE1E5213}"/>
              </a:ext>
            </a:extLst>
          </p:cNvPr>
          <p:cNvSpPr>
            <a:spLocks noGrp="1"/>
          </p:cNvSpPr>
          <p:nvPr>
            <p:ph type="sldNum" sz="quarter" idx="12"/>
          </p:nvPr>
        </p:nvSpPr>
        <p:spPr/>
        <p:txBody>
          <a:bodyPr/>
          <a:lstStyle/>
          <a:p>
            <a:fld id="{E6EA475C-059F-4380-9748-DF4712562204}" type="slidenum">
              <a:rPr lang="ru-RU" smtClean="0"/>
              <a:t>‹#›</a:t>
            </a:fld>
            <a:endParaRPr lang="ru-RU"/>
          </a:p>
        </p:txBody>
      </p:sp>
    </p:spTree>
    <p:extLst>
      <p:ext uri="{BB962C8B-B14F-4D97-AF65-F5344CB8AC3E}">
        <p14:creationId xmlns:p14="http://schemas.microsoft.com/office/powerpoint/2010/main" val="131302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B9DFC9-8069-49DC-B777-E27171F0F49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68D2898-3A12-4ED7-A402-189DCCC936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79BC27E-7710-423F-875C-EC2668235EF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6BDE994-602D-44D2-8AC3-61E104A0C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531AD32-FAEC-46CC-A1F8-726682DF4F0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1C03C19-5667-4D2C-ABAA-7D406EBE4527}"/>
              </a:ext>
            </a:extLst>
          </p:cNvPr>
          <p:cNvSpPr>
            <a:spLocks noGrp="1"/>
          </p:cNvSpPr>
          <p:nvPr>
            <p:ph type="dt" sz="half" idx="10"/>
          </p:nvPr>
        </p:nvSpPr>
        <p:spPr/>
        <p:txBody>
          <a:bodyPr/>
          <a:lstStyle/>
          <a:p>
            <a:fld id="{78109DD2-2CA5-4887-A954-B339A3C8D805}" type="datetimeFigureOut">
              <a:rPr lang="ru-RU" smtClean="0"/>
              <a:t>16.02.2023</a:t>
            </a:fld>
            <a:endParaRPr lang="ru-RU"/>
          </a:p>
        </p:txBody>
      </p:sp>
      <p:sp>
        <p:nvSpPr>
          <p:cNvPr id="8" name="Нижний колонтитул 7">
            <a:extLst>
              <a:ext uri="{FF2B5EF4-FFF2-40B4-BE49-F238E27FC236}">
                <a16:creationId xmlns:a16="http://schemas.microsoft.com/office/drawing/2014/main" id="{B73B272E-4B71-4BE6-B727-CCEBA13E4FC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FF25D3A-C025-438B-BD83-958F15158BC3}"/>
              </a:ext>
            </a:extLst>
          </p:cNvPr>
          <p:cNvSpPr>
            <a:spLocks noGrp="1"/>
          </p:cNvSpPr>
          <p:nvPr>
            <p:ph type="sldNum" sz="quarter" idx="12"/>
          </p:nvPr>
        </p:nvSpPr>
        <p:spPr/>
        <p:txBody>
          <a:bodyPr/>
          <a:lstStyle/>
          <a:p>
            <a:fld id="{E6EA475C-059F-4380-9748-DF4712562204}" type="slidenum">
              <a:rPr lang="ru-RU" smtClean="0"/>
              <a:t>‹#›</a:t>
            </a:fld>
            <a:endParaRPr lang="ru-RU"/>
          </a:p>
        </p:txBody>
      </p:sp>
    </p:spTree>
    <p:extLst>
      <p:ext uri="{BB962C8B-B14F-4D97-AF65-F5344CB8AC3E}">
        <p14:creationId xmlns:p14="http://schemas.microsoft.com/office/powerpoint/2010/main" val="115500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D8FE6C-983D-4DB6-B6A2-E9B0B1FF1E3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BCC13DE-DB0D-4761-A950-C938F9C8F919}"/>
              </a:ext>
            </a:extLst>
          </p:cNvPr>
          <p:cNvSpPr>
            <a:spLocks noGrp="1"/>
          </p:cNvSpPr>
          <p:nvPr>
            <p:ph type="dt" sz="half" idx="10"/>
          </p:nvPr>
        </p:nvSpPr>
        <p:spPr/>
        <p:txBody>
          <a:bodyPr/>
          <a:lstStyle/>
          <a:p>
            <a:fld id="{78109DD2-2CA5-4887-A954-B339A3C8D805}" type="datetimeFigureOut">
              <a:rPr lang="ru-RU" smtClean="0"/>
              <a:t>16.02.2023</a:t>
            </a:fld>
            <a:endParaRPr lang="ru-RU"/>
          </a:p>
        </p:txBody>
      </p:sp>
      <p:sp>
        <p:nvSpPr>
          <p:cNvPr id="4" name="Нижний колонтитул 3">
            <a:extLst>
              <a:ext uri="{FF2B5EF4-FFF2-40B4-BE49-F238E27FC236}">
                <a16:creationId xmlns:a16="http://schemas.microsoft.com/office/drawing/2014/main" id="{D2EBB159-828B-45C7-B196-575212FEBDE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8B29AA2-EEF8-4F48-8880-FB13D2EB1B71}"/>
              </a:ext>
            </a:extLst>
          </p:cNvPr>
          <p:cNvSpPr>
            <a:spLocks noGrp="1"/>
          </p:cNvSpPr>
          <p:nvPr>
            <p:ph type="sldNum" sz="quarter" idx="12"/>
          </p:nvPr>
        </p:nvSpPr>
        <p:spPr/>
        <p:txBody>
          <a:bodyPr/>
          <a:lstStyle/>
          <a:p>
            <a:fld id="{E6EA475C-059F-4380-9748-DF4712562204}" type="slidenum">
              <a:rPr lang="ru-RU" smtClean="0"/>
              <a:t>‹#›</a:t>
            </a:fld>
            <a:endParaRPr lang="ru-RU"/>
          </a:p>
        </p:txBody>
      </p:sp>
    </p:spTree>
    <p:extLst>
      <p:ext uri="{BB962C8B-B14F-4D97-AF65-F5344CB8AC3E}">
        <p14:creationId xmlns:p14="http://schemas.microsoft.com/office/powerpoint/2010/main" val="3941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AC20F49-7DD9-4AEA-80A6-733CC27F04F7}"/>
              </a:ext>
            </a:extLst>
          </p:cNvPr>
          <p:cNvSpPr>
            <a:spLocks noGrp="1"/>
          </p:cNvSpPr>
          <p:nvPr>
            <p:ph type="dt" sz="half" idx="10"/>
          </p:nvPr>
        </p:nvSpPr>
        <p:spPr/>
        <p:txBody>
          <a:bodyPr/>
          <a:lstStyle/>
          <a:p>
            <a:fld id="{78109DD2-2CA5-4887-A954-B339A3C8D805}" type="datetimeFigureOut">
              <a:rPr lang="ru-RU" smtClean="0"/>
              <a:t>16.02.2023</a:t>
            </a:fld>
            <a:endParaRPr lang="ru-RU"/>
          </a:p>
        </p:txBody>
      </p:sp>
      <p:sp>
        <p:nvSpPr>
          <p:cNvPr id="3" name="Нижний колонтитул 2">
            <a:extLst>
              <a:ext uri="{FF2B5EF4-FFF2-40B4-BE49-F238E27FC236}">
                <a16:creationId xmlns:a16="http://schemas.microsoft.com/office/drawing/2014/main" id="{BA886E8B-2393-4B0F-81F9-48CD5CB5BE0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6C71151-ED89-4CB8-9397-214F2A02E9F2}"/>
              </a:ext>
            </a:extLst>
          </p:cNvPr>
          <p:cNvSpPr>
            <a:spLocks noGrp="1"/>
          </p:cNvSpPr>
          <p:nvPr>
            <p:ph type="sldNum" sz="quarter" idx="12"/>
          </p:nvPr>
        </p:nvSpPr>
        <p:spPr/>
        <p:txBody>
          <a:bodyPr/>
          <a:lstStyle/>
          <a:p>
            <a:fld id="{E6EA475C-059F-4380-9748-DF4712562204}" type="slidenum">
              <a:rPr lang="ru-RU" smtClean="0"/>
              <a:t>‹#›</a:t>
            </a:fld>
            <a:endParaRPr lang="ru-RU"/>
          </a:p>
        </p:txBody>
      </p:sp>
    </p:spTree>
    <p:extLst>
      <p:ext uri="{BB962C8B-B14F-4D97-AF65-F5344CB8AC3E}">
        <p14:creationId xmlns:p14="http://schemas.microsoft.com/office/powerpoint/2010/main" val="34884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8ED71F-DC86-414B-8D7D-16D2ABF59C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4148FF8-2538-421D-9404-BB0CF9C8F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18B3234-700A-48B3-995D-9DCD515B6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AE21CFC-E7BA-4942-A68D-96445B988EE2}"/>
              </a:ext>
            </a:extLst>
          </p:cNvPr>
          <p:cNvSpPr>
            <a:spLocks noGrp="1"/>
          </p:cNvSpPr>
          <p:nvPr>
            <p:ph type="dt" sz="half" idx="10"/>
          </p:nvPr>
        </p:nvSpPr>
        <p:spPr/>
        <p:txBody>
          <a:bodyPr/>
          <a:lstStyle/>
          <a:p>
            <a:fld id="{78109DD2-2CA5-4887-A954-B339A3C8D805}" type="datetimeFigureOut">
              <a:rPr lang="ru-RU" smtClean="0"/>
              <a:t>16.02.2023</a:t>
            </a:fld>
            <a:endParaRPr lang="ru-RU"/>
          </a:p>
        </p:txBody>
      </p:sp>
      <p:sp>
        <p:nvSpPr>
          <p:cNvPr id="6" name="Нижний колонтитул 5">
            <a:extLst>
              <a:ext uri="{FF2B5EF4-FFF2-40B4-BE49-F238E27FC236}">
                <a16:creationId xmlns:a16="http://schemas.microsoft.com/office/drawing/2014/main" id="{E5D476E0-98AE-4652-AE3E-E4731B51522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E5584CE-8358-41BB-B8BC-9EDDF97098B0}"/>
              </a:ext>
            </a:extLst>
          </p:cNvPr>
          <p:cNvSpPr>
            <a:spLocks noGrp="1"/>
          </p:cNvSpPr>
          <p:nvPr>
            <p:ph type="sldNum" sz="quarter" idx="12"/>
          </p:nvPr>
        </p:nvSpPr>
        <p:spPr/>
        <p:txBody>
          <a:bodyPr/>
          <a:lstStyle/>
          <a:p>
            <a:fld id="{E6EA475C-059F-4380-9748-DF4712562204}" type="slidenum">
              <a:rPr lang="ru-RU" smtClean="0"/>
              <a:t>‹#›</a:t>
            </a:fld>
            <a:endParaRPr lang="ru-RU"/>
          </a:p>
        </p:txBody>
      </p:sp>
    </p:spTree>
    <p:extLst>
      <p:ext uri="{BB962C8B-B14F-4D97-AF65-F5344CB8AC3E}">
        <p14:creationId xmlns:p14="http://schemas.microsoft.com/office/powerpoint/2010/main" val="1227530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EA199-B677-4A8F-ACCE-5585820ACF0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5FB9818-7780-495D-B96B-F74AF647BD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4ED050D-F370-45E9-8C8A-6376AFDA8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358BF0F-5B24-473C-8CC8-D45C5CCB7DBD}"/>
              </a:ext>
            </a:extLst>
          </p:cNvPr>
          <p:cNvSpPr>
            <a:spLocks noGrp="1"/>
          </p:cNvSpPr>
          <p:nvPr>
            <p:ph type="dt" sz="half" idx="10"/>
          </p:nvPr>
        </p:nvSpPr>
        <p:spPr/>
        <p:txBody>
          <a:bodyPr/>
          <a:lstStyle/>
          <a:p>
            <a:fld id="{78109DD2-2CA5-4887-A954-B339A3C8D805}" type="datetimeFigureOut">
              <a:rPr lang="ru-RU" smtClean="0"/>
              <a:t>16.02.2023</a:t>
            </a:fld>
            <a:endParaRPr lang="ru-RU"/>
          </a:p>
        </p:txBody>
      </p:sp>
      <p:sp>
        <p:nvSpPr>
          <p:cNvPr id="6" name="Нижний колонтитул 5">
            <a:extLst>
              <a:ext uri="{FF2B5EF4-FFF2-40B4-BE49-F238E27FC236}">
                <a16:creationId xmlns:a16="http://schemas.microsoft.com/office/drawing/2014/main" id="{5E2B85F1-5757-4C55-ABB6-B77923E4C65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E5C2129-08C5-44C3-89B6-E45D27598841}"/>
              </a:ext>
            </a:extLst>
          </p:cNvPr>
          <p:cNvSpPr>
            <a:spLocks noGrp="1"/>
          </p:cNvSpPr>
          <p:nvPr>
            <p:ph type="sldNum" sz="quarter" idx="12"/>
          </p:nvPr>
        </p:nvSpPr>
        <p:spPr/>
        <p:txBody>
          <a:bodyPr/>
          <a:lstStyle/>
          <a:p>
            <a:fld id="{E6EA475C-059F-4380-9748-DF4712562204}" type="slidenum">
              <a:rPr lang="ru-RU" smtClean="0"/>
              <a:t>‹#›</a:t>
            </a:fld>
            <a:endParaRPr lang="ru-RU"/>
          </a:p>
        </p:txBody>
      </p:sp>
    </p:spTree>
    <p:extLst>
      <p:ext uri="{BB962C8B-B14F-4D97-AF65-F5344CB8AC3E}">
        <p14:creationId xmlns:p14="http://schemas.microsoft.com/office/powerpoint/2010/main" val="172694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C5B74C-C6F6-40FF-B6CD-140F5ED855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023D158-8342-4114-8C4E-21C3EEBA2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50FF4C8-962D-472A-B954-3F3DE476B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09DD2-2CA5-4887-A954-B339A3C8D805}" type="datetimeFigureOut">
              <a:rPr lang="ru-RU" smtClean="0"/>
              <a:t>16.02.2023</a:t>
            </a:fld>
            <a:endParaRPr lang="ru-RU"/>
          </a:p>
        </p:txBody>
      </p:sp>
      <p:sp>
        <p:nvSpPr>
          <p:cNvPr id="5" name="Нижний колонтитул 4">
            <a:extLst>
              <a:ext uri="{FF2B5EF4-FFF2-40B4-BE49-F238E27FC236}">
                <a16:creationId xmlns:a16="http://schemas.microsoft.com/office/drawing/2014/main" id="{A0442591-EE37-43F7-A6DD-4764A53213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3DCFBEB-274A-45A9-BC6D-3B42422DB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A475C-059F-4380-9748-DF4712562204}" type="slidenum">
              <a:rPr lang="ru-RU" smtClean="0"/>
              <a:t>‹#›</a:t>
            </a:fld>
            <a:endParaRPr lang="ru-RU"/>
          </a:p>
        </p:txBody>
      </p:sp>
    </p:spTree>
    <p:extLst>
      <p:ext uri="{BB962C8B-B14F-4D97-AF65-F5344CB8AC3E}">
        <p14:creationId xmlns:p14="http://schemas.microsoft.com/office/powerpoint/2010/main" val="846731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postgrespro.ru/docs/postgrespro/15/sql-selec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postgrespro.ru/docs/postgresql/15/functions-window"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gadmin.org/download/" TargetMode="External"/><Relationship Id="rId2" Type="http://schemas.openxmlformats.org/officeDocument/2006/relationships/hyperlink" Target="https://dbeaver.io/download/"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postgrespro.ru/docs/postgresql/15/functions-conditional#FUNCTIONS-CAS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pgtune.leopard.in.ua/"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Объект 8">
            <a:extLst>
              <a:ext uri="{FF2B5EF4-FFF2-40B4-BE49-F238E27FC236}">
                <a16:creationId xmlns:a16="http://schemas.microsoft.com/office/drawing/2014/main" id="{E74083E6-E464-4F45-B52A-83552DF00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8767" cy="6858000"/>
          </a:xfrm>
        </p:spPr>
      </p:pic>
    </p:spTree>
    <p:extLst>
      <p:ext uri="{BB962C8B-B14F-4D97-AF65-F5344CB8AC3E}">
        <p14:creationId xmlns:p14="http://schemas.microsoft.com/office/powerpoint/2010/main" val="230472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482EA0-3922-4E04-B803-04D9572ED6C3}"/>
              </a:ext>
            </a:extLst>
          </p:cNvPr>
          <p:cNvSpPr>
            <a:spLocks noGrp="1"/>
          </p:cNvSpPr>
          <p:nvPr>
            <p:ph type="title"/>
          </p:nvPr>
        </p:nvSpPr>
        <p:spPr>
          <a:xfrm>
            <a:off x="394283" y="365126"/>
            <a:ext cx="11400638" cy="742222"/>
          </a:xfrm>
          <a:solidFill>
            <a:schemeClr val="accent1">
              <a:lumMod val="40000"/>
              <a:lumOff val="60000"/>
            </a:schemeClr>
          </a:solidFill>
        </p:spPr>
        <p:txBody>
          <a:bodyPr/>
          <a:lstStyle/>
          <a:p>
            <a:r>
              <a:rPr lang="ru-RU" dirty="0"/>
              <a:t>Типы данных даты и времени в </a:t>
            </a:r>
            <a:r>
              <a:rPr lang="en-US" dirty="0"/>
              <a:t>PostgreSQL</a:t>
            </a:r>
            <a:endParaRPr lang="ru-RU" dirty="0"/>
          </a:p>
        </p:txBody>
      </p:sp>
      <p:graphicFrame>
        <p:nvGraphicFramePr>
          <p:cNvPr id="4" name="Объект 3">
            <a:extLst>
              <a:ext uri="{FF2B5EF4-FFF2-40B4-BE49-F238E27FC236}">
                <a16:creationId xmlns:a16="http://schemas.microsoft.com/office/drawing/2014/main" id="{CC607AD4-B71E-4F59-8203-96FA53A8741A}"/>
              </a:ext>
            </a:extLst>
          </p:cNvPr>
          <p:cNvGraphicFramePr>
            <a:graphicFrameLocks noGrp="1"/>
          </p:cNvGraphicFramePr>
          <p:nvPr>
            <p:ph idx="1"/>
            <p:extLst>
              <p:ext uri="{D42A27DB-BD31-4B8C-83A1-F6EECF244321}">
                <p14:modId xmlns:p14="http://schemas.microsoft.com/office/powerpoint/2010/main" val="388683926"/>
              </p:ext>
            </p:extLst>
          </p:nvPr>
        </p:nvGraphicFramePr>
        <p:xfrm>
          <a:off x="393700" y="1308100"/>
          <a:ext cx="11401424" cy="2225040"/>
        </p:xfrm>
        <a:graphic>
          <a:graphicData uri="http://schemas.openxmlformats.org/drawingml/2006/table">
            <a:tbl>
              <a:tblPr firstRow="1" bandRow="1">
                <a:tableStyleId>{5C22544A-7EE6-4342-B048-85BDC9FD1C3A}</a:tableStyleId>
              </a:tblPr>
              <a:tblGrid>
                <a:gridCol w="1711937">
                  <a:extLst>
                    <a:ext uri="{9D8B030D-6E8A-4147-A177-3AD203B41FA5}">
                      <a16:colId xmlns:a16="http://schemas.microsoft.com/office/drawing/2014/main" val="3961727250"/>
                    </a:ext>
                  </a:extLst>
                </a:gridCol>
                <a:gridCol w="998290">
                  <a:extLst>
                    <a:ext uri="{9D8B030D-6E8A-4147-A177-3AD203B41FA5}">
                      <a16:colId xmlns:a16="http://schemas.microsoft.com/office/drawing/2014/main" val="3632685078"/>
                    </a:ext>
                  </a:extLst>
                </a:gridCol>
                <a:gridCol w="4605556">
                  <a:extLst>
                    <a:ext uri="{9D8B030D-6E8A-4147-A177-3AD203B41FA5}">
                      <a16:colId xmlns:a16="http://schemas.microsoft.com/office/drawing/2014/main" val="3931487881"/>
                    </a:ext>
                  </a:extLst>
                </a:gridCol>
                <a:gridCol w="4085641">
                  <a:extLst>
                    <a:ext uri="{9D8B030D-6E8A-4147-A177-3AD203B41FA5}">
                      <a16:colId xmlns:a16="http://schemas.microsoft.com/office/drawing/2014/main" val="15697709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Наименование</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Размер</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Описание</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Диапазон значений</a:t>
                      </a:r>
                    </a:p>
                  </a:txBody>
                  <a:tcPr/>
                </a:tc>
                <a:extLst>
                  <a:ext uri="{0D108BD9-81ED-4DB2-BD59-A6C34878D82A}">
                    <a16:rowId xmlns:a16="http://schemas.microsoft.com/office/drawing/2014/main" val="1181583811"/>
                  </a:ext>
                </a:extLst>
              </a:tr>
              <a:tr h="370840">
                <a:tc>
                  <a:txBody>
                    <a:bodyPr/>
                    <a:lstStyle/>
                    <a:p>
                      <a:r>
                        <a:rPr lang="en-US" dirty="0"/>
                        <a:t>date</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Bytes</a:t>
                      </a:r>
                      <a:endParaRPr lang="ru-RU" dirty="0"/>
                    </a:p>
                  </a:txBody>
                  <a:tcPr/>
                </a:tc>
                <a:tc>
                  <a:txBody>
                    <a:bodyPr/>
                    <a:lstStyle/>
                    <a:p>
                      <a:r>
                        <a:rPr lang="ru-RU" dirty="0"/>
                        <a:t>Только дата</a:t>
                      </a:r>
                    </a:p>
                  </a:txBody>
                  <a:tcPr/>
                </a:tc>
                <a:tc>
                  <a:txBody>
                    <a:bodyPr/>
                    <a:lstStyle/>
                    <a:p>
                      <a:r>
                        <a:rPr lang="ru-RU" dirty="0"/>
                        <a:t>От 4713 до НЭ до 5874897 НЭ</a:t>
                      </a:r>
                    </a:p>
                  </a:txBody>
                  <a:tcPr/>
                </a:tc>
                <a:extLst>
                  <a:ext uri="{0D108BD9-81ED-4DB2-BD59-A6C34878D82A}">
                    <a16:rowId xmlns:a16="http://schemas.microsoft.com/office/drawing/2014/main" val="4241011566"/>
                  </a:ext>
                </a:extLst>
              </a:tr>
              <a:tr h="370840">
                <a:tc>
                  <a:txBody>
                    <a:bodyPr/>
                    <a:lstStyle/>
                    <a:p>
                      <a:r>
                        <a:rPr lang="en-US" dirty="0"/>
                        <a:t>time</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Bytes</a:t>
                      </a:r>
                      <a:endParaRPr lang="ru-RU" dirty="0"/>
                    </a:p>
                  </a:txBody>
                  <a:tcPr/>
                </a:tc>
                <a:tc>
                  <a:txBody>
                    <a:bodyPr/>
                    <a:lstStyle/>
                    <a:p>
                      <a:r>
                        <a:rPr lang="ru-RU" dirty="0"/>
                        <a:t>Только время</a:t>
                      </a:r>
                    </a:p>
                  </a:txBody>
                  <a:tcPr/>
                </a:tc>
                <a:tc>
                  <a:txBody>
                    <a:bodyPr/>
                    <a:lstStyle/>
                    <a:p>
                      <a:r>
                        <a:rPr lang="ru-RU" dirty="0"/>
                        <a:t>От 00:00:00.000 до 24:00:00.000</a:t>
                      </a:r>
                    </a:p>
                  </a:txBody>
                  <a:tcPr/>
                </a:tc>
                <a:extLst>
                  <a:ext uri="{0D108BD9-81ED-4DB2-BD59-A6C34878D82A}">
                    <a16:rowId xmlns:a16="http://schemas.microsoft.com/office/drawing/2014/main" val="3670764838"/>
                  </a:ext>
                </a:extLst>
              </a:tr>
              <a:tr h="370840">
                <a:tc>
                  <a:txBody>
                    <a:bodyPr/>
                    <a:lstStyle/>
                    <a:p>
                      <a:r>
                        <a:rPr lang="en-US" dirty="0"/>
                        <a:t>timestamp</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Bytes</a:t>
                      </a:r>
                      <a:endParaRPr lang="ru-RU" dirty="0"/>
                    </a:p>
                  </a:txBody>
                  <a:tcPr/>
                </a:tc>
                <a:tc>
                  <a:txBody>
                    <a:bodyPr/>
                    <a:lstStyle/>
                    <a:p>
                      <a:r>
                        <a:rPr lang="ru-RU" dirty="0"/>
                        <a:t>Дата и время</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От 4713 до НЭ до 294276 НЭ</a:t>
                      </a:r>
                    </a:p>
                  </a:txBody>
                  <a:tcPr/>
                </a:tc>
                <a:extLst>
                  <a:ext uri="{0D108BD9-81ED-4DB2-BD59-A6C34878D82A}">
                    <a16:rowId xmlns:a16="http://schemas.microsoft.com/office/drawing/2014/main" val="1469454537"/>
                  </a:ext>
                </a:extLst>
              </a:tr>
              <a:tr h="370840">
                <a:tc>
                  <a:txBody>
                    <a:bodyPr/>
                    <a:lstStyle/>
                    <a:p>
                      <a:r>
                        <a:rPr lang="en-US" dirty="0" err="1"/>
                        <a:t>timestamptz</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Bytes</a:t>
                      </a:r>
                      <a:endParaRPr lang="ru-RU" dirty="0"/>
                    </a:p>
                  </a:txBody>
                  <a:tcPr/>
                </a:tc>
                <a:tc>
                  <a:txBody>
                    <a:bodyPr/>
                    <a:lstStyle/>
                    <a:p>
                      <a:r>
                        <a:rPr lang="ru-RU" dirty="0"/>
                        <a:t>Дата и время + часовой пояс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От 4713 до НЭ до 294276 НЭ + </a:t>
                      </a:r>
                      <a:r>
                        <a:rPr lang="en-US" dirty="0" err="1"/>
                        <a:t>tz</a:t>
                      </a:r>
                      <a:endParaRPr lang="ru-RU" dirty="0"/>
                    </a:p>
                  </a:txBody>
                  <a:tcPr/>
                </a:tc>
                <a:extLst>
                  <a:ext uri="{0D108BD9-81ED-4DB2-BD59-A6C34878D82A}">
                    <a16:rowId xmlns:a16="http://schemas.microsoft.com/office/drawing/2014/main" val="2270860219"/>
                  </a:ext>
                </a:extLst>
              </a:tr>
              <a:tr h="370840">
                <a:tc>
                  <a:txBody>
                    <a:bodyPr/>
                    <a:lstStyle/>
                    <a:p>
                      <a:r>
                        <a:rPr lang="en-US" dirty="0"/>
                        <a:t>interval</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 Bytes</a:t>
                      </a:r>
                      <a:endParaRPr lang="ru-RU"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Интервал между двумя </a:t>
                      </a:r>
                      <a:r>
                        <a:rPr lang="en-US" dirty="0"/>
                        <a:t>timestamp</a:t>
                      </a:r>
                      <a:endParaRPr lang="ru-RU" dirty="0"/>
                    </a:p>
                  </a:txBody>
                  <a:tcPr/>
                </a:tc>
                <a:tc>
                  <a:txBody>
                    <a:bodyPr/>
                    <a:lstStyle/>
                    <a:p>
                      <a:r>
                        <a:rPr lang="ru-RU" dirty="0"/>
                        <a:t>От -178000000 лет до 178000000 лет</a:t>
                      </a:r>
                    </a:p>
                  </a:txBody>
                  <a:tcPr/>
                </a:tc>
                <a:extLst>
                  <a:ext uri="{0D108BD9-81ED-4DB2-BD59-A6C34878D82A}">
                    <a16:rowId xmlns:a16="http://schemas.microsoft.com/office/drawing/2014/main" val="1321845488"/>
                  </a:ext>
                </a:extLst>
              </a:tr>
            </a:tbl>
          </a:graphicData>
        </a:graphic>
      </p:graphicFrame>
      <p:sp>
        <p:nvSpPr>
          <p:cNvPr id="5" name="Прямоугольник 4">
            <a:extLst>
              <a:ext uri="{FF2B5EF4-FFF2-40B4-BE49-F238E27FC236}">
                <a16:creationId xmlns:a16="http://schemas.microsoft.com/office/drawing/2014/main" id="{DA39E9C4-8494-4F62-90B6-05EDF4C03A74}"/>
              </a:ext>
            </a:extLst>
          </p:cNvPr>
          <p:cNvSpPr/>
          <p:nvPr/>
        </p:nvSpPr>
        <p:spPr>
          <a:xfrm>
            <a:off x="393699" y="3533140"/>
            <a:ext cx="11400637" cy="369332"/>
          </a:xfrm>
          <a:prstGeom prst="rect">
            <a:avLst/>
          </a:prstGeom>
        </p:spPr>
        <p:txBody>
          <a:bodyPr wrap="square">
            <a:spAutoFit/>
          </a:bodyPr>
          <a:lstStyle/>
          <a:p>
            <a:r>
              <a:rPr lang="ru-RU" dirty="0">
                <a:solidFill>
                  <a:srgbClr val="0070C0"/>
                </a:solidFill>
              </a:rPr>
              <a:t>https://postgrespro.ru/docs/postgrespro/15/datatype-datetime</a:t>
            </a:r>
          </a:p>
        </p:txBody>
      </p:sp>
    </p:spTree>
    <p:extLst>
      <p:ext uri="{BB962C8B-B14F-4D97-AF65-F5344CB8AC3E}">
        <p14:creationId xmlns:p14="http://schemas.microsoft.com/office/powerpoint/2010/main" val="126348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77EC5E-B727-4C19-88C9-D3B55611B434}"/>
              </a:ext>
            </a:extLst>
          </p:cNvPr>
          <p:cNvSpPr>
            <a:spLocks noGrp="1"/>
          </p:cNvSpPr>
          <p:nvPr>
            <p:ph type="title"/>
          </p:nvPr>
        </p:nvSpPr>
        <p:spPr>
          <a:xfrm>
            <a:off x="461394" y="365126"/>
            <a:ext cx="11274804" cy="691888"/>
          </a:xfrm>
          <a:solidFill>
            <a:schemeClr val="accent1">
              <a:lumMod val="40000"/>
              <a:lumOff val="60000"/>
            </a:schemeClr>
          </a:solidFill>
        </p:spPr>
        <p:txBody>
          <a:bodyPr>
            <a:normAutofit fontScale="90000"/>
          </a:bodyPr>
          <a:lstStyle/>
          <a:p>
            <a:r>
              <a:rPr lang="ru-RU" dirty="0"/>
              <a:t>Прочие типы данных </a:t>
            </a:r>
            <a:r>
              <a:rPr lang="en-US" dirty="0"/>
              <a:t>PostgreSQL</a:t>
            </a:r>
            <a:endParaRPr lang="ru-RU" dirty="0"/>
          </a:p>
        </p:txBody>
      </p:sp>
      <p:graphicFrame>
        <p:nvGraphicFramePr>
          <p:cNvPr id="4" name="Объект 3">
            <a:extLst>
              <a:ext uri="{FF2B5EF4-FFF2-40B4-BE49-F238E27FC236}">
                <a16:creationId xmlns:a16="http://schemas.microsoft.com/office/drawing/2014/main" id="{5A316351-A2A9-4859-B9E9-72CEE0B77B42}"/>
              </a:ext>
            </a:extLst>
          </p:cNvPr>
          <p:cNvGraphicFramePr>
            <a:graphicFrameLocks noGrp="1"/>
          </p:cNvGraphicFramePr>
          <p:nvPr>
            <p:ph idx="1"/>
            <p:extLst>
              <p:ext uri="{D42A27DB-BD31-4B8C-83A1-F6EECF244321}">
                <p14:modId xmlns:p14="http://schemas.microsoft.com/office/powerpoint/2010/main" val="144214694"/>
              </p:ext>
            </p:extLst>
          </p:nvPr>
        </p:nvGraphicFramePr>
        <p:xfrm>
          <a:off x="461963" y="1241425"/>
          <a:ext cx="11274424" cy="4673600"/>
        </p:xfrm>
        <a:graphic>
          <a:graphicData uri="http://schemas.openxmlformats.org/drawingml/2006/table">
            <a:tbl>
              <a:tblPr firstRow="1" bandRow="1">
                <a:tableStyleId>{5C22544A-7EE6-4342-B048-85BDC9FD1C3A}</a:tableStyleId>
              </a:tblPr>
              <a:tblGrid>
                <a:gridCol w="1752731">
                  <a:extLst>
                    <a:ext uri="{9D8B030D-6E8A-4147-A177-3AD203B41FA5}">
                      <a16:colId xmlns:a16="http://schemas.microsoft.com/office/drawing/2014/main" val="1859546297"/>
                    </a:ext>
                  </a:extLst>
                </a:gridCol>
                <a:gridCol w="1065401">
                  <a:extLst>
                    <a:ext uri="{9D8B030D-6E8A-4147-A177-3AD203B41FA5}">
                      <a16:colId xmlns:a16="http://schemas.microsoft.com/office/drawing/2014/main" val="1641902756"/>
                    </a:ext>
                  </a:extLst>
                </a:gridCol>
                <a:gridCol w="3305263">
                  <a:extLst>
                    <a:ext uri="{9D8B030D-6E8A-4147-A177-3AD203B41FA5}">
                      <a16:colId xmlns:a16="http://schemas.microsoft.com/office/drawing/2014/main" val="3394203350"/>
                    </a:ext>
                  </a:extLst>
                </a:gridCol>
                <a:gridCol w="5151029">
                  <a:extLst>
                    <a:ext uri="{9D8B030D-6E8A-4147-A177-3AD203B41FA5}">
                      <a16:colId xmlns:a16="http://schemas.microsoft.com/office/drawing/2014/main" val="2811233478"/>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Наименование</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Размер</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Описание</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Примечание</a:t>
                      </a:r>
                    </a:p>
                  </a:txBody>
                  <a:tcPr/>
                </a:tc>
                <a:extLst>
                  <a:ext uri="{0D108BD9-81ED-4DB2-BD59-A6C34878D82A}">
                    <a16:rowId xmlns:a16="http://schemas.microsoft.com/office/drawing/2014/main" val="675628318"/>
                  </a:ext>
                </a:extLst>
              </a:tr>
              <a:tr h="370840">
                <a:tc>
                  <a:txBody>
                    <a:bodyPr/>
                    <a:lstStyle/>
                    <a:p>
                      <a:r>
                        <a:rPr lang="en-US" dirty="0" err="1"/>
                        <a:t>boolean</a:t>
                      </a:r>
                      <a:endParaRPr lang="ru-RU" dirty="0"/>
                    </a:p>
                  </a:txBody>
                  <a:tcPr/>
                </a:tc>
                <a:tc>
                  <a:txBody>
                    <a:bodyPr/>
                    <a:lstStyle/>
                    <a:p>
                      <a:r>
                        <a:rPr lang="ru-RU" dirty="0"/>
                        <a:t>1 байт</a:t>
                      </a:r>
                    </a:p>
                  </a:txBody>
                  <a:tcPr/>
                </a:tc>
                <a:tc>
                  <a:txBody>
                    <a:bodyPr/>
                    <a:lstStyle/>
                    <a:p>
                      <a:r>
                        <a:rPr lang="ru-RU" b="0" dirty="0"/>
                        <a:t>Логический тип данных</a:t>
                      </a:r>
                    </a:p>
                  </a:txBody>
                  <a:tcPr/>
                </a:tc>
                <a:tc>
                  <a:txBody>
                    <a:bodyPr/>
                    <a:lstStyle/>
                    <a:p>
                      <a:r>
                        <a:rPr lang="en-US" dirty="0"/>
                        <a:t>true/yes/on/1 </a:t>
                      </a:r>
                      <a:r>
                        <a:rPr lang="ru-RU" dirty="0"/>
                        <a:t>или </a:t>
                      </a:r>
                      <a:r>
                        <a:rPr lang="en-US" dirty="0"/>
                        <a:t>false/no/off/0</a:t>
                      </a:r>
                    </a:p>
                  </a:txBody>
                  <a:tcPr anchor="ctr"/>
                </a:tc>
                <a:extLst>
                  <a:ext uri="{0D108BD9-81ED-4DB2-BD59-A6C34878D82A}">
                    <a16:rowId xmlns:a16="http://schemas.microsoft.com/office/drawing/2014/main" val="294487533"/>
                  </a:ext>
                </a:extLst>
              </a:tr>
              <a:tr h="370840">
                <a:tc>
                  <a:txBody>
                    <a:bodyPr/>
                    <a:lstStyle/>
                    <a:p>
                      <a:r>
                        <a:rPr lang="en-US" dirty="0"/>
                        <a:t>bit(n)</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a:t>
                      </a:r>
                      <a:endParaRPr lang="ru-RU" dirty="0"/>
                    </a:p>
                  </a:txBody>
                  <a:tcPr/>
                </a:tc>
                <a:tc>
                  <a:txBody>
                    <a:bodyPr/>
                    <a:lstStyle/>
                    <a:p>
                      <a:r>
                        <a:rPr lang="ru-RU" dirty="0"/>
                        <a:t>Хранение битовых масок. Длина значения типа </a:t>
                      </a:r>
                      <a:r>
                        <a:rPr lang="ru-RU" dirty="0" err="1"/>
                        <a:t>bit</a:t>
                      </a:r>
                      <a:r>
                        <a:rPr lang="ru-RU" dirty="0"/>
                        <a:t> должна в точности равняться </a:t>
                      </a:r>
                      <a:r>
                        <a:rPr lang="ru-RU" i="1" dirty="0"/>
                        <a:t>n</a:t>
                      </a:r>
                      <a:endParaRPr lang="ru-RU" dirty="0"/>
                    </a:p>
                  </a:txBody>
                  <a:tcPr/>
                </a:tc>
                <a:tc>
                  <a:txBody>
                    <a:bodyPr/>
                    <a:lstStyle/>
                    <a:p>
                      <a:r>
                        <a:rPr lang="ru-RU" dirty="0"/>
                        <a:t>Запись </a:t>
                      </a:r>
                      <a:r>
                        <a:rPr lang="ru-RU" dirty="0" err="1"/>
                        <a:t>bit</a:t>
                      </a:r>
                      <a:r>
                        <a:rPr lang="ru-RU" dirty="0"/>
                        <a:t> без указания длины равнозначна записи </a:t>
                      </a:r>
                      <a:r>
                        <a:rPr lang="ru-RU" dirty="0" err="1"/>
                        <a:t>bit</a:t>
                      </a:r>
                      <a:r>
                        <a:rPr lang="ru-RU" dirty="0"/>
                        <a:t>(1), тогда как </a:t>
                      </a:r>
                      <a:r>
                        <a:rPr lang="ru-RU" dirty="0" err="1"/>
                        <a:t>bit</a:t>
                      </a:r>
                      <a:r>
                        <a:rPr lang="ru-RU" dirty="0"/>
                        <a:t> </a:t>
                      </a:r>
                      <a:r>
                        <a:rPr lang="ru-RU" dirty="0" err="1"/>
                        <a:t>varying</a:t>
                      </a:r>
                      <a:r>
                        <a:rPr lang="ru-RU" dirty="0"/>
                        <a:t> без указания длины подразумевает строку неограниченной длины</a:t>
                      </a:r>
                      <a:endParaRPr lang="en-US" dirty="0"/>
                    </a:p>
                  </a:txBody>
                  <a:tcPr anchor="ctr"/>
                </a:tc>
                <a:extLst>
                  <a:ext uri="{0D108BD9-81ED-4DB2-BD59-A6C34878D82A}">
                    <a16:rowId xmlns:a16="http://schemas.microsoft.com/office/drawing/2014/main" val="38150761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ffectLst/>
                        </a:rPr>
                        <a:t>UUID</a:t>
                      </a:r>
                      <a:endParaRPr lang="ru-RU" b="0" dirty="0"/>
                    </a:p>
                  </a:txBody>
                  <a:tcPr/>
                </a:tc>
                <a:tc>
                  <a:txBody>
                    <a:bodyPr/>
                    <a:lstStyle/>
                    <a:p>
                      <a:r>
                        <a:rPr lang="ru-RU" dirty="0"/>
                        <a:t>128 бит</a:t>
                      </a:r>
                    </a:p>
                  </a:txBody>
                  <a:tcPr/>
                </a:tc>
                <a:tc>
                  <a:txBody>
                    <a:bodyPr/>
                    <a:lstStyle/>
                    <a:p>
                      <a:r>
                        <a:rPr lang="ru-RU" dirty="0"/>
                        <a:t>Универсальные уникальные идентификаторы</a:t>
                      </a:r>
                    </a:p>
                  </a:txBody>
                  <a:tcPr/>
                </a:tc>
                <a:tc>
                  <a:txBody>
                    <a:bodyPr/>
                    <a:lstStyle/>
                    <a:p>
                      <a:endParaRPr lang="en-US" dirty="0"/>
                    </a:p>
                  </a:txBody>
                  <a:tcPr anchor="ctr"/>
                </a:tc>
                <a:extLst>
                  <a:ext uri="{0D108BD9-81ED-4DB2-BD59-A6C34878D82A}">
                    <a16:rowId xmlns:a16="http://schemas.microsoft.com/office/drawing/2014/main" val="1714656510"/>
                  </a:ext>
                </a:extLst>
              </a:tr>
              <a:tr h="370840">
                <a:tc>
                  <a:txBody>
                    <a:bodyPr/>
                    <a:lstStyle/>
                    <a:p>
                      <a:r>
                        <a:rPr lang="en-US" dirty="0"/>
                        <a:t>XML</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Тип </a:t>
                      </a:r>
                      <a:r>
                        <a:rPr lang="ru-RU" dirty="0" err="1"/>
                        <a:t>xml</a:t>
                      </a:r>
                      <a:r>
                        <a:rPr lang="ru-RU" dirty="0"/>
                        <a:t> может сохранять «документы», в соответствии со стандартом XML</a:t>
                      </a:r>
                    </a:p>
                  </a:txBody>
                  <a:tcPr/>
                </a:tc>
                <a:tc>
                  <a:txBody>
                    <a:bodyPr/>
                    <a:lstStyle/>
                    <a:p>
                      <a:r>
                        <a:rPr lang="ru-RU" dirty="0"/>
                        <a:t>Как тип </a:t>
                      </a:r>
                      <a:r>
                        <a:rPr lang="ru-RU" dirty="0" err="1"/>
                        <a:t>text</a:t>
                      </a:r>
                      <a:r>
                        <a:rPr lang="ru-RU" dirty="0"/>
                        <a:t>, но проверяет вводимые значения на допустимость по правилам XML</a:t>
                      </a:r>
                    </a:p>
                  </a:txBody>
                  <a:tcPr/>
                </a:tc>
                <a:extLst>
                  <a:ext uri="{0D108BD9-81ED-4DB2-BD59-A6C34878D82A}">
                    <a16:rowId xmlns:a16="http://schemas.microsoft.com/office/drawing/2014/main" val="3782627681"/>
                  </a:ext>
                </a:extLst>
              </a:tr>
              <a:tr h="370840">
                <a:tc>
                  <a:txBody>
                    <a:bodyPr/>
                    <a:lstStyle/>
                    <a:p>
                      <a:r>
                        <a:rPr lang="en-US" dirty="0"/>
                        <a:t>JSON</a:t>
                      </a:r>
                      <a:r>
                        <a:rPr lang="ru-RU" dirty="0"/>
                        <a:t>/</a:t>
                      </a:r>
                      <a:r>
                        <a:rPr lang="en-US" dirty="0"/>
                        <a:t>JSONB</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a:t>
                      </a:r>
                      <a:endParaRPr lang="ru-RU" dirty="0"/>
                    </a:p>
                  </a:txBody>
                  <a:tcPr/>
                </a:tc>
                <a:tc>
                  <a:txBody>
                    <a:bodyPr/>
                    <a:lstStyle/>
                    <a:p>
                      <a:r>
                        <a:rPr lang="ru-RU" dirty="0"/>
                        <a:t>Хранение данных в JSON.</a:t>
                      </a:r>
                    </a:p>
                    <a:p>
                      <a:r>
                        <a:rPr lang="en-US" dirty="0"/>
                        <a:t>JSONB</a:t>
                      </a:r>
                      <a:r>
                        <a:rPr lang="ru-RU" dirty="0"/>
                        <a:t> хранит информацию в бинарной форме, что экономит место на диске.</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JSON как </a:t>
                      </a:r>
                      <a:r>
                        <a:rPr lang="ru-RU" dirty="0" err="1"/>
                        <a:t>text</a:t>
                      </a:r>
                      <a:r>
                        <a:rPr lang="ru-RU" dirty="0"/>
                        <a:t>, но проверяет вводимые значения на допустимость по правилам </a:t>
                      </a:r>
                      <a:r>
                        <a:rPr lang="en-US" dirty="0"/>
                        <a:t>JSON. </a:t>
                      </a:r>
                      <a:r>
                        <a:rPr lang="ru-RU" dirty="0"/>
                        <a:t>+Поддержка функций для работы с </a:t>
                      </a:r>
                      <a:r>
                        <a:rPr lang="en-US" dirty="0"/>
                        <a:t>JSON</a:t>
                      </a:r>
                      <a:r>
                        <a:rPr lang="ru-RU" dirty="0"/>
                        <a:t>. </a:t>
                      </a:r>
                    </a:p>
                  </a:txBody>
                  <a:tcPr/>
                </a:tc>
                <a:extLst>
                  <a:ext uri="{0D108BD9-81ED-4DB2-BD59-A6C34878D82A}">
                    <a16:rowId xmlns:a16="http://schemas.microsoft.com/office/drawing/2014/main" val="4028283639"/>
                  </a:ext>
                </a:extLst>
              </a:tr>
            </a:tbl>
          </a:graphicData>
        </a:graphic>
      </p:graphicFrame>
      <p:sp>
        <p:nvSpPr>
          <p:cNvPr id="5" name="Прямоугольник 4">
            <a:extLst>
              <a:ext uri="{FF2B5EF4-FFF2-40B4-BE49-F238E27FC236}">
                <a16:creationId xmlns:a16="http://schemas.microsoft.com/office/drawing/2014/main" id="{4F8FE8EA-0969-42DC-9F8B-8ACFF82ECADB}"/>
              </a:ext>
            </a:extLst>
          </p:cNvPr>
          <p:cNvSpPr/>
          <p:nvPr/>
        </p:nvSpPr>
        <p:spPr>
          <a:xfrm>
            <a:off x="455612" y="5914770"/>
            <a:ext cx="11274423" cy="369332"/>
          </a:xfrm>
          <a:prstGeom prst="rect">
            <a:avLst/>
          </a:prstGeom>
        </p:spPr>
        <p:txBody>
          <a:bodyPr wrap="square">
            <a:spAutoFit/>
          </a:bodyPr>
          <a:lstStyle/>
          <a:p>
            <a:r>
              <a:rPr lang="ru-RU" dirty="0">
                <a:solidFill>
                  <a:srgbClr val="0070C0"/>
                </a:solidFill>
              </a:rPr>
              <a:t>https://postgrespro.ru/docs/postgrespro/15/datatype</a:t>
            </a:r>
          </a:p>
        </p:txBody>
      </p:sp>
    </p:spTree>
    <p:extLst>
      <p:ext uri="{BB962C8B-B14F-4D97-AF65-F5344CB8AC3E}">
        <p14:creationId xmlns:p14="http://schemas.microsoft.com/office/powerpoint/2010/main" val="220397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E3527A-5B02-47E8-A5AB-C60BD20AC159}"/>
              </a:ext>
            </a:extLst>
          </p:cNvPr>
          <p:cNvSpPr>
            <a:spLocks noGrp="1"/>
          </p:cNvSpPr>
          <p:nvPr>
            <p:ph type="title"/>
          </p:nvPr>
        </p:nvSpPr>
        <p:spPr>
          <a:xfrm>
            <a:off x="419449" y="365125"/>
            <a:ext cx="11409027" cy="599609"/>
          </a:xfrm>
          <a:solidFill>
            <a:schemeClr val="accent1">
              <a:lumMod val="40000"/>
              <a:lumOff val="60000"/>
            </a:schemeClr>
          </a:solidFill>
        </p:spPr>
        <p:txBody>
          <a:bodyPr>
            <a:normAutofit fontScale="90000"/>
          </a:bodyPr>
          <a:lstStyle/>
          <a:p>
            <a:r>
              <a:rPr lang="ru-RU" dirty="0"/>
              <a:t>Схемы</a:t>
            </a:r>
          </a:p>
        </p:txBody>
      </p:sp>
      <p:sp>
        <p:nvSpPr>
          <p:cNvPr id="3" name="Объект 2">
            <a:extLst>
              <a:ext uri="{FF2B5EF4-FFF2-40B4-BE49-F238E27FC236}">
                <a16:creationId xmlns:a16="http://schemas.microsoft.com/office/drawing/2014/main" id="{B34547B3-AAC6-4F78-84B0-E755C3E880B1}"/>
              </a:ext>
            </a:extLst>
          </p:cNvPr>
          <p:cNvSpPr>
            <a:spLocks noGrp="1"/>
          </p:cNvSpPr>
          <p:nvPr>
            <p:ph idx="1"/>
          </p:nvPr>
        </p:nvSpPr>
        <p:spPr>
          <a:xfrm>
            <a:off x="419449" y="1124125"/>
            <a:ext cx="11409027" cy="5052838"/>
          </a:xfrm>
          <a:ln>
            <a:solidFill>
              <a:schemeClr val="accent1">
                <a:lumMod val="50000"/>
              </a:schemeClr>
            </a:solidFill>
          </a:ln>
        </p:spPr>
        <p:txBody>
          <a:bodyPr/>
          <a:lstStyle/>
          <a:p>
            <a:r>
              <a:rPr lang="ru-RU" sz="2400" dirty="0"/>
              <a:t>Есть несколько возможных объяснений, для чего стоит применять схемы: </a:t>
            </a:r>
          </a:p>
          <a:p>
            <a:pPr lvl="1"/>
            <a:r>
              <a:rPr lang="ru-RU" sz="2000" dirty="0"/>
              <a:t>Чтобы одну базу данных могли использовать несколько пользователей, независимо друг от друга.</a:t>
            </a:r>
          </a:p>
          <a:p>
            <a:pPr lvl="1"/>
            <a:r>
              <a:rPr lang="ru-RU" sz="2000" dirty="0"/>
              <a:t>Чтобы объединить объекты базы данных в логические группы для облегчения управления ими.</a:t>
            </a:r>
          </a:p>
          <a:p>
            <a:pPr lvl="1"/>
            <a:r>
              <a:rPr lang="ru-RU" sz="2000" dirty="0"/>
              <a:t>Чтобы в одной базе сосуществовали разные приложения, и при этом не возникало конфликтов имён.</a:t>
            </a:r>
          </a:p>
          <a:p>
            <a:r>
              <a:rPr lang="ru-RU" sz="2400" dirty="0"/>
              <a:t>Одно и то же имя объекта можно свободно использовать в разных схемах.</a:t>
            </a:r>
          </a:p>
          <a:p>
            <a:r>
              <a:rPr lang="ru-RU" sz="2400" dirty="0"/>
              <a:t>В отличие от баз данных, схемы не ограничивают доступ к данным: пользователи могут обращаться к объектам в любой схеме текущей базы данных, если им назначены соответствующие права.</a:t>
            </a:r>
          </a:p>
        </p:txBody>
      </p:sp>
    </p:spTree>
    <p:extLst>
      <p:ext uri="{BB962C8B-B14F-4D97-AF65-F5344CB8AC3E}">
        <p14:creationId xmlns:p14="http://schemas.microsoft.com/office/powerpoint/2010/main" val="143478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F9261A-B8F4-4A31-947B-4FB854CDB31F}"/>
              </a:ext>
            </a:extLst>
          </p:cNvPr>
          <p:cNvSpPr>
            <a:spLocks noGrp="1"/>
          </p:cNvSpPr>
          <p:nvPr>
            <p:ph type="title"/>
          </p:nvPr>
        </p:nvSpPr>
        <p:spPr>
          <a:xfrm>
            <a:off x="427839" y="365125"/>
            <a:ext cx="11383860" cy="599609"/>
          </a:xfrm>
          <a:solidFill>
            <a:schemeClr val="accent1">
              <a:lumMod val="40000"/>
              <a:lumOff val="60000"/>
            </a:schemeClr>
          </a:solidFill>
        </p:spPr>
        <p:txBody>
          <a:bodyPr>
            <a:normAutofit fontScale="90000"/>
          </a:bodyPr>
          <a:lstStyle/>
          <a:p>
            <a:r>
              <a:rPr lang="ru-RU" dirty="0"/>
              <a:t>Операции со схемами</a:t>
            </a:r>
          </a:p>
        </p:txBody>
      </p:sp>
      <p:sp>
        <p:nvSpPr>
          <p:cNvPr id="3" name="Объект 2">
            <a:extLst>
              <a:ext uri="{FF2B5EF4-FFF2-40B4-BE49-F238E27FC236}">
                <a16:creationId xmlns:a16="http://schemas.microsoft.com/office/drawing/2014/main" id="{6B171784-9DE7-4948-A92B-BB0795E53DF9}"/>
              </a:ext>
            </a:extLst>
          </p:cNvPr>
          <p:cNvSpPr>
            <a:spLocks noGrp="1"/>
          </p:cNvSpPr>
          <p:nvPr>
            <p:ph idx="1"/>
          </p:nvPr>
        </p:nvSpPr>
        <p:spPr>
          <a:xfrm>
            <a:off x="427839" y="1191237"/>
            <a:ext cx="11383860" cy="4985726"/>
          </a:xfrm>
          <a:ln>
            <a:solidFill>
              <a:srgbClr val="002060"/>
            </a:solidFill>
          </a:ln>
        </p:spPr>
        <p:txBody>
          <a:bodyPr>
            <a:normAutofit/>
          </a:bodyPr>
          <a:lstStyle/>
          <a:p>
            <a:r>
              <a:rPr lang="ru-RU" sz="2000" dirty="0"/>
              <a:t>Создать схему	 			</a:t>
            </a:r>
            <a:r>
              <a:rPr lang="en-US" sz="2000" dirty="0"/>
              <a:t>CREATE SCHEMA test;</a:t>
            </a:r>
            <a:endParaRPr lang="ru-RU" sz="2000" dirty="0"/>
          </a:p>
          <a:p>
            <a:r>
              <a:rPr lang="ru-RU" sz="2000" dirty="0"/>
              <a:t>Удалить пустую схему 			DROP SCHEMA </a:t>
            </a:r>
            <a:r>
              <a:rPr lang="ru-RU" sz="2000" dirty="0" err="1"/>
              <a:t>test</a:t>
            </a:r>
            <a:r>
              <a:rPr lang="ru-RU" sz="2000" dirty="0"/>
              <a:t>;</a:t>
            </a:r>
          </a:p>
          <a:p>
            <a:r>
              <a:rPr lang="ru-RU" sz="2000" dirty="0"/>
              <a:t>Удалить схему со всеми объектами 	DROP SCHEMA </a:t>
            </a:r>
            <a:r>
              <a:rPr lang="ru-RU" sz="2000" dirty="0" err="1"/>
              <a:t>test</a:t>
            </a:r>
            <a:r>
              <a:rPr lang="ru-RU" sz="2000" dirty="0"/>
              <a:t> CASCADE;</a:t>
            </a:r>
          </a:p>
          <a:p>
            <a:r>
              <a:rPr lang="ru-RU" sz="2000" dirty="0"/>
              <a:t>Создать схему с владельцем		CREATE SCHEMA </a:t>
            </a:r>
            <a:r>
              <a:rPr lang="ru-RU" sz="2000" dirty="0" err="1"/>
              <a:t>test</a:t>
            </a:r>
            <a:r>
              <a:rPr lang="ru-RU" sz="2000" dirty="0"/>
              <a:t> AUTHORIZATION </a:t>
            </a:r>
            <a:r>
              <a:rPr lang="ru-RU" sz="2000" dirty="0" err="1"/>
              <a:t>test_user</a:t>
            </a:r>
            <a:r>
              <a:rPr lang="ru-RU" sz="2000" dirty="0"/>
              <a:t>;</a:t>
            </a:r>
          </a:p>
          <a:p>
            <a:r>
              <a:rPr lang="ru-RU" sz="2000" dirty="0"/>
              <a:t>Переименовать схему			</a:t>
            </a:r>
            <a:r>
              <a:rPr lang="en-US" sz="2000" dirty="0"/>
              <a:t>ALTER SCHEMA test RENAME TO </a:t>
            </a:r>
            <a:r>
              <a:rPr lang="en-US" sz="2000" dirty="0" err="1"/>
              <a:t>new_test</a:t>
            </a:r>
            <a:r>
              <a:rPr lang="en-US" sz="2000" dirty="0"/>
              <a:t>;</a:t>
            </a:r>
            <a:endParaRPr lang="ru-RU" sz="2000" dirty="0"/>
          </a:p>
          <a:p>
            <a:r>
              <a:rPr lang="ru-RU" sz="2000" dirty="0"/>
              <a:t>Сменить владельца схемы		</a:t>
            </a:r>
            <a:r>
              <a:rPr lang="en-US" sz="2000" dirty="0"/>
              <a:t>ALTER SCHEMA test OWNER TO </a:t>
            </a:r>
            <a:r>
              <a:rPr lang="en-US" sz="2000" dirty="0" err="1"/>
              <a:t>test_user</a:t>
            </a:r>
            <a:r>
              <a:rPr lang="en-US" sz="2000" dirty="0"/>
              <a:t>;</a:t>
            </a:r>
            <a:endParaRPr lang="ru-RU" sz="2000" dirty="0"/>
          </a:p>
          <a:p>
            <a:r>
              <a:rPr lang="en-US" sz="2000" dirty="0">
                <a:solidFill>
                  <a:srgbClr val="0070C0"/>
                </a:solidFill>
              </a:rPr>
              <a:t>https://postgrespro.ru/docs/postgrespro/15/ddl-schemas</a:t>
            </a:r>
            <a:endParaRPr lang="ru-RU" sz="2000" dirty="0"/>
          </a:p>
        </p:txBody>
      </p:sp>
    </p:spTree>
    <p:extLst>
      <p:ext uri="{BB962C8B-B14F-4D97-AF65-F5344CB8AC3E}">
        <p14:creationId xmlns:p14="http://schemas.microsoft.com/office/powerpoint/2010/main" val="1139428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Таблицы: основные понятия</a:t>
            </a:r>
          </a:p>
        </p:txBody>
      </p:sp>
      <p:sp>
        <p:nvSpPr>
          <p:cNvPr id="3" name="Объект 2">
            <a:extLst>
              <a:ext uri="{FF2B5EF4-FFF2-40B4-BE49-F238E27FC236}">
                <a16:creationId xmlns:a16="http://schemas.microsoft.com/office/drawing/2014/main" id="{E90BF078-F879-4B32-97DF-894152AB1AB0}"/>
              </a:ext>
            </a:extLst>
          </p:cNvPr>
          <p:cNvSpPr>
            <a:spLocks noGrp="1"/>
          </p:cNvSpPr>
          <p:nvPr>
            <p:ph idx="1"/>
          </p:nvPr>
        </p:nvSpPr>
        <p:spPr>
          <a:xfrm>
            <a:off x="523875" y="1209675"/>
            <a:ext cx="11182350" cy="4967288"/>
          </a:xfrm>
          <a:ln>
            <a:solidFill>
              <a:schemeClr val="accent1">
                <a:lumMod val="50000"/>
              </a:schemeClr>
            </a:solidFill>
          </a:ln>
        </p:spPr>
        <p:txBody>
          <a:bodyPr>
            <a:normAutofit/>
          </a:bodyPr>
          <a:lstStyle/>
          <a:p>
            <a:r>
              <a:rPr lang="ru-RU" sz="2000" dirty="0"/>
              <a:t>Число и порядок столбцов фиксированы, а каждый столбец имеет имя</a:t>
            </a:r>
          </a:p>
          <a:p>
            <a:r>
              <a:rPr lang="ru-RU" sz="2000" dirty="0"/>
              <a:t>Число строк переменно — оно отражает текущее количество находящихся в ней данных.</a:t>
            </a:r>
          </a:p>
          <a:p>
            <a:r>
              <a:rPr lang="ru-RU" sz="2000" dirty="0"/>
              <a:t>Каждому столбцу сопоставлен тип данных. Тип данных ограничивает набор допустимых значений.</a:t>
            </a:r>
          </a:p>
          <a:p>
            <a:r>
              <a:rPr lang="ru-RU" sz="2000" dirty="0"/>
              <a:t>Число столбцов в таблице ограничивается максимумом в пределах от 250 до 1600, в зависимости от типов столбцов.</a:t>
            </a:r>
          </a:p>
          <a:p>
            <a:r>
              <a:rPr lang="ru-RU" sz="2000" dirty="0"/>
              <a:t>Столбцу можно назначить значение по умолчанию.</a:t>
            </a:r>
          </a:p>
          <a:p>
            <a:r>
              <a:rPr lang="ru-RU" sz="2000" dirty="0"/>
              <a:t>Если значение по умолчанию не объявлено явно, им считается значение NULL.</a:t>
            </a:r>
          </a:p>
          <a:p>
            <a:r>
              <a:rPr lang="ru-RU" sz="2000" dirty="0"/>
              <a:t>Ограничения дают вам возможность управлять данными в таблицах так, как вы захотите. Если пользователь попытается сохранить в столбце значение, нарушающее ограничения, возникнет ошибка. Ограничения будут действовать, даже если это значение по умолчанию.</a:t>
            </a:r>
          </a:p>
          <a:p>
            <a:r>
              <a:rPr lang="ru-RU" sz="2000" dirty="0"/>
              <a:t>Ограничения уникальности гарантируют, что данные в определённом столбце или группе столбцов уникальны среди всех строк таблицы.</a:t>
            </a:r>
          </a:p>
          <a:p>
            <a:r>
              <a:rPr lang="ru-RU" sz="2000" dirty="0"/>
              <a:t>Ограничение NOT NULL просто указывает, что столбцу нельзя присваивать значение NULL.</a:t>
            </a:r>
          </a:p>
        </p:txBody>
      </p:sp>
    </p:spTree>
    <p:extLst>
      <p:ext uri="{BB962C8B-B14F-4D97-AF65-F5344CB8AC3E}">
        <p14:creationId xmlns:p14="http://schemas.microsoft.com/office/powerpoint/2010/main" val="302548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Первичные ключи таблиц</a:t>
            </a:r>
          </a:p>
        </p:txBody>
      </p:sp>
      <p:sp>
        <p:nvSpPr>
          <p:cNvPr id="3" name="Объект 2">
            <a:extLst>
              <a:ext uri="{FF2B5EF4-FFF2-40B4-BE49-F238E27FC236}">
                <a16:creationId xmlns:a16="http://schemas.microsoft.com/office/drawing/2014/main" id="{E90BF078-F879-4B32-97DF-894152AB1AB0}"/>
              </a:ext>
            </a:extLst>
          </p:cNvPr>
          <p:cNvSpPr>
            <a:spLocks noGrp="1"/>
          </p:cNvSpPr>
          <p:nvPr>
            <p:ph idx="1"/>
          </p:nvPr>
        </p:nvSpPr>
        <p:spPr>
          <a:xfrm>
            <a:off x="523875" y="1209675"/>
            <a:ext cx="11182350" cy="4967288"/>
          </a:xfrm>
          <a:ln>
            <a:solidFill>
              <a:schemeClr val="accent1">
                <a:lumMod val="50000"/>
              </a:schemeClr>
            </a:solidFill>
          </a:ln>
        </p:spPr>
        <p:txBody>
          <a:bodyPr>
            <a:normAutofit/>
          </a:bodyPr>
          <a:lstStyle/>
          <a:p>
            <a:r>
              <a:rPr lang="ru-RU" sz="2000" dirty="0"/>
              <a:t>Ограничение первичного ключа означает, что образующий его столбец или группа столбцов может быть уникальным идентификатором строк в таблице. Для этого требуется, чтобы значения были одновременно уникальными и отличными от NULL. </a:t>
            </a:r>
          </a:p>
          <a:p>
            <a:r>
              <a:rPr lang="ru-RU" altLang="ru-RU" sz="2000" dirty="0"/>
              <a:t>При добавлении первичного ключа автоматически создаётся уникальный индекс-B-дерево для столбца или группы столбцов, перечисленных в первичном ключе, и данные столбцы помечаются как NOT NULL</a:t>
            </a:r>
          </a:p>
          <a:p>
            <a:r>
              <a:rPr lang="ru-RU" sz="2000" dirty="0"/>
              <a:t>Таблица может иметь максимум один первичный ключ.</a:t>
            </a:r>
          </a:p>
          <a:p>
            <a:r>
              <a:rPr lang="ru-RU" sz="2000" dirty="0"/>
              <a:t>Первичные ключи полезны и для документирования, и для клиентских приложений. Например, графическому приложению с возможностями редактирования содержимого таблицы, вероятно, потребуется знать первичный ключ таблицы, чтобы однозначно идентифицировать её строки. Первичные ключи находят и другое применение в СУБД; в частности, первичный ключ в таблице определяет целевые столбцы по умолчанию для сторонних ключей, ссылающихся на эту таблицу.</a:t>
            </a:r>
          </a:p>
          <a:p>
            <a:r>
              <a:rPr lang="en-US" sz="2000" dirty="0">
                <a:solidFill>
                  <a:srgbClr val="0070C0"/>
                </a:solidFill>
              </a:rPr>
              <a:t>https://postgrespro.ru/docs/postgrespro/15/ddl-constraints#DDL-CONSTRAINTS-PRIMARY-KEYS</a:t>
            </a:r>
            <a:endParaRPr lang="ru-RU" sz="2000" dirty="0">
              <a:solidFill>
                <a:srgbClr val="0070C0"/>
              </a:solidFill>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3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Внешние ключи таблиц</a:t>
            </a:r>
          </a:p>
        </p:txBody>
      </p:sp>
      <p:sp>
        <p:nvSpPr>
          <p:cNvPr id="3" name="Объект 2">
            <a:extLst>
              <a:ext uri="{FF2B5EF4-FFF2-40B4-BE49-F238E27FC236}">
                <a16:creationId xmlns:a16="http://schemas.microsoft.com/office/drawing/2014/main" id="{E90BF078-F879-4B32-97DF-894152AB1AB0}"/>
              </a:ext>
            </a:extLst>
          </p:cNvPr>
          <p:cNvSpPr>
            <a:spLocks noGrp="1"/>
          </p:cNvSpPr>
          <p:nvPr>
            <p:ph idx="1"/>
          </p:nvPr>
        </p:nvSpPr>
        <p:spPr>
          <a:xfrm>
            <a:off x="523875" y="1209675"/>
            <a:ext cx="11182350" cy="4967288"/>
          </a:xfrm>
          <a:ln>
            <a:solidFill>
              <a:schemeClr val="accent1">
                <a:lumMod val="50000"/>
              </a:schemeClr>
            </a:solidFill>
          </a:ln>
        </p:spPr>
        <p:txBody>
          <a:bodyPr>
            <a:normAutofit/>
          </a:bodyPr>
          <a:lstStyle/>
          <a:p>
            <a:r>
              <a:rPr lang="ru-RU" sz="2000" dirty="0"/>
              <a:t>Ограничение внешнего ключа указывает, что значения столбца (или группы столбцов) должны соответствовать значениям в некоторой строке другой таблицы. Это называется </a:t>
            </a:r>
            <a:r>
              <a:rPr lang="ru-RU" sz="2000" i="1" dirty="0"/>
              <a:t>ссылочной целостностью</a:t>
            </a:r>
            <a:r>
              <a:rPr lang="ru-RU" sz="2000" dirty="0"/>
              <a:t> двух связанных таблиц. </a:t>
            </a:r>
          </a:p>
          <a:p>
            <a:r>
              <a:rPr lang="ru-RU" sz="2000" dirty="0"/>
              <a:t>Внешний ключ также может ссылаться на группу столбцов. В этом случае его нужно записать в виде обычного ограничения таблицы. </a:t>
            </a:r>
          </a:p>
          <a:p>
            <a:r>
              <a:rPr lang="ru-RU" sz="2000" dirty="0"/>
              <a:t>Иногда имеет смысл задать в ограничении внешнего ключа в качестве «другой таблицы» ту же таблицу; такой внешний ключ называется </a:t>
            </a:r>
            <a:r>
              <a:rPr lang="ru-RU" sz="2000" i="1" dirty="0"/>
              <a:t>ссылающимся на себя</a:t>
            </a:r>
            <a:r>
              <a:rPr lang="ru-RU" sz="2000" dirty="0"/>
              <a:t>.</a:t>
            </a:r>
          </a:p>
          <a:p>
            <a:r>
              <a:rPr lang="ru-RU" sz="2000" dirty="0"/>
              <a:t>Таблица может содержать несколько ограничений внешнего ключа. Это полезно для связи таблиц в отношении многие-ко-многим.</a:t>
            </a:r>
          </a:p>
          <a:p>
            <a:r>
              <a:rPr lang="ru-RU" sz="2000" dirty="0"/>
              <a:t>Внешний ключ поможет защитить связанные записи от удаления либо удалить их </a:t>
            </a:r>
            <a:r>
              <a:rPr lang="ru-RU" sz="2000" dirty="0" err="1"/>
              <a:t>каскадно</a:t>
            </a:r>
            <a:r>
              <a:rPr lang="ru-RU" sz="2000" dirty="0"/>
              <a:t>, в зависимости от того, как мы это опишем при создании ключа.</a:t>
            </a: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3702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Создание и удаление таблиц</a:t>
            </a: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sz="2400" dirty="0"/>
              <a:t>Создание таблицы</a:t>
            </a:r>
            <a:r>
              <a:rPr lang="en-US" sz="2400" dirty="0"/>
              <a:t>: </a:t>
            </a:r>
            <a:r>
              <a:rPr lang="en-US" sz="1800" i="1" dirty="0"/>
              <a:t>CREATE TABLE </a:t>
            </a:r>
            <a:r>
              <a:rPr lang="en-US" sz="1800" i="1" dirty="0" err="1"/>
              <a:t>mytbl</a:t>
            </a:r>
            <a:r>
              <a:rPr lang="en-US" sz="1800" i="1" dirty="0"/>
              <a:t> (id INTEGER</a:t>
            </a:r>
            <a:r>
              <a:rPr lang="ru-RU" sz="1800" i="1" dirty="0"/>
              <a:t> </a:t>
            </a:r>
            <a:r>
              <a:rPr lang="en-US" sz="1800" i="1" dirty="0"/>
              <a:t>PRIMARY KEY, name TEXT);</a:t>
            </a:r>
            <a:endParaRPr lang="ru-RU" sz="1800" i="1" dirty="0"/>
          </a:p>
          <a:p>
            <a:r>
              <a:rPr lang="ru-RU" sz="2400" dirty="0"/>
              <a:t>Удаление таблицы</a:t>
            </a:r>
            <a:r>
              <a:rPr lang="en-US" sz="2400" dirty="0"/>
              <a:t>: </a:t>
            </a:r>
            <a:r>
              <a:rPr lang="en-US" sz="1800" i="1" dirty="0"/>
              <a:t>DROP TABLE </a:t>
            </a:r>
            <a:r>
              <a:rPr lang="en-US" sz="1800" i="1" dirty="0" err="1"/>
              <a:t>mytbl</a:t>
            </a:r>
            <a:r>
              <a:rPr lang="en-US" sz="1800" i="1" dirty="0"/>
              <a:t>;</a:t>
            </a:r>
            <a:r>
              <a:rPr lang="ru-RU" sz="1800" i="1" dirty="0"/>
              <a:t> </a:t>
            </a:r>
            <a:endParaRPr lang="en-US" sz="1800" dirty="0"/>
          </a:p>
          <a:p>
            <a:r>
              <a:rPr lang="ru-RU" sz="2400" dirty="0"/>
              <a:t>Удаление таблицы,</a:t>
            </a:r>
            <a:r>
              <a:rPr lang="en-US" sz="2400" dirty="0"/>
              <a:t> </a:t>
            </a:r>
            <a:r>
              <a:rPr lang="ru-RU" sz="2400" dirty="0"/>
              <a:t>на которую есть ссылка по внешнему ключу</a:t>
            </a:r>
            <a:r>
              <a:rPr lang="en-US" sz="2400" dirty="0"/>
              <a:t>: </a:t>
            </a:r>
            <a:r>
              <a:rPr lang="en-US" sz="1800" i="1" dirty="0"/>
              <a:t>DROP TABLE </a:t>
            </a:r>
            <a:r>
              <a:rPr lang="en-US" sz="1800" i="1" dirty="0" err="1"/>
              <a:t>mytbl</a:t>
            </a:r>
            <a:r>
              <a:rPr lang="ru-RU" sz="1800" i="1" dirty="0"/>
              <a:t> </a:t>
            </a:r>
            <a:r>
              <a:rPr lang="en-US" sz="1800" i="1" dirty="0"/>
              <a:t>CASCADE;</a:t>
            </a:r>
            <a:r>
              <a:rPr lang="ru-RU" sz="1800" i="1" dirty="0"/>
              <a:t> </a:t>
            </a:r>
            <a:endParaRPr lang="en-US" sz="1800" i="1" dirty="0"/>
          </a:p>
          <a:p>
            <a:r>
              <a:rPr lang="en-US" sz="1800" i="1" dirty="0">
                <a:solidFill>
                  <a:srgbClr val="0070C0"/>
                </a:solidFill>
              </a:rPr>
              <a:t>https://postgrespro.ru/docs/postgrespro/15/ddl-basics</a:t>
            </a:r>
            <a:endParaRPr lang="ru-RU" sz="1800" i="1" dirty="0">
              <a:solidFill>
                <a:srgbClr val="0070C0"/>
              </a:solidFill>
            </a:endParaRPr>
          </a:p>
          <a:p>
            <a:pPr marL="0" indent="0">
              <a:buNone/>
            </a:pPr>
            <a:endParaRPr lang="ru-RU" dirty="0"/>
          </a:p>
        </p:txBody>
      </p:sp>
    </p:spTree>
    <p:extLst>
      <p:ext uri="{BB962C8B-B14F-4D97-AF65-F5344CB8AC3E}">
        <p14:creationId xmlns:p14="http://schemas.microsoft.com/office/powerpoint/2010/main" val="130882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Изменение таблиц</a:t>
            </a: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lnSpcReduction="10000"/>
          </a:bodyPr>
          <a:lstStyle/>
          <a:p>
            <a:r>
              <a:rPr lang="ru-RU" sz="2400" dirty="0"/>
              <a:t>Добавление столбца</a:t>
            </a:r>
            <a:r>
              <a:rPr lang="en-US" sz="2400" dirty="0"/>
              <a:t>:</a:t>
            </a:r>
            <a:r>
              <a:rPr lang="ru-RU" sz="2400" dirty="0"/>
              <a:t> </a:t>
            </a:r>
            <a:r>
              <a:rPr lang="en-US" sz="1800" i="1" dirty="0"/>
              <a:t>ALTER TABLE </a:t>
            </a:r>
            <a:r>
              <a:rPr lang="en-US" sz="1800" i="1" dirty="0" err="1"/>
              <a:t>mytbl</a:t>
            </a:r>
            <a:r>
              <a:rPr lang="en-US" sz="1800" i="1" dirty="0"/>
              <a:t> ADD COLUMN </a:t>
            </a:r>
            <a:r>
              <a:rPr lang="en-US" sz="1800" i="1" dirty="0" err="1"/>
              <a:t>new_col</a:t>
            </a:r>
            <a:r>
              <a:rPr lang="en-US" sz="1800" i="1" dirty="0"/>
              <a:t> VARCHAR(100);</a:t>
            </a:r>
            <a:endParaRPr lang="ru-RU" sz="1800" i="1" dirty="0"/>
          </a:p>
          <a:p>
            <a:r>
              <a:rPr lang="ru-RU" sz="2400" dirty="0"/>
              <a:t>Удаление столбца</a:t>
            </a:r>
            <a:r>
              <a:rPr lang="en-US" sz="2400" dirty="0"/>
              <a:t>: </a:t>
            </a:r>
            <a:r>
              <a:rPr lang="en-US" sz="1800" i="1" dirty="0"/>
              <a:t>ALTER TABLE </a:t>
            </a:r>
            <a:r>
              <a:rPr lang="en-US" sz="1800" i="1" dirty="0" err="1"/>
              <a:t>mytbl</a:t>
            </a:r>
            <a:r>
              <a:rPr lang="en-US" sz="1800" i="1" dirty="0"/>
              <a:t> DROP COLUMN </a:t>
            </a:r>
            <a:r>
              <a:rPr lang="en-US" sz="1800" i="1" dirty="0" err="1"/>
              <a:t>new_col</a:t>
            </a:r>
            <a:r>
              <a:rPr lang="en-US" sz="1800" i="1" dirty="0"/>
              <a:t>;</a:t>
            </a:r>
            <a:r>
              <a:rPr lang="ru-RU" sz="1800" i="1" dirty="0"/>
              <a:t> </a:t>
            </a:r>
          </a:p>
          <a:p>
            <a:r>
              <a:rPr lang="ru-RU" sz="2400" dirty="0"/>
              <a:t>Добавление ограничения</a:t>
            </a:r>
            <a:r>
              <a:rPr lang="en-US" sz="2400" dirty="0"/>
              <a:t>: </a:t>
            </a:r>
            <a:r>
              <a:rPr lang="en-US" sz="1800" i="1" dirty="0"/>
              <a:t>ALTER TABLE </a:t>
            </a:r>
            <a:r>
              <a:rPr lang="en-US" sz="1800" i="1" dirty="0" err="1"/>
              <a:t>mytbl</a:t>
            </a:r>
            <a:r>
              <a:rPr lang="en-US" sz="1800" i="1" dirty="0"/>
              <a:t> ADD CONSTRAINT </a:t>
            </a:r>
            <a:r>
              <a:rPr lang="en-US" sz="1800" i="1" dirty="0" err="1"/>
              <a:t>new_const</a:t>
            </a:r>
            <a:r>
              <a:rPr lang="en-US" sz="1800" i="1" dirty="0"/>
              <a:t> (</a:t>
            </a:r>
            <a:r>
              <a:rPr lang="en-US" sz="1800" i="1" dirty="0" err="1"/>
              <a:t>new_col</a:t>
            </a:r>
            <a:r>
              <a:rPr lang="en-US" sz="1800" i="1" dirty="0"/>
              <a:t>);</a:t>
            </a:r>
            <a:r>
              <a:rPr lang="ru-RU" sz="1800" i="1" dirty="0"/>
              <a:t> </a:t>
            </a:r>
          </a:p>
          <a:p>
            <a:r>
              <a:rPr lang="ru-RU" sz="2400" dirty="0"/>
              <a:t>Удаление ограничения</a:t>
            </a:r>
            <a:r>
              <a:rPr lang="en-US" sz="2400" dirty="0"/>
              <a:t>: </a:t>
            </a:r>
            <a:r>
              <a:rPr lang="en-US" sz="1800" i="1" dirty="0"/>
              <a:t>ALTER TABLE </a:t>
            </a:r>
            <a:r>
              <a:rPr lang="en-US" sz="1800" i="1" dirty="0" err="1"/>
              <a:t>mytbl</a:t>
            </a:r>
            <a:r>
              <a:rPr lang="en-US" sz="1800" i="1" dirty="0"/>
              <a:t> DROP CONSTRAINT </a:t>
            </a:r>
            <a:r>
              <a:rPr lang="en-US" sz="1800" i="1" dirty="0" err="1"/>
              <a:t>new_const</a:t>
            </a:r>
            <a:r>
              <a:rPr lang="en-US" sz="1800" i="1" dirty="0"/>
              <a:t>;</a:t>
            </a:r>
            <a:r>
              <a:rPr lang="ru-RU" sz="1800" i="1" dirty="0"/>
              <a:t> </a:t>
            </a:r>
            <a:endParaRPr lang="en-US" sz="1800" dirty="0"/>
          </a:p>
          <a:p>
            <a:r>
              <a:rPr lang="ru-RU" sz="2400" dirty="0"/>
              <a:t>Добавление внешнего ключа</a:t>
            </a:r>
            <a:r>
              <a:rPr lang="en-US" sz="2400" dirty="0"/>
              <a:t>: </a:t>
            </a:r>
            <a:r>
              <a:rPr lang="en-US" sz="1800" i="1" dirty="0"/>
              <a:t>ALTER TABLE </a:t>
            </a:r>
            <a:r>
              <a:rPr lang="en-US" sz="1800" i="1" dirty="0" err="1"/>
              <a:t>mytbl</a:t>
            </a:r>
            <a:r>
              <a:rPr lang="en-US" sz="1800" i="1" dirty="0"/>
              <a:t> ADD FOREIGN KEY (</a:t>
            </a:r>
            <a:r>
              <a:rPr lang="en-US" sz="1800" i="1" dirty="0" err="1"/>
              <a:t>unit_id</a:t>
            </a:r>
            <a:r>
              <a:rPr lang="en-US" sz="1800" i="1" dirty="0"/>
              <a:t>) REFERENCES </a:t>
            </a:r>
            <a:r>
              <a:rPr lang="en-US" sz="1800" i="1" dirty="0" err="1"/>
              <a:t>prodmag.units</a:t>
            </a:r>
            <a:r>
              <a:rPr lang="en-US" sz="1800" i="1" dirty="0"/>
              <a:t>(</a:t>
            </a:r>
            <a:r>
              <a:rPr lang="en-US" sz="1800" i="1" dirty="0" err="1"/>
              <a:t>unit_id</a:t>
            </a:r>
            <a:r>
              <a:rPr lang="en-US" sz="1800" i="1" dirty="0"/>
              <a:t>);</a:t>
            </a:r>
            <a:r>
              <a:rPr lang="ru-RU" sz="1800" i="1" dirty="0"/>
              <a:t> </a:t>
            </a:r>
          </a:p>
          <a:p>
            <a:r>
              <a:rPr lang="ru-RU" sz="2400" dirty="0"/>
              <a:t>Удаление внешнего ключа</a:t>
            </a:r>
            <a:r>
              <a:rPr lang="en-US" sz="2400" dirty="0"/>
              <a:t>: </a:t>
            </a:r>
            <a:r>
              <a:rPr lang="en-US" sz="1800" i="1" dirty="0"/>
              <a:t>ALTER TABLE </a:t>
            </a:r>
            <a:r>
              <a:rPr lang="en-US" sz="1800" i="1" dirty="0" err="1"/>
              <a:t>mytbl</a:t>
            </a:r>
            <a:r>
              <a:rPr lang="en-US" sz="1800" i="1" dirty="0"/>
              <a:t> DROP FOREIGN KEY (</a:t>
            </a:r>
            <a:r>
              <a:rPr lang="en-US" sz="1800" i="1" dirty="0" err="1"/>
              <a:t>unit_id</a:t>
            </a:r>
            <a:r>
              <a:rPr lang="en-US" sz="1800" i="1" dirty="0"/>
              <a:t>); </a:t>
            </a:r>
            <a:endParaRPr lang="ru-RU" sz="1800" dirty="0"/>
          </a:p>
          <a:p>
            <a:r>
              <a:rPr lang="ru-RU" sz="2400" dirty="0"/>
              <a:t>Изменение значения по умолчанию</a:t>
            </a:r>
            <a:r>
              <a:rPr lang="en-US" sz="2400" dirty="0"/>
              <a:t>:</a:t>
            </a:r>
            <a:r>
              <a:rPr lang="ru-RU" sz="2400" dirty="0"/>
              <a:t> </a:t>
            </a:r>
            <a:r>
              <a:rPr lang="en-US" sz="1800" i="1" dirty="0"/>
              <a:t>ALTER TABLE </a:t>
            </a:r>
            <a:r>
              <a:rPr lang="en-US" sz="1800" i="1" dirty="0" err="1"/>
              <a:t>mytbl</a:t>
            </a:r>
            <a:r>
              <a:rPr lang="en-US" sz="1800" i="1" dirty="0"/>
              <a:t> ALTER COLUMN </a:t>
            </a:r>
            <a:r>
              <a:rPr lang="en-US" sz="1800" i="1" dirty="0" err="1"/>
              <a:t>new_col</a:t>
            </a:r>
            <a:r>
              <a:rPr lang="en-US" sz="1800" i="1" dirty="0"/>
              <a:t> DEFAULT ‘</a:t>
            </a:r>
            <a:r>
              <a:rPr lang="en-US" sz="1800" i="1" dirty="0" err="1"/>
              <a:t>ttt</a:t>
            </a:r>
            <a:r>
              <a:rPr lang="en-US" sz="1800" i="1" dirty="0"/>
              <a:t>’;</a:t>
            </a:r>
            <a:r>
              <a:rPr lang="ru-RU" sz="1800" i="1" dirty="0"/>
              <a:t> </a:t>
            </a:r>
            <a:endParaRPr lang="en-US" sz="1800" dirty="0"/>
          </a:p>
          <a:p>
            <a:r>
              <a:rPr lang="ru-RU" sz="2400" dirty="0"/>
              <a:t>Удаление значения по умолчанию</a:t>
            </a:r>
            <a:r>
              <a:rPr lang="en-US" sz="2400" dirty="0"/>
              <a:t>:</a:t>
            </a:r>
            <a:r>
              <a:rPr lang="ru-RU" sz="2400" dirty="0"/>
              <a:t> </a:t>
            </a:r>
            <a:r>
              <a:rPr lang="en-US" sz="1800" i="1" dirty="0"/>
              <a:t>ALTER TABLE </a:t>
            </a:r>
            <a:r>
              <a:rPr lang="en-US" sz="1800" i="1" dirty="0" err="1"/>
              <a:t>mytbl</a:t>
            </a:r>
            <a:r>
              <a:rPr lang="en-US" sz="1800" i="1" dirty="0"/>
              <a:t> ALTER COLUMN </a:t>
            </a:r>
            <a:r>
              <a:rPr lang="en-US" sz="1800" i="1" dirty="0" err="1"/>
              <a:t>new_col</a:t>
            </a:r>
            <a:r>
              <a:rPr lang="en-US" sz="1800" i="1" dirty="0"/>
              <a:t> DROP DEFAULT;</a:t>
            </a:r>
            <a:r>
              <a:rPr lang="ru-RU" sz="1800" i="1" dirty="0"/>
              <a:t> </a:t>
            </a:r>
            <a:endParaRPr lang="ru-RU" sz="1800" dirty="0"/>
          </a:p>
          <a:p>
            <a:r>
              <a:rPr lang="ru-RU" sz="2400" dirty="0"/>
              <a:t>Изменение типа столбца</a:t>
            </a:r>
            <a:r>
              <a:rPr lang="en-US" sz="2400" dirty="0"/>
              <a:t>: </a:t>
            </a:r>
            <a:r>
              <a:rPr lang="en-US" sz="1800" i="1" dirty="0"/>
              <a:t>ALTER TABLE </a:t>
            </a:r>
            <a:r>
              <a:rPr lang="en-US" sz="1800" i="1" dirty="0" err="1"/>
              <a:t>mytbl</a:t>
            </a:r>
            <a:r>
              <a:rPr lang="en-US" sz="1800" i="1" dirty="0"/>
              <a:t> ALTER COLUMN </a:t>
            </a:r>
            <a:r>
              <a:rPr lang="en-US" sz="1800" i="1" dirty="0" err="1"/>
              <a:t>new_col</a:t>
            </a:r>
            <a:r>
              <a:rPr lang="en-US" sz="1800" i="1" dirty="0"/>
              <a:t> TYPE</a:t>
            </a:r>
            <a:r>
              <a:rPr lang="ru-RU" sz="1800" i="1" dirty="0"/>
              <a:t> </a:t>
            </a:r>
            <a:r>
              <a:rPr lang="en-US" sz="1800" i="1" dirty="0"/>
              <a:t>text;</a:t>
            </a:r>
            <a:endParaRPr lang="ru-RU" sz="1800" dirty="0"/>
          </a:p>
          <a:p>
            <a:r>
              <a:rPr lang="ru-RU" sz="2400" dirty="0"/>
              <a:t>Переименование столбца</a:t>
            </a:r>
            <a:r>
              <a:rPr lang="en-US" sz="2400" dirty="0"/>
              <a:t>: </a:t>
            </a:r>
            <a:r>
              <a:rPr lang="en-US" sz="1800" i="1" dirty="0"/>
              <a:t>ALTER TABLE </a:t>
            </a:r>
            <a:r>
              <a:rPr lang="en-US" sz="1800" i="1" dirty="0" err="1"/>
              <a:t>mytbl</a:t>
            </a:r>
            <a:r>
              <a:rPr lang="en-US" sz="1800" i="1" dirty="0"/>
              <a:t> RENAME COLUMN </a:t>
            </a:r>
            <a:r>
              <a:rPr lang="en-US" sz="1800" i="1" dirty="0" err="1"/>
              <a:t>new_col</a:t>
            </a:r>
            <a:r>
              <a:rPr lang="en-US" sz="1800" i="1" dirty="0"/>
              <a:t> TO column_new1</a:t>
            </a:r>
            <a:endParaRPr lang="ru-RU" sz="1800" dirty="0"/>
          </a:p>
          <a:p>
            <a:r>
              <a:rPr lang="ru-RU" sz="2400" dirty="0"/>
              <a:t>Переименование таблицы</a:t>
            </a:r>
            <a:r>
              <a:rPr lang="en-US" sz="2400" dirty="0"/>
              <a:t>: </a:t>
            </a:r>
            <a:r>
              <a:rPr lang="en-US" sz="1800" i="1" dirty="0"/>
              <a:t>ALTER TABLE </a:t>
            </a:r>
            <a:r>
              <a:rPr lang="en-US" sz="1800" i="1" dirty="0" err="1"/>
              <a:t>mytbl</a:t>
            </a:r>
            <a:r>
              <a:rPr lang="en-US" sz="1800" i="1" dirty="0"/>
              <a:t> RENAME TO </a:t>
            </a:r>
            <a:r>
              <a:rPr lang="en-US" sz="1800" i="1" dirty="0" err="1"/>
              <a:t>new_my_tbl</a:t>
            </a:r>
            <a:r>
              <a:rPr lang="en-US" sz="1800" i="1" dirty="0"/>
              <a:t>;</a:t>
            </a:r>
          </a:p>
          <a:p>
            <a:r>
              <a:rPr lang="en-US" sz="1800" dirty="0">
                <a:solidFill>
                  <a:srgbClr val="0070C0"/>
                </a:solidFill>
              </a:rPr>
              <a:t>https://postgrespro.ru/docs/postgrespro/15/ddl-alter</a:t>
            </a:r>
            <a:endParaRPr lang="ru-RU" sz="1800" dirty="0">
              <a:solidFill>
                <a:srgbClr val="0070C0"/>
              </a:solidFill>
            </a:endParaRPr>
          </a:p>
          <a:p>
            <a:endParaRPr lang="ru-RU" dirty="0"/>
          </a:p>
        </p:txBody>
      </p:sp>
    </p:spTree>
    <p:extLst>
      <p:ext uri="{BB962C8B-B14F-4D97-AF65-F5344CB8AC3E}">
        <p14:creationId xmlns:p14="http://schemas.microsoft.com/office/powerpoint/2010/main" val="3278373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Анализ исходного </a:t>
            </a:r>
            <a:r>
              <a:rPr lang="en-US" dirty="0"/>
              <a:t>xlsx-</a:t>
            </a:r>
            <a:r>
              <a:rPr lang="ru-RU" dirty="0"/>
              <a:t>файла</a:t>
            </a: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Анализируем файл «Продукты питания.</a:t>
            </a:r>
            <a:r>
              <a:rPr lang="en-US" dirty="0"/>
              <a:t>xlsx</a:t>
            </a:r>
            <a:r>
              <a:rPr lang="ru-RU" dirty="0"/>
              <a:t>»</a:t>
            </a:r>
          </a:p>
          <a:p>
            <a:r>
              <a:rPr lang="ru-RU" dirty="0"/>
              <a:t>Определяем, на сколько таблиц нужно разбить данную структуру</a:t>
            </a:r>
          </a:p>
          <a:p>
            <a:r>
              <a:rPr lang="ru-RU" dirty="0"/>
              <a:t>Определяемся с типами полей для таблиц</a:t>
            </a:r>
            <a:endParaRPr lang="en-US" dirty="0"/>
          </a:p>
          <a:p>
            <a:r>
              <a:rPr lang="ru-RU" dirty="0"/>
              <a:t>Создадим таблицы (см. пример № </a:t>
            </a:r>
            <a:r>
              <a:rPr lang="en-US" dirty="0"/>
              <a:t>1</a:t>
            </a:r>
            <a:r>
              <a:rPr lang="ru-RU" dirty="0"/>
              <a:t>)</a:t>
            </a:r>
          </a:p>
          <a:p>
            <a:r>
              <a:rPr lang="ru-RU" dirty="0"/>
              <a:t>Отредактируем таблицы (исправим недочеты)</a:t>
            </a:r>
          </a:p>
        </p:txBody>
      </p:sp>
    </p:spTree>
    <p:extLst>
      <p:ext uri="{BB962C8B-B14F-4D97-AF65-F5344CB8AC3E}">
        <p14:creationId xmlns:p14="http://schemas.microsoft.com/office/powerpoint/2010/main" val="78814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365125"/>
            <a:ext cx="11430699" cy="1325563"/>
          </a:xfrm>
          <a:solidFill>
            <a:schemeClr val="accent6">
              <a:lumMod val="40000"/>
              <a:lumOff val="60000"/>
            </a:schemeClr>
          </a:solidFill>
        </p:spPr>
        <p:txBody>
          <a:bodyPr/>
          <a:lstStyle/>
          <a:p>
            <a:pPr algn="ctr"/>
            <a:r>
              <a:rPr lang="ru-RU" dirty="0"/>
              <a:t>Занятие первое</a:t>
            </a:r>
            <a:br>
              <a:rPr lang="ru-RU" dirty="0"/>
            </a:br>
            <a:r>
              <a:rPr lang="ru-RU" dirty="0"/>
              <a:t>Темы:</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825625"/>
            <a:ext cx="11430699" cy="4351338"/>
          </a:xfrm>
          <a:solidFill>
            <a:schemeClr val="accent4">
              <a:lumMod val="20000"/>
              <a:lumOff val="80000"/>
            </a:schemeClr>
          </a:solidFill>
          <a:ln>
            <a:solidFill>
              <a:schemeClr val="accent1">
                <a:lumMod val="50000"/>
              </a:schemeClr>
            </a:solidFill>
          </a:ln>
        </p:spPr>
        <p:txBody>
          <a:bodyPr/>
          <a:lstStyle/>
          <a:p>
            <a:r>
              <a:rPr lang="ru-RU" dirty="0"/>
              <a:t>Вводная часть</a:t>
            </a:r>
          </a:p>
          <a:p>
            <a:r>
              <a:rPr lang="ru-RU" dirty="0"/>
              <a:t>Способы подключения к </a:t>
            </a:r>
            <a:r>
              <a:rPr lang="en-US" dirty="0" err="1"/>
              <a:t>PostgreeSQL</a:t>
            </a:r>
            <a:endParaRPr lang="ru-RU" dirty="0"/>
          </a:p>
          <a:p>
            <a:r>
              <a:rPr lang="ru-RU" dirty="0"/>
              <a:t>Создание БД</a:t>
            </a:r>
          </a:p>
          <a:p>
            <a:r>
              <a:rPr lang="ru-RU" dirty="0"/>
              <a:t>Схемы</a:t>
            </a:r>
          </a:p>
          <a:p>
            <a:r>
              <a:rPr lang="ru-RU" dirty="0" err="1"/>
              <a:t>Констрейнты</a:t>
            </a:r>
            <a:r>
              <a:rPr lang="ru-RU" dirty="0"/>
              <a:t>, ограничения, первичные и внешние ключи</a:t>
            </a:r>
          </a:p>
          <a:p>
            <a:r>
              <a:rPr lang="ru-RU" dirty="0"/>
              <a:t>Создание, редактирование и удаление таблиц</a:t>
            </a:r>
          </a:p>
        </p:txBody>
      </p:sp>
    </p:spTree>
    <p:extLst>
      <p:ext uri="{BB962C8B-B14F-4D97-AF65-F5344CB8AC3E}">
        <p14:creationId xmlns:p14="http://schemas.microsoft.com/office/powerpoint/2010/main" val="3223930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276837"/>
            <a:ext cx="11430699" cy="763398"/>
          </a:xfrm>
          <a:solidFill>
            <a:schemeClr val="accent2">
              <a:lumMod val="40000"/>
              <a:lumOff val="60000"/>
            </a:schemeClr>
          </a:solidFill>
        </p:spPr>
        <p:txBody>
          <a:bodyPr>
            <a:normAutofit/>
          </a:bodyPr>
          <a:lstStyle/>
          <a:p>
            <a:pPr algn="ctr"/>
            <a:r>
              <a:rPr lang="ru-RU" dirty="0"/>
              <a:t>Домашнее задание №1</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258349"/>
            <a:ext cx="11430699" cy="4918614"/>
          </a:xfrm>
          <a:solidFill>
            <a:schemeClr val="accent6">
              <a:lumMod val="20000"/>
              <a:lumOff val="80000"/>
            </a:schemeClr>
          </a:solidFill>
          <a:ln>
            <a:solidFill>
              <a:schemeClr val="accent1">
                <a:lumMod val="50000"/>
              </a:schemeClr>
            </a:solidFill>
          </a:ln>
        </p:spPr>
        <p:txBody>
          <a:bodyPr/>
          <a:lstStyle/>
          <a:p>
            <a:r>
              <a:rPr lang="ru-RU" dirty="0"/>
              <a:t>Проанализировать данные в исходном файле «</a:t>
            </a:r>
            <a:r>
              <a:rPr lang="en-US" dirty="0"/>
              <a:t>HomeWork_1</a:t>
            </a:r>
            <a:r>
              <a:rPr lang="ru-RU" dirty="0"/>
              <a:t>.xlsx»</a:t>
            </a:r>
          </a:p>
          <a:p>
            <a:r>
              <a:rPr lang="ru-RU" dirty="0"/>
              <a:t>Создать в своей тестовой базе данных схему «</a:t>
            </a:r>
            <a:r>
              <a:rPr lang="en-US" dirty="0"/>
              <a:t>tag</a:t>
            </a:r>
            <a:r>
              <a:rPr lang="ru-RU" dirty="0"/>
              <a:t>_</a:t>
            </a:r>
            <a:r>
              <a:rPr lang="en-US" dirty="0"/>
              <a:t>data</a:t>
            </a:r>
            <a:r>
              <a:rPr lang="ru-RU" dirty="0"/>
              <a:t>»</a:t>
            </a:r>
          </a:p>
          <a:p>
            <a:r>
              <a:rPr lang="ru-RU" dirty="0"/>
              <a:t>Создать в схеме «</a:t>
            </a:r>
            <a:r>
              <a:rPr lang="en-US" dirty="0"/>
              <a:t>tag</a:t>
            </a:r>
            <a:r>
              <a:rPr lang="ru-RU" dirty="0"/>
              <a:t>_</a:t>
            </a:r>
            <a:r>
              <a:rPr lang="en-US" dirty="0"/>
              <a:t>data</a:t>
            </a:r>
            <a:r>
              <a:rPr lang="ru-RU" dirty="0"/>
              <a:t>» структуру таблиц для хранения данных, представленных в файле «</a:t>
            </a:r>
            <a:r>
              <a:rPr lang="en-US" dirty="0"/>
              <a:t>HomeWork_1</a:t>
            </a:r>
            <a:r>
              <a:rPr lang="ru-RU" dirty="0"/>
              <a:t>.xlsx»</a:t>
            </a:r>
          </a:p>
          <a:p>
            <a:r>
              <a:rPr lang="ru-RU" dirty="0"/>
              <a:t>Предоставить для проверки скрипты, которыми было выполнено задание.</a:t>
            </a:r>
          </a:p>
          <a:p>
            <a:r>
              <a:rPr lang="ru-RU" dirty="0"/>
              <a:t>Подсказка: у вас должно получиться 5 таблиц – 4 справочных и одна со значениями по тегам.</a:t>
            </a:r>
          </a:p>
          <a:p>
            <a:r>
              <a:rPr lang="ru-RU" dirty="0"/>
              <a:t>Подсказка</a:t>
            </a:r>
            <a:r>
              <a:rPr lang="en-US" dirty="0"/>
              <a:t>:</a:t>
            </a:r>
            <a:r>
              <a:rPr lang="ru-RU" dirty="0"/>
              <a:t> не забываем выбирать правильные типы данных для колонок и создавать первичные и внешние ключи в таблицах.</a:t>
            </a:r>
          </a:p>
        </p:txBody>
      </p:sp>
    </p:spTree>
    <p:extLst>
      <p:ext uri="{BB962C8B-B14F-4D97-AF65-F5344CB8AC3E}">
        <p14:creationId xmlns:p14="http://schemas.microsoft.com/office/powerpoint/2010/main" val="2396919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365125"/>
            <a:ext cx="11430699" cy="1325563"/>
          </a:xfrm>
          <a:solidFill>
            <a:schemeClr val="accent6">
              <a:lumMod val="40000"/>
              <a:lumOff val="60000"/>
            </a:schemeClr>
          </a:solidFill>
        </p:spPr>
        <p:txBody>
          <a:bodyPr/>
          <a:lstStyle/>
          <a:p>
            <a:pPr algn="ctr"/>
            <a:r>
              <a:rPr lang="ru-RU" dirty="0"/>
              <a:t>Занятие второе</a:t>
            </a:r>
            <a:br>
              <a:rPr lang="ru-RU" dirty="0"/>
            </a:br>
            <a:r>
              <a:rPr lang="ru-RU" dirty="0"/>
              <a:t>Темы:</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825625"/>
            <a:ext cx="11430699" cy="4351338"/>
          </a:xfrm>
          <a:solidFill>
            <a:schemeClr val="accent4">
              <a:lumMod val="20000"/>
              <a:lumOff val="80000"/>
            </a:schemeClr>
          </a:solidFill>
          <a:ln>
            <a:solidFill>
              <a:schemeClr val="accent1">
                <a:lumMod val="50000"/>
              </a:schemeClr>
            </a:solidFill>
          </a:ln>
        </p:spPr>
        <p:txBody>
          <a:bodyPr/>
          <a:lstStyle/>
          <a:p>
            <a:r>
              <a:rPr lang="ru-RU" dirty="0"/>
              <a:t>Основные операторы </a:t>
            </a:r>
            <a:r>
              <a:rPr lang="en-US" dirty="0"/>
              <a:t>DML</a:t>
            </a:r>
            <a:r>
              <a:rPr lang="ru-RU" dirty="0"/>
              <a:t>: </a:t>
            </a:r>
            <a:r>
              <a:rPr lang="ru-RU" dirty="0" err="1"/>
              <a:t>Select</a:t>
            </a:r>
            <a:r>
              <a:rPr lang="ru-RU" dirty="0"/>
              <a:t>, </a:t>
            </a:r>
            <a:r>
              <a:rPr lang="ru-RU" dirty="0" err="1"/>
              <a:t>Insert</a:t>
            </a:r>
            <a:r>
              <a:rPr lang="ru-RU" dirty="0"/>
              <a:t>, </a:t>
            </a:r>
            <a:r>
              <a:rPr lang="ru-RU" dirty="0" err="1"/>
              <a:t>Update</a:t>
            </a:r>
            <a:r>
              <a:rPr lang="ru-RU" dirty="0"/>
              <a:t> и </a:t>
            </a:r>
            <a:r>
              <a:rPr lang="ru-RU" dirty="0" err="1"/>
              <a:t>Delete</a:t>
            </a:r>
            <a:r>
              <a:rPr lang="ru-RU" dirty="0"/>
              <a:t> </a:t>
            </a:r>
          </a:p>
          <a:p>
            <a:r>
              <a:rPr lang="ru-RU" dirty="0"/>
              <a:t> Условия выборки </a:t>
            </a:r>
            <a:r>
              <a:rPr lang="en-US" dirty="0"/>
              <a:t>Where</a:t>
            </a:r>
            <a:endParaRPr lang="ru-RU" dirty="0"/>
          </a:p>
          <a:p>
            <a:r>
              <a:rPr lang="en-US" dirty="0"/>
              <a:t>Сортировка </a:t>
            </a:r>
            <a:r>
              <a:rPr lang="ru-RU" dirty="0"/>
              <a:t>результатов запроса </a:t>
            </a:r>
            <a:r>
              <a:rPr lang="en-US" dirty="0"/>
              <a:t>Order By </a:t>
            </a:r>
            <a:endParaRPr lang="ru-RU" dirty="0"/>
          </a:p>
          <a:p>
            <a:r>
              <a:rPr lang="ru-RU" dirty="0"/>
              <a:t>Ограничение результатов </a:t>
            </a:r>
            <a:r>
              <a:rPr lang="en-US" dirty="0"/>
              <a:t>Limit</a:t>
            </a:r>
            <a:r>
              <a:rPr lang="ru-RU" dirty="0"/>
              <a:t> и</a:t>
            </a:r>
            <a:r>
              <a:rPr lang="en-US" dirty="0"/>
              <a:t> Offset</a:t>
            </a:r>
            <a:endParaRPr lang="ru-RU" dirty="0"/>
          </a:p>
          <a:p>
            <a:r>
              <a:rPr lang="ru-RU" dirty="0"/>
              <a:t>Псевдонимы колонок и таблиц </a:t>
            </a:r>
          </a:p>
          <a:p>
            <a:r>
              <a:rPr lang="ru-RU" dirty="0"/>
              <a:t>Подзапросы</a:t>
            </a:r>
          </a:p>
          <a:p>
            <a:r>
              <a:rPr lang="ru-RU" dirty="0"/>
              <a:t>Команда </a:t>
            </a:r>
            <a:r>
              <a:rPr lang="en-US" dirty="0"/>
              <a:t>COPY</a:t>
            </a:r>
            <a:endParaRPr lang="ru-RU" dirty="0"/>
          </a:p>
        </p:txBody>
      </p:sp>
    </p:spTree>
    <p:extLst>
      <p:ext uri="{BB962C8B-B14F-4D97-AF65-F5344CB8AC3E}">
        <p14:creationId xmlns:p14="http://schemas.microsoft.com/office/powerpoint/2010/main" val="3466667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Добавление данных</a:t>
            </a:r>
            <a:r>
              <a:rPr lang="en-US" dirty="0"/>
              <a:t> (INSERT)</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Вставка одной строки: </a:t>
            </a:r>
            <a:r>
              <a:rPr lang="en-US" sz="1800" i="1" dirty="0"/>
              <a:t>INSERT INTO </a:t>
            </a:r>
            <a:r>
              <a:rPr lang="en-US" sz="1800" i="1" dirty="0" err="1"/>
              <a:t>mytbl</a:t>
            </a:r>
            <a:r>
              <a:rPr lang="en-US" sz="1800" i="1" dirty="0"/>
              <a:t> VALUES</a:t>
            </a:r>
            <a:r>
              <a:rPr lang="ru-RU" sz="1800" i="1" dirty="0"/>
              <a:t> </a:t>
            </a:r>
            <a:r>
              <a:rPr lang="en-US" sz="1800" i="1" dirty="0"/>
              <a:t>(1, ‘txt-1’);</a:t>
            </a:r>
            <a:endParaRPr lang="ru-RU" sz="1800" i="1" dirty="0"/>
          </a:p>
          <a:p>
            <a:r>
              <a:rPr lang="ru-RU" dirty="0"/>
              <a:t>Вставка нескольких строк: </a:t>
            </a:r>
            <a:r>
              <a:rPr lang="en-US" sz="1800" i="1" dirty="0"/>
              <a:t>INSERT INTO </a:t>
            </a:r>
            <a:r>
              <a:rPr lang="en-US" sz="1800" i="1" dirty="0" err="1"/>
              <a:t>mytbl</a:t>
            </a:r>
            <a:r>
              <a:rPr lang="en-US" sz="1800" i="1" dirty="0"/>
              <a:t> VALUES</a:t>
            </a:r>
            <a:r>
              <a:rPr lang="ru-RU" sz="1800" i="1" dirty="0"/>
              <a:t> </a:t>
            </a:r>
            <a:r>
              <a:rPr lang="en-US" sz="1800" i="1" dirty="0"/>
              <a:t>(1, ‘txt-1’), (2, ‘txt-2’), (3, ‘txt-3’);</a:t>
            </a:r>
            <a:endParaRPr lang="en-US" sz="1800" dirty="0"/>
          </a:p>
          <a:p>
            <a:r>
              <a:rPr lang="ru-RU" dirty="0"/>
              <a:t>Вставка значений по умолчанию</a:t>
            </a:r>
            <a:r>
              <a:rPr lang="en-US" dirty="0"/>
              <a:t>: </a:t>
            </a:r>
            <a:r>
              <a:rPr lang="en-US" sz="1800" i="1" dirty="0"/>
              <a:t>INSERT INTO </a:t>
            </a:r>
            <a:r>
              <a:rPr lang="en-US" sz="1800" i="1" dirty="0" err="1"/>
              <a:t>mytbl</a:t>
            </a:r>
            <a:r>
              <a:rPr lang="en-US" sz="1800" i="1" dirty="0"/>
              <a:t> VALUES</a:t>
            </a:r>
            <a:r>
              <a:rPr lang="ru-RU" sz="1800" i="1" dirty="0"/>
              <a:t> </a:t>
            </a:r>
            <a:r>
              <a:rPr lang="en-US" sz="1800" i="1" dirty="0"/>
              <a:t>(DEFAULT, ‘txt-4’);</a:t>
            </a:r>
            <a:endParaRPr lang="ru-RU" sz="1800" dirty="0"/>
          </a:p>
          <a:p>
            <a:r>
              <a:rPr lang="ru-RU" dirty="0"/>
              <a:t>Вставка результата запроса: </a:t>
            </a:r>
            <a:r>
              <a:rPr lang="en-US" sz="1800" i="1" dirty="0"/>
              <a:t>INSERT INTO tbl1 SELECT * FROM tbl2;</a:t>
            </a:r>
          </a:p>
          <a:p>
            <a:r>
              <a:rPr lang="ru-RU" dirty="0"/>
              <a:t>Вставим данные в наши таблицы (см. пример № </a:t>
            </a:r>
            <a:r>
              <a:rPr lang="en-US" dirty="0"/>
              <a:t>2</a:t>
            </a:r>
            <a:r>
              <a:rPr lang="ru-RU" dirty="0"/>
              <a:t>)</a:t>
            </a:r>
            <a:endParaRPr lang="en-US" dirty="0"/>
          </a:p>
          <a:p>
            <a:r>
              <a:rPr lang="en-US" sz="2400" dirty="0">
                <a:solidFill>
                  <a:srgbClr val="0070C0"/>
                </a:solidFill>
              </a:rPr>
              <a:t>https://postgrespro.ru/docs/postgrespro/15/dml-insert</a:t>
            </a:r>
            <a:endParaRPr lang="ru-RU" sz="2400" dirty="0">
              <a:solidFill>
                <a:srgbClr val="0070C0"/>
              </a:solidFill>
            </a:endParaRPr>
          </a:p>
        </p:txBody>
      </p:sp>
    </p:spTree>
    <p:extLst>
      <p:ext uri="{BB962C8B-B14F-4D97-AF65-F5344CB8AC3E}">
        <p14:creationId xmlns:p14="http://schemas.microsoft.com/office/powerpoint/2010/main" val="464499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Чтение данных</a:t>
            </a:r>
            <a:r>
              <a:rPr lang="en-US" dirty="0"/>
              <a:t> (SELECT)</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sz="2400" dirty="0"/>
              <a:t>Простой запрос: </a:t>
            </a:r>
            <a:r>
              <a:rPr lang="en-US" sz="1800" i="1" dirty="0"/>
              <a:t>SELECT * FROM </a:t>
            </a:r>
            <a:r>
              <a:rPr lang="en-US" sz="1800" i="1" dirty="0" err="1"/>
              <a:t>mytbl</a:t>
            </a:r>
            <a:r>
              <a:rPr lang="en-US" sz="1800" i="1" dirty="0"/>
              <a:t>;</a:t>
            </a:r>
          </a:p>
          <a:p>
            <a:r>
              <a:rPr lang="ru-RU" sz="2400" dirty="0"/>
              <a:t>Псевдонимы имен таблиц и полей: </a:t>
            </a:r>
            <a:r>
              <a:rPr lang="en-US" sz="1800" i="1" dirty="0"/>
              <a:t>SELECT t.id, (</a:t>
            </a:r>
            <a:r>
              <a:rPr lang="en-US" sz="1800" i="1" dirty="0" err="1"/>
              <a:t>t.price</a:t>
            </a:r>
            <a:r>
              <a:rPr lang="en-US" sz="1800" i="1" dirty="0"/>
              <a:t> * </a:t>
            </a:r>
            <a:r>
              <a:rPr lang="en-US" sz="1800" i="1" dirty="0" err="1"/>
              <a:t>t.qty</a:t>
            </a:r>
            <a:r>
              <a:rPr lang="en-US" sz="1800" i="1" dirty="0"/>
              <a:t>) AS cost FROM </a:t>
            </a:r>
            <a:r>
              <a:rPr lang="en-US" sz="1800" i="1" dirty="0" err="1"/>
              <a:t>myscheme.mytbl</a:t>
            </a:r>
            <a:r>
              <a:rPr lang="en-US" sz="1800" i="1" dirty="0"/>
              <a:t> AS t;</a:t>
            </a:r>
            <a:endParaRPr lang="ru-RU" sz="1800" dirty="0"/>
          </a:p>
          <a:p>
            <a:r>
              <a:rPr lang="ru-RU" sz="2400" dirty="0"/>
              <a:t>Запрос с условиями: </a:t>
            </a:r>
            <a:r>
              <a:rPr lang="en-US" sz="1800" i="1" dirty="0"/>
              <a:t>SELECT * FROM </a:t>
            </a:r>
            <a:r>
              <a:rPr lang="en-US" sz="1800" i="1" dirty="0" err="1"/>
              <a:t>mytbl</a:t>
            </a:r>
            <a:r>
              <a:rPr lang="en-US" sz="1800" i="1" dirty="0"/>
              <a:t> WHERE (id &gt; 2 OR name = ‘</a:t>
            </a:r>
            <a:r>
              <a:rPr lang="en-US" sz="1800" i="1" dirty="0" err="1"/>
              <a:t>masha</a:t>
            </a:r>
            <a:r>
              <a:rPr lang="en-US" sz="1800" i="1" dirty="0"/>
              <a:t>’) AND type = 3;</a:t>
            </a:r>
            <a:endParaRPr lang="en-US" sz="1800" dirty="0"/>
          </a:p>
          <a:p>
            <a:r>
              <a:rPr lang="ru-RU" sz="2400" dirty="0"/>
              <a:t>Использование </a:t>
            </a:r>
            <a:r>
              <a:rPr lang="en-US" sz="1800" i="1" dirty="0"/>
              <a:t>AND, OR, IN, BETWEEN </a:t>
            </a:r>
            <a:r>
              <a:rPr lang="ru-RU" sz="2400" dirty="0"/>
              <a:t>в условиях выборки</a:t>
            </a:r>
            <a:r>
              <a:rPr lang="en-US" sz="2400" i="1" dirty="0"/>
              <a:t>;</a:t>
            </a:r>
            <a:endParaRPr lang="ru-RU" sz="2400" dirty="0"/>
          </a:p>
          <a:p>
            <a:r>
              <a:rPr lang="ru-RU" sz="2400" dirty="0"/>
              <a:t>Выборка уникальных значений: </a:t>
            </a:r>
            <a:r>
              <a:rPr lang="en-US" sz="1800" i="1" dirty="0"/>
              <a:t>SELECT DISTINCT name FROM </a:t>
            </a:r>
            <a:r>
              <a:rPr lang="en-US" sz="1800" i="1" dirty="0" err="1"/>
              <a:t>mytbl</a:t>
            </a:r>
            <a:r>
              <a:rPr lang="en-US" sz="1800" i="1" dirty="0"/>
              <a:t>;</a:t>
            </a:r>
          </a:p>
          <a:p>
            <a:r>
              <a:rPr lang="ru-RU" sz="2400" dirty="0"/>
              <a:t>Сортировка данных в выборке: </a:t>
            </a:r>
            <a:r>
              <a:rPr lang="en-US" sz="1800" i="1" dirty="0"/>
              <a:t>SELECT * FROM </a:t>
            </a:r>
            <a:r>
              <a:rPr lang="en-US" sz="1800" i="1" dirty="0" err="1"/>
              <a:t>mytbl</a:t>
            </a:r>
            <a:r>
              <a:rPr lang="ru-RU" sz="1800" i="1" dirty="0"/>
              <a:t> </a:t>
            </a:r>
            <a:r>
              <a:rPr lang="en-US" sz="1800" i="1" dirty="0"/>
              <a:t>ORDER BY name </a:t>
            </a:r>
            <a:r>
              <a:rPr lang="en-US" sz="1800" dirty="0"/>
              <a:t>DESC, id</a:t>
            </a:r>
            <a:r>
              <a:rPr lang="en-US" sz="1800" i="1" dirty="0"/>
              <a:t>;</a:t>
            </a:r>
          </a:p>
          <a:p>
            <a:r>
              <a:rPr lang="ru-RU" sz="2400" dirty="0"/>
              <a:t>Ограничение количества строк в выборке: </a:t>
            </a:r>
            <a:r>
              <a:rPr lang="en-US" sz="1800" i="1" dirty="0"/>
              <a:t>SELECT * FROM </a:t>
            </a:r>
            <a:r>
              <a:rPr lang="en-US" sz="1800" i="1" dirty="0" err="1"/>
              <a:t>tbl</a:t>
            </a:r>
            <a:r>
              <a:rPr lang="ru-RU" sz="1800" i="1" dirty="0"/>
              <a:t> </a:t>
            </a:r>
            <a:r>
              <a:rPr lang="en-US" sz="1800" i="1" dirty="0"/>
              <a:t>ORDER BY name LIMIT 1 OFFSET 20;</a:t>
            </a:r>
          </a:p>
          <a:p>
            <a:r>
              <a:rPr lang="ru-RU" sz="2400" dirty="0"/>
              <a:t>Подзапросы</a:t>
            </a:r>
          </a:p>
          <a:p>
            <a:r>
              <a:rPr lang="ru-RU" sz="2400" dirty="0"/>
              <a:t>Почитаем данные из наших таблиц (см. пример № </a:t>
            </a:r>
            <a:r>
              <a:rPr lang="en-US" sz="2400" dirty="0"/>
              <a:t>3</a:t>
            </a:r>
            <a:r>
              <a:rPr lang="ru-RU" sz="2400" dirty="0"/>
              <a:t>)</a:t>
            </a:r>
            <a:endParaRPr lang="en-US" sz="2400" i="1" dirty="0"/>
          </a:p>
          <a:p>
            <a:r>
              <a:rPr lang="en-US" sz="2000" dirty="0">
                <a:solidFill>
                  <a:srgbClr val="0070C0"/>
                </a:solidFill>
              </a:rPr>
              <a:t>https://postgrespro.ru/docs/postgrespro/15/queries</a:t>
            </a:r>
            <a:endParaRPr lang="ru-RU" sz="2000" dirty="0">
              <a:solidFill>
                <a:srgbClr val="0070C0"/>
              </a:solidFill>
            </a:endParaRPr>
          </a:p>
        </p:txBody>
      </p:sp>
    </p:spTree>
    <p:extLst>
      <p:ext uri="{BB962C8B-B14F-4D97-AF65-F5344CB8AC3E}">
        <p14:creationId xmlns:p14="http://schemas.microsoft.com/office/powerpoint/2010/main" val="2848724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Изменение данных</a:t>
            </a:r>
            <a:r>
              <a:rPr lang="en-US" dirty="0"/>
              <a:t> (UPDATE)</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sz="2400" dirty="0"/>
              <a:t>Изменение одного поля в строке: </a:t>
            </a:r>
            <a:r>
              <a:rPr lang="en-US" sz="1800" i="1" dirty="0"/>
              <a:t>UPDATE </a:t>
            </a:r>
            <a:r>
              <a:rPr lang="en-US" sz="1800" i="1" dirty="0" err="1"/>
              <a:t>mytbl</a:t>
            </a:r>
            <a:r>
              <a:rPr lang="en-US" sz="1800" i="1" dirty="0"/>
              <a:t> SET name = ‘</a:t>
            </a:r>
            <a:r>
              <a:rPr lang="en-US" sz="1800" i="1" dirty="0" err="1"/>
              <a:t>new_txt</a:t>
            </a:r>
            <a:r>
              <a:rPr lang="en-US" sz="1800" i="1" dirty="0"/>
              <a:t>’ WHERE id = 1;</a:t>
            </a:r>
          </a:p>
          <a:p>
            <a:r>
              <a:rPr lang="ru-RU" sz="2400" dirty="0"/>
              <a:t>Изменение множества строк: </a:t>
            </a:r>
            <a:r>
              <a:rPr lang="en-US" sz="1800" i="1" dirty="0"/>
              <a:t>UPDATE </a:t>
            </a:r>
            <a:r>
              <a:rPr lang="en-US" sz="1800" i="1" dirty="0" err="1"/>
              <a:t>mytbl</a:t>
            </a:r>
            <a:r>
              <a:rPr lang="en-US" sz="1800" i="1" dirty="0"/>
              <a:t> SET price = price * 1.1 WHERE price &gt; 0;</a:t>
            </a:r>
            <a:endParaRPr lang="ru-RU" sz="1800" dirty="0"/>
          </a:p>
          <a:p>
            <a:r>
              <a:rPr lang="ru-RU" sz="2400" dirty="0"/>
              <a:t>Изменение из подзапроса: </a:t>
            </a:r>
            <a:r>
              <a:rPr lang="en-US" sz="1800" i="1" dirty="0"/>
              <a:t>UPDATE tbl_1  SET name = s.name</a:t>
            </a:r>
            <a:r>
              <a:rPr lang="ru-RU" sz="1800" i="1" dirty="0"/>
              <a:t> </a:t>
            </a:r>
            <a:r>
              <a:rPr lang="en-US" sz="1800" i="1" dirty="0"/>
              <a:t>FROM (SELECT  id, name FROM tbl_2) AS s WHERE id = s.id;</a:t>
            </a:r>
            <a:endParaRPr lang="en-US" sz="1800" dirty="0"/>
          </a:p>
          <a:p>
            <a:r>
              <a:rPr lang="ru-RU" sz="2400" dirty="0"/>
              <a:t>Изменим данные в наших таблицах (см. пример № </a:t>
            </a:r>
            <a:r>
              <a:rPr lang="en-US" sz="2400" dirty="0"/>
              <a:t>4</a:t>
            </a:r>
            <a:r>
              <a:rPr lang="ru-RU" sz="2400" dirty="0"/>
              <a:t>)</a:t>
            </a:r>
            <a:endParaRPr lang="en-US" sz="2400" i="1" dirty="0"/>
          </a:p>
          <a:p>
            <a:r>
              <a:rPr lang="en-US" sz="2000" dirty="0">
                <a:solidFill>
                  <a:srgbClr val="0070C0"/>
                </a:solidFill>
              </a:rPr>
              <a:t>https://postgrespro.ru/docs/postgrespro/15/dml-update</a:t>
            </a:r>
            <a:endParaRPr lang="ru-RU" sz="2000" dirty="0">
              <a:solidFill>
                <a:srgbClr val="0070C0"/>
              </a:solidFill>
            </a:endParaRPr>
          </a:p>
        </p:txBody>
      </p:sp>
    </p:spTree>
    <p:extLst>
      <p:ext uri="{BB962C8B-B14F-4D97-AF65-F5344CB8AC3E}">
        <p14:creationId xmlns:p14="http://schemas.microsoft.com/office/powerpoint/2010/main" val="4080395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Удаление данных</a:t>
            </a:r>
            <a:r>
              <a:rPr lang="en-US" dirty="0"/>
              <a:t> (DELETE </a:t>
            </a:r>
            <a:r>
              <a:rPr lang="ru-RU" dirty="0"/>
              <a:t>и </a:t>
            </a:r>
            <a:r>
              <a:rPr lang="en-US" dirty="0"/>
              <a:t>TRUNCATE)</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Удаление одной строки: </a:t>
            </a:r>
            <a:r>
              <a:rPr lang="en-US" sz="2000" i="1" dirty="0"/>
              <a:t>DELETE FROM </a:t>
            </a:r>
            <a:r>
              <a:rPr lang="en-US" sz="2000" i="1" dirty="0" err="1"/>
              <a:t>mytbl</a:t>
            </a:r>
            <a:r>
              <a:rPr lang="en-US" sz="2000" i="1" dirty="0"/>
              <a:t> WHERE id = 1;</a:t>
            </a:r>
          </a:p>
          <a:p>
            <a:r>
              <a:rPr lang="ru-RU" dirty="0"/>
              <a:t>Удаление всех строк: </a:t>
            </a:r>
            <a:r>
              <a:rPr lang="en-US" sz="2000" i="1" dirty="0"/>
              <a:t>DELETE FROM </a:t>
            </a:r>
            <a:r>
              <a:rPr lang="en-US" sz="2000" i="1" dirty="0" err="1"/>
              <a:t>mytbl</a:t>
            </a:r>
            <a:r>
              <a:rPr lang="en-US" sz="2000" i="1" dirty="0"/>
              <a:t> ;</a:t>
            </a:r>
            <a:endParaRPr lang="ru-RU" sz="2000" i="1" dirty="0"/>
          </a:p>
          <a:p>
            <a:r>
              <a:rPr lang="ru-RU" dirty="0"/>
              <a:t>Если таблица большая, команда </a:t>
            </a:r>
            <a:r>
              <a:rPr lang="en-US" dirty="0"/>
              <a:t>DELETE</a:t>
            </a:r>
            <a:r>
              <a:rPr lang="ru-RU" dirty="0"/>
              <a:t> может выполняться очень долго, в этом случае полную очистку таблицы необходимо выполнять командой </a:t>
            </a:r>
            <a:r>
              <a:rPr lang="en-US" dirty="0"/>
              <a:t>TRUNCATE: </a:t>
            </a:r>
            <a:r>
              <a:rPr lang="en-US" sz="2000" i="1" dirty="0"/>
              <a:t>TRUNCATE TABLE </a:t>
            </a:r>
            <a:r>
              <a:rPr lang="en-US" sz="2000" i="1" dirty="0" err="1"/>
              <a:t>mytbl</a:t>
            </a:r>
            <a:r>
              <a:rPr lang="en-US" sz="2000" i="1" dirty="0"/>
              <a:t>;</a:t>
            </a:r>
            <a:endParaRPr lang="ru-RU" sz="2000" i="1" dirty="0"/>
          </a:p>
          <a:p>
            <a:r>
              <a:rPr lang="ru-RU" dirty="0"/>
              <a:t>Удаление из подзапроса: </a:t>
            </a:r>
            <a:r>
              <a:rPr lang="en-US" sz="2000" i="1" dirty="0"/>
              <a:t>DELETE FROM tbl_1 AS t1 USING tbl_2 AS t2 WHERE t1.id = t2.id;</a:t>
            </a:r>
          </a:p>
          <a:p>
            <a:r>
              <a:rPr lang="ru-RU" dirty="0"/>
              <a:t>Попробуем удалять в подопытных таблицах (см. пример № 5)</a:t>
            </a:r>
            <a:endParaRPr lang="en-US" i="1" dirty="0"/>
          </a:p>
          <a:p>
            <a:r>
              <a:rPr lang="en-US" sz="2000" dirty="0">
                <a:solidFill>
                  <a:srgbClr val="0070C0"/>
                </a:solidFill>
              </a:rPr>
              <a:t>https://postgrespro.ru/docs/postgrespro/15/dml-delete</a:t>
            </a:r>
            <a:endParaRPr lang="ru-RU" sz="2000" dirty="0">
              <a:solidFill>
                <a:srgbClr val="0070C0"/>
              </a:solidFill>
            </a:endParaRPr>
          </a:p>
        </p:txBody>
      </p:sp>
    </p:spTree>
    <p:extLst>
      <p:ext uri="{BB962C8B-B14F-4D97-AF65-F5344CB8AC3E}">
        <p14:creationId xmlns:p14="http://schemas.microsoft.com/office/powerpoint/2010/main" val="3381971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Копирование данных</a:t>
            </a:r>
            <a:r>
              <a:rPr lang="en-US" dirty="0"/>
              <a:t> (COPY)</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Копирование из таблицы в файл: </a:t>
            </a:r>
            <a:r>
              <a:rPr lang="en-US" sz="2000" i="1" dirty="0"/>
              <a:t>COPY</a:t>
            </a:r>
            <a:r>
              <a:rPr lang="ru-RU" sz="2000" i="1" dirty="0"/>
              <a:t>(</a:t>
            </a:r>
            <a:r>
              <a:rPr lang="en-US" sz="2000" i="1" dirty="0"/>
              <a:t>SELECT * FROM tbl_1</a:t>
            </a:r>
            <a:r>
              <a:rPr lang="ru-RU" sz="2000" i="1" dirty="0"/>
              <a:t>)</a:t>
            </a:r>
            <a:r>
              <a:rPr lang="en-US" sz="2000" i="1" dirty="0"/>
              <a:t> TO 'C:/Data/tbl_data.csv' CSV DELIMITER ';' HEADER ENCODING ‘UTF8’;</a:t>
            </a:r>
          </a:p>
          <a:p>
            <a:r>
              <a:rPr lang="ru-RU" dirty="0"/>
              <a:t>Копирование из файла в таблицу</a:t>
            </a:r>
            <a:r>
              <a:rPr lang="en-US" dirty="0"/>
              <a:t>: </a:t>
            </a:r>
            <a:r>
              <a:rPr lang="en-US" sz="2000" i="1" dirty="0"/>
              <a:t>COPY tbl_1</a:t>
            </a:r>
            <a:r>
              <a:rPr lang="ru-RU" sz="2000" i="1" dirty="0"/>
              <a:t> </a:t>
            </a:r>
            <a:r>
              <a:rPr lang="en-US" sz="2000" i="1" dirty="0"/>
              <a:t>FROM 'C:/Data/tbl_data.csv’ </a:t>
            </a:r>
            <a:r>
              <a:rPr lang="ru-RU" sz="2000" i="1" dirty="0"/>
              <a:t> </a:t>
            </a:r>
            <a:r>
              <a:rPr lang="en-US" sz="2000" i="1" dirty="0"/>
              <a:t>WITH (FORMAT CSV, DELIMITER ';', ENCODING ' UTF8 ', HEADER);</a:t>
            </a:r>
          </a:p>
          <a:p>
            <a:r>
              <a:rPr lang="ru-RU" dirty="0"/>
              <a:t>Пробуем копировать в подопытных таблицах (см. пример № 6)</a:t>
            </a:r>
            <a:endParaRPr lang="en-US" i="1" dirty="0"/>
          </a:p>
          <a:p>
            <a:r>
              <a:rPr lang="en-US" sz="2000" dirty="0">
                <a:solidFill>
                  <a:srgbClr val="0070C0"/>
                </a:solidFill>
              </a:rPr>
              <a:t>https://postgrespro.ru/docs/postgrespro/15/sql-copy</a:t>
            </a:r>
            <a:endParaRPr lang="ru-RU" sz="2000" dirty="0">
              <a:solidFill>
                <a:srgbClr val="0070C0"/>
              </a:solidFill>
            </a:endParaRPr>
          </a:p>
        </p:txBody>
      </p:sp>
    </p:spTree>
    <p:extLst>
      <p:ext uri="{BB962C8B-B14F-4D97-AF65-F5344CB8AC3E}">
        <p14:creationId xmlns:p14="http://schemas.microsoft.com/office/powerpoint/2010/main" val="1912395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276837"/>
            <a:ext cx="11430699" cy="763398"/>
          </a:xfrm>
          <a:solidFill>
            <a:schemeClr val="accent2">
              <a:lumMod val="40000"/>
              <a:lumOff val="60000"/>
            </a:schemeClr>
          </a:solidFill>
        </p:spPr>
        <p:txBody>
          <a:bodyPr>
            <a:normAutofit/>
          </a:bodyPr>
          <a:lstStyle/>
          <a:p>
            <a:pPr algn="ctr"/>
            <a:r>
              <a:rPr lang="ru-RU" dirty="0"/>
              <a:t>Домашнее задание №</a:t>
            </a:r>
            <a:r>
              <a:rPr lang="en-US" dirty="0"/>
              <a:t>2</a:t>
            </a:r>
            <a:endParaRPr lang="ru-RU" dirty="0"/>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258349"/>
            <a:ext cx="11430699" cy="4918614"/>
          </a:xfrm>
          <a:solidFill>
            <a:schemeClr val="accent6">
              <a:lumMod val="20000"/>
              <a:lumOff val="80000"/>
            </a:schemeClr>
          </a:solidFill>
          <a:ln>
            <a:solidFill>
              <a:schemeClr val="accent1">
                <a:lumMod val="50000"/>
              </a:schemeClr>
            </a:solidFill>
          </a:ln>
        </p:spPr>
        <p:txBody>
          <a:bodyPr>
            <a:normAutofit fontScale="92500" lnSpcReduction="20000"/>
          </a:bodyPr>
          <a:lstStyle/>
          <a:p>
            <a:r>
              <a:rPr lang="ru-RU" dirty="0"/>
              <a:t>В первом задании вы создали набор таблиц на основе файла «</a:t>
            </a:r>
            <a:r>
              <a:rPr lang="en-US" dirty="0"/>
              <a:t>HomeWork_1</a:t>
            </a:r>
            <a:r>
              <a:rPr lang="ru-RU" dirty="0"/>
              <a:t>.xlsx»</a:t>
            </a:r>
          </a:p>
          <a:p>
            <a:r>
              <a:rPr lang="ru-RU" dirty="0"/>
              <a:t>На сервере в папке C:/DataImportExport находится файл tag_data.csv с данными. С его содержимым вы можете ознакомиться в папке домашнего задания.</a:t>
            </a:r>
          </a:p>
          <a:p>
            <a:r>
              <a:rPr lang="ru-RU" dirty="0"/>
              <a:t>Необходимо загрузить из файла данные в ранее подготовленные таблицы. </a:t>
            </a:r>
          </a:p>
          <a:p>
            <a:r>
              <a:rPr lang="ru-RU" dirty="0"/>
              <a:t>Написать запрос, который вернет из ваших таблиц данные в исходном виде (как в файле)</a:t>
            </a:r>
          </a:p>
          <a:p>
            <a:r>
              <a:rPr lang="ru-RU" dirty="0"/>
              <a:t>Предоставить для проверки скрипты, которыми было выполнено задание.</a:t>
            </a:r>
          </a:p>
          <a:p>
            <a:r>
              <a:rPr lang="ru-RU" dirty="0"/>
              <a:t>Подсказка: необходимо временно создать таблицу со структурой, повторяющей структуру в файле, заполнить временную таблицу данными из файла, а затем из временной таблицы заполнять целевые. После заполнения целевых таблиц, временную удалите.</a:t>
            </a:r>
          </a:p>
          <a:p>
            <a:r>
              <a:rPr lang="ru-RU" dirty="0"/>
              <a:t>Подсказка: данные в файле в кодировке </a:t>
            </a:r>
            <a:r>
              <a:rPr lang="en-US" dirty="0"/>
              <a:t>UTF</a:t>
            </a:r>
            <a:r>
              <a:rPr lang="ru-RU" dirty="0"/>
              <a:t>8.</a:t>
            </a:r>
          </a:p>
        </p:txBody>
      </p:sp>
    </p:spTree>
    <p:extLst>
      <p:ext uri="{BB962C8B-B14F-4D97-AF65-F5344CB8AC3E}">
        <p14:creationId xmlns:p14="http://schemas.microsoft.com/office/powerpoint/2010/main" val="2487651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365125"/>
            <a:ext cx="11430699" cy="1325563"/>
          </a:xfrm>
          <a:solidFill>
            <a:schemeClr val="accent6">
              <a:lumMod val="40000"/>
              <a:lumOff val="60000"/>
            </a:schemeClr>
          </a:solidFill>
        </p:spPr>
        <p:txBody>
          <a:bodyPr/>
          <a:lstStyle/>
          <a:p>
            <a:pPr algn="ctr"/>
            <a:r>
              <a:rPr lang="ru-RU" dirty="0"/>
              <a:t>Занятие третье</a:t>
            </a:r>
            <a:br>
              <a:rPr lang="ru-RU" dirty="0"/>
            </a:br>
            <a:r>
              <a:rPr lang="ru-RU" dirty="0"/>
              <a:t>Темы:</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825625"/>
            <a:ext cx="11430699" cy="4351338"/>
          </a:xfrm>
          <a:solidFill>
            <a:schemeClr val="accent4">
              <a:lumMod val="20000"/>
              <a:lumOff val="80000"/>
            </a:schemeClr>
          </a:solidFill>
          <a:ln>
            <a:solidFill>
              <a:schemeClr val="accent1">
                <a:lumMod val="50000"/>
              </a:schemeClr>
            </a:solidFill>
          </a:ln>
        </p:spPr>
        <p:txBody>
          <a:bodyPr/>
          <a:lstStyle/>
          <a:p>
            <a:r>
              <a:rPr lang="ru-RU" dirty="0"/>
              <a:t>Табличные пространства</a:t>
            </a:r>
          </a:p>
          <a:p>
            <a:r>
              <a:rPr lang="ru-RU" dirty="0"/>
              <a:t>Пользовательские (табличные или составные) типы данных </a:t>
            </a:r>
          </a:p>
          <a:p>
            <a:r>
              <a:rPr lang="ru-RU" dirty="0"/>
              <a:t>Функция приведения типов данных </a:t>
            </a:r>
            <a:r>
              <a:rPr lang="ru-RU" dirty="0" err="1"/>
              <a:t>Cast</a:t>
            </a:r>
            <a:endParaRPr lang="ru-RU" dirty="0"/>
          </a:p>
          <a:p>
            <a:r>
              <a:rPr lang="ru-RU" dirty="0"/>
              <a:t>Работа с представлениями </a:t>
            </a:r>
            <a:r>
              <a:rPr lang="en-US" dirty="0"/>
              <a:t>View</a:t>
            </a:r>
            <a:endParaRPr lang="ru-RU" dirty="0"/>
          </a:p>
          <a:p>
            <a:r>
              <a:rPr lang="ru-RU" dirty="0"/>
              <a:t>Объединение запросов </a:t>
            </a:r>
            <a:r>
              <a:rPr lang="en-US" dirty="0"/>
              <a:t>Union</a:t>
            </a:r>
            <a:endParaRPr lang="ru-RU" dirty="0"/>
          </a:p>
          <a:p>
            <a:r>
              <a:rPr lang="ru-RU" dirty="0"/>
              <a:t>Соединение запросов </a:t>
            </a:r>
            <a:r>
              <a:rPr lang="en-US" dirty="0"/>
              <a:t>Join</a:t>
            </a:r>
            <a:endParaRPr lang="ru-RU" dirty="0"/>
          </a:p>
          <a:p>
            <a:r>
              <a:rPr lang="ru-RU" dirty="0"/>
              <a:t>Конструкция </a:t>
            </a:r>
            <a:r>
              <a:rPr lang="en-US" dirty="0"/>
              <a:t>ON CONFLICT</a:t>
            </a:r>
            <a:endParaRPr lang="ru-RU" dirty="0"/>
          </a:p>
        </p:txBody>
      </p:sp>
    </p:spTree>
    <p:extLst>
      <p:ext uri="{BB962C8B-B14F-4D97-AF65-F5344CB8AC3E}">
        <p14:creationId xmlns:p14="http://schemas.microsoft.com/office/powerpoint/2010/main" val="1023239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Табличные пространства</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Назначение табличного пространства:</a:t>
            </a:r>
          </a:p>
          <a:p>
            <a:pPr lvl="1"/>
            <a:r>
              <a:rPr lang="ru-RU" sz="2000" dirty="0"/>
              <a:t>1. Нехватка места в разделе, на котором был инициализирован кластер и невозможность его расширения. Табличное пространство можно создать в другом разделе.</a:t>
            </a:r>
          </a:p>
          <a:p>
            <a:pPr lvl="1"/>
            <a:r>
              <a:rPr lang="ru-RU" sz="2000" dirty="0"/>
              <a:t>2</a:t>
            </a:r>
            <a:r>
              <a:rPr lang="ru-RU" sz="2000" i="1" dirty="0"/>
              <a:t>. </a:t>
            </a:r>
            <a:r>
              <a:rPr lang="ru-RU" sz="2000" dirty="0"/>
              <a:t>Позволяет оптимизировать производительность. Например, часто используемый индекс можно разместить на очень быстром и надёжном, но дорогом SSD-диске. А таблицу с архивными данными, которые редко используются и скорость доступа к ним не важна, можно разместить в более дешёвом и медленном хранилище.</a:t>
            </a:r>
            <a:endParaRPr lang="en-US" sz="2000" i="1" dirty="0"/>
          </a:p>
          <a:p>
            <a:r>
              <a:rPr lang="ru-RU" dirty="0"/>
              <a:t>Создание табличного пространства</a:t>
            </a:r>
            <a:r>
              <a:rPr lang="en-US" dirty="0"/>
              <a:t>: </a:t>
            </a:r>
            <a:r>
              <a:rPr lang="ru-RU" altLang="ru-RU" sz="2000" i="1" dirty="0"/>
              <a:t>CREATE TABLESPACE </a:t>
            </a:r>
            <a:r>
              <a:rPr lang="en-US" altLang="ru-RU" sz="2000" i="1" dirty="0" err="1"/>
              <a:t>ts_archive</a:t>
            </a:r>
            <a:r>
              <a:rPr lang="ru-RU" altLang="ru-RU" sz="2000" i="1" dirty="0"/>
              <a:t> LOCATION ‘</a:t>
            </a:r>
            <a:r>
              <a:rPr lang="en-US" altLang="ru-RU" sz="2000" i="1" dirty="0"/>
              <a:t>E:</a:t>
            </a:r>
            <a:r>
              <a:rPr lang="ru-RU" altLang="ru-RU" sz="2000" i="1" dirty="0"/>
              <a:t>/</a:t>
            </a:r>
            <a:r>
              <a:rPr lang="ru-RU" altLang="ru-RU" sz="2000" i="1" dirty="0" err="1"/>
              <a:t>postgresql</a:t>
            </a:r>
            <a:r>
              <a:rPr lang="ru-RU" altLang="ru-RU" sz="2000" i="1" dirty="0"/>
              <a:t>/</a:t>
            </a:r>
            <a:r>
              <a:rPr lang="ru-RU" altLang="ru-RU" sz="2000" i="1" dirty="0" err="1"/>
              <a:t>data</a:t>
            </a:r>
            <a:r>
              <a:rPr lang="ru-RU" altLang="ru-RU" sz="2000" i="1" dirty="0"/>
              <a:t>’;</a:t>
            </a:r>
            <a:r>
              <a:rPr lang="ru-RU" altLang="ru-RU" sz="1600" i="1" dirty="0"/>
              <a:t> </a:t>
            </a:r>
            <a:endParaRPr lang="en-US" altLang="ru-RU" sz="1600" i="1" dirty="0"/>
          </a:p>
          <a:p>
            <a:r>
              <a:rPr lang="ru-RU" dirty="0"/>
              <a:t>Создание базы данных в новом табличном пространстве: </a:t>
            </a:r>
            <a:r>
              <a:rPr lang="en-US" sz="1800" i="1" dirty="0"/>
              <a:t>CREATE DATABASE </a:t>
            </a:r>
            <a:r>
              <a:rPr lang="en-US" sz="1800" i="1" dirty="0" err="1"/>
              <a:t>archive_db</a:t>
            </a:r>
            <a:r>
              <a:rPr lang="en-US" sz="1800" i="1" dirty="0"/>
              <a:t> WITH OWNER = </a:t>
            </a:r>
            <a:r>
              <a:rPr lang="en-US" sz="1800" i="1" dirty="0" err="1"/>
              <a:t>postgres</a:t>
            </a:r>
            <a:r>
              <a:rPr lang="en-US" sz="1800" i="1" dirty="0"/>
              <a:t> ENCODING = 'UTF8' TABLESPACE = </a:t>
            </a:r>
            <a:r>
              <a:rPr lang="en-US" sz="1800" i="1" dirty="0" err="1"/>
              <a:t>ts_</a:t>
            </a:r>
            <a:r>
              <a:rPr lang="en-US" altLang="ru-RU" sz="1800" i="1" dirty="0" err="1"/>
              <a:t>archive</a:t>
            </a:r>
            <a:r>
              <a:rPr lang="en-US" sz="1800" i="1" dirty="0"/>
              <a:t>;</a:t>
            </a:r>
          </a:p>
          <a:p>
            <a:r>
              <a:rPr lang="ru-RU" dirty="0"/>
              <a:t>Создание  таблицы в новом табличном пространстве: </a:t>
            </a:r>
            <a:r>
              <a:rPr lang="en-US" sz="1800" i="1" dirty="0"/>
              <a:t>CREATE TABLE </a:t>
            </a:r>
            <a:r>
              <a:rPr lang="en-US" sz="1800" i="1" dirty="0" err="1"/>
              <a:t>archice_data</a:t>
            </a:r>
            <a:r>
              <a:rPr lang="en-US" sz="1800" i="1" dirty="0"/>
              <a:t> (id INT, value FLOAT, date TIMESTAMP) TABLESPACE = </a:t>
            </a:r>
            <a:r>
              <a:rPr lang="en-US" sz="1800" i="1" dirty="0" err="1"/>
              <a:t>ts_</a:t>
            </a:r>
            <a:r>
              <a:rPr lang="en-US" altLang="ru-RU" sz="1800" i="1" dirty="0" err="1"/>
              <a:t>archive</a:t>
            </a:r>
            <a:r>
              <a:rPr lang="en-US" sz="1800" i="1" dirty="0"/>
              <a:t>;</a:t>
            </a:r>
          </a:p>
          <a:p>
            <a:r>
              <a:rPr lang="ru-RU" dirty="0"/>
              <a:t>Тестируем работу с табличным пространством (см. пример № 7)</a:t>
            </a:r>
            <a:endParaRPr lang="en-US" i="1" dirty="0"/>
          </a:p>
          <a:p>
            <a:r>
              <a:rPr lang="en-US" sz="2000" dirty="0">
                <a:solidFill>
                  <a:srgbClr val="0070C0"/>
                </a:solidFill>
              </a:rPr>
              <a:t>https://postgrespro.ru/docs/postgrespro/15/manage-ag-tablespaces</a:t>
            </a:r>
            <a:endParaRPr lang="ru-RU" sz="2000" dirty="0">
              <a:solidFill>
                <a:srgbClr val="0070C0"/>
              </a:solidFill>
            </a:endParaRPr>
          </a:p>
        </p:txBody>
      </p:sp>
    </p:spTree>
    <p:extLst>
      <p:ext uri="{BB962C8B-B14F-4D97-AF65-F5344CB8AC3E}">
        <p14:creationId xmlns:p14="http://schemas.microsoft.com/office/powerpoint/2010/main" val="104350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B54787-74D0-424A-AB05-EFA25A1EE395}"/>
              </a:ext>
            </a:extLst>
          </p:cNvPr>
          <p:cNvSpPr>
            <a:spLocks noGrp="1"/>
          </p:cNvSpPr>
          <p:nvPr>
            <p:ph type="title"/>
          </p:nvPr>
        </p:nvSpPr>
        <p:spPr>
          <a:xfrm>
            <a:off x="503339" y="365125"/>
            <a:ext cx="11266415" cy="1325563"/>
          </a:xfrm>
          <a:solidFill>
            <a:schemeClr val="accent1">
              <a:lumMod val="40000"/>
              <a:lumOff val="60000"/>
            </a:schemeClr>
          </a:solidFill>
        </p:spPr>
        <p:txBody>
          <a:bodyPr/>
          <a:lstStyle/>
          <a:p>
            <a:r>
              <a:rPr lang="ru-RU" dirty="0"/>
              <a:t>Почему </a:t>
            </a:r>
            <a:r>
              <a:rPr lang="en-US" dirty="0"/>
              <a:t>PostgreSQL</a:t>
            </a:r>
            <a:r>
              <a:rPr lang="ru-RU" dirty="0"/>
              <a:t>?</a:t>
            </a:r>
          </a:p>
        </p:txBody>
      </p:sp>
      <p:sp>
        <p:nvSpPr>
          <p:cNvPr id="3" name="Объект 2">
            <a:extLst>
              <a:ext uri="{FF2B5EF4-FFF2-40B4-BE49-F238E27FC236}">
                <a16:creationId xmlns:a16="http://schemas.microsoft.com/office/drawing/2014/main" id="{950AE4B9-20D5-43C8-8AA6-036AB8685DDC}"/>
              </a:ext>
            </a:extLst>
          </p:cNvPr>
          <p:cNvSpPr>
            <a:spLocks noGrp="1"/>
          </p:cNvSpPr>
          <p:nvPr>
            <p:ph idx="1"/>
          </p:nvPr>
        </p:nvSpPr>
        <p:spPr>
          <a:xfrm>
            <a:off x="503339" y="1825625"/>
            <a:ext cx="11266415" cy="4351338"/>
          </a:xfrm>
          <a:ln>
            <a:solidFill>
              <a:schemeClr val="accent1">
                <a:lumMod val="50000"/>
              </a:schemeClr>
            </a:solidFill>
          </a:ln>
        </p:spPr>
        <p:txBody>
          <a:bodyPr/>
          <a:lstStyle/>
          <a:p>
            <a:r>
              <a:rPr lang="en-US" dirty="0"/>
              <a:t>Free &amp; Open Source</a:t>
            </a:r>
          </a:p>
          <a:p>
            <a:r>
              <a:rPr lang="ru-RU" dirty="0"/>
              <a:t>Лучший выбор для изучения: проинсталлировал и «понеслась»!</a:t>
            </a:r>
          </a:p>
          <a:p>
            <a:r>
              <a:rPr lang="ru-RU" dirty="0"/>
              <a:t>«Взрослая» СУБД, поддерживает </a:t>
            </a:r>
            <a:r>
              <a:rPr lang="ru-RU" dirty="0" err="1"/>
              <a:t>транзакционность</a:t>
            </a:r>
            <a:r>
              <a:rPr lang="ru-RU" dirty="0"/>
              <a:t> из коробки.</a:t>
            </a:r>
          </a:p>
          <a:p>
            <a:r>
              <a:rPr lang="ru-RU" dirty="0"/>
              <a:t>Весьма развитый диалект </a:t>
            </a:r>
            <a:r>
              <a:rPr lang="en-US" dirty="0"/>
              <a:t>SQL.</a:t>
            </a:r>
          </a:p>
          <a:p>
            <a:r>
              <a:rPr lang="ru-RU" dirty="0"/>
              <a:t>В сравнении с </a:t>
            </a:r>
            <a:r>
              <a:rPr lang="en-US" dirty="0"/>
              <a:t>MySQL </a:t>
            </a:r>
            <a:r>
              <a:rPr lang="ru-RU" dirty="0"/>
              <a:t>есть свои плюсы и минусы</a:t>
            </a:r>
          </a:p>
          <a:p>
            <a:r>
              <a:rPr lang="ru-RU" dirty="0"/>
              <a:t>До 90% возможностей диалекта </a:t>
            </a:r>
            <a:r>
              <a:rPr lang="en-US" dirty="0"/>
              <a:t>PostgreSQL </a:t>
            </a:r>
            <a:r>
              <a:rPr lang="ru-RU" dirty="0"/>
              <a:t>можно без изменений использовать в других СУБД.</a:t>
            </a:r>
          </a:p>
          <a:p>
            <a:endParaRPr lang="en-US" dirty="0"/>
          </a:p>
          <a:p>
            <a:endParaRPr lang="ru-RU" dirty="0"/>
          </a:p>
        </p:txBody>
      </p:sp>
    </p:spTree>
    <p:extLst>
      <p:ext uri="{BB962C8B-B14F-4D97-AF65-F5344CB8AC3E}">
        <p14:creationId xmlns:p14="http://schemas.microsoft.com/office/powerpoint/2010/main" val="614684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Табличные (составные) типы данных</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Назначение табличного типа: передача в функцию или процедуру целой таблицы входных значений.</a:t>
            </a:r>
          </a:p>
          <a:p>
            <a:r>
              <a:rPr lang="ru-RU" dirty="0"/>
              <a:t>Чтение из функции набора строк указанного типа через </a:t>
            </a:r>
            <a:r>
              <a:rPr lang="en-US" sz="2400" dirty="0"/>
              <a:t>RETURNS SETOF</a:t>
            </a:r>
            <a:r>
              <a:rPr lang="ru-RU" altLang="ru-RU" sz="1600" i="1" dirty="0"/>
              <a:t> </a:t>
            </a:r>
            <a:endParaRPr lang="en-US" altLang="ru-RU" sz="1600" i="1" dirty="0"/>
          </a:p>
          <a:p>
            <a:r>
              <a:rPr lang="ru-RU" dirty="0"/>
              <a:t>Создание типа: </a:t>
            </a:r>
            <a:r>
              <a:rPr lang="en-US" sz="1800" i="1" dirty="0"/>
              <a:t>CREATE TYPE </a:t>
            </a:r>
            <a:r>
              <a:rPr lang="en-US" sz="1800" i="1" dirty="0" err="1"/>
              <a:t>my_type</a:t>
            </a:r>
            <a:r>
              <a:rPr lang="en-US" sz="1800" i="1" dirty="0"/>
              <a:t> AS (col_name1 col_type1, col_name2 col_type2, …);</a:t>
            </a:r>
          </a:p>
          <a:p>
            <a:r>
              <a:rPr lang="ru-RU" dirty="0"/>
              <a:t>Переименование типа: </a:t>
            </a:r>
            <a:r>
              <a:rPr lang="en-US" sz="1800" i="1" dirty="0"/>
              <a:t>ALTER TYPE </a:t>
            </a:r>
            <a:r>
              <a:rPr lang="en-US" sz="1800" i="1" dirty="0" err="1"/>
              <a:t>my_type</a:t>
            </a:r>
            <a:r>
              <a:rPr lang="en-US" sz="1800" i="1" dirty="0"/>
              <a:t> RENAME TO </a:t>
            </a:r>
            <a:r>
              <a:rPr lang="en-US" sz="1800" i="1" dirty="0" err="1"/>
              <a:t>new_type</a:t>
            </a:r>
            <a:r>
              <a:rPr lang="en-US" sz="1800" i="1" dirty="0"/>
              <a:t>;</a:t>
            </a:r>
          </a:p>
          <a:p>
            <a:r>
              <a:rPr lang="ru-RU" dirty="0"/>
              <a:t>Изменение схемы: </a:t>
            </a:r>
            <a:r>
              <a:rPr lang="en-US" sz="1800" i="1" dirty="0"/>
              <a:t>ALTER TYPE </a:t>
            </a:r>
            <a:r>
              <a:rPr lang="en-US" sz="1800" i="1" dirty="0" err="1"/>
              <a:t>my_type</a:t>
            </a:r>
            <a:r>
              <a:rPr lang="en-US" sz="1800" i="1" dirty="0"/>
              <a:t> SET SCHEMA </a:t>
            </a:r>
            <a:r>
              <a:rPr lang="en-US" sz="1800" i="1" dirty="0" err="1"/>
              <a:t>new_schema</a:t>
            </a:r>
            <a:r>
              <a:rPr lang="en-US" sz="1800" i="1" dirty="0"/>
              <a:t>;</a:t>
            </a:r>
          </a:p>
          <a:p>
            <a:r>
              <a:rPr lang="ru-RU" dirty="0"/>
              <a:t>Изменение владельца: </a:t>
            </a:r>
            <a:r>
              <a:rPr lang="en-US" sz="1800" i="1" dirty="0"/>
              <a:t>ALTER TYPE </a:t>
            </a:r>
            <a:r>
              <a:rPr lang="en-US" sz="1800" i="1" dirty="0" err="1"/>
              <a:t>my_type</a:t>
            </a:r>
            <a:r>
              <a:rPr lang="en-US" sz="1800" i="1" dirty="0"/>
              <a:t> OWNER TO user;</a:t>
            </a:r>
          </a:p>
          <a:p>
            <a:r>
              <a:rPr lang="ru-RU" dirty="0"/>
              <a:t>Удалить составной тип: </a:t>
            </a:r>
            <a:r>
              <a:rPr lang="en-US" sz="1800" i="1" dirty="0"/>
              <a:t>DROP TYPE </a:t>
            </a:r>
            <a:r>
              <a:rPr lang="en-US" sz="1800" i="1" dirty="0" err="1"/>
              <a:t>my_type</a:t>
            </a:r>
            <a:r>
              <a:rPr lang="en-US" sz="1800" i="1" dirty="0"/>
              <a:t>;</a:t>
            </a:r>
          </a:p>
          <a:p>
            <a:r>
              <a:rPr lang="en-US" sz="2000" dirty="0">
                <a:solidFill>
                  <a:srgbClr val="0070C0"/>
                </a:solidFill>
              </a:rPr>
              <a:t>https://postgrespro.ru/docs/postgresql/15/sql-createtype</a:t>
            </a:r>
            <a:endParaRPr lang="ru-RU" sz="2000" dirty="0">
              <a:solidFill>
                <a:srgbClr val="0070C0"/>
              </a:solidFill>
            </a:endParaRPr>
          </a:p>
        </p:txBody>
      </p:sp>
    </p:spTree>
    <p:extLst>
      <p:ext uri="{BB962C8B-B14F-4D97-AF65-F5344CB8AC3E}">
        <p14:creationId xmlns:p14="http://schemas.microsoft.com/office/powerpoint/2010/main" val="2227286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effectLst/>
              </a:rPr>
              <a:t>Приведение типов</a:t>
            </a:r>
            <a:r>
              <a:rPr lang="en-US" dirty="0">
                <a:effectLst/>
              </a:rPr>
              <a:t> (CAST)</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Функция приведения типов</a:t>
            </a:r>
            <a:r>
              <a:rPr lang="en-US" dirty="0"/>
              <a:t>: </a:t>
            </a:r>
            <a:r>
              <a:rPr lang="en-US" altLang="ru-RU" sz="2000" i="1" dirty="0"/>
              <a:t>SELECT CAST (’2.2’ AS FLOAT);</a:t>
            </a:r>
            <a:endParaRPr lang="en-US" altLang="ru-RU" sz="1600" i="1" dirty="0"/>
          </a:p>
          <a:p>
            <a:r>
              <a:rPr lang="ru-RU" dirty="0"/>
              <a:t>Аналогичного результата можно добиться используя конструкцию «::» </a:t>
            </a:r>
            <a:r>
              <a:rPr lang="en-US" altLang="ru-RU" sz="2000" i="1" dirty="0"/>
              <a:t>SELECT ’22’</a:t>
            </a:r>
            <a:r>
              <a:rPr lang="ru-RU" altLang="ru-RU" sz="2000" i="1" dirty="0"/>
              <a:t>::</a:t>
            </a:r>
            <a:r>
              <a:rPr lang="en-US" altLang="ru-RU" sz="2000" i="1" dirty="0"/>
              <a:t>INTEGER;</a:t>
            </a:r>
            <a:endParaRPr lang="en-US" sz="2000" dirty="0"/>
          </a:p>
        </p:txBody>
      </p:sp>
    </p:spTree>
    <p:extLst>
      <p:ext uri="{BB962C8B-B14F-4D97-AF65-F5344CB8AC3E}">
        <p14:creationId xmlns:p14="http://schemas.microsoft.com/office/powerpoint/2010/main" val="811399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Конструкция </a:t>
            </a:r>
            <a:r>
              <a:rPr lang="en-US" dirty="0"/>
              <a:t>ON CONFLICT</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lnSpcReduction="10000"/>
          </a:bodyPr>
          <a:lstStyle/>
          <a:p>
            <a:r>
              <a:rPr lang="en-US" dirty="0"/>
              <a:t>ON CONFLICT </a:t>
            </a:r>
            <a:r>
              <a:rPr lang="ru-RU" dirty="0"/>
              <a:t>в</a:t>
            </a:r>
            <a:r>
              <a:rPr lang="ru-RU" altLang="ru-RU" dirty="0"/>
              <a:t>ыполняет проверку на уникальность при вставке записей.</a:t>
            </a:r>
            <a:endParaRPr lang="en-US" altLang="ru-RU" dirty="0"/>
          </a:p>
          <a:p>
            <a:r>
              <a:rPr lang="ru-RU" dirty="0"/>
              <a:t>Вызывается в конце запроса </a:t>
            </a:r>
            <a:r>
              <a:rPr lang="en-US" dirty="0"/>
              <a:t>INSERT.</a:t>
            </a:r>
            <a:endParaRPr lang="ru-RU" dirty="0"/>
          </a:p>
          <a:p>
            <a:r>
              <a:rPr lang="ru-RU" dirty="0"/>
              <a:t>В скобках указывается поле (поля через запятую), по которым выполняется проверка. </a:t>
            </a:r>
          </a:p>
          <a:p>
            <a:r>
              <a:rPr lang="ru-RU" dirty="0"/>
              <a:t>Это работает, если проверяемое поле (поля), является первичным ключом или имеет констрейнт на уникальность.</a:t>
            </a:r>
          </a:p>
          <a:p>
            <a:r>
              <a:rPr lang="en-US" dirty="0"/>
              <a:t>DO NOTHING: </a:t>
            </a:r>
            <a:r>
              <a:rPr lang="ru-RU" dirty="0"/>
              <a:t>не выполнять вставку при конфликте</a:t>
            </a:r>
          </a:p>
          <a:p>
            <a:r>
              <a:rPr lang="en-US" dirty="0"/>
              <a:t>DO UPDATE: </a:t>
            </a:r>
            <a:r>
              <a:rPr lang="ru-RU" dirty="0"/>
              <a:t>выполнить обновление полей (за исключением уникального)</a:t>
            </a:r>
          </a:p>
          <a:p>
            <a:r>
              <a:rPr lang="ru-RU" sz="3000" dirty="0"/>
              <a:t>Посмотрим, как это работает на примере (см. пример № 23)</a:t>
            </a:r>
            <a:endParaRPr lang="en-US" sz="1800" i="1" dirty="0"/>
          </a:p>
          <a:p>
            <a:r>
              <a:rPr lang="en-US" sz="2000" dirty="0">
                <a:solidFill>
                  <a:srgbClr val="0070C0"/>
                </a:solidFill>
              </a:rPr>
              <a:t>https://postgrespro.ru/docs/postgresql/15/sql-insert</a:t>
            </a:r>
            <a:endParaRPr lang="ru-RU" sz="2000" dirty="0">
              <a:solidFill>
                <a:srgbClr val="0070C0"/>
              </a:solidFill>
            </a:endParaRPr>
          </a:p>
        </p:txBody>
      </p:sp>
    </p:spTree>
    <p:extLst>
      <p:ext uri="{BB962C8B-B14F-4D97-AF65-F5344CB8AC3E}">
        <p14:creationId xmlns:p14="http://schemas.microsoft.com/office/powerpoint/2010/main" val="309087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Сочетание запросов (</a:t>
            </a:r>
            <a:r>
              <a:rPr lang="en-US" dirty="0"/>
              <a:t>UNION, INTERSECT, EXCEPT)</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Объединение запросов </a:t>
            </a:r>
            <a:r>
              <a:rPr lang="en-US" dirty="0"/>
              <a:t>UNION. </a:t>
            </a:r>
            <a:r>
              <a:rPr lang="ru-RU" dirty="0"/>
              <a:t>Добавляет результаты второго запроса к результатам первого </a:t>
            </a:r>
            <a:r>
              <a:rPr lang="en-US" dirty="0"/>
              <a:t>: </a:t>
            </a:r>
            <a:r>
              <a:rPr lang="en-US" sz="1800" i="1" dirty="0"/>
              <a:t>SELECT * FROM tbl_1 UNION (ALL) SELECT *  FROM tbl_2;</a:t>
            </a:r>
            <a:endParaRPr lang="en-US" altLang="ru-RU" sz="1600" i="1" dirty="0"/>
          </a:p>
          <a:p>
            <a:r>
              <a:rPr lang="ru-RU" dirty="0"/>
              <a:t>Пересечение запросов </a:t>
            </a:r>
            <a:r>
              <a:rPr lang="en-US" dirty="0"/>
              <a:t>INTERSECT</a:t>
            </a:r>
            <a:r>
              <a:rPr lang="ru-RU" dirty="0"/>
              <a:t>.</a:t>
            </a:r>
            <a:r>
              <a:rPr lang="en-US" dirty="0"/>
              <a:t> </a:t>
            </a:r>
            <a:r>
              <a:rPr lang="ru-RU" dirty="0"/>
              <a:t>Возвращает все строки, содержащиеся в результате и первого, и второго запроса: </a:t>
            </a:r>
          </a:p>
          <a:p>
            <a:pPr marL="0" indent="0">
              <a:buNone/>
            </a:pPr>
            <a:r>
              <a:rPr lang="ru-RU" sz="2000" i="1" dirty="0"/>
              <a:t>     </a:t>
            </a:r>
            <a:r>
              <a:rPr lang="en-US" sz="2000" i="1" dirty="0"/>
              <a:t>SELECT * FROM tbl_1 INTERSECT SELECT *  FROM tbl_2;</a:t>
            </a:r>
            <a:endParaRPr lang="ru-RU" sz="2000" i="1" dirty="0"/>
          </a:p>
          <a:p>
            <a:r>
              <a:rPr lang="ru-RU" dirty="0"/>
              <a:t>Вычитание запросов </a:t>
            </a:r>
            <a:r>
              <a:rPr lang="en-US" dirty="0"/>
              <a:t>EXCEPT</a:t>
            </a:r>
            <a:r>
              <a:rPr lang="ru-RU" dirty="0"/>
              <a:t>. Возвращает все строки, которые есть в результате первого запроса, но отсутствуют в результате второго: </a:t>
            </a:r>
          </a:p>
          <a:p>
            <a:pPr marL="0" indent="0">
              <a:buNone/>
            </a:pPr>
            <a:r>
              <a:rPr lang="ru-RU" sz="1800" i="1" dirty="0"/>
              <a:t>     </a:t>
            </a:r>
            <a:r>
              <a:rPr lang="en-US" sz="1800" i="1" dirty="0"/>
              <a:t>SELECT * FROM tbl_1 EXCEPT SELECT *  FROM tbl_2;</a:t>
            </a:r>
            <a:endParaRPr lang="ru-RU" sz="1800" i="1" dirty="0"/>
          </a:p>
          <a:p>
            <a:r>
              <a:rPr lang="ru-RU" sz="3000" dirty="0"/>
              <a:t>Пробуем сочетать запросы (см. пример № 9)</a:t>
            </a:r>
            <a:endParaRPr lang="en-US" sz="1800" i="1" dirty="0"/>
          </a:p>
          <a:p>
            <a:r>
              <a:rPr lang="en-US" sz="2000" dirty="0">
                <a:solidFill>
                  <a:srgbClr val="0070C0"/>
                </a:solidFill>
              </a:rPr>
              <a:t>https://postgrespro.ru/docs/postgrespro/15/queries-union</a:t>
            </a:r>
            <a:endParaRPr lang="ru-RU" sz="2000" dirty="0">
              <a:solidFill>
                <a:srgbClr val="0070C0"/>
              </a:solidFill>
            </a:endParaRPr>
          </a:p>
        </p:txBody>
      </p:sp>
    </p:spTree>
    <p:extLst>
      <p:ext uri="{BB962C8B-B14F-4D97-AF65-F5344CB8AC3E}">
        <p14:creationId xmlns:p14="http://schemas.microsoft.com/office/powerpoint/2010/main" val="315434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Соединение запросов (</a:t>
            </a:r>
            <a:r>
              <a:rPr lang="en-US" dirty="0"/>
              <a:t>JOIN)</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fontScale="92500" lnSpcReduction="10000"/>
          </a:bodyPr>
          <a:lstStyle/>
          <a:p>
            <a:r>
              <a:rPr lang="ru-RU" dirty="0"/>
              <a:t>Внутреннее соединение </a:t>
            </a:r>
            <a:r>
              <a:rPr lang="en-US" dirty="0"/>
              <a:t>INNER JOIN</a:t>
            </a:r>
            <a:r>
              <a:rPr lang="ru-RU" dirty="0"/>
              <a:t> или просто </a:t>
            </a:r>
            <a:r>
              <a:rPr lang="en-US" dirty="0"/>
              <a:t>JOIN. </a:t>
            </a:r>
            <a:r>
              <a:rPr lang="ru-RU" dirty="0"/>
              <a:t>Такое соединение, при котором выбираются записи присутствующие как в левой, так и в правой таблице</a:t>
            </a:r>
            <a:r>
              <a:rPr lang="en-US" dirty="0"/>
              <a:t>: </a:t>
            </a:r>
            <a:r>
              <a:rPr lang="en-US" sz="1800" i="1" dirty="0"/>
              <a:t>SELECT a.id, a.name, </a:t>
            </a:r>
            <a:r>
              <a:rPr lang="en-US" sz="1800" i="1" dirty="0" err="1"/>
              <a:t>b.code</a:t>
            </a:r>
            <a:r>
              <a:rPr lang="en-US" sz="1800" i="1" dirty="0"/>
              <a:t> FROM tbl_1 AS a JOIN tbl_2 AS b ON a.id = b.id</a:t>
            </a:r>
            <a:r>
              <a:rPr lang="ru-RU" sz="1800" i="1" dirty="0"/>
              <a:t> </a:t>
            </a:r>
            <a:r>
              <a:rPr lang="en-US" sz="1800" i="1" dirty="0"/>
              <a:t>[USING(id)];</a:t>
            </a:r>
            <a:endParaRPr lang="en-US" altLang="ru-RU" sz="1600" i="1" dirty="0"/>
          </a:p>
          <a:p>
            <a:r>
              <a:rPr lang="ru-RU" dirty="0"/>
              <a:t>Левое внешнее соединение </a:t>
            </a:r>
            <a:r>
              <a:rPr lang="en-US" dirty="0"/>
              <a:t>LEFT OUTER JOIN </a:t>
            </a:r>
            <a:r>
              <a:rPr lang="ru-RU" dirty="0"/>
              <a:t>или </a:t>
            </a:r>
            <a:r>
              <a:rPr lang="en-US" dirty="0"/>
              <a:t>LEFT JOIN</a:t>
            </a:r>
            <a:r>
              <a:rPr lang="ru-RU" dirty="0"/>
              <a:t>.</a:t>
            </a:r>
            <a:r>
              <a:rPr lang="en-US" dirty="0"/>
              <a:t> </a:t>
            </a:r>
            <a:r>
              <a:rPr lang="ru-RU" dirty="0"/>
              <a:t>Возвращает все строки, содержащиеся в левой таблице, значения отсутствующие в правой таблице заменяются на </a:t>
            </a:r>
            <a:r>
              <a:rPr lang="en-US" dirty="0"/>
              <a:t>NULL</a:t>
            </a:r>
            <a:r>
              <a:rPr lang="ru-RU" dirty="0"/>
              <a:t>: </a:t>
            </a:r>
            <a:endParaRPr lang="en-US" dirty="0"/>
          </a:p>
          <a:p>
            <a:pPr marL="0" indent="0">
              <a:buNone/>
            </a:pPr>
            <a:r>
              <a:rPr lang="en-US" sz="1900" i="1" dirty="0"/>
              <a:t>     SELECT a.id, a.name, </a:t>
            </a:r>
            <a:r>
              <a:rPr lang="en-US" sz="1900" i="1" dirty="0" err="1"/>
              <a:t>b.code</a:t>
            </a:r>
            <a:r>
              <a:rPr lang="en-US" sz="1900" i="1" dirty="0"/>
              <a:t> FROM tbl_1 AS a JOIN tbl_2 AS b ON a.id = b.id;</a:t>
            </a:r>
            <a:endParaRPr lang="ru-RU" sz="1900" dirty="0"/>
          </a:p>
          <a:p>
            <a:r>
              <a:rPr lang="ru-RU" dirty="0"/>
              <a:t>Правое внешнее соединение </a:t>
            </a:r>
            <a:r>
              <a:rPr lang="en-US" dirty="0"/>
              <a:t>RIGHT OUTER JOIN </a:t>
            </a:r>
            <a:r>
              <a:rPr lang="ru-RU" dirty="0"/>
              <a:t>или </a:t>
            </a:r>
            <a:r>
              <a:rPr lang="en-US" dirty="0"/>
              <a:t>RIGHT JOIN</a:t>
            </a:r>
            <a:r>
              <a:rPr lang="ru-RU" dirty="0"/>
              <a:t>.</a:t>
            </a:r>
            <a:r>
              <a:rPr lang="en-US" dirty="0"/>
              <a:t> </a:t>
            </a:r>
            <a:r>
              <a:rPr lang="ru-RU" dirty="0"/>
              <a:t>Аналогично </a:t>
            </a:r>
            <a:r>
              <a:rPr lang="en-US" dirty="0"/>
              <a:t>LEFT JOIN</a:t>
            </a:r>
            <a:r>
              <a:rPr lang="ru-RU" dirty="0"/>
              <a:t>, но таблицы поменялись местами – ведущая справа, отсутствующие значения слева заменяются на </a:t>
            </a:r>
            <a:r>
              <a:rPr lang="en-US" dirty="0"/>
              <a:t>NULL</a:t>
            </a:r>
            <a:r>
              <a:rPr lang="ru-RU" dirty="0"/>
              <a:t>.</a:t>
            </a:r>
          </a:p>
          <a:p>
            <a:r>
              <a:rPr lang="en-US" dirty="0"/>
              <a:t>FULL JOIN </a:t>
            </a:r>
            <a:r>
              <a:rPr lang="ru-RU" dirty="0"/>
              <a:t>Возвращает все соединенные строки обоих таблиц, плюс несоединенные строки левой таблицы и несоединенные строки правой таблицы дополненные </a:t>
            </a:r>
            <a:r>
              <a:rPr lang="en-US" dirty="0"/>
              <a:t>NULL </a:t>
            </a:r>
            <a:r>
              <a:rPr lang="ru-RU" dirty="0"/>
              <a:t>для отсутствующих значений.</a:t>
            </a:r>
            <a:endParaRPr lang="ru-RU" i="1" dirty="0"/>
          </a:p>
          <a:p>
            <a:r>
              <a:rPr lang="ru-RU" sz="3000" dirty="0"/>
              <a:t>Пробуем соединять запросы (см. пример № </a:t>
            </a:r>
            <a:r>
              <a:rPr lang="en-US" sz="3000" dirty="0"/>
              <a:t>10</a:t>
            </a:r>
            <a:r>
              <a:rPr lang="ru-RU" sz="3000" dirty="0"/>
              <a:t>)</a:t>
            </a:r>
            <a:endParaRPr lang="en-US" sz="1800" i="1" dirty="0"/>
          </a:p>
          <a:p>
            <a:r>
              <a:rPr lang="en-US" sz="2000" dirty="0">
                <a:solidFill>
                  <a:srgbClr val="0070C0"/>
                </a:solidFill>
              </a:rPr>
              <a:t>https://postgrespro.ru/docs/postgrespro/15/sql-select</a:t>
            </a:r>
            <a:endParaRPr lang="ru-RU" sz="2000" dirty="0">
              <a:solidFill>
                <a:srgbClr val="0070C0"/>
              </a:solidFill>
            </a:endParaRPr>
          </a:p>
        </p:txBody>
      </p:sp>
    </p:spTree>
    <p:extLst>
      <p:ext uri="{BB962C8B-B14F-4D97-AF65-F5344CB8AC3E}">
        <p14:creationId xmlns:p14="http://schemas.microsoft.com/office/powerpoint/2010/main" val="791872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Представления </a:t>
            </a:r>
            <a:r>
              <a:rPr lang="en-US" dirty="0"/>
              <a:t>(VIEW)</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lnSpcReduction="10000"/>
          </a:bodyPr>
          <a:lstStyle/>
          <a:p>
            <a:r>
              <a:rPr lang="ru-RU" dirty="0"/>
              <a:t>Создание представления</a:t>
            </a:r>
            <a:r>
              <a:rPr lang="en-US" dirty="0"/>
              <a:t>: </a:t>
            </a:r>
            <a:r>
              <a:rPr lang="en-US" sz="1800" i="1" dirty="0"/>
              <a:t>CREATE VIEW </a:t>
            </a:r>
            <a:r>
              <a:rPr lang="en-US" sz="1800" i="1" dirty="0" err="1"/>
              <a:t>my_view</a:t>
            </a:r>
            <a:r>
              <a:rPr lang="en-US" sz="1800" i="1" dirty="0"/>
              <a:t> AS SELECT * FROM tbl_1 WHERE type=‘2’</a:t>
            </a:r>
            <a:r>
              <a:rPr lang="en-US" altLang="ru-RU" sz="2000" i="1" dirty="0"/>
              <a:t>;</a:t>
            </a:r>
            <a:endParaRPr lang="en-US" altLang="ru-RU" sz="1600" i="1" dirty="0"/>
          </a:p>
          <a:p>
            <a:r>
              <a:rPr lang="ru-RU" dirty="0"/>
              <a:t>Переопределить запрос внутри представления можно так: </a:t>
            </a:r>
            <a:r>
              <a:rPr lang="en-US" sz="2000" i="1" dirty="0"/>
              <a:t>CREATE OR REPLACE VIEW </a:t>
            </a:r>
            <a:r>
              <a:rPr lang="en-US" sz="2000" i="1" dirty="0" err="1"/>
              <a:t>my_view</a:t>
            </a:r>
            <a:r>
              <a:rPr lang="en-US" sz="2000" i="1" dirty="0"/>
              <a:t> AS SELECT * FROM tbl_1 WHERE type=‘5’</a:t>
            </a:r>
            <a:r>
              <a:rPr lang="en-US" altLang="ru-RU" sz="2400" i="1" dirty="0"/>
              <a:t>;</a:t>
            </a:r>
            <a:r>
              <a:rPr lang="ru-RU" altLang="ru-RU" sz="2400" i="1" dirty="0"/>
              <a:t> </a:t>
            </a:r>
            <a:r>
              <a:rPr lang="ru-RU" altLang="ru-RU" dirty="0"/>
              <a:t>Причем количество и типы возвращаемых полей меняться не должны.</a:t>
            </a:r>
          </a:p>
          <a:p>
            <a:r>
              <a:rPr lang="ru-RU" dirty="0"/>
              <a:t>Переименовать представление можно так: </a:t>
            </a:r>
            <a:r>
              <a:rPr lang="en-US" sz="1800" i="1" dirty="0"/>
              <a:t>ALTER VIEW </a:t>
            </a:r>
            <a:r>
              <a:rPr lang="en-US" sz="1800" i="1" dirty="0" err="1"/>
              <a:t>my_view</a:t>
            </a:r>
            <a:r>
              <a:rPr lang="en-US" sz="1800" i="1" dirty="0"/>
              <a:t> RENAME TO </a:t>
            </a:r>
            <a:r>
              <a:rPr lang="en-US" sz="1800" i="1" dirty="0" err="1"/>
              <a:t>new_view</a:t>
            </a:r>
            <a:r>
              <a:rPr lang="en-US" sz="1800" i="1" dirty="0"/>
              <a:t>;</a:t>
            </a:r>
          </a:p>
          <a:p>
            <a:r>
              <a:rPr lang="ru-RU" dirty="0"/>
              <a:t>Переименовать поле, возвращаемое представлением можно так</a:t>
            </a:r>
            <a:r>
              <a:rPr lang="ru-RU" sz="1800" dirty="0"/>
              <a:t>: </a:t>
            </a:r>
            <a:r>
              <a:rPr lang="en-US" sz="1800" i="1" dirty="0"/>
              <a:t>ALTER VIEW </a:t>
            </a:r>
            <a:r>
              <a:rPr lang="en-US" sz="1800" i="1" dirty="0" err="1"/>
              <a:t>my_view</a:t>
            </a:r>
            <a:r>
              <a:rPr lang="en-US" sz="1800" i="1" dirty="0"/>
              <a:t> RENAME COLUMN id TO </a:t>
            </a:r>
            <a:r>
              <a:rPr lang="en-US" sz="1800" i="1" dirty="0" err="1"/>
              <a:t>new_id</a:t>
            </a:r>
            <a:r>
              <a:rPr lang="en-US" sz="1800" i="1" dirty="0"/>
              <a:t>;</a:t>
            </a:r>
          </a:p>
          <a:p>
            <a:r>
              <a:rPr lang="ru-RU" dirty="0"/>
              <a:t>Переместить представление в другую схему: </a:t>
            </a:r>
            <a:r>
              <a:rPr lang="en-US" sz="1800" i="1" dirty="0"/>
              <a:t>ALTER VIEW </a:t>
            </a:r>
            <a:r>
              <a:rPr lang="en-US" sz="1800" i="1" dirty="0" err="1"/>
              <a:t>my_view</a:t>
            </a:r>
            <a:r>
              <a:rPr lang="en-US" sz="1800" i="1" dirty="0"/>
              <a:t> SET SCHEMA </a:t>
            </a:r>
            <a:r>
              <a:rPr lang="en-US" sz="1800" i="1" dirty="0" err="1"/>
              <a:t>new_schema</a:t>
            </a:r>
            <a:r>
              <a:rPr lang="en-US" sz="1800" i="1" dirty="0"/>
              <a:t>;</a:t>
            </a:r>
          </a:p>
          <a:p>
            <a:r>
              <a:rPr lang="ru-RU" dirty="0"/>
              <a:t>Удалить представление: </a:t>
            </a:r>
            <a:r>
              <a:rPr lang="en-US" sz="1800" i="1" dirty="0"/>
              <a:t>DROP VIEW </a:t>
            </a:r>
            <a:r>
              <a:rPr lang="en-US" sz="1800" i="1" dirty="0" err="1"/>
              <a:t>my_view</a:t>
            </a:r>
            <a:r>
              <a:rPr lang="en-US" sz="1800" i="1" dirty="0"/>
              <a:t>;</a:t>
            </a:r>
          </a:p>
          <a:p>
            <a:r>
              <a:rPr lang="ru-RU" dirty="0"/>
              <a:t>Чтение данных из схемы аналогично чтению таблиц: </a:t>
            </a:r>
            <a:r>
              <a:rPr lang="en-US" sz="1800" i="1" dirty="0"/>
              <a:t>SELECT * FROM </a:t>
            </a:r>
            <a:r>
              <a:rPr lang="en-US" sz="1800" i="1" dirty="0" err="1"/>
              <a:t>my_view</a:t>
            </a:r>
            <a:r>
              <a:rPr lang="en-US" sz="1800" i="1" dirty="0"/>
              <a:t>; </a:t>
            </a:r>
          </a:p>
          <a:p>
            <a:r>
              <a:rPr lang="ru-RU" sz="3000" dirty="0"/>
              <a:t>Тестируем работу с представлениями (см. пример № 8)</a:t>
            </a:r>
            <a:endParaRPr lang="en-US" sz="1800" i="1" dirty="0"/>
          </a:p>
          <a:p>
            <a:r>
              <a:rPr lang="en-US" sz="2000" dirty="0">
                <a:solidFill>
                  <a:srgbClr val="0070C0"/>
                </a:solidFill>
              </a:rPr>
              <a:t>https://postgrespro.ru/docs/postgrespro/15/sql-createview</a:t>
            </a:r>
            <a:endParaRPr lang="ru-RU" sz="2000" dirty="0">
              <a:solidFill>
                <a:srgbClr val="0070C0"/>
              </a:solidFill>
            </a:endParaRPr>
          </a:p>
        </p:txBody>
      </p:sp>
    </p:spTree>
    <p:extLst>
      <p:ext uri="{BB962C8B-B14F-4D97-AF65-F5344CB8AC3E}">
        <p14:creationId xmlns:p14="http://schemas.microsoft.com/office/powerpoint/2010/main" val="3064259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276837"/>
            <a:ext cx="11430699" cy="763398"/>
          </a:xfrm>
          <a:solidFill>
            <a:schemeClr val="accent2">
              <a:lumMod val="40000"/>
              <a:lumOff val="60000"/>
            </a:schemeClr>
          </a:solidFill>
        </p:spPr>
        <p:txBody>
          <a:bodyPr>
            <a:normAutofit/>
          </a:bodyPr>
          <a:lstStyle/>
          <a:p>
            <a:pPr algn="ctr"/>
            <a:r>
              <a:rPr lang="ru-RU" dirty="0"/>
              <a:t>Домашнее задание №</a:t>
            </a:r>
            <a:r>
              <a:rPr lang="en-US" dirty="0"/>
              <a:t>3</a:t>
            </a:r>
            <a:r>
              <a:rPr lang="ru-RU" dirty="0"/>
              <a:t>.1</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258348"/>
            <a:ext cx="11430699" cy="5243119"/>
          </a:xfrm>
          <a:solidFill>
            <a:schemeClr val="accent6">
              <a:lumMod val="20000"/>
              <a:lumOff val="80000"/>
            </a:schemeClr>
          </a:solidFill>
          <a:ln>
            <a:solidFill>
              <a:schemeClr val="accent1">
                <a:lumMod val="50000"/>
              </a:schemeClr>
            </a:solidFill>
          </a:ln>
        </p:spPr>
        <p:txBody>
          <a:bodyPr>
            <a:normAutofit fontScale="92500" lnSpcReduction="20000"/>
          </a:bodyPr>
          <a:lstStyle/>
          <a:p>
            <a:r>
              <a:rPr lang="ru-RU" dirty="0"/>
              <a:t>Изучить структуру таблиц в схеме «</a:t>
            </a:r>
            <a:r>
              <a:rPr lang="en-US" dirty="0"/>
              <a:t>bookings</a:t>
            </a:r>
            <a:r>
              <a:rPr lang="ru-RU" dirty="0"/>
              <a:t>» в своей тестовой базе данных</a:t>
            </a:r>
            <a:r>
              <a:rPr lang="en-US" dirty="0"/>
              <a:t>.</a:t>
            </a:r>
            <a:r>
              <a:rPr lang="ru-RU" dirty="0"/>
              <a:t> Подробно о взаимосвязи таблиц и описание их полей можно узнать из файла «Bookings.html».</a:t>
            </a:r>
          </a:p>
          <a:p>
            <a:r>
              <a:rPr lang="ru-RU" dirty="0"/>
              <a:t>Создать </a:t>
            </a:r>
            <a:r>
              <a:rPr lang="en-US" dirty="0"/>
              <a:t>VIEW</a:t>
            </a:r>
            <a:r>
              <a:rPr lang="ru-RU" dirty="0"/>
              <a:t> в схеме </a:t>
            </a:r>
            <a:r>
              <a:rPr lang="en-US" dirty="0"/>
              <a:t>public </a:t>
            </a:r>
            <a:r>
              <a:rPr lang="ru-RU" dirty="0"/>
              <a:t>с использованием </a:t>
            </a:r>
            <a:r>
              <a:rPr lang="en-US" dirty="0"/>
              <a:t>JOIN</a:t>
            </a:r>
            <a:r>
              <a:rPr lang="ru-RU" dirty="0"/>
              <a:t>, которое вернет следующие поля:</a:t>
            </a:r>
          </a:p>
          <a:p>
            <a:pPr lvl="1"/>
            <a:r>
              <a:rPr lang="en-US" sz="1300" dirty="0" err="1"/>
              <a:t>flights.flight_no</a:t>
            </a:r>
            <a:r>
              <a:rPr lang="en-US" sz="1300" dirty="0"/>
              <a:t> – </a:t>
            </a:r>
            <a:r>
              <a:rPr lang="ru-RU" sz="1300" dirty="0"/>
              <a:t>номер рейса</a:t>
            </a:r>
          </a:p>
          <a:p>
            <a:pPr lvl="1"/>
            <a:r>
              <a:rPr lang="en-US" sz="1300" dirty="0" err="1"/>
              <a:t>flights.scheduled_departure</a:t>
            </a:r>
            <a:r>
              <a:rPr lang="en-US" sz="1300" dirty="0"/>
              <a:t> – </a:t>
            </a:r>
            <a:r>
              <a:rPr lang="ru-RU" sz="1300" dirty="0"/>
              <a:t>дата и время вылета</a:t>
            </a:r>
          </a:p>
          <a:p>
            <a:pPr lvl="1"/>
            <a:r>
              <a:rPr lang="en-US" sz="1300" dirty="0" err="1"/>
              <a:t>flights.departure_airport</a:t>
            </a:r>
            <a:r>
              <a:rPr lang="en-US" sz="1300" dirty="0"/>
              <a:t> – </a:t>
            </a:r>
            <a:r>
              <a:rPr lang="ru-RU" sz="1300" dirty="0"/>
              <a:t>код аэропорта вылета</a:t>
            </a:r>
            <a:r>
              <a:rPr lang="en-US" sz="1300" dirty="0"/>
              <a:t> </a:t>
            </a:r>
            <a:endParaRPr lang="ru-RU" sz="1300" dirty="0"/>
          </a:p>
          <a:p>
            <a:pPr lvl="1"/>
            <a:r>
              <a:rPr lang="en-US" sz="1300" dirty="0" err="1"/>
              <a:t>airports.city</a:t>
            </a:r>
            <a:r>
              <a:rPr lang="en-US" sz="1300" dirty="0"/>
              <a:t> – </a:t>
            </a:r>
            <a:r>
              <a:rPr lang="ru-RU" sz="1300" dirty="0"/>
              <a:t>город вылета</a:t>
            </a:r>
          </a:p>
          <a:p>
            <a:pPr lvl="1"/>
            <a:r>
              <a:rPr lang="en-US" sz="1300" dirty="0" err="1"/>
              <a:t>airports.airport_name</a:t>
            </a:r>
            <a:r>
              <a:rPr lang="en-US" sz="1300" dirty="0"/>
              <a:t> - </a:t>
            </a:r>
            <a:r>
              <a:rPr lang="ru-RU" sz="1300" dirty="0"/>
              <a:t>аэропорт вылета</a:t>
            </a:r>
          </a:p>
          <a:p>
            <a:pPr lvl="1"/>
            <a:r>
              <a:rPr lang="en-US" sz="1300" dirty="0" err="1"/>
              <a:t>flights.scheduled_arrival</a:t>
            </a:r>
            <a:r>
              <a:rPr lang="en-US" sz="1300" dirty="0"/>
              <a:t> - </a:t>
            </a:r>
            <a:r>
              <a:rPr lang="ru-RU" sz="1300" dirty="0"/>
              <a:t>дата и время прилета</a:t>
            </a:r>
          </a:p>
          <a:p>
            <a:pPr lvl="1"/>
            <a:r>
              <a:rPr lang="en-US" sz="1300" dirty="0" err="1"/>
              <a:t>flights.arrival_airport</a:t>
            </a:r>
            <a:r>
              <a:rPr lang="en-US" sz="1300" dirty="0"/>
              <a:t> – </a:t>
            </a:r>
            <a:r>
              <a:rPr lang="ru-RU" sz="1300" dirty="0"/>
              <a:t>код аэропорта прилета</a:t>
            </a:r>
          </a:p>
          <a:p>
            <a:pPr lvl="1"/>
            <a:r>
              <a:rPr lang="en-US" sz="1300" dirty="0" err="1"/>
              <a:t>airports.city</a:t>
            </a:r>
            <a:r>
              <a:rPr lang="en-US" sz="1300" dirty="0"/>
              <a:t> – </a:t>
            </a:r>
            <a:r>
              <a:rPr lang="ru-RU" sz="1300" dirty="0"/>
              <a:t>город прилета</a:t>
            </a:r>
          </a:p>
          <a:p>
            <a:pPr lvl="1"/>
            <a:r>
              <a:rPr lang="en-US" sz="1300" dirty="0" err="1"/>
              <a:t>airports.airport_name</a:t>
            </a:r>
            <a:r>
              <a:rPr lang="en-US" sz="1300" dirty="0"/>
              <a:t> - </a:t>
            </a:r>
            <a:r>
              <a:rPr lang="ru-RU" sz="1300" dirty="0"/>
              <a:t>аэропорт прилета</a:t>
            </a:r>
          </a:p>
          <a:p>
            <a:pPr lvl="1"/>
            <a:r>
              <a:rPr lang="en-US" sz="1300" dirty="0"/>
              <a:t>aircraft</a:t>
            </a:r>
            <a:r>
              <a:rPr lang="ru-RU" sz="1300" dirty="0"/>
              <a:t>_</a:t>
            </a:r>
            <a:r>
              <a:rPr lang="en-US" sz="1300" dirty="0"/>
              <a:t>code</a:t>
            </a:r>
            <a:r>
              <a:rPr lang="ru-RU" sz="1300" dirty="0"/>
              <a:t>.</a:t>
            </a:r>
            <a:r>
              <a:rPr lang="en-US" sz="1300" dirty="0"/>
              <a:t>model</a:t>
            </a:r>
            <a:r>
              <a:rPr lang="ru-RU" sz="1300" dirty="0"/>
              <a:t> – модель самолета</a:t>
            </a:r>
          </a:p>
          <a:p>
            <a:r>
              <a:rPr lang="ru-RU" dirty="0"/>
              <a:t>Условия выборки в представлении:</a:t>
            </a:r>
          </a:p>
          <a:p>
            <a:pPr lvl="1"/>
            <a:r>
              <a:rPr lang="ru-RU" dirty="0"/>
              <a:t>Город вылета Москва или Санкт-Петербург</a:t>
            </a:r>
          </a:p>
          <a:p>
            <a:pPr lvl="1"/>
            <a:r>
              <a:rPr lang="ru-RU" dirty="0"/>
              <a:t>Время вылета – первая половина дня (до 12:00)</a:t>
            </a:r>
            <a:endParaRPr lang="en-US" dirty="0"/>
          </a:p>
          <a:p>
            <a:r>
              <a:rPr lang="ru-RU" dirty="0"/>
              <a:t>Предоставить для проверки скрипты, которыми было выполнено задание.</a:t>
            </a:r>
            <a:endParaRPr lang="en-US" dirty="0"/>
          </a:p>
          <a:p>
            <a:endParaRPr lang="en-US" dirty="0"/>
          </a:p>
          <a:p>
            <a:endParaRPr lang="en-US" dirty="0"/>
          </a:p>
          <a:p>
            <a:endParaRPr lang="en-US" dirty="0"/>
          </a:p>
          <a:p>
            <a:endParaRPr lang="en-US" dirty="0"/>
          </a:p>
          <a:p>
            <a:endParaRPr lang="ru-RU" dirty="0"/>
          </a:p>
          <a:p>
            <a:endParaRPr lang="ru-RU" dirty="0"/>
          </a:p>
        </p:txBody>
      </p:sp>
    </p:spTree>
    <p:extLst>
      <p:ext uri="{BB962C8B-B14F-4D97-AF65-F5344CB8AC3E}">
        <p14:creationId xmlns:p14="http://schemas.microsoft.com/office/powerpoint/2010/main" val="2502278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276837"/>
            <a:ext cx="11430699" cy="763398"/>
          </a:xfrm>
          <a:solidFill>
            <a:schemeClr val="accent2">
              <a:lumMod val="40000"/>
              <a:lumOff val="60000"/>
            </a:schemeClr>
          </a:solidFill>
        </p:spPr>
        <p:txBody>
          <a:bodyPr>
            <a:normAutofit/>
          </a:bodyPr>
          <a:lstStyle/>
          <a:p>
            <a:pPr algn="ctr"/>
            <a:r>
              <a:rPr lang="ru-RU" dirty="0"/>
              <a:t>Домашнее задание №</a:t>
            </a:r>
            <a:r>
              <a:rPr lang="en-US" dirty="0"/>
              <a:t>3</a:t>
            </a:r>
            <a:r>
              <a:rPr lang="ru-RU" dirty="0"/>
              <a:t>.2</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258348"/>
            <a:ext cx="11430699" cy="5243119"/>
          </a:xfrm>
          <a:solidFill>
            <a:schemeClr val="accent6">
              <a:lumMod val="20000"/>
              <a:lumOff val="80000"/>
            </a:schemeClr>
          </a:solidFill>
          <a:ln>
            <a:solidFill>
              <a:schemeClr val="accent1">
                <a:lumMod val="50000"/>
              </a:schemeClr>
            </a:solidFill>
          </a:ln>
        </p:spPr>
        <p:txBody>
          <a:bodyPr>
            <a:normAutofit/>
          </a:bodyPr>
          <a:lstStyle/>
          <a:p>
            <a:r>
              <a:rPr lang="ru-RU" dirty="0"/>
              <a:t>Создать </a:t>
            </a:r>
            <a:r>
              <a:rPr lang="en-US" dirty="0"/>
              <a:t>VIEW</a:t>
            </a:r>
            <a:r>
              <a:rPr lang="ru-RU" dirty="0"/>
              <a:t> в схеме </a:t>
            </a:r>
            <a:r>
              <a:rPr lang="en-US" dirty="0"/>
              <a:t>public </a:t>
            </a:r>
            <a:r>
              <a:rPr lang="ru-RU" dirty="0"/>
              <a:t>с использованием </a:t>
            </a:r>
            <a:r>
              <a:rPr lang="en-US" dirty="0"/>
              <a:t>JOIN </a:t>
            </a:r>
            <a:r>
              <a:rPr lang="ru-RU" dirty="0"/>
              <a:t>и </a:t>
            </a:r>
            <a:r>
              <a:rPr lang="en-US" dirty="0"/>
              <a:t>UNION</a:t>
            </a:r>
            <a:r>
              <a:rPr lang="ru-RU" dirty="0"/>
              <a:t>, которое вернет следующие поля из таблиц в схеме «</a:t>
            </a:r>
            <a:r>
              <a:rPr lang="en-US" dirty="0"/>
              <a:t>tag</a:t>
            </a:r>
            <a:r>
              <a:rPr lang="ru-RU" dirty="0"/>
              <a:t>_</a:t>
            </a:r>
            <a:r>
              <a:rPr lang="en-US" dirty="0"/>
              <a:t>data</a:t>
            </a:r>
            <a:r>
              <a:rPr lang="ru-RU" dirty="0"/>
              <a:t>»:</a:t>
            </a:r>
          </a:p>
          <a:p>
            <a:pPr lvl="1"/>
            <a:r>
              <a:rPr lang="ru-RU" sz="1300" dirty="0"/>
              <a:t>Имя тега</a:t>
            </a:r>
          </a:p>
          <a:p>
            <a:pPr lvl="1"/>
            <a:r>
              <a:rPr lang="ru-RU" sz="1300" dirty="0"/>
              <a:t>Единица измерения</a:t>
            </a:r>
          </a:p>
          <a:p>
            <a:pPr lvl="1"/>
            <a:r>
              <a:rPr lang="ru-RU" sz="1300" dirty="0"/>
              <a:t>Дата и время значения</a:t>
            </a:r>
          </a:p>
          <a:p>
            <a:pPr lvl="1"/>
            <a:r>
              <a:rPr lang="ru-RU" sz="1300" dirty="0"/>
              <a:t>Значение тега</a:t>
            </a:r>
          </a:p>
          <a:p>
            <a:r>
              <a:rPr lang="ru-RU" dirty="0"/>
              <a:t>Условия выборки в представлении:</a:t>
            </a:r>
          </a:p>
          <a:p>
            <a:pPr lvl="1"/>
            <a:r>
              <a:rPr lang="ru-RU" dirty="0"/>
              <a:t>Выберите по 10 последних значений по любым трем тегам на ваш выбор</a:t>
            </a:r>
          </a:p>
          <a:p>
            <a:pPr lvl="1"/>
            <a:r>
              <a:rPr lang="ru-RU" dirty="0"/>
              <a:t>Объедините выборки по каждому тегу через </a:t>
            </a:r>
            <a:r>
              <a:rPr lang="en-US" dirty="0"/>
              <a:t>UNION</a:t>
            </a:r>
          </a:p>
          <a:p>
            <a:r>
              <a:rPr lang="ru-RU" dirty="0"/>
              <a:t>Предоставить для проверки скрипты, которыми было выполнено задание.</a:t>
            </a:r>
            <a:endParaRPr lang="en-US" dirty="0"/>
          </a:p>
          <a:p>
            <a:endParaRPr lang="en-US" dirty="0"/>
          </a:p>
          <a:p>
            <a:endParaRPr lang="en-US" dirty="0"/>
          </a:p>
          <a:p>
            <a:endParaRPr lang="en-US" dirty="0"/>
          </a:p>
          <a:p>
            <a:endParaRPr lang="en-US" dirty="0"/>
          </a:p>
          <a:p>
            <a:endParaRPr lang="ru-RU" dirty="0"/>
          </a:p>
          <a:p>
            <a:endParaRPr lang="ru-RU" dirty="0"/>
          </a:p>
        </p:txBody>
      </p:sp>
    </p:spTree>
    <p:extLst>
      <p:ext uri="{BB962C8B-B14F-4D97-AF65-F5344CB8AC3E}">
        <p14:creationId xmlns:p14="http://schemas.microsoft.com/office/powerpoint/2010/main" val="1923352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276837"/>
            <a:ext cx="11430699" cy="763398"/>
          </a:xfrm>
          <a:solidFill>
            <a:schemeClr val="accent2">
              <a:lumMod val="40000"/>
              <a:lumOff val="60000"/>
            </a:schemeClr>
          </a:solidFill>
        </p:spPr>
        <p:txBody>
          <a:bodyPr>
            <a:normAutofit/>
          </a:bodyPr>
          <a:lstStyle/>
          <a:p>
            <a:pPr algn="ctr"/>
            <a:r>
              <a:rPr lang="ru-RU" dirty="0"/>
              <a:t>Домашнее задание №</a:t>
            </a:r>
            <a:r>
              <a:rPr lang="en-US" dirty="0"/>
              <a:t>3</a:t>
            </a:r>
            <a:r>
              <a:rPr lang="ru-RU" dirty="0"/>
              <a:t>.3</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258348"/>
            <a:ext cx="11430699" cy="5243119"/>
          </a:xfrm>
          <a:solidFill>
            <a:schemeClr val="accent6">
              <a:lumMod val="20000"/>
              <a:lumOff val="80000"/>
            </a:schemeClr>
          </a:solidFill>
          <a:ln>
            <a:solidFill>
              <a:schemeClr val="accent1">
                <a:lumMod val="50000"/>
              </a:schemeClr>
            </a:solidFill>
          </a:ln>
        </p:spPr>
        <p:txBody>
          <a:bodyPr>
            <a:normAutofit/>
          </a:bodyPr>
          <a:lstStyle/>
          <a:p>
            <a:r>
              <a:rPr lang="ru-RU" dirty="0"/>
              <a:t>Создать две таблицы в схеме </a:t>
            </a:r>
            <a:r>
              <a:rPr lang="en-US" dirty="0"/>
              <a:t>public </a:t>
            </a:r>
            <a:r>
              <a:rPr lang="ru-RU" dirty="0"/>
              <a:t>с одним полем «название языка программирования». Заполнить обе таблицы произвольным набором языков. Отобразить в запросах что у обоих таблиц общее и чем они отличаются.</a:t>
            </a:r>
          </a:p>
          <a:p>
            <a:r>
              <a:rPr lang="ru-RU" dirty="0"/>
              <a:t>Предоставить для проверки скрипты, которыми было выполнено задание.</a:t>
            </a:r>
            <a:endParaRPr lang="en-US" dirty="0"/>
          </a:p>
          <a:p>
            <a:endParaRPr lang="en-US" dirty="0"/>
          </a:p>
          <a:p>
            <a:endParaRPr lang="en-US" dirty="0"/>
          </a:p>
          <a:p>
            <a:endParaRPr lang="en-US" dirty="0"/>
          </a:p>
          <a:p>
            <a:endParaRPr lang="en-US" dirty="0"/>
          </a:p>
          <a:p>
            <a:endParaRPr lang="ru-RU" dirty="0"/>
          </a:p>
          <a:p>
            <a:endParaRPr lang="ru-RU" dirty="0"/>
          </a:p>
        </p:txBody>
      </p:sp>
    </p:spTree>
    <p:extLst>
      <p:ext uri="{BB962C8B-B14F-4D97-AF65-F5344CB8AC3E}">
        <p14:creationId xmlns:p14="http://schemas.microsoft.com/office/powerpoint/2010/main" val="450418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365125"/>
            <a:ext cx="11430699" cy="1325563"/>
          </a:xfrm>
          <a:solidFill>
            <a:schemeClr val="accent6">
              <a:lumMod val="40000"/>
              <a:lumOff val="60000"/>
            </a:schemeClr>
          </a:solidFill>
        </p:spPr>
        <p:txBody>
          <a:bodyPr/>
          <a:lstStyle/>
          <a:p>
            <a:pPr algn="ctr"/>
            <a:r>
              <a:rPr lang="ru-RU" dirty="0"/>
              <a:t>Занятие четвертое</a:t>
            </a:r>
            <a:br>
              <a:rPr lang="ru-RU" dirty="0"/>
            </a:br>
            <a:r>
              <a:rPr lang="ru-RU" dirty="0"/>
              <a:t>Темы:</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825625"/>
            <a:ext cx="11430699" cy="4351338"/>
          </a:xfrm>
          <a:solidFill>
            <a:schemeClr val="accent4">
              <a:lumMod val="20000"/>
              <a:lumOff val="80000"/>
            </a:schemeClr>
          </a:solidFill>
          <a:ln>
            <a:solidFill>
              <a:schemeClr val="accent1">
                <a:lumMod val="50000"/>
              </a:schemeClr>
            </a:solidFill>
          </a:ln>
        </p:spPr>
        <p:txBody>
          <a:bodyPr/>
          <a:lstStyle/>
          <a:p>
            <a:r>
              <a:rPr lang="ru-RU" dirty="0"/>
              <a:t>Последовательности </a:t>
            </a:r>
            <a:r>
              <a:rPr lang="en-US" dirty="0"/>
              <a:t>Sequence </a:t>
            </a:r>
            <a:endParaRPr lang="ru-RU" dirty="0"/>
          </a:p>
          <a:p>
            <a:r>
              <a:rPr lang="ru-RU" dirty="0"/>
              <a:t>Группировка и агрегатные функции </a:t>
            </a:r>
            <a:r>
              <a:rPr lang="ru-RU" dirty="0" err="1"/>
              <a:t>Group</a:t>
            </a:r>
            <a:r>
              <a:rPr lang="ru-RU" dirty="0"/>
              <a:t> </a:t>
            </a:r>
            <a:r>
              <a:rPr lang="ru-RU" dirty="0" err="1"/>
              <a:t>By</a:t>
            </a:r>
            <a:r>
              <a:rPr lang="ru-RU" dirty="0"/>
              <a:t> </a:t>
            </a:r>
            <a:endParaRPr lang="en-US" dirty="0"/>
          </a:p>
          <a:p>
            <a:r>
              <a:rPr lang="ru-RU" dirty="0"/>
              <a:t>Оконные функции </a:t>
            </a:r>
            <a:endParaRPr lang="en-US" dirty="0"/>
          </a:p>
          <a:p>
            <a:r>
              <a:rPr lang="ru-RU" dirty="0"/>
              <a:t>Табличные выражения </a:t>
            </a:r>
            <a:r>
              <a:rPr lang="en-US" dirty="0"/>
              <a:t>With (CTE </a:t>
            </a:r>
            <a:r>
              <a:rPr lang="ru-RU" dirty="0"/>
              <a:t>и</a:t>
            </a:r>
            <a:r>
              <a:rPr lang="en-US" dirty="0"/>
              <a:t> Recursive)</a:t>
            </a:r>
          </a:p>
          <a:p>
            <a:r>
              <a:rPr lang="ru-RU" dirty="0"/>
              <a:t>Функции и процедуры: основные понятия</a:t>
            </a:r>
          </a:p>
          <a:p>
            <a:r>
              <a:rPr lang="ru-RU" dirty="0"/>
              <a:t>Отличия функций на языках </a:t>
            </a:r>
            <a:r>
              <a:rPr lang="en-US" dirty="0"/>
              <a:t>SQL </a:t>
            </a:r>
            <a:r>
              <a:rPr lang="ru-RU" dirty="0"/>
              <a:t>и </a:t>
            </a:r>
            <a:r>
              <a:rPr lang="en-US" dirty="0"/>
              <a:t>PL/pgSQL</a:t>
            </a:r>
          </a:p>
          <a:p>
            <a:r>
              <a:rPr lang="ru-RU" dirty="0"/>
              <a:t>Объявление входных и выходных аргументов</a:t>
            </a:r>
          </a:p>
        </p:txBody>
      </p:sp>
    </p:spTree>
    <p:extLst>
      <p:ext uri="{BB962C8B-B14F-4D97-AF65-F5344CB8AC3E}">
        <p14:creationId xmlns:p14="http://schemas.microsoft.com/office/powerpoint/2010/main" val="3566884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365125"/>
            <a:ext cx="11430699" cy="1325563"/>
          </a:xfrm>
          <a:solidFill>
            <a:schemeClr val="accent1">
              <a:lumMod val="40000"/>
              <a:lumOff val="60000"/>
            </a:schemeClr>
          </a:solidFill>
        </p:spPr>
        <p:txBody>
          <a:bodyPr/>
          <a:lstStyle/>
          <a:p>
            <a:r>
              <a:rPr lang="en-US" dirty="0"/>
              <a:t>SQL – Structured Query Language </a:t>
            </a:r>
            <a:br>
              <a:rPr lang="en-US" dirty="0"/>
            </a:br>
            <a:r>
              <a:rPr lang="en-US" dirty="0"/>
              <a:t>ANSI SQL-92</a:t>
            </a:r>
            <a:endParaRPr lang="ru-RU" dirty="0"/>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825625"/>
            <a:ext cx="11430699" cy="4351338"/>
          </a:xfrm>
          <a:ln>
            <a:solidFill>
              <a:schemeClr val="accent1">
                <a:lumMod val="50000"/>
              </a:schemeClr>
            </a:solidFill>
          </a:ln>
        </p:spPr>
        <p:txBody>
          <a:bodyPr/>
          <a:lstStyle/>
          <a:p>
            <a:r>
              <a:rPr lang="en-US" dirty="0"/>
              <a:t>DDL – Data Definition Language  (CREATE, ALTER, DROP)</a:t>
            </a:r>
          </a:p>
          <a:p>
            <a:r>
              <a:rPr lang="en-US" dirty="0"/>
              <a:t>DML – Data Manipulation Language (SELECT, INSERT, UPDATE, DELETE)</a:t>
            </a:r>
          </a:p>
          <a:p>
            <a:r>
              <a:rPr lang="en-US" dirty="0"/>
              <a:t>TCL – Transaction Control Language (BEGIN, COMMIT, ROLLBACK, SAVEPOINT)</a:t>
            </a:r>
          </a:p>
          <a:p>
            <a:r>
              <a:rPr lang="en-US" dirty="0"/>
              <a:t>DCL – Data Control Language (GRANT, REVOKE, DENY)</a:t>
            </a:r>
            <a:endParaRPr lang="ru-RU" dirty="0"/>
          </a:p>
        </p:txBody>
      </p:sp>
    </p:spTree>
    <p:extLst>
      <p:ext uri="{BB962C8B-B14F-4D97-AF65-F5344CB8AC3E}">
        <p14:creationId xmlns:p14="http://schemas.microsoft.com/office/powerpoint/2010/main" val="221230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Последовательности</a:t>
            </a:r>
            <a:r>
              <a:rPr lang="en-US" dirty="0"/>
              <a:t> </a:t>
            </a:r>
            <a:r>
              <a:rPr lang="ru-RU" dirty="0"/>
              <a:t>(</a:t>
            </a:r>
            <a:r>
              <a:rPr lang="en-US" dirty="0"/>
              <a:t>SEQUENCE)</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Создание последовательности</a:t>
            </a:r>
            <a:r>
              <a:rPr lang="en-US" dirty="0"/>
              <a:t> </a:t>
            </a:r>
            <a:r>
              <a:rPr lang="ru-RU" dirty="0"/>
              <a:t>для поля </a:t>
            </a:r>
            <a:r>
              <a:rPr lang="en-US" dirty="0"/>
              <a:t>id </a:t>
            </a:r>
            <a:r>
              <a:rPr lang="ru-RU" dirty="0"/>
              <a:t>в таблице </a:t>
            </a:r>
            <a:r>
              <a:rPr lang="en-US" dirty="0" err="1"/>
              <a:t>my_tbl</a:t>
            </a:r>
            <a:r>
              <a:rPr lang="en-US" dirty="0"/>
              <a:t>: </a:t>
            </a:r>
          </a:p>
          <a:p>
            <a:pPr marL="0" indent="0">
              <a:buNone/>
            </a:pPr>
            <a:r>
              <a:rPr lang="en-US" sz="1800" i="1" dirty="0"/>
              <a:t>     CREATE SEQUENCE </a:t>
            </a:r>
            <a:r>
              <a:rPr lang="en-US" sz="1800" i="1" dirty="0" err="1"/>
              <a:t>my_seq</a:t>
            </a:r>
            <a:r>
              <a:rPr lang="en-US" sz="1800" i="1" dirty="0"/>
              <a:t> INCREMENT 2 MINVALUE 1 MAXVALUE 2147483647 START 100</a:t>
            </a:r>
            <a:r>
              <a:rPr lang="ru-RU" sz="1800" i="1" dirty="0"/>
              <a:t> </a:t>
            </a:r>
            <a:r>
              <a:rPr lang="en-US" sz="1800" i="1" dirty="0"/>
              <a:t>OWNED BY my_tbl.id;</a:t>
            </a:r>
            <a:endParaRPr lang="en-US" altLang="ru-RU" sz="1600" i="1" dirty="0"/>
          </a:p>
          <a:p>
            <a:r>
              <a:rPr lang="ru-RU" dirty="0"/>
              <a:t>Получить следующее значение последовательности: </a:t>
            </a:r>
            <a:endParaRPr lang="en-US" dirty="0"/>
          </a:p>
          <a:p>
            <a:pPr marL="0" indent="0">
              <a:buNone/>
            </a:pPr>
            <a:r>
              <a:rPr lang="en-US" sz="1900" i="1" dirty="0"/>
              <a:t>     SELECT </a:t>
            </a:r>
            <a:r>
              <a:rPr lang="en-US" sz="1900" i="1" dirty="0" err="1"/>
              <a:t>nextval</a:t>
            </a:r>
            <a:r>
              <a:rPr lang="en-US" sz="1900" i="1" dirty="0"/>
              <a:t> (‘</a:t>
            </a:r>
            <a:r>
              <a:rPr lang="en-US" sz="1900" i="1" dirty="0" err="1"/>
              <a:t>my_seq</a:t>
            </a:r>
            <a:r>
              <a:rPr lang="en-US" sz="1900" i="1" dirty="0"/>
              <a:t>’);</a:t>
            </a:r>
            <a:endParaRPr lang="en-US" dirty="0"/>
          </a:p>
          <a:p>
            <a:r>
              <a:rPr lang="ru-RU" dirty="0"/>
              <a:t>Использовать последовательность во вставке данных: </a:t>
            </a:r>
            <a:endParaRPr lang="en-US" dirty="0"/>
          </a:p>
          <a:p>
            <a:pPr marL="0" indent="0">
              <a:buNone/>
            </a:pPr>
            <a:r>
              <a:rPr lang="en-US" sz="1800" i="1" dirty="0"/>
              <a:t>     INSERT INTO </a:t>
            </a:r>
            <a:r>
              <a:rPr lang="en-US" sz="1800" i="1" dirty="0" err="1"/>
              <a:t>tbl</a:t>
            </a:r>
            <a:r>
              <a:rPr lang="en-US" sz="1800" i="1" dirty="0"/>
              <a:t> VALUES (</a:t>
            </a:r>
            <a:r>
              <a:rPr lang="en-US" sz="1800" i="1" dirty="0" err="1"/>
              <a:t>nextval</a:t>
            </a:r>
            <a:r>
              <a:rPr lang="en-US" sz="1800" i="1" dirty="0"/>
              <a:t>('</a:t>
            </a:r>
            <a:r>
              <a:rPr lang="en-US" sz="1800" i="1" dirty="0" err="1"/>
              <a:t>my_seq</a:t>
            </a:r>
            <a:r>
              <a:rPr lang="en-US" sz="1800" i="1" dirty="0"/>
              <a:t>'), ‘txt’);</a:t>
            </a:r>
            <a:endParaRPr lang="ru-RU" sz="1800" i="1" dirty="0"/>
          </a:p>
          <a:p>
            <a:r>
              <a:rPr lang="ru-RU" dirty="0"/>
              <a:t>Установить последовательность в качестве значения по умолчанию:</a:t>
            </a:r>
          </a:p>
          <a:p>
            <a:pPr marL="0" indent="0">
              <a:buNone/>
            </a:pPr>
            <a:r>
              <a:rPr lang="ru-RU" i="1" dirty="0"/>
              <a:t>   </a:t>
            </a:r>
            <a:r>
              <a:rPr lang="en-US" sz="1800" i="1" dirty="0"/>
              <a:t>ALTER TABLE </a:t>
            </a:r>
            <a:r>
              <a:rPr lang="en-US" sz="1800" i="1" dirty="0" err="1"/>
              <a:t>my_tbl</a:t>
            </a:r>
            <a:r>
              <a:rPr lang="en-US" sz="1800" i="1" dirty="0"/>
              <a:t> ALTER COLUMN id SET DEFAULT </a:t>
            </a:r>
            <a:r>
              <a:rPr lang="en-US" sz="1800" i="1" dirty="0" err="1"/>
              <a:t>nextval</a:t>
            </a:r>
            <a:r>
              <a:rPr lang="en-US" sz="1800" i="1" dirty="0"/>
              <a:t>(‘</a:t>
            </a:r>
            <a:r>
              <a:rPr lang="en-US" sz="1800" i="1" dirty="0" err="1"/>
              <a:t>my_seq</a:t>
            </a:r>
            <a:r>
              <a:rPr lang="en-US" sz="1800" i="1" dirty="0"/>
              <a:t>’);</a:t>
            </a:r>
            <a:endParaRPr lang="ru-RU" sz="1800" i="1" dirty="0"/>
          </a:p>
          <a:p>
            <a:r>
              <a:rPr lang="ru-RU" sz="3000" dirty="0"/>
              <a:t>Удалить последовательность: </a:t>
            </a:r>
            <a:r>
              <a:rPr lang="en-US" sz="1800" i="1" dirty="0"/>
              <a:t>DROP SEQUENCE </a:t>
            </a:r>
            <a:r>
              <a:rPr lang="en-US" sz="1800" i="1" dirty="0" err="1"/>
              <a:t>my_seq</a:t>
            </a:r>
            <a:r>
              <a:rPr lang="en-US" sz="1800" i="1" dirty="0"/>
              <a:t> C</a:t>
            </a:r>
            <a:r>
              <a:rPr lang="en-US" sz="1800" dirty="0"/>
              <a:t>ASCAD</a:t>
            </a:r>
            <a:r>
              <a:rPr lang="en-US" sz="1800" i="1" dirty="0"/>
              <a:t>E; </a:t>
            </a:r>
            <a:endParaRPr lang="ru-RU" sz="1800" i="1" dirty="0"/>
          </a:p>
          <a:p>
            <a:r>
              <a:rPr lang="ru-RU" sz="3000" dirty="0"/>
              <a:t>Протестируем работу с последовательностью (см. пример № </a:t>
            </a:r>
            <a:r>
              <a:rPr lang="en-US" sz="3000" dirty="0"/>
              <a:t>1</a:t>
            </a:r>
            <a:r>
              <a:rPr lang="ru-RU" sz="3000" dirty="0"/>
              <a:t>1)</a:t>
            </a:r>
            <a:endParaRPr lang="en-US" sz="1800" i="1" dirty="0"/>
          </a:p>
          <a:p>
            <a:r>
              <a:rPr lang="en-US" sz="2000" dirty="0">
                <a:solidFill>
                  <a:srgbClr val="0070C0"/>
                </a:solidFill>
              </a:rPr>
              <a:t>https://postgrespro.ru/docs/postgrespro/15/sql-createsequence</a:t>
            </a:r>
            <a:endParaRPr lang="ru-RU" sz="2000" dirty="0">
              <a:solidFill>
                <a:srgbClr val="0070C0"/>
              </a:solidFill>
            </a:endParaRPr>
          </a:p>
        </p:txBody>
      </p:sp>
    </p:spTree>
    <p:extLst>
      <p:ext uri="{BB962C8B-B14F-4D97-AF65-F5344CB8AC3E}">
        <p14:creationId xmlns:p14="http://schemas.microsoft.com/office/powerpoint/2010/main" val="101230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Группировка</a:t>
            </a:r>
            <a:r>
              <a:rPr lang="en-US" dirty="0"/>
              <a:t> </a:t>
            </a:r>
            <a:r>
              <a:rPr lang="ru-RU" dirty="0"/>
              <a:t>(</a:t>
            </a:r>
            <a:r>
              <a:rPr lang="en-US" dirty="0"/>
              <a:t>GROUP BY)</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Выражение </a:t>
            </a:r>
            <a:r>
              <a:rPr lang="en-US" dirty="0"/>
              <a:t>GROUP BY </a:t>
            </a:r>
            <a:r>
              <a:rPr lang="ru-RU" dirty="0"/>
              <a:t>собирает в одну строку все строки, имеющие одинаковые значения в столбце (столбцах) группировки см. файл </a:t>
            </a:r>
            <a:r>
              <a:rPr lang="ru-RU" i="1" dirty="0"/>
              <a:t>Группировка.</a:t>
            </a:r>
            <a:r>
              <a:rPr lang="en-US" i="1" dirty="0"/>
              <a:t>xlsx </a:t>
            </a:r>
          </a:p>
          <a:p>
            <a:r>
              <a:rPr lang="ru-RU" dirty="0"/>
              <a:t>Необязательное выражение </a:t>
            </a:r>
            <a:r>
              <a:rPr lang="en-US" dirty="0"/>
              <a:t>HAVING</a:t>
            </a:r>
            <a:r>
              <a:rPr lang="ru-RU" dirty="0"/>
              <a:t> отфильтрует из результирующего набора групп строки удовлетворяющих условию, описанному в </a:t>
            </a:r>
            <a:r>
              <a:rPr lang="en-US" dirty="0"/>
              <a:t>HAVING</a:t>
            </a:r>
            <a:r>
              <a:rPr lang="ru-RU" dirty="0"/>
              <a:t>. Работает аналогично </a:t>
            </a:r>
            <a:r>
              <a:rPr lang="en-US" dirty="0"/>
              <a:t>WHERE</a:t>
            </a:r>
            <a:r>
              <a:rPr lang="ru-RU" dirty="0"/>
              <a:t>, но </a:t>
            </a:r>
            <a:r>
              <a:rPr lang="en-US" dirty="0"/>
              <a:t>WHERE </a:t>
            </a:r>
            <a:r>
              <a:rPr lang="ru-RU" dirty="0"/>
              <a:t>применяется до группировки, а </a:t>
            </a:r>
            <a:r>
              <a:rPr lang="en-US" dirty="0"/>
              <a:t>HAVING </a:t>
            </a:r>
            <a:r>
              <a:rPr lang="ru-RU" dirty="0"/>
              <a:t>к уже сгруппированному набору строк. </a:t>
            </a:r>
            <a:endParaRPr lang="en-US" dirty="0"/>
          </a:p>
          <a:p>
            <a:r>
              <a:rPr lang="ru-RU" sz="3000" dirty="0"/>
              <a:t>К столбцам, не указанным в выражении </a:t>
            </a:r>
            <a:r>
              <a:rPr lang="en-US" sz="3000" dirty="0"/>
              <a:t>GROUP BY</a:t>
            </a:r>
            <a:r>
              <a:rPr lang="ru-RU" sz="3000" dirty="0"/>
              <a:t>,</a:t>
            </a:r>
            <a:r>
              <a:rPr lang="en-US" sz="3000" dirty="0"/>
              <a:t> </a:t>
            </a:r>
            <a:r>
              <a:rPr lang="ru-RU" sz="3000" dirty="0"/>
              <a:t>необходимо применить одну из агрегатных функций, чтобы из значений множества строк получить одно агрегированное значение.</a:t>
            </a:r>
          </a:p>
          <a:p>
            <a:r>
              <a:rPr lang="ru-RU" sz="3000" dirty="0"/>
              <a:t>Протестируем работу группировки (см. пример № </a:t>
            </a:r>
            <a:r>
              <a:rPr lang="en-US" sz="3000" dirty="0"/>
              <a:t>1</a:t>
            </a:r>
            <a:r>
              <a:rPr lang="ru-RU" sz="3000" dirty="0"/>
              <a:t>2)</a:t>
            </a:r>
            <a:endParaRPr lang="en-US" sz="1800" i="1" dirty="0"/>
          </a:p>
          <a:p>
            <a:r>
              <a:rPr lang="en-US" sz="2000" dirty="0">
                <a:solidFill>
                  <a:srgbClr val="0070C0"/>
                </a:solidFill>
                <a:hlinkClick r:id="rId2"/>
              </a:rPr>
              <a:t>https://postgrespro.ru/docs/postgrespro/15/sql-select</a:t>
            </a:r>
            <a:endParaRPr lang="ru-RU" sz="2000" dirty="0">
              <a:solidFill>
                <a:srgbClr val="0070C0"/>
              </a:solidFill>
            </a:endParaRPr>
          </a:p>
        </p:txBody>
      </p:sp>
    </p:spTree>
    <p:extLst>
      <p:ext uri="{BB962C8B-B14F-4D97-AF65-F5344CB8AC3E}">
        <p14:creationId xmlns:p14="http://schemas.microsoft.com/office/powerpoint/2010/main" val="4148721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Агрегатные функции</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en-US" dirty="0"/>
              <a:t>ARRAY_AGG() </a:t>
            </a:r>
            <a:r>
              <a:rPr lang="ru-RU" dirty="0"/>
              <a:t>собирает значения в массив.</a:t>
            </a:r>
          </a:p>
          <a:p>
            <a:r>
              <a:rPr lang="en-US" dirty="0"/>
              <a:t>AVG() </a:t>
            </a:r>
            <a:r>
              <a:rPr lang="ru-RU" dirty="0"/>
              <a:t>вычисляет среднее арифметическое.</a:t>
            </a:r>
            <a:endParaRPr lang="en-US" dirty="0"/>
          </a:p>
          <a:p>
            <a:r>
              <a:rPr lang="en-US" dirty="0"/>
              <a:t>COUNT() </a:t>
            </a:r>
            <a:r>
              <a:rPr lang="ru-RU" dirty="0"/>
              <a:t>возвращает количество строк.</a:t>
            </a:r>
            <a:endParaRPr lang="en-US" dirty="0"/>
          </a:p>
          <a:p>
            <a:r>
              <a:rPr lang="en-US" dirty="0"/>
              <a:t>JSON_AGG() </a:t>
            </a:r>
            <a:r>
              <a:rPr lang="ru-RU" dirty="0"/>
              <a:t>собирает значения в массив</a:t>
            </a:r>
            <a:r>
              <a:rPr lang="en-US" dirty="0"/>
              <a:t> JSON</a:t>
            </a:r>
            <a:r>
              <a:rPr lang="ru-RU" dirty="0"/>
              <a:t>.</a:t>
            </a:r>
            <a:endParaRPr lang="en-US" dirty="0"/>
          </a:p>
          <a:p>
            <a:r>
              <a:rPr lang="en-US" dirty="0"/>
              <a:t>JSON_OBJECT_AGG(key,</a:t>
            </a:r>
            <a:r>
              <a:rPr lang="ru-RU" dirty="0"/>
              <a:t> </a:t>
            </a:r>
            <a:r>
              <a:rPr lang="en-US" dirty="0"/>
              <a:t>value) </a:t>
            </a:r>
            <a:r>
              <a:rPr lang="ru-RU" dirty="0"/>
              <a:t>собирает значения в объект</a:t>
            </a:r>
            <a:r>
              <a:rPr lang="en-US" dirty="0"/>
              <a:t> JSON</a:t>
            </a:r>
            <a:r>
              <a:rPr lang="ru-RU" dirty="0"/>
              <a:t>.</a:t>
            </a:r>
          </a:p>
          <a:p>
            <a:r>
              <a:rPr lang="en-US" dirty="0"/>
              <a:t>MAX() </a:t>
            </a:r>
            <a:r>
              <a:rPr lang="ru-RU" dirty="0"/>
              <a:t>выдает максимальное значение.</a:t>
            </a:r>
          </a:p>
          <a:p>
            <a:r>
              <a:rPr lang="en-US" dirty="0"/>
              <a:t>MIN() </a:t>
            </a:r>
            <a:r>
              <a:rPr lang="ru-RU" dirty="0"/>
              <a:t>выдает минимальное значение.</a:t>
            </a:r>
          </a:p>
          <a:p>
            <a:r>
              <a:rPr lang="en-US" dirty="0"/>
              <a:t>STRING_AGG(column,</a:t>
            </a:r>
            <a:r>
              <a:rPr lang="ru-RU" dirty="0"/>
              <a:t> </a:t>
            </a:r>
            <a:r>
              <a:rPr lang="en-US" dirty="0"/>
              <a:t>delimiter) </a:t>
            </a:r>
            <a:r>
              <a:rPr lang="ru-RU" dirty="0"/>
              <a:t>собирает значения в строку через разделитель.</a:t>
            </a:r>
            <a:endParaRPr lang="en-US" dirty="0"/>
          </a:p>
          <a:p>
            <a:r>
              <a:rPr lang="en-US" dirty="0"/>
              <a:t>SUM() </a:t>
            </a:r>
            <a:r>
              <a:rPr lang="ru-RU" dirty="0"/>
              <a:t>вычисляет сумму значений.</a:t>
            </a:r>
            <a:endParaRPr lang="en-US" dirty="0"/>
          </a:p>
          <a:p>
            <a:r>
              <a:rPr lang="en-US" sz="2000" dirty="0">
                <a:solidFill>
                  <a:srgbClr val="0070C0"/>
                </a:solidFill>
              </a:rPr>
              <a:t>https://postgrespro.ru/docs/postgresql/15/functions-aggregate</a:t>
            </a:r>
            <a:endParaRPr lang="ru-RU" sz="2000" dirty="0">
              <a:solidFill>
                <a:srgbClr val="0070C0"/>
              </a:solidFill>
            </a:endParaRPr>
          </a:p>
        </p:txBody>
      </p:sp>
    </p:spTree>
    <p:extLst>
      <p:ext uri="{BB962C8B-B14F-4D97-AF65-F5344CB8AC3E}">
        <p14:creationId xmlns:p14="http://schemas.microsoft.com/office/powerpoint/2010/main" val="2865729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Оконные функции</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fontScale="92500" lnSpcReduction="10000"/>
          </a:bodyPr>
          <a:lstStyle/>
          <a:p>
            <a:r>
              <a:rPr lang="en-US" dirty="0"/>
              <a:t>ROW_NUMBER() </a:t>
            </a:r>
            <a:r>
              <a:rPr lang="ru-RU" dirty="0"/>
              <a:t>Создает нумерацию строк </a:t>
            </a:r>
            <a:r>
              <a:rPr lang="en-US" dirty="0"/>
              <a:t>[</a:t>
            </a:r>
            <a:r>
              <a:rPr lang="ru-RU" dirty="0"/>
              <a:t>по группам</a:t>
            </a:r>
            <a:r>
              <a:rPr lang="en-US" dirty="0"/>
              <a:t>]</a:t>
            </a:r>
            <a:r>
              <a:rPr lang="ru-RU" dirty="0"/>
              <a:t>.</a:t>
            </a:r>
          </a:p>
          <a:p>
            <a:r>
              <a:rPr lang="en-US" dirty="0"/>
              <a:t>FIRST_VALUE() </a:t>
            </a:r>
            <a:r>
              <a:rPr lang="ru-RU" dirty="0"/>
              <a:t>Возвращает первое значение из рамки.</a:t>
            </a:r>
            <a:endParaRPr lang="en-US" dirty="0"/>
          </a:p>
          <a:p>
            <a:r>
              <a:rPr lang="en-US" dirty="0"/>
              <a:t>LAST_VALUE() </a:t>
            </a:r>
            <a:r>
              <a:rPr lang="ru-RU" dirty="0"/>
              <a:t>Возвращает последнее значение из рамки.</a:t>
            </a:r>
            <a:endParaRPr lang="en-US" dirty="0"/>
          </a:p>
          <a:p>
            <a:r>
              <a:rPr lang="en-US" dirty="0"/>
              <a:t>LAG(</a:t>
            </a:r>
            <a:r>
              <a:rPr lang="en-US" dirty="0" err="1"/>
              <a:t>col_name,offset,default</a:t>
            </a:r>
            <a:r>
              <a:rPr lang="en-US" dirty="0"/>
              <a:t>) </a:t>
            </a:r>
            <a:r>
              <a:rPr lang="ru-RU" dirty="0"/>
              <a:t>Возвращает значение из строки сдвинутой на </a:t>
            </a:r>
            <a:r>
              <a:rPr lang="en-US" dirty="0"/>
              <a:t>offset </a:t>
            </a:r>
            <a:r>
              <a:rPr lang="ru-RU" dirty="0"/>
              <a:t>к началу рамки. Если такой строки нет, возвращает значение </a:t>
            </a:r>
            <a:r>
              <a:rPr lang="en-US" dirty="0"/>
              <a:t>default</a:t>
            </a:r>
            <a:r>
              <a:rPr lang="ru-RU" dirty="0"/>
              <a:t>.</a:t>
            </a:r>
            <a:endParaRPr lang="en-US" dirty="0"/>
          </a:p>
          <a:p>
            <a:r>
              <a:rPr lang="en-US" dirty="0"/>
              <a:t>LEAD(</a:t>
            </a:r>
            <a:r>
              <a:rPr lang="en-US" dirty="0" err="1"/>
              <a:t>col_name,offset,default</a:t>
            </a:r>
            <a:r>
              <a:rPr lang="en-US" dirty="0"/>
              <a:t>) </a:t>
            </a:r>
            <a:r>
              <a:rPr lang="ru-RU" dirty="0"/>
              <a:t>Возвращает значение из строки сдвинутой на </a:t>
            </a:r>
            <a:r>
              <a:rPr lang="en-US" dirty="0"/>
              <a:t>offset </a:t>
            </a:r>
            <a:r>
              <a:rPr lang="ru-RU" dirty="0"/>
              <a:t>к концу рамки. Если такой строки нет, возвращает значение </a:t>
            </a:r>
            <a:r>
              <a:rPr lang="en-US" dirty="0"/>
              <a:t>default</a:t>
            </a:r>
            <a:r>
              <a:rPr lang="ru-RU" dirty="0"/>
              <a:t>.</a:t>
            </a:r>
          </a:p>
          <a:p>
            <a:r>
              <a:rPr lang="en-US" dirty="0"/>
              <a:t>NTH_VALUE(</a:t>
            </a:r>
            <a:r>
              <a:rPr lang="en-US" dirty="0" err="1"/>
              <a:t>col_name,row_num</a:t>
            </a:r>
            <a:r>
              <a:rPr lang="en-US" dirty="0"/>
              <a:t>) </a:t>
            </a:r>
            <a:r>
              <a:rPr lang="ru-RU" dirty="0"/>
              <a:t>Возвращает значение из строки номер </a:t>
            </a:r>
            <a:r>
              <a:rPr lang="en-US" dirty="0" err="1"/>
              <a:t>row_num</a:t>
            </a:r>
            <a:r>
              <a:rPr lang="en-US" dirty="0"/>
              <a:t> </a:t>
            </a:r>
            <a:r>
              <a:rPr lang="ru-RU" dirty="0"/>
              <a:t>от начала рамки. Если такой строки нет, возвращает значение </a:t>
            </a:r>
            <a:r>
              <a:rPr lang="en-US" dirty="0"/>
              <a:t>NULL</a:t>
            </a:r>
            <a:r>
              <a:rPr lang="ru-RU" dirty="0"/>
              <a:t>.</a:t>
            </a:r>
            <a:endParaRPr lang="en-US" dirty="0"/>
          </a:p>
          <a:p>
            <a:r>
              <a:rPr lang="ru-RU" dirty="0"/>
              <a:t>Протестируем работу оконных функций (см. пример № </a:t>
            </a:r>
            <a:r>
              <a:rPr lang="en-US" dirty="0"/>
              <a:t>1</a:t>
            </a:r>
            <a:r>
              <a:rPr lang="ru-RU" dirty="0"/>
              <a:t>3)</a:t>
            </a:r>
            <a:endParaRPr lang="en-US" dirty="0"/>
          </a:p>
          <a:p>
            <a:r>
              <a:rPr lang="en-US" sz="2000" dirty="0">
                <a:solidFill>
                  <a:srgbClr val="0070C0"/>
                </a:solidFill>
                <a:hlinkClick r:id="rId2"/>
              </a:rPr>
              <a:t>https://postgrespro.ru/docs/postgresql/15/functions-window</a:t>
            </a:r>
            <a:endParaRPr lang="ru-RU" sz="2000" dirty="0">
              <a:solidFill>
                <a:srgbClr val="0070C0"/>
              </a:solidFill>
            </a:endParaRPr>
          </a:p>
          <a:p>
            <a:r>
              <a:rPr lang="en-US" sz="2000" dirty="0">
                <a:solidFill>
                  <a:srgbClr val="0070C0"/>
                </a:solidFill>
              </a:rPr>
              <a:t>https://postgrespro.ru/docs/postgrespro/15/sql-expressions#SYNTAX-AGGREGATES</a:t>
            </a:r>
            <a:endParaRPr lang="ru-RU" sz="2000" dirty="0">
              <a:solidFill>
                <a:srgbClr val="0070C0"/>
              </a:solidFill>
            </a:endParaRPr>
          </a:p>
        </p:txBody>
      </p:sp>
    </p:spTree>
    <p:extLst>
      <p:ext uri="{BB962C8B-B14F-4D97-AF65-F5344CB8AC3E}">
        <p14:creationId xmlns:p14="http://schemas.microsoft.com/office/powerpoint/2010/main" val="1780844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Табличные выражения</a:t>
            </a:r>
            <a:r>
              <a:rPr lang="en-US" dirty="0"/>
              <a:t> (WITH)</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fontScale="92500" lnSpcReduction="20000"/>
          </a:bodyPr>
          <a:lstStyle/>
          <a:p>
            <a:r>
              <a:rPr lang="ru-RU" dirty="0"/>
              <a:t>Оператор </a:t>
            </a:r>
            <a:r>
              <a:rPr lang="en-US" dirty="0"/>
              <a:t>WITH </a:t>
            </a:r>
            <a:r>
              <a:rPr lang="ru-RU" dirty="0"/>
              <a:t>предоставляет возможность использовать подзапрос, как временную таблицу, существующую в рамках текущего запроса. Данная структура называется </a:t>
            </a:r>
            <a:r>
              <a:rPr lang="en-US" dirty="0"/>
              <a:t>CTE (Common Table Expressions).</a:t>
            </a:r>
          </a:p>
          <a:p>
            <a:r>
              <a:rPr lang="en-US" dirty="0"/>
              <a:t>SELECT </a:t>
            </a:r>
            <a:r>
              <a:rPr lang="ru-RU" dirty="0"/>
              <a:t>в </a:t>
            </a:r>
            <a:r>
              <a:rPr lang="en-US" dirty="0"/>
              <a:t>WITH CTE </a:t>
            </a:r>
            <a:r>
              <a:rPr lang="ru-RU" dirty="0"/>
              <a:t>помогает разбить сложные запросы на простые части и впоследствии обращаться к ним, как к обычным таблицам.</a:t>
            </a:r>
            <a:endParaRPr lang="en-US" dirty="0"/>
          </a:p>
          <a:p>
            <a:r>
              <a:rPr lang="en-US" dirty="0"/>
              <a:t>SELECT</a:t>
            </a:r>
            <a:r>
              <a:rPr lang="ru-RU" dirty="0"/>
              <a:t> внутри </a:t>
            </a:r>
            <a:r>
              <a:rPr lang="en-US" dirty="0"/>
              <a:t>WITH </a:t>
            </a:r>
            <a:r>
              <a:rPr lang="ru-RU" dirty="0"/>
              <a:t>выполняется один раз и хранится в памяти</a:t>
            </a:r>
            <a:r>
              <a:rPr lang="en-US" dirty="0"/>
              <a:t> (</a:t>
            </a:r>
            <a:r>
              <a:rPr lang="ru-RU" dirty="0"/>
              <a:t>или во временной таблице </a:t>
            </a:r>
            <a:r>
              <a:rPr lang="en-US" dirty="0"/>
              <a:t>MATERIALIZED)</a:t>
            </a:r>
            <a:r>
              <a:rPr lang="ru-RU" dirty="0"/>
              <a:t>, что позволяет ускорить запросы (если выполняется многократное обращение к </a:t>
            </a:r>
            <a:r>
              <a:rPr lang="en-US" dirty="0"/>
              <a:t>CTE</a:t>
            </a:r>
            <a:r>
              <a:rPr lang="ru-RU" dirty="0"/>
              <a:t>, скорость выполнения запроса повышается в несколько раз)</a:t>
            </a:r>
            <a:endParaRPr lang="en-US" dirty="0"/>
          </a:p>
          <a:p>
            <a:r>
              <a:rPr lang="ru-RU" dirty="0"/>
              <a:t>Конструкция </a:t>
            </a:r>
            <a:r>
              <a:rPr lang="en-US" dirty="0"/>
              <a:t>WITH RECURCIVE </a:t>
            </a:r>
            <a:r>
              <a:rPr lang="ru-RU" dirty="0"/>
              <a:t>позволяет обращаться </a:t>
            </a:r>
            <a:r>
              <a:rPr lang="en-US" dirty="0"/>
              <a:t>CTE </a:t>
            </a:r>
            <a:r>
              <a:rPr lang="ru-RU" dirty="0"/>
              <a:t>к собственному результату, что дает нам рекурсивный запрос.</a:t>
            </a:r>
          </a:p>
          <a:p>
            <a:r>
              <a:rPr lang="en-US" dirty="0"/>
              <a:t>WITH RECURCIVE</a:t>
            </a:r>
            <a:r>
              <a:rPr lang="ru-RU" dirty="0"/>
              <a:t> следует применять с осторожностью т.к. не верно описанный выход из рекурсии может привести к зависанию сервера из за исчерпания оперативной памяти.</a:t>
            </a:r>
          </a:p>
          <a:p>
            <a:r>
              <a:rPr lang="ru-RU" dirty="0"/>
              <a:t>Протестируем работу табличных выражений (см. пример № </a:t>
            </a:r>
            <a:r>
              <a:rPr lang="en-US" dirty="0"/>
              <a:t>1</a:t>
            </a:r>
            <a:r>
              <a:rPr lang="ru-RU" dirty="0"/>
              <a:t>4)</a:t>
            </a:r>
            <a:endParaRPr lang="en-US" dirty="0"/>
          </a:p>
          <a:p>
            <a:r>
              <a:rPr lang="en-US" sz="2000" dirty="0">
                <a:solidFill>
                  <a:srgbClr val="0070C0"/>
                </a:solidFill>
              </a:rPr>
              <a:t>https://postgrespro.ru/docs/postgrespro/15/queries-with</a:t>
            </a:r>
            <a:endParaRPr lang="ru-RU" sz="2000" dirty="0">
              <a:solidFill>
                <a:srgbClr val="0070C0"/>
              </a:solidFill>
            </a:endParaRPr>
          </a:p>
        </p:txBody>
      </p:sp>
    </p:spTree>
    <p:extLst>
      <p:ext uri="{BB962C8B-B14F-4D97-AF65-F5344CB8AC3E}">
        <p14:creationId xmlns:p14="http://schemas.microsoft.com/office/powerpoint/2010/main" val="1615803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effectLst/>
              </a:rPr>
              <a:t>Что такое функция и процедура в </a:t>
            </a:r>
            <a:r>
              <a:rPr lang="en-US" dirty="0"/>
              <a:t>PostgreSQL</a:t>
            </a:r>
            <a:r>
              <a:rPr lang="ru-RU" dirty="0">
                <a:effectLst/>
              </a:rPr>
              <a:t>?</a:t>
            </a: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fontScale="92500" lnSpcReduction="20000"/>
          </a:bodyPr>
          <a:lstStyle/>
          <a:p>
            <a:r>
              <a:rPr lang="ru-RU" dirty="0"/>
              <a:t>Функция это объект БД принимающий на вход аргументы и возвращающий результат</a:t>
            </a:r>
            <a:r>
              <a:rPr lang="en-US" dirty="0"/>
              <a:t>.</a:t>
            </a:r>
          </a:p>
          <a:p>
            <a:r>
              <a:rPr lang="ru-RU" dirty="0"/>
              <a:t>В постресе процедуры по своей сути это те же функции, но не возвращающие ни какого результата (например выполняют вставку данных в таблицу).</a:t>
            </a:r>
            <a:endParaRPr lang="en-US" dirty="0"/>
          </a:p>
          <a:p>
            <a:r>
              <a:rPr lang="ru-RU" dirty="0"/>
              <a:t>Функции компилируются и хранятся на стороне БД, поэтому их вызов стоит дешево.</a:t>
            </a:r>
          </a:p>
          <a:p>
            <a:r>
              <a:rPr lang="ru-RU" dirty="0"/>
              <a:t>Хранить код, который работает с данными логично на стороне БД.</a:t>
            </a:r>
          </a:p>
          <a:p>
            <a:r>
              <a:rPr lang="ru-RU" dirty="0"/>
              <a:t>Если бэк-энд приложение многократно использует один и тот же запрос, в том числе с разными входными параметрами – логично упаковать его в функцию.</a:t>
            </a:r>
          </a:p>
          <a:p>
            <a:r>
              <a:rPr lang="ru-RU" dirty="0"/>
              <a:t>Возможность управлять правами доступа на уровне функции </a:t>
            </a:r>
            <a:r>
              <a:rPr lang="en-US" dirty="0"/>
              <a:t>(SECURITY DEFINER </a:t>
            </a:r>
            <a:r>
              <a:rPr lang="ru-RU" dirty="0"/>
              <a:t>и </a:t>
            </a:r>
            <a:r>
              <a:rPr lang="en-US" dirty="0"/>
              <a:t>SECURITY INVOKER)</a:t>
            </a:r>
            <a:r>
              <a:rPr lang="ru-RU" dirty="0"/>
              <a:t>.</a:t>
            </a:r>
          </a:p>
          <a:p>
            <a:r>
              <a:rPr lang="ru-RU" dirty="0"/>
              <a:t>Уменьшается сетевой трафик т.к. текст  запроса к функции значительно короче, чем сложный запрос со множеством </a:t>
            </a:r>
            <a:r>
              <a:rPr lang="en-US" dirty="0"/>
              <a:t>JOIN </a:t>
            </a:r>
            <a:r>
              <a:rPr lang="ru-RU" dirty="0"/>
              <a:t>и подзапросов.</a:t>
            </a:r>
          </a:p>
          <a:p>
            <a:r>
              <a:rPr lang="ru-RU" dirty="0"/>
              <a:t>Позволяют организовать циклы и условные ветвления.</a:t>
            </a:r>
          </a:p>
        </p:txBody>
      </p:sp>
    </p:spTree>
    <p:extLst>
      <p:ext uri="{BB962C8B-B14F-4D97-AF65-F5344CB8AC3E}">
        <p14:creationId xmlns:p14="http://schemas.microsoft.com/office/powerpoint/2010/main" val="4159958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Что такое функция и процедура в </a:t>
            </a:r>
            <a:r>
              <a:rPr lang="en-US" dirty="0"/>
              <a:t>PostgreSQL</a:t>
            </a:r>
            <a:r>
              <a:rPr lang="ru-RU" dirty="0"/>
              <a:t>?</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В функциях невозможно управлять транзакцией. Операторы </a:t>
            </a:r>
            <a:r>
              <a:rPr lang="en-US" dirty="0"/>
              <a:t>Commit </a:t>
            </a:r>
            <a:r>
              <a:rPr lang="ru-RU" dirty="0"/>
              <a:t>и </a:t>
            </a:r>
            <a:r>
              <a:rPr lang="en-US" dirty="0"/>
              <a:t>Savepoint </a:t>
            </a:r>
            <a:r>
              <a:rPr lang="ru-RU" dirty="0"/>
              <a:t>не доступны. Всё, что происходит внутри тела функции – происходит в транзакции, если на каком-то шаге возникнет ошибка, все действия ждет откат. Т.е. функции автотранзакционны.</a:t>
            </a:r>
            <a:endParaRPr lang="en-US" dirty="0"/>
          </a:p>
          <a:p>
            <a:r>
              <a:rPr lang="ru-RU" dirty="0"/>
              <a:t>Управление транзакциями доступно в процедурах.</a:t>
            </a:r>
          </a:p>
          <a:p>
            <a:r>
              <a:rPr lang="ru-RU" dirty="0"/>
              <a:t>Функции могут быть написаны на языке </a:t>
            </a:r>
            <a:r>
              <a:rPr lang="en-US" dirty="0"/>
              <a:t>SQL</a:t>
            </a:r>
            <a:r>
              <a:rPr lang="ru-RU" dirty="0"/>
              <a:t>, а так же на процедурном расширении постгреса </a:t>
            </a:r>
            <a:r>
              <a:rPr lang="en-US" dirty="0"/>
              <a:t>PL/pgSQL</a:t>
            </a:r>
            <a:r>
              <a:rPr lang="ru-RU" dirty="0"/>
              <a:t>. Кроме того есть возможность писать функции на языках </a:t>
            </a:r>
            <a:r>
              <a:rPr lang="en-US" dirty="0"/>
              <a:t>C</a:t>
            </a:r>
            <a:r>
              <a:rPr lang="ru-RU" dirty="0"/>
              <a:t>, </a:t>
            </a:r>
            <a:r>
              <a:rPr lang="en-US" dirty="0"/>
              <a:t>Python</a:t>
            </a:r>
            <a:r>
              <a:rPr lang="ru-RU" dirty="0"/>
              <a:t>, </a:t>
            </a:r>
            <a:r>
              <a:rPr lang="en-US" dirty="0"/>
              <a:t>Perl</a:t>
            </a:r>
            <a:r>
              <a:rPr lang="ru-RU" dirty="0"/>
              <a:t> и прочих</a:t>
            </a:r>
            <a:r>
              <a:rPr lang="en-US" dirty="0"/>
              <a:t>.</a:t>
            </a:r>
            <a:r>
              <a:rPr lang="ru-RU" dirty="0"/>
              <a:t> Для них необходимо в </a:t>
            </a:r>
            <a:r>
              <a:rPr lang="en-US" dirty="0"/>
              <a:t>PostgreSQL </a:t>
            </a:r>
            <a:r>
              <a:rPr lang="ru-RU" dirty="0"/>
              <a:t>установить соответствующие расширения.</a:t>
            </a:r>
          </a:p>
          <a:p>
            <a:r>
              <a:rPr lang="ru-RU" dirty="0"/>
              <a:t>Чтобы вызвать функцию необходимо использовать </a:t>
            </a:r>
            <a:r>
              <a:rPr lang="en-US" dirty="0"/>
              <a:t>SELECT.</a:t>
            </a:r>
          </a:p>
          <a:p>
            <a:r>
              <a:rPr lang="ru-RU" dirty="0"/>
              <a:t>Для вызова процедуры используется оператор </a:t>
            </a:r>
            <a:r>
              <a:rPr lang="en-US" dirty="0"/>
              <a:t>CALL.</a:t>
            </a:r>
          </a:p>
        </p:txBody>
      </p:sp>
    </p:spTree>
    <p:extLst>
      <p:ext uri="{BB962C8B-B14F-4D97-AF65-F5344CB8AC3E}">
        <p14:creationId xmlns:p14="http://schemas.microsoft.com/office/powerpoint/2010/main" val="2842632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effectLst/>
              </a:rPr>
              <a:t>Отличие </a:t>
            </a:r>
            <a:r>
              <a:rPr lang="en-US" dirty="0">
                <a:effectLst/>
              </a:rPr>
              <a:t>PL/pgSQL </a:t>
            </a:r>
            <a:r>
              <a:rPr lang="ru-RU" dirty="0">
                <a:effectLst/>
              </a:rPr>
              <a:t>от </a:t>
            </a:r>
            <a:r>
              <a:rPr lang="en-US" dirty="0">
                <a:effectLst/>
              </a:rPr>
              <a:t>SQL</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На языке </a:t>
            </a:r>
            <a:r>
              <a:rPr lang="en-US" dirty="0"/>
              <a:t>SQL </a:t>
            </a:r>
            <a:r>
              <a:rPr lang="ru-RU" dirty="0"/>
              <a:t>можно писать обычные запросы </a:t>
            </a:r>
            <a:r>
              <a:rPr lang="en-US" dirty="0"/>
              <a:t>SELECT, INSERT, UPDATE, DELETE. </a:t>
            </a:r>
          </a:p>
          <a:p>
            <a:r>
              <a:rPr lang="ru-RU" dirty="0"/>
              <a:t>Чтобы вернуть значение в функции, написанной на языке </a:t>
            </a:r>
            <a:r>
              <a:rPr lang="en-US" dirty="0"/>
              <a:t>SQL</a:t>
            </a:r>
            <a:r>
              <a:rPr lang="ru-RU" dirty="0"/>
              <a:t>, необходимо писать </a:t>
            </a:r>
            <a:r>
              <a:rPr lang="en-US" dirty="0"/>
              <a:t>SELECT </a:t>
            </a:r>
            <a:r>
              <a:rPr lang="ru-RU" dirty="0"/>
              <a:t>в теле функции, на языке </a:t>
            </a:r>
            <a:r>
              <a:rPr lang="en-US" dirty="0"/>
              <a:t>PL/pgSQL </a:t>
            </a:r>
            <a:r>
              <a:rPr lang="ru-RU" dirty="0"/>
              <a:t>используется оператор </a:t>
            </a:r>
            <a:r>
              <a:rPr lang="en-US" dirty="0"/>
              <a:t>RETURN [TABLE].</a:t>
            </a:r>
            <a:endParaRPr lang="ru-RU" dirty="0"/>
          </a:p>
          <a:p>
            <a:r>
              <a:rPr lang="ru-RU" sz="2800" dirty="0"/>
              <a:t>В отличие от </a:t>
            </a:r>
            <a:r>
              <a:rPr lang="en-US" sz="2800" dirty="0"/>
              <a:t>SQL, </a:t>
            </a:r>
            <a:r>
              <a:rPr lang="ru-RU" sz="2800" dirty="0"/>
              <a:t>язык </a:t>
            </a:r>
            <a:r>
              <a:rPr lang="en-US" dirty="0"/>
              <a:t>PL/pgSQL </a:t>
            </a:r>
            <a:r>
              <a:rPr lang="ru-RU" dirty="0"/>
              <a:t>является процедурным и поддерживает пользовательские переменные, операторы ветвления и циклы</a:t>
            </a:r>
            <a:r>
              <a:rPr lang="ru-RU" sz="2800" dirty="0"/>
              <a:t>.</a:t>
            </a:r>
            <a:endParaRPr lang="en-US" sz="2800" dirty="0"/>
          </a:p>
          <a:p>
            <a:r>
              <a:rPr lang="ru-RU" dirty="0"/>
              <a:t>В языке </a:t>
            </a:r>
            <a:r>
              <a:rPr lang="en-US" dirty="0"/>
              <a:t>PL/pgSQL </a:t>
            </a:r>
            <a:r>
              <a:rPr lang="ru-RU" dirty="0"/>
              <a:t>тело функции начинается с </a:t>
            </a:r>
            <a:r>
              <a:rPr lang="en-US" dirty="0"/>
              <a:t>BEGIN </a:t>
            </a:r>
            <a:r>
              <a:rPr lang="ru-RU" dirty="0"/>
              <a:t>и заканчивается оператором </a:t>
            </a:r>
            <a:r>
              <a:rPr lang="en-US" dirty="0"/>
              <a:t>END;</a:t>
            </a:r>
            <a:endParaRPr lang="ru-RU" dirty="0"/>
          </a:p>
          <a:p>
            <a:r>
              <a:rPr lang="ru-RU" dirty="0"/>
              <a:t>В языке </a:t>
            </a:r>
            <a:r>
              <a:rPr lang="en-US" dirty="0"/>
              <a:t>PL/pgSQL</a:t>
            </a:r>
            <a:r>
              <a:rPr lang="ru-RU" dirty="0"/>
              <a:t> можно обрабатывать ошибки и исключения.</a:t>
            </a:r>
          </a:p>
        </p:txBody>
      </p:sp>
    </p:spTree>
    <p:extLst>
      <p:ext uri="{BB962C8B-B14F-4D97-AF65-F5344CB8AC3E}">
        <p14:creationId xmlns:p14="http://schemas.microsoft.com/office/powerpoint/2010/main" val="2087693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Синтаксис функций</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fontScale="92500" lnSpcReduction="20000"/>
          </a:bodyPr>
          <a:lstStyle/>
          <a:p>
            <a:r>
              <a:rPr lang="ru-RU" dirty="0"/>
              <a:t>Создать функцию: </a:t>
            </a:r>
          </a:p>
          <a:p>
            <a:pPr marL="0" indent="0">
              <a:buNone/>
            </a:pPr>
            <a:r>
              <a:rPr lang="ru-RU" dirty="0"/>
              <a:t>	</a:t>
            </a:r>
            <a:r>
              <a:rPr lang="en-US" sz="1800" i="1" dirty="0"/>
              <a:t>CREATE FUNCTION </a:t>
            </a:r>
            <a:r>
              <a:rPr lang="en-US" sz="1800" i="1" dirty="0" err="1"/>
              <a:t>my_func</a:t>
            </a:r>
            <a:r>
              <a:rPr lang="en-US" sz="1800" i="1" dirty="0"/>
              <a:t> ([arg1,arg2…]) RETURNS </a:t>
            </a:r>
            <a:r>
              <a:rPr lang="en-US" sz="1800" i="1" dirty="0" err="1"/>
              <a:t>result_type</a:t>
            </a:r>
            <a:r>
              <a:rPr lang="en-US" sz="1800" i="1" dirty="0"/>
              <a:t> AS </a:t>
            </a:r>
            <a:endParaRPr lang="ru-RU" sz="1800" i="1" dirty="0"/>
          </a:p>
          <a:p>
            <a:pPr marL="0" indent="0">
              <a:buNone/>
            </a:pPr>
            <a:r>
              <a:rPr lang="ru-RU" sz="1800" i="1" dirty="0"/>
              <a:t>	</a:t>
            </a:r>
            <a:r>
              <a:rPr lang="en-US" sz="1800" i="1" dirty="0"/>
              <a:t>$$</a:t>
            </a:r>
            <a:r>
              <a:rPr lang="ru-RU" sz="1800" i="1" dirty="0"/>
              <a:t> тело функции </a:t>
            </a:r>
            <a:r>
              <a:rPr lang="en-US" sz="1800" i="1" dirty="0"/>
              <a:t>$$</a:t>
            </a:r>
          </a:p>
          <a:p>
            <a:pPr marL="0" indent="0">
              <a:buNone/>
            </a:pPr>
            <a:r>
              <a:rPr lang="en-US" sz="1800" i="1" dirty="0"/>
              <a:t>	LANGUAGE </a:t>
            </a:r>
            <a:r>
              <a:rPr lang="en-US" sz="1800" i="1" dirty="0" err="1"/>
              <a:t>lang</a:t>
            </a:r>
            <a:r>
              <a:rPr lang="en-US" sz="1800" i="1" dirty="0"/>
              <a:t>;</a:t>
            </a:r>
            <a:endParaRPr lang="ru-RU" sz="1800" i="1" dirty="0"/>
          </a:p>
          <a:p>
            <a:r>
              <a:rPr lang="ru-RU" dirty="0"/>
              <a:t>Модифицировать функцию: </a:t>
            </a:r>
            <a:r>
              <a:rPr lang="en-US" sz="1800" i="1" dirty="0"/>
              <a:t>CREATE OR REPLACE FUNCTION…</a:t>
            </a:r>
          </a:p>
          <a:p>
            <a:pPr marL="457200" lvl="1" indent="0">
              <a:buNone/>
            </a:pPr>
            <a:r>
              <a:rPr lang="ru-RU" sz="2000" dirty="0"/>
              <a:t>Причем количество и типы входных и выходных переменных меняться не должны.</a:t>
            </a:r>
          </a:p>
          <a:p>
            <a:r>
              <a:rPr lang="ru-RU" dirty="0"/>
              <a:t>Удалить функцию: </a:t>
            </a:r>
            <a:r>
              <a:rPr lang="en-US" sz="1800" i="1" dirty="0"/>
              <a:t>DROP FUNCTION </a:t>
            </a:r>
            <a:r>
              <a:rPr lang="en-US" sz="1800" i="1" dirty="0" err="1"/>
              <a:t>my_func</a:t>
            </a:r>
            <a:r>
              <a:rPr lang="en-US" sz="1800" i="1" dirty="0"/>
              <a:t>;</a:t>
            </a:r>
            <a:endParaRPr lang="ru-RU" sz="1800" i="1" dirty="0"/>
          </a:p>
          <a:p>
            <a:r>
              <a:rPr lang="ru-RU" dirty="0"/>
              <a:t>Переименовать функцию: </a:t>
            </a:r>
            <a:r>
              <a:rPr lang="en-US" sz="1800" i="1" dirty="0"/>
              <a:t>ALTER FUNCTION </a:t>
            </a:r>
            <a:r>
              <a:rPr lang="en-US" sz="1800" i="1" dirty="0" err="1"/>
              <a:t>my_func</a:t>
            </a:r>
            <a:r>
              <a:rPr lang="en-US" sz="1800" i="1" dirty="0"/>
              <a:t>([arg1,arg2…]) RENAME TO </a:t>
            </a:r>
            <a:r>
              <a:rPr lang="en-US" sz="1800" i="1" dirty="0" err="1"/>
              <a:t>new_func</a:t>
            </a:r>
            <a:r>
              <a:rPr lang="en-US" sz="1800" i="1" dirty="0"/>
              <a:t>;</a:t>
            </a:r>
          </a:p>
          <a:p>
            <a:r>
              <a:rPr lang="ru-RU" dirty="0"/>
              <a:t>Сменить схему функции</a:t>
            </a:r>
            <a:r>
              <a:rPr lang="ru-RU" sz="2600" dirty="0"/>
              <a:t>: </a:t>
            </a:r>
            <a:r>
              <a:rPr lang="en-US" sz="1800" i="1" dirty="0"/>
              <a:t>ALTER FUNCTION </a:t>
            </a:r>
            <a:r>
              <a:rPr lang="en-US" sz="1800" i="1" dirty="0" err="1"/>
              <a:t>my_func</a:t>
            </a:r>
            <a:r>
              <a:rPr lang="en-US" sz="1800" i="1" dirty="0"/>
              <a:t>([arg1,arg2…]) SET SCHEMA TO </a:t>
            </a:r>
            <a:r>
              <a:rPr lang="en-US" sz="1800" i="1" dirty="0" err="1"/>
              <a:t>my_schema</a:t>
            </a:r>
            <a:r>
              <a:rPr lang="en-US" sz="1800" i="1" dirty="0"/>
              <a:t>;</a:t>
            </a:r>
            <a:endParaRPr lang="ru-RU" sz="1800" i="1" dirty="0"/>
          </a:p>
          <a:p>
            <a:r>
              <a:rPr lang="ru-RU" dirty="0"/>
              <a:t>Сменить владельца функции: </a:t>
            </a:r>
            <a:r>
              <a:rPr lang="en-US" sz="1800" i="1" dirty="0"/>
              <a:t>ALTER FUNCTION </a:t>
            </a:r>
            <a:r>
              <a:rPr lang="en-US" sz="1800" i="1" dirty="0" err="1"/>
              <a:t>my_func</a:t>
            </a:r>
            <a:r>
              <a:rPr lang="en-US" sz="1800" i="1" dirty="0"/>
              <a:t>([arg1,arg2…]) OWNER TO user or role;</a:t>
            </a:r>
            <a:endParaRPr lang="ru-RU" sz="1800" i="1" dirty="0"/>
          </a:p>
          <a:p>
            <a:r>
              <a:rPr lang="ru-RU" dirty="0"/>
              <a:t>Получить значение скалярной функции: </a:t>
            </a:r>
            <a:r>
              <a:rPr lang="en-US" sz="1800" i="1" dirty="0"/>
              <a:t>SELECT </a:t>
            </a:r>
            <a:r>
              <a:rPr lang="en-US" sz="1800" i="1" dirty="0" err="1"/>
              <a:t>my_func</a:t>
            </a:r>
            <a:r>
              <a:rPr lang="en-US" sz="1800" i="1" dirty="0"/>
              <a:t>([arg1,arg2..]);</a:t>
            </a:r>
          </a:p>
          <a:p>
            <a:r>
              <a:rPr lang="ru-RU" dirty="0"/>
              <a:t>Получить из функции таблицу: </a:t>
            </a:r>
            <a:r>
              <a:rPr lang="en-US" sz="1800" i="1" dirty="0"/>
              <a:t>SELECT </a:t>
            </a:r>
            <a:r>
              <a:rPr lang="ru-RU" sz="1800" i="1" dirty="0"/>
              <a:t>* </a:t>
            </a:r>
            <a:r>
              <a:rPr lang="en-US" sz="1800" i="1" dirty="0"/>
              <a:t>FROM </a:t>
            </a:r>
            <a:r>
              <a:rPr lang="en-US" sz="1800" i="1" dirty="0" err="1"/>
              <a:t>my_func</a:t>
            </a:r>
            <a:r>
              <a:rPr lang="en-US" sz="1800" i="1" dirty="0"/>
              <a:t>([arg1,arg2..]);</a:t>
            </a:r>
          </a:p>
          <a:p>
            <a:r>
              <a:rPr lang="ru-RU" dirty="0"/>
              <a:t>Посмотрим на создание простых скалярных функций (см. пример № </a:t>
            </a:r>
            <a:r>
              <a:rPr lang="en-US" dirty="0"/>
              <a:t>1</a:t>
            </a:r>
            <a:r>
              <a:rPr lang="ru-RU" dirty="0"/>
              <a:t>5)</a:t>
            </a:r>
            <a:endParaRPr lang="ru-RU" i="1" dirty="0"/>
          </a:p>
          <a:p>
            <a:r>
              <a:rPr lang="en-US" sz="2400" i="1" dirty="0">
                <a:solidFill>
                  <a:srgbClr val="0070C0"/>
                </a:solidFill>
              </a:rPr>
              <a:t>https://postgrespro.ru/docs/postgresql/15/sql-createfunction</a:t>
            </a:r>
            <a:endParaRPr lang="ru-RU" sz="2400" i="1" dirty="0">
              <a:solidFill>
                <a:srgbClr val="0070C0"/>
              </a:solidFill>
            </a:endParaRPr>
          </a:p>
        </p:txBody>
      </p:sp>
    </p:spTree>
    <p:extLst>
      <p:ext uri="{BB962C8B-B14F-4D97-AF65-F5344CB8AC3E}">
        <p14:creationId xmlns:p14="http://schemas.microsoft.com/office/powerpoint/2010/main" val="3821226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Аргументы функций</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en-US" dirty="0"/>
              <a:t>IN (</a:t>
            </a:r>
            <a:r>
              <a:rPr lang="ru-RU" dirty="0"/>
              <a:t>можно опустить</a:t>
            </a:r>
            <a:r>
              <a:rPr lang="en-US" dirty="0"/>
              <a:t>)</a:t>
            </a:r>
            <a:r>
              <a:rPr lang="ru-RU" dirty="0"/>
              <a:t> – входные параметры.</a:t>
            </a:r>
          </a:p>
          <a:p>
            <a:r>
              <a:rPr lang="en-US" dirty="0"/>
              <a:t>OUT – </a:t>
            </a:r>
            <a:r>
              <a:rPr lang="ru-RU" dirty="0"/>
              <a:t>выходные параметры.</a:t>
            </a:r>
          </a:p>
          <a:p>
            <a:r>
              <a:rPr lang="en-US" dirty="0"/>
              <a:t>INOUT – </a:t>
            </a:r>
            <a:r>
              <a:rPr lang="ru-RU" dirty="0"/>
              <a:t>аргумент одновременно являющийся и входным и выходным.</a:t>
            </a:r>
            <a:r>
              <a:rPr lang="en-US" i="1" dirty="0"/>
              <a:t> </a:t>
            </a:r>
            <a:endParaRPr lang="ru-RU" i="1" dirty="0"/>
          </a:p>
          <a:p>
            <a:r>
              <a:rPr lang="en-US" dirty="0"/>
              <a:t>VARIADIC – </a:t>
            </a:r>
            <a:r>
              <a:rPr lang="ru-RU" dirty="0"/>
              <a:t>массив с переменным набором аргументов.</a:t>
            </a:r>
          </a:p>
          <a:p>
            <a:r>
              <a:rPr lang="ru-RU" dirty="0"/>
              <a:t>Для входных параметров можно задать значение по умолчанию через оператор </a:t>
            </a:r>
            <a:r>
              <a:rPr lang="en-US" i="1" dirty="0"/>
              <a:t>DEFAULT value.</a:t>
            </a:r>
            <a:endParaRPr lang="ru-RU" dirty="0"/>
          </a:p>
          <a:p>
            <a:r>
              <a:rPr lang="ru-RU" dirty="0"/>
              <a:t>Создадим функции с аргументами (см. пример № </a:t>
            </a:r>
            <a:r>
              <a:rPr lang="en-US" dirty="0"/>
              <a:t>1</a:t>
            </a:r>
            <a:r>
              <a:rPr lang="ru-RU" dirty="0"/>
              <a:t>6)</a:t>
            </a:r>
            <a:endParaRPr lang="ru-RU" i="1" dirty="0"/>
          </a:p>
          <a:p>
            <a:pPr marL="0" indent="0">
              <a:buNone/>
            </a:pPr>
            <a:endParaRPr lang="en-US" sz="2000" i="1" dirty="0"/>
          </a:p>
        </p:txBody>
      </p:sp>
    </p:spTree>
    <p:extLst>
      <p:ext uri="{BB962C8B-B14F-4D97-AF65-F5344CB8AC3E}">
        <p14:creationId xmlns:p14="http://schemas.microsoft.com/office/powerpoint/2010/main" val="107694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6DA9FA-CB5B-4EF0-A873-7AB585AA1FED}"/>
              </a:ext>
            </a:extLst>
          </p:cNvPr>
          <p:cNvSpPr>
            <a:spLocks noGrp="1"/>
          </p:cNvSpPr>
          <p:nvPr>
            <p:ph type="title"/>
          </p:nvPr>
        </p:nvSpPr>
        <p:spPr>
          <a:xfrm>
            <a:off x="436227" y="365125"/>
            <a:ext cx="11341915" cy="1325563"/>
          </a:xfrm>
          <a:solidFill>
            <a:schemeClr val="accent1">
              <a:lumMod val="40000"/>
              <a:lumOff val="60000"/>
            </a:schemeClr>
          </a:solidFill>
        </p:spPr>
        <p:txBody>
          <a:bodyPr/>
          <a:lstStyle/>
          <a:p>
            <a:r>
              <a:rPr lang="ru-RU" dirty="0"/>
              <a:t>Подключаемся к базе данных</a:t>
            </a:r>
          </a:p>
        </p:txBody>
      </p:sp>
      <p:sp>
        <p:nvSpPr>
          <p:cNvPr id="3" name="Объект 2">
            <a:extLst>
              <a:ext uri="{FF2B5EF4-FFF2-40B4-BE49-F238E27FC236}">
                <a16:creationId xmlns:a16="http://schemas.microsoft.com/office/drawing/2014/main" id="{6F960C67-68F1-4235-9B57-39FECCAC206E}"/>
              </a:ext>
            </a:extLst>
          </p:cNvPr>
          <p:cNvSpPr>
            <a:spLocks noGrp="1"/>
          </p:cNvSpPr>
          <p:nvPr>
            <p:ph idx="1"/>
          </p:nvPr>
        </p:nvSpPr>
        <p:spPr>
          <a:xfrm>
            <a:off x="436227" y="1825625"/>
            <a:ext cx="11341915" cy="4351338"/>
          </a:xfrm>
          <a:ln>
            <a:solidFill>
              <a:schemeClr val="accent1">
                <a:lumMod val="50000"/>
              </a:schemeClr>
            </a:solidFill>
          </a:ln>
        </p:spPr>
        <p:txBody>
          <a:bodyPr/>
          <a:lstStyle/>
          <a:p>
            <a:r>
              <a:rPr lang="en-US" dirty="0" err="1"/>
              <a:t>DBeaver</a:t>
            </a:r>
            <a:r>
              <a:rPr lang="en-US" dirty="0"/>
              <a:t> Community</a:t>
            </a:r>
            <a:r>
              <a:rPr lang="ru-RU" dirty="0"/>
              <a:t> </a:t>
            </a:r>
            <a:r>
              <a:rPr lang="en-US" dirty="0">
                <a:hlinkClick r:id="rId2"/>
              </a:rPr>
              <a:t>https://dbeaver.io/download/</a:t>
            </a:r>
            <a:endParaRPr lang="ru-RU" dirty="0"/>
          </a:p>
          <a:p>
            <a:r>
              <a:rPr lang="en-US" dirty="0" err="1"/>
              <a:t>pgAdmin</a:t>
            </a:r>
            <a:r>
              <a:rPr lang="en-US" dirty="0"/>
              <a:t> </a:t>
            </a:r>
            <a:r>
              <a:rPr lang="en-US" dirty="0">
                <a:hlinkClick r:id="rId3"/>
              </a:rPr>
              <a:t>https://www.pgadmin.org/download/</a:t>
            </a:r>
            <a:endParaRPr lang="en-US" dirty="0"/>
          </a:p>
          <a:p>
            <a:r>
              <a:rPr lang="ru-RU" dirty="0"/>
              <a:t>Инструкции по настройке подключений тут: </a:t>
            </a:r>
            <a:r>
              <a:rPr lang="en-US" dirty="0">
                <a:solidFill>
                  <a:srgbClr val="0070C0"/>
                </a:solidFill>
              </a:rPr>
              <a:t>https://disk.yandex.ru/d/djGiu1dvaB4IHQ</a:t>
            </a:r>
            <a:endParaRPr lang="ru-RU" dirty="0">
              <a:solidFill>
                <a:srgbClr val="0070C0"/>
              </a:solidFill>
            </a:endParaRPr>
          </a:p>
        </p:txBody>
      </p:sp>
    </p:spTree>
    <p:extLst>
      <p:ext uri="{BB962C8B-B14F-4D97-AF65-F5344CB8AC3E}">
        <p14:creationId xmlns:p14="http://schemas.microsoft.com/office/powerpoint/2010/main" val="3672201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276837"/>
            <a:ext cx="11430699" cy="763398"/>
          </a:xfrm>
          <a:solidFill>
            <a:schemeClr val="accent2">
              <a:lumMod val="40000"/>
              <a:lumOff val="60000"/>
            </a:schemeClr>
          </a:solidFill>
        </p:spPr>
        <p:txBody>
          <a:bodyPr>
            <a:normAutofit/>
          </a:bodyPr>
          <a:lstStyle/>
          <a:p>
            <a:pPr algn="ctr"/>
            <a:r>
              <a:rPr lang="ru-RU" dirty="0"/>
              <a:t>Домашнее задание №</a:t>
            </a:r>
            <a:r>
              <a:rPr lang="en-US" dirty="0"/>
              <a:t>4</a:t>
            </a:r>
            <a:r>
              <a:rPr lang="ru-RU" dirty="0"/>
              <a:t>.1</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258349"/>
            <a:ext cx="11430699" cy="4918614"/>
          </a:xfrm>
          <a:solidFill>
            <a:schemeClr val="accent6">
              <a:lumMod val="20000"/>
              <a:lumOff val="80000"/>
            </a:schemeClr>
          </a:solidFill>
          <a:ln>
            <a:solidFill>
              <a:schemeClr val="accent1">
                <a:lumMod val="50000"/>
              </a:schemeClr>
            </a:solidFill>
          </a:ln>
        </p:spPr>
        <p:txBody>
          <a:bodyPr>
            <a:normAutofit/>
          </a:bodyPr>
          <a:lstStyle/>
          <a:p>
            <a:r>
              <a:rPr lang="ru-RU" dirty="0"/>
              <a:t>Напишите запрос из таблицам в схеме «</a:t>
            </a:r>
            <a:r>
              <a:rPr lang="en-US" dirty="0"/>
              <a:t>booking</a:t>
            </a:r>
            <a:r>
              <a:rPr lang="ru-RU" dirty="0"/>
              <a:t>», который вернет суммарное количество рейсов (перелетов) по каждому типу самолета, посуточно за январь 2017 года.</a:t>
            </a:r>
          </a:p>
          <a:p>
            <a:r>
              <a:rPr lang="ru-RU" dirty="0"/>
              <a:t>Напишите запрос из таблицам в схеме «</a:t>
            </a:r>
            <a:r>
              <a:rPr lang="en-US" dirty="0"/>
              <a:t>booking</a:t>
            </a:r>
            <a:r>
              <a:rPr lang="ru-RU" dirty="0"/>
              <a:t>», который вернет общую сумму бронирований и среднее значение бронирований посуточно за январь 2017 года.</a:t>
            </a:r>
          </a:p>
          <a:p>
            <a:r>
              <a:rPr lang="ru-RU" dirty="0"/>
              <a:t>Предоставить для проверки скрипты, которыми было выполнено задание.</a:t>
            </a:r>
          </a:p>
        </p:txBody>
      </p:sp>
    </p:spTree>
    <p:extLst>
      <p:ext uri="{BB962C8B-B14F-4D97-AF65-F5344CB8AC3E}">
        <p14:creationId xmlns:p14="http://schemas.microsoft.com/office/powerpoint/2010/main" val="565018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276837"/>
            <a:ext cx="11430699" cy="763398"/>
          </a:xfrm>
          <a:solidFill>
            <a:schemeClr val="accent2">
              <a:lumMod val="40000"/>
              <a:lumOff val="60000"/>
            </a:schemeClr>
          </a:solidFill>
        </p:spPr>
        <p:txBody>
          <a:bodyPr>
            <a:normAutofit/>
          </a:bodyPr>
          <a:lstStyle/>
          <a:p>
            <a:pPr algn="ctr"/>
            <a:r>
              <a:rPr lang="ru-RU" dirty="0"/>
              <a:t>Домашнее задание №</a:t>
            </a:r>
            <a:r>
              <a:rPr lang="en-US" dirty="0"/>
              <a:t>4</a:t>
            </a:r>
            <a:endParaRPr lang="ru-RU" dirty="0"/>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258349"/>
            <a:ext cx="11430699" cy="4918614"/>
          </a:xfrm>
          <a:solidFill>
            <a:schemeClr val="accent6">
              <a:lumMod val="20000"/>
              <a:lumOff val="80000"/>
            </a:schemeClr>
          </a:solidFill>
          <a:ln>
            <a:solidFill>
              <a:schemeClr val="accent1">
                <a:lumMod val="50000"/>
              </a:schemeClr>
            </a:solidFill>
          </a:ln>
        </p:spPr>
        <p:txBody>
          <a:bodyPr>
            <a:normAutofit/>
          </a:bodyPr>
          <a:lstStyle/>
          <a:p>
            <a:r>
              <a:rPr lang="ru-RU" dirty="0"/>
              <a:t>Выполнить в своей тестовой базе данных скрипт </a:t>
            </a:r>
            <a:r>
              <a:rPr lang="ru-RU" dirty="0" err="1"/>
              <a:t>script.sql</a:t>
            </a:r>
            <a:r>
              <a:rPr lang="ru-RU" dirty="0"/>
              <a:t>.</a:t>
            </a:r>
          </a:p>
          <a:p>
            <a:r>
              <a:rPr lang="ru-RU" dirty="0"/>
              <a:t>Используя рекурсивный запрос </a:t>
            </a:r>
            <a:r>
              <a:rPr lang="en-US" dirty="0"/>
              <a:t>WITH RECURSIVE, </a:t>
            </a:r>
            <a:r>
              <a:rPr lang="ru-RU" dirty="0"/>
              <a:t>посчитать сколько у каждого человека сотрудников в подчинении. Для рядовых сотрудников вывести 0.</a:t>
            </a:r>
          </a:p>
          <a:p>
            <a:r>
              <a:rPr lang="ru-RU" dirty="0"/>
              <a:t>Задача со * посчитать сколько у каждого человека сотрудников в подчинении, и непосредственных, и косвенных. Т.е. у гендира в непосредственном подчинении четыре зама, а в косвенном подчинении все сотрудники компании, кроме него самого</a:t>
            </a:r>
            <a:r>
              <a:rPr lang="en-US" dirty="0"/>
              <a:t>.</a:t>
            </a:r>
          </a:p>
          <a:p>
            <a:r>
              <a:rPr lang="ru-RU" dirty="0"/>
              <a:t>Подсказка: сотрудники взаимосвязаны через </a:t>
            </a:r>
            <a:r>
              <a:rPr lang="en-US" dirty="0"/>
              <a:t>parent</a:t>
            </a:r>
            <a:r>
              <a:rPr lang="ru-RU" dirty="0"/>
              <a:t>_</a:t>
            </a:r>
            <a:r>
              <a:rPr lang="en-US" dirty="0"/>
              <a:t>id.</a:t>
            </a:r>
          </a:p>
          <a:p>
            <a:r>
              <a:rPr lang="ru-RU" dirty="0"/>
              <a:t>Предоставить для проверки скрипты, которыми было выполнено задание.</a:t>
            </a:r>
          </a:p>
          <a:p>
            <a:endParaRPr lang="ru-RU" dirty="0"/>
          </a:p>
        </p:txBody>
      </p:sp>
    </p:spTree>
    <p:extLst>
      <p:ext uri="{BB962C8B-B14F-4D97-AF65-F5344CB8AC3E}">
        <p14:creationId xmlns:p14="http://schemas.microsoft.com/office/powerpoint/2010/main" val="718264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365125"/>
            <a:ext cx="11430699" cy="1325563"/>
          </a:xfrm>
          <a:solidFill>
            <a:schemeClr val="accent6">
              <a:lumMod val="40000"/>
              <a:lumOff val="60000"/>
            </a:schemeClr>
          </a:solidFill>
        </p:spPr>
        <p:txBody>
          <a:bodyPr/>
          <a:lstStyle/>
          <a:p>
            <a:pPr algn="ctr"/>
            <a:r>
              <a:rPr lang="ru-RU" dirty="0"/>
              <a:t>Занятие пятое</a:t>
            </a:r>
            <a:br>
              <a:rPr lang="ru-RU" dirty="0"/>
            </a:br>
            <a:r>
              <a:rPr lang="ru-RU" dirty="0"/>
              <a:t>Темы:</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825625"/>
            <a:ext cx="11430699" cy="4351338"/>
          </a:xfrm>
          <a:solidFill>
            <a:schemeClr val="accent4">
              <a:lumMod val="20000"/>
              <a:lumOff val="80000"/>
            </a:schemeClr>
          </a:solidFill>
          <a:ln>
            <a:solidFill>
              <a:schemeClr val="accent1">
                <a:lumMod val="50000"/>
              </a:schemeClr>
            </a:solidFill>
          </a:ln>
        </p:spPr>
        <p:txBody>
          <a:bodyPr/>
          <a:lstStyle/>
          <a:p>
            <a:r>
              <a:rPr lang="ru-RU" dirty="0"/>
              <a:t>Передаем множества в функции и процедуры</a:t>
            </a:r>
          </a:p>
          <a:p>
            <a:r>
              <a:rPr lang="ru-RU" dirty="0"/>
              <a:t>Получаем множества и таблицы из функции</a:t>
            </a:r>
          </a:p>
          <a:p>
            <a:r>
              <a:rPr lang="ru-RU" dirty="0"/>
              <a:t>Декларация переменных</a:t>
            </a:r>
          </a:p>
          <a:p>
            <a:r>
              <a:rPr lang="ru-RU" dirty="0"/>
              <a:t>Работа с временными таблицами</a:t>
            </a:r>
            <a:endParaRPr lang="en-US" dirty="0"/>
          </a:p>
          <a:p>
            <a:r>
              <a:rPr lang="ru-RU" dirty="0"/>
              <a:t>Условные операторы языка </a:t>
            </a:r>
            <a:r>
              <a:rPr lang="en-US" dirty="0"/>
              <a:t>PL/pgSQL</a:t>
            </a:r>
            <a:endParaRPr lang="ru-RU" dirty="0"/>
          </a:p>
          <a:p>
            <a:r>
              <a:rPr lang="ru-RU" dirty="0"/>
              <a:t>Типы данных </a:t>
            </a:r>
            <a:r>
              <a:rPr lang="en-US" dirty="0"/>
              <a:t>RECORD </a:t>
            </a:r>
            <a:r>
              <a:rPr lang="ru-RU" dirty="0"/>
              <a:t>и </a:t>
            </a:r>
            <a:r>
              <a:rPr lang="en-US" dirty="0"/>
              <a:t>REFCURSOR</a:t>
            </a:r>
            <a:endParaRPr lang="ru-RU" dirty="0"/>
          </a:p>
          <a:p>
            <a:r>
              <a:rPr lang="ru-RU" dirty="0"/>
              <a:t>Циклы </a:t>
            </a:r>
            <a:r>
              <a:rPr lang="en-US" dirty="0"/>
              <a:t>WHILE</a:t>
            </a:r>
            <a:r>
              <a:rPr lang="ru-RU" dirty="0"/>
              <a:t>,</a:t>
            </a:r>
            <a:r>
              <a:rPr lang="en-US" dirty="0"/>
              <a:t> FOR</a:t>
            </a:r>
            <a:r>
              <a:rPr lang="ru-RU" dirty="0"/>
              <a:t>, </a:t>
            </a:r>
            <a:r>
              <a:rPr lang="en-US" dirty="0"/>
              <a:t>FOREACH</a:t>
            </a:r>
            <a:r>
              <a:rPr lang="ru-RU" dirty="0"/>
              <a:t> и </a:t>
            </a:r>
            <a:r>
              <a:rPr lang="en-US" dirty="0"/>
              <a:t>LOOP </a:t>
            </a:r>
            <a:r>
              <a:rPr lang="ru-RU" dirty="0"/>
              <a:t>в </a:t>
            </a:r>
            <a:r>
              <a:rPr lang="en-US" dirty="0"/>
              <a:t>PL/pgSQL</a:t>
            </a:r>
          </a:p>
          <a:p>
            <a:r>
              <a:rPr lang="ru-RU" dirty="0"/>
              <a:t>Работа с курсорами в </a:t>
            </a:r>
            <a:r>
              <a:rPr lang="en-US" dirty="0"/>
              <a:t>PL/pgSQL</a:t>
            </a:r>
          </a:p>
        </p:txBody>
      </p:sp>
    </p:spTree>
    <p:extLst>
      <p:ext uri="{BB962C8B-B14F-4D97-AF65-F5344CB8AC3E}">
        <p14:creationId xmlns:p14="http://schemas.microsoft.com/office/powerpoint/2010/main" val="63981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Возврат множества из функций</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en-US" dirty="0"/>
              <a:t>RETURNS SETOF </a:t>
            </a:r>
            <a:r>
              <a:rPr lang="en-US" dirty="0" err="1"/>
              <a:t>data_type</a:t>
            </a:r>
            <a:r>
              <a:rPr lang="en-US" dirty="0"/>
              <a:t> </a:t>
            </a:r>
            <a:r>
              <a:rPr lang="ru-RU" dirty="0"/>
              <a:t>– возвращает </a:t>
            </a:r>
            <a:r>
              <a:rPr lang="en-US" dirty="0"/>
              <a:t>n-</a:t>
            </a:r>
            <a:r>
              <a:rPr lang="ru-RU" dirty="0"/>
              <a:t>значений заданного типа.</a:t>
            </a:r>
          </a:p>
          <a:p>
            <a:r>
              <a:rPr lang="en-US" dirty="0"/>
              <a:t>RETURNS SETOF</a:t>
            </a:r>
            <a:r>
              <a:rPr lang="ru-RU" dirty="0"/>
              <a:t> </a:t>
            </a:r>
            <a:r>
              <a:rPr lang="en-US" dirty="0"/>
              <a:t>table – </a:t>
            </a:r>
            <a:r>
              <a:rPr lang="ru-RU" dirty="0"/>
              <a:t>возвращает все колонки указанной таблицы или составного типа.</a:t>
            </a:r>
          </a:p>
          <a:p>
            <a:r>
              <a:rPr lang="en-US" dirty="0"/>
              <a:t>RETURNS </a:t>
            </a:r>
            <a:r>
              <a:rPr lang="en-US" sz="2400" dirty="0"/>
              <a:t>SETOF</a:t>
            </a:r>
            <a:r>
              <a:rPr lang="ru-RU" sz="2400" dirty="0"/>
              <a:t> </a:t>
            </a:r>
            <a:r>
              <a:rPr lang="en-US" sz="2400" dirty="0"/>
              <a:t>record </a:t>
            </a:r>
            <a:r>
              <a:rPr lang="en-US" dirty="0"/>
              <a:t>– </a:t>
            </a:r>
            <a:r>
              <a:rPr lang="ru-RU" dirty="0"/>
              <a:t>возвращает тип </a:t>
            </a:r>
            <a:r>
              <a:rPr lang="en-US" dirty="0"/>
              <a:t>RECORD</a:t>
            </a:r>
            <a:r>
              <a:rPr lang="ru-RU" dirty="0"/>
              <a:t>,</a:t>
            </a:r>
            <a:r>
              <a:rPr lang="en-US" dirty="0"/>
              <a:t> </a:t>
            </a:r>
            <a:r>
              <a:rPr lang="ru-RU" dirty="0"/>
              <a:t>вариант, когда типы колонок в результирующем наборе заранее неизвестны.</a:t>
            </a:r>
            <a:r>
              <a:rPr lang="en-US" i="1" dirty="0"/>
              <a:t> </a:t>
            </a:r>
            <a:endParaRPr lang="ru-RU" i="1" dirty="0"/>
          </a:p>
          <a:p>
            <a:r>
              <a:rPr lang="en-US" dirty="0"/>
              <a:t>RETURNS</a:t>
            </a:r>
            <a:r>
              <a:rPr lang="ru-RU" dirty="0"/>
              <a:t> </a:t>
            </a:r>
            <a:r>
              <a:rPr lang="en-US" dirty="0"/>
              <a:t>TABLE (</a:t>
            </a:r>
            <a:r>
              <a:rPr lang="en-US" dirty="0" err="1"/>
              <a:t>col_name</a:t>
            </a:r>
            <a:r>
              <a:rPr lang="ru-RU" dirty="0"/>
              <a:t>1</a:t>
            </a:r>
            <a:r>
              <a:rPr lang="en-US" dirty="0"/>
              <a:t> </a:t>
            </a:r>
            <a:r>
              <a:rPr lang="en-US" dirty="0" err="1"/>
              <a:t>col_type</a:t>
            </a:r>
            <a:r>
              <a:rPr lang="ru-RU" dirty="0"/>
              <a:t>1, </a:t>
            </a:r>
            <a:r>
              <a:rPr lang="en-US" dirty="0" err="1"/>
              <a:t>col_name</a:t>
            </a:r>
            <a:r>
              <a:rPr lang="ru-RU" dirty="0"/>
              <a:t>2</a:t>
            </a:r>
            <a:r>
              <a:rPr lang="en-US" dirty="0"/>
              <a:t> </a:t>
            </a:r>
            <a:r>
              <a:rPr lang="en-US" dirty="0" err="1"/>
              <a:t>col_type</a:t>
            </a:r>
            <a:r>
              <a:rPr lang="ru-RU" dirty="0"/>
              <a:t>2…</a:t>
            </a:r>
            <a:r>
              <a:rPr lang="en-US" dirty="0"/>
              <a:t>) – </a:t>
            </a:r>
            <a:r>
              <a:rPr lang="ru-RU" dirty="0"/>
              <a:t>возврат таблицы с явным указанием столбцов и их типов. </a:t>
            </a:r>
          </a:p>
          <a:p>
            <a:r>
              <a:rPr lang="ru-RU" dirty="0"/>
              <a:t>Создадим функции возвращающие множества и таблицы (см. пример № </a:t>
            </a:r>
            <a:r>
              <a:rPr lang="en-US" dirty="0"/>
              <a:t>1</a:t>
            </a:r>
            <a:r>
              <a:rPr lang="ru-RU" dirty="0"/>
              <a:t>7)</a:t>
            </a:r>
            <a:endParaRPr lang="ru-RU" i="1" dirty="0"/>
          </a:p>
          <a:p>
            <a:pPr marL="0" indent="0">
              <a:buNone/>
            </a:pPr>
            <a:endParaRPr lang="en-US" sz="2000" i="1" dirty="0"/>
          </a:p>
        </p:txBody>
      </p:sp>
    </p:spTree>
    <p:extLst>
      <p:ext uri="{BB962C8B-B14F-4D97-AF65-F5344CB8AC3E}">
        <p14:creationId xmlns:p14="http://schemas.microsoft.com/office/powerpoint/2010/main" val="429581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Передача множества в аргумент функции</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Использование типа </a:t>
            </a:r>
            <a:r>
              <a:rPr lang="en-US" dirty="0"/>
              <a:t>JSON</a:t>
            </a:r>
            <a:r>
              <a:rPr lang="ru-RU" dirty="0"/>
              <a:t>.</a:t>
            </a:r>
          </a:p>
          <a:p>
            <a:r>
              <a:rPr lang="ru-RU" dirty="0"/>
              <a:t>Использование составных (табличных) типов.</a:t>
            </a:r>
          </a:p>
          <a:p>
            <a:r>
              <a:rPr lang="ru-RU" dirty="0"/>
              <a:t>Создадим процедуры, принимающие множества (см. пример № </a:t>
            </a:r>
            <a:r>
              <a:rPr lang="en-US" dirty="0"/>
              <a:t>1</a:t>
            </a:r>
            <a:r>
              <a:rPr lang="ru-RU" dirty="0"/>
              <a:t>8)</a:t>
            </a:r>
            <a:endParaRPr lang="ru-RU" i="1" dirty="0"/>
          </a:p>
          <a:p>
            <a:pPr marL="0" indent="0">
              <a:buNone/>
            </a:pPr>
            <a:endParaRPr lang="en-US" sz="2000" i="1" dirty="0"/>
          </a:p>
        </p:txBody>
      </p:sp>
    </p:spTree>
    <p:extLst>
      <p:ext uri="{BB962C8B-B14F-4D97-AF65-F5344CB8AC3E}">
        <p14:creationId xmlns:p14="http://schemas.microsoft.com/office/powerpoint/2010/main" val="101559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effectLst/>
              </a:rPr>
              <a:t>Декларация переменных и таблиц в функциях</a:t>
            </a: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Переменные объявляются в секции </a:t>
            </a:r>
            <a:r>
              <a:rPr lang="en-US" dirty="0"/>
              <a:t>DECLARE.</a:t>
            </a:r>
          </a:p>
          <a:p>
            <a:r>
              <a:rPr lang="ru-RU" dirty="0"/>
              <a:t>Секция </a:t>
            </a:r>
            <a:r>
              <a:rPr lang="en-US" dirty="0"/>
              <a:t>DECLARE </a:t>
            </a:r>
            <a:r>
              <a:rPr lang="ru-RU" dirty="0"/>
              <a:t>располагается в теле функции после </a:t>
            </a:r>
            <a:r>
              <a:rPr lang="en-US" dirty="0"/>
              <a:t>$$ </a:t>
            </a:r>
            <a:r>
              <a:rPr lang="ru-RU" dirty="0"/>
              <a:t>и до </a:t>
            </a:r>
            <a:r>
              <a:rPr lang="en-US" dirty="0"/>
              <a:t>BEGIN.</a:t>
            </a:r>
          </a:p>
          <a:p>
            <a:r>
              <a:rPr lang="ru-RU" dirty="0"/>
              <a:t>Временная таблица может быть объявлена в любом месте тела функции. </a:t>
            </a:r>
          </a:p>
          <a:p>
            <a:r>
              <a:rPr lang="ru-RU" dirty="0"/>
              <a:t>Синтаксис создания временной таблицы:</a:t>
            </a:r>
          </a:p>
          <a:p>
            <a:pPr marL="457200" lvl="1" indent="0">
              <a:buNone/>
            </a:pPr>
            <a:r>
              <a:rPr lang="en-US" sz="1800" i="1" dirty="0"/>
              <a:t>CREATE TEMP TABLE </a:t>
            </a:r>
            <a:r>
              <a:rPr lang="en-US" sz="1800" i="1" dirty="0" err="1"/>
              <a:t>my_tmp_tbl</a:t>
            </a:r>
            <a:r>
              <a:rPr lang="en-US" sz="1800" i="1" dirty="0"/>
              <a:t> (col_name1 col_type1, col_name2 col_type2…);</a:t>
            </a:r>
          </a:p>
          <a:p>
            <a:r>
              <a:rPr lang="ru-RU" dirty="0"/>
              <a:t>Не забываем удалять временные таблицы. Это можно сделать командой </a:t>
            </a:r>
            <a:r>
              <a:rPr lang="en-US" sz="1800" i="1" dirty="0"/>
              <a:t>DROP TABLE </a:t>
            </a:r>
            <a:r>
              <a:rPr lang="en-US" sz="1800" i="1" dirty="0" err="1"/>
              <a:t>my_tmp_tbl</a:t>
            </a:r>
            <a:r>
              <a:rPr lang="en-US" sz="1800" i="1" dirty="0"/>
              <a:t>: </a:t>
            </a:r>
            <a:r>
              <a:rPr lang="ru-RU" dirty="0"/>
              <a:t>в конце тела функции. </a:t>
            </a:r>
          </a:p>
          <a:p>
            <a:r>
              <a:rPr lang="ru-RU" dirty="0"/>
              <a:t>Либо дописать сразу после объявления таблицы</a:t>
            </a:r>
            <a:r>
              <a:rPr lang="ru-RU" sz="1800" dirty="0"/>
              <a:t> </a:t>
            </a:r>
            <a:r>
              <a:rPr lang="en-US" sz="1800" i="1" dirty="0"/>
              <a:t>ON COMMIT DROP;</a:t>
            </a:r>
            <a:endParaRPr lang="ru-RU" dirty="0"/>
          </a:p>
          <a:p>
            <a:r>
              <a:rPr lang="ru-RU" dirty="0"/>
              <a:t>Посмотрим на примерах (см. пример № </a:t>
            </a:r>
            <a:r>
              <a:rPr lang="en-US" dirty="0"/>
              <a:t>1</a:t>
            </a:r>
            <a:r>
              <a:rPr lang="ru-RU" dirty="0"/>
              <a:t>9)</a:t>
            </a:r>
            <a:endParaRPr lang="ru-RU" i="1" dirty="0"/>
          </a:p>
          <a:p>
            <a:pPr marL="0" indent="0">
              <a:buNone/>
            </a:pPr>
            <a:endParaRPr lang="en-US" sz="2000" i="1" dirty="0"/>
          </a:p>
        </p:txBody>
      </p:sp>
    </p:spTree>
    <p:extLst>
      <p:ext uri="{BB962C8B-B14F-4D97-AF65-F5344CB8AC3E}">
        <p14:creationId xmlns:p14="http://schemas.microsoft.com/office/powerpoint/2010/main" val="3483569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effectLst/>
              </a:rPr>
              <a:t>Условные операторы языка </a:t>
            </a:r>
            <a:r>
              <a:rPr lang="en-US" dirty="0"/>
              <a:t>PL/pgSQL</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Оператор </a:t>
            </a:r>
            <a:r>
              <a:rPr lang="en-US" dirty="0"/>
              <a:t>IF: </a:t>
            </a:r>
            <a:r>
              <a:rPr lang="en-US" sz="1800" i="1" dirty="0"/>
              <a:t>IF </a:t>
            </a:r>
            <a:r>
              <a:rPr lang="ru-RU" sz="1800" i="1" dirty="0"/>
              <a:t>условие </a:t>
            </a:r>
            <a:r>
              <a:rPr lang="en-US" sz="1800" i="1" dirty="0"/>
              <a:t>THEN </a:t>
            </a:r>
            <a:r>
              <a:rPr lang="ru-RU" sz="1800" i="1" dirty="0"/>
              <a:t>действия </a:t>
            </a:r>
            <a:r>
              <a:rPr lang="en-US" sz="1800" i="1" dirty="0"/>
              <a:t>ELSEIF </a:t>
            </a:r>
            <a:r>
              <a:rPr lang="ru-RU" sz="1800" i="1" dirty="0"/>
              <a:t>условие</a:t>
            </a:r>
            <a:r>
              <a:rPr lang="en-US" sz="1800" i="1" dirty="0"/>
              <a:t> THEN </a:t>
            </a:r>
            <a:r>
              <a:rPr lang="ru-RU" sz="1800" i="1" dirty="0"/>
              <a:t>действия</a:t>
            </a:r>
            <a:r>
              <a:rPr lang="en-US" sz="1800" i="1" dirty="0"/>
              <a:t> ELSE </a:t>
            </a:r>
            <a:r>
              <a:rPr lang="ru-RU" sz="1800" i="1" dirty="0"/>
              <a:t>действия</a:t>
            </a:r>
            <a:r>
              <a:rPr lang="en-US" sz="1800" i="1" dirty="0"/>
              <a:t> END IF;</a:t>
            </a:r>
          </a:p>
          <a:p>
            <a:r>
              <a:rPr lang="ru-RU" dirty="0"/>
              <a:t>Оператор </a:t>
            </a:r>
            <a:r>
              <a:rPr lang="en-US" dirty="0"/>
              <a:t>CASE: </a:t>
            </a:r>
            <a:r>
              <a:rPr lang="en-US" sz="1800" i="1" dirty="0"/>
              <a:t>CASE [WHEN </a:t>
            </a:r>
            <a:r>
              <a:rPr lang="ru-RU" sz="1800" i="1" dirty="0"/>
              <a:t>условие</a:t>
            </a:r>
            <a:r>
              <a:rPr lang="en-US" sz="1800" i="1" dirty="0"/>
              <a:t> THEN </a:t>
            </a:r>
            <a:r>
              <a:rPr lang="ru-RU" sz="1800" i="1" dirty="0"/>
              <a:t>действия</a:t>
            </a:r>
            <a:r>
              <a:rPr lang="en-US" sz="1800" i="1" dirty="0"/>
              <a:t>]</a:t>
            </a:r>
            <a:r>
              <a:rPr lang="ru-RU" sz="1800" i="1" dirty="0"/>
              <a:t> </a:t>
            </a:r>
            <a:r>
              <a:rPr lang="en-US" sz="1800" i="1" dirty="0"/>
              <a:t>ELSE </a:t>
            </a:r>
            <a:r>
              <a:rPr lang="ru-RU" sz="1800" i="1" dirty="0"/>
              <a:t>действия</a:t>
            </a:r>
            <a:r>
              <a:rPr lang="en-US" sz="1800" i="1" dirty="0"/>
              <a:t> END CASE;</a:t>
            </a:r>
          </a:p>
          <a:p>
            <a:r>
              <a:rPr lang="ru-RU" dirty="0"/>
              <a:t>Функция </a:t>
            </a:r>
            <a:r>
              <a:rPr lang="en-US" dirty="0"/>
              <a:t>COALSECE(val1,val2) </a:t>
            </a:r>
            <a:r>
              <a:rPr lang="ru-RU" dirty="0"/>
              <a:t>возвращает первый результат, отличный от </a:t>
            </a:r>
            <a:r>
              <a:rPr lang="en-US" dirty="0"/>
              <a:t>NULL</a:t>
            </a:r>
            <a:r>
              <a:rPr lang="ru-RU" dirty="0"/>
              <a:t>. </a:t>
            </a:r>
          </a:p>
          <a:p>
            <a:r>
              <a:rPr lang="ru-RU" dirty="0"/>
              <a:t>Функция </a:t>
            </a:r>
            <a:r>
              <a:rPr lang="en-US" dirty="0"/>
              <a:t>NULLIF(val1,val2) </a:t>
            </a:r>
            <a:r>
              <a:rPr lang="ru-RU" dirty="0"/>
              <a:t>возвращает </a:t>
            </a:r>
            <a:r>
              <a:rPr lang="en-US" dirty="0"/>
              <a:t>NULL</a:t>
            </a:r>
            <a:r>
              <a:rPr lang="ru-RU" dirty="0"/>
              <a:t>, если </a:t>
            </a:r>
            <a:r>
              <a:rPr lang="en-US" dirty="0"/>
              <a:t>val1 = val2. </a:t>
            </a:r>
            <a:r>
              <a:rPr lang="ru-RU" dirty="0"/>
              <a:t>По сути она противоположна функции </a:t>
            </a:r>
            <a:r>
              <a:rPr lang="en-US" dirty="0"/>
              <a:t>COALSECE.</a:t>
            </a:r>
            <a:r>
              <a:rPr lang="ru-RU" dirty="0"/>
              <a:t> В примере ниже вернет </a:t>
            </a:r>
            <a:r>
              <a:rPr lang="en-US" dirty="0"/>
              <a:t>NULL</a:t>
            </a:r>
            <a:r>
              <a:rPr lang="ru-RU" dirty="0"/>
              <a:t>, если значение равно </a:t>
            </a:r>
            <a:r>
              <a:rPr lang="ru-RU" altLang="ru-RU" i="1" dirty="0"/>
              <a:t>'</a:t>
            </a:r>
            <a:r>
              <a:rPr lang="en-US" dirty="0"/>
              <a:t>none</a:t>
            </a:r>
            <a:r>
              <a:rPr lang="ru-RU" altLang="ru-RU" i="1" dirty="0"/>
              <a:t>'</a:t>
            </a:r>
            <a:r>
              <a:rPr lang="ru-RU" dirty="0"/>
              <a:t>:  </a:t>
            </a:r>
            <a:r>
              <a:rPr lang="ru-RU" altLang="ru-RU" sz="1800" i="1" dirty="0"/>
              <a:t>SELECT NULLIF(</a:t>
            </a:r>
            <a:r>
              <a:rPr lang="ru-RU" altLang="ru-RU" sz="1800" i="1" dirty="0" err="1"/>
              <a:t>value</a:t>
            </a:r>
            <a:r>
              <a:rPr lang="ru-RU" altLang="ru-RU" sz="1800" i="1" dirty="0"/>
              <a:t>, '</a:t>
            </a:r>
            <a:r>
              <a:rPr lang="ru-RU" altLang="ru-RU" sz="1800" i="1" dirty="0" err="1"/>
              <a:t>none</a:t>
            </a:r>
            <a:r>
              <a:rPr lang="ru-RU" altLang="ru-RU" sz="1800" i="1" dirty="0"/>
              <a:t>') </a:t>
            </a:r>
            <a:r>
              <a:rPr lang="en-US" altLang="ru-RU" sz="1800" i="1" dirty="0"/>
              <a:t>;</a:t>
            </a:r>
            <a:r>
              <a:rPr lang="ru-RU" altLang="ru-RU" sz="1800" i="1" dirty="0"/>
              <a:t> </a:t>
            </a:r>
          </a:p>
          <a:p>
            <a:r>
              <a:rPr lang="ru-RU" dirty="0"/>
              <a:t>Посмотрим условные операторы на примерах (см. пример № </a:t>
            </a:r>
            <a:r>
              <a:rPr lang="en-US" dirty="0"/>
              <a:t>20</a:t>
            </a:r>
            <a:r>
              <a:rPr lang="ru-RU" dirty="0"/>
              <a:t>)</a:t>
            </a:r>
          </a:p>
          <a:p>
            <a:r>
              <a:rPr lang="en-US" sz="2000" i="1" dirty="0">
                <a:hlinkClick r:id="rId2"/>
              </a:rPr>
              <a:t>https://postgrespro.ru/docs/postgresql/15/functions-conditional#FUNCTIONS-CASE</a:t>
            </a:r>
            <a:endParaRPr lang="ru-RU" sz="2000" i="1" dirty="0"/>
          </a:p>
          <a:p>
            <a:endParaRPr lang="ru-RU" i="1" dirty="0"/>
          </a:p>
          <a:p>
            <a:pPr marL="0" indent="0">
              <a:buNone/>
            </a:pPr>
            <a:endParaRPr lang="en-US" sz="2000" i="1" dirty="0"/>
          </a:p>
        </p:txBody>
      </p:sp>
    </p:spTree>
    <p:extLst>
      <p:ext uri="{BB962C8B-B14F-4D97-AF65-F5344CB8AC3E}">
        <p14:creationId xmlns:p14="http://schemas.microsoft.com/office/powerpoint/2010/main" val="24278649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effectLst/>
              </a:rPr>
              <a:t>Циклы в </a:t>
            </a:r>
            <a:r>
              <a:rPr lang="en-US" dirty="0"/>
              <a:t>PL/pgSQL</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sz="2400" dirty="0"/>
              <a:t>Цикл </a:t>
            </a:r>
            <a:r>
              <a:rPr lang="en-US" sz="2400" dirty="0"/>
              <a:t>WHILE: </a:t>
            </a:r>
            <a:r>
              <a:rPr lang="en-US" sz="2000" i="1" dirty="0"/>
              <a:t>WHILE </a:t>
            </a:r>
            <a:r>
              <a:rPr lang="ru-RU" sz="2000" i="1" dirty="0"/>
              <a:t>условие </a:t>
            </a:r>
            <a:r>
              <a:rPr lang="en-US" sz="2000" i="1" dirty="0"/>
              <a:t>LOOP </a:t>
            </a:r>
            <a:r>
              <a:rPr lang="ru-RU" sz="2000" i="1" dirty="0"/>
              <a:t>действия в итерации </a:t>
            </a:r>
            <a:r>
              <a:rPr lang="en-US" sz="2000" i="1" dirty="0"/>
              <a:t>END LOOP;</a:t>
            </a:r>
          </a:p>
          <a:p>
            <a:r>
              <a:rPr lang="ru-RU" sz="2400" dirty="0"/>
              <a:t>Цикл </a:t>
            </a:r>
            <a:r>
              <a:rPr lang="en-US" sz="2400" dirty="0"/>
              <a:t>LOOP: </a:t>
            </a:r>
            <a:r>
              <a:rPr lang="en-US" sz="2000" i="1" dirty="0"/>
              <a:t>LOOP EXIT WHEN </a:t>
            </a:r>
            <a:r>
              <a:rPr lang="ru-RU" sz="2000" i="1" dirty="0"/>
              <a:t>условие</a:t>
            </a:r>
            <a:r>
              <a:rPr lang="en-US" sz="2000" i="1" dirty="0"/>
              <a:t> </a:t>
            </a:r>
            <a:r>
              <a:rPr lang="ru-RU" sz="2000" i="1" dirty="0"/>
              <a:t>действия в итерации</a:t>
            </a:r>
            <a:r>
              <a:rPr lang="en-US" sz="2000" i="1" dirty="0"/>
              <a:t> END LOOP;</a:t>
            </a:r>
          </a:p>
          <a:p>
            <a:r>
              <a:rPr lang="ru-RU" sz="2400" dirty="0"/>
              <a:t>Цикл </a:t>
            </a:r>
            <a:r>
              <a:rPr lang="en-US" sz="2400" dirty="0"/>
              <a:t>FOR</a:t>
            </a:r>
            <a:r>
              <a:rPr lang="ru-RU" sz="2400" dirty="0"/>
              <a:t> с итератором</a:t>
            </a:r>
            <a:r>
              <a:rPr lang="en-US" sz="2400" dirty="0"/>
              <a:t>:</a:t>
            </a:r>
            <a:r>
              <a:rPr lang="ru-RU" sz="2400" dirty="0"/>
              <a:t> </a:t>
            </a:r>
          </a:p>
          <a:p>
            <a:pPr marL="457200" lvl="1" indent="0">
              <a:buNone/>
            </a:pPr>
            <a:r>
              <a:rPr lang="en-US" sz="2000" i="1" dirty="0"/>
              <a:t>FOR </a:t>
            </a:r>
            <a:r>
              <a:rPr lang="ru-RU" sz="2000" i="1" dirty="0"/>
              <a:t>счетчик</a:t>
            </a:r>
            <a:r>
              <a:rPr lang="en-US" sz="2000" i="1" dirty="0"/>
              <a:t> IN [REVERSE] </a:t>
            </a:r>
            <a:r>
              <a:rPr lang="ru-RU" sz="2000" i="1" dirty="0"/>
              <a:t>от</a:t>
            </a:r>
            <a:r>
              <a:rPr lang="en-US" sz="2000" i="1" dirty="0"/>
              <a:t> .. </a:t>
            </a:r>
            <a:r>
              <a:rPr lang="ru-RU" sz="2000" i="1" dirty="0"/>
              <a:t>до</a:t>
            </a:r>
            <a:r>
              <a:rPr lang="en-US" sz="2000" i="1" dirty="0"/>
              <a:t> [BY </a:t>
            </a:r>
            <a:r>
              <a:rPr lang="ru-RU" sz="2000" i="1" dirty="0"/>
              <a:t>шаг</a:t>
            </a:r>
            <a:r>
              <a:rPr lang="en-US" sz="2000" i="1" dirty="0"/>
              <a:t>] LOOP </a:t>
            </a:r>
            <a:r>
              <a:rPr lang="ru-RU" sz="2000" i="1" dirty="0"/>
              <a:t>действия в итерации</a:t>
            </a:r>
            <a:r>
              <a:rPr lang="en-US" sz="2000" i="1" dirty="0"/>
              <a:t> END LOOP;</a:t>
            </a:r>
            <a:endParaRPr lang="ru-RU" sz="2000" i="1" dirty="0"/>
          </a:p>
          <a:p>
            <a:r>
              <a:rPr lang="ru-RU" sz="2400" dirty="0"/>
              <a:t>Цикл </a:t>
            </a:r>
            <a:r>
              <a:rPr lang="en-US" sz="2400" dirty="0"/>
              <a:t>FOR</a:t>
            </a:r>
            <a:r>
              <a:rPr lang="ru-RU" sz="2400" dirty="0"/>
              <a:t> по результатам запроса</a:t>
            </a:r>
            <a:r>
              <a:rPr lang="en-US" sz="2400" dirty="0"/>
              <a:t>:</a:t>
            </a:r>
            <a:r>
              <a:rPr lang="ru-RU" sz="2400" dirty="0"/>
              <a:t> </a:t>
            </a:r>
          </a:p>
          <a:p>
            <a:pPr marL="0" indent="0">
              <a:buNone/>
            </a:pPr>
            <a:r>
              <a:rPr lang="ru-RU" sz="2400" i="1" dirty="0"/>
              <a:t>       </a:t>
            </a:r>
            <a:r>
              <a:rPr lang="en-US" sz="2000" i="1" dirty="0"/>
              <a:t>FOR </a:t>
            </a:r>
            <a:r>
              <a:rPr lang="ru-RU" sz="2000" i="1" dirty="0"/>
              <a:t>строка</a:t>
            </a:r>
            <a:r>
              <a:rPr lang="en-US" sz="2000" i="1" dirty="0"/>
              <a:t> IN </a:t>
            </a:r>
            <a:r>
              <a:rPr lang="ru-RU" sz="2000" i="1" dirty="0"/>
              <a:t>запросе</a:t>
            </a:r>
            <a:r>
              <a:rPr lang="en-US" sz="2000" i="1" dirty="0"/>
              <a:t> LOOP </a:t>
            </a:r>
            <a:r>
              <a:rPr lang="ru-RU" sz="2000" i="1" dirty="0"/>
              <a:t>действия в итерации</a:t>
            </a:r>
            <a:r>
              <a:rPr lang="en-US" sz="2000" i="1" dirty="0"/>
              <a:t> END LOOP;</a:t>
            </a:r>
            <a:endParaRPr lang="ru-RU" sz="2000" dirty="0"/>
          </a:p>
          <a:p>
            <a:r>
              <a:rPr lang="ru-RU" sz="2400" dirty="0"/>
              <a:t>Цикл </a:t>
            </a:r>
            <a:r>
              <a:rPr lang="en-US" sz="2400" dirty="0"/>
              <a:t>FOREACH </a:t>
            </a:r>
            <a:r>
              <a:rPr lang="ru-RU" sz="2400" dirty="0"/>
              <a:t>по элементам массива:</a:t>
            </a:r>
          </a:p>
          <a:p>
            <a:pPr marL="0" indent="0">
              <a:buNone/>
            </a:pPr>
            <a:r>
              <a:rPr lang="ru-RU" sz="2400" dirty="0"/>
              <a:t>       </a:t>
            </a:r>
            <a:r>
              <a:rPr lang="en-US" sz="2000" i="1" dirty="0"/>
              <a:t>FOREACH </a:t>
            </a:r>
            <a:r>
              <a:rPr lang="ru-RU" sz="2000" i="1" dirty="0"/>
              <a:t>элемент массива </a:t>
            </a:r>
            <a:r>
              <a:rPr lang="en-US" sz="2000" i="1" dirty="0"/>
              <a:t>IN ARRAY </a:t>
            </a:r>
            <a:r>
              <a:rPr lang="ru-RU" sz="2000" i="1" dirty="0"/>
              <a:t>массив </a:t>
            </a:r>
            <a:r>
              <a:rPr lang="en-US" sz="2000" i="1" dirty="0"/>
              <a:t>LOOP </a:t>
            </a:r>
            <a:r>
              <a:rPr lang="ru-RU" sz="2000" i="1" dirty="0"/>
              <a:t>действия в итерации</a:t>
            </a:r>
            <a:r>
              <a:rPr lang="en-US" sz="2000" i="1" dirty="0"/>
              <a:t> END LOOP;</a:t>
            </a:r>
            <a:endParaRPr lang="ru-RU" sz="2000" i="1" dirty="0"/>
          </a:p>
          <a:p>
            <a:r>
              <a:rPr lang="ru-RU" sz="2400" dirty="0"/>
              <a:t>Условие пропуска итерации: </a:t>
            </a:r>
            <a:r>
              <a:rPr lang="en-US" sz="1800" i="1" dirty="0"/>
              <a:t>CONTINUE WHEN </a:t>
            </a:r>
            <a:r>
              <a:rPr lang="ru-RU" sz="1800" i="1" dirty="0"/>
              <a:t>условие</a:t>
            </a:r>
          </a:p>
          <a:p>
            <a:r>
              <a:rPr lang="ru-RU" sz="2400" dirty="0"/>
              <a:t>Прерывание цикла (выход из цикла до его завершения): </a:t>
            </a:r>
            <a:r>
              <a:rPr lang="en-US" sz="2000" i="1" dirty="0"/>
              <a:t>EXIT WHEN </a:t>
            </a:r>
            <a:r>
              <a:rPr lang="ru-RU" sz="2000" i="1" dirty="0"/>
              <a:t>условие</a:t>
            </a:r>
          </a:p>
          <a:p>
            <a:r>
              <a:rPr lang="ru-RU" sz="2400" dirty="0"/>
              <a:t>Протестируем работу с циклами на примерах (см. пример № </a:t>
            </a:r>
            <a:r>
              <a:rPr lang="en-US" sz="2400" dirty="0"/>
              <a:t>2</a:t>
            </a:r>
            <a:r>
              <a:rPr lang="ru-RU" sz="2400" dirty="0"/>
              <a:t>1)</a:t>
            </a:r>
          </a:p>
          <a:p>
            <a:r>
              <a:rPr lang="en-US" sz="2000" i="1" dirty="0">
                <a:solidFill>
                  <a:srgbClr val="0070C0"/>
                </a:solidFill>
              </a:rPr>
              <a:t>https://postgrespro.ru/docs/postgresql/15/plpgsql-control-structures</a:t>
            </a:r>
            <a:endParaRPr lang="ru-RU" i="1" dirty="0">
              <a:solidFill>
                <a:srgbClr val="0070C0"/>
              </a:solidFill>
            </a:endParaRPr>
          </a:p>
          <a:p>
            <a:pPr marL="0" indent="0">
              <a:buNone/>
            </a:pPr>
            <a:endParaRPr lang="en-US" sz="2000" i="1" dirty="0"/>
          </a:p>
        </p:txBody>
      </p:sp>
    </p:spTree>
    <p:extLst>
      <p:ext uri="{BB962C8B-B14F-4D97-AF65-F5344CB8AC3E}">
        <p14:creationId xmlns:p14="http://schemas.microsoft.com/office/powerpoint/2010/main" val="1892735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Работа с курсорами</a:t>
            </a:r>
            <a:r>
              <a:rPr lang="ru-RU" dirty="0">
                <a:effectLst/>
              </a:rPr>
              <a:t> в </a:t>
            </a:r>
            <a:r>
              <a:rPr lang="en-US" dirty="0"/>
              <a:t>PL/pgSQL</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Объявляем переменную: </a:t>
            </a:r>
            <a:r>
              <a:rPr lang="en-US" sz="1800" i="1" dirty="0"/>
              <a:t>DECLARE </a:t>
            </a:r>
            <a:r>
              <a:rPr lang="en-US" sz="1800" i="1" dirty="0" err="1"/>
              <a:t>my_cursor</a:t>
            </a:r>
            <a:r>
              <a:rPr lang="en-US" sz="1800" i="1" dirty="0"/>
              <a:t> REFCURSOR;</a:t>
            </a:r>
          </a:p>
          <a:p>
            <a:r>
              <a:rPr lang="ru-RU" dirty="0"/>
              <a:t>Считываем в курсор запрос: </a:t>
            </a:r>
            <a:r>
              <a:rPr lang="en-US" sz="1800" i="1" dirty="0"/>
              <a:t>OPEN </a:t>
            </a:r>
            <a:r>
              <a:rPr lang="en-US" sz="1800" i="1" dirty="0" err="1"/>
              <a:t>my_cursor</a:t>
            </a:r>
            <a:r>
              <a:rPr lang="en-US" sz="1800" i="1" dirty="0"/>
              <a:t> FOR SELECT</a:t>
            </a:r>
            <a:r>
              <a:rPr lang="ru-RU" sz="1800" i="1" dirty="0"/>
              <a:t> текст запроса </a:t>
            </a:r>
            <a:r>
              <a:rPr lang="en-US" sz="1800" i="1" dirty="0"/>
              <a:t>LOOP;</a:t>
            </a:r>
          </a:p>
          <a:p>
            <a:r>
              <a:rPr lang="ru-RU" dirty="0"/>
              <a:t>Выполняем построчную обработку</a:t>
            </a:r>
            <a:r>
              <a:rPr lang="en-US" dirty="0"/>
              <a:t>:</a:t>
            </a:r>
            <a:r>
              <a:rPr lang="ru-RU" dirty="0"/>
              <a:t> </a:t>
            </a:r>
            <a:r>
              <a:rPr lang="en-US" sz="1800" i="1" dirty="0"/>
              <a:t>FETCH NEXT FROM </a:t>
            </a:r>
            <a:r>
              <a:rPr lang="en-US" sz="1800" i="1" dirty="0" err="1"/>
              <a:t>my_cursor</a:t>
            </a:r>
            <a:r>
              <a:rPr lang="en-US" sz="1800" i="1" dirty="0"/>
              <a:t> INTO</a:t>
            </a:r>
            <a:r>
              <a:rPr lang="ru-RU" sz="1800" i="1" dirty="0"/>
              <a:t> переменные</a:t>
            </a:r>
            <a:r>
              <a:rPr lang="en-US" sz="1800" i="1" dirty="0"/>
              <a:t>;</a:t>
            </a:r>
            <a:endParaRPr lang="ru-RU" sz="1800" i="1" dirty="0"/>
          </a:p>
          <a:p>
            <a:r>
              <a:rPr lang="ru-RU" dirty="0"/>
              <a:t>Если достигли последней строки, выходим из цикла: </a:t>
            </a:r>
            <a:r>
              <a:rPr lang="en-US" sz="1800" i="1" dirty="0"/>
              <a:t>EXIT WHEN NOT FOUND;</a:t>
            </a:r>
            <a:r>
              <a:rPr lang="ru-RU" sz="1800" i="1" dirty="0"/>
              <a:t> </a:t>
            </a:r>
          </a:p>
          <a:p>
            <a:r>
              <a:rPr lang="ru-RU" dirty="0"/>
              <a:t>Выполняем в цикле действия с переменными</a:t>
            </a:r>
            <a:r>
              <a:rPr lang="en-US" dirty="0"/>
              <a:t>.</a:t>
            </a:r>
            <a:endParaRPr lang="ru-RU" dirty="0"/>
          </a:p>
          <a:p>
            <a:r>
              <a:rPr lang="ru-RU" dirty="0"/>
              <a:t>Оператор MOVE перемещает курсор без извлечения данных:</a:t>
            </a:r>
          </a:p>
          <a:p>
            <a:pPr marL="0" indent="0">
              <a:buNone/>
            </a:pPr>
            <a:r>
              <a:rPr lang="ru-RU" dirty="0"/>
              <a:t>   </a:t>
            </a:r>
            <a:r>
              <a:rPr lang="ru-RU" sz="1800" i="1" dirty="0"/>
              <a:t>MOVE </a:t>
            </a:r>
            <a:r>
              <a:rPr lang="en-US" sz="1800" i="1" dirty="0"/>
              <a:t>[FIRST, LAST, RELATIVE -2, FORWARD 2]</a:t>
            </a:r>
            <a:r>
              <a:rPr lang="ru-RU" sz="1800" i="1" dirty="0"/>
              <a:t> FROM </a:t>
            </a:r>
            <a:r>
              <a:rPr lang="en-US" sz="1800" i="1" dirty="0" err="1"/>
              <a:t>my_cursor</a:t>
            </a:r>
            <a:r>
              <a:rPr lang="ru-RU" sz="1800" i="1" dirty="0"/>
              <a:t>;</a:t>
            </a:r>
          </a:p>
          <a:p>
            <a:r>
              <a:rPr lang="ru-RU" dirty="0"/>
              <a:t>Завершаем цикл: </a:t>
            </a:r>
            <a:r>
              <a:rPr lang="en-US" sz="1800" i="1" dirty="0"/>
              <a:t>END LOOP;</a:t>
            </a:r>
            <a:endParaRPr lang="ru-RU" i="1" dirty="0"/>
          </a:p>
          <a:p>
            <a:r>
              <a:rPr lang="ru-RU" dirty="0"/>
              <a:t>Не забываем закрывать курсор: </a:t>
            </a:r>
            <a:r>
              <a:rPr lang="en-US" sz="1800" i="1" dirty="0"/>
              <a:t>CLOSE </a:t>
            </a:r>
            <a:r>
              <a:rPr lang="en-US" sz="1800" i="1" dirty="0" err="1"/>
              <a:t>my_cursor</a:t>
            </a:r>
            <a:r>
              <a:rPr lang="en-US" sz="1800" i="1" dirty="0"/>
              <a:t> ;</a:t>
            </a:r>
            <a:endParaRPr lang="ru-RU" sz="1800" i="1" dirty="0"/>
          </a:p>
          <a:p>
            <a:r>
              <a:rPr lang="ru-RU" sz="2400" dirty="0"/>
              <a:t>Протестируем работу с курсором на примере (см. пример № </a:t>
            </a:r>
            <a:r>
              <a:rPr lang="en-US" sz="2400" dirty="0"/>
              <a:t>2</a:t>
            </a:r>
            <a:r>
              <a:rPr lang="ru-RU" sz="2400" dirty="0"/>
              <a:t>2)</a:t>
            </a:r>
          </a:p>
          <a:p>
            <a:r>
              <a:rPr lang="en-US" sz="2000" i="1" dirty="0">
                <a:solidFill>
                  <a:srgbClr val="0070C0"/>
                </a:solidFill>
              </a:rPr>
              <a:t>https://postgrespro.ru/docs/postgresql/15/plpgsql-cursors</a:t>
            </a:r>
            <a:endParaRPr lang="en-US" sz="2000" i="1" dirty="0"/>
          </a:p>
        </p:txBody>
      </p:sp>
    </p:spTree>
    <p:extLst>
      <p:ext uri="{BB962C8B-B14F-4D97-AF65-F5344CB8AC3E}">
        <p14:creationId xmlns:p14="http://schemas.microsoft.com/office/powerpoint/2010/main" val="102156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276837"/>
            <a:ext cx="11430699" cy="763398"/>
          </a:xfrm>
          <a:solidFill>
            <a:schemeClr val="accent2">
              <a:lumMod val="40000"/>
              <a:lumOff val="60000"/>
            </a:schemeClr>
          </a:solidFill>
        </p:spPr>
        <p:txBody>
          <a:bodyPr>
            <a:normAutofit/>
          </a:bodyPr>
          <a:lstStyle/>
          <a:p>
            <a:pPr algn="ctr"/>
            <a:r>
              <a:rPr lang="ru-RU" dirty="0"/>
              <a:t>Домашнее задание №5</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258349"/>
            <a:ext cx="11430699" cy="4918614"/>
          </a:xfrm>
          <a:solidFill>
            <a:schemeClr val="accent6">
              <a:lumMod val="20000"/>
              <a:lumOff val="80000"/>
            </a:schemeClr>
          </a:solidFill>
          <a:ln>
            <a:solidFill>
              <a:schemeClr val="accent1">
                <a:lumMod val="50000"/>
              </a:schemeClr>
            </a:solidFill>
          </a:ln>
        </p:spPr>
        <p:txBody>
          <a:bodyPr>
            <a:normAutofit fontScale="92500" lnSpcReduction="10000"/>
          </a:bodyPr>
          <a:lstStyle/>
          <a:p>
            <a:r>
              <a:rPr lang="ru-RU" dirty="0"/>
              <a:t>Написать два варианта скалярной функции, с </a:t>
            </a:r>
            <a:r>
              <a:rPr lang="en-US" dirty="0"/>
              <a:t>IF </a:t>
            </a:r>
            <a:r>
              <a:rPr lang="ru-RU" dirty="0"/>
              <a:t>и </a:t>
            </a:r>
            <a:r>
              <a:rPr lang="en-US" dirty="0"/>
              <a:t>CASE</a:t>
            </a:r>
            <a:r>
              <a:rPr lang="ru-RU" dirty="0"/>
              <a:t>, принимающих на вход номер месяца и возвращающих номер квартала</a:t>
            </a:r>
            <a:r>
              <a:rPr lang="en-US" dirty="0"/>
              <a:t>. </a:t>
            </a:r>
            <a:endParaRPr lang="ru-RU" dirty="0"/>
          </a:p>
          <a:p>
            <a:r>
              <a:rPr lang="ru-RU" dirty="0"/>
              <a:t>Написать функцию, принимающую на вход номер месяца и город вылета,  возвращающую списком (не таблицей) номера рейсов</a:t>
            </a:r>
            <a:r>
              <a:rPr lang="en-US" dirty="0"/>
              <a:t>.</a:t>
            </a:r>
            <a:r>
              <a:rPr lang="ru-RU" dirty="0"/>
              <a:t> Используйте данные в схеме </a:t>
            </a:r>
            <a:r>
              <a:rPr lang="en-US" dirty="0"/>
              <a:t>booking</a:t>
            </a:r>
            <a:r>
              <a:rPr lang="ru-RU" dirty="0"/>
              <a:t>.</a:t>
            </a:r>
            <a:r>
              <a:rPr lang="en-US" dirty="0"/>
              <a:t> </a:t>
            </a:r>
            <a:endParaRPr lang="ru-RU" dirty="0"/>
          </a:p>
          <a:p>
            <a:r>
              <a:rPr lang="ru-RU" dirty="0"/>
              <a:t>Написать процедуру, которая будет записывать новые данные в таблицу «</a:t>
            </a:r>
            <a:r>
              <a:rPr lang="en-US" dirty="0" err="1"/>
              <a:t>prodmag.products</a:t>
            </a:r>
            <a:r>
              <a:rPr lang="ru-RU" dirty="0"/>
              <a:t>». Данные будем записывать в формате </a:t>
            </a:r>
            <a:r>
              <a:rPr lang="en-US" dirty="0"/>
              <a:t>JSON</a:t>
            </a:r>
            <a:r>
              <a:rPr lang="ru-RU" dirty="0"/>
              <a:t>. У кого таблиц нет, воспользуйтесь скриптами из первого урока.</a:t>
            </a:r>
            <a:endParaRPr lang="en-US" dirty="0"/>
          </a:p>
          <a:p>
            <a:r>
              <a:rPr lang="ru-RU" dirty="0"/>
              <a:t>Написать функцию, принимающую на вход массив </a:t>
            </a:r>
            <a:r>
              <a:rPr lang="en-US" dirty="0"/>
              <a:t>Numeric</a:t>
            </a:r>
            <a:r>
              <a:rPr lang="ru-RU" dirty="0"/>
              <a:t> и считающую с помощью цикла среднее арифметическое всех его элементов.</a:t>
            </a:r>
          </a:p>
          <a:p>
            <a:r>
              <a:rPr lang="ru-RU" dirty="0"/>
              <a:t>Все функции и процедуры создаём в схеме </a:t>
            </a:r>
            <a:r>
              <a:rPr lang="en-US" dirty="0"/>
              <a:t>public.</a:t>
            </a:r>
          </a:p>
          <a:p>
            <a:r>
              <a:rPr lang="ru-RU" dirty="0"/>
              <a:t>Предоставить для проверки скрипты, которыми было выполнено задание.</a:t>
            </a:r>
          </a:p>
          <a:p>
            <a:endParaRPr lang="ru-RU" dirty="0"/>
          </a:p>
        </p:txBody>
      </p:sp>
    </p:spTree>
    <p:extLst>
      <p:ext uri="{BB962C8B-B14F-4D97-AF65-F5344CB8AC3E}">
        <p14:creationId xmlns:p14="http://schemas.microsoft.com/office/powerpoint/2010/main" val="236658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5A6A6-2687-4329-8CF5-92BCA656E645}"/>
              </a:ext>
            </a:extLst>
          </p:cNvPr>
          <p:cNvSpPr>
            <a:spLocks noGrp="1"/>
          </p:cNvSpPr>
          <p:nvPr>
            <p:ph type="title"/>
          </p:nvPr>
        </p:nvSpPr>
        <p:spPr>
          <a:xfrm>
            <a:off x="260059" y="365125"/>
            <a:ext cx="11610363" cy="649943"/>
          </a:xfrm>
          <a:solidFill>
            <a:schemeClr val="accent1">
              <a:lumMod val="40000"/>
              <a:lumOff val="60000"/>
            </a:schemeClr>
          </a:solidFill>
        </p:spPr>
        <p:txBody>
          <a:bodyPr>
            <a:normAutofit fontScale="90000"/>
          </a:bodyPr>
          <a:lstStyle/>
          <a:p>
            <a:r>
              <a:rPr lang="ru-RU" dirty="0"/>
              <a:t>Создание</a:t>
            </a:r>
            <a:r>
              <a:rPr lang="en-US" dirty="0"/>
              <a:t>,</a:t>
            </a:r>
            <a:r>
              <a:rPr lang="ru-RU" dirty="0"/>
              <a:t> редактирование и удаление баз данных</a:t>
            </a:r>
          </a:p>
        </p:txBody>
      </p:sp>
      <p:sp>
        <p:nvSpPr>
          <p:cNvPr id="3" name="Объект 2">
            <a:extLst>
              <a:ext uri="{FF2B5EF4-FFF2-40B4-BE49-F238E27FC236}">
                <a16:creationId xmlns:a16="http://schemas.microsoft.com/office/drawing/2014/main" id="{EACDC0AA-44BA-4DE9-ACFE-82024BF5A45F}"/>
              </a:ext>
            </a:extLst>
          </p:cNvPr>
          <p:cNvSpPr>
            <a:spLocks noGrp="1"/>
          </p:cNvSpPr>
          <p:nvPr>
            <p:ph idx="1"/>
          </p:nvPr>
        </p:nvSpPr>
        <p:spPr>
          <a:xfrm>
            <a:off x="260059" y="1199626"/>
            <a:ext cx="11610363" cy="4977337"/>
          </a:xfrm>
          <a:ln>
            <a:solidFill>
              <a:schemeClr val="accent1">
                <a:lumMod val="50000"/>
              </a:schemeClr>
            </a:solidFill>
          </a:ln>
        </p:spPr>
        <p:txBody>
          <a:bodyPr>
            <a:normAutofit lnSpcReduction="10000"/>
          </a:bodyPr>
          <a:lstStyle/>
          <a:p>
            <a:r>
              <a:rPr lang="ru-RU" dirty="0"/>
              <a:t>Шаблоны</a:t>
            </a:r>
          </a:p>
          <a:p>
            <a:r>
              <a:rPr lang="ru-RU" dirty="0"/>
              <a:t>Табличные пространства</a:t>
            </a:r>
          </a:p>
          <a:p>
            <a:r>
              <a:rPr lang="ru-RU" dirty="0"/>
              <a:t>Кодировка символов</a:t>
            </a:r>
          </a:p>
          <a:p>
            <a:r>
              <a:rPr lang="ru-RU" dirty="0"/>
              <a:t>Владелец</a:t>
            </a:r>
          </a:p>
          <a:p>
            <a:r>
              <a:rPr lang="ru-RU" dirty="0"/>
              <a:t>Создание базы: </a:t>
            </a:r>
            <a:r>
              <a:rPr lang="en-US" sz="1800" i="1" dirty="0"/>
              <a:t>CREATE DATABASE </a:t>
            </a:r>
            <a:r>
              <a:rPr lang="en-US" sz="1800" i="1" dirty="0" err="1"/>
              <a:t>test_db</a:t>
            </a:r>
            <a:r>
              <a:rPr lang="en-US" sz="1800" i="1" dirty="0"/>
              <a:t>  WITH OWNER = </a:t>
            </a:r>
            <a:r>
              <a:rPr lang="en-US" sz="1800" i="1" dirty="0" err="1"/>
              <a:t>postgres</a:t>
            </a:r>
            <a:r>
              <a:rPr lang="en-US" sz="1800" i="1" dirty="0"/>
              <a:t> ENCODING = 'UTF8'  TABLESPACE = </a:t>
            </a:r>
            <a:r>
              <a:rPr lang="en-US" sz="1800" i="1" dirty="0" err="1"/>
              <a:t>pg_default</a:t>
            </a:r>
            <a:r>
              <a:rPr lang="en-US" sz="1800" i="1" dirty="0"/>
              <a:t> TEMPLATE = 'template0’;</a:t>
            </a:r>
            <a:endParaRPr lang="ru-RU" sz="1800" i="1" dirty="0"/>
          </a:p>
          <a:p>
            <a:r>
              <a:rPr lang="ru-RU" dirty="0"/>
              <a:t>Переименование базы: </a:t>
            </a:r>
            <a:r>
              <a:rPr lang="en-US" sz="1800" i="1" dirty="0"/>
              <a:t>ALTER DATABASE </a:t>
            </a:r>
            <a:r>
              <a:rPr lang="en-US" sz="1800" i="1" dirty="0" err="1"/>
              <a:t>test_db</a:t>
            </a:r>
            <a:r>
              <a:rPr lang="en-US" sz="1800" i="1" dirty="0"/>
              <a:t> RENAME TO </a:t>
            </a:r>
            <a:r>
              <a:rPr lang="en-US" sz="1800" i="1" dirty="0" err="1"/>
              <a:t>new_db</a:t>
            </a:r>
            <a:r>
              <a:rPr lang="en-US" sz="1800" i="1" dirty="0"/>
              <a:t>;</a:t>
            </a:r>
            <a:endParaRPr lang="ru-RU" sz="1800" i="1" dirty="0"/>
          </a:p>
          <a:p>
            <a:r>
              <a:rPr lang="ru-RU" dirty="0"/>
              <a:t>Сменить владельца</a:t>
            </a:r>
            <a:r>
              <a:rPr lang="en-US" dirty="0"/>
              <a:t> </a:t>
            </a:r>
            <a:r>
              <a:rPr lang="ru-RU" dirty="0"/>
              <a:t>базы: </a:t>
            </a:r>
            <a:r>
              <a:rPr lang="en-US" sz="1800" i="1" dirty="0"/>
              <a:t>ALTER DATABASE </a:t>
            </a:r>
            <a:r>
              <a:rPr lang="en-US" sz="1800" i="1" dirty="0" err="1"/>
              <a:t>test_db</a:t>
            </a:r>
            <a:r>
              <a:rPr lang="en-US" sz="1800" i="1" dirty="0"/>
              <a:t> OWNER TO admin;</a:t>
            </a:r>
            <a:endParaRPr lang="ru-RU" sz="1800" i="1" dirty="0"/>
          </a:p>
          <a:p>
            <a:r>
              <a:rPr lang="ru-RU" dirty="0"/>
              <a:t>Сменить табличное пространство: </a:t>
            </a:r>
            <a:r>
              <a:rPr lang="en-US" sz="1800" i="1" dirty="0"/>
              <a:t>ALTER DATABASE </a:t>
            </a:r>
            <a:r>
              <a:rPr lang="en-US" sz="1800" i="1" dirty="0" err="1"/>
              <a:t>test_db</a:t>
            </a:r>
            <a:r>
              <a:rPr lang="en-US" sz="1800" i="1" dirty="0"/>
              <a:t> SET TABLESPACE </a:t>
            </a:r>
            <a:r>
              <a:rPr lang="en-US" sz="1800" i="1" dirty="0" err="1"/>
              <a:t>new_ts</a:t>
            </a:r>
            <a:r>
              <a:rPr lang="en-US" sz="1800" i="1" dirty="0"/>
              <a:t>;</a:t>
            </a:r>
            <a:endParaRPr lang="ru-RU" sz="1800" i="1" dirty="0"/>
          </a:p>
          <a:p>
            <a:r>
              <a:rPr lang="ru-RU" dirty="0"/>
              <a:t>Удалить базу</a:t>
            </a:r>
            <a:r>
              <a:rPr lang="en-US" dirty="0"/>
              <a:t> </a:t>
            </a:r>
            <a:r>
              <a:rPr lang="ru-RU" dirty="0"/>
              <a:t>данных: </a:t>
            </a:r>
            <a:r>
              <a:rPr lang="en-US" sz="1800" i="1" dirty="0"/>
              <a:t>DROP DATABASE </a:t>
            </a:r>
            <a:r>
              <a:rPr lang="en-US" sz="1800" i="1" dirty="0" err="1"/>
              <a:t>test_db</a:t>
            </a:r>
            <a:r>
              <a:rPr lang="en-US" sz="1800" i="1" dirty="0"/>
              <a:t>; </a:t>
            </a:r>
          </a:p>
          <a:p>
            <a:r>
              <a:rPr lang="en-US" sz="1800" i="1" dirty="0">
                <a:solidFill>
                  <a:srgbClr val="0070C0"/>
                </a:solidFill>
              </a:rPr>
              <a:t>https://postgrespro.ru/docs/postgrespro/15/sql-alterdatabase</a:t>
            </a:r>
            <a:endParaRPr lang="ru-RU" sz="1800" i="1" dirty="0">
              <a:solidFill>
                <a:srgbClr val="0070C0"/>
              </a:solidFill>
            </a:endParaRPr>
          </a:p>
          <a:p>
            <a:endParaRPr lang="ru-RU" dirty="0"/>
          </a:p>
          <a:p>
            <a:endParaRPr lang="ru-RU" sz="1800" i="1" dirty="0"/>
          </a:p>
        </p:txBody>
      </p:sp>
    </p:spTree>
    <p:extLst>
      <p:ext uri="{BB962C8B-B14F-4D97-AF65-F5344CB8AC3E}">
        <p14:creationId xmlns:p14="http://schemas.microsoft.com/office/powerpoint/2010/main" val="20174525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365125"/>
            <a:ext cx="11430699" cy="1325563"/>
          </a:xfrm>
          <a:solidFill>
            <a:schemeClr val="accent6">
              <a:lumMod val="40000"/>
              <a:lumOff val="60000"/>
            </a:schemeClr>
          </a:solidFill>
        </p:spPr>
        <p:txBody>
          <a:bodyPr/>
          <a:lstStyle/>
          <a:p>
            <a:pPr algn="ctr"/>
            <a:r>
              <a:rPr lang="ru-RU" dirty="0"/>
              <a:t>Занятие шестое</a:t>
            </a:r>
            <a:br>
              <a:rPr lang="ru-RU" dirty="0"/>
            </a:br>
            <a:r>
              <a:rPr lang="ru-RU" dirty="0"/>
              <a:t>Темы:</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825625"/>
            <a:ext cx="11430699" cy="4351338"/>
          </a:xfrm>
          <a:solidFill>
            <a:schemeClr val="accent4">
              <a:lumMod val="20000"/>
              <a:lumOff val="80000"/>
            </a:schemeClr>
          </a:solidFill>
          <a:ln>
            <a:solidFill>
              <a:schemeClr val="accent1">
                <a:lumMod val="50000"/>
              </a:schemeClr>
            </a:solidFill>
          </a:ln>
        </p:spPr>
        <p:txBody>
          <a:bodyPr/>
          <a:lstStyle/>
          <a:p>
            <a:r>
              <a:rPr lang="ru-RU" dirty="0"/>
              <a:t>Вызов исключений</a:t>
            </a:r>
          </a:p>
          <a:p>
            <a:r>
              <a:rPr lang="ru-RU" dirty="0"/>
              <a:t>Обработка ошибок</a:t>
            </a:r>
          </a:p>
          <a:p>
            <a:r>
              <a:rPr lang="ru-RU" dirty="0"/>
              <a:t>Анонимные функции</a:t>
            </a:r>
          </a:p>
          <a:p>
            <a:r>
              <a:rPr lang="ru-RU" dirty="0"/>
              <a:t>Триггеры на изменение данных</a:t>
            </a:r>
          </a:p>
          <a:p>
            <a:r>
              <a:rPr lang="ru-RU" dirty="0"/>
              <a:t>Триггеры на изменение объектов БД</a:t>
            </a:r>
            <a:endParaRPr lang="en-US" dirty="0"/>
          </a:p>
          <a:p>
            <a:r>
              <a:rPr lang="ru-RU" dirty="0"/>
              <a:t>Динамический </a:t>
            </a:r>
            <a:r>
              <a:rPr lang="en-US" dirty="0"/>
              <a:t>SQL</a:t>
            </a:r>
            <a:endParaRPr lang="ru-RU" dirty="0"/>
          </a:p>
        </p:txBody>
      </p:sp>
    </p:spTree>
    <p:extLst>
      <p:ext uri="{BB962C8B-B14F-4D97-AF65-F5344CB8AC3E}">
        <p14:creationId xmlns:p14="http://schemas.microsoft.com/office/powerpoint/2010/main" val="28147516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Вызов исключений</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sz="2400" dirty="0"/>
              <a:t>Вызов исключения</a:t>
            </a:r>
            <a:r>
              <a:rPr lang="en-US" sz="2400" dirty="0"/>
              <a:t>:</a:t>
            </a:r>
            <a:r>
              <a:rPr lang="ru-RU" sz="2400" dirty="0"/>
              <a:t> </a:t>
            </a:r>
            <a:r>
              <a:rPr lang="en-US" sz="1800" i="1" dirty="0"/>
              <a:t>RAISE [</a:t>
            </a:r>
            <a:r>
              <a:rPr lang="ru-RU" sz="1800" i="1" dirty="0"/>
              <a:t>критичность ошибки</a:t>
            </a:r>
            <a:r>
              <a:rPr lang="en-US" sz="1800" i="1" dirty="0"/>
              <a:t>] ‘</a:t>
            </a:r>
            <a:r>
              <a:rPr lang="ru-RU" sz="1800" i="1" dirty="0"/>
              <a:t>сообщение</a:t>
            </a:r>
            <a:r>
              <a:rPr lang="en-US" sz="1800" i="1" dirty="0"/>
              <a:t> (%)’, </a:t>
            </a:r>
            <a:r>
              <a:rPr lang="en-US" sz="1800" i="1" dirty="0" err="1"/>
              <a:t>arg_name</a:t>
            </a:r>
            <a:r>
              <a:rPr lang="en-US" sz="1800" i="1" dirty="0"/>
              <a:t>;</a:t>
            </a:r>
            <a:r>
              <a:rPr lang="ru-RU" sz="1800" i="1" dirty="0"/>
              <a:t> </a:t>
            </a:r>
          </a:p>
          <a:p>
            <a:r>
              <a:rPr lang="ru-RU" sz="2400" dirty="0"/>
              <a:t>Уровни критичности:</a:t>
            </a:r>
          </a:p>
          <a:p>
            <a:pPr lvl="1"/>
            <a:r>
              <a:rPr lang="en-US" sz="1800" dirty="0"/>
              <a:t>DEBUG – </a:t>
            </a:r>
            <a:r>
              <a:rPr lang="ru-RU" sz="1800" dirty="0"/>
              <a:t>отладка</a:t>
            </a:r>
          </a:p>
          <a:p>
            <a:pPr lvl="1"/>
            <a:r>
              <a:rPr lang="en-US" sz="1800" dirty="0"/>
              <a:t>LOG – </a:t>
            </a:r>
            <a:r>
              <a:rPr lang="ru-RU" sz="1800" dirty="0" err="1"/>
              <a:t>логгирование</a:t>
            </a:r>
            <a:endParaRPr lang="ru-RU" sz="1800" dirty="0"/>
          </a:p>
          <a:p>
            <a:pPr lvl="1"/>
            <a:r>
              <a:rPr lang="en-US" sz="1800" dirty="0"/>
              <a:t>INFO – </a:t>
            </a:r>
            <a:r>
              <a:rPr lang="ru-RU" sz="1800" dirty="0"/>
              <a:t>информационные</a:t>
            </a:r>
          </a:p>
          <a:p>
            <a:pPr lvl="1"/>
            <a:r>
              <a:rPr lang="en-US" sz="1800" dirty="0"/>
              <a:t>NOTICE – </a:t>
            </a:r>
            <a:r>
              <a:rPr lang="ru-RU" sz="1800" dirty="0"/>
              <a:t>замечания</a:t>
            </a:r>
          </a:p>
          <a:p>
            <a:pPr lvl="1"/>
            <a:r>
              <a:rPr lang="en-US" sz="1800" dirty="0"/>
              <a:t>WARNING – </a:t>
            </a:r>
            <a:r>
              <a:rPr lang="ru-RU" sz="1800" dirty="0"/>
              <a:t>предупреждение, потенциальная ошибка</a:t>
            </a:r>
          </a:p>
          <a:p>
            <a:pPr lvl="1"/>
            <a:r>
              <a:rPr lang="en-US" sz="1800" dirty="0"/>
              <a:t>EXCEPTION – </a:t>
            </a:r>
            <a:r>
              <a:rPr lang="ru-RU" sz="1800" dirty="0"/>
              <a:t>ошибка / исключение (произойдет откат транзакции)</a:t>
            </a:r>
          </a:p>
          <a:p>
            <a:r>
              <a:rPr lang="ru-RU" sz="2400" dirty="0"/>
              <a:t>Параметры в </a:t>
            </a:r>
            <a:r>
              <a:rPr lang="en-US" sz="2400" dirty="0"/>
              <a:t>RAISE </a:t>
            </a:r>
            <a:r>
              <a:rPr lang="ru-RU" sz="2400" dirty="0"/>
              <a:t>добавляются через </a:t>
            </a:r>
            <a:r>
              <a:rPr lang="en-US" sz="2400" dirty="0"/>
              <a:t>USING: </a:t>
            </a:r>
            <a:endParaRPr lang="ru-RU" sz="2400" dirty="0"/>
          </a:p>
          <a:p>
            <a:pPr marL="0" indent="0">
              <a:buNone/>
            </a:pPr>
            <a:r>
              <a:rPr lang="en-US" sz="2400" i="1" dirty="0"/>
              <a:t>    </a:t>
            </a:r>
            <a:r>
              <a:rPr lang="en-US" sz="1800" i="1" dirty="0"/>
              <a:t>RAISE ‘</a:t>
            </a:r>
            <a:r>
              <a:rPr lang="ru-RU" sz="1800" i="1" dirty="0"/>
              <a:t>Неверный код региона</a:t>
            </a:r>
            <a:r>
              <a:rPr lang="en-US" sz="1800" i="1" dirty="0"/>
              <a:t> (%)’, </a:t>
            </a:r>
            <a:r>
              <a:rPr lang="en-US" sz="1800" i="1" dirty="0" err="1"/>
              <a:t>reg_code</a:t>
            </a:r>
            <a:r>
              <a:rPr lang="en-US" sz="1800" i="1" dirty="0"/>
              <a:t> USING HINT=‘</a:t>
            </a:r>
            <a:r>
              <a:rPr lang="ru-RU" sz="1800" i="1" dirty="0"/>
              <a:t>Передайте код в диапазоне от 01 до 99</a:t>
            </a:r>
            <a:r>
              <a:rPr lang="en-US" sz="1800" i="1" dirty="0"/>
              <a:t>’</a:t>
            </a:r>
            <a:r>
              <a:rPr lang="ru-RU" sz="1800" i="1" dirty="0"/>
              <a:t>      </a:t>
            </a:r>
            <a:r>
              <a:rPr lang="en-US" sz="1800" i="1" dirty="0"/>
              <a:t>ERRCODE=‘345621’;</a:t>
            </a:r>
            <a:r>
              <a:rPr lang="ru-RU" sz="1800" i="1" dirty="0"/>
              <a:t> </a:t>
            </a:r>
          </a:p>
          <a:p>
            <a:r>
              <a:rPr lang="en-US" sz="2000" i="1" dirty="0">
                <a:solidFill>
                  <a:srgbClr val="0070C0"/>
                </a:solidFill>
              </a:rPr>
              <a:t>https://postgrespro.ru/docs/postgresql/15/plpgsql-errors-and-messages</a:t>
            </a:r>
            <a:endParaRPr lang="en-US" sz="2000" i="1" dirty="0"/>
          </a:p>
        </p:txBody>
      </p:sp>
    </p:spTree>
    <p:extLst>
      <p:ext uri="{BB962C8B-B14F-4D97-AF65-F5344CB8AC3E}">
        <p14:creationId xmlns:p14="http://schemas.microsoft.com/office/powerpoint/2010/main" val="37632234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Обработка исключений</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en-US" dirty="0"/>
              <a:t>EXCEPTION </a:t>
            </a:r>
            <a:r>
              <a:rPr lang="ru-RU" dirty="0"/>
              <a:t>работают только в </a:t>
            </a:r>
            <a:r>
              <a:rPr lang="en-US" dirty="0"/>
              <a:t>PL/pgSQL</a:t>
            </a:r>
            <a:r>
              <a:rPr lang="ru-RU" dirty="0"/>
              <a:t>.</a:t>
            </a:r>
            <a:endParaRPr lang="ru-RU" sz="2400" dirty="0"/>
          </a:p>
          <a:p>
            <a:r>
              <a:rPr lang="ru-RU" dirty="0"/>
              <a:t>Поймать исключение можно блоком </a:t>
            </a:r>
            <a:r>
              <a:rPr lang="en-US" dirty="0"/>
              <a:t>EXCEPTION WHEN: </a:t>
            </a:r>
          </a:p>
          <a:p>
            <a:pPr marL="0" indent="0">
              <a:buNone/>
            </a:pPr>
            <a:r>
              <a:rPr lang="en-US" i="1" dirty="0"/>
              <a:t>    </a:t>
            </a:r>
            <a:r>
              <a:rPr lang="en-US" sz="2400" i="1" dirty="0"/>
              <a:t>EXCEPTION WHEN </a:t>
            </a:r>
            <a:r>
              <a:rPr lang="ru-RU" sz="2400" i="1" dirty="0"/>
              <a:t>имя исключения </a:t>
            </a:r>
            <a:r>
              <a:rPr lang="en-US" sz="2400" i="1" dirty="0"/>
              <a:t>[</a:t>
            </a:r>
            <a:r>
              <a:rPr lang="ru-RU" sz="2400" i="1" dirty="0"/>
              <a:t>код ошибки</a:t>
            </a:r>
            <a:r>
              <a:rPr lang="en-US" sz="2400" i="1" dirty="0"/>
              <a:t>] THEN </a:t>
            </a:r>
            <a:r>
              <a:rPr lang="ru-RU" sz="2400" i="1" dirty="0"/>
              <a:t>какие либо действия</a:t>
            </a:r>
            <a:r>
              <a:rPr lang="en-US" sz="2400" i="1" dirty="0"/>
              <a:t>;</a:t>
            </a:r>
            <a:endParaRPr lang="ru-RU" sz="2400" dirty="0"/>
          </a:p>
          <a:p>
            <a:r>
              <a:rPr lang="ru-RU" dirty="0"/>
              <a:t>Получить дополнительную информацию об ошибке можно вызвав </a:t>
            </a:r>
            <a:r>
              <a:rPr lang="en-US" dirty="0"/>
              <a:t>GET STACKED DIAGNOSTICS</a:t>
            </a:r>
            <a:r>
              <a:rPr lang="ru-RU" dirty="0"/>
              <a:t>, в ней использовать переменные</a:t>
            </a:r>
            <a:r>
              <a:rPr lang="en-US" dirty="0"/>
              <a:t>:</a:t>
            </a:r>
            <a:endParaRPr lang="ru-RU" dirty="0"/>
          </a:p>
          <a:p>
            <a:pPr lvl="1"/>
            <a:r>
              <a:rPr lang="en-US" sz="2000" dirty="0"/>
              <a:t>PG_EXCEPTION_CONTEXT – </a:t>
            </a:r>
            <a:r>
              <a:rPr lang="ru-RU" sz="2000" dirty="0"/>
              <a:t>содержит контекст ошибки</a:t>
            </a:r>
          </a:p>
          <a:p>
            <a:pPr lvl="1"/>
            <a:r>
              <a:rPr lang="en-US" sz="2000" dirty="0"/>
              <a:t>MESSAGE_TEXT – </a:t>
            </a:r>
            <a:r>
              <a:rPr lang="ru-RU" sz="2000" dirty="0"/>
              <a:t>текст ошибки</a:t>
            </a:r>
          </a:p>
          <a:p>
            <a:pPr lvl="1"/>
            <a:r>
              <a:rPr lang="en-US" sz="2000" dirty="0"/>
              <a:t>PG_EXCEPTION_DETAIL – </a:t>
            </a:r>
            <a:r>
              <a:rPr lang="ru-RU" sz="2000" dirty="0"/>
              <a:t>подробности</a:t>
            </a:r>
          </a:p>
          <a:p>
            <a:pPr lvl="1"/>
            <a:r>
              <a:rPr lang="en-US" sz="2000" dirty="0"/>
              <a:t>RETURNED_SQLSTATE – </a:t>
            </a:r>
            <a:r>
              <a:rPr lang="ru-RU" sz="2000" dirty="0"/>
              <a:t>код ошибки</a:t>
            </a:r>
          </a:p>
          <a:p>
            <a:r>
              <a:rPr lang="ru-RU" dirty="0"/>
              <a:t>Все коды ошибок: </a:t>
            </a:r>
            <a:r>
              <a:rPr lang="en-US" sz="2000" dirty="0">
                <a:solidFill>
                  <a:srgbClr val="0070C0"/>
                </a:solidFill>
              </a:rPr>
              <a:t>https://postgrespro.ru/docs/postgresql/15/errcodes-appendix</a:t>
            </a:r>
            <a:endParaRPr lang="ru-RU" sz="2000" dirty="0">
              <a:solidFill>
                <a:srgbClr val="0070C0"/>
              </a:solidFill>
            </a:endParaRPr>
          </a:p>
          <a:p>
            <a:r>
              <a:rPr lang="ru-RU" sz="2400" dirty="0"/>
              <a:t>Протестируем обработку ошибок и исключений на примерах (см. пример № </a:t>
            </a:r>
            <a:r>
              <a:rPr lang="en-US" sz="2400" dirty="0"/>
              <a:t>24</a:t>
            </a:r>
            <a:r>
              <a:rPr lang="ru-RU" sz="2400" dirty="0"/>
              <a:t>)</a:t>
            </a:r>
          </a:p>
          <a:p>
            <a:r>
              <a:rPr lang="en-US" sz="2000" i="1" dirty="0">
                <a:solidFill>
                  <a:srgbClr val="0070C0"/>
                </a:solidFill>
              </a:rPr>
              <a:t>https://postgrespro.ru/docs/postgresql/15/plpgsql-control-structures#PLPGSQL-ERROR-TRAPPING</a:t>
            </a:r>
            <a:endParaRPr lang="en-US" sz="2000" i="1" dirty="0"/>
          </a:p>
        </p:txBody>
      </p:sp>
    </p:spTree>
    <p:extLst>
      <p:ext uri="{BB962C8B-B14F-4D97-AF65-F5344CB8AC3E}">
        <p14:creationId xmlns:p14="http://schemas.microsoft.com/office/powerpoint/2010/main" val="1237920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Анонимные функции</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altLang="ru-RU" dirty="0"/>
              <a:t>Оператор DO </a:t>
            </a:r>
            <a:r>
              <a:rPr lang="en-US" altLang="ru-RU" dirty="0"/>
              <a:t>$$</a:t>
            </a:r>
            <a:r>
              <a:rPr lang="ru-RU" altLang="ru-RU" dirty="0"/>
              <a:t> выполняет анонимную функцию на процедурном языке </a:t>
            </a:r>
            <a:r>
              <a:rPr lang="ru-RU" dirty="0"/>
              <a:t> </a:t>
            </a:r>
            <a:r>
              <a:rPr lang="en-US" dirty="0"/>
              <a:t>PL/pgSQL.</a:t>
            </a:r>
          </a:p>
          <a:p>
            <a:r>
              <a:rPr lang="ru-RU" altLang="ru-RU" dirty="0"/>
              <a:t>Блок кода воспринимается, как если бы это было тело функции, которая не имеет параметров и возвращает </a:t>
            </a:r>
            <a:r>
              <a:rPr lang="en-US" altLang="ru-RU" dirty="0"/>
              <a:t>VOID</a:t>
            </a:r>
            <a:r>
              <a:rPr lang="ru-RU" altLang="ru-RU" dirty="0"/>
              <a:t>. </a:t>
            </a:r>
          </a:p>
          <a:p>
            <a:r>
              <a:rPr lang="ru-RU" altLang="ru-RU" dirty="0"/>
              <a:t>Этот код компилируется и выполняется один раз.</a:t>
            </a:r>
            <a:endParaRPr lang="en-US" altLang="ru-RU" dirty="0"/>
          </a:p>
          <a:p>
            <a:r>
              <a:rPr lang="ru-RU" altLang="ru-RU" dirty="0"/>
              <a:t>Код</a:t>
            </a:r>
            <a:r>
              <a:rPr lang="en-US" altLang="ru-RU" dirty="0"/>
              <a:t> </a:t>
            </a:r>
            <a:r>
              <a:rPr lang="ru-RU" altLang="ru-RU" dirty="0"/>
              <a:t>анонимной функции завершается оператором </a:t>
            </a:r>
            <a:r>
              <a:rPr lang="en-US" altLang="ru-RU" dirty="0"/>
              <a:t>END$$;</a:t>
            </a:r>
            <a:endParaRPr lang="ru-RU" altLang="ru-RU" dirty="0"/>
          </a:p>
          <a:p>
            <a:r>
              <a:rPr lang="ru-RU" dirty="0"/>
              <a:t>Протестируем работу анонимной функции  (см. пример № </a:t>
            </a:r>
            <a:r>
              <a:rPr lang="en-US" dirty="0"/>
              <a:t>2</a:t>
            </a:r>
            <a:r>
              <a:rPr lang="ru-RU" dirty="0"/>
              <a:t>5)</a:t>
            </a:r>
          </a:p>
          <a:p>
            <a:r>
              <a:rPr lang="en-US" sz="2000" i="1" dirty="0">
                <a:solidFill>
                  <a:srgbClr val="0070C0"/>
                </a:solidFill>
              </a:rPr>
              <a:t>https://postgrespro.ru/docs/postgresql/15/sql-do</a:t>
            </a:r>
            <a:endParaRPr lang="en-US" sz="2000" i="1" dirty="0"/>
          </a:p>
        </p:txBody>
      </p:sp>
    </p:spTree>
    <p:extLst>
      <p:ext uri="{BB962C8B-B14F-4D97-AF65-F5344CB8AC3E}">
        <p14:creationId xmlns:p14="http://schemas.microsoft.com/office/powerpoint/2010/main" val="39295917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Триггеры и триггерные функции</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altLang="ru-RU" dirty="0"/>
              <a:t>Триггер – объект БД, который при возникновении определенного события вызывает триггерную функцию</a:t>
            </a:r>
            <a:r>
              <a:rPr lang="en-US" dirty="0"/>
              <a:t>.</a:t>
            </a:r>
          </a:p>
          <a:p>
            <a:r>
              <a:rPr lang="ru-RU" altLang="ru-RU" dirty="0"/>
              <a:t>Триггерная функция – код обработки события, выполняется в той же транзакции, что и вызвавшее событие действие. Не принимает параметры, возвращает составной тип </a:t>
            </a:r>
            <a:r>
              <a:rPr lang="en-US" altLang="ru-RU" dirty="0"/>
              <a:t>trigger</a:t>
            </a:r>
            <a:r>
              <a:rPr lang="ru-RU" altLang="ru-RU" dirty="0"/>
              <a:t> (по сути </a:t>
            </a:r>
            <a:r>
              <a:rPr lang="en-US" altLang="ru-RU" dirty="0"/>
              <a:t>record</a:t>
            </a:r>
            <a:r>
              <a:rPr lang="ru-RU" altLang="ru-RU" dirty="0"/>
              <a:t>)</a:t>
            </a:r>
          </a:p>
          <a:p>
            <a:r>
              <a:rPr lang="ru-RU" altLang="ru-RU" dirty="0"/>
              <a:t>События – команды </a:t>
            </a:r>
            <a:r>
              <a:rPr lang="en-US" altLang="ru-RU" dirty="0"/>
              <a:t>DML:</a:t>
            </a:r>
          </a:p>
          <a:p>
            <a:pPr lvl="1"/>
            <a:r>
              <a:rPr lang="en-US" altLang="ru-RU" sz="1800" dirty="0"/>
              <a:t>INSERT [BEFORE, AFTER] [STATEMENT, ROW]</a:t>
            </a:r>
          </a:p>
          <a:p>
            <a:pPr lvl="1"/>
            <a:r>
              <a:rPr lang="en-US" altLang="ru-RU" sz="1800" dirty="0"/>
              <a:t>UPDATE [BEFORE, AFTER] [STATEMENT, ROW]</a:t>
            </a:r>
          </a:p>
          <a:p>
            <a:pPr lvl="1"/>
            <a:r>
              <a:rPr lang="en-US" altLang="ru-RU" sz="1800" dirty="0"/>
              <a:t>DELETE [BEFORE, AFTER] [STATEMENT, ROW]</a:t>
            </a:r>
          </a:p>
          <a:p>
            <a:pPr lvl="1"/>
            <a:r>
              <a:rPr lang="en-US" altLang="ru-RU" sz="1800" dirty="0"/>
              <a:t>TRUNCATE [BEFORE, AFTER] [STATEMENT]</a:t>
            </a:r>
          </a:p>
          <a:p>
            <a:pPr lvl="1"/>
            <a:endParaRPr lang="en-US" altLang="ru-RU" sz="1800" dirty="0"/>
          </a:p>
        </p:txBody>
      </p:sp>
    </p:spTree>
    <p:extLst>
      <p:ext uri="{BB962C8B-B14F-4D97-AF65-F5344CB8AC3E}">
        <p14:creationId xmlns:p14="http://schemas.microsoft.com/office/powerpoint/2010/main" val="135200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События триггеров</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События в порядке возникновения:</a:t>
            </a:r>
          </a:p>
          <a:p>
            <a:pPr lvl="1"/>
            <a:r>
              <a:rPr lang="ru-RU" dirty="0"/>
              <a:t>Событие </a:t>
            </a:r>
            <a:r>
              <a:rPr lang="en-US" dirty="0"/>
              <a:t>Before Statement</a:t>
            </a:r>
            <a:r>
              <a:rPr lang="ru-RU" dirty="0"/>
              <a:t>:</a:t>
            </a:r>
          </a:p>
          <a:p>
            <a:pPr lvl="2"/>
            <a:r>
              <a:rPr lang="ru-RU" sz="1400" dirty="0"/>
              <a:t>Срабатывает до операции</a:t>
            </a:r>
            <a:r>
              <a:rPr lang="en-US" sz="1400" dirty="0"/>
              <a:t>.</a:t>
            </a:r>
          </a:p>
          <a:p>
            <a:pPr lvl="2"/>
            <a:r>
              <a:rPr lang="ru-RU" altLang="ru-RU" sz="1400" dirty="0"/>
              <a:t>Возвращаемого функцией значения нет.</a:t>
            </a:r>
          </a:p>
          <a:p>
            <a:pPr lvl="2"/>
            <a:r>
              <a:rPr lang="ru-RU" altLang="ru-RU" sz="1400" dirty="0"/>
              <a:t>Контекст</a:t>
            </a:r>
            <a:r>
              <a:rPr lang="en-US" altLang="ru-RU" sz="1400" dirty="0"/>
              <a:t>:</a:t>
            </a:r>
            <a:r>
              <a:rPr lang="ru-RU" altLang="ru-RU" sz="1400" dirty="0"/>
              <a:t> </a:t>
            </a:r>
            <a:r>
              <a:rPr lang="en-US" altLang="ru-RU" sz="1400" dirty="0"/>
              <a:t>TG-</a:t>
            </a:r>
            <a:r>
              <a:rPr lang="ru-RU" altLang="ru-RU" sz="1400" dirty="0"/>
              <a:t>переменные.</a:t>
            </a:r>
          </a:p>
          <a:p>
            <a:pPr lvl="1"/>
            <a:r>
              <a:rPr lang="ru-RU" dirty="0"/>
              <a:t>Событие </a:t>
            </a:r>
            <a:r>
              <a:rPr lang="en-US" dirty="0"/>
              <a:t>Before Row</a:t>
            </a:r>
            <a:r>
              <a:rPr lang="ru-RU" dirty="0"/>
              <a:t>:</a:t>
            </a:r>
          </a:p>
          <a:p>
            <a:pPr lvl="2"/>
            <a:r>
              <a:rPr lang="ru-RU" sz="1400" dirty="0"/>
              <a:t>Срабатывает перед действием со строкой, в процессе выполнения операции.</a:t>
            </a:r>
            <a:endParaRPr lang="en-US" sz="1400" dirty="0"/>
          </a:p>
          <a:p>
            <a:pPr lvl="2"/>
            <a:r>
              <a:rPr lang="ru-RU" altLang="ru-RU" sz="1400" dirty="0"/>
              <a:t>Функция возвращает текущую строку, возможно изменённую,  или </a:t>
            </a:r>
            <a:r>
              <a:rPr lang="en-US" altLang="ru-RU" sz="1400" dirty="0"/>
              <a:t>NULL</a:t>
            </a:r>
            <a:r>
              <a:rPr lang="ru-RU" altLang="ru-RU" sz="1400" dirty="0"/>
              <a:t>, чтобы отменить действие со строкой.</a:t>
            </a:r>
          </a:p>
          <a:p>
            <a:pPr lvl="2"/>
            <a:r>
              <a:rPr lang="ru-RU" altLang="ru-RU" sz="1400" dirty="0"/>
              <a:t>Контекст</a:t>
            </a:r>
            <a:r>
              <a:rPr lang="en-US" altLang="ru-RU" sz="1400" dirty="0"/>
              <a:t>:</a:t>
            </a:r>
            <a:r>
              <a:rPr lang="ru-RU" altLang="ru-RU" sz="1400" dirty="0"/>
              <a:t> </a:t>
            </a:r>
          </a:p>
          <a:p>
            <a:pPr lvl="3"/>
            <a:r>
              <a:rPr lang="en-US" altLang="ru-RU" sz="1200" dirty="0"/>
              <a:t>OLD (Record) [Update, Delete]</a:t>
            </a:r>
          </a:p>
          <a:p>
            <a:pPr lvl="3"/>
            <a:r>
              <a:rPr lang="en-US" altLang="ru-RU" sz="1200" dirty="0"/>
              <a:t>NEW (Record) [Insert,</a:t>
            </a:r>
            <a:r>
              <a:rPr lang="ru-RU" altLang="ru-RU" sz="1200" dirty="0"/>
              <a:t> </a:t>
            </a:r>
            <a:r>
              <a:rPr lang="en-US" altLang="ru-RU" sz="1200" dirty="0"/>
              <a:t>Update]</a:t>
            </a:r>
          </a:p>
          <a:p>
            <a:pPr lvl="3"/>
            <a:r>
              <a:rPr lang="en-US" altLang="ru-RU" sz="1200" dirty="0"/>
              <a:t>TG-</a:t>
            </a:r>
            <a:r>
              <a:rPr lang="ru-RU" altLang="ru-RU" sz="1200" dirty="0"/>
              <a:t>переменные</a:t>
            </a:r>
            <a:endParaRPr lang="ru-RU" sz="1600" dirty="0"/>
          </a:p>
          <a:p>
            <a:pPr lvl="1"/>
            <a:r>
              <a:rPr lang="ru-RU" dirty="0"/>
              <a:t>Событие </a:t>
            </a:r>
            <a:r>
              <a:rPr lang="en-US" dirty="0"/>
              <a:t>After Row</a:t>
            </a:r>
            <a:r>
              <a:rPr lang="ru-RU" dirty="0"/>
              <a:t>:</a:t>
            </a:r>
          </a:p>
          <a:p>
            <a:pPr lvl="2"/>
            <a:r>
              <a:rPr lang="ru-RU" sz="1400" dirty="0"/>
              <a:t>Срабатывает, когда все действия со строками в данной операции завершились.</a:t>
            </a:r>
            <a:endParaRPr lang="en-US" sz="1400" dirty="0"/>
          </a:p>
          <a:p>
            <a:pPr lvl="2"/>
            <a:r>
              <a:rPr lang="ru-RU" altLang="ru-RU" sz="1400" dirty="0"/>
              <a:t>Возвращаемое функцией значение игнорируется, т.к. операция уже выполнена.</a:t>
            </a:r>
          </a:p>
          <a:p>
            <a:pPr lvl="2"/>
            <a:r>
              <a:rPr lang="ru-RU" altLang="ru-RU" sz="1400" dirty="0"/>
              <a:t>Контекст</a:t>
            </a:r>
            <a:r>
              <a:rPr lang="en-US" altLang="ru-RU" sz="1400" dirty="0"/>
              <a:t>:</a:t>
            </a:r>
            <a:r>
              <a:rPr lang="ru-RU" altLang="ru-RU" sz="1400" dirty="0"/>
              <a:t> </a:t>
            </a:r>
          </a:p>
          <a:p>
            <a:pPr lvl="3"/>
            <a:r>
              <a:rPr lang="en-US" altLang="ru-RU" sz="1200" dirty="0"/>
              <a:t>OLD (Record) [Update, Delete]</a:t>
            </a:r>
          </a:p>
          <a:p>
            <a:pPr lvl="3"/>
            <a:r>
              <a:rPr lang="en-US" altLang="ru-RU" sz="1200" dirty="0"/>
              <a:t>NEW (Record) [Insert,</a:t>
            </a:r>
            <a:r>
              <a:rPr lang="ru-RU" altLang="ru-RU" sz="1200" dirty="0"/>
              <a:t> </a:t>
            </a:r>
            <a:r>
              <a:rPr lang="en-US" altLang="ru-RU" sz="1200" dirty="0"/>
              <a:t>Update]</a:t>
            </a:r>
          </a:p>
          <a:p>
            <a:pPr lvl="3"/>
            <a:r>
              <a:rPr lang="en-US" altLang="ru-RU" sz="1200" dirty="0"/>
              <a:t>TG-</a:t>
            </a:r>
            <a:r>
              <a:rPr lang="ru-RU" altLang="ru-RU" sz="1200" dirty="0"/>
              <a:t>переменные</a:t>
            </a:r>
          </a:p>
          <a:p>
            <a:pPr marL="457200" lvl="1" indent="0">
              <a:buNone/>
            </a:pPr>
            <a:endParaRPr lang="ru-RU" altLang="ru-RU" sz="1800" dirty="0"/>
          </a:p>
          <a:p>
            <a:pPr marL="457200" lvl="1" indent="0">
              <a:buNone/>
            </a:pPr>
            <a:endParaRPr lang="ru-RU" altLang="ru-RU" sz="1800" dirty="0"/>
          </a:p>
          <a:p>
            <a:pPr lvl="1"/>
            <a:endParaRPr lang="ru-RU" altLang="ru-RU" sz="1800" dirty="0"/>
          </a:p>
          <a:p>
            <a:pPr lvl="1"/>
            <a:endParaRPr lang="ru-RU" altLang="ru-RU" sz="1800" dirty="0"/>
          </a:p>
          <a:p>
            <a:pPr lvl="1"/>
            <a:endParaRPr lang="ru-RU" sz="1800" dirty="0"/>
          </a:p>
          <a:p>
            <a:pPr marL="457200" lvl="1" indent="0">
              <a:buNone/>
            </a:pPr>
            <a:endParaRPr lang="ru-RU" altLang="ru-RU" sz="1800" dirty="0"/>
          </a:p>
          <a:p>
            <a:pPr marL="457200" lvl="1" indent="0">
              <a:buNone/>
            </a:pPr>
            <a:endParaRPr lang="ru-RU" altLang="ru-RU" sz="1800" dirty="0"/>
          </a:p>
          <a:p>
            <a:pPr lvl="1"/>
            <a:endParaRPr lang="ru-RU" altLang="ru-RU" sz="1800" dirty="0"/>
          </a:p>
          <a:p>
            <a:pPr lvl="1"/>
            <a:endParaRPr lang="ru-RU" altLang="ru-RU" sz="1800" dirty="0"/>
          </a:p>
        </p:txBody>
      </p:sp>
    </p:spTree>
    <p:extLst>
      <p:ext uri="{BB962C8B-B14F-4D97-AF65-F5344CB8AC3E}">
        <p14:creationId xmlns:p14="http://schemas.microsoft.com/office/powerpoint/2010/main" val="5241646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События триггеров</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pPr lvl="1"/>
            <a:r>
              <a:rPr lang="ru-RU" dirty="0"/>
              <a:t>Событие </a:t>
            </a:r>
            <a:r>
              <a:rPr lang="en-US" dirty="0"/>
              <a:t>After Statement</a:t>
            </a:r>
            <a:r>
              <a:rPr lang="ru-RU" dirty="0"/>
              <a:t>:</a:t>
            </a:r>
          </a:p>
          <a:p>
            <a:pPr lvl="2"/>
            <a:r>
              <a:rPr lang="ru-RU" sz="1400" dirty="0"/>
              <a:t>Срабатывает после операции, даже если не была затронута ни одна строка.</a:t>
            </a:r>
            <a:endParaRPr lang="en-US" sz="1400" dirty="0"/>
          </a:p>
          <a:p>
            <a:pPr lvl="2"/>
            <a:r>
              <a:rPr lang="ru-RU" altLang="ru-RU" sz="1400" dirty="0"/>
              <a:t>Возвращаемое функцией значение игнорируется, т.к. операция уже выполнена.</a:t>
            </a:r>
          </a:p>
          <a:p>
            <a:pPr lvl="2"/>
            <a:r>
              <a:rPr lang="ru-RU" altLang="ru-RU" sz="1400" dirty="0"/>
              <a:t>Контекст</a:t>
            </a:r>
            <a:r>
              <a:rPr lang="en-US" altLang="ru-RU" sz="1400" dirty="0"/>
              <a:t>:</a:t>
            </a:r>
            <a:r>
              <a:rPr lang="ru-RU" altLang="ru-RU" sz="1400" dirty="0"/>
              <a:t> </a:t>
            </a:r>
          </a:p>
          <a:p>
            <a:pPr lvl="3"/>
            <a:r>
              <a:rPr lang="en-US" altLang="ru-RU" sz="1400" dirty="0"/>
              <a:t>OLD TABLE [Update, Delete]</a:t>
            </a:r>
          </a:p>
          <a:p>
            <a:pPr lvl="3"/>
            <a:r>
              <a:rPr lang="en-US" altLang="ru-RU" sz="1400" dirty="0"/>
              <a:t>NEW TABLE [Insert,</a:t>
            </a:r>
            <a:r>
              <a:rPr lang="ru-RU" altLang="ru-RU" sz="1400" dirty="0"/>
              <a:t> </a:t>
            </a:r>
            <a:r>
              <a:rPr lang="en-US" altLang="ru-RU" sz="1400" dirty="0"/>
              <a:t>Update]</a:t>
            </a:r>
          </a:p>
          <a:p>
            <a:pPr lvl="3"/>
            <a:r>
              <a:rPr lang="en-US" altLang="ru-RU" sz="1400" dirty="0"/>
              <a:t>TG-</a:t>
            </a:r>
            <a:r>
              <a:rPr lang="ru-RU" altLang="ru-RU" sz="1400" dirty="0"/>
              <a:t>переменные</a:t>
            </a:r>
          </a:p>
          <a:p>
            <a:r>
              <a:rPr lang="ru-RU" dirty="0"/>
              <a:t>Применение событий:</a:t>
            </a:r>
          </a:p>
          <a:p>
            <a:pPr lvl="1"/>
            <a:r>
              <a:rPr lang="en-US" dirty="0"/>
              <a:t>Before statement – </a:t>
            </a:r>
            <a:r>
              <a:rPr lang="ru-RU" dirty="0"/>
              <a:t>проверка легитимности операции</a:t>
            </a:r>
          </a:p>
          <a:p>
            <a:pPr lvl="1"/>
            <a:r>
              <a:rPr lang="en-US" dirty="0"/>
              <a:t>Before row – </a:t>
            </a:r>
            <a:r>
              <a:rPr lang="ru-RU" dirty="0"/>
              <a:t>проверка корректности данных</a:t>
            </a:r>
          </a:p>
          <a:p>
            <a:pPr lvl="1"/>
            <a:r>
              <a:rPr lang="en-US" dirty="0"/>
              <a:t>After row &amp; After Statement – </a:t>
            </a:r>
            <a:r>
              <a:rPr lang="ru-RU" dirty="0"/>
              <a:t>аудит и логирование изменений</a:t>
            </a:r>
            <a:endParaRPr lang="en-US" dirty="0"/>
          </a:p>
          <a:p>
            <a:r>
              <a:rPr lang="ru-RU" dirty="0"/>
              <a:t>Протестируем работу триггерных функций  (см. пример № </a:t>
            </a:r>
            <a:r>
              <a:rPr lang="en-US" dirty="0"/>
              <a:t>2</a:t>
            </a:r>
            <a:r>
              <a:rPr lang="ru-RU" dirty="0"/>
              <a:t>6)</a:t>
            </a:r>
          </a:p>
          <a:p>
            <a:r>
              <a:rPr lang="en-US" sz="2000" i="1" dirty="0">
                <a:solidFill>
                  <a:srgbClr val="0070C0"/>
                </a:solidFill>
              </a:rPr>
              <a:t>https://postgrespro.ru/docs/postgresql/15/plpgsql-trigger</a:t>
            </a:r>
            <a:endParaRPr lang="ru-RU" altLang="ru-RU" sz="1400" dirty="0"/>
          </a:p>
          <a:p>
            <a:pPr marL="914400" lvl="2" indent="0">
              <a:buNone/>
            </a:pPr>
            <a:endParaRPr lang="ru-RU" sz="1800" dirty="0"/>
          </a:p>
          <a:p>
            <a:pPr marL="457200" lvl="1" indent="0">
              <a:buNone/>
            </a:pPr>
            <a:endParaRPr lang="ru-RU" altLang="ru-RU" sz="1800" dirty="0"/>
          </a:p>
          <a:p>
            <a:pPr marL="457200" lvl="1" indent="0">
              <a:buNone/>
            </a:pPr>
            <a:endParaRPr lang="ru-RU" altLang="ru-RU" sz="1800" dirty="0"/>
          </a:p>
          <a:p>
            <a:pPr lvl="1"/>
            <a:endParaRPr lang="ru-RU" altLang="ru-RU" sz="1800" dirty="0"/>
          </a:p>
          <a:p>
            <a:pPr lvl="1"/>
            <a:endParaRPr lang="ru-RU" altLang="ru-RU" sz="1800" dirty="0"/>
          </a:p>
          <a:p>
            <a:pPr lvl="1"/>
            <a:endParaRPr lang="ru-RU" sz="1800" dirty="0"/>
          </a:p>
          <a:p>
            <a:pPr marL="457200" lvl="1" indent="0">
              <a:buNone/>
            </a:pPr>
            <a:endParaRPr lang="ru-RU" altLang="ru-RU" sz="1800" dirty="0"/>
          </a:p>
          <a:p>
            <a:pPr marL="457200" lvl="1" indent="0">
              <a:buNone/>
            </a:pPr>
            <a:endParaRPr lang="ru-RU" altLang="ru-RU" sz="1800" dirty="0"/>
          </a:p>
          <a:p>
            <a:pPr lvl="1"/>
            <a:endParaRPr lang="ru-RU" altLang="ru-RU" sz="1800" dirty="0"/>
          </a:p>
          <a:p>
            <a:pPr lvl="1"/>
            <a:endParaRPr lang="ru-RU" altLang="ru-RU" sz="1800" dirty="0"/>
          </a:p>
        </p:txBody>
      </p:sp>
    </p:spTree>
    <p:extLst>
      <p:ext uri="{BB962C8B-B14F-4D97-AF65-F5344CB8AC3E}">
        <p14:creationId xmlns:p14="http://schemas.microsoft.com/office/powerpoint/2010/main" val="32284155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effectLst/>
              </a:rPr>
              <a:t>Триггеры на события </a:t>
            </a:r>
            <a:r>
              <a:rPr lang="en-US" dirty="0">
                <a:effectLst/>
              </a:rPr>
              <a:t>DDL</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Позволяет отслеживать создание, изменение и удаление объектов базы данных.</a:t>
            </a:r>
          </a:p>
          <a:p>
            <a:r>
              <a:rPr lang="ru-RU" dirty="0"/>
              <a:t>Триггерная функция не принимает параметры. Возвращает псевдотип </a:t>
            </a:r>
            <a:r>
              <a:rPr lang="en-US" dirty="0" err="1"/>
              <a:t>event_trigger</a:t>
            </a:r>
            <a:r>
              <a:rPr lang="en-US" dirty="0"/>
              <a:t>. </a:t>
            </a:r>
            <a:r>
              <a:rPr lang="ru-RU" dirty="0"/>
              <a:t>Для получения контекста служат специальные функции.</a:t>
            </a:r>
            <a:endParaRPr lang="en-US" dirty="0"/>
          </a:p>
          <a:p>
            <a:r>
              <a:rPr lang="ru-RU" dirty="0"/>
              <a:t>События:</a:t>
            </a:r>
          </a:p>
          <a:p>
            <a:pPr lvl="1"/>
            <a:r>
              <a:rPr lang="en-US" dirty="0"/>
              <a:t>DDL_COMMAND_START – </a:t>
            </a:r>
            <a:r>
              <a:rPr lang="ru-RU" dirty="0"/>
              <a:t>перед выполнением команды</a:t>
            </a:r>
          </a:p>
          <a:p>
            <a:pPr lvl="1"/>
            <a:r>
              <a:rPr lang="en-US" dirty="0"/>
              <a:t>DDL_COMMAND_END – </a:t>
            </a:r>
            <a:r>
              <a:rPr lang="ru-RU" dirty="0"/>
              <a:t>после выполнения команды</a:t>
            </a:r>
          </a:p>
          <a:p>
            <a:pPr lvl="1"/>
            <a:r>
              <a:rPr lang="en-US" dirty="0"/>
              <a:t>TABLE_REWRITE – </a:t>
            </a:r>
            <a:r>
              <a:rPr lang="ru-RU" dirty="0"/>
              <a:t>перед перезаписью таблицы (команды </a:t>
            </a:r>
            <a:r>
              <a:rPr lang="en-US" dirty="0"/>
              <a:t>ALTER TABLE</a:t>
            </a:r>
            <a:r>
              <a:rPr lang="ru-RU" dirty="0"/>
              <a:t>)</a:t>
            </a:r>
            <a:endParaRPr lang="en-US" dirty="0"/>
          </a:p>
          <a:p>
            <a:pPr lvl="1"/>
            <a:r>
              <a:rPr lang="en-US" dirty="0"/>
              <a:t>SQL_DROP – </a:t>
            </a:r>
            <a:r>
              <a:rPr lang="ru-RU" dirty="0"/>
              <a:t>после удаления объектов</a:t>
            </a:r>
            <a:endParaRPr lang="en-US" dirty="0"/>
          </a:p>
          <a:p>
            <a:r>
              <a:rPr lang="ru-RU" dirty="0"/>
              <a:t>Протестируем работу событийного триггера  (см. пример № </a:t>
            </a:r>
            <a:r>
              <a:rPr lang="en-US" dirty="0"/>
              <a:t>27</a:t>
            </a:r>
            <a:r>
              <a:rPr lang="ru-RU" dirty="0"/>
              <a:t>)</a:t>
            </a:r>
          </a:p>
          <a:p>
            <a:r>
              <a:rPr lang="en-US" sz="2000" dirty="0">
                <a:solidFill>
                  <a:srgbClr val="0070C0"/>
                </a:solidFill>
              </a:rPr>
              <a:t>https://postgrespro.ru/docs/postgresql/15/functions-event-triggers</a:t>
            </a:r>
            <a:endParaRPr lang="ru-RU" sz="2000" dirty="0">
              <a:solidFill>
                <a:srgbClr val="0070C0"/>
              </a:solidFill>
            </a:endParaRPr>
          </a:p>
          <a:p>
            <a:pPr marL="914400" lvl="2" indent="0">
              <a:buNone/>
            </a:pPr>
            <a:endParaRPr lang="ru-RU" sz="1800" dirty="0"/>
          </a:p>
          <a:p>
            <a:pPr marL="457200" lvl="1" indent="0">
              <a:buNone/>
            </a:pPr>
            <a:endParaRPr lang="ru-RU" altLang="ru-RU" sz="1800" dirty="0"/>
          </a:p>
          <a:p>
            <a:pPr marL="457200" lvl="1" indent="0">
              <a:buNone/>
            </a:pPr>
            <a:endParaRPr lang="ru-RU" altLang="ru-RU" sz="1800" dirty="0"/>
          </a:p>
          <a:p>
            <a:pPr lvl="1"/>
            <a:endParaRPr lang="ru-RU" altLang="ru-RU" sz="1800" dirty="0"/>
          </a:p>
          <a:p>
            <a:pPr lvl="1"/>
            <a:endParaRPr lang="ru-RU" altLang="ru-RU" sz="1800" dirty="0"/>
          </a:p>
          <a:p>
            <a:pPr lvl="1"/>
            <a:endParaRPr lang="ru-RU" sz="1800" dirty="0"/>
          </a:p>
          <a:p>
            <a:pPr marL="457200" lvl="1" indent="0">
              <a:buNone/>
            </a:pPr>
            <a:endParaRPr lang="ru-RU" altLang="ru-RU" sz="1800" dirty="0"/>
          </a:p>
          <a:p>
            <a:pPr marL="457200" lvl="1" indent="0">
              <a:buNone/>
            </a:pPr>
            <a:endParaRPr lang="ru-RU" altLang="ru-RU" sz="1800" dirty="0"/>
          </a:p>
          <a:p>
            <a:pPr lvl="1"/>
            <a:endParaRPr lang="ru-RU" altLang="ru-RU" sz="1800" dirty="0"/>
          </a:p>
          <a:p>
            <a:pPr lvl="1"/>
            <a:endParaRPr lang="ru-RU" altLang="ru-RU" sz="1800" dirty="0"/>
          </a:p>
        </p:txBody>
      </p:sp>
    </p:spTree>
    <p:extLst>
      <p:ext uri="{BB962C8B-B14F-4D97-AF65-F5344CB8AC3E}">
        <p14:creationId xmlns:p14="http://schemas.microsoft.com/office/powerpoint/2010/main" val="3672839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effectLst/>
              </a:rPr>
              <a:t>Динамический </a:t>
            </a:r>
            <a:r>
              <a:rPr lang="en-US" dirty="0">
                <a:effectLst/>
              </a:rPr>
              <a:t>SQL</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Текст команды </a:t>
            </a:r>
            <a:r>
              <a:rPr lang="en-US" dirty="0"/>
              <a:t>SQL </a:t>
            </a:r>
            <a:r>
              <a:rPr lang="ru-RU" dirty="0"/>
              <a:t>формируется в момент выполнения функции.</a:t>
            </a:r>
            <a:endParaRPr lang="en-US" dirty="0"/>
          </a:p>
          <a:p>
            <a:r>
              <a:rPr lang="ru-RU" dirty="0"/>
              <a:t>Плюсы:</a:t>
            </a:r>
          </a:p>
          <a:p>
            <a:pPr lvl="1"/>
            <a:r>
              <a:rPr lang="ru-RU" dirty="0"/>
              <a:t>Дополнительная гибкость</a:t>
            </a:r>
          </a:p>
          <a:p>
            <a:pPr lvl="1"/>
            <a:r>
              <a:rPr lang="ru-RU" dirty="0"/>
              <a:t>Возможность обращения к различным источникам данных</a:t>
            </a:r>
            <a:endParaRPr lang="en-US" dirty="0"/>
          </a:p>
          <a:p>
            <a:r>
              <a:rPr lang="ru-RU" dirty="0"/>
              <a:t>Минусы:</a:t>
            </a:r>
          </a:p>
          <a:p>
            <a:pPr lvl="1"/>
            <a:r>
              <a:rPr lang="ru-RU" dirty="0"/>
              <a:t>Операторы не подготавливаются</a:t>
            </a:r>
          </a:p>
          <a:p>
            <a:pPr lvl="1"/>
            <a:r>
              <a:rPr lang="ru-RU" dirty="0"/>
              <a:t>Риск </a:t>
            </a:r>
            <a:r>
              <a:rPr lang="en-US" dirty="0"/>
              <a:t>SQL </a:t>
            </a:r>
            <a:r>
              <a:rPr lang="ru-RU" dirty="0"/>
              <a:t>инъекций</a:t>
            </a:r>
          </a:p>
          <a:p>
            <a:pPr lvl="1"/>
            <a:r>
              <a:rPr lang="ru-RU" dirty="0"/>
              <a:t>Сложность отладки</a:t>
            </a:r>
          </a:p>
          <a:p>
            <a:pPr marL="457200" lvl="1" indent="0">
              <a:buNone/>
            </a:pPr>
            <a:endParaRPr lang="ru-RU" altLang="ru-RU" sz="1800" dirty="0"/>
          </a:p>
          <a:p>
            <a:pPr lvl="1"/>
            <a:endParaRPr lang="ru-RU" altLang="ru-RU" sz="1800" dirty="0"/>
          </a:p>
          <a:p>
            <a:pPr lvl="1"/>
            <a:endParaRPr lang="ru-RU" altLang="ru-RU" sz="1800" dirty="0"/>
          </a:p>
          <a:p>
            <a:pPr lvl="1"/>
            <a:endParaRPr lang="ru-RU" sz="1800" dirty="0"/>
          </a:p>
          <a:p>
            <a:pPr marL="457200" lvl="1" indent="0">
              <a:buNone/>
            </a:pPr>
            <a:endParaRPr lang="ru-RU" altLang="ru-RU" sz="1800" dirty="0"/>
          </a:p>
          <a:p>
            <a:pPr marL="457200" lvl="1" indent="0">
              <a:buNone/>
            </a:pPr>
            <a:endParaRPr lang="ru-RU" altLang="ru-RU" sz="1800" dirty="0"/>
          </a:p>
          <a:p>
            <a:pPr lvl="1"/>
            <a:endParaRPr lang="ru-RU" altLang="ru-RU" sz="1800" dirty="0"/>
          </a:p>
          <a:p>
            <a:pPr lvl="1"/>
            <a:endParaRPr lang="ru-RU" altLang="ru-RU" sz="1800" dirty="0"/>
          </a:p>
        </p:txBody>
      </p:sp>
    </p:spTree>
    <p:extLst>
      <p:ext uri="{BB962C8B-B14F-4D97-AF65-F5344CB8AC3E}">
        <p14:creationId xmlns:p14="http://schemas.microsoft.com/office/powerpoint/2010/main" val="23154144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Синтаксис д</a:t>
            </a:r>
            <a:r>
              <a:rPr lang="ru-RU" dirty="0">
                <a:effectLst/>
              </a:rPr>
              <a:t>инамического </a:t>
            </a:r>
            <a:r>
              <a:rPr lang="en-US" dirty="0">
                <a:effectLst/>
              </a:rPr>
              <a:t>SQL</a:t>
            </a:r>
            <a:endParaRPr lang="ru-RU" dirty="0">
              <a:effectLst/>
            </a:endParaRP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lnSpcReduction="10000"/>
          </a:bodyPr>
          <a:lstStyle/>
          <a:p>
            <a:r>
              <a:rPr lang="ru-RU" dirty="0"/>
              <a:t>Декларируем переменную типа </a:t>
            </a:r>
            <a:r>
              <a:rPr lang="en-US" dirty="0"/>
              <a:t>TEXT</a:t>
            </a:r>
            <a:r>
              <a:rPr lang="ru-RU" dirty="0"/>
              <a:t> и ей присваиваем текст запроса.</a:t>
            </a:r>
          </a:p>
          <a:p>
            <a:r>
              <a:rPr lang="ru-RU" dirty="0"/>
              <a:t>Оператор </a:t>
            </a:r>
            <a:r>
              <a:rPr lang="en-US" dirty="0"/>
              <a:t>EXECUTE </a:t>
            </a:r>
            <a:r>
              <a:rPr lang="ru-RU" dirty="0"/>
              <a:t>выполняет запрос.</a:t>
            </a:r>
          </a:p>
          <a:p>
            <a:r>
              <a:rPr lang="ru-RU" dirty="0"/>
              <a:t>Через оператор </a:t>
            </a:r>
            <a:r>
              <a:rPr lang="en-US" dirty="0"/>
              <a:t>USING </a:t>
            </a:r>
            <a:r>
              <a:rPr lang="ru-RU" dirty="0"/>
              <a:t>можно передавать значения переменных, но не имена таблиц, представлений или функций. Это гарантированная защита от внедрения нежелательного кода </a:t>
            </a:r>
            <a:r>
              <a:rPr lang="en-US" dirty="0"/>
              <a:t>SQL</a:t>
            </a:r>
            <a:r>
              <a:rPr lang="ru-RU" dirty="0"/>
              <a:t>.</a:t>
            </a:r>
          </a:p>
          <a:p>
            <a:r>
              <a:rPr lang="ru-RU" dirty="0"/>
              <a:t>Функция </a:t>
            </a:r>
            <a:r>
              <a:rPr lang="en-US" dirty="0"/>
              <a:t>FORMAT</a:t>
            </a:r>
            <a:r>
              <a:rPr lang="ru-RU" dirty="0"/>
              <a:t>(</a:t>
            </a:r>
            <a:r>
              <a:rPr lang="en-US" dirty="0"/>
              <a:t>‘%I’</a:t>
            </a:r>
            <a:r>
              <a:rPr lang="ru-RU" dirty="0"/>
              <a:t>)</a:t>
            </a:r>
            <a:r>
              <a:rPr lang="en-US" dirty="0"/>
              <a:t> </a:t>
            </a:r>
            <a:r>
              <a:rPr lang="ru-RU" dirty="0"/>
              <a:t>либо </a:t>
            </a:r>
            <a:r>
              <a:rPr lang="en-US" dirty="0"/>
              <a:t>QUOTE_IDENT </a:t>
            </a:r>
            <a:r>
              <a:rPr lang="ru-RU" dirty="0"/>
              <a:t>позволяют безопасно подставить имена таблиц, представлений или функций. Литерал будет заключен в двойные кавычки.</a:t>
            </a:r>
          </a:p>
          <a:p>
            <a:r>
              <a:rPr lang="ru-RU" dirty="0"/>
              <a:t> Функция </a:t>
            </a:r>
            <a:r>
              <a:rPr lang="en-US" dirty="0"/>
              <a:t>FORMAT</a:t>
            </a:r>
            <a:r>
              <a:rPr lang="ru-RU" dirty="0"/>
              <a:t>(</a:t>
            </a:r>
            <a:r>
              <a:rPr lang="en-US" dirty="0"/>
              <a:t>‘%L’</a:t>
            </a:r>
            <a:r>
              <a:rPr lang="ru-RU" dirty="0"/>
              <a:t>)</a:t>
            </a:r>
            <a:r>
              <a:rPr lang="en-US" dirty="0"/>
              <a:t> </a:t>
            </a:r>
            <a:r>
              <a:rPr lang="ru-RU" dirty="0"/>
              <a:t>либо </a:t>
            </a:r>
            <a:r>
              <a:rPr lang="en-US" dirty="0"/>
              <a:t>QUOTE_LITERAL </a:t>
            </a:r>
            <a:r>
              <a:rPr lang="ru-RU" dirty="0"/>
              <a:t>позволяют безопасно подставить различные текстовые объекты в запрос. Литерал будет заключен в одинарные кавычки.</a:t>
            </a:r>
          </a:p>
          <a:p>
            <a:r>
              <a:rPr lang="ru-RU" dirty="0"/>
              <a:t>Протестируем работу динамического </a:t>
            </a:r>
            <a:r>
              <a:rPr lang="en-US" dirty="0"/>
              <a:t>SQL </a:t>
            </a:r>
            <a:r>
              <a:rPr lang="ru-RU" dirty="0"/>
              <a:t>(см. пример № </a:t>
            </a:r>
            <a:r>
              <a:rPr lang="en-US" dirty="0"/>
              <a:t>2</a:t>
            </a:r>
            <a:r>
              <a:rPr lang="ru-RU" dirty="0"/>
              <a:t>8)</a:t>
            </a:r>
          </a:p>
          <a:p>
            <a:r>
              <a:rPr lang="en-US" sz="2000" dirty="0">
                <a:solidFill>
                  <a:srgbClr val="0070C0"/>
                </a:solidFill>
              </a:rPr>
              <a:t>https://postgrespro.ru/docs/postgresql/15/plpgsql-statements#PLPGSQL-STATEMENTS-EXECUTING-DYN</a:t>
            </a:r>
            <a:endParaRPr lang="ru-RU" altLang="ru-RU" sz="1800" dirty="0"/>
          </a:p>
          <a:p>
            <a:pPr marL="457200" lvl="1" indent="0">
              <a:buNone/>
            </a:pPr>
            <a:endParaRPr lang="ru-RU" altLang="ru-RU" sz="1800" dirty="0"/>
          </a:p>
          <a:p>
            <a:pPr lvl="1"/>
            <a:endParaRPr lang="ru-RU" altLang="ru-RU" sz="1800" dirty="0"/>
          </a:p>
          <a:p>
            <a:pPr lvl="1"/>
            <a:endParaRPr lang="ru-RU" altLang="ru-RU" sz="1800" dirty="0"/>
          </a:p>
          <a:p>
            <a:pPr lvl="1"/>
            <a:endParaRPr lang="ru-RU" sz="1800" dirty="0"/>
          </a:p>
          <a:p>
            <a:pPr marL="457200" lvl="1" indent="0">
              <a:buNone/>
            </a:pPr>
            <a:endParaRPr lang="ru-RU" altLang="ru-RU" sz="1800" dirty="0"/>
          </a:p>
          <a:p>
            <a:pPr marL="457200" lvl="1" indent="0">
              <a:buNone/>
            </a:pPr>
            <a:endParaRPr lang="ru-RU" altLang="ru-RU" sz="1800" dirty="0"/>
          </a:p>
          <a:p>
            <a:pPr lvl="1"/>
            <a:endParaRPr lang="ru-RU" altLang="ru-RU" sz="1800" dirty="0"/>
          </a:p>
          <a:p>
            <a:pPr lvl="1"/>
            <a:endParaRPr lang="ru-RU" altLang="ru-RU" sz="1800" dirty="0"/>
          </a:p>
        </p:txBody>
      </p:sp>
    </p:spTree>
    <p:extLst>
      <p:ext uri="{BB962C8B-B14F-4D97-AF65-F5344CB8AC3E}">
        <p14:creationId xmlns:p14="http://schemas.microsoft.com/office/powerpoint/2010/main" val="53139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D1B1BE-759C-407C-948F-32FE1D14319C}"/>
              </a:ext>
            </a:extLst>
          </p:cNvPr>
          <p:cNvSpPr>
            <a:spLocks noGrp="1"/>
          </p:cNvSpPr>
          <p:nvPr>
            <p:ph type="title"/>
          </p:nvPr>
        </p:nvSpPr>
        <p:spPr>
          <a:xfrm>
            <a:off x="427839" y="365125"/>
            <a:ext cx="11358693" cy="733833"/>
          </a:xfrm>
          <a:solidFill>
            <a:schemeClr val="accent1">
              <a:lumMod val="40000"/>
              <a:lumOff val="60000"/>
            </a:schemeClr>
          </a:solidFill>
        </p:spPr>
        <p:txBody>
          <a:bodyPr/>
          <a:lstStyle/>
          <a:p>
            <a:r>
              <a:rPr lang="ru-RU" dirty="0"/>
              <a:t>Правила наименования объектов в </a:t>
            </a:r>
            <a:r>
              <a:rPr lang="en-US" dirty="0"/>
              <a:t>PostgreSQL</a:t>
            </a:r>
            <a:endParaRPr lang="ru-RU" dirty="0"/>
          </a:p>
        </p:txBody>
      </p:sp>
      <p:sp>
        <p:nvSpPr>
          <p:cNvPr id="3" name="Объект 2">
            <a:extLst>
              <a:ext uri="{FF2B5EF4-FFF2-40B4-BE49-F238E27FC236}">
                <a16:creationId xmlns:a16="http://schemas.microsoft.com/office/drawing/2014/main" id="{7F7FBDE6-B8B0-4034-9409-A24C959439DB}"/>
              </a:ext>
            </a:extLst>
          </p:cNvPr>
          <p:cNvSpPr>
            <a:spLocks noGrp="1"/>
          </p:cNvSpPr>
          <p:nvPr>
            <p:ph idx="1"/>
          </p:nvPr>
        </p:nvSpPr>
        <p:spPr>
          <a:xfrm>
            <a:off x="427839" y="1325460"/>
            <a:ext cx="11358693" cy="5243119"/>
          </a:xfrm>
          <a:ln>
            <a:solidFill>
              <a:schemeClr val="accent1">
                <a:lumMod val="50000"/>
              </a:schemeClr>
            </a:solidFill>
          </a:ln>
        </p:spPr>
        <p:txBody>
          <a:bodyPr/>
          <a:lstStyle/>
          <a:p>
            <a:r>
              <a:rPr lang="en-US" dirty="0"/>
              <a:t>PostgreSQL </a:t>
            </a:r>
            <a:r>
              <a:rPr lang="ru-RU" dirty="0"/>
              <a:t>работает в нижнем регистре и все наши скрипты в него транслирует</a:t>
            </a:r>
          </a:p>
          <a:p>
            <a:r>
              <a:rPr lang="ru-RU" dirty="0"/>
              <a:t>Для наименований использовать латинские буквы в нижнем регистре и цифры</a:t>
            </a:r>
          </a:p>
          <a:p>
            <a:r>
              <a:rPr lang="ru-RU" dirty="0"/>
              <a:t>Для разделения слов использовать символ _</a:t>
            </a:r>
          </a:p>
          <a:p>
            <a:r>
              <a:rPr lang="ru-RU" dirty="0"/>
              <a:t>Не начинать наименование с цифры</a:t>
            </a:r>
          </a:p>
          <a:p>
            <a:r>
              <a:rPr lang="ru-RU" dirty="0"/>
              <a:t>Если необходимо обойти данные правила, заключайте наименование в двойные кавычки</a:t>
            </a:r>
          </a:p>
          <a:p>
            <a:r>
              <a:rPr lang="ru-RU" dirty="0"/>
              <a:t>Не начинать имена с </a:t>
            </a:r>
            <a:r>
              <a:rPr lang="en-US" dirty="0" err="1"/>
              <a:t>pg</a:t>
            </a:r>
            <a:r>
              <a:rPr lang="en-US" dirty="0"/>
              <a:t>_ </a:t>
            </a:r>
            <a:r>
              <a:rPr lang="ru-RU" dirty="0"/>
              <a:t>это внутренние объекты </a:t>
            </a:r>
            <a:r>
              <a:rPr lang="en-US" dirty="0" err="1"/>
              <a:t>PostgeSQL</a:t>
            </a:r>
            <a:endParaRPr lang="ru-RU" dirty="0"/>
          </a:p>
        </p:txBody>
      </p:sp>
    </p:spTree>
    <p:extLst>
      <p:ext uri="{BB962C8B-B14F-4D97-AF65-F5344CB8AC3E}">
        <p14:creationId xmlns:p14="http://schemas.microsoft.com/office/powerpoint/2010/main" val="29430183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276837"/>
            <a:ext cx="11430699" cy="763398"/>
          </a:xfrm>
          <a:solidFill>
            <a:schemeClr val="accent2">
              <a:lumMod val="40000"/>
              <a:lumOff val="60000"/>
            </a:schemeClr>
          </a:solidFill>
        </p:spPr>
        <p:txBody>
          <a:bodyPr>
            <a:normAutofit/>
          </a:bodyPr>
          <a:lstStyle/>
          <a:p>
            <a:pPr algn="ctr"/>
            <a:r>
              <a:rPr lang="ru-RU" dirty="0"/>
              <a:t>Домашнее задание №6</a:t>
            </a:r>
            <a:r>
              <a:rPr lang="en-US" dirty="0"/>
              <a:t>.1</a:t>
            </a:r>
            <a:endParaRPr lang="ru-RU" dirty="0"/>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258349"/>
            <a:ext cx="11430699" cy="4918614"/>
          </a:xfrm>
          <a:solidFill>
            <a:schemeClr val="accent6">
              <a:lumMod val="20000"/>
              <a:lumOff val="80000"/>
            </a:schemeClr>
          </a:solidFill>
          <a:ln>
            <a:solidFill>
              <a:schemeClr val="accent1">
                <a:lumMod val="50000"/>
              </a:schemeClr>
            </a:solidFill>
          </a:ln>
        </p:spPr>
        <p:txBody>
          <a:bodyPr>
            <a:normAutofit/>
          </a:bodyPr>
          <a:lstStyle/>
          <a:p>
            <a:r>
              <a:rPr lang="ru-RU" dirty="0"/>
              <a:t>Создать таблицу </a:t>
            </a:r>
            <a:r>
              <a:rPr lang="en-US" dirty="0" err="1"/>
              <a:t>prodmag.products</a:t>
            </a:r>
            <a:r>
              <a:rPr lang="ru-RU" dirty="0"/>
              <a:t>_</a:t>
            </a:r>
            <a:r>
              <a:rPr lang="en-US" dirty="0"/>
              <a:t>log </a:t>
            </a:r>
            <a:r>
              <a:rPr lang="ru-RU" dirty="0"/>
              <a:t>со структурой, как </a:t>
            </a:r>
            <a:r>
              <a:rPr lang="en-US" dirty="0" err="1"/>
              <a:t>prodmag.products</a:t>
            </a:r>
            <a:r>
              <a:rPr lang="en-US" dirty="0"/>
              <a:t> </a:t>
            </a:r>
            <a:r>
              <a:rPr lang="ru-RU" dirty="0"/>
              <a:t>плюс поле </a:t>
            </a:r>
            <a:r>
              <a:rPr lang="en-US" dirty="0" err="1"/>
              <a:t>add_date</a:t>
            </a:r>
            <a:r>
              <a:rPr lang="en-US" dirty="0"/>
              <a:t> (</a:t>
            </a:r>
            <a:r>
              <a:rPr lang="ru-RU" dirty="0"/>
              <a:t>время внесения изменений</a:t>
            </a:r>
            <a:r>
              <a:rPr lang="en-US" dirty="0"/>
              <a:t>)</a:t>
            </a:r>
            <a:r>
              <a:rPr lang="ru-RU" dirty="0"/>
              <a:t> плюс поле </a:t>
            </a:r>
            <a:r>
              <a:rPr lang="en-US" dirty="0"/>
              <a:t>operation </a:t>
            </a:r>
            <a:r>
              <a:rPr lang="ru-RU" dirty="0"/>
              <a:t>(</a:t>
            </a:r>
            <a:r>
              <a:rPr lang="en-US" dirty="0"/>
              <a:t>insert/delete/update</a:t>
            </a:r>
            <a:r>
              <a:rPr lang="ru-RU" dirty="0"/>
              <a:t>), плюс поле </a:t>
            </a:r>
            <a:r>
              <a:rPr lang="en-US" dirty="0"/>
              <a:t>row(new/old)</a:t>
            </a:r>
            <a:r>
              <a:rPr lang="ru-RU" dirty="0"/>
              <a:t>. Написать триггер на вставку, обновление и удаление записей в таблице </a:t>
            </a:r>
            <a:r>
              <a:rPr lang="en-US" dirty="0" err="1"/>
              <a:t>prodmag.products</a:t>
            </a:r>
            <a:r>
              <a:rPr lang="ru-RU" dirty="0"/>
              <a:t>. Триггер должен логгировать изменения в таблицу </a:t>
            </a:r>
            <a:r>
              <a:rPr lang="en-US" dirty="0" err="1"/>
              <a:t>prodmag.products</a:t>
            </a:r>
            <a:r>
              <a:rPr lang="ru-RU" dirty="0"/>
              <a:t>_</a:t>
            </a:r>
            <a:r>
              <a:rPr lang="en-US" dirty="0"/>
              <a:t>log</a:t>
            </a:r>
            <a:r>
              <a:rPr lang="ru-RU" dirty="0"/>
              <a:t>. Для вставки пишем содержимое новой строки, дату добавления, </a:t>
            </a:r>
            <a:r>
              <a:rPr lang="en-US" dirty="0"/>
              <a:t>insert</a:t>
            </a:r>
            <a:r>
              <a:rPr lang="ru-RU" dirty="0"/>
              <a:t>, </a:t>
            </a:r>
            <a:r>
              <a:rPr lang="en-US" dirty="0"/>
              <a:t>new</a:t>
            </a:r>
            <a:r>
              <a:rPr lang="ru-RU" dirty="0"/>
              <a:t>. Для удаления пишем содержимое удаленной строки, дату удаления, </a:t>
            </a:r>
            <a:r>
              <a:rPr lang="en-US" dirty="0"/>
              <a:t>delete</a:t>
            </a:r>
            <a:r>
              <a:rPr lang="ru-RU" dirty="0"/>
              <a:t>,</a:t>
            </a:r>
            <a:r>
              <a:rPr lang="en-US" dirty="0"/>
              <a:t> old</a:t>
            </a:r>
            <a:r>
              <a:rPr lang="ru-RU" dirty="0"/>
              <a:t>. Для обновления пишем две строки: старое состояние строки, дата редактирования, </a:t>
            </a:r>
            <a:r>
              <a:rPr lang="en-US" dirty="0"/>
              <a:t>update</a:t>
            </a:r>
            <a:r>
              <a:rPr lang="ru-RU" dirty="0"/>
              <a:t>, </a:t>
            </a:r>
            <a:r>
              <a:rPr lang="en-US" dirty="0"/>
              <a:t>old</a:t>
            </a:r>
            <a:r>
              <a:rPr lang="ru-RU" dirty="0"/>
              <a:t> и новое состояние строки, дата редактирования, </a:t>
            </a:r>
            <a:r>
              <a:rPr lang="en-US" dirty="0"/>
              <a:t>update</a:t>
            </a:r>
            <a:r>
              <a:rPr lang="ru-RU" dirty="0"/>
              <a:t>, </a:t>
            </a:r>
            <a:r>
              <a:rPr lang="en-US" dirty="0"/>
              <a:t>new.</a:t>
            </a:r>
            <a:r>
              <a:rPr lang="ru-RU" dirty="0"/>
              <a:t> </a:t>
            </a:r>
            <a:endParaRPr lang="en-US" dirty="0"/>
          </a:p>
          <a:p>
            <a:r>
              <a:rPr lang="ru-RU" dirty="0"/>
              <a:t>Предоставить для проверки скрипты, которыми было выполнено задание.</a:t>
            </a:r>
          </a:p>
          <a:p>
            <a:endParaRPr lang="ru-RU" dirty="0"/>
          </a:p>
        </p:txBody>
      </p:sp>
    </p:spTree>
    <p:extLst>
      <p:ext uri="{BB962C8B-B14F-4D97-AF65-F5344CB8AC3E}">
        <p14:creationId xmlns:p14="http://schemas.microsoft.com/office/powerpoint/2010/main" val="20827639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276837"/>
            <a:ext cx="11430699" cy="763398"/>
          </a:xfrm>
          <a:solidFill>
            <a:schemeClr val="accent2">
              <a:lumMod val="40000"/>
              <a:lumOff val="60000"/>
            </a:schemeClr>
          </a:solidFill>
        </p:spPr>
        <p:txBody>
          <a:bodyPr>
            <a:normAutofit/>
          </a:bodyPr>
          <a:lstStyle/>
          <a:p>
            <a:pPr algn="ctr"/>
            <a:r>
              <a:rPr lang="ru-RU" dirty="0"/>
              <a:t>Домашнее задание №6</a:t>
            </a:r>
            <a:r>
              <a:rPr lang="en-US" dirty="0"/>
              <a:t>.2</a:t>
            </a:r>
            <a:endParaRPr lang="ru-RU" dirty="0"/>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258349"/>
            <a:ext cx="11430699" cy="4918614"/>
          </a:xfrm>
          <a:solidFill>
            <a:schemeClr val="accent6">
              <a:lumMod val="20000"/>
              <a:lumOff val="80000"/>
            </a:schemeClr>
          </a:solidFill>
          <a:ln>
            <a:solidFill>
              <a:schemeClr val="accent1">
                <a:lumMod val="50000"/>
              </a:schemeClr>
            </a:solidFill>
          </a:ln>
        </p:spPr>
        <p:txBody>
          <a:bodyPr>
            <a:normAutofit/>
          </a:bodyPr>
          <a:lstStyle/>
          <a:p>
            <a:pPr lvl="0"/>
            <a:r>
              <a:rPr lang="ru-RU" dirty="0"/>
              <a:t>Написать триггер на вставку и обновление записей в таблице </a:t>
            </a:r>
            <a:r>
              <a:rPr lang="en-US" dirty="0" err="1"/>
              <a:t>prodmag</a:t>
            </a:r>
            <a:r>
              <a:rPr lang="ru-RU" dirty="0"/>
              <a:t>.</a:t>
            </a:r>
            <a:r>
              <a:rPr lang="en-US" dirty="0"/>
              <a:t>products</a:t>
            </a:r>
            <a:r>
              <a:rPr lang="ru-RU" dirty="0"/>
              <a:t>. Триггер должен выполнять проверку правильности сохраняемых в таблице данных и порождать </a:t>
            </a:r>
            <a:r>
              <a:rPr lang="en-US" dirty="0"/>
              <a:t>Exception</a:t>
            </a:r>
            <a:r>
              <a:rPr lang="ru-RU" dirty="0"/>
              <a:t> (тем самым не давая внести изменения в таблицу), в том случае, если данные не валидные.</a:t>
            </a:r>
          </a:p>
          <a:p>
            <a:pPr lvl="0"/>
            <a:r>
              <a:rPr lang="ru-RU" dirty="0"/>
              <a:t>Проверку можете сделать на неверный тип данных, на отсутствие данных в обязательных полях, на недопустимые значения (нарушения констрейнтов или отсутствие значений в справочниках через внешние ключи).</a:t>
            </a:r>
          </a:p>
          <a:p>
            <a:r>
              <a:rPr lang="ru-RU" dirty="0"/>
              <a:t>Предоставить для проверки скрипты, которыми было выполнено </a:t>
            </a:r>
            <a:r>
              <a:rPr lang="ru-RU"/>
              <a:t>задание.</a:t>
            </a:r>
            <a:endParaRPr lang="ru-RU" dirty="0"/>
          </a:p>
        </p:txBody>
      </p:sp>
    </p:spTree>
    <p:extLst>
      <p:ext uri="{BB962C8B-B14F-4D97-AF65-F5344CB8AC3E}">
        <p14:creationId xmlns:p14="http://schemas.microsoft.com/office/powerpoint/2010/main" val="32580050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365125"/>
            <a:ext cx="11430699" cy="1325563"/>
          </a:xfrm>
          <a:solidFill>
            <a:schemeClr val="accent6">
              <a:lumMod val="40000"/>
              <a:lumOff val="60000"/>
            </a:schemeClr>
          </a:solidFill>
        </p:spPr>
        <p:txBody>
          <a:bodyPr/>
          <a:lstStyle/>
          <a:p>
            <a:pPr algn="ctr"/>
            <a:r>
              <a:rPr lang="ru-RU" dirty="0"/>
              <a:t>Занятие седьмое</a:t>
            </a:r>
            <a:br>
              <a:rPr lang="ru-RU" dirty="0"/>
            </a:br>
            <a:r>
              <a:rPr lang="ru-RU" dirty="0"/>
              <a:t>Темы:</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825625"/>
            <a:ext cx="11430699" cy="4351338"/>
          </a:xfrm>
          <a:solidFill>
            <a:schemeClr val="accent4">
              <a:lumMod val="20000"/>
              <a:lumOff val="80000"/>
            </a:schemeClr>
          </a:solidFill>
          <a:ln>
            <a:solidFill>
              <a:schemeClr val="accent1">
                <a:lumMod val="50000"/>
              </a:schemeClr>
            </a:solidFill>
          </a:ln>
        </p:spPr>
        <p:txBody>
          <a:bodyPr/>
          <a:lstStyle/>
          <a:p>
            <a:r>
              <a:rPr lang="ru-RU" dirty="0"/>
              <a:t>Транзакции</a:t>
            </a:r>
            <a:endParaRPr lang="en-US" dirty="0"/>
          </a:p>
          <a:p>
            <a:r>
              <a:rPr lang="ru-RU" dirty="0"/>
              <a:t>Пользователи и роли </a:t>
            </a:r>
          </a:p>
          <a:p>
            <a:r>
              <a:rPr lang="ru-RU" dirty="0"/>
              <a:t>Управление привилегиями</a:t>
            </a:r>
            <a:endParaRPr lang="en-US" dirty="0"/>
          </a:p>
          <a:p>
            <a:r>
              <a:rPr lang="ru-RU" dirty="0"/>
              <a:t>Индексы</a:t>
            </a:r>
          </a:p>
          <a:p>
            <a:r>
              <a:rPr lang="ru-RU" dirty="0"/>
              <a:t>Поиск таблиц и полей, нуждающихся в индексе</a:t>
            </a:r>
            <a:endParaRPr lang="en-US" dirty="0"/>
          </a:p>
        </p:txBody>
      </p:sp>
    </p:spTree>
    <p:extLst>
      <p:ext uri="{BB962C8B-B14F-4D97-AF65-F5344CB8AC3E}">
        <p14:creationId xmlns:p14="http://schemas.microsoft.com/office/powerpoint/2010/main" val="1601312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effectLst/>
              </a:rPr>
              <a:t>Транзакции</a:t>
            </a: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fontScale="92500" lnSpcReduction="10000"/>
          </a:bodyPr>
          <a:lstStyle/>
          <a:p>
            <a:r>
              <a:rPr lang="ru-RU" dirty="0"/>
              <a:t>Транзакция – это группа последовательных операций в БД, объединённых общей логической целью. Они должны выполниться полностью или не быть выполнены вообще. </a:t>
            </a:r>
          </a:p>
          <a:p>
            <a:r>
              <a:rPr lang="ru-RU" dirty="0"/>
              <a:t>Транзакции обеспечивают согласованность данных.</a:t>
            </a:r>
          </a:p>
          <a:p>
            <a:r>
              <a:rPr lang="ru-RU" dirty="0"/>
              <a:t>Несогласованность может возникнуть из-за ошибок в работе сервера или обрыве связи, а так же из-за действий пользователей.</a:t>
            </a:r>
          </a:p>
          <a:p>
            <a:r>
              <a:rPr lang="en-US" dirty="0"/>
              <a:t>PostgreSQL </a:t>
            </a:r>
            <a:r>
              <a:rPr lang="ru-RU" dirty="0"/>
              <a:t>по умолчанию используется автофиксация транзакций.</a:t>
            </a:r>
          </a:p>
          <a:p>
            <a:r>
              <a:rPr lang="ru-RU" dirty="0"/>
              <a:t>Транзакция начинается с оператора </a:t>
            </a:r>
            <a:r>
              <a:rPr lang="en-US" dirty="0"/>
              <a:t>BEGIN;</a:t>
            </a:r>
            <a:endParaRPr lang="ru-RU" dirty="0"/>
          </a:p>
          <a:p>
            <a:r>
              <a:rPr lang="ru-RU" dirty="0"/>
              <a:t>Для фиксации операций используется оператор </a:t>
            </a:r>
            <a:r>
              <a:rPr lang="en-US" dirty="0"/>
              <a:t>COMMIT;</a:t>
            </a:r>
            <a:endParaRPr lang="ru-RU" dirty="0"/>
          </a:p>
          <a:p>
            <a:r>
              <a:rPr lang="ru-RU" dirty="0"/>
              <a:t>Откат транзакций производится с помощью </a:t>
            </a:r>
            <a:r>
              <a:rPr lang="en-US" dirty="0"/>
              <a:t>ROLLBACK</a:t>
            </a:r>
            <a:r>
              <a:rPr lang="ru-RU" dirty="0"/>
              <a:t> </a:t>
            </a:r>
            <a:r>
              <a:rPr lang="en-US" dirty="0"/>
              <a:t>[</a:t>
            </a:r>
            <a:r>
              <a:rPr lang="ru-RU" dirty="0"/>
              <a:t>метка</a:t>
            </a:r>
            <a:r>
              <a:rPr lang="en-US" dirty="0"/>
              <a:t>]</a:t>
            </a:r>
            <a:r>
              <a:rPr lang="ru-RU" dirty="0"/>
              <a:t>.</a:t>
            </a:r>
          </a:p>
          <a:p>
            <a:r>
              <a:rPr lang="ru-RU" dirty="0"/>
              <a:t>Фиксация промежуточного результата выполняется оператором </a:t>
            </a:r>
            <a:r>
              <a:rPr lang="en-US" dirty="0"/>
              <a:t>SAVEPOINT</a:t>
            </a:r>
            <a:r>
              <a:rPr lang="ru-RU" dirty="0"/>
              <a:t>.</a:t>
            </a:r>
            <a:r>
              <a:rPr lang="en-US" dirty="0"/>
              <a:t> </a:t>
            </a:r>
            <a:endParaRPr lang="ru-RU" dirty="0"/>
          </a:p>
          <a:p>
            <a:r>
              <a:rPr lang="ru-RU" dirty="0"/>
              <a:t>Протестируем работу транзакций (см. пример № </a:t>
            </a:r>
            <a:r>
              <a:rPr lang="en-US" dirty="0"/>
              <a:t>2</a:t>
            </a:r>
            <a:r>
              <a:rPr lang="ru-RU" dirty="0"/>
              <a:t>9)</a:t>
            </a:r>
          </a:p>
          <a:p>
            <a:r>
              <a:rPr lang="en-US" sz="2000" dirty="0">
                <a:solidFill>
                  <a:srgbClr val="0070C0"/>
                </a:solidFill>
              </a:rPr>
              <a:t>https://postgrespro.ru/docs/postgresql/15/tutorial-transactions</a:t>
            </a:r>
            <a:endParaRPr lang="ru-RU" altLang="ru-RU" sz="1800" dirty="0"/>
          </a:p>
          <a:p>
            <a:pPr lvl="1"/>
            <a:endParaRPr lang="ru-RU" altLang="ru-RU" sz="1800" dirty="0"/>
          </a:p>
          <a:p>
            <a:pPr lvl="1"/>
            <a:endParaRPr lang="ru-RU" altLang="ru-RU" sz="1800" dirty="0"/>
          </a:p>
          <a:p>
            <a:pPr lvl="1"/>
            <a:endParaRPr lang="ru-RU" sz="1800" dirty="0"/>
          </a:p>
          <a:p>
            <a:pPr marL="457200" lvl="1" indent="0">
              <a:buNone/>
            </a:pPr>
            <a:endParaRPr lang="ru-RU" altLang="ru-RU" sz="1800" dirty="0"/>
          </a:p>
          <a:p>
            <a:pPr marL="457200" lvl="1" indent="0">
              <a:buNone/>
            </a:pPr>
            <a:endParaRPr lang="ru-RU" altLang="ru-RU" sz="1800" dirty="0"/>
          </a:p>
          <a:p>
            <a:pPr lvl="1"/>
            <a:endParaRPr lang="ru-RU" altLang="ru-RU" sz="1800" dirty="0"/>
          </a:p>
          <a:p>
            <a:pPr lvl="1"/>
            <a:endParaRPr lang="ru-RU" altLang="ru-RU" sz="1800" dirty="0"/>
          </a:p>
        </p:txBody>
      </p:sp>
    </p:spTree>
    <p:extLst>
      <p:ext uri="{BB962C8B-B14F-4D97-AF65-F5344CB8AC3E}">
        <p14:creationId xmlns:p14="http://schemas.microsoft.com/office/powerpoint/2010/main" val="31752448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effectLst/>
              </a:rPr>
              <a:t>Уровни изоляции транзакций</a:t>
            </a: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en-US" dirty="0"/>
              <a:t>READ UNCOMMITED</a:t>
            </a:r>
            <a:r>
              <a:rPr lang="ru-RU" dirty="0"/>
              <a:t> – параллельно выполняемые транзакции видят результаты других незавершенных транзакций. </a:t>
            </a:r>
          </a:p>
          <a:p>
            <a:r>
              <a:rPr lang="en-US" dirty="0"/>
              <a:t>READ COMMITED</a:t>
            </a:r>
            <a:r>
              <a:rPr lang="ru-RU" dirty="0"/>
              <a:t> (используется по умолчанию) - параллельно выполняемые транзакции видят результаты только завершенных транзакций.</a:t>
            </a:r>
          </a:p>
          <a:p>
            <a:r>
              <a:rPr lang="en-US" dirty="0"/>
              <a:t>REPEATABLE READ – </a:t>
            </a:r>
            <a:r>
              <a:rPr lang="ru-RU" dirty="0"/>
              <a:t>не видны результаты </a:t>
            </a:r>
            <a:r>
              <a:rPr lang="en-US" dirty="0"/>
              <a:t>UPDATE </a:t>
            </a:r>
            <a:r>
              <a:rPr lang="ru-RU" dirty="0"/>
              <a:t>и </a:t>
            </a:r>
            <a:r>
              <a:rPr lang="en-US" dirty="0"/>
              <a:t>DELETE</a:t>
            </a:r>
            <a:r>
              <a:rPr lang="ru-RU" dirty="0"/>
              <a:t>, но видны </a:t>
            </a:r>
            <a:r>
              <a:rPr lang="en-US" dirty="0"/>
              <a:t>INSERT</a:t>
            </a:r>
            <a:r>
              <a:rPr lang="ru-RU" dirty="0"/>
              <a:t>.</a:t>
            </a:r>
          </a:p>
          <a:p>
            <a:r>
              <a:rPr lang="en-US" dirty="0"/>
              <a:t>SERIALIZABLE – </a:t>
            </a:r>
            <a:r>
              <a:rPr lang="ru-RU" dirty="0"/>
              <a:t>самый тяжелый случай, когда таблица блокируется для других транзакция, пока не завершится.</a:t>
            </a:r>
          </a:p>
          <a:p>
            <a:r>
              <a:rPr lang="en-US" sz="2000" dirty="0">
                <a:solidFill>
                  <a:srgbClr val="0070C0"/>
                </a:solidFill>
              </a:rPr>
              <a:t>https://postgrespro.ru/docs/postgresql/15/transaction-iso</a:t>
            </a:r>
            <a:r>
              <a:rPr lang="ru-RU" sz="2000" dirty="0">
                <a:solidFill>
                  <a:srgbClr val="0070C0"/>
                </a:solidFill>
              </a:rPr>
              <a:t> </a:t>
            </a:r>
            <a:endParaRPr lang="ru-RU" altLang="ru-RU" sz="2000" dirty="0">
              <a:solidFill>
                <a:srgbClr val="0070C0"/>
              </a:solidFill>
            </a:endParaRPr>
          </a:p>
          <a:p>
            <a:pPr lvl="1"/>
            <a:endParaRPr lang="ru-RU" altLang="ru-RU" sz="1800" dirty="0"/>
          </a:p>
          <a:p>
            <a:pPr lvl="1"/>
            <a:endParaRPr lang="ru-RU" sz="1800" dirty="0"/>
          </a:p>
          <a:p>
            <a:pPr marL="457200" lvl="1" indent="0">
              <a:buNone/>
            </a:pPr>
            <a:endParaRPr lang="ru-RU" altLang="ru-RU" sz="1800" dirty="0"/>
          </a:p>
          <a:p>
            <a:pPr marL="457200" lvl="1" indent="0">
              <a:buNone/>
            </a:pPr>
            <a:endParaRPr lang="ru-RU" altLang="ru-RU" sz="1800" dirty="0"/>
          </a:p>
          <a:p>
            <a:pPr lvl="1"/>
            <a:endParaRPr lang="ru-RU" altLang="ru-RU" sz="1800" dirty="0"/>
          </a:p>
          <a:p>
            <a:pPr lvl="1"/>
            <a:endParaRPr lang="ru-RU" altLang="ru-RU" sz="1800" dirty="0"/>
          </a:p>
        </p:txBody>
      </p:sp>
    </p:spTree>
    <p:extLst>
      <p:ext uri="{BB962C8B-B14F-4D97-AF65-F5344CB8AC3E}">
        <p14:creationId xmlns:p14="http://schemas.microsoft.com/office/powerpoint/2010/main" val="42507045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Пользователи и роли</a:t>
            </a:r>
            <a:endParaRPr lang="en-US" dirty="0"/>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Роль – пользователь СУБД (не путать с пользователем ОС). </a:t>
            </a:r>
            <a:endParaRPr lang="en-US" dirty="0"/>
          </a:p>
          <a:p>
            <a:r>
              <a:rPr lang="ru-RU" dirty="0"/>
              <a:t>Роль = Пользователь, т.е. это синонимы в </a:t>
            </a:r>
            <a:r>
              <a:rPr lang="en-US" dirty="0"/>
              <a:t>PosrgtreSQL</a:t>
            </a:r>
            <a:r>
              <a:rPr lang="ru-RU" dirty="0"/>
              <a:t>.</a:t>
            </a:r>
            <a:endParaRPr lang="en-US" dirty="0"/>
          </a:p>
          <a:p>
            <a:r>
              <a:rPr lang="ru-RU" dirty="0"/>
              <a:t>Роли могут быть групповыми, т.е. одна роль может входить в другие.</a:t>
            </a:r>
          </a:p>
          <a:p>
            <a:r>
              <a:rPr lang="ru-RU" dirty="0"/>
              <a:t>Свойства роли определяются атрибутами:</a:t>
            </a:r>
          </a:p>
          <a:p>
            <a:pPr lvl="1"/>
            <a:r>
              <a:rPr lang="en-US" dirty="0"/>
              <a:t>LOGIN – </a:t>
            </a:r>
            <a:r>
              <a:rPr lang="ru-RU" dirty="0"/>
              <a:t>возможность подключения к БД</a:t>
            </a:r>
          </a:p>
          <a:p>
            <a:pPr lvl="1"/>
            <a:r>
              <a:rPr lang="en-US" dirty="0"/>
              <a:t>SUPERUSER – </a:t>
            </a:r>
            <a:r>
              <a:rPr lang="ru-RU" dirty="0"/>
              <a:t>суперпользователь с полными полномочиями</a:t>
            </a:r>
          </a:p>
          <a:p>
            <a:pPr lvl="1"/>
            <a:r>
              <a:rPr lang="en-US" dirty="0"/>
              <a:t>CREATEDB – </a:t>
            </a:r>
            <a:r>
              <a:rPr lang="ru-RU" dirty="0"/>
              <a:t>может создавать базы данных</a:t>
            </a:r>
          </a:p>
          <a:p>
            <a:pPr lvl="1"/>
            <a:r>
              <a:rPr lang="en-US" dirty="0"/>
              <a:t>CREATEROLE – </a:t>
            </a:r>
            <a:r>
              <a:rPr lang="ru-RU" dirty="0"/>
              <a:t>может создавать роли</a:t>
            </a:r>
          </a:p>
          <a:p>
            <a:pPr lvl="1"/>
            <a:r>
              <a:rPr lang="en-US" dirty="0"/>
              <a:t>PASSWORD – </a:t>
            </a:r>
            <a:r>
              <a:rPr lang="ru-RU" dirty="0"/>
              <a:t>задает пароль для входа</a:t>
            </a:r>
          </a:p>
          <a:p>
            <a:pPr lvl="1"/>
            <a:r>
              <a:rPr lang="ru-RU" dirty="0"/>
              <a:t>Атрибуты с приставкой </a:t>
            </a:r>
            <a:r>
              <a:rPr lang="en-US" dirty="0"/>
              <a:t>NO </a:t>
            </a:r>
            <a:r>
              <a:rPr lang="ru-RU" dirty="0"/>
              <a:t>– запрещают указанное действие</a:t>
            </a:r>
          </a:p>
          <a:p>
            <a:pPr lvl="1"/>
            <a:r>
              <a:rPr lang="ru-RU" dirty="0"/>
              <a:t>И другие, см. документацию.</a:t>
            </a:r>
          </a:p>
          <a:p>
            <a:r>
              <a:rPr lang="en-US" sz="2000" dirty="0">
                <a:solidFill>
                  <a:srgbClr val="0070C0"/>
                </a:solidFill>
              </a:rPr>
              <a:t>https://postgrespro.ru/docs/postgresql/15/sql-createrole</a:t>
            </a:r>
            <a:endParaRPr lang="ru-RU" altLang="ru-RU" sz="1800" dirty="0"/>
          </a:p>
          <a:p>
            <a:pPr lvl="1"/>
            <a:endParaRPr lang="ru-RU" sz="1800" dirty="0"/>
          </a:p>
          <a:p>
            <a:pPr marL="457200" lvl="1" indent="0">
              <a:buNone/>
            </a:pPr>
            <a:endParaRPr lang="ru-RU" altLang="ru-RU" sz="1800" dirty="0"/>
          </a:p>
          <a:p>
            <a:pPr marL="457200" lvl="1" indent="0">
              <a:buNone/>
            </a:pPr>
            <a:endParaRPr lang="ru-RU" altLang="ru-RU" sz="1800" dirty="0"/>
          </a:p>
          <a:p>
            <a:pPr lvl="1"/>
            <a:endParaRPr lang="ru-RU" altLang="ru-RU" sz="1800" dirty="0"/>
          </a:p>
          <a:p>
            <a:pPr lvl="1"/>
            <a:endParaRPr lang="ru-RU" altLang="ru-RU" sz="1800" dirty="0"/>
          </a:p>
        </p:txBody>
      </p:sp>
    </p:spTree>
    <p:extLst>
      <p:ext uri="{BB962C8B-B14F-4D97-AF65-F5344CB8AC3E}">
        <p14:creationId xmlns:p14="http://schemas.microsoft.com/office/powerpoint/2010/main" val="13605610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Синтаксис управления ролями</a:t>
            </a:r>
            <a:endParaRPr lang="en-US" dirty="0"/>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Создать роль: </a:t>
            </a:r>
            <a:r>
              <a:rPr lang="en-US" sz="1800" i="1" dirty="0"/>
              <a:t>CREATE ROLE “</a:t>
            </a:r>
            <a:r>
              <a:rPr lang="en-US" sz="1800" i="1" dirty="0" err="1"/>
              <a:t>IvanoffRE</a:t>
            </a:r>
            <a:r>
              <a:rPr lang="en-US" sz="1800" i="1" dirty="0"/>
              <a:t>” LOGIN WITH PASSWORD ‘D4v@flP_!zS3’;.</a:t>
            </a:r>
          </a:p>
          <a:p>
            <a:r>
              <a:rPr lang="ru-RU" dirty="0"/>
              <a:t>Переименовать роль:  </a:t>
            </a:r>
            <a:r>
              <a:rPr lang="ru-RU" altLang="ru-RU" sz="1800" i="1" dirty="0">
                <a:latin typeface="Arial Unicode MS"/>
              </a:rPr>
              <a:t>ALTER ROLE имя RENAME TO </a:t>
            </a:r>
            <a:r>
              <a:rPr lang="ru-RU" altLang="ru-RU" sz="1800" i="1" dirty="0" err="1">
                <a:latin typeface="Arial Unicode MS"/>
              </a:rPr>
              <a:t>новое_имя</a:t>
            </a:r>
            <a:r>
              <a:rPr lang="ru-RU" altLang="ru-RU" sz="1800" i="1" dirty="0"/>
              <a:t> </a:t>
            </a:r>
            <a:endParaRPr lang="en-US" sz="1800" i="1" dirty="0"/>
          </a:p>
          <a:p>
            <a:r>
              <a:rPr lang="ru-RU" dirty="0"/>
              <a:t>Изменить атрибут роли: </a:t>
            </a:r>
            <a:r>
              <a:rPr lang="en-US" sz="1800" i="1" dirty="0"/>
              <a:t>ALTER ROLE “</a:t>
            </a:r>
            <a:r>
              <a:rPr lang="en-US" sz="1800" i="1" dirty="0" err="1"/>
              <a:t>IvanoffRE</a:t>
            </a:r>
            <a:r>
              <a:rPr lang="en-US" sz="1800" i="1" dirty="0"/>
              <a:t>” NOLOGIN;</a:t>
            </a:r>
            <a:endParaRPr lang="en-US" sz="1800" dirty="0"/>
          </a:p>
          <a:p>
            <a:r>
              <a:rPr lang="ru-RU" dirty="0"/>
              <a:t>Задать новый пароль: </a:t>
            </a:r>
            <a:r>
              <a:rPr lang="en-US" sz="1800" i="1" dirty="0"/>
              <a:t>ALTER ROLE “</a:t>
            </a:r>
            <a:r>
              <a:rPr lang="en-US" sz="1800" i="1" dirty="0" err="1"/>
              <a:t>IvanoffRE</a:t>
            </a:r>
            <a:r>
              <a:rPr lang="en-US" sz="1800" i="1" dirty="0"/>
              <a:t>” WITH PASSWORD ‘My_New_PassW0rD’;.</a:t>
            </a:r>
            <a:r>
              <a:rPr lang="ru-RU" sz="1800" dirty="0"/>
              <a:t> </a:t>
            </a:r>
            <a:endParaRPr lang="en-US" sz="1800" dirty="0"/>
          </a:p>
          <a:p>
            <a:r>
              <a:rPr lang="ru-RU" dirty="0"/>
              <a:t>Удалить роль: </a:t>
            </a:r>
            <a:r>
              <a:rPr lang="en-US" sz="1800" dirty="0"/>
              <a:t>DROP ROLE </a:t>
            </a:r>
            <a:r>
              <a:rPr lang="en-US" sz="1800" i="1" dirty="0"/>
              <a:t>“</a:t>
            </a:r>
            <a:r>
              <a:rPr lang="en-US" sz="1800" i="1" dirty="0" err="1"/>
              <a:t>IvanoffRE</a:t>
            </a:r>
            <a:r>
              <a:rPr lang="en-US" sz="1800" i="1" dirty="0"/>
              <a:t>”;</a:t>
            </a:r>
          </a:p>
          <a:p>
            <a:r>
              <a:rPr lang="en-US" sz="1800" dirty="0">
                <a:solidFill>
                  <a:srgbClr val="0070C0"/>
                </a:solidFill>
              </a:rPr>
              <a:t>https://postgrespro.ru/docs/postgresql/15/sql-alterrole</a:t>
            </a:r>
          </a:p>
          <a:p>
            <a:pPr lvl="1"/>
            <a:endParaRPr lang="ru-RU" sz="1800" dirty="0"/>
          </a:p>
          <a:p>
            <a:pPr marL="457200" lvl="1" indent="0">
              <a:buNone/>
            </a:pPr>
            <a:endParaRPr lang="ru-RU" altLang="ru-RU" sz="1800" dirty="0"/>
          </a:p>
          <a:p>
            <a:pPr marL="457200" lvl="1" indent="0">
              <a:buNone/>
            </a:pPr>
            <a:endParaRPr lang="ru-RU" altLang="ru-RU" sz="1800" dirty="0"/>
          </a:p>
        </p:txBody>
      </p:sp>
    </p:spTree>
    <p:extLst>
      <p:ext uri="{BB962C8B-B14F-4D97-AF65-F5344CB8AC3E}">
        <p14:creationId xmlns:p14="http://schemas.microsoft.com/office/powerpoint/2010/main" val="19292946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Виды привилегий</a:t>
            </a:r>
            <a:endParaRPr lang="en-US" dirty="0"/>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fontScale="77500" lnSpcReduction="20000"/>
          </a:bodyPr>
          <a:lstStyle/>
          <a:p>
            <a:r>
              <a:rPr lang="ru-RU" dirty="0"/>
              <a:t>На базу данных:</a:t>
            </a:r>
          </a:p>
          <a:p>
            <a:pPr lvl="1"/>
            <a:r>
              <a:rPr lang="en-US" sz="2200" dirty="0"/>
              <a:t>CONNECT – </a:t>
            </a:r>
            <a:r>
              <a:rPr lang="ru-RU" sz="2200" dirty="0"/>
              <a:t>позволяет подключаться в БД</a:t>
            </a:r>
          </a:p>
          <a:p>
            <a:pPr lvl="1"/>
            <a:r>
              <a:rPr lang="en-US" sz="2200" dirty="0"/>
              <a:t>CREATE – </a:t>
            </a:r>
            <a:r>
              <a:rPr lang="ru-RU" sz="2200" dirty="0"/>
              <a:t>позволяет создавать схемы в БД</a:t>
            </a:r>
          </a:p>
          <a:p>
            <a:r>
              <a:rPr lang="ru-RU" dirty="0"/>
              <a:t>На табличные пространства:</a:t>
            </a:r>
          </a:p>
          <a:p>
            <a:pPr lvl="1"/>
            <a:r>
              <a:rPr lang="en-US" sz="2200" dirty="0"/>
              <a:t>CREATE – </a:t>
            </a:r>
            <a:r>
              <a:rPr lang="ru-RU" sz="2200" dirty="0"/>
              <a:t>позволяет создавать объекты в табличном пространстве</a:t>
            </a:r>
          </a:p>
          <a:p>
            <a:r>
              <a:rPr lang="ru-RU" dirty="0"/>
              <a:t>На схему:</a:t>
            </a:r>
          </a:p>
          <a:p>
            <a:pPr lvl="1"/>
            <a:r>
              <a:rPr lang="en-US" sz="2200" dirty="0"/>
              <a:t>CREATE - </a:t>
            </a:r>
            <a:r>
              <a:rPr lang="ru-RU" sz="2200" dirty="0"/>
              <a:t>позволяет создавать объекты в схеме</a:t>
            </a:r>
          </a:p>
          <a:p>
            <a:pPr lvl="1"/>
            <a:r>
              <a:rPr lang="en-US" sz="2200" dirty="0"/>
              <a:t>USAGE – </a:t>
            </a:r>
            <a:r>
              <a:rPr lang="ru-RU" sz="2200" dirty="0"/>
              <a:t>позволяет обращаться к существующим в схеме объектам</a:t>
            </a:r>
          </a:p>
          <a:p>
            <a:r>
              <a:rPr lang="ru-RU" dirty="0"/>
              <a:t>На таблицы:</a:t>
            </a:r>
          </a:p>
          <a:p>
            <a:pPr lvl="1"/>
            <a:r>
              <a:rPr lang="en-US" sz="2200" i="1" dirty="0"/>
              <a:t>SELECT – </a:t>
            </a:r>
            <a:r>
              <a:rPr lang="ru-RU" sz="2200" i="1" dirty="0"/>
              <a:t>чтение </a:t>
            </a:r>
            <a:r>
              <a:rPr lang="en-US" sz="2200" i="1" dirty="0"/>
              <a:t>[</a:t>
            </a:r>
            <a:r>
              <a:rPr lang="ru-RU" sz="2200" i="1" dirty="0"/>
              <a:t>в том числе на уровне столбцов</a:t>
            </a:r>
            <a:r>
              <a:rPr lang="en-US" sz="2200" i="1" dirty="0"/>
              <a:t>]</a:t>
            </a:r>
          </a:p>
          <a:p>
            <a:pPr lvl="1"/>
            <a:r>
              <a:rPr lang="en-US" sz="2200" i="1" dirty="0"/>
              <a:t>INSERT</a:t>
            </a:r>
            <a:r>
              <a:rPr lang="ru-RU" sz="2200" i="1" dirty="0"/>
              <a:t> – вставка </a:t>
            </a:r>
            <a:r>
              <a:rPr lang="en-US" sz="2200" i="1" dirty="0"/>
              <a:t>[</a:t>
            </a:r>
            <a:r>
              <a:rPr lang="ru-RU" sz="2200" i="1" dirty="0"/>
              <a:t>в том числе на уровне столбцов</a:t>
            </a:r>
            <a:r>
              <a:rPr lang="en-US" sz="2200" i="1" dirty="0"/>
              <a:t>]</a:t>
            </a:r>
          </a:p>
          <a:p>
            <a:pPr lvl="1"/>
            <a:r>
              <a:rPr lang="en-US" sz="2200" i="1" dirty="0"/>
              <a:t>UPDATE</a:t>
            </a:r>
            <a:r>
              <a:rPr lang="ru-RU" sz="2200" i="1" dirty="0"/>
              <a:t> – обновление </a:t>
            </a:r>
            <a:r>
              <a:rPr lang="en-US" sz="2200" i="1" dirty="0"/>
              <a:t>[</a:t>
            </a:r>
            <a:r>
              <a:rPr lang="ru-RU" sz="2200" i="1" dirty="0"/>
              <a:t>в том числе на уровне столбцов</a:t>
            </a:r>
            <a:r>
              <a:rPr lang="en-US" sz="2200" i="1" dirty="0"/>
              <a:t>]</a:t>
            </a:r>
          </a:p>
          <a:p>
            <a:pPr lvl="1"/>
            <a:r>
              <a:rPr lang="en-US" sz="2200" i="1" dirty="0"/>
              <a:t>DELETE</a:t>
            </a:r>
            <a:r>
              <a:rPr lang="ru-RU" sz="2200" i="1" dirty="0"/>
              <a:t> – удаление </a:t>
            </a:r>
            <a:r>
              <a:rPr lang="en-US" sz="2200" i="1" dirty="0"/>
              <a:t>[</a:t>
            </a:r>
            <a:r>
              <a:rPr lang="ru-RU" sz="2200" i="1" dirty="0"/>
              <a:t>в том числе на уровне столбцов</a:t>
            </a:r>
            <a:r>
              <a:rPr lang="en-US" sz="2200" i="1" dirty="0"/>
              <a:t>]</a:t>
            </a:r>
          </a:p>
          <a:p>
            <a:pPr lvl="1"/>
            <a:r>
              <a:rPr lang="en-US" sz="2200" i="1" dirty="0"/>
              <a:t>TRUNCATE</a:t>
            </a:r>
            <a:r>
              <a:rPr lang="ru-RU" sz="2200" i="1" dirty="0"/>
              <a:t> – опустошение </a:t>
            </a:r>
            <a:endParaRPr lang="en-US" sz="2200" i="1" dirty="0"/>
          </a:p>
          <a:p>
            <a:pPr lvl="1"/>
            <a:r>
              <a:rPr lang="en-US" sz="2200" i="1" dirty="0"/>
              <a:t>REFERENCES</a:t>
            </a:r>
            <a:r>
              <a:rPr lang="ru-RU" sz="2200" i="1" dirty="0"/>
              <a:t> – создание внешнего ключа</a:t>
            </a:r>
            <a:endParaRPr lang="en-US" sz="2200" i="1" dirty="0"/>
          </a:p>
          <a:p>
            <a:pPr lvl="1"/>
            <a:r>
              <a:rPr lang="en-US" sz="2200" i="1" dirty="0"/>
              <a:t>TRIGGER</a:t>
            </a:r>
            <a:r>
              <a:rPr lang="ru-RU" sz="2200" i="1" dirty="0"/>
              <a:t> – создание триггера</a:t>
            </a:r>
            <a:endParaRPr lang="en-US" sz="2200" i="1" dirty="0"/>
          </a:p>
          <a:p>
            <a:r>
              <a:rPr lang="ru-RU" dirty="0"/>
              <a:t>На представления: </a:t>
            </a:r>
          </a:p>
          <a:p>
            <a:pPr lvl="1"/>
            <a:r>
              <a:rPr lang="en-US" i="1" dirty="0"/>
              <a:t>SELECT – </a:t>
            </a:r>
            <a:r>
              <a:rPr lang="ru-RU" i="1" dirty="0"/>
              <a:t>чтение </a:t>
            </a:r>
            <a:endParaRPr lang="en-US" i="1" dirty="0"/>
          </a:p>
          <a:p>
            <a:pPr lvl="1"/>
            <a:r>
              <a:rPr lang="en-US" i="1" dirty="0"/>
              <a:t>TRIGGER </a:t>
            </a:r>
            <a:r>
              <a:rPr lang="ru-RU" i="1" dirty="0"/>
              <a:t>– создание триггера</a:t>
            </a:r>
            <a:endParaRPr lang="ru-RU" dirty="0"/>
          </a:p>
          <a:p>
            <a:pPr marL="457200" lvl="1" indent="0">
              <a:buNone/>
            </a:pPr>
            <a:endParaRPr lang="ru-RU" altLang="ru-RU" sz="1800" dirty="0"/>
          </a:p>
          <a:p>
            <a:pPr marL="457200" lvl="1" indent="0">
              <a:buNone/>
            </a:pPr>
            <a:endParaRPr lang="ru-RU" altLang="ru-RU" sz="1800" dirty="0"/>
          </a:p>
        </p:txBody>
      </p:sp>
    </p:spTree>
    <p:extLst>
      <p:ext uri="{BB962C8B-B14F-4D97-AF65-F5344CB8AC3E}">
        <p14:creationId xmlns:p14="http://schemas.microsoft.com/office/powerpoint/2010/main" val="2614566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Управление привилегиями</a:t>
            </a:r>
            <a:endParaRPr lang="en-US" dirty="0"/>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fontScale="92500" lnSpcReduction="10000"/>
          </a:bodyPr>
          <a:lstStyle/>
          <a:p>
            <a:r>
              <a:rPr lang="ru-RU" dirty="0"/>
              <a:t>Управлять привилегиями может владелец объекта, либо роль, у которой есть соответствующее право (возможно наследуемое). </a:t>
            </a:r>
          </a:p>
          <a:p>
            <a:r>
              <a:rPr lang="ru-RU" dirty="0"/>
              <a:t>Создатель объекта по умолчанию становится его владельцем.</a:t>
            </a:r>
          </a:p>
          <a:p>
            <a:r>
              <a:rPr lang="ru-RU" dirty="0"/>
              <a:t>Владельца объекта можно поменять командой </a:t>
            </a:r>
            <a:r>
              <a:rPr lang="en-US" sz="1800" i="1" dirty="0"/>
              <a:t>ALTER…OWNER TO;</a:t>
            </a:r>
            <a:endParaRPr lang="ru-RU" sz="1800" i="1" dirty="0"/>
          </a:p>
          <a:p>
            <a:r>
              <a:rPr lang="ru-RU" dirty="0"/>
              <a:t>Владелец объекта имеет на него все привилегии.</a:t>
            </a:r>
            <a:endParaRPr lang="en-US" dirty="0"/>
          </a:p>
          <a:p>
            <a:r>
              <a:rPr lang="ru-RU" dirty="0"/>
              <a:t>Команда дающая привилегию: </a:t>
            </a:r>
            <a:r>
              <a:rPr lang="en-US" sz="1800" i="1" dirty="0"/>
              <a:t>GRANT </a:t>
            </a:r>
            <a:r>
              <a:rPr lang="ru-RU" sz="1800" i="1" dirty="0"/>
              <a:t>привилегия </a:t>
            </a:r>
            <a:r>
              <a:rPr lang="en-US" sz="1800" i="1" dirty="0"/>
              <a:t>ON </a:t>
            </a:r>
            <a:r>
              <a:rPr lang="ru-RU" sz="1800" i="1" dirty="0"/>
              <a:t>объект </a:t>
            </a:r>
            <a:r>
              <a:rPr lang="en-US" sz="1800" i="1" dirty="0"/>
              <a:t>TO </a:t>
            </a:r>
            <a:r>
              <a:rPr lang="ru-RU" sz="1800" i="1" dirty="0"/>
              <a:t>роль</a:t>
            </a:r>
            <a:r>
              <a:rPr lang="en-US" sz="1800" i="1" dirty="0"/>
              <a:t>;</a:t>
            </a:r>
          </a:p>
          <a:p>
            <a:r>
              <a:rPr lang="ru-RU" dirty="0"/>
              <a:t>Команда отнимающая привилегию: </a:t>
            </a:r>
            <a:r>
              <a:rPr lang="en-US" sz="1800" dirty="0"/>
              <a:t>REVOKE</a:t>
            </a:r>
            <a:r>
              <a:rPr lang="en-US" sz="1800" i="1" dirty="0"/>
              <a:t> </a:t>
            </a:r>
            <a:r>
              <a:rPr lang="ru-RU" sz="1800" i="1" dirty="0"/>
              <a:t>привилегия </a:t>
            </a:r>
            <a:r>
              <a:rPr lang="en-US" sz="1800" i="1" dirty="0"/>
              <a:t>ON </a:t>
            </a:r>
            <a:r>
              <a:rPr lang="ru-RU" sz="1800" i="1" dirty="0"/>
              <a:t>объект </a:t>
            </a:r>
            <a:r>
              <a:rPr lang="en-US" sz="1800" i="1" dirty="0"/>
              <a:t>FROM </a:t>
            </a:r>
            <a:r>
              <a:rPr lang="ru-RU" sz="1800" i="1" dirty="0"/>
              <a:t>роль</a:t>
            </a:r>
            <a:r>
              <a:rPr lang="en-US" sz="1800" i="1" dirty="0"/>
              <a:t>;</a:t>
            </a:r>
          </a:p>
          <a:p>
            <a:r>
              <a:rPr lang="ru-RU" dirty="0"/>
              <a:t>Включение роли в групповую роль: </a:t>
            </a:r>
            <a:r>
              <a:rPr lang="en-US" sz="1800" i="1" dirty="0"/>
              <a:t>GRANT </a:t>
            </a:r>
            <a:r>
              <a:rPr lang="ru-RU" sz="1800" i="1" dirty="0"/>
              <a:t>групповая роль </a:t>
            </a:r>
            <a:r>
              <a:rPr lang="en-US" sz="1800" i="1" dirty="0"/>
              <a:t>TO </a:t>
            </a:r>
            <a:r>
              <a:rPr lang="ru-RU" sz="1800" i="1" dirty="0"/>
              <a:t>роль</a:t>
            </a:r>
            <a:r>
              <a:rPr lang="en-US" sz="1800" i="1" dirty="0"/>
              <a:t>;</a:t>
            </a:r>
            <a:endParaRPr lang="ru-RU" sz="1800" i="1" dirty="0"/>
          </a:p>
          <a:p>
            <a:r>
              <a:rPr lang="ru-RU" dirty="0"/>
              <a:t>Исключение роли из групповой роли: </a:t>
            </a:r>
            <a:r>
              <a:rPr lang="en-US" sz="1800" dirty="0"/>
              <a:t>REVOKE</a:t>
            </a:r>
            <a:r>
              <a:rPr lang="en-US" sz="1800" i="1" dirty="0"/>
              <a:t> </a:t>
            </a:r>
            <a:r>
              <a:rPr lang="ru-RU" sz="1800" i="1" dirty="0"/>
              <a:t>групповая роль </a:t>
            </a:r>
            <a:r>
              <a:rPr lang="en-US" sz="1800" i="1" dirty="0"/>
              <a:t>FROM </a:t>
            </a:r>
            <a:r>
              <a:rPr lang="ru-RU" sz="1800" i="1" dirty="0"/>
              <a:t>роль</a:t>
            </a:r>
            <a:r>
              <a:rPr lang="en-US" sz="1800" i="1" dirty="0"/>
              <a:t>;</a:t>
            </a:r>
            <a:endParaRPr lang="ru-RU" sz="1800" i="1" dirty="0"/>
          </a:p>
          <a:p>
            <a:r>
              <a:rPr lang="ru-RU" dirty="0"/>
              <a:t>Посмотрим небольшой пример (см. пример № 30)</a:t>
            </a:r>
            <a:endParaRPr lang="en-US" i="1" dirty="0"/>
          </a:p>
          <a:p>
            <a:r>
              <a:rPr lang="en-US" sz="1800" i="1" dirty="0">
                <a:solidFill>
                  <a:srgbClr val="0070C0"/>
                </a:solidFill>
              </a:rPr>
              <a:t>https://postgrespro.ru/docs/postgresql/15/sql-grant</a:t>
            </a:r>
          </a:p>
          <a:p>
            <a:r>
              <a:rPr lang="en-US" sz="1800" i="1" dirty="0">
                <a:solidFill>
                  <a:srgbClr val="0070C0"/>
                </a:solidFill>
              </a:rPr>
              <a:t>https://postgrespro.ru/docs/postgresql/15/sql-revoke</a:t>
            </a:r>
            <a:endParaRPr lang="ru-RU" sz="1800" i="1" dirty="0">
              <a:solidFill>
                <a:srgbClr val="0070C0"/>
              </a:solidFill>
            </a:endParaRPr>
          </a:p>
          <a:p>
            <a:r>
              <a:rPr lang="en-US" sz="1800" i="1" dirty="0">
                <a:solidFill>
                  <a:srgbClr val="0070C0"/>
                </a:solidFill>
              </a:rPr>
              <a:t>https://sysadminium.ru/privilegii_v_postgresql/#Vydaem_razlicnye_privilegii_na_obekty</a:t>
            </a:r>
            <a:endParaRPr lang="ru-RU" sz="1800" i="1" dirty="0"/>
          </a:p>
          <a:p>
            <a:endParaRPr lang="ru-RU" sz="1800" i="1" dirty="0"/>
          </a:p>
          <a:p>
            <a:pPr marL="457200" lvl="1" indent="0">
              <a:buNone/>
            </a:pPr>
            <a:endParaRPr lang="ru-RU" altLang="ru-RU" sz="1800" dirty="0"/>
          </a:p>
          <a:p>
            <a:pPr marL="457200" lvl="1" indent="0">
              <a:buNone/>
            </a:pPr>
            <a:endParaRPr lang="ru-RU" altLang="ru-RU" sz="1800" dirty="0"/>
          </a:p>
        </p:txBody>
      </p:sp>
    </p:spTree>
    <p:extLst>
      <p:ext uri="{BB962C8B-B14F-4D97-AF65-F5344CB8AC3E}">
        <p14:creationId xmlns:p14="http://schemas.microsoft.com/office/powerpoint/2010/main" val="7233176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Индексы</a:t>
            </a:r>
            <a:endParaRPr lang="en-US" dirty="0"/>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lnSpcReduction="10000"/>
          </a:bodyPr>
          <a:lstStyle/>
          <a:p>
            <a:r>
              <a:rPr lang="ru-RU" sz="2600" dirty="0"/>
              <a:t>Индекс – это дополнительная структура в БД, предназначенная для ускорения доступа к данным. По сути это отсортированная последовательность, наподобие оглавления в телефонной книге</a:t>
            </a:r>
            <a:r>
              <a:rPr lang="en-US" sz="2600" dirty="0"/>
              <a:t>.</a:t>
            </a:r>
            <a:r>
              <a:rPr lang="ru-RU" sz="2600" dirty="0"/>
              <a:t> </a:t>
            </a:r>
          </a:p>
          <a:p>
            <a:r>
              <a:rPr lang="ru-RU" sz="2600" dirty="0"/>
              <a:t>Индекс связывает ключ и данные на диске.</a:t>
            </a:r>
          </a:p>
          <a:p>
            <a:r>
              <a:rPr lang="ru-RU" sz="2600" dirty="0"/>
              <a:t>Индексы помогают ускорить выборку по условиям и при соединении таблиц, а так же при группировке и сортировке данных.</a:t>
            </a:r>
            <a:r>
              <a:rPr lang="en-US" sz="2600" dirty="0"/>
              <a:t> </a:t>
            </a:r>
            <a:endParaRPr lang="ru-RU" sz="2600" dirty="0"/>
          </a:p>
          <a:p>
            <a:r>
              <a:rPr lang="ru-RU" sz="2600" dirty="0"/>
              <a:t>Изменение данных в таблице ведет к разрастанию индекса. В таких случаях индекс приходиться перестраивать.</a:t>
            </a:r>
          </a:p>
          <a:p>
            <a:r>
              <a:rPr lang="ru-RU" sz="2600" dirty="0"/>
              <a:t>Создать индекс: </a:t>
            </a:r>
            <a:r>
              <a:rPr lang="en-US" sz="1900" i="1" dirty="0"/>
              <a:t>CREATE [UNIQUE] INDEX </a:t>
            </a:r>
            <a:r>
              <a:rPr lang="en-US" sz="1900" i="1" dirty="0" err="1"/>
              <a:t>idx_name</a:t>
            </a:r>
            <a:r>
              <a:rPr lang="en-US" sz="1900" i="1" dirty="0"/>
              <a:t> [CONCURRENTLY] ON </a:t>
            </a:r>
            <a:r>
              <a:rPr lang="en-US" sz="1900" i="1" dirty="0" err="1"/>
              <a:t>tbl</a:t>
            </a:r>
            <a:r>
              <a:rPr lang="en-US" sz="1900" i="1" dirty="0"/>
              <a:t> [USING </a:t>
            </a:r>
            <a:r>
              <a:rPr lang="en-US" sz="1900" i="1" dirty="0" err="1"/>
              <a:t>idx_type</a:t>
            </a:r>
            <a:r>
              <a:rPr lang="en-US" sz="1900" i="1" dirty="0"/>
              <a:t>] (columns);</a:t>
            </a:r>
          </a:p>
          <a:p>
            <a:r>
              <a:rPr lang="ru-RU" altLang="ru-RU" sz="2600" dirty="0"/>
              <a:t>Удалить индекс: </a:t>
            </a:r>
            <a:r>
              <a:rPr lang="ru-RU" altLang="ru-RU" sz="2000" i="1" dirty="0"/>
              <a:t>DROP INDEX [CONCURRENTLY] </a:t>
            </a:r>
            <a:r>
              <a:rPr lang="en-US" altLang="ru-RU" sz="2000" i="1" dirty="0" err="1"/>
              <a:t>idx_name</a:t>
            </a:r>
            <a:r>
              <a:rPr lang="ru-RU" altLang="ru-RU" sz="2000" i="1" dirty="0"/>
              <a:t> [CASCADE]</a:t>
            </a:r>
            <a:r>
              <a:rPr lang="en-US" altLang="ru-RU" sz="2000" i="1" dirty="0"/>
              <a:t>;</a:t>
            </a:r>
            <a:endParaRPr lang="en-US" sz="2000" dirty="0"/>
          </a:p>
          <a:p>
            <a:r>
              <a:rPr lang="ru-RU" sz="2600" dirty="0"/>
              <a:t>Перестроить индекс:</a:t>
            </a:r>
            <a:r>
              <a:rPr lang="en-US" sz="2600" dirty="0"/>
              <a:t> </a:t>
            </a:r>
            <a:r>
              <a:rPr lang="en-US" sz="2000" i="1" dirty="0"/>
              <a:t>REINDEX [INDEX </a:t>
            </a:r>
            <a:r>
              <a:rPr lang="en-US" sz="2000" i="1" dirty="0" err="1"/>
              <a:t>idx_name</a:t>
            </a:r>
            <a:r>
              <a:rPr lang="en-US" sz="2000" i="1" dirty="0"/>
              <a:t>][TABLE </a:t>
            </a:r>
            <a:r>
              <a:rPr lang="en-US" sz="2000" i="1" dirty="0" err="1"/>
              <a:t>tbl_name</a:t>
            </a:r>
            <a:r>
              <a:rPr lang="en-US" sz="2000" i="1" dirty="0"/>
              <a:t>];</a:t>
            </a:r>
          </a:p>
          <a:p>
            <a:r>
              <a:rPr lang="ru-RU" sz="2600" dirty="0"/>
              <a:t>Протестируем работу индексов (см. пример № 3</a:t>
            </a:r>
            <a:r>
              <a:rPr lang="en-US" sz="2600" dirty="0"/>
              <a:t>1</a:t>
            </a:r>
            <a:r>
              <a:rPr lang="ru-RU" sz="2600" dirty="0"/>
              <a:t>)</a:t>
            </a:r>
            <a:endParaRPr lang="ru-RU" sz="2600" i="1" dirty="0"/>
          </a:p>
          <a:p>
            <a:r>
              <a:rPr lang="en-US" sz="1800" i="1" dirty="0">
                <a:solidFill>
                  <a:srgbClr val="0070C0"/>
                </a:solidFill>
              </a:rPr>
              <a:t>https://postgrespro.ru/docs/postgresql/15/sql-createindex</a:t>
            </a:r>
            <a:endParaRPr lang="ru-RU" sz="1800" i="1" dirty="0">
              <a:solidFill>
                <a:srgbClr val="0070C0"/>
              </a:solidFill>
            </a:endParaRPr>
          </a:p>
          <a:p>
            <a:pPr marL="457200" lvl="1" indent="0">
              <a:buNone/>
            </a:pPr>
            <a:endParaRPr lang="ru-RU" altLang="ru-RU" sz="1800" dirty="0"/>
          </a:p>
          <a:p>
            <a:pPr marL="457200" lvl="1" indent="0">
              <a:buNone/>
            </a:pPr>
            <a:endParaRPr lang="ru-RU" altLang="ru-RU" sz="1800" dirty="0"/>
          </a:p>
        </p:txBody>
      </p:sp>
    </p:spTree>
    <p:extLst>
      <p:ext uri="{BB962C8B-B14F-4D97-AF65-F5344CB8AC3E}">
        <p14:creationId xmlns:p14="http://schemas.microsoft.com/office/powerpoint/2010/main" val="92298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CF5564-8CA2-45CA-9EF1-B1DAA29B2D19}"/>
              </a:ext>
            </a:extLst>
          </p:cNvPr>
          <p:cNvSpPr>
            <a:spLocks noGrp="1"/>
          </p:cNvSpPr>
          <p:nvPr>
            <p:ph type="title"/>
          </p:nvPr>
        </p:nvSpPr>
        <p:spPr>
          <a:xfrm>
            <a:off x="469783" y="365126"/>
            <a:ext cx="11266415" cy="792556"/>
          </a:xfrm>
          <a:solidFill>
            <a:schemeClr val="accent1">
              <a:lumMod val="40000"/>
              <a:lumOff val="60000"/>
            </a:schemeClr>
          </a:solidFill>
        </p:spPr>
        <p:txBody>
          <a:bodyPr/>
          <a:lstStyle/>
          <a:p>
            <a:r>
              <a:rPr lang="ru-RU" dirty="0"/>
              <a:t>Численные типы данных </a:t>
            </a:r>
            <a:r>
              <a:rPr lang="en-US" dirty="0"/>
              <a:t>PostgreSQL</a:t>
            </a:r>
            <a:endParaRPr lang="ru-RU" dirty="0"/>
          </a:p>
        </p:txBody>
      </p:sp>
      <p:graphicFrame>
        <p:nvGraphicFramePr>
          <p:cNvPr id="4" name="Объект 3">
            <a:extLst>
              <a:ext uri="{FF2B5EF4-FFF2-40B4-BE49-F238E27FC236}">
                <a16:creationId xmlns:a16="http://schemas.microsoft.com/office/drawing/2014/main" id="{D8B8CD32-BDD8-4331-9E45-6DB850E60A8A}"/>
              </a:ext>
            </a:extLst>
          </p:cNvPr>
          <p:cNvGraphicFramePr>
            <a:graphicFrameLocks noGrp="1"/>
          </p:cNvGraphicFramePr>
          <p:nvPr>
            <p:ph idx="1"/>
            <p:extLst>
              <p:ext uri="{D42A27DB-BD31-4B8C-83A1-F6EECF244321}">
                <p14:modId xmlns:p14="http://schemas.microsoft.com/office/powerpoint/2010/main" val="2378650938"/>
              </p:ext>
            </p:extLst>
          </p:nvPr>
        </p:nvGraphicFramePr>
        <p:xfrm>
          <a:off x="469900" y="1258351"/>
          <a:ext cx="11266490" cy="4754880"/>
        </p:xfrm>
        <a:graphic>
          <a:graphicData uri="http://schemas.openxmlformats.org/drawingml/2006/table">
            <a:tbl>
              <a:tblPr firstRow="1" bandRow="1">
                <a:tableStyleId>{5C22544A-7EE6-4342-B048-85BDC9FD1C3A}</a:tableStyleId>
              </a:tblPr>
              <a:tblGrid>
                <a:gridCol w="931061">
                  <a:extLst>
                    <a:ext uri="{9D8B030D-6E8A-4147-A177-3AD203B41FA5}">
                      <a16:colId xmlns:a16="http://schemas.microsoft.com/office/drawing/2014/main" val="5089399"/>
                    </a:ext>
                  </a:extLst>
                </a:gridCol>
                <a:gridCol w="2474753">
                  <a:extLst>
                    <a:ext uri="{9D8B030D-6E8A-4147-A177-3AD203B41FA5}">
                      <a16:colId xmlns:a16="http://schemas.microsoft.com/office/drawing/2014/main" val="2087178247"/>
                    </a:ext>
                  </a:extLst>
                </a:gridCol>
                <a:gridCol w="931178">
                  <a:extLst>
                    <a:ext uri="{9D8B030D-6E8A-4147-A177-3AD203B41FA5}">
                      <a16:colId xmlns:a16="http://schemas.microsoft.com/office/drawing/2014/main" val="141345738"/>
                    </a:ext>
                  </a:extLst>
                </a:gridCol>
                <a:gridCol w="2818701">
                  <a:extLst>
                    <a:ext uri="{9D8B030D-6E8A-4147-A177-3AD203B41FA5}">
                      <a16:colId xmlns:a16="http://schemas.microsoft.com/office/drawing/2014/main" val="55994693"/>
                    </a:ext>
                  </a:extLst>
                </a:gridCol>
                <a:gridCol w="4110797">
                  <a:extLst>
                    <a:ext uri="{9D8B030D-6E8A-4147-A177-3AD203B41FA5}">
                      <a16:colId xmlns:a16="http://schemas.microsoft.com/office/drawing/2014/main" val="2994630561"/>
                    </a:ext>
                  </a:extLst>
                </a:gridCol>
              </a:tblGrid>
              <a:tr h="363617">
                <a:tc>
                  <a:txBody>
                    <a:bodyPr/>
                    <a:lstStyle/>
                    <a:p>
                      <a:endParaRPr lang="ru-RU" dirty="0"/>
                    </a:p>
                  </a:txBody>
                  <a:tcPr/>
                </a:tc>
                <a:tc>
                  <a:txBody>
                    <a:bodyPr/>
                    <a:lstStyle/>
                    <a:p>
                      <a:pPr algn="ctr"/>
                      <a:r>
                        <a:rPr lang="ru-RU" dirty="0"/>
                        <a:t>Наименование</a:t>
                      </a:r>
                    </a:p>
                  </a:txBody>
                  <a:tcPr/>
                </a:tc>
                <a:tc>
                  <a:txBody>
                    <a:bodyPr/>
                    <a:lstStyle/>
                    <a:p>
                      <a:pPr algn="ctr"/>
                      <a:r>
                        <a:rPr lang="ru-RU" dirty="0"/>
                        <a:t>Размер</a:t>
                      </a:r>
                    </a:p>
                  </a:txBody>
                  <a:tcPr/>
                </a:tc>
                <a:tc>
                  <a:txBody>
                    <a:bodyPr/>
                    <a:lstStyle/>
                    <a:p>
                      <a:pPr algn="ctr"/>
                      <a:r>
                        <a:rPr lang="ru-RU" dirty="0"/>
                        <a:t>Описание</a:t>
                      </a:r>
                    </a:p>
                  </a:txBody>
                  <a:tcPr/>
                </a:tc>
                <a:tc>
                  <a:txBody>
                    <a:bodyPr/>
                    <a:lstStyle/>
                    <a:p>
                      <a:pPr algn="ctr"/>
                      <a:r>
                        <a:rPr lang="ru-RU" dirty="0"/>
                        <a:t>Диапазон значений</a:t>
                      </a:r>
                    </a:p>
                  </a:txBody>
                  <a:tcPr/>
                </a:tc>
                <a:extLst>
                  <a:ext uri="{0D108BD9-81ED-4DB2-BD59-A6C34878D82A}">
                    <a16:rowId xmlns:a16="http://schemas.microsoft.com/office/drawing/2014/main" val="1481527269"/>
                  </a:ext>
                </a:extLst>
              </a:tr>
              <a:tr h="358560">
                <a:tc rowSpan="3">
                  <a:txBody>
                    <a:bodyPr/>
                    <a:lstStyle/>
                    <a:p>
                      <a:pPr algn="ctr"/>
                      <a:r>
                        <a:rPr lang="ru-RU" dirty="0"/>
                        <a:t>Целые </a:t>
                      </a:r>
                    </a:p>
                    <a:p>
                      <a:pPr algn="ctr"/>
                      <a:r>
                        <a:rPr lang="ru-RU" dirty="0"/>
                        <a:t>числа</a:t>
                      </a:r>
                    </a:p>
                  </a:txBody>
                  <a:tcPr anchor="ctr"/>
                </a:tc>
                <a:tc>
                  <a:txBody>
                    <a:bodyPr/>
                    <a:lstStyle/>
                    <a:p>
                      <a:r>
                        <a:rPr lang="en-US" dirty="0" err="1"/>
                        <a:t>smallint</a:t>
                      </a:r>
                      <a:endParaRPr lang="ru-RU" dirty="0"/>
                    </a:p>
                  </a:txBody>
                  <a:tcPr/>
                </a:tc>
                <a:tc>
                  <a:txBody>
                    <a:bodyPr/>
                    <a:lstStyle/>
                    <a:p>
                      <a:r>
                        <a:rPr lang="en-US" dirty="0"/>
                        <a:t>2 Bytes</a:t>
                      </a:r>
                      <a:endParaRPr lang="ru-RU" dirty="0"/>
                    </a:p>
                  </a:txBody>
                  <a:tcPr/>
                </a:tc>
                <a:tc>
                  <a:txBody>
                    <a:bodyPr/>
                    <a:lstStyle/>
                    <a:p>
                      <a:r>
                        <a:rPr lang="ru-RU" dirty="0"/>
                        <a:t>Маленькие целые числа</a:t>
                      </a:r>
                    </a:p>
                  </a:txBody>
                  <a:tcPr/>
                </a:tc>
                <a:tc>
                  <a:txBody>
                    <a:bodyPr/>
                    <a:lstStyle/>
                    <a:p>
                      <a:r>
                        <a:rPr lang="ru-RU" dirty="0"/>
                        <a:t>от </a:t>
                      </a:r>
                      <a:r>
                        <a:rPr lang="en-US" dirty="0"/>
                        <a:t>-32768 </a:t>
                      </a:r>
                      <a:r>
                        <a:rPr lang="ru-RU" dirty="0"/>
                        <a:t>до 32767</a:t>
                      </a:r>
                    </a:p>
                  </a:txBody>
                  <a:tcPr/>
                </a:tc>
                <a:extLst>
                  <a:ext uri="{0D108BD9-81ED-4DB2-BD59-A6C34878D82A}">
                    <a16:rowId xmlns:a16="http://schemas.microsoft.com/office/drawing/2014/main" val="862574612"/>
                  </a:ext>
                </a:extLst>
              </a:tr>
              <a:tr h="358560">
                <a:tc vMerge="1">
                  <a:txBody>
                    <a:bodyPr/>
                    <a:lstStyle/>
                    <a:p>
                      <a:endParaRPr lang="ru-RU" dirty="0"/>
                    </a:p>
                  </a:txBody>
                  <a:tcPr/>
                </a:tc>
                <a:tc>
                  <a:txBody>
                    <a:bodyPr/>
                    <a:lstStyle/>
                    <a:p>
                      <a:r>
                        <a:rPr lang="en-US" dirty="0"/>
                        <a:t>Integer / int</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Bytes</a:t>
                      </a:r>
                      <a:endParaRPr lang="ru-RU" dirty="0"/>
                    </a:p>
                  </a:txBody>
                  <a:tcPr/>
                </a:tc>
                <a:tc>
                  <a:txBody>
                    <a:bodyPr/>
                    <a:lstStyle/>
                    <a:p>
                      <a:r>
                        <a:rPr lang="ru-RU" dirty="0"/>
                        <a:t>Целые числа</a:t>
                      </a:r>
                    </a:p>
                  </a:txBody>
                  <a:tcPr/>
                </a:tc>
                <a:tc>
                  <a:txBody>
                    <a:bodyPr/>
                    <a:lstStyle/>
                    <a:p>
                      <a:r>
                        <a:rPr lang="ru-RU" dirty="0"/>
                        <a:t>от -2147483648 до 2147483647</a:t>
                      </a:r>
                    </a:p>
                  </a:txBody>
                  <a:tcPr/>
                </a:tc>
                <a:extLst>
                  <a:ext uri="{0D108BD9-81ED-4DB2-BD59-A6C34878D82A}">
                    <a16:rowId xmlns:a16="http://schemas.microsoft.com/office/drawing/2014/main" val="1781392871"/>
                  </a:ext>
                </a:extLst>
              </a:tr>
              <a:tr h="627481">
                <a:tc vMerge="1">
                  <a:txBody>
                    <a:bodyPr/>
                    <a:lstStyle/>
                    <a:p>
                      <a:endParaRPr lang="ru-RU" dirty="0"/>
                    </a:p>
                  </a:txBody>
                  <a:tcPr/>
                </a:tc>
                <a:tc>
                  <a:txBody>
                    <a:bodyPr/>
                    <a:lstStyle/>
                    <a:p>
                      <a:r>
                        <a:rPr lang="en-US" dirty="0" err="1"/>
                        <a:t>bigint</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Bytes</a:t>
                      </a:r>
                      <a:endParaRPr lang="ru-RU" dirty="0"/>
                    </a:p>
                  </a:txBody>
                  <a:tcPr/>
                </a:tc>
                <a:tc>
                  <a:txBody>
                    <a:bodyPr/>
                    <a:lstStyle/>
                    <a:p>
                      <a:r>
                        <a:rPr lang="ru-RU" dirty="0"/>
                        <a:t>Большие целые числа</a:t>
                      </a:r>
                    </a:p>
                  </a:txBody>
                  <a:tcPr/>
                </a:tc>
                <a:tc>
                  <a:txBody>
                    <a:bodyPr/>
                    <a:lstStyle/>
                    <a:p>
                      <a:r>
                        <a:rPr lang="ru-RU" dirty="0"/>
                        <a:t>от -9223372036854775808 до 9223372036854775807</a:t>
                      </a:r>
                    </a:p>
                  </a:txBody>
                  <a:tcPr/>
                </a:tc>
                <a:extLst>
                  <a:ext uri="{0D108BD9-81ED-4DB2-BD59-A6C34878D82A}">
                    <a16:rowId xmlns:a16="http://schemas.microsoft.com/office/drawing/2014/main" val="1678024352"/>
                  </a:ext>
                </a:extLst>
              </a:tr>
              <a:tr h="627481">
                <a:tc rowSpan="3">
                  <a:txBody>
                    <a:bodyPr/>
                    <a:lstStyle/>
                    <a:p>
                      <a:pPr algn="ctr"/>
                      <a:r>
                        <a:rPr lang="ru-RU" dirty="0"/>
                        <a:t>Числа с </a:t>
                      </a:r>
                    </a:p>
                    <a:p>
                      <a:pPr algn="ctr"/>
                      <a:r>
                        <a:rPr lang="ru-RU" dirty="0"/>
                        <a:t>точкой</a:t>
                      </a:r>
                    </a:p>
                  </a:txBody>
                  <a:tcPr anchor="ctr"/>
                </a:tc>
                <a:tc>
                  <a:txBody>
                    <a:bodyPr/>
                    <a:lstStyle/>
                    <a:p>
                      <a:r>
                        <a:rPr lang="en-US" dirty="0"/>
                        <a:t>decimal / numeric</a:t>
                      </a:r>
                      <a:endParaRPr lang="ru-RU" dirty="0"/>
                    </a:p>
                  </a:txBody>
                  <a:tcPr/>
                </a:tc>
                <a:tc>
                  <a:txBody>
                    <a:bodyPr/>
                    <a:lstStyle/>
                    <a:p>
                      <a:r>
                        <a:rPr lang="en-US" dirty="0"/>
                        <a:t>variable</a:t>
                      </a:r>
                      <a:endParaRPr lang="ru-RU" dirty="0"/>
                    </a:p>
                  </a:txBody>
                  <a:tcPr/>
                </a:tc>
                <a:tc>
                  <a:txBody>
                    <a:bodyPr/>
                    <a:lstStyle/>
                    <a:p>
                      <a:r>
                        <a:rPr lang="ru-RU" dirty="0"/>
                        <a:t>Числа с точкой фикс. точности</a:t>
                      </a:r>
                      <a:r>
                        <a:rPr lang="en-US" dirty="0"/>
                        <a:t> *</a:t>
                      </a:r>
                      <a:endParaRPr lang="ru-RU" dirty="0"/>
                    </a:p>
                  </a:txBody>
                  <a:tcPr/>
                </a:tc>
                <a:tc>
                  <a:txBody>
                    <a:bodyPr/>
                    <a:lstStyle/>
                    <a:p>
                      <a:r>
                        <a:rPr lang="ru-RU" dirty="0"/>
                        <a:t>до 131072 цифр до десятичной точки и до 16383 — после</a:t>
                      </a:r>
                    </a:p>
                  </a:txBody>
                  <a:tcPr/>
                </a:tc>
                <a:extLst>
                  <a:ext uri="{0D108BD9-81ED-4DB2-BD59-A6C34878D82A}">
                    <a16:rowId xmlns:a16="http://schemas.microsoft.com/office/drawing/2014/main" val="852059866"/>
                  </a:ext>
                </a:extLst>
              </a:tr>
              <a:tr h="627481">
                <a:tc vMerge="1">
                  <a:txBody>
                    <a:bodyPr/>
                    <a:lstStyle/>
                    <a:p>
                      <a:endParaRPr lang="ru-RU" dirty="0"/>
                    </a:p>
                  </a:txBody>
                  <a:tcPr/>
                </a:tc>
                <a:tc>
                  <a:txBody>
                    <a:bodyPr/>
                    <a:lstStyle/>
                    <a:p>
                      <a:r>
                        <a:rPr lang="en-US" dirty="0"/>
                        <a:t>real</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Bytes</a:t>
                      </a:r>
                      <a:endParaRPr lang="ru-RU" dirty="0"/>
                    </a:p>
                  </a:txBody>
                  <a:tcPr/>
                </a:tc>
                <a:tc>
                  <a:txBody>
                    <a:bodyPr/>
                    <a:lstStyle/>
                    <a:p>
                      <a:r>
                        <a:rPr lang="ru-RU" dirty="0"/>
                        <a:t>Вещественное число с переменной точностью</a:t>
                      </a:r>
                    </a:p>
                  </a:txBody>
                  <a:tcPr/>
                </a:tc>
                <a:tc>
                  <a:txBody>
                    <a:bodyPr/>
                    <a:lstStyle/>
                    <a:p>
                      <a:r>
                        <a:rPr lang="ru-RU" dirty="0"/>
                        <a:t>от 1E-37 до 1E+37 с точностью не меньше 6 десятичных цифр</a:t>
                      </a:r>
                    </a:p>
                  </a:txBody>
                  <a:tcPr/>
                </a:tc>
                <a:extLst>
                  <a:ext uri="{0D108BD9-81ED-4DB2-BD59-A6C34878D82A}">
                    <a16:rowId xmlns:a16="http://schemas.microsoft.com/office/drawing/2014/main" val="3417353468"/>
                  </a:ext>
                </a:extLst>
              </a:tr>
              <a:tr h="627481">
                <a:tc vMerge="1">
                  <a:txBody>
                    <a:bodyPr/>
                    <a:lstStyle/>
                    <a:p>
                      <a:endParaRPr lang="ru-RU" dirty="0"/>
                    </a:p>
                  </a:txBody>
                  <a:tcPr/>
                </a:tc>
                <a:tc>
                  <a:txBody>
                    <a:bodyPr/>
                    <a:lstStyle/>
                    <a:p>
                      <a:r>
                        <a:rPr lang="en-US" dirty="0"/>
                        <a:t>float / double precision</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Bytes</a:t>
                      </a:r>
                      <a:endParaRPr lang="ru-RU" dirty="0"/>
                    </a:p>
                  </a:txBody>
                  <a:tcPr/>
                </a:tc>
                <a:tc>
                  <a:txBody>
                    <a:bodyPr/>
                    <a:lstStyle/>
                    <a:p>
                      <a:r>
                        <a:rPr lang="ru-RU" dirty="0"/>
                        <a:t>Вещественное число с переменной точностью</a:t>
                      </a:r>
                    </a:p>
                  </a:txBody>
                  <a:tcPr/>
                </a:tc>
                <a:tc>
                  <a:txBody>
                    <a:bodyPr/>
                    <a:lstStyle/>
                    <a:p>
                      <a:r>
                        <a:rPr lang="ru-RU" dirty="0"/>
                        <a:t>от 1E-307 до 1E+308 и с точностью не меньше 15 десятичных цифр</a:t>
                      </a:r>
                    </a:p>
                  </a:txBody>
                  <a:tcPr/>
                </a:tc>
                <a:extLst>
                  <a:ext uri="{0D108BD9-81ED-4DB2-BD59-A6C34878D82A}">
                    <a16:rowId xmlns:a16="http://schemas.microsoft.com/office/drawing/2014/main" val="342512440"/>
                  </a:ext>
                </a:extLst>
              </a:tr>
              <a:tr h="358560">
                <a:tc rowSpan="3">
                  <a:txBody>
                    <a:bodyPr/>
                    <a:lstStyle/>
                    <a:p>
                      <a:pPr algn="ctr"/>
                      <a:r>
                        <a:rPr lang="ru-RU" dirty="0"/>
                        <a:t>Автоинкрементные</a:t>
                      </a:r>
                    </a:p>
                  </a:txBody>
                  <a:tcPr anchor="ctr"/>
                </a:tc>
                <a:tc>
                  <a:txBody>
                    <a:bodyPr/>
                    <a:lstStyle/>
                    <a:p>
                      <a:r>
                        <a:rPr lang="en-US" dirty="0" err="1"/>
                        <a:t>smallserial</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Bytes</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Маленькие целые числа</a:t>
                      </a:r>
                    </a:p>
                  </a:txBody>
                  <a:tcPr/>
                </a:tc>
                <a:tc>
                  <a:txBody>
                    <a:bodyPr/>
                    <a:lstStyle/>
                    <a:p>
                      <a:r>
                        <a:rPr lang="ru-RU" dirty="0"/>
                        <a:t>от </a:t>
                      </a:r>
                      <a:r>
                        <a:rPr lang="en-US" dirty="0"/>
                        <a:t>1 </a:t>
                      </a:r>
                      <a:r>
                        <a:rPr lang="ru-RU" dirty="0"/>
                        <a:t>до 32767</a:t>
                      </a:r>
                    </a:p>
                  </a:txBody>
                  <a:tcPr/>
                </a:tc>
                <a:extLst>
                  <a:ext uri="{0D108BD9-81ED-4DB2-BD59-A6C34878D82A}">
                    <a16:rowId xmlns:a16="http://schemas.microsoft.com/office/drawing/2014/main" val="3158413313"/>
                  </a:ext>
                </a:extLst>
              </a:tr>
              <a:tr h="358560">
                <a:tc vMerge="1">
                  <a:txBody>
                    <a:bodyPr/>
                    <a:lstStyle/>
                    <a:p>
                      <a:pPr algn="ctr"/>
                      <a:endParaRPr lang="ru-RU" dirty="0"/>
                    </a:p>
                  </a:txBody>
                  <a:tcPr anchor="ctr"/>
                </a:tc>
                <a:tc>
                  <a:txBody>
                    <a:bodyPr/>
                    <a:lstStyle/>
                    <a:p>
                      <a:r>
                        <a:rPr lang="en-US" dirty="0"/>
                        <a:t>serial</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Bytes</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Целые числа</a:t>
                      </a:r>
                    </a:p>
                  </a:txBody>
                  <a:tcPr/>
                </a:tc>
                <a:tc>
                  <a:txBody>
                    <a:bodyPr/>
                    <a:lstStyle/>
                    <a:p>
                      <a:r>
                        <a:rPr lang="ru-RU" dirty="0"/>
                        <a:t>от </a:t>
                      </a:r>
                      <a:r>
                        <a:rPr lang="en-US" dirty="0"/>
                        <a:t>1 </a:t>
                      </a:r>
                      <a:r>
                        <a:rPr lang="ru-RU" dirty="0"/>
                        <a:t>до 2147483647</a:t>
                      </a:r>
                    </a:p>
                  </a:txBody>
                  <a:tcPr/>
                </a:tc>
                <a:extLst>
                  <a:ext uri="{0D108BD9-81ED-4DB2-BD59-A6C34878D82A}">
                    <a16:rowId xmlns:a16="http://schemas.microsoft.com/office/drawing/2014/main" val="1250090563"/>
                  </a:ext>
                </a:extLst>
              </a:tr>
              <a:tr h="241601">
                <a:tc vMerge="1">
                  <a:txBody>
                    <a:bodyPr/>
                    <a:lstStyle/>
                    <a:p>
                      <a:pPr algn="ctr"/>
                      <a:endParaRPr lang="ru-RU" dirty="0"/>
                    </a:p>
                  </a:txBody>
                  <a:tcPr anchor="ctr"/>
                </a:tc>
                <a:tc>
                  <a:txBody>
                    <a:bodyPr/>
                    <a:lstStyle/>
                    <a:p>
                      <a:r>
                        <a:rPr lang="en-US" dirty="0" err="1"/>
                        <a:t>bigserial</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Bytes</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Большие целые числа</a:t>
                      </a:r>
                    </a:p>
                  </a:txBody>
                  <a:tcPr/>
                </a:tc>
                <a:tc>
                  <a:txBody>
                    <a:bodyPr/>
                    <a:lstStyle/>
                    <a:p>
                      <a:r>
                        <a:rPr lang="ru-RU" dirty="0"/>
                        <a:t>от </a:t>
                      </a:r>
                      <a:r>
                        <a:rPr lang="en-US" dirty="0"/>
                        <a:t>1 </a:t>
                      </a:r>
                      <a:r>
                        <a:rPr lang="ru-RU" dirty="0"/>
                        <a:t>до </a:t>
                      </a:r>
                      <a:r>
                        <a:rPr lang="en-US" dirty="0"/>
                        <a:t>922337203685477580</a:t>
                      </a:r>
                      <a:r>
                        <a:rPr lang="ru-RU" dirty="0"/>
                        <a:t>7</a:t>
                      </a:r>
                    </a:p>
                  </a:txBody>
                  <a:tcPr/>
                </a:tc>
                <a:extLst>
                  <a:ext uri="{0D108BD9-81ED-4DB2-BD59-A6C34878D82A}">
                    <a16:rowId xmlns:a16="http://schemas.microsoft.com/office/drawing/2014/main" val="3218794267"/>
                  </a:ext>
                </a:extLst>
              </a:tr>
            </a:tbl>
          </a:graphicData>
        </a:graphic>
      </p:graphicFrame>
      <p:sp>
        <p:nvSpPr>
          <p:cNvPr id="3" name="Прямоугольник 2">
            <a:extLst>
              <a:ext uri="{FF2B5EF4-FFF2-40B4-BE49-F238E27FC236}">
                <a16:creationId xmlns:a16="http://schemas.microsoft.com/office/drawing/2014/main" id="{2B7A38F4-5BBE-44FF-A408-461252FF314B}"/>
              </a:ext>
            </a:extLst>
          </p:cNvPr>
          <p:cNvSpPr/>
          <p:nvPr/>
        </p:nvSpPr>
        <p:spPr>
          <a:xfrm>
            <a:off x="469782" y="6013231"/>
            <a:ext cx="11252317" cy="646331"/>
          </a:xfrm>
          <a:prstGeom prst="rect">
            <a:avLst/>
          </a:prstGeom>
        </p:spPr>
        <p:txBody>
          <a:bodyPr wrap="square">
            <a:spAutoFit/>
          </a:bodyPr>
          <a:lstStyle/>
          <a:p>
            <a:r>
              <a:rPr lang="en-US" dirty="0"/>
              <a:t>*decimal / numeric </a:t>
            </a:r>
            <a:r>
              <a:rPr lang="ru-RU" dirty="0"/>
              <a:t>дают точный результат, но операции с ними выполняются медленнее, чем с </a:t>
            </a:r>
            <a:r>
              <a:rPr lang="en-US" dirty="0"/>
              <a:t>real / float</a:t>
            </a:r>
            <a:r>
              <a:rPr lang="ru-RU" dirty="0"/>
              <a:t>  </a:t>
            </a:r>
            <a:endParaRPr lang="en-US" dirty="0"/>
          </a:p>
          <a:p>
            <a:r>
              <a:rPr lang="ru-RU" dirty="0">
                <a:solidFill>
                  <a:srgbClr val="0070C0"/>
                </a:solidFill>
              </a:rPr>
              <a:t>https://postgrespro.ru/docs/postgrespro/15/datatype-numeric#DATATYPE-NUMERIC-DECIMAL</a:t>
            </a:r>
          </a:p>
        </p:txBody>
      </p:sp>
    </p:spTree>
    <p:extLst>
      <p:ext uri="{BB962C8B-B14F-4D97-AF65-F5344CB8AC3E}">
        <p14:creationId xmlns:p14="http://schemas.microsoft.com/office/powerpoint/2010/main" val="6424886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Типы индексов в </a:t>
            </a:r>
            <a:r>
              <a:rPr lang="en-US" dirty="0"/>
              <a:t>PostgreSQL</a:t>
            </a: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fontScale="92500" lnSpcReduction="20000"/>
          </a:bodyPr>
          <a:lstStyle/>
          <a:p>
            <a:r>
              <a:rPr lang="en-US" dirty="0"/>
              <a:t>B-TREE – </a:t>
            </a:r>
            <a:r>
              <a:rPr lang="ru-RU" dirty="0"/>
              <a:t>сбалансированное дерево (используется по умолчанию)</a:t>
            </a:r>
            <a:r>
              <a:rPr lang="en-US" dirty="0"/>
              <a:t>.</a:t>
            </a:r>
            <a:r>
              <a:rPr lang="ru-RU" dirty="0"/>
              <a:t> Поддерживает операторы </a:t>
            </a:r>
            <a:r>
              <a:rPr lang="en-US" dirty="0"/>
              <a:t>&gt;, &lt;, =, &gt;=, &lt;=; IN </a:t>
            </a:r>
            <a:r>
              <a:rPr lang="ru-RU" dirty="0"/>
              <a:t>и </a:t>
            </a:r>
            <a:r>
              <a:rPr lang="en-US" dirty="0"/>
              <a:t>BETWEEN;</a:t>
            </a:r>
            <a:r>
              <a:rPr lang="ru-RU" dirty="0"/>
              <a:t> </a:t>
            </a:r>
            <a:r>
              <a:rPr lang="en-US" dirty="0"/>
              <a:t>LIKE ‘</a:t>
            </a:r>
            <a:r>
              <a:rPr lang="en-US" dirty="0" err="1"/>
              <a:t>abc</a:t>
            </a:r>
            <a:r>
              <a:rPr lang="en-US" dirty="0"/>
              <a:t>%’</a:t>
            </a:r>
            <a:r>
              <a:rPr lang="ru-RU" dirty="0"/>
              <a:t>, но не </a:t>
            </a:r>
            <a:r>
              <a:rPr lang="en-US" dirty="0"/>
              <a:t>LIKE ‘%</a:t>
            </a:r>
            <a:r>
              <a:rPr lang="en-US" dirty="0" err="1"/>
              <a:t>xyz</a:t>
            </a:r>
            <a:r>
              <a:rPr lang="en-US" dirty="0"/>
              <a:t>’. </a:t>
            </a:r>
            <a:r>
              <a:rPr lang="ru-RU" dirty="0"/>
              <a:t>Работает с </a:t>
            </a:r>
            <a:r>
              <a:rPr lang="en-US" dirty="0"/>
              <a:t>NULL.</a:t>
            </a:r>
            <a:endParaRPr lang="ru-RU" dirty="0"/>
          </a:p>
          <a:p>
            <a:r>
              <a:rPr lang="en-US" dirty="0"/>
              <a:t>HASH - </a:t>
            </a:r>
            <a:r>
              <a:rPr lang="ru-RU" dirty="0"/>
              <a:t>Хэш-Индекс</a:t>
            </a:r>
            <a:r>
              <a:rPr lang="en-US" dirty="0"/>
              <a:t>. </a:t>
            </a:r>
            <a:r>
              <a:rPr lang="ru-RU" dirty="0"/>
              <a:t>Поддерживает только оператор </a:t>
            </a:r>
            <a:r>
              <a:rPr lang="en-US" dirty="0"/>
              <a:t>=</a:t>
            </a:r>
            <a:r>
              <a:rPr lang="ru-RU" dirty="0"/>
              <a:t>.</a:t>
            </a:r>
          </a:p>
          <a:p>
            <a:r>
              <a:rPr lang="en-US" dirty="0" err="1"/>
              <a:t>GiST</a:t>
            </a:r>
            <a:r>
              <a:rPr lang="en-US" dirty="0"/>
              <a:t> – </a:t>
            </a:r>
            <a:r>
              <a:rPr lang="ru-RU" dirty="0"/>
              <a:t>обобщенное дерево поиска. Применяется для полнотекстового поиска и для работы с геометрическими данными</a:t>
            </a:r>
            <a:r>
              <a:rPr lang="en-US" dirty="0"/>
              <a:t>. </a:t>
            </a:r>
            <a:r>
              <a:rPr lang="ru-RU" dirty="0"/>
              <a:t>В </a:t>
            </a:r>
            <a:r>
              <a:rPr lang="ru-RU" dirty="0" err="1"/>
              <a:t>GiST</a:t>
            </a:r>
            <a:r>
              <a:rPr lang="ru-RU" dirty="0"/>
              <a:t>-индекс можно «уложить» R-дерево для пространственных данных с поддержкой операторов взаимного расположения (находится слева, справа; содержит и т. п.), или RD-дерево для множеств с поддержкой операторов пересечения или вхождения.</a:t>
            </a:r>
            <a:endParaRPr lang="en-US" dirty="0"/>
          </a:p>
          <a:p>
            <a:r>
              <a:rPr lang="en-US" dirty="0"/>
              <a:t>GIN – </a:t>
            </a:r>
            <a:r>
              <a:rPr lang="ru-RU" dirty="0"/>
              <a:t>обобщенный обратный</a:t>
            </a:r>
            <a:r>
              <a:rPr lang="en-US" dirty="0"/>
              <a:t>.</a:t>
            </a:r>
            <a:r>
              <a:rPr lang="ru-RU" dirty="0"/>
              <a:t> Применяется для типов данных </a:t>
            </a:r>
            <a:r>
              <a:rPr lang="en-US" dirty="0"/>
              <a:t>RANGE </a:t>
            </a:r>
            <a:r>
              <a:rPr lang="ru-RU" dirty="0"/>
              <a:t>и массивов. Можно использовать с типами </a:t>
            </a:r>
            <a:r>
              <a:rPr lang="en-US" dirty="0"/>
              <a:t>JSON</a:t>
            </a:r>
            <a:r>
              <a:rPr lang="ru-RU" dirty="0"/>
              <a:t> и </a:t>
            </a:r>
            <a:r>
              <a:rPr lang="en-US" dirty="0"/>
              <a:t>JSONB.</a:t>
            </a:r>
          </a:p>
          <a:p>
            <a:r>
              <a:rPr lang="en-US" dirty="0"/>
              <a:t>SP-</a:t>
            </a:r>
            <a:r>
              <a:rPr lang="en-US" dirty="0" err="1"/>
              <a:t>GiST</a:t>
            </a:r>
            <a:r>
              <a:rPr lang="en-US" dirty="0"/>
              <a:t> – </a:t>
            </a:r>
            <a:r>
              <a:rPr lang="ru-RU" dirty="0"/>
              <a:t>обобщенное дерево поиска</a:t>
            </a:r>
            <a:r>
              <a:rPr lang="en-US" dirty="0"/>
              <a:t> </a:t>
            </a:r>
            <a:r>
              <a:rPr lang="ru-RU" dirty="0"/>
              <a:t>с двоичным разбиением</a:t>
            </a:r>
            <a:r>
              <a:rPr lang="en-US" dirty="0"/>
              <a:t>. </a:t>
            </a:r>
            <a:r>
              <a:rPr lang="ru-RU" dirty="0"/>
              <a:t>Применяется для упорядоченных, но не сбалансированных данных.</a:t>
            </a:r>
          </a:p>
          <a:p>
            <a:r>
              <a:rPr lang="en-US" dirty="0"/>
              <a:t>BRIN – </a:t>
            </a:r>
            <a:r>
              <a:rPr lang="ru-RU" dirty="0" err="1"/>
              <a:t>блочно</a:t>
            </a:r>
            <a:r>
              <a:rPr lang="ru-RU" dirty="0"/>
              <a:t>-диапазонный. Применяют для больших таблиц с полями типа </a:t>
            </a:r>
            <a:r>
              <a:rPr lang="en-US" dirty="0"/>
              <a:t>TIMESTAMP</a:t>
            </a:r>
            <a:r>
              <a:rPr lang="ru-RU" dirty="0"/>
              <a:t> или другими последовательностями.</a:t>
            </a:r>
            <a:r>
              <a:rPr lang="en-US" dirty="0"/>
              <a:t> </a:t>
            </a:r>
            <a:r>
              <a:rPr lang="ru-RU" dirty="0"/>
              <a:t>Занимает минимум места на диске.</a:t>
            </a:r>
            <a:endParaRPr lang="ru-RU" altLang="ru-RU" sz="1800" dirty="0"/>
          </a:p>
        </p:txBody>
      </p:sp>
    </p:spTree>
    <p:extLst>
      <p:ext uri="{BB962C8B-B14F-4D97-AF65-F5344CB8AC3E}">
        <p14:creationId xmlns:p14="http://schemas.microsoft.com/office/powerpoint/2010/main" val="32761040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276837"/>
            <a:ext cx="11430699" cy="763398"/>
          </a:xfrm>
          <a:solidFill>
            <a:schemeClr val="accent2">
              <a:lumMod val="40000"/>
              <a:lumOff val="60000"/>
            </a:schemeClr>
          </a:solidFill>
        </p:spPr>
        <p:txBody>
          <a:bodyPr>
            <a:normAutofit/>
          </a:bodyPr>
          <a:lstStyle/>
          <a:p>
            <a:pPr algn="ctr"/>
            <a:r>
              <a:rPr lang="ru-RU" dirty="0"/>
              <a:t>Домашнее задание №</a:t>
            </a:r>
            <a:r>
              <a:rPr lang="en-US" dirty="0"/>
              <a:t>7</a:t>
            </a:r>
            <a:endParaRPr lang="ru-RU" dirty="0"/>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258349"/>
            <a:ext cx="11430699" cy="4918614"/>
          </a:xfrm>
          <a:solidFill>
            <a:schemeClr val="accent6">
              <a:lumMod val="20000"/>
              <a:lumOff val="80000"/>
            </a:schemeClr>
          </a:solidFill>
          <a:ln>
            <a:solidFill>
              <a:schemeClr val="accent1">
                <a:lumMod val="50000"/>
              </a:schemeClr>
            </a:solidFill>
          </a:ln>
        </p:spPr>
        <p:txBody>
          <a:bodyPr>
            <a:normAutofit/>
          </a:bodyPr>
          <a:lstStyle/>
          <a:p>
            <a:r>
              <a:rPr lang="ru-RU" dirty="0"/>
              <a:t>Экспериментальным путем выбрать оптимальные* индексы для следующих полей у таблиц в схеме </a:t>
            </a:r>
            <a:r>
              <a:rPr lang="en-US" dirty="0"/>
              <a:t>bookings</a:t>
            </a:r>
            <a:r>
              <a:rPr lang="ru-RU" dirty="0"/>
              <a:t>:</a:t>
            </a:r>
          </a:p>
          <a:p>
            <a:pPr lvl="1"/>
            <a:r>
              <a:rPr lang="en-US" dirty="0"/>
              <a:t>bookings</a:t>
            </a:r>
            <a:r>
              <a:rPr lang="ru-RU" dirty="0"/>
              <a:t>.</a:t>
            </a:r>
            <a:r>
              <a:rPr lang="en-US" dirty="0" err="1"/>
              <a:t>book_date</a:t>
            </a:r>
            <a:r>
              <a:rPr lang="ru-RU" dirty="0"/>
              <a:t> = </a:t>
            </a:r>
            <a:r>
              <a:rPr lang="en-US" dirty="0"/>
              <a:t>'15.08.2017 17:56:00+03'</a:t>
            </a:r>
            <a:endParaRPr lang="ru-RU" dirty="0"/>
          </a:p>
          <a:p>
            <a:pPr lvl="1"/>
            <a:r>
              <a:rPr lang="en-US" dirty="0" err="1"/>
              <a:t>tickets.passenger_id</a:t>
            </a:r>
            <a:r>
              <a:rPr lang="ru-RU" dirty="0"/>
              <a:t> </a:t>
            </a:r>
            <a:r>
              <a:rPr lang="en-US" dirty="0"/>
              <a:t>= '9999 985697'</a:t>
            </a:r>
          </a:p>
          <a:p>
            <a:pPr lvl="1"/>
            <a:r>
              <a:rPr lang="en-US" dirty="0" err="1"/>
              <a:t>tickets.passenger_name</a:t>
            </a:r>
            <a:r>
              <a:rPr lang="ru-RU" dirty="0"/>
              <a:t> = </a:t>
            </a:r>
            <a:r>
              <a:rPr lang="en-US" dirty="0"/>
              <a:t>'ALEKSEY NOVIKOV'</a:t>
            </a:r>
          </a:p>
          <a:p>
            <a:pPr lvl="1"/>
            <a:r>
              <a:rPr lang="en-US" dirty="0" err="1"/>
              <a:t>tickets.contact_data</a:t>
            </a:r>
            <a:r>
              <a:rPr lang="ru-RU" dirty="0"/>
              <a:t> = </a:t>
            </a:r>
            <a:r>
              <a:rPr lang="en-US" dirty="0"/>
              <a:t>'{"phone": "+70001171617"}'</a:t>
            </a:r>
          </a:p>
          <a:p>
            <a:r>
              <a:rPr lang="ru-RU" dirty="0"/>
              <a:t>*Оптимальные по соотношению скорость поиска значения по данному полю – занимаемое индексом на диске место. </a:t>
            </a:r>
          </a:p>
          <a:p>
            <a:r>
              <a:rPr lang="ru-RU" dirty="0"/>
              <a:t>Поиск выполняйте по указанным значениям.</a:t>
            </a:r>
          </a:p>
          <a:p>
            <a:r>
              <a:rPr lang="ru-RU" dirty="0"/>
              <a:t>Предоставить для проверки скрипты, которыми было выполнено задание.</a:t>
            </a:r>
          </a:p>
          <a:p>
            <a:endParaRPr lang="ru-RU" dirty="0"/>
          </a:p>
          <a:p>
            <a:endParaRPr lang="ru-RU" dirty="0"/>
          </a:p>
        </p:txBody>
      </p:sp>
    </p:spTree>
    <p:extLst>
      <p:ext uri="{BB962C8B-B14F-4D97-AF65-F5344CB8AC3E}">
        <p14:creationId xmlns:p14="http://schemas.microsoft.com/office/powerpoint/2010/main" val="37057428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365125"/>
            <a:ext cx="11430699" cy="1325563"/>
          </a:xfrm>
          <a:solidFill>
            <a:schemeClr val="accent6">
              <a:lumMod val="40000"/>
              <a:lumOff val="60000"/>
            </a:schemeClr>
          </a:solidFill>
        </p:spPr>
        <p:txBody>
          <a:bodyPr/>
          <a:lstStyle/>
          <a:p>
            <a:pPr algn="ctr"/>
            <a:r>
              <a:rPr lang="ru-RU" dirty="0"/>
              <a:t>Занятие седьмое</a:t>
            </a:r>
            <a:br>
              <a:rPr lang="ru-RU" dirty="0"/>
            </a:br>
            <a:r>
              <a:rPr lang="ru-RU" dirty="0"/>
              <a:t>Темы:</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825625"/>
            <a:ext cx="11430699" cy="4351338"/>
          </a:xfrm>
          <a:solidFill>
            <a:schemeClr val="accent4">
              <a:lumMod val="20000"/>
              <a:lumOff val="80000"/>
            </a:schemeClr>
          </a:solidFill>
          <a:ln>
            <a:solidFill>
              <a:schemeClr val="accent1">
                <a:lumMod val="50000"/>
              </a:schemeClr>
            </a:solidFill>
          </a:ln>
        </p:spPr>
        <p:txBody>
          <a:bodyPr/>
          <a:lstStyle/>
          <a:p>
            <a:r>
              <a:rPr lang="ru-RU" dirty="0"/>
              <a:t>Чтение плана запроса</a:t>
            </a:r>
          </a:p>
          <a:p>
            <a:r>
              <a:rPr lang="ru-RU" dirty="0"/>
              <a:t>Статистика</a:t>
            </a:r>
          </a:p>
          <a:p>
            <a:r>
              <a:rPr lang="ru-RU" dirty="0"/>
              <a:t>Практические примеры оптимизации запросов</a:t>
            </a:r>
            <a:endParaRPr lang="en-US" dirty="0"/>
          </a:p>
        </p:txBody>
      </p:sp>
    </p:spTree>
    <p:extLst>
      <p:ext uri="{BB962C8B-B14F-4D97-AF65-F5344CB8AC3E}">
        <p14:creationId xmlns:p14="http://schemas.microsoft.com/office/powerpoint/2010/main" val="35841192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Обработка запроса в </a:t>
            </a:r>
            <a:r>
              <a:rPr lang="en-US" dirty="0"/>
              <a:t>PostgreSQL</a:t>
            </a: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en-US" dirty="0"/>
              <a:t>PARSER – </a:t>
            </a:r>
            <a:r>
              <a:rPr lang="ru-RU" dirty="0"/>
              <a:t>выполняет синтаксический анализ запроса. Проверяет наличие таблиц и полей, перечисленных в запросе. Проверяет наличие прав доступа к необходимым для выполнения запроса объектам базы данных.</a:t>
            </a:r>
          </a:p>
          <a:p>
            <a:r>
              <a:rPr lang="en-US" dirty="0"/>
              <a:t>PLANER – </a:t>
            </a:r>
            <a:r>
              <a:rPr lang="ru-RU" dirty="0"/>
              <a:t>выбирает оптимальный путь выполнения запроса</a:t>
            </a:r>
            <a:r>
              <a:rPr lang="en-US" dirty="0"/>
              <a:t>.</a:t>
            </a:r>
            <a:r>
              <a:rPr lang="ru-RU" dirty="0"/>
              <a:t> Перебирает все возможные планы запроса и оставляет самый оптимальный, тот, у которого меньше стоимость.</a:t>
            </a:r>
          </a:p>
          <a:p>
            <a:r>
              <a:rPr lang="en-US" dirty="0"/>
              <a:t>EXECUTOR – </a:t>
            </a:r>
            <a:r>
              <a:rPr lang="ru-RU" dirty="0"/>
              <a:t>непосредственно выполняет запрос в соответствии с выбранным планом.</a:t>
            </a:r>
            <a:endParaRPr lang="ru-RU" altLang="ru-RU" dirty="0"/>
          </a:p>
          <a:p>
            <a:pPr marL="457200" lvl="1" indent="0">
              <a:buNone/>
            </a:pPr>
            <a:endParaRPr lang="ru-RU" altLang="ru-RU" sz="1800" dirty="0"/>
          </a:p>
        </p:txBody>
      </p:sp>
    </p:spTree>
    <p:extLst>
      <p:ext uri="{BB962C8B-B14F-4D97-AF65-F5344CB8AC3E}">
        <p14:creationId xmlns:p14="http://schemas.microsoft.com/office/powerpoint/2010/main" val="5597008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Статистика</a:t>
            </a:r>
            <a:endParaRPr lang="en-US" dirty="0"/>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lnSpcReduction="10000"/>
          </a:bodyPr>
          <a:lstStyle/>
          <a:p>
            <a:r>
              <a:rPr lang="ru-RU" dirty="0"/>
              <a:t>План запроса стоится на основе данных статистики, а так же показателей селективности и кардинальности отдельных узлов запроса.</a:t>
            </a:r>
          </a:p>
          <a:p>
            <a:r>
              <a:rPr lang="ru-RU" dirty="0"/>
              <a:t>Для каждой таблицы и для каждой колонки </a:t>
            </a:r>
            <a:r>
              <a:rPr lang="en-US" dirty="0"/>
              <a:t>PostgreSQL </a:t>
            </a:r>
            <a:r>
              <a:rPr lang="ru-RU" dirty="0"/>
              <a:t>собирает статистику в автоматическом режиме, если не отключен </a:t>
            </a:r>
            <a:r>
              <a:rPr lang="en-US" dirty="0" err="1"/>
              <a:t>autovacuum</a:t>
            </a:r>
            <a:r>
              <a:rPr lang="en-US" dirty="0"/>
              <a:t>.</a:t>
            </a:r>
          </a:p>
          <a:p>
            <a:r>
              <a:rPr lang="ru-RU" dirty="0"/>
              <a:t>Для ручного обновления статистических данных используется оператор </a:t>
            </a:r>
            <a:r>
              <a:rPr lang="en-US" dirty="0"/>
              <a:t>ANALYZE</a:t>
            </a:r>
            <a:endParaRPr lang="ru-RU" dirty="0"/>
          </a:p>
          <a:p>
            <a:pPr lvl="1"/>
            <a:r>
              <a:rPr lang="en-US" dirty="0"/>
              <a:t>ANALYZE – </a:t>
            </a:r>
            <a:r>
              <a:rPr lang="ru-RU" dirty="0"/>
              <a:t>по всей текущей базе данных</a:t>
            </a:r>
            <a:r>
              <a:rPr lang="en-US" dirty="0"/>
              <a:t>;</a:t>
            </a:r>
            <a:endParaRPr lang="ru-RU" dirty="0"/>
          </a:p>
          <a:p>
            <a:pPr lvl="1"/>
            <a:r>
              <a:rPr lang="en-US" dirty="0"/>
              <a:t>ANALYZE </a:t>
            </a:r>
            <a:r>
              <a:rPr lang="en-US" dirty="0" err="1"/>
              <a:t>my_tbl</a:t>
            </a:r>
            <a:r>
              <a:rPr lang="en-US" dirty="0"/>
              <a:t> </a:t>
            </a:r>
            <a:r>
              <a:rPr lang="ru-RU" dirty="0"/>
              <a:t>- выбранной по таблице</a:t>
            </a:r>
            <a:r>
              <a:rPr lang="en-US" dirty="0"/>
              <a:t>;</a:t>
            </a:r>
            <a:endParaRPr lang="ru-RU" dirty="0"/>
          </a:p>
          <a:p>
            <a:pPr lvl="1"/>
            <a:r>
              <a:rPr lang="en-US" dirty="0"/>
              <a:t>ANALYZE </a:t>
            </a:r>
            <a:r>
              <a:rPr lang="en-US" dirty="0" err="1"/>
              <a:t>my_tbl</a:t>
            </a:r>
            <a:r>
              <a:rPr lang="en-US" dirty="0"/>
              <a:t> (</a:t>
            </a:r>
            <a:r>
              <a:rPr lang="en-US" dirty="0" err="1"/>
              <a:t>my_column</a:t>
            </a:r>
            <a:r>
              <a:rPr lang="en-US" dirty="0"/>
              <a:t>) </a:t>
            </a:r>
            <a:r>
              <a:rPr lang="ru-RU" dirty="0"/>
              <a:t>- по колонке в таблице</a:t>
            </a:r>
            <a:r>
              <a:rPr lang="en-US" dirty="0"/>
              <a:t>.</a:t>
            </a:r>
            <a:endParaRPr lang="ru-RU" dirty="0"/>
          </a:p>
          <a:p>
            <a:r>
              <a:rPr lang="ru-RU" dirty="0"/>
              <a:t>Оператор </a:t>
            </a:r>
            <a:r>
              <a:rPr lang="en-US" dirty="0"/>
              <a:t>ANALYZE</a:t>
            </a:r>
            <a:r>
              <a:rPr lang="ru-RU" dirty="0"/>
              <a:t> рекомендуется использовать в связке с </a:t>
            </a:r>
            <a:r>
              <a:rPr lang="en-US" dirty="0"/>
              <a:t>VACUUM</a:t>
            </a:r>
            <a:r>
              <a:rPr lang="ru-RU" dirty="0"/>
              <a:t>.</a:t>
            </a:r>
            <a:r>
              <a:rPr lang="en-US" dirty="0"/>
              <a:t> </a:t>
            </a:r>
          </a:p>
          <a:p>
            <a:pPr marL="0" indent="0">
              <a:buNone/>
            </a:pPr>
            <a:r>
              <a:rPr lang="ru-RU" sz="2000" i="1" dirty="0"/>
              <a:t>     </a:t>
            </a:r>
            <a:r>
              <a:rPr lang="en-US" sz="2000" i="1" dirty="0"/>
              <a:t>VACUUM FULL ANALIZE </a:t>
            </a:r>
            <a:r>
              <a:rPr lang="en-US" sz="2000" i="1" dirty="0" err="1"/>
              <a:t>my_tbl</a:t>
            </a:r>
            <a:r>
              <a:rPr lang="en-US" dirty="0"/>
              <a:t>;</a:t>
            </a:r>
            <a:endParaRPr lang="ru-RU" dirty="0"/>
          </a:p>
          <a:p>
            <a:pPr marL="0" indent="0">
              <a:buNone/>
            </a:pPr>
            <a:r>
              <a:rPr lang="ru-RU" sz="2000" i="1" dirty="0">
                <a:solidFill>
                  <a:srgbClr val="0070C0"/>
                </a:solidFill>
              </a:rPr>
              <a:t>     </a:t>
            </a:r>
            <a:r>
              <a:rPr lang="en-US" sz="2000" i="1" dirty="0">
                <a:solidFill>
                  <a:srgbClr val="0070C0"/>
                </a:solidFill>
              </a:rPr>
              <a:t>https://postgrespro.ru/docs/postgresql/14/sql-vacuum</a:t>
            </a:r>
            <a:endParaRPr lang="ru-RU" sz="2000" i="1" dirty="0">
              <a:solidFill>
                <a:srgbClr val="0070C0"/>
              </a:solidFill>
            </a:endParaRPr>
          </a:p>
          <a:p>
            <a:endParaRPr lang="ru-RU" dirty="0"/>
          </a:p>
          <a:p>
            <a:pPr marL="457200" lvl="1" indent="0">
              <a:buNone/>
            </a:pPr>
            <a:endParaRPr lang="ru-RU" sz="2000" dirty="0"/>
          </a:p>
          <a:p>
            <a:pPr lvl="1"/>
            <a:endParaRPr lang="ru-RU" sz="2000" dirty="0"/>
          </a:p>
          <a:p>
            <a:endParaRPr lang="ru-RU" sz="1800" i="1" dirty="0"/>
          </a:p>
          <a:p>
            <a:pPr marL="457200" lvl="1" indent="0">
              <a:buNone/>
            </a:pPr>
            <a:endParaRPr lang="ru-RU" altLang="ru-RU" sz="1800" dirty="0"/>
          </a:p>
          <a:p>
            <a:pPr marL="457200" lvl="1" indent="0">
              <a:buNone/>
            </a:pPr>
            <a:endParaRPr lang="ru-RU" altLang="ru-RU" sz="1800" dirty="0"/>
          </a:p>
        </p:txBody>
      </p:sp>
    </p:spTree>
    <p:extLst>
      <p:ext uri="{BB962C8B-B14F-4D97-AF65-F5344CB8AC3E}">
        <p14:creationId xmlns:p14="http://schemas.microsoft.com/office/powerpoint/2010/main" val="23557943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Селективность и кардинальность</a:t>
            </a:r>
            <a:endParaRPr lang="en-US" dirty="0"/>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dirty="0"/>
              <a:t>Селективность - отношение числа отфильтрованных строк к общему числу строк таблицы. Чем больше – тем лучше.</a:t>
            </a:r>
            <a:endParaRPr lang="en-US" dirty="0"/>
          </a:p>
          <a:p>
            <a:r>
              <a:rPr lang="ru-RU" dirty="0"/>
              <a:t>Кардинальность метода доступа</a:t>
            </a:r>
            <a:endParaRPr lang="en-US" dirty="0"/>
          </a:p>
          <a:p>
            <a:pPr lvl="1"/>
            <a:r>
              <a:rPr lang="ru-RU" dirty="0"/>
              <a:t>размер исходной таблицы</a:t>
            </a:r>
            <a:endParaRPr lang="en-US" dirty="0"/>
          </a:p>
          <a:p>
            <a:pPr lvl="1"/>
            <a:r>
              <a:rPr lang="ru-RU" dirty="0"/>
              <a:t>селективность предикатов (условий выборки)</a:t>
            </a:r>
            <a:endParaRPr lang="en-US" dirty="0"/>
          </a:p>
          <a:p>
            <a:r>
              <a:rPr lang="ru-RU" dirty="0"/>
              <a:t>Кардинальность соединения</a:t>
            </a:r>
            <a:endParaRPr lang="en-US" dirty="0"/>
          </a:p>
          <a:p>
            <a:pPr lvl="1"/>
            <a:r>
              <a:rPr lang="ru-RU" dirty="0"/>
              <a:t>размеры соединяемых наборов строк</a:t>
            </a:r>
            <a:endParaRPr lang="en-US" dirty="0"/>
          </a:p>
          <a:p>
            <a:pPr lvl="1"/>
            <a:r>
              <a:rPr lang="ru-RU" dirty="0"/>
              <a:t>селективность соединения</a:t>
            </a:r>
          </a:p>
          <a:p>
            <a:pPr marL="0" indent="0">
              <a:buNone/>
            </a:pPr>
            <a:endParaRPr lang="ru-RU" dirty="0"/>
          </a:p>
          <a:p>
            <a:pPr marL="457200" lvl="1" indent="0">
              <a:buNone/>
            </a:pPr>
            <a:endParaRPr lang="ru-RU" sz="2000" dirty="0"/>
          </a:p>
          <a:p>
            <a:pPr lvl="1"/>
            <a:endParaRPr lang="ru-RU" sz="2000" dirty="0"/>
          </a:p>
          <a:p>
            <a:endParaRPr lang="ru-RU" sz="1800" i="1" dirty="0"/>
          </a:p>
          <a:p>
            <a:pPr marL="457200" lvl="1" indent="0">
              <a:buNone/>
            </a:pPr>
            <a:endParaRPr lang="ru-RU" altLang="ru-RU" sz="1800" dirty="0"/>
          </a:p>
          <a:p>
            <a:pPr marL="457200" lvl="1" indent="0">
              <a:buNone/>
            </a:pPr>
            <a:endParaRPr lang="ru-RU" altLang="ru-RU" sz="1800" dirty="0"/>
          </a:p>
        </p:txBody>
      </p:sp>
    </p:spTree>
    <p:extLst>
      <p:ext uri="{BB962C8B-B14F-4D97-AF65-F5344CB8AC3E}">
        <p14:creationId xmlns:p14="http://schemas.microsoft.com/office/powerpoint/2010/main" val="40500052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04825" y="356737"/>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Просмотр статистики</a:t>
            </a:r>
            <a:r>
              <a:rPr lang="en-US" dirty="0"/>
              <a:t> </a:t>
            </a:r>
            <a:r>
              <a:rPr lang="ru-RU" dirty="0"/>
              <a:t>через </a:t>
            </a:r>
            <a:r>
              <a:rPr lang="en-US" dirty="0"/>
              <a:t>view</a:t>
            </a:r>
            <a:r>
              <a:rPr lang="ru-RU" dirty="0"/>
              <a:t> </a:t>
            </a:r>
            <a:r>
              <a:rPr lang="en-US" dirty="0" err="1"/>
              <a:t>pg_stats</a:t>
            </a:r>
            <a:endParaRPr lang="en-US" dirty="0"/>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fontScale="92500" lnSpcReduction="20000"/>
          </a:bodyPr>
          <a:lstStyle/>
          <a:p>
            <a:r>
              <a:rPr lang="ru-RU" dirty="0" err="1"/>
              <a:t>null_frac</a:t>
            </a:r>
            <a:r>
              <a:rPr lang="ru-RU" dirty="0"/>
              <a:t> – Отношение значений не-</a:t>
            </a:r>
            <a:r>
              <a:rPr lang="ru-RU" dirty="0" err="1"/>
              <a:t>null</a:t>
            </a:r>
            <a:r>
              <a:rPr lang="ru-RU" dirty="0"/>
              <a:t> к </a:t>
            </a:r>
            <a:r>
              <a:rPr lang="en-US" dirty="0"/>
              <a:t>null </a:t>
            </a:r>
            <a:r>
              <a:rPr lang="ru-RU" dirty="0"/>
              <a:t>у колонок</a:t>
            </a:r>
            <a:r>
              <a:rPr lang="en-US" dirty="0"/>
              <a:t>.</a:t>
            </a:r>
            <a:endParaRPr lang="ru-RU" dirty="0"/>
          </a:p>
          <a:p>
            <a:r>
              <a:rPr lang="ru-RU" dirty="0" err="1"/>
              <a:t>avg_width</a:t>
            </a:r>
            <a:r>
              <a:rPr lang="ru-RU" dirty="0"/>
              <a:t> - Средняя ширина в байтах</a:t>
            </a:r>
            <a:r>
              <a:rPr lang="en-US" dirty="0"/>
              <a:t>.</a:t>
            </a:r>
            <a:endParaRPr lang="ru-RU" dirty="0"/>
          </a:p>
          <a:p>
            <a:r>
              <a:rPr lang="ru-RU" dirty="0" err="1"/>
              <a:t>n_distinct</a:t>
            </a:r>
            <a:endParaRPr lang="ru-RU" dirty="0"/>
          </a:p>
          <a:p>
            <a:pPr lvl="1"/>
            <a:r>
              <a:rPr lang="en-US" dirty="0"/>
              <a:t>&gt;</a:t>
            </a:r>
            <a:r>
              <a:rPr lang="ru-RU" dirty="0"/>
              <a:t>0 – примерное число уникальных значений; ожидается, что таблица расти не будет</a:t>
            </a:r>
          </a:p>
          <a:p>
            <a:pPr lvl="1"/>
            <a:r>
              <a:rPr lang="ru-RU" dirty="0"/>
              <a:t>&lt;0 – число уникальных значений/число строк * -1; ожидается, что таблица будет расти</a:t>
            </a:r>
          </a:p>
          <a:p>
            <a:r>
              <a:rPr lang="ru-RU" dirty="0" err="1"/>
              <a:t>most_common_vals</a:t>
            </a:r>
            <a:r>
              <a:rPr lang="ru-RU" dirty="0"/>
              <a:t> - Список наиболее частых значений</a:t>
            </a:r>
            <a:r>
              <a:rPr lang="en-US" dirty="0"/>
              <a:t>.</a:t>
            </a:r>
            <a:endParaRPr lang="ru-RU" dirty="0"/>
          </a:p>
          <a:p>
            <a:r>
              <a:rPr lang="ru-RU" dirty="0" err="1"/>
              <a:t>most_common_freqs</a:t>
            </a:r>
            <a:r>
              <a:rPr lang="ru-RU" dirty="0"/>
              <a:t> - Список частот таких значений (число значений/число строк)</a:t>
            </a:r>
            <a:r>
              <a:rPr lang="en-US" dirty="0"/>
              <a:t>.</a:t>
            </a:r>
            <a:endParaRPr lang="ru-RU" dirty="0"/>
          </a:p>
          <a:p>
            <a:r>
              <a:rPr lang="ru-RU" dirty="0" err="1"/>
              <a:t>histogram_bounds</a:t>
            </a:r>
            <a:r>
              <a:rPr lang="ru-RU" dirty="0"/>
              <a:t> - Список значений, разделяющих значения на примерно равные участки</a:t>
            </a:r>
            <a:r>
              <a:rPr lang="en-US" dirty="0"/>
              <a:t>.</a:t>
            </a:r>
            <a:endParaRPr lang="ru-RU" dirty="0"/>
          </a:p>
          <a:p>
            <a:r>
              <a:rPr lang="en-US" dirty="0"/>
              <a:t>C</a:t>
            </a:r>
            <a:r>
              <a:rPr lang="ru-RU" dirty="0" err="1"/>
              <a:t>orrelation</a:t>
            </a:r>
            <a:r>
              <a:rPr lang="ru-RU" dirty="0"/>
              <a:t> - Корреляция между физическим расположением значений на диске и логическим порядком значений. (При -1 или +1 ожидается, что сканирование по индексу будет дешевле, чем когда значение близко к нулю, т.е. значения более упорядочены (см. пример выше с выбором, что дешевле – сканирование или проход по индексу)</a:t>
            </a:r>
            <a:endParaRPr lang="en-US" dirty="0"/>
          </a:p>
          <a:p>
            <a:r>
              <a:rPr lang="en-US" sz="1900" i="1" dirty="0"/>
              <a:t>SELECT * FROM </a:t>
            </a:r>
            <a:r>
              <a:rPr lang="en-US" sz="1900" i="1" dirty="0" err="1"/>
              <a:t>pg_stats</a:t>
            </a:r>
            <a:r>
              <a:rPr lang="en-US" sz="1900" i="1" dirty="0"/>
              <a:t> WHERE </a:t>
            </a:r>
            <a:r>
              <a:rPr lang="en-US" sz="1900" i="1" dirty="0" err="1"/>
              <a:t>schemaname</a:t>
            </a:r>
            <a:r>
              <a:rPr lang="en-US" sz="1900" i="1" dirty="0"/>
              <a:t> = 'public';</a:t>
            </a:r>
            <a:endParaRPr lang="ru-RU" sz="1900" i="1" dirty="0"/>
          </a:p>
          <a:p>
            <a:pPr marL="457200" lvl="1" indent="0">
              <a:buNone/>
            </a:pPr>
            <a:endParaRPr lang="ru-RU" sz="2000" dirty="0"/>
          </a:p>
          <a:p>
            <a:pPr lvl="1"/>
            <a:endParaRPr lang="ru-RU" sz="2000" dirty="0"/>
          </a:p>
          <a:p>
            <a:endParaRPr lang="ru-RU" sz="1800" i="1" dirty="0"/>
          </a:p>
          <a:p>
            <a:pPr marL="457200" lvl="1" indent="0">
              <a:buNone/>
            </a:pPr>
            <a:endParaRPr lang="ru-RU" altLang="ru-RU" sz="1800" dirty="0"/>
          </a:p>
          <a:p>
            <a:pPr marL="457200" lvl="1" indent="0">
              <a:buNone/>
            </a:pPr>
            <a:endParaRPr lang="ru-RU" altLang="ru-RU" sz="1800" dirty="0"/>
          </a:p>
        </p:txBody>
      </p:sp>
    </p:spTree>
    <p:extLst>
      <p:ext uri="{BB962C8B-B14F-4D97-AF65-F5344CB8AC3E}">
        <p14:creationId xmlns:p14="http://schemas.microsoft.com/office/powerpoint/2010/main" val="27188696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Операторы чтения плана запроса</a:t>
            </a:r>
            <a:endParaRPr lang="en-US" dirty="0"/>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a:bodyPr>
          <a:lstStyle/>
          <a:p>
            <a:r>
              <a:rPr lang="ru-RU" altLang="ru-RU" dirty="0"/>
              <a:t>Оператор </a:t>
            </a:r>
            <a:r>
              <a:rPr lang="en-US" altLang="ru-RU" dirty="0"/>
              <a:t>EXPLAIN - </a:t>
            </a:r>
            <a:r>
              <a:rPr lang="ru-RU" altLang="ru-RU" dirty="0"/>
              <a:t>отображает результат работы </a:t>
            </a:r>
            <a:r>
              <a:rPr lang="en-US" dirty="0"/>
              <a:t>PLANER</a:t>
            </a:r>
            <a:r>
              <a:rPr lang="ru-RU" dirty="0"/>
              <a:t>, при этом запрос не выполняется, а строится только план выполнения запроса.</a:t>
            </a:r>
          </a:p>
          <a:p>
            <a:r>
              <a:rPr lang="en-US" altLang="ru-RU" dirty="0"/>
              <a:t>EXPLAIN</a:t>
            </a:r>
            <a:r>
              <a:rPr lang="ru-RU" altLang="ru-RU" dirty="0"/>
              <a:t> </a:t>
            </a:r>
            <a:r>
              <a:rPr lang="en-US" altLang="ru-RU" dirty="0"/>
              <a:t>ANALYZE - </a:t>
            </a:r>
            <a:r>
              <a:rPr lang="ru-RU" altLang="ru-RU" dirty="0"/>
              <a:t>помимо плана, отображает результат работы </a:t>
            </a:r>
            <a:r>
              <a:rPr lang="en-US" dirty="0"/>
              <a:t>EXECUTOR</a:t>
            </a:r>
            <a:r>
              <a:rPr lang="ru-RU" dirty="0"/>
              <a:t>.  В этом варианте строится план и по нему выполняется запрос. Показывает реальное время выполнения на каждом узле.</a:t>
            </a:r>
          </a:p>
          <a:p>
            <a:r>
              <a:rPr lang="en-US" altLang="ru-RU" dirty="0"/>
              <a:t>EXPLAIN (ANALYZE, BUFFERS)</a:t>
            </a:r>
            <a:r>
              <a:rPr lang="ru-RU" altLang="ru-RU" dirty="0"/>
              <a:t> </a:t>
            </a:r>
            <a:r>
              <a:rPr lang="en-US" altLang="ru-RU" dirty="0"/>
              <a:t>– </a:t>
            </a:r>
            <a:r>
              <a:rPr lang="ru-RU" altLang="ru-RU" dirty="0"/>
              <a:t>помимо результатов из предыдущего варианта, показывает количество операций чтения с диска</a:t>
            </a:r>
            <a:r>
              <a:rPr lang="en-US" altLang="ru-RU" dirty="0"/>
              <a:t> </a:t>
            </a:r>
            <a:r>
              <a:rPr lang="ru-RU" altLang="ru-RU" dirty="0"/>
              <a:t>и из кэша.</a:t>
            </a:r>
          </a:p>
          <a:p>
            <a:r>
              <a:rPr lang="en-US" dirty="0"/>
              <a:t>EXPLAIN VERBOSE</a:t>
            </a:r>
            <a:r>
              <a:rPr lang="ru-RU" dirty="0"/>
              <a:t> - выводит дополнительную информацию о плане запроса. В частности, включает список столбцов результата для каждого узла в дереве плана, дополняет схемой имена таблиц и функций, а также выводит имена всех триггеров, для которых выдаётся статистика. </a:t>
            </a:r>
          </a:p>
          <a:p>
            <a:r>
              <a:rPr lang="en-US" sz="2000" i="1" dirty="0">
                <a:solidFill>
                  <a:srgbClr val="0070C0"/>
                </a:solidFill>
              </a:rPr>
              <a:t>https://postgrespro.ru/docs/postgresql/15/sql-explain</a:t>
            </a:r>
            <a:endParaRPr lang="ru-RU" sz="2000" i="1" dirty="0">
              <a:solidFill>
                <a:srgbClr val="0070C0"/>
              </a:solidFill>
            </a:endParaRPr>
          </a:p>
          <a:p>
            <a:pPr marL="457200" lvl="1" indent="0">
              <a:buNone/>
            </a:pPr>
            <a:endParaRPr lang="ru-RU" altLang="ru-RU" sz="1800" dirty="0"/>
          </a:p>
        </p:txBody>
      </p:sp>
    </p:spTree>
    <p:extLst>
      <p:ext uri="{BB962C8B-B14F-4D97-AF65-F5344CB8AC3E}">
        <p14:creationId xmlns:p14="http://schemas.microsoft.com/office/powerpoint/2010/main" val="23976872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Разбор элементов плана запроса</a:t>
            </a:r>
            <a:endParaRPr lang="en-US" dirty="0"/>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lnSpcReduction="10000"/>
          </a:bodyPr>
          <a:lstStyle/>
          <a:p>
            <a:r>
              <a:rPr lang="ru-RU" sz="2400" dirty="0"/>
              <a:t>План запроса – это древовидная структура в текстовом представлении, в котором каждый элемент (узел, лист) – одна из операций:</a:t>
            </a:r>
          </a:p>
          <a:p>
            <a:pPr lvl="1"/>
            <a:r>
              <a:rPr lang="en-US" sz="2000" dirty="0"/>
              <a:t>SCAN – </a:t>
            </a:r>
            <a:r>
              <a:rPr lang="ru-RU" sz="2000" dirty="0"/>
              <a:t>чтение данных из таблиц.</a:t>
            </a:r>
          </a:p>
          <a:p>
            <a:pPr lvl="1"/>
            <a:r>
              <a:rPr lang="en-US" sz="2000" dirty="0"/>
              <a:t>BITMAP –</a:t>
            </a:r>
            <a:r>
              <a:rPr lang="ru-RU" sz="2000" dirty="0"/>
              <a:t> построение битовых карт.</a:t>
            </a:r>
          </a:p>
          <a:p>
            <a:pPr lvl="1"/>
            <a:r>
              <a:rPr lang="en-US" sz="2000" dirty="0"/>
              <a:t>SORT, AGGREGATE, APPEND, LIMIT – </a:t>
            </a:r>
            <a:r>
              <a:rPr lang="ru-RU" sz="2000" dirty="0"/>
              <a:t>обработка данных.</a:t>
            </a:r>
          </a:p>
          <a:p>
            <a:pPr lvl="1"/>
            <a:r>
              <a:rPr lang="en-US" sz="2000" dirty="0"/>
              <a:t>UNION,</a:t>
            </a:r>
            <a:r>
              <a:rPr lang="ru-RU" sz="2000" dirty="0"/>
              <a:t> </a:t>
            </a:r>
            <a:r>
              <a:rPr lang="en-US" sz="2000" dirty="0"/>
              <a:t>INTERSECT, EXCEPT – </a:t>
            </a:r>
            <a:r>
              <a:rPr lang="ru-RU" sz="2000" dirty="0"/>
              <a:t>операции с множествами.</a:t>
            </a:r>
          </a:p>
          <a:p>
            <a:pPr lvl="1"/>
            <a:r>
              <a:rPr lang="en-US" sz="2000" dirty="0"/>
              <a:t>NESTED LOOP, </a:t>
            </a:r>
            <a:r>
              <a:rPr lang="ru-RU" sz="2000" dirty="0"/>
              <a:t> </a:t>
            </a:r>
            <a:r>
              <a:rPr lang="en-US" sz="2000" dirty="0"/>
              <a:t>JOIN – </a:t>
            </a:r>
            <a:r>
              <a:rPr lang="ru-RU" sz="2000" dirty="0"/>
              <a:t>соединение запросов.</a:t>
            </a:r>
          </a:p>
          <a:p>
            <a:pPr lvl="1"/>
            <a:r>
              <a:rPr lang="en-US" sz="2000" dirty="0"/>
              <a:t>INITPLAN, SUBPLAN - </a:t>
            </a:r>
            <a:r>
              <a:rPr lang="ru-RU" sz="2000" dirty="0"/>
              <a:t>подзапрос</a:t>
            </a:r>
            <a:r>
              <a:rPr lang="en-US" sz="2000" dirty="0"/>
              <a:t> </a:t>
            </a:r>
            <a:r>
              <a:rPr lang="ru-RU" sz="2000" dirty="0"/>
              <a:t>.</a:t>
            </a:r>
            <a:endParaRPr lang="ru-RU" sz="2400" dirty="0"/>
          </a:p>
          <a:p>
            <a:r>
              <a:rPr lang="ru-RU" sz="2400" dirty="0"/>
              <a:t>Отображаемые параметры:</a:t>
            </a:r>
          </a:p>
          <a:p>
            <a:pPr lvl="1"/>
            <a:r>
              <a:rPr lang="en-US" sz="2000" dirty="0"/>
              <a:t>COST – </a:t>
            </a:r>
            <a:r>
              <a:rPr lang="ru-RU" sz="2000" dirty="0"/>
              <a:t>стоимость операции в условных попугаях (стоимость чтения страницы данных).</a:t>
            </a:r>
          </a:p>
          <a:p>
            <a:pPr lvl="1"/>
            <a:r>
              <a:rPr lang="en-US" sz="2000" dirty="0"/>
              <a:t>TIME – </a:t>
            </a:r>
            <a:r>
              <a:rPr lang="ru-RU" sz="2000" dirty="0"/>
              <a:t>время получения первой .. последней строки в миллисекундах.</a:t>
            </a:r>
          </a:p>
          <a:p>
            <a:pPr lvl="1"/>
            <a:r>
              <a:rPr lang="en-US" sz="2000" dirty="0"/>
              <a:t>ROWS –</a:t>
            </a:r>
            <a:r>
              <a:rPr lang="ru-RU" sz="2000" dirty="0"/>
              <a:t> количество прочитанных из базы данных строк.</a:t>
            </a:r>
          </a:p>
          <a:p>
            <a:pPr lvl="1"/>
            <a:r>
              <a:rPr lang="en-US" sz="2000" dirty="0"/>
              <a:t>WIDTH – </a:t>
            </a:r>
            <a:r>
              <a:rPr lang="ru-RU" sz="2000" dirty="0"/>
              <a:t>«ширина» данных, по сути размер памяти, занимаемый одной строкой данных.</a:t>
            </a:r>
          </a:p>
          <a:p>
            <a:pPr lvl="1"/>
            <a:r>
              <a:rPr lang="en-US" sz="2000" dirty="0"/>
              <a:t>OUTPUT – </a:t>
            </a:r>
            <a:r>
              <a:rPr lang="ru-RU" sz="2000" dirty="0"/>
              <a:t>возвращаемые поля</a:t>
            </a:r>
            <a:r>
              <a:rPr lang="en-US" sz="2000" dirty="0"/>
              <a:t> (</a:t>
            </a:r>
            <a:r>
              <a:rPr lang="ru-RU" sz="2000" dirty="0"/>
              <a:t>при использовании </a:t>
            </a:r>
            <a:r>
              <a:rPr lang="en-US" sz="2000" dirty="0"/>
              <a:t>EXPLAIN VERBOSE)</a:t>
            </a:r>
            <a:r>
              <a:rPr lang="ru-RU" sz="2000" dirty="0"/>
              <a:t>.</a:t>
            </a:r>
          </a:p>
          <a:p>
            <a:pPr lvl="1"/>
            <a:r>
              <a:rPr lang="en-US" sz="2000" dirty="0"/>
              <a:t>ACTUAL [TIME,</a:t>
            </a:r>
            <a:r>
              <a:rPr lang="ru-RU" sz="2000" dirty="0"/>
              <a:t> </a:t>
            </a:r>
            <a:r>
              <a:rPr lang="en-US" sz="2000" dirty="0"/>
              <a:t>ROWS,</a:t>
            </a:r>
            <a:r>
              <a:rPr lang="ru-RU" sz="2000" dirty="0"/>
              <a:t> </a:t>
            </a:r>
            <a:r>
              <a:rPr lang="en-US" sz="2000" dirty="0"/>
              <a:t>LOOPS] – </a:t>
            </a:r>
            <a:r>
              <a:rPr lang="ru-RU" sz="2000" dirty="0"/>
              <a:t>реальные показатели </a:t>
            </a:r>
            <a:r>
              <a:rPr lang="en-US" sz="2000" dirty="0"/>
              <a:t>(</a:t>
            </a:r>
            <a:r>
              <a:rPr lang="ru-RU" sz="2000" dirty="0"/>
              <a:t>при использовании </a:t>
            </a:r>
            <a:r>
              <a:rPr lang="en-US" sz="2000" dirty="0"/>
              <a:t>EXPLAIN ANALYZE)</a:t>
            </a:r>
            <a:r>
              <a:rPr lang="ru-RU" sz="2000" dirty="0"/>
              <a:t>.</a:t>
            </a:r>
          </a:p>
          <a:p>
            <a:pPr lvl="1"/>
            <a:r>
              <a:rPr lang="en-US" sz="2000" dirty="0"/>
              <a:t>ROWS REMOVED BY – </a:t>
            </a:r>
            <a:r>
              <a:rPr lang="ru-RU" sz="2000" dirty="0"/>
              <a:t>отфильтрованные узлом строки.</a:t>
            </a:r>
          </a:p>
          <a:p>
            <a:pPr marL="457200" lvl="1" indent="0">
              <a:buNone/>
            </a:pPr>
            <a:r>
              <a:rPr lang="en-US" sz="2000" i="1" dirty="0">
                <a:solidFill>
                  <a:srgbClr val="0070C0"/>
                </a:solidFill>
              </a:rPr>
              <a:t>https://explain.tensor.ru/plan/</a:t>
            </a:r>
            <a:endParaRPr lang="ru-RU" sz="2000" i="1" dirty="0">
              <a:solidFill>
                <a:srgbClr val="0070C0"/>
              </a:solidFill>
            </a:endParaRPr>
          </a:p>
          <a:p>
            <a:pPr lvl="1"/>
            <a:endParaRPr lang="ru-RU" sz="2000" dirty="0"/>
          </a:p>
          <a:p>
            <a:endParaRPr lang="ru-RU" sz="1800" i="1" dirty="0"/>
          </a:p>
          <a:p>
            <a:pPr marL="457200" lvl="1" indent="0">
              <a:buNone/>
            </a:pPr>
            <a:endParaRPr lang="ru-RU" altLang="ru-RU" sz="1800" dirty="0"/>
          </a:p>
          <a:p>
            <a:pPr marL="457200" lvl="1" indent="0">
              <a:buNone/>
            </a:pPr>
            <a:endParaRPr lang="ru-RU" altLang="ru-RU" sz="1800" dirty="0"/>
          </a:p>
        </p:txBody>
      </p:sp>
    </p:spTree>
    <p:extLst>
      <p:ext uri="{BB962C8B-B14F-4D97-AF65-F5344CB8AC3E}">
        <p14:creationId xmlns:p14="http://schemas.microsoft.com/office/powerpoint/2010/main" val="41032414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Чтение данных - </a:t>
            </a:r>
            <a:r>
              <a:rPr lang="en-US" dirty="0"/>
              <a:t>SCAN</a:t>
            </a: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lnSpcReduction="10000"/>
          </a:bodyPr>
          <a:lstStyle/>
          <a:p>
            <a:r>
              <a:rPr lang="en-US" sz="2400" dirty="0"/>
              <a:t>SEQ SCAN – </a:t>
            </a:r>
            <a:r>
              <a:rPr lang="ru-RU" sz="2400" dirty="0"/>
              <a:t>последовательное чтение таблицы. Хорошо для маленьких таблиц, для больших медленно.</a:t>
            </a:r>
          </a:p>
          <a:p>
            <a:r>
              <a:rPr lang="en-US" sz="2400" dirty="0"/>
              <a:t>INDEX SCAN – </a:t>
            </a:r>
            <a:r>
              <a:rPr lang="ru-RU" sz="2400" dirty="0"/>
              <a:t>чтение данных по индексу (быстро).</a:t>
            </a:r>
          </a:p>
          <a:p>
            <a:r>
              <a:rPr lang="en-US" sz="2400" dirty="0"/>
              <a:t>INDEX ONLY SCAN – </a:t>
            </a:r>
            <a:r>
              <a:rPr lang="ru-RU" sz="2400" dirty="0"/>
              <a:t>чтение только индекса (очень быстро). Применяется только при полном вхождении искомых полей в индекс.</a:t>
            </a:r>
          </a:p>
          <a:p>
            <a:r>
              <a:rPr lang="en-US" sz="2400" dirty="0"/>
              <a:t>BITMAP SCAN – </a:t>
            </a:r>
            <a:r>
              <a:rPr lang="ru-RU" sz="2400" dirty="0"/>
              <a:t>чтение данных с использованием битовых карт (быстро). Может использовать несколько индексов у одной таблицы.</a:t>
            </a:r>
          </a:p>
          <a:p>
            <a:r>
              <a:rPr lang="en-US" sz="2400" dirty="0"/>
              <a:t>TID SCAN</a:t>
            </a:r>
            <a:r>
              <a:rPr lang="ru-RU" sz="2400" dirty="0"/>
              <a:t> – чтение конкретной записи по указателю </a:t>
            </a:r>
            <a:r>
              <a:rPr lang="en-US" sz="2400" dirty="0"/>
              <a:t>CTID</a:t>
            </a:r>
            <a:r>
              <a:rPr lang="ru-RU" sz="2400" dirty="0"/>
              <a:t> (мгновенно).</a:t>
            </a:r>
            <a:endParaRPr lang="en-US" sz="2400" dirty="0"/>
          </a:p>
          <a:p>
            <a:r>
              <a:rPr lang="en-US" sz="2400" dirty="0"/>
              <a:t>CTE SCAN</a:t>
            </a:r>
            <a:r>
              <a:rPr lang="ru-RU" sz="2400" dirty="0"/>
              <a:t> </a:t>
            </a:r>
            <a:r>
              <a:rPr lang="en-US" sz="2400" dirty="0"/>
              <a:t>– </a:t>
            </a:r>
            <a:r>
              <a:rPr lang="ru-RU" sz="2400" dirty="0"/>
              <a:t>чтение данных из табличного выражения.</a:t>
            </a:r>
          </a:p>
          <a:p>
            <a:r>
              <a:rPr lang="en-US" sz="2400" dirty="0"/>
              <a:t>WORKTABLE SCAN – </a:t>
            </a:r>
            <a:r>
              <a:rPr lang="ru-RU" sz="2400" dirty="0"/>
              <a:t>чтение из временной таблицы.</a:t>
            </a:r>
          </a:p>
          <a:p>
            <a:r>
              <a:rPr lang="en-US" sz="2400" dirty="0"/>
              <a:t>VALUES SCAN</a:t>
            </a:r>
            <a:r>
              <a:rPr lang="ru-RU" sz="2400" dirty="0"/>
              <a:t> – чтение констант.</a:t>
            </a:r>
            <a:endParaRPr lang="en-US" sz="2400" dirty="0"/>
          </a:p>
          <a:p>
            <a:r>
              <a:rPr lang="en-US" sz="2400" dirty="0"/>
              <a:t>RESULT</a:t>
            </a:r>
            <a:r>
              <a:rPr lang="ru-RU" sz="2400" dirty="0"/>
              <a:t> – запрос не обращающийся к таблице (математические вычисления).</a:t>
            </a:r>
            <a:endParaRPr lang="en-US" sz="2400" dirty="0"/>
          </a:p>
          <a:p>
            <a:r>
              <a:rPr lang="en-US" sz="2400" dirty="0"/>
              <a:t>FUNCTION SCAN – </a:t>
            </a:r>
            <a:r>
              <a:rPr lang="ru-RU" sz="2400" dirty="0"/>
              <a:t>чтение из функции</a:t>
            </a:r>
            <a:r>
              <a:rPr lang="en-US" sz="2400" dirty="0"/>
              <a:t>. </a:t>
            </a:r>
            <a:r>
              <a:rPr lang="ru-RU" sz="2400" dirty="0"/>
              <a:t>Зависит от параметров </a:t>
            </a:r>
            <a:r>
              <a:rPr lang="en-US" sz="2400" dirty="0"/>
              <a:t>COST </a:t>
            </a:r>
            <a:r>
              <a:rPr lang="ru-RU" sz="2400" dirty="0"/>
              <a:t>и </a:t>
            </a:r>
            <a:r>
              <a:rPr lang="en-US" sz="2400" dirty="0"/>
              <a:t>ROWS</a:t>
            </a:r>
            <a:r>
              <a:rPr lang="ru-RU" sz="2400" dirty="0"/>
              <a:t>.</a:t>
            </a:r>
            <a:endParaRPr lang="ru-RU" sz="2000" dirty="0"/>
          </a:p>
          <a:p>
            <a:pPr lvl="1"/>
            <a:endParaRPr lang="ru-RU" sz="2000" dirty="0"/>
          </a:p>
          <a:p>
            <a:endParaRPr lang="ru-RU" sz="1800" i="1" dirty="0"/>
          </a:p>
          <a:p>
            <a:pPr marL="457200" lvl="1" indent="0">
              <a:buNone/>
            </a:pPr>
            <a:endParaRPr lang="ru-RU" altLang="ru-RU" sz="1800" dirty="0"/>
          </a:p>
          <a:p>
            <a:pPr marL="457200" lvl="1" indent="0">
              <a:buNone/>
            </a:pPr>
            <a:endParaRPr lang="ru-RU" altLang="ru-RU" sz="1800" dirty="0"/>
          </a:p>
        </p:txBody>
      </p:sp>
    </p:spTree>
    <p:extLst>
      <p:ext uri="{BB962C8B-B14F-4D97-AF65-F5344CB8AC3E}">
        <p14:creationId xmlns:p14="http://schemas.microsoft.com/office/powerpoint/2010/main" val="307601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A1BF61-9615-437A-9D44-384E5F1384F5}"/>
              </a:ext>
            </a:extLst>
          </p:cNvPr>
          <p:cNvSpPr>
            <a:spLocks noGrp="1"/>
          </p:cNvSpPr>
          <p:nvPr>
            <p:ph type="title"/>
          </p:nvPr>
        </p:nvSpPr>
        <p:spPr>
          <a:xfrm>
            <a:off x="444617" y="365125"/>
            <a:ext cx="11392249" cy="733833"/>
          </a:xfrm>
          <a:solidFill>
            <a:schemeClr val="accent1">
              <a:lumMod val="40000"/>
              <a:lumOff val="60000"/>
            </a:schemeClr>
          </a:solidFill>
        </p:spPr>
        <p:txBody>
          <a:bodyPr/>
          <a:lstStyle/>
          <a:p>
            <a:r>
              <a:rPr lang="ru-RU" dirty="0"/>
              <a:t>Текстовые типы данных </a:t>
            </a:r>
            <a:r>
              <a:rPr lang="en-US" dirty="0"/>
              <a:t>PostgreSQL</a:t>
            </a:r>
            <a:endParaRPr lang="ru-RU" dirty="0"/>
          </a:p>
        </p:txBody>
      </p:sp>
      <p:graphicFrame>
        <p:nvGraphicFramePr>
          <p:cNvPr id="4" name="Объект 3">
            <a:extLst>
              <a:ext uri="{FF2B5EF4-FFF2-40B4-BE49-F238E27FC236}">
                <a16:creationId xmlns:a16="http://schemas.microsoft.com/office/drawing/2014/main" id="{6966AE3E-8AED-4CD3-AF29-B82B8CDBA0EB}"/>
              </a:ext>
            </a:extLst>
          </p:cNvPr>
          <p:cNvGraphicFramePr>
            <a:graphicFrameLocks noGrp="1"/>
          </p:cNvGraphicFramePr>
          <p:nvPr>
            <p:ph idx="1"/>
            <p:extLst>
              <p:ext uri="{D42A27DB-BD31-4B8C-83A1-F6EECF244321}">
                <p14:modId xmlns:p14="http://schemas.microsoft.com/office/powerpoint/2010/main" val="3725536074"/>
              </p:ext>
            </p:extLst>
          </p:nvPr>
        </p:nvGraphicFramePr>
        <p:xfrm>
          <a:off x="444500" y="1292225"/>
          <a:ext cx="11391900" cy="2565400"/>
        </p:xfrm>
        <a:graphic>
          <a:graphicData uri="http://schemas.openxmlformats.org/drawingml/2006/table">
            <a:tbl>
              <a:tblPr firstRow="1" bandRow="1">
                <a:tableStyleId>{5C22544A-7EE6-4342-B048-85BDC9FD1C3A}</a:tableStyleId>
              </a:tblPr>
              <a:tblGrid>
                <a:gridCol w="1686304">
                  <a:extLst>
                    <a:ext uri="{9D8B030D-6E8A-4147-A177-3AD203B41FA5}">
                      <a16:colId xmlns:a16="http://schemas.microsoft.com/office/drawing/2014/main" val="2192338146"/>
                    </a:ext>
                  </a:extLst>
                </a:gridCol>
                <a:gridCol w="964734">
                  <a:extLst>
                    <a:ext uri="{9D8B030D-6E8A-4147-A177-3AD203B41FA5}">
                      <a16:colId xmlns:a16="http://schemas.microsoft.com/office/drawing/2014/main" val="1466217053"/>
                    </a:ext>
                  </a:extLst>
                </a:gridCol>
                <a:gridCol w="3506598">
                  <a:extLst>
                    <a:ext uri="{9D8B030D-6E8A-4147-A177-3AD203B41FA5}">
                      <a16:colId xmlns:a16="http://schemas.microsoft.com/office/drawing/2014/main" val="874386246"/>
                    </a:ext>
                  </a:extLst>
                </a:gridCol>
                <a:gridCol w="5234264">
                  <a:extLst>
                    <a:ext uri="{9D8B030D-6E8A-4147-A177-3AD203B41FA5}">
                      <a16:colId xmlns:a16="http://schemas.microsoft.com/office/drawing/2014/main" val="395096057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Наименование</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Размер</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Описание</a:t>
                      </a:r>
                    </a:p>
                  </a:txBody>
                  <a:tcPr/>
                </a:tc>
                <a:tc>
                  <a:txBody>
                    <a:bodyPr/>
                    <a:lstStyle/>
                    <a:p>
                      <a:pPr algn="ctr"/>
                      <a:r>
                        <a:rPr lang="ru-RU" dirty="0"/>
                        <a:t>Примечание</a:t>
                      </a:r>
                    </a:p>
                  </a:txBody>
                  <a:tcPr/>
                </a:tc>
                <a:extLst>
                  <a:ext uri="{0D108BD9-81ED-4DB2-BD59-A6C34878D82A}">
                    <a16:rowId xmlns:a16="http://schemas.microsoft.com/office/drawing/2014/main" val="532250909"/>
                  </a:ext>
                </a:extLst>
              </a:tr>
              <a:tr h="370840">
                <a:tc>
                  <a:txBody>
                    <a:bodyPr/>
                    <a:lstStyle/>
                    <a:p>
                      <a:r>
                        <a:rPr lang="en-US" dirty="0"/>
                        <a:t>char(n)</a:t>
                      </a:r>
                      <a:endParaRPr lang="ru-RU"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a:t>
                      </a:r>
                      <a:endParaRPr lang="ru-RU" dirty="0"/>
                    </a:p>
                  </a:txBody>
                  <a:tcPr anchor="ctr"/>
                </a:tc>
                <a:tc>
                  <a:txBody>
                    <a:bodyPr/>
                    <a:lstStyle/>
                    <a:p>
                      <a:r>
                        <a:rPr lang="ru-RU" dirty="0"/>
                        <a:t>Строка фиксированной длины</a:t>
                      </a:r>
                      <a:r>
                        <a:rPr lang="en-US" dirty="0"/>
                        <a:t> </a:t>
                      </a:r>
                      <a:r>
                        <a:rPr lang="ru-RU" dirty="0"/>
                        <a:t>не более 10485760 символов</a:t>
                      </a:r>
                    </a:p>
                  </a:txBody>
                  <a:tcPr anchor="ctr"/>
                </a:tc>
                <a:tc>
                  <a:txBody>
                    <a:bodyPr/>
                    <a:lstStyle/>
                    <a:p>
                      <a:r>
                        <a:rPr lang="ru-RU" dirty="0"/>
                        <a:t>При записи значения </a:t>
                      </a:r>
                      <a:r>
                        <a:rPr lang="en-US" dirty="0"/>
                        <a:t>&lt; </a:t>
                      </a:r>
                      <a:r>
                        <a:rPr lang="ru-RU" dirty="0"/>
                        <a:t>указанного дополняет строку пробелами</a:t>
                      </a:r>
                    </a:p>
                  </a:txBody>
                  <a:tcPr/>
                </a:tc>
                <a:extLst>
                  <a:ext uri="{0D108BD9-81ED-4DB2-BD59-A6C34878D82A}">
                    <a16:rowId xmlns:a16="http://schemas.microsoft.com/office/drawing/2014/main" val="2789765353"/>
                  </a:ext>
                </a:extLst>
              </a:tr>
              <a:tr h="370840">
                <a:tc>
                  <a:txBody>
                    <a:bodyPr/>
                    <a:lstStyle/>
                    <a:p>
                      <a:r>
                        <a:rPr lang="en-US" dirty="0"/>
                        <a:t>varchar(n)</a:t>
                      </a:r>
                      <a:endParaRPr lang="ru-RU"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a:t>
                      </a:r>
                      <a:endParaRPr lang="ru-RU" dirty="0"/>
                    </a:p>
                  </a:txBody>
                  <a:tcPr anchor="ctr"/>
                </a:tc>
                <a:tc>
                  <a:txBody>
                    <a:bodyPr/>
                    <a:lstStyle/>
                    <a:p>
                      <a:r>
                        <a:rPr lang="ru-RU" dirty="0"/>
                        <a:t>Строка произвольной длины не более 10485760 символов. Если не указать размерность = </a:t>
                      </a:r>
                      <a:r>
                        <a:rPr lang="en-US" dirty="0"/>
                        <a:t>text</a:t>
                      </a:r>
                      <a:endParaRPr lang="ru-RU" dirty="0"/>
                    </a:p>
                  </a:txBody>
                  <a:tcPr/>
                </a:tc>
                <a:tc>
                  <a:txBody>
                    <a:bodyPr/>
                    <a:lstStyle/>
                    <a:p>
                      <a:r>
                        <a:rPr lang="ru-RU" dirty="0"/>
                        <a:t>Размер на диске зависит от кодировки символов + значение длины строки</a:t>
                      </a:r>
                    </a:p>
                  </a:txBody>
                  <a:tcPr/>
                </a:tc>
                <a:extLst>
                  <a:ext uri="{0D108BD9-81ED-4DB2-BD59-A6C34878D82A}">
                    <a16:rowId xmlns:a16="http://schemas.microsoft.com/office/drawing/2014/main" val="1868641590"/>
                  </a:ext>
                </a:extLst>
              </a:tr>
              <a:tr h="370840">
                <a:tc>
                  <a:txBody>
                    <a:bodyPr/>
                    <a:lstStyle/>
                    <a:p>
                      <a:r>
                        <a:rPr lang="en-US" dirty="0"/>
                        <a:t>text</a:t>
                      </a:r>
                      <a:endParaRPr lang="ru-RU"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a:t>
                      </a:r>
                      <a:endParaRPr lang="ru-RU" dirty="0"/>
                    </a:p>
                  </a:txBody>
                  <a:tcPr anchor="ctr"/>
                </a:tc>
                <a:tc>
                  <a:txBody>
                    <a:bodyPr/>
                    <a:lstStyle/>
                    <a:p>
                      <a:r>
                        <a:rPr lang="ru-RU" dirty="0"/>
                        <a:t>Текст</a:t>
                      </a:r>
                    </a:p>
                  </a:txBody>
                  <a:tcPr anchor="ctr"/>
                </a:tc>
                <a:tc>
                  <a:txBody>
                    <a:bodyPr/>
                    <a:lstStyle/>
                    <a:p>
                      <a:r>
                        <a:rPr lang="ru-RU" dirty="0"/>
                        <a:t>Любой текст, который занимает на диске не более 1 Гб</a:t>
                      </a:r>
                    </a:p>
                  </a:txBody>
                  <a:tcPr/>
                </a:tc>
                <a:extLst>
                  <a:ext uri="{0D108BD9-81ED-4DB2-BD59-A6C34878D82A}">
                    <a16:rowId xmlns:a16="http://schemas.microsoft.com/office/drawing/2014/main" val="429427472"/>
                  </a:ext>
                </a:extLst>
              </a:tr>
            </a:tbl>
          </a:graphicData>
        </a:graphic>
      </p:graphicFrame>
      <p:sp>
        <p:nvSpPr>
          <p:cNvPr id="3" name="Прямоугольник 2">
            <a:extLst>
              <a:ext uri="{FF2B5EF4-FFF2-40B4-BE49-F238E27FC236}">
                <a16:creationId xmlns:a16="http://schemas.microsoft.com/office/drawing/2014/main" id="{7873CFF9-04B6-4B6F-8397-B70B27CDD29C}"/>
              </a:ext>
            </a:extLst>
          </p:cNvPr>
          <p:cNvSpPr/>
          <p:nvPr/>
        </p:nvSpPr>
        <p:spPr>
          <a:xfrm>
            <a:off x="444500" y="3857625"/>
            <a:ext cx="11391900" cy="369332"/>
          </a:xfrm>
          <a:prstGeom prst="rect">
            <a:avLst/>
          </a:prstGeom>
        </p:spPr>
        <p:txBody>
          <a:bodyPr wrap="square">
            <a:spAutoFit/>
          </a:bodyPr>
          <a:lstStyle/>
          <a:p>
            <a:r>
              <a:rPr lang="ru-RU" dirty="0">
                <a:solidFill>
                  <a:srgbClr val="0070C0"/>
                </a:solidFill>
              </a:rPr>
              <a:t>https://postgrespro.ru/docs/postgrespro/15/datatype-character</a:t>
            </a:r>
          </a:p>
        </p:txBody>
      </p:sp>
    </p:spTree>
    <p:extLst>
      <p:ext uri="{BB962C8B-B14F-4D97-AF65-F5344CB8AC3E}">
        <p14:creationId xmlns:p14="http://schemas.microsoft.com/office/powerpoint/2010/main" val="25787165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Соединение данных - </a:t>
            </a:r>
            <a:r>
              <a:rPr lang="en-US" dirty="0"/>
              <a:t>JOIN</a:t>
            </a:r>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lnSpcReduction="10000"/>
          </a:bodyPr>
          <a:lstStyle/>
          <a:p>
            <a:r>
              <a:rPr lang="en-US" sz="2400" dirty="0"/>
              <a:t>JOIN </a:t>
            </a:r>
            <a:r>
              <a:rPr lang="ru-RU" sz="2400" dirty="0"/>
              <a:t>всегда выполняется попарно, т.е., если соединений в запросе больше двух, то сначала выполняется</a:t>
            </a:r>
            <a:r>
              <a:rPr lang="en-US" sz="2400" dirty="0"/>
              <a:t> </a:t>
            </a:r>
            <a:r>
              <a:rPr lang="ru-RU" sz="2400" dirty="0"/>
              <a:t>соединение для первых двух</a:t>
            </a:r>
            <a:r>
              <a:rPr lang="en-US" sz="2400" dirty="0"/>
              <a:t> </a:t>
            </a:r>
            <a:r>
              <a:rPr lang="ru-RU" sz="2400" dirty="0"/>
              <a:t>таблиц (каких именно выбирает планировщик), затем к этому результату присоединяется следующая таблица и так далее.</a:t>
            </a:r>
            <a:endParaRPr lang="en-US" sz="2400" dirty="0"/>
          </a:p>
          <a:p>
            <a:r>
              <a:rPr lang="en-US" sz="2400" dirty="0"/>
              <a:t>NASTED LOOPS – </a:t>
            </a:r>
            <a:r>
              <a:rPr lang="ru-RU" sz="2400" dirty="0"/>
              <a:t>соединение вложенными циклами. Очень дешевый. Очень быстрый на небольших таблицах. Не расходует много памяти. Единственный умеет делать соединения не только по равенству, т.е. поддерживает условия </a:t>
            </a:r>
            <a:r>
              <a:rPr lang="en-US" sz="2400" dirty="0"/>
              <a:t>&gt;, &lt;, &lt;&gt; </a:t>
            </a:r>
            <a:r>
              <a:rPr lang="ru-RU" sz="2400" dirty="0"/>
              <a:t>и т.д. Плохо справляется с большими объемами данных. Для работы необходим индекс хотя бы по одной из таблиц.</a:t>
            </a:r>
          </a:p>
          <a:p>
            <a:r>
              <a:rPr lang="en-US" sz="2400" dirty="0"/>
              <a:t>HASH JOIN – </a:t>
            </a:r>
            <a:r>
              <a:rPr lang="ru-RU" sz="2400" dirty="0"/>
              <a:t>соединение с помощью хэш-таблицы. Относительно быстрый. Индексы не нужны. На посторенние хэш-таблиц расходуется много памяти. Соединение только по равенству.</a:t>
            </a:r>
          </a:p>
          <a:p>
            <a:r>
              <a:rPr lang="en-US" sz="2400" dirty="0"/>
              <a:t>MERGE JOIN – </a:t>
            </a:r>
            <a:r>
              <a:rPr lang="ru-RU" sz="2400" dirty="0"/>
              <a:t>соединение заранее отсортированных наборов слиянием. Быстрый на любых объемах данных. Не расходует много памяти. Требует отсортированные потоки данных, что подразумевает или наличие индексов или сортировку по полям соединения. Соединение только по равенству.</a:t>
            </a:r>
            <a:endParaRPr lang="ru-RU" sz="2400" i="1" dirty="0"/>
          </a:p>
          <a:p>
            <a:pPr marL="457200" lvl="1" indent="0">
              <a:buNone/>
            </a:pPr>
            <a:endParaRPr lang="ru-RU" altLang="ru-RU" sz="1800" dirty="0"/>
          </a:p>
          <a:p>
            <a:pPr marL="457200" lvl="1" indent="0">
              <a:buNone/>
            </a:pPr>
            <a:endParaRPr lang="ru-RU" altLang="ru-RU" sz="1800" dirty="0"/>
          </a:p>
        </p:txBody>
      </p:sp>
    </p:spTree>
    <p:extLst>
      <p:ext uri="{BB962C8B-B14F-4D97-AF65-F5344CB8AC3E}">
        <p14:creationId xmlns:p14="http://schemas.microsoft.com/office/powerpoint/2010/main" val="11985186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76E53-BF29-48BA-A514-09D27004783D}"/>
              </a:ext>
            </a:extLst>
          </p:cNvPr>
          <p:cNvSpPr>
            <a:spLocks noGrp="1"/>
          </p:cNvSpPr>
          <p:nvPr>
            <p:ph type="title"/>
          </p:nvPr>
        </p:nvSpPr>
        <p:spPr>
          <a:xfrm>
            <a:off x="523875" y="365126"/>
            <a:ext cx="11182350" cy="635000"/>
          </a:xfrm>
          <a:solidFill>
            <a:schemeClr val="accent1">
              <a:lumMod val="40000"/>
              <a:lumOff val="60000"/>
            </a:schemeClr>
          </a:solidFill>
          <a:scene3d>
            <a:camera prst="orthographicFront"/>
            <a:lightRig rig="threePt" dir="t"/>
          </a:scene3d>
          <a:sp3d>
            <a:bevelT w="19050"/>
          </a:sp3d>
        </p:spPr>
        <p:txBody>
          <a:bodyPr>
            <a:normAutofit fontScale="90000"/>
          </a:bodyPr>
          <a:lstStyle/>
          <a:p>
            <a:r>
              <a:rPr lang="ru-RU" dirty="0"/>
              <a:t>Общие принципы оптимизации</a:t>
            </a:r>
            <a:endParaRPr lang="en-US" dirty="0"/>
          </a:p>
        </p:txBody>
      </p:sp>
      <p:sp>
        <p:nvSpPr>
          <p:cNvPr id="10" name="Rectangle 7">
            <a:extLst>
              <a:ext uri="{FF2B5EF4-FFF2-40B4-BE49-F238E27FC236}">
                <a16:creationId xmlns:a16="http://schemas.microsoft.com/office/drawing/2014/main" id="{4CD7FD79-72E0-4C3D-9491-99129EED9FF7}"/>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Объект 7">
            <a:extLst>
              <a:ext uri="{FF2B5EF4-FFF2-40B4-BE49-F238E27FC236}">
                <a16:creationId xmlns:a16="http://schemas.microsoft.com/office/drawing/2014/main" id="{416A301B-56C3-4C5A-8C25-7452151A37A3}"/>
              </a:ext>
            </a:extLst>
          </p:cNvPr>
          <p:cNvSpPr>
            <a:spLocks noGrp="1"/>
          </p:cNvSpPr>
          <p:nvPr>
            <p:ph idx="1"/>
          </p:nvPr>
        </p:nvSpPr>
        <p:spPr>
          <a:xfrm>
            <a:off x="523875" y="1166070"/>
            <a:ext cx="11182350" cy="5503178"/>
          </a:xfrm>
          <a:ln>
            <a:solidFill>
              <a:srgbClr val="002060"/>
            </a:solidFill>
          </a:ln>
        </p:spPr>
        <p:txBody>
          <a:bodyPr>
            <a:normAutofit fontScale="92500" lnSpcReduction="20000"/>
          </a:bodyPr>
          <a:lstStyle/>
          <a:p>
            <a:r>
              <a:rPr lang="ru-RU" dirty="0"/>
              <a:t>Минимизация количества запросов – один большой запрос лучше серии маленьких</a:t>
            </a:r>
            <a:r>
              <a:rPr lang="en-US" dirty="0"/>
              <a:t>.</a:t>
            </a:r>
            <a:endParaRPr lang="ru-RU" dirty="0"/>
          </a:p>
          <a:p>
            <a:r>
              <a:rPr lang="ru-RU" dirty="0"/>
              <a:t>Объединение запросов </a:t>
            </a:r>
            <a:r>
              <a:rPr lang="en-US" dirty="0"/>
              <a:t>INSERT, UPDATE </a:t>
            </a:r>
            <a:r>
              <a:rPr lang="ru-RU" dirty="0"/>
              <a:t>и </a:t>
            </a:r>
            <a:r>
              <a:rPr lang="en-US" dirty="0"/>
              <a:t>DELETE </a:t>
            </a:r>
            <a:r>
              <a:rPr lang="ru-RU" dirty="0"/>
              <a:t>в одну транзакцию – меньше операций записи на диск</a:t>
            </a:r>
            <a:r>
              <a:rPr lang="en-US" dirty="0"/>
              <a:t>.</a:t>
            </a:r>
            <a:endParaRPr lang="ru-RU" dirty="0"/>
          </a:p>
          <a:p>
            <a:r>
              <a:rPr lang="ru-RU" dirty="0"/>
              <a:t>Минимизация количества данных – перечисление только необходимых столбцов, ограничение количества строк условиями </a:t>
            </a:r>
            <a:r>
              <a:rPr lang="en-US" dirty="0"/>
              <a:t>WHERE.</a:t>
            </a:r>
            <a:endParaRPr lang="ru-RU" dirty="0"/>
          </a:p>
          <a:p>
            <a:r>
              <a:rPr lang="ru-RU" dirty="0"/>
              <a:t>Надо стремиться к тому, чтобы наибольшая часть ненужных строк отсекалась на самых ранних стадиях выполнения запроса.</a:t>
            </a:r>
            <a:endParaRPr lang="en-US" dirty="0"/>
          </a:p>
          <a:p>
            <a:r>
              <a:rPr lang="ru-RU" dirty="0"/>
              <a:t>Массивные </a:t>
            </a:r>
            <a:r>
              <a:rPr lang="en-US" dirty="0"/>
              <a:t>BULK </a:t>
            </a:r>
            <a:r>
              <a:rPr lang="ru-RU" dirty="0"/>
              <a:t>операции, вместо группы построчных – один большой </a:t>
            </a:r>
            <a:r>
              <a:rPr lang="en-US" dirty="0"/>
              <a:t>UPDATE</a:t>
            </a:r>
            <a:r>
              <a:rPr lang="ru-RU" dirty="0"/>
              <a:t>, вместо нескольких мелких в цикле; одна операция </a:t>
            </a:r>
            <a:r>
              <a:rPr lang="en-US" dirty="0"/>
              <a:t>COPY </a:t>
            </a:r>
            <a:r>
              <a:rPr lang="ru-RU" dirty="0"/>
              <a:t>вместо вставок через </a:t>
            </a:r>
            <a:r>
              <a:rPr lang="en-US" dirty="0"/>
              <a:t>INSERT.</a:t>
            </a:r>
            <a:endParaRPr lang="ru-RU" dirty="0"/>
          </a:p>
          <a:p>
            <a:r>
              <a:rPr lang="ru-RU" dirty="0"/>
              <a:t>Подготовленные запросы – </a:t>
            </a:r>
            <a:r>
              <a:rPr lang="en-US" dirty="0"/>
              <a:t>PREPARE.</a:t>
            </a:r>
            <a:r>
              <a:rPr lang="ru-RU" dirty="0"/>
              <a:t> В этом случае мы один раз строим план запроса, а затем многократно его выполняем с различными параметрами.</a:t>
            </a:r>
            <a:endParaRPr lang="en-US" dirty="0"/>
          </a:p>
          <a:p>
            <a:r>
              <a:rPr lang="en-US" sz="1900" i="1" dirty="0">
                <a:solidFill>
                  <a:srgbClr val="0070C0"/>
                </a:solidFill>
                <a:hlinkClick r:id="rId2"/>
              </a:rPr>
              <a:t>https://pgtune.leopard.in.ua/</a:t>
            </a:r>
            <a:endParaRPr lang="ru-RU" sz="1900" i="1" dirty="0">
              <a:solidFill>
                <a:srgbClr val="0070C0"/>
              </a:solidFill>
            </a:endParaRPr>
          </a:p>
          <a:p>
            <a:r>
              <a:rPr lang="en-US" altLang="ru-RU" sz="1900" i="1" dirty="0">
                <a:solidFill>
                  <a:srgbClr val="0070C0"/>
                </a:solidFill>
              </a:rPr>
              <a:t>https://pgconfigurator.cybertec-postgresql.com/</a:t>
            </a:r>
            <a:endParaRPr lang="ru-RU" altLang="ru-RU" sz="1900" i="1" dirty="0">
              <a:solidFill>
                <a:srgbClr val="0070C0"/>
              </a:solidFill>
            </a:endParaRPr>
          </a:p>
        </p:txBody>
      </p:sp>
    </p:spTree>
    <p:extLst>
      <p:ext uri="{BB962C8B-B14F-4D97-AF65-F5344CB8AC3E}">
        <p14:creationId xmlns:p14="http://schemas.microsoft.com/office/powerpoint/2010/main" val="14028451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3BA8D1-B4E2-4993-AFF7-D643A46D1472}"/>
              </a:ext>
            </a:extLst>
          </p:cNvPr>
          <p:cNvSpPr>
            <a:spLocks noGrp="1"/>
          </p:cNvSpPr>
          <p:nvPr>
            <p:ph type="title"/>
          </p:nvPr>
        </p:nvSpPr>
        <p:spPr>
          <a:xfrm>
            <a:off x="397777" y="276837"/>
            <a:ext cx="11430699" cy="763398"/>
          </a:xfrm>
          <a:solidFill>
            <a:schemeClr val="accent2">
              <a:lumMod val="40000"/>
              <a:lumOff val="60000"/>
            </a:schemeClr>
          </a:solidFill>
        </p:spPr>
        <p:txBody>
          <a:bodyPr>
            <a:normAutofit/>
          </a:bodyPr>
          <a:lstStyle/>
          <a:p>
            <a:pPr algn="ctr"/>
            <a:r>
              <a:rPr lang="ru-RU" dirty="0"/>
              <a:t>Домашнее задание №8</a:t>
            </a:r>
          </a:p>
        </p:txBody>
      </p:sp>
      <p:sp>
        <p:nvSpPr>
          <p:cNvPr id="3" name="Объект 2">
            <a:extLst>
              <a:ext uri="{FF2B5EF4-FFF2-40B4-BE49-F238E27FC236}">
                <a16:creationId xmlns:a16="http://schemas.microsoft.com/office/drawing/2014/main" id="{A4434433-8043-4FC8-B636-ACCC86A2D5CF}"/>
              </a:ext>
            </a:extLst>
          </p:cNvPr>
          <p:cNvSpPr>
            <a:spLocks noGrp="1"/>
          </p:cNvSpPr>
          <p:nvPr>
            <p:ph idx="1"/>
          </p:nvPr>
        </p:nvSpPr>
        <p:spPr>
          <a:xfrm>
            <a:off x="397776" y="1258349"/>
            <a:ext cx="11430699" cy="4918614"/>
          </a:xfrm>
          <a:solidFill>
            <a:schemeClr val="accent6">
              <a:lumMod val="20000"/>
              <a:lumOff val="80000"/>
            </a:schemeClr>
          </a:solidFill>
          <a:ln>
            <a:solidFill>
              <a:schemeClr val="accent1">
                <a:lumMod val="50000"/>
              </a:schemeClr>
            </a:solidFill>
          </a:ln>
        </p:spPr>
        <p:txBody>
          <a:bodyPr>
            <a:normAutofit/>
          </a:bodyPr>
          <a:lstStyle/>
          <a:p>
            <a:r>
              <a:rPr lang="ru-RU" dirty="0"/>
              <a:t>В файле «</a:t>
            </a:r>
            <a:r>
              <a:rPr lang="en-US" dirty="0"/>
              <a:t>homework8.sql</a:t>
            </a:r>
            <a:r>
              <a:rPr lang="ru-RU" dirty="0"/>
              <a:t>» запросы, которые необходимо ускорить.</a:t>
            </a:r>
          </a:p>
          <a:p>
            <a:r>
              <a:rPr lang="ru-RU" dirty="0"/>
              <a:t>Можно менять структуру запросов, можно попробовать добавить индексы. Главное, чтобы набор данных остался, как у первоначального запроса и увеличилась скорость выборки данных.</a:t>
            </a:r>
          </a:p>
          <a:p>
            <a:r>
              <a:rPr lang="ru-RU" dirty="0"/>
              <a:t>Предоставить для проверки скрипты, которыми было выполнено задание.</a:t>
            </a:r>
          </a:p>
          <a:p>
            <a:endParaRPr lang="ru-RU" dirty="0"/>
          </a:p>
          <a:p>
            <a:endParaRPr lang="ru-RU" dirty="0"/>
          </a:p>
        </p:txBody>
      </p:sp>
    </p:spTree>
    <p:extLst>
      <p:ext uri="{BB962C8B-B14F-4D97-AF65-F5344CB8AC3E}">
        <p14:creationId xmlns:p14="http://schemas.microsoft.com/office/powerpoint/2010/main" val="63748746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16301</TotalTime>
  <Words>9172</Words>
  <Application>Microsoft Office PowerPoint</Application>
  <PresentationFormat>Широкоэкранный</PresentationFormat>
  <Paragraphs>988</Paragraphs>
  <Slides>92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92</vt:i4>
      </vt:variant>
    </vt:vector>
  </HeadingPairs>
  <TitlesOfParts>
    <vt:vector size="97" baseType="lpstr">
      <vt:lpstr>Arial</vt:lpstr>
      <vt:lpstr>Arial Unicode MS</vt:lpstr>
      <vt:lpstr>Calibri</vt:lpstr>
      <vt:lpstr>Calibri Light</vt:lpstr>
      <vt:lpstr>Тема Office</vt:lpstr>
      <vt:lpstr>Презентация PowerPoint</vt:lpstr>
      <vt:lpstr>Занятие первое Темы:</vt:lpstr>
      <vt:lpstr>Почему PostgreSQL?</vt:lpstr>
      <vt:lpstr>SQL – Structured Query Language  ANSI SQL-92</vt:lpstr>
      <vt:lpstr>Подключаемся к базе данных</vt:lpstr>
      <vt:lpstr>Создание, редактирование и удаление баз данных</vt:lpstr>
      <vt:lpstr>Правила наименования объектов в PostgreSQL</vt:lpstr>
      <vt:lpstr>Численные типы данных PostgreSQL</vt:lpstr>
      <vt:lpstr>Текстовые типы данных PostgreSQL</vt:lpstr>
      <vt:lpstr>Типы данных даты и времени в PostgreSQL</vt:lpstr>
      <vt:lpstr>Прочие типы данных PostgreSQL</vt:lpstr>
      <vt:lpstr>Схемы</vt:lpstr>
      <vt:lpstr>Операции со схемами</vt:lpstr>
      <vt:lpstr>Таблицы: основные понятия</vt:lpstr>
      <vt:lpstr>Первичные ключи таблиц</vt:lpstr>
      <vt:lpstr>Внешние ключи таблиц</vt:lpstr>
      <vt:lpstr>Создание и удаление таблиц</vt:lpstr>
      <vt:lpstr>Изменение таблиц</vt:lpstr>
      <vt:lpstr>Анализ исходного xlsx-файла</vt:lpstr>
      <vt:lpstr>Домашнее задание №1</vt:lpstr>
      <vt:lpstr>Занятие второе Темы:</vt:lpstr>
      <vt:lpstr>Добавление данных (INSERT)</vt:lpstr>
      <vt:lpstr>Чтение данных (SELECT)</vt:lpstr>
      <vt:lpstr>Изменение данных (UPDATE)</vt:lpstr>
      <vt:lpstr>Удаление данных (DELETE и TRUNCATE)</vt:lpstr>
      <vt:lpstr>Копирование данных (COPY)</vt:lpstr>
      <vt:lpstr>Домашнее задание №2</vt:lpstr>
      <vt:lpstr>Занятие третье Темы:</vt:lpstr>
      <vt:lpstr>Табличные пространства</vt:lpstr>
      <vt:lpstr>Табличные (составные) типы данных</vt:lpstr>
      <vt:lpstr>Приведение типов (CAST)</vt:lpstr>
      <vt:lpstr>Конструкция ON CONFLICT</vt:lpstr>
      <vt:lpstr>Сочетание запросов (UNION, INTERSECT, EXCEPT)</vt:lpstr>
      <vt:lpstr>Соединение запросов (JOIN)</vt:lpstr>
      <vt:lpstr>Представления (VIEW)</vt:lpstr>
      <vt:lpstr>Домашнее задание №3.1</vt:lpstr>
      <vt:lpstr>Домашнее задание №3.2</vt:lpstr>
      <vt:lpstr>Домашнее задание №3.3</vt:lpstr>
      <vt:lpstr>Занятие четвертое Темы:</vt:lpstr>
      <vt:lpstr>Последовательности (SEQUENCE)</vt:lpstr>
      <vt:lpstr>Группировка (GROUP BY)</vt:lpstr>
      <vt:lpstr>Агрегатные функции</vt:lpstr>
      <vt:lpstr>Оконные функции</vt:lpstr>
      <vt:lpstr>Табличные выражения (WITH)</vt:lpstr>
      <vt:lpstr>Что такое функция и процедура в PostgreSQL?</vt:lpstr>
      <vt:lpstr>Что такое функция и процедура в PostgreSQL?</vt:lpstr>
      <vt:lpstr>Отличие PL/pgSQL от SQL</vt:lpstr>
      <vt:lpstr>Синтаксис функций</vt:lpstr>
      <vt:lpstr>Аргументы функций</vt:lpstr>
      <vt:lpstr>Домашнее задание №4.1</vt:lpstr>
      <vt:lpstr>Домашнее задание №4</vt:lpstr>
      <vt:lpstr>Занятие пятое Темы:</vt:lpstr>
      <vt:lpstr>Возврат множества из функций</vt:lpstr>
      <vt:lpstr>Передача множества в аргумент функции</vt:lpstr>
      <vt:lpstr>Декларация переменных и таблиц в функциях</vt:lpstr>
      <vt:lpstr>Условные операторы языка PL/pgSQL</vt:lpstr>
      <vt:lpstr>Циклы в PL/pgSQL</vt:lpstr>
      <vt:lpstr>Работа с курсорами в PL/pgSQL</vt:lpstr>
      <vt:lpstr>Домашнее задание №5</vt:lpstr>
      <vt:lpstr>Занятие шестое Темы:</vt:lpstr>
      <vt:lpstr>Вызов исключений</vt:lpstr>
      <vt:lpstr>Обработка исключений</vt:lpstr>
      <vt:lpstr>Анонимные функции</vt:lpstr>
      <vt:lpstr>Триггеры и триггерные функции</vt:lpstr>
      <vt:lpstr>События триггеров</vt:lpstr>
      <vt:lpstr>События триггеров</vt:lpstr>
      <vt:lpstr>Триггеры на события DDL</vt:lpstr>
      <vt:lpstr>Динамический SQL</vt:lpstr>
      <vt:lpstr>Синтаксис динамического SQL</vt:lpstr>
      <vt:lpstr>Домашнее задание №6.1</vt:lpstr>
      <vt:lpstr>Домашнее задание №6.2</vt:lpstr>
      <vt:lpstr>Занятие седьмое Темы:</vt:lpstr>
      <vt:lpstr>Транзакции</vt:lpstr>
      <vt:lpstr>Уровни изоляции транзакций</vt:lpstr>
      <vt:lpstr>Пользователи и роли</vt:lpstr>
      <vt:lpstr>Синтаксис управления ролями</vt:lpstr>
      <vt:lpstr>Виды привилегий</vt:lpstr>
      <vt:lpstr>Управление привилегиями</vt:lpstr>
      <vt:lpstr>Индексы</vt:lpstr>
      <vt:lpstr>Типы индексов в PostgreSQL</vt:lpstr>
      <vt:lpstr>Домашнее задание №7</vt:lpstr>
      <vt:lpstr>Занятие седьмое Темы:</vt:lpstr>
      <vt:lpstr>Обработка запроса в PostgreSQL</vt:lpstr>
      <vt:lpstr>Статистика</vt:lpstr>
      <vt:lpstr>Селективность и кардинальность</vt:lpstr>
      <vt:lpstr>Просмотр статистики через view pg_stats</vt:lpstr>
      <vt:lpstr>Операторы чтения плана запроса</vt:lpstr>
      <vt:lpstr>Разбор элементов плана запроса</vt:lpstr>
      <vt:lpstr>Чтение данных - SCAN</vt:lpstr>
      <vt:lpstr>Соединение данных - JOIN</vt:lpstr>
      <vt:lpstr>Общие принципы оптимизации</vt:lpstr>
      <vt:lpstr>Домашнее задание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dc:title>
  <dc:creator>DEM0n_Ra</dc:creator>
  <cp:lastModifiedBy>DEM0n_Ra</cp:lastModifiedBy>
  <cp:revision>312</cp:revision>
  <dcterms:created xsi:type="dcterms:W3CDTF">2023-01-10T12:18:32Z</dcterms:created>
  <dcterms:modified xsi:type="dcterms:W3CDTF">2023-02-16T14:45:13Z</dcterms:modified>
</cp:coreProperties>
</file>