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uggingface.co/facebook/convnext-base-384-22k-1k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75762ba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75762ba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1869b7b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1869b7b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bad5eed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bad5ee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badbffb3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badbffb3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1869b7bb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1869b7bb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bba16ff2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bba16ff2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badbffb3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badbffb3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bba16ff2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bba16ff2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387e539b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387e539b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1869b7bb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1869b7bb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1869b7bbf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1869b7bbf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1869b7bbf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81869b7bbf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1869b7bbf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1869b7bbf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1869b7bbf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1869b7bbf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387e539b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387e539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387e539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387e539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6ee92e7e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6ee92e7e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https://huggingface.co/facebook/convnext-base-384-22k-1k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387e539b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387e539b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387e539b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387e539b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ocit.ru/static/files/82071b530c60ab12d4f4a1fbdff04dcf87449fd989752855e838684cbf78646b.pdf" TargetMode="External"/><Relationship Id="rId4" Type="http://schemas.openxmlformats.org/officeDocument/2006/relationships/hyperlink" Target="https://medium.com/unpackai/preseizing-techniques-for-image-classification-using-fastai-660a493cfc96" TargetMode="External"/><Relationship Id="rId5" Type="http://schemas.openxmlformats.org/officeDocument/2006/relationships/hyperlink" Target="https://docs.fast.ai/vision.augment.html" TargetMode="External"/><Relationship Id="rId6" Type="http://schemas.openxmlformats.org/officeDocument/2006/relationships/hyperlink" Target="https://huggingface.co/facebook/convnext-base-384-22k-1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wightman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hyperlink" Target="https://paperswithcode.com/dataset/imagenet" TargetMode="External"/><Relationship Id="rId5" Type="http://schemas.openxmlformats.org/officeDocument/2006/relationships/hyperlink" Target="https://www.kaggle.com/competitions/google-universal-image-embedd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loginom.ru/articles/training.html" TargetMode="External"/><Relationship Id="rId4" Type="http://schemas.openxmlformats.org/officeDocument/2006/relationships/hyperlink" Target="https://wiki.loginom.ru/articles/neural-network.html" TargetMode="External"/><Relationship Id="rId5" Type="http://schemas.openxmlformats.org/officeDocument/2006/relationships/hyperlink" Target="https://www.novetta.com/2021/03/learning-rate/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3576"/>
            <a:ext cx="8222100" cy="12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времени на стрелочных часах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55725" y="3989825"/>
            <a:ext cx="31881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742"/>
              <a:t>Бикбулатов Даниил, 407</a:t>
            </a:r>
            <a:endParaRPr sz="174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742"/>
              <a:t>Бабкина Анна, 407</a:t>
            </a:r>
            <a:endParaRPr sz="17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Метрики:  </a:t>
            </a:r>
            <a:r>
              <a:rPr lang="ru" sz="1888"/>
              <a:t>(библиотека sklearn)</a:t>
            </a:r>
            <a:endParaRPr sz="1888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312450"/>
            <a:ext cx="85206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 Medium"/>
              <a:buAutoNum type="arabicPeriod"/>
            </a:pPr>
            <a:r>
              <a:rPr lang="ru">
                <a:solidFill>
                  <a:srgbClr val="212529"/>
                </a:solidFill>
              </a:rPr>
              <a:t>точность</a:t>
            </a:r>
            <a:endParaRPr>
              <a:solidFill>
                <a:srgbClr val="2125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 Medium"/>
              <a:buAutoNum type="arabicPeriod"/>
            </a:pPr>
            <a:r>
              <a:rPr lang="ru">
                <a:solidFill>
                  <a:srgbClr val="212529"/>
                </a:solidFill>
              </a:rPr>
              <a:t>полнота</a:t>
            </a:r>
            <a:endParaRPr>
              <a:solidFill>
                <a:srgbClr val="2125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 Medium"/>
              <a:buAutoNum type="arabicPeriod"/>
            </a:pPr>
            <a:r>
              <a:rPr lang="ru">
                <a:solidFill>
                  <a:srgbClr val="212529"/>
                </a:solidFill>
              </a:rPr>
              <a:t>f1-мера </a:t>
            </a:r>
            <a:endParaRPr>
              <a:solidFill>
                <a:srgbClr val="21252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 Medium"/>
              <a:buAutoNum type="arabicPeriod"/>
            </a:pPr>
            <a:r>
              <a:rPr lang="ru">
                <a:solidFill>
                  <a:srgbClr val="212529"/>
                </a:solidFill>
              </a:rPr>
              <a:t>accuracy - </a:t>
            </a:r>
            <a:r>
              <a:rPr lang="ru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описывает общую точность предсказания модели по всем классам </a:t>
            </a:r>
            <a:endParaRPr sz="1600">
              <a:solidFill>
                <a:srgbClr val="212529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49" y="1223075"/>
            <a:ext cx="1888500" cy="55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50" y="1751975"/>
            <a:ext cx="1711395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200" y="2296350"/>
            <a:ext cx="2096592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200" y="3369624"/>
            <a:ext cx="2981749" cy="4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Набор данных для обучения: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818550" y="1135200"/>
            <a:ext cx="532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35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 - Image Dataset-Classification*</a:t>
            </a:r>
            <a:endParaRPr b="1" sz="1835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синтетически сгенерированные изображения часов со стрелками</a:t>
            </a:r>
            <a:endParaRPr sz="183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b="1"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144 класса</a:t>
            </a:r>
            <a:r>
              <a:rPr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(формат: час-минута)</a:t>
            </a:r>
            <a:endParaRPr sz="183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точность - 5 мин</a:t>
            </a:r>
            <a:endParaRPr sz="183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224x224x3, .jpg</a:t>
            </a:r>
            <a:endParaRPr sz="183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lang="ru" sz="183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поворот </a:t>
            </a:r>
            <a:r>
              <a:rPr lang="ru" sz="183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0, -90, +90 и 180 градусов</a:t>
            </a:r>
            <a:endParaRPr sz="183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91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ru" sz="183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более 13 тысяч</a:t>
            </a:r>
            <a:r>
              <a:rPr lang="ru" sz="183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картинок для обучения</a:t>
            </a:r>
            <a:endParaRPr sz="183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данные были отредактированы (удалены фотографии часов без стрелок, а также часы с неоднозначным временем)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0" y="1229875"/>
            <a:ext cx="3435302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оптимальной модели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Общее время тренировки тестируемых моделей: 36 часов на видеокарте TESLA T4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Время тренировки лучшей модели: 2 часа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Лучшая модель: 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model_type </a:t>
            </a:r>
            <a:r>
              <a:rPr lang="ru" sz="1050">
                <a:solidFill>
                  <a:srgbClr val="055BE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BB232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'convnext_xlarge_in22k'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epochs </a:t>
            </a:r>
            <a:r>
              <a:rPr lang="ru" sz="1050">
                <a:solidFill>
                  <a:srgbClr val="055BE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66666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Размер обученной модели: 4.2 Гбайт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41525"/>
            <a:ext cx="54292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724025" y="2571750"/>
            <a:ext cx="552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Roboto"/>
                <a:ea typeface="Roboto"/>
                <a:cs typeface="Roboto"/>
                <a:sym typeface="Roboto"/>
              </a:rPr>
              <a:t>…       …         …        …           …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75" y="3279750"/>
            <a:ext cx="6849950" cy="1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8036575" y="-35700"/>
            <a:ext cx="857400" cy="5214900"/>
          </a:xfrm>
          <a:prstGeom prst="rect">
            <a:avLst/>
          </a:prstGeom>
          <a:solidFill>
            <a:srgbClr val="F06292">
              <a:alpha val="776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 rot="5400000">
            <a:off x="6054250" y="2143050"/>
            <a:ext cx="4518600" cy="8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TIME - Image Dataset-Classification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Фотографии для проверки: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5605800" y="663725"/>
            <a:ext cx="322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Проверка производилась на 27 фотографиях часов, сделанных вручную. Собранный датасет включает в себя изображения циферблатов часов разного разрешения и ориентации в пространстве.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5" y="1017799"/>
            <a:ext cx="5269889" cy="35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5096675" y="1633550"/>
            <a:ext cx="4047300" cy="805200"/>
          </a:xfrm>
          <a:prstGeom prst="rect">
            <a:avLst/>
          </a:prstGeom>
          <a:solidFill>
            <a:srgbClr val="F06292">
              <a:alpha val="3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-29825" y="2892275"/>
            <a:ext cx="3871800" cy="805200"/>
          </a:xfrm>
          <a:prstGeom prst="rect">
            <a:avLst/>
          </a:prstGeom>
          <a:solidFill>
            <a:srgbClr val="F06292">
              <a:alpha val="3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75" y="3547825"/>
            <a:ext cx="3406075" cy="11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75" y="495995"/>
            <a:ext cx="3406075" cy="11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674" y="2392845"/>
            <a:ext cx="3406075" cy="2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435813" y="2879225"/>
            <a:ext cx="34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верно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почти верно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5096600" y="1728325"/>
            <a:ext cx="34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верны минуты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неверно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202025" y="2892275"/>
            <a:ext cx="149100" cy="26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 rot="10800000">
            <a:off x="1570225" y="3235325"/>
            <a:ext cx="149100" cy="25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503500" y="1728350"/>
            <a:ext cx="149100" cy="26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rot="10800000">
            <a:off x="6029725" y="2124350"/>
            <a:ext cx="149100" cy="26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rot="5400000">
            <a:off x="3721625" y="2883150"/>
            <a:ext cx="900900" cy="571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rot="-5400000">
            <a:off x="4292825" y="1893175"/>
            <a:ext cx="900900" cy="571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544413" y="4627725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ru">
                <a:solidFill>
                  <a:srgbClr val="34C73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34C73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34C734"/>
                </a:solidFill>
                <a:latin typeface="Roboto"/>
                <a:ea typeface="Roboto"/>
                <a:cs typeface="Roboto"/>
                <a:sym typeface="Roboto"/>
              </a:rPr>
              <a:t>3-00                      5-50                    9-10</a:t>
            </a:r>
            <a:endParaRPr sz="1200">
              <a:solidFill>
                <a:srgbClr val="34C73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       3-30                      4-55                    9-15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205200" y="0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u">
                <a:solidFill>
                  <a:srgbClr val="34C73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 sz="1200">
                <a:solidFill>
                  <a:srgbClr val="34C734"/>
                </a:solidFill>
                <a:latin typeface="Roboto"/>
                <a:ea typeface="Roboto"/>
                <a:cs typeface="Roboto"/>
                <a:sym typeface="Roboto"/>
              </a:rPr>
              <a:t> 3-00                      6-55                    9-25</a:t>
            </a:r>
            <a:endParaRPr sz="1200">
              <a:solidFill>
                <a:srgbClr val="34C73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      12-00                   12-55                   2-25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338" y="311825"/>
            <a:ext cx="3581676" cy="25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1803950" y="2407725"/>
            <a:ext cx="588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Roboto"/>
                <a:ea typeface="Roboto"/>
                <a:cs typeface="Roboto"/>
                <a:sym typeface="Roboto"/>
              </a:rPr>
              <a:t>…       …         …          …           …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8036575" y="-35700"/>
            <a:ext cx="857400" cy="5214900"/>
          </a:xfrm>
          <a:prstGeom prst="rect">
            <a:avLst/>
          </a:prstGeom>
          <a:solidFill>
            <a:srgbClr val="F06292">
              <a:alpha val="776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 rot="5400000">
            <a:off x="7570400" y="2143050"/>
            <a:ext cx="1581000" cy="8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my_clock</a:t>
            </a:r>
            <a:endParaRPr sz="20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75" y="446600"/>
            <a:ext cx="5751039" cy="2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00" y="3208525"/>
            <a:ext cx="6751826" cy="130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4621700" y="3891175"/>
            <a:ext cx="581400" cy="223500"/>
          </a:xfrm>
          <a:prstGeom prst="rect">
            <a:avLst/>
          </a:prstGeom>
          <a:solidFill>
            <a:srgbClr val="F06292">
              <a:alpha val="3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1000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u" sz="1920"/>
              <a:t>Для более справедливой оценки работы алгоритма на реальных данных была введена следующая метрика: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1229875"/>
            <a:ext cx="85206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получала следующие баллы: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0    - если время на картинке определено полностью неверно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0.5 - за верное определение времени одной любой стрелки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    - за полностью верное определение времени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Далее вычислялось отношение: 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950" y="2685013"/>
            <a:ext cx="18288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551625" y="3786800"/>
            <a:ext cx="526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В результате общая оценка составила: 64.81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Используемая литература: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9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2"/>
              <a:buFont typeface="Arial"/>
              <a:buChar char="●"/>
            </a:pPr>
            <a:r>
              <a:rPr lang="ru" sz="1722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https://www.tocit.ru/static/files/82071b530c60ab12d4f4a1fbdff04dcf87449fd989752855e838684cbf78646b.pdf</a:t>
            </a:r>
            <a:r>
              <a:rPr lang="ru" sz="17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книга по fastai</a:t>
            </a:r>
            <a:endParaRPr sz="17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9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2"/>
              <a:buFont typeface="Arial"/>
              <a:buChar char="●"/>
            </a:pPr>
            <a:r>
              <a:rPr lang="ru" sz="1722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https://medium.com/unpackai/preseizing-techniques-for-image-classification-using-fastai-660a493cfc96</a:t>
            </a:r>
            <a:r>
              <a:rPr lang="ru" sz="17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статья о методах resize, batch_tfms</a:t>
            </a:r>
            <a:endParaRPr sz="17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9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2"/>
              <a:buFont typeface="Arial"/>
              <a:buChar char="●"/>
            </a:pPr>
            <a:r>
              <a:rPr lang="ru" sz="1722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https://docs.fast.ai/vision.augment.html</a:t>
            </a:r>
            <a:r>
              <a:rPr lang="ru" sz="17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fastai documentation</a:t>
            </a:r>
            <a:endParaRPr sz="17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5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2"/>
              <a:buFont typeface="Arial"/>
              <a:buChar char="●"/>
            </a:pPr>
            <a:r>
              <a:rPr lang="ru" sz="1622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https://huggingface.co/facebook/convnext-base-384-22k-1k</a:t>
            </a:r>
            <a:r>
              <a:rPr lang="ru" sz="16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ConvNeXT</a:t>
            </a:r>
            <a:endParaRPr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22">
              <a:solidFill>
                <a:srgbClr val="00000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</a:t>
            </a:r>
            <a:r>
              <a:rPr lang="ru"/>
              <a:t> нейронную сеть, способную по фотографии стрелочных часов определять время.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Предварительная работа: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поиск датасета для тренировки модели + его улучшение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создание собственного датасета для тестирования полученной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выбор архитектуры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поиск оптимальных параметров для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предобработка изображений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работа с библиотеками fastai и timm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317075"/>
            <a:ext cx="776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лист со структурой презентации :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386500"/>
            <a:ext cx="81924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постановка задачи , </a:t>
            </a:r>
            <a:r>
              <a:rPr lang="ru" sz="1600"/>
              <a:t>предварительная</a:t>
            </a:r>
            <a:r>
              <a:rPr lang="ru" sz="1600"/>
              <a:t> работа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структура проекта для решения задачи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библиотеки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модель сети, описание деталей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метрики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датасет для обучения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результаты работы сети на исходном датасете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датасет для проверки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результаты работы сети на нашем датасете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новые метрики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литература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79150" y="1132400"/>
            <a:ext cx="8585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u" sz="1700">
                <a:solidFill>
                  <a:schemeClr val="accent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clock_time_recognition</a:t>
            </a:r>
            <a:r>
              <a:rPr lang="ru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основная программа в которой: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ru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устанавливается предобученная модель 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ru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выбираются параметры модели 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ru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происходит обучение модели на предобработанных данных из датасета </a:t>
            </a:r>
            <a:r>
              <a:rPr lang="ru" sz="17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TIME - Image Dataset-Classification 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AutoNum type="alphaLcPeriod"/>
            </a:pPr>
            <a:r>
              <a:rPr lang="ru" sz="17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обученная модель сохраняется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arabicPeriod"/>
            </a:pPr>
            <a:r>
              <a:rPr b="1" lang="ru" sz="1700">
                <a:solidFill>
                  <a:schemeClr val="accent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clock_time_test</a:t>
            </a:r>
            <a:r>
              <a:rPr lang="ru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программа, в которой загружается обученная модель и происходит тестирование обучения на собранном вручную наборе данных 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168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timm — это библиотека глубокого обучения, созданная 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Россом Вайтманом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представляющая собой набор </a:t>
            </a:r>
            <a:r>
              <a:rPr lang="ru" sz="16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SOTA 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моделей компьютерного зрения, слоев, утилит, оптимизаторов, планировщиков, загрузчиков данных, дополнений, а также сценариев обучения/проверки с возможностью воспроизведения результатов обучения ImageNet.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257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u" sz="271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fastai </a:t>
            </a:r>
            <a:endParaRPr sz="25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3179550"/>
            <a:ext cx="8341800" cy="87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62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fastai -  библиотека для глубокого обучения, представляющая собой надстройку над фреймворком pytorch.</a:t>
            </a:r>
            <a:endParaRPr sz="1933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32975"/>
            <a:ext cx="88323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279" lvl="0" marL="457200" rtl="0" algn="l">
              <a:spcBef>
                <a:spcPts val="1200"/>
              </a:spcBef>
              <a:spcAft>
                <a:spcPts val="0"/>
              </a:spcAft>
              <a:buSzPts val="1365"/>
              <a:buFont typeface="Arial"/>
              <a:buChar char="●"/>
            </a:pP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Изменение размера изображения [ функция Resize(</a:t>
            </a:r>
            <a:r>
              <a:rPr lang="ru" sz="1365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method</a:t>
            </a:r>
            <a:r>
              <a:rPr lang="ru" sz="1365">
                <a:solidFill>
                  <a:srgbClr val="055BE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365">
                <a:solidFill>
                  <a:srgbClr val="BB2323"/>
                </a:solidFill>
                <a:latin typeface="Arial"/>
                <a:ea typeface="Arial"/>
                <a:cs typeface="Arial"/>
                <a:sym typeface="Arial"/>
              </a:rPr>
              <a:t>'squish'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из библиотеки fastai приводит картинку к размеру 128 x 128 с помощью метода </a:t>
            </a:r>
            <a:r>
              <a:rPr lang="ru" sz="1365">
                <a:solidFill>
                  <a:srgbClr val="BB2323"/>
                </a:solidFill>
                <a:latin typeface="Arial"/>
                <a:ea typeface="Arial"/>
                <a:cs typeface="Arial"/>
                <a:sym typeface="Arial"/>
              </a:rPr>
              <a:t>'squish' </a:t>
            </a:r>
            <a:r>
              <a:rPr lang="ru" sz="1365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(сжатие/ растяжение) ]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279" lvl="0" marL="457200" rtl="0" algn="l">
              <a:spcBef>
                <a:spcPts val="0"/>
              </a:spcBef>
              <a:spcAft>
                <a:spcPts val="0"/>
              </a:spcAft>
              <a:buSzPts val="1365"/>
              <a:buFont typeface="Arial"/>
              <a:buChar char="●"/>
            </a:pP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Случайное увеличение/кадрирование [ функция  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batch_tfms </a:t>
            </a:r>
            <a:r>
              <a:rPr lang="ru" sz="1365">
                <a:solidFill>
                  <a:srgbClr val="055BE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aug_transforms(size</a:t>
            </a:r>
            <a:r>
              <a:rPr lang="ru" sz="1365">
                <a:solidFill>
                  <a:srgbClr val="055BE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365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min_scale</a:t>
            </a:r>
            <a:r>
              <a:rPr lang="ru" sz="1365">
                <a:solidFill>
                  <a:srgbClr val="055BE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365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0.75</a:t>
            </a: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] </a:t>
            </a:r>
            <a:endParaRPr sz="1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2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Arial"/>
              <a:buChar char="○"/>
            </a:pP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Картинка остаётся в размере 128 x 128</a:t>
            </a:r>
            <a:endParaRPr sz="1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2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Arial"/>
              <a:buChar char="○"/>
            </a:pP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aug_transforms – аугментация данных, т.е. создание случайных вариаций исходных данных. Например, по умолчанию стоят: случайное переворачивание, вращение максимум на 10 градусов, максимальный зум 1.1, максимальная шкала изменения яркости 0.2, аффинное преобразование и изменение яркости с вероятностью 0.75. У нас также добавлен минимальный масштаб обрезки 0.75.</a:t>
            </a:r>
            <a:endParaRPr sz="1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2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Arial"/>
              <a:buChar char="○"/>
            </a:pPr>
            <a:r>
              <a:rPr lang="ru" sz="13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batch_tfms – применяем аугментацию ко всему пакету данных; используем видеокарту</a:t>
            </a:r>
            <a:endParaRPr sz="5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Модель </a:t>
            </a:r>
            <a:r>
              <a:rPr lang="ru"/>
              <a:t>ConvNeXT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017800"/>
            <a:ext cx="8520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предварительно обучена на </a:t>
            </a:r>
            <a:r>
              <a:rPr lang="ru" sz="1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Imagenet-22k и дополнительно настроенная на изображениях датасета Universal Image Embeddings  (130 тыс, 128x128) </a:t>
            </a:r>
            <a:endParaRPr sz="15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base/ large/ xlarge - отвечают за размер модели</a:t>
            </a:r>
            <a:endParaRPr sz="15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21841 классов</a:t>
            </a:r>
            <a:endParaRPr sz="15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0" y="2433150"/>
            <a:ext cx="7938999" cy="14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67000" y="4062150"/>
            <a:ext cx="6381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 авторы ConvNeXT не составили карту модели (т.е. описание модели, набор данных на котором проходило обучение, параметры обучения результаты оценки)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72350" y="84175"/>
            <a:ext cx="20679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ConvNeXT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38550" y="545575"/>
            <a:ext cx="87663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50">
                <a:solidFill>
                  <a:srgbClr val="4B5563"/>
                </a:solidFill>
                <a:highlight>
                  <a:srgbClr val="FFFFFF"/>
                </a:highlight>
              </a:rPr>
              <a:t>Сверточная модель (ConvNet), вдохновленная дизайном Vision Transformers. Авторы начали с ResNet и «модернизировали» его дизайн, взяв за основу Swin Transformer.</a:t>
            </a:r>
            <a:endParaRPr sz="14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8" y="1126650"/>
            <a:ext cx="6970825" cy="30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75" y="3804626"/>
            <a:ext cx="5428499" cy="13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3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Наборы данных: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5" y="1003475"/>
            <a:ext cx="4903251" cy="37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125650" y="1229875"/>
            <a:ext cx="39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Imagenet-22k - полная версия датасета ImageNet - </a:t>
            </a:r>
            <a:r>
              <a:rPr lang="ru" sz="145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https://paperswithcode.com/dataset/imagene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Universal Image Embeddings - </a:t>
            </a:r>
            <a:r>
              <a:rPr lang="ru" sz="145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https://www.kaggle.com/competitions/google-universal-image-embedding</a:t>
            </a:r>
            <a:r>
              <a:rPr lang="ru" sz="14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оптимального </a:t>
            </a:r>
            <a:r>
              <a:rPr lang="ru" sz="2755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 rate</a:t>
            </a:r>
            <a:endParaRPr sz="4555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189350" y="1222525"/>
            <a:ext cx="46431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Коэффициент скорости </a:t>
            </a: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обучения</a:t>
            </a: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это параметр градиентных алгоритмов обучения </a:t>
            </a: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нейронных сетей</a:t>
            </a: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позволяющий управлять величиной коррекции весов на каждой итерации.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Более подробно о работе метода: </a:t>
            </a:r>
            <a:r>
              <a:rPr lang="ru" sz="15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https://www.novetta.com/2021/03/learning-rate/</a:t>
            </a:r>
            <a:r>
              <a:rPr lang="ru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500200" y="3941575"/>
            <a:ext cx="1893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learn</a:t>
            </a:r>
            <a:r>
              <a:rPr lang="ru" sz="1250">
                <a:solidFill>
                  <a:srgbClr val="055BE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50"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lr_find()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50" y="1154825"/>
            <a:ext cx="3720251" cy="26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