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3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527" y="1008063"/>
            <a:ext cx="5697079" cy="2054388"/>
          </a:xfrm>
        </p:spPr>
        <p:txBody>
          <a:bodyPr/>
          <a:lstStyle/>
          <a:p>
            <a:r>
              <a:rPr lang="en-US" dirty="0" err="1"/>
              <a:t>SoftwareBooksList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/>
          <a:p>
            <a:r>
              <a:rPr lang="en-US" dirty="0"/>
              <a:t>By: Kennen, Tou, and Shaun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/>
          <a:p>
            <a:r>
              <a:rPr lang="en-US" dirty="0"/>
              <a:t>Issues/Resolved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Market gap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/>
          <a:lstStyle/>
          <a:p>
            <a:r>
              <a:rPr lang="en-US" dirty="0"/>
              <a:t>Financials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/>
          <a:lstStyle/>
          <a:p>
            <a:r>
              <a:rPr lang="en-US"/>
              <a:t>Few, if any, products on the market help customers like we do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/>
          <a:lstStyle/>
          <a:p>
            <a:r>
              <a:rPr lang="en-US"/>
              <a:t>Millennials account for about a quarter of the $48 billion spent on other products in 2018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/>
          <a:lstStyle/>
          <a:p>
            <a:r>
              <a:rPr lang="en-US"/>
              <a:t>Customers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C519DA-06A3-4391-AAF4-8C7122770C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/>
          <a:lstStyle/>
          <a:p>
            <a:r>
              <a:rPr lang="en-US"/>
              <a:t>66% of US consumers spend money on multiple products that only partially resolves their issue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A13A6-E2A0-4091-A4B3-A50F0962D1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/>
          <a:lstStyle/>
          <a:p>
            <a:r>
              <a:rPr lang="en-US"/>
              <a:t>Loss of productivity costing consumers thousands of dollars </a:t>
            </a:r>
            <a:endParaRPr lang="en-US" dirty="0"/>
          </a:p>
        </p:txBody>
      </p:sp>
      <p:pic>
        <p:nvPicPr>
          <p:cNvPr id="40" name="Picture Placeholder 39" descr="ceramic flower pots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/>
          <a:p>
            <a:r>
              <a:rPr lang="en-US" dirty="0"/>
              <a:t>Next Sprint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Unique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/>
          <a:lstStyle/>
          <a:p>
            <a:r>
              <a:rPr lang="en-ZA" dirty="0"/>
              <a:t>Only product specifically dedicated to this niche market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>
            <a:normAutofit/>
          </a:bodyPr>
          <a:lstStyle/>
          <a:p>
            <a:r>
              <a:rPr lang="en-ZA" dirty="0"/>
              <a:t>First to market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/>
          <a:lstStyle/>
          <a:p>
            <a:r>
              <a:rPr lang="en-ZA" dirty="0"/>
              <a:t> First beautifully designed product that's both stylish and functional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9BF88-37A2-4295-9121-C40F6B71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>
            <a:normAutofit/>
          </a:bodyPr>
          <a:lstStyle/>
          <a:p>
            <a:r>
              <a:rPr lang="en-ZA" dirty="0"/>
              <a:t>Tested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74AEC8-628D-47F9-86A0-CB3CACB4A8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/>
          <a:lstStyle/>
          <a:p>
            <a:r>
              <a:rPr lang="en-ZA" dirty="0"/>
              <a:t>Conducted testing with college students in the area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0B5059-BFFF-4CC7-8E57-9456D9CD0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>
            <a:normAutofit/>
          </a:bodyPr>
          <a:lstStyle/>
          <a:p>
            <a:r>
              <a:rPr lang="en-ZA" dirty="0"/>
              <a:t>Authentic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D922AF-D51F-457C-A9BE-B8F0999CF0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/>
          <a:lstStyle/>
          <a:p>
            <a:r>
              <a:rPr lang="en-ZA" dirty="0"/>
              <a:t>Designed with the help and input of experts in the field </a:t>
            </a:r>
          </a:p>
        </p:txBody>
      </p:sp>
      <p:pic>
        <p:nvPicPr>
          <p:cNvPr id="49" name="Picture Placeholder 48" descr="photo of a hanging &#10;blank store sign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B1F78-3AFD-4744-92CF-5884B669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FD26-9BAD-4332-95C3-999491D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/>
          <a:p>
            <a:r>
              <a:rPr lang="en-US" dirty="0"/>
              <a:t>Hosted Sites </a:t>
            </a:r>
          </a:p>
        </p:txBody>
      </p:sp>
      <p:pic>
        <p:nvPicPr>
          <p:cNvPr id="6" name="Picture Placeholder 5" descr="A group of people sitting around a desk looking at a laptop">
            <a:extLst>
              <a:ext uri="{FF2B5EF4-FFF2-40B4-BE49-F238E27FC236}">
                <a16:creationId xmlns:a16="http://schemas.microsoft.com/office/drawing/2014/main" id="{A3C5C7E1-18C3-4E46-A3BF-C25C379DEF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5" y="1143000"/>
            <a:ext cx="49530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Cool and stylish product</a:t>
            </a:r>
          </a:p>
          <a:p>
            <a:r>
              <a:rPr lang="en-ZA" noProof="1"/>
              <a:t>Areas for community connections </a:t>
            </a:r>
          </a:p>
          <a:p>
            <a:r>
              <a:rPr lang="en-ZA" noProof="1"/>
              <a:t>Online store and market swap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8B6D9-B727-44AB-9039-91773DFE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52661-D636-4FDB-9C08-C984DD22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91</TotalTime>
  <Words>149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Bodoni MT</vt:lpstr>
      <vt:lpstr>Calibri</vt:lpstr>
      <vt:lpstr>Source Sans Pro Light</vt:lpstr>
      <vt:lpstr>Times New Roman</vt:lpstr>
      <vt:lpstr>Custom</vt:lpstr>
      <vt:lpstr>SoftwareBooksList</vt:lpstr>
      <vt:lpstr>Issues/Resolved Issues</vt:lpstr>
      <vt:lpstr>Next Sprint Goals</vt:lpstr>
      <vt:lpstr>Hosted Sites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SoftwareBooksList</dc:title>
  <dc:creator>Her, Kennen Y</dc:creator>
  <cp:lastModifiedBy>Her, Kennen Y</cp:lastModifiedBy>
  <cp:revision>1</cp:revision>
  <dcterms:created xsi:type="dcterms:W3CDTF">2023-11-17T19:08:16Z</dcterms:created>
  <dcterms:modified xsi:type="dcterms:W3CDTF">2023-11-17T20:39:20Z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