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Museo Moderno Bold" charset="1" panose="00000000000000000000"/>
      <p:regular r:id="rId21"/>
    </p:embeddedFont>
    <p:embeddedFont>
      <p:font typeface="Montserrat" charset="1" panose="00000500000000000000"/>
      <p:regular r:id="rId22"/>
    </p:embeddedFont>
    <p:embeddedFont>
      <p:font typeface="Montserrat Bold" charset="1" panose="00000800000000000000"/>
      <p:regular r:id="rId23"/>
    </p:embeddedFont>
    <p:embeddedFont>
      <p:font typeface="Open Sans" charset="1" panose="020B0606030504020204"/>
      <p:regular r:id="rId24"/>
    </p:embeddedFont>
    <p:embeddedFont>
      <p:font typeface="Montserrat Ultra-Bold" charset="1" panose="00000900000000000000"/>
      <p:regular r:id="rId25"/>
    </p:embeddedFont>
    <p:embeddedFont>
      <p:font typeface="Museo Moderno" charset="1" panose="00000000000000000000"/>
      <p:regular r:id="rId26"/>
    </p:embeddedFont>
    <p:embeddedFont>
      <p:font typeface="Poppins" charset="1" panose="0000050000000000000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pn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pn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0632">
                <a:alpha val="100000"/>
              </a:srgbClr>
            </a:gs>
            <a:gs pos="100000">
              <a:srgbClr val="000C4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9290699" y="-864714"/>
            <a:ext cx="8997301" cy="12016429"/>
          </a:xfrm>
          <a:custGeom>
            <a:avLst/>
            <a:gdLst/>
            <a:ahLst/>
            <a:cxnLst/>
            <a:rect r="r" b="b" t="t" l="l"/>
            <a:pathLst>
              <a:path h="12016429" w="8997301">
                <a:moveTo>
                  <a:pt x="0" y="0"/>
                </a:moveTo>
                <a:lnTo>
                  <a:pt x="8997301" y="0"/>
                </a:lnTo>
                <a:lnTo>
                  <a:pt x="8997301" y="12016428"/>
                </a:lnTo>
                <a:lnTo>
                  <a:pt x="0" y="12016428"/>
                </a:lnTo>
                <a:lnTo>
                  <a:pt x="0" y="0"/>
                </a:lnTo>
                <a:close/>
              </a:path>
            </a:pathLst>
          </a:custGeom>
          <a:blipFill>
            <a:blip r:embed="rId2">
              <a:alphaModFix amt="46000"/>
            </a:blip>
            <a:stretch>
              <a:fillRect l="0" t="0" r="0" b="0"/>
            </a:stretch>
          </a:blipFill>
        </p:spPr>
      </p:sp>
      <p:sp>
        <p:nvSpPr>
          <p:cNvPr name="Freeform 3" id="3"/>
          <p:cNvSpPr/>
          <p:nvPr/>
        </p:nvSpPr>
        <p:spPr>
          <a:xfrm flipH="false" flipV="false" rot="0">
            <a:off x="34263" y="-864714"/>
            <a:ext cx="8997301" cy="12016429"/>
          </a:xfrm>
          <a:custGeom>
            <a:avLst/>
            <a:gdLst/>
            <a:ahLst/>
            <a:cxnLst/>
            <a:rect r="r" b="b" t="t" l="l"/>
            <a:pathLst>
              <a:path h="12016429" w="8997301">
                <a:moveTo>
                  <a:pt x="0" y="0"/>
                </a:moveTo>
                <a:lnTo>
                  <a:pt x="8997301" y="0"/>
                </a:lnTo>
                <a:lnTo>
                  <a:pt x="8997301" y="12016428"/>
                </a:lnTo>
                <a:lnTo>
                  <a:pt x="0" y="12016428"/>
                </a:lnTo>
                <a:lnTo>
                  <a:pt x="0" y="0"/>
                </a:lnTo>
                <a:close/>
              </a:path>
            </a:pathLst>
          </a:custGeom>
          <a:blipFill>
            <a:blip r:embed="rId2">
              <a:alphaModFix amt="46000"/>
            </a:blip>
            <a:stretch>
              <a:fillRect l="0" t="0" r="0" b="0"/>
            </a:stretch>
          </a:blipFill>
        </p:spPr>
      </p:sp>
      <p:grpSp>
        <p:nvGrpSpPr>
          <p:cNvPr name="Group 4" id="4"/>
          <p:cNvGrpSpPr/>
          <p:nvPr/>
        </p:nvGrpSpPr>
        <p:grpSpPr>
          <a:xfrm rot="0">
            <a:off x="-514350" y="-585021"/>
            <a:ext cx="20051197" cy="1050288"/>
            <a:chOff x="0" y="0"/>
            <a:chExt cx="5280974" cy="276619"/>
          </a:xfrm>
        </p:grpSpPr>
        <p:sp>
          <p:nvSpPr>
            <p:cNvPr name="Freeform 5" id="5"/>
            <p:cNvSpPr/>
            <p:nvPr/>
          </p:nvSpPr>
          <p:spPr>
            <a:xfrm flipH="false" flipV="false" rot="0">
              <a:off x="0" y="0"/>
              <a:ext cx="5280974" cy="276619"/>
            </a:xfrm>
            <a:custGeom>
              <a:avLst/>
              <a:gdLst/>
              <a:ahLst/>
              <a:cxnLst/>
              <a:rect r="r" b="b" t="t" l="l"/>
              <a:pathLst>
                <a:path h="276619" w="5280974">
                  <a:moveTo>
                    <a:pt x="0" y="0"/>
                  </a:moveTo>
                  <a:lnTo>
                    <a:pt x="5280974" y="0"/>
                  </a:lnTo>
                  <a:lnTo>
                    <a:pt x="5280974" y="276619"/>
                  </a:lnTo>
                  <a:lnTo>
                    <a:pt x="0" y="276619"/>
                  </a:lnTo>
                  <a:close/>
                </a:path>
              </a:pathLst>
            </a:custGeom>
            <a:gradFill rotWithShape="true">
              <a:gsLst>
                <a:gs pos="0">
                  <a:srgbClr val="00A3FF">
                    <a:alpha val="100000"/>
                  </a:srgbClr>
                </a:gs>
                <a:gs pos="100000">
                  <a:srgbClr val="0014CB">
                    <a:alpha val="100000"/>
                  </a:srgbClr>
                </a:gs>
              </a:gsLst>
              <a:path path="circle">
                <a:fillToRect l="0" r="100000" t="0" b="100000"/>
              </a:path>
              <a:tileRect r="0" l="-100000" b="0" t="-100000"/>
            </a:gradFill>
          </p:spPr>
        </p:sp>
        <p:sp>
          <p:nvSpPr>
            <p:cNvPr name="TextBox 6" id="6"/>
            <p:cNvSpPr txBox="true"/>
            <p:nvPr/>
          </p:nvSpPr>
          <p:spPr>
            <a:xfrm>
              <a:off x="0" y="-57150"/>
              <a:ext cx="5280974" cy="333769"/>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5400000">
            <a:off x="7061200" y="-939800"/>
            <a:ext cx="4165600" cy="18288000"/>
          </a:xfrm>
          <a:custGeom>
            <a:avLst/>
            <a:gdLst/>
            <a:ahLst/>
            <a:cxnLst/>
            <a:rect r="r" b="b" t="t" l="l"/>
            <a:pathLst>
              <a:path h="18288000" w="4165600">
                <a:moveTo>
                  <a:pt x="0" y="0"/>
                </a:moveTo>
                <a:lnTo>
                  <a:pt x="4165600" y="0"/>
                </a:lnTo>
                <a:lnTo>
                  <a:pt x="4165600" y="18288000"/>
                </a:lnTo>
                <a:lnTo>
                  <a:pt x="0" y="18288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028700" y="1699081"/>
            <a:ext cx="3657219" cy="3657219"/>
          </a:xfrm>
          <a:custGeom>
            <a:avLst/>
            <a:gdLst/>
            <a:ahLst/>
            <a:cxnLst/>
            <a:rect r="r" b="b" t="t" l="l"/>
            <a:pathLst>
              <a:path h="3657219" w="3657219">
                <a:moveTo>
                  <a:pt x="0" y="0"/>
                </a:moveTo>
                <a:lnTo>
                  <a:pt x="3657219" y="0"/>
                </a:lnTo>
                <a:lnTo>
                  <a:pt x="3657219" y="3657219"/>
                </a:lnTo>
                <a:lnTo>
                  <a:pt x="0" y="365721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9" id="9"/>
          <p:cNvSpPr txBox="true"/>
          <p:nvPr/>
        </p:nvSpPr>
        <p:spPr>
          <a:xfrm rot="0">
            <a:off x="537851" y="2592136"/>
            <a:ext cx="16459390" cy="5224468"/>
          </a:xfrm>
          <a:prstGeom prst="rect">
            <a:avLst/>
          </a:prstGeom>
        </p:spPr>
        <p:txBody>
          <a:bodyPr anchor="t" rtlCol="false" tIns="0" lIns="0" bIns="0" rIns="0">
            <a:spAutoFit/>
          </a:bodyPr>
          <a:lstStyle/>
          <a:p>
            <a:pPr algn="ctr">
              <a:lnSpc>
                <a:spcPts val="13939"/>
              </a:lnSpc>
            </a:pPr>
            <a:r>
              <a:rPr lang="en-US" sz="9956" b="true">
                <a:solidFill>
                  <a:srgbClr val="FFFFFF"/>
                </a:solidFill>
                <a:latin typeface="Museo Moderno Bold"/>
                <a:ea typeface="Museo Moderno Bold"/>
                <a:cs typeface="Museo Moderno Bold"/>
                <a:sym typeface="Museo Moderno Bold"/>
              </a:rPr>
              <a:t>Systèmes multi-agents : Métaheuristiques à base de jeu</a:t>
            </a:r>
          </a:p>
        </p:txBody>
      </p:sp>
      <p:sp>
        <p:nvSpPr>
          <p:cNvPr name="TextBox 10" id="10"/>
          <p:cNvSpPr txBox="true"/>
          <p:nvPr/>
        </p:nvSpPr>
        <p:spPr>
          <a:xfrm rot="0">
            <a:off x="14141979" y="8862060"/>
            <a:ext cx="3117321" cy="396240"/>
          </a:xfrm>
          <a:prstGeom prst="rect">
            <a:avLst/>
          </a:prstGeom>
        </p:spPr>
        <p:txBody>
          <a:bodyPr anchor="t" rtlCol="false" tIns="0" lIns="0" bIns="0" rIns="0">
            <a:spAutoFit/>
          </a:bodyPr>
          <a:lstStyle/>
          <a:p>
            <a:pPr algn="r">
              <a:lnSpc>
                <a:spcPts val="3359"/>
              </a:lnSpc>
              <a:spcBef>
                <a:spcPct val="0"/>
              </a:spcBef>
            </a:pPr>
            <a:r>
              <a:rPr lang="en-US" sz="2399">
                <a:solidFill>
                  <a:srgbClr val="EFEFEF"/>
                </a:solidFill>
                <a:latin typeface="Montserrat"/>
                <a:ea typeface="Montserrat"/>
                <a:cs typeface="Montserrat"/>
                <a:sym typeface="Montserrat"/>
              </a:rPr>
              <a:t>Nadir Mahammed</a:t>
            </a:r>
          </a:p>
        </p:txBody>
      </p:sp>
      <p:sp>
        <p:nvSpPr>
          <p:cNvPr name="TextBox 11" id="11"/>
          <p:cNvSpPr txBox="true"/>
          <p:nvPr/>
        </p:nvSpPr>
        <p:spPr>
          <a:xfrm rot="0">
            <a:off x="1028700" y="8862060"/>
            <a:ext cx="3117321" cy="396240"/>
          </a:xfrm>
          <a:prstGeom prst="rect">
            <a:avLst/>
          </a:prstGeom>
        </p:spPr>
        <p:txBody>
          <a:bodyPr anchor="t" rtlCol="false" tIns="0" lIns="0" bIns="0" rIns="0">
            <a:spAutoFit/>
          </a:bodyPr>
          <a:lstStyle/>
          <a:p>
            <a:pPr algn="just">
              <a:lnSpc>
                <a:spcPts val="3359"/>
              </a:lnSpc>
              <a:spcBef>
                <a:spcPct val="0"/>
              </a:spcBef>
            </a:pPr>
            <a:r>
              <a:rPr lang="en-US" sz="2399">
                <a:solidFill>
                  <a:srgbClr val="EFEFEF"/>
                </a:solidFill>
                <a:latin typeface="Montserrat"/>
                <a:ea typeface="Montserrat"/>
                <a:cs typeface="Montserrat"/>
                <a:sym typeface="Montserrat"/>
              </a:rPr>
              <a:t>Touahri sara</a:t>
            </a:r>
          </a:p>
        </p:txBody>
      </p:sp>
      <p:sp>
        <p:nvSpPr>
          <p:cNvPr name="TextBox 12" id="12"/>
          <p:cNvSpPr txBox="true"/>
          <p:nvPr/>
        </p:nvSpPr>
        <p:spPr>
          <a:xfrm rot="0">
            <a:off x="7585339" y="8862060"/>
            <a:ext cx="3117321" cy="396240"/>
          </a:xfrm>
          <a:prstGeom prst="rect">
            <a:avLst/>
          </a:prstGeom>
        </p:spPr>
        <p:txBody>
          <a:bodyPr anchor="t" rtlCol="false" tIns="0" lIns="0" bIns="0" rIns="0">
            <a:spAutoFit/>
          </a:bodyPr>
          <a:lstStyle/>
          <a:p>
            <a:pPr algn="ctr">
              <a:lnSpc>
                <a:spcPts val="3359"/>
              </a:lnSpc>
              <a:spcBef>
                <a:spcPct val="0"/>
              </a:spcBef>
            </a:pPr>
            <a:r>
              <a:rPr lang="en-US" sz="2399">
                <a:solidFill>
                  <a:srgbClr val="EFEFEF"/>
                </a:solidFill>
                <a:latin typeface="Montserrat"/>
                <a:ea typeface="Montserrat"/>
                <a:cs typeface="Montserrat"/>
                <a:sym typeface="Montserrat"/>
              </a:rPr>
              <a:t>SIW</a:t>
            </a:r>
          </a:p>
        </p:txBody>
      </p:sp>
      <p:sp>
        <p:nvSpPr>
          <p:cNvPr name="TextBox 13" id="13"/>
          <p:cNvSpPr txBox="true"/>
          <p:nvPr/>
        </p:nvSpPr>
        <p:spPr>
          <a:xfrm rot="0">
            <a:off x="5484590" y="8862060"/>
            <a:ext cx="1406261" cy="396240"/>
          </a:xfrm>
          <a:prstGeom prst="rect">
            <a:avLst/>
          </a:prstGeom>
        </p:spPr>
        <p:txBody>
          <a:bodyPr anchor="t" rtlCol="false" tIns="0" lIns="0" bIns="0" rIns="0">
            <a:spAutoFit/>
          </a:bodyPr>
          <a:lstStyle/>
          <a:p>
            <a:pPr algn="ctr">
              <a:lnSpc>
                <a:spcPts val="3359"/>
              </a:lnSpc>
              <a:spcBef>
                <a:spcPct val="0"/>
              </a:spcBef>
            </a:pPr>
            <a:r>
              <a:rPr lang="en-US" sz="2399">
                <a:solidFill>
                  <a:srgbClr val="EFEFEF"/>
                </a:solidFill>
                <a:latin typeface="Montserrat"/>
                <a:ea typeface="Montserrat"/>
                <a:cs typeface="Montserrat"/>
                <a:sym typeface="Montserrat"/>
              </a:rPr>
              <a:t>-</a:t>
            </a:r>
          </a:p>
        </p:txBody>
      </p:sp>
      <p:sp>
        <p:nvSpPr>
          <p:cNvPr name="TextBox 14" id="14"/>
          <p:cNvSpPr txBox="true"/>
          <p:nvPr/>
        </p:nvSpPr>
        <p:spPr>
          <a:xfrm rot="0">
            <a:off x="12045686" y="8862060"/>
            <a:ext cx="1406261" cy="396240"/>
          </a:xfrm>
          <a:prstGeom prst="rect">
            <a:avLst/>
          </a:prstGeom>
        </p:spPr>
        <p:txBody>
          <a:bodyPr anchor="t" rtlCol="false" tIns="0" lIns="0" bIns="0" rIns="0">
            <a:spAutoFit/>
          </a:bodyPr>
          <a:lstStyle/>
          <a:p>
            <a:pPr algn="ctr">
              <a:lnSpc>
                <a:spcPts val="3359"/>
              </a:lnSpc>
              <a:spcBef>
                <a:spcPct val="0"/>
              </a:spcBef>
            </a:pPr>
            <a:r>
              <a:rPr lang="en-US" sz="2399">
                <a:solidFill>
                  <a:srgbClr val="EFEFEF"/>
                </a:solidFill>
                <a:latin typeface="Montserrat"/>
                <a:ea typeface="Montserrat"/>
                <a:cs typeface="Montserrat"/>
                <a:sym typeface="Montserrat"/>
              </a:rPr>
              <a:t>-</a:t>
            </a:r>
          </a:p>
        </p:txBody>
      </p:sp>
      <p:sp>
        <p:nvSpPr>
          <p:cNvPr name="Freeform 15" id="15"/>
          <p:cNvSpPr/>
          <p:nvPr/>
        </p:nvSpPr>
        <p:spPr>
          <a:xfrm flipH="false" flipV="false" rot="0">
            <a:off x="16459390" y="4173111"/>
            <a:ext cx="3657219" cy="3657219"/>
          </a:xfrm>
          <a:custGeom>
            <a:avLst/>
            <a:gdLst/>
            <a:ahLst/>
            <a:cxnLst/>
            <a:rect r="r" b="b" t="t" l="l"/>
            <a:pathLst>
              <a:path h="3657219" w="3657219">
                <a:moveTo>
                  <a:pt x="0" y="0"/>
                </a:moveTo>
                <a:lnTo>
                  <a:pt x="3657220" y="0"/>
                </a:lnTo>
                <a:lnTo>
                  <a:pt x="3657220" y="3657219"/>
                </a:lnTo>
                <a:lnTo>
                  <a:pt x="0" y="365721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0632">
                <a:alpha val="100000"/>
              </a:srgbClr>
            </a:gs>
            <a:gs pos="100000">
              <a:srgbClr val="000C4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9290699" y="-864714"/>
            <a:ext cx="8997301" cy="12016429"/>
          </a:xfrm>
          <a:custGeom>
            <a:avLst/>
            <a:gdLst/>
            <a:ahLst/>
            <a:cxnLst/>
            <a:rect r="r" b="b" t="t" l="l"/>
            <a:pathLst>
              <a:path h="12016429" w="8997301">
                <a:moveTo>
                  <a:pt x="0" y="0"/>
                </a:moveTo>
                <a:lnTo>
                  <a:pt x="8997301" y="0"/>
                </a:lnTo>
                <a:lnTo>
                  <a:pt x="8997301" y="12016428"/>
                </a:lnTo>
                <a:lnTo>
                  <a:pt x="0" y="12016428"/>
                </a:lnTo>
                <a:lnTo>
                  <a:pt x="0" y="0"/>
                </a:lnTo>
                <a:close/>
              </a:path>
            </a:pathLst>
          </a:custGeom>
          <a:blipFill>
            <a:blip r:embed="rId2">
              <a:alphaModFix amt="46000"/>
            </a:blip>
            <a:stretch>
              <a:fillRect l="0" t="0" r="0" b="0"/>
            </a:stretch>
          </a:blipFill>
        </p:spPr>
      </p:sp>
      <p:sp>
        <p:nvSpPr>
          <p:cNvPr name="Freeform 3" id="3"/>
          <p:cNvSpPr/>
          <p:nvPr/>
        </p:nvSpPr>
        <p:spPr>
          <a:xfrm flipH="false" flipV="false" rot="0">
            <a:off x="34263" y="-864714"/>
            <a:ext cx="8997301" cy="12016429"/>
          </a:xfrm>
          <a:custGeom>
            <a:avLst/>
            <a:gdLst/>
            <a:ahLst/>
            <a:cxnLst/>
            <a:rect r="r" b="b" t="t" l="l"/>
            <a:pathLst>
              <a:path h="12016429" w="8997301">
                <a:moveTo>
                  <a:pt x="0" y="0"/>
                </a:moveTo>
                <a:lnTo>
                  <a:pt x="8997301" y="0"/>
                </a:lnTo>
                <a:lnTo>
                  <a:pt x="8997301" y="12016428"/>
                </a:lnTo>
                <a:lnTo>
                  <a:pt x="0" y="12016428"/>
                </a:lnTo>
                <a:lnTo>
                  <a:pt x="0" y="0"/>
                </a:lnTo>
                <a:close/>
              </a:path>
            </a:pathLst>
          </a:custGeom>
          <a:blipFill>
            <a:blip r:embed="rId2">
              <a:alphaModFix amt="46000"/>
            </a:blip>
            <a:stretch>
              <a:fillRect l="0" t="0" r="0" b="0"/>
            </a:stretch>
          </a:blipFill>
        </p:spPr>
      </p:sp>
      <p:grpSp>
        <p:nvGrpSpPr>
          <p:cNvPr name="Group 4" id="4"/>
          <p:cNvGrpSpPr/>
          <p:nvPr/>
        </p:nvGrpSpPr>
        <p:grpSpPr>
          <a:xfrm rot="0">
            <a:off x="-514350" y="-585021"/>
            <a:ext cx="20051197" cy="1050288"/>
            <a:chOff x="0" y="0"/>
            <a:chExt cx="5280974" cy="276619"/>
          </a:xfrm>
        </p:grpSpPr>
        <p:sp>
          <p:nvSpPr>
            <p:cNvPr name="Freeform 5" id="5"/>
            <p:cNvSpPr/>
            <p:nvPr/>
          </p:nvSpPr>
          <p:spPr>
            <a:xfrm flipH="false" flipV="false" rot="0">
              <a:off x="0" y="0"/>
              <a:ext cx="5280974" cy="276619"/>
            </a:xfrm>
            <a:custGeom>
              <a:avLst/>
              <a:gdLst/>
              <a:ahLst/>
              <a:cxnLst/>
              <a:rect r="r" b="b" t="t" l="l"/>
              <a:pathLst>
                <a:path h="276619" w="5280974">
                  <a:moveTo>
                    <a:pt x="0" y="0"/>
                  </a:moveTo>
                  <a:lnTo>
                    <a:pt x="5280974" y="0"/>
                  </a:lnTo>
                  <a:lnTo>
                    <a:pt x="5280974" y="276619"/>
                  </a:lnTo>
                  <a:lnTo>
                    <a:pt x="0" y="276619"/>
                  </a:lnTo>
                  <a:close/>
                </a:path>
              </a:pathLst>
            </a:custGeom>
            <a:gradFill rotWithShape="true">
              <a:gsLst>
                <a:gs pos="0">
                  <a:srgbClr val="00A3FF">
                    <a:alpha val="100000"/>
                  </a:srgbClr>
                </a:gs>
                <a:gs pos="100000">
                  <a:srgbClr val="0014CB">
                    <a:alpha val="100000"/>
                  </a:srgbClr>
                </a:gs>
              </a:gsLst>
              <a:path path="circle">
                <a:fillToRect l="0" r="100000" t="0" b="100000"/>
              </a:path>
              <a:tileRect r="0" l="-100000" b="0" t="-100000"/>
            </a:gradFill>
          </p:spPr>
        </p:sp>
        <p:sp>
          <p:nvSpPr>
            <p:cNvPr name="TextBox 6" id="6"/>
            <p:cNvSpPr txBox="true"/>
            <p:nvPr/>
          </p:nvSpPr>
          <p:spPr>
            <a:xfrm>
              <a:off x="0" y="-57150"/>
              <a:ext cx="5280974" cy="333769"/>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5400000">
            <a:off x="7061200" y="-939800"/>
            <a:ext cx="4165600" cy="18288000"/>
          </a:xfrm>
          <a:custGeom>
            <a:avLst/>
            <a:gdLst/>
            <a:ahLst/>
            <a:cxnLst/>
            <a:rect r="r" b="b" t="t" l="l"/>
            <a:pathLst>
              <a:path h="18288000" w="4165600">
                <a:moveTo>
                  <a:pt x="0" y="0"/>
                </a:moveTo>
                <a:lnTo>
                  <a:pt x="4165600" y="0"/>
                </a:lnTo>
                <a:lnTo>
                  <a:pt x="4165600" y="18288000"/>
                </a:lnTo>
                <a:lnTo>
                  <a:pt x="0" y="18288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true" flipV="false" rot="0">
            <a:off x="-927148" y="1461221"/>
            <a:ext cx="2380246" cy="2380246"/>
          </a:xfrm>
          <a:custGeom>
            <a:avLst/>
            <a:gdLst/>
            <a:ahLst/>
            <a:cxnLst/>
            <a:rect r="r" b="b" t="t" l="l"/>
            <a:pathLst>
              <a:path h="2380246" w="2380246">
                <a:moveTo>
                  <a:pt x="2380246" y="0"/>
                </a:moveTo>
                <a:lnTo>
                  <a:pt x="0" y="0"/>
                </a:lnTo>
                <a:lnTo>
                  <a:pt x="0" y="2380245"/>
                </a:lnTo>
                <a:lnTo>
                  <a:pt x="2380246" y="2380245"/>
                </a:lnTo>
                <a:lnTo>
                  <a:pt x="2380246"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0">
            <a:off x="16851105" y="5583403"/>
            <a:ext cx="2380246" cy="2380246"/>
          </a:xfrm>
          <a:custGeom>
            <a:avLst/>
            <a:gdLst/>
            <a:ahLst/>
            <a:cxnLst/>
            <a:rect r="r" b="b" t="t" l="l"/>
            <a:pathLst>
              <a:path h="2380246" w="2380246">
                <a:moveTo>
                  <a:pt x="0" y="0"/>
                </a:moveTo>
                <a:lnTo>
                  <a:pt x="2380245" y="0"/>
                </a:lnTo>
                <a:lnTo>
                  <a:pt x="2380245" y="2380245"/>
                </a:lnTo>
                <a:lnTo>
                  <a:pt x="0" y="238024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0" id="10"/>
          <p:cNvSpPr txBox="true"/>
          <p:nvPr/>
        </p:nvSpPr>
        <p:spPr>
          <a:xfrm rot="0">
            <a:off x="1914431" y="1565996"/>
            <a:ext cx="15193634" cy="2442194"/>
          </a:xfrm>
          <a:prstGeom prst="rect">
            <a:avLst/>
          </a:prstGeom>
        </p:spPr>
        <p:txBody>
          <a:bodyPr anchor="t" rtlCol="false" tIns="0" lIns="0" bIns="0" rIns="0">
            <a:spAutoFit/>
          </a:bodyPr>
          <a:lstStyle/>
          <a:p>
            <a:pPr algn="ctr">
              <a:lnSpc>
                <a:spcPts val="9505"/>
              </a:lnSpc>
            </a:pPr>
            <a:r>
              <a:rPr lang="en-US" sz="8883">
                <a:solidFill>
                  <a:srgbClr val="FFFFFF"/>
                </a:solidFill>
                <a:latin typeface="Museo Moderno"/>
                <a:ea typeface="Museo Moderno"/>
                <a:cs typeface="Museo Moderno"/>
                <a:sym typeface="Museo Moderno"/>
              </a:rPr>
              <a:t>Méthode d'Optimisation des Paramètres</a:t>
            </a:r>
          </a:p>
        </p:txBody>
      </p:sp>
      <p:sp>
        <p:nvSpPr>
          <p:cNvPr name="TextBox 11" id="11"/>
          <p:cNvSpPr txBox="true"/>
          <p:nvPr/>
        </p:nvSpPr>
        <p:spPr>
          <a:xfrm rot="0">
            <a:off x="993243" y="4273860"/>
            <a:ext cx="16076644" cy="5441428"/>
          </a:xfrm>
          <a:prstGeom prst="rect">
            <a:avLst/>
          </a:prstGeom>
        </p:spPr>
        <p:txBody>
          <a:bodyPr anchor="t" rtlCol="false" tIns="0" lIns="0" bIns="0" rIns="0">
            <a:spAutoFit/>
          </a:bodyPr>
          <a:lstStyle/>
          <a:p>
            <a:pPr algn="just" marL="511153" indent="-255576" lvl="1">
              <a:lnSpc>
                <a:spcPts val="3314"/>
              </a:lnSpc>
              <a:buFont typeface="Arial"/>
              <a:buChar char="•"/>
            </a:pPr>
            <a:r>
              <a:rPr lang="en-US" sz="2367">
                <a:solidFill>
                  <a:srgbClr val="FFFFFF"/>
                </a:solidFill>
                <a:latin typeface="Montserrat"/>
                <a:ea typeface="Montserrat"/>
                <a:cs typeface="Montserrat"/>
                <a:sym typeface="Montserrat"/>
              </a:rPr>
              <a:t>Paramètres Optimisés :</a:t>
            </a:r>
          </a:p>
          <a:p>
            <a:pPr algn="just" marL="511153" indent="-255576" lvl="1">
              <a:lnSpc>
                <a:spcPts val="3314"/>
              </a:lnSpc>
              <a:buFont typeface="Arial"/>
              <a:buChar char="•"/>
            </a:pPr>
            <a:r>
              <a:rPr lang="en-US" sz="2367">
                <a:solidFill>
                  <a:srgbClr val="FFFFFF"/>
                </a:solidFill>
                <a:latin typeface="Montserrat"/>
                <a:ea typeface="Montserrat"/>
                <a:cs typeface="Montserrat"/>
                <a:sym typeface="Montserrat"/>
              </a:rPr>
              <a:t>Les paramètres du modèle RandomForestClassifier sont optimisés à l'aide de l'algorithme métaheuristique.</a:t>
            </a:r>
          </a:p>
          <a:p>
            <a:pPr algn="just" marL="511153" indent="-255576" lvl="1">
              <a:lnSpc>
                <a:spcPts val="3314"/>
              </a:lnSpc>
              <a:buFont typeface="Arial"/>
              <a:buChar char="•"/>
            </a:pPr>
            <a:r>
              <a:rPr lang="en-US" sz="2367">
                <a:solidFill>
                  <a:srgbClr val="FFFFFF"/>
                </a:solidFill>
                <a:latin typeface="Montserrat"/>
                <a:ea typeface="Montserrat"/>
                <a:cs typeface="Montserrat"/>
                <a:sym typeface="Montserrat"/>
              </a:rPr>
              <a:t>Les principaux paramètres optimisés sont :</a:t>
            </a:r>
          </a:p>
          <a:p>
            <a:pPr algn="just" marL="1022306" indent="-340769" lvl="2">
              <a:lnSpc>
                <a:spcPts val="3314"/>
              </a:lnSpc>
              <a:buFont typeface="Arial"/>
              <a:buChar char="⚬"/>
            </a:pPr>
            <a:r>
              <a:rPr lang="en-US" sz="2367">
                <a:solidFill>
                  <a:srgbClr val="FFFFFF"/>
                </a:solidFill>
                <a:latin typeface="Montserrat"/>
                <a:ea typeface="Montserrat"/>
                <a:cs typeface="Montserrat"/>
                <a:sym typeface="Montserrat"/>
              </a:rPr>
              <a:t>n_estimators : Le nombre d'arbres dans la forêt (entre 50 et 200).</a:t>
            </a:r>
          </a:p>
          <a:p>
            <a:pPr algn="just" marL="1022306" indent="-340769" lvl="2">
              <a:lnSpc>
                <a:spcPts val="3314"/>
              </a:lnSpc>
              <a:buFont typeface="Arial"/>
              <a:buChar char="⚬"/>
            </a:pPr>
            <a:r>
              <a:rPr lang="en-US" sz="2367">
                <a:solidFill>
                  <a:srgbClr val="FFFFFF"/>
                </a:solidFill>
                <a:latin typeface="Montserrat"/>
                <a:ea typeface="Montserrat"/>
                <a:cs typeface="Montserrat"/>
                <a:sym typeface="Montserrat"/>
              </a:rPr>
              <a:t>max_depth : La profondeur maximale des arbres (entre 3 et 20).</a:t>
            </a:r>
          </a:p>
          <a:p>
            <a:pPr algn="just" marL="1022306" indent="-340769" lvl="2">
              <a:lnSpc>
                <a:spcPts val="3314"/>
              </a:lnSpc>
              <a:buFont typeface="Arial"/>
              <a:buChar char="⚬"/>
            </a:pPr>
            <a:r>
              <a:rPr lang="en-US" sz="2367">
                <a:solidFill>
                  <a:srgbClr val="FFFFFF"/>
                </a:solidFill>
                <a:latin typeface="Montserrat"/>
                <a:ea typeface="Montserrat"/>
                <a:cs typeface="Montserrat"/>
                <a:sym typeface="Montserrat"/>
              </a:rPr>
              <a:t>min_samples_split : Le nombre minimum d'échantillons requis pour diviser un nœud (entre 2 et 10).</a:t>
            </a:r>
          </a:p>
          <a:p>
            <a:pPr algn="just" marL="1022306" indent="-340769" lvl="2">
              <a:lnSpc>
                <a:spcPts val="3314"/>
              </a:lnSpc>
              <a:buFont typeface="Arial"/>
              <a:buChar char="⚬"/>
            </a:pPr>
            <a:r>
              <a:rPr lang="en-US" sz="2367">
                <a:solidFill>
                  <a:srgbClr val="FFFFFF"/>
                </a:solidFill>
                <a:latin typeface="Montserrat"/>
                <a:ea typeface="Montserrat"/>
                <a:cs typeface="Montserrat"/>
                <a:sym typeface="Montserrat"/>
              </a:rPr>
              <a:t>min_samples_leaf : Le nombre minimum d'échantillons nécessaires pour être à une feuille (entre 1 et 5).</a:t>
            </a:r>
          </a:p>
          <a:p>
            <a:pPr algn="just" marL="511153" indent="-255576" lvl="1">
              <a:lnSpc>
                <a:spcPts val="3314"/>
              </a:lnSpc>
              <a:buFont typeface="Arial"/>
              <a:buChar char="•"/>
            </a:pPr>
            <a:r>
              <a:rPr lang="en-US" sz="2367">
                <a:solidFill>
                  <a:srgbClr val="FFFFFF"/>
                </a:solidFill>
                <a:latin typeface="Montserrat"/>
                <a:ea typeface="Montserrat"/>
                <a:cs typeface="Montserrat"/>
                <a:sym typeface="Montserrat"/>
              </a:rPr>
              <a:t>Plages des Paramètres Définies pour l'Optimisation :</a:t>
            </a:r>
          </a:p>
          <a:p>
            <a:pPr algn="just" marL="511153" indent="-255576" lvl="1">
              <a:lnSpc>
                <a:spcPts val="3314"/>
              </a:lnSpc>
              <a:buFont typeface="Arial"/>
              <a:buChar char="•"/>
            </a:pPr>
            <a:r>
              <a:rPr lang="en-US" sz="2367">
                <a:solidFill>
                  <a:srgbClr val="FFFFFF"/>
                </a:solidFill>
                <a:latin typeface="Montserrat"/>
                <a:ea typeface="Montserrat"/>
                <a:cs typeface="Montserrat"/>
                <a:sym typeface="Montserrat"/>
              </a:rPr>
              <a:t>Chaque paramètre a une plage spécifique de valeurs à explorer lors de l'optimisation.</a:t>
            </a:r>
          </a:p>
          <a:p>
            <a:pPr algn="just" marL="511153" indent="-255576" lvl="1">
              <a:lnSpc>
                <a:spcPts val="3314"/>
              </a:lnSpc>
              <a:buFont typeface="Arial"/>
              <a:buChar char="•"/>
            </a:pPr>
            <a:r>
              <a:rPr lang="en-US" sz="2367">
                <a:solidFill>
                  <a:srgbClr val="FFFFFF"/>
                </a:solidFill>
                <a:latin typeface="Montserrat"/>
                <a:ea typeface="Montserrat"/>
                <a:cs typeface="Montserrat"/>
                <a:sym typeface="Montserrat"/>
              </a:rPr>
              <a:t>L'algorithme métaheuristique ajustera ces paramètres pour maximiser la précision du modèle.</a:t>
            </a:r>
          </a:p>
          <a:p>
            <a:pPr algn="just">
              <a:lnSpc>
                <a:spcPts val="3314"/>
              </a:lnSpc>
            </a:pPr>
          </a:p>
        </p:txBody>
      </p:sp>
    </p:spTree>
  </p:cSld>
  <p:clrMapOvr>
    <a:masterClrMapping/>
  </p:clrMapOvr>
  <p:transition spd="slow">
    <p:push dir="l"/>
  </p:transition>
</p:sld>
</file>

<file path=ppt/slides/slide1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0632">
                <a:alpha val="100000"/>
              </a:srgbClr>
            </a:gs>
            <a:gs pos="100000">
              <a:srgbClr val="000C4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9290699" y="-864714"/>
            <a:ext cx="8997301" cy="12016429"/>
          </a:xfrm>
          <a:custGeom>
            <a:avLst/>
            <a:gdLst/>
            <a:ahLst/>
            <a:cxnLst/>
            <a:rect r="r" b="b" t="t" l="l"/>
            <a:pathLst>
              <a:path h="12016429" w="8997301">
                <a:moveTo>
                  <a:pt x="0" y="0"/>
                </a:moveTo>
                <a:lnTo>
                  <a:pt x="8997301" y="0"/>
                </a:lnTo>
                <a:lnTo>
                  <a:pt x="8997301" y="12016428"/>
                </a:lnTo>
                <a:lnTo>
                  <a:pt x="0" y="12016428"/>
                </a:lnTo>
                <a:lnTo>
                  <a:pt x="0" y="0"/>
                </a:lnTo>
                <a:close/>
              </a:path>
            </a:pathLst>
          </a:custGeom>
          <a:blipFill>
            <a:blip r:embed="rId2">
              <a:alphaModFix amt="46000"/>
            </a:blip>
            <a:stretch>
              <a:fillRect l="0" t="0" r="0" b="0"/>
            </a:stretch>
          </a:blipFill>
        </p:spPr>
      </p:sp>
      <p:sp>
        <p:nvSpPr>
          <p:cNvPr name="Freeform 3" id="3"/>
          <p:cNvSpPr/>
          <p:nvPr/>
        </p:nvSpPr>
        <p:spPr>
          <a:xfrm flipH="false" flipV="false" rot="0">
            <a:off x="34263" y="-864714"/>
            <a:ext cx="8997301" cy="12016429"/>
          </a:xfrm>
          <a:custGeom>
            <a:avLst/>
            <a:gdLst/>
            <a:ahLst/>
            <a:cxnLst/>
            <a:rect r="r" b="b" t="t" l="l"/>
            <a:pathLst>
              <a:path h="12016429" w="8997301">
                <a:moveTo>
                  <a:pt x="0" y="0"/>
                </a:moveTo>
                <a:lnTo>
                  <a:pt x="8997301" y="0"/>
                </a:lnTo>
                <a:lnTo>
                  <a:pt x="8997301" y="12016428"/>
                </a:lnTo>
                <a:lnTo>
                  <a:pt x="0" y="12016428"/>
                </a:lnTo>
                <a:lnTo>
                  <a:pt x="0" y="0"/>
                </a:lnTo>
                <a:close/>
              </a:path>
            </a:pathLst>
          </a:custGeom>
          <a:blipFill>
            <a:blip r:embed="rId2">
              <a:alphaModFix amt="46000"/>
            </a:blip>
            <a:stretch>
              <a:fillRect l="0" t="0" r="0" b="0"/>
            </a:stretch>
          </a:blipFill>
        </p:spPr>
      </p:sp>
      <p:grpSp>
        <p:nvGrpSpPr>
          <p:cNvPr name="Group 4" id="4"/>
          <p:cNvGrpSpPr/>
          <p:nvPr/>
        </p:nvGrpSpPr>
        <p:grpSpPr>
          <a:xfrm rot="0">
            <a:off x="-514350" y="-585021"/>
            <a:ext cx="20051197" cy="1050288"/>
            <a:chOff x="0" y="0"/>
            <a:chExt cx="5280974" cy="276619"/>
          </a:xfrm>
        </p:grpSpPr>
        <p:sp>
          <p:nvSpPr>
            <p:cNvPr name="Freeform 5" id="5"/>
            <p:cNvSpPr/>
            <p:nvPr/>
          </p:nvSpPr>
          <p:spPr>
            <a:xfrm flipH="false" flipV="false" rot="0">
              <a:off x="0" y="0"/>
              <a:ext cx="5280974" cy="276619"/>
            </a:xfrm>
            <a:custGeom>
              <a:avLst/>
              <a:gdLst/>
              <a:ahLst/>
              <a:cxnLst/>
              <a:rect r="r" b="b" t="t" l="l"/>
              <a:pathLst>
                <a:path h="276619" w="5280974">
                  <a:moveTo>
                    <a:pt x="0" y="0"/>
                  </a:moveTo>
                  <a:lnTo>
                    <a:pt x="5280974" y="0"/>
                  </a:lnTo>
                  <a:lnTo>
                    <a:pt x="5280974" y="276619"/>
                  </a:lnTo>
                  <a:lnTo>
                    <a:pt x="0" y="276619"/>
                  </a:lnTo>
                  <a:close/>
                </a:path>
              </a:pathLst>
            </a:custGeom>
            <a:gradFill rotWithShape="true">
              <a:gsLst>
                <a:gs pos="0">
                  <a:srgbClr val="00A3FF">
                    <a:alpha val="100000"/>
                  </a:srgbClr>
                </a:gs>
                <a:gs pos="100000">
                  <a:srgbClr val="0014CB">
                    <a:alpha val="100000"/>
                  </a:srgbClr>
                </a:gs>
              </a:gsLst>
              <a:path path="circle">
                <a:fillToRect l="0" r="100000" t="0" b="100000"/>
              </a:path>
              <a:tileRect r="0" l="-100000" b="0" t="-100000"/>
            </a:gradFill>
          </p:spPr>
        </p:sp>
        <p:sp>
          <p:nvSpPr>
            <p:cNvPr name="TextBox 6" id="6"/>
            <p:cNvSpPr txBox="true"/>
            <p:nvPr/>
          </p:nvSpPr>
          <p:spPr>
            <a:xfrm>
              <a:off x="0" y="-57150"/>
              <a:ext cx="5280974" cy="333769"/>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5400000">
            <a:off x="7061200" y="-939800"/>
            <a:ext cx="4165600" cy="18288000"/>
          </a:xfrm>
          <a:custGeom>
            <a:avLst/>
            <a:gdLst/>
            <a:ahLst/>
            <a:cxnLst/>
            <a:rect r="r" b="b" t="t" l="l"/>
            <a:pathLst>
              <a:path h="18288000" w="4165600">
                <a:moveTo>
                  <a:pt x="0" y="0"/>
                </a:moveTo>
                <a:lnTo>
                  <a:pt x="4165600" y="0"/>
                </a:lnTo>
                <a:lnTo>
                  <a:pt x="4165600" y="18288000"/>
                </a:lnTo>
                <a:lnTo>
                  <a:pt x="0" y="18288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true" flipV="false" rot="0">
            <a:off x="-927148" y="1461221"/>
            <a:ext cx="2380246" cy="2380246"/>
          </a:xfrm>
          <a:custGeom>
            <a:avLst/>
            <a:gdLst/>
            <a:ahLst/>
            <a:cxnLst/>
            <a:rect r="r" b="b" t="t" l="l"/>
            <a:pathLst>
              <a:path h="2380246" w="2380246">
                <a:moveTo>
                  <a:pt x="2380246" y="0"/>
                </a:moveTo>
                <a:lnTo>
                  <a:pt x="0" y="0"/>
                </a:lnTo>
                <a:lnTo>
                  <a:pt x="0" y="2380245"/>
                </a:lnTo>
                <a:lnTo>
                  <a:pt x="2380246" y="2380245"/>
                </a:lnTo>
                <a:lnTo>
                  <a:pt x="2380246"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0">
            <a:off x="16851105" y="5583403"/>
            <a:ext cx="2380246" cy="2380246"/>
          </a:xfrm>
          <a:custGeom>
            <a:avLst/>
            <a:gdLst/>
            <a:ahLst/>
            <a:cxnLst/>
            <a:rect r="r" b="b" t="t" l="l"/>
            <a:pathLst>
              <a:path h="2380246" w="2380246">
                <a:moveTo>
                  <a:pt x="0" y="0"/>
                </a:moveTo>
                <a:lnTo>
                  <a:pt x="2380245" y="0"/>
                </a:lnTo>
                <a:lnTo>
                  <a:pt x="2380245" y="2380245"/>
                </a:lnTo>
                <a:lnTo>
                  <a:pt x="0" y="238024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0" id="10"/>
          <p:cNvSpPr txBox="true"/>
          <p:nvPr/>
        </p:nvSpPr>
        <p:spPr>
          <a:xfrm rot="0">
            <a:off x="1547183" y="1565996"/>
            <a:ext cx="15193634" cy="2442194"/>
          </a:xfrm>
          <a:prstGeom prst="rect">
            <a:avLst/>
          </a:prstGeom>
        </p:spPr>
        <p:txBody>
          <a:bodyPr anchor="t" rtlCol="false" tIns="0" lIns="0" bIns="0" rIns="0">
            <a:spAutoFit/>
          </a:bodyPr>
          <a:lstStyle/>
          <a:p>
            <a:pPr algn="ctr">
              <a:lnSpc>
                <a:spcPts val="9505"/>
              </a:lnSpc>
            </a:pPr>
            <a:r>
              <a:rPr lang="en-US" sz="8883">
                <a:solidFill>
                  <a:srgbClr val="FFFFFF"/>
                </a:solidFill>
                <a:latin typeface="Museo Moderno"/>
                <a:ea typeface="Museo Moderno"/>
                <a:cs typeface="Museo Moderno"/>
                <a:sym typeface="Museo Moderno"/>
              </a:rPr>
              <a:t>Algorithmes de Machine Learning Utilisés</a:t>
            </a:r>
          </a:p>
        </p:txBody>
      </p:sp>
      <p:sp>
        <p:nvSpPr>
          <p:cNvPr name="TextBox 11" id="11"/>
          <p:cNvSpPr txBox="true"/>
          <p:nvPr/>
        </p:nvSpPr>
        <p:spPr>
          <a:xfrm rot="0">
            <a:off x="993243" y="4273860"/>
            <a:ext cx="16076644" cy="4603826"/>
          </a:xfrm>
          <a:prstGeom prst="rect">
            <a:avLst/>
          </a:prstGeom>
        </p:spPr>
        <p:txBody>
          <a:bodyPr anchor="t" rtlCol="false" tIns="0" lIns="0" bIns="0" rIns="0">
            <a:spAutoFit/>
          </a:bodyPr>
          <a:lstStyle/>
          <a:p>
            <a:pPr algn="just">
              <a:lnSpc>
                <a:spcPts val="3314"/>
              </a:lnSpc>
            </a:pPr>
          </a:p>
          <a:p>
            <a:pPr algn="just" marL="511153" indent="-255576" lvl="1">
              <a:lnSpc>
                <a:spcPts val="3314"/>
              </a:lnSpc>
              <a:buFont typeface="Arial"/>
              <a:buChar char="•"/>
            </a:pPr>
            <a:r>
              <a:rPr lang="en-US" sz="2367">
                <a:solidFill>
                  <a:srgbClr val="FFFFFF"/>
                </a:solidFill>
                <a:latin typeface="Montserrat"/>
                <a:ea typeface="Montserrat"/>
                <a:cs typeface="Montserrat"/>
                <a:sym typeface="Montserrat"/>
              </a:rPr>
              <a:t>RandomForestClassifier :</a:t>
            </a:r>
          </a:p>
          <a:p>
            <a:pPr algn="just">
              <a:lnSpc>
                <a:spcPts val="3314"/>
              </a:lnSpc>
            </a:pPr>
            <a:r>
              <a:rPr lang="en-US" sz="2367">
                <a:solidFill>
                  <a:srgbClr val="FFFFFF"/>
                </a:solidFill>
                <a:latin typeface="Montserrat"/>
                <a:ea typeface="Montserrat"/>
                <a:cs typeface="Montserrat"/>
                <a:sym typeface="Montserrat"/>
              </a:rPr>
              <a:t>Il s'agit d'un modèle d'arbres de décision qui combine plusieurs arbres pour améliorer la précision et la robustesse du modèle.</a:t>
            </a:r>
          </a:p>
          <a:p>
            <a:pPr algn="just">
              <a:lnSpc>
                <a:spcPts val="3314"/>
              </a:lnSpc>
            </a:pPr>
            <a:r>
              <a:rPr lang="en-US" sz="2367">
                <a:solidFill>
                  <a:srgbClr val="FFFFFF"/>
                </a:solidFill>
                <a:latin typeface="Montserrat"/>
                <a:ea typeface="Montserrat"/>
                <a:cs typeface="Montserrat"/>
                <a:sym typeface="Montserrat"/>
              </a:rPr>
              <a:t>C'est un algorithme puissant pour la classification binaire, utilisé ici pour distinguer les profils faussement créés des vrais profils sur Twitter.</a:t>
            </a:r>
          </a:p>
          <a:p>
            <a:pPr algn="just" marL="511153" indent="-255576" lvl="1">
              <a:lnSpc>
                <a:spcPts val="3314"/>
              </a:lnSpc>
              <a:buFont typeface="Arial"/>
              <a:buChar char="•"/>
            </a:pPr>
            <a:r>
              <a:rPr lang="en-US" sz="2367">
                <a:solidFill>
                  <a:srgbClr val="FFFFFF"/>
                </a:solidFill>
                <a:latin typeface="Montserrat"/>
                <a:ea typeface="Montserrat"/>
                <a:cs typeface="Montserrat"/>
                <a:sym typeface="Montserrat"/>
              </a:rPr>
              <a:t>Optimisation des Paramètres :</a:t>
            </a:r>
          </a:p>
          <a:p>
            <a:pPr algn="just">
              <a:lnSpc>
                <a:spcPts val="3314"/>
              </a:lnSpc>
            </a:pPr>
            <a:r>
              <a:rPr lang="en-US" sz="2367">
                <a:solidFill>
                  <a:srgbClr val="FFFFFF"/>
                </a:solidFill>
                <a:latin typeface="Montserrat"/>
                <a:ea typeface="Montserrat"/>
                <a:cs typeface="Montserrat"/>
                <a:sym typeface="Montserrat"/>
              </a:rPr>
              <a:t>L'algorithme est optimisé à l'aide d'une métaheuristique (basée sur l'optimisation de paramètres), permettant de trouver les meilleures configurations pour les paramètres clés du modèle, tels que n_estimators, max_depth, min_samples_split, et min_samples_leaf.</a:t>
            </a:r>
          </a:p>
          <a:p>
            <a:pPr algn="just">
              <a:lnSpc>
                <a:spcPts val="3314"/>
              </a:lnSpc>
            </a:pPr>
          </a:p>
        </p:txBody>
      </p:sp>
    </p:spTree>
  </p:cSld>
  <p:clrMapOvr>
    <a:masterClrMapping/>
  </p:clrMapOvr>
  <p:transition spd="slow">
    <p:push dir="l"/>
  </p:transition>
</p:sld>
</file>

<file path=ppt/slides/slide1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0632">
                <a:alpha val="100000"/>
              </a:srgbClr>
            </a:gs>
            <a:gs pos="100000">
              <a:srgbClr val="000C4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9290699" y="-864714"/>
            <a:ext cx="8997301" cy="12016429"/>
          </a:xfrm>
          <a:custGeom>
            <a:avLst/>
            <a:gdLst/>
            <a:ahLst/>
            <a:cxnLst/>
            <a:rect r="r" b="b" t="t" l="l"/>
            <a:pathLst>
              <a:path h="12016429" w="8997301">
                <a:moveTo>
                  <a:pt x="0" y="0"/>
                </a:moveTo>
                <a:lnTo>
                  <a:pt x="8997301" y="0"/>
                </a:lnTo>
                <a:lnTo>
                  <a:pt x="8997301" y="12016428"/>
                </a:lnTo>
                <a:lnTo>
                  <a:pt x="0" y="12016428"/>
                </a:lnTo>
                <a:lnTo>
                  <a:pt x="0" y="0"/>
                </a:lnTo>
                <a:close/>
              </a:path>
            </a:pathLst>
          </a:custGeom>
          <a:blipFill>
            <a:blip r:embed="rId2">
              <a:alphaModFix amt="46000"/>
            </a:blip>
            <a:stretch>
              <a:fillRect l="0" t="0" r="0" b="0"/>
            </a:stretch>
          </a:blipFill>
        </p:spPr>
      </p:sp>
      <p:sp>
        <p:nvSpPr>
          <p:cNvPr name="Freeform 3" id="3"/>
          <p:cNvSpPr/>
          <p:nvPr/>
        </p:nvSpPr>
        <p:spPr>
          <a:xfrm flipH="false" flipV="false" rot="0">
            <a:off x="0" y="-864714"/>
            <a:ext cx="8997301" cy="12016429"/>
          </a:xfrm>
          <a:custGeom>
            <a:avLst/>
            <a:gdLst/>
            <a:ahLst/>
            <a:cxnLst/>
            <a:rect r="r" b="b" t="t" l="l"/>
            <a:pathLst>
              <a:path h="12016429" w="8997301">
                <a:moveTo>
                  <a:pt x="0" y="0"/>
                </a:moveTo>
                <a:lnTo>
                  <a:pt x="8997301" y="0"/>
                </a:lnTo>
                <a:lnTo>
                  <a:pt x="8997301" y="12016428"/>
                </a:lnTo>
                <a:lnTo>
                  <a:pt x="0" y="12016428"/>
                </a:lnTo>
                <a:lnTo>
                  <a:pt x="0" y="0"/>
                </a:lnTo>
                <a:close/>
              </a:path>
            </a:pathLst>
          </a:custGeom>
          <a:blipFill>
            <a:blip r:embed="rId2">
              <a:alphaModFix amt="46000"/>
            </a:blip>
            <a:stretch>
              <a:fillRect l="0" t="0" r="0" b="0"/>
            </a:stretch>
          </a:blipFill>
        </p:spPr>
      </p:sp>
      <p:grpSp>
        <p:nvGrpSpPr>
          <p:cNvPr name="Group 4" id="4"/>
          <p:cNvGrpSpPr/>
          <p:nvPr/>
        </p:nvGrpSpPr>
        <p:grpSpPr>
          <a:xfrm rot="0">
            <a:off x="-514350" y="-585021"/>
            <a:ext cx="20051197" cy="1050288"/>
            <a:chOff x="0" y="0"/>
            <a:chExt cx="5280974" cy="276619"/>
          </a:xfrm>
        </p:grpSpPr>
        <p:sp>
          <p:nvSpPr>
            <p:cNvPr name="Freeform 5" id="5"/>
            <p:cNvSpPr/>
            <p:nvPr/>
          </p:nvSpPr>
          <p:spPr>
            <a:xfrm flipH="false" flipV="false" rot="0">
              <a:off x="0" y="0"/>
              <a:ext cx="5280974" cy="276619"/>
            </a:xfrm>
            <a:custGeom>
              <a:avLst/>
              <a:gdLst/>
              <a:ahLst/>
              <a:cxnLst/>
              <a:rect r="r" b="b" t="t" l="l"/>
              <a:pathLst>
                <a:path h="276619" w="5280974">
                  <a:moveTo>
                    <a:pt x="0" y="0"/>
                  </a:moveTo>
                  <a:lnTo>
                    <a:pt x="5280974" y="0"/>
                  </a:lnTo>
                  <a:lnTo>
                    <a:pt x="5280974" y="276619"/>
                  </a:lnTo>
                  <a:lnTo>
                    <a:pt x="0" y="276619"/>
                  </a:lnTo>
                  <a:close/>
                </a:path>
              </a:pathLst>
            </a:custGeom>
            <a:gradFill rotWithShape="true">
              <a:gsLst>
                <a:gs pos="0">
                  <a:srgbClr val="00A3FF">
                    <a:alpha val="100000"/>
                  </a:srgbClr>
                </a:gs>
                <a:gs pos="100000">
                  <a:srgbClr val="0014CB">
                    <a:alpha val="100000"/>
                  </a:srgbClr>
                </a:gs>
              </a:gsLst>
              <a:path path="circle">
                <a:fillToRect l="0" r="100000" t="0" b="100000"/>
              </a:path>
              <a:tileRect r="0" l="-100000" b="0" t="-100000"/>
            </a:gradFill>
          </p:spPr>
        </p:sp>
        <p:sp>
          <p:nvSpPr>
            <p:cNvPr name="TextBox 6" id="6"/>
            <p:cNvSpPr txBox="true"/>
            <p:nvPr/>
          </p:nvSpPr>
          <p:spPr>
            <a:xfrm>
              <a:off x="0" y="-57150"/>
              <a:ext cx="5280974" cy="333769"/>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5400000">
            <a:off x="7061200" y="-939800"/>
            <a:ext cx="4165600" cy="18288000"/>
          </a:xfrm>
          <a:custGeom>
            <a:avLst/>
            <a:gdLst/>
            <a:ahLst/>
            <a:cxnLst/>
            <a:rect r="r" b="b" t="t" l="l"/>
            <a:pathLst>
              <a:path h="18288000" w="4165600">
                <a:moveTo>
                  <a:pt x="0" y="0"/>
                </a:moveTo>
                <a:lnTo>
                  <a:pt x="4165600" y="0"/>
                </a:lnTo>
                <a:lnTo>
                  <a:pt x="4165600" y="18288000"/>
                </a:lnTo>
                <a:lnTo>
                  <a:pt x="0" y="18288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1958161" y="5154779"/>
            <a:ext cx="4266401" cy="470826"/>
          </a:xfrm>
          <a:prstGeom prst="rect">
            <a:avLst/>
          </a:prstGeom>
        </p:spPr>
        <p:txBody>
          <a:bodyPr anchor="t" rtlCol="false" tIns="0" lIns="0" bIns="0" rIns="0">
            <a:spAutoFit/>
          </a:bodyPr>
          <a:lstStyle/>
          <a:p>
            <a:pPr algn="just">
              <a:lnSpc>
                <a:spcPts val="3973"/>
              </a:lnSpc>
              <a:spcBef>
                <a:spcPct val="0"/>
              </a:spcBef>
            </a:pPr>
            <a:r>
              <a:rPr lang="en-US" b="true" sz="2838">
                <a:solidFill>
                  <a:srgbClr val="FFFFFF"/>
                </a:solidFill>
                <a:latin typeface="Montserrat Ultra-Bold"/>
                <a:ea typeface="Montserrat Ultra-Bold"/>
                <a:cs typeface="Montserrat Ultra-Bold"/>
                <a:sym typeface="Montserrat Ultra-Bold"/>
              </a:rPr>
              <a:t>PANDAS ET NUMPY</a:t>
            </a:r>
          </a:p>
        </p:txBody>
      </p:sp>
      <p:sp>
        <p:nvSpPr>
          <p:cNvPr name="TextBox 9" id="9"/>
          <p:cNvSpPr txBox="true"/>
          <p:nvPr/>
        </p:nvSpPr>
        <p:spPr>
          <a:xfrm rot="0">
            <a:off x="1958161" y="5663477"/>
            <a:ext cx="4728221" cy="1099184"/>
          </a:xfrm>
          <a:prstGeom prst="rect">
            <a:avLst/>
          </a:prstGeom>
        </p:spPr>
        <p:txBody>
          <a:bodyPr anchor="t" rtlCol="false" tIns="0" lIns="0" bIns="0" rIns="0">
            <a:spAutoFit/>
          </a:bodyPr>
          <a:lstStyle/>
          <a:p>
            <a:pPr algn="just">
              <a:lnSpc>
                <a:spcPts val="2940"/>
              </a:lnSpc>
            </a:pPr>
            <a:r>
              <a:rPr lang="en-US" sz="2100">
                <a:solidFill>
                  <a:srgbClr val="FFFFFF"/>
                </a:solidFill>
                <a:latin typeface="Montserrat"/>
                <a:ea typeface="Montserrat"/>
                <a:cs typeface="Montserrat"/>
                <a:sym typeface="Montserrat"/>
              </a:rPr>
              <a:t> Pour le traitement des données, la manipulation des DataFrames et des tableaux numériques.</a:t>
            </a:r>
          </a:p>
        </p:txBody>
      </p:sp>
      <p:sp>
        <p:nvSpPr>
          <p:cNvPr name="TextBox 10" id="10"/>
          <p:cNvSpPr txBox="true"/>
          <p:nvPr/>
        </p:nvSpPr>
        <p:spPr>
          <a:xfrm rot="0">
            <a:off x="1958161" y="7157371"/>
            <a:ext cx="3700072" cy="470826"/>
          </a:xfrm>
          <a:prstGeom prst="rect">
            <a:avLst/>
          </a:prstGeom>
        </p:spPr>
        <p:txBody>
          <a:bodyPr anchor="t" rtlCol="false" tIns="0" lIns="0" bIns="0" rIns="0">
            <a:spAutoFit/>
          </a:bodyPr>
          <a:lstStyle/>
          <a:p>
            <a:pPr algn="just">
              <a:lnSpc>
                <a:spcPts val="3973"/>
              </a:lnSpc>
              <a:spcBef>
                <a:spcPct val="0"/>
              </a:spcBef>
            </a:pPr>
            <a:r>
              <a:rPr lang="en-US" b="true" sz="2838">
                <a:solidFill>
                  <a:srgbClr val="FFFFFF"/>
                </a:solidFill>
                <a:latin typeface="Montserrat Ultra-Bold"/>
                <a:ea typeface="Montserrat Ultra-Bold"/>
                <a:cs typeface="Montserrat Ultra-Bold"/>
                <a:sym typeface="Montserrat Ultra-Bold"/>
              </a:rPr>
              <a:t>SCIKIT-LEARN</a:t>
            </a:r>
          </a:p>
        </p:txBody>
      </p:sp>
      <p:sp>
        <p:nvSpPr>
          <p:cNvPr name="TextBox 11" id="11"/>
          <p:cNvSpPr txBox="true"/>
          <p:nvPr/>
        </p:nvSpPr>
        <p:spPr>
          <a:xfrm rot="0">
            <a:off x="1958161" y="7666069"/>
            <a:ext cx="4728221" cy="1842134"/>
          </a:xfrm>
          <a:prstGeom prst="rect">
            <a:avLst/>
          </a:prstGeom>
        </p:spPr>
        <p:txBody>
          <a:bodyPr anchor="t" rtlCol="false" tIns="0" lIns="0" bIns="0" rIns="0">
            <a:spAutoFit/>
          </a:bodyPr>
          <a:lstStyle/>
          <a:p>
            <a:pPr algn="just">
              <a:lnSpc>
                <a:spcPts val="2940"/>
              </a:lnSpc>
            </a:pPr>
            <a:r>
              <a:rPr lang="en-US" sz="2100">
                <a:solidFill>
                  <a:srgbClr val="FFFFFF"/>
                </a:solidFill>
                <a:latin typeface="Montserrat"/>
                <a:ea typeface="Montserrat"/>
                <a:cs typeface="Montserrat"/>
                <a:sym typeface="Montserrat"/>
              </a:rPr>
              <a:t>Utilisé pour l'entraînement du modèle (RandomForestClassifier), l'évaluation des performances (précision, rappel, etc.), et l'optimisation des paramètres.</a:t>
            </a:r>
          </a:p>
        </p:txBody>
      </p:sp>
      <p:sp>
        <p:nvSpPr>
          <p:cNvPr name="TextBox 12" id="12"/>
          <p:cNvSpPr txBox="true"/>
          <p:nvPr/>
        </p:nvSpPr>
        <p:spPr>
          <a:xfrm rot="0">
            <a:off x="7963283" y="5154779"/>
            <a:ext cx="9296017" cy="470826"/>
          </a:xfrm>
          <a:prstGeom prst="rect">
            <a:avLst/>
          </a:prstGeom>
        </p:spPr>
        <p:txBody>
          <a:bodyPr anchor="t" rtlCol="false" tIns="0" lIns="0" bIns="0" rIns="0">
            <a:spAutoFit/>
          </a:bodyPr>
          <a:lstStyle/>
          <a:p>
            <a:pPr algn="just">
              <a:lnSpc>
                <a:spcPts val="3973"/>
              </a:lnSpc>
              <a:spcBef>
                <a:spcPct val="0"/>
              </a:spcBef>
            </a:pPr>
            <a:r>
              <a:rPr lang="en-US" b="true" sz="2838">
                <a:solidFill>
                  <a:srgbClr val="FFFFFF"/>
                </a:solidFill>
                <a:latin typeface="Montserrat Ultra-Bold"/>
                <a:ea typeface="Montserrat Ultra-Bold"/>
                <a:cs typeface="Montserrat Ultra-Bold"/>
                <a:sym typeface="Montserrat Ultra-Bold"/>
              </a:rPr>
              <a:t>STANDARDSCALER ET ONEHOTENCODER</a:t>
            </a:r>
          </a:p>
        </p:txBody>
      </p:sp>
      <p:sp>
        <p:nvSpPr>
          <p:cNvPr name="TextBox 13" id="13"/>
          <p:cNvSpPr txBox="true"/>
          <p:nvPr/>
        </p:nvSpPr>
        <p:spPr>
          <a:xfrm rot="0">
            <a:off x="7963283" y="5663477"/>
            <a:ext cx="8011044" cy="1099184"/>
          </a:xfrm>
          <a:prstGeom prst="rect">
            <a:avLst/>
          </a:prstGeom>
        </p:spPr>
        <p:txBody>
          <a:bodyPr anchor="t" rtlCol="false" tIns="0" lIns="0" bIns="0" rIns="0">
            <a:spAutoFit/>
          </a:bodyPr>
          <a:lstStyle/>
          <a:p>
            <a:pPr algn="just">
              <a:lnSpc>
                <a:spcPts val="2940"/>
              </a:lnSpc>
            </a:pPr>
            <a:r>
              <a:rPr lang="en-US" sz="2100">
                <a:solidFill>
                  <a:srgbClr val="FFFFFF"/>
                </a:solidFill>
                <a:latin typeface="Montserrat"/>
                <a:ea typeface="Montserrat"/>
                <a:cs typeface="Montserrat"/>
                <a:sym typeface="Montserrat"/>
              </a:rPr>
              <a:t>Utilisés pour le prétraitement des données, respectivement pour la standardisation des variables numériques et l'encodage des variables catégorielles.</a:t>
            </a:r>
          </a:p>
        </p:txBody>
      </p:sp>
      <p:sp>
        <p:nvSpPr>
          <p:cNvPr name="TextBox 14" id="14"/>
          <p:cNvSpPr txBox="true"/>
          <p:nvPr/>
        </p:nvSpPr>
        <p:spPr>
          <a:xfrm rot="0">
            <a:off x="7963283" y="7157371"/>
            <a:ext cx="12444662" cy="470826"/>
          </a:xfrm>
          <a:prstGeom prst="rect">
            <a:avLst/>
          </a:prstGeom>
        </p:spPr>
        <p:txBody>
          <a:bodyPr anchor="t" rtlCol="false" tIns="0" lIns="0" bIns="0" rIns="0">
            <a:spAutoFit/>
          </a:bodyPr>
          <a:lstStyle/>
          <a:p>
            <a:pPr algn="just">
              <a:lnSpc>
                <a:spcPts val="3973"/>
              </a:lnSpc>
              <a:spcBef>
                <a:spcPct val="0"/>
              </a:spcBef>
            </a:pPr>
            <a:r>
              <a:rPr lang="en-US" b="true" sz="2838">
                <a:solidFill>
                  <a:srgbClr val="FFFFFF"/>
                </a:solidFill>
                <a:latin typeface="Montserrat Ultra-Bold"/>
                <a:ea typeface="Montserrat Ultra-Bold"/>
                <a:cs typeface="Montserrat Ultra-Bold"/>
                <a:sym typeface="Montserrat Ultra-Bold"/>
              </a:rPr>
              <a:t>ENVIRONNEMENT DE DÉVELOPPEMENT :</a:t>
            </a:r>
          </a:p>
        </p:txBody>
      </p:sp>
      <p:sp>
        <p:nvSpPr>
          <p:cNvPr name="Freeform 15" id="15"/>
          <p:cNvSpPr/>
          <p:nvPr/>
        </p:nvSpPr>
        <p:spPr>
          <a:xfrm flipH="true" flipV="false" rot="0">
            <a:off x="14434579" y="4356714"/>
            <a:ext cx="5696565" cy="5696565"/>
          </a:xfrm>
          <a:custGeom>
            <a:avLst/>
            <a:gdLst/>
            <a:ahLst/>
            <a:cxnLst/>
            <a:rect r="r" b="b" t="t" l="l"/>
            <a:pathLst>
              <a:path h="5696565" w="5696565">
                <a:moveTo>
                  <a:pt x="5696565" y="0"/>
                </a:moveTo>
                <a:lnTo>
                  <a:pt x="0" y="0"/>
                </a:lnTo>
                <a:lnTo>
                  <a:pt x="0" y="5696565"/>
                </a:lnTo>
                <a:lnTo>
                  <a:pt x="5696565" y="5696565"/>
                </a:lnTo>
                <a:lnTo>
                  <a:pt x="5696565"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6" id="16"/>
          <p:cNvSpPr txBox="true"/>
          <p:nvPr/>
        </p:nvSpPr>
        <p:spPr>
          <a:xfrm rot="0">
            <a:off x="1506873" y="1894133"/>
            <a:ext cx="15049383" cy="1231821"/>
          </a:xfrm>
          <a:prstGeom prst="rect">
            <a:avLst/>
          </a:prstGeom>
        </p:spPr>
        <p:txBody>
          <a:bodyPr anchor="t" rtlCol="false" tIns="0" lIns="0" bIns="0" rIns="0">
            <a:spAutoFit/>
          </a:bodyPr>
          <a:lstStyle/>
          <a:p>
            <a:pPr algn="l">
              <a:lnSpc>
                <a:spcPts val="9429"/>
              </a:lnSpc>
            </a:pPr>
            <a:r>
              <a:rPr lang="en-US" sz="8812">
                <a:solidFill>
                  <a:srgbClr val="FFFFFF"/>
                </a:solidFill>
                <a:latin typeface="Museo Moderno"/>
                <a:ea typeface="Museo Moderno"/>
                <a:cs typeface="Museo Moderno"/>
                <a:sym typeface="Museo Moderno"/>
              </a:rPr>
              <a:t>Outils et Librairies Utilisées</a:t>
            </a:r>
          </a:p>
        </p:txBody>
      </p:sp>
      <p:sp>
        <p:nvSpPr>
          <p:cNvPr name="TextBox 17" id="17"/>
          <p:cNvSpPr txBox="true"/>
          <p:nvPr/>
        </p:nvSpPr>
        <p:spPr>
          <a:xfrm rot="0">
            <a:off x="7963283" y="7666298"/>
            <a:ext cx="4728221" cy="727709"/>
          </a:xfrm>
          <a:prstGeom prst="rect">
            <a:avLst/>
          </a:prstGeom>
        </p:spPr>
        <p:txBody>
          <a:bodyPr anchor="t" rtlCol="false" tIns="0" lIns="0" bIns="0" rIns="0">
            <a:spAutoFit/>
          </a:bodyPr>
          <a:lstStyle/>
          <a:p>
            <a:pPr algn="just">
              <a:lnSpc>
                <a:spcPts val="2940"/>
              </a:lnSpc>
            </a:pPr>
            <a:r>
              <a:rPr lang="en-US" sz="2100">
                <a:solidFill>
                  <a:srgbClr val="FFFFFF"/>
                </a:solidFill>
                <a:latin typeface="Montserrat"/>
                <a:ea typeface="Montserrat"/>
                <a:cs typeface="Montserrat"/>
                <a:sym typeface="Montserrat"/>
              </a:rPr>
              <a:t>Leprojet est développé dans Jupyter Notebook,</a:t>
            </a:r>
          </a:p>
        </p:txBody>
      </p:sp>
      <p:sp>
        <p:nvSpPr>
          <p:cNvPr name="Freeform 18" id="18"/>
          <p:cNvSpPr/>
          <p:nvPr/>
        </p:nvSpPr>
        <p:spPr>
          <a:xfrm flipH="true" flipV="false" rot="0">
            <a:off x="-1022160" y="1028700"/>
            <a:ext cx="2380246" cy="2380246"/>
          </a:xfrm>
          <a:custGeom>
            <a:avLst/>
            <a:gdLst/>
            <a:ahLst/>
            <a:cxnLst/>
            <a:rect r="r" b="b" t="t" l="l"/>
            <a:pathLst>
              <a:path h="2380246" w="2380246">
                <a:moveTo>
                  <a:pt x="2380246" y="0"/>
                </a:moveTo>
                <a:lnTo>
                  <a:pt x="0" y="0"/>
                </a:lnTo>
                <a:lnTo>
                  <a:pt x="0" y="2380246"/>
                </a:lnTo>
                <a:lnTo>
                  <a:pt x="2380246" y="2380246"/>
                </a:lnTo>
                <a:lnTo>
                  <a:pt x="2380246"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9" id="19"/>
          <p:cNvSpPr txBox="true"/>
          <p:nvPr/>
        </p:nvSpPr>
        <p:spPr>
          <a:xfrm rot="0">
            <a:off x="1958161" y="3361321"/>
            <a:ext cx="2364111" cy="470826"/>
          </a:xfrm>
          <a:prstGeom prst="rect">
            <a:avLst/>
          </a:prstGeom>
        </p:spPr>
        <p:txBody>
          <a:bodyPr anchor="t" rtlCol="false" tIns="0" lIns="0" bIns="0" rIns="0">
            <a:spAutoFit/>
          </a:bodyPr>
          <a:lstStyle/>
          <a:p>
            <a:pPr algn="just">
              <a:lnSpc>
                <a:spcPts val="3973"/>
              </a:lnSpc>
              <a:spcBef>
                <a:spcPct val="0"/>
              </a:spcBef>
            </a:pPr>
            <a:r>
              <a:rPr lang="en-US" b="true" sz="2838">
                <a:solidFill>
                  <a:srgbClr val="FFFFFF"/>
                </a:solidFill>
                <a:latin typeface="Montserrat Ultra-Bold"/>
                <a:ea typeface="Montserrat Ultra-Bold"/>
                <a:cs typeface="Montserrat Ultra-Bold"/>
                <a:sym typeface="Montserrat Ultra-Bold"/>
              </a:rPr>
              <a:t>PYTHON :</a:t>
            </a:r>
          </a:p>
        </p:txBody>
      </p:sp>
      <p:sp>
        <p:nvSpPr>
          <p:cNvPr name="TextBox 20" id="20"/>
          <p:cNvSpPr txBox="true"/>
          <p:nvPr/>
        </p:nvSpPr>
        <p:spPr>
          <a:xfrm rot="0">
            <a:off x="1958161" y="3870019"/>
            <a:ext cx="4728221" cy="1099184"/>
          </a:xfrm>
          <a:prstGeom prst="rect">
            <a:avLst/>
          </a:prstGeom>
        </p:spPr>
        <p:txBody>
          <a:bodyPr anchor="t" rtlCol="false" tIns="0" lIns="0" bIns="0" rIns="0">
            <a:spAutoFit/>
          </a:bodyPr>
          <a:lstStyle/>
          <a:p>
            <a:pPr algn="just">
              <a:lnSpc>
                <a:spcPts val="2940"/>
              </a:lnSpc>
            </a:pPr>
            <a:r>
              <a:rPr lang="en-US" sz="2100">
                <a:solidFill>
                  <a:srgbClr val="FFFFFF"/>
                </a:solidFill>
                <a:latin typeface="Montserrat"/>
                <a:ea typeface="Montserrat"/>
                <a:cs typeface="Montserrat"/>
                <a:sym typeface="Montserrat"/>
              </a:rPr>
              <a:t>Langage de programmation principal utilisé pour développer l'ensemble du projet.</a:t>
            </a:r>
          </a:p>
        </p:txBody>
      </p:sp>
      <p:sp>
        <p:nvSpPr>
          <p:cNvPr name="TextBox 21" id="21"/>
          <p:cNvSpPr txBox="true"/>
          <p:nvPr/>
        </p:nvSpPr>
        <p:spPr>
          <a:xfrm rot="0">
            <a:off x="7963283" y="3361321"/>
            <a:ext cx="3687666" cy="470826"/>
          </a:xfrm>
          <a:prstGeom prst="rect">
            <a:avLst/>
          </a:prstGeom>
        </p:spPr>
        <p:txBody>
          <a:bodyPr anchor="t" rtlCol="false" tIns="0" lIns="0" bIns="0" rIns="0">
            <a:spAutoFit/>
          </a:bodyPr>
          <a:lstStyle/>
          <a:p>
            <a:pPr algn="just">
              <a:lnSpc>
                <a:spcPts val="3973"/>
              </a:lnSpc>
              <a:spcBef>
                <a:spcPct val="0"/>
              </a:spcBef>
            </a:pPr>
            <a:r>
              <a:rPr lang="en-US" b="true" sz="2838">
                <a:solidFill>
                  <a:srgbClr val="FFFFFF"/>
                </a:solidFill>
                <a:latin typeface="Montserrat Ultra-Bold"/>
                <a:ea typeface="Montserrat Ultra-Bold"/>
                <a:cs typeface="Montserrat Ultra-Bold"/>
                <a:sym typeface="Montserrat Ultra-Bold"/>
              </a:rPr>
              <a:t>MATPLOTLIB</a:t>
            </a:r>
          </a:p>
        </p:txBody>
      </p:sp>
      <p:sp>
        <p:nvSpPr>
          <p:cNvPr name="TextBox 22" id="22"/>
          <p:cNvSpPr txBox="true"/>
          <p:nvPr/>
        </p:nvSpPr>
        <p:spPr>
          <a:xfrm rot="0">
            <a:off x="7963283" y="3870019"/>
            <a:ext cx="6974363" cy="1099184"/>
          </a:xfrm>
          <a:prstGeom prst="rect">
            <a:avLst/>
          </a:prstGeom>
        </p:spPr>
        <p:txBody>
          <a:bodyPr anchor="t" rtlCol="false" tIns="0" lIns="0" bIns="0" rIns="0">
            <a:spAutoFit/>
          </a:bodyPr>
          <a:lstStyle/>
          <a:p>
            <a:pPr algn="just">
              <a:lnSpc>
                <a:spcPts val="2940"/>
              </a:lnSpc>
            </a:pPr>
            <a:r>
              <a:rPr lang="en-US" sz="2100">
                <a:solidFill>
                  <a:srgbClr val="FFFFFF"/>
                </a:solidFill>
                <a:latin typeface="Montserrat"/>
                <a:ea typeface="Montserrat"/>
                <a:cs typeface="Montserrat"/>
                <a:sym typeface="Montserrat"/>
              </a:rPr>
              <a:t>Pour la visualisation des résultats, notamment l'affichage de l'importance des caractéristiques et la progression de l'optimisation.</a:t>
            </a:r>
          </a:p>
        </p:txBody>
      </p:sp>
    </p:spTree>
  </p:cSld>
  <p:clrMapOvr>
    <a:masterClrMapping/>
  </p:clrMapOvr>
  <p:transition spd="slow">
    <p:push dir="l"/>
  </p:transition>
</p:sld>
</file>

<file path=ppt/slides/slide1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0632">
                <a:alpha val="100000"/>
              </a:srgbClr>
            </a:gs>
            <a:gs pos="100000">
              <a:srgbClr val="000C4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9290699" y="-864714"/>
            <a:ext cx="8997301" cy="12016429"/>
          </a:xfrm>
          <a:custGeom>
            <a:avLst/>
            <a:gdLst/>
            <a:ahLst/>
            <a:cxnLst/>
            <a:rect r="r" b="b" t="t" l="l"/>
            <a:pathLst>
              <a:path h="12016429" w="8997301">
                <a:moveTo>
                  <a:pt x="0" y="0"/>
                </a:moveTo>
                <a:lnTo>
                  <a:pt x="8997301" y="0"/>
                </a:lnTo>
                <a:lnTo>
                  <a:pt x="8997301" y="12016428"/>
                </a:lnTo>
                <a:lnTo>
                  <a:pt x="0" y="12016428"/>
                </a:lnTo>
                <a:lnTo>
                  <a:pt x="0" y="0"/>
                </a:lnTo>
                <a:close/>
              </a:path>
            </a:pathLst>
          </a:custGeom>
          <a:blipFill>
            <a:blip r:embed="rId2">
              <a:alphaModFix amt="46000"/>
            </a:blip>
            <a:stretch>
              <a:fillRect l="0" t="0" r="0" b="0"/>
            </a:stretch>
          </a:blipFill>
        </p:spPr>
      </p:sp>
      <p:sp>
        <p:nvSpPr>
          <p:cNvPr name="Freeform 3" id="3"/>
          <p:cNvSpPr/>
          <p:nvPr/>
        </p:nvSpPr>
        <p:spPr>
          <a:xfrm flipH="false" flipV="false" rot="0">
            <a:off x="0" y="-864714"/>
            <a:ext cx="8997301" cy="12016429"/>
          </a:xfrm>
          <a:custGeom>
            <a:avLst/>
            <a:gdLst/>
            <a:ahLst/>
            <a:cxnLst/>
            <a:rect r="r" b="b" t="t" l="l"/>
            <a:pathLst>
              <a:path h="12016429" w="8997301">
                <a:moveTo>
                  <a:pt x="0" y="0"/>
                </a:moveTo>
                <a:lnTo>
                  <a:pt x="8997301" y="0"/>
                </a:lnTo>
                <a:lnTo>
                  <a:pt x="8997301" y="12016428"/>
                </a:lnTo>
                <a:lnTo>
                  <a:pt x="0" y="12016428"/>
                </a:lnTo>
                <a:lnTo>
                  <a:pt x="0" y="0"/>
                </a:lnTo>
                <a:close/>
              </a:path>
            </a:pathLst>
          </a:custGeom>
          <a:blipFill>
            <a:blip r:embed="rId2">
              <a:alphaModFix amt="46000"/>
            </a:blip>
            <a:stretch>
              <a:fillRect l="0" t="0" r="0" b="0"/>
            </a:stretch>
          </a:blipFill>
        </p:spPr>
      </p:sp>
      <p:grpSp>
        <p:nvGrpSpPr>
          <p:cNvPr name="Group 4" id="4"/>
          <p:cNvGrpSpPr/>
          <p:nvPr/>
        </p:nvGrpSpPr>
        <p:grpSpPr>
          <a:xfrm rot="0">
            <a:off x="-514350" y="-585021"/>
            <a:ext cx="20051197" cy="1050288"/>
            <a:chOff x="0" y="0"/>
            <a:chExt cx="5280974" cy="276619"/>
          </a:xfrm>
        </p:grpSpPr>
        <p:sp>
          <p:nvSpPr>
            <p:cNvPr name="Freeform 5" id="5"/>
            <p:cNvSpPr/>
            <p:nvPr/>
          </p:nvSpPr>
          <p:spPr>
            <a:xfrm flipH="false" flipV="false" rot="0">
              <a:off x="0" y="0"/>
              <a:ext cx="5280974" cy="276619"/>
            </a:xfrm>
            <a:custGeom>
              <a:avLst/>
              <a:gdLst/>
              <a:ahLst/>
              <a:cxnLst/>
              <a:rect r="r" b="b" t="t" l="l"/>
              <a:pathLst>
                <a:path h="276619" w="5280974">
                  <a:moveTo>
                    <a:pt x="0" y="0"/>
                  </a:moveTo>
                  <a:lnTo>
                    <a:pt x="5280974" y="0"/>
                  </a:lnTo>
                  <a:lnTo>
                    <a:pt x="5280974" y="276619"/>
                  </a:lnTo>
                  <a:lnTo>
                    <a:pt x="0" y="276619"/>
                  </a:lnTo>
                  <a:close/>
                </a:path>
              </a:pathLst>
            </a:custGeom>
            <a:gradFill rotWithShape="true">
              <a:gsLst>
                <a:gs pos="0">
                  <a:srgbClr val="00A3FF">
                    <a:alpha val="100000"/>
                  </a:srgbClr>
                </a:gs>
                <a:gs pos="100000">
                  <a:srgbClr val="0014CB">
                    <a:alpha val="100000"/>
                  </a:srgbClr>
                </a:gs>
              </a:gsLst>
              <a:path path="circle">
                <a:fillToRect l="0" r="100000" t="0" b="100000"/>
              </a:path>
              <a:tileRect r="0" l="-100000" b="0" t="-100000"/>
            </a:gradFill>
          </p:spPr>
        </p:sp>
        <p:sp>
          <p:nvSpPr>
            <p:cNvPr name="TextBox 6" id="6"/>
            <p:cNvSpPr txBox="true"/>
            <p:nvPr/>
          </p:nvSpPr>
          <p:spPr>
            <a:xfrm>
              <a:off x="0" y="-57150"/>
              <a:ext cx="5280974" cy="333769"/>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5400000">
            <a:off x="7061200" y="-939800"/>
            <a:ext cx="4165600" cy="18288000"/>
          </a:xfrm>
          <a:custGeom>
            <a:avLst/>
            <a:gdLst/>
            <a:ahLst/>
            <a:cxnLst/>
            <a:rect r="r" b="b" t="t" l="l"/>
            <a:pathLst>
              <a:path h="18288000" w="4165600">
                <a:moveTo>
                  <a:pt x="0" y="0"/>
                </a:moveTo>
                <a:lnTo>
                  <a:pt x="4165600" y="0"/>
                </a:lnTo>
                <a:lnTo>
                  <a:pt x="4165600" y="18288000"/>
                </a:lnTo>
                <a:lnTo>
                  <a:pt x="0" y="18288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true" flipV="false" rot="0">
            <a:off x="14434579" y="4356714"/>
            <a:ext cx="5696565" cy="5696565"/>
          </a:xfrm>
          <a:custGeom>
            <a:avLst/>
            <a:gdLst/>
            <a:ahLst/>
            <a:cxnLst/>
            <a:rect r="r" b="b" t="t" l="l"/>
            <a:pathLst>
              <a:path h="5696565" w="5696565">
                <a:moveTo>
                  <a:pt x="5696565" y="0"/>
                </a:moveTo>
                <a:lnTo>
                  <a:pt x="0" y="0"/>
                </a:lnTo>
                <a:lnTo>
                  <a:pt x="0" y="5696565"/>
                </a:lnTo>
                <a:lnTo>
                  <a:pt x="5696565" y="5696565"/>
                </a:lnTo>
                <a:lnTo>
                  <a:pt x="5696565"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9" id="9"/>
          <p:cNvSpPr txBox="true"/>
          <p:nvPr/>
        </p:nvSpPr>
        <p:spPr>
          <a:xfrm rot="0">
            <a:off x="1028700" y="1738975"/>
            <a:ext cx="18029974" cy="1231821"/>
          </a:xfrm>
          <a:prstGeom prst="rect">
            <a:avLst/>
          </a:prstGeom>
        </p:spPr>
        <p:txBody>
          <a:bodyPr anchor="t" rtlCol="false" tIns="0" lIns="0" bIns="0" rIns="0">
            <a:spAutoFit/>
          </a:bodyPr>
          <a:lstStyle/>
          <a:p>
            <a:pPr algn="l">
              <a:lnSpc>
                <a:spcPts val="9429"/>
              </a:lnSpc>
            </a:pPr>
            <a:r>
              <a:rPr lang="en-US" sz="8812">
                <a:solidFill>
                  <a:srgbClr val="FFFFFF"/>
                </a:solidFill>
                <a:latin typeface="Museo Moderno"/>
                <a:ea typeface="Museo Moderno"/>
                <a:cs typeface="Museo Moderno"/>
                <a:sym typeface="Museo Moderno"/>
              </a:rPr>
              <a:t>Résultats Obtenus - Évaluation</a:t>
            </a:r>
          </a:p>
        </p:txBody>
      </p:sp>
      <p:sp>
        <p:nvSpPr>
          <p:cNvPr name="Freeform 10" id="10"/>
          <p:cNvSpPr/>
          <p:nvPr/>
        </p:nvSpPr>
        <p:spPr>
          <a:xfrm flipH="true" flipV="false" rot="0">
            <a:off x="-1351546" y="1028700"/>
            <a:ext cx="2380246" cy="2380246"/>
          </a:xfrm>
          <a:custGeom>
            <a:avLst/>
            <a:gdLst/>
            <a:ahLst/>
            <a:cxnLst/>
            <a:rect r="r" b="b" t="t" l="l"/>
            <a:pathLst>
              <a:path h="2380246" w="2380246">
                <a:moveTo>
                  <a:pt x="2380246" y="0"/>
                </a:moveTo>
                <a:lnTo>
                  <a:pt x="0" y="0"/>
                </a:lnTo>
                <a:lnTo>
                  <a:pt x="0" y="2380246"/>
                </a:lnTo>
                <a:lnTo>
                  <a:pt x="2380246" y="2380246"/>
                </a:lnTo>
                <a:lnTo>
                  <a:pt x="2380246"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aphicFrame>
        <p:nvGraphicFramePr>
          <p:cNvPr name="Table 11" id="11"/>
          <p:cNvGraphicFramePr>
            <a:graphicFrameLocks noGrp="true"/>
          </p:cNvGraphicFramePr>
          <p:nvPr/>
        </p:nvGraphicFramePr>
        <p:xfrm>
          <a:off x="1352372" y="3056432"/>
          <a:ext cx="15930489" cy="6652962"/>
        </p:xfrm>
        <a:graphic>
          <a:graphicData uri="http://schemas.openxmlformats.org/drawingml/2006/table">
            <a:tbl>
              <a:tblPr/>
              <a:tblGrid>
                <a:gridCol w="2655082"/>
                <a:gridCol w="2655082"/>
                <a:gridCol w="2655082"/>
                <a:gridCol w="2655082"/>
                <a:gridCol w="2655082"/>
                <a:gridCol w="2655082"/>
              </a:tblGrid>
              <a:tr h="1241806">
                <a:tc>
                  <a:txBody>
                    <a:bodyPr anchor="t" rtlCol="false"/>
                    <a:lstStyle/>
                    <a:p>
                      <a:pPr algn="l">
                        <a:lnSpc>
                          <a:spcPts val="3499"/>
                        </a:lnSpc>
                        <a:defRPr/>
                      </a:pPr>
                      <a:r>
                        <a:rPr lang="en-US" sz="2499">
                          <a:solidFill>
                            <a:srgbClr val="FFFFFF"/>
                          </a:solidFill>
                          <a:latin typeface="Poppins"/>
                          <a:ea typeface="Poppins"/>
                          <a:cs typeface="Poppins"/>
                          <a:sym typeface="Poppins"/>
                        </a:rPr>
                        <a:t>Paramètres</a:t>
                      </a:r>
                      <a:endParaRPr lang="en-US" sz="1100"/>
                    </a:p>
                  </a:txBody>
                  <a:tcPr marL="104775" marR="104775" marT="104775" marB="1047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3359"/>
                        </a:lnSpc>
                        <a:defRPr/>
                      </a:pPr>
                      <a:r>
                        <a:rPr lang="en-US" sz="2399">
                          <a:solidFill>
                            <a:srgbClr val="FFFFFF"/>
                          </a:solidFill>
                          <a:latin typeface="Poppins"/>
                          <a:ea typeface="Poppins"/>
                          <a:cs typeface="Poppins"/>
                          <a:sym typeface="Poppins"/>
                        </a:rPr>
                        <a:t>Valeur</a:t>
                      </a:r>
                      <a:endParaRPr lang="en-US" sz="1100"/>
                    </a:p>
                  </a:txBody>
                  <a:tcPr marL="104775" marR="104775" marT="104775" marB="1047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3359"/>
                        </a:lnSpc>
                        <a:defRPr/>
                      </a:pPr>
                      <a:r>
                        <a:rPr lang="en-US" sz="2399">
                          <a:solidFill>
                            <a:srgbClr val="FFFFFF"/>
                          </a:solidFill>
                          <a:latin typeface="Poppins"/>
                          <a:ea typeface="Poppins"/>
                          <a:cs typeface="Poppins"/>
                          <a:sym typeface="Poppins"/>
                        </a:rPr>
                        <a:t>Métriques (Validation)</a:t>
                      </a:r>
                      <a:endParaRPr lang="en-US" sz="1100"/>
                    </a:p>
                  </a:txBody>
                  <a:tcPr marL="104775" marR="104775" marT="104775" marB="1047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3359"/>
                        </a:lnSpc>
                        <a:defRPr/>
                      </a:pPr>
                      <a:r>
                        <a:rPr lang="en-US" sz="2399">
                          <a:solidFill>
                            <a:srgbClr val="FFFFFF"/>
                          </a:solidFill>
                          <a:latin typeface="Poppins"/>
                          <a:ea typeface="Poppins"/>
                          <a:cs typeface="Poppins"/>
                          <a:sym typeface="Poppins"/>
                        </a:rPr>
                        <a:t>Valeur</a:t>
                      </a:r>
                      <a:endParaRPr lang="en-US" sz="1100"/>
                    </a:p>
                  </a:txBody>
                  <a:tcPr marL="104775" marR="104775" marT="104775" marB="1047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3359"/>
                        </a:lnSpc>
                        <a:defRPr/>
                      </a:pPr>
                      <a:r>
                        <a:rPr lang="en-US" sz="2399">
                          <a:solidFill>
                            <a:srgbClr val="FFFFFF"/>
                          </a:solidFill>
                          <a:latin typeface="Poppins"/>
                          <a:ea typeface="Poppins"/>
                          <a:cs typeface="Poppins"/>
                          <a:sym typeface="Poppins"/>
                        </a:rPr>
                        <a:t>Métriques (Test Final)</a:t>
                      </a:r>
                      <a:endParaRPr lang="en-US" sz="1100"/>
                    </a:p>
                  </a:txBody>
                  <a:tcPr marL="104775" marR="104775" marT="104775" marB="1047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3359"/>
                        </a:lnSpc>
                        <a:defRPr/>
                      </a:pPr>
                      <a:r>
                        <a:rPr lang="en-US" sz="2399">
                          <a:solidFill>
                            <a:srgbClr val="FFFFFF"/>
                          </a:solidFill>
                          <a:latin typeface="Poppins"/>
                          <a:ea typeface="Poppins"/>
                          <a:cs typeface="Poppins"/>
                          <a:sym typeface="Poppins"/>
                        </a:rPr>
                        <a:t>Valeur</a:t>
                      </a:r>
                      <a:endParaRPr lang="en-US" sz="1100"/>
                    </a:p>
                  </a:txBody>
                  <a:tcPr marL="104775" marR="104775" marT="104775" marB="1047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r>
              <a:tr h="888796">
                <a:tc>
                  <a:txBody>
                    <a:bodyPr anchor="t" rtlCol="false"/>
                    <a:lstStyle/>
                    <a:p>
                      <a:pPr algn="l">
                        <a:lnSpc>
                          <a:spcPts val="3359"/>
                        </a:lnSpc>
                        <a:defRPr/>
                      </a:pPr>
                      <a:r>
                        <a:rPr lang="en-US" sz="2399">
                          <a:solidFill>
                            <a:srgbClr val="FFFFFF"/>
                          </a:solidFill>
                          <a:latin typeface="Poppins"/>
                          <a:ea typeface="Poppins"/>
                          <a:cs typeface="Poppins"/>
                          <a:sym typeface="Poppins"/>
                        </a:rPr>
                        <a:t>n_estimators</a:t>
                      </a:r>
                      <a:endParaRPr lang="en-US" sz="1100"/>
                    </a:p>
                  </a:txBody>
                  <a:tcPr marL="104775" marR="104775" marT="104775" marB="1047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3359"/>
                        </a:lnSpc>
                        <a:defRPr/>
                      </a:pPr>
                      <a:r>
                        <a:rPr lang="en-US" sz="2399">
                          <a:solidFill>
                            <a:srgbClr val="FFFFFF"/>
                          </a:solidFill>
                          <a:latin typeface="Poppins"/>
                          <a:ea typeface="Poppins"/>
                          <a:cs typeface="Poppins"/>
                          <a:sym typeface="Poppins"/>
                        </a:rPr>
                        <a:t>113</a:t>
                      </a:r>
                      <a:endParaRPr lang="en-US" sz="1100"/>
                    </a:p>
                  </a:txBody>
                  <a:tcPr marL="104775" marR="104775" marT="104775" marB="1047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3359"/>
                        </a:lnSpc>
                        <a:defRPr/>
                      </a:pPr>
                      <a:r>
                        <a:rPr lang="en-US" sz="2399">
                          <a:solidFill>
                            <a:srgbClr val="FFFFFF"/>
                          </a:solidFill>
                          <a:latin typeface="Poppins"/>
                          <a:ea typeface="Poppins"/>
                          <a:cs typeface="Poppins"/>
                          <a:sym typeface="Poppins"/>
                        </a:rPr>
                        <a:t>Accuracy</a:t>
                      </a:r>
                      <a:endParaRPr lang="en-US" sz="1100"/>
                    </a:p>
                  </a:txBody>
                  <a:tcPr marL="104775" marR="104775" marT="104775" marB="1047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3359"/>
                        </a:lnSpc>
                        <a:defRPr/>
                      </a:pPr>
                      <a:r>
                        <a:rPr lang="en-US" sz="2399">
                          <a:solidFill>
                            <a:srgbClr val="FFFFFF"/>
                          </a:solidFill>
                          <a:latin typeface="Poppins"/>
                          <a:ea typeface="Poppins"/>
                          <a:cs typeface="Poppins"/>
                          <a:sym typeface="Poppins"/>
                        </a:rPr>
                        <a:t>0.8857</a:t>
                      </a:r>
                      <a:endParaRPr lang="en-US" sz="1100"/>
                    </a:p>
                  </a:txBody>
                  <a:tcPr marL="104775" marR="104775" marT="104775" marB="1047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3359"/>
                        </a:lnSpc>
                        <a:defRPr/>
                      </a:pPr>
                      <a:r>
                        <a:rPr lang="en-US" sz="2399">
                          <a:solidFill>
                            <a:srgbClr val="FFFFFF"/>
                          </a:solidFill>
                          <a:latin typeface="Poppins"/>
                          <a:ea typeface="Poppins"/>
                          <a:cs typeface="Poppins"/>
                          <a:sym typeface="Poppins"/>
                        </a:rPr>
                        <a:t>Accuracy</a:t>
                      </a:r>
                      <a:endParaRPr lang="en-US" sz="1100"/>
                    </a:p>
                  </a:txBody>
                  <a:tcPr marL="104775" marR="104775" marT="104775" marB="1047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3359"/>
                        </a:lnSpc>
                        <a:defRPr/>
                      </a:pPr>
                      <a:r>
                        <a:rPr lang="en-US" sz="2399">
                          <a:solidFill>
                            <a:srgbClr val="FFFFFF"/>
                          </a:solidFill>
                          <a:latin typeface="Poppins"/>
                          <a:ea typeface="Poppins"/>
                          <a:cs typeface="Poppins"/>
                          <a:sym typeface="Poppins"/>
                        </a:rPr>
                        <a:t>0.9133</a:t>
                      </a:r>
                      <a:endParaRPr lang="en-US" sz="1100"/>
                    </a:p>
                  </a:txBody>
                  <a:tcPr marL="104775" marR="104775" marT="104775" marB="1047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r>
              <a:tr h="888796">
                <a:tc>
                  <a:txBody>
                    <a:bodyPr anchor="t" rtlCol="false"/>
                    <a:lstStyle/>
                    <a:p>
                      <a:pPr algn="l">
                        <a:lnSpc>
                          <a:spcPts val="3359"/>
                        </a:lnSpc>
                        <a:defRPr/>
                      </a:pPr>
                      <a:r>
                        <a:rPr lang="en-US" sz="2399">
                          <a:solidFill>
                            <a:srgbClr val="FFFFFF"/>
                          </a:solidFill>
                          <a:latin typeface="Poppins"/>
                          <a:ea typeface="Poppins"/>
                          <a:cs typeface="Poppins"/>
                          <a:sym typeface="Poppins"/>
                        </a:rPr>
                        <a:t>max_depth</a:t>
                      </a:r>
                      <a:endParaRPr lang="en-US" sz="1100"/>
                    </a:p>
                  </a:txBody>
                  <a:tcPr marL="104775" marR="104775" marT="104775" marB="1047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3359"/>
                        </a:lnSpc>
                        <a:defRPr/>
                      </a:pPr>
                      <a:r>
                        <a:rPr lang="en-US" sz="2399">
                          <a:solidFill>
                            <a:srgbClr val="FFFFFF"/>
                          </a:solidFill>
                          <a:latin typeface="Poppins"/>
                          <a:ea typeface="Poppins"/>
                          <a:cs typeface="Poppins"/>
                          <a:sym typeface="Poppins"/>
                        </a:rPr>
                        <a:t>8</a:t>
                      </a:r>
                      <a:endParaRPr lang="en-US" sz="1100"/>
                    </a:p>
                  </a:txBody>
                  <a:tcPr marL="104775" marR="104775" marT="104775" marB="1047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3359"/>
                        </a:lnSpc>
                        <a:defRPr/>
                      </a:pPr>
                      <a:r>
                        <a:rPr lang="en-US" sz="2399">
                          <a:solidFill>
                            <a:srgbClr val="FFFFFF"/>
                          </a:solidFill>
                          <a:latin typeface="Poppins"/>
                          <a:ea typeface="Poppins"/>
                          <a:cs typeface="Poppins"/>
                          <a:sym typeface="Poppins"/>
                        </a:rPr>
                        <a:t>Precision</a:t>
                      </a:r>
                      <a:endParaRPr lang="en-US" sz="1100"/>
                    </a:p>
                  </a:txBody>
                  <a:tcPr marL="104775" marR="104775" marT="104775" marB="1047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3359"/>
                        </a:lnSpc>
                        <a:defRPr/>
                      </a:pPr>
                      <a:r>
                        <a:rPr lang="en-US" sz="2399">
                          <a:solidFill>
                            <a:srgbClr val="FFFFFF"/>
                          </a:solidFill>
                          <a:latin typeface="Poppins"/>
                          <a:ea typeface="Poppins"/>
                          <a:cs typeface="Poppins"/>
                          <a:sym typeface="Poppins"/>
                        </a:rPr>
                        <a:t>0.8785</a:t>
                      </a:r>
                      <a:endParaRPr lang="en-US" sz="1100"/>
                    </a:p>
                  </a:txBody>
                  <a:tcPr marL="104775" marR="104775" marT="104775" marB="1047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3359"/>
                        </a:lnSpc>
                        <a:defRPr/>
                      </a:pPr>
                      <a:r>
                        <a:rPr lang="en-US" sz="2399">
                          <a:solidFill>
                            <a:srgbClr val="FFFFFF"/>
                          </a:solidFill>
                          <a:latin typeface="Poppins"/>
                          <a:ea typeface="Poppins"/>
                          <a:cs typeface="Poppins"/>
                          <a:sym typeface="Poppins"/>
                        </a:rPr>
                        <a:t>Precision</a:t>
                      </a:r>
                      <a:endParaRPr lang="en-US" sz="1100"/>
                    </a:p>
                  </a:txBody>
                  <a:tcPr marL="104775" marR="104775" marT="104775" marB="1047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3359"/>
                        </a:lnSpc>
                        <a:defRPr/>
                      </a:pPr>
                      <a:r>
                        <a:rPr lang="en-US" sz="2399">
                          <a:solidFill>
                            <a:srgbClr val="FFFFFF"/>
                          </a:solidFill>
                          <a:latin typeface="Poppins"/>
                          <a:ea typeface="Poppins"/>
                          <a:cs typeface="Poppins"/>
                          <a:sym typeface="Poppins"/>
                        </a:rPr>
                        <a:t>0.9156</a:t>
                      </a:r>
                      <a:endParaRPr lang="en-US" sz="1100"/>
                    </a:p>
                  </a:txBody>
                  <a:tcPr marL="104775" marR="104775" marT="104775" marB="1047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r>
              <a:tr h="1241806">
                <a:tc>
                  <a:txBody>
                    <a:bodyPr anchor="t" rtlCol="false"/>
                    <a:lstStyle/>
                    <a:p>
                      <a:pPr algn="l">
                        <a:lnSpc>
                          <a:spcPts val="3359"/>
                        </a:lnSpc>
                        <a:defRPr/>
                      </a:pPr>
                      <a:r>
                        <a:rPr lang="en-US" sz="2399">
                          <a:solidFill>
                            <a:srgbClr val="FFFFFF"/>
                          </a:solidFill>
                          <a:latin typeface="Poppins"/>
                          <a:ea typeface="Poppins"/>
                          <a:cs typeface="Poppins"/>
                          <a:sym typeface="Poppins"/>
                        </a:rPr>
                        <a:t>min_samples_split</a:t>
                      </a:r>
                      <a:endParaRPr lang="en-US" sz="1100"/>
                    </a:p>
                  </a:txBody>
                  <a:tcPr marL="104775" marR="104775" marT="104775" marB="1047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3359"/>
                        </a:lnSpc>
                        <a:defRPr/>
                      </a:pPr>
                      <a:r>
                        <a:rPr lang="en-US" sz="2399">
                          <a:solidFill>
                            <a:srgbClr val="FFFFFF"/>
                          </a:solidFill>
                          <a:latin typeface="Poppins"/>
                          <a:ea typeface="Poppins"/>
                          <a:cs typeface="Poppins"/>
                          <a:sym typeface="Poppins"/>
                        </a:rPr>
                        <a:t>6</a:t>
                      </a:r>
                      <a:endParaRPr lang="en-US" sz="1100"/>
                    </a:p>
                  </a:txBody>
                  <a:tcPr marL="104775" marR="104775" marT="104775" marB="1047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3359"/>
                        </a:lnSpc>
                        <a:defRPr/>
                      </a:pPr>
                      <a:r>
                        <a:rPr lang="en-US" sz="2399">
                          <a:solidFill>
                            <a:srgbClr val="FFFFFF"/>
                          </a:solidFill>
                          <a:latin typeface="Poppins"/>
                          <a:ea typeface="Poppins"/>
                          <a:cs typeface="Poppins"/>
                          <a:sym typeface="Poppins"/>
                        </a:rPr>
                        <a:t>Recall</a:t>
                      </a:r>
                      <a:endParaRPr lang="en-US" sz="1100"/>
                    </a:p>
                  </a:txBody>
                  <a:tcPr marL="104775" marR="104775" marT="104775" marB="1047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3359"/>
                        </a:lnSpc>
                        <a:defRPr/>
                      </a:pPr>
                      <a:r>
                        <a:rPr lang="en-US" sz="2399">
                          <a:solidFill>
                            <a:srgbClr val="FFFFFF"/>
                          </a:solidFill>
                          <a:latin typeface="Poppins"/>
                          <a:ea typeface="Poppins"/>
                          <a:cs typeface="Poppins"/>
                          <a:sym typeface="Poppins"/>
                        </a:rPr>
                        <a:t>0.8952</a:t>
                      </a:r>
                      <a:endParaRPr lang="en-US" sz="1100"/>
                    </a:p>
                  </a:txBody>
                  <a:tcPr marL="104775" marR="104775" marT="104775" marB="1047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3359"/>
                        </a:lnSpc>
                        <a:defRPr/>
                      </a:pPr>
                      <a:r>
                        <a:rPr lang="en-US" sz="2399">
                          <a:solidFill>
                            <a:srgbClr val="FFFFFF"/>
                          </a:solidFill>
                          <a:latin typeface="Poppins"/>
                          <a:ea typeface="Poppins"/>
                          <a:cs typeface="Poppins"/>
                          <a:sym typeface="Poppins"/>
                        </a:rPr>
                        <a:t>Recall</a:t>
                      </a:r>
                      <a:endParaRPr lang="en-US" sz="1100"/>
                    </a:p>
                  </a:txBody>
                  <a:tcPr marL="104775" marR="104775" marT="104775" marB="1047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3359"/>
                        </a:lnSpc>
                        <a:defRPr/>
                      </a:pPr>
                      <a:r>
                        <a:rPr lang="en-US" sz="2399">
                          <a:solidFill>
                            <a:srgbClr val="FFFFFF"/>
                          </a:solidFill>
                          <a:latin typeface="Poppins"/>
                          <a:ea typeface="Poppins"/>
                          <a:cs typeface="Poppins"/>
                          <a:sym typeface="Poppins"/>
                        </a:rPr>
                        <a:t>0.9156</a:t>
                      </a:r>
                      <a:endParaRPr lang="en-US" sz="1100"/>
                    </a:p>
                  </a:txBody>
                  <a:tcPr marL="104775" marR="104775" marT="104775" marB="1047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r>
              <a:tr h="1241806">
                <a:tc>
                  <a:txBody>
                    <a:bodyPr anchor="t" rtlCol="false"/>
                    <a:lstStyle/>
                    <a:p>
                      <a:pPr algn="l">
                        <a:lnSpc>
                          <a:spcPts val="3359"/>
                        </a:lnSpc>
                        <a:defRPr/>
                      </a:pPr>
                      <a:r>
                        <a:rPr lang="en-US" sz="2399">
                          <a:solidFill>
                            <a:srgbClr val="FFFFFF"/>
                          </a:solidFill>
                          <a:latin typeface="Poppins"/>
                          <a:ea typeface="Poppins"/>
                          <a:cs typeface="Poppins"/>
                          <a:sym typeface="Poppins"/>
                        </a:rPr>
                        <a:t>min_samples_leaf</a:t>
                      </a:r>
                      <a:endParaRPr lang="en-US" sz="1100"/>
                    </a:p>
                  </a:txBody>
                  <a:tcPr marL="104775" marR="104775" marT="104775" marB="1047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3359"/>
                        </a:lnSpc>
                        <a:defRPr/>
                      </a:pPr>
                      <a:r>
                        <a:rPr lang="en-US" sz="2399">
                          <a:solidFill>
                            <a:srgbClr val="FFFFFF"/>
                          </a:solidFill>
                          <a:latin typeface="Poppins"/>
                          <a:ea typeface="Poppins"/>
                          <a:cs typeface="Poppins"/>
                          <a:sym typeface="Poppins"/>
                        </a:rPr>
                        <a:t>3</a:t>
                      </a:r>
                      <a:endParaRPr lang="en-US" sz="1100"/>
                    </a:p>
                  </a:txBody>
                  <a:tcPr marL="104775" marR="104775" marT="104775" marB="1047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3359"/>
                        </a:lnSpc>
                        <a:defRPr/>
                      </a:pPr>
                      <a:r>
                        <a:rPr lang="en-US" sz="2399">
                          <a:solidFill>
                            <a:srgbClr val="FFFFFF"/>
                          </a:solidFill>
                          <a:latin typeface="Poppins"/>
                          <a:ea typeface="Poppins"/>
                          <a:cs typeface="Poppins"/>
                          <a:sym typeface="Poppins"/>
                        </a:rPr>
                        <a:t>F1-score</a:t>
                      </a:r>
                      <a:endParaRPr lang="en-US" sz="1100"/>
                    </a:p>
                  </a:txBody>
                  <a:tcPr marL="104775" marR="104775" marT="104775" marB="1047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3359"/>
                        </a:lnSpc>
                        <a:defRPr/>
                      </a:pPr>
                      <a:r>
                        <a:rPr lang="en-US" sz="2399">
                          <a:solidFill>
                            <a:srgbClr val="FFFFFF"/>
                          </a:solidFill>
                          <a:latin typeface="Poppins"/>
                          <a:ea typeface="Poppins"/>
                          <a:cs typeface="Poppins"/>
                          <a:sym typeface="Poppins"/>
                        </a:rPr>
                        <a:t>0.8868</a:t>
                      </a:r>
                      <a:endParaRPr lang="en-US" sz="1100"/>
                    </a:p>
                  </a:txBody>
                  <a:tcPr marL="104775" marR="104775" marT="104775" marB="1047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3359"/>
                        </a:lnSpc>
                        <a:defRPr/>
                      </a:pPr>
                      <a:r>
                        <a:rPr lang="en-US" sz="2399">
                          <a:solidFill>
                            <a:srgbClr val="FFFFFF"/>
                          </a:solidFill>
                          <a:latin typeface="Poppins"/>
                          <a:ea typeface="Poppins"/>
                          <a:cs typeface="Poppins"/>
                          <a:sym typeface="Poppins"/>
                        </a:rPr>
                        <a:t>F1-score</a:t>
                      </a:r>
                      <a:endParaRPr lang="en-US" sz="1100"/>
                    </a:p>
                  </a:txBody>
                  <a:tcPr marL="104775" marR="104775" marT="104775" marB="1047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3359"/>
                        </a:lnSpc>
                        <a:defRPr/>
                      </a:pPr>
                      <a:r>
                        <a:rPr lang="en-US" sz="2399">
                          <a:solidFill>
                            <a:srgbClr val="FFFFFF"/>
                          </a:solidFill>
                          <a:latin typeface="Poppins"/>
                          <a:ea typeface="Poppins"/>
                          <a:cs typeface="Poppins"/>
                          <a:sym typeface="Poppins"/>
                        </a:rPr>
                        <a:t>0.9156</a:t>
                      </a:r>
                      <a:endParaRPr lang="en-US" sz="1100"/>
                    </a:p>
                  </a:txBody>
                  <a:tcPr marL="104775" marR="104775" marT="104775" marB="1047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r>
              <a:tr h="1149954">
                <a:tc>
                  <a:txBody>
                    <a:bodyPr anchor="t" rtlCol="false"/>
                    <a:lstStyle/>
                    <a:p>
                      <a:pPr algn="l">
                        <a:lnSpc>
                          <a:spcPts val="3359"/>
                        </a:lnSpc>
                        <a:defRPr/>
                      </a:pPr>
                      <a:endParaRPr lang="en-US" sz="1100"/>
                    </a:p>
                  </a:txBody>
                  <a:tcPr marL="104775" marR="104775" marT="104775" marB="1047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3359"/>
                        </a:lnSpc>
                        <a:defRPr/>
                      </a:pPr>
                      <a:endParaRPr lang="en-US" sz="1100"/>
                    </a:p>
                  </a:txBody>
                  <a:tcPr marL="104775" marR="104775" marT="104775" marB="1047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3359"/>
                        </a:lnSpc>
                        <a:defRPr/>
                      </a:pPr>
                      <a:r>
                        <a:rPr lang="en-US" sz="2399">
                          <a:solidFill>
                            <a:srgbClr val="FFFFFF"/>
                          </a:solidFill>
                          <a:latin typeface="Poppins"/>
                          <a:ea typeface="Poppins"/>
                          <a:cs typeface="Poppins"/>
                          <a:sym typeface="Poppins"/>
                        </a:rPr>
                        <a:t>ROC-AUC</a:t>
                      </a:r>
                      <a:endParaRPr lang="en-US" sz="1100"/>
                    </a:p>
                  </a:txBody>
                  <a:tcPr marL="104775" marR="104775" marT="104775" marB="1047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3359"/>
                        </a:lnSpc>
                        <a:defRPr/>
                      </a:pPr>
                      <a:r>
                        <a:rPr lang="en-US" sz="2399">
                          <a:solidFill>
                            <a:srgbClr val="FFFFFF"/>
                          </a:solidFill>
                          <a:latin typeface="Poppins"/>
                          <a:ea typeface="Poppins"/>
                          <a:cs typeface="Poppins"/>
                          <a:sym typeface="Poppins"/>
                        </a:rPr>
                        <a:t>0.9617</a:t>
                      </a:r>
                      <a:endParaRPr lang="en-US" sz="1100"/>
                    </a:p>
                  </a:txBody>
                  <a:tcPr marL="104775" marR="104775" marT="104775" marB="1047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3359"/>
                        </a:lnSpc>
                        <a:defRPr/>
                      </a:pPr>
                      <a:r>
                        <a:rPr lang="en-US" sz="2399">
                          <a:solidFill>
                            <a:srgbClr val="FFFFFF"/>
                          </a:solidFill>
                          <a:latin typeface="Poppins"/>
                          <a:ea typeface="Poppins"/>
                          <a:cs typeface="Poppins"/>
                          <a:sym typeface="Poppins"/>
                        </a:rPr>
                        <a:t>ROC-AUC</a:t>
                      </a:r>
                      <a:endParaRPr lang="en-US" sz="1100"/>
                    </a:p>
                  </a:txBody>
                  <a:tcPr marL="104775" marR="104775" marT="104775" marB="1047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3359"/>
                        </a:lnSpc>
                        <a:defRPr/>
                      </a:pPr>
                      <a:r>
                        <a:rPr lang="en-US" sz="2399">
                          <a:solidFill>
                            <a:srgbClr val="FFFFFF"/>
                          </a:solidFill>
                          <a:latin typeface="Poppins"/>
                          <a:ea typeface="Poppins"/>
                          <a:cs typeface="Poppins"/>
                          <a:sym typeface="Poppins"/>
                        </a:rPr>
                        <a:t>0.9706</a:t>
                      </a:r>
                      <a:endParaRPr lang="en-US" sz="1100"/>
                    </a:p>
                  </a:txBody>
                  <a:tcPr marL="104775" marR="104775" marT="104775" marB="10477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r>
            </a:tbl>
          </a:graphicData>
        </a:graphic>
      </p:graphicFrame>
    </p:spTree>
  </p:cSld>
  <p:clrMapOvr>
    <a:masterClrMapping/>
  </p:clrMapOvr>
  <p:transition spd="slow">
    <p:push dir="l"/>
  </p:transition>
</p:sld>
</file>

<file path=ppt/slides/slide1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0632">
                <a:alpha val="100000"/>
              </a:srgbClr>
            </a:gs>
            <a:gs pos="100000">
              <a:srgbClr val="000C4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9290699" y="-864714"/>
            <a:ext cx="8997301" cy="12016429"/>
          </a:xfrm>
          <a:custGeom>
            <a:avLst/>
            <a:gdLst/>
            <a:ahLst/>
            <a:cxnLst/>
            <a:rect r="r" b="b" t="t" l="l"/>
            <a:pathLst>
              <a:path h="12016429" w="8997301">
                <a:moveTo>
                  <a:pt x="0" y="0"/>
                </a:moveTo>
                <a:lnTo>
                  <a:pt x="8997301" y="0"/>
                </a:lnTo>
                <a:lnTo>
                  <a:pt x="8997301" y="12016428"/>
                </a:lnTo>
                <a:lnTo>
                  <a:pt x="0" y="12016428"/>
                </a:lnTo>
                <a:lnTo>
                  <a:pt x="0" y="0"/>
                </a:lnTo>
                <a:close/>
              </a:path>
            </a:pathLst>
          </a:custGeom>
          <a:blipFill>
            <a:blip r:embed="rId2">
              <a:alphaModFix amt="46000"/>
            </a:blip>
            <a:stretch>
              <a:fillRect l="0" t="0" r="0" b="0"/>
            </a:stretch>
          </a:blipFill>
        </p:spPr>
      </p:sp>
      <p:sp>
        <p:nvSpPr>
          <p:cNvPr name="Freeform 3" id="3"/>
          <p:cNvSpPr/>
          <p:nvPr/>
        </p:nvSpPr>
        <p:spPr>
          <a:xfrm flipH="false" flipV="false" rot="0">
            <a:off x="0" y="-864714"/>
            <a:ext cx="8997301" cy="12016429"/>
          </a:xfrm>
          <a:custGeom>
            <a:avLst/>
            <a:gdLst/>
            <a:ahLst/>
            <a:cxnLst/>
            <a:rect r="r" b="b" t="t" l="l"/>
            <a:pathLst>
              <a:path h="12016429" w="8997301">
                <a:moveTo>
                  <a:pt x="0" y="0"/>
                </a:moveTo>
                <a:lnTo>
                  <a:pt x="8997301" y="0"/>
                </a:lnTo>
                <a:lnTo>
                  <a:pt x="8997301" y="12016428"/>
                </a:lnTo>
                <a:lnTo>
                  <a:pt x="0" y="12016428"/>
                </a:lnTo>
                <a:lnTo>
                  <a:pt x="0" y="0"/>
                </a:lnTo>
                <a:close/>
              </a:path>
            </a:pathLst>
          </a:custGeom>
          <a:blipFill>
            <a:blip r:embed="rId2">
              <a:alphaModFix amt="46000"/>
            </a:blip>
            <a:stretch>
              <a:fillRect l="0" t="0" r="0" b="0"/>
            </a:stretch>
          </a:blipFill>
        </p:spPr>
      </p:sp>
      <p:grpSp>
        <p:nvGrpSpPr>
          <p:cNvPr name="Group 4" id="4"/>
          <p:cNvGrpSpPr/>
          <p:nvPr/>
        </p:nvGrpSpPr>
        <p:grpSpPr>
          <a:xfrm rot="0">
            <a:off x="-514350" y="-585021"/>
            <a:ext cx="20051197" cy="1050288"/>
            <a:chOff x="0" y="0"/>
            <a:chExt cx="5280974" cy="276619"/>
          </a:xfrm>
        </p:grpSpPr>
        <p:sp>
          <p:nvSpPr>
            <p:cNvPr name="Freeform 5" id="5"/>
            <p:cNvSpPr/>
            <p:nvPr/>
          </p:nvSpPr>
          <p:spPr>
            <a:xfrm flipH="false" flipV="false" rot="0">
              <a:off x="0" y="0"/>
              <a:ext cx="5280974" cy="276619"/>
            </a:xfrm>
            <a:custGeom>
              <a:avLst/>
              <a:gdLst/>
              <a:ahLst/>
              <a:cxnLst/>
              <a:rect r="r" b="b" t="t" l="l"/>
              <a:pathLst>
                <a:path h="276619" w="5280974">
                  <a:moveTo>
                    <a:pt x="0" y="0"/>
                  </a:moveTo>
                  <a:lnTo>
                    <a:pt x="5280974" y="0"/>
                  </a:lnTo>
                  <a:lnTo>
                    <a:pt x="5280974" y="276619"/>
                  </a:lnTo>
                  <a:lnTo>
                    <a:pt x="0" y="276619"/>
                  </a:lnTo>
                  <a:close/>
                </a:path>
              </a:pathLst>
            </a:custGeom>
            <a:gradFill rotWithShape="true">
              <a:gsLst>
                <a:gs pos="0">
                  <a:srgbClr val="00A3FF">
                    <a:alpha val="100000"/>
                  </a:srgbClr>
                </a:gs>
                <a:gs pos="100000">
                  <a:srgbClr val="0014CB">
                    <a:alpha val="100000"/>
                  </a:srgbClr>
                </a:gs>
              </a:gsLst>
              <a:path path="circle">
                <a:fillToRect l="0" r="100000" t="0" b="100000"/>
              </a:path>
              <a:tileRect r="0" l="-100000" b="0" t="-100000"/>
            </a:gradFill>
          </p:spPr>
        </p:sp>
        <p:sp>
          <p:nvSpPr>
            <p:cNvPr name="TextBox 6" id="6"/>
            <p:cNvSpPr txBox="true"/>
            <p:nvPr/>
          </p:nvSpPr>
          <p:spPr>
            <a:xfrm>
              <a:off x="0" y="-57150"/>
              <a:ext cx="5280974" cy="333769"/>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5400000">
            <a:off x="7061200" y="-939800"/>
            <a:ext cx="4165600" cy="18288000"/>
          </a:xfrm>
          <a:custGeom>
            <a:avLst/>
            <a:gdLst/>
            <a:ahLst/>
            <a:cxnLst/>
            <a:rect r="r" b="b" t="t" l="l"/>
            <a:pathLst>
              <a:path h="18288000" w="4165600">
                <a:moveTo>
                  <a:pt x="0" y="0"/>
                </a:moveTo>
                <a:lnTo>
                  <a:pt x="4165600" y="0"/>
                </a:lnTo>
                <a:lnTo>
                  <a:pt x="4165600" y="18288000"/>
                </a:lnTo>
                <a:lnTo>
                  <a:pt x="0" y="18288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true" flipV="false" rot="0">
            <a:off x="14434579" y="4356714"/>
            <a:ext cx="5696565" cy="5696565"/>
          </a:xfrm>
          <a:custGeom>
            <a:avLst/>
            <a:gdLst/>
            <a:ahLst/>
            <a:cxnLst/>
            <a:rect r="r" b="b" t="t" l="l"/>
            <a:pathLst>
              <a:path h="5696565" w="5696565">
                <a:moveTo>
                  <a:pt x="5696565" y="0"/>
                </a:moveTo>
                <a:lnTo>
                  <a:pt x="0" y="0"/>
                </a:lnTo>
                <a:lnTo>
                  <a:pt x="0" y="5696565"/>
                </a:lnTo>
                <a:lnTo>
                  <a:pt x="5696565" y="5696565"/>
                </a:lnTo>
                <a:lnTo>
                  <a:pt x="5696565"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9" id="9"/>
          <p:cNvSpPr txBox="true"/>
          <p:nvPr/>
        </p:nvSpPr>
        <p:spPr>
          <a:xfrm rot="0">
            <a:off x="1028700" y="1738975"/>
            <a:ext cx="18029974" cy="1231821"/>
          </a:xfrm>
          <a:prstGeom prst="rect">
            <a:avLst/>
          </a:prstGeom>
        </p:spPr>
        <p:txBody>
          <a:bodyPr anchor="t" rtlCol="false" tIns="0" lIns="0" bIns="0" rIns="0">
            <a:spAutoFit/>
          </a:bodyPr>
          <a:lstStyle/>
          <a:p>
            <a:pPr algn="l">
              <a:lnSpc>
                <a:spcPts val="9429"/>
              </a:lnSpc>
            </a:pPr>
            <a:r>
              <a:rPr lang="en-US" sz="8812">
                <a:solidFill>
                  <a:srgbClr val="FFFFFF"/>
                </a:solidFill>
                <a:latin typeface="Museo Moderno"/>
                <a:ea typeface="Museo Moderno"/>
                <a:cs typeface="Museo Moderno"/>
                <a:sym typeface="Museo Moderno"/>
              </a:rPr>
              <a:t>Résultats Obtenus - Évaluation</a:t>
            </a:r>
          </a:p>
        </p:txBody>
      </p:sp>
      <p:sp>
        <p:nvSpPr>
          <p:cNvPr name="Freeform 10" id="10"/>
          <p:cNvSpPr/>
          <p:nvPr/>
        </p:nvSpPr>
        <p:spPr>
          <a:xfrm flipH="true" flipV="false" rot="0">
            <a:off x="-1351546" y="1028700"/>
            <a:ext cx="2380246" cy="2380246"/>
          </a:xfrm>
          <a:custGeom>
            <a:avLst/>
            <a:gdLst/>
            <a:ahLst/>
            <a:cxnLst/>
            <a:rect r="r" b="b" t="t" l="l"/>
            <a:pathLst>
              <a:path h="2380246" w="2380246">
                <a:moveTo>
                  <a:pt x="2380246" y="0"/>
                </a:moveTo>
                <a:lnTo>
                  <a:pt x="0" y="0"/>
                </a:lnTo>
                <a:lnTo>
                  <a:pt x="0" y="2380246"/>
                </a:lnTo>
                <a:lnTo>
                  <a:pt x="2380246" y="2380246"/>
                </a:lnTo>
                <a:lnTo>
                  <a:pt x="2380246"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766294" y="3195370"/>
            <a:ext cx="9277393" cy="5852059"/>
          </a:xfrm>
          <a:custGeom>
            <a:avLst/>
            <a:gdLst/>
            <a:ahLst/>
            <a:cxnLst/>
            <a:rect r="r" b="b" t="t" l="l"/>
            <a:pathLst>
              <a:path h="5852059" w="9277393">
                <a:moveTo>
                  <a:pt x="0" y="0"/>
                </a:moveTo>
                <a:lnTo>
                  <a:pt x="9277393" y="0"/>
                </a:lnTo>
                <a:lnTo>
                  <a:pt x="9277393" y="5852060"/>
                </a:lnTo>
                <a:lnTo>
                  <a:pt x="0" y="5852060"/>
                </a:lnTo>
                <a:lnTo>
                  <a:pt x="0" y="0"/>
                </a:lnTo>
                <a:close/>
              </a:path>
            </a:pathLst>
          </a:custGeom>
          <a:blipFill>
            <a:blip r:embed="rId7"/>
            <a:stretch>
              <a:fillRect l="-134" t="0" r="-134" b="0"/>
            </a:stretch>
          </a:blipFill>
        </p:spPr>
      </p:sp>
      <p:sp>
        <p:nvSpPr>
          <p:cNvPr name="Freeform 12" id="12"/>
          <p:cNvSpPr/>
          <p:nvPr/>
        </p:nvSpPr>
        <p:spPr>
          <a:xfrm flipH="false" flipV="false" rot="0">
            <a:off x="10220974" y="3195370"/>
            <a:ext cx="7719450" cy="5852059"/>
          </a:xfrm>
          <a:custGeom>
            <a:avLst/>
            <a:gdLst/>
            <a:ahLst/>
            <a:cxnLst/>
            <a:rect r="r" b="b" t="t" l="l"/>
            <a:pathLst>
              <a:path h="5852059" w="7719450">
                <a:moveTo>
                  <a:pt x="0" y="0"/>
                </a:moveTo>
                <a:lnTo>
                  <a:pt x="7719450" y="0"/>
                </a:lnTo>
                <a:lnTo>
                  <a:pt x="7719450" y="5852060"/>
                </a:lnTo>
                <a:lnTo>
                  <a:pt x="0" y="5852060"/>
                </a:lnTo>
                <a:lnTo>
                  <a:pt x="0" y="0"/>
                </a:lnTo>
                <a:close/>
              </a:path>
            </a:pathLst>
          </a:custGeom>
          <a:blipFill>
            <a:blip r:embed="rId8"/>
            <a:stretch>
              <a:fillRect l="-847" t="0" r="-847" b="0"/>
            </a:stretch>
          </a:blipFill>
        </p:spPr>
      </p:sp>
    </p:spTree>
  </p:cSld>
  <p:clrMapOvr>
    <a:masterClrMapping/>
  </p:clrMapOvr>
  <p:transition spd="slow">
    <p:push dir="l"/>
  </p:transition>
</p:sld>
</file>

<file path=ppt/slides/slide1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0632">
                <a:alpha val="100000"/>
              </a:srgbClr>
            </a:gs>
            <a:gs pos="100000">
              <a:srgbClr val="000C4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9290699" y="-864714"/>
            <a:ext cx="8997301" cy="12016429"/>
          </a:xfrm>
          <a:custGeom>
            <a:avLst/>
            <a:gdLst/>
            <a:ahLst/>
            <a:cxnLst/>
            <a:rect r="r" b="b" t="t" l="l"/>
            <a:pathLst>
              <a:path h="12016429" w="8997301">
                <a:moveTo>
                  <a:pt x="0" y="0"/>
                </a:moveTo>
                <a:lnTo>
                  <a:pt x="8997301" y="0"/>
                </a:lnTo>
                <a:lnTo>
                  <a:pt x="8997301" y="12016428"/>
                </a:lnTo>
                <a:lnTo>
                  <a:pt x="0" y="12016428"/>
                </a:lnTo>
                <a:lnTo>
                  <a:pt x="0" y="0"/>
                </a:lnTo>
                <a:close/>
              </a:path>
            </a:pathLst>
          </a:custGeom>
          <a:blipFill>
            <a:blip r:embed="rId2">
              <a:alphaModFix amt="46000"/>
            </a:blip>
            <a:stretch>
              <a:fillRect l="0" t="0" r="0" b="0"/>
            </a:stretch>
          </a:blipFill>
        </p:spPr>
      </p:sp>
      <p:sp>
        <p:nvSpPr>
          <p:cNvPr name="Freeform 3" id="3"/>
          <p:cNvSpPr/>
          <p:nvPr/>
        </p:nvSpPr>
        <p:spPr>
          <a:xfrm flipH="false" flipV="false" rot="0">
            <a:off x="34263" y="-864714"/>
            <a:ext cx="8997301" cy="12016429"/>
          </a:xfrm>
          <a:custGeom>
            <a:avLst/>
            <a:gdLst/>
            <a:ahLst/>
            <a:cxnLst/>
            <a:rect r="r" b="b" t="t" l="l"/>
            <a:pathLst>
              <a:path h="12016429" w="8997301">
                <a:moveTo>
                  <a:pt x="0" y="0"/>
                </a:moveTo>
                <a:lnTo>
                  <a:pt x="8997301" y="0"/>
                </a:lnTo>
                <a:lnTo>
                  <a:pt x="8997301" y="12016428"/>
                </a:lnTo>
                <a:lnTo>
                  <a:pt x="0" y="12016428"/>
                </a:lnTo>
                <a:lnTo>
                  <a:pt x="0" y="0"/>
                </a:lnTo>
                <a:close/>
              </a:path>
            </a:pathLst>
          </a:custGeom>
          <a:blipFill>
            <a:blip r:embed="rId2">
              <a:alphaModFix amt="46000"/>
            </a:blip>
            <a:stretch>
              <a:fillRect l="0" t="0" r="0" b="0"/>
            </a:stretch>
          </a:blipFill>
        </p:spPr>
      </p:sp>
      <p:grpSp>
        <p:nvGrpSpPr>
          <p:cNvPr name="Group 4" id="4"/>
          <p:cNvGrpSpPr/>
          <p:nvPr/>
        </p:nvGrpSpPr>
        <p:grpSpPr>
          <a:xfrm rot="0">
            <a:off x="-514350" y="-585021"/>
            <a:ext cx="20051197" cy="1050288"/>
            <a:chOff x="0" y="0"/>
            <a:chExt cx="5280974" cy="276619"/>
          </a:xfrm>
        </p:grpSpPr>
        <p:sp>
          <p:nvSpPr>
            <p:cNvPr name="Freeform 5" id="5"/>
            <p:cNvSpPr/>
            <p:nvPr/>
          </p:nvSpPr>
          <p:spPr>
            <a:xfrm flipH="false" flipV="false" rot="0">
              <a:off x="0" y="0"/>
              <a:ext cx="5280974" cy="276619"/>
            </a:xfrm>
            <a:custGeom>
              <a:avLst/>
              <a:gdLst/>
              <a:ahLst/>
              <a:cxnLst/>
              <a:rect r="r" b="b" t="t" l="l"/>
              <a:pathLst>
                <a:path h="276619" w="5280974">
                  <a:moveTo>
                    <a:pt x="0" y="0"/>
                  </a:moveTo>
                  <a:lnTo>
                    <a:pt x="5280974" y="0"/>
                  </a:lnTo>
                  <a:lnTo>
                    <a:pt x="5280974" y="276619"/>
                  </a:lnTo>
                  <a:lnTo>
                    <a:pt x="0" y="276619"/>
                  </a:lnTo>
                  <a:close/>
                </a:path>
              </a:pathLst>
            </a:custGeom>
            <a:gradFill rotWithShape="true">
              <a:gsLst>
                <a:gs pos="0">
                  <a:srgbClr val="00A3FF">
                    <a:alpha val="100000"/>
                  </a:srgbClr>
                </a:gs>
                <a:gs pos="100000">
                  <a:srgbClr val="0014CB">
                    <a:alpha val="100000"/>
                  </a:srgbClr>
                </a:gs>
              </a:gsLst>
              <a:path path="circle">
                <a:fillToRect l="0" r="100000" t="0" b="100000"/>
              </a:path>
              <a:tileRect r="0" l="-100000" b="0" t="-100000"/>
            </a:gradFill>
          </p:spPr>
        </p:sp>
        <p:sp>
          <p:nvSpPr>
            <p:cNvPr name="TextBox 6" id="6"/>
            <p:cNvSpPr txBox="true"/>
            <p:nvPr/>
          </p:nvSpPr>
          <p:spPr>
            <a:xfrm>
              <a:off x="0" y="-57150"/>
              <a:ext cx="5280974" cy="333769"/>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5400000">
            <a:off x="7061200" y="-939800"/>
            <a:ext cx="4165600" cy="18288000"/>
          </a:xfrm>
          <a:custGeom>
            <a:avLst/>
            <a:gdLst/>
            <a:ahLst/>
            <a:cxnLst/>
            <a:rect r="r" b="b" t="t" l="l"/>
            <a:pathLst>
              <a:path h="18288000" w="4165600">
                <a:moveTo>
                  <a:pt x="0" y="0"/>
                </a:moveTo>
                <a:lnTo>
                  <a:pt x="4165600" y="0"/>
                </a:lnTo>
                <a:lnTo>
                  <a:pt x="4165600" y="18288000"/>
                </a:lnTo>
                <a:lnTo>
                  <a:pt x="0" y="18288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10832465" y="7944630"/>
            <a:ext cx="9062926" cy="2031639"/>
          </a:xfrm>
          <a:prstGeom prst="rect">
            <a:avLst/>
          </a:prstGeom>
        </p:spPr>
        <p:txBody>
          <a:bodyPr anchor="t" rtlCol="false" tIns="0" lIns="0" bIns="0" rIns="0">
            <a:spAutoFit/>
          </a:bodyPr>
          <a:lstStyle/>
          <a:p>
            <a:pPr algn="ctr">
              <a:lnSpc>
                <a:spcPts val="16644"/>
              </a:lnSpc>
            </a:pPr>
            <a:r>
              <a:rPr lang="en-US" sz="11889" b="true">
                <a:solidFill>
                  <a:srgbClr val="FFFFFF"/>
                </a:solidFill>
                <a:latin typeface="Museo Moderno Bold"/>
                <a:ea typeface="Museo Moderno Bold"/>
                <a:cs typeface="Museo Moderno Bold"/>
                <a:sym typeface="Museo Moderno Bold"/>
              </a:rPr>
              <a:t>Merci !</a:t>
            </a:r>
          </a:p>
        </p:txBody>
      </p:sp>
      <p:sp>
        <p:nvSpPr>
          <p:cNvPr name="Freeform 9" id="9"/>
          <p:cNvSpPr/>
          <p:nvPr/>
        </p:nvSpPr>
        <p:spPr>
          <a:xfrm flipH="false" flipV="false" rot="0">
            <a:off x="-1028700" y="1699081"/>
            <a:ext cx="3657219" cy="3657219"/>
          </a:xfrm>
          <a:custGeom>
            <a:avLst/>
            <a:gdLst/>
            <a:ahLst/>
            <a:cxnLst/>
            <a:rect r="r" b="b" t="t" l="l"/>
            <a:pathLst>
              <a:path h="3657219" w="3657219">
                <a:moveTo>
                  <a:pt x="0" y="0"/>
                </a:moveTo>
                <a:lnTo>
                  <a:pt x="3657219" y="0"/>
                </a:lnTo>
                <a:lnTo>
                  <a:pt x="3657219" y="3657219"/>
                </a:lnTo>
                <a:lnTo>
                  <a:pt x="0" y="365721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0">
            <a:off x="16459390" y="4173111"/>
            <a:ext cx="3657219" cy="3657219"/>
          </a:xfrm>
          <a:custGeom>
            <a:avLst/>
            <a:gdLst/>
            <a:ahLst/>
            <a:cxnLst/>
            <a:rect r="r" b="b" t="t" l="l"/>
            <a:pathLst>
              <a:path h="3657219" w="3657219">
                <a:moveTo>
                  <a:pt x="0" y="0"/>
                </a:moveTo>
                <a:lnTo>
                  <a:pt x="3657220" y="0"/>
                </a:lnTo>
                <a:lnTo>
                  <a:pt x="3657220" y="3657219"/>
                </a:lnTo>
                <a:lnTo>
                  <a:pt x="0" y="365721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1" id="11"/>
          <p:cNvSpPr txBox="true"/>
          <p:nvPr/>
        </p:nvSpPr>
        <p:spPr>
          <a:xfrm rot="0">
            <a:off x="1884141" y="4708226"/>
            <a:ext cx="15254215" cy="2520315"/>
          </a:xfrm>
          <a:prstGeom prst="rect">
            <a:avLst/>
          </a:prstGeom>
        </p:spPr>
        <p:txBody>
          <a:bodyPr anchor="t" rtlCol="false" tIns="0" lIns="0" bIns="0" rIns="0">
            <a:spAutoFit/>
          </a:bodyPr>
          <a:lstStyle/>
          <a:p>
            <a:pPr algn="just">
              <a:lnSpc>
                <a:spcPts val="3359"/>
              </a:lnSpc>
              <a:spcBef>
                <a:spcPct val="0"/>
              </a:spcBef>
            </a:pPr>
            <a:r>
              <a:rPr lang="en-US" sz="2399">
                <a:solidFill>
                  <a:srgbClr val="FFFFFF"/>
                </a:solidFill>
                <a:latin typeface="Poppins"/>
                <a:ea typeface="Poppins"/>
                <a:cs typeface="Poppins"/>
                <a:sym typeface="Poppins"/>
              </a:rPr>
              <a:t>Le modèle Random Forest optimisé avec une approche métaheuristique a donné d'excellents résultats, atteignant une précision de 91,33 % sur l'ensemble de test. Les paramètres optimaux ont été déterminés pour maximiser les performances du modèle. La sélection des caractéristiques et l'optimisation des hyperparamètres ont significativement contribué à améliorer l'efficacité du modèle. Les métriques élevées telles que le F1-score et le ROC-AUC montrent une bonne capacité de classification et une robustesse face aux données.</a:t>
            </a:r>
          </a:p>
        </p:txBody>
      </p:sp>
      <p:sp>
        <p:nvSpPr>
          <p:cNvPr name="TextBox 12" id="12"/>
          <p:cNvSpPr txBox="true"/>
          <p:nvPr/>
        </p:nvSpPr>
        <p:spPr>
          <a:xfrm rot="0">
            <a:off x="1028700" y="1020247"/>
            <a:ext cx="15254215" cy="2813883"/>
          </a:xfrm>
          <a:prstGeom prst="rect">
            <a:avLst/>
          </a:prstGeom>
        </p:spPr>
        <p:txBody>
          <a:bodyPr anchor="t" rtlCol="false" tIns="0" lIns="0" bIns="0" rIns="0">
            <a:spAutoFit/>
          </a:bodyPr>
          <a:lstStyle/>
          <a:p>
            <a:pPr algn="ctr">
              <a:lnSpc>
                <a:spcPts val="23083"/>
              </a:lnSpc>
            </a:pPr>
            <a:r>
              <a:rPr lang="en-US" sz="16488" b="true">
                <a:solidFill>
                  <a:srgbClr val="FFFFFF"/>
                </a:solidFill>
                <a:latin typeface="Museo Moderno Bold"/>
                <a:ea typeface="Museo Moderno Bold"/>
                <a:cs typeface="Museo Moderno Bold"/>
                <a:sym typeface="Museo Moderno Bold"/>
              </a:rPr>
              <a:t>Conclusion</a:t>
            </a:r>
          </a:p>
        </p:txBody>
      </p:sp>
    </p:spTree>
  </p:cSld>
  <p:clrMapOvr>
    <a:masterClrMapping/>
  </p:clrMapOvr>
  <p:transition spd="slow">
    <p:push dir="l"/>
  </p:transition>
</p:sld>
</file>

<file path=ppt/slides/slide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0632">
                <a:alpha val="100000"/>
              </a:srgbClr>
            </a:gs>
            <a:gs pos="100000">
              <a:srgbClr val="000C4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9290699" y="-864714"/>
            <a:ext cx="8997301" cy="12016429"/>
          </a:xfrm>
          <a:custGeom>
            <a:avLst/>
            <a:gdLst/>
            <a:ahLst/>
            <a:cxnLst/>
            <a:rect r="r" b="b" t="t" l="l"/>
            <a:pathLst>
              <a:path h="12016429" w="8997301">
                <a:moveTo>
                  <a:pt x="0" y="0"/>
                </a:moveTo>
                <a:lnTo>
                  <a:pt x="8997301" y="0"/>
                </a:lnTo>
                <a:lnTo>
                  <a:pt x="8997301" y="12016428"/>
                </a:lnTo>
                <a:lnTo>
                  <a:pt x="0" y="12016428"/>
                </a:lnTo>
                <a:lnTo>
                  <a:pt x="0" y="0"/>
                </a:lnTo>
                <a:close/>
              </a:path>
            </a:pathLst>
          </a:custGeom>
          <a:blipFill>
            <a:blip r:embed="rId2">
              <a:alphaModFix amt="46000"/>
            </a:blip>
            <a:stretch>
              <a:fillRect l="0" t="0" r="0" b="0"/>
            </a:stretch>
          </a:blipFill>
        </p:spPr>
      </p:sp>
      <p:sp>
        <p:nvSpPr>
          <p:cNvPr name="Freeform 3" id="3"/>
          <p:cNvSpPr/>
          <p:nvPr/>
        </p:nvSpPr>
        <p:spPr>
          <a:xfrm flipH="false" flipV="false" rot="0">
            <a:off x="34263" y="-864714"/>
            <a:ext cx="8997301" cy="12016429"/>
          </a:xfrm>
          <a:custGeom>
            <a:avLst/>
            <a:gdLst/>
            <a:ahLst/>
            <a:cxnLst/>
            <a:rect r="r" b="b" t="t" l="l"/>
            <a:pathLst>
              <a:path h="12016429" w="8997301">
                <a:moveTo>
                  <a:pt x="0" y="0"/>
                </a:moveTo>
                <a:lnTo>
                  <a:pt x="8997301" y="0"/>
                </a:lnTo>
                <a:lnTo>
                  <a:pt x="8997301" y="12016428"/>
                </a:lnTo>
                <a:lnTo>
                  <a:pt x="0" y="12016428"/>
                </a:lnTo>
                <a:lnTo>
                  <a:pt x="0" y="0"/>
                </a:lnTo>
                <a:close/>
              </a:path>
            </a:pathLst>
          </a:custGeom>
          <a:blipFill>
            <a:blip r:embed="rId2">
              <a:alphaModFix amt="46000"/>
            </a:blip>
            <a:stretch>
              <a:fillRect l="0" t="0" r="0" b="0"/>
            </a:stretch>
          </a:blipFill>
        </p:spPr>
      </p:sp>
      <p:grpSp>
        <p:nvGrpSpPr>
          <p:cNvPr name="Group 4" id="4"/>
          <p:cNvGrpSpPr/>
          <p:nvPr/>
        </p:nvGrpSpPr>
        <p:grpSpPr>
          <a:xfrm rot="0">
            <a:off x="-514350" y="-585021"/>
            <a:ext cx="20051197" cy="1050288"/>
            <a:chOff x="0" y="0"/>
            <a:chExt cx="5280974" cy="276619"/>
          </a:xfrm>
        </p:grpSpPr>
        <p:sp>
          <p:nvSpPr>
            <p:cNvPr name="Freeform 5" id="5"/>
            <p:cNvSpPr/>
            <p:nvPr/>
          </p:nvSpPr>
          <p:spPr>
            <a:xfrm flipH="false" flipV="false" rot="0">
              <a:off x="0" y="0"/>
              <a:ext cx="5280974" cy="276619"/>
            </a:xfrm>
            <a:custGeom>
              <a:avLst/>
              <a:gdLst/>
              <a:ahLst/>
              <a:cxnLst/>
              <a:rect r="r" b="b" t="t" l="l"/>
              <a:pathLst>
                <a:path h="276619" w="5280974">
                  <a:moveTo>
                    <a:pt x="0" y="0"/>
                  </a:moveTo>
                  <a:lnTo>
                    <a:pt x="5280974" y="0"/>
                  </a:lnTo>
                  <a:lnTo>
                    <a:pt x="5280974" y="276619"/>
                  </a:lnTo>
                  <a:lnTo>
                    <a:pt x="0" y="276619"/>
                  </a:lnTo>
                  <a:close/>
                </a:path>
              </a:pathLst>
            </a:custGeom>
            <a:gradFill rotWithShape="true">
              <a:gsLst>
                <a:gs pos="0">
                  <a:srgbClr val="00A3FF">
                    <a:alpha val="100000"/>
                  </a:srgbClr>
                </a:gs>
                <a:gs pos="100000">
                  <a:srgbClr val="0014CB">
                    <a:alpha val="100000"/>
                  </a:srgbClr>
                </a:gs>
              </a:gsLst>
              <a:path path="circle">
                <a:fillToRect l="0" r="100000" t="0" b="100000"/>
              </a:path>
              <a:tileRect r="0" l="-100000" b="0" t="-100000"/>
            </a:gradFill>
          </p:spPr>
        </p:sp>
        <p:sp>
          <p:nvSpPr>
            <p:cNvPr name="TextBox 6" id="6"/>
            <p:cNvSpPr txBox="true"/>
            <p:nvPr/>
          </p:nvSpPr>
          <p:spPr>
            <a:xfrm>
              <a:off x="0" y="-57150"/>
              <a:ext cx="5280974" cy="333769"/>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5400000">
            <a:off x="7061200" y="-949325"/>
            <a:ext cx="4165600" cy="18288000"/>
          </a:xfrm>
          <a:custGeom>
            <a:avLst/>
            <a:gdLst/>
            <a:ahLst/>
            <a:cxnLst/>
            <a:rect r="r" b="b" t="t" l="l"/>
            <a:pathLst>
              <a:path h="18288000" w="4165600">
                <a:moveTo>
                  <a:pt x="0" y="0"/>
                </a:moveTo>
                <a:lnTo>
                  <a:pt x="4165600" y="0"/>
                </a:lnTo>
                <a:lnTo>
                  <a:pt x="4165600" y="18288000"/>
                </a:lnTo>
                <a:lnTo>
                  <a:pt x="0" y="18288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4630781" y="1699081"/>
            <a:ext cx="3107662" cy="3107662"/>
          </a:xfrm>
          <a:custGeom>
            <a:avLst/>
            <a:gdLst/>
            <a:ahLst/>
            <a:cxnLst/>
            <a:rect r="r" b="b" t="t" l="l"/>
            <a:pathLst>
              <a:path h="3107662" w="3107662">
                <a:moveTo>
                  <a:pt x="0" y="0"/>
                </a:moveTo>
                <a:lnTo>
                  <a:pt x="3107661" y="0"/>
                </a:lnTo>
                <a:lnTo>
                  <a:pt x="3107661" y="3107662"/>
                </a:lnTo>
                <a:lnTo>
                  <a:pt x="0" y="310766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9" id="9"/>
          <p:cNvSpPr txBox="true"/>
          <p:nvPr/>
        </p:nvSpPr>
        <p:spPr>
          <a:xfrm rot="0">
            <a:off x="4650330" y="2544894"/>
            <a:ext cx="9721836" cy="1558911"/>
          </a:xfrm>
          <a:prstGeom prst="rect">
            <a:avLst/>
          </a:prstGeom>
        </p:spPr>
        <p:txBody>
          <a:bodyPr anchor="t" rtlCol="false" tIns="0" lIns="0" bIns="0" rIns="0">
            <a:spAutoFit/>
          </a:bodyPr>
          <a:lstStyle/>
          <a:p>
            <a:pPr algn="l">
              <a:lnSpc>
                <a:spcPts val="11970"/>
              </a:lnSpc>
            </a:pPr>
            <a:r>
              <a:rPr lang="en-US" sz="11187" b="true">
                <a:solidFill>
                  <a:srgbClr val="FFFFFF"/>
                </a:solidFill>
                <a:latin typeface="Museo Moderno Bold"/>
                <a:ea typeface="Museo Moderno Bold"/>
                <a:cs typeface="Museo Moderno Bold"/>
                <a:sym typeface="Museo Moderno Bold"/>
              </a:rPr>
              <a:t>Introduction</a:t>
            </a:r>
          </a:p>
        </p:txBody>
      </p:sp>
      <p:sp>
        <p:nvSpPr>
          <p:cNvPr name="TextBox 10" id="10"/>
          <p:cNvSpPr txBox="true"/>
          <p:nvPr/>
        </p:nvSpPr>
        <p:spPr>
          <a:xfrm rot="0">
            <a:off x="1028700" y="4759118"/>
            <a:ext cx="15783160" cy="3714451"/>
          </a:xfrm>
          <a:prstGeom prst="rect">
            <a:avLst/>
          </a:prstGeom>
        </p:spPr>
        <p:txBody>
          <a:bodyPr anchor="t" rtlCol="false" tIns="0" lIns="0" bIns="0" rIns="0">
            <a:spAutoFit/>
          </a:bodyPr>
          <a:lstStyle/>
          <a:p>
            <a:pPr algn="just">
              <a:lnSpc>
                <a:spcPts val="3691"/>
              </a:lnSpc>
            </a:pPr>
            <a:r>
              <a:rPr lang="en-US" sz="2636" b="true">
                <a:solidFill>
                  <a:srgbClr val="FFFFFF"/>
                </a:solidFill>
                <a:latin typeface="Montserrat Bold"/>
                <a:ea typeface="Montserrat Bold"/>
                <a:cs typeface="Montserrat Bold"/>
                <a:sym typeface="Montserrat Bold"/>
              </a:rPr>
              <a:t>Les systèmes multi-agents (SMA)</a:t>
            </a:r>
            <a:r>
              <a:rPr lang="en-US" sz="2636">
                <a:solidFill>
                  <a:srgbClr val="FFFFFF"/>
                </a:solidFill>
                <a:latin typeface="Montserrat"/>
                <a:ea typeface="Montserrat"/>
                <a:cs typeface="Montserrat"/>
                <a:sym typeface="Montserrat"/>
              </a:rPr>
              <a:t> impliquent plusieurs agents autonomes qui interagissent pour résoudre des problèmes complexes. Ces agents peuvent collaborer ou rivaliser, chacun prenant des décisions en fonction de l'environnement et des actions des autres.</a:t>
            </a:r>
          </a:p>
          <a:p>
            <a:pPr algn="just">
              <a:lnSpc>
                <a:spcPts val="3691"/>
              </a:lnSpc>
            </a:pPr>
            <a:r>
              <a:rPr lang="en-US" sz="2636" b="true">
                <a:solidFill>
                  <a:srgbClr val="FFFFFF"/>
                </a:solidFill>
                <a:latin typeface="Montserrat Bold"/>
                <a:ea typeface="Montserrat Bold"/>
                <a:cs typeface="Montserrat Bold"/>
                <a:sym typeface="Montserrat Bold"/>
              </a:rPr>
              <a:t>Les métaheuristiques à base de jeu </a:t>
            </a:r>
            <a:r>
              <a:rPr lang="en-US" sz="2636">
                <a:solidFill>
                  <a:srgbClr val="FFFFFF"/>
                </a:solidFill>
                <a:latin typeface="Montserrat"/>
                <a:ea typeface="Montserrat"/>
                <a:cs typeface="Montserrat"/>
                <a:sym typeface="Montserrat"/>
              </a:rPr>
              <a:t>sont une approche inspirée des stratégies de jeu, où les agents cherchent collectivement à optimiser une solution. Dans ce projet, cette méthode est utilisée pour optimiser les paramètres d'un modèle de machine learning, en maximisant sa performance.</a:t>
            </a:r>
          </a:p>
          <a:p>
            <a:pPr algn="just">
              <a:lnSpc>
                <a:spcPts val="3691"/>
              </a:lnSpc>
            </a:pPr>
          </a:p>
        </p:txBody>
      </p:sp>
    </p:spTree>
  </p:cSld>
  <p:clrMapOvr>
    <a:masterClrMapping/>
  </p:clrMapOvr>
  <p:transition spd="slow">
    <p:push dir="l"/>
  </p:transition>
</p:sld>
</file>

<file path=ppt/slides/slide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0632">
                <a:alpha val="100000"/>
              </a:srgbClr>
            </a:gs>
            <a:gs pos="100000">
              <a:srgbClr val="000C4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9290699" y="-864714"/>
            <a:ext cx="8997301" cy="12016429"/>
          </a:xfrm>
          <a:custGeom>
            <a:avLst/>
            <a:gdLst/>
            <a:ahLst/>
            <a:cxnLst/>
            <a:rect r="r" b="b" t="t" l="l"/>
            <a:pathLst>
              <a:path h="12016429" w="8997301">
                <a:moveTo>
                  <a:pt x="0" y="0"/>
                </a:moveTo>
                <a:lnTo>
                  <a:pt x="8997301" y="0"/>
                </a:lnTo>
                <a:lnTo>
                  <a:pt x="8997301" y="12016428"/>
                </a:lnTo>
                <a:lnTo>
                  <a:pt x="0" y="12016428"/>
                </a:lnTo>
                <a:lnTo>
                  <a:pt x="0" y="0"/>
                </a:lnTo>
                <a:close/>
              </a:path>
            </a:pathLst>
          </a:custGeom>
          <a:blipFill>
            <a:blip r:embed="rId2">
              <a:alphaModFix amt="46000"/>
            </a:blip>
            <a:stretch>
              <a:fillRect l="0" t="0" r="0" b="0"/>
            </a:stretch>
          </a:blipFill>
        </p:spPr>
      </p:sp>
      <p:grpSp>
        <p:nvGrpSpPr>
          <p:cNvPr name="Group 3" id="3"/>
          <p:cNvGrpSpPr/>
          <p:nvPr/>
        </p:nvGrpSpPr>
        <p:grpSpPr>
          <a:xfrm rot="0">
            <a:off x="3016767" y="5889584"/>
            <a:ext cx="12455097" cy="3731971"/>
            <a:chOff x="0" y="0"/>
            <a:chExt cx="3878239" cy="1162052"/>
          </a:xfrm>
        </p:grpSpPr>
        <p:sp>
          <p:nvSpPr>
            <p:cNvPr name="Freeform 4" id="4"/>
            <p:cNvSpPr/>
            <p:nvPr/>
          </p:nvSpPr>
          <p:spPr>
            <a:xfrm flipH="false" flipV="false" rot="0">
              <a:off x="0" y="0"/>
              <a:ext cx="3878238" cy="1162052"/>
            </a:xfrm>
            <a:custGeom>
              <a:avLst/>
              <a:gdLst/>
              <a:ahLst/>
              <a:cxnLst/>
              <a:rect r="r" b="b" t="t" l="l"/>
              <a:pathLst>
                <a:path h="1162052" w="3878238">
                  <a:moveTo>
                    <a:pt x="3640113" y="0"/>
                  </a:moveTo>
                  <a:lnTo>
                    <a:pt x="3878238" y="238125"/>
                  </a:lnTo>
                  <a:lnTo>
                    <a:pt x="3878238" y="923927"/>
                  </a:lnTo>
                  <a:lnTo>
                    <a:pt x="3640113" y="1162052"/>
                  </a:lnTo>
                  <a:lnTo>
                    <a:pt x="238125" y="1162052"/>
                  </a:lnTo>
                  <a:lnTo>
                    <a:pt x="0" y="923927"/>
                  </a:lnTo>
                  <a:lnTo>
                    <a:pt x="0" y="238125"/>
                  </a:lnTo>
                  <a:lnTo>
                    <a:pt x="238125" y="0"/>
                  </a:lnTo>
                  <a:lnTo>
                    <a:pt x="3640113" y="0"/>
                  </a:lnTo>
                  <a:close/>
                </a:path>
              </a:pathLst>
            </a:custGeom>
            <a:solidFill>
              <a:srgbClr val="FFFFFF">
                <a:alpha val="27843"/>
              </a:srgbClr>
            </a:solidFill>
          </p:spPr>
        </p:sp>
        <p:sp>
          <p:nvSpPr>
            <p:cNvPr name="TextBox 5" id="5"/>
            <p:cNvSpPr txBox="true"/>
            <p:nvPr/>
          </p:nvSpPr>
          <p:spPr>
            <a:xfrm>
              <a:off x="63500" y="15875"/>
              <a:ext cx="3751239" cy="1082677"/>
            </a:xfrm>
            <a:prstGeom prst="rect">
              <a:avLst/>
            </a:prstGeom>
          </p:spPr>
          <p:txBody>
            <a:bodyPr anchor="ctr" rtlCol="false" tIns="50800" lIns="50800" bIns="50800" rIns="50800"/>
            <a:lstStyle/>
            <a:p>
              <a:pPr algn="ctr">
                <a:lnSpc>
                  <a:spcPts val="3431"/>
                </a:lnSpc>
              </a:pPr>
            </a:p>
            <a:p>
              <a:pPr algn="ctr">
                <a:lnSpc>
                  <a:spcPts val="3431"/>
                </a:lnSpc>
              </a:pPr>
              <a:r>
                <a:rPr lang="en-US" sz="2451">
                  <a:solidFill>
                    <a:srgbClr val="EFEFEF">
                      <a:alpha val="27843"/>
                    </a:srgbClr>
                  </a:solidFill>
                  <a:latin typeface="Montserrat"/>
                  <a:ea typeface="Montserrat"/>
                  <a:cs typeface="Montserrat"/>
                  <a:sym typeface="Montserrat"/>
                </a:rPr>
                <a:t>.</a:t>
              </a:r>
            </a:p>
            <a:p>
              <a:pPr algn="ctr">
                <a:lnSpc>
                  <a:spcPts val="3431"/>
                </a:lnSpc>
              </a:pPr>
            </a:p>
          </p:txBody>
        </p:sp>
      </p:grpSp>
      <p:sp>
        <p:nvSpPr>
          <p:cNvPr name="Freeform 6" id="6"/>
          <p:cNvSpPr/>
          <p:nvPr/>
        </p:nvSpPr>
        <p:spPr>
          <a:xfrm flipH="false" flipV="false" rot="0">
            <a:off x="34263" y="-864714"/>
            <a:ext cx="8997301" cy="12016429"/>
          </a:xfrm>
          <a:custGeom>
            <a:avLst/>
            <a:gdLst/>
            <a:ahLst/>
            <a:cxnLst/>
            <a:rect r="r" b="b" t="t" l="l"/>
            <a:pathLst>
              <a:path h="12016429" w="8997301">
                <a:moveTo>
                  <a:pt x="0" y="0"/>
                </a:moveTo>
                <a:lnTo>
                  <a:pt x="8997301" y="0"/>
                </a:lnTo>
                <a:lnTo>
                  <a:pt x="8997301" y="12016428"/>
                </a:lnTo>
                <a:lnTo>
                  <a:pt x="0" y="12016428"/>
                </a:lnTo>
                <a:lnTo>
                  <a:pt x="0" y="0"/>
                </a:lnTo>
                <a:close/>
              </a:path>
            </a:pathLst>
          </a:custGeom>
          <a:blipFill>
            <a:blip r:embed="rId2">
              <a:alphaModFix amt="46000"/>
            </a:blip>
            <a:stretch>
              <a:fillRect l="0" t="0" r="0" b="0"/>
            </a:stretch>
          </a:blipFill>
        </p:spPr>
      </p:sp>
      <p:sp>
        <p:nvSpPr>
          <p:cNvPr name="Freeform 7" id="7"/>
          <p:cNvSpPr/>
          <p:nvPr/>
        </p:nvSpPr>
        <p:spPr>
          <a:xfrm flipH="false" flipV="false" rot="-5400000">
            <a:off x="7061200" y="-939800"/>
            <a:ext cx="4165600" cy="18288000"/>
          </a:xfrm>
          <a:custGeom>
            <a:avLst/>
            <a:gdLst/>
            <a:ahLst/>
            <a:cxnLst/>
            <a:rect r="r" b="b" t="t" l="l"/>
            <a:pathLst>
              <a:path h="18288000" w="4165600">
                <a:moveTo>
                  <a:pt x="0" y="0"/>
                </a:moveTo>
                <a:lnTo>
                  <a:pt x="4165600" y="0"/>
                </a:lnTo>
                <a:lnTo>
                  <a:pt x="4165600" y="18288000"/>
                </a:lnTo>
                <a:lnTo>
                  <a:pt x="0" y="18288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514350" y="-585021"/>
            <a:ext cx="20051197" cy="1050288"/>
            <a:chOff x="0" y="0"/>
            <a:chExt cx="5280974" cy="276619"/>
          </a:xfrm>
        </p:grpSpPr>
        <p:sp>
          <p:nvSpPr>
            <p:cNvPr name="Freeform 9" id="9"/>
            <p:cNvSpPr/>
            <p:nvPr/>
          </p:nvSpPr>
          <p:spPr>
            <a:xfrm flipH="false" flipV="false" rot="0">
              <a:off x="0" y="0"/>
              <a:ext cx="5280974" cy="276619"/>
            </a:xfrm>
            <a:custGeom>
              <a:avLst/>
              <a:gdLst/>
              <a:ahLst/>
              <a:cxnLst/>
              <a:rect r="r" b="b" t="t" l="l"/>
              <a:pathLst>
                <a:path h="276619" w="5280974">
                  <a:moveTo>
                    <a:pt x="0" y="0"/>
                  </a:moveTo>
                  <a:lnTo>
                    <a:pt x="5280974" y="0"/>
                  </a:lnTo>
                  <a:lnTo>
                    <a:pt x="5280974" y="276619"/>
                  </a:lnTo>
                  <a:lnTo>
                    <a:pt x="0" y="276619"/>
                  </a:lnTo>
                  <a:close/>
                </a:path>
              </a:pathLst>
            </a:custGeom>
            <a:gradFill rotWithShape="true">
              <a:gsLst>
                <a:gs pos="0">
                  <a:srgbClr val="00A3FF">
                    <a:alpha val="100000"/>
                  </a:srgbClr>
                </a:gs>
                <a:gs pos="100000">
                  <a:srgbClr val="0014CB">
                    <a:alpha val="100000"/>
                  </a:srgbClr>
                </a:gs>
              </a:gsLst>
              <a:path path="circle">
                <a:fillToRect l="0" r="100000" t="0" b="100000"/>
              </a:path>
              <a:tileRect r="0" l="-100000" b="0" t="-100000"/>
            </a:gradFill>
          </p:spPr>
        </p:sp>
        <p:sp>
          <p:nvSpPr>
            <p:cNvPr name="TextBox 10" id="10"/>
            <p:cNvSpPr txBox="true"/>
            <p:nvPr/>
          </p:nvSpPr>
          <p:spPr>
            <a:xfrm>
              <a:off x="0" y="-57150"/>
              <a:ext cx="5280974" cy="333769"/>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2555895" y="2549683"/>
            <a:ext cx="13176211" cy="2839741"/>
          </a:xfrm>
          <a:prstGeom prst="rect">
            <a:avLst/>
          </a:prstGeom>
        </p:spPr>
        <p:txBody>
          <a:bodyPr anchor="t" rtlCol="false" tIns="0" lIns="0" bIns="0" rIns="0">
            <a:spAutoFit/>
          </a:bodyPr>
          <a:lstStyle/>
          <a:p>
            <a:pPr algn="ctr">
              <a:lnSpc>
                <a:spcPts val="11074"/>
              </a:lnSpc>
            </a:pPr>
            <a:r>
              <a:rPr lang="en-US" sz="10349" b="true">
                <a:solidFill>
                  <a:srgbClr val="FFFFFF"/>
                </a:solidFill>
                <a:latin typeface="Museo Moderno Bold"/>
                <a:ea typeface="Museo Moderno Bold"/>
                <a:cs typeface="Museo Moderno Bold"/>
                <a:sym typeface="Museo Moderno Bold"/>
              </a:rPr>
              <a:t>La métaheuristiques choisie </a:t>
            </a:r>
          </a:p>
        </p:txBody>
      </p:sp>
      <p:grpSp>
        <p:nvGrpSpPr>
          <p:cNvPr name="Group 12" id="12"/>
          <p:cNvGrpSpPr/>
          <p:nvPr/>
        </p:nvGrpSpPr>
        <p:grpSpPr>
          <a:xfrm rot="0">
            <a:off x="4412076" y="5433912"/>
            <a:ext cx="9463848" cy="731977"/>
            <a:chOff x="0" y="0"/>
            <a:chExt cx="10102306" cy="781358"/>
          </a:xfrm>
        </p:grpSpPr>
        <p:sp>
          <p:nvSpPr>
            <p:cNvPr name="Freeform 13" id="13"/>
            <p:cNvSpPr/>
            <p:nvPr/>
          </p:nvSpPr>
          <p:spPr>
            <a:xfrm flipH="false" flipV="false" rot="0">
              <a:off x="0" y="0"/>
              <a:ext cx="10102306" cy="781358"/>
            </a:xfrm>
            <a:custGeom>
              <a:avLst/>
              <a:gdLst/>
              <a:ahLst/>
              <a:cxnLst/>
              <a:rect r="r" b="b" t="t" l="l"/>
              <a:pathLst>
                <a:path h="781358" w="10102306">
                  <a:moveTo>
                    <a:pt x="9864181" y="0"/>
                  </a:moveTo>
                  <a:lnTo>
                    <a:pt x="10102306" y="238125"/>
                  </a:lnTo>
                  <a:lnTo>
                    <a:pt x="10102306" y="543233"/>
                  </a:lnTo>
                  <a:lnTo>
                    <a:pt x="9864181" y="781358"/>
                  </a:lnTo>
                  <a:lnTo>
                    <a:pt x="238125" y="781358"/>
                  </a:lnTo>
                  <a:lnTo>
                    <a:pt x="0" y="543233"/>
                  </a:lnTo>
                  <a:lnTo>
                    <a:pt x="0" y="238125"/>
                  </a:lnTo>
                  <a:lnTo>
                    <a:pt x="238125" y="0"/>
                  </a:lnTo>
                  <a:lnTo>
                    <a:pt x="9864181" y="0"/>
                  </a:lnTo>
                  <a:close/>
                </a:path>
              </a:pathLst>
            </a:custGeom>
            <a:gradFill rotWithShape="true">
              <a:gsLst>
                <a:gs pos="0">
                  <a:srgbClr val="00A3FF">
                    <a:alpha val="100000"/>
                  </a:srgbClr>
                </a:gs>
                <a:gs pos="100000">
                  <a:srgbClr val="0014CB">
                    <a:alpha val="100000"/>
                  </a:srgbClr>
                </a:gs>
              </a:gsLst>
              <a:path path="circle">
                <a:fillToRect l="0" r="100000" t="0" b="100000"/>
              </a:path>
              <a:tileRect r="0" l="-100000" b="0" t="-100000"/>
            </a:gradFill>
            <a:ln w="57150" cap="sq">
              <a:gradFill>
                <a:gsLst>
                  <a:gs pos="0">
                    <a:srgbClr val="00A3FF">
                      <a:alpha val="100000"/>
                    </a:srgbClr>
                  </a:gs>
                  <a:gs pos="100000">
                    <a:srgbClr val="0014CB">
                      <a:alpha val="100000"/>
                    </a:srgbClr>
                  </a:gs>
                </a:gsLst>
                <a:path path="circle">
                  <a:fillToRect l="0" r="100000" t="0" b="100000"/>
                </a:path>
                <a:tileRect r="0" l="-100000" b="0" t="-100000"/>
              </a:gradFill>
              <a:prstDash val="solid"/>
              <a:miter/>
            </a:ln>
          </p:spPr>
        </p:sp>
        <p:sp>
          <p:nvSpPr>
            <p:cNvPr name="TextBox 14" id="14"/>
            <p:cNvSpPr txBox="true"/>
            <p:nvPr/>
          </p:nvSpPr>
          <p:spPr>
            <a:xfrm>
              <a:off x="63500" y="15875"/>
              <a:ext cx="9975306" cy="701983"/>
            </a:xfrm>
            <a:prstGeom prst="rect">
              <a:avLst/>
            </a:prstGeom>
          </p:spPr>
          <p:txBody>
            <a:bodyPr anchor="ctr" rtlCol="false" tIns="50800" lIns="50800" bIns="50800" rIns="50800"/>
            <a:lstStyle/>
            <a:p>
              <a:pPr algn="ctr">
                <a:lnSpc>
                  <a:spcPts val="3431"/>
                </a:lnSpc>
              </a:pPr>
            </a:p>
          </p:txBody>
        </p:sp>
      </p:grpSp>
      <p:sp>
        <p:nvSpPr>
          <p:cNvPr name="TextBox 15" id="15"/>
          <p:cNvSpPr txBox="true"/>
          <p:nvPr/>
        </p:nvSpPr>
        <p:spPr>
          <a:xfrm rot="0">
            <a:off x="4734469" y="5430775"/>
            <a:ext cx="8819061" cy="690625"/>
          </a:xfrm>
          <a:prstGeom prst="rect">
            <a:avLst/>
          </a:prstGeom>
        </p:spPr>
        <p:txBody>
          <a:bodyPr anchor="t" rtlCol="false" tIns="0" lIns="0" bIns="0" rIns="0">
            <a:spAutoFit/>
          </a:bodyPr>
          <a:lstStyle/>
          <a:p>
            <a:pPr algn="ctr">
              <a:lnSpc>
                <a:spcPts val="2741"/>
              </a:lnSpc>
            </a:pPr>
            <a:r>
              <a:rPr lang="en-US" b="true" sz="1958">
                <a:solidFill>
                  <a:srgbClr val="FFFFFF"/>
                </a:solidFill>
                <a:latin typeface="Montserrat Bold"/>
                <a:ea typeface="Montserrat Bold"/>
                <a:cs typeface="Montserrat Bold"/>
                <a:sym typeface="Montserrat Bold"/>
              </a:rPr>
              <a:t>MÉTAHEURISTIQUE : OPTIMISATION DE PARAMÈTRES POUR LE MODÈLE RANDOM FOREST</a:t>
            </a:r>
          </a:p>
        </p:txBody>
      </p:sp>
      <p:sp>
        <p:nvSpPr>
          <p:cNvPr name="Freeform 16" id="16"/>
          <p:cNvSpPr/>
          <p:nvPr/>
        </p:nvSpPr>
        <p:spPr>
          <a:xfrm flipH="false" flipV="false" rot="0">
            <a:off x="1617102" y="3775157"/>
            <a:ext cx="2199196" cy="2199196"/>
          </a:xfrm>
          <a:custGeom>
            <a:avLst/>
            <a:gdLst/>
            <a:ahLst/>
            <a:cxnLst/>
            <a:rect r="r" b="b" t="t" l="l"/>
            <a:pathLst>
              <a:path h="2199196" w="2199196">
                <a:moveTo>
                  <a:pt x="0" y="0"/>
                </a:moveTo>
                <a:lnTo>
                  <a:pt x="2199196" y="0"/>
                </a:lnTo>
                <a:lnTo>
                  <a:pt x="2199196" y="2199196"/>
                </a:lnTo>
                <a:lnTo>
                  <a:pt x="0" y="219919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7" id="17"/>
          <p:cNvSpPr/>
          <p:nvPr/>
        </p:nvSpPr>
        <p:spPr>
          <a:xfrm flipH="true" flipV="false" rot="0">
            <a:off x="14245738" y="2602508"/>
            <a:ext cx="2452251" cy="2452251"/>
          </a:xfrm>
          <a:custGeom>
            <a:avLst/>
            <a:gdLst/>
            <a:ahLst/>
            <a:cxnLst/>
            <a:rect r="r" b="b" t="t" l="l"/>
            <a:pathLst>
              <a:path h="2452251" w="2452251">
                <a:moveTo>
                  <a:pt x="2452251" y="0"/>
                </a:moveTo>
                <a:lnTo>
                  <a:pt x="0" y="0"/>
                </a:lnTo>
                <a:lnTo>
                  <a:pt x="0" y="2452251"/>
                </a:lnTo>
                <a:lnTo>
                  <a:pt x="2452251" y="2452251"/>
                </a:lnTo>
                <a:lnTo>
                  <a:pt x="2452251"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8" id="18"/>
          <p:cNvSpPr txBox="true"/>
          <p:nvPr/>
        </p:nvSpPr>
        <p:spPr>
          <a:xfrm rot="0">
            <a:off x="3195058" y="6599074"/>
            <a:ext cx="11897884" cy="2370140"/>
          </a:xfrm>
          <a:prstGeom prst="rect">
            <a:avLst/>
          </a:prstGeom>
        </p:spPr>
        <p:txBody>
          <a:bodyPr anchor="t" rtlCol="false" tIns="0" lIns="0" bIns="0" rIns="0">
            <a:spAutoFit/>
          </a:bodyPr>
          <a:lstStyle/>
          <a:p>
            <a:pPr algn="ctr">
              <a:lnSpc>
                <a:spcPts val="3158"/>
              </a:lnSpc>
            </a:pPr>
            <a:r>
              <a:rPr lang="en-US" sz="2256">
                <a:solidFill>
                  <a:srgbClr val="FFFFFF"/>
                </a:solidFill>
                <a:latin typeface="Open Sans"/>
                <a:ea typeface="Open Sans"/>
                <a:cs typeface="Open Sans"/>
                <a:sym typeface="Open Sans"/>
              </a:rPr>
              <a:t>L'optimisation des modèles de machine learning implique la recherche des meilleurs paramètres afin d'améliorer les performances du modèle. Dans ce projet, nous avons choisi d'optimiser les paramètres du Random Forest Classifier en utilisant une approche métaheuristique. La métaheuristique permet de rechercher de manière efficace dans un espace de paramètres complexe, en explorant différentes configurations pour maximiser la performance du modèle</a:t>
            </a:r>
          </a:p>
        </p:txBody>
      </p:sp>
    </p:spTree>
  </p:cSld>
  <p:clrMapOvr>
    <a:masterClrMapping/>
  </p:clrMapOvr>
  <p:transition spd="slow">
    <p:push dir="l"/>
  </p:transition>
</p:sld>
</file>

<file path=ppt/slides/slide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0632">
                <a:alpha val="100000"/>
              </a:srgbClr>
            </a:gs>
            <a:gs pos="100000">
              <a:srgbClr val="000C4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9290699" y="-864714"/>
            <a:ext cx="8997301" cy="12016429"/>
          </a:xfrm>
          <a:custGeom>
            <a:avLst/>
            <a:gdLst/>
            <a:ahLst/>
            <a:cxnLst/>
            <a:rect r="r" b="b" t="t" l="l"/>
            <a:pathLst>
              <a:path h="12016429" w="8997301">
                <a:moveTo>
                  <a:pt x="0" y="0"/>
                </a:moveTo>
                <a:lnTo>
                  <a:pt x="8997301" y="0"/>
                </a:lnTo>
                <a:lnTo>
                  <a:pt x="8997301" y="12016428"/>
                </a:lnTo>
                <a:lnTo>
                  <a:pt x="0" y="12016428"/>
                </a:lnTo>
                <a:lnTo>
                  <a:pt x="0" y="0"/>
                </a:lnTo>
                <a:close/>
              </a:path>
            </a:pathLst>
          </a:custGeom>
          <a:blipFill>
            <a:blip r:embed="rId2">
              <a:alphaModFix amt="46000"/>
            </a:blip>
            <a:stretch>
              <a:fillRect l="0" t="0" r="0" b="0"/>
            </a:stretch>
          </a:blipFill>
        </p:spPr>
      </p:sp>
      <p:grpSp>
        <p:nvGrpSpPr>
          <p:cNvPr name="Group 3" id="3"/>
          <p:cNvGrpSpPr/>
          <p:nvPr/>
        </p:nvGrpSpPr>
        <p:grpSpPr>
          <a:xfrm rot="0">
            <a:off x="3016767" y="5889584"/>
            <a:ext cx="12455097" cy="3731971"/>
            <a:chOff x="0" y="0"/>
            <a:chExt cx="3878239" cy="1162052"/>
          </a:xfrm>
        </p:grpSpPr>
        <p:sp>
          <p:nvSpPr>
            <p:cNvPr name="Freeform 4" id="4"/>
            <p:cNvSpPr/>
            <p:nvPr/>
          </p:nvSpPr>
          <p:spPr>
            <a:xfrm flipH="false" flipV="false" rot="0">
              <a:off x="0" y="0"/>
              <a:ext cx="3878238" cy="1162052"/>
            </a:xfrm>
            <a:custGeom>
              <a:avLst/>
              <a:gdLst/>
              <a:ahLst/>
              <a:cxnLst/>
              <a:rect r="r" b="b" t="t" l="l"/>
              <a:pathLst>
                <a:path h="1162052" w="3878238">
                  <a:moveTo>
                    <a:pt x="3640113" y="0"/>
                  </a:moveTo>
                  <a:lnTo>
                    <a:pt x="3878238" y="238125"/>
                  </a:lnTo>
                  <a:lnTo>
                    <a:pt x="3878238" y="923927"/>
                  </a:lnTo>
                  <a:lnTo>
                    <a:pt x="3640113" y="1162052"/>
                  </a:lnTo>
                  <a:lnTo>
                    <a:pt x="238125" y="1162052"/>
                  </a:lnTo>
                  <a:lnTo>
                    <a:pt x="0" y="923927"/>
                  </a:lnTo>
                  <a:lnTo>
                    <a:pt x="0" y="238125"/>
                  </a:lnTo>
                  <a:lnTo>
                    <a:pt x="238125" y="0"/>
                  </a:lnTo>
                  <a:lnTo>
                    <a:pt x="3640113" y="0"/>
                  </a:lnTo>
                  <a:close/>
                </a:path>
              </a:pathLst>
            </a:custGeom>
            <a:solidFill>
              <a:srgbClr val="FFFFFF">
                <a:alpha val="27843"/>
              </a:srgbClr>
            </a:solidFill>
          </p:spPr>
        </p:sp>
        <p:sp>
          <p:nvSpPr>
            <p:cNvPr name="TextBox 5" id="5"/>
            <p:cNvSpPr txBox="true"/>
            <p:nvPr/>
          </p:nvSpPr>
          <p:spPr>
            <a:xfrm>
              <a:off x="63500" y="15875"/>
              <a:ext cx="3751239" cy="1082677"/>
            </a:xfrm>
            <a:prstGeom prst="rect">
              <a:avLst/>
            </a:prstGeom>
          </p:spPr>
          <p:txBody>
            <a:bodyPr anchor="ctr" rtlCol="false" tIns="50800" lIns="50800" bIns="50800" rIns="50800"/>
            <a:lstStyle/>
            <a:p>
              <a:pPr algn="ctr">
                <a:lnSpc>
                  <a:spcPts val="3431"/>
                </a:lnSpc>
              </a:pPr>
            </a:p>
            <a:p>
              <a:pPr algn="ctr">
                <a:lnSpc>
                  <a:spcPts val="3431"/>
                </a:lnSpc>
              </a:pPr>
              <a:r>
                <a:rPr lang="en-US" sz="2451">
                  <a:solidFill>
                    <a:srgbClr val="EFEFEF">
                      <a:alpha val="27843"/>
                    </a:srgbClr>
                  </a:solidFill>
                  <a:latin typeface="Montserrat"/>
                  <a:ea typeface="Montserrat"/>
                  <a:cs typeface="Montserrat"/>
                  <a:sym typeface="Montserrat"/>
                </a:rPr>
                <a:t>.</a:t>
              </a:r>
            </a:p>
            <a:p>
              <a:pPr algn="ctr">
                <a:lnSpc>
                  <a:spcPts val="3431"/>
                </a:lnSpc>
              </a:pPr>
            </a:p>
          </p:txBody>
        </p:sp>
      </p:grpSp>
      <p:sp>
        <p:nvSpPr>
          <p:cNvPr name="Freeform 6" id="6"/>
          <p:cNvSpPr/>
          <p:nvPr/>
        </p:nvSpPr>
        <p:spPr>
          <a:xfrm flipH="false" flipV="false" rot="0">
            <a:off x="34263" y="-864714"/>
            <a:ext cx="8997301" cy="12016429"/>
          </a:xfrm>
          <a:custGeom>
            <a:avLst/>
            <a:gdLst/>
            <a:ahLst/>
            <a:cxnLst/>
            <a:rect r="r" b="b" t="t" l="l"/>
            <a:pathLst>
              <a:path h="12016429" w="8997301">
                <a:moveTo>
                  <a:pt x="0" y="0"/>
                </a:moveTo>
                <a:lnTo>
                  <a:pt x="8997301" y="0"/>
                </a:lnTo>
                <a:lnTo>
                  <a:pt x="8997301" y="12016428"/>
                </a:lnTo>
                <a:lnTo>
                  <a:pt x="0" y="12016428"/>
                </a:lnTo>
                <a:lnTo>
                  <a:pt x="0" y="0"/>
                </a:lnTo>
                <a:close/>
              </a:path>
            </a:pathLst>
          </a:custGeom>
          <a:blipFill>
            <a:blip r:embed="rId2">
              <a:alphaModFix amt="46000"/>
            </a:blip>
            <a:stretch>
              <a:fillRect l="0" t="0" r="0" b="0"/>
            </a:stretch>
          </a:blipFill>
        </p:spPr>
      </p:sp>
      <p:sp>
        <p:nvSpPr>
          <p:cNvPr name="Freeform 7" id="7"/>
          <p:cNvSpPr/>
          <p:nvPr/>
        </p:nvSpPr>
        <p:spPr>
          <a:xfrm flipH="false" flipV="false" rot="-5400000">
            <a:off x="7061200" y="-939800"/>
            <a:ext cx="4165600" cy="18288000"/>
          </a:xfrm>
          <a:custGeom>
            <a:avLst/>
            <a:gdLst/>
            <a:ahLst/>
            <a:cxnLst/>
            <a:rect r="r" b="b" t="t" l="l"/>
            <a:pathLst>
              <a:path h="18288000" w="4165600">
                <a:moveTo>
                  <a:pt x="0" y="0"/>
                </a:moveTo>
                <a:lnTo>
                  <a:pt x="4165600" y="0"/>
                </a:lnTo>
                <a:lnTo>
                  <a:pt x="4165600" y="18288000"/>
                </a:lnTo>
                <a:lnTo>
                  <a:pt x="0" y="18288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514350" y="-585021"/>
            <a:ext cx="20051197" cy="1050288"/>
            <a:chOff x="0" y="0"/>
            <a:chExt cx="5280974" cy="276619"/>
          </a:xfrm>
        </p:grpSpPr>
        <p:sp>
          <p:nvSpPr>
            <p:cNvPr name="Freeform 9" id="9"/>
            <p:cNvSpPr/>
            <p:nvPr/>
          </p:nvSpPr>
          <p:spPr>
            <a:xfrm flipH="false" flipV="false" rot="0">
              <a:off x="0" y="0"/>
              <a:ext cx="5280974" cy="276619"/>
            </a:xfrm>
            <a:custGeom>
              <a:avLst/>
              <a:gdLst/>
              <a:ahLst/>
              <a:cxnLst/>
              <a:rect r="r" b="b" t="t" l="l"/>
              <a:pathLst>
                <a:path h="276619" w="5280974">
                  <a:moveTo>
                    <a:pt x="0" y="0"/>
                  </a:moveTo>
                  <a:lnTo>
                    <a:pt x="5280974" y="0"/>
                  </a:lnTo>
                  <a:lnTo>
                    <a:pt x="5280974" y="276619"/>
                  </a:lnTo>
                  <a:lnTo>
                    <a:pt x="0" y="276619"/>
                  </a:lnTo>
                  <a:close/>
                </a:path>
              </a:pathLst>
            </a:custGeom>
            <a:gradFill rotWithShape="true">
              <a:gsLst>
                <a:gs pos="0">
                  <a:srgbClr val="00A3FF">
                    <a:alpha val="100000"/>
                  </a:srgbClr>
                </a:gs>
                <a:gs pos="100000">
                  <a:srgbClr val="0014CB">
                    <a:alpha val="100000"/>
                  </a:srgbClr>
                </a:gs>
              </a:gsLst>
              <a:path path="circle">
                <a:fillToRect l="0" r="100000" t="0" b="100000"/>
              </a:path>
              <a:tileRect r="0" l="-100000" b="0" t="-100000"/>
            </a:gradFill>
          </p:spPr>
        </p:sp>
        <p:sp>
          <p:nvSpPr>
            <p:cNvPr name="TextBox 10" id="10"/>
            <p:cNvSpPr txBox="true"/>
            <p:nvPr/>
          </p:nvSpPr>
          <p:spPr>
            <a:xfrm>
              <a:off x="0" y="-57150"/>
              <a:ext cx="5280974" cy="333769"/>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2555895" y="2549683"/>
            <a:ext cx="13176211" cy="2839741"/>
          </a:xfrm>
          <a:prstGeom prst="rect">
            <a:avLst/>
          </a:prstGeom>
        </p:spPr>
        <p:txBody>
          <a:bodyPr anchor="t" rtlCol="false" tIns="0" lIns="0" bIns="0" rIns="0">
            <a:spAutoFit/>
          </a:bodyPr>
          <a:lstStyle/>
          <a:p>
            <a:pPr algn="ctr">
              <a:lnSpc>
                <a:spcPts val="11074"/>
              </a:lnSpc>
            </a:pPr>
            <a:r>
              <a:rPr lang="en-US" sz="10349" b="true">
                <a:solidFill>
                  <a:srgbClr val="FFFFFF"/>
                </a:solidFill>
                <a:latin typeface="Museo Moderno Bold"/>
                <a:ea typeface="Museo Moderno Bold"/>
                <a:cs typeface="Museo Moderno Bold"/>
                <a:sym typeface="Museo Moderno Bold"/>
              </a:rPr>
              <a:t>La métaheuristiques choisie </a:t>
            </a:r>
          </a:p>
        </p:txBody>
      </p:sp>
      <p:grpSp>
        <p:nvGrpSpPr>
          <p:cNvPr name="Group 12" id="12"/>
          <p:cNvGrpSpPr/>
          <p:nvPr/>
        </p:nvGrpSpPr>
        <p:grpSpPr>
          <a:xfrm rot="0">
            <a:off x="4412076" y="5433912"/>
            <a:ext cx="9463848" cy="731977"/>
            <a:chOff x="0" y="0"/>
            <a:chExt cx="10102306" cy="781358"/>
          </a:xfrm>
        </p:grpSpPr>
        <p:sp>
          <p:nvSpPr>
            <p:cNvPr name="Freeform 13" id="13"/>
            <p:cNvSpPr/>
            <p:nvPr/>
          </p:nvSpPr>
          <p:spPr>
            <a:xfrm flipH="false" flipV="false" rot="0">
              <a:off x="0" y="0"/>
              <a:ext cx="10102306" cy="781358"/>
            </a:xfrm>
            <a:custGeom>
              <a:avLst/>
              <a:gdLst/>
              <a:ahLst/>
              <a:cxnLst/>
              <a:rect r="r" b="b" t="t" l="l"/>
              <a:pathLst>
                <a:path h="781358" w="10102306">
                  <a:moveTo>
                    <a:pt x="9864181" y="0"/>
                  </a:moveTo>
                  <a:lnTo>
                    <a:pt x="10102306" y="238125"/>
                  </a:lnTo>
                  <a:lnTo>
                    <a:pt x="10102306" y="543233"/>
                  </a:lnTo>
                  <a:lnTo>
                    <a:pt x="9864181" y="781358"/>
                  </a:lnTo>
                  <a:lnTo>
                    <a:pt x="238125" y="781358"/>
                  </a:lnTo>
                  <a:lnTo>
                    <a:pt x="0" y="543233"/>
                  </a:lnTo>
                  <a:lnTo>
                    <a:pt x="0" y="238125"/>
                  </a:lnTo>
                  <a:lnTo>
                    <a:pt x="238125" y="0"/>
                  </a:lnTo>
                  <a:lnTo>
                    <a:pt x="9864181" y="0"/>
                  </a:lnTo>
                  <a:close/>
                </a:path>
              </a:pathLst>
            </a:custGeom>
            <a:gradFill rotWithShape="true">
              <a:gsLst>
                <a:gs pos="0">
                  <a:srgbClr val="00A3FF">
                    <a:alpha val="100000"/>
                  </a:srgbClr>
                </a:gs>
                <a:gs pos="100000">
                  <a:srgbClr val="0014CB">
                    <a:alpha val="100000"/>
                  </a:srgbClr>
                </a:gs>
              </a:gsLst>
              <a:path path="circle">
                <a:fillToRect l="0" r="100000" t="0" b="100000"/>
              </a:path>
              <a:tileRect r="0" l="-100000" b="0" t="-100000"/>
            </a:gradFill>
            <a:ln w="57150" cap="sq">
              <a:gradFill>
                <a:gsLst>
                  <a:gs pos="0">
                    <a:srgbClr val="00A3FF">
                      <a:alpha val="100000"/>
                    </a:srgbClr>
                  </a:gs>
                  <a:gs pos="100000">
                    <a:srgbClr val="0014CB">
                      <a:alpha val="100000"/>
                    </a:srgbClr>
                  </a:gs>
                </a:gsLst>
                <a:path path="circle">
                  <a:fillToRect l="0" r="100000" t="0" b="100000"/>
                </a:path>
                <a:tileRect r="0" l="-100000" b="0" t="-100000"/>
              </a:gradFill>
              <a:prstDash val="solid"/>
              <a:miter/>
            </a:ln>
          </p:spPr>
        </p:sp>
        <p:sp>
          <p:nvSpPr>
            <p:cNvPr name="TextBox 14" id="14"/>
            <p:cNvSpPr txBox="true"/>
            <p:nvPr/>
          </p:nvSpPr>
          <p:spPr>
            <a:xfrm>
              <a:off x="63500" y="15875"/>
              <a:ext cx="9975306" cy="701983"/>
            </a:xfrm>
            <a:prstGeom prst="rect">
              <a:avLst/>
            </a:prstGeom>
          </p:spPr>
          <p:txBody>
            <a:bodyPr anchor="ctr" rtlCol="false" tIns="50800" lIns="50800" bIns="50800" rIns="50800"/>
            <a:lstStyle/>
            <a:p>
              <a:pPr algn="ctr">
                <a:lnSpc>
                  <a:spcPts val="3431"/>
                </a:lnSpc>
              </a:pPr>
            </a:p>
          </p:txBody>
        </p:sp>
      </p:grpSp>
      <p:sp>
        <p:nvSpPr>
          <p:cNvPr name="TextBox 15" id="15"/>
          <p:cNvSpPr txBox="true"/>
          <p:nvPr/>
        </p:nvSpPr>
        <p:spPr>
          <a:xfrm rot="0">
            <a:off x="4734469" y="5430775"/>
            <a:ext cx="8819061" cy="690625"/>
          </a:xfrm>
          <a:prstGeom prst="rect">
            <a:avLst/>
          </a:prstGeom>
        </p:spPr>
        <p:txBody>
          <a:bodyPr anchor="t" rtlCol="false" tIns="0" lIns="0" bIns="0" rIns="0">
            <a:spAutoFit/>
          </a:bodyPr>
          <a:lstStyle/>
          <a:p>
            <a:pPr algn="ctr">
              <a:lnSpc>
                <a:spcPts val="2741"/>
              </a:lnSpc>
            </a:pPr>
            <a:r>
              <a:rPr lang="en-US" b="true" sz="1958">
                <a:solidFill>
                  <a:srgbClr val="FFFFFF"/>
                </a:solidFill>
                <a:latin typeface="Montserrat Bold"/>
                <a:ea typeface="Montserrat Bold"/>
                <a:cs typeface="Montserrat Bold"/>
                <a:sym typeface="Montserrat Bold"/>
              </a:rPr>
              <a:t>PRINCIPE DE LA MÉTAHEURISTIQUE CHOISIE : MLBO (MACHINE LEARNING BASED OPTIMIZATION)</a:t>
            </a:r>
          </a:p>
        </p:txBody>
      </p:sp>
      <p:sp>
        <p:nvSpPr>
          <p:cNvPr name="Freeform 16" id="16"/>
          <p:cNvSpPr/>
          <p:nvPr/>
        </p:nvSpPr>
        <p:spPr>
          <a:xfrm flipH="false" flipV="false" rot="0">
            <a:off x="1617102" y="3775157"/>
            <a:ext cx="2199196" cy="2199196"/>
          </a:xfrm>
          <a:custGeom>
            <a:avLst/>
            <a:gdLst/>
            <a:ahLst/>
            <a:cxnLst/>
            <a:rect r="r" b="b" t="t" l="l"/>
            <a:pathLst>
              <a:path h="2199196" w="2199196">
                <a:moveTo>
                  <a:pt x="0" y="0"/>
                </a:moveTo>
                <a:lnTo>
                  <a:pt x="2199196" y="0"/>
                </a:lnTo>
                <a:lnTo>
                  <a:pt x="2199196" y="2199196"/>
                </a:lnTo>
                <a:lnTo>
                  <a:pt x="0" y="219919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7" id="17"/>
          <p:cNvSpPr/>
          <p:nvPr/>
        </p:nvSpPr>
        <p:spPr>
          <a:xfrm flipH="true" flipV="false" rot="0">
            <a:off x="14245738" y="2602508"/>
            <a:ext cx="2452251" cy="2452251"/>
          </a:xfrm>
          <a:custGeom>
            <a:avLst/>
            <a:gdLst/>
            <a:ahLst/>
            <a:cxnLst/>
            <a:rect r="r" b="b" t="t" l="l"/>
            <a:pathLst>
              <a:path h="2452251" w="2452251">
                <a:moveTo>
                  <a:pt x="2452251" y="0"/>
                </a:moveTo>
                <a:lnTo>
                  <a:pt x="0" y="0"/>
                </a:lnTo>
                <a:lnTo>
                  <a:pt x="0" y="2452251"/>
                </a:lnTo>
                <a:lnTo>
                  <a:pt x="2452251" y="2452251"/>
                </a:lnTo>
                <a:lnTo>
                  <a:pt x="2452251"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8" id="18"/>
          <p:cNvSpPr txBox="true"/>
          <p:nvPr/>
        </p:nvSpPr>
        <p:spPr>
          <a:xfrm rot="0">
            <a:off x="3195058" y="6404209"/>
            <a:ext cx="11897884" cy="2768366"/>
          </a:xfrm>
          <a:prstGeom prst="rect">
            <a:avLst/>
          </a:prstGeom>
        </p:spPr>
        <p:txBody>
          <a:bodyPr anchor="t" rtlCol="false" tIns="0" lIns="0" bIns="0" rIns="0">
            <a:spAutoFit/>
          </a:bodyPr>
          <a:lstStyle/>
          <a:p>
            <a:pPr algn="ctr">
              <a:lnSpc>
                <a:spcPts val="3158"/>
              </a:lnSpc>
            </a:pPr>
            <a:r>
              <a:rPr lang="en-US" sz="2256">
                <a:solidFill>
                  <a:srgbClr val="FFFFFF"/>
                </a:solidFill>
                <a:latin typeface="Open Sans"/>
                <a:ea typeface="Open Sans"/>
                <a:cs typeface="Open Sans"/>
                <a:sym typeface="Open Sans"/>
              </a:rPr>
              <a:t>L'algorithme utilisé ici est inspiré des principes de la recherche naturelle. Il s'agit d'un processus itératif où une population d'agents (solutions) évolue au fil des itérations pour améliorer la fonction de fitness, qui dans ce cas est l'accuracy du modèle. Chaque agent représente un ensemble de paramètres pour le modèle, et les interactions entre les agents visent à découvrir les configurations optimales. L'optimisation est basée sur l'évolution de ces solutions grâce à des mécanismes inspirés des stratégies de recherche dans la nature, tels que la collaboration et la compétition entre agents.</a:t>
            </a:r>
          </a:p>
        </p:txBody>
      </p:sp>
    </p:spTree>
  </p:cSld>
  <p:clrMapOvr>
    <a:masterClrMapping/>
  </p:clrMapOvr>
  <p:transition spd="slow">
    <p:push dir="l"/>
  </p:transition>
</p:sld>
</file>

<file path=ppt/slides/slide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0632">
                <a:alpha val="100000"/>
              </a:srgbClr>
            </a:gs>
            <a:gs pos="100000">
              <a:srgbClr val="000C4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9290699" y="-864714"/>
            <a:ext cx="8997301" cy="12016429"/>
          </a:xfrm>
          <a:custGeom>
            <a:avLst/>
            <a:gdLst/>
            <a:ahLst/>
            <a:cxnLst/>
            <a:rect r="r" b="b" t="t" l="l"/>
            <a:pathLst>
              <a:path h="12016429" w="8997301">
                <a:moveTo>
                  <a:pt x="0" y="0"/>
                </a:moveTo>
                <a:lnTo>
                  <a:pt x="8997301" y="0"/>
                </a:lnTo>
                <a:lnTo>
                  <a:pt x="8997301" y="12016428"/>
                </a:lnTo>
                <a:lnTo>
                  <a:pt x="0" y="12016428"/>
                </a:lnTo>
                <a:lnTo>
                  <a:pt x="0" y="0"/>
                </a:lnTo>
                <a:close/>
              </a:path>
            </a:pathLst>
          </a:custGeom>
          <a:blipFill>
            <a:blip r:embed="rId2">
              <a:alphaModFix amt="46000"/>
            </a:blip>
            <a:stretch>
              <a:fillRect l="0" t="0" r="0" b="0"/>
            </a:stretch>
          </a:blipFill>
        </p:spPr>
      </p:sp>
      <p:sp>
        <p:nvSpPr>
          <p:cNvPr name="Freeform 3" id="3"/>
          <p:cNvSpPr/>
          <p:nvPr/>
        </p:nvSpPr>
        <p:spPr>
          <a:xfrm flipH="false" flipV="false" rot="0">
            <a:off x="34263" y="-864714"/>
            <a:ext cx="8997301" cy="12016429"/>
          </a:xfrm>
          <a:custGeom>
            <a:avLst/>
            <a:gdLst/>
            <a:ahLst/>
            <a:cxnLst/>
            <a:rect r="r" b="b" t="t" l="l"/>
            <a:pathLst>
              <a:path h="12016429" w="8997301">
                <a:moveTo>
                  <a:pt x="0" y="0"/>
                </a:moveTo>
                <a:lnTo>
                  <a:pt x="8997301" y="0"/>
                </a:lnTo>
                <a:lnTo>
                  <a:pt x="8997301" y="12016428"/>
                </a:lnTo>
                <a:lnTo>
                  <a:pt x="0" y="12016428"/>
                </a:lnTo>
                <a:lnTo>
                  <a:pt x="0" y="0"/>
                </a:lnTo>
                <a:close/>
              </a:path>
            </a:pathLst>
          </a:custGeom>
          <a:blipFill>
            <a:blip r:embed="rId2">
              <a:alphaModFix amt="46000"/>
            </a:blip>
            <a:stretch>
              <a:fillRect l="0" t="0" r="0" b="0"/>
            </a:stretch>
          </a:blipFill>
        </p:spPr>
      </p:sp>
      <p:grpSp>
        <p:nvGrpSpPr>
          <p:cNvPr name="Group 4" id="4"/>
          <p:cNvGrpSpPr/>
          <p:nvPr/>
        </p:nvGrpSpPr>
        <p:grpSpPr>
          <a:xfrm rot="0">
            <a:off x="-514350" y="-585021"/>
            <a:ext cx="20051197" cy="1050288"/>
            <a:chOff x="0" y="0"/>
            <a:chExt cx="5280974" cy="276619"/>
          </a:xfrm>
        </p:grpSpPr>
        <p:sp>
          <p:nvSpPr>
            <p:cNvPr name="Freeform 5" id="5"/>
            <p:cNvSpPr/>
            <p:nvPr/>
          </p:nvSpPr>
          <p:spPr>
            <a:xfrm flipH="false" flipV="false" rot="0">
              <a:off x="0" y="0"/>
              <a:ext cx="5280974" cy="276619"/>
            </a:xfrm>
            <a:custGeom>
              <a:avLst/>
              <a:gdLst/>
              <a:ahLst/>
              <a:cxnLst/>
              <a:rect r="r" b="b" t="t" l="l"/>
              <a:pathLst>
                <a:path h="276619" w="5280974">
                  <a:moveTo>
                    <a:pt x="0" y="0"/>
                  </a:moveTo>
                  <a:lnTo>
                    <a:pt x="5280974" y="0"/>
                  </a:lnTo>
                  <a:lnTo>
                    <a:pt x="5280974" y="276619"/>
                  </a:lnTo>
                  <a:lnTo>
                    <a:pt x="0" y="276619"/>
                  </a:lnTo>
                  <a:close/>
                </a:path>
              </a:pathLst>
            </a:custGeom>
            <a:gradFill rotWithShape="true">
              <a:gsLst>
                <a:gs pos="0">
                  <a:srgbClr val="00A3FF">
                    <a:alpha val="100000"/>
                  </a:srgbClr>
                </a:gs>
                <a:gs pos="100000">
                  <a:srgbClr val="0014CB">
                    <a:alpha val="100000"/>
                  </a:srgbClr>
                </a:gs>
              </a:gsLst>
              <a:path path="circle">
                <a:fillToRect l="0" r="100000" t="0" b="100000"/>
              </a:path>
              <a:tileRect r="0" l="-100000" b="0" t="-100000"/>
            </a:gradFill>
          </p:spPr>
        </p:sp>
        <p:sp>
          <p:nvSpPr>
            <p:cNvPr name="TextBox 6" id="6"/>
            <p:cNvSpPr txBox="true"/>
            <p:nvPr/>
          </p:nvSpPr>
          <p:spPr>
            <a:xfrm>
              <a:off x="0" y="-57150"/>
              <a:ext cx="5280974" cy="333769"/>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5400000">
            <a:off x="7061200" y="-939800"/>
            <a:ext cx="4165600" cy="18288000"/>
          </a:xfrm>
          <a:custGeom>
            <a:avLst/>
            <a:gdLst/>
            <a:ahLst/>
            <a:cxnLst/>
            <a:rect r="r" b="b" t="t" l="l"/>
            <a:pathLst>
              <a:path h="18288000" w="4165600">
                <a:moveTo>
                  <a:pt x="0" y="0"/>
                </a:moveTo>
                <a:lnTo>
                  <a:pt x="4165600" y="0"/>
                </a:lnTo>
                <a:lnTo>
                  <a:pt x="4165600" y="18288000"/>
                </a:lnTo>
                <a:lnTo>
                  <a:pt x="0" y="18288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1612601" y="2896857"/>
            <a:ext cx="8987693" cy="3114389"/>
          </a:xfrm>
          <a:prstGeom prst="rect">
            <a:avLst/>
          </a:prstGeom>
        </p:spPr>
        <p:txBody>
          <a:bodyPr anchor="t" rtlCol="false" tIns="0" lIns="0" bIns="0" rIns="0">
            <a:spAutoFit/>
          </a:bodyPr>
          <a:lstStyle/>
          <a:p>
            <a:pPr algn="l">
              <a:lnSpc>
                <a:spcPts val="8109"/>
              </a:lnSpc>
            </a:pPr>
            <a:r>
              <a:rPr lang="en-US" sz="7578" b="true">
                <a:solidFill>
                  <a:srgbClr val="FFFFFF"/>
                </a:solidFill>
                <a:latin typeface="Museo Moderno Bold"/>
                <a:ea typeface="Museo Moderno Bold"/>
                <a:cs typeface="Museo Moderno Bold"/>
                <a:sym typeface="Museo Moderno Bold"/>
              </a:rPr>
              <a:t>Fonction de Fitness : Accuracy du Modèle</a:t>
            </a:r>
          </a:p>
        </p:txBody>
      </p:sp>
      <p:sp>
        <p:nvSpPr>
          <p:cNvPr name="TextBox 9" id="9"/>
          <p:cNvSpPr txBox="true"/>
          <p:nvPr/>
        </p:nvSpPr>
        <p:spPr>
          <a:xfrm rot="0">
            <a:off x="10945853" y="3010500"/>
            <a:ext cx="6075322" cy="414311"/>
          </a:xfrm>
          <a:prstGeom prst="rect">
            <a:avLst/>
          </a:prstGeom>
        </p:spPr>
        <p:txBody>
          <a:bodyPr anchor="t" rtlCol="false" tIns="0" lIns="0" bIns="0" rIns="0">
            <a:spAutoFit/>
          </a:bodyPr>
          <a:lstStyle/>
          <a:p>
            <a:pPr algn="just">
              <a:lnSpc>
                <a:spcPts val="3413"/>
              </a:lnSpc>
              <a:spcBef>
                <a:spcPct val="0"/>
              </a:spcBef>
            </a:pPr>
            <a:r>
              <a:rPr lang="en-US" b="true" sz="2438">
                <a:solidFill>
                  <a:srgbClr val="FFFFFF"/>
                </a:solidFill>
                <a:latin typeface="Montserrat Ultra-Bold"/>
                <a:ea typeface="Montserrat Ultra-Bold"/>
                <a:cs typeface="Montserrat Ultra-Bold"/>
                <a:sym typeface="Montserrat Ultra-Bold"/>
              </a:rPr>
              <a:t>POURQUOI L'ACCURACY ?</a:t>
            </a:r>
          </a:p>
        </p:txBody>
      </p:sp>
      <p:sp>
        <p:nvSpPr>
          <p:cNvPr name="TextBox 10" id="10"/>
          <p:cNvSpPr txBox="true"/>
          <p:nvPr/>
        </p:nvSpPr>
        <p:spPr>
          <a:xfrm rot="0">
            <a:off x="10945853" y="5085107"/>
            <a:ext cx="6075322" cy="414311"/>
          </a:xfrm>
          <a:prstGeom prst="rect">
            <a:avLst/>
          </a:prstGeom>
        </p:spPr>
        <p:txBody>
          <a:bodyPr anchor="t" rtlCol="false" tIns="0" lIns="0" bIns="0" rIns="0">
            <a:spAutoFit/>
          </a:bodyPr>
          <a:lstStyle/>
          <a:p>
            <a:pPr algn="just">
              <a:lnSpc>
                <a:spcPts val="3413"/>
              </a:lnSpc>
              <a:spcBef>
                <a:spcPct val="0"/>
              </a:spcBef>
            </a:pPr>
            <a:r>
              <a:rPr lang="en-US" b="true" sz="2438">
                <a:solidFill>
                  <a:srgbClr val="FFFFFF"/>
                </a:solidFill>
                <a:latin typeface="Montserrat Ultra-Bold"/>
                <a:ea typeface="Montserrat Ultra-Bold"/>
                <a:cs typeface="Montserrat Ultra-Bold"/>
                <a:sym typeface="Montserrat Ultra-Bold"/>
              </a:rPr>
              <a:t>OBJECTIF DE L'OPTIMISATION</a:t>
            </a:r>
          </a:p>
        </p:txBody>
      </p:sp>
      <p:sp>
        <p:nvSpPr>
          <p:cNvPr name="TextBox 11" id="11"/>
          <p:cNvSpPr txBox="true"/>
          <p:nvPr/>
        </p:nvSpPr>
        <p:spPr>
          <a:xfrm rot="0">
            <a:off x="10945853" y="3695410"/>
            <a:ext cx="5513537" cy="795146"/>
          </a:xfrm>
          <a:prstGeom prst="rect">
            <a:avLst/>
          </a:prstGeom>
        </p:spPr>
        <p:txBody>
          <a:bodyPr anchor="t" rtlCol="false" tIns="0" lIns="0" bIns="0" rIns="0">
            <a:spAutoFit/>
          </a:bodyPr>
          <a:lstStyle/>
          <a:p>
            <a:pPr algn="just">
              <a:lnSpc>
                <a:spcPts val="3234"/>
              </a:lnSpc>
            </a:pPr>
            <a:r>
              <a:rPr lang="en-US" sz="2100">
                <a:solidFill>
                  <a:srgbClr val="FFFFFF"/>
                </a:solidFill>
                <a:latin typeface="Montserrat"/>
                <a:ea typeface="Montserrat"/>
                <a:cs typeface="Montserrat"/>
                <a:sym typeface="Montserrat"/>
              </a:rPr>
              <a:t>métrique simple et permet de compare facilement les performances</a:t>
            </a:r>
          </a:p>
        </p:txBody>
      </p:sp>
      <p:sp>
        <p:nvSpPr>
          <p:cNvPr name="TextBox 12" id="12"/>
          <p:cNvSpPr txBox="true"/>
          <p:nvPr/>
        </p:nvSpPr>
        <p:spPr>
          <a:xfrm rot="0">
            <a:off x="10945853" y="5610636"/>
            <a:ext cx="5513537" cy="1099184"/>
          </a:xfrm>
          <a:prstGeom prst="rect">
            <a:avLst/>
          </a:prstGeom>
        </p:spPr>
        <p:txBody>
          <a:bodyPr anchor="t" rtlCol="false" tIns="0" lIns="0" bIns="0" rIns="0">
            <a:spAutoFit/>
          </a:bodyPr>
          <a:lstStyle/>
          <a:p>
            <a:pPr algn="just">
              <a:lnSpc>
                <a:spcPts val="2940"/>
              </a:lnSpc>
            </a:pPr>
            <a:r>
              <a:rPr lang="en-US" sz="2100">
                <a:solidFill>
                  <a:srgbClr val="FFFFFF"/>
                </a:solidFill>
                <a:latin typeface="Montserrat"/>
                <a:ea typeface="Montserrat"/>
                <a:cs typeface="Montserrat"/>
                <a:sym typeface="Montserrat"/>
              </a:rPr>
              <a:t>Maximiser l'accuracy sur l'ensemble de validation en identifiant les paramètres optimaux du Random Forest</a:t>
            </a:r>
          </a:p>
        </p:txBody>
      </p:sp>
      <p:sp>
        <p:nvSpPr>
          <p:cNvPr name="TextBox 13" id="13"/>
          <p:cNvSpPr txBox="true"/>
          <p:nvPr/>
        </p:nvSpPr>
        <p:spPr>
          <a:xfrm rot="0">
            <a:off x="10945853" y="7325995"/>
            <a:ext cx="5513537" cy="1470659"/>
          </a:xfrm>
          <a:prstGeom prst="rect">
            <a:avLst/>
          </a:prstGeom>
        </p:spPr>
        <p:txBody>
          <a:bodyPr anchor="t" rtlCol="false" tIns="0" lIns="0" bIns="0" rIns="0">
            <a:spAutoFit/>
          </a:bodyPr>
          <a:lstStyle/>
          <a:p>
            <a:pPr algn="just">
              <a:lnSpc>
                <a:spcPts val="2940"/>
              </a:lnSpc>
            </a:pPr>
            <a:r>
              <a:rPr lang="en-US" sz="2100">
                <a:solidFill>
                  <a:srgbClr val="FFFFFF"/>
                </a:solidFill>
                <a:latin typeface="Montserrat"/>
                <a:ea typeface="Montserrat"/>
                <a:cs typeface="Montserrat"/>
                <a:sym typeface="Montserrat"/>
              </a:rPr>
              <a:t>Plus une solution (ensemble de paramètres) améliore l'accuracy, plus elle est favorisée dans les itérations suivantes.. </a:t>
            </a:r>
          </a:p>
        </p:txBody>
      </p:sp>
      <p:sp>
        <p:nvSpPr>
          <p:cNvPr name="TextBox 14" id="14"/>
          <p:cNvSpPr txBox="true"/>
          <p:nvPr/>
        </p:nvSpPr>
        <p:spPr>
          <a:xfrm rot="0">
            <a:off x="1655336" y="6064250"/>
            <a:ext cx="6854313" cy="2925603"/>
          </a:xfrm>
          <a:prstGeom prst="rect">
            <a:avLst/>
          </a:prstGeom>
        </p:spPr>
        <p:txBody>
          <a:bodyPr anchor="t" rtlCol="false" tIns="0" lIns="0" bIns="0" rIns="0">
            <a:spAutoFit/>
          </a:bodyPr>
          <a:lstStyle/>
          <a:p>
            <a:pPr algn="just">
              <a:lnSpc>
                <a:spcPts val="3390"/>
              </a:lnSpc>
            </a:pPr>
            <a:r>
              <a:rPr lang="en-US" sz="2422">
                <a:solidFill>
                  <a:srgbClr val="FFFFFF"/>
                </a:solidFill>
                <a:latin typeface="Montserrat"/>
                <a:ea typeface="Montserrat"/>
                <a:cs typeface="Montserrat"/>
                <a:sym typeface="Montserrat"/>
              </a:rPr>
              <a:t>La fonction de fitness mesure la qualité d'une solution candidate (ensemble de paramètres) dans le cadre de l'optimisation. Ici, la métrique utilisée est l'accuracy (précision) du modèle Random Forest, qui correspond à la proportion des prédictions correctes sur les données de validation.</a:t>
            </a:r>
          </a:p>
        </p:txBody>
      </p:sp>
      <p:sp>
        <p:nvSpPr>
          <p:cNvPr name="Freeform 15" id="15"/>
          <p:cNvSpPr/>
          <p:nvPr/>
        </p:nvSpPr>
        <p:spPr>
          <a:xfrm flipH="false" flipV="false" rot="0">
            <a:off x="-1028700" y="1699081"/>
            <a:ext cx="3657219" cy="3657219"/>
          </a:xfrm>
          <a:custGeom>
            <a:avLst/>
            <a:gdLst/>
            <a:ahLst/>
            <a:cxnLst/>
            <a:rect r="r" b="b" t="t" l="l"/>
            <a:pathLst>
              <a:path h="3657219" w="3657219">
                <a:moveTo>
                  <a:pt x="0" y="0"/>
                </a:moveTo>
                <a:lnTo>
                  <a:pt x="3657219" y="0"/>
                </a:lnTo>
                <a:lnTo>
                  <a:pt x="3657219" y="3657219"/>
                </a:lnTo>
                <a:lnTo>
                  <a:pt x="0" y="365721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6" id="16"/>
          <p:cNvSpPr/>
          <p:nvPr/>
        </p:nvSpPr>
        <p:spPr>
          <a:xfrm flipH="false" flipV="false" rot="0">
            <a:off x="16459390" y="4173111"/>
            <a:ext cx="3657219" cy="3657219"/>
          </a:xfrm>
          <a:custGeom>
            <a:avLst/>
            <a:gdLst/>
            <a:ahLst/>
            <a:cxnLst/>
            <a:rect r="r" b="b" t="t" l="l"/>
            <a:pathLst>
              <a:path h="3657219" w="3657219">
                <a:moveTo>
                  <a:pt x="0" y="0"/>
                </a:moveTo>
                <a:lnTo>
                  <a:pt x="3657220" y="0"/>
                </a:lnTo>
                <a:lnTo>
                  <a:pt x="3657220" y="3657219"/>
                </a:lnTo>
                <a:lnTo>
                  <a:pt x="0" y="365721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transition spd="slow">
    <p:push dir="l"/>
  </p:transition>
</p:sld>
</file>

<file path=ppt/slides/slide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0632">
                <a:alpha val="100000"/>
              </a:srgbClr>
            </a:gs>
            <a:gs pos="100000">
              <a:srgbClr val="000C4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9290699" y="-864714"/>
            <a:ext cx="8997301" cy="12016429"/>
          </a:xfrm>
          <a:custGeom>
            <a:avLst/>
            <a:gdLst/>
            <a:ahLst/>
            <a:cxnLst/>
            <a:rect r="r" b="b" t="t" l="l"/>
            <a:pathLst>
              <a:path h="12016429" w="8997301">
                <a:moveTo>
                  <a:pt x="0" y="0"/>
                </a:moveTo>
                <a:lnTo>
                  <a:pt x="8997301" y="0"/>
                </a:lnTo>
                <a:lnTo>
                  <a:pt x="8997301" y="12016428"/>
                </a:lnTo>
                <a:lnTo>
                  <a:pt x="0" y="12016428"/>
                </a:lnTo>
                <a:lnTo>
                  <a:pt x="0" y="0"/>
                </a:lnTo>
                <a:close/>
              </a:path>
            </a:pathLst>
          </a:custGeom>
          <a:blipFill>
            <a:blip r:embed="rId2">
              <a:alphaModFix amt="46000"/>
            </a:blip>
            <a:stretch>
              <a:fillRect l="0" t="0" r="0" b="0"/>
            </a:stretch>
          </a:blipFill>
        </p:spPr>
      </p:sp>
      <p:sp>
        <p:nvSpPr>
          <p:cNvPr name="Freeform 3" id="3"/>
          <p:cNvSpPr/>
          <p:nvPr/>
        </p:nvSpPr>
        <p:spPr>
          <a:xfrm flipH="false" flipV="false" rot="0">
            <a:off x="34263" y="-864714"/>
            <a:ext cx="8997301" cy="12016429"/>
          </a:xfrm>
          <a:custGeom>
            <a:avLst/>
            <a:gdLst/>
            <a:ahLst/>
            <a:cxnLst/>
            <a:rect r="r" b="b" t="t" l="l"/>
            <a:pathLst>
              <a:path h="12016429" w="8997301">
                <a:moveTo>
                  <a:pt x="0" y="0"/>
                </a:moveTo>
                <a:lnTo>
                  <a:pt x="8997301" y="0"/>
                </a:lnTo>
                <a:lnTo>
                  <a:pt x="8997301" y="12016428"/>
                </a:lnTo>
                <a:lnTo>
                  <a:pt x="0" y="12016428"/>
                </a:lnTo>
                <a:lnTo>
                  <a:pt x="0" y="0"/>
                </a:lnTo>
                <a:close/>
              </a:path>
            </a:pathLst>
          </a:custGeom>
          <a:blipFill>
            <a:blip r:embed="rId2">
              <a:alphaModFix amt="46000"/>
            </a:blip>
            <a:stretch>
              <a:fillRect l="0" t="0" r="0" b="0"/>
            </a:stretch>
          </a:blipFill>
        </p:spPr>
      </p:sp>
      <p:grpSp>
        <p:nvGrpSpPr>
          <p:cNvPr name="Group 4" id="4"/>
          <p:cNvGrpSpPr/>
          <p:nvPr/>
        </p:nvGrpSpPr>
        <p:grpSpPr>
          <a:xfrm rot="0">
            <a:off x="-514350" y="-585021"/>
            <a:ext cx="20051197" cy="1050288"/>
            <a:chOff x="0" y="0"/>
            <a:chExt cx="5280974" cy="276619"/>
          </a:xfrm>
        </p:grpSpPr>
        <p:sp>
          <p:nvSpPr>
            <p:cNvPr name="Freeform 5" id="5"/>
            <p:cNvSpPr/>
            <p:nvPr/>
          </p:nvSpPr>
          <p:spPr>
            <a:xfrm flipH="false" flipV="false" rot="0">
              <a:off x="0" y="0"/>
              <a:ext cx="5280974" cy="276619"/>
            </a:xfrm>
            <a:custGeom>
              <a:avLst/>
              <a:gdLst/>
              <a:ahLst/>
              <a:cxnLst/>
              <a:rect r="r" b="b" t="t" l="l"/>
              <a:pathLst>
                <a:path h="276619" w="5280974">
                  <a:moveTo>
                    <a:pt x="0" y="0"/>
                  </a:moveTo>
                  <a:lnTo>
                    <a:pt x="5280974" y="0"/>
                  </a:lnTo>
                  <a:lnTo>
                    <a:pt x="5280974" y="276619"/>
                  </a:lnTo>
                  <a:lnTo>
                    <a:pt x="0" y="276619"/>
                  </a:lnTo>
                  <a:close/>
                </a:path>
              </a:pathLst>
            </a:custGeom>
            <a:gradFill rotWithShape="true">
              <a:gsLst>
                <a:gs pos="0">
                  <a:srgbClr val="00A3FF">
                    <a:alpha val="100000"/>
                  </a:srgbClr>
                </a:gs>
                <a:gs pos="100000">
                  <a:srgbClr val="0014CB">
                    <a:alpha val="100000"/>
                  </a:srgbClr>
                </a:gs>
              </a:gsLst>
              <a:path path="circle">
                <a:fillToRect l="0" r="100000" t="0" b="100000"/>
              </a:path>
              <a:tileRect r="0" l="-100000" b="0" t="-100000"/>
            </a:gradFill>
          </p:spPr>
        </p:sp>
        <p:sp>
          <p:nvSpPr>
            <p:cNvPr name="TextBox 6" id="6"/>
            <p:cNvSpPr txBox="true"/>
            <p:nvPr/>
          </p:nvSpPr>
          <p:spPr>
            <a:xfrm>
              <a:off x="0" y="-57150"/>
              <a:ext cx="5280974" cy="333769"/>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5400000">
            <a:off x="7061200" y="-939800"/>
            <a:ext cx="4165600" cy="18288000"/>
          </a:xfrm>
          <a:custGeom>
            <a:avLst/>
            <a:gdLst/>
            <a:ahLst/>
            <a:cxnLst/>
            <a:rect r="r" b="b" t="t" l="l"/>
            <a:pathLst>
              <a:path h="18288000" w="4165600">
                <a:moveTo>
                  <a:pt x="0" y="0"/>
                </a:moveTo>
                <a:lnTo>
                  <a:pt x="4165600" y="0"/>
                </a:lnTo>
                <a:lnTo>
                  <a:pt x="4165600" y="18288000"/>
                </a:lnTo>
                <a:lnTo>
                  <a:pt x="0" y="18288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4446847" y="2878196"/>
            <a:ext cx="9394305" cy="3198337"/>
          </a:xfrm>
          <a:prstGeom prst="rect">
            <a:avLst/>
          </a:prstGeom>
        </p:spPr>
        <p:txBody>
          <a:bodyPr anchor="t" rtlCol="false" tIns="0" lIns="0" bIns="0" rIns="0">
            <a:spAutoFit/>
          </a:bodyPr>
          <a:lstStyle/>
          <a:p>
            <a:pPr algn="ctr">
              <a:lnSpc>
                <a:spcPts val="12445"/>
              </a:lnSpc>
            </a:pPr>
            <a:r>
              <a:rPr lang="en-US" sz="11631" b="true">
                <a:solidFill>
                  <a:srgbClr val="FFFFFF"/>
                </a:solidFill>
                <a:latin typeface="Museo Moderno Bold"/>
                <a:ea typeface="Museo Moderno Bold"/>
                <a:cs typeface="Museo Moderno Bold"/>
                <a:sym typeface="Museo Moderno Bold"/>
              </a:rPr>
              <a:t>Dataset utilisée</a:t>
            </a:r>
          </a:p>
        </p:txBody>
      </p:sp>
      <p:sp>
        <p:nvSpPr>
          <p:cNvPr name="Freeform 9" id="9"/>
          <p:cNvSpPr/>
          <p:nvPr/>
        </p:nvSpPr>
        <p:spPr>
          <a:xfrm flipH="true" flipV="false" rot="0">
            <a:off x="875695" y="5143500"/>
            <a:ext cx="3657219" cy="3657219"/>
          </a:xfrm>
          <a:custGeom>
            <a:avLst/>
            <a:gdLst/>
            <a:ahLst/>
            <a:cxnLst/>
            <a:rect r="r" b="b" t="t" l="l"/>
            <a:pathLst>
              <a:path h="3657219" w="3657219">
                <a:moveTo>
                  <a:pt x="3657219" y="0"/>
                </a:moveTo>
                <a:lnTo>
                  <a:pt x="0" y="0"/>
                </a:lnTo>
                <a:lnTo>
                  <a:pt x="0" y="3657219"/>
                </a:lnTo>
                <a:lnTo>
                  <a:pt x="3657219" y="3657219"/>
                </a:lnTo>
                <a:lnTo>
                  <a:pt x="3657219"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0" id="10"/>
          <p:cNvSpPr txBox="true"/>
          <p:nvPr/>
        </p:nvSpPr>
        <p:spPr>
          <a:xfrm rot="0">
            <a:off x="2976002" y="6076950"/>
            <a:ext cx="5792759" cy="1989455"/>
          </a:xfrm>
          <a:prstGeom prst="rect">
            <a:avLst/>
          </a:prstGeom>
        </p:spPr>
        <p:txBody>
          <a:bodyPr anchor="t" rtlCol="false" tIns="0" lIns="0" bIns="0" rIns="0">
            <a:spAutoFit/>
          </a:bodyPr>
          <a:lstStyle/>
          <a:p>
            <a:pPr algn="ctr">
              <a:lnSpc>
                <a:spcPts val="3220"/>
              </a:lnSpc>
            </a:pPr>
          </a:p>
          <a:p>
            <a:pPr algn="ctr">
              <a:lnSpc>
                <a:spcPts val="3220"/>
              </a:lnSpc>
            </a:pPr>
            <a:r>
              <a:rPr lang="en-US" sz="2300">
                <a:solidFill>
                  <a:srgbClr val="FFFFFF"/>
                </a:solidFill>
                <a:latin typeface="Montserrat"/>
                <a:ea typeface="Montserrat"/>
                <a:cs typeface="Montserrat"/>
                <a:sym typeface="Montserrat"/>
              </a:rPr>
              <a:t>Nom du dataset : Dataset de détection de profils faussement créés sur Twitter.</a:t>
            </a:r>
          </a:p>
          <a:p>
            <a:pPr algn="ctr">
              <a:lnSpc>
                <a:spcPts val="3220"/>
              </a:lnSpc>
            </a:pPr>
          </a:p>
          <a:p>
            <a:pPr algn="ctr">
              <a:lnSpc>
                <a:spcPts val="3220"/>
              </a:lnSpc>
            </a:pPr>
          </a:p>
        </p:txBody>
      </p:sp>
      <p:sp>
        <p:nvSpPr>
          <p:cNvPr name="TextBox 11" id="11"/>
          <p:cNvSpPr txBox="true"/>
          <p:nvPr/>
        </p:nvSpPr>
        <p:spPr>
          <a:xfrm rot="0">
            <a:off x="9488751" y="6420984"/>
            <a:ext cx="8601197" cy="3518806"/>
          </a:xfrm>
          <a:prstGeom prst="rect">
            <a:avLst/>
          </a:prstGeom>
        </p:spPr>
        <p:txBody>
          <a:bodyPr anchor="t" rtlCol="false" tIns="0" lIns="0" bIns="0" rIns="0">
            <a:spAutoFit/>
          </a:bodyPr>
          <a:lstStyle/>
          <a:p>
            <a:pPr algn="l">
              <a:lnSpc>
                <a:spcPts val="3155"/>
              </a:lnSpc>
            </a:pPr>
            <a:r>
              <a:rPr lang="en-US" sz="2254">
                <a:solidFill>
                  <a:srgbClr val="FFFFFF"/>
                </a:solidFill>
                <a:latin typeface="Montserrat"/>
                <a:ea typeface="Montserrat"/>
                <a:cs typeface="Montserrat"/>
                <a:sym typeface="Montserrat"/>
              </a:rPr>
              <a:t>Taille et Structure :</a:t>
            </a:r>
          </a:p>
          <a:p>
            <a:pPr algn="l" marL="486641" indent="-243321" lvl="1">
              <a:lnSpc>
                <a:spcPts val="3155"/>
              </a:lnSpc>
              <a:buFont typeface="Arial"/>
              <a:buChar char="•"/>
            </a:pPr>
            <a:r>
              <a:rPr lang="en-US" sz="2254">
                <a:solidFill>
                  <a:srgbClr val="FFFFFF"/>
                </a:solidFill>
                <a:latin typeface="Montserrat"/>
                <a:ea typeface="Montserrat"/>
                <a:cs typeface="Montserrat"/>
                <a:sym typeface="Montserrat"/>
              </a:rPr>
              <a:t>Nombre de lignes : 1001.</a:t>
            </a:r>
          </a:p>
          <a:p>
            <a:pPr algn="l" marL="486641" indent="-243321" lvl="1">
              <a:lnSpc>
                <a:spcPts val="3155"/>
              </a:lnSpc>
              <a:buFont typeface="Arial"/>
              <a:buChar char="•"/>
            </a:pPr>
            <a:r>
              <a:rPr lang="en-US" sz="2254">
                <a:solidFill>
                  <a:srgbClr val="FFFFFF"/>
                </a:solidFill>
                <a:latin typeface="Montserrat"/>
                <a:ea typeface="Montserrat"/>
                <a:cs typeface="Montserrat"/>
                <a:sym typeface="Montserrat"/>
              </a:rPr>
              <a:t>Nombre de colonnes : 18.</a:t>
            </a:r>
          </a:p>
          <a:p>
            <a:pPr algn="l" marL="486641" indent="-243321" lvl="1">
              <a:lnSpc>
                <a:spcPts val="3155"/>
              </a:lnSpc>
              <a:buFont typeface="Arial"/>
              <a:buChar char="•"/>
            </a:pPr>
            <a:r>
              <a:rPr lang="en-US" sz="2254">
                <a:solidFill>
                  <a:srgbClr val="FFFFFF"/>
                </a:solidFill>
                <a:latin typeface="Montserrat"/>
                <a:ea typeface="Montserrat"/>
                <a:cs typeface="Montserrat"/>
                <a:sym typeface="Montserrat"/>
              </a:rPr>
              <a:t>Caractéristiques principales :</a:t>
            </a:r>
          </a:p>
          <a:p>
            <a:pPr algn="l" marL="973282" indent="-324427" lvl="2">
              <a:lnSpc>
                <a:spcPts val="3155"/>
              </a:lnSpc>
              <a:buFont typeface="Arial"/>
              <a:buChar char="⚬"/>
            </a:pPr>
            <a:r>
              <a:rPr lang="en-US" sz="2254">
                <a:solidFill>
                  <a:srgbClr val="FFFFFF"/>
                </a:solidFill>
                <a:latin typeface="Montserrat"/>
                <a:ea typeface="Montserrat"/>
                <a:cs typeface="Montserrat"/>
                <a:sym typeface="Montserrat"/>
              </a:rPr>
              <a:t>Colonnes numériques : followers_count, friends_count, favourites_count, statuses_count, etc.</a:t>
            </a:r>
          </a:p>
          <a:p>
            <a:pPr algn="l" marL="973282" indent="-324427" lvl="2">
              <a:lnSpc>
                <a:spcPts val="3155"/>
              </a:lnSpc>
              <a:buFont typeface="Arial"/>
              <a:buChar char="⚬"/>
            </a:pPr>
            <a:r>
              <a:rPr lang="en-US" sz="2254">
                <a:solidFill>
                  <a:srgbClr val="FFFFFF"/>
                </a:solidFill>
                <a:latin typeface="Montserrat"/>
                <a:ea typeface="Montserrat"/>
                <a:cs typeface="Montserrat"/>
                <a:sym typeface="Montserrat"/>
              </a:rPr>
              <a:t>Colonnes catégoriques : verified, default_profile, is_fake, etc.</a:t>
            </a:r>
          </a:p>
          <a:p>
            <a:pPr algn="l">
              <a:lnSpc>
                <a:spcPts val="3155"/>
              </a:lnSpc>
            </a:pPr>
          </a:p>
        </p:txBody>
      </p:sp>
      <p:sp>
        <p:nvSpPr>
          <p:cNvPr name="Freeform 12" id="12"/>
          <p:cNvSpPr/>
          <p:nvPr/>
        </p:nvSpPr>
        <p:spPr>
          <a:xfrm flipH="false" flipV="false" rot="0">
            <a:off x="14630781" y="2305831"/>
            <a:ext cx="2837669" cy="2837669"/>
          </a:xfrm>
          <a:custGeom>
            <a:avLst/>
            <a:gdLst/>
            <a:ahLst/>
            <a:cxnLst/>
            <a:rect r="r" b="b" t="t" l="l"/>
            <a:pathLst>
              <a:path h="2837669" w="2837669">
                <a:moveTo>
                  <a:pt x="0" y="0"/>
                </a:moveTo>
                <a:lnTo>
                  <a:pt x="2837669" y="0"/>
                </a:lnTo>
                <a:lnTo>
                  <a:pt x="2837669" y="2837669"/>
                </a:lnTo>
                <a:lnTo>
                  <a:pt x="0" y="283766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3" id="13"/>
          <p:cNvSpPr txBox="true"/>
          <p:nvPr/>
        </p:nvSpPr>
        <p:spPr>
          <a:xfrm rot="0">
            <a:off x="3014102" y="7447915"/>
            <a:ext cx="5792759" cy="1189355"/>
          </a:xfrm>
          <a:prstGeom prst="rect">
            <a:avLst/>
          </a:prstGeom>
        </p:spPr>
        <p:txBody>
          <a:bodyPr anchor="t" rtlCol="false" tIns="0" lIns="0" bIns="0" rIns="0">
            <a:spAutoFit/>
          </a:bodyPr>
          <a:lstStyle/>
          <a:p>
            <a:pPr algn="ctr">
              <a:lnSpc>
                <a:spcPts val="3220"/>
              </a:lnSpc>
            </a:pPr>
            <a:r>
              <a:rPr lang="en-US" sz="2300">
                <a:solidFill>
                  <a:srgbClr val="FFFFFF"/>
                </a:solidFill>
                <a:latin typeface="Montserrat"/>
                <a:ea typeface="Montserrat"/>
                <a:cs typeface="Montserrat"/>
                <a:sym typeface="Montserrat"/>
              </a:rPr>
              <a:t>Source : CSV provenant de l'analyse des comportements des utilisateurs sur Twitter.(dataset2)</a:t>
            </a:r>
          </a:p>
        </p:txBody>
      </p:sp>
    </p:spTree>
  </p:cSld>
  <p:clrMapOvr>
    <a:masterClrMapping/>
  </p:clrMapOvr>
  <p:transition spd="slow">
    <p:push dir="l"/>
  </p:transition>
</p:sld>
</file>

<file path=ppt/slides/slide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0632">
                <a:alpha val="100000"/>
              </a:srgbClr>
            </a:gs>
            <a:gs pos="100000">
              <a:srgbClr val="000C4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true" flipV="false" rot="0">
            <a:off x="13350986" y="1699081"/>
            <a:ext cx="5696565" cy="5696565"/>
          </a:xfrm>
          <a:custGeom>
            <a:avLst/>
            <a:gdLst/>
            <a:ahLst/>
            <a:cxnLst/>
            <a:rect r="r" b="b" t="t" l="l"/>
            <a:pathLst>
              <a:path h="5696565" w="5696565">
                <a:moveTo>
                  <a:pt x="5696564" y="0"/>
                </a:moveTo>
                <a:lnTo>
                  <a:pt x="0" y="0"/>
                </a:lnTo>
                <a:lnTo>
                  <a:pt x="0" y="5696565"/>
                </a:lnTo>
                <a:lnTo>
                  <a:pt x="5696564" y="5696565"/>
                </a:lnTo>
                <a:lnTo>
                  <a:pt x="569656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290699" y="-864714"/>
            <a:ext cx="8997301" cy="12016429"/>
          </a:xfrm>
          <a:custGeom>
            <a:avLst/>
            <a:gdLst/>
            <a:ahLst/>
            <a:cxnLst/>
            <a:rect r="r" b="b" t="t" l="l"/>
            <a:pathLst>
              <a:path h="12016429" w="8997301">
                <a:moveTo>
                  <a:pt x="0" y="0"/>
                </a:moveTo>
                <a:lnTo>
                  <a:pt x="8997301" y="0"/>
                </a:lnTo>
                <a:lnTo>
                  <a:pt x="8997301" y="12016428"/>
                </a:lnTo>
                <a:lnTo>
                  <a:pt x="0" y="12016428"/>
                </a:lnTo>
                <a:lnTo>
                  <a:pt x="0" y="0"/>
                </a:lnTo>
                <a:close/>
              </a:path>
            </a:pathLst>
          </a:custGeom>
          <a:blipFill>
            <a:blip r:embed="rId4">
              <a:alphaModFix amt="46000"/>
            </a:blip>
            <a:stretch>
              <a:fillRect l="0" t="0" r="0" b="0"/>
            </a:stretch>
          </a:blipFill>
        </p:spPr>
      </p:sp>
      <p:sp>
        <p:nvSpPr>
          <p:cNvPr name="Freeform 4" id="4"/>
          <p:cNvSpPr/>
          <p:nvPr/>
        </p:nvSpPr>
        <p:spPr>
          <a:xfrm flipH="false" flipV="false" rot="0">
            <a:off x="34263" y="-864714"/>
            <a:ext cx="8997301" cy="12016429"/>
          </a:xfrm>
          <a:custGeom>
            <a:avLst/>
            <a:gdLst/>
            <a:ahLst/>
            <a:cxnLst/>
            <a:rect r="r" b="b" t="t" l="l"/>
            <a:pathLst>
              <a:path h="12016429" w="8997301">
                <a:moveTo>
                  <a:pt x="0" y="0"/>
                </a:moveTo>
                <a:lnTo>
                  <a:pt x="8997301" y="0"/>
                </a:lnTo>
                <a:lnTo>
                  <a:pt x="8997301" y="12016428"/>
                </a:lnTo>
                <a:lnTo>
                  <a:pt x="0" y="12016428"/>
                </a:lnTo>
                <a:lnTo>
                  <a:pt x="0" y="0"/>
                </a:lnTo>
                <a:close/>
              </a:path>
            </a:pathLst>
          </a:custGeom>
          <a:blipFill>
            <a:blip r:embed="rId4">
              <a:alphaModFix amt="46000"/>
            </a:blip>
            <a:stretch>
              <a:fillRect l="0" t="0" r="0" b="0"/>
            </a:stretch>
          </a:blipFill>
        </p:spPr>
      </p:sp>
      <p:grpSp>
        <p:nvGrpSpPr>
          <p:cNvPr name="Group 5" id="5"/>
          <p:cNvGrpSpPr/>
          <p:nvPr/>
        </p:nvGrpSpPr>
        <p:grpSpPr>
          <a:xfrm rot="0">
            <a:off x="-514350" y="-585021"/>
            <a:ext cx="20051197" cy="1050288"/>
            <a:chOff x="0" y="0"/>
            <a:chExt cx="5280974" cy="276619"/>
          </a:xfrm>
        </p:grpSpPr>
        <p:sp>
          <p:nvSpPr>
            <p:cNvPr name="Freeform 6" id="6"/>
            <p:cNvSpPr/>
            <p:nvPr/>
          </p:nvSpPr>
          <p:spPr>
            <a:xfrm flipH="false" flipV="false" rot="0">
              <a:off x="0" y="0"/>
              <a:ext cx="5280974" cy="276619"/>
            </a:xfrm>
            <a:custGeom>
              <a:avLst/>
              <a:gdLst/>
              <a:ahLst/>
              <a:cxnLst/>
              <a:rect r="r" b="b" t="t" l="l"/>
              <a:pathLst>
                <a:path h="276619" w="5280974">
                  <a:moveTo>
                    <a:pt x="0" y="0"/>
                  </a:moveTo>
                  <a:lnTo>
                    <a:pt x="5280974" y="0"/>
                  </a:lnTo>
                  <a:lnTo>
                    <a:pt x="5280974" y="276619"/>
                  </a:lnTo>
                  <a:lnTo>
                    <a:pt x="0" y="276619"/>
                  </a:lnTo>
                  <a:close/>
                </a:path>
              </a:pathLst>
            </a:custGeom>
            <a:gradFill rotWithShape="true">
              <a:gsLst>
                <a:gs pos="0">
                  <a:srgbClr val="00A3FF">
                    <a:alpha val="100000"/>
                  </a:srgbClr>
                </a:gs>
                <a:gs pos="100000">
                  <a:srgbClr val="0014CB">
                    <a:alpha val="100000"/>
                  </a:srgbClr>
                </a:gs>
              </a:gsLst>
              <a:path path="circle">
                <a:fillToRect l="0" r="100000" t="0" b="100000"/>
              </a:path>
              <a:tileRect r="0" l="-100000" b="0" t="-100000"/>
            </a:gradFill>
          </p:spPr>
        </p:sp>
        <p:sp>
          <p:nvSpPr>
            <p:cNvPr name="TextBox 7" id="7"/>
            <p:cNvSpPr txBox="true"/>
            <p:nvPr/>
          </p:nvSpPr>
          <p:spPr>
            <a:xfrm>
              <a:off x="0" y="-57150"/>
              <a:ext cx="5280974" cy="333769"/>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5400000">
            <a:off x="7061200" y="-939800"/>
            <a:ext cx="4165600" cy="18288000"/>
          </a:xfrm>
          <a:custGeom>
            <a:avLst/>
            <a:gdLst/>
            <a:ahLst/>
            <a:cxnLst/>
            <a:rect r="r" b="b" t="t" l="l"/>
            <a:pathLst>
              <a:path h="18288000" w="4165600">
                <a:moveTo>
                  <a:pt x="0" y="0"/>
                </a:moveTo>
                <a:lnTo>
                  <a:pt x="4165600" y="0"/>
                </a:lnTo>
                <a:lnTo>
                  <a:pt x="4165600" y="18288000"/>
                </a:lnTo>
                <a:lnTo>
                  <a:pt x="0" y="182880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9" id="9"/>
          <p:cNvSpPr txBox="true"/>
          <p:nvPr/>
        </p:nvSpPr>
        <p:spPr>
          <a:xfrm rot="0">
            <a:off x="1915222" y="1355923"/>
            <a:ext cx="15192052" cy="3404514"/>
          </a:xfrm>
          <a:prstGeom prst="rect">
            <a:avLst/>
          </a:prstGeom>
        </p:spPr>
        <p:txBody>
          <a:bodyPr anchor="t" rtlCol="false" tIns="0" lIns="0" bIns="0" rIns="0">
            <a:spAutoFit/>
          </a:bodyPr>
          <a:lstStyle/>
          <a:p>
            <a:pPr algn="ctr">
              <a:lnSpc>
                <a:spcPts val="13228"/>
              </a:lnSpc>
            </a:pPr>
            <a:r>
              <a:rPr lang="en-US" sz="12363" b="true">
                <a:solidFill>
                  <a:srgbClr val="FFFFFF"/>
                </a:solidFill>
                <a:latin typeface="Museo Moderno Bold"/>
                <a:ea typeface="Museo Moderno Bold"/>
                <a:cs typeface="Museo Moderno Bold"/>
                <a:sym typeface="Museo Moderno Bold"/>
              </a:rPr>
              <a:t>Les prétaitements appliqués </a:t>
            </a:r>
          </a:p>
        </p:txBody>
      </p:sp>
      <p:sp>
        <p:nvSpPr>
          <p:cNvPr name="TextBox 10" id="10"/>
          <p:cNvSpPr txBox="true"/>
          <p:nvPr/>
        </p:nvSpPr>
        <p:spPr>
          <a:xfrm rot="0">
            <a:off x="1275286" y="5629275"/>
            <a:ext cx="14312656" cy="3589655"/>
          </a:xfrm>
          <a:prstGeom prst="rect">
            <a:avLst/>
          </a:prstGeom>
        </p:spPr>
        <p:txBody>
          <a:bodyPr anchor="t" rtlCol="false" tIns="0" lIns="0" bIns="0" rIns="0">
            <a:spAutoFit/>
          </a:bodyPr>
          <a:lstStyle/>
          <a:p>
            <a:pPr algn="just" marL="496574" indent="-248287" lvl="1">
              <a:lnSpc>
                <a:spcPts val="3220"/>
              </a:lnSpc>
              <a:buFont typeface="Arial"/>
              <a:buChar char="•"/>
            </a:pPr>
            <a:r>
              <a:rPr lang="en-US" b="true" sz="2300">
                <a:solidFill>
                  <a:srgbClr val="FFFFFF"/>
                </a:solidFill>
                <a:latin typeface="Montserrat Bold"/>
                <a:ea typeface="Montserrat Bold"/>
                <a:cs typeface="Montserrat Bold"/>
                <a:sym typeface="Montserrat Bold"/>
              </a:rPr>
              <a:t>Suppression des Colonnes Inutiles :</a:t>
            </a:r>
          </a:p>
          <a:p>
            <a:pPr algn="l">
              <a:lnSpc>
                <a:spcPts val="3220"/>
              </a:lnSpc>
            </a:pPr>
            <a:r>
              <a:rPr lang="en-US" sz="2300">
                <a:solidFill>
                  <a:srgbClr val="FFFFFF"/>
                </a:solidFill>
                <a:latin typeface="Montserrat"/>
                <a:ea typeface="Montserrat"/>
                <a:cs typeface="Montserrat"/>
                <a:sym typeface="Montserrat"/>
              </a:rPr>
              <a:t>Suppression des colonnes non pertinentes pour l'analyse, telles que id et description.</a:t>
            </a:r>
          </a:p>
          <a:p>
            <a:pPr algn="just">
              <a:lnSpc>
                <a:spcPts val="3220"/>
              </a:lnSpc>
            </a:pPr>
            <a:r>
              <a:rPr lang="en-US" sz="2300">
                <a:solidFill>
                  <a:srgbClr val="FFFFFF"/>
                </a:solidFill>
                <a:latin typeface="Montserrat"/>
                <a:ea typeface="Montserrat"/>
                <a:cs typeface="Montserrat"/>
                <a:sym typeface="Montserrat"/>
              </a:rPr>
              <a:t>Ces colonnes ne contribuent pas directement à la détection des profils faux.</a:t>
            </a:r>
          </a:p>
          <a:p>
            <a:pPr algn="just" marL="496574" indent="-248287" lvl="1">
              <a:lnSpc>
                <a:spcPts val="3220"/>
              </a:lnSpc>
              <a:buFont typeface="Arial"/>
              <a:buChar char="•"/>
            </a:pPr>
            <a:r>
              <a:rPr lang="en-US" b="true" sz="2300">
                <a:solidFill>
                  <a:srgbClr val="FFFFFF"/>
                </a:solidFill>
                <a:latin typeface="Montserrat Bold"/>
                <a:ea typeface="Montserrat Bold"/>
                <a:cs typeface="Montserrat Bold"/>
                <a:sym typeface="Montserrat Bold"/>
              </a:rPr>
              <a:t>Gestion des Valeurs Manquantes </a:t>
            </a:r>
          </a:p>
          <a:p>
            <a:pPr algn="just">
              <a:lnSpc>
                <a:spcPts val="3220"/>
              </a:lnSpc>
            </a:pPr>
            <a:r>
              <a:rPr lang="en-US" sz="2300">
                <a:solidFill>
                  <a:srgbClr val="FFFFFF"/>
                </a:solidFill>
                <a:latin typeface="Montserrat"/>
                <a:ea typeface="Montserrat"/>
                <a:cs typeface="Montserrat"/>
                <a:sym typeface="Montserrat"/>
              </a:rPr>
              <a:t>Colonnes Numériques : Remplacement des valeurs manquantes par 0 (exemple : f    followers_count, friends_count).</a:t>
            </a:r>
          </a:p>
          <a:p>
            <a:pPr algn="just">
              <a:lnSpc>
                <a:spcPts val="3220"/>
              </a:lnSpc>
            </a:pPr>
            <a:r>
              <a:rPr lang="en-US" sz="2300">
                <a:solidFill>
                  <a:srgbClr val="FFFFFF"/>
                </a:solidFill>
                <a:latin typeface="Montserrat"/>
                <a:ea typeface="Montserrat"/>
                <a:cs typeface="Montserrat"/>
                <a:sym typeface="Montserrat"/>
              </a:rPr>
              <a:t>Colonnes Catégoriques : Remplacement des valeurs manquantes par 'Unknown' pour maintenir la cohérence des données (exemple : verified, default_profile).</a:t>
            </a:r>
          </a:p>
          <a:p>
            <a:pPr algn="ctr">
              <a:lnSpc>
                <a:spcPts val="3220"/>
              </a:lnSpc>
            </a:pPr>
          </a:p>
        </p:txBody>
      </p:sp>
      <p:sp>
        <p:nvSpPr>
          <p:cNvPr name="Freeform 11" id="11"/>
          <p:cNvSpPr/>
          <p:nvPr/>
        </p:nvSpPr>
        <p:spPr>
          <a:xfrm flipH="true" flipV="false" rot="0">
            <a:off x="-646687" y="1203523"/>
            <a:ext cx="2380246" cy="2380246"/>
          </a:xfrm>
          <a:custGeom>
            <a:avLst/>
            <a:gdLst/>
            <a:ahLst/>
            <a:cxnLst/>
            <a:rect r="r" b="b" t="t" l="l"/>
            <a:pathLst>
              <a:path h="2380246" w="2380246">
                <a:moveTo>
                  <a:pt x="2380245" y="0"/>
                </a:moveTo>
                <a:lnTo>
                  <a:pt x="0" y="0"/>
                </a:lnTo>
                <a:lnTo>
                  <a:pt x="0" y="2380245"/>
                </a:lnTo>
                <a:lnTo>
                  <a:pt x="2380245" y="2380245"/>
                </a:lnTo>
                <a:lnTo>
                  <a:pt x="2380245"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transition spd="slow">
    <p:push dir="l"/>
  </p:transition>
</p:sld>
</file>

<file path=ppt/slides/slide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0632">
                <a:alpha val="100000"/>
              </a:srgbClr>
            </a:gs>
            <a:gs pos="100000">
              <a:srgbClr val="000C4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true" flipV="false" rot="0">
            <a:off x="13350986" y="1699081"/>
            <a:ext cx="5696565" cy="5696565"/>
          </a:xfrm>
          <a:custGeom>
            <a:avLst/>
            <a:gdLst/>
            <a:ahLst/>
            <a:cxnLst/>
            <a:rect r="r" b="b" t="t" l="l"/>
            <a:pathLst>
              <a:path h="5696565" w="5696565">
                <a:moveTo>
                  <a:pt x="5696564" y="0"/>
                </a:moveTo>
                <a:lnTo>
                  <a:pt x="0" y="0"/>
                </a:lnTo>
                <a:lnTo>
                  <a:pt x="0" y="5696565"/>
                </a:lnTo>
                <a:lnTo>
                  <a:pt x="5696564" y="5696565"/>
                </a:lnTo>
                <a:lnTo>
                  <a:pt x="569656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290699" y="-864714"/>
            <a:ext cx="8997301" cy="12016429"/>
          </a:xfrm>
          <a:custGeom>
            <a:avLst/>
            <a:gdLst/>
            <a:ahLst/>
            <a:cxnLst/>
            <a:rect r="r" b="b" t="t" l="l"/>
            <a:pathLst>
              <a:path h="12016429" w="8997301">
                <a:moveTo>
                  <a:pt x="0" y="0"/>
                </a:moveTo>
                <a:lnTo>
                  <a:pt x="8997301" y="0"/>
                </a:lnTo>
                <a:lnTo>
                  <a:pt x="8997301" y="12016428"/>
                </a:lnTo>
                <a:lnTo>
                  <a:pt x="0" y="12016428"/>
                </a:lnTo>
                <a:lnTo>
                  <a:pt x="0" y="0"/>
                </a:lnTo>
                <a:close/>
              </a:path>
            </a:pathLst>
          </a:custGeom>
          <a:blipFill>
            <a:blip r:embed="rId4">
              <a:alphaModFix amt="46000"/>
            </a:blip>
            <a:stretch>
              <a:fillRect l="0" t="0" r="0" b="0"/>
            </a:stretch>
          </a:blipFill>
        </p:spPr>
      </p:sp>
      <p:sp>
        <p:nvSpPr>
          <p:cNvPr name="Freeform 4" id="4"/>
          <p:cNvSpPr/>
          <p:nvPr/>
        </p:nvSpPr>
        <p:spPr>
          <a:xfrm flipH="false" flipV="false" rot="0">
            <a:off x="34263" y="-864714"/>
            <a:ext cx="8997301" cy="12016429"/>
          </a:xfrm>
          <a:custGeom>
            <a:avLst/>
            <a:gdLst/>
            <a:ahLst/>
            <a:cxnLst/>
            <a:rect r="r" b="b" t="t" l="l"/>
            <a:pathLst>
              <a:path h="12016429" w="8997301">
                <a:moveTo>
                  <a:pt x="0" y="0"/>
                </a:moveTo>
                <a:lnTo>
                  <a:pt x="8997301" y="0"/>
                </a:lnTo>
                <a:lnTo>
                  <a:pt x="8997301" y="12016428"/>
                </a:lnTo>
                <a:lnTo>
                  <a:pt x="0" y="12016428"/>
                </a:lnTo>
                <a:lnTo>
                  <a:pt x="0" y="0"/>
                </a:lnTo>
                <a:close/>
              </a:path>
            </a:pathLst>
          </a:custGeom>
          <a:blipFill>
            <a:blip r:embed="rId4">
              <a:alphaModFix amt="46000"/>
            </a:blip>
            <a:stretch>
              <a:fillRect l="0" t="0" r="0" b="0"/>
            </a:stretch>
          </a:blipFill>
        </p:spPr>
      </p:sp>
      <p:grpSp>
        <p:nvGrpSpPr>
          <p:cNvPr name="Group 5" id="5"/>
          <p:cNvGrpSpPr/>
          <p:nvPr/>
        </p:nvGrpSpPr>
        <p:grpSpPr>
          <a:xfrm rot="0">
            <a:off x="-514350" y="-585021"/>
            <a:ext cx="20051197" cy="1050288"/>
            <a:chOff x="0" y="0"/>
            <a:chExt cx="5280974" cy="276619"/>
          </a:xfrm>
        </p:grpSpPr>
        <p:sp>
          <p:nvSpPr>
            <p:cNvPr name="Freeform 6" id="6"/>
            <p:cNvSpPr/>
            <p:nvPr/>
          </p:nvSpPr>
          <p:spPr>
            <a:xfrm flipH="false" flipV="false" rot="0">
              <a:off x="0" y="0"/>
              <a:ext cx="5280974" cy="276619"/>
            </a:xfrm>
            <a:custGeom>
              <a:avLst/>
              <a:gdLst/>
              <a:ahLst/>
              <a:cxnLst/>
              <a:rect r="r" b="b" t="t" l="l"/>
              <a:pathLst>
                <a:path h="276619" w="5280974">
                  <a:moveTo>
                    <a:pt x="0" y="0"/>
                  </a:moveTo>
                  <a:lnTo>
                    <a:pt x="5280974" y="0"/>
                  </a:lnTo>
                  <a:lnTo>
                    <a:pt x="5280974" y="276619"/>
                  </a:lnTo>
                  <a:lnTo>
                    <a:pt x="0" y="276619"/>
                  </a:lnTo>
                  <a:close/>
                </a:path>
              </a:pathLst>
            </a:custGeom>
            <a:gradFill rotWithShape="true">
              <a:gsLst>
                <a:gs pos="0">
                  <a:srgbClr val="00A3FF">
                    <a:alpha val="100000"/>
                  </a:srgbClr>
                </a:gs>
                <a:gs pos="100000">
                  <a:srgbClr val="0014CB">
                    <a:alpha val="100000"/>
                  </a:srgbClr>
                </a:gs>
              </a:gsLst>
              <a:path path="circle">
                <a:fillToRect l="0" r="100000" t="0" b="100000"/>
              </a:path>
              <a:tileRect r="0" l="-100000" b="0" t="-100000"/>
            </a:gradFill>
          </p:spPr>
        </p:sp>
        <p:sp>
          <p:nvSpPr>
            <p:cNvPr name="TextBox 7" id="7"/>
            <p:cNvSpPr txBox="true"/>
            <p:nvPr/>
          </p:nvSpPr>
          <p:spPr>
            <a:xfrm>
              <a:off x="0" y="-57150"/>
              <a:ext cx="5280974" cy="333769"/>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5400000">
            <a:off x="7061200" y="-939800"/>
            <a:ext cx="4165600" cy="18288000"/>
          </a:xfrm>
          <a:custGeom>
            <a:avLst/>
            <a:gdLst/>
            <a:ahLst/>
            <a:cxnLst/>
            <a:rect r="r" b="b" t="t" l="l"/>
            <a:pathLst>
              <a:path h="18288000" w="4165600">
                <a:moveTo>
                  <a:pt x="0" y="0"/>
                </a:moveTo>
                <a:lnTo>
                  <a:pt x="4165600" y="0"/>
                </a:lnTo>
                <a:lnTo>
                  <a:pt x="4165600" y="18288000"/>
                </a:lnTo>
                <a:lnTo>
                  <a:pt x="0" y="182880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9" id="9"/>
          <p:cNvSpPr txBox="true"/>
          <p:nvPr/>
        </p:nvSpPr>
        <p:spPr>
          <a:xfrm rot="0">
            <a:off x="1915222" y="1355923"/>
            <a:ext cx="15192052" cy="3404514"/>
          </a:xfrm>
          <a:prstGeom prst="rect">
            <a:avLst/>
          </a:prstGeom>
        </p:spPr>
        <p:txBody>
          <a:bodyPr anchor="t" rtlCol="false" tIns="0" lIns="0" bIns="0" rIns="0">
            <a:spAutoFit/>
          </a:bodyPr>
          <a:lstStyle/>
          <a:p>
            <a:pPr algn="ctr">
              <a:lnSpc>
                <a:spcPts val="13228"/>
              </a:lnSpc>
            </a:pPr>
            <a:r>
              <a:rPr lang="en-US" sz="12363" b="true">
                <a:solidFill>
                  <a:srgbClr val="FFFFFF"/>
                </a:solidFill>
                <a:latin typeface="Museo Moderno Bold"/>
                <a:ea typeface="Museo Moderno Bold"/>
                <a:cs typeface="Museo Moderno Bold"/>
                <a:sym typeface="Museo Moderno Bold"/>
              </a:rPr>
              <a:t>Les prétaitements appliqués </a:t>
            </a:r>
          </a:p>
        </p:txBody>
      </p:sp>
      <p:sp>
        <p:nvSpPr>
          <p:cNvPr name="TextBox 10" id="10"/>
          <p:cNvSpPr txBox="true"/>
          <p:nvPr/>
        </p:nvSpPr>
        <p:spPr>
          <a:xfrm rot="0">
            <a:off x="1339379" y="4798537"/>
            <a:ext cx="14312656" cy="5589905"/>
          </a:xfrm>
          <a:prstGeom prst="rect">
            <a:avLst/>
          </a:prstGeom>
        </p:spPr>
        <p:txBody>
          <a:bodyPr anchor="t" rtlCol="false" tIns="0" lIns="0" bIns="0" rIns="0">
            <a:spAutoFit/>
          </a:bodyPr>
          <a:lstStyle/>
          <a:p>
            <a:pPr algn="l" marL="496574" indent="-248287" lvl="1">
              <a:lnSpc>
                <a:spcPts val="3220"/>
              </a:lnSpc>
              <a:buFont typeface="Arial"/>
              <a:buChar char="•"/>
            </a:pPr>
            <a:r>
              <a:rPr lang="en-US" b="true" sz="2300">
                <a:solidFill>
                  <a:srgbClr val="FFFFFF"/>
                </a:solidFill>
                <a:latin typeface="Montserrat Bold"/>
                <a:ea typeface="Montserrat Bold"/>
                <a:cs typeface="Montserrat Bold"/>
                <a:sym typeface="Montserrat Bold"/>
              </a:rPr>
              <a:t>Encodage des Variables Catégorielles :</a:t>
            </a:r>
          </a:p>
          <a:p>
            <a:pPr algn="l">
              <a:lnSpc>
                <a:spcPts val="3220"/>
              </a:lnSpc>
            </a:pPr>
            <a:r>
              <a:rPr lang="en-US" sz="2300">
                <a:solidFill>
                  <a:srgbClr val="FFFFFF"/>
                </a:solidFill>
                <a:latin typeface="Montserrat"/>
                <a:ea typeface="Montserrat"/>
                <a:cs typeface="Montserrat"/>
                <a:sym typeface="Montserrat"/>
              </a:rPr>
              <a:t>Utilisation de la méthode One-Hot Encoding pour convertir les variables catégorielles en variables numériques.</a:t>
            </a:r>
          </a:p>
          <a:p>
            <a:pPr algn="l">
              <a:lnSpc>
                <a:spcPts val="3220"/>
              </a:lnSpc>
            </a:pPr>
            <a:r>
              <a:rPr lang="en-US" sz="2300">
                <a:solidFill>
                  <a:srgbClr val="FFFFFF"/>
                </a:solidFill>
                <a:latin typeface="Montserrat"/>
                <a:ea typeface="Montserrat"/>
                <a:cs typeface="Montserrat"/>
                <a:sym typeface="Montserrat"/>
              </a:rPr>
              <a:t>Par exemple, les colonnes telles que verified, default_profile, et is_fake sont transformées en plusieurs colonnes binaires.</a:t>
            </a:r>
          </a:p>
          <a:p>
            <a:pPr algn="l">
              <a:lnSpc>
                <a:spcPts val="3220"/>
              </a:lnSpc>
            </a:pPr>
            <a:r>
              <a:rPr lang="en-US" sz="2300">
                <a:solidFill>
                  <a:srgbClr val="FFFFFF"/>
                </a:solidFill>
                <a:latin typeface="Montserrat"/>
                <a:ea typeface="Montserrat"/>
                <a:cs typeface="Montserrat"/>
                <a:sym typeface="Montserrat"/>
              </a:rPr>
              <a:t>Cela permet au modèle de comprendre les relations entre ces catégories sans introduire d'ordinalité.</a:t>
            </a:r>
          </a:p>
          <a:p>
            <a:pPr algn="l" marL="496574" indent="-248287" lvl="1">
              <a:lnSpc>
                <a:spcPts val="3220"/>
              </a:lnSpc>
              <a:buFont typeface="Arial"/>
              <a:buChar char="•"/>
            </a:pPr>
            <a:r>
              <a:rPr lang="en-US" b="true" sz="2300">
                <a:solidFill>
                  <a:srgbClr val="FFFFFF"/>
                </a:solidFill>
                <a:latin typeface="Montserrat Bold"/>
                <a:ea typeface="Montserrat Bold"/>
                <a:cs typeface="Montserrat Bold"/>
                <a:sym typeface="Montserrat Bold"/>
              </a:rPr>
              <a:t>Standardisation des Variables Numériques :</a:t>
            </a:r>
          </a:p>
          <a:p>
            <a:pPr algn="l">
              <a:lnSpc>
                <a:spcPts val="3220"/>
              </a:lnSpc>
            </a:pPr>
            <a:r>
              <a:rPr lang="en-US" sz="2300">
                <a:solidFill>
                  <a:srgbClr val="FFFFFF"/>
                </a:solidFill>
                <a:latin typeface="Montserrat"/>
                <a:ea typeface="Montserrat"/>
                <a:cs typeface="Montserrat"/>
                <a:sym typeface="Montserrat"/>
              </a:rPr>
              <a:t>App</a:t>
            </a:r>
            <a:r>
              <a:rPr lang="en-US" sz="2300">
                <a:solidFill>
                  <a:srgbClr val="FFFFFF"/>
                </a:solidFill>
                <a:latin typeface="Montserrat"/>
                <a:ea typeface="Montserrat"/>
                <a:cs typeface="Montserrat"/>
                <a:sym typeface="Montserrat"/>
              </a:rPr>
              <a:t>lication de StandardScaler pour mettre à l'échelle les variables numériques (followers_count, friends_count, etc.).</a:t>
            </a:r>
          </a:p>
          <a:p>
            <a:pPr algn="l">
              <a:lnSpc>
                <a:spcPts val="3220"/>
              </a:lnSpc>
            </a:pPr>
            <a:r>
              <a:rPr lang="en-US" sz="2300">
                <a:solidFill>
                  <a:srgbClr val="FFFFFF"/>
                </a:solidFill>
                <a:latin typeface="Montserrat"/>
                <a:ea typeface="Montserrat"/>
                <a:cs typeface="Montserrat"/>
                <a:sym typeface="Montserrat"/>
              </a:rPr>
              <a:t>Cette étape transforme les données de manière à ce qu'elles aient une moyenne de 0 et un écart-type de 1, facilitant l'entraînement du modèle.</a:t>
            </a:r>
          </a:p>
          <a:p>
            <a:pPr algn="l">
              <a:lnSpc>
                <a:spcPts val="3220"/>
              </a:lnSpc>
            </a:pPr>
          </a:p>
          <a:p>
            <a:pPr algn="ctr">
              <a:lnSpc>
                <a:spcPts val="3220"/>
              </a:lnSpc>
            </a:pPr>
          </a:p>
        </p:txBody>
      </p:sp>
      <p:sp>
        <p:nvSpPr>
          <p:cNvPr name="Freeform 11" id="11"/>
          <p:cNvSpPr/>
          <p:nvPr/>
        </p:nvSpPr>
        <p:spPr>
          <a:xfrm flipH="true" flipV="false" rot="0">
            <a:off x="-646687" y="1203523"/>
            <a:ext cx="2380246" cy="2380246"/>
          </a:xfrm>
          <a:custGeom>
            <a:avLst/>
            <a:gdLst/>
            <a:ahLst/>
            <a:cxnLst/>
            <a:rect r="r" b="b" t="t" l="l"/>
            <a:pathLst>
              <a:path h="2380246" w="2380246">
                <a:moveTo>
                  <a:pt x="2380245" y="0"/>
                </a:moveTo>
                <a:lnTo>
                  <a:pt x="0" y="0"/>
                </a:lnTo>
                <a:lnTo>
                  <a:pt x="0" y="2380245"/>
                </a:lnTo>
                <a:lnTo>
                  <a:pt x="2380245" y="2380245"/>
                </a:lnTo>
                <a:lnTo>
                  <a:pt x="2380245"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transition spd="slow">
    <p:push dir="l"/>
  </p:transition>
</p:sld>
</file>

<file path=ppt/slides/slide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0632">
                <a:alpha val="100000"/>
              </a:srgbClr>
            </a:gs>
            <a:gs pos="100000">
              <a:srgbClr val="000C4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9290699" y="-864714"/>
            <a:ext cx="8997301" cy="12016429"/>
          </a:xfrm>
          <a:custGeom>
            <a:avLst/>
            <a:gdLst/>
            <a:ahLst/>
            <a:cxnLst/>
            <a:rect r="r" b="b" t="t" l="l"/>
            <a:pathLst>
              <a:path h="12016429" w="8997301">
                <a:moveTo>
                  <a:pt x="0" y="0"/>
                </a:moveTo>
                <a:lnTo>
                  <a:pt x="8997301" y="0"/>
                </a:lnTo>
                <a:lnTo>
                  <a:pt x="8997301" y="12016428"/>
                </a:lnTo>
                <a:lnTo>
                  <a:pt x="0" y="12016428"/>
                </a:lnTo>
                <a:lnTo>
                  <a:pt x="0" y="0"/>
                </a:lnTo>
                <a:close/>
              </a:path>
            </a:pathLst>
          </a:custGeom>
          <a:blipFill>
            <a:blip r:embed="rId2">
              <a:alphaModFix amt="46000"/>
            </a:blip>
            <a:stretch>
              <a:fillRect l="0" t="0" r="0" b="0"/>
            </a:stretch>
          </a:blipFill>
        </p:spPr>
      </p:sp>
      <p:sp>
        <p:nvSpPr>
          <p:cNvPr name="Freeform 3" id="3"/>
          <p:cNvSpPr/>
          <p:nvPr/>
        </p:nvSpPr>
        <p:spPr>
          <a:xfrm flipH="false" flipV="false" rot="0">
            <a:off x="34263" y="-864714"/>
            <a:ext cx="8997301" cy="12016429"/>
          </a:xfrm>
          <a:custGeom>
            <a:avLst/>
            <a:gdLst/>
            <a:ahLst/>
            <a:cxnLst/>
            <a:rect r="r" b="b" t="t" l="l"/>
            <a:pathLst>
              <a:path h="12016429" w="8997301">
                <a:moveTo>
                  <a:pt x="0" y="0"/>
                </a:moveTo>
                <a:lnTo>
                  <a:pt x="8997301" y="0"/>
                </a:lnTo>
                <a:lnTo>
                  <a:pt x="8997301" y="12016428"/>
                </a:lnTo>
                <a:lnTo>
                  <a:pt x="0" y="12016428"/>
                </a:lnTo>
                <a:lnTo>
                  <a:pt x="0" y="0"/>
                </a:lnTo>
                <a:close/>
              </a:path>
            </a:pathLst>
          </a:custGeom>
          <a:blipFill>
            <a:blip r:embed="rId2">
              <a:alphaModFix amt="46000"/>
            </a:blip>
            <a:stretch>
              <a:fillRect l="0" t="0" r="0" b="0"/>
            </a:stretch>
          </a:blipFill>
        </p:spPr>
      </p:sp>
      <p:grpSp>
        <p:nvGrpSpPr>
          <p:cNvPr name="Group 4" id="4"/>
          <p:cNvGrpSpPr/>
          <p:nvPr/>
        </p:nvGrpSpPr>
        <p:grpSpPr>
          <a:xfrm rot="0">
            <a:off x="-514350" y="-585021"/>
            <a:ext cx="20051197" cy="1050288"/>
            <a:chOff x="0" y="0"/>
            <a:chExt cx="5280974" cy="276619"/>
          </a:xfrm>
        </p:grpSpPr>
        <p:sp>
          <p:nvSpPr>
            <p:cNvPr name="Freeform 5" id="5"/>
            <p:cNvSpPr/>
            <p:nvPr/>
          </p:nvSpPr>
          <p:spPr>
            <a:xfrm flipH="false" flipV="false" rot="0">
              <a:off x="0" y="0"/>
              <a:ext cx="5280974" cy="276619"/>
            </a:xfrm>
            <a:custGeom>
              <a:avLst/>
              <a:gdLst/>
              <a:ahLst/>
              <a:cxnLst/>
              <a:rect r="r" b="b" t="t" l="l"/>
              <a:pathLst>
                <a:path h="276619" w="5280974">
                  <a:moveTo>
                    <a:pt x="0" y="0"/>
                  </a:moveTo>
                  <a:lnTo>
                    <a:pt x="5280974" y="0"/>
                  </a:lnTo>
                  <a:lnTo>
                    <a:pt x="5280974" y="276619"/>
                  </a:lnTo>
                  <a:lnTo>
                    <a:pt x="0" y="276619"/>
                  </a:lnTo>
                  <a:close/>
                </a:path>
              </a:pathLst>
            </a:custGeom>
            <a:gradFill rotWithShape="true">
              <a:gsLst>
                <a:gs pos="0">
                  <a:srgbClr val="00A3FF">
                    <a:alpha val="100000"/>
                  </a:srgbClr>
                </a:gs>
                <a:gs pos="100000">
                  <a:srgbClr val="0014CB">
                    <a:alpha val="100000"/>
                  </a:srgbClr>
                </a:gs>
              </a:gsLst>
              <a:path path="circle">
                <a:fillToRect l="0" r="100000" t="0" b="100000"/>
              </a:path>
              <a:tileRect r="0" l="-100000" b="0" t="-100000"/>
            </a:gradFill>
          </p:spPr>
        </p:sp>
        <p:sp>
          <p:nvSpPr>
            <p:cNvPr name="TextBox 6" id="6"/>
            <p:cNvSpPr txBox="true"/>
            <p:nvPr/>
          </p:nvSpPr>
          <p:spPr>
            <a:xfrm>
              <a:off x="0" y="-57150"/>
              <a:ext cx="5280974" cy="333769"/>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5400000">
            <a:off x="7061200" y="-939800"/>
            <a:ext cx="4165600" cy="18288000"/>
          </a:xfrm>
          <a:custGeom>
            <a:avLst/>
            <a:gdLst/>
            <a:ahLst/>
            <a:cxnLst/>
            <a:rect r="r" b="b" t="t" l="l"/>
            <a:pathLst>
              <a:path h="18288000" w="4165600">
                <a:moveTo>
                  <a:pt x="0" y="0"/>
                </a:moveTo>
                <a:lnTo>
                  <a:pt x="4165600" y="0"/>
                </a:lnTo>
                <a:lnTo>
                  <a:pt x="4165600" y="18288000"/>
                </a:lnTo>
                <a:lnTo>
                  <a:pt x="0" y="18288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5266747" y="1442097"/>
            <a:ext cx="4679303" cy="4679303"/>
          </a:xfrm>
          <a:custGeom>
            <a:avLst/>
            <a:gdLst/>
            <a:ahLst/>
            <a:cxnLst/>
            <a:rect r="r" b="b" t="t" l="l"/>
            <a:pathLst>
              <a:path h="4679303" w="4679303">
                <a:moveTo>
                  <a:pt x="0" y="0"/>
                </a:moveTo>
                <a:lnTo>
                  <a:pt x="4679303" y="0"/>
                </a:lnTo>
                <a:lnTo>
                  <a:pt x="4679303" y="4679303"/>
                </a:lnTo>
                <a:lnTo>
                  <a:pt x="0" y="467930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true" flipV="false" rot="0">
            <a:off x="-1074965" y="1203523"/>
            <a:ext cx="2380246" cy="2380246"/>
          </a:xfrm>
          <a:custGeom>
            <a:avLst/>
            <a:gdLst/>
            <a:ahLst/>
            <a:cxnLst/>
            <a:rect r="r" b="b" t="t" l="l"/>
            <a:pathLst>
              <a:path h="2380246" w="2380246">
                <a:moveTo>
                  <a:pt x="2380245" y="0"/>
                </a:moveTo>
                <a:lnTo>
                  <a:pt x="0" y="0"/>
                </a:lnTo>
                <a:lnTo>
                  <a:pt x="0" y="2380245"/>
                </a:lnTo>
                <a:lnTo>
                  <a:pt x="2380245" y="2380245"/>
                </a:lnTo>
                <a:lnTo>
                  <a:pt x="2380245"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0" id="10"/>
          <p:cNvSpPr txBox="true"/>
          <p:nvPr/>
        </p:nvSpPr>
        <p:spPr>
          <a:xfrm rot="0">
            <a:off x="2050831" y="1556397"/>
            <a:ext cx="13961467" cy="3543886"/>
          </a:xfrm>
          <a:prstGeom prst="rect">
            <a:avLst/>
          </a:prstGeom>
        </p:spPr>
        <p:txBody>
          <a:bodyPr anchor="t" rtlCol="false" tIns="0" lIns="0" bIns="0" rIns="0">
            <a:spAutoFit/>
          </a:bodyPr>
          <a:lstStyle/>
          <a:p>
            <a:pPr algn="ctr">
              <a:lnSpc>
                <a:spcPts val="9297"/>
              </a:lnSpc>
            </a:pPr>
            <a:r>
              <a:rPr lang="en-US" sz="8689">
                <a:solidFill>
                  <a:srgbClr val="FFFFFF"/>
                </a:solidFill>
                <a:latin typeface="Museo Moderno"/>
                <a:ea typeface="Museo Moderno"/>
                <a:cs typeface="Museo Moderno"/>
                <a:sym typeface="Museo Moderno"/>
              </a:rPr>
              <a:t>Méthode de Feature Selection :SelectKBest avec f_classif</a:t>
            </a:r>
          </a:p>
        </p:txBody>
      </p:sp>
      <p:sp>
        <p:nvSpPr>
          <p:cNvPr name="TextBox 11" id="11"/>
          <p:cNvSpPr txBox="true"/>
          <p:nvPr/>
        </p:nvSpPr>
        <p:spPr>
          <a:xfrm rot="0">
            <a:off x="969340" y="6033733"/>
            <a:ext cx="16289960" cy="1736725"/>
          </a:xfrm>
          <a:prstGeom prst="rect">
            <a:avLst/>
          </a:prstGeom>
        </p:spPr>
        <p:txBody>
          <a:bodyPr anchor="t" rtlCol="false" tIns="0" lIns="0" bIns="0" rIns="0">
            <a:spAutoFit/>
          </a:bodyPr>
          <a:lstStyle/>
          <a:p>
            <a:pPr algn="just">
              <a:lnSpc>
                <a:spcPts val="3500"/>
              </a:lnSpc>
            </a:pPr>
            <a:r>
              <a:rPr lang="en-US" sz="2500">
                <a:solidFill>
                  <a:srgbClr val="FFFFFF"/>
                </a:solidFill>
                <a:latin typeface="Montserrat"/>
                <a:ea typeface="Montserrat"/>
                <a:cs typeface="Montserrat"/>
                <a:sym typeface="Montserrat"/>
              </a:rPr>
              <a:t>La méthode SelectKBest sélectionne les caractéristiques les plus pertinentes en utilisant un critère de score. Le critère f_classif calcule la statistique F pour chaque caractéristique, mesurant sa dépendance avec la cible. Les k meilleures caractéristiques sont ensuite retenues. Cela permet de réduire la dimensionnalité et d'améliorer les performances du modèle.</a:t>
            </a:r>
          </a:p>
        </p:txBody>
      </p:sp>
    </p:spTree>
  </p:cSld>
  <p:clrMapOvr>
    <a:masterClrMapping/>
  </p:clrMapOvr>
  <p:transition spd="slow">
    <p:push dir="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DAGaxiqVErI</dc:identifier>
  <dcterms:modified xsi:type="dcterms:W3CDTF">2011-08-01T06:04:30Z</dcterms:modified>
  <cp:revision>1</cp:revision>
  <dc:title>Computer</dc:title>
</cp:coreProperties>
</file>