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E9FF33-4391-45DF-9BB0-34073761AE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948BFE-0814-4D9A-A748-C2B8F856DBC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43F16A-042A-4551-AFE1-D689494A12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connaissance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l’organisme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d’acceuil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258B3B-E7DE-4052-AD64-302019864B4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000840"/>
            <a:ext cx="9143280" cy="856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0" y="0"/>
            <a:ext cx="9143280" cy="107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622080" y="71280"/>
            <a:ext cx="734400" cy="9280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91440" y="1643040"/>
            <a:ext cx="8961120" cy="12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 de fin d’études: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Plateforme des lois optiques en ligne avec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82880" y="3357720"/>
            <a:ext cx="874620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264960">
              <a:lnSpc>
                <a:spcPct val="100000"/>
              </a:lnSpc>
              <a:buClr>
                <a:srgbClr val="e46c0a"/>
              </a:buClr>
              <a:buSzPct val="113000"/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Représenté par </a:t>
            </a:r>
            <a:r>
              <a:rPr b="1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1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Naciri Taoufik Mohamed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</a:t>
            </a:r>
            <a:r>
              <a:rPr b="1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Touailab Ilyase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</a:t>
            </a:r>
            <a:r>
              <a:rPr b="1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Zaazaa Oussama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264960">
              <a:lnSpc>
                <a:spcPct val="100000"/>
              </a:lnSpc>
              <a:buClr>
                <a:srgbClr val="e46c0a"/>
              </a:buClr>
              <a:buSzPct val="113000"/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Encadre par </a:t>
            </a:r>
            <a:r>
              <a:rPr b="1" lang="en-US" sz="21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Mr.BAKKAS JAMAL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0" y="6215040"/>
            <a:ext cx="914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Année universitaire :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2017/2018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 8" descr=""/>
          <p:cNvPicPr/>
          <p:nvPr/>
        </p:nvPicPr>
        <p:blipFill>
          <a:blip r:embed="rId2"/>
          <a:stretch/>
        </p:blipFill>
        <p:spPr>
          <a:xfrm>
            <a:off x="7715160" y="0"/>
            <a:ext cx="1209600" cy="97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l’application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14200" y="1143000"/>
            <a:ext cx="42663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Diagramme de cas d’utilisation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2428920" y="1928880"/>
            <a:ext cx="5928480" cy="471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2571840" y="2071800"/>
            <a:ext cx="264240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2531880" y="2194560"/>
            <a:ext cx="28630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Choisir Type de lentille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2571840" y="3000240"/>
            <a:ext cx="264240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2428920" y="3143160"/>
            <a:ext cx="3188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Choisir Taille de la fenêtre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6215040" y="207180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6215040" y="278604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6400800" y="357192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6400800" y="4366800"/>
            <a:ext cx="194292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6286320" y="2143080"/>
            <a:ext cx="1785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Convergente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6500880" y="2857320"/>
            <a:ext cx="164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Divergente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5"/>
          <p:cNvSpPr/>
          <p:nvPr/>
        </p:nvSpPr>
        <p:spPr>
          <a:xfrm>
            <a:off x="6429240" y="3643200"/>
            <a:ext cx="1983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Miroir concave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6"/>
          <p:cNvSpPr/>
          <p:nvPr/>
        </p:nvSpPr>
        <p:spPr>
          <a:xfrm>
            <a:off x="6500880" y="4429080"/>
            <a:ext cx="20030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Miroir convexe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17"/>
          <p:cNvSpPr/>
          <p:nvPr/>
        </p:nvSpPr>
        <p:spPr>
          <a:xfrm flipV="1">
            <a:off x="5214600" y="2357280"/>
            <a:ext cx="100044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18"/>
          <p:cNvSpPr/>
          <p:nvPr/>
        </p:nvSpPr>
        <p:spPr>
          <a:xfrm>
            <a:off x="5214600" y="2428560"/>
            <a:ext cx="1000440" cy="642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19"/>
          <p:cNvSpPr/>
          <p:nvPr/>
        </p:nvSpPr>
        <p:spPr>
          <a:xfrm>
            <a:off x="5214600" y="2428560"/>
            <a:ext cx="1186200" cy="1411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20"/>
          <p:cNvSpPr/>
          <p:nvPr/>
        </p:nvSpPr>
        <p:spPr>
          <a:xfrm>
            <a:off x="5214600" y="2428560"/>
            <a:ext cx="1186200" cy="2143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1"/>
          <p:cNvSpPr/>
          <p:nvPr/>
        </p:nvSpPr>
        <p:spPr>
          <a:xfrm>
            <a:off x="5760720" y="594360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2"/>
          <p:cNvSpPr/>
          <p:nvPr/>
        </p:nvSpPr>
        <p:spPr>
          <a:xfrm>
            <a:off x="6143760" y="514368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3"/>
          <p:cNvSpPr/>
          <p:nvPr/>
        </p:nvSpPr>
        <p:spPr>
          <a:xfrm>
            <a:off x="6572160" y="5214960"/>
            <a:ext cx="1071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Largeur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4"/>
          <p:cNvSpPr/>
          <p:nvPr/>
        </p:nvSpPr>
        <p:spPr>
          <a:xfrm>
            <a:off x="6143760" y="6000840"/>
            <a:ext cx="14457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Longueur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Line 25"/>
          <p:cNvSpPr/>
          <p:nvPr/>
        </p:nvSpPr>
        <p:spPr>
          <a:xfrm>
            <a:off x="5214600" y="3327840"/>
            <a:ext cx="546120" cy="288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26"/>
          <p:cNvSpPr/>
          <p:nvPr/>
        </p:nvSpPr>
        <p:spPr>
          <a:xfrm>
            <a:off x="5214600" y="3327840"/>
            <a:ext cx="928800" cy="2101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7"/>
          <p:cNvSpPr/>
          <p:nvPr/>
        </p:nvSpPr>
        <p:spPr>
          <a:xfrm>
            <a:off x="500040" y="2286000"/>
            <a:ext cx="499320" cy="356400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28"/>
          <p:cNvSpPr/>
          <p:nvPr/>
        </p:nvSpPr>
        <p:spPr>
          <a:xfrm>
            <a:off x="749880" y="2643120"/>
            <a:ext cx="35640" cy="357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9"/>
          <p:cNvSpPr/>
          <p:nvPr/>
        </p:nvSpPr>
        <p:spPr>
          <a:xfrm flipH="1">
            <a:off x="571320" y="3000240"/>
            <a:ext cx="214200" cy="285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30"/>
          <p:cNvSpPr/>
          <p:nvPr/>
        </p:nvSpPr>
        <p:spPr>
          <a:xfrm>
            <a:off x="785520" y="3000240"/>
            <a:ext cx="214560" cy="285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31"/>
          <p:cNvSpPr/>
          <p:nvPr/>
        </p:nvSpPr>
        <p:spPr>
          <a:xfrm>
            <a:off x="785520" y="2714400"/>
            <a:ext cx="214560" cy="214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32"/>
          <p:cNvSpPr/>
          <p:nvPr/>
        </p:nvSpPr>
        <p:spPr>
          <a:xfrm flipH="1">
            <a:off x="571320" y="2714400"/>
            <a:ext cx="214200" cy="142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3"/>
          <p:cNvSpPr/>
          <p:nvPr/>
        </p:nvSpPr>
        <p:spPr>
          <a:xfrm>
            <a:off x="357120" y="3357720"/>
            <a:ext cx="1380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Etudiant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34"/>
          <p:cNvSpPr/>
          <p:nvPr/>
        </p:nvSpPr>
        <p:spPr>
          <a:xfrm flipV="1">
            <a:off x="1000080" y="2428560"/>
            <a:ext cx="1571400" cy="500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5"/>
          <p:cNvSpPr/>
          <p:nvPr/>
        </p:nvSpPr>
        <p:spPr>
          <a:xfrm>
            <a:off x="1000080" y="2928600"/>
            <a:ext cx="1571400" cy="399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6"/>
          <p:cNvSpPr/>
          <p:nvPr/>
        </p:nvSpPr>
        <p:spPr>
          <a:xfrm>
            <a:off x="2643120" y="4143240"/>
            <a:ext cx="264240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7"/>
          <p:cNvSpPr/>
          <p:nvPr/>
        </p:nvSpPr>
        <p:spPr>
          <a:xfrm>
            <a:off x="2834640" y="4286160"/>
            <a:ext cx="24861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Changer la couleur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Line 38"/>
          <p:cNvSpPr/>
          <p:nvPr/>
        </p:nvSpPr>
        <p:spPr>
          <a:xfrm>
            <a:off x="1000080" y="2928600"/>
            <a:ext cx="1643040" cy="1571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9"/>
          <p:cNvSpPr/>
          <p:nvPr/>
        </p:nvSpPr>
        <p:spPr>
          <a:xfrm>
            <a:off x="4643280" y="1457280"/>
            <a:ext cx="184896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714240" y="71280"/>
            <a:ext cx="54122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Outils du travail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4240" y="1143000"/>
            <a:ext cx="4142520" cy="57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JavaFx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Scène 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0" dur="500"/>
                                        <p:tgtEl>
                                          <p:spTgt spid="154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5" dur="500"/>
                                        <p:tgtEl>
                                          <p:spTgt spid="15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0" dur="500"/>
                                        <p:tgtEl>
                                          <p:spTgt spid="15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5" dur="500"/>
                                        <p:tgtEl>
                                          <p:spTgt spid="15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657144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714240" y="71280"/>
            <a:ext cx="1642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500200" y="1643040"/>
            <a:ext cx="671436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de 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6" dur="indefinite" restart="never" nodeType="tmRoot">
          <p:childTnLst>
            <p:seq>
              <p:cTn id="1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la 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00040" y="2643120"/>
            <a:ext cx="78573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Une plateforme qui met à la disposition des étudiants et des professeurs un site web facilitant la gestion et l’accès aux cours ainsi que les simulations concernant les lois optique.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L’application contient deux côtés :  ( Professeur, Etudiant 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85840" y="1357200"/>
            <a:ext cx="3357000" cy="9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propos de la plateforme: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4" dur="500"/>
                                        <p:tgtEl>
                                          <p:spTgt spid="160">
                                            <p:txEl>
                                              <p:pRg st="0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9" dur="500"/>
                                        <p:tgtEl>
                                          <p:spTgt spid="160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651760"/>
            <a:ext cx="9143280" cy="2011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2566800"/>
            <a:ext cx="914328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uct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ure 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l’ap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plic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atio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0" dur="indefinite" restart="never" nodeType="tmRoot">
          <p:childTnLst>
            <p:seq>
              <p:cTn id="1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la 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Image 5" descr=""/>
          <p:cNvPicPr/>
          <p:nvPr/>
        </p:nvPicPr>
        <p:blipFill>
          <a:blip r:embed="rId1"/>
          <a:stretch/>
        </p:blipFill>
        <p:spPr>
          <a:xfrm>
            <a:off x="1928880" y="928800"/>
            <a:ext cx="5194800" cy="59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2" dur="indefinite" restart="never" nodeType="tmRoot">
          <p:childTnLst>
            <p:seq>
              <p:cTn id="1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la 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14200" y="1143000"/>
            <a:ext cx="3214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Diagramme de cas d’utilisation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428920" y="1928880"/>
            <a:ext cx="5928480" cy="471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2571840" y="2071800"/>
            <a:ext cx="264240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3201120" y="2071800"/>
            <a:ext cx="2285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 des étudiants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2571840" y="3000240"/>
            <a:ext cx="264240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>
            <a:off x="2928960" y="3143160"/>
            <a:ext cx="228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 des cours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6215040" y="2071800"/>
            <a:ext cx="20145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>
            <a:off x="6215040" y="2786040"/>
            <a:ext cx="199944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>
            <a:off x="6286320" y="364320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>
            <a:off x="6675120" y="2004840"/>
            <a:ext cx="13716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Ajouter étudiant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6583680" y="2719080"/>
            <a:ext cx="1465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Supprimer étudiant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6675120" y="3576240"/>
            <a:ext cx="11887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Modifier étudiant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15"/>
          <p:cNvSpPr/>
          <p:nvPr/>
        </p:nvSpPr>
        <p:spPr>
          <a:xfrm flipV="1">
            <a:off x="5214600" y="2357280"/>
            <a:ext cx="100044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16"/>
          <p:cNvSpPr/>
          <p:nvPr/>
        </p:nvSpPr>
        <p:spPr>
          <a:xfrm>
            <a:off x="5214600" y="2428560"/>
            <a:ext cx="1000440" cy="642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17"/>
          <p:cNvSpPr/>
          <p:nvPr/>
        </p:nvSpPr>
        <p:spPr>
          <a:xfrm>
            <a:off x="5214600" y="2428560"/>
            <a:ext cx="1071720" cy="1428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8"/>
          <p:cNvSpPr/>
          <p:nvPr/>
        </p:nvSpPr>
        <p:spPr>
          <a:xfrm>
            <a:off x="6072120" y="528624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9"/>
          <p:cNvSpPr/>
          <p:nvPr/>
        </p:nvSpPr>
        <p:spPr>
          <a:xfrm>
            <a:off x="6143400" y="4500720"/>
            <a:ext cx="1928160" cy="570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0"/>
          <p:cNvSpPr/>
          <p:nvPr/>
        </p:nvSpPr>
        <p:spPr>
          <a:xfrm>
            <a:off x="6455880" y="4482720"/>
            <a:ext cx="14994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Ajouter cours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1"/>
          <p:cNvSpPr/>
          <p:nvPr/>
        </p:nvSpPr>
        <p:spPr>
          <a:xfrm>
            <a:off x="6424200" y="5219280"/>
            <a:ext cx="1713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Supprimer cours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Line 22"/>
          <p:cNvSpPr/>
          <p:nvPr/>
        </p:nvSpPr>
        <p:spPr>
          <a:xfrm>
            <a:off x="5214600" y="3327840"/>
            <a:ext cx="857520" cy="2244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23"/>
          <p:cNvSpPr/>
          <p:nvPr/>
        </p:nvSpPr>
        <p:spPr>
          <a:xfrm>
            <a:off x="5214600" y="3327840"/>
            <a:ext cx="928800" cy="145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4"/>
          <p:cNvSpPr/>
          <p:nvPr/>
        </p:nvSpPr>
        <p:spPr>
          <a:xfrm>
            <a:off x="500040" y="2286000"/>
            <a:ext cx="499320" cy="356400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25"/>
          <p:cNvSpPr/>
          <p:nvPr/>
        </p:nvSpPr>
        <p:spPr>
          <a:xfrm>
            <a:off x="749880" y="2643120"/>
            <a:ext cx="35640" cy="357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26"/>
          <p:cNvSpPr/>
          <p:nvPr/>
        </p:nvSpPr>
        <p:spPr>
          <a:xfrm flipH="1">
            <a:off x="642600" y="3000240"/>
            <a:ext cx="142920" cy="285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27"/>
          <p:cNvSpPr/>
          <p:nvPr/>
        </p:nvSpPr>
        <p:spPr>
          <a:xfrm>
            <a:off x="785520" y="3000240"/>
            <a:ext cx="214560" cy="285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28"/>
          <p:cNvSpPr/>
          <p:nvPr/>
        </p:nvSpPr>
        <p:spPr>
          <a:xfrm>
            <a:off x="785520" y="2714400"/>
            <a:ext cx="214560" cy="214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29"/>
          <p:cNvSpPr/>
          <p:nvPr/>
        </p:nvSpPr>
        <p:spPr>
          <a:xfrm flipH="1">
            <a:off x="571320" y="2714400"/>
            <a:ext cx="214200" cy="142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0"/>
          <p:cNvSpPr/>
          <p:nvPr/>
        </p:nvSpPr>
        <p:spPr>
          <a:xfrm>
            <a:off x="214200" y="3357720"/>
            <a:ext cx="12135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31"/>
          <p:cNvSpPr/>
          <p:nvPr/>
        </p:nvSpPr>
        <p:spPr>
          <a:xfrm flipV="1">
            <a:off x="1000080" y="2428560"/>
            <a:ext cx="1571400" cy="500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32"/>
          <p:cNvSpPr/>
          <p:nvPr/>
        </p:nvSpPr>
        <p:spPr>
          <a:xfrm>
            <a:off x="1000080" y="2928600"/>
            <a:ext cx="1571400" cy="428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3"/>
          <p:cNvSpPr/>
          <p:nvPr/>
        </p:nvSpPr>
        <p:spPr>
          <a:xfrm>
            <a:off x="2643120" y="4143240"/>
            <a:ext cx="264240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4"/>
          <p:cNvSpPr/>
          <p:nvPr/>
        </p:nvSpPr>
        <p:spPr>
          <a:xfrm>
            <a:off x="3200400" y="4114800"/>
            <a:ext cx="2428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 des simulations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35"/>
          <p:cNvSpPr/>
          <p:nvPr/>
        </p:nvSpPr>
        <p:spPr>
          <a:xfrm>
            <a:off x="1000080" y="2928600"/>
            <a:ext cx="1643040" cy="1571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6"/>
          <p:cNvSpPr/>
          <p:nvPr/>
        </p:nvSpPr>
        <p:spPr>
          <a:xfrm>
            <a:off x="4500720" y="1500120"/>
            <a:ext cx="18086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7"/>
          <p:cNvSpPr/>
          <p:nvPr/>
        </p:nvSpPr>
        <p:spPr>
          <a:xfrm>
            <a:off x="3657600" y="5929200"/>
            <a:ext cx="2571120" cy="499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8"/>
          <p:cNvSpPr/>
          <p:nvPr/>
        </p:nvSpPr>
        <p:spPr>
          <a:xfrm>
            <a:off x="3429000" y="5286240"/>
            <a:ext cx="2142360" cy="499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9"/>
          <p:cNvSpPr/>
          <p:nvPr/>
        </p:nvSpPr>
        <p:spPr>
          <a:xfrm>
            <a:off x="3571920" y="6000840"/>
            <a:ext cx="3103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Supprimer simulations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0"/>
          <p:cNvSpPr/>
          <p:nvPr/>
        </p:nvSpPr>
        <p:spPr>
          <a:xfrm>
            <a:off x="3383280" y="5291280"/>
            <a:ext cx="24433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Ajouter simulations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41"/>
          <p:cNvSpPr/>
          <p:nvPr/>
        </p:nvSpPr>
        <p:spPr>
          <a:xfrm>
            <a:off x="5286240" y="4500360"/>
            <a:ext cx="285840" cy="1035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42"/>
          <p:cNvSpPr/>
          <p:nvPr/>
        </p:nvSpPr>
        <p:spPr>
          <a:xfrm>
            <a:off x="5286240" y="4500360"/>
            <a:ext cx="785880" cy="1643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64" dur="indefinite" restart="never" nodeType="tmRoot">
          <p:childTnLst>
            <p:seq>
              <p:cTn id="1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la 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14200" y="1143000"/>
            <a:ext cx="39920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Diagramme de cas d’utilisation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357720" y="2000160"/>
            <a:ext cx="3214080" cy="44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4143240" y="2286000"/>
            <a:ext cx="185652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4500720" y="2428920"/>
            <a:ext cx="13564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Accueil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4143240" y="3571920"/>
            <a:ext cx="185652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4572000" y="3714840"/>
            <a:ext cx="1071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500040" y="2286000"/>
            <a:ext cx="499320" cy="356400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10"/>
          <p:cNvSpPr/>
          <p:nvPr/>
        </p:nvSpPr>
        <p:spPr>
          <a:xfrm>
            <a:off x="749880" y="2643120"/>
            <a:ext cx="35640" cy="357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11"/>
          <p:cNvSpPr/>
          <p:nvPr/>
        </p:nvSpPr>
        <p:spPr>
          <a:xfrm flipH="1">
            <a:off x="642600" y="3000240"/>
            <a:ext cx="142920" cy="285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12"/>
          <p:cNvSpPr/>
          <p:nvPr/>
        </p:nvSpPr>
        <p:spPr>
          <a:xfrm>
            <a:off x="785520" y="3000240"/>
            <a:ext cx="214560" cy="2858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13"/>
          <p:cNvSpPr/>
          <p:nvPr/>
        </p:nvSpPr>
        <p:spPr>
          <a:xfrm>
            <a:off x="785520" y="2714400"/>
            <a:ext cx="214560" cy="214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14"/>
          <p:cNvSpPr/>
          <p:nvPr/>
        </p:nvSpPr>
        <p:spPr>
          <a:xfrm flipH="1">
            <a:off x="571320" y="2714400"/>
            <a:ext cx="214200" cy="142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5"/>
          <p:cNvSpPr/>
          <p:nvPr/>
        </p:nvSpPr>
        <p:spPr>
          <a:xfrm>
            <a:off x="285840" y="3357720"/>
            <a:ext cx="1213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Etudiant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6"/>
          <p:cNvSpPr/>
          <p:nvPr/>
        </p:nvSpPr>
        <p:spPr>
          <a:xfrm flipV="1">
            <a:off x="1071360" y="2643120"/>
            <a:ext cx="3071880" cy="2854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7"/>
          <p:cNvSpPr/>
          <p:nvPr/>
        </p:nvSpPr>
        <p:spPr>
          <a:xfrm>
            <a:off x="1071360" y="2928600"/>
            <a:ext cx="3071880" cy="1000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8"/>
          <p:cNvSpPr/>
          <p:nvPr/>
        </p:nvSpPr>
        <p:spPr>
          <a:xfrm>
            <a:off x="3929040" y="5000760"/>
            <a:ext cx="2356560" cy="713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9"/>
          <p:cNvSpPr/>
          <p:nvPr/>
        </p:nvSpPr>
        <p:spPr>
          <a:xfrm rot="21543000">
            <a:off x="4292640" y="5127480"/>
            <a:ext cx="19317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Line 20"/>
          <p:cNvSpPr/>
          <p:nvPr/>
        </p:nvSpPr>
        <p:spPr>
          <a:xfrm>
            <a:off x="1071360" y="2928600"/>
            <a:ext cx="2857680" cy="2428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1"/>
          <p:cNvSpPr/>
          <p:nvPr/>
        </p:nvSpPr>
        <p:spPr>
          <a:xfrm>
            <a:off x="4206240" y="1495440"/>
            <a:ext cx="19000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6" dur="indefinite" restart="never" nodeType="tmRoot">
          <p:childTnLst>
            <p:seq>
              <p:cTn id="1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9143280" cy="107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785880" y="14292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la 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4479840" y="152640"/>
            <a:ext cx="18360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4251240" y="234000"/>
            <a:ext cx="640800" cy="44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5" name="Table 6"/>
          <p:cNvGraphicFramePr/>
          <p:nvPr/>
        </p:nvGraphicFramePr>
        <p:xfrm>
          <a:off x="3000240" y="2000160"/>
          <a:ext cx="2476080" cy="3142440"/>
        </p:xfrm>
        <a:graphic>
          <a:graphicData uri="http://schemas.openxmlformats.org/drawingml/2006/table">
            <a:tbl>
              <a:tblPr/>
              <a:tblGrid>
                <a:gridCol w="2476440"/>
              </a:tblGrid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Etudiant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9bbb59"/>
                    </a:solidFill>
                  </a:tcPr>
                </a:tc>
              </a:tr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Prénom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Adresse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9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filière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Table 7"/>
          <p:cNvGraphicFramePr/>
          <p:nvPr/>
        </p:nvGraphicFramePr>
        <p:xfrm>
          <a:off x="500040" y="2000160"/>
          <a:ext cx="1833120" cy="1372680"/>
        </p:xfrm>
        <a:graphic>
          <a:graphicData uri="http://schemas.openxmlformats.org/drawingml/2006/table">
            <a:tbl>
              <a:tblPr/>
              <a:tblGrid>
                <a:gridCol w="183348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Connexion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57120">
                <a:tc>
                  <a:txBody>
                    <a:bodyPr lIns="68400" rIns="68400"/>
                    <a:p>
                      <a:pPr rtl="1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rôle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Table 8"/>
          <p:cNvGraphicFramePr/>
          <p:nvPr/>
        </p:nvGraphicFramePr>
        <p:xfrm>
          <a:off x="6143760" y="2071800"/>
          <a:ext cx="2642760" cy="1482840"/>
        </p:xfrm>
        <a:graphic>
          <a:graphicData uri="http://schemas.openxmlformats.org/drawingml/2006/table">
            <a:tbl>
              <a:tblPr/>
              <a:tblGrid>
                <a:gridCol w="2643120"/>
              </a:tblGrid>
              <a:tr h="3708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Cours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</a:tr>
              <a:tr h="3708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3708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7044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</a:tbl>
          </a:graphicData>
        </a:graphic>
      </p:graphicFrame>
      <p:sp>
        <p:nvSpPr>
          <p:cNvPr id="238" name="CustomShape 9"/>
          <p:cNvSpPr/>
          <p:nvPr/>
        </p:nvSpPr>
        <p:spPr>
          <a:xfrm>
            <a:off x="642960" y="1214280"/>
            <a:ext cx="6763680" cy="9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eb4e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tables utilisée dans la base de données: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2214720"/>
            <a:ext cx="9143280" cy="2714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714240" y="71280"/>
            <a:ext cx="1642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0" y="2786040"/>
            <a:ext cx="91432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Outils du travail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" y="3600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714240" y="71280"/>
            <a:ext cx="30348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2960" y="1645920"/>
            <a:ext cx="84949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264960">
              <a:lnSpc>
                <a:spcPct val="150000"/>
              </a:lnSpc>
              <a:buClr>
                <a:srgbClr val="0d0d0d"/>
              </a:buClr>
              <a:buFont typeface="Calibri"/>
              <a:buChar char="○"/>
            </a:pPr>
            <a:r>
              <a:rPr b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264960">
              <a:lnSpc>
                <a:spcPct val="150000"/>
              </a:lnSpc>
              <a:buClr>
                <a:srgbClr val="0d0d0d"/>
              </a:buClr>
              <a:buFont typeface="Calibri"/>
              <a:buChar char="○"/>
            </a:pPr>
            <a:r>
              <a:rPr b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du projet.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264960">
              <a:lnSpc>
                <a:spcPct val="150000"/>
              </a:lnSpc>
              <a:buClr>
                <a:srgbClr val="0d0d0d"/>
              </a:buClr>
              <a:buFont typeface="Calibri"/>
              <a:buChar char="○"/>
            </a:pPr>
            <a:r>
              <a:rPr b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de l’application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264960">
              <a:lnSpc>
                <a:spcPct val="150000"/>
              </a:lnSpc>
              <a:buClr>
                <a:srgbClr val="0d0d0d"/>
              </a:buClr>
              <a:buFont typeface="Calibri"/>
              <a:buChar char="○"/>
            </a:pPr>
            <a:r>
              <a:rPr b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de la plateforme.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264960">
              <a:lnSpc>
                <a:spcPct val="150000"/>
              </a:lnSpc>
              <a:buClr>
                <a:srgbClr val="0d0d0d"/>
              </a:buClr>
              <a:buFont typeface="Calibri"/>
              <a:buChar char="○"/>
            </a:pPr>
            <a:r>
              <a:rPr b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Rendu.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264960">
              <a:lnSpc>
                <a:spcPct val="150000"/>
              </a:lnSpc>
              <a:buClr>
                <a:srgbClr val="0d0d0d"/>
              </a:buClr>
              <a:buFont typeface="Calibri"/>
              <a:buChar char="○"/>
            </a:pPr>
            <a:r>
              <a:rPr b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86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86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86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86">
                                            <p:txEl>
                                              <p:pRg st="12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1785960" y="0"/>
            <a:ext cx="5643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Langages &amp; outils utilisé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357200" y="1214280"/>
            <a:ext cx="2642400" cy="50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4929120" y="1285920"/>
            <a:ext cx="292824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3" dur="500"/>
                                        <p:tgtEl>
                                          <p:spTgt spid="24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8" dur="500"/>
                                        <p:tgtEl>
                                          <p:spTgt spid="244">
                                            <p:txEl>
                                              <p:pRg st="23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3" dur="500"/>
                                        <p:tgtEl>
                                          <p:spTgt spid="24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8" dur="500"/>
                                        <p:tgtEl>
                                          <p:spTgt spid="24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13" dur="500"/>
                                        <p:tgtEl>
                                          <p:spTgt spid="245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18" dur="500"/>
                                        <p:tgtEl>
                                          <p:spTgt spid="24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23" dur="500"/>
                                        <p:tgtEl>
                                          <p:spTgt spid="24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657144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714240" y="71280"/>
            <a:ext cx="1642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357720" y="1785960"/>
            <a:ext cx="5500080" cy="31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Rendu de la plateforme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4" dur="indefinite" restart="never" nodeType="tmRoot">
          <p:childTnLst>
            <p:seq>
              <p:cTn id="2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0"/>
            <a:ext cx="671436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"/>
          <p:cNvSpPr/>
          <p:nvPr/>
        </p:nvSpPr>
        <p:spPr>
          <a:xfrm>
            <a:off x="714240" y="71280"/>
            <a:ext cx="1642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357720" y="2413440"/>
            <a:ext cx="56430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6" dur="indefinite" restart="never" nodeType="tmRoot">
          <p:childTnLst>
            <p:seq>
              <p:cTn id="2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664308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3357720" y="2357280"/>
            <a:ext cx="56430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685728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214720" y="1643040"/>
            <a:ext cx="7286040" cy="31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du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685728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214720" y="1643040"/>
            <a:ext cx="72860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6571440" cy="6857280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>
            <a:outerShdw algn="bl" blurRad="76200" dir="18900000" kx="-1200000" rotWithShape="0" sy="23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2377440" y="1006920"/>
            <a:ext cx="671436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Présentation 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l’application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l’application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0040" y="2071800"/>
            <a:ext cx="785736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Une application de simulation de loi optique créer en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L’application contient de différentes simulations de loi optique ( lentille convergente, lentille divergente, miroir concave, miroir convexe).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57120" y="1214280"/>
            <a:ext cx="43974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propos de l’application: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1" dur="500"/>
                                        <p:tgtEl>
                                          <p:spTgt spid="97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06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6" dur="500"/>
                                        <p:tgtEl>
                                          <p:spTgt spid="97">
                                            <p:txEl>
                                              <p:pRg st="206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" y="2104920"/>
            <a:ext cx="9143280" cy="2375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60" y="2104920"/>
            <a:ext cx="91432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 de l’application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3280" cy="928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714240" y="71280"/>
            <a:ext cx="79290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de l’application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14200" y="1357200"/>
            <a:ext cx="5180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 de l’application java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Image 5" descr=""/>
          <p:cNvPicPr/>
          <p:nvPr/>
        </p:nvPicPr>
        <p:blipFill>
          <a:blip r:embed="rId1"/>
          <a:stretch/>
        </p:blipFill>
        <p:spPr>
          <a:xfrm>
            <a:off x="714240" y="4357800"/>
            <a:ext cx="1571040" cy="189504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102960" y="2286000"/>
            <a:ext cx="38289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 Graphique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206240" y="2056320"/>
            <a:ext cx="21031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Contrôleur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Image 10" descr=""/>
          <p:cNvPicPr/>
          <p:nvPr/>
        </p:nvPicPr>
        <p:blipFill>
          <a:blip r:embed="rId2"/>
          <a:stretch/>
        </p:blipFill>
        <p:spPr>
          <a:xfrm>
            <a:off x="7215120" y="4357800"/>
            <a:ext cx="1526400" cy="1928160"/>
          </a:xfrm>
          <a:prstGeom prst="rect">
            <a:avLst/>
          </a:prstGeom>
          <a:ln>
            <a:noFill/>
          </a:ln>
        </p:spPr>
      </p:pic>
      <p:sp>
        <p:nvSpPr>
          <p:cNvPr id="108" name="CustomShape 6"/>
          <p:cNvSpPr/>
          <p:nvPr/>
        </p:nvSpPr>
        <p:spPr>
          <a:xfrm>
            <a:off x="7223760" y="2337480"/>
            <a:ext cx="137160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 13" descr=""/>
          <p:cNvPicPr/>
          <p:nvPr/>
        </p:nvPicPr>
        <p:blipFill>
          <a:blip r:embed="rId3"/>
          <a:stretch/>
        </p:blipFill>
        <p:spPr>
          <a:xfrm>
            <a:off x="4000320" y="4071960"/>
            <a:ext cx="1526400" cy="1928160"/>
          </a:xfrm>
          <a:prstGeom prst="rect">
            <a:avLst/>
          </a:prstGeom>
          <a:ln>
            <a:noFill/>
          </a:ln>
        </p:spPr>
      </p:pic>
      <p:sp>
        <p:nvSpPr>
          <p:cNvPr id="110" name="CustomShape 7"/>
          <p:cNvSpPr/>
          <p:nvPr/>
        </p:nvSpPr>
        <p:spPr>
          <a:xfrm>
            <a:off x="1285920" y="3000240"/>
            <a:ext cx="356400" cy="121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4643280" y="2786040"/>
            <a:ext cx="356400" cy="1213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9"/>
          <p:cNvSpPr/>
          <p:nvPr/>
        </p:nvSpPr>
        <p:spPr>
          <a:xfrm>
            <a:off x="7786800" y="3071880"/>
            <a:ext cx="356400" cy="1213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0" dur="1000" fill="hold"/>
                                        <p:tgtEl>
                                          <p:spTgt spid="11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1" dur="1000" fill="hold"/>
                                        <p:tgtEl>
                                          <p:spTgt spid="11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7" dur="1000" fill="hold"/>
                                        <p:tgtEl>
                                          <p:spTgt spid="10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8" dur="1000" fill="hold"/>
                                        <p:tgtEl>
                                          <p:spTgt spid="10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9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0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Application>LibreOffice/5.1.6.2$Linux_X86_64 LibreOffice_project/10m0$Build-2</Application>
  <Words>335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2016-06-13T11:47:54Z</dcterms:created>
  <dc:creator>MGS</dc:creator>
  <dc:description/>
  <dc:language>en-US</dc:language>
  <cp:lastModifiedBy/>
  <dcterms:modified xsi:type="dcterms:W3CDTF">2016-02-11T18:52:40Z</dcterms:modified>
  <cp:revision>304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