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8" r:id="rId6"/>
    <p:sldId id="273" r:id="rId7"/>
    <p:sldId id="276" r:id="rId8"/>
    <p:sldId id="27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43847"/>
    <a:srgbClr val="BB2036"/>
    <a:srgbClr val="D65F06"/>
    <a:srgbClr val="D741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2830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Classeur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financement</a:t>
            </a:r>
            <a:r>
              <a:rPr lang="fr-FR" baseline="0"/>
              <a:t> detaille </a:t>
            </a:r>
            <a:endParaRPr lang="fr-FR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Feuil1!$B$3</c:f>
              <c:strCache>
                <c:ptCount val="1"/>
                <c:pt idx="0">
                  <c:v>chiffre d'affaire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</c:numLit>
          </c:cat>
          <c:val>
            <c:numRef>
              <c:f>Feuil1!$C$3:$F$3</c:f>
              <c:numCache>
                <c:formatCode>#,##0</c:formatCode>
                <c:ptCount val="4"/>
                <c:pt idx="0">
                  <c:v>600000</c:v>
                </c:pt>
                <c:pt idx="1">
                  <c:v>5400000</c:v>
                </c:pt>
                <c:pt idx="2">
                  <c:v>12000000</c:v>
                </c:pt>
                <c:pt idx="3">
                  <c:v>20000000</c:v>
                </c:pt>
              </c:numCache>
            </c:numRef>
          </c:val>
        </c:ser>
        <c:ser>
          <c:idx val="1"/>
          <c:order val="1"/>
          <c:tx>
            <c:strRef>
              <c:f>Feuil1!$B$4</c:f>
              <c:strCache>
                <c:ptCount val="1"/>
                <c:pt idx="0">
                  <c:v>les charges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</c:numLit>
          </c:cat>
          <c:val>
            <c:numRef>
              <c:f>Feuil1!$C$4:$F$4</c:f>
              <c:numCache>
                <c:formatCode>#,##0</c:formatCode>
                <c:ptCount val="4"/>
                <c:pt idx="0">
                  <c:v>704500</c:v>
                </c:pt>
                <c:pt idx="1">
                  <c:v>640000</c:v>
                </c:pt>
                <c:pt idx="2">
                  <c:v>680000</c:v>
                </c:pt>
                <c:pt idx="3">
                  <c:v>720000</c:v>
                </c:pt>
              </c:numCache>
            </c:numRef>
          </c:val>
        </c:ser>
        <c:ser>
          <c:idx val="2"/>
          <c:order val="2"/>
          <c:tx>
            <c:strRef>
              <c:f>Feuil1!$B$5</c:f>
              <c:strCache>
                <c:ptCount val="1"/>
                <c:pt idx="0">
                  <c:v>les benifices net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2019</c:v>
              </c:pt>
              <c:pt idx="1">
                <c:v>2020</c:v>
              </c:pt>
              <c:pt idx="2">
                <c:v>2021</c:v>
              </c:pt>
              <c:pt idx="3">
                <c:v>2022</c:v>
              </c:pt>
            </c:numLit>
          </c:cat>
          <c:val>
            <c:numRef>
              <c:f>Feuil1!$C$5:$F$5</c:f>
              <c:numCache>
                <c:formatCode>#,##0</c:formatCode>
                <c:ptCount val="4"/>
                <c:pt idx="0">
                  <c:v>-104500</c:v>
                </c:pt>
                <c:pt idx="1">
                  <c:v>4760000</c:v>
                </c:pt>
                <c:pt idx="2">
                  <c:v>11320000</c:v>
                </c:pt>
                <c:pt idx="3">
                  <c:v>19280000</c:v>
                </c:pt>
              </c:numCache>
            </c:numRef>
          </c:val>
        </c:ser>
        <c:marker val="1"/>
        <c:axId val="81422208"/>
        <c:axId val="81432576"/>
      </c:lineChart>
      <c:catAx>
        <c:axId val="814222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1432576"/>
        <c:crosses val="autoZero"/>
        <c:auto val="1"/>
        <c:lblAlgn val="ctr"/>
        <c:lblOffset val="100"/>
      </c:catAx>
      <c:valAx>
        <c:axId val="814325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142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63DD-559A-46C5-A14C-3B57FFF43252}" type="datetimeFigureOut">
              <a:rPr lang="fr-FR" smtClean="0"/>
              <a:pPr/>
              <a:t>29/12/2018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1CE-EC23-454D-B75F-E4ED041150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2025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20072" y="5661248"/>
            <a:ext cx="3923928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2008" y="1052736"/>
            <a:ext cx="392392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 descr="OrthoSuiv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28736"/>
            <a:ext cx="8927976" cy="501953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043608" y="5301208"/>
            <a:ext cx="7704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ileron Light" pitchFamily="50" charset="0"/>
              </a:rPr>
              <a:t>« Pour une Meilleure Vie »</a:t>
            </a:r>
            <a:endParaRPr lang="fr-FR" sz="3200" i="1" spc="600" dirty="0">
              <a:solidFill>
                <a:schemeClr val="tx1">
                  <a:lumMod val="85000"/>
                  <a:lumOff val="15000"/>
                </a:schemeClr>
              </a:solidFill>
              <a:latin typeface="Aileron Light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2492896"/>
            <a:ext cx="91188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FR" sz="4800" dirty="0" smtClean="0">
                <a:solidFill>
                  <a:schemeClr val="bg1"/>
                </a:solidFill>
              </a:rPr>
              <a:t>Difficulté </a:t>
            </a:r>
            <a:r>
              <a:rPr lang="fr-FR" sz="4800" dirty="0">
                <a:solidFill>
                  <a:schemeClr val="bg1"/>
                </a:solidFill>
              </a:rPr>
              <a:t>d’accès aux servi </a:t>
            </a:r>
            <a:r>
              <a:rPr lang="fr-FR" sz="4800" dirty="0" smtClean="0">
                <a:solidFill>
                  <a:schemeClr val="bg1"/>
                </a:solidFill>
              </a:rPr>
              <a:t>ces</a:t>
            </a:r>
          </a:p>
          <a:p>
            <a:pPr marL="342900" indent="-342900"/>
            <a:r>
              <a:rPr lang="fr-FR" sz="4800" dirty="0" smtClean="0">
                <a:solidFill>
                  <a:schemeClr val="bg1"/>
                </a:solidFill>
              </a:rPr>
              <a:t> orthophoniques</a:t>
            </a:r>
          </a:p>
          <a:p>
            <a:pPr marL="342900" indent="-342900">
              <a:buFont typeface="+mj-lt"/>
              <a:buAutoNum type="alphaUcPeriod"/>
            </a:pPr>
            <a:endParaRPr lang="fr-FR" sz="48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4800" dirty="0" smtClean="0">
                <a:solidFill>
                  <a:schemeClr val="bg1"/>
                </a:solidFill>
              </a:rPr>
              <a:t>Absence </a:t>
            </a:r>
            <a:r>
              <a:rPr lang="fr-FR" sz="4800" dirty="0">
                <a:solidFill>
                  <a:schemeClr val="bg1"/>
                </a:solidFill>
              </a:rPr>
              <a:t>d’interaction entre/avec </a:t>
            </a:r>
            <a:endParaRPr lang="fr-FR" sz="48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4800" dirty="0" smtClean="0">
                <a:solidFill>
                  <a:schemeClr val="bg1"/>
                </a:solidFill>
              </a:rPr>
              <a:t>professionnels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7" descr="2025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9" name="Image 8" descr="2025 (9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84368" y="1052736"/>
            <a:ext cx="100811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643438" y="4286256"/>
            <a:ext cx="40719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Absence des outils </a:t>
            </a:r>
            <a:r>
              <a:rPr lang="fr-FR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thérapeutiques</a:t>
            </a:r>
            <a:endParaRPr lang="fr-FR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2025 (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</p:spPr>
      </p:pic>
      <p:pic>
        <p:nvPicPr>
          <p:cNvPr id="5" name="Image 4" descr="2025 (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96336" y="1124744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2025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20072" y="5661248"/>
            <a:ext cx="3923928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0" y="1071546"/>
            <a:ext cx="500062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21429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28926" y="5000636"/>
            <a:ext cx="521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ORTHOSUIVI est l’outil le plus convenable pur le suivie des </a:t>
            </a:r>
            <a:r>
              <a:rPr lang="fr-FR" dirty="0" err="1" smtClean="0"/>
              <a:t>patiens</a:t>
            </a:r>
            <a:r>
              <a:rPr lang="fr-FR" dirty="0" smtClean="0"/>
              <a:t> durant et en dehors des heures de prises en charges , il offre des test et des exercices avec des </a:t>
            </a:r>
            <a:r>
              <a:rPr lang="fr-FR" dirty="0" err="1" smtClean="0"/>
              <a:t>resultat</a:t>
            </a:r>
            <a:r>
              <a:rPr lang="fr-FR" dirty="0" smtClean="0"/>
              <a:t> globales qui permet de suivre l’</a:t>
            </a:r>
            <a:r>
              <a:rPr lang="fr-FR" dirty="0" err="1" smtClean="0"/>
              <a:t>etat</a:t>
            </a:r>
            <a:r>
              <a:rPr lang="fr-FR" dirty="0" smtClean="0"/>
              <a:t> d’avancement des patients </a:t>
            </a:r>
            <a:endParaRPr lang="fr-FR" dirty="0"/>
          </a:p>
        </p:txBody>
      </p:sp>
      <p:pic>
        <p:nvPicPr>
          <p:cNvPr id="9" name="Image 8" descr="OrthoSuiv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2984"/>
            <a:ext cx="8927976" cy="501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2025 (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</p:spPr>
      </p:pic>
      <p:pic>
        <p:nvPicPr>
          <p:cNvPr id="5" name="Image 4" descr="2025 (1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520" y="274638"/>
            <a:ext cx="4176464" cy="202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1520" y="1340768"/>
            <a:ext cx="612068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71800" y="1052736"/>
            <a:ext cx="612068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34380" y="114347"/>
            <a:ext cx="361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 MARCHET 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1440108"/>
            <a:ext cx="7488832" cy="41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5863910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2025 (1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6004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512" y="116632"/>
            <a:ext cx="612068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-524364" y="128535"/>
            <a:ext cx="7544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Mangal" panose="02040503050203030202" pitchFamily="18" charset="0"/>
                <a:ea typeface="Microsoft YaHei Light" panose="020B0502040204020203" pitchFamily="34" charset="-122"/>
                <a:cs typeface="Mangal" panose="02040503050203030202" pitchFamily="18" charset="0"/>
              </a:rPr>
              <a:t>FINANCEMENT </a:t>
            </a:r>
            <a:endParaRPr lang="fr-FR" sz="2400" dirty="0">
              <a:latin typeface="Mangal" panose="02040503050203030202" pitchFamily="18" charset="0"/>
              <a:ea typeface="Microsoft YaHei Light" panose="020B0502040204020203" pitchFamily="34" charset="-122"/>
              <a:cs typeface="Mangal" panose="02040503050203030202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20271" y="908720"/>
            <a:ext cx="2123729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Graphique 6"/>
          <p:cNvGraphicFramePr/>
          <p:nvPr/>
        </p:nvGraphicFramePr>
        <p:xfrm>
          <a:off x="571472" y="571480"/>
          <a:ext cx="7286676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74" y="5143512"/>
            <a:ext cx="6684636" cy="135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67874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ulle ronde 7"/>
          <p:cNvSpPr/>
          <p:nvPr/>
        </p:nvSpPr>
        <p:spPr>
          <a:xfrm>
            <a:off x="4355976" y="1424887"/>
            <a:ext cx="4176464" cy="308423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116632"/>
            <a:ext cx="9036496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471" y="1541519"/>
            <a:ext cx="7260336" cy="38587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riangle rectangle 9"/>
          <p:cNvSpPr/>
          <p:nvPr/>
        </p:nvSpPr>
        <p:spPr>
          <a:xfrm>
            <a:off x="0" y="5400287"/>
            <a:ext cx="3795234" cy="1341081"/>
          </a:xfrm>
          <a:prstGeom prst="rtTriangle">
            <a:avLst/>
          </a:prstGeom>
          <a:solidFill>
            <a:srgbClr val="D65F06"/>
          </a:solidFill>
          <a:ln>
            <a:solidFill>
              <a:srgbClr val="D65F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rectangle 10"/>
          <p:cNvSpPr/>
          <p:nvPr/>
        </p:nvSpPr>
        <p:spPr>
          <a:xfrm rot="10800000">
            <a:off x="4716016" y="-3"/>
            <a:ext cx="4427984" cy="2420890"/>
          </a:xfrm>
          <a:prstGeom prst="rtTriangle">
            <a:avLst/>
          </a:prstGeom>
          <a:solidFill>
            <a:srgbClr val="D65F06"/>
          </a:solidFill>
          <a:ln>
            <a:solidFill>
              <a:srgbClr val="D65F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5F2B1C5-78F6-4A28-8883-7C500ADCB7D4}"/>
              </a:ext>
            </a:extLst>
          </p:cNvPr>
          <p:cNvSpPr/>
          <p:nvPr/>
        </p:nvSpPr>
        <p:spPr bwMode="invGray">
          <a:xfrm rot="5400000">
            <a:off x="3034585" y="1144120"/>
            <a:ext cx="6858000" cy="456975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178705" y="3557234"/>
            <a:ext cx="4551174" cy="187000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D65F06"/>
                </a:solidFill>
              </a:rPr>
              <a:t>’’Un homme n'est jamais si grand que lorsqu'il est à genoux pour aider un enfant’’</a:t>
            </a:r>
            <a:endParaRPr lang="en-ZA" dirty="0">
              <a:solidFill>
                <a:srgbClr val="D65F0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-37900"/>
            <a:ext cx="2987824" cy="476676"/>
          </a:xfrm>
          <a:prstGeom prst="rect">
            <a:avLst/>
          </a:prstGeom>
          <a:solidFill>
            <a:srgbClr val="D65F06"/>
          </a:solidFill>
          <a:ln>
            <a:solidFill>
              <a:srgbClr val="D65F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>
          <a:xfrm>
            <a:off x="5329762" y="6000768"/>
            <a:ext cx="3814238" cy="691666"/>
          </a:xfrm>
        </p:spPr>
        <p:txBody>
          <a:bodyPr/>
          <a:lstStyle/>
          <a:p>
            <a:r>
              <a:rPr lang="fr-FR" dirty="0">
                <a:solidFill>
                  <a:srgbClr val="D65F06"/>
                </a:solidFill>
              </a:rPr>
              <a:t>‘‘Pythagore’’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517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85</Words>
  <Application>Microsoft Office PowerPoint</Application>
  <PresentationFormat>Affichage à l'écran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’’Un homme n'est jamais si grand que lorsqu'il est à genoux pour aider un enfant’’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mica15</dc:creator>
  <cp:lastModifiedBy>acer</cp:lastModifiedBy>
  <cp:revision>82</cp:revision>
  <dcterms:created xsi:type="dcterms:W3CDTF">2018-07-16T14:31:53Z</dcterms:created>
  <dcterms:modified xsi:type="dcterms:W3CDTF">2018-12-29T16:23:22Z</dcterms:modified>
</cp:coreProperties>
</file>