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8857db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8857db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8857db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8857db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8857db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8857db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8857db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8857db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8857db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8857db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8857db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8857db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8857db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8857db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8857d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8857d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8857db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8857db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8857db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8857db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8857db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8857db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8857db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8857db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8857db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8857db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8857db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8857db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8857db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8857db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EDA with King County House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 a house to buy for Thomas Hansen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Zooming in on #1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15" y="1328078"/>
            <a:ext cx="6542775" cy="3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2808525" y="1885975"/>
            <a:ext cx="783900" cy="783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445350" y="3616800"/>
            <a:ext cx="783900" cy="783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766475" y="1023275"/>
            <a:ext cx="4702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1"/>
                </a:solidFill>
              </a:rPr>
              <a:t>Playgrounds for the kids - yaay!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3486150" y="1543125"/>
            <a:ext cx="546900" cy="46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2"/>
          <p:cNvCxnSpPr>
            <a:stCxn id="118" idx="0"/>
          </p:cNvCxnSpPr>
          <p:nvPr/>
        </p:nvCxnSpPr>
        <p:spPr>
          <a:xfrm flipH="1" rot="10800000">
            <a:off x="3837300" y="1575600"/>
            <a:ext cx="383700" cy="204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Summary, Bonus and Outlook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400"/>
              <a:t>Summary</a:t>
            </a:r>
            <a:endParaRPr b="1" sz="540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analysis and filters according to Thomas Hansen’s needs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creation of a scoring system 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plotting the results on a map, incl. relevant hover data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 sz="5400"/>
              <a:t>Recommendation</a:t>
            </a:r>
            <a:r>
              <a:rPr lang="de" sz="5400"/>
              <a:t>:</a:t>
            </a:r>
            <a:r>
              <a:rPr lang="de" sz="5400"/>
              <a:t> use the map (sorted by score) and have a look at the area of the house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5400"/>
              <a:t>Outlook</a:t>
            </a:r>
            <a:endParaRPr b="1" sz="540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the scoring system could be used for other stakeholders. A Python script could be created, which asks for input (e.g. # of bedrooms, price limit, ...) and automatically plots output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400"/>
              <a:t>additional values could be included within the scoring system, such as: sqft_living, sqft_lot, floors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200"/>
              <a:t>Bonus: Deep dive</a:t>
            </a:r>
            <a:endParaRPr b="1" sz="42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histograms for relevant data of all filtered and top 10 houses</a:t>
            </a:r>
            <a:endParaRPr sz="42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bar charts for most important information for each of the top 10 houses</a:t>
            </a:r>
            <a:endParaRPr sz="42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4200"/>
              <a:t>neighbourhood bar charts (average grade and condition)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dive: Optional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House comparison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can compare our Top66 with our Top10.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Top 10 include more relative houses with higher condition, more bedrooms.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5585"/>
            <a:ext cx="4312081" cy="223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220" y="2341675"/>
            <a:ext cx="4312080" cy="222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500"/>
              <a:t>Comparison between top10 houses </a:t>
            </a:r>
            <a:endParaRPr sz="25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/>
              <a:t>Interestingly our #1 has the lowest grade within the top10.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This shows, our individual scoring is different compared to KingHouse grading.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50"/>
              <a:t>(But it has 6 bedrooms, one for each kid + one for the parents. Sounds great!)</a:t>
            </a:r>
            <a:endParaRPr sz="135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2532200"/>
            <a:ext cx="8368400" cy="2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Comparing the neighbourhoods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00" y="3144675"/>
            <a:ext cx="6480200" cy="168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604" y="1337525"/>
            <a:ext cx="6556394" cy="16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 explained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2019300"/>
            <a:ext cx="85206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id - unique identified for a house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dateDate - house was sold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pricePrice - is prediction target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bedroomsNumber - # of bedrooms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bathroomsNumber - # of bathrooms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sqft_livingsquare - footage of the home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sqft_lotsquare - footage of the lot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floorsTotal - floors (levels) in house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waterfront - House which has a view to a waterfront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view - Has been viewed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condition - How good the condition is ( Overall )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grade - overall grade given to the housing unit, based on King County grading system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sqft_above - square footage of house apart from basement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sqft_basement - square footage of the basement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yr_built - Built Year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yr_renovated - Year when house was renovated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zipcode - zip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lat - Latitude coordinate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long - Longitude coordinate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sqft_living15 - The square footage of interior housing living space for the nearest 15 neighbors</a:t>
            </a:r>
            <a:endParaRPr sz="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850"/>
              <a:buChar char="●"/>
            </a:pPr>
            <a:r>
              <a:rPr lang="de" sz="850">
                <a:solidFill>
                  <a:srgbClr val="24292F"/>
                </a:solidFill>
                <a:highlight>
                  <a:srgbClr val="FFFFFF"/>
                </a:highlight>
              </a:rPr>
              <a:t>sqft_lot15 - The square footage of the land lots of the nearest 15 neighbors</a:t>
            </a:r>
            <a:endParaRPr sz="1225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100"/>
            <a:ext cx="8520599" cy="91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Goal of this notebook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Find top houses to buy for Thomas Hansen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"/>
              <a:t>Dataset: King County house prices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"/>
              <a:t>Stakeholder Information: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- 5 kids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no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wants nice (social) neighbourhood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- Timing?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 Location?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325" y="2271043"/>
            <a:ext cx="4237126" cy="21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</a:t>
            </a:r>
            <a:r>
              <a:rPr b="1" lang="de"/>
              <a:t>xploratory data analysis </a:t>
            </a:r>
            <a:r>
              <a:rPr lang="de"/>
              <a:t>(EDA)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Get an overview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Filter data and create new values regarding Thomas Hansens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Create a scoring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Show results in order of highest to lowest score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 money + 5 kids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Filtering existing data</a:t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1778" l="28651" r="30170" t="27193"/>
          <a:stretch/>
        </p:blipFill>
        <p:spPr>
          <a:xfrm>
            <a:off x="5088201" y="1017725"/>
            <a:ext cx="3495374" cy="35883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71600"/>
            <a:ext cx="86037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Price</a:t>
            </a:r>
            <a:r>
              <a:rPr lang="de" sz="1350"/>
              <a:t> - 		</a:t>
            </a:r>
            <a:r>
              <a:rPr b="1" lang="de" sz="1350"/>
              <a:t>cheapest 25%</a:t>
            </a:r>
            <a:r>
              <a:rPr lang="de" sz="1350"/>
              <a:t>: 	</a:t>
            </a:r>
            <a:r>
              <a:rPr b="1" lang="de" sz="1350"/>
              <a:t>&lt;= 322k US$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Bedrooms</a:t>
            </a:r>
            <a:r>
              <a:rPr lang="de" sz="1350"/>
              <a:t> - 	</a:t>
            </a:r>
            <a:r>
              <a:rPr b="1" lang="de" sz="1350"/>
              <a:t>biggest 25%</a:t>
            </a:r>
            <a:r>
              <a:rPr lang="de" sz="1350"/>
              <a:t>: 	&gt;= </a:t>
            </a:r>
            <a:r>
              <a:rPr b="1" lang="de" sz="1350"/>
              <a:t>4 bedrooms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Bathrooms</a:t>
            </a:r>
            <a:r>
              <a:rPr lang="de" sz="1350"/>
              <a:t> - 	</a:t>
            </a:r>
            <a:r>
              <a:rPr b="1" lang="de" sz="1350"/>
              <a:t>biggest 25%</a:t>
            </a:r>
            <a:r>
              <a:rPr lang="de" sz="1350"/>
              <a:t>:	&gt;= </a:t>
            </a:r>
            <a:r>
              <a:rPr b="1" lang="de" sz="1350"/>
              <a:t>2.5 bathrooms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- </a:t>
            </a:r>
            <a:r>
              <a:rPr b="1" lang="de" sz="1350"/>
              <a:t>Sqft_living</a:t>
            </a:r>
            <a:r>
              <a:rPr lang="de" sz="1350"/>
              <a:t> - 	</a:t>
            </a:r>
            <a:r>
              <a:rPr b="1" lang="de" sz="1350"/>
              <a:t>biggest 25%</a:t>
            </a:r>
            <a:r>
              <a:rPr lang="de" sz="1350"/>
              <a:t>:	&gt;= </a:t>
            </a:r>
            <a:r>
              <a:rPr b="1" lang="de" sz="1350"/>
              <a:t>2550 sqr feet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de" sz="1350"/>
            </a:br>
            <a:r>
              <a:rPr b="1" lang="de" sz="1350"/>
              <a:t>→ Only 66 of 21,597 houses left</a:t>
            </a:r>
            <a:endParaRPr b="1"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House comparison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50" y="1276125"/>
            <a:ext cx="6709700" cy="3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520"/>
              <a:t>Nice (social) neighbourhood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600"/>
              <a:t>Defining new values: average condition and average grade in the neighbourhood</a:t>
            </a:r>
            <a:endParaRPr sz="16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836025"/>
            <a:ext cx="16806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/>
              <a:t>average condition 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350"/>
              <a:t>and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350"/>
              <a:t>average grade within the same zipcode</a:t>
            </a:r>
            <a:endParaRPr b="1" i="1" sz="135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52" y="3098744"/>
            <a:ext cx="6618947" cy="168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525" y="1291600"/>
            <a:ext cx="6696773" cy="160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Checking, when cheapest houses were sold</a:t>
            </a:r>
            <a:endParaRPr sz="18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22625"/>
            <a:ext cx="85206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/>
              <a:t>Stakeholder background: </a:t>
            </a:r>
            <a:endParaRPr b="1"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i="1" lang="de" sz="1350"/>
              <a:t>Timing?</a:t>
            </a:r>
            <a:r>
              <a:rPr lang="de" sz="1350"/>
              <a:t>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/>
              <a:t>Thomas Hansen seems unsure about the timing to buy a house. Regarding our 66 houses, we show, when the cheapest houses were sold. It appears, </a:t>
            </a:r>
            <a:r>
              <a:rPr b="1" lang="de" sz="1350"/>
              <a:t>May</a:t>
            </a:r>
            <a:r>
              <a:rPr lang="de" sz="1350"/>
              <a:t> and </a:t>
            </a:r>
            <a:r>
              <a:rPr b="1" lang="de" sz="1350"/>
              <a:t>August-December </a:t>
            </a:r>
            <a:r>
              <a:rPr lang="de" sz="1350"/>
              <a:t>could be good timing.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5" y="2915774"/>
            <a:ext cx="8376552" cy="19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Building an individual scoring system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housescore</a:t>
            </a:r>
            <a:r>
              <a:rPr lang="de" sz="1350"/>
              <a:t>: best overall values (in this priority order: bedrooms, bathrooms, price, condition, grade)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pricescore</a:t>
            </a:r>
            <a:r>
              <a:rPr lang="de" sz="1350"/>
              <a:t>: cheapest price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conditionscore</a:t>
            </a:r>
            <a:r>
              <a:rPr lang="de" sz="1350"/>
              <a:t>: highest condition of this house and the neighbourhood houses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i="1" lang="de" sz="1350"/>
              <a:t>gradescore</a:t>
            </a:r>
            <a:r>
              <a:rPr lang="de" sz="1350"/>
              <a:t>: highest grade </a:t>
            </a:r>
            <a:r>
              <a:rPr lang="de" sz="1350"/>
              <a:t>of this house and the neighbourhood houses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350"/>
              <a:t>Final Score</a:t>
            </a:r>
            <a:r>
              <a:rPr lang="de" sz="1350"/>
              <a:t>: We</a:t>
            </a:r>
            <a:r>
              <a:rPr lang="de" sz="1350"/>
              <a:t> divide by the qty of rows (here: 66) and the qty of different scores (here: 4). </a:t>
            </a:r>
            <a:r>
              <a:rPr b="1" lang="de" sz="1350"/>
              <a:t>This results in a score between 0 and 1 (with 1 being the perfect score).</a:t>
            </a:r>
            <a:endParaRPr sz="135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" y="3070600"/>
            <a:ext cx="8025500" cy="18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502675" y="3034025"/>
            <a:ext cx="646200" cy="192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Result: Relevant houses in streetmap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00" y="1080325"/>
            <a:ext cx="68416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