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75" r:id="rId5"/>
    <p:sldId id="276" r:id="rId6"/>
    <p:sldId id="269" r:id="rId7"/>
    <p:sldId id="271" r:id="rId8"/>
    <p:sldId id="272" r:id="rId9"/>
    <p:sldId id="273" r:id="rId10"/>
    <p:sldId id="274" r:id="rId11"/>
    <p:sldId id="270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300" r:id="rId20"/>
    <p:sldId id="301" r:id="rId21"/>
    <p:sldId id="302" r:id="rId22"/>
    <p:sldId id="278" r:id="rId23"/>
    <p:sldId id="279" r:id="rId24"/>
    <p:sldId id="281" r:id="rId25"/>
    <p:sldId id="284" r:id="rId26"/>
    <p:sldId id="280" r:id="rId27"/>
    <p:sldId id="282" r:id="rId28"/>
    <p:sldId id="291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83" r:id="rId39"/>
    <p:sldId id="285" r:id="rId40"/>
    <p:sldId id="287" r:id="rId41"/>
    <p:sldId id="288" r:id="rId42"/>
    <p:sldId id="289" r:id="rId43"/>
    <p:sldId id="29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533400"/>
          </a:xfrm>
        </p:spPr>
        <p:txBody>
          <a:bodyPr/>
          <a:lstStyle>
            <a:lvl1pPr>
              <a:defRPr sz="4800" b="1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00800" cy="381000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7975"/>
            <a:ext cx="5486400" cy="3273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48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02478" y="3731034"/>
            <a:ext cx="5486400" cy="40732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221162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553200" y="288174"/>
            <a:ext cx="1295400" cy="4221162"/>
          </a:xfrm>
        </p:spPr>
        <p:txBody>
          <a:bodyPr vert="eaVert"/>
          <a:lstStyle>
            <a:lvl1pPr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887" y="2643187"/>
            <a:ext cx="4456113" cy="1362075"/>
          </a:xfrm>
          <a:solidFill>
            <a:schemeClr val="accent1">
              <a:lumMod val="40000"/>
              <a:lumOff val="60000"/>
              <a:alpha val="75000"/>
            </a:scheme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887" y="2286000"/>
            <a:ext cx="4456113" cy="357187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F6810FF-EF26-45DF-929D-24748C74C642}" type="datetimeFigureOut">
              <a:rPr lang="en-SG" smtClean="0"/>
              <a:pPr/>
              <a:t>29/12/2014</a:t>
            </a:fld>
            <a:endParaRPr lang="en-S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499384-182A-4BA3-A413-3445BAD3B61F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3">
              <a:lumMod val="50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  <a:latin typeface="Garamond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chemeClr val="accent2">
              <a:lumMod val="50000"/>
            </a:schemeClr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accent2">
              <a:lumMod val="50000"/>
            </a:schemeClr>
          </a:solidFill>
          <a:latin typeface="Garamond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accent2">
              <a:lumMod val="50000"/>
            </a:schemeClr>
          </a:solidFill>
          <a:latin typeface="Garamond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accent2">
              <a:lumMod val="50000"/>
            </a:schemeClr>
          </a:solidFill>
          <a:latin typeface="Garamond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accent2">
              <a:lumMod val="50000"/>
            </a:schemeClr>
          </a:solidFill>
          <a:latin typeface="Garamond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7"/>
            <a:ext cx="4406890" cy="576064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latin typeface="AR HERMANN" pitchFamily="2" charset="0"/>
              </a:rPr>
              <a:t>Whole Numbers</a:t>
            </a:r>
            <a:endParaRPr lang="en-SG" sz="4000" dirty="0">
              <a:latin typeface="AR HERMANN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27584" y="260648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Primary One</a:t>
            </a:r>
            <a:endParaRPr kumimoji="0" lang="en-SG" sz="44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52120" y="1484784"/>
            <a:ext cx="244827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 HERMANN" pitchFamily="2" charset="0"/>
                <a:ea typeface="+mn-ea"/>
                <a:cs typeface="+mn-cs"/>
              </a:rPr>
              <a:t>Heuristics</a:t>
            </a:r>
            <a:endParaRPr kumimoji="0" lang="en-SG" sz="4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 HERMANN" pitchFamily="2" charset="0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64087" y="3284984"/>
            <a:ext cx="375401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 HERMANN" pitchFamily="2" charset="0"/>
                <a:ea typeface="+mn-ea"/>
                <a:cs typeface="+mn-cs"/>
              </a:rPr>
              <a:t>Around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 HERMANN" pitchFamily="2" charset="0"/>
                <a:ea typeface="+mn-ea"/>
                <a:cs typeface="+mn-cs"/>
              </a:rPr>
              <a:t> the School</a:t>
            </a:r>
            <a:endParaRPr kumimoji="0" lang="en-SG" sz="4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 HERMANN" pitchFamily="2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91879" y="2204864"/>
            <a:ext cx="204022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 HERMANN" pitchFamily="2" charset="0"/>
                <a:ea typeface="+mn-ea"/>
                <a:cs typeface="+mn-cs"/>
              </a:rPr>
              <a:t>Length</a:t>
            </a:r>
            <a:endParaRPr kumimoji="0" lang="en-SG" sz="4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 HERMANN" pitchFamily="2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27584" y="2996952"/>
            <a:ext cx="326436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 HERMANN" pitchFamily="2" charset="0"/>
                <a:ea typeface="+mn-ea"/>
                <a:cs typeface="+mn-cs"/>
              </a:rPr>
              <a:t>Shapes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 HERMANN" pitchFamily="2" charset="0"/>
                <a:ea typeface="+mn-ea"/>
                <a:cs typeface="+mn-cs"/>
              </a:rPr>
              <a:t> and Patterns</a:t>
            </a:r>
            <a:endParaRPr kumimoji="0" lang="en-SG" sz="4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 HERMANN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7663" y="2276872"/>
            <a:ext cx="2364769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572000" y="2276872"/>
            <a:ext cx="230425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or less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6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Which group has less?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5121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708920"/>
            <a:ext cx="432048" cy="751114"/>
          </a:xfrm>
          <a:prstGeom prst="rect">
            <a:avLst/>
          </a:prstGeom>
          <a:noFill/>
        </p:spPr>
      </p:pic>
      <p:pic>
        <p:nvPicPr>
          <p:cNvPr id="18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76872"/>
            <a:ext cx="432048" cy="751114"/>
          </a:xfrm>
          <a:prstGeom prst="rect">
            <a:avLst/>
          </a:prstGeom>
          <a:noFill/>
        </p:spPr>
      </p:pic>
      <p:pic>
        <p:nvPicPr>
          <p:cNvPr id="19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24944"/>
            <a:ext cx="432048" cy="751114"/>
          </a:xfrm>
          <a:prstGeom prst="rect">
            <a:avLst/>
          </a:prstGeom>
          <a:noFill/>
        </p:spPr>
      </p:pic>
      <p:pic>
        <p:nvPicPr>
          <p:cNvPr id="20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432048" cy="751114"/>
          </a:xfrm>
          <a:prstGeom prst="rect">
            <a:avLst/>
          </a:prstGeom>
          <a:noFill/>
        </p:spPr>
      </p:pic>
      <p:pic>
        <p:nvPicPr>
          <p:cNvPr id="21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924944"/>
            <a:ext cx="432048" cy="751114"/>
          </a:xfrm>
          <a:prstGeom prst="rect">
            <a:avLst/>
          </a:prstGeom>
          <a:noFill/>
        </p:spPr>
      </p:pic>
      <p:pic>
        <p:nvPicPr>
          <p:cNvPr id="34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276872"/>
            <a:ext cx="432048" cy="751114"/>
          </a:xfrm>
          <a:prstGeom prst="rect">
            <a:avLst/>
          </a:prstGeom>
          <a:noFill/>
        </p:spPr>
      </p:pic>
      <p:pic>
        <p:nvPicPr>
          <p:cNvPr id="35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924944"/>
            <a:ext cx="432048" cy="751114"/>
          </a:xfrm>
          <a:prstGeom prst="rect">
            <a:avLst/>
          </a:prstGeom>
          <a:noFill/>
        </p:spPr>
      </p:pic>
      <p:pic>
        <p:nvPicPr>
          <p:cNvPr id="36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48880"/>
            <a:ext cx="432048" cy="751114"/>
          </a:xfrm>
          <a:prstGeom prst="rect">
            <a:avLst/>
          </a:prstGeom>
          <a:noFill/>
        </p:spPr>
      </p:pic>
      <p:pic>
        <p:nvPicPr>
          <p:cNvPr id="37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924944"/>
            <a:ext cx="432048" cy="751114"/>
          </a:xfrm>
          <a:prstGeom prst="rect">
            <a:avLst/>
          </a:prstGeom>
          <a:noFill/>
        </p:spPr>
      </p:pic>
      <p:pic>
        <p:nvPicPr>
          <p:cNvPr id="38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852936"/>
            <a:ext cx="432048" cy="751114"/>
          </a:xfrm>
          <a:prstGeom prst="rect">
            <a:avLst/>
          </a:prstGeom>
          <a:noFill/>
        </p:spPr>
      </p:pic>
      <p:pic>
        <p:nvPicPr>
          <p:cNvPr id="39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276872"/>
            <a:ext cx="432048" cy="7511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7664" y="2276872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572000" y="2276872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or less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7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Which group has more?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7169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212976"/>
            <a:ext cx="295445" cy="371457"/>
          </a:xfrm>
          <a:prstGeom prst="rect">
            <a:avLst/>
          </a:prstGeom>
          <a:noFill/>
        </p:spPr>
      </p:pic>
      <p:pic>
        <p:nvPicPr>
          <p:cNvPr id="16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295445" cy="371457"/>
          </a:xfrm>
          <a:prstGeom prst="rect">
            <a:avLst/>
          </a:prstGeom>
          <a:noFill/>
        </p:spPr>
      </p:pic>
      <p:pic>
        <p:nvPicPr>
          <p:cNvPr id="24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2379" y="3140968"/>
            <a:ext cx="295445" cy="371457"/>
          </a:xfrm>
          <a:prstGeom prst="rect">
            <a:avLst/>
          </a:prstGeom>
          <a:noFill/>
        </p:spPr>
      </p:pic>
      <p:pic>
        <p:nvPicPr>
          <p:cNvPr id="25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419" y="3140968"/>
            <a:ext cx="295445" cy="371457"/>
          </a:xfrm>
          <a:prstGeom prst="rect">
            <a:avLst/>
          </a:prstGeom>
          <a:noFill/>
        </p:spPr>
      </p:pic>
      <p:pic>
        <p:nvPicPr>
          <p:cNvPr id="26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420888"/>
            <a:ext cx="295445" cy="371457"/>
          </a:xfrm>
          <a:prstGeom prst="rect">
            <a:avLst/>
          </a:prstGeom>
          <a:noFill/>
        </p:spPr>
      </p:pic>
      <p:pic>
        <p:nvPicPr>
          <p:cNvPr id="27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20888"/>
            <a:ext cx="295445" cy="371457"/>
          </a:xfrm>
          <a:prstGeom prst="rect">
            <a:avLst/>
          </a:prstGeom>
          <a:noFill/>
        </p:spPr>
      </p:pic>
      <p:pic>
        <p:nvPicPr>
          <p:cNvPr id="28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140968"/>
            <a:ext cx="295445" cy="371457"/>
          </a:xfrm>
          <a:prstGeom prst="rect">
            <a:avLst/>
          </a:prstGeom>
          <a:noFill/>
        </p:spPr>
      </p:pic>
      <p:pic>
        <p:nvPicPr>
          <p:cNvPr id="29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140968"/>
            <a:ext cx="295445" cy="371457"/>
          </a:xfrm>
          <a:prstGeom prst="rect">
            <a:avLst/>
          </a:prstGeom>
          <a:noFill/>
        </p:spPr>
      </p:pic>
      <p:pic>
        <p:nvPicPr>
          <p:cNvPr id="30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2339" y="3140968"/>
            <a:ext cx="295445" cy="371457"/>
          </a:xfrm>
          <a:prstGeom prst="rect">
            <a:avLst/>
          </a:prstGeom>
          <a:noFill/>
        </p:spPr>
      </p:pic>
      <p:pic>
        <p:nvPicPr>
          <p:cNvPr id="31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20888"/>
            <a:ext cx="295445" cy="371457"/>
          </a:xfrm>
          <a:prstGeom prst="rect">
            <a:avLst/>
          </a:prstGeom>
          <a:noFill/>
        </p:spPr>
      </p:pic>
      <p:pic>
        <p:nvPicPr>
          <p:cNvPr id="32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420888"/>
            <a:ext cx="295445" cy="371457"/>
          </a:xfrm>
          <a:prstGeom prst="rect">
            <a:avLst/>
          </a:prstGeom>
          <a:noFill/>
        </p:spPr>
      </p:pic>
      <p:pic>
        <p:nvPicPr>
          <p:cNvPr id="33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420888"/>
            <a:ext cx="295445" cy="371457"/>
          </a:xfrm>
          <a:prstGeom prst="rect">
            <a:avLst/>
          </a:prstGeom>
          <a:noFill/>
        </p:spPr>
      </p:pic>
      <p:pic>
        <p:nvPicPr>
          <p:cNvPr id="34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420888"/>
            <a:ext cx="295445" cy="371457"/>
          </a:xfrm>
          <a:prstGeom prst="rect">
            <a:avLst/>
          </a:prstGeom>
          <a:noFill/>
        </p:spPr>
      </p:pic>
      <p:pic>
        <p:nvPicPr>
          <p:cNvPr id="35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420888"/>
            <a:ext cx="295445" cy="371457"/>
          </a:xfrm>
          <a:prstGeom prst="rect">
            <a:avLst/>
          </a:prstGeom>
          <a:noFill/>
        </p:spPr>
      </p:pic>
      <p:pic>
        <p:nvPicPr>
          <p:cNvPr id="36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212976"/>
            <a:ext cx="295445" cy="371457"/>
          </a:xfrm>
          <a:prstGeom prst="rect">
            <a:avLst/>
          </a:prstGeom>
          <a:noFill/>
        </p:spPr>
      </p:pic>
      <p:pic>
        <p:nvPicPr>
          <p:cNvPr id="37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212976"/>
            <a:ext cx="295445" cy="371457"/>
          </a:xfrm>
          <a:prstGeom prst="rect">
            <a:avLst/>
          </a:prstGeom>
          <a:noFill/>
        </p:spPr>
      </p:pic>
      <p:pic>
        <p:nvPicPr>
          <p:cNvPr id="38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212976"/>
            <a:ext cx="295445" cy="371457"/>
          </a:xfrm>
          <a:prstGeom prst="rect">
            <a:avLst/>
          </a:prstGeom>
          <a:noFill/>
        </p:spPr>
      </p:pic>
      <p:pic>
        <p:nvPicPr>
          <p:cNvPr id="39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212976"/>
            <a:ext cx="295445" cy="371457"/>
          </a:xfrm>
          <a:prstGeom prst="rect">
            <a:avLst/>
          </a:prstGeom>
          <a:noFill/>
        </p:spPr>
      </p:pic>
      <p:pic>
        <p:nvPicPr>
          <p:cNvPr id="40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420888"/>
            <a:ext cx="295445" cy="3714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1)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16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12776"/>
            <a:ext cx="687274" cy="864096"/>
          </a:xfrm>
          <a:prstGeom prst="rect">
            <a:avLst/>
          </a:prstGeom>
          <a:noFill/>
        </p:spPr>
      </p:pic>
      <p:pic>
        <p:nvPicPr>
          <p:cNvPr id="26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48880"/>
            <a:ext cx="687274" cy="864096"/>
          </a:xfrm>
          <a:prstGeom prst="rect">
            <a:avLst/>
          </a:prstGeom>
          <a:noFill/>
        </p:spPr>
      </p:pic>
      <p:pic>
        <p:nvPicPr>
          <p:cNvPr id="27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348880"/>
            <a:ext cx="687274" cy="864096"/>
          </a:xfrm>
          <a:prstGeom prst="rect">
            <a:avLst/>
          </a:prstGeom>
          <a:noFill/>
        </p:spPr>
      </p:pic>
      <p:pic>
        <p:nvPicPr>
          <p:cNvPr id="31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687274" cy="864096"/>
          </a:xfrm>
          <a:prstGeom prst="rect">
            <a:avLst/>
          </a:prstGeom>
          <a:noFill/>
        </p:spPr>
      </p:pic>
      <p:pic>
        <p:nvPicPr>
          <p:cNvPr id="33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412776"/>
            <a:ext cx="687274" cy="864096"/>
          </a:xfrm>
          <a:prstGeom prst="rect">
            <a:avLst/>
          </a:prstGeom>
          <a:noFill/>
        </p:spPr>
      </p:pic>
      <p:pic>
        <p:nvPicPr>
          <p:cNvPr id="34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348880"/>
            <a:ext cx="687274" cy="864096"/>
          </a:xfrm>
          <a:prstGeom prst="rect">
            <a:avLst/>
          </a:prstGeom>
          <a:noFill/>
        </p:spPr>
      </p:pic>
      <p:pic>
        <p:nvPicPr>
          <p:cNvPr id="35" name="Picture 1" descr="C:\Users\Jade\AppData\Local\Microsoft\Windows\Temporary Internet Files\Content.IE5\IYCAQTBU\MP9004483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412776"/>
            <a:ext cx="687274" cy="864096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2915816" y="198884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48064" y="206084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5724128" y="198884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SG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123728" y="3645024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SG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563888" y="3645024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1</a:t>
            </a:r>
            <a:endParaRPr lang="en-SG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76056" y="3645024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S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2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5121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1008112" cy="1752599"/>
          </a:xfrm>
          <a:prstGeom prst="rect">
            <a:avLst/>
          </a:prstGeom>
          <a:noFill/>
        </p:spPr>
      </p:pic>
      <p:pic>
        <p:nvPicPr>
          <p:cNvPr id="18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556792"/>
            <a:ext cx="1008112" cy="1752599"/>
          </a:xfrm>
          <a:prstGeom prst="rect">
            <a:avLst/>
          </a:prstGeom>
          <a:noFill/>
        </p:spPr>
      </p:pic>
      <p:pic>
        <p:nvPicPr>
          <p:cNvPr id="34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628800"/>
            <a:ext cx="936104" cy="1627414"/>
          </a:xfrm>
          <a:prstGeom prst="rect">
            <a:avLst/>
          </a:prstGeom>
          <a:noFill/>
        </p:spPr>
      </p:pic>
      <p:pic>
        <p:nvPicPr>
          <p:cNvPr id="35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988840"/>
            <a:ext cx="936104" cy="1627414"/>
          </a:xfrm>
          <a:prstGeom prst="rect">
            <a:avLst/>
          </a:prstGeom>
          <a:noFill/>
        </p:spPr>
      </p:pic>
      <p:pic>
        <p:nvPicPr>
          <p:cNvPr id="36" name="Picture 1" descr="C:\Users\Jade\AppData\Local\Microsoft\Windows\Temporary Internet Files\Content.IE5\Z87LTAE0\MC9000899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340768"/>
            <a:ext cx="936104" cy="162741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51920" y="206084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380312" y="213285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8028384" y="2060848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SG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1720" y="3645024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23928" y="3645024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SG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52120" y="3573016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SG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3)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6146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1323803" cy="1080120"/>
          </a:xfrm>
          <a:prstGeom prst="rect">
            <a:avLst/>
          </a:prstGeom>
          <a:noFill/>
        </p:spPr>
      </p:pic>
      <p:pic>
        <p:nvPicPr>
          <p:cNvPr id="19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92896"/>
            <a:ext cx="1323803" cy="1080120"/>
          </a:xfrm>
          <a:prstGeom prst="rect">
            <a:avLst/>
          </a:prstGeom>
          <a:noFill/>
        </p:spPr>
      </p:pic>
      <p:pic>
        <p:nvPicPr>
          <p:cNvPr id="20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564904"/>
            <a:ext cx="1323803" cy="1080120"/>
          </a:xfrm>
          <a:prstGeom prst="rect">
            <a:avLst/>
          </a:prstGeom>
          <a:noFill/>
        </p:spPr>
      </p:pic>
      <p:pic>
        <p:nvPicPr>
          <p:cNvPr id="21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04864"/>
            <a:ext cx="1323803" cy="1080120"/>
          </a:xfrm>
          <a:prstGeom prst="rect">
            <a:avLst/>
          </a:prstGeom>
          <a:noFill/>
        </p:spPr>
      </p:pic>
      <p:pic>
        <p:nvPicPr>
          <p:cNvPr id="34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628800"/>
            <a:ext cx="1323803" cy="1080120"/>
          </a:xfrm>
          <a:prstGeom prst="rect">
            <a:avLst/>
          </a:prstGeom>
          <a:noFill/>
        </p:spPr>
      </p:pic>
      <p:pic>
        <p:nvPicPr>
          <p:cNvPr id="35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484784"/>
            <a:ext cx="1323803" cy="1080120"/>
          </a:xfrm>
          <a:prstGeom prst="rect">
            <a:avLst/>
          </a:prstGeom>
          <a:noFill/>
        </p:spPr>
      </p:pic>
      <p:pic>
        <p:nvPicPr>
          <p:cNvPr id="36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1323803" cy="1080120"/>
          </a:xfrm>
          <a:prstGeom prst="rect">
            <a:avLst/>
          </a:prstGeom>
          <a:noFill/>
        </p:spPr>
      </p:pic>
      <p:pic>
        <p:nvPicPr>
          <p:cNvPr id="37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1323803" cy="108012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83968" y="206084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16216" y="220486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7092280" y="2204864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SG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1720" y="3645024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23928" y="3645024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SG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24128" y="3645024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SG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7663" y="2276872"/>
            <a:ext cx="2364769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572000" y="2276872"/>
            <a:ext cx="230425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4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3074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76872"/>
            <a:ext cx="552681" cy="939825"/>
          </a:xfrm>
          <a:prstGeom prst="rect">
            <a:avLst/>
          </a:prstGeom>
          <a:noFill/>
        </p:spPr>
      </p:pic>
      <p:pic>
        <p:nvPicPr>
          <p:cNvPr id="18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276872"/>
            <a:ext cx="552681" cy="939825"/>
          </a:xfrm>
          <a:prstGeom prst="rect">
            <a:avLst/>
          </a:prstGeom>
          <a:noFill/>
        </p:spPr>
      </p:pic>
      <p:pic>
        <p:nvPicPr>
          <p:cNvPr id="19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276872"/>
            <a:ext cx="552681" cy="939825"/>
          </a:xfrm>
          <a:prstGeom prst="rect">
            <a:avLst/>
          </a:prstGeom>
          <a:noFill/>
        </p:spPr>
      </p:pic>
      <p:pic>
        <p:nvPicPr>
          <p:cNvPr id="20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276872"/>
            <a:ext cx="552681" cy="939825"/>
          </a:xfrm>
          <a:prstGeom prst="rect">
            <a:avLst/>
          </a:prstGeom>
          <a:noFill/>
        </p:spPr>
      </p:pic>
      <p:pic>
        <p:nvPicPr>
          <p:cNvPr id="21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21886">
            <a:off x="3162873" y="2780928"/>
            <a:ext cx="552681" cy="939825"/>
          </a:xfrm>
          <a:prstGeom prst="rect">
            <a:avLst/>
          </a:prstGeom>
          <a:noFill/>
        </p:spPr>
      </p:pic>
      <p:pic>
        <p:nvPicPr>
          <p:cNvPr id="34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08920"/>
            <a:ext cx="552681" cy="939825"/>
          </a:xfrm>
          <a:prstGeom prst="rect">
            <a:avLst/>
          </a:prstGeom>
          <a:noFill/>
        </p:spPr>
      </p:pic>
      <p:pic>
        <p:nvPicPr>
          <p:cNvPr id="35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780928"/>
            <a:ext cx="552681" cy="939825"/>
          </a:xfrm>
          <a:prstGeom prst="rect">
            <a:avLst/>
          </a:prstGeom>
          <a:noFill/>
        </p:spPr>
      </p:pic>
      <p:pic>
        <p:nvPicPr>
          <p:cNvPr id="36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276872"/>
            <a:ext cx="552681" cy="939825"/>
          </a:xfrm>
          <a:prstGeom prst="rect">
            <a:avLst/>
          </a:prstGeom>
          <a:noFill/>
        </p:spPr>
      </p:pic>
      <p:pic>
        <p:nvPicPr>
          <p:cNvPr id="37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564904"/>
            <a:ext cx="552681" cy="939825"/>
          </a:xfrm>
          <a:prstGeom prst="rect">
            <a:avLst/>
          </a:prstGeom>
          <a:noFill/>
        </p:spPr>
      </p:pic>
      <p:pic>
        <p:nvPicPr>
          <p:cNvPr id="38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276872"/>
            <a:ext cx="552681" cy="939825"/>
          </a:xfrm>
          <a:prstGeom prst="rect">
            <a:avLst/>
          </a:prstGeom>
          <a:noFill/>
        </p:spPr>
      </p:pic>
      <p:pic>
        <p:nvPicPr>
          <p:cNvPr id="39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420888"/>
            <a:ext cx="552681" cy="939825"/>
          </a:xfrm>
          <a:prstGeom prst="rect">
            <a:avLst/>
          </a:prstGeom>
          <a:noFill/>
        </p:spPr>
      </p:pic>
      <p:pic>
        <p:nvPicPr>
          <p:cNvPr id="40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780928"/>
            <a:ext cx="552681" cy="93982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982325" y="4071567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12</a:t>
            </a:r>
            <a:endParaRPr lang="en-SG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4024271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SG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4014356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2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95936" y="267271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48264" y="270892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524328" y="27089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SG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5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2325" y="4071567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1</a:t>
            </a:r>
            <a:endParaRPr lang="en-SG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4024271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  <a:endParaRPr lang="en-SG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4014356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8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95936" y="267271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48264" y="270892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524328" y="27089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SG" sz="3200" dirty="0"/>
          </a:p>
        </p:txBody>
      </p:sp>
      <p:sp>
        <p:nvSpPr>
          <p:cNvPr id="30" name="5-Point Star 29"/>
          <p:cNvSpPr/>
          <p:nvPr/>
        </p:nvSpPr>
        <p:spPr>
          <a:xfrm>
            <a:off x="1979712" y="2420888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5-Point Star 30"/>
          <p:cNvSpPr/>
          <p:nvPr/>
        </p:nvSpPr>
        <p:spPr>
          <a:xfrm>
            <a:off x="2437047" y="2194609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5-Point Star 31"/>
          <p:cNvSpPr/>
          <p:nvPr/>
        </p:nvSpPr>
        <p:spPr>
          <a:xfrm>
            <a:off x="2437047" y="2749082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5-Point Star 32"/>
          <p:cNvSpPr/>
          <p:nvPr/>
        </p:nvSpPr>
        <p:spPr>
          <a:xfrm>
            <a:off x="2929483" y="2492896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5-Point Star 40"/>
          <p:cNvSpPr/>
          <p:nvPr/>
        </p:nvSpPr>
        <p:spPr>
          <a:xfrm>
            <a:off x="5220072" y="2278962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5-Point Star 41"/>
          <p:cNvSpPr/>
          <p:nvPr/>
        </p:nvSpPr>
        <p:spPr>
          <a:xfrm>
            <a:off x="5713974" y="2112098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5-Point Star 42"/>
          <p:cNvSpPr/>
          <p:nvPr/>
        </p:nvSpPr>
        <p:spPr>
          <a:xfrm>
            <a:off x="4932040" y="2789312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5-Point Star 43"/>
          <p:cNvSpPr/>
          <p:nvPr/>
        </p:nvSpPr>
        <p:spPr>
          <a:xfrm>
            <a:off x="5544108" y="2797448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5-Point Star 44"/>
          <p:cNvSpPr/>
          <p:nvPr/>
        </p:nvSpPr>
        <p:spPr>
          <a:xfrm>
            <a:off x="6048164" y="2626657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780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 </a:t>
            </a:r>
            <a:r>
              <a:rPr lang="en-US" dirty="0" smtClean="0"/>
              <a:t>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1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2325" y="3995772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6</a:t>
            </a:r>
            <a:endParaRPr lang="en-SG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4024271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SG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4014356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1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97153" y="212623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-</a:t>
            </a:r>
            <a:endParaRPr lang="en-SG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2160" y="208944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1445" y="205683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SG" sz="3200" dirty="0"/>
          </a:p>
        </p:txBody>
      </p:sp>
      <p:sp>
        <p:nvSpPr>
          <p:cNvPr id="30" name="5-Point Star 29"/>
          <p:cNvSpPr/>
          <p:nvPr/>
        </p:nvSpPr>
        <p:spPr>
          <a:xfrm>
            <a:off x="1549430" y="2249934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5-Point Star 30"/>
          <p:cNvSpPr/>
          <p:nvPr/>
        </p:nvSpPr>
        <p:spPr>
          <a:xfrm>
            <a:off x="1982325" y="1657400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5-Point Star 31"/>
          <p:cNvSpPr/>
          <p:nvPr/>
        </p:nvSpPr>
        <p:spPr>
          <a:xfrm>
            <a:off x="2681542" y="2407472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5-Point Star 32"/>
          <p:cNvSpPr/>
          <p:nvPr/>
        </p:nvSpPr>
        <p:spPr>
          <a:xfrm>
            <a:off x="2575786" y="1680050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5-Point Star 40"/>
          <p:cNvSpPr/>
          <p:nvPr/>
        </p:nvSpPr>
        <p:spPr>
          <a:xfrm>
            <a:off x="4752020" y="1805776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5-Point Star 41"/>
          <p:cNvSpPr/>
          <p:nvPr/>
        </p:nvSpPr>
        <p:spPr>
          <a:xfrm>
            <a:off x="5353934" y="1961129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5-Point Star 43"/>
          <p:cNvSpPr/>
          <p:nvPr/>
        </p:nvSpPr>
        <p:spPr>
          <a:xfrm>
            <a:off x="5003754" y="2484664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5-Point Star 18"/>
          <p:cNvSpPr/>
          <p:nvPr/>
        </p:nvSpPr>
        <p:spPr>
          <a:xfrm>
            <a:off x="3104077" y="2116244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5-Point Star 19"/>
          <p:cNvSpPr/>
          <p:nvPr/>
        </p:nvSpPr>
        <p:spPr>
          <a:xfrm>
            <a:off x="2162345" y="2484664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16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 </a:t>
            </a:r>
            <a:r>
              <a:rPr lang="en-US" dirty="0" smtClean="0"/>
              <a:t>Quiz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1982325" y="3995772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6</a:t>
            </a:r>
            <a:endParaRPr lang="en-SG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4024271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SG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4014356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4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97153" y="212623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-</a:t>
            </a:r>
            <a:endParaRPr lang="en-SG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2160" y="208944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1445" y="205683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SG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39552" y="1484784"/>
            <a:ext cx="72008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2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22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772" y="1542846"/>
            <a:ext cx="474553" cy="823530"/>
          </a:xfrm>
          <a:prstGeom prst="rect">
            <a:avLst/>
          </a:prstGeom>
          <a:noFill/>
        </p:spPr>
      </p:pic>
      <p:pic>
        <p:nvPicPr>
          <p:cNvPr id="23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2325" y="1484784"/>
            <a:ext cx="474553" cy="823530"/>
          </a:xfrm>
          <a:prstGeom prst="rect">
            <a:avLst/>
          </a:prstGeom>
          <a:noFill/>
        </p:spPr>
      </p:pic>
      <p:pic>
        <p:nvPicPr>
          <p:cNvPr id="34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884" y="1484784"/>
            <a:ext cx="474553" cy="823530"/>
          </a:xfrm>
          <a:prstGeom prst="rect">
            <a:avLst/>
          </a:prstGeom>
          <a:noFill/>
        </p:spPr>
      </p:pic>
      <p:pic>
        <p:nvPicPr>
          <p:cNvPr id="35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474553" cy="823530"/>
          </a:xfrm>
          <a:prstGeom prst="rect">
            <a:avLst/>
          </a:prstGeom>
          <a:noFill/>
        </p:spPr>
      </p:pic>
      <p:pic>
        <p:nvPicPr>
          <p:cNvPr id="36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1331" y="2276872"/>
            <a:ext cx="474553" cy="823530"/>
          </a:xfrm>
          <a:prstGeom prst="rect">
            <a:avLst/>
          </a:prstGeom>
          <a:noFill/>
        </p:spPr>
      </p:pic>
      <p:pic>
        <p:nvPicPr>
          <p:cNvPr id="37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884" y="2331692"/>
            <a:ext cx="474553" cy="823530"/>
          </a:xfrm>
          <a:prstGeom prst="rect">
            <a:avLst/>
          </a:prstGeom>
          <a:noFill/>
        </p:spPr>
      </p:pic>
      <p:pic>
        <p:nvPicPr>
          <p:cNvPr id="38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65" y="2349217"/>
            <a:ext cx="474553" cy="823530"/>
          </a:xfrm>
          <a:prstGeom prst="rect">
            <a:avLst/>
          </a:prstGeom>
          <a:noFill/>
        </p:spPr>
      </p:pic>
      <p:pic>
        <p:nvPicPr>
          <p:cNvPr id="39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627265"/>
            <a:ext cx="474553" cy="823530"/>
          </a:xfrm>
          <a:prstGeom prst="rect">
            <a:avLst/>
          </a:prstGeom>
          <a:noFill/>
        </p:spPr>
      </p:pic>
      <p:pic>
        <p:nvPicPr>
          <p:cNvPr id="40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707" y="1970070"/>
            <a:ext cx="474553" cy="823530"/>
          </a:xfrm>
          <a:prstGeom prst="rect">
            <a:avLst/>
          </a:prstGeom>
          <a:noFill/>
        </p:spPr>
      </p:pic>
      <p:pic>
        <p:nvPicPr>
          <p:cNvPr id="43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1229" y="2056830"/>
            <a:ext cx="474553" cy="823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271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 </a:t>
            </a:r>
            <a:r>
              <a:rPr lang="en-US" dirty="0" smtClean="0"/>
              <a:t>Quiz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1982325" y="3995772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6</a:t>
            </a:r>
            <a:endParaRPr lang="en-SG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4024271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SG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4014356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4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97153" y="212623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-</a:t>
            </a:r>
            <a:endParaRPr lang="en-SG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2160" y="208944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1445" y="205683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SG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39552" y="1484784"/>
            <a:ext cx="72008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3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31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22" y="2445077"/>
            <a:ext cx="711696" cy="623883"/>
          </a:xfrm>
          <a:prstGeom prst="rect">
            <a:avLst/>
          </a:prstGeom>
          <a:noFill/>
        </p:spPr>
      </p:pic>
      <p:pic>
        <p:nvPicPr>
          <p:cNvPr id="32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477" y="3024606"/>
            <a:ext cx="711696" cy="623883"/>
          </a:xfrm>
          <a:prstGeom prst="rect">
            <a:avLst/>
          </a:prstGeom>
          <a:noFill/>
        </p:spPr>
      </p:pic>
      <p:pic>
        <p:nvPicPr>
          <p:cNvPr id="33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0136" y="1821194"/>
            <a:ext cx="711696" cy="623883"/>
          </a:xfrm>
          <a:prstGeom prst="rect">
            <a:avLst/>
          </a:prstGeom>
          <a:noFill/>
        </p:spPr>
      </p:pic>
      <p:pic>
        <p:nvPicPr>
          <p:cNvPr id="41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832" y="1544726"/>
            <a:ext cx="711696" cy="623883"/>
          </a:xfrm>
          <a:prstGeom prst="rect">
            <a:avLst/>
          </a:prstGeom>
          <a:noFill/>
        </p:spPr>
      </p:pic>
      <p:pic>
        <p:nvPicPr>
          <p:cNvPr id="42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255" y="2190738"/>
            <a:ext cx="711696" cy="623883"/>
          </a:xfrm>
          <a:prstGeom prst="rect">
            <a:avLst/>
          </a:prstGeom>
          <a:noFill/>
        </p:spPr>
      </p:pic>
      <p:pic>
        <p:nvPicPr>
          <p:cNvPr id="44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9928" y="2790027"/>
            <a:ext cx="711696" cy="623883"/>
          </a:xfrm>
          <a:prstGeom prst="rect">
            <a:avLst/>
          </a:prstGeom>
          <a:noFill/>
        </p:spPr>
      </p:pic>
      <p:pic>
        <p:nvPicPr>
          <p:cNvPr id="45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78796"/>
            <a:ext cx="711696" cy="623883"/>
          </a:xfrm>
          <a:prstGeom prst="rect">
            <a:avLst/>
          </a:prstGeom>
          <a:noFill/>
        </p:spPr>
      </p:pic>
      <p:pic>
        <p:nvPicPr>
          <p:cNvPr id="46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523639"/>
            <a:ext cx="711696" cy="623883"/>
          </a:xfrm>
          <a:prstGeom prst="rect">
            <a:avLst/>
          </a:prstGeom>
          <a:noFill/>
        </p:spPr>
      </p:pic>
      <p:pic>
        <p:nvPicPr>
          <p:cNvPr id="47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226" y="2365243"/>
            <a:ext cx="711696" cy="623883"/>
          </a:xfrm>
          <a:prstGeom prst="rect">
            <a:avLst/>
          </a:prstGeom>
          <a:noFill/>
        </p:spPr>
      </p:pic>
      <p:pic>
        <p:nvPicPr>
          <p:cNvPr id="48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984" y="2987387"/>
            <a:ext cx="711696" cy="623883"/>
          </a:xfrm>
          <a:prstGeom prst="rect">
            <a:avLst/>
          </a:prstGeom>
          <a:noFill/>
        </p:spPr>
      </p:pic>
      <p:pic>
        <p:nvPicPr>
          <p:cNvPr id="49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0344" y="1809633"/>
            <a:ext cx="711696" cy="623883"/>
          </a:xfrm>
          <a:prstGeom prst="rect">
            <a:avLst/>
          </a:prstGeom>
          <a:noFill/>
        </p:spPr>
      </p:pic>
      <p:pic>
        <p:nvPicPr>
          <p:cNvPr id="50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2432" y="2133135"/>
            <a:ext cx="711696" cy="623883"/>
          </a:xfrm>
          <a:prstGeom prst="rect">
            <a:avLst/>
          </a:prstGeom>
          <a:noFill/>
        </p:spPr>
      </p:pic>
      <p:pic>
        <p:nvPicPr>
          <p:cNvPr id="51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3048" y="2418622"/>
            <a:ext cx="711696" cy="623883"/>
          </a:xfrm>
          <a:prstGeom prst="rect">
            <a:avLst/>
          </a:prstGeom>
          <a:noFill/>
        </p:spPr>
      </p:pic>
      <p:pic>
        <p:nvPicPr>
          <p:cNvPr id="52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730563"/>
            <a:ext cx="711696" cy="623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534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Numbers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3" y="2996952"/>
            <a:ext cx="6384709" cy="676672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 More or Less </a:t>
            </a:r>
            <a:r>
              <a:rPr lang="en-US" sz="2000" dirty="0" smtClean="0"/>
              <a:t>(Take a Quiz)</a:t>
            </a:r>
            <a:endParaRPr lang="en-SG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115616" y="1556792"/>
            <a:ext cx="4536504" cy="6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1 to 10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(watch video)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492896"/>
            <a:ext cx="4572000" cy="6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More or Less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(watch video)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20005" y="2060848"/>
            <a:ext cx="4200467" cy="6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Addition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(Take a Quiz)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99892" y="3789040"/>
            <a:ext cx="4788532" cy="6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Subtraction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(Take a Quiz)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 </a:t>
            </a:r>
            <a:r>
              <a:rPr lang="en-US" dirty="0" smtClean="0"/>
              <a:t>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4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2325" y="3995772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1</a:t>
            </a:r>
            <a:endParaRPr lang="en-SG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38442" y="4024271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SG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4014356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8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97153" y="212623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-</a:t>
            </a:r>
            <a:endParaRPr lang="en-SG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2160" y="208944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1445" y="205683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SG" sz="3200" dirty="0"/>
          </a:p>
        </p:txBody>
      </p:sp>
      <p:pic>
        <p:nvPicPr>
          <p:cNvPr id="1026" name="Picture 2" descr="C:\Users\s7809207f\AppData\Local\Microsoft\Windows\Temporary Internet Files\Content.IE5\ZWARVLQM\vector___pencil_by_misteraibo-d4y9lvp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799"/>
            <a:ext cx="801069" cy="80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s7809207f\AppData\Local\Microsoft\Windows\Temporary Internet Files\Content.IE5\ZWARVLQM\vector___pencil_by_misteraibo-d4y9lvp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42" y="1725700"/>
            <a:ext cx="801069" cy="80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s7809207f\AppData\Local\Microsoft\Windows\Temporary Internet Files\Content.IE5\ZWARVLQM\vector___pencil_by_misteraibo-d4y9lvp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46" y="1656295"/>
            <a:ext cx="801069" cy="80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s7809207f\AppData\Local\Microsoft\Windows\Temporary Internet Files\Content.IE5\ZWARVLQM\vector___pencil_by_misteraibo-d4y9lvp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1262"/>
            <a:ext cx="801069" cy="80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7809207f\AppData\Local\Microsoft\Windows\Temporary Internet Files\Content.IE5\ZWARVLQM\vector___pencil_by_misteraibo-d4y9lvp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19628"/>
            <a:ext cx="801069" cy="80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s7809207f\AppData\Local\Microsoft\Windows\Temporary Internet Files\Content.IE5\ZWARVLQM\vector___pencil_by_misteraibo-d4y9lvp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42" y="2582268"/>
            <a:ext cx="801069" cy="80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s7809207f\AppData\Local\Microsoft\Windows\Temporary Internet Files\Content.IE5\ZWARVLQM\vector___pencil_by_misteraibo-d4y9lvp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14" y="2641605"/>
            <a:ext cx="801069" cy="80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s7809207f\AppData\Local\Microsoft\Windows\Temporary Internet Files\Content.IE5\ZWARVLQM\vector___pencil_by_misteraibo-d4y9lvp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201" y="1895042"/>
            <a:ext cx="801069" cy="80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9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 </a:t>
            </a:r>
            <a:r>
              <a:rPr lang="en-US" dirty="0" smtClean="0"/>
              <a:t>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5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2325" y="3995772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4</a:t>
            </a:r>
            <a:endParaRPr lang="en-SG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38442" y="4024271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SG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4014356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2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97153" y="212623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-</a:t>
            </a:r>
            <a:endParaRPr lang="en-SG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2160" y="208944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1445" y="205683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SG" sz="3200" dirty="0"/>
          </a:p>
        </p:txBody>
      </p:sp>
      <p:pic>
        <p:nvPicPr>
          <p:cNvPr id="2050" name="Picture 2" descr="C:\Users\s7809207f\AppData\Local\Microsoft\Windows\Temporary Internet Files\Content.IE5\OF0LVV5H\220px-Basketbal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43" y="1484784"/>
            <a:ext cx="809882" cy="80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7809207f\AppData\Local\Microsoft\Windows\Temporary Internet Files\Content.IE5\OF0LVV5H\220px-Basketbal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20" y="1484784"/>
            <a:ext cx="809882" cy="80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s7809207f\AppData\Local\Microsoft\Windows\Temporary Internet Files\Content.IE5\OF0LVV5H\220px-Basketbal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02" y="1484784"/>
            <a:ext cx="809882" cy="80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s7809207f\AppData\Local\Microsoft\Windows\Temporary Internet Files\Content.IE5\OF0LVV5H\220px-Basketbal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43" y="2294666"/>
            <a:ext cx="809882" cy="80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s7809207f\AppData\Local\Microsoft\Windows\Temporary Internet Files\Content.IE5\OF0LVV5H\220px-Basketbal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809882" cy="80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s7809207f\AppData\Local\Microsoft\Windows\Temporary Internet Files\Content.IE5\OF0LVV5H\220px-Basketbal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02" y="2294666"/>
            <a:ext cx="809882" cy="80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s7809207f\AppData\Local\Microsoft\Windows\Temporary Internet Files\Content.IE5\OF0LVV5H\220px-Basketbal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215" y="1539335"/>
            <a:ext cx="809882" cy="80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s7809207f\AppData\Local\Microsoft\Windows\Temporary Internet Files\Content.IE5\OF0LVV5H\220px-Basketbal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201" y="2294666"/>
            <a:ext cx="809882" cy="80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17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Around the School</a:t>
            </a:r>
            <a:endParaRPr lang="en-SG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700808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1268760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How Heavy Are You?</a:t>
            </a:r>
          </a:p>
          <a:p>
            <a:pPr marL="514350" marR="0" lvl="0" indent="22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Use the weighing scale next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to the PE room, weigh yourself and your friends.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		Who is the heaviest?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baseline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		Who is th</a:t>
            </a:r>
            <a:r>
              <a:rPr lang="en-US" sz="24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e lightest?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		How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much heavier is your friend than you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?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7380312" y="4221088"/>
            <a:ext cx="864096" cy="360040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Around the School</a:t>
            </a:r>
            <a:endParaRPr lang="en-SG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700808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1340768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2) How Far Is The Corridor? </a:t>
            </a:r>
          </a:p>
          <a:p>
            <a:pPr marL="514350" lvl="0" indent="22225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Using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your foot as a measurement. How many steps does it take to walk from the PE room to the end of the corridor?</a:t>
            </a: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7380312" y="4221088"/>
            <a:ext cx="864096" cy="360040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5844" name="Picture 4" descr="green foot print by netalloy - footprint"/>
          <p:cNvPicPr>
            <a:picLocks noChangeAspect="1" noChangeArrowheads="1"/>
          </p:cNvPicPr>
          <p:nvPr/>
        </p:nvPicPr>
        <p:blipFill>
          <a:blip r:embed="rId2" cstate="print"/>
          <a:srcRect l="20160" t="5040" r="34481" b="6761"/>
          <a:stretch>
            <a:fillRect/>
          </a:stretch>
        </p:blipFill>
        <p:spPr bwMode="auto">
          <a:xfrm rot="5400000">
            <a:off x="2293747" y="3258981"/>
            <a:ext cx="360040" cy="70007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23728" y="2996952"/>
            <a:ext cx="5040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Corridor</a:t>
            </a:r>
            <a:endParaRPr lang="en-SG" dirty="0"/>
          </a:p>
        </p:txBody>
      </p:sp>
      <p:pic>
        <p:nvPicPr>
          <p:cNvPr id="9" name="Picture 4" descr="green foot print by netalloy - footprint"/>
          <p:cNvPicPr>
            <a:picLocks noChangeAspect="1" noChangeArrowheads="1"/>
          </p:cNvPicPr>
          <p:nvPr/>
        </p:nvPicPr>
        <p:blipFill>
          <a:blip r:embed="rId2" cstate="print"/>
          <a:srcRect l="20160" t="5040" r="34481" b="6761"/>
          <a:stretch>
            <a:fillRect/>
          </a:stretch>
        </p:blipFill>
        <p:spPr bwMode="auto">
          <a:xfrm rot="5400000">
            <a:off x="3013827" y="3258981"/>
            <a:ext cx="360040" cy="700078"/>
          </a:xfrm>
          <a:prstGeom prst="rect">
            <a:avLst/>
          </a:prstGeom>
          <a:noFill/>
        </p:spPr>
      </p:pic>
      <p:pic>
        <p:nvPicPr>
          <p:cNvPr id="10" name="Picture 4" descr="green foot print by netalloy - footprint"/>
          <p:cNvPicPr>
            <a:picLocks noChangeAspect="1" noChangeArrowheads="1"/>
          </p:cNvPicPr>
          <p:nvPr/>
        </p:nvPicPr>
        <p:blipFill>
          <a:blip r:embed="rId2" cstate="print"/>
          <a:srcRect l="20160" t="5040" r="34481" b="6761"/>
          <a:stretch>
            <a:fillRect/>
          </a:stretch>
        </p:blipFill>
        <p:spPr bwMode="auto">
          <a:xfrm rot="5400000">
            <a:off x="3733907" y="3258981"/>
            <a:ext cx="360040" cy="700078"/>
          </a:xfrm>
          <a:prstGeom prst="rect">
            <a:avLst/>
          </a:prstGeom>
          <a:noFill/>
        </p:spPr>
      </p:pic>
      <p:pic>
        <p:nvPicPr>
          <p:cNvPr id="11" name="Picture 4" descr="green foot print by netalloy - footprint"/>
          <p:cNvPicPr>
            <a:picLocks noChangeAspect="1" noChangeArrowheads="1"/>
          </p:cNvPicPr>
          <p:nvPr/>
        </p:nvPicPr>
        <p:blipFill>
          <a:blip r:embed="rId2" cstate="print"/>
          <a:srcRect l="20160" t="5040" r="34481" b="6761"/>
          <a:stretch>
            <a:fillRect/>
          </a:stretch>
        </p:blipFill>
        <p:spPr bwMode="auto">
          <a:xfrm rot="5400000">
            <a:off x="4453987" y="3258981"/>
            <a:ext cx="360040" cy="700078"/>
          </a:xfrm>
          <a:prstGeom prst="rect">
            <a:avLst/>
          </a:prstGeom>
          <a:noFill/>
        </p:spPr>
      </p:pic>
      <p:pic>
        <p:nvPicPr>
          <p:cNvPr id="12" name="Picture 4" descr="green foot print by netalloy - footprint"/>
          <p:cNvPicPr>
            <a:picLocks noChangeAspect="1" noChangeArrowheads="1"/>
          </p:cNvPicPr>
          <p:nvPr/>
        </p:nvPicPr>
        <p:blipFill>
          <a:blip r:embed="rId2" cstate="print"/>
          <a:srcRect l="20160" t="5040" r="34481" b="6761"/>
          <a:stretch>
            <a:fillRect/>
          </a:stretch>
        </p:blipFill>
        <p:spPr bwMode="auto">
          <a:xfrm rot="5400000">
            <a:off x="5174067" y="3258981"/>
            <a:ext cx="360040" cy="700078"/>
          </a:xfrm>
          <a:prstGeom prst="rect">
            <a:avLst/>
          </a:prstGeom>
          <a:noFill/>
        </p:spPr>
      </p:pic>
      <p:pic>
        <p:nvPicPr>
          <p:cNvPr id="13" name="Picture 4" descr="green foot print by netalloy - footprint"/>
          <p:cNvPicPr>
            <a:picLocks noChangeAspect="1" noChangeArrowheads="1"/>
          </p:cNvPicPr>
          <p:nvPr/>
        </p:nvPicPr>
        <p:blipFill>
          <a:blip r:embed="rId2" cstate="print"/>
          <a:srcRect l="20160" t="5040" r="34481" b="6761"/>
          <a:stretch>
            <a:fillRect/>
          </a:stretch>
        </p:blipFill>
        <p:spPr bwMode="auto">
          <a:xfrm rot="5400000">
            <a:off x="5894147" y="3258981"/>
            <a:ext cx="360040" cy="700078"/>
          </a:xfrm>
          <a:prstGeom prst="rect">
            <a:avLst/>
          </a:prstGeom>
          <a:noFill/>
        </p:spPr>
      </p:pic>
      <p:pic>
        <p:nvPicPr>
          <p:cNvPr id="14" name="Picture 4" descr="green foot print by netalloy - footprint"/>
          <p:cNvPicPr>
            <a:picLocks noChangeAspect="1" noChangeArrowheads="1"/>
          </p:cNvPicPr>
          <p:nvPr/>
        </p:nvPicPr>
        <p:blipFill>
          <a:blip r:embed="rId2" cstate="print"/>
          <a:srcRect l="20160" t="5040" r="34481" b="6761"/>
          <a:stretch>
            <a:fillRect/>
          </a:stretch>
        </p:blipFill>
        <p:spPr bwMode="auto">
          <a:xfrm rot="5400000">
            <a:off x="6614227" y="3258981"/>
            <a:ext cx="360040" cy="700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Around the School</a:t>
            </a:r>
            <a:endParaRPr lang="en-SG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700808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1340768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</a:pPr>
            <a:r>
              <a:rPr lang="en-US" sz="3200" b="1" kern="0" dirty="0" smtClean="0">
                <a:solidFill>
                  <a:srgbClr val="FF0000"/>
                </a:solidFill>
                <a:latin typeface="Garamond" pitchFamily="18" charset="0"/>
              </a:rPr>
              <a:t>3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) Shapes Around us</a:t>
            </a:r>
          </a:p>
          <a:p>
            <a:pPr marL="514350" lvl="0" indent="22225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Look around you.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What are the shapes that you see?</a:t>
            </a:r>
          </a:p>
          <a:p>
            <a:pPr marL="514350" lvl="0" indent="22225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How many squares do you see? </a:t>
            </a:r>
          </a:p>
          <a:p>
            <a:pPr marL="514350" lvl="0" indent="22225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b="1" kern="0" dirty="0" smtClean="0">
                <a:solidFill>
                  <a:srgbClr val="002060"/>
                </a:solidFill>
                <a:latin typeface="Garamond" pitchFamily="18" charset="0"/>
              </a:rPr>
              <a:t>How many rectangles do you see?</a:t>
            </a:r>
          </a:p>
          <a:p>
            <a:pPr marL="514350" lvl="0" indent="22225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How many circles do you see?</a:t>
            </a:r>
          </a:p>
          <a:p>
            <a:pPr marL="514350" lvl="0" indent="22225" fontAlgn="base">
              <a:spcBef>
                <a:spcPct val="20000"/>
              </a:spcBef>
              <a:spcAft>
                <a:spcPct val="0"/>
              </a:spcAft>
            </a:pPr>
            <a:endParaRPr kumimoji="0" lang="en-US" sz="2400" b="1" i="0" u="none" strike="noStrike" kern="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7380312" y="4221088"/>
            <a:ext cx="864096" cy="360040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Around the School</a:t>
            </a:r>
            <a:endParaRPr lang="en-SG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700808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1340768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</a:pPr>
            <a:r>
              <a:rPr lang="en-US" sz="3200" b="1" kern="0" noProof="0" dirty="0" smtClean="0">
                <a:solidFill>
                  <a:srgbClr val="FF0000"/>
                </a:solidFill>
                <a:latin typeface="Garamond" pitchFamily="18" charset="0"/>
              </a:rPr>
              <a:t>4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) Who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Jump The Furthest?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14350" lvl="0" indent="22225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b="1" kern="0" dirty="0" smtClean="0">
                <a:solidFill>
                  <a:srgbClr val="002060"/>
                </a:solidFill>
                <a:latin typeface="Garamond" pitchFamily="18" charset="0"/>
              </a:rPr>
              <a:t>Jump from the same line. How can we know who jump the furthest? What can we use to measure? (Footprint? String?)</a:t>
            </a:r>
            <a:endParaRPr kumimoji="0" lang="en-US" sz="2400" b="1" i="0" u="none" strike="noStrike" kern="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14350" lvl="0" indent="22225" fontAlgn="base">
              <a:spcBef>
                <a:spcPct val="20000"/>
              </a:spcBef>
              <a:spcAft>
                <a:spcPct val="0"/>
              </a:spcAft>
            </a:pPr>
            <a:endParaRPr kumimoji="0" lang="en-US" sz="2400" b="1" i="0" u="none" strike="noStrike" kern="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7380312" y="4221088"/>
            <a:ext cx="864096" cy="360040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Heuristics</a:t>
            </a:r>
            <a:endParaRPr lang="en-SG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700808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1268760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What is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the missing number?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>
            <a:endCxn id="8" idx="2"/>
          </p:cNvCxnSpPr>
          <p:nvPr/>
        </p:nvCxnSpPr>
        <p:spPr>
          <a:xfrm flipH="1">
            <a:off x="1547664" y="2924944"/>
            <a:ext cx="86409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547664" y="2204864"/>
            <a:ext cx="1728192" cy="1584176"/>
            <a:chOff x="1547664" y="2204864"/>
            <a:chExt cx="1728192" cy="1584176"/>
          </a:xfrm>
        </p:grpSpPr>
        <p:sp>
          <p:nvSpPr>
            <p:cNvPr id="8" name="Pie 7"/>
            <p:cNvSpPr/>
            <p:nvPr/>
          </p:nvSpPr>
          <p:spPr>
            <a:xfrm>
              <a:off x="1547664" y="2204864"/>
              <a:ext cx="1728192" cy="158417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8" idx="2"/>
            </p:cNvCxnSpPr>
            <p:nvPr/>
          </p:nvCxnSpPr>
          <p:spPr>
            <a:xfrm>
              <a:off x="1547664" y="2996952"/>
              <a:ext cx="8640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8" idx="1"/>
            </p:cNvCxnSpPr>
            <p:nvPr/>
          </p:nvCxnSpPr>
          <p:spPr>
            <a:xfrm>
              <a:off x="2411760" y="2996952"/>
              <a:ext cx="0" cy="792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35896" y="2276872"/>
            <a:ext cx="1728192" cy="1584176"/>
            <a:chOff x="1547664" y="2204864"/>
            <a:chExt cx="1728192" cy="1584176"/>
          </a:xfrm>
        </p:grpSpPr>
        <p:sp>
          <p:nvSpPr>
            <p:cNvPr id="19" name="Pie 18"/>
            <p:cNvSpPr/>
            <p:nvPr/>
          </p:nvSpPr>
          <p:spPr>
            <a:xfrm>
              <a:off x="1547664" y="2204864"/>
              <a:ext cx="1728192" cy="158417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2"/>
            </p:cNvCxnSpPr>
            <p:nvPr/>
          </p:nvCxnSpPr>
          <p:spPr>
            <a:xfrm>
              <a:off x="1547664" y="2996952"/>
              <a:ext cx="8640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1"/>
            </p:cNvCxnSpPr>
            <p:nvPr/>
          </p:nvCxnSpPr>
          <p:spPr>
            <a:xfrm>
              <a:off x="2411760" y="2996952"/>
              <a:ext cx="0" cy="792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52120" y="2276872"/>
            <a:ext cx="1728192" cy="1584176"/>
            <a:chOff x="1547664" y="2204864"/>
            <a:chExt cx="1728192" cy="1584176"/>
          </a:xfrm>
        </p:grpSpPr>
        <p:sp>
          <p:nvSpPr>
            <p:cNvPr id="23" name="Pie 22"/>
            <p:cNvSpPr/>
            <p:nvPr/>
          </p:nvSpPr>
          <p:spPr>
            <a:xfrm>
              <a:off x="1547664" y="2204864"/>
              <a:ext cx="1728192" cy="158417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23" idx="2"/>
            </p:cNvCxnSpPr>
            <p:nvPr/>
          </p:nvCxnSpPr>
          <p:spPr>
            <a:xfrm>
              <a:off x="1547664" y="2996952"/>
              <a:ext cx="8640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3" idx="1"/>
            </p:cNvCxnSpPr>
            <p:nvPr/>
          </p:nvCxnSpPr>
          <p:spPr>
            <a:xfrm>
              <a:off x="2411760" y="2996952"/>
              <a:ext cx="0" cy="792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763688" y="24928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SG" dirty="0"/>
          </a:p>
        </p:txBody>
      </p:sp>
      <p:sp>
        <p:nvSpPr>
          <p:cNvPr id="27" name="TextBox 26"/>
          <p:cNvSpPr txBox="1"/>
          <p:nvPr/>
        </p:nvSpPr>
        <p:spPr>
          <a:xfrm>
            <a:off x="1835696" y="30689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2555776" y="30689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3923928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3923928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4644008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5868144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6588224" y="32129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5940152" y="32129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7596336" y="1700808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13</a:t>
            </a:r>
            <a:endParaRPr lang="en-SG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596336" y="2483604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SG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596336" y="3284984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3</a:t>
            </a:r>
            <a:endParaRPr lang="en-SG" b="1" dirty="0"/>
          </a:p>
        </p:txBody>
      </p:sp>
      <p:sp>
        <p:nvSpPr>
          <p:cNvPr id="35" name="Action Button: Forward or Next 34">
            <a:hlinkClick r:id="" action="ppaction://hlinkshowjump?jump=nextslide" highlightClick="1"/>
          </p:cNvPr>
          <p:cNvSpPr/>
          <p:nvPr/>
        </p:nvSpPr>
        <p:spPr>
          <a:xfrm>
            <a:off x="7596336" y="4221088"/>
            <a:ext cx="864096" cy="360040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652120" y="1844824"/>
            <a:ext cx="3168352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Heuristics</a:t>
            </a:r>
            <a:endParaRPr lang="en-SG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700808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1268760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2) What </a:t>
            </a:r>
            <a:r>
              <a:rPr lang="en-US" sz="3200" b="1" kern="0" dirty="0" smtClean="0">
                <a:solidFill>
                  <a:srgbClr val="FF0000"/>
                </a:solidFill>
                <a:latin typeface="Garamond" pitchFamily="18" charset="0"/>
              </a:rPr>
              <a:t>do          and         </a:t>
            </a:r>
            <a:r>
              <a:rPr lang="en-US" sz="3200" b="1" kern="0" smtClean="0">
                <a:solidFill>
                  <a:srgbClr val="FF0000"/>
                </a:solidFill>
                <a:latin typeface="Garamond" pitchFamily="18" charset="0"/>
              </a:rPr>
              <a:t>stand for</a:t>
            </a:r>
            <a:r>
              <a:rPr kumimoji="0" lang="en-US" sz="3200" b="1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?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48" y="2564904"/>
            <a:ext cx="504056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051720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SG" dirty="0"/>
          </a:p>
        </p:txBody>
      </p:sp>
      <p:sp>
        <p:nvSpPr>
          <p:cNvPr id="10" name="5-Point Star 9"/>
          <p:cNvSpPr/>
          <p:nvPr/>
        </p:nvSpPr>
        <p:spPr>
          <a:xfrm>
            <a:off x="4211960" y="1196752"/>
            <a:ext cx="576064" cy="576064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699792" y="1340768"/>
            <a:ext cx="504056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-Point Star 12"/>
          <p:cNvSpPr/>
          <p:nvPr/>
        </p:nvSpPr>
        <p:spPr>
          <a:xfrm>
            <a:off x="2555776" y="2492896"/>
            <a:ext cx="576064" cy="576064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3419872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1403648" y="3429000"/>
            <a:ext cx="504056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5-Point Star 16"/>
          <p:cNvSpPr/>
          <p:nvPr/>
        </p:nvSpPr>
        <p:spPr>
          <a:xfrm>
            <a:off x="2627784" y="3284984"/>
            <a:ext cx="576064" cy="576064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2123728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endParaRPr lang="en-SG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19872" y="34290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4067944" y="34290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6732240" y="20608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SG" dirty="0"/>
          </a:p>
        </p:txBody>
      </p:sp>
      <p:sp>
        <p:nvSpPr>
          <p:cNvPr id="22" name="Rectangle 21"/>
          <p:cNvSpPr/>
          <p:nvPr/>
        </p:nvSpPr>
        <p:spPr>
          <a:xfrm>
            <a:off x="5868144" y="1988840"/>
            <a:ext cx="504056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6372200" y="34197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6372200" y="27716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6372200" y="20608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SG" dirty="0"/>
          </a:p>
        </p:txBody>
      </p:sp>
      <p:sp>
        <p:nvSpPr>
          <p:cNvPr id="26" name="Rectangle 25"/>
          <p:cNvSpPr/>
          <p:nvPr/>
        </p:nvSpPr>
        <p:spPr>
          <a:xfrm>
            <a:off x="5868144" y="2708920"/>
            <a:ext cx="504056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5868144" y="3356992"/>
            <a:ext cx="504056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6732240" y="27089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8</a:t>
            </a:r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6804248" y="3356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30" name="5-Point Star 29"/>
          <p:cNvSpPr/>
          <p:nvPr/>
        </p:nvSpPr>
        <p:spPr>
          <a:xfrm>
            <a:off x="7308304" y="3284984"/>
            <a:ext cx="576064" cy="576064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5-Point Star 30"/>
          <p:cNvSpPr/>
          <p:nvPr/>
        </p:nvSpPr>
        <p:spPr>
          <a:xfrm>
            <a:off x="7308304" y="2636912"/>
            <a:ext cx="576064" cy="576064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5-Point Star 31"/>
          <p:cNvSpPr/>
          <p:nvPr/>
        </p:nvSpPr>
        <p:spPr>
          <a:xfrm>
            <a:off x="7308304" y="1916832"/>
            <a:ext cx="576064" cy="576064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8244408" y="21328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7884368" y="21328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8244408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7884368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SG" dirty="0"/>
          </a:p>
        </p:txBody>
      </p:sp>
      <p:sp>
        <p:nvSpPr>
          <p:cNvPr id="40" name="TextBox 39"/>
          <p:cNvSpPr txBox="1"/>
          <p:nvPr/>
        </p:nvSpPr>
        <p:spPr>
          <a:xfrm>
            <a:off x="8244408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7884368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SG" dirty="0"/>
          </a:p>
        </p:txBody>
      </p:sp>
      <p:sp>
        <p:nvSpPr>
          <p:cNvPr id="42" name="Action Button: Forward or Next 41">
            <a:hlinkClick r:id="" action="ppaction://hlinkshowjump?jump=nextslide" highlightClick="1"/>
          </p:cNvPr>
          <p:cNvSpPr/>
          <p:nvPr/>
        </p:nvSpPr>
        <p:spPr>
          <a:xfrm>
            <a:off x="7596336" y="4221088"/>
            <a:ext cx="864096" cy="360040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Heuristics</a:t>
            </a:r>
            <a:endParaRPr lang="en-SG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700808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1268760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kern="0" noProof="0" dirty="0" smtClean="0">
                <a:solidFill>
                  <a:srgbClr val="FF0000"/>
                </a:solidFill>
                <a:latin typeface="Garamond" pitchFamily="18" charset="0"/>
              </a:rPr>
              <a:t>3)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Harvey has a pair of black pants and a pair of Jeans.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He has 3 T-shirts, yellow one, blue one and purple one.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How many combinations of these can he wear?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Example, black pants and yellow T-shirt = 1 combination.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42" name="Action Button: Forward or Next 41">
            <a:hlinkClick r:id="" action="ppaction://hlinkshowjump?jump=nextslide" highlightClick="1"/>
          </p:cNvPr>
          <p:cNvSpPr/>
          <p:nvPr/>
        </p:nvSpPr>
        <p:spPr>
          <a:xfrm>
            <a:off x="7596336" y="4221088"/>
            <a:ext cx="864096" cy="360040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2195736" y="3501008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3</a:t>
            </a:r>
            <a:endParaRPr lang="en-SG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79912" y="3501008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 </a:t>
            </a:r>
            <a:endParaRPr lang="en-SG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3501008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SG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or Less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1)   8 is _________ 5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2920" y="220486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(a)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more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2920" y="292494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(b)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less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22920" y="361642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(c)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equal to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4572000" y="1988840"/>
            <a:ext cx="2592288" cy="208823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076056" y="25649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the correct answer</a:t>
            </a:r>
            <a:endParaRPr lang="en-S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7664" y="2276872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572000" y="2276872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or less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1) Which group has more?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1979712" y="2420888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-Point Star 12"/>
          <p:cNvSpPr/>
          <p:nvPr/>
        </p:nvSpPr>
        <p:spPr>
          <a:xfrm>
            <a:off x="2555776" y="2996952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5-Point Star 13"/>
          <p:cNvSpPr/>
          <p:nvPr/>
        </p:nvSpPr>
        <p:spPr>
          <a:xfrm>
            <a:off x="1979712" y="2996952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5-Point Star 14"/>
          <p:cNvSpPr/>
          <p:nvPr/>
        </p:nvSpPr>
        <p:spPr>
          <a:xfrm>
            <a:off x="2555776" y="2420888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5-Point Star 16"/>
          <p:cNvSpPr/>
          <p:nvPr/>
        </p:nvSpPr>
        <p:spPr>
          <a:xfrm>
            <a:off x="4788024" y="2564904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5-Point Star 17"/>
          <p:cNvSpPr/>
          <p:nvPr/>
        </p:nvSpPr>
        <p:spPr>
          <a:xfrm>
            <a:off x="5796136" y="2636912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5-Point Star 18"/>
          <p:cNvSpPr/>
          <p:nvPr/>
        </p:nvSpPr>
        <p:spPr>
          <a:xfrm>
            <a:off x="5004048" y="3068960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5-Point Star 19"/>
          <p:cNvSpPr/>
          <p:nvPr/>
        </p:nvSpPr>
        <p:spPr>
          <a:xfrm>
            <a:off x="5292080" y="2348880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5-Point Star 20"/>
          <p:cNvSpPr/>
          <p:nvPr/>
        </p:nvSpPr>
        <p:spPr>
          <a:xfrm>
            <a:off x="5508104" y="3068960"/>
            <a:ext cx="360040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2</a:t>
            </a: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  3 is _________ 9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2920" y="220486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(a)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more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2920" y="292494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(b)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less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22920" y="361642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(c)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equal to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4572000" y="1988840"/>
            <a:ext cx="2592288" cy="208823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076056" y="25649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the correct answer</a:t>
            </a:r>
            <a:endParaRPr lang="en-SG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09600" y="6858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More or Less Quiz</a:t>
            </a:r>
            <a:endParaRPr kumimoji="0" lang="en-SG" sz="44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3</a:t>
            </a: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  2 is _________ 4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2920" y="220486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(a)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more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2920" y="292494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(b)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less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22920" y="361642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(c)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equal to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4572000" y="1988840"/>
            <a:ext cx="2592288" cy="208823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076056" y="25649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the correct answer</a:t>
            </a:r>
            <a:endParaRPr lang="en-S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09600" y="6858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More or Less Quiz</a:t>
            </a:r>
            <a:endParaRPr kumimoji="0" lang="en-SG" sz="44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4</a:t>
            </a: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  10 is _________ 1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2920" y="220486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(a)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more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2920" y="292494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(b)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less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22920" y="361642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(c)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equal to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4572000" y="1988840"/>
            <a:ext cx="2592288" cy="208823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076056" y="25649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the correct answer</a:t>
            </a:r>
            <a:endParaRPr lang="en-S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09600" y="6858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More or Less Quiz</a:t>
            </a:r>
            <a:endParaRPr kumimoji="0" lang="en-SG" sz="44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5</a:t>
            </a: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  </a:t>
            </a: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8</a:t>
            </a: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 is _________ 6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2920" y="220486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(a)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more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2920" y="292494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(b)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less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22920" y="361642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(c)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equal to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4572000" y="1988840"/>
            <a:ext cx="2592288" cy="208823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076056" y="25649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the correct answer</a:t>
            </a:r>
            <a:endParaRPr lang="en-S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09600" y="6858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More or Less Quiz</a:t>
            </a:r>
            <a:endParaRPr kumimoji="0" lang="en-SG" sz="44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7</a:t>
            </a: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  </a:t>
            </a: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6</a:t>
            </a: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 is _________ 9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2920" y="220486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(a)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more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2920" y="292494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(b)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less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22920" y="361642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(c)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equal to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4572000" y="1988840"/>
            <a:ext cx="2592288" cy="208823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076056" y="25649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the correct answer</a:t>
            </a:r>
            <a:endParaRPr lang="en-S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09600" y="6858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More or Less Quiz</a:t>
            </a:r>
            <a:endParaRPr kumimoji="0" lang="en-SG" sz="44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8</a:t>
            </a: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  5 is _________ 7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2920" y="220486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(a)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more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2920" y="292494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(b)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less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22920" y="361642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(c)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equal to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4572000" y="1988840"/>
            <a:ext cx="2592288" cy="208823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076056" y="25649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the correct answer</a:t>
            </a:r>
            <a:endParaRPr lang="en-S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09600" y="6858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More or Less Quiz</a:t>
            </a:r>
            <a:endParaRPr kumimoji="0" lang="en-SG" sz="44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9</a:t>
            </a: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  3 is _________ 8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2920" y="220486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(a)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more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2920" y="292494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(b)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less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22920" y="361642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(c)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equal to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4572000" y="1988840"/>
            <a:ext cx="2592288" cy="208823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076056" y="25649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the correct answer</a:t>
            </a:r>
            <a:endParaRPr lang="en-S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09600" y="6858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More or Less Quiz</a:t>
            </a:r>
            <a:endParaRPr kumimoji="0" lang="en-SG" sz="44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3888432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10)   </a:t>
            </a: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6</a:t>
            </a:r>
            <a:r>
              <a:rPr 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 is _________ 2 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2920" y="220486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(a)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more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2920" y="292494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(b)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less than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22920" y="361642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(c)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equal to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4572000" y="1988840"/>
            <a:ext cx="2592288" cy="208823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076056" y="25649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the correct answer</a:t>
            </a:r>
            <a:endParaRPr lang="en-SG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09600" y="6858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More or Less Quiz</a:t>
            </a:r>
            <a:endParaRPr kumimoji="0" lang="en-SG" sz="44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3068960"/>
            <a:ext cx="5472608" cy="604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Comparing length </a:t>
            </a:r>
            <a:r>
              <a:rPr lang="en-US" sz="2000" dirty="0" smtClean="0"/>
              <a:t>(Take a Quiz)</a:t>
            </a:r>
            <a:endParaRPr lang="en-SG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700808"/>
            <a:ext cx="7272808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Using non-standard unit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(watch video)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9552" y="2564904"/>
            <a:ext cx="82296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Comparing Length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(watch video)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1) Which pencil is longer?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/>
          <a:lstStyle/>
          <a:p>
            <a:r>
              <a:rPr lang="en-US" dirty="0" smtClean="0"/>
              <a:t>Comparing Length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547664" y="2348880"/>
            <a:ext cx="468052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547664" y="2924944"/>
            <a:ext cx="302433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Isosceles Triangle 8"/>
          <p:cNvSpPr/>
          <p:nvPr/>
        </p:nvSpPr>
        <p:spPr>
          <a:xfrm rot="5400000">
            <a:off x="6408204" y="2168860"/>
            <a:ext cx="28803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Isosceles Triangle 9"/>
          <p:cNvSpPr/>
          <p:nvPr/>
        </p:nvSpPr>
        <p:spPr>
          <a:xfrm rot="5400000">
            <a:off x="4752020" y="2744924"/>
            <a:ext cx="28803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heathersanimations.com/messages/great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988840"/>
            <a:ext cx="3528392" cy="1088763"/>
          </a:xfrm>
          <a:prstGeom prst="rect">
            <a:avLst/>
          </a:prstGeom>
          <a:noFill/>
        </p:spPr>
      </p:pic>
      <p:pic>
        <p:nvPicPr>
          <p:cNvPr id="4100" name="Picture 4" descr=" seal animation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124744"/>
            <a:ext cx="1612614" cy="2179687"/>
          </a:xfrm>
          <a:prstGeom prst="rect">
            <a:avLst/>
          </a:prstGeom>
          <a:noFill/>
        </p:spPr>
      </p:pic>
      <p:pic>
        <p:nvPicPr>
          <p:cNvPr id="4102" name="Picture 6" descr="seal with ball animation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484784"/>
            <a:ext cx="1224136" cy="1743976"/>
          </a:xfrm>
          <a:prstGeom prst="rect">
            <a:avLst/>
          </a:prstGeom>
          <a:noFill/>
        </p:spPr>
      </p:pic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7596336" y="4221088"/>
            <a:ext cx="864096" cy="360040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2) Which house is taller?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/>
          <a:lstStyle/>
          <a:p>
            <a:r>
              <a:rPr lang="en-US" dirty="0" smtClean="0"/>
              <a:t>Comparing Length</a:t>
            </a:r>
            <a:endParaRPr lang="en-SG" dirty="0"/>
          </a:p>
        </p:txBody>
      </p:sp>
      <p:pic>
        <p:nvPicPr>
          <p:cNvPr id="1026" name="Picture 2" descr="C:\Users\Jade\AppData\Local\Microsoft\Windows\Temporary Internet Files\Content.IE5\7TI1MDWH\MC90043385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1828572" cy="1828572"/>
          </a:xfrm>
          <a:prstGeom prst="rect">
            <a:avLst/>
          </a:prstGeom>
          <a:noFill/>
        </p:spPr>
      </p:pic>
      <p:pic>
        <p:nvPicPr>
          <p:cNvPr id="11" name="Picture 2" descr="C:\Users\Jade\AppData\Local\Microsoft\Windows\Temporary Internet Files\Content.IE5\7TI1MDWH\MC90043385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16832"/>
            <a:ext cx="1828572" cy="26926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3) Which child is taller?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/>
          <a:lstStyle/>
          <a:p>
            <a:r>
              <a:rPr lang="en-US" dirty="0" smtClean="0"/>
              <a:t>Comparing Length</a:t>
            </a:r>
            <a:endParaRPr lang="en-SG" dirty="0"/>
          </a:p>
        </p:txBody>
      </p:sp>
      <p:pic>
        <p:nvPicPr>
          <p:cNvPr id="2050" name="Picture 2" descr="C:\Users\Jade\AppData\Local\Microsoft\Windows\Temporary Internet Files\Content.IE5\IYCAQTBU\MP90043933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068960"/>
            <a:ext cx="1561148" cy="2274815"/>
          </a:xfrm>
          <a:prstGeom prst="rect">
            <a:avLst/>
          </a:prstGeom>
          <a:noFill/>
        </p:spPr>
      </p:pic>
      <p:pic>
        <p:nvPicPr>
          <p:cNvPr id="2051" name="Picture 3" descr="C:\Users\Jade\AppData\Local\Microsoft\Windows\Temporary Internet Files\Content.IE5\Z87LTAE0\MP90043933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348880"/>
            <a:ext cx="2008174" cy="299887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699792" y="2348880"/>
            <a:ext cx="158417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4) Which snake is longer?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/>
          <a:lstStyle/>
          <a:p>
            <a:r>
              <a:rPr lang="en-US" dirty="0" smtClean="0"/>
              <a:t>Comparing Length</a:t>
            </a:r>
            <a:endParaRPr lang="en-SG" dirty="0"/>
          </a:p>
        </p:txBody>
      </p:sp>
      <p:pic>
        <p:nvPicPr>
          <p:cNvPr id="3074" name="Picture 2" descr="C:\Users\Jade\AppData\Local\Microsoft\Windows\Temporary Internet Files\Content.IE5\TNZKKGL8\MC9003255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140968"/>
            <a:ext cx="1442120" cy="1071681"/>
          </a:xfrm>
          <a:prstGeom prst="rect">
            <a:avLst/>
          </a:prstGeom>
          <a:noFill/>
        </p:spPr>
      </p:pic>
      <p:pic>
        <p:nvPicPr>
          <p:cNvPr id="9" name="Picture 2" descr="C:\Users\Jade\AppData\Local\Microsoft\Windows\Temporary Internet Files\Content.IE5\TNZKKGL8\MC9003255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97636">
            <a:off x="1248133" y="1946954"/>
            <a:ext cx="3600400" cy="2675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5) Which glass is taller?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/>
          <a:lstStyle/>
          <a:p>
            <a:r>
              <a:rPr lang="en-US" dirty="0" smtClean="0"/>
              <a:t>Comparing Length</a:t>
            </a:r>
            <a:endParaRPr lang="en-SG" dirty="0"/>
          </a:p>
        </p:txBody>
      </p:sp>
      <p:pic>
        <p:nvPicPr>
          <p:cNvPr id="3075" name="Picture 3" descr="C:\Users\Jade\AppData\Local\Microsoft\Windows\Temporary Internet Files\Content.IE5\Z87LTAE0\MP90031431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2696" y="3789040"/>
            <a:ext cx="1317496" cy="2053241"/>
          </a:xfrm>
          <a:prstGeom prst="rect">
            <a:avLst/>
          </a:prstGeom>
          <a:noFill/>
        </p:spPr>
      </p:pic>
      <p:pic>
        <p:nvPicPr>
          <p:cNvPr id="3076" name="Picture 4" descr="C:\Users\Jade\AppData\Local\Microsoft\Windows\Temporary Internet Files\Content.IE5\TNZKKGL8\MP90043102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996952"/>
            <a:ext cx="2930657" cy="29249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ts1.mm.bing.net/th?id=HN.608013626838355384&amp;pid=15.1&amp;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08720"/>
            <a:ext cx="3240360" cy="3075876"/>
          </a:xfrm>
          <a:prstGeom prst="rect">
            <a:avLst/>
          </a:prstGeom>
          <a:noFill/>
        </p:spPr>
      </p:pic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7596336" y="4221088"/>
            <a:ext cx="864096" cy="360040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7663" y="2276872"/>
            <a:ext cx="2364769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572000" y="2276872"/>
            <a:ext cx="230425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or less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2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Which group has more?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16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711696" cy="623883"/>
          </a:xfrm>
          <a:prstGeom prst="rect">
            <a:avLst/>
          </a:prstGeom>
          <a:noFill/>
        </p:spPr>
      </p:pic>
      <p:pic>
        <p:nvPicPr>
          <p:cNvPr id="24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924944"/>
            <a:ext cx="711696" cy="623883"/>
          </a:xfrm>
          <a:prstGeom prst="rect">
            <a:avLst/>
          </a:prstGeom>
          <a:noFill/>
        </p:spPr>
      </p:pic>
      <p:pic>
        <p:nvPicPr>
          <p:cNvPr id="25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276872"/>
            <a:ext cx="711696" cy="623883"/>
          </a:xfrm>
          <a:prstGeom prst="rect">
            <a:avLst/>
          </a:prstGeom>
          <a:noFill/>
        </p:spPr>
      </p:pic>
      <p:pic>
        <p:nvPicPr>
          <p:cNvPr id="26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276872"/>
            <a:ext cx="711696" cy="623883"/>
          </a:xfrm>
          <a:prstGeom prst="rect">
            <a:avLst/>
          </a:prstGeom>
          <a:noFill/>
        </p:spPr>
      </p:pic>
      <p:pic>
        <p:nvPicPr>
          <p:cNvPr id="27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996952"/>
            <a:ext cx="711696" cy="623883"/>
          </a:xfrm>
          <a:prstGeom prst="rect">
            <a:avLst/>
          </a:prstGeom>
          <a:noFill/>
        </p:spPr>
      </p:pic>
      <p:pic>
        <p:nvPicPr>
          <p:cNvPr id="28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068960"/>
            <a:ext cx="711696" cy="623883"/>
          </a:xfrm>
          <a:prstGeom prst="rect">
            <a:avLst/>
          </a:prstGeom>
          <a:noFill/>
        </p:spPr>
      </p:pic>
      <p:pic>
        <p:nvPicPr>
          <p:cNvPr id="29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068960"/>
            <a:ext cx="711696" cy="623883"/>
          </a:xfrm>
          <a:prstGeom prst="rect">
            <a:avLst/>
          </a:prstGeom>
          <a:noFill/>
        </p:spPr>
      </p:pic>
      <p:pic>
        <p:nvPicPr>
          <p:cNvPr id="30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924944"/>
            <a:ext cx="711696" cy="623883"/>
          </a:xfrm>
          <a:prstGeom prst="rect">
            <a:avLst/>
          </a:prstGeom>
          <a:noFill/>
        </p:spPr>
      </p:pic>
      <p:pic>
        <p:nvPicPr>
          <p:cNvPr id="31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348880"/>
            <a:ext cx="711696" cy="623883"/>
          </a:xfrm>
          <a:prstGeom prst="rect">
            <a:avLst/>
          </a:prstGeom>
          <a:noFill/>
        </p:spPr>
      </p:pic>
      <p:pic>
        <p:nvPicPr>
          <p:cNvPr id="32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348880"/>
            <a:ext cx="711696" cy="623883"/>
          </a:xfrm>
          <a:prstGeom prst="rect">
            <a:avLst/>
          </a:prstGeom>
          <a:noFill/>
        </p:spPr>
      </p:pic>
      <p:pic>
        <p:nvPicPr>
          <p:cNvPr id="33" name="Picture 2" descr="C:\Users\Jade\AppData\Local\Microsoft\Windows\Temporary Internet Files\Content.IE5\IYCAQTBU\MC90008411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636912"/>
            <a:ext cx="711696" cy="623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7663" y="2276872"/>
            <a:ext cx="2364769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572000" y="2276872"/>
            <a:ext cx="230425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or less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3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Which group has more?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2050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474553" cy="823530"/>
          </a:xfrm>
          <a:prstGeom prst="rect">
            <a:avLst/>
          </a:prstGeom>
          <a:noFill/>
        </p:spPr>
      </p:pic>
      <p:pic>
        <p:nvPicPr>
          <p:cNvPr id="18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76872"/>
            <a:ext cx="474553" cy="823530"/>
          </a:xfrm>
          <a:prstGeom prst="rect">
            <a:avLst/>
          </a:prstGeom>
          <a:noFill/>
        </p:spPr>
      </p:pic>
      <p:pic>
        <p:nvPicPr>
          <p:cNvPr id="19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852936"/>
            <a:ext cx="474553" cy="823530"/>
          </a:xfrm>
          <a:prstGeom prst="rect">
            <a:avLst/>
          </a:prstGeom>
          <a:noFill/>
        </p:spPr>
      </p:pic>
      <p:pic>
        <p:nvPicPr>
          <p:cNvPr id="20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348880"/>
            <a:ext cx="474553" cy="823530"/>
          </a:xfrm>
          <a:prstGeom prst="rect">
            <a:avLst/>
          </a:prstGeom>
          <a:noFill/>
        </p:spPr>
      </p:pic>
      <p:pic>
        <p:nvPicPr>
          <p:cNvPr id="21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852936"/>
            <a:ext cx="474553" cy="823530"/>
          </a:xfrm>
          <a:prstGeom prst="rect">
            <a:avLst/>
          </a:prstGeom>
          <a:noFill/>
        </p:spPr>
      </p:pic>
      <p:pic>
        <p:nvPicPr>
          <p:cNvPr id="34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348880"/>
            <a:ext cx="474553" cy="823530"/>
          </a:xfrm>
          <a:prstGeom prst="rect">
            <a:avLst/>
          </a:prstGeom>
          <a:noFill/>
        </p:spPr>
      </p:pic>
      <p:pic>
        <p:nvPicPr>
          <p:cNvPr id="35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80928"/>
            <a:ext cx="474553" cy="823530"/>
          </a:xfrm>
          <a:prstGeom prst="rect">
            <a:avLst/>
          </a:prstGeom>
          <a:noFill/>
        </p:spPr>
      </p:pic>
      <p:pic>
        <p:nvPicPr>
          <p:cNvPr id="36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276872"/>
            <a:ext cx="474553" cy="823530"/>
          </a:xfrm>
          <a:prstGeom prst="rect">
            <a:avLst/>
          </a:prstGeom>
          <a:noFill/>
        </p:spPr>
      </p:pic>
      <p:pic>
        <p:nvPicPr>
          <p:cNvPr id="37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276872"/>
            <a:ext cx="474553" cy="823530"/>
          </a:xfrm>
          <a:prstGeom prst="rect">
            <a:avLst/>
          </a:prstGeom>
          <a:noFill/>
        </p:spPr>
      </p:pic>
      <p:pic>
        <p:nvPicPr>
          <p:cNvPr id="38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204864"/>
            <a:ext cx="474553" cy="823530"/>
          </a:xfrm>
          <a:prstGeom prst="rect">
            <a:avLst/>
          </a:prstGeom>
          <a:noFill/>
        </p:spPr>
      </p:pic>
      <p:pic>
        <p:nvPicPr>
          <p:cNvPr id="39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7527" y="2780928"/>
            <a:ext cx="474553" cy="823530"/>
          </a:xfrm>
          <a:prstGeom prst="rect">
            <a:avLst/>
          </a:prstGeom>
          <a:noFill/>
        </p:spPr>
      </p:pic>
      <p:pic>
        <p:nvPicPr>
          <p:cNvPr id="40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276872"/>
            <a:ext cx="474553" cy="823530"/>
          </a:xfrm>
          <a:prstGeom prst="rect">
            <a:avLst/>
          </a:prstGeom>
          <a:noFill/>
        </p:spPr>
      </p:pic>
      <p:pic>
        <p:nvPicPr>
          <p:cNvPr id="41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276872"/>
            <a:ext cx="474553" cy="823530"/>
          </a:xfrm>
          <a:prstGeom prst="rect">
            <a:avLst/>
          </a:prstGeom>
          <a:noFill/>
        </p:spPr>
      </p:pic>
      <p:pic>
        <p:nvPicPr>
          <p:cNvPr id="42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780928"/>
            <a:ext cx="474553" cy="823530"/>
          </a:xfrm>
          <a:prstGeom prst="rect">
            <a:avLst/>
          </a:prstGeom>
          <a:noFill/>
        </p:spPr>
      </p:pic>
      <p:pic>
        <p:nvPicPr>
          <p:cNvPr id="43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780928"/>
            <a:ext cx="474553" cy="823530"/>
          </a:xfrm>
          <a:prstGeom prst="rect">
            <a:avLst/>
          </a:prstGeom>
          <a:noFill/>
        </p:spPr>
      </p:pic>
      <p:pic>
        <p:nvPicPr>
          <p:cNvPr id="44" name="Picture 2" descr="C:\Users\Jade\AppData\Local\Microsoft\Windows\Temporary Internet Files\Content.IE5\7TI1MDWH\MC9003315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2780928"/>
            <a:ext cx="474553" cy="823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7663" y="2276872"/>
            <a:ext cx="2364769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572000" y="2276872"/>
            <a:ext cx="230425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or less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4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Which group has more?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3074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76872"/>
            <a:ext cx="552681" cy="939825"/>
          </a:xfrm>
          <a:prstGeom prst="rect">
            <a:avLst/>
          </a:prstGeom>
          <a:noFill/>
        </p:spPr>
      </p:pic>
      <p:pic>
        <p:nvPicPr>
          <p:cNvPr id="18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276872"/>
            <a:ext cx="552681" cy="939825"/>
          </a:xfrm>
          <a:prstGeom prst="rect">
            <a:avLst/>
          </a:prstGeom>
          <a:noFill/>
        </p:spPr>
      </p:pic>
      <p:pic>
        <p:nvPicPr>
          <p:cNvPr id="19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276872"/>
            <a:ext cx="552681" cy="939825"/>
          </a:xfrm>
          <a:prstGeom prst="rect">
            <a:avLst/>
          </a:prstGeom>
          <a:noFill/>
        </p:spPr>
      </p:pic>
      <p:pic>
        <p:nvPicPr>
          <p:cNvPr id="20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276872"/>
            <a:ext cx="552681" cy="939825"/>
          </a:xfrm>
          <a:prstGeom prst="rect">
            <a:avLst/>
          </a:prstGeom>
          <a:noFill/>
        </p:spPr>
      </p:pic>
      <p:pic>
        <p:nvPicPr>
          <p:cNvPr id="21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21886">
            <a:off x="3174564" y="2732699"/>
            <a:ext cx="552681" cy="939825"/>
          </a:xfrm>
          <a:prstGeom prst="rect">
            <a:avLst/>
          </a:prstGeom>
          <a:noFill/>
        </p:spPr>
      </p:pic>
      <p:pic>
        <p:nvPicPr>
          <p:cNvPr id="34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08920"/>
            <a:ext cx="552681" cy="939825"/>
          </a:xfrm>
          <a:prstGeom prst="rect">
            <a:avLst/>
          </a:prstGeom>
          <a:noFill/>
        </p:spPr>
      </p:pic>
      <p:pic>
        <p:nvPicPr>
          <p:cNvPr id="35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780928"/>
            <a:ext cx="552681" cy="939825"/>
          </a:xfrm>
          <a:prstGeom prst="rect">
            <a:avLst/>
          </a:prstGeom>
          <a:noFill/>
        </p:spPr>
      </p:pic>
      <p:pic>
        <p:nvPicPr>
          <p:cNvPr id="36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276872"/>
            <a:ext cx="552681" cy="939825"/>
          </a:xfrm>
          <a:prstGeom prst="rect">
            <a:avLst/>
          </a:prstGeom>
          <a:noFill/>
        </p:spPr>
      </p:pic>
      <p:pic>
        <p:nvPicPr>
          <p:cNvPr id="37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564904"/>
            <a:ext cx="552681" cy="939825"/>
          </a:xfrm>
          <a:prstGeom prst="rect">
            <a:avLst/>
          </a:prstGeom>
          <a:noFill/>
        </p:spPr>
      </p:pic>
      <p:pic>
        <p:nvPicPr>
          <p:cNvPr id="38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276872"/>
            <a:ext cx="552681" cy="939825"/>
          </a:xfrm>
          <a:prstGeom prst="rect">
            <a:avLst/>
          </a:prstGeom>
          <a:noFill/>
        </p:spPr>
      </p:pic>
      <p:pic>
        <p:nvPicPr>
          <p:cNvPr id="39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420888"/>
            <a:ext cx="552681" cy="939825"/>
          </a:xfrm>
          <a:prstGeom prst="rect">
            <a:avLst/>
          </a:prstGeom>
          <a:noFill/>
        </p:spPr>
      </p:pic>
      <p:pic>
        <p:nvPicPr>
          <p:cNvPr id="40" name="Picture 2" descr="C:\Users\Jade\AppData\Local\Microsoft\Windows\Temporary Internet Files\Content.IE5\IYCAQTBU\MC9002961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780928"/>
            <a:ext cx="552681" cy="93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7663" y="2276872"/>
            <a:ext cx="2364769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572000" y="2276872"/>
            <a:ext cx="230425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or less Quiz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484784"/>
            <a:ext cx="7776864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5</a:t>
            </a:r>
            <a:r>
              <a:rPr lang="en-US" sz="3200" b="1" kern="0" noProof="0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) Which group has less?</a:t>
            </a:r>
            <a:endParaRPr kumimoji="0" lang="en-SG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6146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594058" cy="484705"/>
          </a:xfrm>
          <a:prstGeom prst="rect">
            <a:avLst/>
          </a:prstGeom>
          <a:noFill/>
        </p:spPr>
      </p:pic>
      <p:pic>
        <p:nvPicPr>
          <p:cNvPr id="19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594058" cy="484705"/>
          </a:xfrm>
          <a:prstGeom prst="rect">
            <a:avLst/>
          </a:prstGeom>
          <a:noFill/>
        </p:spPr>
      </p:pic>
      <p:pic>
        <p:nvPicPr>
          <p:cNvPr id="20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96952"/>
            <a:ext cx="594058" cy="484705"/>
          </a:xfrm>
          <a:prstGeom prst="rect">
            <a:avLst/>
          </a:prstGeom>
          <a:noFill/>
        </p:spPr>
      </p:pic>
      <p:pic>
        <p:nvPicPr>
          <p:cNvPr id="21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996952"/>
            <a:ext cx="594058" cy="484705"/>
          </a:xfrm>
          <a:prstGeom prst="rect">
            <a:avLst/>
          </a:prstGeom>
          <a:noFill/>
        </p:spPr>
      </p:pic>
      <p:pic>
        <p:nvPicPr>
          <p:cNvPr id="34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348880"/>
            <a:ext cx="594058" cy="484705"/>
          </a:xfrm>
          <a:prstGeom prst="rect">
            <a:avLst/>
          </a:prstGeom>
          <a:noFill/>
        </p:spPr>
      </p:pic>
      <p:pic>
        <p:nvPicPr>
          <p:cNvPr id="35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348880"/>
            <a:ext cx="594058" cy="484705"/>
          </a:xfrm>
          <a:prstGeom prst="rect">
            <a:avLst/>
          </a:prstGeom>
          <a:noFill/>
        </p:spPr>
      </p:pic>
      <p:pic>
        <p:nvPicPr>
          <p:cNvPr id="36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348880"/>
            <a:ext cx="594058" cy="484705"/>
          </a:xfrm>
          <a:prstGeom prst="rect">
            <a:avLst/>
          </a:prstGeom>
          <a:noFill/>
        </p:spPr>
      </p:pic>
      <p:pic>
        <p:nvPicPr>
          <p:cNvPr id="37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996952"/>
            <a:ext cx="594058" cy="484705"/>
          </a:xfrm>
          <a:prstGeom prst="rect">
            <a:avLst/>
          </a:prstGeom>
          <a:noFill/>
        </p:spPr>
      </p:pic>
      <p:pic>
        <p:nvPicPr>
          <p:cNvPr id="38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420888"/>
            <a:ext cx="594058" cy="484705"/>
          </a:xfrm>
          <a:prstGeom prst="rect">
            <a:avLst/>
          </a:prstGeom>
          <a:noFill/>
        </p:spPr>
      </p:pic>
      <p:pic>
        <p:nvPicPr>
          <p:cNvPr id="39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924944"/>
            <a:ext cx="594058" cy="484705"/>
          </a:xfrm>
          <a:prstGeom prst="rect">
            <a:avLst/>
          </a:prstGeom>
          <a:noFill/>
        </p:spPr>
      </p:pic>
      <p:pic>
        <p:nvPicPr>
          <p:cNvPr id="40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924944"/>
            <a:ext cx="594058" cy="484705"/>
          </a:xfrm>
          <a:prstGeom prst="rect">
            <a:avLst/>
          </a:prstGeom>
          <a:noFill/>
        </p:spPr>
      </p:pic>
      <p:pic>
        <p:nvPicPr>
          <p:cNvPr id="41" name="Picture 2" descr="C:\Users\Jade\AppData\Local\Microsoft\Windows\Temporary Internet Files\Content.IE5\IYCAQTBU\MC9004135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420888"/>
            <a:ext cx="594058" cy="4847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1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</Template>
  <TotalTime>1613</TotalTime>
  <Words>803</Words>
  <Application>Microsoft Office PowerPoint</Application>
  <PresentationFormat>On-screen Show (4:3)</PresentationFormat>
  <Paragraphs>240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Theme11</vt:lpstr>
      <vt:lpstr>PowerPoint Presentation</vt:lpstr>
      <vt:lpstr>Whole Numbers</vt:lpstr>
      <vt:lpstr>More or less Quiz</vt:lpstr>
      <vt:lpstr>PowerPoint Presentation</vt:lpstr>
      <vt:lpstr>PowerPoint Presentation</vt:lpstr>
      <vt:lpstr>More or less Quiz</vt:lpstr>
      <vt:lpstr>More or less Quiz</vt:lpstr>
      <vt:lpstr>More or less Quiz</vt:lpstr>
      <vt:lpstr>More or less Quiz</vt:lpstr>
      <vt:lpstr>More or less Quiz</vt:lpstr>
      <vt:lpstr>More or less Quiz</vt:lpstr>
      <vt:lpstr>Addition Quiz</vt:lpstr>
      <vt:lpstr>Addition Quiz</vt:lpstr>
      <vt:lpstr>Addition Quiz</vt:lpstr>
      <vt:lpstr>Addition Quiz</vt:lpstr>
      <vt:lpstr>Addition Quiz</vt:lpstr>
      <vt:lpstr>Subtraction Quiz</vt:lpstr>
      <vt:lpstr>Subtraction Quiz</vt:lpstr>
      <vt:lpstr>Subtraction Quiz</vt:lpstr>
      <vt:lpstr>Subtraction Quiz</vt:lpstr>
      <vt:lpstr>Subtraction Quiz</vt:lpstr>
      <vt:lpstr>Around the School</vt:lpstr>
      <vt:lpstr>Around the School</vt:lpstr>
      <vt:lpstr>Around the School</vt:lpstr>
      <vt:lpstr>Around the School</vt:lpstr>
      <vt:lpstr>Heuristics</vt:lpstr>
      <vt:lpstr>Heuristics</vt:lpstr>
      <vt:lpstr>Heuristics</vt:lpstr>
      <vt:lpstr>More or Less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Length</vt:lpstr>
      <vt:lpstr>Comparing Length</vt:lpstr>
      <vt:lpstr>Comparing Length</vt:lpstr>
      <vt:lpstr>Comparing Length</vt:lpstr>
      <vt:lpstr>Comparing Length</vt:lpstr>
      <vt:lpstr>Comparing Length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Jade</dc:creator>
  <cp:lastModifiedBy>MOE</cp:lastModifiedBy>
  <cp:revision>83</cp:revision>
  <dcterms:created xsi:type="dcterms:W3CDTF">2014-12-08T03:22:34Z</dcterms:created>
  <dcterms:modified xsi:type="dcterms:W3CDTF">2014-12-29T14:09:20Z</dcterms:modified>
</cp:coreProperties>
</file>