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1430000" cy="8496300"/>
  <p:notesSz cx="6858000" cy="9144000"/>
  <p:embeddedFontLst>
    <p:embeddedFont>
      <p:font typeface="Montserrat Bold" charset="1" panose="00000600000000000000"/>
      <p:regular r:id="rId31"/>
    </p:embeddedFont>
    <p:embeddedFont>
      <p:font typeface="Arial" charset="1" panose="020B0502020202020204"/>
      <p:regular r:id="rId32"/>
    </p:embeddedFont>
    <p:embeddedFont>
      <p:font typeface="Arial Bold" charset="1" panose="020B0802020202020204"/>
      <p:regular r:id="rId33"/>
    </p:embeddedFont>
    <p:embeddedFont>
      <p:font typeface="Open Sans Bold" charset="1" panose="020B0806030504020204"/>
      <p:regular r:id="rId34"/>
    </p:embeddedFont>
    <p:embeddedFont>
      <p:font typeface="Open Sans" charset="1" panose="020B0606030504020204"/>
      <p:regular r:id="rId35"/>
    </p:embeddedFont>
    <p:embeddedFont>
      <p:font typeface="Catchy Mager" charset="1" panose="02000506000000020004"/>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 Id="rId3" Target="../media/image4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44.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png" Type="http://schemas.openxmlformats.org/officeDocument/2006/relationships/image"/><Relationship Id="rId4" Target="../media/image47.png" Type="http://schemas.openxmlformats.org/officeDocument/2006/relationships/image"/><Relationship Id="rId5" Target="../media/image48.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9.png" Type="http://schemas.openxmlformats.org/officeDocument/2006/relationships/image"/><Relationship Id="rId3" Target="../media/image50.png" Type="http://schemas.openxmlformats.org/officeDocument/2006/relationships/image"/><Relationship Id="rId4" Target="../media/image5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 Id="rId3" Target="../media/image53.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4.jpeg" Type="http://schemas.openxmlformats.org/officeDocument/2006/relationships/image"/><Relationship Id="rId3" Target="../media/image55.png" Type="http://schemas.openxmlformats.org/officeDocument/2006/relationships/image"/><Relationship Id="rId4" Target="../media/image5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8E8E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5024438" y="5137642"/>
            <a:ext cx="257175" cy="257175"/>
            <a:chOff x="0" y="0"/>
            <a:chExt cx="342900" cy="342900"/>
          </a:xfrm>
        </p:grpSpPr>
        <p:sp>
          <p:nvSpPr>
            <p:cNvPr name="Freeform 3" id="3"/>
            <p:cNvSpPr/>
            <p:nvPr/>
          </p:nvSpPr>
          <p:spPr>
            <a:xfrm flipH="false" flipV="false" rot="0">
              <a:off x="0" y="0"/>
              <a:ext cx="342900" cy="342900"/>
            </a:xfrm>
            <a:custGeom>
              <a:avLst/>
              <a:gdLst/>
              <a:ahLst/>
              <a:cxnLst/>
              <a:rect r="r" b="b" t="t" l="l"/>
              <a:pathLst>
                <a:path h="342900" w="342900">
                  <a:moveTo>
                    <a:pt x="171450" y="0"/>
                  </a:moveTo>
                  <a:cubicBezTo>
                    <a:pt x="148717" y="0"/>
                    <a:pt x="126873" y="4318"/>
                    <a:pt x="105791" y="13081"/>
                  </a:cubicBezTo>
                  <a:cubicBezTo>
                    <a:pt x="84709" y="21844"/>
                    <a:pt x="66294" y="34163"/>
                    <a:pt x="50165" y="50165"/>
                  </a:cubicBezTo>
                  <a:cubicBezTo>
                    <a:pt x="34036" y="66167"/>
                    <a:pt x="21717" y="84836"/>
                    <a:pt x="13081" y="105791"/>
                  </a:cubicBezTo>
                  <a:cubicBezTo>
                    <a:pt x="4445" y="126746"/>
                    <a:pt x="0" y="148717"/>
                    <a:pt x="0" y="171450"/>
                  </a:cubicBezTo>
                  <a:cubicBezTo>
                    <a:pt x="0" y="194183"/>
                    <a:pt x="4318" y="216027"/>
                    <a:pt x="13081" y="237109"/>
                  </a:cubicBezTo>
                  <a:cubicBezTo>
                    <a:pt x="21844" y="258191"/>
                    <a:pt x="34163" y="276606"/>
                    <a:pt x="50292" y="292735"/>
                  </a:cubicBezTo>
                  <a:cubicBezTo>
                    <a:pt x="66421" y="308864"/>
                    <a:pt x="84963" y="321183"/>
                    <a:pt x="105918" y="329946"/>
                  </a:cubicBezTo>
                  <a:cubicBezTo>
                    <a:pt x="126873" y="338709"/>
                    <a:pt x="148717" y="342900"/>
                    <a:pt x="171450" y="342900"/>
                  </a:cubicBezTo>
                  <a:cubicBezTo>
                    <a:pt x="194183" y="342900"/>
                    <a:pt x="216027" y="338582"/>
                    <a:pt x="237109" y="329819"/>
                  </a:cubicBezTo>
                  <a:cubicBezTo>
                    <a:pt x="258191" y="321056"/>
                    <a:pt x="276606" y="308737"/>
                    <a:pt x="292735" y="292608"/>
                  </a:cubicBezTo>
                  <a:cubicBezTo>
                    <a:pt x="308864" y="276479"/>
                    <a:pt x="321183" y="257937"/>
                    <a:pt x="329946" y="236982"/>
                  </a:cubicBezTo>
                  <a:cubicBezTo>
                    <a:pt x="338709" y="216027"/>
                    <a:pt x="342900" y="194183"/>
                    <a:pt x="342900" y="171450"/>
                  </a:cubicBezTo>
                  <a:cubicBezTo>
                    <a:pt x="342900" y="148717"/>
                    <a:pt x="338582" y="126873"/>
                    <a:pt x="329819" y="105791"/>
                  </a:cubicBezTo>
                  <a:cubicBezTo>
                    <a:pt x="321056" y="84709"/>
                    <a:pt x="308737" y="66294"/>
                    <a:pt x="292608" y="50165"/>
                  </a:cubicBezTo>
                  <a:cubicBezTo>
                    <a:pt x="276479" y="34036"/>
                    <a:pt x="257937" y="21717"/>
                    <a:pt x="236982" y="12954"/>
                  </a:cubicBezTo>
                  <a:cubicBezTo>
                    <a:pt x="216027" y="4191"/>
                    <a:pt x="194183" y="0"/>
                    <a:pt x="171450" y="0"/>
                  </a:cubicBezTo>
                  <a:close/>
                </a:path>
              </a:pathLst>
            </a:custGeom>
            <a:blipFill>
              <a:blip r:embed="rId2"/>
              <a:stretch>
                <a:fillRect l="0" t="0" r="0" b="0"/>
              </a:stretch>
            </a:blipFill>
          </p:spPr>
        </p:sp>
      </p:grpSp>
      <p:sp>
        <p:nvSpPr>
          <p:cNvPr name="Freeform 4" id="4"/>
          <p:cNvSpPr/>
          <p:nvPr/>
        </p:nvSpPr>
        <p:spPr>
          <a:xfrm flipH="false" flipV="false" rot="0">
            <a:off x="0" y="1312329"/>
            <a:ext cx="4827874" cy="5871946"/>
          </a:xfrm>
          <a:custGeom>
            <a:avLst/>
            <a:gdLst/>
            <a:ahLst/>
            <a:cxnLst/>
            <a:rect r="r" b="b" t="t" l="l"/>
            <a:pathLst>
              <a:path h="5871946" w="4827874">
                <a:moveTo>
                  <a:pt x="0" y="0"/>
                </a:moveTo>
                <a:lnTo>
                  <a:pt x="4827874" y="0"/>
                </a:lnTo>
                <a:lnTo>
                  <a:pt x="4827874" y="5871947"/>
                </a:lnTo>
                <a:lnTo>
                  <a:pt x="0" y="5871947"/>
                </a:lnTo>
                <a:lnTo>
                  <a:pt x="0" y="0"/>
                </a:lnTo>
                <a:close/>
              </a:path>
            </a:pathLst>
          </a:custGeom>
          <a:blipFill>
            <a:blip r:embed="rId3"/>
            <a:stretch>
              <a:fillRect l="-595" t="-9267" r="-5271" b="-393"/>
            </a:stretch>
          </a:blipFill>
        </p:spPr>
      </p:sp>
      <p:sp>
        <p:nvSpPr>
          <p:cNvPr name="TextBox 5" id="5"/>
          <p:cNvSpPr txBox="true"/>
          <p:nvPr/>
        </p:nvSpPr>
        <p:spPr>
          <a:xfrm rot="0">
            <a:off x="5024438" y="2115259"/>
            <a:ext cx="6040574" cy="2346112"/>
          </a:xfrm>
          <a:prstGeom prst="rect">
            <a:avLst/>
          </a:prstGeom>
        </p:spPr>
        <p:txBody>
          <a:bodyPr anchor="t" rtlCol="false" tIns="0" lIns="0" bIns="0" rIns="0">
            <a:spAutoFit/>
          </a:bodyPr>
          <a:lstStyle/>
          <a:p>
            <a:pPr algn="l">
              <a:lnSpc>
                <a:spcPts val="4198"/>
              </a:lnSpc>
            </a:pPr>
            <a:r>
              <a:rPr lang="en-US" b="true" sz="3375" spc="121">
                <a:solidFill>
                  <a:srgbClr val="0C0D0F"/>
                </a:solidFill>
                <a:latin typeface="Montserrat Bold"/>
                <a:ea typeface="Montserrat Bold"/>
                <a:cs typeface="Montserrat Bold"/>
                <a:sym typeface="Montserrat Bold"/>
              </a:rPr>
              <a:t>PRESENTACION</a:t>
            </a:r>
            <a:r>
              <a:rPr lang="en-US" b="true" sz="3375" spc="121">
                <a:solidFill>
                  <a:srgbClr val="0C0D0F"/>
                </a:solidFill>
                <a:latin typeface="Montserrat Bold"/>
                <a:ea typeface="Montserrat Bold"/>
                <a:cs typeface="Montserrat Bold"/>
                <a:sym typeface="Montserrat Bold"/>
              </a:rPr>
              <a:t>: GESTOR DE TAREAS</a:t>
            </a:r>
          </a:p>
          <a:p>
            <a:pPr algn="l">
              <a:lnSpc>
                <a:spcPts val="2174"/>
              </a:lnSpc>
            </a:pPr>
            <a:r>
              <a:rPr lang="en-US" sz="1350">
                <a:solidFill>
                  <a:srgbClr val="55575A"/>
                </a:solidFill>
                <a:latin typeface="Arial"/>
                <a:ea typeface="Arial"/>
                <a:cs typeface="Arial"/>
                <a:sym typeface="Arial"/>
              </a:rPr>
              <a:t>En esta presentación, exploraremos el desarrollo de un sistema de gestión de tareas. Abordaremos desde el análisis del problema hasta la solución final, así como la evidencia del trabajo en equipo que hizo posible este proyecto. Nuestro objetivo es proporcionar una herramienta eficiente para organizar, controlar y dar seguimiento a las actividades del usuario.</a:t>
            </a:r>
          </a:p>
        </p:txBody>
      </p:sp>
      <p:sp>
        <p:nvSpPr>
          <p:cNvPr name="TextBox 6" id="6"/>
          <p:cNvSpPr txBox="true"/>
          <p:nvPr/>
        </p:nvSpPr>
        <p:spPr>
          <a:xfrm rot="0">
            <a:off x="5324475" y="5060156"/>
            <a:ext cx="5133022" cy="1795463"/>
          </a:xfrm>
          <a:prstGeom prst="rect">
            <a:avLst/>
          </a:prstGeom>
        </p:spPr>
        <p:txBody>
          <a:bodyPr anchor="t" rtlCol="false" tIns="0" lIns="0" bIns="0" rIns="0">
            <a:spAutoFit/>
          </a:bodyPr>
          <a:lstStyle/>
          <a:p>
            <a:pPr algn="l">
              <a:lnSpc>
                <a:spcPts val="2362"/>
              </a:lnSpc>
            </a:pPr>
            <a:r>
              <a:rPr lang="en-US" b="true" sz="1687">
                <a:solidFill>
                  <a:srgbClr val="000000"/>
                </a:solidFill>
                <a:latin typeface="Arial Bold"/>
                <a:ea typeface="Arial Bold"/>
                <a:cs typeface="Arial Bold"/>
                <a:sym typeface="Arial Bold"/>
              </a:rPr>
              <a:t>Integrantes:</a:t>
            </a:r>
          </a:p>
          <a:p>
            <a:pPr algn="l" marL="364331" indent="-182166" lvl="1">
              <a:lnSpc>
                <a:spcPts val="2362"/>
              </a:lnSpc>
              <a:buFont typeface="Arial"/>
              <a:buChar char="•"/>
            </a:pPr>
            <a:r>
              <a:rPr lang="en-US" sz="1687">
                <a:solidFill>
                  <a:srgbClr val="000000"/>
                </a:solidFill>
                <a:latin typeface="Arial"/>
                <a:ea typeface="Arial"/>
                <a:cs typeface="Arial"/>
                <a:sym typeface="Arial"/>
              </a:rPr>
              <a:t>Alvaro Gabriel Abril Abrill</a:t>
            </a:r>
          </a:p>
          <a:p>
            <a:pPr algn="l" marL="364331" indent="-182166" lvl="1">
              <a:lnSpc>
                <a:spcPts val="2362"/>
              </a:lnSpc>
              <a:buFont typeface="Arial"/>
              <a:buChar char="•"/>
            </a:pPr>
            <a:r>
              <a:rPr lang="en-US" sz="1687">
                <a:solidFill>
                  <a:srgbClr val="000000"/>
                </a:solidFill>
                <a:latin typeface="Arial"/>
                <a:ea typeface="Arial"/>
                <a:cs typeface="Arial"/>
                <a:sym typeface="Arial"/>
              </a:rPr>
              <a:t>Jhul Dalens Gonzales</a:t>
            </a:r>
          </a:p>
          <a:p>
            <a:pPr algn="l" marL="364331" indent="-182166" lvl="1">
              <a:lnSpc>
                <a:spcPts val="2362"/>
              </a:lnSpc>
              <a:buFont typeface="Arial"/>
              <a:buChar char="•"/>
            </a:pPr>
            <a:r>
              <a:rPr lang="en-US" sz="1687">
                <a:solidFill>
                  <a:srgbClr val="000000"/>
                </a:solidFill>
                <a:latin typeface="Arial"/>
                <a:ea typeface="Arial"/>
                <a:cs typeface="Arial"/>
                <a:sym typeface="Arial"/>
              </a:rPr>
              <a:t>Daniel Enoc  NIna Gaurdapuclla</a:t>
            </a:r>
          </a:p>
          <a:p>
            <a:pPr algn="l" marL="364331" indent="-182166" lvl="1">
              <a:lnSpc>
                <a:spcPts val="2362"/>
              </a:lnSpc>
              <a:buFont typeface="Arial"/>
              <a:buChar char="•"/>
            </a:pPr>
            <a:r>
              <a:rPr lang="en-US" sz="1687">
                <a:solidFill>
                  <a:srgbClr val="000000"/>
                </a:solidFill>
                <a:latin typeface="Arial"/>
                <a:ea typeface="Arial"/>
                <a:cs typeface="Arial"/>
                <a:sym typeface="Arial"/>
              </a:rPr>
              <a:t>Almir  Aitor Ticona Sequeiros</a:t>
            </a:r>
          </a:p>
          <a:p>
            <a:pPr algn="l" marL="364331" indent="-182166" lvl="1">
              <a:lnSpc>
                <a:spcPts val="2362"/>
              </a:lnSpc>
              <a:buFont typeface="Arial"/>
              <a:buChar char="•"/>
            </a:pPr>
            <a:r>
              <a:rPr lang="en-US" sz="1687">
                <a:solidFill>
                  <a:srgbClr val="000000"/>
                </a:solidFill>
                <a:latin typeface="Arial"/>
                <a:ea typeface="Arial"/>
                <a:cs typeface="Arial"/>
                <a:sym typeface="Arial"/>
              </a:rPr>
              <a:t>Ingrit Elida Huaman Villafuerte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8E8E3"/>
        </a:solidFill>
      </p:bgPr>
    </p:bg>
    <p:spTree>
      <p:nvGrpSpPr>
        <p:cNvPr id="1" name=""/>
        <p:cNvGrpSpPr/>
        <p:nvPr/>
      </p:nvGrpSpPr>
      <p:grpSpPr>
        <a:xfrm>
          <a:off x="0" y="0"/>
          <a:ext cx="0" cy="0"/>
          <a:chOff x="0" y="0"/>
          <a:chExt cx="0" cy="0"/>
        </a:xfrm>
      </p:grpSpPr>
      <p:sp>
        <p:nvSpPr>
          <p:cNvPr name="Freeform 2" id="2"/>
          <p:cNvSpPr/>
          <p:nvPr/>
        </p:nvSpPr>
        <p:spPr>
          <a:xfrm flipH="false" flipV="false" rot="0">
            <a:off x="7399393" y="5647725"/>
            <a:ext cx="3200190" cy="1769549"/>
          </a:xfrm>
          <a:custGeom>
            <a:avLst/>
            <a:gdLst/>
            <a:ahLst/>
            <a:cxnLst/>
            <a:rect r="r" b="b" t="t" l="l"/>
            <a:pathLst>
              <a:path h="1769549" w="3200190">
                <a:moveTo>
                  <a:pt x="0" y="0"/>
                </a:moveTo>
                <a:lnTo>
                  <a:pt x="3200190" y="0"/>
                </a:lnTo>
                <a:lnTo>
                  <a:pt x="3200190" y="1769550"/>
                </a:lnTo>
                <a:lnTo>
                  <a:pt x="0" y="1769550"/>
                </a:lnTo>
                <a:lnTo>
                  <a:pt x="0" y="0"/>
                </a:lnTo>
                <a:close/>
              </a:path>
            </a:pathLst>
          </a:custGeom>
          <a:blipFill>
            <a:blip r:embed="rId2"/>
            <a:stretch>
              <a:fillRect l="-3020" t="-34977" r="-1448" b="-28809"/>
            </a:stretch>
          </a:blipFill>
        </p:spPr>
      </p:sp>
      <p:sp>
        <p:nvSpPr>
          <p:cNvPr name="Freeform 3" id="3"/>
          <p:cNvSpPr/>
          <p:nvPr/>
        </p:nvSpPr>
        <p:spPr>
          <a:xfrm flipH="false" flipV="false" rot="0">
            <a:off x="7264642" y="1563525"/>
            <a:ext cx="3469692" cy="4008001"/>
          </a:xfrm>
          <a:custGeom>
            <a:avLst/>
            <a:gdLst/>
            <a:ahLst/>
            <a:cxnLst/>
            <a:rect r="r" b="b" t="t" l="l"/>
            <a:pathLst>
              <a:path h="4008001" w="3469692">
                <a:moveTo>
                  <a:pt x="0" y="0"/>
                </a:moveTo>
                <a:lnTo>
                  <a:pt x="3469692" y="0"/>
                </a:lnTo>
                <a:lnTo>
                  <a:pt x="3469692" y="4008000"/>
                </a:lnTo>
                <a:lnTo>
                  <a:pt x="0" y="4008000"/>
                </a:lnTo>
                <a:lnTo>
                  <a:pt x="0" y="0"/>
                </a:lnTo>
                <a:close/>
              </a:path>
            </a:pathLst>
          </a:custGeom>
          <a:blipFill>
            <a:blip r:embed="rId3"/>
            <a:stretch>
              <a:fillRect l="0" t="0" r="0" b="0"/>
            </a:stretch>
          </a:blipFill>
        </p:spPr>
      </p:sp>
      <p:sp>
        <p:nvSpPr>
          <p:cNvPr name="TextBox 4" id="4"/>
          <p:cNvSpPr txBox="true"/>
          <p:nvPr/>
        </p:nvSpPr>
        <p:spPr>
          <a:xfrm rot="0">
            <a:off x="2485579" y="904875"/>
            <a:ext cx="6458843" cy="581025"/>
          </a:xfrm>
          <a:prstGeom prst="rect">
            <a:avLst/>
          </a:prstGeom>
        </p:spPr>
        <p:txBody>
          <a:bodyPr anchor="t" rtlCol="false" tIns="0" lIns="0" bIns="0" rIns="0">
            <a:spAutoFit/>
          </a:bodyPr>
          <a:lstStyle/>
          <a:p>
            <a:pPr algn="ctr">
              <a:lnSpc>
                <a:spcPts val="4200"/>
              </a:lnSpc>
            </a:pPr>
            <a:r>
              <a:rPr lang="en-US" sz="3000" b="true">
                <a:solidFill>
                  <a:srgbClr val="000000"/>
                </a:solidFill>
                <a:latin typeface="Arial Bold"/>
                <a:ea typeface="Arial Bold"/>
                <a:cs typeface="Arial Bold"/>
                <a:sym typeface="Arial Bold"/>
              </a:rPr>
              <a:t>Evid</a:t>
            </a:r>
            <a:r>
              <a:rPr lang="en-US" b="true" sz="3000">
                <a:solidFill>
                  <a:srgbClr val="000000"/>
                </a:solidFill>
                <a:latin typeface="Arial Bold"/>
                <a:ea typeface="Arial Bold"/>
                <a:cs typeface="Arial Bold"/>
                <a:sym typeface="Arial Bold"/>
              </a:rPr>
              <a:t>encia del Sistema en Ejecución</a:t>
            </a:r>
          </a:p>
        </p:txBody>
      </p:sp>
      <p:sp>
        <p:nvSpPr>
          <p:cNvPr name="TextBox 5" id="5"/>
          <p:cNvSpPr txBox="true"/>
          <p:nvPr/>
        </p:nvSpPr>
        <p:spPr>
          <a:xfrm rot="0">
            <a:off x="265431" y="1586895"/>
            <a:ext cx="2601604" cy="387350"/>
          </a:xfrm>
          <a:prstGeom prst="rect">
            <a:avLst/>
          </a:prstGeom>
        </p:spPr>
        <p:txBody>
          <a:bodyPr anchor="t" rtlCol="false" tIns="0" lIns="0" bIns="0" rIns="0">
            <a:spAutoFit/>
          </a:bodyPr>
          <a:lstStyle/>
          <a:p>
            <a:pPr algn="ctr">
              <a:lnSpc>
                <a:spcPts val="2800"/>
              </a:lnSpc>
            </a:pPr>
            <a:r>
              <a:rPr lang="en-US" sz="2000">
                <a:solidFill>
                  <a:srgbClr val="000000"/>
                </a:solidFill>
                <a:latin typeface="Arial"/>
                <a:ea typeface="Arial"/>
                <a:cs typeface="Arial"/>
                <a:sym typeface="Arial"/>
              </a:rPr>
              <a:t>•M</a:t>
            </a:r>
            <a:r>
              <a:rPr lang="en-US" sz="2000">
                <a:solidFill>
                  <a:srgbClr val="000000"/>
                </a:solidFill>
                <a:latin typeface="Arial"/>
                <a:ea typeface="Arial"/>
                <a:cs typeface="Arial"/>
                <a:sym typeface="Arial"/>
              </a:rPr>
              <a:t>enú principal</a:t>
            </a:r>
          </a:p>
        </p:txBody>
      </p:sp>
      <p:sp>
        <p:nvSpPr>
          <p:cNvPr name="TextBox 6" id="6"/>
          <p:cNvSpPr txBox="true"/>
          <p:nvPr/>
        </p:nvSpPr>
        <p:spPr>
          <a:xfrm rot="0">
            <a:off x="643920" y="2230884"/>
            <a:ext cx="5437126" cy="4015786"/>
          </a:xfrm>
          <a:prstGeom prst="rect">
            <a:avLst/>
          </a:prstGeom>
        </p:spPr>
        <p:txBody>
          <a:bodyPr anchor="t" rtlCol="false" tIns="0" lIns="0" bIns="0" rIns="0">
            <a:spAutoFit/>
          </a:bodyPr>
          <a:lstStyle/>
          <a:p>
            <a:pPr algn="l" marL="323850" indent="-161925" lvl="1">
              <a:lnSpc>
                <a:spcPts val="1680"/>
              </a:lnSpc>
              <a:buFont typeface="Arial"/>
              <a:buChar char="•"/>
            </a:pPr>
            <a:r>
              <a:rPr lang="en-US" sz="1500">
                <a:solidFill>
                  <a:srgbClr val="000000"/>
                </a:solidFill>
                <a:latin typeface="Arial"/>
                <a:ea typeface="Arial"/>
                <a:cs typeface="Arial"/>
                <a:sym typeface="Arial"/>
              </a:rPr>
              <a:t>Este programa simula las funciones básicas de un sistema operativo, gestionando:</a:t>
            </a:r>
          </a:p>
          <a:p>
            <a:pPr algn="l" marL="323850" indent="-161925" lvl="1">
              <a:lnSpc>
                <a:spcPts val="1680"/>
              </a:lnSpc>
              <a:buFont typeface="Arial"/>
              <a:buChar char="•"/>
            </a:pPr>
            <a:r>
              <a:rPr lang="en-US" b="true" sz="1500">
                <a:solidFill>
                  <a:srgbClr val="000000"/>
                </a:solidFill>
                <a:latin typeface="Arial Bold"/>
                <a:ea typeface="Arial Bold"/>
                <a:cs typeface="Arial Bold"/>
                <a:sym typeface="Arial Bold"/>
              </a:rPr>
              <a:t>Procesos</a:t>
            </a:r>
            <a:r>
              <a:rPr lang="en-US" sz="1500">
                <a:solidFill>
                  <a:srgbClr val="000000"/>
                </a:solidFill>
                <a:latin typeface="Arial"/>
                <a:ea typeface="Arial"/>
                <a:cs typeface="Arial"/>
                <a:sym typeface="Arial"/>
              </a:rPr>
              <a:t> (creación, eliminación, búsqueda y modificación)</a:t>
            </a:r>
          </a:p>
          <a:p>
            <a:pPr algn="l" marL="647700" indent="-215900" lvl="2">
              <a:lnSpc>
                <a:spcPts val="1680"/>
              </a:lnSpc>
              <a:buFont typeface="Arial"/>
              <a:buChar char="⚬"/>
            </a:pPr>
            <a:r>
              <a:rPr lang="en-US" sz="1500">
                <a:solidFill>
                  <a:srgbClr val="000000"/>
                </a:solidFill>
                <a:latin typeface="Arial"/>
                <a:ea typeface="Arial"/>
                <a:cs typeface="Arial"/>
                <a:sym typeface="Arial"/>
              </a:rPr>
              <a:t>Crear: Añade procesos con ID único, nombre, estado (Activo/Inactivo/Terminado) y prioridad (Baja/Media/Alta).</a:t>
            </a:r>
          </a:p>
          <a:p>
            <a:pPr algn="l" marL="647700" indent="-215900" lvl="2">
              <a:lnSpc>
                <a:spcPts val="1680"/>
              </a:lnSpc>
              <a:buFont typeface="Arial"/>
              <a:buChar char="⚬"/>
            </a:pPr>
            <a:r>
              <a:rPr lang="en-US" sz="1500">
                <a:solidFill>
                  <a:srgbClr val="000000"/>
                </a:solidFill>
                <a:latin typeface="Arial"/>
                <a:ea typeface="Arial"/>
                <a:cs typeface="Arial"/>
                <a:sym typeface="Arial"/>
              </a:rPr>
              <a:t>Eliminar/Buscar: Por ID o nombre.</a:t>
            </a:r>
          </a:p>
          <a:p>
            <a:pPr algn="l" marL="647700" indent="-215900" lvl="2">
              <a:lnSpc>
                <a:spcPts val="1680"/>
              </a:lnSpc>
              <a:buFont typeface="Arial"/>
              <a:buChar char="⚬"/>
            </a:pPr>
            <a:r>
              <a:rPr lang="en-US" sz="1500">
                <a:solidFill>
                  <a:srgbClr val="000000"/>
                </a:solidFill>
                <a:latin typeface="Arial"/>
                <a:ea typeface="Arial"/>
                <a:cs typeface="Arial"/>
                <a:sym typeface="Arial"/>
              </a:rPr>
              <a:t>Modificar: Cambia prioridad o estado.</a:t>
            </a:r>
          </a:p>
          <a:p>
            <a:pPr algn="l" marL="323850" indent="-161925" lvl="1">
              <a:lnSpc>
                <a:spcPts val="1680"/>
              </a:lnSpc>
              <a:buFont typeface="Arial"/>
              <a:buChar char="•"/>
            </a:pPr>
            <a:r>
              <a:rPr lang="en-US" b="true" sz="1500">
                <a:solidFill>
                  <a:srgbClr val="000000"/>
                </a:solidFill>
                <a:latin typeface="Arial Bold"/>
                <a:ea typeface="Arial Bold"/>
                <a:cs typeface="Arial Bold"/>
                <a:sym typeface="Arial Bold"/>
              </a:rPr>
              <a:t>Planificación de CPU</a:t>
            </a:r>
            <a:r>
              <a:rPr lang="en-US" sz="1500">
                <a:solidFill>
                  <a:srgbClr val="000000"/>
                </a:solidFill>
                <a:latin typeface="Arial"/>
                <a:ea typeface="Arial"/>
                <a:cs typeface="Arial"/>
                <a:sym typeface="Arial"/>
              </a:rPr>
              <a:t> (cola de ejecución priorizada)</a:t>
            </a:r>
          </a:p>
          <a:p>
            <a:pPr algn="l" marL="647700" indent="-215900" lvl="2">
              <a:lnSpc>
                <a:spcPts val="1680"/>
              </a:lnSpc>
              <a:buFont typeface="Arial"/>
              <a:buChar char="⚬"/>
            </a:pPr>
            <a:r>
              <a:rPr lang="en-US" sz="1500">
                <a:solidFill>
                  <a:srgbClr val="000000"/>
                </a:solidFill>
                <a:latin typeface="Arial"/>
                <a:ea typeface="Arial"/>
                <a:cs typeface="Arial"/>
                <a:sym typeface="Arial"/>
              </a:rPr>
              <a:t>Encolar: Ordena procesos por prioridad (Alta primero).</a:t>
            </a:r>
          </a:p>
          <a:p>
            <a:pPr algn="l" marL="647700" indent="-215900" lvl="2">
              <a:lnSpc>
                <a:spcPts val="1680"/>
              </a:lnSpc>
              <a:buFont typeface="Arial"/>
              <a:buChar char="⚬"/>
            </a:pPr>
            <a:r>
              <a:rPr lang="en-US" sz="1500">
                <a:solidFill>
                  <a:srgbClr val="000000"/>
                </a:solidFill>
                <a:latin typeface="Arial"/>
                <a:ea typeface="Arial"/>
                <a:cs typeface="Arial"/>
                <a:sym typeface="Arial"/>
              </a:rPr>
              <a:t>Ejecutar: Simula atención al siguiente proceso en cola.</a:t>
            </a:r>
          </a:p>
          <a:p>
            <a:pPr algn="l" marL="647700" indent="-215900" lvl="2">
              <a:lnSpc>
                <a:spcPts val="1680"/>
              </a:lnSpc>
              <a:buFont typeface="Arial"/>
              <a:buChar char="⚬"/>
            </a:pPr>
            <a:r>
              <a:rPr lang="en-US" sz="1500">
                <a:solidFill>
                  <a:srgbClr val="000000"/>
                </a:solidFill>
                <a:latin typeface="Arial"/>
                <a:ea typeface="Arial"/>
                <a:cs typeface="Arial"/>
                <a:sym typeface="Arial"/>
              </a:rPr>
              <a:t>Visualizar: Muestra lista de procesos pendientes.</a:t>
            </a:r>
          </a:p>
          <a:p>
            <a:pPr algn="l" marL="323850" indent="-161925" lvl="1">
              <a:lnSpc>
                <a:spcPts val="1680"/>
              </a:lnSpc>
              <a:buFont typeface="Arial"/>
              <a:buChar char="•"/>
            </a:pPr>
            <a:r>
              <a:rPr lang="en-US" b="true" sz="1500">
                <a:solidFill>
                  <a:srgbClr val="000000"/>
                </a:solidFill>
                <a:latin typeface="Arial Bold"/>
                <a:ea typeface="Arial Bold"/>
                <a:cs typeface="Arial Bold"/>
                <a:sym typeface="Arial Bold"/>
              </a:rPr>
              <a:t>Memoria</a:t>
            </a:r>
            <a:r>
              <a:rPr lang="en-US" sz="1500">
                <a:solidFill>
                  <a:srgbClr val="000000"/>
                </a:solidFill>
                <a:latin typeface="Arial"/>
                <a:ea typeface="Arial"/>
                <a:cs typeface="Arial"/>
                <a:sym typeface="Arial"/>
              </a:rPr>
              <a:t> (asignación y liberación de bloques)</a:t>
            </a:r>
          </a:p>
          <a:p>
            <a:pPr algn="l" marL="647700" indent="-215900" lvl="2">
              <a:lnSpc>
                <a:spcPts val="1680"/>
              </a:lnSpc>
              <a:buFont typeface="Arial"/>
              <a:buChar char="⚬"/>
            </a:pPr>
            <a:r>
              <a:rPr lang="en-US" sz="1500">
                <a:solidFill>
                  <a:srgbClr val="000000"/>
                </a:solidFill>
                <a:latin typeface="Arial"/>
                <a:ea typeface="Arial"/>
                <a:cs typeface="Arial"/>
                <a:sym typeface="Arial"/>
              </a:rPr>
              <a:t>Asignar (Push): Registra procesos con su consumo de memoria (hasta 32 GB).</a:t>
            </a:r>
          </a:p>
          <a:p>
            <a:pPr algn="l" marL="647700" indent="-215900" lvl="2">
              <a:lnSpc>
                <a:spcPts val="1680"/>
              </a:lnSpc>
              <a:buFont typeface="Arial"/>
              <a:buChar char="⚬"/>
            </a:pPr>
            <a:r>
              <a:rPr lang="en-US" sz="1500">
                <a:solidFill>
                  <a:srgbClr val="000000"/>
                </a:solidFill>
                <a:latin typeface="Arial"/>
                <a:ea typeface="Arial"/>
                <a:cs typeface="Arial"/>
                <a:sym typeface="Arial"/>
              </a:rPr>
              <a:t>Liberar (Pop): Elimina la última asignación.</a:t>
            </a:r>
          </a:p>
          <a:p>
            <a:pPr algn="l" marL="647700" indent="-215900" lvl="2">
              <a:lnSpc>
                <a:spcPts val="1680"/>
              </a:lnSpc>
              <a:buFont typeface="Arial"/>
              <a:buChar char="⚬"/>
            </a:pPr>
            <a:r>
              <a:rPr lang="en-US" sz="1500">
                <a:solidFill>
                  <a:srgbClr val="000000"/>
                </a:solidFill>
                <a:latin typeface="Arial"/>
                <a:ea typeface="Arial"/>
                <a:cs typeface="Arial"/>
                <a:sym typeface="Arial"/>
              </a:rPr>
              <a:t>Memoria restante: Calcula y muestra porcentaje disponible.</a:t>
            </a:r>
          </a:p>
          <a:p>
            <a:pPr algn="l">
              <a:lnSpc>
                <a:spcPts val="169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8E8E3"/>
        </a:solidFill>
      </p:bgPr>
    </p:bg>
    <p:spTree>
      <p:nvGrpSpPr>
        <p:cNvPr id="1" name=""/>
        <p:cNvGrpSpPr/>
        <p:nvPr/>
      </p:nvGrpSpPr>
      <p:grpSpPr>
        <a:xfrm>
          <a:off x="0" y="0"/>
          <a:ext cx="0" cy="0"/>
          <a:chOff x="0" y="0"/>
          <a:chExt cx="0" cy="0"/>
        </a:xfrm>
      </p:grpSpPr>
      <p:sp>
        <p:nvSpPr>
          <p:cNvPr name="Freeform 2" id="2"/>
          <p:cNvSpPr/>
          <p:nvPr/>
        </p:nvSpPr>
        <p:spPr>
          <a:xfrm flipH="false" flipV="false" rot="0">
            <a:off x="1251183" y="2821748"/>
            <a:ext cx="4581274" cy="3945944"/>
          </a:xfrm>
          <a:custGeom>
            <a:avLst/>
            <a:gdLst/>
            <a:ahLst/>
            <a:cxnLst/>
            <a:rect r="r" b="b" t="t" l="l"/>
            <a:pathLst>
              <a:path h="3945944" w="4581274">
                <a:moveTo>
                  <a:pt x="0" y="0"/>
                </a:moveTo>
                <a:lnTo>
                  <a:pt x="4581274" y="0"/>
                </a:lnTo>
                <a:lnTo>
                  <a:pt x="4581274" y="3945944"/>
                </a:lnTo>
                <a:lnTo>
                  <a:pt x="0" y="3945944"/>
                </a:lnTo>
                <a:lnTo>
                  <a:pt x="0" y="0"/>
                </a:lnTo>
                <a:close/>
              </a:path>
            </a:pathLst>
          </a:custGeom>
          <a:blipFill>
            <a:blip r:embed="rId2"/>
            <a:stretch>
              <a:fillRect l="0" t="-249" r="0" b="-249"/>
            </a:stretch>
          </a:blipFill>
        </p:spPr>
      </p:sp>
      <p:sp>
        <p:nvSpPr>
          <p:cNvPr name="Freeform 3" id="3"/>
          <p:cNvSpPr/>
          <p:nvPr/>
        </p:nvSpPr>
        <p:spPr>
          <a:xfrm flipH="false" flipV="false" rot="0">
            <a:off x="6152879" y="3463278"/>
            <a:ext cx="4843600" cy="2662884"/>
          </a:xfrm>
          <a:custGeom>
            <a:avLst/>
            <a:gdLst/>
            <a:ahLst/>
            <a:cxnLst/>
            <a:rect r="r" b="b" t="t" l="l"/>
            <a:pathLst>
              <a:path h="2662884" w="4843600">
                <a:moveTo>
                  <a:pt x="0" y="0"/>
                </a:moveTo>
                <a:lnTo>
                  <a:pt x="4843601" y="0"/>
                </a:lnTo>
                <a:lnTo>
                  <a:pt x="4843601" y="2662884"/>
                </a:lnTo>
                <a:lnTo>
                  <a:pt x="0" y="2662884"/>
                </a:lnTo>
                <a:lnTo>
                  <a:pt x="0" y="0"/>
                </a:lnTo>
                <a:close/>
              </a:path>
            </a:pathLst>
          </a:custGeom>
          <a:blipFill>
            <a:blip r:embed="rId3"/>
            <a:stretch>
              <a:fillRect l="0" t="0" r="0" b="0"/>
            </a:stretch>
          </a:blipFill>
        </p:spPr>
      </p:sp>
      <p:sp>
        <p:nvSpPr>
          <p:cNvPr name="TextBox 4" id="4"/>
          <p:cNvSpPr txBox="true"/>
          <p:nvPr/>
        </p:nvSpPr>
        <p:spPr>
          <a:xfrm rot="0">
            <a:off x="577022" y="1285271"/>
            <a:ext cx="2816721" cy="387350"/>
          </a:xfrm>
          <a:prstGeom prst="rect">
            <a:avLst/>
          </a:prstGeom>
        </p:spPr>
        <p:txBody>
          <a:bodyPr anchor="t" rtlCol="false" tIns="0" lIns="0" bIns="0" rIns="0">
            <a:spAutoFit/>
          </a:bodyPr>
          <a:lstStyle/>
          <a:p>
            <a:pPr algn="ctr" marL="431801" indent="-215900" lvl="1">
              <a:lnSpc>
                <a:spcPts val="2800"/>
              </a:lnSpc>
              <a:buAutoNum type="arabicPeriod" startAt="1"/>
            </a:pPr>
            <a:r>
              <a:rPr lang="en-US" b="true" sz="2000">
                <a:solidFill>
                  <a:srgbClr val="000000"/>
                </a:solidFill>
                <a:latin typeface="Arial Bold"/>
                <a:ea typeface="Arial Bold"/>
                <a:cs typeface="Arial Bold"/>
                <a:sym typeface="Arial Bold"/>
              </a:rPr>
              <a:t>Gestor de procesos</a:t>
            </a:r>
          </a:p>
        </p:txBody>
      </p:sp>
      <p:sp>
        <p:nvSpPr>
          <p:cNvPr name="TextBox 5" id="5"/>
          <p:cNvSpPr txBox="true"/>
          <p:nvPr/>
        </p:nvSpPr>
        <p:spPr>
          <a:xfrm rot="0">
            <a:off x="1251183" y="1760028"/>
            <a:ext cx="8842170" cy="909320"/>
          </a:xfrm>
          <a:prstGeom prst="rect">
            <a:avLst/>
          </a:prstGeom>
        </p:spPr>
        <p:txBody>
          <a:bodyPr anchor="t" rtlCol="false" tIns="0" lIns="0" bIns="0" rIns="0">
            <a:spAutoFit/>
          </a:bodyPr>
          <a:lstStyle/>
          <a:p>
            <a:pPr algn="l" marL="0" indent="0" lvl="0">
              <a:lnSpc>
                <a:spcPts val="2380"/>
              </a:lnSpc>
              <a:spcBef>
                <a:spcPct val="0"/>
              </a:spcBef>
            </a:pPr>
            <a:r>
              <a:rPr lang="en-US" sz="1700">
                <a:solidFill>
                  <a:srgbClr val="000000"/>
                </a:solidFill>
                <a:latin typeface="Arial"/>
                <a:ea typeface="Arial"/>
                <a:cs typeface="Arial"/>
                <a:sym typeface="Arial"/>
              </a:rPr>
              <a:t>El sistema implementa un gestor de Procesos, en el cual se utiliza un menu interactivo basado en do-while y switch-case para que el usuario pueda navegar de manera clara e  intuitiva.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8E8E3"/>
        </a:solidFill>
      </p:bgPr>
    </p:bg>
    <p:spTree>
      <p:nvGrpSpPr>
        <p:cNvPr id="1" name=""/>
        <p:cNvGrpSpPr/>
        <p:nvPr/>
      </p:nvGrpSpPr>
      <p:grpSpPr>
        <a:xfrm>
          <a:off x="0" y="0"/>
          <a:ext cx="0" cy="0"/>
          <a:chOff x="0" y="0"/>
          <a:chExt cx="0" cy="0"/>
        </a:xfrm>
      </p:grpSpPr>
      <p:sp>
        <p:nvSpPr>
          <p:cNvPr name="Freeform 2" id="2"/>
          <p:cNvSpPr/>
          <p:nvPr/>
        </p:nvSpPr>
        <p:spPr>
          <a:xfrm flipH="false" flipV="false" rot="0">
            <a:off x="5132841" y="1812035"/>
            <a:ext cx="5404015" cy="1185091"/>
          </a:xfrm>
          <a:custGeom>
            <a:avLst/>
            <a:gdLst/>
            <a:ahLst/>
            <a:cxnLst/>
            <a:rect r="r" b="b" t="t" l="l"/>
            <a:pathLst>
              <a:path h="1185091" w="5404015">
                <a:moveTo>
                  <a:pt x="0" y="0"/>
                </a:moveTo>
                <a:lnTo>
                  <a:pt x="5404015" y="0"/>
                </a:lnTo>
                <a:lnTo>
                  <a:pt x="5404015" y="1185091"/>
                </a:lnTo>
                <a:lnTo>
                  <a:pt x="0" y="1185091"/>
                </a:lnTo>
                <a:lnTo>
                  <a:pt x="0" y="0"/>
                </a:lnTo>
                <a:close/>
              </a:path>
            </a:pathLst>
          </a:custGeom>
          <a:blipFill>
            <a:blip r:embed="rId2"/>
            <a:stretch>
              <a:fillRect l="0" t="0" r="0" b="0"/>
            </a:stretch>
          </a:blipFill>
        </p:spPr>
      </p:sp>
      <p:sp>
        <p:nvSpPr>
          <p:cNvPr name="Freeform 3" id="3"/>
          <p:cNvSpPr/>
          <p:nvPr/>
        </p:nvSpPr>
        <p:spPr>
          <a:xfrm flipH="false" flipV="false" rot="0">
            <a:off x="461901" y="1812035"/>
            <a:ext cx="4302041" cy="5011949"/>
          </a:xfrm>
          <a:custGeom>
            <a:avLst/>
            <a:gdLst/>
            <a:ahLst/>
            <a:cxnLst/>
            <a:rect r="r" b="b" t="t" l="l"/>
            <a:pathLst>
              <a:path h="5011949" w="4302041">
                <a:moveTo>
                  <a:pt x="0" y="0"/>
                </a:moveTo>
                <a:lnTo>
                  <a:pt x="4302041" y="0"/>
                </a:lnTo>
                <a:lnTo>
                  <a:pt x="4302041" y="5011949"/>
                </a:lnTo>
                <a:lnTo>
                  <a:pt x="0" y="5011949"/>
                </a:lnTo>
                <a:lnTo>
                  <a:pt x="0" y="0"/>
                </a:lnTo>
                <a:close/>
              </a:path>
            </a:pathLst>
          </a:custGeom>
          <a:blipFill>
            <a:blip r:embed="rId3"/>
            <a:stretch>
              <a:fillRect l="0" t="0" r="0" b="0"/>
            </a:stretch>
          </a:blipFill>
        </p:spPr>
      </p:sp>
      <p:sp>
        <p:nvSpPr>
          <p:cNvPr name="TextBox 4" id="4"/>
          <p:cNvSpPr txBox="true"/>
          <p:nvPr/>
        </p:nvSpPr>
        <p:spPr>
          <a:xfrm rot="0">
            <a:off x="699433" y="1091595"/>
            <a:ext cx="3206204" cy="581025"/>
          </a:xfrm>
          <a:prstGeom prst="rect">
            <a:avLst/>
          </a:prstGeom>
        </p:spPr>
        <p:txBody>
          <a:bodyPr anchor="t" rtlCol="false" tIns="0" lIns="0" bIns="0" rIns="0">
            <a:spAutoFit/>
          </a:bodyPr>
          <a:lstStyle/>
          <a:p>
            <a:pPr algn="ctr">
              <a:lnSpc>
                <a:spcPts val="4200"/>
              </a:lnSpc>
            </a:pPr>
            <a:r>
              <a:rPr lang="en-US" sz="3000" b="true">
                <a:solidFill>
                  <a:srgbClr val="000000"/>
                </a:solidFill>
                <a:latin typeface="Arial Bold"/>
                <a:ea typeface="Arial Bold"/>
                <a:cs typeface="Arial Bold"/>
                <a:sym typeface="Arial Bold"/>
              </a:rPr>
              <a:t>Insertar procesos</a:t>
            </a:r>
          </a:p>
        </p:txBody>
      </p:sp>
      <p:sp>
        <p:nvSpPr>
          <p:cNvPr name="TextBox 5" id="5"/>
          <p:cNvSpPr txBox="true"/>
          <p:nvPr/>
        </p:nvSpPr>
        <p:spPr>
          <a:xfrm rot="0">
            <a:off x="5132841" y="3253372"/>
            <a:ext cx="5126449" cy="828675"/>
          </a:xfrm>
          <a:prstGeom prst="rect">
            <a:avLst/>
          </a:prstGeom>
        </p:spPr>
        <p:txBody>
          <a:bodyPr anchor="t" rtlCol="false" tIns="0" lIns="0" bIns="0" rIns="0">
            <a:spAutoFit/>
          </a:bodyPr>
          <a:lstStyle/>
          <a:p>
            <a:pPr algn="just" marL="0" indent="0" lvl="0">
              <a:lnSpc>
                <a:spcPts val="2100"/>
              </a:lnSpc>
              <a:spcBef>
                <a:spcPct val="0"/>
              </a:spcBef>
            </a:pPr>
            <a:r>
              <a:rPr lang="en-US" sz="1500">
                <a:solidFill>
                  <a:srgbClr val="000000"/>
                </a:solidFill>
                <a:latin typeface="Arial"/>
                <a:ea typeface="Arial"/>
                <a:cs typeface="Arial"/>
                <a:sym typeface="Arial"/>
              </a:rPr>
              <a:t>Esta función permite agregar un nuevo proceso con  un identificador único, un nombre, un estado y una prioridad a una lista enlazada.</a:t>
            </a:r>
          </a:p>
        </p:txBody>
      </p:sp>
      <p:sp>
        <p:nvSpPr>
          <p:cNvPr name="TextBox 6" id="6"/>
          <p:cNvSpPr txBox="true"/>
          <p:nvPr/>
        </p:nvSpPr>
        <p:spPr>
          <a:xfrm rot="0">
            <a:off x="5132841" y="4139196"/>
            <a:ext cx="4542383" cy="1362075"/>
          </a:xfrm>
          <a:prstGeom prst="rect">
            <a:avLst/>
          </a:prstGeom>
        </p:spPr>
        <p:txBody>
          <a:bodyPr anchor="t" rtlCol="false" tIns="0" lIns="0" bIns="0" rIns="0">
            <a:spAutoFit/>
          </a:bodyPr>
          <a:lstStyle/>
          <a:p>
            <a:pPr algn="ctr">
              <a:lnSpc>
                <a:spcPts val="2100"/>
              </a:lnSpc>
            </a:pPr>
            <a:r>
              <a:rPr lang="en-US" sz="1500">
                <a:solidFill>
                  <a:srgbClr val="000000"/>
                </a:solidFill>
                <a:latin typeface="Arial"/>
                <a:ea typeface="Arial"/>
                <a:cs typeface="Arial"/>
                <a:sym typeface="Arial"/>
              </a:rPr>
              <a:t>1. Solicitamos al usuario los datos del nuevo proceso:</a:t>
            </a:r>
          </a:p>
          <a:p>
            <a:pPr algn="l" marL="323853" indent="-161927" lvl="1">
              <a:lnSpc>
                <a:spcPts val="2100"/>
              </a:lnSpc>
              <a:buFont typeface="Arial"/>
              <a:buChar char="•"/>
            </a:pPr>
            <a:r>
              <a:rPr lang="en-US" sz="1500">
                <a:solidFill>
                  <a:srgbClr val="000000"/>
                </a:solidFill>
                <a:latin typeface="Arial"/>
                <a:ea typeface="Arial"/>
                <a:cs typeface="Arial"/>
                <a:sym typeface="Arial"/>
              </a:rPr>
              <a:t>ID(único)</a:t>
            </a:r>
          </a:p>
          <a:p>
            <a:pPr algn="l" marL="323853" indent="-161927" lvl="1">
              <a:lnSpc>
                <a:spcPts val="2100"/>
              </a:lnSpc>
              <a:buFont typeface="Arial"/>
              <a:buChar char="•"/>
            </a:pPr>
            <a:r>
              <a:rPr lang="en-US" sz="1500">
                <a:solidFill>
                  <a:srgbClr val="000000"/>
                </a:solidFill>
                <a:latin typeface="Arial"/>
                <a:ea typeface="Arial"/>
                <a:cs typeface="Arial"/>
                <a:sym typeface="Arial"/>
              </a:rPr>
              <a:t>Nombre del proceso </a:t>
            </a:r>
          </a:p>
          <a:p>
            <a:pPr algn="l" marL="323853" indent="-161927" lvl="1">
              <a:lnSpc>
                <a:spcPts val="2100"/>
              </a:lnSpc>
              <a:buFont typeface="Arial"/>
              <a:buChar char="•"/>
            </a:pPr>
            <a:r>
              <a:rPr lang="en-US" sz="1500">
                <a:solidFill>
                  <a:srgbClr val="000000"/>
                </a:solidFill>
                <a:latin typeface="Arial"/>
                <a:ea typeface="Arial"/>
                <a:cs typeface="Arial"/>
                <a:sym typeface="Arial"/>
              </a:rPr>
              <a:t>Estado (Activo, Inactivo, Terminado)</a:t>
            </a:r>
          </a:p>
          <a:p>
            <a:pPr algn="l" marL="323853" indent="-161927" lvl="1">
              <a:lnSpc>
                <a:spcPts val="2100"/>
              </a:lnSpc>
              <a:buFont typeface="Arial"/>
              <a:buChar char="•"/>
            </a:pPr>
            <a:r>
              <a:rPr lang="en-US" sz="1500">
                <a:solidFill>
                  <a:srgbClr val="000000"/>
                </a:solidFill>
                <a:latin typeface="Arial"/>
                <a:ea typeface="Arial"/>
                <a:cs typeface="Arial"/>
                <a:sym typeface="Arial"/>
              </a:rPr>
              <a:t>Prioridad (Baja, Media, Alta)</a:t>
            </a:r>
          </a:p>
        </p:txBody>
      </p:sp>
      <p:sp>
        <p:nvSpPr>
          <p:cNvPr name="TextBox 7" id="7"/>
          <p:cNvSpPr txBox="true"/>
          <p:nvPr/>
        </p:nvSpPr>
        <p:spPr>
          <a:xfrm rot="0">
            <a:off x="5132841" y="5554620"/>
            <a:ext cx="5315458" cy="1628775"/>
          </a:xfrm>
          <a:prstGeom prst="rect">
            <a:avLst/>
          </a:prstGeom>
        </p:spPr>
        <p:txBody>
          <a:bodyPr anchor="t" rtlCol="false" tIns="0" lIns="0" bIns="0" rIns="0">
            <a:spAutoFit/>
          </a:bodyPr>
          <a:lstStyle/>
          <a:p>
            <a:pPr algn="just">
              <a:lnSpc>
                <a:spcPts val="2100"/>
              </a:lnSpc>
            </a:pPr>
            <a:r>
              <a:rPr lang="en-US" sz="1500">
                <a:solidFill>
                  <a:srgbClr val="000000"/>
                </a:solidFill>
                <a:latin typeface="Arial"/>
                <a:ea typeface="Arial"/>
                <a:cs typeface="Arial"/>
                <a:sym typeface="Arial"/>
              </a:rPr>
              <a:t>2. verifica si el ID ya existe en la lista enlazada</a:t>
            </a:r>
          </a:p>
          <a:p>
            <a:pPr algn="just">
              <a:lnSpc>
                <a:spcPts val="2100"/>
              </a:lnSpc>
            </a:pPr>
            <a:r>
              <a:rPr lang="en-US" sz="1500">
                <a:solidFill>
                  <a:srgbClr val="000000"/>
                </a:solidFill>
                <a:latin typeface="Arial"/>
                <a:ea typeface="Arial"/>
                <a:cs typeface="Arial"/>
                <a:sym typeface="Arial"/>
              </a:rPr>
              <a:t>3. Si el ID es único, crea un nuevo nodo con los datos ingresados.</a:t>
            </a:r>
          </a:p>
          <a:p>
            <a:pPr algn="just">
              <a:lnSpc>
                <a:spcPts val="2100"/>
              </a:lnSpc>
            </a:pPr>
            <a:r>
              <a:rPr lang="en-US" sz="1500">
                <a:solidFill>
                  <a:srgbClr val="000000"/>
                </a:solidFill>
                <a:latin typeface="Arial"/>
                <a:ea typeface="Arial"/>
                <a:cs typeface="Arial"/>
                <a:sym typeface="Arial"/>
              </a:rPr>
              <a:t>4. Inserta el nuevo proceso al final de la lista enlazada.</a:t>
            </a:r>
          </a:p>
          <a:p>
            <a:pPr algn="just">
              <a:lnSpc>
                <a:spcPts val="2100"/>
              </a:lnSpc>
            </a:pPr>
            <a:r>
              <a:rPr lang="en-US" sz="1500">
                <a:solidFill>
                  <a:srgbClr val="000000"/>
                </a:solidFill>
                <a:latin typeface="Arial"/>
                <a:ea typeface="Arial"/>
                <a:cs typeface="Arial"/>
                <a:sym typeface="Arial"/>
              </a:rPr>
              <a:t>5. Muestra un mensaje de éxito: "Proceso insertado correctamente."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8E8E3"/>
        </a:solidFill>
      </p:bgPr>
    </p:bg>
    <p:spTree>
      <p:nvGrpSpPr>
        <p:cNvPr id="1" name=""/>
        <p:cNvGrpSpPr/>
        <p:nvPr/>
      </p:nvGrpSpPr>
      <p:grpSpPr>
        <a:xfrm>
          <a:off x="0" y="0"/>
          <a:ext cx="0" cy="0"/>
          <a:chOff x="0" y="0"/>
          <a:chExt cx="0" cy="0"/>
        </a:xfrm>
      </p:grpSpPr>
      <p:sp>
        <p:nvSpPr>
          <p:cNvPr name="Freeform 2" id="2"/>
          <p:cNvSpPr/>
          <p:nvPr/>
        </p:nvSpPr>
        <p:spPr>
          <a:xfrm flipH="false" flipV="false" rot="0">
            <a:off x="388059" y="1921223"/>
            <a:ext cx="3869738" cy="4902761"/>
          </a:xfrm>
          <a:custGeom>
            <a:avLst/>
            <a:gdLst/>
            <a:ahLst/>
            <a:cxnLst/>
            <a:rect r="r" b="b" t="t" l="l"/>
            <a:pathLst>
              <a:path h="4902761" w="3869738">
                <a:moveTo>
                  <a:pt x="0" y="0"/>
                </a:moveTo>
                <a:lnTo>
                  <a:pt x="3869737" y="0"/>
                </a:lnTo>
                <a:lnTo>
                  <a:pt x="3869737" y="4902761"/>
                </a:lnTo>
                <a:lnTo>
                  <a:pt x="0" y="4902761"/>
                </a:lnTo>
                <a:lnTo>
                  <a:pt x="0" y="0"/>
                </a:lnTo>
                <a:close/>
              </a:path>
            </a:pathLst>
          </a:custGeom>
          <a:blipFill>
            <a:blip r:embed="rId2"/>
            <a:stretch>
              <a:fillRect l="0" t="0" r="0" b="0"/>
            </a:stretch>
          </a:blipFill>
        </p:spPr>
      </p:sp>
      <p:sp>
        <p:nvSpPr>
          <p:cNvPr name="Freeform 3" id="3"/>
          <p:cNvSpPr/>
          <p:nvPr/>
        </p:nvSpPr>
        <p:spPr>
          <a:xfrm flipH="false" flipV="false" rot="0">
            <a:off x="4755038" y="1595676"/>
            <a:ext cx="5304804" cy="1187844"/>
          </a:xfrm>
          <a:custGeom>
            <a:avLst/>
            <a:gdLst/>
            <a:ahLst/>
            <a:cxnLst/>
            <a:rect r="r" b="b" t="t" l="l"/>
            <a:pathLst>
              <a:path h="1187844" w="5304804">
                <a:moveTo>
                  <a:pt x="0" y="0"/>
                </a:moveTo>
                <a:lnTo>
                  <a:pt x="5304803" y="0"/>
                </a:lnTo>
                <a:lnTo>
                  <a:pt x="5304803" y="1187844"/>
                </a:lnTo>
                <a:lnTo>
                  <a:pt x="0" y="1187844"/>
                </a:lnTo>
                <a:lnTo>
                  <a:pt x="0" y="0"/>
                </a:lnTo>
                <a:close/>
              </a:path>
            </a:pathLst>
          </a:custGeom>
          <a:blipFill>
            <a:blip r:embed="rId3"/>
            <a:stretch>
              <a:fillRect l="0" t="0" r="0" b="0"/>
            </a:stretch>
          </a:blipFill>
        </p:spPr>
      </p:sp>
      <p:sp>
        <p:nvSpPr>
          <p:cNvPr name="TextBox 4" id="4"/>
          <p:cNvSpPr txBox="true"/>
          <p:nvPr/>
        </p:nvSpPr>
        <p:spPr>
          <a:xfrm rot="0">
            <a:off x="491901" y="1014651"/>
            <a:ext cx="3087737" cy="581025"/>
          </a:xfrm>
          <a:prstGeom prst="rect">
            <a:avLst/>
          </a:prstGeom>
        </p:spPr>
        <p:txBody>
          <a:bodyPr anchor="t" rtlCol="false" tIns="0" lIns="0" bIns="0" rIns="0">
            <a:spAutoFit/>
          </a:bodyPr>
          <a:lstStyle/>
          <a:p>
            <a:pPr algn="ctr">
              <a:lnSpc>
                <a:spcPts val="4200"/>
              </a:lnSpc>
            </a:pPr>
            <a:r>
              <a:rPr lang="en-US" sz="3000" b="true">
                <a:solidFill>
                  <a:srgbClr val="000000"/>
                </a:solidFill>
                <a:latin typeface="Arial Bold"/>
                <a:ea typeface="Arial Bold"/>
                <a:cs typeface="Arial Bold"/>
                <a:sym typeface="Arial Bold"/>
              </a:rPr>
              <a:t>Eliminar proceso</a:t>
            </a:r>
          </a:p>
        </p:txBody>
      </p:sp>
      <p:sp>
        <p:nvSpPr>
          <p:cNvPr name="TextBox 5" id="5"/>
          <p:cNvSpPr txBox="true"/>
          <p:nvPr/>
        </p:nvSpPr>
        <p:spPr>
          <a:xfrm rot="0">
            <a:off x="4499348" y="2802635"/>
            <a:ext cx="6045438" cy="4157345"/>
          </a:xfrm>
          <a:prstGeom prst="rect">
            <a:avLst/>
          </a:prstGeom>
        </p:spPr>
        <p:txBody>
          <a:bodyPr anchor="t" rtlCol="false" tIns="0" lIns="0" bIns="0" rIns="0">
            <a:spAutoFit/>
          </a:bodyPr>
          <a:lstStyle/>
          <a:p>
            <a:pPr algn="l">
              <a:lnSpc>
                <a:spcPts val="2380"/>
              </a:lnSpc>
            </a:pPr>
            <a:r>
              <a:rPr lang="en-US" sz="1700">
                <a:solidFill>
                  <a:srgbClr val="000000"/>
                </a:solidFill>
                <a:latin typeface="Arial"/>
                <a:ea typeface="Arial"/>
                <a:cs typeface="Arial"/>
                <a:sym typeface="Arial"/>
              </a:rPr>
              <a:t>Esta función permite al usuario buscar y eliminar un proceso dentro de una lista enlazada. Se asegura que el ID existe en la lista  antes de eliminar. También verifica si la lista esta vacía antes de proceder la búsqueda. </a:t>
            </a:r>
          </a:p>
          <a:p>
            <a:pPr algn="l">
              <a:lnSpc>
                <a:spcPts val="2380"/>
              </a:lnSpc>
            </a:pPr>
            <a:r>
              <a:rPr lang="en-US" sz="1700">
                <a:solidFill>
                  <a:srgbClr val="000000"/>
                </a:solidFill>
                <a:latin typeface="Arial"/>
                <a:ea typeface="Arial"/>
                <a:cs typeface="Arial"/>
                <a:sym typeface="Arial"/>
              </a:rPr>
              <a:t>1. Solicita al usuario el ID del proceso a eliminar.</a:t>
            </a:r>
          </a:p>
          <a:p>
            <a:pPr algn="l">
              <a:lnSpc>
                <a:spcPts val="2380"/>
              </a:lnSpc>
            </a:pPr>
            <a:r>
              <a:rPr lang="en-US" sz="1700">
                <a:solidFill>
                  <a:srgbClr val="000000"/>
                </a:solidFill>
                <a:latin typeface="Arial"/>
                <a:ea typeface="Arial"/>
                <a:cs typeface="Arial"/>
                <a:sym typeface="Arial"/>
              </a:rPr>
              <a:t>2.Verifica si la lista esta vacía (inicio == NULL)</a:t>
            </a:r>
          </a:p>
          <a:p>
            <a:pPr algn="l">
              <a:lnSpc>
                <a:spcPts val="2380"/>
              </a:lnSpc>
            </a:pPr>
            <a:r>
              <a:rPr lang="en-US" sz="1700">
                <a:solidFill>
                  <a:srgbClr val="000000"/>
                </a:solidFill>
                <a:latin typeface="Arial"/>
                <a:ea typeface="Arial"/>
                <a:cs typeface="Arial"/>
                <a:sym typeface="Arial"/>
              </a:rPr>
              <a:t>3.Busca el proceso recorriendo  la lista enlazada.</a:t>
            </a:r>
          </a:p>
          <a:p>
            <a:pPr algn="l">
              <a:lnSpc>
                <a:spcPts val="2380"/>
              </a:lnSpc>
            </a:pPr>
            <a:r>
              <a:rPr lang="en-US" sz="1700">
                <a:solidFill>
                  <a:srgbClr val="000000"/>
                </a:solidFill>
                <a:latin typeface="Arial"/>
                <a:ea typeface="Arial"/>
                <a:cs typeface="Arial"/>
                <a:sym typeface="Arial"/>
              </a:rPr>
              <a:t>4. Si el proceso no se encuentra, se muestra un mensaje de error.</a:t>
            </a:r>
          </a:p>
          <a:p>
            <a:pPr algn="l">
              <a:lnSpc>
                <a:spcPts val="2380"/>
              </a:lnSpc>
            </a:pPr>
            <a:r>
              <a:rPr lang="en-US" sz="1700">
                <a:solidFill>
                  <a:srgbClr val="000000"/>
                </a:solidFill>
                <a:latin typeface="Arial"/>
                <a:ea typeface="Arial"/>
                <a:cs typeface="Arial"/>
                <a:sym typeface="Arial"/>
              </a:rPr>
              <a:t>5. Si el proceso se encuentra, se elimina y se ajusta los punteros.</a:t>
            </a:r>
          </a:p>
          <a:p>
            <a:pPr algn="l">
              <a:lnSpc>
                <a:spcPts val="2380"/>
              </a:lnSpc>
            </a:pPr>
            <a:r>
              <a:rPr lang="en-US" sz="1700">
                <a:solidFill>
                  <a:srgbClr val="000000"/>
                </a:solidFill>
                <a:latin typeface="Arial"/>
                <a:ea typeface="Arial"/>
                <a:cs typeface="Arial"/>
                <a:sym typeface="Arial"/>
              </a:rPr>
              <a:t>6. Se muestra un mensaje de éxito: “Proceso eliminado correctamente”.</a:t>
            </a:r>
          </a:p>
          <a:p>
            <a:pPr algn="ctr" marL="0" indent="0" lvl="0">
              <a:lnSpc>
                <a:spcPts val="2380"/>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8E8E3"/>
        </a:solidFill>
      </p:bgPr>
    </p:bg>
    <p:spTree>
      <p:nvGrpSpPr>
        <p:cNvPr id="1" name=""/>
        <p:cNvGrpSpPr/>
        <p:nvPr/>
      </p:nvGrpSpPr>
      <p:grpSpPr>
        <a:xfrm>
          <a:off x="0" y="0"/>
          <a:ext cx="0" cy="0"/>
          <a:chOff x="0" y="0"/>
          <a:chExt cx="0" cy="0"/>
        </a:xfrm>
      </p:grpSpPr>
      <p:sp>
        <p:nvSpPr>
          <p:cNvPr name="Freeform 2" id="2"/>
          <p:cNvSpPr/>
          <p:nvPr/>
        </p:nvSpPr>
        <p:spPr>
          <a:xfrm flipH="false" flipV="false" rot="0">
            <a:off x="5508695" y="1215420"/>
            <a:ext cx="5566655" cy="1735373"/>
          </a:xfrm>
          <a:custGeom>
            <a:avLst/>
            <a:gdLst/>
            <a:ahLst/>
            <a:cxnLst/>
            <a:rect r="r" b="b" t="t" l="l"/>
            <a:pathLst>
              <a:path h="1735373" w="5566655">
                <a:moveTo>
                  <a:pt x="0" y="0"/>
                </a:moveTo>
                <a:lnTo>
                  <a:pt x="5566655" y="0"/>
                </a:lnTo>
                <a:lnTo>
                  <a:pt x="5566655" y="1735374"/>
                </a:lnTo>
                <a:lnTo>
                  <a:pt x="0" y="1735374"/>
                </a:lnTo>
                <a:lnTo>
                  <a:pt x="0" y="0"/>
                </a:lnTo>
                <a:close/>
              </a:path>
            </a:pathLst>
          </a:custGeom>
          <a:blipFill>
            <a:blip r:embed="rId2"/>
            <a:stretch>
              <a:fillRect l="0" t="-7227" r="0" b="-17484"/>
            </a:stretch>
          </a:blipFill>
        </p:spPr>
      </p:sp>
      <p:sp>
        <p:nvSpPr>
          <p:cNvPr name="Freeform 3" id="3"/>
          <p:cNvSpPr/>
          <p:nvPr/>
        </p:nvSpPr>
        <p:spPr>
          <a:xfrm flipH="false" flipV="false" rot="0">
            <a:off x="643920" y="1919190"/>
            <a:ext cx="4058513" cy="5153667"/>
          </a:xfrm>
          <a:custGeom>
            <a:avLst/>
            <a:gdLst/>
            <a:ahLst/>
            <a:cxnLst/>
            <a:rect r="r" b="b" t="t" l="l"/>
            <a:pathLst>
              <a:path h="5153667" w="4058513">
                <a:moveTo>
                  <a:pt x="0" y="0"/>
                </a:moveTo>
                <a:lnTo>
                  <a:pt x="4058513" y="0"/>
                </a:lnTo>
                <a:lnTo>
                  <a:pt x="4058513" y="5153667"/>
                </a:lnTo>
                <a:lnTo>
                  <a:pt x="0" y="5153667"/>
                </a:lnTo>
                <a:lnTo>
                  <a:pt x="0" y="0"/>
                </a:lnTo>
                <a:close/>
              </a:path>
            </a:pathLst>
          </a:custGeom>
          <a:blipFill>
            <a:blip r:embed="rId3"/>
            <a:stretch>
              <a:fillRect l="0" t="0" r="0" b="0"/>
            </a:stretch>
          </a:blipFill>
        </p:spPr>
      </p:sp>
      <p:sp>
        <p:nvSpPr>
          <p:cNvPr name="TextBox 4" id="4"/>
          <p:cNvSpPr txBox="true"/>
          <p:nvPr/>
        </p:nvSpPr>
        <p:spPr>
          <a:xfrm rot="0">
            <a:off x="643920" y="1158270"/>
            <a:ext cx="3629328" cy="514350"/>
          </a:xfrm>
          <a:prstGeom prst="rect">
            <a:avLst/>
          </a:prstGeom>
        </p:spPr>
        <p:txBody>
          <a:bodyPr anchor="t" rtlCol="false" tIns="0" lIns="0" bIns="0" rIns="0">
            <a:spAutoFit/>
          </a:bodyPr>
          <a:lstStyle/>
          <a:p>
            <a:pPr algn="ctr">
              <a:lnSpc>
                <a:spcPts val="4200"/>
              </a:lnSpc>
            </a:pPr>
            <a:r>
              <a:rPr lang="en-US" sz="3000" b="true">
                <a:solidFill>
                  <a:srgbClr val="000000"/>
                </a:solidFill>
                <a:latin typeface="Open Sans Bold"/>
                <a:ea typeface="Open Sans Bold"/>
                <a:cs typeface="Open Sans Bold"/>
                <a:sym typeface="Open Sans Bold"/>
              </a:rPr>
              <a:t>Buscar proceso</a:t>
            </a:r>
          </a:p>
        </p:txBody>
      </p:sp>
      <p:sp>
        <p:nvSpPr>
          <p:cNvPr name="TextBox 5" id="5"/>
          <p:cNvSpPr txBox="true"/>
          <p:nvPr/>
        </p:nvSpPr>
        <p:spPr>
          <a:xfrm rot="0">
            <a:off x="5178768" y="3078747"/>
            <a:ext cx="5996667" cy="871220"/>
          </a:xfrm>
          <a:prstGeom prst="rect">
            <a:avLst/>
          </a:prstGeom>
        </p:spPr>
        <p:txBody>
          <a:bodyPr anchor="t" rtlCol="false" tIns="0" lIns="0" bIns="0" rIns="0">
            <a:spAutoFit/>
          </a:bodyPr>
          <a:lstStyle/>
          <a:p>
            <a:pPr algn="just">
              <a:lnSpc>
                <a:spcPts val="2380"/>
              </a:lnSpc>
            </a:pPr>
            <a:r>
              <a:rPr lang="en-US" sz="1700">
                <a:solidFill>
                  <a:srgbClr val="000000"/>
                </a:solidFill>
                <a:latin typeface="Open Sans"/>
                <a:ea typeface="Open Sans"/>
                <a:cs typeface="Open Sans"/>
                <a:sym typeface="Open Sans"/>
              </a:rPr>
              <a:t>Esta  función permite al usuario que elija como buscar un proceso dentro de las listas enlazada. Se puede buscar por ID o Nombre del proceso.</a:t>
            </a:r>
          </a:p>
        </p:txBody>
      </p:sp>
      <p:sp>
        <p:nvSpPr>
          <p:cNvPr name="TextBox 6" id="6"/>
          <p:cNvSpPr txBox="true"/>
          <p:nvPr/>
        </p:nvSpPr>
        <p:spPr>
          <a:xfrm rot="0">
            <a:off x="4804589" y="4144980"/>
            <a:ext cx="6625411" cy="2424604"/>
          </a:xfrm>
          <a:prstGeom prst="rect">
            <a:avLst/>
          </a:prstGeom>
        </p:spPr>
        <p:txBody>
          <a:bodyPr anchor="t" rtlCol="false" tIns="0" lIns="0" bIns="0" rIns="0">
            <a:spAutoFit/>
          </a:bodyPr>
          <a:lstStyle/>
          <a:p>
            <a:pPr algn="l">
              <a:lnSpc>
                <a:spcPts val="2130"/>
              </a:lnSpc>
            </a:pPr>
            <a:r>
              <a:rPr lang="en-US" sz="1521">
                <a:solidFill>
                  <a:srgbClr val="000000"/>
                </a:solidFill>
                <a:latin typeface="Open Sans"/>
                <a:ea typeface="Open Sans"/>
                <a:cs typeface="Open Sans"/>
                <a:sym typeface="Open Sans"/>
              </a:rPr>
              <a:t>1.Muestra un pequeño menú para que el seleccione el tipo de búsqueda.</a:t>
            </a:r>
          </a:p>
          <a:p>
            <a:pPr algn="l">
              <a:lnSpc>
                <a:spcPts val="2130"/>
              </a:lnSpc>
            </a:pPr>
            <a:r>
              <a:rPr lang="en-US" sz="1521">
                <a:solidFill>
                  <a:srgbClr val="000000"/>
                </a:solidFill>
                <a:latin typeface="Open Sans"/>
                <a:ea typeface="Open Sans"/>
                <a:cs typeface="Open Sans"/>
                <a:sym typeface="Open Sans"/>
              </a:rPr>
              <a:t>2. Captura la opción del usuario (1para ID, 2 para nombre).</a:t>
            </a:r>
          </a:p>
          <a:p>
            <a:pPr algn="l">
              <a:lnSpc>
                <a:spcPts val="2130"/>
              </a:lnSpc>
            </a:pPr>
            <a:r>
              <a:rPr lang="en-US" sz="1521">
                <a:solidFill>
                  <a:srgbClr val="000000"/>
                </a:solidFill>
                <a:latin typeface="Open Sans"/>
                <a:ea typeface="Open Sans"/>
                <a:cs typeface="Open Sans"/>
                <a:sym typeface="Open Sans"/>
              </a:rPr>
              <a:t>3. Realiza la búsqueda en la lista enlazada recorriendo los nodos:</a:t>
            </a:r>
          </a:p>
          <a:p>
            <a:pPr algn="l" marL="328491" indent="-164246" lvl="1">
              <a:lnSpc>
                <a:spcPts val="2130"/>
              </a:lnSpc>
              <a:buFont typeface="Arial"/>
              <a:buChar char="•"/>
            </a:pPr>
            <a:r>
              <a:rPr lang="en-US" sz="1521">
                <a:solidFill>
                  <a:srgbClr val="000000"/>
                </a:solidFill>
                <a:latin typeface="Open Sans"/>
                <a:ea typeface="Open Sans"/>
                <a:cs typeface="Open Sans"/>
                <a:sym typeface="Open Sans"/>
              </a:rPr>
              <a:t>si el usuario busca por ID, compara actual -&gt;id_Proceso.</a:t>
            </a:r>
          </a:p>
          <a:p>
            <a:pPr algn="l" marL="328491" indent="-164246" lvl="1">
              <a:lnSpc>
                <a:spcPts val="2130"/>
              </a:lnSpc>
              <a:buFont typeface="Arial"/>
              <a:buChar char="•"/>
            </a:pPr>
            <a:r>
              <a:rPr lang="en-US" sz="1521">
                <a:solidFill>
                  <a:srgbClr val="000000"/>
                </a:solidFill>
                <a:latin typeface="Open Sans"/>
                <a:ea typeface="Open Sans"/>
                <a:cs typeface="Open Sans"/>
                <a:sym typeface="Open Sans"/>
              </a:rPr>
              <a:t>si el usuario busca por Nombre, compara actual → NombreProceso.</a:t>
            </a:r>
          </a:p>
          <a:p>
            <a:pPr algn="l">
              <a:lnSpc>
                <a:spcPts val="2130"/>
              </a:lnSpc>
            </a:pPr>
            <a:r>
              <a:rPr lang="en-US" sz="1521">
                <a:solidFill>
                  <a:srgbClr val="000000"/>
                </a:solidFill>
                <a:latin typeface="Open Sans"/>
                <a:ea typeface="Open Sans"/>
                <a:cs typeface="Open Sans"/>
                <a:sym typeface="Open Sans"/>
              </a:rPr>
              <a:t>4. Si se encuentra el proceso, imprime los detalles (Estado, Prioridad).</a:t>
            </a:r>
          </a:p>
          <a:p>
            <a:pPr algn="l">
              <a:lnSpc>
                <a:spcPts val="2130"/>
              </a:lnSpc>
            </a:pPr>
            <a:r>
              <a:rPr lang="en-US" sz="1521">
                <a:solidFill>
                  <a:srgbClr val="000000"/>
                </a:solidFill>
                <a:latin typeface="Open Sans"/>
                <a:ea typeface="Open Sans"/>
                <a:cs typeface="Open Sans"/>
                <a:sym typeface="Open Sans"/>
              </a:rPr>
              <a:t>5. si no se encuentra, muestra un mensaje de error “Procesos no encontrado”.</a:t>
            </a:r>
          </a:p>
          <a:p>
            <a:pPr algn="l">
              <a:lnSpc>
                <a:spcPts val="2130"/>
              </a:lnSpc>
            </a:pPr>
            <a:r>
              <a:rPr lang="en-US" sz="1521">
                <a:solidFill>
                  <a:srgbClr val="000000"/>
                </a:solidFill>
                <a:latin typeface="Open Sans"/>
                <a:ea typeface="Open Sans"/>
                <a:cs typeface="Open Sans"/>
                <a:sym typeface="Open Sans"/>
              </a:rPr>
              <a:t>6. si el usuario ingresa una opción invalida, muestra “Opción invalida”.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8E8E3"/>
        </a:solidFill>
      </p:bgPr>
    </p:bg>
    <p:spTree>
      <p:nvGrpSpPr>
        <p:cNvPr id="1" name=""/>
        <p:cNvGrpSpPr/>
        <p:nvPr/>
      </p:nvGrpSpPr>
      <p:grpSpPr>
        <a:xfrm>
          <a:off x="0" y="0"/>
          <a:ext cx="0" cy="0"/>
          <a:chOff x="0" y="0"/>
          <a:chExt cx="0" cy="0"/>
        </a:xfrm>
      </p:grpSpPr>
      <p:sp>
        <p:nvSpPr>
          <p:cNvPr name="Freeform 2" id="2"/>
          <p:cNvSpPr/>
          <p:nvPr/>
        </p:nvSpPr>
        <p:spPr>
          <a:xfrm flipH="false" flipV="false" rot="0">
            <a:off x="820776" y="2309567"/>
            <a:ext cx="4278718" cy="2193474"/>
          </a:xfrm>
          <a:custGeom>
            <a:avLst/>
            <a:gdLst/>
            <a:ahLst/>
            <a:cxnLst/>
            <a:rect r="r" b="b" t="t" l="l"/>
            <a:pathLst>
              <a:path h="2193474" w="4278718">
                <a:moveTo>
                  <a:pt x="0" y="0"/>
                </a:moveTo>
                <a:lnTo>
                  <a:pt x="4278718" y="0"/>
                </a:lnTo>
                <a:lnTo>
                  <a:pt x="4278718" y="2193474"/>
                </a:lnTo>
                <a:lnTo>
                  <a:pt x="0" y="2193474"/>
                </a:lnTo>
                <a:lnTo>
                  <a:pt x="0" y="0"/>
                </a:lnTo>
                <a:close/>
              </a:path>
            </a:pathLst>
          </a:custGeom>
          <a:blipFill>
            <a:blip r:embed="rId2"/>
            <a:stretch>
              <a:fillRect l="0" t="0" r="0" b="0"/>
            </a:stretch>
          </a:blipFill>
        </p:spPr>
      </p:sp>
      <p:sp>
        <p:nvSpPr>
          <p:cNvPr name="Freeform 3" id="3"/>
          <p:cNvSpPr/>
          <p:nvPr/>
        </p:nvSpPr>
        <p:spPr>
          <a:xfrm flipH="false" flipV="false" rot="0">
            <a:off x="5910406" y="4907962"/>
            <a:ext cx="4875673" cy="1636246"/>
          </a:xfrm>
          <a:custGeom>
            <a:avLst/>
            <a:gdLst/>
            <a:ahLst/>
            <a:cxnLst/>
            <a:rect r="r" b="b" t="t" l="l"/>
            <a:pathLst>
              <a:path h="1636246" w="4875673">
                <a:moveTo>
                  <a:pt x="0" y="0"/>
                </a:moveTo>
                <a:lnTo>
                  <a:pt x="4875674" y="0"/>
                </a:lnTo>
                <a:lnTo>
                  <a:pt x="4875674" y="1636247"/>
                </a:lnTo>
                <a:lnTo>
                  <a:pt x="0" y="1636247"/>
                </a:lnTo>
                <a:lnTo>
                  <a:pt x="0" y="0"/>
                </a:lnTo>
                <a:close/>
              </a:path>
            </a:pathLst>
          </a:custGeom>
          <a:blipFill>
            <a:blip r:embed="rId3"/>
            <a:stretch>
              <a:fillRect l="0" t="-2304" r="0" b="-2304"/>
            </a:stretch>
          </a:blipFill>
        </p:spPr>
      </p:sp>
      <p:sp>
        <p:nvSpPr>
          <p:cNvPr name="TextBox 4" id="4"/>
          <p:cNvSpPr txBox="true"/>
          <p:nvPr/>
        </p:nvSpPr>
        <p:spPr>
          <a:xfrm rot="0">
            <a:off x="643920" y="1634520"/>
            <a:ext cx="4455573" cy="3962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Open Sans Bold"/>
                <a:ea typeface="Open Sans Bold"/>
                <a:cs typeface="Open Sans Bold"/>
                <a:sym typeface="Open Sans Bold"/>
              </a:rPr>
              <a:t>Modificar prioridad</a:t>
            </a:r>
          </a:p>
        </p:txBody>
      </p:sp>
      <p:sp>
        <p:nvSpPr>
          <p:cNvPr name="TextBox 5" id="5"/>
          <p:cNvSpPr txBox="true"/>
          <p:nvPr/>
        </p:nvSpPr>
        <p:spPr>
          <a:xfrm rot="0">
            <a:off x="5715000" y="1634520"/>
            <a:ext cx="5071080" cy="372745"/>
          </a:xfrm>
          <a:prstGeom prst="rect">
            <a:avLst/>
          </a:prstGeom>
        </p:spPr>
        <p:txBody>
          <a:bodyPr anchor="t" rtlCol="false" tIns="0" lIns="0" bIns="0" rIns="0">
            <a:spAutoFit/>
          </a:bodyPr>
          <a:lstStyle/>
          <a:p>
            <a:pPr algn="l" marL="474981" indent="-237491" lvl="1">
              <a:lnSpc>
                <a:spcPts val="3080"/>
              </a:lnSpc>
              <a:buFont typeface="Arial"/>
              <a:buChar char="•"/>
            </a:pPr>
            <a:r>
              <a:rPr lang="en-US" b="true" sz="2200">
                <a:solidFill>
                  <a:srgbClr val="000000"/>
                </a:solidFill>
                <a:latin typeface="Open Sans Bold"/>
                <a:ea typeface="Open Sans Bold"/>
                <a:cs typeface="Open Sans Bold"/>
                <a:sym typeface="Open Sans Bold"/>
              </a:rPr>
              <a:t>Mostrar Procesos con sus fechas </a:t>
            </a:r>
          </a:p>
        </p:txBody>
      </p:sp>
      <p:sp>
        <p:nvSpPr>
          <p:cNvPr name="TextBox 6" id="6"/>
          <p:cNvSpPr txBox="true"/>
          <p:nvPr/>
        </p:nvSpPr>
        <p:spPr>
          <a:xfrm rot="0">
            <a:off x="820776" y="4740037"/>
            <a:ext cx="4278718" cy="1943521"/>
          </a:xfrm>
          <a:prstGeom prst="rect">
            <a:avLst/>
          </a:prstGeom>
        </p:spPr>
        <p:txBody>
          <a:bodyPr anchor="t" rtlCol="false" tIns="0" lIns="0" bIns="0" rIns="0">
            <a:spAutoFit/>
          </a:bodyPr>
          <a:lstStyle/>
          <a:p>
            <a:pPr algn="just">
              <a:lnSpc>
                <a:spcPts val="1919"/>
              </a:lnSpc>
            </a:pPr>
            <a:r>
              <a:rPr lang="en-US" sz="1370">
                <a:solidFill>
                  <a:srgbClr val="000000"/>
                </a:solidFill>
                <a:latin typeface="Open Sans"/>
                <a:ea typeface="Open Sans"/>
                <a:cs typeface="Open Sans"/>
                <a:sym typeface="Open Sans"/>
              </a:rPr>
              <a:t>Esta funcion permite modificar la prioridad de un proceso  el cual existe buscando su ID, el usuario ingresa el ID del proceso que se desea actualizar y si se encuentra en la lista se le solicita la nueva prioridad. Siendo asi, una ves ingresada la prioridad del proceso se acrualiza y se muestra un mensaje de confirmacion, en caso no se encuentre el ID, se notifica al usuario que el proceso no existe</a:t>
            </a:r>
          </a:p>
        </p:txBody>
      </p:sp>
      <p:sp>
        <p:nvSpPr>
          <p:cNvPr name="TextBox 7" id="7"/>
          <p:cNvSpPr txBox="true"/>
          <p:nvPr/>
        </p:nvSpPr>
        <p:spPr>
          <a:xfrm rot="0">
            <a:off x="5910406" y="2304781"/>
            <a:ext cx="4875673" cy="1699801"/>
          </a:xfrm>
          <a:prstGeom prst="rect">
            <a:avLst/>
          </a:prstGeom>
        </p:spPr>
        <p:txBody>
          <a:bodyPr anchor="t" rtlCol="false" tIns="0" lIns="0" bIns="0" rIns="0">
            <a:spAutoFit/>
          </a:bodyPr>
          <a:lstStyle/>
          <a:p>
            <a:pPr algn="just">
              <a:lnSpc>
                <a:spcPts val="1919"/>
              </a:lnSpc>
            </a:pPr>
            <a:r>
              <a:rPr lang="en-US" sz="1370">
                <a:solidFill>
                  <a:srgbClr val="000000"/>
                </a:solidFill>
                <a:latin typeface="Open Sans"/>
                <a:ea typeface="Open Sans"/>
                <a:cs typeface="Open Sans"/>
                <a:sym typeface="Open Sans"/>
              </a:rPr>
              <a:t>En esta funcion muestra todos los procesos registrados junto con su fecha de creacion, primero se verifica si la lista esta vacia, si no lo esta recorre cada nodo desde el inicio e imprime en pantalla el ID , nombre, estado, prioridad y la fecha de creacion de cada proceso, Para culminar esto sirve para visualizar el historial y orden cronologico de los procesos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8E8E3"/>
        </a:solidFill>
      </p:bgPr>
    </p:bg>
    <p:spTree>
      <p:nvGrpSpPr>
        <p:cNvPr id="1" name=""/>
        <p:cNvGrpSpPr/>
        <p:nvPr/>
      </p:nvGrpSpPr>
      <p:grpSpPr>
        <a:xfrm>
          <a:off x="0" y="0"/>
          <a:ext cx="0" cy="0"/>
          <a:chOff x="0" y="0"/>
          <a:chExt cx="0" cy="0"/>
        </a:xfrm>
      </p:grpSpPr>
      <p:sp>
        <p:nvSpPr>
          <p:cNvPr name="Freeform 2" id="2"/>
          <p:cNvSpPr/>
          <p:nvPr/>
        </p:nvSpPr>
        <p:spPr>
          <a:xfrm flipH="false" flipV="false" rot="0">
            <a:off x="5864563" y="2652967"/>
            <a:ext cx="4921517" cy="2774505"/>
          </a:xfrm>
          <a:custGeom>
            <a:avLst/>
            <a:gdLst/>
            <a:ahLst/>
            <a:cxnLst/>
            <a:rect r="r" b="b" t="t" l="l"/>
            <a:pathLst>
              <a:path h="2774505" w="4921517">
                <a:moveTo>
                  <a:pt x="0" y="0"/>
                </a:moveTo>
                <a:lnTo>
                  <a:pt x="4921517" y="0"/>
                </a:lnTo>
                <a:lnTo>
                  <a:pt x="4921517" y="2774505"/>
                </a:lnTo>
                <a:lnTo>
                  <a:pt x="0" y="2774505"/>
                </a:lnTo>
                <a:lnTo>
                  <a:pt x="0" y="0"/>
                </a:lnTo>
                <a:close/>
              </a:path>
            </a:pathLst>
          </a:custGeom>
          <a:blipFill>
            <a:blip r:embed="rId2"/>
            <a:stretch>
              <a:fillRect l="0" t="0" r="0" b="0"/>
            </a:stretch>
          </a:blipFill>
        </p:spPr>
      </p:sp>
      <p:sp>
        <p:nvSpPr>
          <p:cNvPr name="TextBox 3" id="3"/>
          <p:cNvSpPr txBox="true"/>
          <p:nvPr/>
        </p:nvSpPr>
        <p:spPr>
          <a:xfrm rot="0">
            <a:off x="643920" y="1634520"/>
            <a:ext cx="3877370" cy="8153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a:solidFill>
                  <a:srgbClr val="000000"/>
                </a:solidFill>
                <a:latin typeface="Open Sans Bold"/>
                <a:ea typeface="Open Sans Bold"/>
                <a:cs typeface="Open Sans Bold"/>
                <a:sym typeface="Open Sans Bold"/>
              </a:rPr>
              <a:t> Cambiar estado de un proceso</a:t>
            </a:r>
          </a:p>
        </p:txBody>
      </p:sp>
      <p:sp>
        <p:nvSpPr>
          <p:cNvPr name="TextBox 4" id="4"/>
          <p:cNvSpPr txBox="true"/>
          <p:nvPr/>
        </p:nvSpPr>
        <p:spPr>
          <a:xfrm rot="0">
            <a:off x="1362882" y="2595817"/>
            <a:ext cx="4141018" cy="2310130"/>
          </a:xfrm>
          <a:prstGeom prst="rect">
            <a:avLst/>
          </a:prstGeom>
        </p:spPr>
        <p:txBody>
          <a:bodyPr anchor="t" rtlCol="false" tIns="0" lIns="0" bIns="0" rIns="0">
            <a:spAutoFit/>
          </a:bodyPr>
          <a:lstStyle/>
          <a:p>
            <a:pPr algn="just">
              <a:lnSpc>
                <a:spcPts val="1820"/>
              </a:lnSpc>
            </a:pPr>
            <a:r>
              <a:rPr lang="en-US" sz="1300">
                <a:solidFill>
                  <a:srgbClr val="000000"/>
                </a:solidFill>
                <a:latin typeface="Arial"/>
                <a:ea typeface="Arial"/>
                <a:cs typeface="Arial"/>
                <a:sym typeface="Arial"/>
              </a:rPr>
              <a:t>La</a:t>
            </a:r>
            <a:r>
              <a:rPr lang="en-US" sz="1300" strike="noStrike" u="none">
                <a:solidFill>
                  <a:srgbClr val="000000"/>
                </a:solidFill>
                <a:latin typeface="Arial"/>
                <a:ea typeface="Arial"/>
                <a:cs typeface="Arial"/>
                <a:sym typeface="Arial"/>
              </a:rPr>
              <a:t> función cambiarEstadoProcesoPorID permite al usuario cambiar el estado de un proceso buscando su ID. Solicita el ID y recorre la lista de procesos con un puntero actual. Si encuentra un nodo con el ID ingresado, muestra su estado actual y solicita un nuevo estado (Activo, Inactivo o Terminado). Luego, actualiza el estado del nodo, guarda los cambios en el archivo con guardarProcesos(), y confirma al usuario que la actualización fue exitosa. Si no se encuentra el proceso, informa al usuario que no se halló.</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8E8E3"/>
        </a:solidFill>
      </p:bgPr>
    </p:bg>
    <p:spTree>
      <p:nvGrpSpPr>
        <p:cNvPr id="1" name=""/>
        <p:cNvGrpSpPr/>
        <p:nvPr/>
      </p:nvGrpSpPr>
      <p:grpSpPr>
        <a:xfrm>
          <a:off x="0" y="0"/>
          <a:ext cx="0" cy="0"/>
          <a:chOff x="0" y="0"/>
          <a:chExt cx="0" cy="0"/>
        </a:xfrm>
      </p:grpSpPr>
      <p:sp>
        <p:nvSpPr>
          <p:cNvPr name="Freeform 2" id="2"/>
          <p:cNvSpPr/>
          <p:nvPr/>
        </p:nvSpPr>
        <p:spPr>
          <a:xfrm flipH="false" flipV="false" rot="0">
            <a:off x="6684918" y="5184809"/>
            <a:ext cx="4101162" cy="1878352"/>
          </a:xfrm>
          <a:custGeom>
            <a:avLst/>
            <a:gdLst/>
            <a:ahLst/>
            <a:cxnLst/>
            <a:rect r="r" b="b" t="t" l="l"/>
            <a:pathLst>
              <a:path h="1878352" w="4101162">
                <a:moveTo>
                  <a:pt x="0" y="0"/>
                </a:moveTo>
                <a:lnTo>
                  <a:pt x="4101162" y="0"/>
                </a:lnTo>
                <a:lnTo>
                  <a:pt x="4101162" y="1878352"/>
                </a:lnTo>
                <a:lnTo>
                  <a:pt x="0" y="1878352"/>
                </a:lnTo>
                <a:lnTo>
                  <a:pt x="0" y="0"/>
                </a:lnTo>
                <a:close/>
              </a:path>
            </a:pathLst>
          </a:custGeom>
          <a:blipFill>
            <a:blip r:embed="rId2"/>
            <a:stretch>
              <a:fillRect l="0" t="-2875" r="0" b="-2875"/>
            </a:stretch>
          </a:blipFill>
        </p:spPr>
      </p:sp>
      <p:sp>
        <p:nvSpPr>
          <p:cNvPr name="Freeform 3" id="3"/>
          <p:cNvSpPr/>
          <p:nvPr/>
        </p:nvSpPr>
        <p:spPr>
          <a:xfrm flipH="false" flipV="false" rot="0">
            <a:off x="6684918" y="1370996"/>
            <a:ext cx="4101162" cy="3425048"/>
          </a:xfrm>
          <a:custGeom>
            <a:avLst/>
            <a:gdLst/>
            <a:ahLst/>
            <a:cxnLst/>
            <a:rect r="r" b="b" t="t" l="l"/>
            <a:pathLst>
              <a:path h="3425048" w="4101162">
                <a:moveTo>
                  <a:pt x="0" y="0"/>
                </a:moveTo>
                <a:lnTo>
                  <a:pt x="4101162" y="0"/>
                </a:lnTo>
                <a:lnTo>
                  <a:pt x="4101162" y="3425048"/>
                </a:lnTo>
                <a:lnTo>
                  <a:pt x="0" y="3425048"/>
                </a:lnTo>
                <a:lnTo>
                  <a:pt x="0" y="0"/>
                </a:lnTo>
                <a:close/>
              </a:path>
            </a:pathLst>
          </a:custGeom>
          <a:blipFill>
            <a:blip r:embed="rId3"/>
            <a:stretch>
              <a:fillRect l="0" t="0" r="0" b="0"/>
            </a:stretch>
          </a:blipFill>
        </p:spPr>
      </p:sp>
      <p:sp>
        <p:nvSpPr>
          <p:cNvPr name="TextBox 4" id="4"/>
          <p:cNvSpPr txBox="true"/>
          <p:nvPr/>
        </p:nvSpPr>
        <p:spPr>
          <a:xfrm rot="0">
            <a:off x="705089" y="1586895"/>
            <a:ext cx="4025057" cy="387350"/>
          </a:xfrm>
          <a:prstGeom prst="rect">
            <a:avLst/>
          </a:prstGeom>
        </p:spPr>
        <p:txBody>
          <a:bodyPr anchor="t" rtlCol="false" tIns="0" lIns="0" bIns="0" rIns="0">
            <a:spAutoFit/>
          </a:bodyPr>
          <a:lstStyle/>
          <a:p>
            <a:pPr algn="ctr" marL="431801" indent="-215900" lvl="1">
              <a:lnSpc>
                <a:spcPts val="2800"/>
              </a:lnSpc>
              <a:buFont typeface="Arial"/>
              <a:buChar char="•"/>
            </a:pPr>
            <a:r>
              <a:rPr lang="en-US" b="true" sz="2000">
                <a:solidFill>
                  <a:srgbClr val="000000"/>
                </a:solidFill>
                <a:latin typeface="Arial Bold"/>
                <a:ea typeface="Arial Bold"/>
                <a:cs typeface="Arial Bold"/>
                <a:sym typeface="Arial Bold"/>
              </a:rPr>
              <a:t>Menú de Planificador de CPU </a:t>
            </a:r>
          </a:p>
        </p:txBody>
      </p:sp>
      <p:sp>
        <p:nvSpPr>
          <p:cNvPr name="TextBox 5" id="5"/>
          <p:cNvSpPr txBox="true"/>
          <p:nvPr/>
        </p:nvSpPr>
        <p:spPr>
          <a:xfrm rot="0">
            <a:off x="746240" y="2114662"/>
            <a:ext cx="4397140" cy="4644390"/>
          </a:xfrm>
          <a:prstGeom prst="rect">
            <a:avLst/>
          </a:prstGeom>
        </p:spPr>
        <p:txBody>
          <a:bodyPr anchor="t" rtlCol="false" tIns="0" lIns="0" bIns="0" rIns="0">
            <a:spAutoFit/>
          </a:bodyPr>
          <a:lstStyle/>
          <a:p>
            <a:pPr algn="just">
              <a:lnSpc>
                <a:spcPts val="1680"/>
              </a:lnSpc>
              <a:spcBef>
                <a:spcPct val="0"/>
              </a:spcBef>
            </a:pPr>
            <a:r>
              <a:rPr lang="en-US" sz="1500">
                <a:solidFill>
                  <a:srgbClr val="000000"/>
                </a:solidFill>
                <a:latin typeface="Arial"/>
                <a:ea typeface="Arial"/>
                <a:cs typeface="Arial"/>
                <a:sym typeface="Arial"/>
              </a:rPr>
              <a:t>Este módulo permit</a:t>
            </a:r>
            <a:r>
              <a:rPr lang="en-US" sz="1500">
                <a:solidFill>
                  <a:srgbClr val="000000"/>
                </a:solidFill>
                <a:latin typeface="Arial"/>
                <a:ea typeface="Arial"/>
                <a:cs typeface="Arial"/>
                <a:sym typeface="Arial"/>
              </a:rPr>
              <a:t>e simular el orden en que la CPU ejecuta procesos. Se pueden encolar procesos según su prioridad (Alta, Media o Baja). Al ejecutarlos, se muestra su información y se elimina de la cola. También permite visualizar la cola completa. Así se imita cómo un sistema operativo organiza y da turno a los procesos.</a:t>
            </a:r>
          </a:p>
          <a:p>
            <a:pPr algn="just">
              <a:lnSpc>
                <a:spcPts val="1680"/>
              </a:lnSpc>
              <a:spcBef>
                <a:spcPct val="0"/>
              </a:spcBef>
            </a:pPr>
            <a:r>
              <a:rPr lang="en-US" sz="1500">
                <a:solidFill>
                  <a:srgbClr val="000000"/>
                </a:solidFill>
                <a:latin typeface="Arial"/>
                <a:ea typeface="Arial"/>
                <a:cs typeface="Arial"/>
                <a:sym typeface="Arial"/>
              </a:rPr>
              <a:t>Permite:</a:t>
            </a:r>
          </a:p>
          <a:p>
            <a:pPr algn="just" marL="323850" indent="-161925" lvl="1">
              <a:lnSpc>
                <a:spcPts val="1680"/>
              </a:lnSpc>
              <a:spcBef>
                <a:spcPct val="0"/>
              </a:spcBef>
              <a:buFont typeface="Arial"/>
              <a:buChar char="•"/>
            </a:pPr>
            <a:r>
              <a:rPr lang="en-US" sz="1500">
                <a:solidFill>
                  <a:srgbClr val="000000"/>
                </a:solidFill>
                <a:latin typeface="Arial"/>
                <a:ea typeface="Arial"/>
                <a:cs typeface="Arial"/>
                <a:sym typeface="Arial"/>
              </a:rPr>
              <a:t>Encolar proceso:</a:t>
            </a:r>
          </a:p>
          <a:p>
            <a:pPr algn="just" marL="323850" indent="-161925" lvl="1">
              <a:lnSpc>
                <a:spcPts val="1680"/>
              </a:lnSpc>
              <a:spcBef>
                <a:spcPct val="0"/>
              </a:spcBef>
              <a:buFont typeface="Arial"/>
              <a:buChar char="•"/>
            </a:pPr>
            <a:r>
              <a:rPr lang="en-US" sz="1500">
                <a:solidFill>
                  <a:srgbClr val="000000"/>
                </a:solidFill>
                <a:latin typeface="Arial"/>
                <a:ea typeface="Arial"/>
                <a:cs typeface="Arial"/>
                <a:sym typeface="Arial"/>
              </a:rPr>
              <a:t> Se ingresan los datos del proceso, incluida su prioridad. Según esta, se inserta en una posición específica dentro de la cola.</a:t>
            </a:r>
          </a:p>
          <a:p>
            <a:pPr algn="just" marL="323850" indent="-161925" lvl="1">
              <a:lnSpc>
                <a:spcPts val="1680"/>
              </a:lnSpc>
              <a:spcBef>
                <a:spcPct val="0"/>
              </a:spcBef>
              <a:buFont typeface="Arial"/>
              <a:buChar char="•"/>
            </a:pPr>
            <a:r>
              <a:rPr lang="en-US" sz="1500">
                <a:solidFill>
                  <a:srgbClr val="000000"/>
                </a:solidFill>
                <a:latin typeface="Arial"/>
                <a:ea typeface="Arial"/>
                <a:cs typeface="Arial"/>
                <a:sym typeface="Arial"/>
              </a:rPr>
              <a:t>Ejecutar siguiente proceso:</a:t>
            </a:r>
          </a:p>
          <a:p>
            <a:pPr algn="just" marL="323850" indent="-161925" lvl="1">
              <a:lnSpc>
                <a:spcPts val="1680"/>
              </a:lnSpc>
              <a:spcBef>
                <a:spcPct val="0"/>
              </a:spcBef>
              <a:buFont typeface="Arial"/>
              <a:buChar char="•"/>
            </a:pPr>
            <a:r>
              <a:rPr lang="en-US" sz="1500">
                <a:solidFill>
                  <a:srgbClr val="000000"/>
                </a:solidFill>
                <a:latin typeface="Arial"/>
                <a:ea typeface="Arial"/>
                <a:cs typeface="Arial"/>
                <a:sym typeface="Arial"/>
              </a:rPr>
              <a:t> Toma el proceso al frente de la cola, simula su ejecución y lo elimina.</a:t>
            </a:r>
          </a:p>
          <a:p>
            <a:pPr algn="just" marL="323850" indent="-161925" lvl="1">
              <a:lnSpc>
                <a:spcPts val="1680"/>
              </a:lnSpc>
              <a:spcBef>
                <a:spcPct val="0"/>
              </a:spcBef>
              <a:buFont typeface="Arial"/>
              <a:buChar char="•"/>
            </a:pPr>
            <a:r>
              <a:rPr lang="en-US" sz="1500">
                <a:solidFill>
                  <a:srgbClr val="000000"/>
                </a:solidFill>
                <a:latin typeface="Arial"/>
                <a:ea typeface="Arial"/>
                <a:cs typeface="Arial"/>
                <a:sym typeface="Arial"/>
              </a:rPr>
              <a:t>Visualizar cola:</a:t>
            </a:r>
          </a:p>
          <a:p>
            <a:pPr algn="just" marL="323850" indent="-161925" lvl="1">
              <a:lnSpc>
                <a:spcPts val="1680"/>
              </a:lnSpc>
              <a:spcBef>
                <a:spcPct val="0"/>
              </a:spcBef>
              <a:buFont typeface="Arial"/>
              <a:buChar char="•"/>
            </a:pPr>
            <a:r>
              <a:rPr lang="en-US" sz="1500">
                <a:solidFill>
                  <a:srgbClr val="000000"/>
                </a:solidFill>
                <a:latin typeface="Arial"/>
                <a:ea typeface="Arial"/>
                <a:cs typeface="Arial"/>
                <a:sym typeface="Arial"/>
              </a:rPr>
              <a:t> Muestra todos los procesos en espera con su ID, nombre, prioridad y tiempo de ejecución.</a:t>
            </a:r>
          </a:p>
          <a:p>
            <a:pPr algn="just">
              <a:lnSpc>
                <a:spcPts val="1680"/>
              </a:lnSpc>
              <a:spcBef>
                <a:spcPct val="0"/>
              </a:spcBef>
            </a:pPr>
          </a:p>
          <a:p>
            <a:pPr algn="just">
              <a:lnSpc>
                <a:spcPts val="1680"/>
              </a:lnSpc>
              <a:spcBef>
                <a:spcPct val="0"/>
              </a:spcBef>
            </a:pPr>
            <a:r>
              <a:rPr lang="en-US" sz="1500">
                <a:solidFill>
                  <a:srgbClr val="000000"/>
                </a:solidFill>
                <a:latin typeface="Arial"/>
                <a:ea typeface="Arial"/>
                <a:cs typeface="Arial"/>
                <a:sym typeface="Arial"/>
              </a:rPr>
              <a:t>Así, se representa cómo un sistema operativo organiza y ejecuta procesos de forma ordenada.</a:t>
            </a:r>
          </a:p>
          <a:p>
            <a:pPr algn="just">
              <a:lnSpc>
                <a:spcPts val="1680"/>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8E8E3"/>
        </a:solidFill>
      </p:bgPr>
    </p:bg>
    <p:spTree>
      <p:nvGrpSpPr>
        <p:cNvPr id="1" name=""/>
        <p:cNvGrpSpPr/>
        <p:nvPr/>
      </p:nvGrpSpPr>
      <p:grpSpPr>
        <a:xfrm>
          <a:off x="0" y="0"/>
          <a:ext cx="0" cy="0"/>
          <a:chOff x="0" y="0"/>
          <a:chExt cx="0" cy="0"/>
        </a:xfrm>
      </p:grpSpPr>
      <p:sp>
        <p:nvSpPr>
          <p:cNvPr name="Freeform 2" id="2"/>
          <p:cNvSpPr/>
          <p:nvPr/>
        </p:nvSpPr>
        <p:spPr>
          <a:xfrm flipH="false" flipV="false" rot="0">
            <a:off x="6585770" y="1983806"/>
            <a:ext cx="3632424" cy="4728772"/>
          </a:xfrm>
          <a:custGeom>
            <a:avLst/>
            <a:gdLst/>
            <a:ahLst/>
            <a:cxnLst/>
            <a:rect r="r" b="b" t="t" l="l"/>
            <a:pathLst>
              <a:path h="4728772" w="3632424">
                <a:moveTo>
                  <a:pt x="0" y="0"/>
                </a:moveTo>
                <a:lnTo>
                  <a:pt x="3632424" y="0"/>
                </a:lnTo>
                <a:lnTo>
                  <a:pt x="3632424" y="4728772"/>
                </a:lnTo>
                <a:lnTo>
                  <a:pt x="0" y="4728772"/>
                </a:lnTo>
                <a:lnTo>
                  <a:pt x="0" y="0"/>
                </a:lnTo>
                <a:close/>
              </a:path>
            </a:pathLst>
          </a:custGeom>
          <a:blipFill>
            <a:blip r:embed="rId2"/>
            <a:stretch>
              <a:fillRect l="0" t="0" r="-2820" b="0"/>
            </a:stretch>
          </a:blipFill>
        </p:spPr>
      </p:sp>
      <p:sp>
        <p:nvSpPr>
          <p:cNvPr name="Freeform 3" id="3"/>
          <p:cNvSpPr/>
          <p:nvPr/>
        </p:nvSpPr>
        <p:spPr>
          <a:xfrm flipH="false" flipV="false" rot="0">
            <a:off x="1851721" y="4481542"/>
            <a:ext cx="3195811" cy="2713688"/>
          </a:xfrm>
          <a:custGeom>
            <a:avLst/>
            <a:gdLst/>
            <a:ahLst/>
            <a:cxnLst/>
            <a:rect r="r" b="b" t="t" l="l"/>
            <a:pathLst>
              <a:path h="2713688" w="3195811">
                <a:moveTo>
                  <a:pt x="0" y="0"/>
                </a:moveTo>
                <a:lnTo>
                  <a:pt x="3195812" y="0"/>
                </a:lnTo>
                <a:lnTo>
                  <a:pt x="3195812" y="2713689"/>
                </a:lnTo>
                <a:lnTo>
                  <a:pt x="0" y="2713689"/>
                </a:lnTo>
                <a:lnTo>
                  <a:pt x="0" y="0"/>
                </a:lnTo>
                <a:close/>
              </a:path>
            </a:pathLst>
          </a:custGeom>
          <a:blipFill>
            <a:blip r:embed="rId3"/>
            <a:stretch>
              <a:fillRect l="0" t="-2340" r="0" b="-6926"/>
            </a:stretch>
          </a:blipFill>
        </p:spPr>
      </p:sp>
      <p:sp>
        <p:nvSpPr>
          <p:cNvPr name="TextBox 4" id="4"/>
          <p:cNvSpPr txBox="true"/>
          <p:nvPr/>
        </p:nvSpPr>
        <p:spPr>
          <a:xfrm rot="0">
            <a:off x="888327" y="1596420"/>
            <a:ext cx="2432596" cy="361315"/>
          </a:xfrm>
          <a:prstGeom prst="rect">
            <a:avLst/>
          </a:prstGeom>
        </p:spPr>
        <p:txBody>
          <a:bodyPr anchor="t" rtlCol="false" tIns="0" lIns="0" bIns="0" rIns="0">
            <a:spAutoFit/>
          </a:bodyPr>
          <a:lstStyle/>
          <a:p>
            <a:pPr algn="ctr" marL="410206" indent="-205103" lvl="1">
              <a:lnSpc>
                <a:spcPts val="2659"/>
              </a:lnSpc>
              <a:buFont typeface="Arial"/>
              <a:buChar char="•"/>
            </a:pPr>
            <a:r>
              <a:rPr lang="en-US" b="true" sz="1899">
                <a:solidFill>
                  <a:srgbClr val="000000"/>
                </a:solidFill>
                <a:latin typeface="Arial Bold"/>
                <a:ea typeface="Arial Bold"/>
                <a:cs typeface="Arial Bold"/>
                <a:sym typeface="Arial Bold"/>
              </a:rPr>
              <a:t>Encolar procesos</a:t>
            </a:r>
          </a:p>
        </p:txBody>
      </p:sp>
      <p:sp>
        <p:nvSpPr>
          <p:cNvPr name="TextBox 5" id="5"/>
          <p:cNvSpPr txBox="true"/>
          <p:nvPr/>
        </p:nvSpPr>
        <p:spPr>
          <a:xfrm rot="0">
            <a:off x="1184254" y="2038063"/>
            <a:ext cx="4530746" cy="2310130"/>
          </a:xfrm>
          <a:prstGeom prst="rect">
            <a:avLst/>
          </a:prstGeom>
        </p:spPr>
        <p:txBody>
          <a:bodyPr anchor="t" rtlCol="false" tIns="0" lIns="0" bIns="0" rIns="0">
            <a:spAutoFit/>
          </a:bodyPr>
          <a:lstStyle/>
          <a:p>
            <a:pPr algn="just">
              <a:lnSpc>
                <a:spcPts val="1820"/>
              </a:lnSpc>
            </a:pPr>
            <a:r>
              <a:rPr lang="en-US" sz="1300" b="true">
                <a:solidFill>
                  <a:srgbClr val="000000"/>
                </a:solidFill>
                <a:latin typeface="Arial Bold"/>
                <a:ea typeface="Arial Bold"/>
                <a:cs typeface="Arial Bold"/>
                <a:sym typeface="Arial Bold"/>
              </a:rPr>
              <a:t> Función para enconlar proceso :</a:t>
            </a:r>
          </a:p>
          <a:p>
            <a:pPr algn="just">
              <a:lnSpc>
                <a:spcPts val="1820"/>
              </a:lnSpc>
            </a:pPr>
            <a:r>
              <a:rPr lang="en-US" sz="1300">
                <a:solidFill>
                  <a:srgbClr val="000000"/>
                </a:solidFill>
                <a:latin typeface="Arial"/>
                <a:ea typeface="Arial"/>
                <a:cs typeface="Arial"/>
                <a:sym typeface="Arial"/>
              </a:rPr>
              <a:t>S</a:t>
            </a:r>
            <a:r>
              <a:rPr lang="en-US" sz="1300" strike="noStrike" u="none">
                <a:solidFill>
                  <a:srgbClr val="000000"/>
                </a:solidFill>
                <a:latin typeface="Arial"/>
                <a:ea typeface="Arial"/>
                <a:cs typeface="Arial"/>
                <a:sym typeface="Arial"/>
              </a:rPr>
              <a:t>e declaran las variables necesarias y se solicita al usuario que ingrese el ID, nombre, prioridad (Alta/Media/Baja) y tiempo de ejecución en segundos. Luego, se crea un nuevo nodo de tipo NodoCola con estos datos. La función verifica si la cola está vacía; si es así, el nuevo nodo se asigna como el frente y el final de la cola. La inserción del nodo se realiza según su prioridad: si es "Alta", se coloca al frente; si es "Media", se inserta después de los nodos de alta prioridad; y si es "Baja", se añade al final de la cola.</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8E8E3"/>
        </a:solidFill>
      </p:bgPr>
    </p:bg>
    <p:spTree>
      <p:nvGrpSpPr>
        <p:cNvPr id="1" name=""/>
        <p:cNvGrpSpPr/>
        <p:nvPr/>
      </p:nvGrpSpPr>
      <p:grpSpPr>
        <a:xfrm>
          <a:off x="0" y="0"/>
          <a:ext cx="0" cy="0"/>
          <a:chOff x="0" y="0"/>
          <a:chExt cx="0" cy="0"/>
        </a:xfrm>
      </p:grpSpPr>
      <p:sp>
        <p:nvSpPr>
          <p:cNvPr name="Freeform 2" id="2"/>
          <p:cNvSpPr/>
          <p:nvPr/>
        </p:nvSpPr>
        <p:spPr>
          <a:xfrm flipH="false" flipV="false" rot="0">
            <a:off x="1039458" y="2023374"/>
            <a:ext cx="4472139" cy="2433483"/>
          </a:xfrm>
          <a:custGeom>
            <a:avLst/>
            <a:gdLst/>
            <a:ahLst/>
            <a:cxnLst/>
            <a:rect r="r" b="b" t="t" l="l"/>
            <a:pathLst>
              <a:path h="2433483" w="4472139">
                <a:moveTo>
                  <a:pt x="0" y="0"/>
                </a:moveTo>
                <a:lnTo>
                  <a:pt x="4472139" y="0"/>
                </a:lnTo>
                <a:lnTo>
                  <a:pt x="4472139" y="2433484"/>
                </a:lnTo>
                <a:lnTo>
                  <a:pt x="0" y="2433484"/>
                </a:lnTo>
                <a:lnTo>
                  <a:pt x="0" y="0"/>
                </a:lnTo>
                <a:close/>
              </a:path>
            </a:pathLst>
          </a:custGeom>
          <a:blipFill>
            <a:blip r:embed="rId2"/>
            <a:stretch>
              <a:fillRect l="-7074" t="-190" r="0" b="-694"/>
            </a:stretch>
          </a:blipFill>
        </p:spPr>
      </p:sp>
      <p:sp>
        <p:nvSpPr>
          <p:cNvPr name="Freeform 3" id="3"/>
          <p:cNvSpPr/>
          <p:nvPr/>
        </p:nvSpPr>
        <p:spPr>
          <a:xfrm flipH="false" flipV="false" rot="0">
            <a:off x="6665122" y="4685458"/>
            <a:ext cx="3812455" cy="1652660"/>
          </a:xfrm>
          <a:custGeom>
            <a:avLst/>
            <a:gdLst/>
            <a:ahLst/>
            <a:cxnLst/>
            <a:rect r="r" b="b" t="t" l="l"/>
            <a:pathLst>
              <a:path h="1652660" w="3812455">
                <a:moveTo>
                  <a:pt x="0" y="0"/>
                </a:moveTo>
                <a:lnTo>
                  <a:pt x="3812455" y="0"/>
                </a:lnTo>
                <a:lnTo>
                  <a:pt x="3812455" y="1652660"/>
                </a:lnTo>
                <a:lnTo>
                  <a:pt x="0" y="1652660"/>
                </a:lnTo>
                <a:lnTo>
                  <a:pt x="0" y="0"/>
                </a:lnTo>
                <a:close/>
              </a:path>
            </a:pathLst>
          </a:custGeom>
          <a:blipFill>
            <a:blip r:embed="rId3"/>
            <a:stretch>
              <a:fillRect l="0" t="-1321" r="0" b="-1321"/>
            </a:stretch>
          </a:blipFill>
        </p:spPr>
      </p:sp>
      <p:sp>
        <p:nvSpPr>
          <p:cNvPr name="TextBox 4" id="4"/>
          <p:cNvSpPr txBox="true"/>
          <p:nvPr/>
        </p:nvSpPr>
        <p:spPr>
          <a:xfrm rot="0">
            <a:off x="643920" y="1596420"/>
            <a:ext cx="4783968" cy="361315"/>
          </a:xfrm>
          <a:prstGeom prst="rect">
            <a:avLst/>
          </a:prstGeom>
        </p:spPr>
        <p:txBody>
          <a:bodyPr anchor="t" rtlCol="false" tIns="0" lIns="0" bIns="0" rIns="0">
            <a:spAutoFit/>
          </a:bodyPr>
          <a:lstStyle/>
          <a:p>
            <a:pPr algn="ctr" marL="410206" indent="-205103" lvl="1">
              <a:lnSpc>
                <a:spcPts val="2659"/>
              </a:lnSpc>
              <a:buFont typeface="Arial"/>
              <a:buChar char="•"/>
            </a:pPr>
            <a:r>
              <a:rPr lang="en-US" b="true" sz="1899">
                <a:solidFill>
                  <a:srgbClr val="000000"/>
                </a:solidFill>
                <a:latin typeface="Arial Bold"/>
                <a:ea typeface="Arial Bold"/>
                <a:cs typeface="Arial Bold"/>
                <a:sym typeface="Arial Bold"/>
              </a:rPr>
              <a:t>Ejecutar Procesos ( Desencolar)</a:t>
            </a:r>
          </a:p>
        </p:txBody>
      </p:sp>
      <p:sp>
        <p:nvSpPr>
          <p:cNvPr name="TextBox 5" id="5"/>
          <p:cNvSpPr txBox="true"/>
          <p:nvPr/>
        </p:nvSpPr>
        <p:spPr>
          <a:xfrm rot="0">
            <a:off x="7118347" y="1596420"/>
            <a:ext cx="2687538" cy="361315"/>
          </a:xfrm>
          <a:prstGeom prst="rect">
            <a:avLst/>
          </a:prstGeom>
        </p:spPr>
        <p:txBody>
          <a:bodyPr anchor="t" rtlCol="false" tIns="0" lIns="0" bIns="0" rIns="0">
            <a:spAutoFit/>
          </a:bodyPr>
          <a:lstStyle/>
          <a:p>
            <a:pPr algn="ctr" marL="410206" indent="-205103" lvl="1">
              <a:lnSpc>
                <a:spcPts val="2659"/>
              </a:lnSpc>
              <a:buFont typeface="Arial"/>
              <a:buChar char="•"/>
            </a:pPr>
            <a:r>
              <a:rPr lang="en-US" b="true" sz="1899">
                <a:solidFill>
                  <a:srgbClr val="000000"/>
                </a:solidFill>
                <a:latin typeface="Arial Bold"/>
                <a:ea typeface="Arial Bold"/>
                <a:cs typeface="Arial Bold"/>
                <a:sym typeface="Arial Bold"/>
              </a:rPr>
              <a:t>Visualizar Procesos</a:t>
            </a:r>
          </a:p>
        </p:txBody>
      </p:sp>
      <p:sp>
        <p:nvSpPr>
          <p:cNvPr name="TextBox 6" id="6"/>
          <p:cNvSpPr txBox="true"/>
          <p:nvPr/>
        </p:nvSpPr>
        <p:spPr>
          <a:xfrm rot="0">
            <a:off x="1039458" y="4707969"/>
            <a:ext cx="5183268" cy="2531745"/>
          </a:xfrm>
          <a:prstGeom prst="rect">
            <a:avLst/>
          </a:prstGeom>
        </p:spPr>
        <p:txBody>
          <a:bodyPr anchor="t" rtlCol="false" tIns="0" lIns="0" bIns="0" rIns="0">
            <a:spAutoFit/>
          </a:bodyPr>
          <a:lstStyle/>
          <a:p>
            <a:pPr algn="l" marL="259080" indent="-129540" lvl="1">
              <a:lnSpc>
                <a:spcPts val="1679"/>
              </a:lnSpc>
              <a:spcBef>
                <a:spcPct val="0"/>
              </a:spcBef>
              <a:buFont typeface="Arial"/>
              <a:buChar char="•"/>
            </a:pPr>
            <a:r>
              <a:rPr lang="en-US" sz="1200">
                <a:solidFill>
                  <a:srgbClr val="000000"/>
                </a:solidFill>
                <a:latin typeface="Arial"/>
                <a:ea typeface="Arial"/>
                <a:cs typeface="Arial"/>
                <a:sym typeface="Arial"/>
              </a:rPr>
              <a:t>Ej</a:t>
            </a:r>
            <a:r>
              <a:rPr lang="en-US" sz="1200">
                <a:solidFill>
                  <a:srgbClr val="000000"/>
                </a:solidFill>
                <a:latin typeface="Arial"/>
                <a:ea typeface="Arial"/>
                <a:cs typeface="Arial"/>
                <a:sym typeface="Arial"/>
              </a:rPr>
              <a:t>ecuta el próximo proceso en la cola (siempre el de mayor prioridad)</a:t>
            </a:r>
          </a:p>
          <a:p>
            <a:pPr algn="l" marL="259080" indent="-129540" lvl="1">
              <a:lnSpc>
                <a:spcPts val="1679"/>
              </a:lnSpc>
              <a:spcBef>
                <a:spcPct val="0"/>
              </a:spcBef>
              <a:buFont typeface="Arial"/>
              <a:buChar char="•"/>
            </a:pPr>
            <a:r>
              <a:rPr lang="en-US" sz="1200">
                <a:solidFill>
                  <a:srgbClr val="000000"/>
                </a:solidFill>
                <a:latin typeface="Arial"/>
                <a:ea typeface="Arial"/>
                <a:cs typeface="Arial"/>
                <a:sym typeface="Arial"/>
              </a:rPr>
              <a:t>Libera los recursos del proceso después de su ejecución</a:t>
            </a:r>
          </a:p>
          <a:p>
            <a:pPr algn="l">
              <a:lnSpc>
                <a:spcPts val="1679"/>
              </a:lnSpc>
              <a:spcBef>
                <a:spcPct val="0"/>
              </a:spcBef>
            </a:pPr>
            <a:r>
              <a:rPr lang="en-US" sz="1200">
                <a:solidFill>
                  <a:srgbClr val="000000"/>
                </a:solidFill>
                <a:latin typeface="Arial"/>
                <a:ea typeface="Arial"/>
                <a:cs typeface="Arial"/>
                <a:sym typeface="Arial"/>
              </a:rPr>
              <a:t>   </a:t>
            </a:r>
            <a:r>
              <a:rPr lang="en-US" sz="1200">
                <a:solidFill>
                  <a:srgbClr val="000000"/>
                </a:solidFill>
                <a:latin typeface="Arial"/>
                <a:ea typeface="Arial"/>
                <a:cs typeface="Arial"/>
                <a:sym typeface="Arial"/>
              </a:rPr>
              <a:t>Lógica de Operación</a:t>
            </a:r>
          </a:p>
          <a:p>
            <a:pPr algn="l" marL="259080" indent="-129540" lvl="1">
              <a:lnSpc>
                <a:spcPts val="1679"/>
              </a:lnSpc>
              <a:spcBef>
                <a:spcPct val="0"/>
              </a:spcBef>
              <a:buAutoNum type="arabicPeriod" startAt="1"/>
            </a:pPr>
            <a:r>
              <a:rPr lang="en-US" sz="1200">
                <a:solidFill>
                  <a:srgbClr val="000000"/>
                </a:solidFill>
                <a:latin typeface="Arial"/>
                <a:ea typeface="Arial"/>
                <a:cs typeface="Arial"/>
                <a:sym typeface="Arial"/>
              </a:rPr>
              <a:t>Verifica cola vacía → Muestra mensaje si no hay procesos</a:t>
            </a:r>
          </a:p>
          <a:p>
            <a:pPr algn="l" marL="259080" indent="-129540" lvl="1">
              <a:lnSpc>
                <a:spcPts val="1679"/>
              </a:lnSpc>
              <a:spcBef>
                <a:spcPct val="0"/>
              </a:spcBef>
              <a:buAutoNum type="arabicPeriod" startAt="1"/>
            </a:pPr>
            <a:r>
              <a:rPr lang="en-US" sz="1200">
                <a:solidFill>
                  <a:srgbClr val="000000"/>
                </a:solidFill>
                <a:latin typeface="Arial"/>
                <a:ea typeface="Arial"/>
                <a:cs typeface="Arial"/>
                <a:sym typeface="Arial"/>
              </a:rPr>
              <a:t>Toma el primer proceso (siempre el de mayor prioridad)</a:t>
            </a:r>
          </a:p>
          <a:p>
            <a:pPr algn="l" marL="259080" indent="-129540" lvl="1">
              <a:lnSpc>
                <a:spcPts val="1679"/>
              </a:lnSpc>
              <a:spcBef>
                <a:spcPct val="0"/>
              </a:spcBef>
              <a:buAutoNum type="arabicPeriod" startAt="1"/>
            </a:pPr>
            <a:r>
              <a:rPr lang="en-US" sz="1200">
                <a:solidFill>
                  <a:srgbClr val="000000"/>
                </a:solidFill>
                <a:latin typeface="Arial"/>
                <a:ea typeface="Arial"/>
                <a:cs typeface="Arial"/>
                <a:sym typeface="Arial"/>
              </a:rPr>
              <a:t>Muestra detalles:</a:t>
            </a:r>
          </a:p>
          <a:p>
            <a:pPr algn="l" marL="518160" indent="-172720" lvl="2">
              <a:lnSpc>
                <a:spcPts val="1679"/>
              </a:lnSpc>
              <a:spcBef>
                <a:spcPct val="0"/>
              </a:spcBef>
              <a:buFont typeface="Arial"/>
              <a:buChar char="⚬"/>
            </a:pPr>
            <a:r>
              <a:rPr lang="en-US" sz="1200">
                <a:solidFill>
                  <a:srgbClr val="000000"/>
                </a:solidFill>
                <a:latin typeface="Arial"/>
                <a:ea typeface="Arial"/>
                <a:cs typeface="Arial"/>
                <a:sym typeface="Arial"/>
              </a:rPr>
              <a:t>ID, Nombre, Prioridad y Tiempo de ejecución</a:t>
            </a:r>
          </a:p>
          <a:p>
            <a:pPr algn="l" marL="259080" indent="-129540" lvl="1">
              <a:lnSpc>
                <a:spcPts val="1679"/>
              </a:lnSpc>
              <a:spcBef>
                <a:spcPct val="0"/>
              </a:spcBef>
              <a:buAutoNum type="arabicPeriod" startAt="1"/>
            </a:pPr>
            <a:r>
              <a:rPr lang="en-US" sz="1200">
                <a:solidFill>
                  <a:srgbClr val="000000"/>
                </a:solidFill>
                <a:latin typeface="Arial"/>
                <a:ea typeface="Arial"/>
                <a:cs typeface="Arial"/>
                <a:sym typeface="Arial"/>
              </a:rPr>
              <a:t>Actualiza punteros:</a:t>
            </a:r>
          </a:p>
          <a:p>
            <a:pPr algn="l" marL="518160" indent="-172720" lvl="2">
              <a:lnSpc>
                <a:spcPts val="1679"/>
              </a:lnSpc>
              <a:spcBef>
                <a:spcPct val="0"/>
              </a:spcBef>
              <a:buFont typeface="Arial"/>
              <a:buChar char="⚬"/>
            </a:pPr>
            <a:r>
              <a:rPr lang="en-US" sz="1200">
                <a:solidFill>
                  <a:srgbClr val="000000"/>
                </a:solidFill>
                <a:latin typeface="Arial"/>
                <a:ea typeface="Arial"/>
                <a:cs typeface="Arial"/>
                <a:sym typeface="Arial"/>
              </a:rPr>
              <a:t>Avanza frente al siguiente proceso</a:t>
            </a:r>
          </a:p>
          <a:p>
            <a:pPr algn="l" marL="518160" indent="-172720" lvl="2">
              <a:lnSpc>
                <a:spcPts val="1679"/>
              </a:lnSpc>
              <a:spcBef>
                <a:spcPct val="0"/>
              </a:spcBef>
              <a:buFont typeface="Arial"/>
              <a:buChar char="⚬"/>
            </a:pPr>
            <a:r>
              <a:rPr lang="en-US" sz="1200">
                <a:solidFill>
                  <a:srgbClr val="000000"/>
                </a:solidFill>
                <a:latin typeface="Arial"/>
                <a:ea typeface="Arial"/>
                <a:cs typeface="Arial"/>
                <a:sym typeface="Arial"/>
              </a:rPr>
              <a:t>Si era el último, limpia final</a:t>
            </a:r>
          </a:p>
          <a:p>
            <a:pPr algn="l" marL="259080" indent="-129540" lvl="1">
              <a:lnSpc>
                <a:spcPts val="1679"/>
              </a:lnSpc>
              <a:spcBef>
                <a:spcPct val="0"/>
              </a:spcBef>
              <a:buAutoNum type="arabicPeriod" startAt="1"/>
            </a:pPr>
            <a:r>
              <a:rPr lang="en-US" sz="1200">
                <a:solidFill>
                  <a:srgbClr val="000000"/>
                </a:solidFill>
                <a:latin typeface="Arial"/>
                <a:ea typeface="Arial"/>
                <a:cs typeface="Arial"/>
                <a:sym typeface="Arial"/>
              </a:rPr>
              <a:t>Libera memoria del proceso ejecutado</a:t>
            </a:r>
          </a:p>
          <a:p>
            <a:pPr algn="ctr">
              <a:lnSpc>
                <a:spcPts val="1679"/>
              </a:lnSpc>
              <a:spcBef>
                <a:spcPct val="0"/>
              </a:spcBef>
            </a:pPr>
          </a:p>
        </p:txBody>
      </p:sp>
      <p:sp>
        <p:nvSpPr>
          <p:cNvPr name="TextBox 7" id="7"/>
          <p:cNvSpPr txBox="true"/>
          <p:nvPr/>
        </p:nvSpPr>
        <p:spPr>
          <a:xfrm rot="0">
            <a:off x="6356620" y="2134663"/>
            <a:ext cx="4429459" cy="2322195"/>
          </a:xfrm>
          <a:prstGeom prst="rect">
            <a:avLst/>
          </a:prstGeom>
        </p:spPr>
        <p:txBody>
          <a:bodyPr anchor="t" rtlCol="false" tIns="0" lIns="0" bIns="0" rIns="0">
            <a:spAutoFit/>
          </a:bodyPr>
          <a:lstStyle/>
          <a:p>
            <a:pPr algn="l" marL="259080" indent="-129540" lvl="1">
              <a:lnSpc>
                <a:spcPts val="1679"/>
              </a:lnSpc>
              <a:buFont typeface="Arial"/>
              <a:buChar char="•"/>
            </a:pPr>
            <a:r>
              <a:rPr lang="en-US" sz="1200">
                <a:solidFill>
                  <a:srgbClr val="000000"/>
                </a:solidFill>
                <a:latin typeface="Arial"/>
                <a:ea typeface="Arial"/>
                <a:cs typeface="Arial"/>
                <a:sym typeface="Arial"/>
              </a:rPr>
              <a:t>Muestra todos los procesos pendientes en orden de ejecución</a:t>
            </a:r>
          </a:p>
          <a:p>
            <a:pPr algn="l">
              <a:lnSpc>
                <a:spcPts val="1679"/>
              </a:lnSpc>
            </a:pPr>
            <a:r>
              <a:rPr lang="en-US" sz="1200">
                <a:solidFill>
                  <a:srgbClr val="000000"/>
                </a:solidFill>
                <a:latin typeface="Arial"/>
                <a:ea typeface="Arial"/>
                <a:cs typeface="Arial"/>
                <a:sym typeface="Arial"/>
              </a:rPr>
              <a:t>      </a:t>
            </a:r>
            <a:r>
              <a:rPr lang="en-US" sz="1200">
                <a:solidFill>
                  <a:srgbClr val="000000"/>
                </a:solidFill>
                <a:latin typeface="Arial"/>
                <a:ea typeface="Arial"/>
                <a:cs typeface="Arial"/>
                <a:sym typeface="Arial"/>
              </a:rPr>
              <a:t>Características:</a:t>
            </a:r>
          </a:p>
          <a:p>
            <a:pPr algn="l" marL="259080" indent="-129540" lvl="1">
              <a:lnSpc>
                <a:spcPts val="1679"/>
              </a:lnSpc>
              <a:spcBef>
                <a:spcPct val="0"/>
              </a:spcBef>
              <a:buFont typeface="Arial"/>
              <a:buChar char="•"/>
            </a:pPr>
            <a:r>
              <a:rPr lang="en-US" sz="1200">
                <a:solidFill>
                  <a:srgbClr val="000000"/>
                </a:solidFill>
                <a:latin typeface="Arial"/>
                <a:ea typeface="Arial"/>
                <a:cs typeface="Arial"/>
                <a:sym typeface="Arial"/>
              </a:rPr>
              <a:t>Formato claro: Muestra ID, Nombre, Prioridad y </a:t>
            </a:r>
            <a:r>
              <a:rPr lang="en-US" sz="1200">
                <a:solidFill>
                  <a:srgbClr val="000000"/>
                </a:solidFill>
                <a:latin typeface="Arial"/>
                <a:ea typeface="Arial"/>
                <a:cs typeface="Arial"/>
                <a:sym typeface="Arial"/>
              </a:rPr>
              <a:t>Tiempo estimado</a:t>
            </a:r>
          </a:p>
          <a:p>
            <a:pPr algn="l" marL="259080" indent="-129540" lvl="1">
              <a:lnSpc>
                <a:spcPts val="1679"/>
              </a:lnSpc>
              <a:spcBef>
                <a:spcPct val="0"/>
              </a:spcBef>
              <a:buFont typeface="Arial"/>
              <a:buChar char="•"/>
            </a:pPr>
            <a:r>
              <a:rPr lang="en-US" sz="1200">
                <a:solidFill>
                  <a:srgbClr val="000000"/>
                </a:solidFill>
                <a:latin typeface="Arial"/>
                <a:ea typeface="Arial"/>
                <a:cs typeface="Arial"/>
                <a:sym typeface="Arial"/>
              </a:rPr>
              <a:t>Orden natural: Desde el próximo a ejecutar (frente) hasta el último</a:t>
            </a:r>
          </a:p>
          <a:p>
            <a:pPr algn="l" marL="259080" indent="-129540" lvl="1">
              <a:lnSpc>
                <a:spcPts val="1679"/>
              </a:lnSpc>
              <a:spcBef>
                <a:spcPct val="0"/>
              </a:spcBef>
              <a:buFont typeface="Arial"/>
              <a:buChar char="•"/>
            </a:pPr>
            <a:r>
              <a:rPr lang="en-US" sz="1200">
                <a:solidFill>
                  <a:srgbClr val="000000"/>
                </a:solidFill>
                <a:latin typeface="Arial"/>
                <a:ea typeface="Arial"/>
                <a:cs typeface="Arial"/>
                <a:sym typeface="Arial"/>
              </a:rPr>
              <a:t>Manejo de casos:</a:t>
            </a:r>
          </a:p>
          <a:p>
            <a:pPr algn="l" marL="518160" indent="-172720" lvl="2">
              <a:lnSpc>
                <a:spcPts val="1679"/>
              </a:lnSpc>
              <a:spcBef>
                <a:spcPct val="0"/>
              </a:spcBef>
              <a:buFont typeface="Arial"/>
              <a:buChar char="⚬"/>
            </a:pPr>
            <a:r>
              <a:rPr lang="en-US" sz="1200">
                <a:solidFill>
                  <a:srgbClr val="000000"/>
                </a:solidFill>
                <a:latin typeface="Arial"/>
                <a:ea typeface="Arial"/>
                <a:cs typeface="Arial"/>
                <a:sym typeface="Arial"/>
              </a:rPr>
              <a:t>Muestra mensaje especial si la cola está vacía</a:t>
            </a:r>
          </a:p>
          <a:p>
            <a:pPr algn="l" marL="518160" indent="-172720" lvl="2">
              <a:lnSpc>
                <a:spcPts val="1679"/>
              </a:lnSpc>
              <a:spcBef>
                <a:spcPct val="0"/>
              </a:spcBef>
              <a:buFont typeface="Arial"/>
              <a:buChar char="⚬"/>
            </a:pPr>
            <a:r>
              <a:rPr lang="en-US" sz="1200">
                <a:solidFill>
                  <a:srgbClr val="000000"/>
                </a:solidFill>
                <a:latin typeface="Arial"/>
                <a:ea typeface="Arial"/>
                <a:cs typeface="Arial"/>
                <a:sym typeface="Arial"/>
              </a:rPr>
              <a:t>Recorre toda la lista enlazada para mostrar cada proceso</a:t>
            </a:r>
          </a:p>
          <a:p>
            <a:pPr algn="l">
              <a:lnSpc>
                <a:spcPts val="1679"/>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8E8E3"/>
        </a:solidFill>
      </p:bgPr>
    </p:bg>
    <p:spTree>
      <p:nvGrpSpPr>
        <p:cNvPr id="1" name=""/>
        <p:cNvGrpSpPr/>
        <p:nvPr/>
      </p:nvGrpSpPr>
      <p:grpSpPr>
        <a:xfrm>
          <a:off x="0" y="0"/>
          <a:ext cx="0" cy="0"/>
          <a:chOff x="0" y="0"/>
          <a:chExt cx="0" cy="0"/>
        </a:xfrm>
      </p:grpSpPr>
      <p:sp>
        <p:nvSpPr>
          <p:cNvPr name="Freeform 2" id="2"/>
          <p:cNvSpPr/>
          <p:nvPr/>
        </p:nvSpPr>
        <p:spPr>
          <a:xfrm flipH="false" flipV="false" rot="0">
            <a:off x="1466313" y="4849810"/>
            <a:ext cx="2963113" cy="1974174"/>
          </a:xfrm>
          <a:custGeom>
            <a:avLst/>
            <a:gdLst/>
            <a:ahLst/>
            <a:cxnLst/>
            <a:rect r="r" b="b" t="t" l="l"/>
            <a:pathLst>
              <a:path h="1974174" w="2963113">
                <a:moveTo>
                  <a:pt x="0" y="0"/>
                </a:moveTo>
                <a:lnTo>
                  <a:pt x="2963114" y="0"/>
                </a:lnTo>
                <a:lnTo>
                  <a:pt x="2963114" y="1974174"/>
                </a:lnTo>
                <a:lnTo>
                  <a:pt x="0" y="1974174"/>
                </a:lnTo>
                <a:lnTo>
                  <a:pt x="0" y="0"/>
                </a:lnTo>
                <a:close/>
              </a:path>
            </a:pathLst>
          </a:custGeom>
          <a:blipFill>
            <a:blip r:embed="rId2"/>
            <a:stretch>
              <a:fillRect l="0" t="0" r="0" b="0"/>
            </a:stretch>
          </a:blipFill>
        </p:spPr>
      </p:sp>
      <p:sp>
        <p:nvSpPr>
          <p:cNvPr name="Freeform 3" id="3"/>
          <p:cNvSpPr/>
          <p:nvPr/>
        </p:nvSpPr>
        <p:spPr>
          <a:xfrm flipH="false" flipV="false" rot="0">
            <a:off x="7654843" y="5442187"/>
            <a:ext cx="1654773" cy="1486287"/>
          </a:xfrm>
          <a:custGeom>
            <a:avLst/>
            <a:gdLst/>
            <a:ahLst/>
            <a:cxnLst/>
            <a:rect r="r" b="b" t="t" l="l"/>
            <a:pathLst>
              <a:path h="1486287" w="1654773">
                <a:moveTo>
                  <a:pt x="0" y="0"/>
                </a:moveTo>
                <a:lnTo>
                  <a:pt x="1654774" y="0"/>
                </a:lnTo>
                <a:lnTo>
                  <a:pt x="1654774" y="1486287"/>
                </a:lnTo>
                <a:lnTo>
                  <a:pt x="0" y="14862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643920" y="1663095"/>
            <a:ext cx="6603473" cy="1321689"/>
          </a:xfrm>
          <a:prstGeom prst="rect">
            <a:avLst/>
          </a:prstGeom>
        </p:spPr>
        <p:txBody>
          <a:bodyPr anchor="t" rtlCol="false" tIns="0" lIns="0" bIns="0" rIns="0">
            <a:spAutoFit/>
          </a:bodyPr>
          <a:lstStyle/>
          <a:p>
            <a:pPr algn="l">
              <a:lnSpc>
                <a:spcPts val="4198"/>
              </a:lnSpc>
            </a:pPr>
            <a:r>
              <a:rPr lang="en-US" b="true" sz="3375" spc="121">
                <a:solidFill>
                  <a:srgbClr val="0C0D0F"/>
                </a:solidFill>
                <a:latin typeface="Montserrat Bold"/>
                <a:ea typeface="Montserrat Bold"/>
                <a:cs typeface="Montserrat Bold"/>
                <a:sym typeface="Montserrat Bold"/>
              </a:rPr>
              <a:t>ANÁLISIS DEL PROBLEMA Y REQUERIMIENTOS</a:t>
            </a:r>
          </a:p>
          <a:p>
            <a:pPr algn="l">
              <a:lnSpc>
                <a:spcPts val="2362"/>
              </a:lnSpc>
            </a:pPr>
          </a:p>
        </p:txBody>
      </p:sp>
      <p:sp>
        <p:nvSpPr>
          <p:cNvPr name="TextBox 5" id="5"/>
          <p:cNvSpPr txBox="true"/>
          <p:nvPr/>
        </p:nvSpPr>
        <p:spPr>
          <a:xfrm rot="0">
            <a:off x="6006897" y="2939169"/>
            <a:ext cx="3857844" cy="296999"/>
          </a:xfrm>
          <a:prstGeom prst="rect">
            <a:avLst/>
          </a:prstGeom>
        </p:spPr>
        <p:txBody>
          <a:bodyPr anchor="t" rtlCol="false" tIns="0" lIns="0" bIns="0" rIns="0">
            <a:spAutoFit/>
          </a:bodyPr>
          <a:lstStyle/>
          <a:p>
            <a:pPr algn="l">
              <a:lnSpc>
                <a:spcPts val="2362"/>
              </a:lnSpc>
            </a:pPr>
            <a:r>
              <a:rPr lang="en-US" b="true" sz="1687" spc="60">
                <a:solidFill>
                  <a:srgbClr val="0C0D0F"/>
                </a:solidFill>
                <a:latin typeface="Montserrat Bold"/>
                <a:ea typeface="Montserrat Bold"/>
                <a:cs typeface="Montserrat Bold"/>
                <a:sym typeface="Montserrat Bold"/>
              </a:rPr>
              <a:t>REQUERIMIENTOS DEL SISTEMA</a:t>
            </a:r>
          </a:p>
        </p:txBody>
      </p:sp>
      <p:sp>
        <p:nvSpPr>
          <p:cNvPr name="TextBox 6" id="6"/>
          <p:cNvSpPr txBox="true"/>
          <p:nvPr/>
        </p:nvSpPr>
        <p:spPr>
          <a:xfrm rot="0">
            <a:off x="6281045" y="3356812"/>
            <a:ext cx="4748413" cy="2085375"/>
          </a:xfrm>
          <a:prstGeom prst="rect">
            <a:avLst/>
          </a:prstGeom>
        </p:spPr>
        <p:txBody>
          <a:bodyPr anchor="t" rtlCol="false" tIns="0" lIns="0" bIns="0" rIns="0">
            <a:spAutoFit/>
          </a:bodyPr>
          <a:lstStyle/>
          <a:p>
            <a:pPr algn="l" marL="291465" indent="-145732" lvl="1">
              <a:lnSpc>
                <a:spcPts val="2124"/>
              </a:lnSpc>
              <a:buFont typeface="Arial"/>
              <a:buChar char="•"/>
            </a:pPr>
            <a:r>
              <a:rPr lang="en-US" b="true" sz="1350">
                <a:solidFill>
                  <a:srgbClr val="0C0D0F"/>
                </a:solidFill>
                <a:latin typeface="Arial Bold"/>
                <a:ea typeface="Arial Bold"/>
                <a:cs typeface="Arial Bold"/>
                <a:sym typeface="Arial Bold"/>
              </a:rPr>
              <a:t>Funcionales</a:t>
            </a:r>
            <a:r>
              <a:rPr lang="en-US" sz="1350">
                <a:solidFill>
                  <a:srgbClr val="0C0D0F"/>
                </a:solidFill>
                <a:latin typeface="Arial"/>
                <a:ea typeface="Arial"/>
                <a:cs typeface="Arial"/>
                <a:sym typeface="Arial"/>
              </a:rPr>
              <a:t>: </a:t>
            </a:r>
            <a:r>
              <a:rPr lang="en-US" sz="1350">
                <a:solidFill>
                  <a:srgbClr val="0C0D0F"/>
                </a:solidFill>
                <a:latin typeface="Arial"/>
                <a:ea typeface="Arial"/>
                <a:cs typeface="Arial"/>
                <a:sym typeface="Arial"/>
              </a:rPr>
              <a:t>Gestión de aplicación (creación, modificación), gestión de registro (consulta, actualización, eliminación), manejo de datos (guardar información).</a:t>
            </a:r>
          </a:p>
          <a:p>
            <a:pPr algn="l" marL="291465" indent="-145732" lvl="1">
              <a:lnSpc>
                <a:spcPts val="2124"/>
              </a:lnSpc>
              <a:buFont typeface="Arial"/>
              <a:buChar char="•"/>
            </a:pPr>
            <a:r>
              <a:rPr lang="en-US" b="true" sz="1350">
                <a:solidFill>
                  <a:srgbClr val="0C0D0F"/>
                </a:solidFill>
                <a:latin typeface="Arial Bold"/>
                <a:ea typeface="Arial Bold"/>
                <a:cs typeface="Arial Bold"/>
                <a:sym typeface="Arial Bold"/>
              </a:rPr>
              <a:t>No funcionales (Calidad)</a:t>
            </a:r>
            <a:r>
              <a:rPr lang="en-US" sz="1350">
                <a:solidFill>
                  <a:srgbClr val="0C0D0F"/>
                </a:solidFill>
                <a:latin typeface="Arial"/>
                <a:ea typeface="Arial"/>
                <a:cs typeface="Arial"/>
                <a:sym typeface="Arial"/>
              </a:rPr>
              <a:t>: </a:t>
            </a:r>
            <a:r>
              <a:rPr lang="en-US" sz="1350">
                <a:solidFill>
                  <a:srgbClr val="0C0D0F"/>
                </a:solidFill>
                <a:latin typeface="Arial"/>
                <a:ea typeface="Arial"/>
                <a:cs typeface="Arial"/>
                <a:sym typeface="Arial"/>
              </a:rPr>
              <a:t>Escalabilidad (manejo de datos sin perder </a:t>
            </a:r>
            <a:r>
              <a:rPr lang="en-US" sz="1350">
                <a:solidFill>
                  <a:srgbClr val="0C0D0F"/>
                </a:solidFill>
                <a:latin typeface="Arial"/>
                <a:ea typeface="Arial"/>
                <a:cs typeface="Arial"/>
                <a:sym typeface="Arial"/>
              </a:rPr>
              <a:t>eficiencia), manejo (rendimiento óptimo con estructuras dinámicas), </a:t>
            </a:r>
            <a:r>
              <a:rPr lang="en-US" sz="1350">
                <a:solidFill>
                  <a:srgbClr val="0C0D0F"/>
                </a:solidFill>
                <a:latin typeface="Arial"/>
                <a:ea typeface="Arial"/>
                <a:cs typeface="Arial"/>
                <a:sym typeface="Arial"/>
              </a:rPr>
              <a:t>estructuración del código (facilitar mejoras y nuevas </a:t>
            </a:r>
            <a:r>
              <a:rPr lang="en-US" sz="1350">
                <a:solidFill>
                  <a:srgbClr val="0C0D0F"/>
                </a:solidFill>
                <a:latin typeface="Arial"/>
                <a:ea typeface="Arial"/>
                <a:cs typeface="Arial"/>
                <a:sym typeface="Arial"/>
              </a:rPr>
              <a:t>funcionalidades).</a:t>
            </a:r>
          </a:p>
          <a:p>
            <a:pPr algn="l">
              <a:lnSpc>
                <a:spcPts val="1124"/>
              </a:lnSpc>
            </a:pPr>
          </a:p>
        </p:txBody>
      </p:sp>
      <p:sp>
        <p:nvSpPr>
          <p:cNvPr name="TextBox 7" id="7"/>
          <p:cNvSpPr txBox="true"/>
          <p:nvPr/>
        </p:nvSpPr>
        <p:spPr>
          <a:xfrm rot="0">
            <a:off x="643920" y="2929644"/>
            <a:ext cx="4607899" cy="1714500"/>
          </a:xfrm>
          <a:prstGeom prst="rect">
            <a:avLst/>
          </a:prstGeom>
        </p:spPr>
        <p:txBody>
          <a:bodyPr anchor="t" rtlCol="false" tIns="0" lIns="0" bIns="0" rIns="0">
            <a:spAutoFit/>
          </a:bodyPr>
          <a:lstStyle/>
          <a:p>
            <a:pPr algn="l">
              <a:lnSpc>
                <a:spcPts val="2309"/>
              </a:lnSpc>
              <a:spcBef>
                <a:spcPct val="0"/>
              </a:spcBef>
            </a:pPr>
            <a:r>
              <a:rPr lang="en-US" b="true" sz="1649">
                <a:solidFill>
                  <a:srgbClr val="000000"/>
                </a:solidFill>
                <a:latin typeface="Montserrat Bold"/>
                <a:ea typeface="Montserrat Bold"/>
                <a:cs typeface="Montserrat Bold"/>
                <a:sym typeface="Montserrat Bold"/>
              </a:rPr>
              <a:t>DESCRIPCIÓN DEL PROBLEMA</a:t>
            </a:r>
          </a:p>
          <a:p>
            <a:pPr algn="ctr">
              <a:lnSpc>
                <a:spcPts val="1889"/>
              </a:lnSpc>
              <a:spcBef>
                <a:spcPct val="0"/>
              </a:spcBef>
            </a:pPr>
          </a:p>
          <a:p>
            <a:pPr algn="just">
              <a:lnSpc>
                <a:spcPts val="1889"/>
              </a:lnSpc>
              <a:spcBef>
                <a:spcPct val="0"/>
              </a:spcBef>
            </a:pPr>
            <a:r>
              <a:rPr lang="en-US" sz="1350">
                <a:solidFill>
                  <a:srgbClr val="000000"/>
                </a:solidFill>
                <a:latin typeface="Arial"/>
                <a:ea typeface="Arial"/>
                <a:cs typeface="Arial"/>
                <a:sym typeface="Arial"/>
              </a:rPr>
              <a:t>Un gestor de tareas es un software diseñado para organizar, controlar y dar seguimiento a las actividades. Su objetivo principal es ayudar a los usuarios a administrar sus tareas dentro de un dispositivo, considerando diversos aspectos relevantes para su eficiencia.</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8E8E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43920" y="2805649"/>
            <a:ext cx="5179914" cy="3390489"/>
            <a:chOff x="0" y="0"/>
            <a:chExt cx="4191000" cy="2743200"/>
          </a:xfrm>
        </p:grpSpPr>
        <p:sp>
          <p:nvSpPr>
            <p:cNvPr name="Freeform 3" id="3"/>
            <p:cNvSpPr/>
            <p:nvPr/>
          </p:nvSpPr>
          <p:spPr>
            <a:xfrm flipH="false" flipV="false" rot="0">
              <a:off x="0" y="0"/>
              <a:ext cx="4191000" cy="2743200"/>
            </a:xfrm>
            <a:custGeom>
              <a:avLst/>
              <a:gdLst/>
              <a:ahLst/>
              <a:cxnLst/>
              <a:rect r="r" b="b" t="t" l="l"/>
              <a:pathLst>
                <a:path h="2743200" w="4191000">
                  <a:moveTo>
                    <a:pt x="28575" y="0"/>
                  </a:moveTo>
                  <a:cubicBezTo>
                    <a:pt x="20701" y="0"/>
                    <a:pt x="13970" y="2794"/>
                    <a:pt x="8382" y="8382"/>
                  </a:cubicBezTo>
                  <a:cubicBezTo>
                    <a:pt x="2794" y="13970"/>
                    <a:pt x="0" y="20701"/>
                    <a:pt x="0" y="28575"/>
                  </a:cubicBezTo>
                  <a:lnTo>
                    <a:pt x="0" y="2714625"/>
                  </a:lnTo>
                  <a:cubicBezTo>
                    <a:pt x="0" y="2722499"/>
                    <a:pt x="2794" y="2729230"/>
                    <a:pt x="8382" y="2734818"/>
                  </a:cubicBezTo>
                  <a:cubicBezTo>
                    <a:pt x="13970" y="2740406"/>
                    <a:pt x="20701" y="2743200"/>
                    <a:pt x="28575" y="2743200"/>
                  </a:cubicBezTo>
                  <a:lnTo>
                    <a:pt x="4162425" y="2743200"/>
                  </a:lnTo>
                  <a:cubicBezTo>
                    <a:pt x="4170299" y="2743200"/>
                    <a:pt x="4177030" y="2740406"/>
                    <a:pt x="4182618" y="2734818"/>
                  </a:cubicBezTo>
                  <a:cubicBezTo>
                    <a:pt x="4188206" y="2729230"/>
                    <a:pt x="4191000" y="2722499"/>
                    <a:pt x="4191000" y="2714625"/>
                  </a:cubicBezTo>
                  <a:lnTo>
                    <a:pt x="4191000" y="28575"/>
                  </a:lnTo>
                  <a:cubicBezTo>
                    <a:pt x="4191000" y="20701"/>
                    <a:pt x="4188206" y="13970"/>
                    <a:pt x="4182618" y="8382"/>
                  </a:cubicBezTo>
                  <a:cubicBezTo>
                    <a:pt x="4177030" y="2794"/>
                    <a:pt x="4170299" y="0"/>
                    <a:pt x="4162425" y="0"/>
                  </a:cubicBezTo>
                  <a:close/>
                </a:path>
              </a:pathLst>
            </a:custGeom>
            <a:blipFill>
              <a:blip r:embed="rId2"/>
              <a:stretch>
                <a:fillRect l="0" t="0" r="0" b="-4006"/>
              </a:stretch>
            </a:blipFill>
          </p:spPr>
        </p:sp>
      </p:grpSp>
      <p:sp>
        <p:nvSpPr>
          <p:cNvPr name="Freeform 4" id="4"/>
          <p:cNvSpPr/>
          <p:nvPr/>
        </p:nvSpPr>
        <p:spPr>
          <a:xfrm flipH="false" flipV="false" rot="0">
            <a:off x="6321339" y="3592811"/>
            <a:ext cx="4464741" cy="1816166"/>
          </a:xfrm>
          <a:custGeom>
            <a:avLst/>
            <a:gdLst/>
            <a:ahLst/>
            <a:cxnLst/>
            <a:rect r="r" b="b" t="t" l="l"/>
            <a:pathLst>
              <a:path h="1816166" w="4464741">
                <a:moveTo>
                  <a:pt x="0" y="0"/>
                </a:moveTo>
                <a:lnTo>
                  <a:pt x="4464741" y="0"/>
                </a:lnTo>
                <a:lnTo>
                  <a:pt x="4464741" y="1816165"/>
                </a:lnTo>
                <a:lnTo>
                  <a:pt x="0" y="1816165"/>
                </a:lnTo>
                <a:lnTo>
                  <a:pt x="0" y="0"/>
                </a:lnTo>
                <a:close/>
              </a:path>
            </a:pathLst>
          </a:custGeom>
          <a:blipFill>
            <a:blip r:embed="rId3"/>
            <a:stretch>
              <a:fillRect l="0" t="0" r="0" b="0"/>
            </a:stretch>
          </a:blipFill>
        </p:spPr>
      </p:sp>
      <p:sp>
        <p:nvSpPr>
          <p:cNvPr name="TextBox 5" id="5"/>
          <p:cNvSpPr txBox="true"/>
          <p:nvPr/>
        </p:nvSpPr>
        <p:spPr>
          <a:xfrm rot="0">
            <a:off x="643920" y="1259870"/>
            <a:ext cx="8261203" cy="412750"/>
          </a:xfrm>
          <a:prstGeom prst="rect">
            <a:avLst/>
          </a:prstGeom>
        </p:spPr>
        <p:txBody>
          <a:bodyPr anchor="t" rtlCol="false" tIns="0" lIns="0" bIns="0" rIns="0">
            <a:spAutoFit/>
          </a:bodyPr>
          <a:lstStyle/>
          <a:p>
            <a:pPr algn="l">
              <a:lnSpc>
                <a:spcPts val="3499"/>
              </a:lnSpc>
            </a:pPr>
            <a:r>
              <a:rPr lang="en-US" b="true" sz="2499" spc="89">
                <a:solidFill>
                  <a:srgbClr val="0C0D0F"/>
                </a:solidFill>
                <a:latin typeface="Montserrat Bold"/>
                <a:ea typeface="Montserrat Bold"/>
                <a:cs typeface="Montserrat Bold"/>
                <a:sym typeface="Montserrat Bold"/>
              </a:rPr>
              <a:t>3.- Gestor de Memoria</a:t>
            </a:r>
          </a:p>
        </p:txBody>
      </p:sp>
      <p:sp>
        <p:nvSpPr>
          <p:cNvPr name="TextBox 6" id="6"/>
          <p:cNvSpPr txBox="true"/>
          <p:nvPr/>
        </p:nvSpPr>
        <p:spPr>
          <a:xfrm rot="0">
            <a:off x="1136682" y="1739322"/>
            <a:ext cx="8568731" cy="561975"/>
          </a:xfrm>
          <a:prstGeom prst="rect">
            <a:avLst/>
          </a:prstGeom>
        </p:spPr>
        <p:txBody>
          <a:bodyPr anchor="t" rtlCol="false" tIns="0" lIns="0" bIns="0" rIns="0">
            <a:spAutoFit/>
          </a:bodyPr>
          <a:lstStyle/>
          <a:p>
            <a:pPr algn="l" marL="0" indent="0" lvl="0">
              <a:lnSpc>
                <a:spcPts val="2100"/>
              </a:lnSpc>
              <a:spcBef>
                <a:spcPct val="0"/>
              </a:spcBef>
            </a:pPr>
            <a:r>
              <a:rPr lang="en-US" sz="1500">
                <a:solidFill>
                  <a:srgbClr val="000000"/>
                </a:solidFill>
                <a:latin typeface="Arial"/>
                <a:ea typeface="Arial"/>
                <a:cs typeface="Arial"/>
                <a:sym typeface="Arial"/>
              </a:rPr>
              <a:t>En la opcion de </a:t>
            </a:r>
            <a:r>
              <a:rPr lang="en-US" sz="1500" strike="noStrike" u="none">
                <a:solidFill>
                  <a:srgbClr val="000000"/>
                </a:solidFill>
                <a:latin typeface="Arial"/>
                <a:ea typeface="Arial"/>
                <a:cs typeface="Arial"/>
                <a:sym typeface="Arial"/>
              </a:rPr>
              <a:t>g</a:t>
            </a:r>
            <a:r>
              <a:rPr lang="en-US" sz="1500" strike="noStrike" u="none">
                <a:solidFill>
                  <a:srgbClr val="000000"/>
                </a:solidFill>
                <a:latin typeface="Arial"/>
                <a:ea typeface="Arial"/>
                <a:cs typeface="Arial"/>
                <a:sym typeface="Arial"/>
              </a:rPr>
              <a:t>esto</a:t>
            </a:r>
            <a:r>
              <a:rPr lang="en-US" sz="1500" strike="noStrike" u="none">
                <a:solidFill>
                  <a:srgbClr val="000000"/>
                </a:solidFill>
                <a:latin typeface="Arial"/>
                <a:ea typeface="Arial"/>
                <a:cs typeface="Arial"/>
                <a:sym typeface="Arial"/>
              </a:rPr>
              <a:t>r</a:t>
            </a:r>
            <a:r>
              <a:rPr lang="en-US" sz="1500" strike="noStrike" u="none">
                <a:solidFill>
                  <a:srgbClr val="000000"/>
                </a:solidFill>
                <a:latin typeface="Arial"/>
                <a:ea typeface="Arial"/>
                <a:cs typeface="Arial"/>
                <a:sym typeface="Arial"/>
              </a:rPr>
              <a:t> d</a:t>
            </a:r>
            <a:r>
              <a:rPr lang="en-US" sz="1500" strike="noStrike" u="none">
                <a:solidFill>
                  <a:srgbClr val="000000"/>
                </a:solidFill>
                <a:latin typeface="Arial"/>
                <a:ea typeface="Arial"/>
                <a:cs typeface="Arial"/>
                <a:sym typeface="Arial"/>
              </a:rPr>
              <a:t>e</a:t>
            </a:r>
            <a:r>
              <a:rPr lang="en-US" sz="1500" strike="noStrike" u="none">
                <a:solidFill>
                  <a:srgbClr val="000000"/>
                </a:solidFill>
                <a:latin typeface="Arial"/>
                <a:ea typeface="Arial"/>
                <a:cs typeface="Arial"/>
                <a:sym typeface="Arial"/>
              </a:rPr>
              <a:t> memori</a:t>
            </a:r>
            <a:r>
              <a:rPr lang="en-US" sz="1500" strike="noStrike" u="none">
                <a:solidFill>
                  <a:srgbClr val="000000"/>
                </a:solidFill>
                <a:latin typeface="Arial"/>
                <a:ea typeface="Arial"/>
                <a:cs typeface="Arial"/>
                <a:sym typeface="Arial"/>
              </a:rPr>
              <a:t>a</a:t>
            </a:r>
            <a:r>
              <a:rPr lang="en-US" sz="1500" strike="noStrike" u="none">
                <a:solidFill>
                  <a:srgbClr val="000000"/>
                </a:solidFill>
                <a:latin typeface="Arial"/>
                <a:ea typeface="Arial"/>
                <a:cs typeface="Arial"/>
                <a:sym typeface="Arial"/>
              </a:rPr>
              <a:t> se imp</a:t>
            </a:r>
            <a:r>
              <a:rPr lang="en-US" sz="1500" strike="noStrike" u="none">
                <a:solidFill>
                  <a:srgbClr val="000000"/>
                </a:solidFill>
                <a:latin typeface="Arial"/>
                <a:ea typeface="Arial"/>
                <a:cs typeface="Arial"/>
                <a:sym typeface="Arial"/>
              </a:rPr>
              <a:t>r</a:t>
            </a:r>
            <a:r>
              <a:rPr lang="en-US" sz="1500" strike="noStrike" u="none">
                <a:solidFill>
                  <a:srgbClr val="000000"/>
                </a:solidFill>
                <a:latin typeface="Arial"/>
                <a:ea typeface="Arial"/>
                <a:cs typeface="Arial"/>
                <a:sym typeface="Arial"/>
              </a:rPr>
              <a:t>imento</a:t>
            </a:r>
            <a:r>
              <a:rPr lang="en-US" sz="1500" strike="noStrike" u="none">
                <a:solidFill>
                  <a:srgbClr val="000000"/>
                </a:solidFill>
                <a:latin typeface="Arial"/>
                <a:ea typeface="Arial"/>
                <a:cs typeface="Arial"/>
                <a:sym typeface="Arial"/>
              </a:rPr>
              <a:t> </a:t>
            </a:r>
            <a:r>
              <a:rPr lang="en-US" sz="1500" strike="noStrike" u="none">
                <a:solidFill>
                  <a:srgbClr val="000000"/>
                </a:solidFill>
                <a:latin typeface="Arial"/>
                <a:ea typeface="Arial"/>
                <a:cs typeface="Arial"/>
                <a:sym typeface="Arial"/>
              </a:rPr>
              <a:t>un pequeño interf</a:t>
            </a:r>
            <a:r>
              <a:rPr lang="en-US" sz="1500" strike="noStrike" u="none">
                <a:solidFill>
                  <a:srgbClr val="000000"/>
                </a:solidFill>
                <a:latin typeface="Arial"/>
                <a:ea typeface="Arial"/>
                <a:cs typeface="Arial"/>
                <a:sym typeface="Arial"/>
              </a:rPr>
              <a:t>a</a:t>
            </a:r>
            <a:r>
              <a:rPr lang="en-US" sz="1500" strike="noStrike" u="none">
                <a:solidFill>
                  <a:srgbClr val="000000"/>
                </a:solidFill>
                <a:latin typeface="Arial"/>
                <a:ea typeface="Arial"/>
                <a:cs typeface="Arial"/>
                <a:sym typeface="Arial"/>
              </a:rPr>
              <a:t>s uti</a:t>
            </a:r>
            <a:r>
              <a:rPr lang="en-US" sz="1500" strike="noStrike" u="none">
                <a:solidFill>
                  <a:srgbClr val="000000"/>
                </a:solidFill>
                <a:latin typeface="Arial"/>
                <a:ea typeface="Arial"/>
                <a:cs typeface="Arial"/>
                <a:sym typeface="Arial"/>
              </a:rPr>
              <a:t>l</a:t>
            </a:r>
            <a:r>
              <a:rPr lang="en-US" sz="1500" strike="noStrike" u="none">
                <a:solidFill>
                  <a:srgbClr val="000000"/>
                </a:solidFill>
                <a:latin typeface="Arial"/>
                <a:ea typeface="Arial"/>
                <a:cs typeface="Arial"/>
                <a:sym typeface="Arial"/>
              </a:rPr>
              <a:t>izand</a:t>
            </a:r>
            <a:r>
              <a:rPr lang="en-US" sz="1500" strike="noStrike" u="none">
                <a:solidFill>
                  <a:srgbClr val="000000"/>
                </a:solidFill>
                <a:latin typeface="Arial"/>
                <a:ea typeface="Arial"/>
                <a:cs typeface="Arial"/>
                <a:sym typeface="Arial"/>
              </a:rPr>
              <a:t>o d</a:t>
            </a:r>
            <a:r>
              <a:rPr lang="en-US" sz="1500" strike="noStrike" u="none">
                <a:solidFill>
                  <a:srgbClr val="000000"/>
                </a:solidFill>
                <a:latin typeface="Arial"/>
                <a:ea typeface="Arial"/>
                <a:cs typeface="Arial"/>
                <a:sym typeface="Arial"/>
              </a:rPr>
              <a:t>o</a:t>
            </a:r>
            <a:r>
              <a:rPr lang="en-US" sz="1500" strike="noStrike" u="none">
                <a:solidFill>
                  <a:srgbClr val="000000"/>
                </a:solidFill>
                <a:latin typeface="Arial"/>
                <a:ea typeface="Arial"/>
                <a:cs typeface="Arial"/>
                <a:sym typeface="Arial"/>
              </a:rPr>
              <a:t> </a:t>
            </a:r>
            <a:r>
              <a:rPr lang="en-US" sz="1500" strike="noStrike" u="none">
                <a:solidFill>
                  <a:srgbClr val="000000"/>
                </a:solidFill>
                <a:latin typeface="Arial"/>
                <a:ea typeface="Arial"/>
                <a:cs typeface="Arial"/>
                <a:sym typeface="Arial"/>
              </a:rPr>
              <a:t>y swi</a:t>
            </a:r>
            <a:r>
              <a:rPr lang="en-US" sz="1500" strike="noStrike" u="none">
                <a:solidFill>
                  <a:srgbClr val="000000"/>
                </a:solidFill>
                <a:latin typeface="Arial"/>
                <a:ea typeface="Arial"/>
                <a:cs typeface="Arial"/>
                <a:sym typeface="Arial"/>
              </a:rPr>
              <a:t>t</a:t>
            </a:r>
            <a:r>
              <a:rPr lang="en-US" sz="1500" strike="noStrike" u="none">
                <a:solidFill>
                  <a:srgbClr val="000000"/>
                </a:solidFill>
                <a:latin typeface="Arial"/>
                <a:ea typeface="Arial"/>
                <a:cs typeface="Arial"/>
                <a:sym typeface="Arial"/>
              </a:rPr>
              <a:t>ch para qu</a:t>
            </a:r>
            <a:r>
              <a:rPr lang="en-US" sz="1500" strike="noStrike" u="none">
                <a:solidFill>
                  <a:srgbClr val="000000"/>
                </a:solidFill>
                <a:latin typeface="Arial"/>
                <a:ea typeface="Arial"/>
                <a:cs typeface="Arial"/>
                <a:sym typeface="Arial"/>
              </a:rPr>
              <a:t>e</a:t>
            </a:r>
            <a:r>
              <a:rPr lang="en-US" sz="1500" strike="noStrike" u="none">
                <a:solidFill>
                  <a:srgbClr val="000000"/>
                </a:solidFill>
                <a:latin typeface="Arial"/>
                <a:ea typeface="Arial"/>
                <a:cs typeface="Arial"/>
                <a:sym typeface="Arial"/>
              </a:rPr>
              <a:t> sea mas intuitivo </a:t>
            </a:r>
            <a:r>
              <a:rPr lang="en-US" sz="1500" strike="noStrike" u="none">
                <a:solidFill>
                  <a:srgbClr val="000000"/>
                </a:solidFill>
                <a:latin typeface="Arial"/>
                <a:ea typeface="Arial"/>
                <a:cs typeface="Arial"/>
                <a:sym typeface="Arial"/>
              </a:rPr>
              <a:t>para el usuario. </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8E8E3"/>
        </a:solidFill>
      </p:bgPr>
    </p:bg>
    <p:spTree>
      <p:nvGrpSpPr>
        <p:cNvPr id="1" name=""/>
        <p:cNvGrpSpPr/>
        <p:nvPr/>
      </p:nvGrpSpPr>
      <p:grpSpPr>
        <a:xfrm>
          <a:off x="0" y="0"/>
          <a:ext cx="0" cy="0"/>
          <a:chOff x="0" y="0"/>
          <a:chExt cx="0" cy="0"/>
        </a:xfrm>
      </p:grpSpPr>
      <p:sp>
        <p:nvSpPr>
          <p:cNvPr name="Freeform 2" id="2"/>
          <p:cNvSpPr/>
          <p:nvPr/>
        </p:nvSpPr>
        <p:spPr>
          <a:xfrm flipH="false" flipV="false" rot="0">
            <a:off x="5341772" y="2638683"/>
            <a:ext cx="5444307" cy="3133943"/>
          </a:xfrm>
          <a:custGeom>
            <a:avLst/>
            <a:gdLst/>
            <a:ahLst/>
            <a:cxnLst/>
            <a:rect r="r" b="b" t="t" l="l"/>
            <a:pathLst>
              <a:path h="3133943" w="5444307">
                <a:moveTo>
                  <a:pt x="0" y="0"/>
                </a:moveTo>
                <a:lnTo>
                  <a:pt x="5444308" y="0"/>
                </a:lnTo>
                <a:lnTo>
                  <a:pt x="5444308" y="3133943"/>
                </a:lnTo>
                <a:lnTo>
                  <a:pt x="0" y="3133943"/>
                </a:lnTo>
                <a:lnTo>
                  <a:pt x="0" y="0"/>
                </a:lnTo>
                <a:close/>
              </a:path>
            </a:pathLst>
          </a:custGeom>
          <a:blipFill>
            <a:blip r:embed="rId2"/>
            <a:stretch>
              <a:fillRect l="0" t="0" r="0" b="-3886"/>
            </a:stretch>
          </a:blipFill>
        </p:spPr>
      </p:sp>
      <p:sp>
        <p:nvSpPr>
          <p:cNvPr name="Freeform 3" id="3"/>
          <p:cNvSpPr/>
          <p:nvPr/>
        </p:nvSpPr>
        <p:spPr>
          <a:xfrm flipH="false" flipV="false" rot="0">
            <a:off x="891554" y="5153283"/>
            <a:ext cx="3918115" cy="1238687"/>
          </a:xfrm>
          <a:custGeom>
            <a:avLst/>
            <a:gdLst/>
            <a:ahLst/>
            <a:cxnLst/>
            <a:rect r="r" b="b" t="t" l="l"/>
            <a:pathLst>
              <a:path h="1238687" w="3918115">
                <a:moveTo>
                  <a:pt x="0" y="0"/>
                </a:moveTo>
                <a:lnTo>
                  <a:pt x="3918115" y="0"/>
                </a:lnTo>
                <a:lnTo>
                  <a:pt x="3918115" y="1238687"/>
                </a:lnTo>
                <a:lnTo>
                  <a:pt x="0" y="1238687"/>
                </a:lnTo>
                <a:lnTo>
                  <a:pt x="0" y="0"/>
                </a:lnTo>
                <a:close/>
              </a:path>
            </a:pathLst>
          </a:custGeom>
          <a:blipFill>
            <a:blip r:embed="rId3"/>
            <a:stretch>
              <a:fillRect l="0" t="0" r="0" b="0"/>
            </a:stretch>
          </a:blipFill>
        </p:spPr>
      </p:sp>
      <p:sp>
        <p:nvSpPr>
          <p:cNvPr name="TextBox 4" id="4"/>
          <p:cNvSpPr txBox="true"/>
          <p:nvPr/>
        </p:nvSpPr>
        <p:spPr>
          <a:xfrm rot="0">
            <a:off x="643920" y="1634520"/>
            <a:ext cx="8261203" cy="850900"/>
          </a:xfrm>
          <a:prstGeom prst="rect">
            <a:avLst/>
          </a:prstGeom>
        </p:spPr>
        <p:txBody>
          <a:bodyPr anchor="t" rtlCol="false" tIns="0" lIns="0" bIns="0" rIns="0">
            <a:spAutoFit/>
          </a:bodyPr>
          <a:lstStyle/>
          <a:p>
            <a:pPr algn="l">
              <a:lnSpc>
                <a:spcPts val="3499"/>
              </a:lnSpc>
            </a:pPr>
            <a:r>
              <a:rPr lang="en-US" b="true" sz="2499" spc="89">
                <a:solidFill>
                  <a:srgbClr val="0C0D0F"/>
                </a:solidFill>
                <a:latin typeface="Montserrat Bold"/>
                <a:ea typeface="Montserrat Bold"/>
                <a:cs typeface="Montserrat Bold"/>
                <a:sym typeface="Montserrat Bold"/>
              </a:rPr>
              <a:t>3.- Partes implementadas en el Gestor de Memoria</a:t>
            </a:r>
          </a:p>
        </p:txBody>
      </p:sp>
      <p:sp>
        <p:nvSpPr>
          <p:cNvPr name="TextBox 5" id="5"/>
          <p:cNvSpPr txBox="true"/>
          <p:nvPr/>
        </p:nvSpPr>
        <p:spPr>
          <a:xfrm rot="0">
            <a:off x="643920" y="2572008"/>
            <a:ext cx="4413383" cy="2428875"/>
          </a:xfrm>
          <a:prstGeom prst="rect">
            <a:avLst/>
          </a:prstGeom>
        </p:spPr>
        <p:txBody>
          <a:bodyPr anchor="t" rtlCol="false" tIns="0" lIns="0" bIns="0" rIns="0">
            <a:spAutoFit/>
          </a:bodyPr>
          <a:lstStyle/>
          <a:p>
            <a:pPr algn="l">
              <a:lnSpc>
                <a:spcPts val="2100"/>
              </a:lnSpc>
            </a:pPr>
            <a:r>
              <a:rPr lang="en-US" sz="1500" b="true">
                <a:solidFill>
                  <a:srgbClr val="000000"/>
                </a:solidFill>
                <a:latin typeface="Arial Bold"/>
                <a:ea typeface="Arial Bold"/>
                <a:cs typeface="Arial Bold"/>
                <a:sym typeface="Arial Bold"/>
              </a:rPr>
              <a:t>1.-Asignacion de memoria a procesos (Push):</a:t>
            </a:r>
          </a:p>
          <a:p>
            <a:pPr algn="just" marL="323850" indent="-161925" lvl="1">
              <a:lnSpc>
                <a:spcPts val="2100"/>
              </a:lnSpc>
              <a:buFont typeface="Arial"/>
              <a:buChar char="•"/>
            </a:pPr>
            <a:r>
              <a:rPr lang="en-US" sz="1500" strike="noStrike" u="none">
                <a:solidFill>
                  <a:srgbClr val="000000"/>
                </a:solidFill>
                <a:latin typeface="Arial"/>
                <a:ea typeface="Arial"/>
                <a:cs typeface="Arial"/>
                <a:sym typeface="Arial"/>
              </a:rPr>
              <a:t>se realiza mediante una función que solicita al usuario el nombre del proceso y el tamaño de memoria en miligramos. Se verifica si hay suficiente memoria (32,000 mg o 32 GB) y, si es así, se imprime el nombre del proceso, su ID, el tamaño asignado y el porcentaje de memoria disponible restante. Esto garantiza una gestión eficiente de los recursos del sistema.</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8E8E3"/>
        </a:solidFill>
      </p:bgPr>
    </p:bg>
    <p:spTree>
      <p:nvGrpSpPr>
        <p:cNvPr id="1" name=""/>
        <p:cNvGrpSpPr/>
        <p:nvPr/>
      </p:nvGrpSpPr>
      <p:grpSpPr>
        <a:xfrm>
          <a:off x="0" y="0"/>
          <a:ext cx="0" cy="0"/>
          <a:chOff x="0" y="0"/>
          <a:chExt cx="0" cy="0"/>
        </a:xfrm>
      </p:grpSpPr>
      <p:sp>
        <p:nvSpPr>
          <p:cNvPr name="Freeform 2" id="2"/>
          <p:cNvSpPr/>
          <p:nvPr/>
        </p:nvSpPr>
        <p:spPr>
          <a:xfrm flipH="false" flipV="false" rot="0">
            <a:off x="5745060" y="1747056"/>
            <a:ext cx="4692339" cy="1845883"/>
          </a:xfrm>
          <a:custGeom>
            <a:avLst/>
            <a:gdLst/>
            <a:ahLst/>
            <a:cxnLst/>
            <a:rect r="r" b="b" t="t" l="l"/>
            <a:pathLst>
              <a:path h="1845883" w="4692339">
                <a:moveTo>
                  <a:pt x="0" y="0"/>
                </a:moveTo>
                <a:lnTo>
                  <a:pt x="4692339" y="0"/>
                </a:lnTo>
                <a:lnTo>
                  <a:pt x="4692339" y="1845883"/>
                </a:lnTo>
                <a:lnTo>
                  <a:pt x="0" y="1845883"/>
                </a:lnTo>
                <a:lnTo>
                  <a:pt x="0" y="0"/>
                </a:lnTo>
                <a:close/>
              </a:path>
            </a:pathLst>
          </a:custGeom>
          <a:blipFill>
            <a:blip r:embed="rId2"/>
            <a:stretch>
              <a:fillRect l="0" t="0" r="0" b="0"/>
            </a:stretch>
          </a:blipFill>
        </p:spPr>
      </p:sp>
      <p:sp>
        <p:nvSpPr>
          <p:cNvPr name="Freeform 3" id="3"/>
          <p:cNvSpPr/>
          <p:nvPr/>
        </p:nvSpPr>
        <p:spPr>
          <a:xfrm flipH="false" flipV="false" rot="0">
            <a:off x="944552" y="3549561"/>
            <a:ext cx="4244229" cy="1762079"/>
          </a:xfrm>
          <a:custGeom>
            <a:avLst/>
            <a:gdLst/>
            <a:ahLst/>
            <a:cxnLst/>
            <a:rect r="r" b="b" t="t" l="l"/>
            <a:pathLst>
              <a:path h="1762079" w="4244229">
                <a:moveTo>
                  <a:pt x="0" y="0"/>
                </a:moveTo>
                <a:lnTo>
                  <a:pt x="4244230" y="0"/>
                </a:lnTo>
                <a:lnTo>
                  <a:pt x="4244230" y="1762079"/>
                </a:lnTo>
                <a:lnTo>
                  <a:pt x="0" y="1762079"/>
                </a:lnTo>
                <a:lnTo>
                  <a:pt x="0" y="0"/>
                </a:lnTo>
                <a:close/>
              </a:path>
            </a:pathLst>
          </a:custGeom>
          <a:blipFill>
            <a:blip r:embed="rId3"/>
            <a:stretch>
              <a:fillRect l="0" t="0" r="-567" b="-207"/>
            </a:stretch>
          </a:blipFill>
        </p:spPr>
      </p:sp>
      <p:sp>
        <p:nvSpPr>
          <p:cNvPr name="Freeform 4" id="4"/>
          <p:cNvSpPr/>
          <p:nvPr/>
        </p:nvSpPr>
        <p:spPr>
          <a:xfrm flipH="false" flipV="false" rot="0">
            <a:off x="6537833" y="3698204"/>
            <a:ext cx="3315306" cy="698742"/>
          </a:xfrm>
          <a:custGeom>
            <a:avLst/>
            <a:gdLst/>
            <a:ahLst/>
            <a:cxnLst/>
            <a:rect r="r" b="b" t="t" l="l"/>
            <a:pathLst>
              <a:path h="698742" w="3315306">
                <a:moveTo>
                  <a:pt x="0" y="0"/>
                </a:moveTo>
                <a:lnTo>
                  <a:pt x="3315305" y="0"/>
                </a:lnTo>
                <a:lnTo>
                  <a:pt x="3315305" y="698742"/>
                </a:lnTo>
                <a:lnTo>
                  <a:pt x="0" y="698742"/>
                </a:lnTo>
                <a:lnTo>
                  <a:pt x="0" y="0"/>
                </a:lnTo>
                <a:close/>
              </a:path>
            </a:pathLst>
          </a:custGeom>
          <a:blipFill>
            <a:blip r:embed="rId4"/>
            <a:stretch>
              <a:fillRect l="0" t="0" r="0" b="0"/>
            </a:stretch>
          </a:blipFill>
        </p:spPr>
      </p:sp>
      <p:sp>
        <p:nvSpPr>
          <p:cNvPr name="Freeform 5" id="5"/>
          <p:cNvSpPr/>
          <p:nvPr/>
        </p:nvSpPr>
        <p:spPr>
          <a:xfrm flipH="false" flipV="false" rot="0">
            <a:off x="1718294" y="5558502"/>
            <a:ext cx="2919431" cy="904249"/>
          </a:xfrm>
          <a:custGeom>
            <a:avLst/>
            <a:gdLst/>
            <a:ahLst/>
            <a:cxnLst/>
            <a:rect r="r" b="b" t="t" l="l"/>
            <a:pathLst>
              <a:path h="904249" w="2919431">
                <a:moveTo>
                  <a:pt x="0" y="0"/>
                </a:moveTo>
                <a:lnTo>
                  <a:pt x="2919432" y="0"/>
                </a:lnTo>
                <a:lnTo>
                  <a:pt x="2919432" y="904248"/>
                </a:lnTo>
                <a:lnTo>
                  <a:pt x="0" y="904248"/>
                </a:lnTo>
                <a:lnTo>
                  <a:pt x="0" y="0"/>
                </a:lnTo>
                <a:close/>
              </a:path>
            </a:pathLst>
          </a:custGeom>
          <a:blipFill>
            <a:blip r:embed="rId5"/>
            <a:stretch>
              <a:fillRect l="0" t="0" r="0" b="0"/>
            </a:stretch>
          </a:blipFill>
        </p:spPr>
      </p:sp>
      <p:sp>
        <p:nvSpPr>
          <p:cNvPr name="TextBox 6" id="6"/>
          <p:cNvSpPr txBox="true"/>
          <p:nvPr/>
        </p:nvSpPr>
        <p:spPr>
          <a:xfrm rot="0">
            <a:off x="643920" y="1822273"/>
            <a:ext cx="4413383" cy="1628775"/>
          </a:xfrm>
          <a:prstGeom prst="rect">
            <a:avLst/>
          </a:prstGeom>
        </p:spPr>
        <p:txBody>
          <a:bodyPr anchor="t" rtlCol="false" tIns="0" lIns="0" bIns="0" rIns="0">
            <a:spAutoFit/>
          </a:bodyPr>
          <a:lstStyle/>
          <a:p>
            <a:pPr algn="l">
              <a:lnSpc>
                <a:spcPts val="2100"/>
              </a:lnSpc>
            </a:pPr>
            <a:r>
              <a:rPr lang="en-US" sz="1500" b="true">
                <a:solidFill>
                  <a:srgbClr val="000000"/>
                </a:solidFill>
                <a:latin typeface="Arial Bold"/>
                <a:ea typeface="Arial Bold"/>
                <a:cs typeface="Arial Bold"/>
                <a:sym typeface="Arial Bold"/>
              </a:rPr>
              <a:t>2.   Liberación de memoria (Pop):</a:t>
            </a:r>
          </a:p>
          <a:p>
            <a:pPr algn="just" marL="323850" indent="-161925" lvl="1">
              <a:lnSpc>
                <a:spcPts val="2100"/>
              </a:lnSpc>
              <a:buFont typeface="Arial"/>
              <a:buChar char="•"/>
            </a:pPr>
            <a:r>
              <a:rPr lang="en-US" sz="1500" strike="noStrike" u="none">
                <a:solidFill>
                  <a:srgbClr val="000000"/>
                </a:solidFill>
                <a:latin typeface="Arial"/>
                <a:ea typeface="Arial"/>
                <a:cs typeface="Arial"/>
                <a:sym typeface="Arial"/>
              </a:rPr>
              <a:t>La Liberación de Memoria se implementa en una función que primero verifica si la memoria está vacía. Si no está vacía, se procede a eliminar el último proceso ingresado utilizando únicamente su ID</a:t>
            </a:r>
            <a:r>
              <a:rPr lang="en-US" sz="1500" strike="noStrike" u="none">
                <a:solidFill>
                  <a:srgbClr val="000000"/>
                </a:solidFill>
                <a:latin typeface="Arial"/>
                <a:ea typeface="Arial"/>
                <a:cs typeface="Arial"/>
                <a:sym typeface="Arial"/>
              </a:rPr>
              <a:t>.</a:t>
            </a:r>
          </a:p>
        </p:txBody>
      </p:sp>
      <p:sp>
        <p:nvSpPr>
          <p:cNvPr name="TextBox 7" id="7"/>
          <p:cNvSpPr txBox="true"/>
          <p:nvPr/>
        </p:nvSpPr>
        <p:spPr>
          <a:xfrm rot="0">
            <a:off x="5884538" y="4577427"/>
            <a:ext cx="4413383" cy="1895475"/>
          </a:xfrm>
          <a:prstGeom prst="rect">
            <a:avLst/>
          </a:prstGeom>
        </p:spPr>
        <p:txBody>
          <a:bodyPr anchor="t" rtlCol="false" tIns="0" lIns="0" bIns="0" rIns="0">
            <a:spAutoFit/>
          </a:bodyPr>
          <a:lstStyle/>
          <a:p>
            <a:pPr algn="l">
              <a:lnSpc>
                <a:spcPts val="2100"/>
              </a:lnSpc>
            </a:pPr>
            <a:r>
              <a:rPr lang="en-US" sz="1500" b="true">
                <a:solidFill>
                  <a:srgbClr val="000000"/>
                </a:solidFill>
                <a:latin typeface="Arial Bold"/>
                <a:ea typeface="Arial Bold"/>
                <a:cs typeface="Arial Bold"/>
                <a:sym typeface="Arial Bold"/>
              </a:rPr>
              <a:t>3.   Mostrar Memoria:</a:t>
            </a:r>
          </a:p>
          <a:p>
            <a:pPr algn="just" marL="323850" indent="-161925" lvl="1">
              <a:lnSpc>
                <a:spcPts val="2100"/>
              </a:lnSpc>
              <a:buFont typeface="Arial"/>
              <a:buChar char="•"/>
            </a:pPr>
            <a:r>
              <a:rPr lang="en-US" sz="1500" strike="noStrike" u="none">
                <a:solidFill>
                  <a:srgbClr val="000000"/>
                </a:solidFill>
                <a:latin typeface="Arial"/>
                <a:ea typeface="Arial"/>
                <a:cs typeface="Arial"/>
                <a:sym typeface="Arial"/>
              </a:rPr>
              <a:t>La función MostrarMemoria verifica si la pila de memoria está vacía. Si hay procesos, recorre los bloques de memoria, mostrando el ID del proceso, su nombre y el tamaño asignado. Al final, calcula y muestra el porcentaje de memoria disponible</a:t>
            </a:r>
            <a:r>
              <a:rPr lang="en-US" sz="1500" strike="noStrike" u="none">
                <a:solidFill>
                  <a:srgbClr val="000000"/>
                </a:solidFill>
                <a:latin typeface="Arial"/>
                <a:ea typeface="Arial"/>
                <a:cs typeface="Arial"/>
                <a:sym typeface="Arial"/>
              </a:rPr>
              <a:t>.</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8E8E3"/>
        </a:solidFill>
      </p:bgPr>
    </p:bg>
    <p:spTree>
      <p:nvGrpSpPr>
        <p:cNvPr id="1" name=""/>
        <p:cNvGrpSpPr/>
        <p:nvPr/>
      </p:nvGrpSpPr>
      <p:grpSpPr>
        <a:xfrm>
          <a:off x="0" y="0"/>
          <a:ext cx="0" cy="0"/>
          <a:chOff x="0" y="0"/>
          <a:chExt cx="0" cy="0"/>
        </a:xfrm>
      </p:grpSpPr>
      <p:sp>
        <p:nvSpPr>
          <p:cNvPr name="Freeform 2" id="2"/>
          <p:cNvSpPr/>
          <p:nvPr/>
        </p:nvSpPr>
        <p:spPr>
          <a:xfrm flipH="false" flipV="false" rot="0">
            <a:off x="6273633" y="2213317"/>
            <a:ext cx="4327471" cy="1720766"/>
          </a:xfrm>
          <a:custGeom>
            <a:avLst/>
            <a:gdLst/>
            <a:ahLst/>
            <a:cxnLst/>
            <a:rect r="r" b="b" t="t" l="l"/>
            <a:pathLst>
              <a:path h="1720766" w="4327471">
                <a:moveTo>
                  <a:pt x="0" y="0"/>
                </a:moveTo>
                <a:lnTo>
                  <a:pt x="4327471" y="0"/>
                </a:lnTo>
                <a:lnTo>
                  <a:pt x="4327471" y="1720766"/>
                </a:lnTo>
                <a:lnTo>
                  <a:pt x="0" y="1720766"/>
                </a:lnTo>
                <a:lnTo>
                  <a:pt x="0" y="0"/>
                </a:lnTo>
                <a:close/>
              </a:path>
            </a:pathLst>
          </a:custGeom>
          <a:blipFill>
            <a:blip r:embed="rId2"/>
            <a:stretch>
              <a:fillRect l="0" t="0" r="0" b="0"/>
            </a:stretch>
          </a:blipFill>
        </p:spPr>
      </p:sp>
      <p:sp>
        <p:nvSpPr>
          <p:cNvPr name="Freeform 3" id="3"/>
          <p:cNvSpPr/>
          <p:nvPr/>
        </p:nvSpPr>
        <p:spPr>
          <a:xfrm flipH="false" flipV="false" rot="0">
            <a:off x="6273633" y="4096008"/>
            <a:ext cx="3411534" cy="193143"/>
          </a:xfrm>
          <a:custGeom>
            <a:avLst/>
            <a:gdLst/>
            <a:ahLst/>
            <a:cxnLst/>
            <a:rect r="r" b="b" t="t" l="l"/>
            <a:pathLst>
              <a:path h="193143" w="3411534">
                <a:moveTo>
                  <a:pt x="0" y="0"/>
                </a:moveTo>
                <a:lnTo>
                  <a:pt x="3411534" y="0"/>
                </a:lnTo>
                <a:lnTo>
                  <a:pt x="3411534" y="193143"/>
                </a:lnTo>
                <a:lnTo>
                  <a:pt x="0" y="193143"/>
                </a:lnTo>
                <a:lnTo>
                  <a:pt x="0" y="0"/>
                </a:lnTo>
                <a:close/>
              </a:path>
            </a:pathLst>
          </a:custGeom>
          <a:blipFill>
            <a:blip r:embed="rId3"/>
            <a:stretch>
              <a:fillRect l="0" t="-220233" r="0" b="-115092"/>
            </a:stretch>
          </a:blipFill>
        </p:spPr>
      </p:sp>
      <p:sp>
        <p:nvSpPr>
          <p:cNvPr name="Freeform 4" id="4"/>
          <p:cNvSpPr/>
          <p:nvPr/>
        </p:nvSpPr>
        <p:spPr>
          <a:xfrm flipH="false" flipV="false" rot="0">
            <a:off x="643920" y="4666207"/>
            <a:ext cx="4886516" cy="2294224"/>
          </a:xfrm>
          <a:custGeom>
            <a:avLst/>
            <a:gdLst/>
            <a:ahLst/>
            <a:cxnLst/>
            <a:rect r="r" b="b" t="t" l="l"/>
            <a:pathLst>
              <a:path h="2294224" w="4886516">
                <a:moveTo>
                  <a:pt x="0" y="0"/>
                </a:moveTo>
                <a:lnTo>
                  <a:pt x="4886517" y="0"/>
                </a:lnTo>
                <a:lnTo>
                  <a:pt x="4886517" y="2294224"/>
                </a:lnTo>
                <a:lnTo>
                  <a:pt x="0" y="2294224"/>
                </a:lnTo>
                <a:lnTo>
                  <a:pt x="0" y="0"/>
                </a:lnTo>
                <a:close/>
              </a:path>
            </a:pathLst>
          </a:custGeom>
          <a:blipFill>
            <a:blip r:embed="rId4"/>
            <a:stretch>
              <a:fillRect l="0" t="0" r="0" b="0"/>
            </a:stretch>
          </a:blipFill>
        </p:spPr>
      </p:sp>
      <p:sp>
        <p:nvSpPr>
          <p:cNvPr name="TextBox 5" id="5"/>
          <p:cNvSpPr txBox="true"/>
          <p:nvPr/>
        </p:nvSpPr>
        <p:spPr>
          <a:xfrm rot="0">
            <a:off x="643920" y="1634520"/>
            <a:ext cx="8261203" cy="412750"/>
          </a:xfrm>
          <a:prstGeom prst="rect">
            <a:avLst/>
          </a:prstGeom>
        </p:spPr>
        <p:txBody>
          <a:bodyPr anchor="t" rtlCol="false" tIns="0" lIns="0" bIns="0" rIns="0">
            <a:spAutoFit/>
          </a:bodyPr>
          <a:lstStyle/>
          <a:p>
            <a:pPr algn="l">
              <a:lnSpc>
                <a:spcPts val="3499"/>
              </a:lnSpc>
            </a:pPr>
            <a:r>
              <a:rPr lang="en-US" b="true" sz="2499" spc="89">
                <a:solidFill>
                  <a:srgbClr val="0C0D0F"/>
                </a:solidFill>
                <a:latin typeface="Montserrat Bold"/>
                <a:ea typeface="Montserrat Bold"/>
                <a:cs typeface="Montserrat Bold"/>
                <a:sym typeface="Montserrat Bold"/>
              </a:rPr>
              <a:t>3.- Persistencia de datos en Gestor de Memoria</a:t>
            </a:r>
          </a:p>
        </p:txBody>
      </p:sp>
      <p:sp>
        <p:nvSpPr>
          <p:cNvPr name="TextBox 6" id="6"/>
          <p:cNvSpPr txBox="true"/>
          <p:nvPr/>
        </p:nvSpPr>
        <p:spPr>
          <a:xfrm rot="0">
            <a:off x="643920" y="2572008"/>
            <a:ext cx="4530746" cy="1362075"/>
          </a:xfrm>
          <a:prstGeom prst="rect">
            <a:avLst/>
          </a:prstGeom>
        </p:spPr>
        <p:txBody>
          <a:bodyPr anchor="t" rtlCol="false" tIns="0" lIns="0" bIns="0" rIns="0">
            <a:spAutoFit/>
          </a:bodyPr>
          <a:lstStyle/>
          <a:p>
            <a:pPr algn="l">
              <a:lnSpc>
                <a:spcPts val="2100"/>
              </a:lnSpc>
            </a:pPr>
            <a:r>
              <a:rPr lang="en-US" sz="1500" b="true">
                <a:solidFill>
                  <a:srgbClr val="000000"/>
                </a:solidFill>
                <a:latin typeface="Arial Bold"/>
                <a:ea typeface="Arial Bold"/>
                <a:cs typeface="Arial Bold"/>
                <a:sym typeface="Arial Bold"/>
              </a:rPr>
              <a:t>1.- Función para guardar la pila en un archivo:</a:t>
            </a:r>
          </a:p>
          <a:p>
            <a:pPr algn="just" marL="323850" indent="-161925" lvl="1">
              <a:lnSpc>
                <a:spcPts val="2100"/>
              </a:lnSpc>
              <a:buFont typeface="Arial"/>
              <a:buChar char="•"/>
            </a:pPr>
            <a:r>
              <a:rPr lang="en-US" sz="1500" strike="noStrike" u="none">
                <a:solidFill>
                  <a:srgbClr val="000000"/>
                </a:solidFill>
                <a:latin typeface="Arial"/>
                <a:ea typeface="Arial"/>
                <a:cs typeface="Arial"/>
                <a:sym typeface="Arial"/>
              </a:rPr>
              <a:t>Se realizo un codigo para que los datos registrado en  el Gestor de Memoria se almacene en pila.txt para poder almacenar todos los datos registrados al cerrar el programa.</a:t>
            </a:r>
          </a:p>
        </p:txBody>
      </p:sp>
      <p:sp>
        <p:nvSpPr>
          <p:cNvPr name="TextBox 7" id="7"/>
          <p:cNvSpPr txBox="true"/>
          <p:nvPr/>
        </p:nvSpPr>
        <p:spPr>
          <a:xfrm rot="0">
            <a:off x="6070359" y="4599532"/>
            <a:ext cx="4530746" cy="1628775"/>
          </a:xfrm>
          <a:prstGeom prst="rect">
            <a:avLst/>
          </a:prstGeom>
        </p:spPr>
        <p:txBody>
          <a:bodyPr anchor="t" rtlCol="false" tIns="0" lIns="0" bIns="0" rIns="0">
            <a:spAutoFit/>
          </a:bodyPr>
          <a:lstStyle/>
          <a:p>
            <a:pPr algn="l">
              <a:lnSpc>
                <a:spcPts val="2100"/>
              </a:lnSpc>
            </a:pPr>
            <a:r>
              <a:rPr lang="en-US" sz="1500" b="true">
                <a:solidFill>
                  <a:srgbClr val="000000"/>
                </a:solidFill>
                <a:latin typeface="Arial Bold"/>
                <a:ea typeface="Arial Bold"/>
                <a:cs typeface="Arial Bold"/>
                <a:sym typeface="Arial Bold"/>
              </a:rPr>
              <a:t>2.- Función para cargar el archivo de la pila :</a:t>
            </a:r>
          </a:p>
          <a:p>
            <a:pPr algn="just" marL="323850" indent="-161925" lvl="1">
              <a:lnSpc>
                <a:spcPts val="2100"/>
              </a:lnSpc>
              <a:buFont typeface="Arial"/>
              <a:buChar char="•"/>
            </a:pPr>
            <a:r>
              <a:rPr lang="en-US" sz="1500" strike="noStrike" u="none">
                <a:solidFill>
                  <a:srgbClr val="000000"/>
                </a:solidFill>
                <a:latin typeface="Arial"/>
                <a:ea typeface="Arial"/>
                <a:cs typeface="Arial"/>
                <a:sym typeface="Arial"/>
              </a:rPr>
              <a:t>La función cargarPila se encarga de cargar datos desde un archivo llamado "pila.txt" en una pila de memoria. Primero, verifica si el archivo se abre correctamente; si no, imprime un mensaje y termina. Luego, vacía la pila actual si existe.</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E8E8E3"/>
        </a:solidFill>
      </p:bgPr>
    </p:bg>
    <p:spTree>
      <p:nvGrpSpPr>
        <p:cNvPr id="1" name=""/>
        <p:cNvGrpSpPr/>
        <p:nvPr/>
      </p:nvGrpSpPr>
      <p:grpSpPr>
        <a:xfrm>
          <a:off x="0" y="0"/>
          <a:ext cx="0" cy="0"/>
          <a:chOff x="0" y="0"/>
          <a:chExt cx="0" cy="0"/>
        </a:xfrm>
      </p:grpSpPr>
      <p:sp>
        <p:nvSpPr>
          <p:cNvPr name="Freeform 2" id="2"/>
          <p:cNvSpPr/>
          <p:nvPr/>
        </p:nvSpPr>
        <p:spPr>
          <a:xfrm flipH="false" flipV="false" rot="0">
            <a:off x="6643325" y="1232028"/>
            <a:ext cx="3295246" cy="3287699"/>
          </a:xfrm>
          <a:custGeom>
            <a:avLst/>
            <a:gdLst/>
            <a:ahLst/>
            <a:cxnLst/>
            <a:rect r="r" b="b" t="t" l="l"/>
            <a:pathLst>
              <a:path h="3287699" w="3295246">
                <a:moveTo>
                  <a:pt x="0" y="0"/>
                </a:moveTo>
                <a:lnTo>
                  <a:pt x="3295245" y="0"/>
                </a:lnTo>
                <a:lnTo>
                  <a:pt x="3295245" y="3287700"/>
                </a:lnTo>
                <a:lnTo>
                  <a:pt x="0" y="3287700"/>
                </a:lnTo>
                <a:lnTo>
                  <a:pt x="0" y="0"/>
                </a:lnTo>
                <a:close/>
              </a:path>
            </a:pathLst>
          </a:custGeom>
          <a:blipFill>
            <a:blip r:embed="rId2"/>
            <a:stretch>
              <a:fillRect l="0" t="0" r="-8223" b="0"/>
            </a:stretch>
          </a:blipFill>
        </p:spPr>
      </p:sp>
      <p:sp>
        <p:nvSpPr>
          <p:cNvPr name="Freeform 3" id="3"/>
          <p:cNvSpPr/>
          <p:nvPr/>
        </p:nvSpPr>
        <p:spPr>
          <a:xfrm flipH="false" flipV="false" rot="0">
            <a:off x="6561674" y="4852852"/>
            <a:ext cx="3376896" cy="1692048"/>
          </a:xfrm>
          <a:custGeom>
            <a:avLst/>
            <a:gdLst/>
            <a:ahLst/>
            <a:cxnLst/>
            <a:rect r="r" b="b" t="t" l="l"/>
            <a:pathLst>
              <a:path h="1692048" w="3376896">
                <a:moveTo>
                  <a:pt x="0" y="0"/>
                </a:moveTo>
                <a:lnTo>
                  <a:pt x="3376896" y="0"/>
                </a:lnTo>
                <a:lnTo>
                  <a:pt x="3376896" y="1692049"/>
                </a:lnTo>
                <a:lnTo>
                  <a:pt x="0" y="1692049"/>
                </a:lnTo>
                <a:lnTo>
                  <a:pt x="0" y="0"/>
                </a:lnTo>
                <a:close/>
              </a:path>
            </a:pathLst>
          </a:custGeom>
          <a:blipFill>
            <a:blip r:embed="rId3"/>
            <a:stretch>
              <a:fillRect l="0" t="0" r="0" b="0"/>
            </a:stretch>
          </a:blipFill>
        </p:spPr>
      </p:sp>
      <p:sp>
        <p:nvSpPr>
          <p:cNvPr name="TextBox 4" id="4"/>
          <p:cNvSpPr txBox="true"/>
          <p:nvPr/>
        </p:nvSpPr>
        <p:spPr>
          <a:xfrm rot="0">
            <a:off x="643920" y="1605945"/>
            <a:ext cx="4530746" cy="2162175"/>
          </a:xfrm>
          <a:prstGeom prst="rect">
            <a:avLst/>
          </a:prstGeom>
        </p:spPr>
        <p:txBody>
          <a:bodyPr anchor="t" rtlCol="false" tIns="0" lIns="0" bIns="0" rIns="0">
            <a:spAutoFit/>
          </a:bodyPr>
          <a:lstStyle/>
          <a:p>
            <a:pPr algn="just">
              <a:lnSpc>
                <a:spcPts val="2100"/>
              </a:lnSpc>
            </a:pPr>
            <a:r>
              <a:rPr lang="en-US" sz="1500" b="true">
                <a:solidFill>
                  <a:srgbClr val="000000"/>
                </a:solidFill>
                <a:latin typeface="Arial Bold"/>
                <a:ea typeface="Arial Bold"/>
                <a:cs typeface="Arial Bold"/>
                <a:sym typeface="Arial Bold"/>
              </a:rPr>
              <a:t>2.1.- Función para cargar el archivo de la pila :</a:t>
            </a:r>
          </a:p>
          <a:p>
            <a:pPr algn="just">
              <a:lnSpc>
                <a:spcPts val="2100"/>
              </a:lnSpc>
            </a:pPr>
            <a:r>
              <a:rPr lang="en-US" sz="1500">
                <a:solidFill>
                  <a:srgbClr val="000000"/>
                </a:solidFill>
                <a:latin typeface="Arial"/>
                <a:ea typeface="Arial"/>
                <a:cs typeface="Arial"/>
                <a:sym typeface="Arial"/>
              </a:rPr>
              <a:t>A continuación, le</a:t>
            </a:r>
            <a:r>
              <a:rPr lang="en-US" sz="1500" strike="noStrike" u="none">
                <a:solidFill>
                  <a:srgbClr val="000000"/>
                </a:solidFill>
                <a:latin typeface="Arial"/>
                <a:ea typeface="Arial"/>
                <a:cs typeface="Arial"/>
                <a:sym typeface="Arial"/>
              </a:rPr>
              <a:t>e el archivo línea por línea, ignorando las líneas vacías. Para cada línea, extrae el ID del proceso, el nombre y el tamaño. Si alguna de estas partes está vacía, se salta la línea. Después, crea un nuevo nodo de memoria con los datos leídos e inserta este nodo al final de una lista temporal.</a:t>
            </a:r>
          </a:p>
        </p:txBody>
      </p:sp>
      <p:sp>
        <p:nvSpPr>
          <p:cNvPr name="TextBox 5" id="5"/>
          <p:cNvSpPr txBox="true"/>
          <p:nvPr/>
        </p:nvSpPr>
        <p:spPr>
          <a:xfrm rot="0">
            <a:off x="643920" y="4321914"/>
            <a:ext cx="4530746" cy="1895475"/>
          </a:xfrm>
          <a:prstGeom prst="rect">
            <a:avLst/>
          </a:prstGeom>
        </p:spPr>
        <p:txBody>
          <a:bodyPr anchor="t" rtlCol="false" tIns="0" lIns="0" bIns="0" rIns="0">
            <a:spAutoFit/>
          </a:bodyPr>
          <a:lstStyle/>
          <a:p>
            <a:pPr algn="l">
              <a:lnSpc>
                <a:spcPts val="2100"/>
              </a:lnSpc>
            </a:pPr>
            <a:r>
              <a:rPr lang="en-US" sz="1500" b="true">
                <a:solidFill>
                  <a:srgbClr val="000000"/>
                </a:solidFill>
                <a:latin typeface="Arial Bold"/>
                <a:ea typeface="Arial Bold"/>
                <a:cs typeface="Arial Bold"/>
                <a:sym typeface="Arial Bold"/>
              </a:rPr>
              <a:t>2.2.- Función para cargar el archivo de la pila :</a:t>
            </a:r>
          </a:p>
          <a:p>
            <a:pPr algn="l">
              <a:lnSpc>
                <a:spcPts val="2100"/>
              </a:lnSpc>
            </a:pPr>
            <a:r>
              <a:rPr lang="en-US" sz="1500">
                <a:solidFill>
                  <a:srgbClr val="000000"/>
                </a:solidFill>
                <a:latin typeface="Arial"/>
                <a:ea typeface="Arial"/>
                <a:cs typeface="Arial"/>
                <a:sym typeface="Arial"/>
              </a:rPr>
              <a:t>Finalmente, invierte la lista temporal para convertirla en una pila, actualizando el puntero cima para que apunte al nuevo tope de la pila. Al finalizar, cierra el archivo y muestra un mensaje indicando que la pila se ha cargado correctamente.</a:t>
            </a:r>
          </a:p>
          <a:p>
            <a:pPr algn="l">
              <a:lnSpc>
                <a:spcPts val="2100"/>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028700"/>
            <a:ext cx="11430000" cy="6439205"/>
          </a:xfrm>
          <a:custGeom>
            <a:avLst/>
            <a:gdLst/>
            <a:ahLst/>
            <a:cxnLst/>
            <a:rect r="r" b="b" t="t" l="l"/>
            <a:pathLst>
              <a:path h="6439205" w="11430000">
                <a:moveTo>
                  <a:pt x="0" y="0"/>
                </a:moveTo>
                <a:lnTo>
                  <a:pt x="11430000" y="0"/>
                </a:lnTo>
                <a:lnTo>
                  <a:pt x="11430000" y="6439205"/>
                </a:lnTo>
                <a:lnTo>
                  <a:pt x="0" y="6439205"/>
                </a:lnTo>
                <a:lnTo>
                  <a:pt x="0" y="0"/>
                </a:lnTo>
                <a:close/>
              </a:path>
            </a:pathLst>
          </a:custGeom>
          <a:blipFill>
            <a:blip r:embed="rId2"/>
            <a:stretch>
              <a:fillRect l="-1000" t="-7711" r="-1000" b="-7711"/>
            </a:stretch>
          </a:blipFill>
        </p:spPr>
      </p:sp>
      <p:sp>
        <p:nvSpPr>
          <p:cNvPr name="TextBox 3" id="3"/>
          <p:cNvSpPr txBox="true"/>
          <p:nvPr/>
        </p:nvSpPr>
        <p:spPr>
          <a:xfrm rot="0">
            <a:off x="2250870" y="2457641"/>
            <a:ext cx="6928259" cy="1789622"/>
          </a:xfrm>
          <a:prstGeom prst="rect">
            <a:avLst/>
          </a:prstGeom>
        </p:spPr>
        <p:txBody>
          <a:bodyPr anchor="t" rtlCol="false" tIns="0" lIns="0" bIns="0" rIns="0">
            <a:spAutoFit/>
          </a:bodyPr>
          <a:lstStyle/>
          <a:p>
            <a:pPr algn="ctr" marL="0" indent="0" lvl="0">
              <a:lnSpc>
                <a:spcPts val="14759"/>
              </a:lnSpc>
              <a:spcBef>
                <a:spcPct val="0"/>
              </a:spcBef>
            </a:pPr>
            <a:r>
              <a:rPr lang="en-US" b="true" sz="10542" spc="769" strike="noStrike" u="sng">
                <a:solidFill>
                  <a:srgbClr val="000000"/>
                </a:solidFill>
                <a:latin typeface="Montserrat Bold"/>
                <a:ea typeface="Montserrat Bold"/>
                <a:cs typeface="Montserrat Bold"/>
                <a:sym typeface="Montserrat Bold"/>
              </a:rPr>
              <a:t>GRACIAS</a:t>
            </a:r>
          </a:p>
        </p:txBody>
      </p:sp>
      <p:sp>
        <p:nvSpPr>
          <p:cNvPr name="TextBox 4" id="4"/>
          <p:cNvSpPr txBox="true"/>
          <p:nvPr/>
        </p:nvSpPr>
        <p:spPr>
          <a:xfrm rot="0">
            <a:off x="3043332" y="4763370"/>
            <a:ext cx="5343336" cy="322969"/>
          </a:xfrm>
          <a:prstGeom prst="rect">
            <a:avLst/>
          </a:prstGeom>
        </p:spPr>
        <p:txBody>
          <a:bodyPr anchor="t" rtlCol="false" tIns="0" lIns="0" bIns="0" rIns="0">
            <a:spAutoFit/>
          </a:bodyPr>
          <a:lstStyle/>
          <a:p>
            <a:pPr algn="ctr">
              <a:lnSpc>
                <a:spcPts val="2542"/>
              </a:lnSpc>
            </a:pPr>
            <a:r>
              <a:rPr lang="en-US" sz="1815" spc="185">
                <a:solidFill>
                  <a:srgbClr val="000000"/>
                </a:solidFill>
                <a:latin typeface="Catchy Mager"/>
                <a:ea typeface="Catchy Mager"/>
                <a:cs typeface="Catchy Mager"/>
                <a:sym typeface="Catchy Mager"/>
              </a:rPr>
              <a:t>Por su Atencion</a:t>
            </a:r>
          </a:p>
        </p:txBody>
      </p:sp>
      <p:sp>
        <p:nvSpPr>
          <p:cNvPr name="Freeform 5" id="5"/>
          <p:cNvSpPr/>
          <p:nvPr/>
        </p:nvSpPr>
        <p:spPr>
          <a:xfrm flipH="false" flipV="false" rot="0">
            <a:off x="536992" y="1676552"/>
            <a:ext cx="211890" cy="1004653"/>
          </a:xfrm>
          <a:custGeom>
            <a:avLst/>
            <a:gdLst/>
            <a:ahLst/>
            <a:cxnLst/>
            <a:rect r="r" b="b" t="t" l="l"/>
            <a:pathLst>
              <a:path h="1004653" w="211890">
                <a:moveTo>
                  <a:pt x="0" y="0"/>
                </a:moveTo>
                <a:lnTo>
                  <a:pt x="211891" y="0"/>
                </a:lnTo>
                <a:lnTo>
                  <a:pt x="211891" y="1004654"/>
                </a:lnTo>
                <a:lnTo>
                  <a:pt x="0" y="10046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0681117" y="6317726"/>
            <a:ext cx="211890" cy="1004653"/>
          </a:xfrm>
          <a:custGeom>
            <a:avLst/>
            <a:gdLst/>
            <a:ahLst/>
            <a:cxnLst/>
            <a:rect r="r" b="b" t="t" l="l"/>
            <a:pathLst>
              <a:path h="1004653" w="211890">
                <a:moveTo>
                  <a:pt x="0" y="0"/>
                </a:moveTo>
                <a:lnTo>
                  <a:pt x="211891" y="0"/>
                </a:lnTo>
                <a:lnTo>
                  <a:pt x="211891" y="1004653"/>
                </a:lnTo>
                <a:lnTo>
                  <a:pt x="0" y="10046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8E8E3"/>
        </a:solidFill>
      </p:bgPr>
    </p:bg>
    <p:spTree>
      <p:nvGrpSpPr>
        <p:cNvPr id="1" name=""/>
        <p:cNvGrpSpPr/>
        <p:nvPr/>
      </p:nvGrpSpPr>
      <p:grpSpPr>
        <a:xfrm>
          <a:off x="0" y="0"/>
          <a:ext cx="0" cy="0"/>
          <a:chOff x="0" y="0"/>
          <a:chExt cx="0" cy="0"/>
        </a:xfrm>
      </p:grpSpPr>
      <p:sp>
        <p:nvSpPr>
          <p:cNvPr name="Freeform 2" id="2"/>
          <p:cNvSpPr/>
          <p:nvPr/>
        </p:nvSpPr>
        <p:spPr>
          <a:xfrm flipH="false" flipV="false" rot="0">
            <a:off x="0" y="1028957"/>
            <a:ext cx="4286250" cy="6438643"/>
          </a:xfrm>
          <a:custGeom>
            <a:avLst/>
            <a:gdLst/>
            <a:ahLst/>
            <a:cxnLst/>
            <a:rect r="r" b="b" t="t" l="l"/>
            <a:pathLst>
              <a:path h="6438643" w="4286250">
                <a:moveTo>
                  <a:pt x="0" y="0"/>
                </a:moveTo>
                <a:lnTo>
                  <a:pt x="4286250" y="0"/>
                </a:lnTo>
                <a:lnTo>
                  <a:pt x="4286250" y="6438643"/>
                </a:lnTo>
                <a:lnTo>
                  <a:pt x="0" y="6438643"/>
                </a:lnTo>
                <a:lnTo>
                  <a:pt x="0" y="0"/>
                </a:lnTo>
                <a:close/>
              </a:path>
            </a:pathLst>
          </a:custGeom>
          <a:blipFill>
            <a:blip r:embed="rId2"/>
            <a:stretch>
              <a:fillRect l="-71" t="-3" r="-74" b="0"/>
            </a:stretch>
          </a:blipFill>
        </p:spPr>
      </p:sp>
      <p:grpSp>
        <p:nvGrpSpPr>
          <p:cNvPr name="Group 3" id="3"/>
          <p:cNvGrpSpPr>
            <a:grpSpLocks noChangeAspect="true"/>
          </p:cNvGrpSpPr>
          <p:nvPr/>
        </p:nvGrpSpPr>
        <p:grpSpPr>
          <a:xfrm rot="0">
            <a:off x="4899727" y="3373936"/>
            <a:ext cx="415223" cy="348263"/>
            <a:chOff x="0" y="0"/>
            <a:chExt cx="415226" cy="348259"/>
          </a:xfrm>
        </p:grpSpPr>
        <p:sp>
          <p:nvSpPr>
            <p:cNvPr name="Freeform 4" id="4"/>
            <p:cNvSpPr/>
            <p:nvPr/>
          </p:nvSpPr>
          <p:spPr>
            <a:xfrm flipH="false" flipV="false" rot="0">
              <a:off x="0" y="0"/>
              <a:ext cx="415163" cy="348234"/>
            </a:xfrm>
            <a:custGeom>
              <a:avLst/>
              <a:gdLst/>
              <a:ahLst/>
              <a:cxnLst/>
              <a:rect r="r" b="b" t="t" l="l"/>
              <a:pathLst>
                <a:path h="348234" w="415163">
                  <a:moveTo>
                    <a:pt x="26797" y="53594"/>
                  </a:moveTo>
                  <a:lnTo>
                    <a:pt x="26797" y="26797"/>
                  </a:lnTo>
                  <a:lnTo>
                    <a:pt x="53594" y="26797"/>
                  </a:lnTo>
                  <a:lnTo>
                    <a:pt x="53594" y="53594"/>
                  </a:lnTo>
                  <a:lnTo>
                    <a:pt x="26797" y="53594"/>
                  </a:lnTo>
                  <a:close/>
                  <a:moveTo>
                    <a:pt x="0" y="20066"/>
                  </a:moveTo>
                  <a:lnTo>
                    <a:pt x="0" y="60325"/>
                  </a:lnTo>
                  <a:cubicBezTo>
                    <a:pt x="0" y="71501"/>
                    <a:pt x="8890" y="80391"/>
                    <a:pt x="20066" y="80391"/>
                  </a:cubicBezTo>
                  <a:lnTo>
                    <a:pt x="60325" y="80391"/>
                  </a:lnTo>
                  <a:cubicBezTo>
                    <a:pt x="71501" y="80391"/>
                    <a:pt x="80391" y="71501"/>
                    <a:pt x="80391" y="60325"/>
                  </a:cubicBezTo>
                  <a:lnTo>
                    <a:pt x="80391" y="20066"/>
                  </a:lnTo>
                  <a:cubicBezTo>
                    <a:pt x="80391" y="9017"/>
                    <a:pt x="71374" y="0"/>
                    <a:pt x="60325" y="0"/>
                  </a:cubicBezTo>
                  <a:lnTo>
                    <a:pt x="20066" y="0"/>
                  </a:lnTo>
                  <a:cubicBezTo>
                    <a:pt x="8890" y="0"/>
                    <a:pt x="0" y="9017"/>
                    <a:pt x="0" y="20066"/>
                  </a:cubicBezTo>
                  <a:close/>
                  <a:moveTo>
                    <a:pt x="133985" y="26797"/>
                  </a:moveTo>
                  <a:cubicBezTo>
                    <a:pt x="126619" y="26797"/>
                    <a:pt x="120523" y="32766"/>
                    <a:pt x="120523" y="40132"/>
                  </a:cubicBezTo>
                  <a:cubicBezTo>
                    <a:pt x="120523" y="47498"/>
                    <a:pt x="126492" y="53467"/>
                    <a:pt x="133985" y="53467"/>
                  </a:cubicBezTo>
                  <a:lnTo>
                    <a:pt x="401828" y="53467"/>
                  </a:lnTo>
                  <a:cubicBezTo>
                    <a:pt x="409194" y="53467"/>
                    <a:pt x="415163" y="47498"/>
                    <a:pt x="415163" y="40132"/>
                  </a:cubicBezTo>
                  <a:cubicBezTo>
                    <a:pt x="415163" y="32766"/>
                    <a:pt x="409067" y="26797"/>
                    <a:pt x="401828" y="26797"/>
                  </a:cubicBezTo>
                  <a:lnTo>
                    <a:pt x="133985" y="26797"/>
                  </a:lnTo>
                  <a:close/>
                  <a:moveTo>
                    <a:pt x="133985" y="160782"/>
                  </a:moveTo>
                  <a:cubicBezTo>
                    <a:pt x="126619" y="160782"/>
                    <a:pt x="120523" y="166878"/>
                    <a:pt x="120523" y="174244"/>
                  </a:cubicBezTo>
                  <a:cubicBezTo>
                    <a:pt x="120523" y="181610"/>
                    <a:pt x="126492" y="187579"/>
                    <a:pt x="133985" y="187579"/>
                  </a:cubicBezTo>
                  <a:lnTo>
                    <a:pt x="401828" y="187579"/>
                  </a:lnTo>
                  <a:cubicBezTo>
                    <a:pt x="409194" y="187579"/>
                    <a:pt x="415163" y="181483"/>
                    <a:pt x="415163" y="174244"/>
                  </a:cubicBezTo>
                  <a:cubicBezTo>
                    <a:pt x="415163" y="167005"/>
                    <a:pt x="409067" y="160782"/>
                    <a:pt x="401828" y="160782"/>
                  </a:cubicBezTo>
                  <a:lnTo>
                    <a:pt x="133985" y="160782"/>
                  </a:lnTo>
                  <a:close/>
                  <a:moveTo>
                    <a:pt x="133985" y="294767"/>
                  </a:moveTo>
                  <a:cubicBezTo>
                    <a:pt x="126619" y="294767"/>
                    <a:pt x="120523" y="300863"/>
                    <a:pt x="120523" y="308229"/>
                  </a:cubicBezTo>
                  <a:cubicBezTo>
                    <a:pt x="120523" y="315595"/>
                    <a:pt x="126492" y="321564"/>
                    <a:pt x="133985" y="321564"/>
                  </a:cubicBezTo>
                  <a:lnTo>
                    <a:pt x="401828" y="321564"/>
                  </a:lnTo>
                  <a:cubicBezTo>
                    <a:pt x="409194" y="321564"/>
                    <a:pt x="415163" y="315468"/>
                    <a:pt x="415163" y="308229"/>
                  </a:cubicBezTo>
                  <a:cubicBezTo>
                    <a:pt x="415163" y="300990"/>
                    <a:pt x="409067" y="294767"/>
                    <a:pt x="401828" y="294767"/>
                  </a:cubicBezTo>
                  <a:lnTo>
                    <a:pt x="133985" y="294767"/>
                  </a:lnTo>
                  <a:close/>
                  <a:moveTo>
                    <a:pt x="26797" y="160782"/>
                  </a:moveTo>
                  <a:lnTo>
                    <a:pt x="53594" y="160782"/>
                  </a:lnTo>
                  <a:lnTo>
                    <a:pt x="53594" y="187579"/>
                  </a:lnTo>
                  <a:lnTo>
                    <a:pt x="26797" y="187579"/>
                  </a:lnTo>
                  <a:lnTo>
                    <a:pt x="26797" y="160782"/>
                  </a:lnTo>
                  <a:close/>
                  <a:moveTo>
                    <a:pt x="20066" y="133985"/>
                  </a:moveTo>
                  <a:cubicBezTo>
                    <a:pt x="8890" y="133985"/>
                    <a:pt x="0" y="142875"/>
                    <a:pt x="0" y="154051"/>
                  </a:cubicBezTo>
                  <a:lnTo>
                    <a:pt x="0" y="194183"/>
                  </a:lnTo>
                  <a:cubicBezTo>
                    <a:pt x="0" y="205359"/>
                    <a:pt x="8890" y="214249"/>
                    <a:pt x="20066" y="214249"/>
                  </a:cubicBezTo>
                  <a:lnTo>
                    <a:pt x="60325" y="214249"/>
                  </a:lnTo>
                  <a:cubicBezTo>
                    <a:pt x="71501" y="214249"/>
                    <a:pt x="80391" y="205359"/>
                    <a:pt x="80391" y="194183"/>
                  </a:cubicBezTo>
                  <a:lnTo>
                    <a:pt x="80391" y="154051"/>
                  </a:lnTo>
                  <a:cubicBezTo>
                    <a:pt x="80391" y="142875"/>
                    <a:pt x="71374" y="133985"/>
                    <a:pt x="60325" y="133985"/>
                  </a:cubicBezTo>
                  <a:lnTo>
                    <a:pt x="20066" y="133985"/>
                  </a:lnTo>
                  <a:close/>
                  <a:moveTo>
                    <a:pt x="26797" y="321564"/>
                  </a:moveTo>
                  <a:lnTo>
                    <a:pt x="26797" y="294640"/>
                  </a:lnTo>
                  <a:lnTo>
                    <a:pt x="53594" y="294640"/>
                  </a:lnTo>
                  <a:lnTo>
                    <a:pt x="53594" y="321437"/>
                  </a:lnTo>
                  <a:lnTo>
                    <a:pt x="26797" y="321437"/>
                  </a:lnTo>
                  <a:close/>
                  <a:moveTo>
                    <a:pt x="0" y="288036"/>
                  </a:moveTo>
                  <a:lnTo>
                    <a:pt x="0" y="328168"/>
                  </a:lnTo>
                  <a:cubicBezTo>
                    <a:pt x="0" y="339344"/>
                    <a:pt x="8890" y="348234"/>
                    <a:pt x="20066" y="348234"/>
                  </a:cubicBezTo>
                  <a:lnTo>
                    <a:pt x="60325" y="348234"/>
                  </a:lnTo>
                  <a:cubicBezTo>
                    <a:pt x="71501" y="348234"/>
                    <a:pt x="80391" y="339344"/>
                    <a:pt x="80391" y="328168"/>
                  </a:cubicBezTo>
                  <a:lnTo>
                    <a:pt x="80391" y="288036"/>
                  </a:lnTo>
                  <a:cubicBezTo>
                    <a:pt x="80391" y="276860"/>
                    <a:pt x="71374" y="267970"/>
                    <a:pt x="60325" y="267970"/>
                  </a:cubicBezTo>
                  <a:lnTo>
                    <a:pt x="20066" y="267970"/>
                  </a:lnTo>
                  <a:cubicBezTo>
                    <a:pt x="8890" y="267843"/>
                    <a:pt x="0" y="276860"/>
                    <a:pt x="0" y="288036"/>
                  </a:cubicBezTo>
                </a:path>
              </a:pathLst>
            </a:custGeom>
            <a:solidFill>
              <a:srgbClr val="1E1E1A"/>
            </a:solidFill>
          </p:spPr>
        </p:sp>
      </p:grpSp>
      <p:grpSp>
        <p:nvGrpSpPr>
          <p:cNvPr name="Group 5" id="5"/>
          <p:cNvGrpSpPr>
            <a:grpSpLocks noChangeAspect="true"/>
          </p:cNvGrpSpPr>
          <p:nvPr/>
        </p:nvGrpSpPr>
        <p:grpSpPr>
          <a:xfrm rot="0">
            <a:off x="7050891" y="3333750"/>
            <a:ext cx="214312" cy="428625"/>
            <a:chOff x="0" y="0"/>
            <a:chExt cx="214312" cy="428625"/>
          </a:xfrm>
        </p:grpSpPr>
        <p:sp>
          <p:nvSpPr>
            <p:cNvPr name="Freeform 6" id="6"/>
            <p:cNvSpPr/>
            <p:nvPr/>
          </p:nvSpPr>
          <p:spPr>
            <a:xfrm flipH="false" flipV="false" rot="0">
              <a:off x="-254" y="0"/>
              <a:ext cx="215011" cy="428625"/>
            </a:xfrm>
            <a:custGeom>
              <a:avLst/>
              <a:gdLst/>
              <a:ahLst/>
              <a:cxnLst/>
              <a:rect r="r" b="b" t="t" l="l"/>
              <a:pathLst>
                <a:path h="428625" w="215011">
                  <a:moveTo>
                    <a:pt x="87376" y="20066"/>
                  </a:moveTo>
                  <a:cubicBezTo>
                    <a:pt x="87376" y="17399"/>
                    <a:pt x="87884" y="14859"/>
                    <a:pt x="88900" y="12319"/>
                  </a:cubicBezTo>
                  <a:cubicBezTo>
                    <a:pt x="89916" y="9779"/>
                    <a:pt x="91440" y="7620"/>
                    <a:pt x="93218" y="5842"/>
                  </a:cubicBezTo>
                  <a:cubicBezTo>
                    <a:pt x="94996" y="4064"/>
                    <a:pt x="97282" y="2540"/>
                    <a:pt x="99695" y="1524"/>
                  </a:cubicBezTo>
                  <a:cubicBezTo>
                    <a:pt x="102108" y="508"/>
                    <a:pt x="104648" y="0"/>
                    <a:pt x="107315" y="0"/>
                  </a:cubicBezTo>
                  <a:cubicBezTo>
                    <a:pt x="109982" y="0"/>
                    <a:pt x="112522" y="508"/>
                    <a:pt x="114935" y="1524"/>
                  </a:cubicBezTo>
                  <a:cubicBezTo>
                    <a:pt x="117348" y="2540"/>
                    <a:pt x="119634" y="3937"/>
                    <a:pt x="121412" y="5842"/>
                  </a:cubicBezTo>
                  <a:cubicBezTo>
                    <a:pt x="123190" y="7747"/>
                    <a:pt x="124714" y="9906"/>
                    <a:pt x="125730" y="12319"/>
                  </a:cubicBezTo>
                  <a:cubicBezTo>
                    <a:pt x="126746" y="14732"/>
                    <a:pt x="127254" y="17272"/>
                    <a:pt x="127254" y="20066"/>
                  </a:cubicBezTo>
                  <a:cubicBezTo>
                    <a:pt x="127254" y="22860"/>
                    <a:pt x="126746" y="25273"/>
                    <a:pt x="125730" y="27813"/>
                  </a:cubicBezTo>
                  <a:cubicBezTo>
                    <a:pt x="124714" y="30353"/>
                    <a:pt x="123190" y="32385"/>
                    <a:pt x="121412" y="34290"/>
                  </a:cubicBezTo>
                  <a:cubicBezTo>
                    <a:pt x="119634" y="36195"/>
                    <a:pt x="117348" y="37592"/>
                    <a:pt x="114935" y="38608"/>
                  </a:cubicBezTo>
                  <a:cubicBezTo>
                    <a:pt x="112522" y="39624"/>
                    <a:pt x="109982" y="40132"/>
                    <a:pt x="107315" y="40132"/>
                  </a:cubicBezTo>
                  <a:cubicBezTo>
                    <a:pt x="104648" y="40132"/>
                    <a:pt x="102108" y="39624"/>
                    <a:pt x="99695" y="38608"/>
                  </a:cubicBezTo>
                  <a:cubicBezTo>
                    <a:pt x="97282" y="37592"/>
                    <a:pt x="94996" y="36195"/>
                    <a:pt x="93218" y="34290"/>
                  </a:cubicBezTo>
                  <a:cubicBezTo>
                    <a:pt x="91440" y="32385"/>
                    <a:pt x="89916" y="30226"/>
                    <a:pt x="88900" y="27813"/>
                  </a:cubicBezTo>
                  <a:cubicBezTo>
                    <a:pt x="87884" y="25400"/>
                    <a:pt x="87376" y="22733"/>
                    <a:pt x="87376" y="20066"/>
                  </a:cubicBezTo>
                  <a:close/>
                  <a:moveTo>
                    <a:pt x="144145" y="54737"/>
                  </a:moveTo>
                  <a:cubicBezTo>
                    <a:pt x="149606" y="55753"/>
                    <a:pt x="153924" y="59944"/>
                    <a:pt x="154813" y="65405"/>
                  </a:cubicBezTo>
                  <a:cubicBezTo>
                    <a:pt x="157099" y="77851"/>
                    <a:pt x="168021" y="87122"/>
                    <a:pt x="181102" y="87122"/>
                  </a:cubicBezTo>
                  <a:cubicBezTo>
                    <a:pt x="185801" y="87122"/>
                    <a:pt x="190119" y="85979"/>
                    <a:pt x="193929" y="83820"/>
                  </a:cubicBezTo>
                  <a:cubicBezTo>
                    <a:pt x="199009" y="81026"/>
                    <a:pt x="205359" y="81915"/>
                    <a:pt x="209677" y="85852"/>
                  </a:cubicBezTo>
                  <a:cubicBezTo>
                    <a:pt x="213995" y="89789"/>
                    <a:pt x="215011" y="96266"/>
                    <a:pt x="212344" y="101473"/>
                  </a:cubicBezTo>
                  <a:lnTo>
                    <a:pt x="169291" y="187452"/>
                  </a:lnTo>
                  <a:lnTo>
                    <a:pt x="174371" y="187452"/>
                  </a:lnTo>
                  <a:cubicBezTo>
                    <a:pt x="181737" y="187452"/>
                    <a:pt x="187706" y="193421"/>
                    <a:pt x="187706" y="200787"/>
                  </a:cubicBezTo>
                  <a:cubicBezTo>
                    <a:pt x="187706" y="208153"/>
                    <a:pt x="181737" y="214249"/>
                    <a:pt x="174371" y="214249"/>
                  </a:cubicBezTo>
                  <a:lnTo>
                    <a:pt x="161544" y="214249"/>
                  </a:lnTo>
                  <a:lnTo>
                    <a:pt x="165227" y="294640"/>
                  </a:lnTo>
                  <a:lnTo>
                    <a:pt x="138430" y="294640"/>
                  </a:lnTo>
                  <a:lnTo>
                    <a:pt x="134747" y="214249"/>
                  </a:lnTo>
                  <a:lnTo>
                    <a:pt x="80010" y="214249"/>
                  </a:lnTo>
                  <a:lnTo>
                    <a:pt x="76327" y="294640"/>
                  </a:lnTo>
                  <a:lnTo>
                    <a:pt x="49530" y="294640"/>
                  </a:lnTo>
                  <a:lnTo>
                    <a:pt x="53213" y="214249"/>
                  </a:lnTo>
                  <a:lnTo>
                    <a:pt x="40386" y="214249"/>
                  </a:lnTo>
                  <a:cubicBezTo>
                    <a:pt x="33020" y="214249"/>
                    <a:pt x="27051" y="208153"/>
                    <a:pt x="27051" y="200787"/>
                  </a:cubicBezTo>
                  <a:cubicBezTo>
                    <a:pt x="27051" y="193421"/>
                    <a:pt x="33020" y="187452"/>
                    <a:pt x="40386" y="187452"/>
                  </a:cubicBezTo>
                  <a:lnTo>
                    <a:pt x="45466" y="187452"/>
                  </a:lnTo>
                  <a:lnTo>
                    <a:pt x="2540" y="101600"/>
                  </a:lnTo>
                  <a:cubicBezTo>
                    <a:pt x="0" y="96393"/>
                    <a:pt x="1016" y="90043"/>
                    <a:pt x="5207" y="85979"/>
                  </a:cubicBezTo>
                  <a:cubicBezTo>
                    <a:pt x="9398" y="81915"/>
                    <a:pt x="15748" y="81026"/>
                    <a:pt x="20955" y="83947"/>
                  </a:cubicBezTo>
                  <a:cubicBezTo>
                    <a:pt x="24765" y="85979"/>
                    <a:pt x="29083" y="87249"/>
                    <a:pt x="33782" y="87249"/>
                  </a:cubicBezTo>
                  <a:cubicBezTo>
                    <a:pt x="46863" y="87249"/>
                    <a:pt x="57785" y="77978"/>
                    <a:pt x="60071" y="65532"/>
                  </a:cubicBezTo>
                  <a:cubicBezTo>
                    <a:pt x="61214" y="60071"/>
                    <a:pt x="65405" y="55880"/>
                    <a:pt x="70739" y="54864"/>
                  </a:cubicBezTo>
                  <a:cubicBezTo>
                    <a:pt x="76073" y="53848"/>
                    <a:pt x="81661" y="56261"/>
                    <a:pt x="84582" y="60960"/>
                  </a:cubicBezTo>
                  <a:cubicBezTo>
                    <a:pt x="89281" y="68580"/>
                    <a:pt x="97790" y="73660"/>
                    <a:pt x="107315" y="73660"/>
                  </a:cubicBezTo>
                  <a:cubicBezTo>
                    <a:pt x="116840" y="73660"/>
                    <a:pt x="125349" y="68580"/>
                    <a:pt x="130175" y="60960"/>
                  </a:cubicBezTo>
                  <a:cubicBezTo>
                    <a:pt x="133096" y="56261"/>
                    <a:pt x="138557" y="53848"/>
                    <a:pt x="144018" y="54864"/>
                  </a:cubicBezTo>
                  <a:lnTo>
                    <a:pt x="144018" y="54737"/>
                  </a:lnTo>
                  <a:close/>
                  <a:moveTo>
                    <a:pt x="75565" y="187579"/>
                  </a:moveTo>
                  <a:lnTo>
                    <a:pt x="139319" y="187579"/>
                  </a:lnTo>
                  <a:lnTo>
                    <a:pt x="176276" y="113665"/>
                  </a:lnTo>
                  <a:cubicBezTo>
                    <a:pt x="160147" y="112268"/>
                    <a:pt x="146177" y="103759"/>
                    <a:pt x="137414" y="91313"/>
                  </a:cubicBezTo>
                  <a:cubicBezTo>
                    <a:pt x="128905" y="97155"/>
                    <a:pt x="118618" y="100584"/>
                    <a:pt x="107442" y="100584"/>
                  </a:cubicBezTo>
                  <a:cubicBezTo>
                    <a:pt x="96266" y="100584"/>
                    <a:pt x="85979" y="97282"/>
                    <a:pt x="77470" y="91313"/>
                  </a:cubicBezTo>
                  <a:cubicBezTo>
                    <a:pt x="68580" y="103759"/>
                    <a:pt x="54610" y="112268"/>
                    <a:pt x="38608" y="113665"/>
                  </a:cubicBezTo>
                  <a:lnTo>
                    <a:pt x="75565" y="187579"/>
                  </a:lnTo>
                  <a:close/>
                  <a:moveTo>
                    <a:pt x="159512" y="321564"/>
                  </a:moveTo>
                  <a:cubicBezTo>
                    <a:pt x="168783" y="321564"/>
                    <a:pt x="177419" y="326390"/>
                    <a:pt x="182245" y="334137"/>
                  </a:cubicBezTo>
                  <a:lnTo>
                    <a:pt x="209677" y="378206"/>
                  </a:lnTo>
                  <a:cubicBezTo>
                    <a:pt x="212979" y="383413"/>
                    <a:pt x="214630" y="389382"/>
                    <a:pt x="214630" y="395605"/>
                  </a:cubicBezTo>
                  <a:cubicBezTo>
                    <a:pt x="214630" y="413893"/>
                    <a:pt x="199771" y="428625"/>
                    <a:pt x="181610" y="428625"/>
                  </a:cubicBezTo>
                  <a:lnTo>
                    <a:pt x="33274" y="428625"/>
                  </a:lnTo>
                  <a:cubicBezTo>
                    <a:pt x="15113" y="428625"/>
                    <a:pt x="254" y="413766"/>
                    <a:pt x="254" y="395605"/>
                  </a:cubicBezTo>
                  <a:cubicBezTo>
                    <a:pt x="254" y="389509"/>
                    <a:pt x="2032" y="383413"/>
                    <a:pt x="5207" y="378206"/>
                  </a:cubicBezTo>
                  <a:lnTo>
                    <a:pt x="32512" y="334137"/>
                  </a:lnTo>
                  <a:cubicBezTo>
                    <a:pt x="37338" y="326263"/>
                    <a:pt x="45974" y="321564"/>
                    <a:pt x="55245" y="321564"/>
                  </a:cubicBezTo>
                  <a:lnTo>
                    <a:pt x="159385" y="321564"/>
                  </a:lnTo>
                  <a:close/>
                  <a:moveTo>
                    <a:pt x="55372" y="348361"/>
                  </a:moveTo>
                  <a:lnTo>
                    <a:pt x="27940" y="392430"/>
                  </a:lnTo>
                  <a:cubicBezTo>
                    <a:pt x="27305" y="393446"/>
                    <a:pt x="27051" y="394462"/>
                    <a:pt x="27051" y="395732"/>
                  </a:cubicBezTo>
                  <a:cubicBezTo>
                    <a:pt x="27051" y="399161"/>
                    <a:pt x="29845" y="401955"/>
                    <a:pt x="33274" y="401955"/>
                  </a:cubicBezTo>
                  <a:lnTo>
                    <a:pt x="181610" y="401955"/>
                  </a:lnTo>
                  <a:cubicBezTo>
                    <a:pt x="185039" y="401955"/>
                    <a:pt x="187833" y="399161"/>
                    <a:pt x="187833" y="395732"/>
                  </a:cubicBezTo>
                  <a:cubicBezTo>
                    <a:pt x="187833" y="394589"/>
                    <a:pt x="187452" y="393446"/>
                    <a:pt x="186944" y="392430"/>
                  </a:cubicBezTo>
                  <a:lnTo>
                    <a:pt x="159639" y="348361"/>
                  </a:lnTo>
                  <a:lnTo>
                    <a:pt x="55372" y="348361"/>
                  </a:lnTo>
                </a:path>
              </a:pathLst>
            </a:custGeom>
            <a:solidFill>
              <a:srgbClr val="1E1E1A"/>
            </a:solidFill>
          </p:spPr>
        </p:sp>
      </p:grpSp>
      <p:grpSp>
        <p:nvGrpSpPr>
          <p:cNvPr name="Group 7" id="7"/>
          <p:cNvGrpSpPr>
            <a:grpSpLocks noChangeAspect="true"/>
          </p:cNvGrpSpPr>
          <p:nvPr/>
        </p:nvGrpSpPr>
        <p:grpSpPr>
          <a:xfrm rot="0">
            <a:off x="9047445" y="3360534"/>
            <a:ext cx="316944" cy="375056"/>
            <a:chOff x="0" y="0"/>
            <a:chExt cx="316941" cy="375056"/>
          </a:xfrm>
        </p:grpSpPr>
        <p:sp>
          <p:nvSpPr>
            <p:cNvPr name="Freeform 8" id="8"/>
            <p:cNvSpPr/>
            <p:nvPr/>
          </p:nvSpPr>
          <p:spPr>
            <a:xfrm flipH="false" flipV="false" rot="0">
              <a:off x="0" y="0"/>
              <a:ext cx="316865" cy="375031"/>
            </a:xfrm>
            <a:custGeom>
              <a:avLst/>
              <a:gdLst/>
              <a:ahLst/>
              <a:cxnLst/>
              <a:rect r="r" b="b" t="t" l="l"/>
              <a:pathLst>
                <a:path h="375031" w="316865">
                  <a:moveTo>
                    <a:pt x="241046" y="233553"/>
                  </a:moveTo>
                  <a:lnTo>
                    <a:pt x="77216" y="199009"/>
                  </a:lnTo>
                  <a:lnTo>
                    <a:pt x="70358" y="231902"/>
                  </a:lnTo>
                  <a:lnTo>
                    <a:pt x="234188" y="266192"/>
                  </a:lnTo>
                  <a:lnTo>
                    <a:pt x="241046" y="233553"/>
                  </a:lnTo>
                  <a:close/>
                  <a:moveTo>
                    <a:pt x="283718" y="160782"/>
                  </a:moveTo>
                  <a:lnTo>
                    <a:pt x="155321" y="53340"/>
                  </a:lnTo>
                  <a:lnTo>
                    <a:pt x="133985" y="79121"/>
                  </a:lnTo>
                  <a:lnTo>
                    <a:pt x="262509" y="186563"/>
                  </a:lnTo>
                  <a:lnTo>
                    <a:pt x="283845" y="160782"/>
                  </a:lnTo>
                  <a:close/>
                  <a:moveTo>
                    <a:pt x="257556" y="194056"/>
                  </a:moveTo>
                  <a:lnTo>
                    <a:pt x="105918" y="123063"/>
                  </a:lnTo>
                  <a:lnTo>
                    <a:pt x="91948" y="153670"/>
                  </a:lnTo>
                  <a:lnTo>
                    <a:pt x="243713" y="224409"/>
                  </a:lnTo>
                  <a:lnTo>
                    <a:pt x="257810" y="194056"/>
                  </a:lnTo>
                  <a:close/>
                  <a:moveTo>
                    <a:pt x="217043" y="0"/>
                  </a:moveTo>
                  <a:lnTo>
                    <a:pt x="190246" y="20066"/>
                  </a:lnTo>
                  <a:lnTo>
                    <a:pt x="290068" y="154305"/>
                  </a:lnTo>
                  <a:lnTo>
                    <a:pt x="316865" y="134239"/>
                  </a:lnTo>
                  <a:lnTo>
                    <a:pt x="217043" y="0"/>
                  </a:lnTo>
                  <a:close/>
                  <a:moveTo>
                    <a:pt x="234188" y="274574"/>
                  </a:moveTo>
                  <a:lnTo>
                    <a:pt x="66802" y="274574"/>
                  </a:lnTo>
                  <a:lnTo>
                    <a:pt x="66802" y="307848"/>
                  </a:lnTo>
                  <a:lnTo>
                    <a:pt x="234188" y="307848"/>
                  </a:lnTo>
                  <a:lnTo>
                    <a:pt x="234188" y="274574"/>
                  </a:lnTo>
                  <a:close/>
                  <a:moveTo>
                    <a:pt x="267462" y="341503"/>
                  </a:moveTo>
                  <a:lnTo>
                    <a:pt x="33528" y="341503"/>
                  </a:lnTo>
                  <a:lnTo>
                    <a:pt x="33528" y="241173"/>
                  </a:lnTo>
                  <a:lnTo>
                    <a:pt x="0" y="241173"/>
                  </a:lnTo>
                  <a:lnTo>
                    <a:pt x="0" y="375031"/>
                  </a:lnTo>
                  <a:lnTo>
                    <a:pt x="300990" y="375031"/>
                  </a:lnTo>
                  <a:lnTo>
                    <a:pt x="300990" y="241173"/>
                  </a:lnTo>
                  <a:lnTo>
                    <a:pt x="267462" y="241173"/>
                  </a:lnTo>
                  <a:lnTo>
                    <a:pt x="267462" y="341630"/>
                  </a:lnTo>
                </a:path>
              </a:pathLst>
            </a:custGeom>
            <a:solidFill>
              <a:srgbClr val="1E1E1A"/>
            </a:solidFill>
          </p:spPr>
        </p:sp>
      </p:grpSp>
      <p:sp>
        <p:nvSpPr>
          <p:cNvPr name="TextBox 9" id="9"/>
          <p:cNvSpPr txBox="true"/>
          <p:nvPr/>
        </p:nvSpPr>
        <p:spPr>
          <a:xfrm rot="0">
            <a:off x="4886325" y="1966522"/>
            <a:ext cx="5904424" cy="1076182"/>
          </a:xfrm>
          <a:prstGeom prst="rect">
            <a:avLst/>
          </a:prstGeom>
        </p:spPr>
        <p:txBody>
          <a:bodyPr anchor="t" rtlCol="false" tIns="0" lIns="0" bIns="0" rIns="0">
            <a:spAutoFit/>
          </a:bodyPr>
          <a:lstStyle/>
          <a:p>
            <a:pPr algn="l">
              <a:lnSpc>
                <a:spcPts val="4276"/>
              </a:lnSpc>
            </a:pPr>
            <a:r>
              <a:rPr lang="en-US" b="true" sz="3375" spc="121">
                <a:solidFill>
                  <a:srgbClr val="0C0D0F"/>
                </a:solidFill>
                <a:latin typeface="Montserrat Bold"/>
                <a:ea typeface="Montserrat Bold"/>
                <a:cs typeface="Montserrat Bold"/>
                <a:sym typeface="Montserrat Bold"/>
              </a:rPr>
              <a:t>ESTRUCTURAS DE DATOS PROPUESTAS</a:t>
            </a:r>
          </a:p>
        </p:txBody>
      </p:sp>
      <p:sp>
        <p:nvSpPr>
          <p:cNvPr name="TextBox 10" id="10"/>
          <p:cNvSpPr txBox="true"/>
          <p:nvPr/>
        </p:nvSpPr>
        <p:spPr>
          <a:xfrm rot="0">
            <a:off x="4886325" y="3931244"/>
            <a:ext cx="1907248" cy="2884237"/>
          </a:xfrm>
          <a:prstGeom prst="rect">
            <a:avLst/>
          </a:prstGeom>
        </p:spPr>
        <p:txBody>
          <a:bodyPr anchor="t" rtlCol="false" tIns="0" lIns="0" bIns="0" rIns="0">
            <a:spAutoFit/>
          </a:bodyPr>
          <a:lstStyle/>
          <a:p>
            <a:pPr algn="l">
              <a:lnSpc>
                <a:spcPts val="2099"/>
              </a:lnSpc>
            </a:pPr>
            <a:r>
              <a:rPr lang="en-US" b="true" sz="1687" spc="60">
                <a:solidFill>
                  <a:srgbClr val="000000"/>
                </a:solidFill>
                <a:latin typeface="Montserrat Bold"/>
                <a:ea typeface="Montserrat Bold"/>
                <a:cs typeface="Montserrat Bold"/>
                <a:sym typeface="Montserrat Bold"/>
              </a:rPr>
              <a:t>LISTA ENLAZADA</a:t>
            </a:r>
          </a:p>
          <a:p>
            <a:pPr algn="l">
              <a:lnSpc>
                <a:spcPts val="2137"/>
              </a:lnSpc>
            </a:pPr>
            <a:r>
              <a:rPr lang="en-US" sz="1350">
                <a:solidFill>
                  <a:srgbClr val="000000"/>
                </a:solidFill>
                <a:latin typeface="Arial"/>
                <a:ea typeface="Arial"/>
                <a:cs typeface="Arial"/>
                <a:sym typeface="Arial"/>
              </a:rPr>
              <a:t>Utilizada en el Gestor de Procesos para almacenar y gestionar todos los procesos registrados en el </a:t>
            </a:r>
          </a:p>
          <a:p>
            <a:pPr algn="l">
              <a:lnSpc>
                <a:spcPts val="2324"/>
              </a:lnSpc>
            </a:pPr>
            <a:r>
              <a:rPr lang="en-US" sz="1350">
                <a:solidFill>
                  <a:srgbClr val="000000"/>
                </a:solidFill>
                <a:latin typeface="Arial"/>
                <a:ea typeface="Arial"/>
                <a:cs typeface="Arial"/>
                <a:sym typeface="Arial"/>
              </a:rPr>
              <a:t>sistema, permitiendo </a:t>
            </a:r>
          </a:p>
          <a:p>
            <a:pPr algn="l">
              <a:lnSpc>
                <a:spcPts val="2025"/>
              </a:lnSpc>
            </a:pPr>
            <a:r>
              <a:rPr lang="en-US" sz="1350">
                <a:solidFill>
                  <a:srgbClr val="000000"/>
                </a:solidFill>
                <a:latin typeface="Arial"/>
                <a:ea typeface="Arial"/>
                <a:cs typeface="Arial"/>
                <a:sym typeface="Arial"/>
              </a:rPr>
              <a:t>inserciones, eliminaciones </a:t>
            </a:r>
          </a:p>
          <a:p>
            <a:pPr algn="l">
              <a:lnSpc>
                <a:spcPts val="2324"/>
              </a:lnSpc>
            </a:pPr>
            <a:r>
              <a:rPr lang="en-US" sz="1350">
                <a:solidFill>
                  <a:srgbClr val="000000"/>
                </a:solidFill>
                <a:latin typeface="Arial"/>
                <a:ea typeface="Arial"/>
                <a:cs typeface="Arial"/>
                <a:sym typeface="Arial"/>
              </a:rPr>
              <a:t>y búsquedas eficientes.</a:t>
            </a:r>
          </a:p>
        </p:txBody>
      </p:sp>
      <p:sp>
        <p:nvSpPr>
          <p:cNvPr name="TextBox 11" id="11"/>
          <p:cNvSpPr txBox="true"/>
          <p:nvPr/>
        </p:nvSpPr>
        <p:spPr>
          <a:xfrm rot="0">
            <a:off x="6938962" y="3931244"/>
            <a:ext cx="1907248" cy="2627062"/>
          </a:xfrm>
          <a:prstGeom prst="rect">
            <a:avLst/>
          </a:prstGeom>
        </p:spPr>
        <p:txBody>
          <a:bodyPr anchor="t" rtlCol="false" tIns="0" lIns="0" bIns="0" rIns="0">
            <a:spAutoFit/>
          </a:bodyPr>
          <a:lstStyle/>
          <a:p>
            <a:pPr algn="l">
              <a:lnSpc>
                <a:spcPts val="2099"/>
              </a:lnSpc>
            </a:pPr>
            <a:r>
              <a:rPr lang="en-US" b="true" sz="1687" spc="65">
                <a:solidFill>
                  <a:srgbClr val="000000"/>
                </a:solidFill>
                <a:latin typeface="Montserrat Bold"/>
                <a:ea typeface="Montserrat Bold"/>
                <a:cs typeface="Montserrat Bold"/>
                <a:sym typeface="Montserrat Bold"/>
              </a:rPr>
              <a:t>COLA DE PRIORIDAD</a:t>
            </a:r>
          </a:p>
          <a:p>
            <a:pPr algn="just">
              <a:lnSpc>
                <a:spcPts val="2137"/>
              </a:lnSpc>
            </a:pPr>
            <a:r>
              <a:rPr lang="en-US" sz="1350">
                <a:solidFill>
                  <a:srgbClr val="000000"/>
                </a:solidFill>
                <a:latin typeface="Arial"/>
                <a:ea typeface="Arial"/>
                <a:cs typeface="Arial"/>
                <a:sym typeface="Arial"/>
              </a:rPr>
              <a:t>Empleada en el Planificador de CPU para organizar y ejecutar procesos según su nivel de </a:t>
            </a:r>
          </a:p>
          <a:p>
            <a:pPr algn="just">
              <a:lnSpc>
                <a:spcPts val="2324"/>
              </a:lnSpc>
            </a:pPr>
            <a:r>
              <a:rPr lang="en-US" sz="1350">
                <a:solidFill>
                  <a:srgbClr val="000000"/>
                </a:solidFill>
                <a:latin typeface="Arial"/>
                <a:ea typeface="Arial"/>
                <a:cs typeface="Arial"/>
                <a:sym typeface="Arial"/>
              </a:rPr>
              <a:t>prioridad, replicando el </a:t>
            </a:r>
          </a:p>
          <a:p>
            <a:pPr algn="just">
              <a:lnSpc>
                <a:spcPts val="2025"/>
              </a:lnSpc>
            </a:pPr>
            <a:r>
              <a:rPr lang="en-US" sz="1350">
                <a:solidFill>
                  <a:srgbClr val="000000"/>
                </a:solidFill>
                <a:latin typeface="Arial"/>
                <a:ea typeface="Arial"/>
                <a:cs typeface="Arial"/>
                <a:sym typeface="Arial"/>
              </a:rPr>
              <a:t>comportamiento real de </a:t>
            </a:r>
          </a:p>
          <a:p>
            <a:pPr algn="just">
              <a:lnSpc>
                <a:spcPts val="2324"/>
              </a:lnSpc>
            </a:pPr>
            <a:r>
              <a:rPr lang="en-US" sz="1350">
                <a:solidFill>
                  <a:srgbClr val="000000"/>
                </a:solidFill>
                <a:latin typeface="Arial"/>
                <a:ea typeface="Arial"/>
                <a:cs typeface="Arial"/>
                <a:sym typeface="Arial"/>
              </a:rPr>
              <a:t>los sistemas operativos.</a:t>
            </a:r>
          </a:p>
        </p:txBody>
      </p:sp>
      <p:sp>
        <p:nvSpPr>
          <p:cNvPr name="TextBox 12" id="12"/>
          <p:cNvSpPr txBox="true"/>
          <p:nvPr/>
        </p:nvSpPr>
        <p:spPr>
          <a:xfrm rot="0">
            <a:off x="8991600" y="3902669"/>
            <a:ext cx="1880826" cy="2972276"/>
          </a:xfrm>
          <a:prstGeom prst="rect">
            <a:avLst/>
          </a:prstGeom>
        </p:spPr>
        <p:txBody>
          <a:bodyPr anchor="t" rtlCol="false" tIns="0" lIns="0" bIns="0" rIns="0">
            <a:spAutoFit/>
          </a:bodyPr>
          <a:lstStyle/>
          <a:p>
            <a:pPr algn="l">
              <a:lnSpc>
                <a:spcPts val="2362"/>
              </a:lnSpc>
            </a:pPr>
            <a:r>
              <a:rPr lang="en-US" b="true" sz="1687" spc="64">
                <a:solidFill>
                  <a:srgbClr val="000000"/>
                </a:solidFill>
                <a:latin typeface="Montserrat Bold"/>
                <a:ea typeface="Montserrat Bold"/>
                <a:cs typeface="Montserrat Bold"/>
                <a:sym typeface="Montserrat Bold"/>
              </a:rPr>
              <a:t>PILA</a:t>
            </a:r>
          </a:p>
          <a:p>
            <a:pPr algn="l">
              <a:lnSpc>
                <a:spcPts val="2124"/>
              </a:lnSpc>
            </a:pPr>
            <a:r>
              <a:rPr lang="en-US" sz="1350">
                <a:solidFill>
                  <a:srgbClr val="000000"/>
                </a:solidFill>
                <a:latin typeface="Arial"/>
                <a:ea typeface="Arial"/>
                <a:cs typeface="Arial"/>
                <a:sym typeface="Arial"/>
              </a:rPr>
              <a:t>Utilizada en el Gestor de Memoria para simular la asignación y liberación de </a:t>
            </a:r>
          </a:p>
          <a:p>
            <a:pPr algn="l">
              <a:lnSpc>
                <a:spcPts val="2324"/>
              </a:lnSpc>
            </a:pPr>
            <a:r>
              <a:rPr lang="en-US" sz="1350">
                <a:solidFill>
                  <a:srgbClr val="000000"/>
                </a:solidFill>
                <a:latin typeface="Arial"/>
                <a:ea typeface="Arial"/>
                <a:cs typeface="Arial"/>
                <a:sym typeface="Arial"/>
              </a:rPr>
              <a:t>bloques de memoria de </a:t>
            </a:r>
          </a:p>
          <a:p>
            <a:pPr algn="l">
              <a:lnSpc>
                <a:spcPts val="2025"/>
              </a:lnSpc>
            </a:pPr>
            <a:r>
              <a:rPr lang="en-US" sz="1350">
                <a:solidFill>
                  <a:srgbClr val="000000"/>
                </a:solidFill>
                <a:latin typeface="Arial"/>
                <a:ea typeface="Arial"/>
                <a:cs typeface="Arial"/>
                <a:sym typeface="Arial"/>
              </a:rPr>
              <a:t>manera LIFO (Last-In, First-</a:t>
            </a:r>
          </a:p>
          <a:p>
            <a:pPr algn="l">
              <a:lnSpc>
                <a:spcPts val="2324"/>
              </a:lnSpc>
            </a:pPr>
            <a:r>
              <a:rPr lang="en-US" sz="1350">
                <a:solidFill>
                  <a:srgbClr val="000000"/>
                </a:solidFill>
                <a:latin typeface="Arial"/>
                <a:ea typeface="Arial"/>
                <a:cs typeface="Arial"/>
                <a:sym typeface="Arial"/>
              </a:rPr>
              <a:t>Out), facilitando un control </a:t>
            </a:r>
          </a:p>
          <a:p>
            <a:pPr algn="l">
              <a:lnSpc>
                <a:spcPts val="2025"/>
              </a:lnSpc>
            </a:pPr>
            <a:r>
              <a:rPr lang="en-US" sz="1350">
                <a:solidFill>
                  <a:srgbClr val="000000"/>
                </a:solidFill>
                <a:latin typeface="Arial"/>
                <a:ea typeface="Arial"/>
                <a:cs typeface="Arial"/>
                <a:sym typeface="Arial"/>
              </a:rPr>
              <a:t>eficiente.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8E8E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448658" y="3514725"/>
            <a:ext cx="390525" cy="381000"/>
            <a:chOff x="0" y="0"/>
            <a:chExt cx="390525" cy="381000"/>
          </a:xfrm>
        </p:grpSpPr>
        <p:sp>
          <p:nvSpPr>
            <p:cNvPr name="Freeform 3" id="3"/>
            <p:cNvSpPr/>
            <p:nvPr/>
          </p:nvSpPr>
          <p:spPr>
            <a:xfrm flipH="false" flipV="false" rot="0">
              <a:off x="0" y="0"/>
              <a:ext cx="390652" cy="381000"/>
            </a:xfrm>
            <a:custGeom>
              <a:avLst/>
              <a:gdLst/>
              <a:ahLst/>
              <a:cxnLst/>
              <a:rect r="r" b="b" t="t" l="l"/>
              <a:pathLst>
                <a:path h="381000" w="390652">
                  <a:moveTo>
                    <a:pt x="0" y="359537"/>
                  </a:moveTo>
                  <a:lnTo>
                    <a:pt x="0" y="21463"/>
                  </a:lnTo>
                  <a:cubicBezTo>
                    <a:pt x="0" y="18669"/>
                    <a:pt x="508" y="15875"/>
                    <a:pt x="1651" y="13208"/>
                  </a:cubicBezTo>
                  <a:cubicBezTo>
                    <a:pt x="2794" y="10541"/>
                    <a:pt x="4318" y="8255"/>
                    <a:pt x="6223" y="6223"/>
                  </a:cubicBezTo>
                  <a:cubicBezTo>
                    <a:pt x="8128" y="4191"/>
                    <a:pt x="10668" y="2667"/>
                    <a:pt x="13208" y="1651"/>
                  </a:cubicBezTo>
                  <a:cubicBezTo>
                    <a:pt x="15748" y="635"/>
                    <a:pt x="18542" y="0"/>
                    <a:pt x="21463" y="0"/>
                  </a:cubicBezTo>
                  <a:lnTo>
                    <a:pt x="369062" y="0"/>
                  </a:lnTo>
                  <a:cubicBezTo>
                    <a:pt x="371856" y="0"/>
                    <a:pt x="374650" y="508"/>
                    <a:pt x="377317" y="1651"/>
                  </a:cubicBezTo>
                  <a:cubicBezTo>
                    <a:pt x="379984" y="2794"/>
                    <a:pt x="382270" y="4318"/>
                    <a:pt x="384302" y="6350"/>
                  </a:cubicBezTo>
                  <a:cubicBezTo>
                    <a:pt x="386334" y="8382"/>
                    <a:pt x="387858" y="10668"/>
                    <a:pt x="389001" y="13335"/>
                  </a:cubicBezTo>
                  <a:cubicBezTo>
                    <a:pt x="390144" y="16002"/>
                    <a:pt x="390652" y="18669"/>
                    <a:pt x="390652" y="21590"/>
                  </a:cubicBezTo>
                  <a:lnTo>
                    <a:pt x="390652" y="359537"/>
                  </a:lnTo>
                  <a:cubicBezTo>
                    <a:pt x="390652" y="362331"/>
                    <a:pt x="390144" y="365125"/>
                    <a:pt x="389001" y="367665"/>
                  </a:cubicBezTo>
                  <a:cubicBezTo>
                    <a:pt x="387858" y="370205"/>
                    <a:pt x="386334" y="372618"/>
                    <a:pt x="384302" y="374650"/>
                  </a:cubicBezTo>
                  <a:cubicBezTo>
                    <a:pt x="382270" y="376682"/>
                    <a:pt x="379984" y="378206"/>
                    <a:pt x="377317" y="379349"/>
                  </a:cubicBezTo>
                  <a:cubicBezTo>
                    <a:pt x="374650" y="380492"/>
                    <a:pt x="371983" y="381000"/>
                    <a:pt x="369062" y="381000"/>
                  </a:cubicBezTo>
                  <a:lnTo>
                    <a:pt x="21463" y="381000"/>
                  </a:lnTo>
                  <a:cubicBezTo>
                    <a:pt x="18669" y="381000"/>
                    <a:pt x="15875" y="380492"/>
                    <a:pt x="13208" y="379349"/>
                  </a:cubicBezTo>
                  <a:cubicBezTo>
                    <a:pt x="10541" y="378206"/>
                    <a:pt x="8255" y="376682"/>
                    <a:pt x="6223" y="374650"/>
                  </a:cubicBezTo>
                  <a:cubicBezTo>
                    <a:pt x="4191" y="372618"/>
                    <a:pt x="2667" y="370332"/>
                    <a:pt x="1524" y="367665"/>
                  </a:cubicBezTo>
                  <a:cubicBezTo>
                    <a:pt x="381" y="364998"/>
                    <a:pt x="0" y="362458"/>
                    <a:pt x="0" y="359537"/>
                  </a:cubicBezTo>
                </a:path>
              </a:pathLst>
            </a:custGeom>
            <a:solidFill>
              <a:srgbClr val="D8D9D2"/>
            </a:solidFill>
          </p:spPr>
        </p:sp>
      </p:grpSp>
      <p:grpSp>
        <p:nvGrpSpPr>
          <p:cNvPr name="Group 4" id="4"/>
          <p:cNvGrpSpPr>
            <a:grpSpLocks noChangeAspect="true"/>
          </p:cNvGrpSpPr>
          <p:nvPr/>
        </p:nvGrpSpPr>
        <p:grpSpPr>
          <a:xfrm rot="0">
            <a:off x="4086225" y="3514725"/>
            <a:ext cx="381000" cy="381000"/>
            <a:chOff x="0" y="0"/>
            <a:chExt cx="381000" cy="381000"/>
          </a:xfrm>
        </p:grpSpPr>
        <p:sp>
          <p:nvSpPr>
            <p:cNvPr name="Freeform 5" id="5"/>
            <p:cNvSpPr/>
            <p:nvPr/>
          </p:nvSpPr>
          <p:spPr>
            <a:xfrm flipH="false" flipV="false" rot="0">
              <a:off x="0" y="0"/>
              <a:ext cx="381000" cy="381000"/>
            </a:xfrm>
            <a:custGeom>
              <a:avLst/>
              <a:gdLst/>
              <a:ahLst/>
              <a:cxnLst/>
              <a:rect r="r" b="b" t="t" l="l"/>
              <a:pathLst>
                <a:path h="381000" w="381000">
                  <a:moveTo>
                    <a:pt x="0" y="359537"/>
                  </a:moveTo>
                  <a:lnTo>
                    <a:pt x="0" y="21463"/>
                  </a:lnTo>
                  <a:cubicBezTo>
                    <a:pt x="0" y="18669"/>
                    <a:pt x="508" y="15875"/>
                    <a:pt x="1651" y="13208"/>
                  </a:cubicBezTo>
                  <a:cubicBezTo>
                    <a:pt x="2794" y="10541"/>
                    <a:pt x="4318" y="8255"/>
                    <a:pt x="6223" y="6223"/>
                  </a:cubicBezTo>
                  <a:cubicBezTo>
                    <a:pt x="8128" y="4191"/>
                    <a:pt x="10668" y="2667"/>
                    <a:pt x="13208" y="1651"/>
                  </a:cubicBezTo>
                  <a:cubicBezTo>
                    <a:pt x="15748" y="635"/>
                    <a:pt x="18542" y="0"/>
                    <a:pt x="21463" y="0"/>
                  </a:cubicBezTo>
                  <a:lnTo>
                    <a:pt x="359537" y="0"/>
                  </a:lnTo>
                  <a:cubicBezTo>
                    <a:pt x="362331" y="0"/>
                    <a:pt x="365125" y="508"/>
                    <a:pt x="367792" y="1651"/>
                  </a:cubicBezTo>
                  <a:cubicBezTo>
                    <a:pt x="370459" y="2794"/>
                    <a:pt x="372745" y="4318"/>
                    <a:pt x="374777" y="6350"/>
                  </a:cubicBezTo>
                  <a:cubicBezTo>
                    <a:pt x="376809" y="8382"/>
                    <a:pt x="378333" y="10668"/>
                    <a:pt x="379349" y="13335"/>
                  </a:cubicBezTo>
                  <a:cubicBezTo>
                    <a:pt x="380365" y="16002"/>
                    <a:pt x="381000" y="18669"/>
                    <a:pt x="381000" y="21590"/>
                  </a:cubicBezTo>
                  <a:lnTo>
                    <a:pt x="381000" y="359537"/>
                  </a:lnTo>
                  <a:cubicBezTo>
                    <a:pt x="381000" y="362331"/>
                    <a:pt x="380492" y="365125"/>
                    <a:pt x="379349" y="367665"/>
                  </a:cubicBezTo>
                  <a:cubicBezTo>
                    <a:pt x="378206" y="370205"/>
                    <a:pt x="376682" y="372618"/>
                    <a:pt x="374777" y="374650"/>
                  </a:cubicBezTo>
                  <a:cubicBezTo>
                    <a:pt x="372872" y="376682"/>
                    <a:pt x="370459" y="378206"/>
                    <a:pt x="367792" y="379349"/>
                  </a:cubicBezTo>
                  <a:cubicBezTo>
                    <a:pt x="365125" y="380492"/>
                    <a:pt x="362458" y="381000"/>
                    <a:pt x="359537" y="381000"/>
                  </a:cubicBezTo>
                  <a:lnTo>
                    <a:pt x="21463" y="381000"/>
                  </a:lnTo>
                  <a:cubicBezTo>
                    <a:pt x="18669" y="381000"/>
                    <a:pt x="15875" y="380492"/>
                    <a:pt x="13208" y="379349"/>
                  </a:cubicBezTo>
                  <a:cubicBezTo>
                    <a:pt x="10541" y="378206"/>
                    <a:pt x="8255" y="376682"/>
                    <a:pt x="6223" y="374650"/>
                  </a:cubicBezTo>
                  <a:cubicBezTo>
                    <a:pt x="4191" y="372618"/>
                    <a:pt x="2667" y="370332"/>
                    <a:pt x="1651" y="367665"/>
                  </a:cubicBezTo>
                  <a:cubicBezTo>
                    <a:pt x="635" y="364998"/>
                    <a:pt x="0" y="362458"/>
                    <a:pt x="0" y="359537"/>
                  </a:cubicBezTo>
                </a:path>
              </a:pathLst>
            </a:custGeom>
            <a:solidFill>
              <a:srgbClr val="D8D9D2"/>
            </a:solidFill>
          </p:spPr>
        </p:sp>
      </p:grpSp>
      <p:grpSp>
        <p:nvGrpSpPr>
          <p:cNvPr name="Group 6" id="6"/>
          <p:cNvGrpSpPr>
            <a:grpSpLocks noChangeAspect="true"/>
          </p:cNvGrpSpPr>
          <p:nvPr/>
        </p:nvGrpSpPr>
        <p:grpSpPr>
          <a:xfrm rot="0">
            <a:off x="7562850" y="3514725"/>
            <a:ext cx="390525" cy="381000"/>
            <a:chOff x="0" y="0"/>
            <a:chExt cx="390525" cy="381000"/>
          </a:xfrm>
        </p:grpSpPr>
        <p:sp>
          <p:nvSpPr>
            <p:cNvPr name="Freeform 7" id="7"/>
            <p:cNvSpPr/>
            <p:nvPr/>
          </p:nvSpPr>
          <p:spPr>
            <a:xfrm flipH="false" flipV="false" rot="0">
              <a:off x="0" y="0"/>
              <a:ext cx="390652" cy="381000"/>
            </a:xfrm>
            <a:custGeom>
              <a:avLst/>
              <a:gdLst/>
              <a:ahLst/>
              <a:cxnLst/>
              <a:rect r="r" b="b" t="t" l="l"/>
              <a:pathLst>
                <a:path h="381000" w="390652">
                  <a:moveTo>
                    <a:pt x="0" y="359537"/>
                  </a:moveTo>
                  <a:lnTo>
                    <a:pt x="0" y="21463"/>
                  </a:lnTo>
                  <a:cubicBezTo>
                    <a:pt x="0" y="18669"/>
                    <a:pt x="508" y="15875"/>
                    <a:pt x="1651" y="13208"/>
                  </a:cubicBezTo>
                  <a:cubicBezTo>
                    <a:pt x="2794" y="10541"/>
                    <a:pt x="4318" y="8255"/>
                    <a:pt x="6223" y="6223"/>
                  </a:cubicBezTo>
                  <a:cubicBezTo>
                    <a:pt x="8128" y="4191"/>
                    <a:pt x="10668" y="2667"/>
                    <a:pt x="13208" y="1651"/>
                  </a:cubicBezTo>
                  <a:cubicBezTo>
                    <a:pt x="15748" y="635"/>
                    <a:pt x="18542" y="0"/>
                    <a:pt x="21463" y="0"/>
                  </a:cubicBezTo>
                  <a:lnTo>
                    <a:pt x="369062" y="0"/>
                  </a:lnTo>
                  <a:cubicBezTo>
                    <a:pt x="371856" y="0"/>
                    <a:pt x="374650" y="508"/>
                    <a:pt x="377317" y="1651"/>
                  </a:cubicBezTo>
                  <a:cubicBezTo>
                    <a:pt x="379984" y="2794"/>
                    <a:pt x="382270" y="4318"/>
                    <a:pt x="384302" y="6350"/>
                  </a:cubicBezTo>
                  <a:cubicBezTo>
                    <a:pt x="386334" y="8382"/>
                    <a:pt x="387858" y="10668"/>
                    <a:pt x="389001" y="13335"/>
                  </a:cubicBezTo>
                  <a:cubicBezTo>
                    <a:pt x="390144" y="16002"/>
                    <a:pt x="390652" y="18669"/>
                    <a:pt x="390652" y="21590"/>
                  </a:cubicBezTo>
                  <a:lnTo>
                    <a:pt x="390652" y="359537"/>
                  </a:lnTo>
                  <a:cubicBezTo>
                    <a:pt x="390652" y="362331"/>
                    <a:pt x="390144" y="365125"/>
                    <a:pt x="389001" y="367665"/>
                  </a:cubicBezTo>
                  <a:cubicBezTo>
                    <a:pt x="387858" y="370205"/>
                    <a:pt x="386334" y="372618"/>
                    <a:pt x="384302" y="374650"/>
                  </a:cubicBezTo>
                  <a:cubicBezTo>
                    <a:pt x="382270" y="376682"/>
                    <a:pt x="379984" y="378206"/>
                    <a:pt x="377317" y="379349"/>
                  </a:cubicBezTo>
                  <a:cubicBezTo>
                    <a:pt x="374650" y="380492"/>
                    <a:pt x="371983" y="381000"/>
                    <a:pt x="369062" y="381000"/>
                  </a:cubicBezTo>
                  <a:lnTo>
                    <a:pt x="21463" y="381000"/>
                  </a:lnTo>
                  <a:cubicBezTo>
                    <a:pt x="18669" y="381000"/>
                    <a:pt x="15875" y="380492"/>
                    <a:pt x="13208" y="379349"/>
                  </a:cubicBezTo>
                  <a:cubicBezTo>
                    <a:pt x="10541" y="378206"/>
                    <a:pt x="8255" y="376682"/>
                    <a:pt x="6223" y="374650"/>
                  </a:cubicBezTo>
                  <a:cubicBezTo>
                    <a:pt x="4191" y="372618"/>
                    <a:pt x="2667" y="370332"/>
                    <a:pt x="1651" y="367665"/>
                  </a:cubicBezTo>
                  <a:cubicBezTo>
                    <a:pt x="635" y="364998"/>
                    <a:pt x="0" y="362458"/>
                    <a:pt x="0" y="359537"/>
                  </a:cubicBezTo>
                </a:path>
              </a:pathLst>
            </a:custGeom>
            <a:solidFill>
              <a:srgbClr val="D8D9D2"/>
            </a:solidFill>
          </p:spPr>
        </p:sp>
      </p:grpSp>
      <p:sp>
        <p:nvSpPr>
          <p:cNvPr name="Freeform 8" id="8"/>
          <p:cNvSpPr/>
          <p:nvPr/>
        </p:nvSpPr>
        <p:spPr>
          <a:xfrm flipH="false" flipV="false" rot="0">
            <a:off x="407630" y="3572060"/>
            <a:ext cx="431553" cy="323665"/>
          </a:xfrm>
          <a:custGeom>
            <a:avLst/>
            <a:gdLst/>
            <a:ahLst/>
            <a:cxnLst/>
            <a:rect r="r" b="b" t="t" l="l"/>
            <a:pathLst>
              <a:path h="323665" w="431553">
                <a:moveTo>
                  <a:pt x="0" y="0"/>
                </a:moveTo>
                <a:lnTo>
                  <a:pt x="431553" y="0"/>
                </a:lnTo>
                <a:lnTo>
                  <a:pt x="431553" y="323665"/>
                </a:lnTo>
                <a:lnTo>
                  <a:pt x="0" y="323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99893" y="3569294"/>
            <a:ext cx="381000" cy="381000"/>
          </a:xfrm>
          <a:custGeom>
            <a:avLst/>
            <a:gdLst/>
            <a:ahLst/>
            <a:cxnLst/>
            <a:rect r="r" b="b" t="t" l="l"/>
            <a:pathLst>
              <a:path h="381000" w="381000">
                <a:moveTo>
                  <a:pt x="0" y="0"/>
                </a:moveTo>
                <a:lnTo>
                  <a:pt x="381000" y="0"/>
                </a:lnTo>
                <a:lnTo>
                  <a:pt x="381000" y="381000"/>
                </a:lnTo>
                <a:lnTo>
                  <a:pt x="0" y="381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7562850" y="3544746"/>
            <a:ext cx="419148" cy="430096"/>
          </a:xfrm>
          <a:custGeom>
            <a:avLst/>
            <a:gdLst/>
            <a:ahLst/>
            <a:cxnLst/>
            <a:rect r="r" b="b" t="t" l="l"/>
            <a:pathLst>
              <a:path h="430096" w="419148">
                <a:moveTo>
                  <a:pt x="0" y="0"/>
                </a:moveTo>
                <a:lnTo>
                  <a:pt x="419148" y="0"/>
                </a:lnTo>
                <a:lnTo>
                  <a:pt x="419148" y="430095"/>
                </a:lnTo>
                <a:lnTo>
                  <a:pt x="0" y="4300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600075" y="2061772"/>
            <a:ext cx="8612010" cy="1076182"/>
          </a:xfrm>
          <a:prstGeom prst="rect">
            <a:avLst/>
          </a:prstGeom>
        </p:spPr>
        <p:txBody>
          <a:bodyPr anchor="t" rtlCol="false" tIns="0" lIns="0" bIns="0" rIns="0">
            <a:spAutoFit/>
          </a:bodyPr>
          <a:lstStyle/>
          <a:p>
            <a:pPr algn="l">
              <a:lnSpc>
                <a:spcPts val="4276"/>
              </a:lnSpc>
            </a:pPr>
            <a:r>
              <a:rPr lang="en-US" b="true" sz="3375" spc="121">
                <a:solidFill>
                  <a:srgbClr val="0C0D0F"/>
                </a:solidFill>
                <a:latin typeface="Montserrat Bold"/>
                <a:ea typeface="Montserrat Bold"/>
                <a:cs typeface="Montserrat Bold"/>
                <a:sym typeface="Montserrat Bold"/>
              </a:rPr>
              <a:t>JUSTIFICACIÓN DE LA ELECCIÓN DE ESTRUCTURAS</a:t>
            </a:r>
          </a:p>
        </p:txBody>
      </p:sp>
      <p:sp>
        <p:nvSpPr>
          <p:cNvPr name="TextBox 12" id="12"/>
          <p:cNvSpPr txBox="true"/>
          <p:nvPr/>
        </p:nvSpPr>
        <p:spPr>
          <a:xfrm rot="0">
            <a:off x="1157288" y="3569294"/>
            <a:ext cx="2784824" cy="3169987"/>
          </a:xfrm>
          <a:prstGeom prst="rect">
            <a:avLst/>
          </a:prstGeom>
        </p:spPr>
        <p:txBody>
          <a:bodyPr anchor="t" rtlCol="false" tIns="0" lIns="0" bIns="0" rIns="0">
            <a:spAutoFit/>
          </a:bodyPr>
          <a:lstStyle/>
          <a:p>
            <a:pPr algn="l">
              <a:lnSpc>
                <a:spcPts val="2099"/>
              </a:lnSpc>
            </a:pPr>
            <a:r>
              <a:rPr lang="en-US" b="true" sz="1687" spc="60">
                <a:solidFill>
                  <a:srgbClr val="000000"/>
                </a:solidFill>
                <a:latin typeface="Montserrat Bold"/>
                <a:ea typeface="Montserrat Bold"/>
                <a:cs typeface="Montserrat Bold"/>
                <a:sym typeface="Montserrat Bold"/>
              </a:rPr>
              <a:t>LISTA ENLAZADA (GESTOR DE PROCESOS)</a:t>
            </a:r>
          </a:p>
          <a:p>
            <a:pPr algn="just">
              <a:lnSpc>
                <a:spcPts val="2137"/>
              </a:lnSpc>
            </a:pPr>
            <a:r>
              <a:rPr lang="en-US" sz="1350">
                <a:solidFill>
                  <a:srgbClr val="000000"/>
                </a:solidFill>
                <a:latin typeface="Arial"/>
                <a:ea typeface="Arial"/>
                <a:cs typeface="Arial"/>
                <a:sym typeface="Arial"/>
              </a:rPr>
              <a:t>Elegida por su eficiencia para insertar, eliminar y buscar procesos en cualquier posición. Su naturaleza dinámica ajusta el tamaño según los procesos activos, </a:t>
            </a:r>
          </a:p>
          <a:p>
            <a:pPr algn="just">
              <a:lnSpc>
                <a:spcPts val="2324"/>
              </a:lnSpc>
            </a:pPr>
            <a:r>
              <a:rPr lang="en-US" sz="1350">
                <a:solidFill>
                  <a:srgbClr val="000000"/>
                </a:solidFill>
                <a:latin typeface="Arial"/>
                <a:ea typeface="Arial"/>
                <a:cs typeface="Arial"/>
                <a:sym typeface="Arial"/>
              </a:rPr>
              <a:t>evitando el desperdicio de memoria y </a:t>
            </a:r>
          </a:p>
          <a:p>
            <a:pPr algn="just">
              <a:lnSpc>
                <a:spcPts val="2025"/>
              </a:lnSpc>
            </a:pPr>
            <a:r>
              <a:rPr lang="en-US" sz="1350">
                <a:solidFill>
                  <a:srgbClr val="000000"/>
                </a:solidFill>
                <a:latin typeface="Arial"/>
                <a:ea typeface="Arial"/>
                <a:cs typeface="Arial"/>
                <a:sym typeface="Arial"/>
              </a:rPr>
              <a:t>facilitando la gestión de un número </a:t>
            </a:r>
          </a:p>
          <a:p>
            <a:pPr algn="just">
              <a:lnSpc>
                <a:spcPts val="2324"/>
              </a:lnSpc>
            </a:pPr>
            <a:r>
              <a:rPr lang="en-US" sz="1350">
                <a:solidFill>
                  <a:srgbClr val="000000"/>
                </a:solidFill>
                <a:latin typeface="Arial"/>
                <a:ea typeface="Arial"/>
                <a:cs typeface="Arial"/>
                <a:sym typeface="Arial"/>
              </a:rPr>
              <a:t>variable de tareas.</a:t>
            </a:r>
          </a:p>
        </p:txBody>
      </p:sp>
      <p:sp>
        <p:nvSpPr>
          <p:cNvPr name="TextBox 13" id="13"/>
          <p:cNvSpPr txBox="true"/>
          <p:nvPr/>
        </p:nvSpPr>
        <p:spPr>
          <a:xfrm rot="0">
            <a:off x="4638675" y="3569294"/>
            <a:ext cx="2724102" cy="3169968"/>
          </a:xfrm>
          <a:prstGeom prst="rect">
            <a:avLst/>
          </a:prstGeom>
        </p:spPr>
        <p:txBody>
          <a:bodyPr anchor="t" rtlCol="false" tIns="0" lIns="0" bIns="0" rIns="0">
            <a:spAutoFit/>
          </a:bodyPr>
          <a:lstStyle/>
          <a:p>
            <a:pPr algn="l">
              <a:lnSpc>
                <a:spcPts val="2099"/>
              </a:lnSpc>
            </a:pPr>
            <a:r>
              <a:rPr lang="en-US" b="true" sz="1687" spc="60">
                <a:solidFill>
                  <a:srgbClr val="000000"/>
                </a:solidFill>
                <a:latin typeface="Montserrat Bold"/>
                <a:ea typeface="Montserrat Bold"/>
                <a:cs typeface="Montserrat Bold"/>
                <a:sym typeface="Montserrat Bold"/>
              </a:rPr>
              <a:t>COLA DE PRIORIDAD (PLANIFICADOR DE CPU)</a:t>
            </a:r>
          </a:p>
          <a:p>
            <a:pPr algn="l">
              <a:lnSpc>
                <a:spcPts val="2145"/>
              </a:lnSpc>
            </a:pPr>
            <a:r>
              <a:rPr lang="en-US" sz="1350">
                <a:solidFill>
                  <a:srgbClr val="000000"/>
                </a:solidFill>
                <a:latin typeface="Arial"/>
                <a:ea typeface="Arial"/>
                <a:cs typeface="Arial"/>
                <a:sym typeface="Arial"/>
              </a:rPr>
              <a:t>Ideal para organizar la ejecución de procesos según su importancia, replicando sistemas operativos reales. Asegura que los procesos prioritarios se atiendan primero y permite políticas </a:t>
            </a:r>
          </a:p>
          <a:p>
            <a:pPr algn="l">
              <a:lnSpc>
                <a:spcPts val="2324"/>
              </a:lnSpc>
            </a:pPr>
            <a:r>
              <a:rPr lang="en-US" sz="1350">
                <a:solidFill>
                  <a:srgbClr val="000000"/>
                </a:solidFill>
                <a:latin typeface="Arial"/>
                <a:ea typeface="Arial"/>
                <a:cs typeface="Arial"/>
                <a:sym typeface="Arial"/>
              </a:rPr>
              <a:t>claras para resolver empates, como el </a:t>
            </a:r>
          </a:p>
          <a:p>
            <a:pPr algn="l">
              <a:lnSpc>
                <a:spcPts val="2025"/>
              </a:lnSpc>
            </a:pPr>
            <a:r>
              <a:rPr lang="en-US" sz="1350">
                <a:solidFill>
                  <a:srgbClr val="000000"/>
                </a:solidFill>
                <a:latin typeface="Arial"/>
                <a:ea typeface="Arial"/>
                <a:cs typeface="Arial"/>
                <a:sym typeface="Arial"/>
              </a:rPr>
              <a:t>orden de llegada.</a:t>
            </a:r>
          </a:p>
        </p:txBody>
      </p:sp>
      <p:sp>
        <p:nvSpPr>
          <p:cNvPr name="TextBox 14" id="14"/>
          <p:cNvSpPr txBox="true"/>
          <p:nvPr/>
        </p:nvSpPr>
        <p:spPr>
          <a:xfrm rot="0">
            <a:off x="8120062" y="3569294"/>
            <a:ext cx="2717873" cy="3169987"/>
          </a:xfrm>
          <a:prstGeom prst="rect">
            <a:avLst/>
          </a:prstGeom>
        </p:spPr>
        <p:txBody>
          <a:bodyPr anchor="t" rtlCol="false" tIns="0" lIns="0" bIns="0" rIns="0">
            <a:spAutoFit/>
          </a:bodyPr>
          <a:lstStyle/>
          <a:p>
            <a:pPr algn="l">
              <a:lnSpc>
                <a:spcPts val="2099"/>
              </a:lnSpc>
            </a:pPr>
            <a:r>
              <a:rPr lang="en-US" b="true" sz="1687" spc="60">
                <a:solidFill>
                  <a:srgbClr val="000000"/>
                </a:solidFill>
                <a:latin typeface="Montserrat Bold"/>
                <a:ea typeface="Montserrat Bold"/>
                <a:cs typeface="Montserrat Bold"/>
                <a:sym typeface="Montserrat Bold"/>
              </a:rPr>
              <a:t>PILA (GESTOR DE MEMORIA)</a:t>
            </a:r>
          </a:p>
          <a:p>
            <a:pPr algn="l">
              <a:lnSpc>
                <a:spcPts val="2137"/>
              </a:lnSpc>
            </a:pPr>
            <a:r>
              <a:rPr lang="en-US" sz="1350">
                <a:solidFill>
                  <a:srgbClr val="000000"/>
                </a:solidFill>
                <a:latin typeface="Arial"/>
                <a:ea typeface="Arial"/>
                <a:cs typeface="Arial"/>
                <a:sym typeface="Arial"/>
              </a:rPr>
              <a:t>Simula la asignación y liberación de memoria bajo el modelo LIFO, común en muchos sistemas. Su simplicidad para manejar operaciones de inserción </a:t>
            </a:r>
          </a:p>
          <a:p>
            <a:pPr algn="l">
              <a:lnSpc>
                <a:spcPts val="2324"/>
              </a:lnSpc>
            </a:pPr>
            <a:r>
              <a:rPr lang="en-US" sz="1350">
                <a:solidFill>
                  <a:srgbClr val="000000"/>
                </a:solidFill>
                <a:latin typeface="Arial"/>
                <a:ea typeface="Arial"/>
                <a:cs typeface="Arial"/>
                <a:sym typeface="Arial"/>
              </a:rPr>
              <a:t>y eliminación (push y pop) facilita un </a:t>
            </a:r>
          </a:p>
          <a:p>
            <a:pPr algn="l">
              <a:lnSpc>
                <a:spcPts val="2025"/>
              </a:lnSpc>
            </a:pPr>
            <a:r>
              <a:rPr lang="en-US" sz="1350">
                <a:solidFill>
                  <a:srgbClr val="000000"/>
                </a:solidFill>
                <a:latin typeface="Arial"/>
                <a:ea typeface="Arial"/>
                <a:cs typeface="Arial"/>
                <a:sym typeface="Arial"/>
              </a:rPr>
              <a:t>control eficiente y ordenado del uso de </a:t>
            </a:r>
          </a:p>
          <a:p>
            <a:pPr algn="l">
              <a:lnSpc>
                <a:spcPts val="2324"/>
              </a:lnSpc>
            </a:pPr>
            <a:r>
              <a:rPr lang="en-US" sz="1350">
                <a:solidFill>
                  <a:srgbClr val="000000"/>
                </a:solidFill>
                <a:latin typeface="Arial"/>
                <a:ea typeface="Arial"/>
                <a:cs typeface="Arial"/>
                <a:sym typeface="Arial"/>
              </a:rPr>
              <a:t>la memoria.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555779"/>
            <a:ext cx="11556997" cy="7385047"/>
            <a:chOff x="0" y="0"/>
            <a:chExt cx="11557000" cy="7385050"/>
          </a:xfrm>
        </p:grpSpPr>
        <p:sp>
          <p:nvSpPr>
            <p:cNvPr name="Freeform 3" id="3"/>
            <p:cNvSpPr/>
            <p:nvPr/>
          </p:nvSpPr>
          <p:spPr>
            <a:xfrm flipH="false" flipV="false" rot="0">
              <a:off x="63500" y="63500"/>
              <a:ext cx="11430000" cy="7258050"/>
            </a:xfrm>
            <a:custGeom>
              <a:avLst/>
              <a:gdLst/>
              <a:ahLst/>
              <a:cxnLst/>
              <a:rect r="r" b="b" t="t" l="l"/>
              <a:pathLst>
                <a:path h="7258050" w="11430000">
                  <a:moveTo>
                    <a:pt x="0" y="7258050"/>
                  </a:moveTo>
                  <a:lnTo>
                    <a:pt x="11430000" y="7258050"/>
                  </a:lnTo>
                  <a:lnTo>
                    <a:pt x="11430000" y="0"/>
                  </a:lnTo>
                  <a:lnTo>
                    <a:pt x="0" y="0"/>
                  </a:lnTo>
                  <a:close/>
                </a:path>
              </a:pathLst>
            </a:custGeom>
            <a:solidFill>
              <a:srgbClr val="F5F5F6"/>
            </a:solidFill>
          </p:spPr>
        </p:sp>
        <p:sp>
          <p:nvSpPr>
            <p:cNvPr name="Freeform 4" id="4"/>
            <p:cNvSpPr/>
            <p:nvPr/>
          </p:nvSpPr>
          <p:spPr>
            <a:xfrm flipH="false" flipV="false" rot="0">
              <a:off x="63500" y="63754"/>
              <a:ext cx="11430000" cy="7257796"/>
            </a:xfrm>
            <a:custGeom>
              <a:avLst/>
              <a:gdLst/>
              <a:ahLst/>
              <a:cxnLst/>
              <a:rect r="r" b="b" t="t" l="l"/>
              <a:pathLst>
                <a:path h="7257796" w="11430000">
                  <a:moveTo>
                    <a:pt x="0" y="0"/>
                  </a:moveTo>
                  <a:lnTo>
                    <a:pt x="0" y="7257796"/>
                  </a:lnTo>
                  <a:lnTo>
                    <a:pt x="11430000" y="7257796"/>
                  </a:lnTo>
                  <a:lnTo>
                    <a:pt x="11430000" y="0"/>
                  </a:lnTo>
                  <a:close/>
                </a:path>
              </a:pathLst>
            </a:custGeom>
            <a:solidFill>
              <a:srgbClr val="0C0D0F"/>
            </a:solidFill>
          </p:spPr>
        </p:sp>
        <p:sp>
          <p:nvSpPr>
            <p:cNvPr name="Freeform 5" id="5"/>
            <p:cNvSpPr/>
            <p:nvPr/>
          </p:nvSpPr>
          <p:spPr>
            <a:xfrm flipH="false" flipV="false" rot="0">
              <a:off x="63500" y="63500"/>
              <a:ext cx="11430000" cy="7258050"/>
            </a:xfrm>
            <a:custGeom>
              <a:avLst/>
              <a:gdLst/>
              <a:ahLst/>
              <a:cxnLst/>
              <a:rect r="r" b="b" t="t" l="l"/>
              <a:pathLst>
                <a:path h="7258050" w="11430000">
                  <a:moveTo>
                    <a:pt x="0" y="7258050"/>
                  </a:moveTo>
                  <a:lnTo>
                    <a:pt x="11430000" y="7258050"/>
                  </a:lnTo>
                  <a:lnTo>
                    <a:pt x="11430000" y="0"/>
                  </a:lnTo>
                  <a:lnTo>
                    <a:pt x="0" y="0"/>
                  </a:lnTo>
                  <a:close/>
                </a:path>
              </a:pathLst>
            </a:custGeom>
            <a:solidFill>
              <a:srgbClr val="0C0D0F"/>
            </a:solidFill>
          </p:spPr>
        </p:sp>
        <p:sp>
          <p:nvSpPr>
            <p:cNvPr name="Freeform 6" id="6"/>
            <p:cNvSpPr/>
            <p:nvPr/>
          </p:nvSpPr>
          <p:spPr>
            <a:xfrm flipH="false" flipV="false" rot="0">
              <a:off x="63500" y="63754"/>
              <a:ext cx="11430000" cy="7257796"/>
            </a:xfrm>
            <a:custGeom>
              <a:avLst/>
              <a:gdLst/>
              <a:ahLst/>
              <a:cxnLst/>
              <a:rect r="r" b="b" t="t" l="l"/>
              <a:pathLst>
                <a:path h="7257796" w="11430000">
                  <a:moveTo>
                    <a:pt x="0" y="0"/>
                  </a:moveTo>
                  <a:lnTo>
                    <a:pt x="0" y="7257796"/>
                  </a:lnTo>
                  <a:lnTo>
                    <a:pt x="11430000" y="7257796"/>
                  </a:lnTo>
                  <a:lnTo>
                    <a:pt x="11430000" y="0"/>
                  </a:lnTo>
                  <a:close/>
                </a:path>
              </a:pathLst>
            </a:custGeom>
            <a:solidFill>
              <a:srgbClr val="E8E8E3"/>
            </a:solidFill>
          </p:spPr>
        </p:sp>
      </p:grpSp>
      <p:sp>
        <p:nvSpPr>
          <p:cNvPr name="Freeform 7" id="7"/>
          <p:cNvSpPr/>
          <p:nvPr/>
        </p:nvSpPr>
        <p:spPr>
          <a:xfrm flipH="false" flipV="false" rot="0">
            <a:off x="0" y="616563"/>
            <a:ext cx="4286250" cy="7257793"/>
          </a:xfrm>
          <a:custGeom>
            <a:avLst/>
            <a:gdLst/>
            <a:ahLst/>
            <a:cxnLst/>
            <a:rect r="r" b="b" t="t" l="l"/>
            <a:pathLst>
              <a:path h="7257793" w="4286250">
                <a:moveTo>
                  <a:pt x="0" y="0"/>
                </a:moveTo>
                <a:lnTo>
                  <a:pt x="4286250" y="0"/>
                </a:lnTo>
                <a:lnTo>
                  <a:pt x="4286250" y="7257793"/>
                </a:lnTo>
                <a:lnTo>
                  <a:pt x="0" y="7257793"/>
                </a:lnTo>
                <a:lnTo>
                  <a:pt x="0" y="0"/>
                </a:lnTo>
                <a:close/>
              </a:path>
            </a:pathLst>
          </a:custGeom>
          <a:blipFill>
            <a:blip r:embed="rId2"/>
            <a:stretch>
              <a:fillRect l="-122" t="-3" r="-123" b="0"/>
            </a:stretch>
          </a:blipFill>
        </p:spPr>
      </p:sp>
      <p:sp>
        <p:nvSpPr>
          <p:cNvPr name="Freeform 8" id="8"/>
          <p:cNvSpPr/>
          <p:nvPr/>
        </p:nvSpPr>
        <p:spPr>
          <a:xfrm flipH="false" flipV="false" rot="0">
            <a:off x="4692558" y="3726251"/>
            <a:ext cx="6070597" cy="3565522"/>
          </a:xfrm>
          <a:custGeom>
            <a:avLst/>
            <a:gdLst/>
            <a:ahLst/>
            <a:cxnLst/>
            <a:rect r="r" b="b" t="t" l="l"/>
            <a:pathLst>
              <a:path h="3565522" w="6070597">
                <a:moveTo>
                  <a:pt x="0" y="0"/>
                </a:moveTo>
                <a:lnTo>
                  <a:pt x="6070597" y="0"/>
                </a:lnTo>
                <a:lnTo>
                  <a:pt x="6070597" y="3565521"/>
                </a:lnTo>
                <a:lnTo>
                  <a:pt x="0" y="35655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4822822" y="607038"/>
            <a:ext cx="6337219" cy="1562291"/>
          </a:xfrm>
          <a:prstGeom prst="rect">
            <a:avLst/>
          </a:prstGeom>
        </p:spPr>
        <p:txBody>
          <a:bodyPr anchor="t" rtlCol="false" tIns="0" lIns="0" bIns="0" rIns="0">
            <a:spAutoFit/>
          </a:bodyPr>
          <a:lstStyle/>
          <a:p>
            <a:pPr algn="l">
              <a:lnSpc>
                <a:spcPts val="4198"/>
              </a:lnSpc>
            </a:pPr>
            <a:r>
              <a:rPr lang="en-US" b="true" sz="3375" spc="121">
                <a:solidFill>
                  <a:srgbClr val="0C0D0F"/>
                </a:solidFill>
                <a:latin typeface="Montserrat Bold"/>
                <a:ea typeface="Montserrat Bold"/>
                <a:cs typeface="Montserrat Bold"/>
                <a:sym typeface="Montserrat Bold"/>
              </a:rPr>
              <a:t>DISEÑO DE LA SOLUCIÓN: ESTRUCTURAS Y OPERACIONES </a:t>
            </a:r>
          </a:p>
        </p:txBody>
      </p:sp>
      <p:sp>
        <p:nvSpPr>
          <p:cNvPr name="TextBox 10" id="10"/>
          <p:cNvSpPr txBox="true"/>
          <p:nvPr/>
        </p:nvSpPr>
        <p:spPr>
          <a:xfrm rot="0">
            <a:off x="4981223" y="3916431"/>
            <a:ext cx="1649930" cy="815359"/>
          </a:xfrm>
          <a:prstGeom prst="rect">
            <a:avLst/>
          </a:prstGeom>
        </p:spPr>
        <p:txBody>
          <a:bodyPr anchor="t" rtlCol="false" tIns="0" lIns="0" bIns="0" rIns="0">
            <a:spAutoFit/>
          </a:bodyPr>
          <a:lstStyle/>
          <a:p>
            <a:pPr algn="l">
              <a:lnSpc>
                <a:spcPts val="2174"/>
              </a:lnSpc>
            </a:pPr>
            <a:r>
              <a:rPr lang="en-US" sz="1350">
                <a:solidFill>
                  <a:srgbClr val="000000"/>
                </a:solidFill>
                <a:latin typeface="Arial"/>
                <a:ea typeface="Arial"/>
                <a:cs typeface="Arial"/>
                <a:sym typeface="Arial"/>
              </a:rPr>
              <a:t>Lista Enlazada (Manejo de Procesos)</a:t>
            </a:r>
          </a:p>
        </p:txBody>
      </p:sp>
      <p:sp>
        <p:nvSpPr>
          <p:cNvPr name="TextBox 11" id="11"/>
          <p:cNvSpPr txBox="true"/>
          <p:nvPr/>
        </p:nvSpPr>
        <p:spPr>
          <a:xfrm rot="0">
            <a:off x="6960346" y="3973581"/>
            <a:ext cx="1535020" cy="1638510"/>
          </a:xfrm>
          <a:prstGeom prst="rect">
            <a:avLst/>
          </a:prstGeom>
        </p:spPr>
        <p:txBody>
          <a:bodyPr anchor="t" rtlCol="false" tIns="0" lIns="0" bIns="0" rIns="0">
            <a:spAutoFit/>
          </a:bodyPr>
          <a:lstStyle/>
          <a:p>
            <a:pPr algn="just">
              <a:lnSpc>
                <a:spcPts val="1512"/>
              </a:lnSpc>
            </a:pPr>
            <a:r>
              <a:rPr lang="en-US" sz="1350">
                <a:solidFill>
                  <a:srgbClr val="000000"/>
                </a:solidFill>
                <a:latin typeface="Arial"/>
                <a:ea typeface="Arial"/>
                <a:cs typeface="Arial"/>
                <a:sym typeface="Arial"/>
              </a:rPr>
              <a:t>ID, Nombre, Estado, Prioridad, Fecha de creación</a:t>
            </a:r>
          </a:p>
          <a:p>
            <a:pPr algn="just">
              <a:lnSpc>
                <a:spcPts val="1512"/>
              </a:lnSpc>
            </a:pPr>
            <a:r>
              <a:rPr lang="en-US" sz="1350">
                <a:solidFill>
                  <a:srgbClr val="000000"/>
                </a:solidFill>
                <a:latin typeface="Arial"/>
                <a:ea typeface="Arial"/>
                <a:cs typeface="Arial"/>
                <a:sym typeface="Arial"/>
              </a:rPr>
              <a:t>ID, Nombre,</a:t>
            </a:r>
          </a:p>
          <a:p>
            <a:pPr algn="just">
              <a:lnSpc>
                <a:spcPts val="1512"/>
              </a:lnSpc>
            </a:pPr>
          </a:p>
          <a:p>
            <a:pPr algn="just">
              <a:lnSpc>
                <a:spcPts val="1512"/>
              </a:lnSpc>
            </a:pPr>
          </a:p>
          <a:p>
            <a:pPr algn="just">
              <a:lnSpc>
                <a:spcPts val="1512"/>
              </a:lnSpc>
            </a:pPr>
            <a:r>
              <a:rPr lang="en-US" sz="1350">
                <a:solidFill>
                  <a:srgbClr val="000000"/>
                </a:solidFill>
                <a:latin typeface="Arial"/>
                <a:ea typeface="Arial"/>
                <a:cs typeface="Arial"/>
                <a:sym typeface="Arial"/>
              </a:rPr>
              <a:t>Prioridad, </a:t>
            </a:r>
          </a:p>
          <a:p>
            <a:pPr algn="just">
              <a:lnSpc>
                <a:spcPts val="974"/>
              </a:lnSpc>
            </a:pPr>
            <a:r>
              <a:rPr lang="en-US" sz="1350">
                <a:solidFill>
                  <a:srgbClr val="000000"/>
                </a:solidFill>
                <a:latin typeface="Arial"/>
                <a:ea typeface="Arial"/>
                <a:cs typeface="Arial"/>
                <a:sym typeface="Arial"/>
              </a:rPr>
              <a:t>Tiempo de ejecución</a:t>
            </a:r>
          </a:p>
        </p:txBody>
      </p:sp>
      <p:sp>
        <p:nvSpPr>
          <p:cNvPr name="TextBox 12" id="12"/>
          <p:cNvSpPr txBox="true"/>
          <p:nvPr/>
        </p:nvSpPr>
        <p:spPr>
          <a:xfrm rot="0">
            <a:off x="8934698" y="3916431"/>
            <a:ext cx="1476575" cy="815359"/>
          </a:xfrm>
          <a:prstGeom prst="rect">
            <a:avLst/>
          </a:prstGeom>
        </p:spPr>
        <p:txBody>
          <a:bodyPr anchor="t" rtlCol="false" tIns="0" lIns="0" bIns="0" rIns="0">
            <a:spAutoFit/>
          </a:bodyPr>
          <a:lstStyle/>
          <a:p>
            <a:pPr algn="l">
              <a:lnSpc>
                <a:spcPts val="2174"/>
              </a:lnSpc>
            </a:pPr>
            <a:r>
              <a:rPr lang="en-US" sz="1350">
                <a:solidFill>
                  <a:srgbClr val="000000"/>
                </a:solidFill>
                <a:latin typeface="Arial"/>
                <a:ea typeface="Arial"/>
                <a:cs typeface="Arial"/>
                <a:sym typeface="Arial"/>
              </a:rPr>
              <a:t>Almacenar y recorrer procesos creados</a:t>
            </a:r>
          </a:p>
        </p:txBody>
      </p:sp>
      <p:sp>
        <p:nvSpPr>
          <p:cNvPr name="TextBox 13" id="13"/>
          <p:cNvSpPr txBox="true"/>
          <p:nvPr/>
        </p:nvSpPr>
        <p:spPr>
          <a:xfrm rot="0">
            <a:off x="4981223" y="4992756"/>
            <a:ext cx="1313231" cy="975360"/>
          </a:xfrm>
          <a:prstGeom prst="rect">
            <a:avLst/>
          </a:prstGeom>
        </p:spPr>
        <p:txBody>
          <a:bodyPr anchor="t" rtlCol="false" tIns="0" lIns="0" bIns="0" rIns="0">
            <a:spAutoFit/>
          </a:bodyPr>
          <a:lstStyle/>
          <a:p>
            <a:pPr algn="l">
              <a:lnSpc>
                <a:spcPts val="1889"/>
              </a:lnSpc>
            </a:pPr>
            <a:r>
              <a:rPr lang="en-US" sz="1350" spc="35">
                <a:solidFill>
                  <a:srgbClr val="000000"/>
                </a:solidFill>
                <a:latin typeface="Arial"/>
                <a:ea typeface="Arial"/>
                <a:cs typeface="Arial"/>
                <a:sym typeface="Arial"/>
              </a:rPr>
              <a:t>Cola con Prioridad </a:t>
            </a:r>
          </a:p>
          <a:p>
            <a:pPr algn="l">
              <a:lnSpc>
                <a:spcPts val="1889"/>
              </a:lnSpc>
            </a:pPr>
            <a:r>
              <a:rPr lang="en-US" sz="1350" spc="35">
                <a:solidFill>
                  <a:srgbClr val="000000"/>
                </a:solidFill>
                <a:latin typeface="Arial"/>
                <a:ea typeface="Arial"/>
                <a:cs typeface="Arial"/>
                <a:sym typeface="Arial"/>
              </a:rPr>
              <a:t>(Ejecución de </a:t>
            </a:r>
          </a:p>
          <a:p>
            <a:pPr algn="l">
              <a:lnSpc>
                <a:spcPts val="1889"/>
              </a:lnSpc>
            </a:pPr>
            <a:r>
              <a:rPr lang="en-US" sz="1350" spc="35">
                <a:solidFill>
                  <a:srgbClr val="000000"/>
                </a:solidFill>
                <a:latin typeface="Arial"/>
                <a:ea typeface="Arial"/>
                <a:cs typeface="Arial"/>
                <a:sym typeface="Arial"/>
              </a:rPr>
              <a:t>Procesos)</a:t>
            </a:r>
          </a:p>
        </p:txBody>
      </p:sp>
      <p:sp>
        <p:nvSpPr>
          <p:cNvPr name="TextBox 14" id="14"/>
          <p:cNvSpPr txBox="true"/>
          <p:nvPr/>
        </p:nvSpPr>
        <p:spPr>
          <a:xfrm rot="0">
            <a:off x="8934698" y="5011806"/>
            <a:ext cx="1239134" cy="2181899"/>
          </a:xfrm>
          <a:prstGeom prst="rect">
            <a:avLst/>
          </a:prstGeom>
        </p:spPr>
        <p:txBody>
          <a:bodyPr anchor="t" rtlCol="false" tIns="0" lIns="0" bIns="0" rIns="0">
            <a:spAutoFit/>
          </a:bodyPr>
          <a:lstStyle/>
          <a:p>
            <a:pPr algn="l">
              <a:lnSpc>
                <a:spcPts val="1359"/>
              </a:lnSpc>
            </a:pPr>
            <a:r>
              <a:rPr lang="en-US" sz="1062">
                <a:solidFill>
                  <a:srgbClr val="000000"/>
                </a:solidFill>
                <a:latin typeface="Arial"/>
                <a:ea typeface="Arial"/>
                <a:cs typeface="Arial"/>
                <a:sym typeface="Arial"/>
              </a:rPr>
              <a:t>Ordenar y ejecutar </a:t>
            </a:r>
          </a:p>
          <a:p>
            <a:pPr algn="l">
              <a:lnSpc>
                <a:spcPts val="1359"/>
              </a:lnSpc>
            </a:pPr>
            <a:r>
              <a:rPr lang="en-US" sz="1062">
                <a:solidFill>
                  <a:srgbClr val="000000"/>
                </a:solidFill>
                <a:latin typeface="Arial"/>
                <a:ea typeface="Arial"/>
                <a:cs typeface="Arial"/>
                <a:sym typeface="Arial"/>
              </a:rPr>
              <a:t>procesos según </a:t>
            </a:r>
          </a:p>
          <a:p>
            <a:pPr algn="l">
              <a:lnSpc>
                <a:spcPts val="1359"/>
              </a:lnSpc>
            </a:pPr>
            <a:r>
              <a:rPr lang="en-US" sz="1062">
                <a:solidFill>
                  <a:srgbClr val="000000"/>
                </a:solidFill>
                <a:latin typeface="Arial"/>
                <a:ea typeface="Arial"/>
                <a:cs typeface="Arial"/>
                <a:sym typeface="Arial"/>
              </a:rPr>
              <a:t>prioridad (alta, media, </a:t>
            </a:r>
          </a:p>
          <a:p>
            <a:pPr algn="l">
              <a:lnSpc>
                <a:spcPts val="1359"/>
              </a:lnSpc>
            </a:pPr>
            <a:r>
              <a:rPr lang="en-US" sz="1062">
                <a:solidFill>
                  <a:srgbClr val="000000"/>
                </a:solidFill>
                <a:latin typeface="Arial"/>
                <a:ea typeface="Arial"/>
                <a:cs typeface="Arial"/>
                <a:sym typeface="Arial"/>
              </a:rPr>
              <a:t>baja)</a:t>
            </a:r>
          </a:p>
          <a:p>
            <a:pPr algn="l">
              <a:lnSpc>
                <a:spcPts val="1359"/>
              </a:lnSpc>
            </a:pPr>
          </a:p>
          <a:p>
            <a:pPr algn="l">
              <a:lnSpc>
                <a:spcPts val="1359"/>
              </a:lnSpc>
            </a:pPr>
          </a:p>
          <a:p>
            <a:pPr algn="l">
              <a:lnSpc>
                <a:spcPts val="648"/>
              </a:lnSpc>
            </a:pPr>
          </a:p>
          <a:p>
            <a:pPr algn="l">
              <a:lnSpc>
                <a:spcPts val="648"/>
              </a:lnSpc>
            </a:pPr>
          </a:p>
          <a:p>
            <a:pPr algn="l">
              <a:lnSpc>
                <a:spcPts val="648"/>
              </a:lnSpc>
            </a:pPr>
          </a:p>
          <a:p>
            <a:pPr algn="l">
              <a:lnSpc>
                <a:spcPts val="1178"/>
              </a:lnSpc>
            </a:pPr>
            <a:r>
              <a:rPr lang="en-US" sz="1062">
                <a:solidFill>
                  <a:srgbClr val="000000"/>
                </a:solidFill>
                <a:latin typeface="Arial"/>
                <a:ea typeface="Arial"/>
                <a:cs typeface="Arial"/>
                <a:sym typeface="Arial"/>
              </a:rPr>
              <a:t>Simular asignación y </a:t>
            </a:r>
          </a:p>
          <a:p>
            <a:pPr algn="l">
              <a:lnSpc>
                <a:spcPts val="1178"/>
              </a:lnSpc>
            </a:pPr>
            <a:r>
              <a:rPr lang="en-US" sz="1062">
                <a:solidFill>
                  <a:srgbClr val="000000"/>
                </a:solidFill>
                <a:latin typeface="Arial"/>
                <a:ea typeface="Arial"/>
                <a:cs typeface="Arial"/>
                <a:sym typeface="Arial"/>
              </a:rPr>
              <a:t>liberación de memoria </a:t>
            </a:r>
          </a:p>
          <a:p>
            <a:pPr algn="l">
              <a:lnSpc>
                <a:spcPts val="1178"/>
              </a:lnSpc>
            </a:pPr>
            <a:r>
              <a:rPr lang="en-US" sz="1062">
                <a:solidFill>
                  <a:srgbClr val="000000"/>
                </a:solidFill>
                <a:latin typeface="Arial"/>
                <a:ea typeface="Arial"/>
                <a:cs typeface="Arial"/>
                <a:sym typeface="Arial"/>
              </a:rPr>
              <a:t>(LIFO)</a:t>
            </a:r>
          </a:p>
        </p:txBody>
      </p:sp>
      <p:sp>
        <p:nvSpPr>
          <p:cNvPr name="TextBox 15" id="15"/>
          <p:cNvSpPr txBox="true"/>
          <p:nvPr/>
        </p:nvSpPr>
        <p:spPr>
          <a:xfrm rot="0">
            <a:off x="4981223" y="6316731"/>
            <a:ext cx="1134408" cy="737235"/>
          </a:xfrm>
          <a:prstGeom prst="rect">
            <a:avLst/>
          </a:prstGeom>
        </p:spPr>
        <p:txBody>
          <a:bodyPr anchor="t" rtlCol="false" tIns="0" lIns="0" bIns="0" rIns="0">
            <a:spAutoFit/>
          </a:bodyPr>
          <a:lstStyle/>
          <a:p>
            <a:pPr algn="l">
              <a:lnSpc>
                <a:spcPts val="1889"/>
              </a:lnSpc>
            </a:pPr>
            <a:r>
              <a:rPr lang="en-US" sz="1350">
                <a:solidFill>
                  <a:srgbClr val="000000"/>
                </a:solidFill>
                <a:latin typeface="Arial"/>
                <a:ea typeface="Arial"/>
                <a:cs typeface="Arial"/>
                <a:sym typeface="Arial"/>
              </a:rPr>
              <a:t>Pila (Gestión de </a:t>
            </a:r>
          </a:p>
          <a:p>
            <a:pPr algn="l">
              <a:lnSpc>
                <a:spcPts val="1889"/>
              </a:lnSpc>
            </a:pPr>
            <a:r>
              <a:rPr lang="en-US" sz="1350">
                <a:solidFill>
                  <a:srgbClr val="000000"/>
                </a:solidFill>
                <a:latin typeface="Arial"/>
                <a:ea typeface="Arial"/>
                <a:cs typeface="Arial"/>
                <a:sym typeface="Arial"/>
              </a:rPr>
              <a:t>Memoria)</a:t>
            </a:r>
          </a:p>
        </p:txBody>
      </p:sp>
      <p:sp>
        <p:nvSpPr>
          <p:cNvPr name="TextBox 16" id="16"/>
          <p:cNvSpPr txBox="true"/>
          <p:nvPr/>
        </p:nvSpPr>
        <p:spPr>
          <a:xfrm rot="0">
            <a:off x="6960346" y="6326256"/>
            <a:ext cx="1689617" cy="714067"/>
          </a:xfrm>
          <a:prstGeom prst="rect">
            <a:avLst/>
          </a:prstGeom>
        </p:spPr>
        <p:txBody>
          <a:bodyPr anchor="t" rtlCol="false" tIns="0" lIns="0" bIns="0" rIns="0">
            <a:spAutoFit/>
          </a:bodyPr>
          <a:lstStyle/>
          <a:p>
            <a:pPr algn="l">
              <a:lnSpc>
                <a:spcPts val="1815"/>
              </a:lnSpc>
            </a:pPr>
            <a:r>
              <a:rPr lang="en-US" sz="1385" spc="-34">
                <a:solidFill>
                  <a:srgbClr val="000000"/>
                </a:solidFill>
                <a:latin typeface="Arial"/>
                <a:ea typeface="Arial"/>
                <a:cs typeface="Arial"/>
                <a:sym typeface="Arial"/>
              </a:rPr>
              <a:t>ID de procesos, </a:t>
            </a:r>
          </a:p>
          <a:p>
            <a:pPr algn="l">
              <a:lnSpc>
                <a:spcPts val="1815"/>
              </a:lnSpc>
            </a:pPr>
            <a:r>
              <a:rPr lang="en-US" sz="1385" spc="-34">
                <a:solidFill>
                  <a:srgbClr val="000000"/>
                </a:solidFill>
                <a:latin typeface="Arial"/>
                <a:ea typeface="Arial"/>
                <a:cs typeface="Arial"/>
                <a:sym typeface="Arial"/>
              </a:rPr>
              <a:t>Nombre, Tamaño en MB</a:t>
            </a:r>
          </a:p>
        </p:txBody>
      </p:sp>
      <p:sp>
        <p:nvSpPr>
          <p:cNvPr name="TextBox 17" id="17"/>
          <p:cNvSpPr txBox="true"/>
          <p:nvPr/>
        </p:nvSpPr>
        <p:spPr>
          <a:xfrm rot="0">
            <a:off x="4822822" y="2240922"/>
            <a:ext cx="5896670" cy="1171004"/>
          </a:xfrm>
          <a:prstGeom prst="rect">
            <a:avLst/>
          </a:prstGeom>
        </p:spPr>
        <p:txBody>
          <a:bodyPr anchor="t" rtlCol="false" tIns="0" lIns="0" bIns="0" rIns="0">
            <a:spAutoFit/>
          </a:bodyPr>
          <a:lstStyle/>
          <a:p>
            <a:pPr algn="l">
              <a:lnSpc>
                <a:spcPts val="1849"/>
              </a:lnSpc>
            </a:pPr>
            <a:r>
              <a:rPr lang="en-US" sz="1350">
                <a:solidFill>
                  <a:srgbClr val="000000"/>
                </a:solidFill>
                <a:latin typeface="Arial"/>
                <a:ea typeface="Arial"/>
                <a:cs typeface="Arial"/>
                <a:sym typeface="Arial"/>
              </a:rPr>
              <a:t>Este programa en C++ implementa un gestor de procesos utilizando estas tres </a:t>
            </a:r>
          </a:p>
          <a:p>
            <a:pPr algn="l">
              <a:lnSpc>
                <a:spcPts val="1849"/>
              </a:lnSpc>
            </a:pPr>
            <a:r>
              <a:rPr lang="en-US" sz="1350">
                <a:solidFill>
                  <a:srgbClr val="000000"/>
                </a:solidFill>
                <a:latin typeface="Arial"/>
                <a:ea typeface="Arial"/>
                <a:cs typeface="Arial"/>
                <a:sym typeface="Arial"/>
              </a:rPr>
              <a:t>estructuras de datos principales, cada una con campos específicos y un uso definido </a:t>
            </a:r>
          </a:p>
          <a:p>
            <a:pPr algn="l">
              <a:lnSpc>
                <a:spcPts val="1849"/>
              </a:lnSpc>
            </a:pPr>
            <a:r>
              <a:rPr lang="en-US" sz="1350">
                <a:solidFill>
                  <a:srgbClr val="000000"/>
                </a:solidFill>
                <a:latin typeface="Arial"/>
                <a:ea typeface="Arial"/>
                <a:cs typeface="Arial"/>
                <a:sym typeface="Arial"/>
              </a:rPr>
              <a:t>para optimizar la gestión de tareas, ejecución y memoria.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8E8E3"/>
        </a:solidFill>
      </p:bgPr>
    </p:bg>
    <p:spTree>
      <p:nvGrpSpPr>
        <p:cNvPr id="1" name=""/>
        <p:cNvGrpSpPr/>
        <p:nvPr/>
      </p:nvGrpSpPr>
      <p:grpSpPr>
        <a:xfrm>
          <a:off x="0" y="0"/>
          <a:ext cx="0" cy="0"/>
          <a:chOff x="0" y="0"/>
          <a:chExt cx="0" cy="0"/>
        </a:xfrm>
      </p:grpSpPr>
      <p:sp>
        <p:nvSpPr>
          <p:cNvPr name="Freeform 2" id="2"/>
          <p:cNvSpPr/>
          <p:nvPr/>
        </p:nvSpPr>
        <p:spPr>
          <a:xfrm flipH="false" flipV="false" rot="0">
            <a:off x="0" y="1028957"/>
            <a:ext cx="4286250" cy="6438643"/>
          </a:xfrm>
          <a:custGeom>
            <a:avLst/>
            <a:gdLst/>
            <a:ahLst/>
            <a:cxnLst/>
            <a:rect r="r" b="b" t="t" l="l"/>
            <a:pathLst>
              <a:path h="6438643" w="4286250">
                <a:moveTo>
                  <a:pt x="0" y="0"/>
                </a:moveTo>
                <a:lnTo>
                  <a:pt x="4286250" y="0"/>
                </a:lnTo>
                <a:lnTo>
                  <a:pt x="4286250" y="6438643"/>
                </a:lnTo>
                <a:lnTo>
                  <a:pt x="0" y="6438643"/>
                </a:lnTo>
                <a:lnTo>
                  <a:pt x="0" y="0"/>
                </a:lnTo>
                <a:close/>
              </a:path>
            </a:pathLst>
          </a:custGeom>
          <a:blipFill>
            <a:blip r:embed="rId2"/>
            <a:stretch>
              <a:fillRect l="-71" t="-3" r="-74" b="0"/>
            </a:stretch>
          </a:blipFill>
        </p:spPr>
      </p:sp>
      <p:grpSp>
        <p:nvGrpSpPr>
          <p:cNvPr name="Group 3" id="3"/>
          <p:cNvGrpSpPr>
            <a:grpSpLocks noChangeAspect="true"/>
          </p:cNvGrpSpPr>
          <p:nvPr/>
        </p:nvGrpSpPr>
        <p:grpSpPr>
          <a:xfrm rot="0">
            <a:off x="4822822" y="3308347"/>
            <a:ext cx="984247" cy="3206553"/>
            <a:chOff x="0" y="0"/>
            <a:chExt cx="984250" cy="3206547"/>
          </a:xfrm>
        </p:grpSpPr>
        <p:sp>
          <p:nvSpPr>
            <p:cNvPr name="Freeform 4" id="4"/>
            <p:cNvSpPr/>
            <p:nvPr/>
          </p:nvSpPr>
          <p:spPr>
            <a:xfrm flipH="false" flipV="false" rot="0">
              <a:off x="63500" y="63500"/>
              <a:ext cx="857250" cy="1536446"/>
            </a:xfrm>
            <a:custGeom>
              <a:avLst/>
              <a:gdLst/>
              <a:ahLst/>
              <a:cxnLst/>
              <a:rect r="r" b="b" t="t" l="l"/>
              <a:pathLst>
                <a:path h="1536446" w="857250">
                  <a:moveTo>
                    <a:pt x="0" y="1364996"/>
                  </a:moveTo>
                  <a:lnTo>
                    <a:pt x="428625" y="1536446"/>
                  </a:lnTo>
                  <a:lnTo>
                    <a:pt x="857250" y="1364996"/>
                  </a:lnTo>
                  <a:lnTo>
                    <a:pt x="857250" y="0"/>
                  </a:lnTo>
                  <a:lnTo>
                    <a:pt x="428625" y="171450"/>
                  </a:lnTo>
                  <a:lnTo>
                    <a:pt x="0" y="0"/>
                  </a:lnTo>
                  <a:lnTo>
                    <a:pt x="0" y="1364996"/>
                  </a:lnTo>
                </a:path>
              </a:pathLst>
            </a:custGeom>
            <a:solidFill>
              <a:srgbClr val="D8D9D2"/>
            </a:solidFill>
          </p:spPr>
        </p:sp>
        <p:sp>
          <p:nvSpPr>
            <p:cNvPr name="Freeform 5" id="5"/>
            <p:cNvSpPr/>
            <p:nvPr/>
          </p:nvSpPr>
          <p:spPr>
            <a:xfrm flipH="false" flipV="false" rot="0">
              <a:off x="392430" y="735330"/>
              <a:ext cx="208788" cy="208788"/>
            </a:xfrm>
            <a:custGeom>
              <a:avLst/>
              <a:gdLst/>
              <a:ahLst/>
              <a:cxnLst/>
              <a:rect r="r" b="b" t="t" l="l"/>
              <a:pathLst>
                <a:path h="208788" w="208788">
                  <a:moveTo>
                    <a:pt x="112522" y="8001"/>
                  </a:moveTo>
                  <a:cubicBezTo>
                    <a:pt x="112522" y="3556"/>
                    <a:pt x="108839" y="0"/>
                    <a:pt x="104521" y="0"/>
                  </a:cubicBezTo>
                  <a:cubicBezTo>
                    <a:pt x="100203" y="0"/>
                    <a:pt x="96520" y="3556"/>
                    <a:pt x="96520" y="8001"/>
                  </a:cubicBezTo>
                  <a:lnTo>
                    <a:pt x="96520" y="96393"/>
                  </a:lnTo>
                  <a:lnTo>
                    <a:pt x="8001" y="96393"/>
                  </a:lnTo>
                  <a:cubicBezTo>
                    <a:pt x="3556" y="96393"/>
                    <a:pt x="0" y="100076"/>
                    <a:pt x="0" y="104394"/>
                  </a:cubicBezTo>
                  <a:cubicBezTo>
                    <a:pt x="0" y="108712"/>
                    <a:pt x="3683" y="112395"/>
                    <a:pt x="8001" y="112395"/>
                  </a:cubicBezTo>
                  <a:lnTo>
                    <a:pt x="96393" y="112395"/>
                  </a:lnTo>
                  <a:lnTo>
                    <a:pt x="96393" y="200787"/>
                  </a:lnTo>
                  <a:cubicBezTo>
                    <a:pt x="96393" y="205232"/>
                    <a:pt x="100076" y="208788"/>
                    <a:pt x="104394" y="208788"/>
                  </a:cubicBezTo>
                  <a:cubicBezTo>
                    <a:pt x="108712" y="208788"/>
                    <a:pt x="112395" y="205105"/>
                    <a:pt x="112395" y="200787"/>
                  </a:cubicBezTo>
                  <a:lnTo>
                    <a:pt x="112395" y="112522"/>
                  </a:lnTo>
                  <a:lnTo>
                    <a:pt x="200787" y="112522"/>
                  </a:lnTo>
                  <a:cubicBezTo>
                    <a:pt x="205232" y="112522"/>
                    <a:pt x="208788" y="108966"/>
                    <a:pt x="208788" y="104521"/>
                  </a:cubicBezTo>
                  <a:cubicBezTo>
                    <a:pt x="208788" y="100076"/>
                    <a:pt x="205105" y="96520"/>
                    <a:pt x="200787" y="96520"/>
                  </a:cubicBezTo>
                  <a:lnTo>
                    <a:pt x="112522" y="96520"/>
                  </a:lnTo>
                  <a:lnTo>
                    <a:pt x="112522" y="8001"/>
                  </a:lnTo>
                </a:path>
              </a:pathLst>
            </a:custGeom>
            <a:solidFill>
              <a:srgbClr val="000000"/>
            </a:solidFill>
          </p:spPr>
        </p:sp>
        <p:sp>
          <p:nvSpPr>
            <p:cNvPr name="Freeform 6" id="6"/>
            <p:cNvSpPr/>
            <p:nvPr/>
          </p:nvSpPr>
          <p:spPr>
            <a:xfrm flipH="false" flipV="false" rot="0">
              <a:off x="63500" y="1606550"/>
              <a:ext cx="857250" cy="1536446"/>
            </a:xfrm>
            <a:custGeom>
              <a:avLst/>
              <a:gdLst/>
              <a:ahLst/>
              <a:cxnLst/>
              <a:rect r="r" b="b" t="t" l="l"/>
              <a:pathLst>
                <a:path h="1536446" w="857250">
                  <a:moveTo>
                    <a:pt x="0" y="1364996"/>
                  </a:moveTo>
                  <a:lnTo>
                    <a:pt x="428625" y="1536446"/>
                  </a:lnTo>
                  <a:lnTo>
                    <a:pt x="857250" y="1364996"/>
                  </a:lnTo>
                  <a:lnTo>
                    <a:pt x="857250" y="0"/>
                  </a:lnTo>
                  <a:lnTo>
                    <a:pt x="428625" y="171450"/>
                  </a:lnTo>
                  <a:lnTo>
                    <a:pt x="0" y="0"/>
                  </a:lnTo>
                  <a:lnTo>
                    <a:pt x="0" y="1364996"/>
                  </a:lnTo>
                </a:path>
              </a:pathLst>
            </a:custGeom>
            <a:solidFill>
              <a:srgbClr val="D8D9D2"/>
            </a:solidFill>
          </p:spPr>
        </p:sp>
        <p:sp>
          <p:nvSpPr>
            <p:cNvPr name="Freeform 7" id="7"/>
            <p:cNvSpPr/>
            <p:nvPr/>
          </p:nvSpPr>
          <p:spPr>
            <a:xfrm flipH="false" flipV="false" rot="0">
              <a:off x="432181" y="2244725"/>
              <a:ext cx="129286" cy="257175"/>
            </a:xfrm>
            <a:custGeom>
              <a:avLst/>
              <a:gdLst/>
              <a:ahLst/>
              <a:cxnLst/>
              <a:rect r="r" b="b" t="t" l="l"/>
              <a:pathLst>
                <a:path h="257175" w="129286">
                  <a:moveTo>
                    <a:pt x="7874" y="0"/>
                  </a:moveTo>
                  <a:cubicBezTo>
                    <a:pt x="3937" y="254"/>
                    <a:pt x="762" y="3429"/>
                    <a:pt x="381" y="7493"/>
                  </a:cubicBezTo>
                  <a:cubicBezTo>
                    <a:pt x="127" y="11938"/>
                    <a:pt x="3429" y="15748"/>
                    <a:pt x="7874" y="16129"/>
                  </a:cubicBezTo>
                  <a:lnTo>
                    <a:pt x="11938" y="16383"/>
                  </a:lnTo>
                  <a:cubicBezTo>
                    <a:pt x="37211" y="18161"/>
                    <a:pt x="56642" y="39116"/>
                    <a:pt x="56642" y="64516"/>
                  </a:cubicBezTo>
                  <a:lnTo>
                    <a:pt x="56642" y="120650"/>
                  </a:lnTo>
                  <a:lnTo>
                    <a:pt x="32512" y="120650"/>
                  </a:lnTo>
                  <a:cubicBezTo>
                    <a:pt x="28067" y="120650"/>
                    <a:pt x="24511" y="124333"/>
                    <a:pt x="24511" y="128651"/>
                  </a:cubicBezTo>
                  <a:cubicBezTo>
                    <a:pt x="24511" y="132969"/>
                    <a:pt x="28194" y="136652"/>
                    <a:pt x="32512" y="136652"/>
                  </a:cubicBezTo>
                  <a:lnTo>
                    <a:pt x="56642" y="136652"/>
                  </a:lnTo>
                  <a:lnTo>
                    <a:pt x="56642" y="192786"/>
                  </a:lnTo>
                  <a:cubicBezTo>
                    <a:pt x="56642" y="218059"/>
                    <a:pt x="37084" y="239141"/>
                    <a:pt x="11811" y="240919"/>
                  </a:cubicBezTo>
                  <a:lnTo>
                    <a:pt x="7747" y="241173"/>
                  </a:lnTo>
                  <a:cubicBezTo>
                    <a:pt x="3302" y="241427"/>
                    <a:pt x="0" y="245364"/>
                    <a:pt x="254" y="249682"/>
                  </a:cubicBezTo>
                  <a:cubicBezTo>
                    <a:pt x="508" y="253746"/>
                    <a:pt x="3810" y="256921"/>
                    <a:pt x="7747" y="257175"/>
                  </a:cubicBezTo>
                  <a:lnTo>
                    <a:pt x="8890" y="257175"/>
                  </a:lnTo>
                  <a:lnTo>
                    <a:pt x="12954" y="256921"/>
                  </a:lnTo>
                  <a:cubicBezTo>
                    <a:pt x="35306" y="255270"/>
                    <a:pt x="54356" y="242316"/>
                    <a:pt x="64643" y="223901"/>
                  </a:cubicBezTo>
                  <a:cubicBezTo>
                    <a:pt x="74930" y="242316"/>
                    <a:pt x="93980" y="255270"/>
                    <a:pt x="116332" y="256921"/>
                  </a:cubicBezTo>
                  <a:lnTo>
                    <a:pt x="120396" y="257175"/>
                  </a:lnTo>
                  <a:lnTo>
                    <a:pt x="121539" y="257175"/>
                  </a:lnTo>
                  <a:cubicBezTo>
                    <a:pt x="125476" y="256921"/>
                    <a:pt x="128778" y="253746"/>
                    <a:pt x="129032" y="249682"/>
                  </a:cubicBezTo>
                  <a:cubicBezTo>
                    <a:pt x="129286" y="245237"/>
                    <a:pt x="125984" y="241427"/>
                    <a:pt x="121539" y="241046"/>
                  </a:cubicBezTo>
                  <a:lnTo>
                    <a:pt x="117475" y="240792"/>
                  </a:lnTo>
                  <a:cubicBezTo>
                    <a:pt x="92202" y="239014"/>
                    <a:pt x="72644" y="217932"/>
                    <a:pt x="72644" y="192659"/>
                  </a:cubicBezTo>
                  <a:lnTo>
                    <a:pt x="72644" y="136525"/>
                  </a:lnTo>
                  <a:lnTo>
                    <a:pt x="96774" y="136525"/>
                  </a:lnTo>
                  <a:cubicBezTo>
                    <a:pt x="101219" y="136525"/>
                    <a:pt x="104775" y="132842"/>
                    <a:pt x="104775" y="128524"/>
                  </a:cubicBezTo>
                  <a:cubicBezTo>
                    <a:pt x="104775" y="124206"/>
                    <a:pt x="101092" y="120523"/>
                    <a:pt x="96774" y="120523"/>
                  </a:cubicBezTo>
                  <a:lnTo>
                    <a:pt x="72644" y="120523"/>
                  </a:lnTo>
                  <a:lnTo>
                    <a:pt x="72644" y="64389"/>
                  </a:lnTo>
                  <a:cubicBezTo>
                    <a:pt x="72644" y="39116"/>
                    <a:pt x="92202" y="18034"/>
                    <a:pt x="117475" y="16256"/>
                  </a:cubicBezTo>
                  <a:lnTo>
                    <a:pt x="121539" y="16002"/>
                  </a:lnTo>
                  <a:cubicBezTo>
                    <a:pt x="125984" y="15748"/>
                    <a:pt x="129286" y="11811"/>
                    <a:pt x="129032" y="7366"/>
                  </a:cubicBezTo>
                  <a:cubicBezTo>
                    <a:pt x="128778" y="3302"/>
                    <a:pt x="125476" y="254"/>
                    <a:pt x="121539" y="0"/>
                  </a:cubicBezTo>
                  <a:lnTo>
                    <a:pt x="120396" y="0"/>
                  </a:lnTo>
                  <a:lnTo>
                    <a:pt x="116332" y="254"/>
                  </a:lnTo>
                  <a:cubicBezTo>
                    <a:pt x="93980" y="1905"/>
                    <a:pt x="74930" y="14859"/>
                    <a:pt x="64643" y="33274"/>
                  </a:cubicBezTo>
                  <a:cubicBezTo>
                    <a:pt x="54356" y="14859"/>
                    <a:pt x="35306" y="1905"/>
                    <a:pt x="12954" y="254"/>
                  </a:cubicBezTo>
                  <a:lnTo>
                    <a:pt x="8890" y="0"/>
                  </a:lnTo>
                  <a:close/>
                </a:path>
              </a:pathLst>
            </a:custGeom>
            <a:solidFill>
              <a:srgbClr val="000000"/>
            </a:solidFill>
          </p:spPr>
        </p:sp>
      </p:grpSp>
      <p:sp>
        <p:nvSpPr>
          <p:cNvPr name="TextBox 8" id="8"/>
          <p:cNvSpPr txBox="true"/>
          <p:nvPr/>
        </p:nvSpPr>
        <p:spPr>
          <a:xfrm rot="0">
            <a:off x="4886325" y="2023672"/>
            <a:ext cx="3363811" cy="1038415"/>
          </a:xfrm>
          <a:prstGeom prst="rect">
            <a:avLst/>
          </a:prstGeom>
        </p:spPr>
        <p:txBody>
          <a:bodyPr anchor="t" rtlCol="false" tIns="0" lIns="0" bIns="0" rIns="0">
            <a:spAutoFit/>
          </a:bodyPr>
          <a:lstStyle/>
          <a:p>
            <a:pPr algn="just">
              <a:lnSpc>
                <a:spcPts val="4198"/>
              </a:lnSpc>
            </a:pPr>
            <a:r>
              <a:rPr lang="en-US" b="true" sz="3375" spc="121">
                <a:solidFill>
                  <a:srgbClr val="0C0D0F"/>
                </a:solidFill>
                <a:latin typeface="Montserrat Bold"/>
                <a:ea typeface="Montserrat Bold"/>
                <a:cs typeface="Montserrat Bold"/>
                <a:sym typeface="Montserrat Bold"/>
              </a:rPr>
              <a:t>ALGORITMOS PRINCIPALES</a:t>
            </a:r>
          </a:p>
        </p:txBody>
      </p:sp>
      <p:sp>
        <p:nvSpPr>
          <p:cNvPr name="TextBox 9" id="9"/>
          <p:cNvSpPr txBox="true"/>
          <p:nvPr/>
        </p:nvSpPr>
        <p:spPr>
          <a:xfrm rot="0">
            <a:off x="6000750" y="3512144"/>
            <a:ext cx="4623330" cy="1333986"/>
          </a:xfrm>
          <a:prstGeom prst="rect">
            <a:avLst/>
          </a:prstGeom>
        </p:spPr>
        <p:txBody>
          <a:bodyPr anchor="t" rtlCol="false" tIns="0" lIns="0" bIns="0" rIns="0">
            <a:spAutoFit/>
          </a:bodyPr>
          <a:lstStyle/>
          <a:p>
            <a:pPr algn="l">
              <a:lnSpc>
                <a:spcPts val="2362"/>
              </a:lnSpc>
            </a:pPr>
            <a:r>
              <a:rPr lang="en-US" b="true" sz="1687" spc="60">
                <a:solidFill>
                  <a:srgbClr val="000000"/>
                </a:solidFill>
                <a:latin typeface="Montserrat Bold"/>
                <a:ea typeface="Montserrat Bold"/>
                <a:cs typeface="Montserrat Bold"/>
                <a:sym typeface="Montserrat Bold"/>
              </a:rPr>
              <a:t>AGREGAR PROCESO</a:t>
            </a:r>
          </a:p>
          <a:p>
            <a:pPr algn="l">
              <a:lnSpc>
                <a:spcPts val="2174"/>
              </a:lnSpc>
            </a:pPr>
            <a:r>
              <a:rPr lang="en-US" sz="1350">
                <a:solidFill>
                  <a:srgbClr val="000000"/>
                </a:solidFill>
                <a:latin typeface="Arial"/>
                <a:ea typeface="Arial"/>
                <a:cs typeface="Arial"/>
                <a:sym typeface="Arial"/>
              </a:rPr>
              <a:t>Crea un nuevo nodo con ID, Nombre, Prioridad, TamañoMemoria, Estado "Nuevo" y Fecha de Creación. Si la lista está vacía, el nuevo proceso es el primero; de lo contrario, se añade al final.</a:t>
            </a:r>
          </a:p>
        </p:txBody>
      </p:sp>
      <p:sp>
        <p:nvSpPr>
          <p:cNvPr name="TextBox 10" id="10"/>
          <p:cNvSpPr txBox="true"/>
          <p:nvPr/>
        </p:nvSpPr>
        <p:spPr>
          <a:xfrm rot="0">
            <a:off x="6000750" y="5055194"/>
            <a:ext cx="4962001" cy="1335529"/>
          </a:xfrm>
          <a:prstGeom prst="rect">
            <a:avLst/>
          </a:prstGeom>
        </p:spPr>
        <p:txBody>
          <a:bodyPr anchor="t" rtlCol="false" tIns="0" lIns="0" bIns="0" rIns="0">
            <a:spAutoFit/>
          </a:bodyPr>
          <a:lstStyle/>
          <a:p>
            <a:pPr algn="l">
              <a:lnSpc>
                <a:spcPts val="2362"/>
              </a:lnSpc>
            </a:pPr>
            <a:r>
              <a:rPr lang="en-US" b="true" sz="1687" spc="60">
                <a:solidFill>
                  <a:srgbClr val="000000"/>
                </a:solidFill>
                <a:latin typeface="Montserrat Bold"/>
                <a:ea typeface="Montserrat Bold"/>
                <a:cs typeface="Montserrat Bold"/>
                <a:sym typeface="Montserrat Bold"/>
              </a:rPr>
              <a:t>CAMBIAR ESTADO DEL PROCESO</a:t>
            </a:r>
          </a:p>
          <a:p>
            <a:pPr algn="l">
              <a:lnSpc>
                <a:spcPts val="2150"/>
              </a:lnSpc>
            </a:pPr>
            <a:r>
              <a:rPr lang="en-US" sz="1350">
                <a:solidFill>
                  <a:srgbClr val="000000"/>
                </a:solidFill>
                <a:latin typeface="Arial"/>
                <a:ea typeface="Arial"/>
                <a:cs typeface="Arial"/>
                <a:sym typeface="Arial"/>
              </a:rPr>
              <a:t>Recorre la lista de procesos buscando un ID específico. Si lo encuentra, actualiza el estado del proceso al NuevoEstado y muestra un mensaje de éxito. Si no se encuentra, informa al usuario.</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8E8E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09600" y="3152775"/>
            <a:ext cx="3143250" cy="2057400"/>
            <a:chOff x="0" y="0"/>
            <a:chExt cx="4191000" cy="2743200"/>
          </a:xfrm>
        </p:grpSpPr>
        <p:sp>
          <p:nvSpPr>
            <p:cNvPr name="Freeform 3" id="3"/>
            <p:cNvSpPr/>
            <p:nvPr/>
          </p:nvSpPr>
          <p:spPr>
            <a:xfrm flipH="false" flipV="false" rot="0">
              <a:off x="0" y="0"/>
              <a:ext cx="4191000" cy="2743200"/>
            </a:xfrm>
            <a:custGeom>
              <a:avLst/>
              <a:gdLst/>
              <a:ahLst/>
              <a:cxnLst/>
              <a:rect r="r" b="b" t="t" l="l"/>
              <a:pathLst>
                <a:path h="2743200" w="4191000">
                  <a:moveTo>
                    <a:pt x="28575" y="0"/>
                  </a:moveTo>
                  <a:cubicBezTo>
                    <a:pt x="20701" y="0"/>
                    <a:pt x="13970" y="2794"/>
                    <a:pt x="8382" y="8382"/>
                  </a:cubicBezTo>
                  <a:cubicBezTo>
                    <a:pt x="2794" y="13970"/>
                    <a:pt x="0" y="20701"/>
                    <a:pt x="0" y="28575"/>
                  </a:cubicBezTo>
                  <a:lnTo>
                    <a:pt x="0" y="2714625"/>
                  </a:lnTo>
                  <a:cubicBezTo>
                    <a:pt x="0" y="2722499"/>
                    <a:pt x="2794" y="2729230"/>
                    <a:pt x="8382" y="2734818"/>
                  </a:cubicBezTo>
                  <a:cubicBezTo>
                    <a:pt x="13970" y="2740406"/>
                    <a:pt x="20701" y="2743200"/>
                    <a:pt x="28575" y="2743200"/>
                  </a:cubicBezTo>
                  <a:lnTo>
                    <a:pt x="4162425" y="2743200"/>
                  </a:lnTo>
                  <a:cubicBezTo>
                    <a:pt x="4170299" y="2743200"/>
                    <a:pt x="4177030" y="2740406"/>
                    <a:pt x="4182618" y="2734818"/>
                  </a:cubicBezTo>
                  <a:cubicBezTo>
                    <a:pt x="4188206" y="2729230"/>
                    <a:pt x="4191000" y="2722499"/>
                    <a:pt x="4191000" y="2714625"/>
                  </a:cubicBezTo>
                  <a:lnTo>
                    <a:pt x="4191000" y="28575"/>
                  </a:lnTo>
                  <a:cubicBezTo>
                    <a:pt x="4191000" y="20701"/>
                    <a:pt x="4188206" y="13970"/>
                    <a:pt x="4182618" y="8382"/>
                  </a:cubicBezTo>
                  <a:cubicBezTo>
                    <a:pt x="4177030" y="2794"/>
                    <a:pt x="4170299" y="0"/>
                    <a:pt x="4162425" y="0"/>
                  </a:cubicBezTo>
                  <a:close/>
                </a:path>
              </a:pathLst>
            </a:custGeom>
            <a:blipFill>
              <a:blip r:embed="rId2"/>
              <a:stretch>
                <a:fillRect l="0" t="-111" r="0" b="-111"/>
              </a:stretch>
            </a:blipFill>
          </p:spPr>
        </p:sp>
      </p:grpSp>
      <p:grpSp>
        <p:nvGrpSpPr>
          <p:cNvPr name="Group 4" id="4"/>
          <p:cNvGrpSpPr>
            <a:grpSpLocks noChangeAspect="true"/>
          </p:cNvGrpSpPr>
          <p:nvPr/>
        </p:nvGrpSpPr>
        <p:grpSpPr>
          <a:xfrm rot="0">
            <a:off x="4074695" y="3152775"/>
            <a:ext cx="3390900" cy="2057400"/>
            <a:chOff x="0" y="0"/>
            <a:chExt cx="4521200" cy="2743200"/>
          </a:xfrm>
        </p:grpSpPr>
        <p:sp>
          <p:nvSpPr>
            <p:cNvPr name="Freeform 5" id="5"/>
            <p:cNvSpPr/>
            <p:nvPr/>
          </p:nvSpPr>
          <p:spPr>
            <a:xfrm flipH="false" flipV="false" rot="0">
              <a:off x="0" y="0"/>
              <a:ext cx="4521200" cy="2743200"/>
            </a:xfrm>
            <a:custGeom>
              <a:avLst/>
              <a:gdLst/>
              <a:ahLst/>
              <a:cxnLst/>
              <a:rect r="r" b="b" t="t" l="l"/>
              <a:pathLst>
                <a:path h="2743200" w="4521200">
                  <a:moveTo>
                    <a:pt x="28575" y="0"/>
                  </a:moveTo>
                  <a:cubicBezTo>
                    <a:pt x="20701" y="0"/>
                    <a:pt x="13970" y="2794"/>
                    <a:pt x="8382" y="8382"/>
                  </a:cubicBezTo>
                  <a:cubicBezTo>
                    <a:pt x="2794" y="13970"/>
                    <a:pt x="0" y="20701"/>
                    <a:pt x="0" y="28575"/>
                  </a:cubicBezTo>
                  <a:lnTo>
                    <a:pt x="0" y="2714625"/>
                  </a:lnTo>
                  <a:cubicBezTo>
                    <a:pt x="0" y="2722499"/>
                    <a:pt x="2794" y="2729230"/>
                    <a:pt x="8382" y="2734818"/>
                  </a:cubicBezTo>
                  <a:cubicBezTo>
                    <a:pt x="13970" y="2740406"/>
                    <a:pt x="20701" y="2743200"/>
                    <a:pt x="28575" y="2743200"/>
                  </a:cubicBezTo>
                  <a:lnTo>
                    <a:pt x="4492625" y="2743200"/>
                  </a:lnTo>
                  <a:cubicBezTo>
                    <a:pt x="4500499" y="2743200"/>
                    <a:pt x="4507230" y="2740406"/>
                    <a:pt x="4512818" y="2734818"/>
                  </a:cubicBezTo>
                  <a:cubicBezTo>
                    <a:pt x="4518406" y="2729230"/>
                    <a:pt x="4521200" y="2722499"/>
                    <a:pt x="4521200" y="2714625"/>
                  </a:cubicBezTo>
                  <a:lnTo>
                    <a:pt x="4521200" y="28575"/>
                  </a:lnTo>
                  <a:cubicBezTo>
                    <a:pt x="4521200" y="20701"/>
                    <a:pt x="4518406" y="13970"/>
                    <a:pt x="4512818" y="8382"/>
                  </a:cubicBezTo>
                  <a:cubicBezTo>
                    <a:pt x="4507230" y="2794"/>
                    <a:pt x="4500499" y="0"/>
                    <a:pt x="4492625" y="0"/>
                  </a:cubicBezTo>
                  <a:close/>
                </a:path>
              </a:pathLst>
            </a:custGeom>
            <a:blipFill>
              <a:blip r:embed="rId3"/>
              <a:stretch>
                <a:fillRect l="-16492" t="0" r="-16492" b="0"/>
              </a:stretch>
            </a:blipFill>
          </p:spPr>
        </p:sp>
      </p:grpSp>
      <p:grpSp>
        <p:nvGrpSpPr>
          <p:cNvPr name="Group 6" id="6"/>
          <p:cNvGrpSpPr>
            <a:grpSpLocks noChangeAspect="true"/>
          </p:cNvGrpSpPr>
          <p:nvPr/>
        </p:nvGrpSpPr>
        <p:grpSpPr>
          <a:xfrm rot="0">
            <a:off x="7623294" y="3152775"/>
            <a:ext cx="3390900" cy="2057400"/>
            <a:chOff x="0" y="0"/>
            <a:chExt cx="4521200" cy="2743200"/>
          </a:xfrm>
        </p:grpSpPr>
        <p:sp>
          <p:nvSpPr>
            <p:cNvPr name="Freeform 7" id="7"/>
            <p:cNvSpPr/>
            <p:nvPr/>
          </p:nvSpPr>
          <p:spPr>
            <a:xfrm flipH="false" flipV="false" rot="0">
              <a:off x="0" y="0"/>
              <a:ext cx="4521200" cy="2743200"/>
            </a:xfrm>
            <a:custGeom>
              <a:avLst/>
              <a:gdLst/>
              <a:ahLst/>
              <a:cxnLst/>
              <a:rect r="r" b="b" t="t" l="l"/>
              <a:pathLst>
                <a:path h="2743200" w="4521200">
                  <a:moveTo>
                    <a:pt x="28575" y="0"/>
                  </a:moveTo>
                  <a:cubicBezTo>
                    <a:pt x="20701" y="0"/>
                    <a:pt x="13970" y="2794"/>
                    <a:pt x="8382" y="8382"/>
                  </a:cubicBezTo>
                  <a:cubicBezTo>
                    <a:pt x="2794" y="13970"/>
                    <a:pt x="0" y="20701"/>
                    <a:pt x="0" y="28575"/>
                  </a:cubicBezTo>
                  <a:lnTo>
                    <a:pt x="0" y="2714625"/>
                  </a:lnTo>
                  <a:cubicBezTo>
                    <a:pt x="0" y="2722499"/>
                    <a:pt x="2794" y="2729230"/>
                    <a:pt x="8382" y="2734818"/>
                  </a:cubicBezTo>
                  <a:cubicBezTo>
                    <a:pt x="13970" y="2740406"/>
                    <a:pt x="20701" y="2743200"/>
                    <a:pt x="28575" y="2743200"/>
                  </a:cubicBezTo>
                  <a:lnTo>
                    <a:pt x="4492625" y="2743200"/>
                  </a:lnTo>
                  <a:cubicBezTo>
                    <a:pt x="4500499" y="2743200"/>
                    <a:pt x="4507230" y="2740406"/>
                    <a:pt x="4512818" y="2734818"/>
                  </a:cubicBezTo>
                  <a:cubicBezTo>
                    <a:pt x="4518406" y="2729230"/>
                    <a:pt x="4521200" y="2722499"/>
                    <a:pt x="4521200" y="2714625"/>
                  </a:cubicBezTo>
                  <a:lnTo>
                    <a:pt x="4521200" y="28575"/>
                  </a:lnTo>
                  <a:cubicBezTo>
                    <a:pt x="4521200" y="20701"/>
                    <a:pt x="4518406" y="13970"/>
                    <a:pt x="4512818" y="8382"/>
                  </a:cubicBezTo>
                  <a:cubicBezTo>
                    <a:pt x="4507230" y="2794"/>
                    <a:pt x="4500499" y="0"/>
                    <a:pt x="4492625" y="0"/>
                  </a:cubicBezTo>
                  <a:close/>
                </a:path>
              </a:pathLst>
            </a:custGeom>
            <a:blipFill>
              <a:blip r:embed="rId4"/>
              <a:stretch>
                <a:fillRect l="0" t="-1710" r="0" b="-1710"/>
              </a:stretch>
            </a:blipFill>
          </p:spPr>
        </p:sp>
      </p:grpSp>
      <p:sp>
        <p:nvSpPr>
          <p:cNvPr name="TextBox 8" id="8"/>
          <p:cNvSpPr txBox="true"/>
          <p:nvPr/>
        </p:nvSpPr>
        <p:spPr>
          <a:xfrm rot="0">
            <a:off x="600075" y="2080822"/>
            <a:ext cx="8496510" cy="603533"/>
          </a:xfrm>
          <a:prstGeom prst="rect">
            <a:avLst/>
          </a:prstGeom>
        </p:spPr>
        <p:txBody>
          <a:bodyPr anchor="t" rtlCol="false" tIns="0" lIns="0" bIns="0" rIns="0">
            <a:spAutoFit/>
          </a:bodyPr>
          <a:lstStyle/>
          <a:p>
            <a:pPr algn="l">
              <a:lnSpc>
                <a:spcPts val="4725"/>
              </a:lnSpc>
            </a:pPr>
            <a:r>
              <a:rPr lang="en-US" b="true" sz="3375" spc="124">
                <a:solidFill>
                  <a:srgbClr val="0C0D0F"/>
                </a:solidFill>
                <a:latin typeface="Montserrat Bold"/>
                <a:ea typeface="Montserrat Bold"/>
                <a:cs typeface="Montserrat Bold"/>
                <a:sym typeface="Montserrat Bold"/>
              </a:rPr>
              <a:t>EVIDENCIA DE TRABAJO EN EQUIPO</a:t>
            </a:r>
          </a:p>
        </p:txBody>
      </p:sp>
      <p:sp>
        <p:nvSpPr>
          <p:cNvPr name="TextBox 9" id="9"/>
          <p:cNvSpPr txBox="true"/>
          <p:nvPr/>
        </p:nvSpPr>
        <p:spPr>
          <a:xfrm rot="0">
            <a:off x="600075" y="5463311"/>
            <a:ext cx="10340140" cy="815359"/>
          </a:xfrm>
          <a:prstGeom prst="rect">
            <a:avLst/>
          </a:prstGeom>
        </p:spPr>
        <p:txBody>
          <a:bodyPr anchor="t" rtlCol="false" tIns="0" lIns="0" bIns="0" rIns="0">
            <a:spAutoFit/>
          </a:bodyPr>
          <a:lstStyle/>
          <a:p>
            <a:pPr algn="l">
              <a:lnSpc>
                <a:spcPts val="2174"/>
              </a:lnSpc>
            </a:pPr>
            <a:r>
              <a:rPr lang="en-US" sz="1350">
                <a:solidFill>
                  <a:srgbClr val="000000"/>
                </a:solidFill>
                <a:latin typeface="Arial"/>
                <a:ea typeface="Arial"/>
                <a:cs typeface="Arial"/>
                <a:sym typeface="Arial"/>
              </a:rPr>
              <a:t>El proyecto se desarrolló con un fuerte enfoque en el trabajo colaborativo, utilizando un repositorio con control de versiones para registrar los aportes individuales. Se realizaron reuniones periódicas para la toma de decisiones y la revisión del código, asegurando la participación activa de cada miembro del equipo.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8E8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4286250" cy="8496043"/>
          </a:xfrm>
          <a:custGeom>
            <a:avLst/>
            <a:gdLst/>
            <a:ahLst/>
            <a:cxnLst/>
            <a:rect r="r" b="b" t="t" l="l"/>
            <a:pathLst>
              <a:path h="8496043" w="4286250">
                <a:moveTo>
                  <a:pt x="0" y="0"/>
                </a:moveTo>
                <a:lnTo>
                  <a:pt x="4286250" y="0"/>
                </a:lnTo>
                <a:lnTo>
                  <a:pt x="4286250" y="8496043"/>
                </a:lnTo>
                <a:lnTo>
                  <a:pt x="0" y="8496043"/>
                </a:lnTo>
                <a:lnTo>
                  <a:pt x="0" y="0"/>
                </a:lnTo>
                <a:close/>
              </a:path>
            </a:pathLst>
          </a:custGeom>
          <a:blipFill>
            <a:blip r:embed="rId2"/>
            <a:stretch>
              <a:fillRect l="-69" t="-3" r="-72" b="0"/>
            </a:stretch>
          </a:blipFill>
        </p:spPr>
      </p:sp>
      <p:grpSp>
        <p:nvGrpSpPr>
          <p:cNvPr name="Group 3" id="3"/>
          <p:cNvGrpSpPr>
            <a:grpSpLocks noChangeAspect="true"/>
          </p:cNvGrpSpPr>
          <p:nvPr/>
        </p:nvGrpSpPr>
        <p:grpSpPr>
          <a:xfrm rot="0">
            <a:off x="4820450" y="1736722"/>
            <a:ext cx="862621" cy="4545671"/>
            <a:chOff x="0" y="0"/>
            <a:chExt cx="1012825" cy="5337175"/>
          </a:xfrm>
        </p:grpSpPr>
        <p:sp>
          <p:nvSpPr>
            <p:cNvPr name="Freeform 4" id="4"/>
            <p:cNvSpPr/>
            <p:nvPr/>
          </p:nvSpPr>
          <p:spPr>
            <a:xfrm flipH="false" flipV="false" rot="0">
              <a:off x="256413" y="63500"/>
              <a:ext cx="19050" cy="5210175"/>
            </a:xfrm>
            <a:custGeom>
              <a:avLst/>
              <a:gdLst/>
              <a:ahLst/>
              <a:cxnLst/>
              <a:rect r="r" b="b" t="t" l="l"/>
              <a:pathLst>
                <a:path h="5210175" w="19050">
                  <a:moveTo>
                    <a:pt x="0" y="5200650"/>
                  </a:moveTo>
                  <a:lnTo>
                    <a:pt x="0" y="9525"/>
                  </a:lnTo>
                  <a:cubicBezTo>
                    <a:pt x="0" y="6858"/>
                    <a:pt x="889" y="4699"/>
                    <a:pt x="2794" y="2794"/>
                  </a:cubicBezTo>
                  <a:cubicBezTo>
                    <a:pt x="4699" y="889"/>
                    <a:pt x="6858" y="0"/>
                    <a:pt x="9525" y="0"/>
                  </a:cubicBezTo>
                  <a:cubicBezTo>
                    <a:pt x="12192" y="0"/>
                    <a:pt x="14351" y="889"/>
                    <a:pt x="16256" y="2794"/>
                  </a:cubicBezTo>
                  <a:cubicBezTo>
                    <a:pt x="18161" y="4699"/>
                    <a:pt x="19050" y="6858"/>
                    <a:pt x="19050" y="9525"/>
                  </a:cubicBezTo>
                  <a:lnTo>
                    <a:pt x="19050" y="5200650"/>
                  </a:lnTo>
                  <a:cubicBezTo>
                    <a:pt x="19050" y="5203317"/>
                    <a:pt x="18161" y="5205476"/>
                    <a:pt x="16256" y="5207381"/>
                  </a:cubicBezTo>
                  <a:cubicBezTo>
                    <a:pt x="14351" y="5209286"/>
                    <a:pt x="12192" y="5210175"/>
                    <a:pt x="9525" y="5210175"/>
                  </a:cubicBezTo>
                  <a:cubicBezTo>
                    <a:pt x="6858" y="5210175"/>
                    <a:pt x="4699" y="5209286"/>
                    <a:pt x="2794" y="5207381"/>
                  </a:cubicBezTo>
                  <a:cubicBezTo>
                    <a:pt x="889" y="5205476"/>
                    <a:pt x="0" y="5203317"/>
                    <a:pt x="0" y="5200650"/>
                  </a:cubicBezTo>
                </a:path>
              </a:pathLst>
            </a:custGeom>
            <a:solidFill>
              <a:srgbClr val="000000">
                <a:alpha val="392"/>
              </a:srgbClr>
            </a:solidFill>
          </p:spPr>
        </p:sp>
        <p:sp>
          <p:nvSpPr>
            <p:cNvPr name="Freeform 5" id="5"/>
            <p:cNvSpPr/>
            <p:nvPr/>
          </p:nvSpPr>
          <p:spPr>
            <a:xfrm flipH="false" flipV="false" rot="0">
              <a:off x="434975" y="244475"/>
              <a:ext cx="514350" cy="19050"/>
            </a:xfrm>
            <a:custGeom>
              <a:avLst/>
              <a:gdLst/>
              <a:ahLst/>
              <a:cxnLst/>
              <a:rect r="r" b="b" t="t" l="l"/>
              <a:pathLst>
                <a:path h="19050" w="514350">
                  <a:moveTo>
                    <a:pt x="0" y="9525"/>
                  </a:moveTo>
                  <a:cubicBezTo>
                    <a:pt x="0" y="6858"/>
                    <a:pt x="889" y="4699"/>
                    <a:pt x="2794" y="2794"/>
                  </a:cubicBezTo>
                  <a:cubicBezTo>
                    <a:pt x="4699" y="889"/>
                    <a:pt x="6858" y="0"/>
                    <a:pt x="9525" y="0"/>
                  </a:cubicBezTo>
                  <a:lnTo>
                    <a:pt x="504825" y="0"/>
                  </a:lnTo>
                  <a:cubicBezTo>
                    <a:pt x="507492" y="0"/>
                    <a:pt x="509651" y="889"/>
                    <a:pt x="511556" y="2794"/>
                  </a:cubicBezTo>
                  <a:cubicBezTo>
                    <a:pt x="513461" y="4699"/>
                    <a:pt x="514350" y="6858"/>
                    <a:pt x="514350" y="9525"/>
                  </a:cubicBezTo>
                  <a:cubicBezTo>
                    <a:pt x="514350" y="12192"/>
                    <a:pt x="513461" y="14351"/>
                    <a:pt x="511556" y="16256"/>
                  </a:cubicBezTo>
                  <a:cubicBezTo>
                    <a:pt x="509651" y="18161"/>
                    <a:pt x="507492" y="19050"/>
                    <a:pt x="504825" y="19050"/>
                  </a:cubicBezTo>
                  <a:lnTo>
                    <a:pt x="9525" y="19050"/>
                  </a:lnTo>
                  <a:cubicBezTo>
                    <a:pt x="6858" y="19050"/>
                    <a:pt x="4699" y="18161"/>
                    <a:pt x="2794" y="16256"/>
                  </a:cubicBezTo>
                  <a:cubicBezTo>
                    <a:pt x="889" y="14351"/>
                    <a:pt x="0" y="12192"/>
                    <a:pt x="0" y="9525"/>
                  </a:cubicBezTo>
                </a:path>
              </a:pathLst>
            </a:custGeom>
            <a:solidFill>
              <a:srgbClr val="AEB0A7"/>
            </a:solidFill>
          </p:spPr>
        </p:sp>
        <p:sp>
          <p:nvSpPr>
            <p:cNvPr name="Freeform 6" id="6"/>
            <p:cNvSpPr/>
            <p:nvPr/>
          </p:nvSpPr>
          <p:spPr>
            <a:xfrm flipH="false" flipV="false" rot="0">
              <a:off x="63500" y="63500"/>
              <a:ext cx="390652" cy="390525"/>
            </a:xfrm>
            <a:custGeom>
              <a:avLst/>
              <a:gdLst/>
              <a:ahLst/>
              <a:cxnLst/>
              <a:rect r="r" b="b" t="t" l="l"/>
              <a:pathLst>
                <a:path h="390525" w="390652">
                  <a:moveTo>
                    <a:pt x="0" y="369062"/>
                  </a:moveTo>
                  <a:lnTo>
                    <a:pt x="0" y="21463"/>
                  </a:lnTo>
                  <a:cubicBezTo>
                    <a:pt x="0" y="18669"/>
                    <a:pt x="508" y="15875"/>
                    <a:pt x="1651" y="13208"/>
                  </a:cubicBezTo>
                  <a:cubicBezTo>
                    <a:pt x="2794" y="10541"/>
                    <a:pt x="4318" y="8255"/>
                    <a:pt x="6350" y="6223"/>
                  </a:cubicBezTo>
                  <a:cubicBezTo>
                    <a:pt x="8382" y="4191"/>
                    <a:pt x="10668" y="2667"/>
                    <a:pt x="13335" y="1524"/>
                  </a:cubicBezTo>
                  <a:cubicBezTo>
                    <a:pt x="16002" y="381"/>
                    <a:pt x="18542" y="0"/>
                    <a:pt x="21463" y="0"/>
                  </a:cubicBezTo>
                  <a:lnTo>
                    <a:pt x="369062" y="0"/>
                  </a:lnTo>
                  <a:cubicBezTo>
                    <a:pt x="371856" y="0"/>
                    <a:pt x="374650" y="508"/>
                    <a:pt x="377317" y="1651"/>
                  </a:cubicBezTo>
                  <a:cubicBezTo>
                    <a:pt x="379984" y="2794"/>
                    <a:pt x="382270" y="4318"/>
                    <a:pt x="384302" y="6350"/>
                  </a:cubicBezTo>
                  <a:cubicBezTo>
                    <a:pt x="386334" y="8382"/>
                    <a:pt x="387858" y="10668"/>
                    <a:pt x="389001" y="13335"/>
                  </a:cubicBezTo>
                  <a:cubicBezTo>
                    <a:pt x="390144" y="16002"/>
                    <a:pt x="390652" y="18669"/>
                    <a:pt x="390652" y="21590"/>
                  </a:cubicBezTo>
                  <a:lnTo>
                    <a:pt x="390652" y="369062"/>
                  </a:lnTo>
                  <a:cubicBezTo>
                    <a:pt x="390652" y="371856"/>
                    <a:pt x="390144" y="374650"/>
                    <a:pt x="389001" y="377190"/>
                  </a:cubicBezTo>
                  <a:cubicBezTo>
                    <a:pt x="387858" y="379730"/>
                    <a:pt x="386334" y="382143"/>
                    <a:pt x="384302" y="384175"/>
                  </a:cubicBezTo>
                  <a:cubicBezTo>
                    <a:pt x="382270" y="386207"/>
                    <a:pt x="379984" y="387731"/>
                    <a:pt x="377317" y="388874"/>
                  </a:cubicBezTo>
                  <a:cubicBezTo>
                    <a:pt x="374650" y="390017"/>
                    <a:pt x="371983" y="390525"/>
                    <a:pt x="369062" y="390525"/>
                  </a:cubicBezTo>
                  <a:lnTo>
                    <a:pt x="21463" y="390525"/>
                  </a:lnTo>
                  <a:cubicBezTo>
                    <a:pt x="18669" y="390525"/>
                    <a:pt x="15875" y="390017"/>
                    <a:pt x="13208" y="388874"/>
                  </a:cubicBezTo>
                  <a:cubicBezTo>
                    <a:pt x="10541" y="387731"/>
                    <a:pt x="8255" y="386207"/>
                    <a:pt x="6223" y="384175"/>
                  </a:cubicBezTo>
                  <a:cubicBezTo>
                    <a:pt x="4191" y="382143"/>
                    <a:pt x="2667" y="379857"/>
                    <a:pt x="1524" y="377190"/>
                  </a:cubicBezTo>
                  <a:cubicBezTo>
                    <a:pt x="381" y="374523"/>
                    <a:pt x="0" y="371983"/>
                    <a:pt x="0" y="369062"/>
                  </a:cubicBezTo>
                </a:path>
              </a:pathLst>
            </a:custGeom>
            <a:solidFill>
              <a:srgbClr val="D8D9D2"/>
            </a:solidFill>
          </p:spPr>
        </p:sp>
        <p:sp>
          <p:nvSpPr>
            <p:cNvPr name="Freeform 7" id="7"/>
            <p:cNvSpPr/>
            <p:nvPr/>
          </p:nvSpPr>
          <p:spPr>
            <a:xfrm flipH="false" flipV="false" rot="0">
              <a:off x="434975" y="1568450"/>
              <a:ext cx="514350" cy="19050"/>
            </a:xfrm>
            <a:custGeom>
              <a:avLst/>
              <a:gdLst/>
              <a:ahLst/>
              <a:cxnLst/>
              <a:rect r="r" b="b" t="t" l="l"/>
              <a:pathLst>
                <a:path h="19050" w="514350">
                  <a:moveTo>
                    <a:pt x="0" y="9525"/>
                  </a:moveTo>
                  <a:cubicBezTo>
                    <a:pt x="0" y="6858"/>
                    <a:pt x="889" y="4699"/>
                    <a:pt x="2794" y="2794"/>
                  </a:cubicBezTo>
                  <a:cubicBezTo>
                    <a:pt x="4699" y="889"/>
                    <a:pt x="6858" y="0"/>
                    <a:pt x="9525" y="0"/>
                  </a:cubicBezTo>
                  <a:lnTo>
                    <a:pt x="504825" y="0"/>
                  </a:lnTo>
                  <a:cubicBezTo>
                    <a:pt x="507492" y="0"/>
                    <a:pt x="509651" y="889"/>
                    <a:pt x="511556" y="2794"/>
                  </a:cubicBezTo>
                  <a:cubicBezTo>
                    <a:pt x="513461" y="4699"/>
                    <a:pt x="514350" y="6858"/>
                    <a:pt x="514350" y="9525"/>
                  </a:cubicBezTo>
                  <a:cubicBezTo>
                    <a:pt x="514350" y="12192"/>
                    <a:pt x="513461" y="14351"/>
                    <a:pt x="511556" y="16256"/>
                  </a:cubicBezTo>
                  <a:cubicBezTo>
                    <a:pt x="509651" y="18161"/>
                    <a:pt x="507492" y="19050"/>
                    <a:pt x="504825" y="19050"/>
                  </a:cubicBezTo>
                  <a:lnTo>
                    <a:pt x="9525" y="19050"/>
                  </a:lnTo>
                  <a:cubicBezTo>
                    <a:pt x="6858" y="19050"/>
                    <a:pt x="4699" y="18161"/>
                    <a:pt x="2794" y="16256"/>
                  </a:cubicBezTo>
                  <a:cubicBezTo>
                    <a:pt x="889" y="14351"/>
                    <a:pt x="0" y="12192"/>
                    <a:pt x="0" y="9525"/>
                  </a:cubicBezTo>
                </a:path>
              </a:pathLst>
            </a:custGeom>
            <a:solidFill>
              <a:srgbClr val="AEB0A7"/>
            </a:solidFill>
          </p:spPr>
        </p:sp>
        <p:sp>
          <p:nvSpPr>
            <p:cNvPr name="Freeform 8" id="8"/>
            <p:cNvSpPr/>
            <p:nvPr/>
          </p:nvSpPr>
          <p:spPr>
            <a:xfrm flipH="false" flipV="false" rot="0">
              <a:off x="63373" y="1387348"/>
              <a:ext cx="390779" cy="381127"/>
            </a:xfrm>
            <a:custGeom>
              <a:avLst/>
              <a:gdLst/>
              <a:ahLst/>
              <a:cxnLst/>
              <a:rect r="r" b="b" t="t" l="l"/>
              <a:pathLst>
                <a:path h="381127" w="390779">
                  <a:moveTo>
                    <a:pt x="127" y="359664"/>
                  </a:moveTo>
                  <a:lnTo>
                    <a:pt x="127" y="21590"/>
                  </a:lnTo>
                  <a:cubicBezTo>
                    <a:pt x="127" y="18796"/>
                    <a:pt x="635" y="16002"/>
                    <a:pt x="1778" y="13335"/>
                  </a:cubicBezTo>
                  <a:cubicBezTo>
                    <a:pt x="2921" y="10668"/>
                    <a:pt x="4445" y="8382"/>
                    <a:pt x="6477" y="6350"/>
                  </a:cubicBezTo>
                  <a:cubicBezTo>
                    <a:pt x="8509" y="4318"/>
                    <a:pt x="10795" y="2794"/>
                    <a:pt x="13462" y="1651"/>
                  </a:cubicBezTo>
                  <a:cubicBezTo>
                    <a:pt x="16129" y="508"/>
                    <a:pt x="18796" y="0"/>
                    <a:pt x="21717" y="0"/>
                  </a:cubicBezTo>
                  <a:lnTo>
                    <a:pt x="369189" y="0"/>
                  </a:lnTo>
                  <a:cubicBezTo>
                    <a:pt x="371983" y="0"/>
                    <a:pt x="374777" y="508"/>
                    <a:pt x="377444" y="1651"/>
                  </a:cubicBezTo>
                  <a:cubicBezTo>
                    <a:pt x="380111" y="2794"/>
                    <a:pt x="382397" y="4318"/>
                    <a:pt x="384429" y="6350"/>
                  </a:cubicBezTo>
                  <a:cubicBezTo>
                    <a:pt x="386461" y="8382"/>
                    <a:pt x="387985" y="10668"/>
                    <a:pt x="389128" y="13335"/>
                  </a:cubicBezTo>
                  <a:cubicBezTo>
                    <a:pt x="390271" y="16002"/>
                    <a:pt x="390779" y="18669"/>
                    <a:pt x="390779" y="21590"/>
                  </a:cubicBezTo>
                  <a:lnTo>
                    <a:pt x="390779" y="359664"/>
                  </a:lnTo>
                  <a:cubicBezTo>
                    <a:pt x="390779" y="362458"/>
                    <a:pt x="390271" y="365252"/>
                    <a:pt x="389128" y="367792"/>
                  </a:cubicBezTo>
                  <a:cubicBezTo>
                    <a:pt x="387985" y="370332"/>
                    <a:pt x="386461" y="372745"/>
                    <a:pt x="384429" y="374777"/>
                  </a:cubicBezTo>
                  <a:cubicBezTo>
                    <a:pt x="382397" y="376809"/>
                    <a:pt x="380111" y="378333"/>
                    <a:pt x="377444" y="379476"/>
                  </a:cubicBezTo>
                  <a:cubicBezTo>
                    <a:pt x="374777" y="380619"/>
                    <a:pt x="372110" y="381127"/>
                    <a:pt x="369189" y="381127"/>
                  </a:cubicBezTo>
                  <a:lnTo>
                    <a:pt x="21590" y="381127"/>
                  </a:lnTo>
                  <a:cubicBezTo>
                    <a:pt x="18796" y="381127"/>
                    <a:pt x="16002" y="380619"/>
                    <a:pt x="13335" y="379476"/>
                  </a:cubicBezTo>
                  <a:cubicBezTo>
                    <a:pt x="10668" y="378333"/>
                    <a:pt x="8382" y="376809"/>
                    <a:pt x="6350" y="374777"/>
                  </a:cubicBezTo>
                  <a:cubicBezTo>
                    <a:pt x="4318" y="372745"/>
                    <a:pt x="2794" y="370459"/>
                    <a:pt x="1651" y="367792"/>
                  </a:cubicBezTo>
                  <a:cubicBezTo>
                    <a:pt x="508" y="365125"/>
                    <a:pt x="0" y="362458"/>
                    <a:pt x="0" y="359664"/>
                  </a:cubicBezTo>
                </a:path>
              </a:pathLst>
            </a:custGeom>
            <a:solidFill>
              <a:srgbClr val="D8D9D2"/>
            </a:solidFill>
          </p:spPr>
        </p:sp>
        <p:sp>
          <p:nvSpPr>
            <p:cNvPr name="Freeform 9" id="9"/>
            <p:cNvSpPr/>
            <p:nvPr/>
          </p:nvSpPr>
          <p:spPr>
            <a:xfrm flipH="false" flipV="false" rot="0">
              <a:off x="434975" y="3159125"/>
              <a:ext cx="514350" cy="19050"/>
            </a:xfrm>
            <a:custGeom>
              <a:avLst/>
              <a:gdLst/>
              <a:ahLst/>
              <a:cxnLst/>
              <a:rect r="r" b="b" t="t" l="l"/>
              <a:pathLst>
                <a:path h="19050" w="514350">
                  <a:moveTo>
                    <a:pt x="0" y="9525"/>
                  </a:moveTo>
                  <a:cubicBezTo>
                    <a:pt x="0" y="6858"/>
                    <a:pt x="889" y="4699"/>
                    <a:pt x="2794" y="2794"/>
                  </a:cubicBezTo>
                  <a:cubicBezTo>
                    <a:pt x="4699" y="889"/>
                    <a:pt x="6858" y="0"/>
                    <a:pt x="9525" y="0"/>
                  </a:cubicBezTo>
                  <a:lnTo>
                    <a:pt x="504825" y="0"/>
                  </a:lnTo>
                  <a:cubicBezTo>
                    <a:pt x="507492" y="0"/>
                    <a:pt x="509651" y="889"/>
                    <a:pt x="511556" y="2794"/>
                  </a:cubicBezTo>
                  <a:cubicBezTo>
                    <a:pt x="513461" y="4699"/>
                    <a:pt x="514350" y="6858"/>
                    <a:pt x="514350" y="9525"/>
                  </a:cubicBezTo>
                  <a:cubicBezTo>
                    <a:pt x="514350" y="12192"/>
                    <a:pt x="513461" y="14351"/>
                    <a:pt x="511556" y="16256"/>
                  </a:cubicBezTo>
                  <a:cubicBezTo>
                    <a:pt x="509651" y="18161"/>
                    <a:pt x="507492" y="19050"/>
                    <a:pt x="504825" y="19050"/>
                  </a:cubicBezTo>
                  <a:lnTo>
                    <a:pt x="9525" y="19050"/>
                  </a:lnTo>
                  <a:cubicBezTo>
                    <a:pt x="6858" y="19050"/>
                    <a:pt x="4699" y="18161"/>
                    <a:pt x="2794" y="16256"/>
                  </a:cubicBezTo>
                  <a:cubicBezTo>
                    <a:pt x="889" y="14351"/>
                    <a:pt x="0" y="12192"/>
                    <a:pt x="0" y="9525"/>
                  </a:cubicBezTo>
                </a:path>
              </a:pathLst>
            </a:custGeom>
            <a:solidFill>
              <a:srgbClr val="AEB0A7"/>
            </a:solidFill>
          </p:spPr>
        </p:sp>
        <p:sp>
          <p:nvSpPr>
            <p:cNvPr name="Freeform 10" id="10"/>
            <p:cNvSpPr/>
            <p:nvPr/>
          </p:nvSpPr>
          <p:spPr>
            <a:xfrm flipH="false" flipV="false" rot="0">
              <a:off x="63373" y="2978023"/>
              <a:ext cx="390779" cy="381127"/>
            </a:xfrm>
            <a:custGeom>
              <a:avLst/>
              <a:gdLst/>
              <a:ahLst/>
              <a:cxnLst/>
              <a:rect r="r" b="b" t="t" l="l"/>
              <a:pathLst>
                <a:path h="381127" w="390779">
                  <a:moveTo>
                    <a:pt x="127" y="359664"/>
                  </a:moveTo>
                  <a:lnTo>
                    <a:pt x="127" y="21590"/>
                  </a:lnTo>
                  <a:cubicBezTo>
                    <a:pt x="127" y="18796"/>
                    <a:pt x="635" y="16002"/>
                    <a:pt x="1778" y="13335"/>
                  </a:cubicBezTo>
                  <a:cubicBezTo>
                    <a:pt x="2921" y="10668"/>
                    <a:pt x="4445" y="8382"/>
                    <a:pt x="6477" y="6350"/>
                  </a:cubicBezTo>
                  <a:cubicBezTo>
                    <a:pt x="8509" y="4318"/>
                    <a:pt x="10795" y="2794"/>
                    <a:pt x="13462" y="1651"/>
                  </a:cubicBezTo>
                  <a:cubicBezTo>
                    <a:pt x="16129" y="508"/>
                    <a:pt x="18796" y="0"/>
                    <a:pt x="21717" y="0"/>
                  </a:cubicBezTo>
                  <a:lnTo>
                    <a:pt x="369189" y="0"/>
                  </a:lnTo>
                  <a:cubicBezTo>
                    <a:pt x="371983" y="0"/>
                    <a:pt x="374777" y="508"/>
                    <a:pt x="377444" y="1651"/>
                  </a:cubicBezTo>
                  <a:cubicBezTo>
                    <a:pt x="380111" y="2794"/>
                    <a:pt x="382397" y="4318"/>
                    <a:pt x="384429" y="6350"/>
                  </a:cubicBezTo>
                  <a:cubicBezTo>
                    <a:pt x="386461" y="8382"/>
                    <a:pt x="387985" y="10668"/>
                    <a:pt x="389128" y="13335"/>
                  </a:cubicBezTo>
                  <a:cubicBezTo>
                    <a:pt x="390271" y="16002"/>
                    <a:pt x="390779" y="18669"/>
                    <a:pt x="390779" y="21590"/>
                  </a:cubicBezTo>
                  <a:lnTo>
                    <a:pt x="390779" y="359664"/>
                  </a:lnTo>
                  <a:cubicBezTo>
                    <a:pt x="390779" y="362458"/>
                    <a:pt x="390271" y="365252"/>
                    <a:pt x="389128" y="367792"/>
                  </a:cubicBezTo>
                  <a:cubicBezTo>
                    <a:pt x="387985" y="370332"/>
                    <a:pt x="386461" y="372745"/>
                    <a:pt x="384429" y="374777"/>
                  </a:cubicBezTo>
                  <a:cubicBezTo>
                    <a:pt x="382397" y="376809"/>
                    <a:pt x="380111" y="378333"/>
                    <a:pt x="377444" y="379476"/>
                  </a:cubicBezTo>
                  <a:cubicBezTo>
                    <a:pt x="374777" y="380619"/>
                    <a:pt x="372110" y="381127"/>
                    <a:pt x="369189" y="381127"/>
                  </a:cubicBezTo>
                  <a:lnTo>
                    <a:pt x="21590" y="381127"/>
                  </a:lnTo>
                  <a:cubicBezTo>
                    <a:pt x="18796" y="381127"/>
                    <a:pt x="16002" y="380619"/>
                    <a:pt x="13335" y="379476"/>
                  </a:cubicBezTo>
                  <a:cubicBezTo>
                    <a:pt x="10668" y="378333"/>
                    <a:pt x="8382" y="376809"/>
                    <a:pt x="6350" y="374777"/>
                  </a:cubicBezTo>
                  <a:cubicBezTo>
                    <a:pt x="4318" y="372745"/>
                    <a:pt x="2794" y="370459"/>
                    <a:pt x="1651" y="367792"/>
                  </a:cubicBezTo>
                  <a:cubicBezTo>
                    <a:pt x="508" y="365125"/>
                    <a:pt x="0" y="362458"/>
                    <a:pt x="0" y="359664"/>
                  </a:cubicBezTo>
                </a:path>
              </a:pathLst>
            </a:custGeom>
            <a:solidFill>
              <a:srgbClr val="D8D9D2"/>
            </a:solidFill>
          </p:spPr>
        </p:sp>
        <p:sp>
          <p:nvSpPr>
            <p:cNvPr name="Freeform 11" id="11"/>
            <p:cNvSpPr/>
            <p:nvPr/>
          </p:nvSpPr>
          <p:spPr>
            <a:xfrm flipH="false" flipV="false" rot="0">
              <a:off x="434975" y="4473575"/>
              <a:ext cx="514350" cy="19050"/>
            </a:xfrm>
            <a:custGeom>
              <a:avLst/>
              <a:gdLst/>
              <a:ahLst/>
              <a:cxnLst/>
              <a:rect r="r" b="b" t="t" l="l"/>
              <a:pathLst>
                <a:path h="19050" w="514350">
                  <a:moveTo>
                    <a:pt x="0" y="9525"/>
                  </a:moveTo>
                  <a:cubicBezTo>
                    <a:pt x="0" y="6858"/>
                    <a:pt x="889" y="4699"/>
                    <a:pt x="2794" y="2794"/>
                  </a:cubicBezTo>
                  <a:cubicBezTo>
                    <a:pt x="4699" y="889"/>
                    <a:pt x="6858" y="0"/>
                    <a:pt x="9525" y="0"/>
                  </a:cubicBezTo>
                  <a:lnTo>
                    <a:pt x="504825" y="0"/>
                  </a:lnTo>
                  <a:cubicBezTo>
                    <a:pt x="507492" y="0"/>
                    <a:pt x="509651" y="889"/>
                    <a:pt x="511556" y="2794"/>
                  </a:cubicBezTo>
                  <a:cubicBezTo>
                    <a:pt x="513461" y="4699"/>
                    <a:pt x="514350" y="6858"/>
                    <a:pt x="514350" y="9525"/>
                  </a:cubicBezTo>
                  <a:cubicBezTo>
                    <a:pt x="514350" y="12192"/>
                    <a:pt x="513461" y="14351"/>
                    <a:pt x="511556" y="16256"/>
                  </a:cubicBezTo>
                  <a:cubicBezTo>
                    <a:pt x="509651" y="18161"/>
                    <a:pt x="507492" y="19050"/>
                    <a:pt x="504825" y="19050"/>
                  </a:cubicBezTo>
                  <a:lnTo>
                    <a:pt x="9525" y="19050"/>
                  </a:lnTo>
                  <a:cubicBezTo>
                    <a:pt x="6858" y="19050"/>
                    <a:pt x="4699" y="18161"/>
                    <a:pt x="2794" y="16256"/>
                  </a:cubicBezTo>
                  <a:cubicBezTo>
                    <a:pt x="889" y="14351"/>
                    <a:pt x="0" y="12192"/>
                    <a:pt x="0" y="9525"/>
                  </a:cubicBezTo>
                </a:path>
              </a:pathLst>
            </a:custGeom>
            <a:solidFill>
              <a:srgbClr val="AEB0A7"/>
            </a:solidFill>
          </p:spPr>
        </p:sp>
        <p:sp>
          <p:nvSpPr>
            <p:cNvPr name="Freeform 12" id="12"/>
            <p:cNvSpPr/>
            <p:nvPr/>
          </p:nvSpPr>
          <p:spPr>
            <a:xfrm flipH="false" flipV="false" rot="0">
              <a:off x="63373" y="4292473"/>
              <a:ext cx="390779" cy="390779"/>
            </a:xfrm>
            <a:custGeom>
              <a:avLst/>
              <a:gdLst/>
              <a:ahLst/>
              <a:cxnLst/>
              <a:rect r="r" b="b" t="t" l="l"/>
              <a:pathLst>
                <a:path h="390779" w="390779">
                  <a:moveTo>
                    <a:pt x="127" y="369189"/>
                  </a:moveTo>
                  <a:lnTo>
                    <a:pt x="127" y="21590"/>
                  </a:lnTo>
                  <a:cubicBezTo>
                    <a:pt x="127" y="18796"/>
                    <a:pt x="635" y="16002"/>
                    <a:pt x="1778" y="13335"/>
                  </a:cubicBezTo>
                  <a:cubicBezTo>
                    <a:pt x="2921" y="10668"/>
                    <a:pt x="4445" y="8382"/>
                    <a:pt x="6477" y="6350"/>
                  </a:cubicBezTo>
                  <a:cubicBezTo>
                    <a:pt x="8509" y="4319"/>
                    <a:pt x="10795" y="2794"/>
                    <a:pt x="13462" y="1651"/>
                  </a:cubicBezTo>
                  <a:cubicBezTo>
                    <a:pt x="16129" y="508"/>
                    <a:pt x="18796" y="0"/>
                    <a:pt x="21717" y="0"/>
                  </a:cubicBezTo>
                  <a:lnTo>
                    <a:pt x="369189" y="0"/>
                  </a:lnTo>
                  <a:cubicBezTo>
                    <a:pt x="371983" y="0"/>
                    <a:pt x="374777" y="508"/>
                    <a:pt x="377444" y="1651"/>
                  </a:cubicBezTo>
                  <a:cubicBezTo>
                    <a:pt x="380111" y="2794"/>
                    <a:pt x="382397" y="4318"/>
                    <a:pt x="384429" y="6350"/>
                  </a:cubicBezTo>
                  <a:cubicBezTo>
                    <a:pt x="386461" y="8382"/>
                    <a:pt x="387985" y="10668"/>
                    <a:pt x="389128" y="13335"/>
                  </a:cubicBezTo>
                  <a:cubicBezTo>
                    <a:pt x="390271" y="16002"/>
                    <a:pt x="390779" y="18669"/>
                    <a:pt x="390779" y="21590"/>
                  </a:cubicBezTo>
                  <a:lnTo>
                    <a:pt x="390779" y="369316"/>
                  </a:lnTo>
                  <a:cubicBezTo>
                    <a:pt x="390779" y="372110"/>
                    <a:pt x="390271" y="374904"/>
                    <a:pt x="389128" y="377444"/>
                  </a:cubicBezTo>
                  <a:cubicBezTo>
                    <a:pt x="387985" y="379984"/>
                    <a:pt x="386461" y="382397"/>
                    <a:pt x="384429" y="384429"/>
                  </a:cubicBezTo>
                  <a:cubicBezTo>
                    <a:pt x="382397" y="386461"/>
                    <a:pt x="380111" y="387985"/>
                    <a:pt x="377444" y="389128"/>
                  </a:cubicBezTo>
                  <a:cubicBezTo>
                    <a:pt x="374777" y="390271"/>
                    <a:pt x="372110" y="390779"/>
                    <a:pt x="369189" y="390779"/>
                  </a:cubicBezTo>
                  <a:lnTo>
                    <a:pt x="21590" y="390779"/>
                  </a:lnTo>
                  <a:cubicBezTo>
                    <a:pt x="18796" y="390779"/>
                    <a:pt x="16002" y="390271"/>
                    <a:pt x="13335" y="389128"/>
                  </a:cubicBezTo>
                  <a:cubicBezTo>
                    <a:pt x="10668" y="387985"/>
                    <a:pt x="8382" y="386461"/>
                    <a:pt x="6350" y="384429"/>
                  </a:cubicBezTo>
                  <a:cubicBezTo>
                    <a:pt x="4318" y="382397"/>
                    <a:pt x="2794" y="380111"/>
                    <a:pt x="1651" y="377444"/>
                  </a:cubicBezTo>
                  <a:cubicBezTo>
                    <a:pt x="508" y="374777"/>
                    <a:pt x="0" y="372110"/>
                    <a:pt x="0" y="369316"/>
                  </a:cubicBezTo>
                </a:path>
              </a:pathLst>
            </a:custGeom>
            <a:solidFill>
              <a:srgbClr val="D8D9D2"/>
            </a:solidFill>
          </p:spPr>
        </p:sp>
      </p:grpSp>
      <p:sp>
        <p:nvSpPr>
          <p:cNvPr name="TextBox 13" id="13"/>
          <p:cNvSpPr txBox="true"/>
          <p:nvPr/>
        </p:nvSpPr>
        <p:spPr>
          <a:xfrm rot="0">
            <a:off x="4886325" y="452047"/>
            <a:ext cx="5947680" cy="897512"/>
          </a:xfrm>
          <a:prstGeom prst="rect">
            <a:avLst/>
          </a:prstGeom>
        </p:spPr>
        <p:txBody>
          <a:bodyPr anchor="t" rtlCol="false" tIns="0" lIns="0" bIns="0" rIns="0">
            <a:spAutoFit/>
          </a:bodyPr>
          <a:lstStyle/>
          <a:p>
            <a:pPr algn="l">
              <a:lnSpc>
                <a:spcPts val="3623"/>
              </a:lnSpc>
            </a:pPr>
            <a:r>
              <a:rPr lang="en-US" b="true" sz="2912" spc="104">
                <a:solidFill>
                  <a:srgbClr val="0C0D0F"/>
                </a:solidFill>
                <a:latin typeface="Montserrat Bold"/>
                <a:ea typeface="Montserrat Bold"/>
                <a:cs typeface="Montserrat Bold"/>
                <a:sym typeface="Montserrat Bold"/>
              </a:rPr>
              <a:t>ROLES Y CRONOGRAMA DEL PROYECTO</a:t>
            </a:r>
          </a:p>
        </p:txBody>
      </p:sp>
      <p:sp>
        <p:nvSpPr>
          <p:cNvPr name="TextBox 14" id="14"/>
          <p:cNvSpPr txBox="true"/>
          <p:nvPr/>
        </p:nvSpPr>
        <p:spPr>
          <a:xfrm rot="0">
            <a:off x="4994697" y="1589588"/>
            <a:ext cx="94056" cy="493422"/>
          </a:xfrm>
          <a:prstGeom prst="rect">
            <a:avLst/>
          </a:prstGeom>
        </p:spPr>
        <p:txBody>
          <a:bodyPr anchor="t" rtlCol="false" tIns="0" lIns="0" bIns="0" rIns="0">
            <a:spAutoFit/>
          </a:bodyPr>
          <a:lstStyle/>
          <a:p>
            <a:pPr algn="l">
              <a:lnSpc>
                <a:spcPts val="4311"/>
              </a:lnSpc>
            </a:pPr>
            <a:r>
              <a:rPr lang="en-US" b="true" sz="1724" spc="62">
                <a:solidFill>
                  <a:srgbClr val="000000"/>
                </a:solidFill>
                <a:latin typeface="Montserrat Bold"/>
                <a:ea typeface="Montserrat Bold"/>
                <a:cs typeface="Montserrat Bold"/>
                <a:sym typeface="Montserrat Bold"/>
              </a:rPr>
              <a:t>1</a:t>
            </a:r>
          </a:p>
        </p:txBody>
      </p:sp>
      <p:sp>
        <p:nvSpPr>
          <p:cNvPr name="TextBox 15" id="15"/>
          <p:cNvSpPr txBox="true"/>
          <p:nvPr/>
        </p:nvSpPr>
        <p:spPr>
          <a:xfrm rot="0">
            <a:off x="4970985" y="4244859"/>
            <a:ext cx="142317" cy="312447"/>
          </a:xfrm>
          <a:prstGeom prst="rect">
            <a:avLst/>
          </a:prstGeom>
        </p:spPr>
        <p:txBody>
          <a:bodyPr anchor="t" rtlCol="false" tIns="0" lIns="0" bIns="0" rIns="0">
            <a:spAutoFit/>
          </a:bodyPr>
          <a:lstStyle/>
          <a:p>
            <a:pPr algn="l">
              <a:lnSpc>
                <a:spcPts val="2414"/>
              </a:lnSpc>
            </a:pPr>
            <a:r>
              <a:rPr lang="en-US" b="true" sz="1724" spc="62">
                <a:solidFill>
                  <a:srgbClr val="000000"/>
                </a:solidFill>
                <a:latin typeface="Montserrat Bold"/>
                <a:ea typeface="Montserrat Bold"/>
                <a:cs typeface="Montserrat Bold"/>
                <a:sym typeface="Montserrat Bold"/>
              </a:rPr>
              <a:t>3</a:t>
            </a:r>
          </a:p>
        </p:txBody>
      </p:sp>
      <p:sp>
        <p:nvSpPr>
          <p:cNvPr name="TextBox 16" id="16"/>
          <p:cNvSpPr txBox="true"/>
          <p:nvPr/>
        </p:nvSpPr>
        <p:spPr>
          <a:xfrm rot="0">
            <a:off x="4971496" y="2890081"/>
            <a:ext cx="141424" cy="312447"/>
          </a:xfrm>
          <a:prstGeom prst="rect">
            <a:avLst/>
          </a:prstGeom>
        </p:spPr>
        <p:txBody>
          <a:bodyPr anchor="t" rtlCol="false" tIns="0" lIns="0" bIns="0" rIns="0">
            <a:spAutoFit/>
          </a:bodyPr>
          <a:lstStyle/>
          <a:p>
            <a:pPr algn="l">
              <a:lnSpc>
                <a:spcPts val="2414"/>
              </a:lnSpc>
            </a:pPr>
            <a:r>
              <a:rPr lang="en-US" b="true" sz="1724" spc="62">
                <a:solidFill>
                  <a:srgbClr val="000000"/>
                </a:solidFill>
                <a:latin typeface="Montserrat Bold"/>
                <a:ea typeface="Montserrat Bold"/>
                <a:cs typeface="Montserrat Bold"/>
                <a:sym typeface="Montserrat Bold"/>
              </a:rPr>
              <a:t>2</a:t>
            </a:r>
          </a:p>
        </p:txBody>
      </p:sp>
      <p:sp>
        <p:nvSpPr>
          <p:cNvPr name="TextBox 17" id="17"/>
          <p:cNvSpPr txBox="true"/>
          <p:nvPr/>
        </p:nvSpPr>
        <p:spPr>
          <a:xfrm rot="0">
            <a:off x="5770961" y="1799184"/>
            <a:ext cx="4809378" cy="695622"/>
          </a:xfrm>
          <a:prstGeom prst="rect">
            <a:avLst/>
          </a:prstGeom>
        </p:spPr>
        <p:txBody>
          <a:bodyPr anchor="t" rtlCol="false" tIns="0" lIns="0" bIns="0" rIns="0">
            <a:spAutoFit/>
          </a:bodyPr>
          <a:lstStyle/>
          <a:p>
            <a:pPr algn="l">
              <a:lnSpc>
                <a:spcPts val="2012"/>
              </a:lnSpc>
            </a:pPr>
            <a:r>
              <a:rPr lang="en-US" b="true" sz="1437" spc="51">
                <a:solidFill>
                  <a:srgbClr val="000000"/>
                </a:solidFill>
                <a:latin typeface="Montserrat Bold"/>
                <a:ea typeface="Montserrat Bold"/>
                <a:cs typeface="Montserrat Bold"/>
                <a:sym typeface="Montserrat Bold"/>
              </a:rPr>
              <a:t>ANÁLISIS, DISEÑO Y DIAGRAMAS</a:t>
            </a:r>
          </a:p>
          <a:p>
            <a:pPr algn="l">
              <a:lnSpc>
                <a:spcPts val="1852"/>
              </a:lnSpc>
            </a:pPr>
            <a:r>
              <a:rPr lang="en-US" sz="1149">
                <a:solidFill>
                  <a:srgbClr val="000000"/>
                </a:solidFill>
                <a:latin typeface="Arial"/>
                <a:ea typeface="Arial"/>
                <a:cs typeface="Arial"/>
                <a:sym typeface="Arial"/>
              </a:rPr>
              <a:t>Todos los integrantes leen y entienden el proyecto. Jhul crea diagramas de sistema y estructuras. Fecha límite: Lunes 2 de junio.</a:t>
            </a:r>
          </a:p>
        </p:txBody>
      </p:sp>
      <p:sp>
        <p:nvSpPr>
          <p:cNvPr name="TextBox 18" id="18"/>
          <p:cNvSpPr txBox="true"/>
          <p:nvPr/>
        </p:nvSpPr>
        <p:spPr>
          <a:xfrm rot="0">
            <a:off x="5770961" y="4281592"/>
            <a:ext cx="4809378" cy="699638"/>
          </a:xfrm>
          <a:prstGeom prst="rect">
            <a:avLst/>
          </a:prstGeom>
        </p:spPr>
        <p:txBody>
          <a:bodyPr anchor="t" rtlCol="false" tIns="0" lIns="0" bIns="0" rIns="0">
            <a:spAutoFit/>
          </a:bodyPr>
          <a:lstStyle/>
          <a:p>
            <a:pPr algn="l">
              <a:lnSpc>
                <a:spcPts val="2012"/>
              </a:lnSpc>
            </a:pPr>
            <a:r>
              <a:rPr lang="en-US" b="true" sz="1437" spc="51">
                <a:solidFill>
                  <a:srgbClr val="000000"/>
                </a:solidFill>
                <a:latin typeface="Montserrat Bold"/>
                <a:ea typeface="Montserrat Bold"/>
                <a:cs typeface="Montserrat Bold"/>
                <a:sym typeface="Montserrat Bold"/>
              </a:rPr>
              <a:t>INTEGRACIÓN Y PRUEBAS FINALES</a:t>
            </a:r>
          </a:p>
          <a:p>
            <a:pPr algn="l">
              <a:lnSpc>
                <a:spcPts val="1789"/>
              </a:lnSpc>
            </a:pPr>
            <a:r>
              <a:rPr lang="en-US" sz="1149">
                <a:solidFill>
                  <a:srgbClr val="000000"/>
                </a:solidFill>
                <a:latin typeface="Arial"/>
                <a:ea typeface="Arial"/>
                <a:cs typeface="Arial"/>
                <a:sym typeface="Arial"/>
              </a:rPr>
              <a:t>Integrar módulos, desarrollar interfaz de consola, implementar persistencia y pruebas integrales. Fechas límite: Sábado-Domingo.</a:t>
            </a:r>
          </a:p>
        </p:txBody>
      </p:sp>
      <p:sp>
        <p:nvSpPr>
          <p:cNvPr name="TextBox 19" id="19"/>
          <p:cNvSpPr txBox="true"/>
          <p:nvPr/>
        </p:nvSpPr>
        <p:spPr>
          <a:xfrm rot="0">
            <a:off x="5770961" y="5372489"/>
            <a:ext cx="4809378" cy="744694"/>
          </a:xfrm>
          <a:prstGeom prst="rect">
            <a:avLst/>
          </a:prstGeom>
        </p:spPr>
        <p:txBody>
          <a:bodyPr anchor="t" rtlCol="false" tIns="0" lIns="0" bIns="0" rIns="0">
            <a:spAutoFit/>
          </a:bodyPr>
          <a:lstStyle/>
          <a:p>
            <a:pPr algn="l">
              <a:lnSpc>
                <a:spcPts val="2012"/>
              </a:lnSpc>
            </a:pPr>
            <a:r>
              <a:rPr lang="en-US" b="true" sz="1437" spc="51">
                <a:solidFill>
                  <a:srgbClr val="000000"/>
                </a:solidFill>
                <a:latin typeface="Montserrat Bold"/>
                <a:ea typeface="Montserrat Bold"/>
                <a:cs typeface="Montserrat Bold"/>
                <a:sym typeface="Montserrat Bold"/>
              </a:rPr>
              <a:t>DOCUMENTACIÓN Y ENTREGA FINAL</a:t>
            </a:r>
          </a:p>
          <a:p>
            <a:pPr algn="l">
              <a:lnSpc>
                <a:spcPts val="2497"/>
              </a:lnSpc>
            </a:pPr>
            <a:r>
              <a:rPr lang="en-US" sz="1149">
                <a:solidFill>
                  <a:srgbClr val="000000"/>
                </a:solidFill>
                <a:latin typeface="Arial"/>
                <a:ea typeface="Arial"/>
                <a:cs typeface="Arial"/>
                <a:sym typeface="Arial"/>
              </a:rPr>
              <a:t>Documentación completa y entrega del sistema funcional. Fecha límite: </a:t>
            </a:r>
          </a:p>
          <a:p>
            <a:pPr algn="l">
              <a:lnSpc>
                <a:spcPts val="1207"/>
              </a:lnSpc>
            </a:pPr>
            <a:r>
              <a:rPr lang="en-US" sz="1149">
                <a:solidFill>
                  <a:srgbClr val="000000"/>
                </a:solidFill>
                <a:latin typeface="Arial"/>
                <a:ea typeface="Arial"/>
                <a:cs typeface="Arial"/>
                <a:sym typeface="Arial"/>
              </a:rPr>
              <a:t>Domingo 3:00 pm 3 9:00 pm.</a:t>
            </a:r>
          </a:p>
        </p:txBody>
      </p:sp>
      <p:sp>
        <p:nvSpPr>
          <p:cNvPr name="TextBox 20" id="20"/>
          <p:cNvSpPr txBox="true"/>
          <p:nvPr/>
        </p:nvSpPr>
        <p:spPr>
          <a:xfrm rot="0">
            <a:off x="5770961" y="2955389"/>
            <a:ext cx="4809378" cy="648834"/>
          </a:xfrm>
          <a:prstGeom prst="rect">
            <a:avLst/>
          </a:prstGeom>
        </p:spPr>
        <p:txBody>
          <a:bodyPr anchor="t" rtlCol="false" tIns="0" lIns="0" bIns="0" rIns="0">
            <a:spAutoFit/>
          </a:bodyPr>
          <a:lstStyle/>
          <a:p>
            <a:pPr algn="l">
              <a:lnSpc>
                <a:spcPts val="1787"/>
              </a:lnSpc>
            </a:pPr>
            <a:r>
              <a:rPr lang="en-US" b="true" sz="1437" spc="51">
                <a:solidFill>
                  <a:srgbClr val="000000"/>
                </a:solidFill>
                <a:latin typeface="Montserrat Bold"/>
                <a:ea typeface="Montserrat Bold"/>
                <a:cs typeface="Montserrat Bold"/>
                <a:sym typeface="Montserrat Bold"/>
              </a:rPr>
              <a:t>IMPLEMENTACIÓN DE ESTRUCTURAS BASE</a:t>
            </a:r>
          </a:p>
          <a:p>
            <a:pPr algn="l">
              <a:lnSpc>
                <a:spcPts val="1852"/>
              </a:lnSpc>
            </a:pPr>
            <a:r>
              <a:rPr lang="en-US" sz="1149">
                <a:solidFill>
                  <a:srgbClr val="000000"/>
                </a:solidFill>
                <a:latin typeface="Arial"/>
                <a:ea typeface="Arial"/>
                <a:cs typeface="Arial"/>
                <a:sym typeface="Arial"/>
              </a:rPr>
              <a:t>Implementación de listas enlazadas (Almir, Ingrit), colas de prioridad (Alva, Ingrit) y pilas (Daniel, Jhul). Fechas límite: Viernes-Sábado.</a:t>
            </a:r>
          </a:p>
        </p:txBody>
      </p:sp>
      <p:sp>
        <p:nvSpPr>
          <p:cNvPr name="TextBox 21" id="21"/>
          <p:cNvSpPr txBox="true"/>
          <p:nvPr/>
        </p:nvSpPr>
        <p:spPr>
          <a:xfrm rot="0">
            <a:off x="4964779" y="5362964"/>
            <a:ext cx="155053" cy="321972"/>
          </a:xfrm>
          <a:prstGeom prst="rect">
            <a:avLst/>
          </a:prstGeom>
        </p:spPr>
        <p:txBody>
          <a:bodyPr anchor="t" rtlCol="false" tIns="0" lIns="0" bIns="0" rIns="0">
            <a:spAutoFit/>
          </a:bodyPr>
          <a:lstStyle/>
          <a:p>
            <a:pPr algn="l">
              <a:lnSpc>
                <a:spcPts val="2533"/>
              </a:lnSpc>
            </a:pPr>
            <a:r>
              <a:rPr lang="en-US" b="true" sz="1724" spc="62">
                <a:solidFill>
                  <a:srgbClr val="000000"/>
                </a:solidFill>
                <a:latin typeface="Montserrat Bold"/>
                <a:ea typeface="Montserrat Bold"/>
                <a:cs typeface="Montserrat Bold"/>
                <a:sym typeface="Montserrat Bold"/>
              </a:rPr>
              <a:t>4</a:t>
            </a:r>
          </a:p>
        </p:txBody>
      </p:sp>
      <p:sp>
        <p:nvSpPr>
          <p:cNvPr name="TextBox 22" id="22"/>
          <p:cNvSpPr txBox="true"/>
          <p:nvPr/>
        </p:nvSpPr>
        <p:spPr>
          <a:xfrm rot="0">
            <a:off x="4872859" y="6187143"/>
            <a:ext cx="5961146" cy="1948529"/>
          </a:xfrm>
          <a:prstGeom prst="rect">
            <a:avLst/>
          </a:prstGeom>
        </p:spPr>
        <p:txBody>
          <a:bodyPr anchor="t" rtlCol="false" tIns="0" lIns="0" bIns="0" rIns="0">
            <a:spAutoFit/>
          </a:bodyPr>
          <a:lstStyle/>
          <a:p>
            <a:pPr algn="l">
              <a:lnSpc>
                <a:spcPts val="2212"/>
              </a:lnSpc>
            </a:pPr>
            <a:r>
              <a:rPr lang="en-US" sz="1317">
                <a:solidFill>
                  <a:srgbClr val="000000"/>
                </a:solidFill>
                <a:latin typeface="Arial"/>
                <a:ea typeface="Arial"/>
                <a:cs typeface="Arial"/>
                <a:sym typeface="Arial"/>
              </a:rPr>
              <a:t>El equipo se organizó con roles específicos:</a:t>
            </a:r>
          </a:p>
          <a:p>
            <a:pPr algn="l" marL="284382" indent="-142191" lvl="1">
              <a:lnSpc>
                <a:spcPts val="2212"/>
              </a:lnSpc>
              <a:buFont typeface="Arial"/>
              <a:buChar char="•"/>
            </a:pPr>
            <a:r>
              <a:rPr lang="en-US" sz="1317">
                <a:solidFill>
                  <a:srgbClr val="000000"/>
                </a:solidFill>
                <a:latin typeface="Arial"/>
                <a:ea typeface="Arial"/>
                <a:cs typeface="Arial"/>
                <a:sym typeface="Arial"/>
              </a:rPr>
              <a:t>Líder (Ingrit), </a:t>
            </a:r>
          </a:p>
          <a:p>
            <a:pPr algn="l" marL="284382" indent="-142191" lvl="1">
              <a:lnSpc>
                <a:spcPts val="2212"/>
              </a:lnSpc>
              <a:buFont typeface="Arial"/>
              <a:buChar char="•"/>
            </a:pPr>
            <a:r>
              <a:rPr lang="en-US" sz="1317">
                <a:solidFill>
                  <a:srgbClr val="000000"/>
                </a:solidFill>
                <a:latin typeface="Arial"/>
                <a:ea typeface="Arial"/>
                <a:cs typeface="Arial"/>
                <a:sym typeface="Arial"/>
              </a:rPr>
              <a:t>Programadores (Todos), </a:t>
            </a:r>
          </a:p>
          <a:p>
            <a:pPr algn="l" marL="284382" indent="-142191" lvl="1">
              <a:lnSpc>
                <a:spcPts val="2212"/>
              </a:lnSpc>
              <a:buFont typeface="Arial"/>
              <a:buChar char="•"/>
            </a:pPr>
            <a:r>
              <a:rPr lang="en-US" sz="1317">
                <a:solidFill>
                  <a:srgbClr val="000000"/>
                </a:solidFill>
                <a:latin typeface="Arial"/>
                <a:ea typeface="Arial"/>
                <a:cs typeface="Arial"/>
                <a:sym typeface="Arial"/>
              </a:rPr>
              <a:t>Tester (Jhul), Integrador (Almir),</a:t>
            </a:r>
          </a:p>
          <a:p>
            <a:pPr algn="l" marL="284382" indent="-142191" lvl="1">
              <a:lnSpc>
                <a:spcPts val="2212"/>
              </a:lnSpc>
              <a:buFont typeface="Arial"/>
              <a:buChar char="•"/>
            </a:pPr>
            <a:r>
              <a:rPr lang="en-US" sz="1317">
                <a:solidFill>
                  <a:srgbClr val="000000"/>
                </a:solidFill>
                <a:latin typeface="Arial"/>
                <a:ea typeface="Arial"/>
                <a:cs typeface="Arial"/>
                <a:sym typeface="Arial"/>
              </a:rPr>
              <a:t>Supervisor (Álvaro) y</a:t>
            </a:r>
          </a:p>
          <a:p>
            <a:pPr algn="l" marL="284382" indent="-142191" lvl="1">
              <a:lnSpc>
                <a:spcPts val="2212"/>
              </a:lnSpc>
              <a:buFont typeface="Arial"/>
              <a:buChar char="•"/>
            </a:pPr>
            <a:r>
              <a:rPr lang="en-US" sz="1317">
                <a:solidFill>
                  <a:srgbClr val="000000"/>
                </a:solidFill>
                <a:latin typeface="Arial"/>
                <a:ea typeface="Arial"/>
                <a:cs typeface="Arial"/>
                <a:sym typeface="Arial"/>
              </a:rPr>
              <a:t>Documentador (Daniel), </a:t>
            </a:r>
          </a:p>
          <a:p>
            <a:pPr algn="l">
              <a:lnSpc>
                <a:spcPts val="2212"/>
              </a:lnSpc>
            </a:pPr>
            <a:r>
              <a:rPr lang="en-US" sz="1317">
                <a:solidFill>
                  <a:srgbClr val="000000"/>
                </a:solidFill>
                <a:latin typeface="Arial"/>
                <a:ea typeface="Arial"/>
                <a:cs typeface="Arial"/>
                <a:sym typeface="Arial"/>
              </a:rPr>
              <a:t>siguiendo un cronograma detallado para cada entrega parcial.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8E8E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43920" y="2444503"/>
            <a:ext cx="517522" cy="517522"/>
            <a:chOff x="0" y="0"/>
            <a:chExt cx="517525" cy="517525"/>
          </a:xfrm>
        </p:grpSpPr>
        <p:sp>
          <p:nvSpPr>
            <p:cNvPr name="Freeform 3" id="3"/>
            <p:cNvSpPr/>
            <p:nvPr/>
          </p:nvSpPr>
          <p:spPr>
            <a:xfrm flipH="false" flipV="false" rot="0">
              <a:off x="63500" y="63500"/>
              <a:ext cx="390652" cy="390525"/>
            </a:xfrm>
            <a:custGeom>
              <a:avLst/>
              <a:gdLst/>
              <a:ahLst/>
              <a:cxnLst/>
              <a:rect r="r" b="b" t="t" l="l"/>
              <a:pathLst>
                <a:path h="390525" w="390652">
                  <a:moveTo>
                    <a:pt x="0" y="369062"/>
                  </a:moveTo>
                  <a:lnTo>
                    <a:pt x="0" y="21463"/>
                  </a:lnTo>
                  <a:cubicBezTo>
                    <a:pt x="0" y="18669"/>
                    <a:pt x="508" y="15875"/>
                    <a:pt x="1651" y="13208"/>
                  </a:cubicBezTo>
                  <a:cubicBezTo>
                    <a:pt x="2794" y="10541"/>
                    <a:pt x="4318" y="8255"/>
                    <a:pt x="6350" y="6223"/>
                  </a:cubicBezTo>
                  <a:cubicBezTo>
                    <a:pt x="8382" y="4191"/>
                    <a:pt x="10668" y="2667"/>
                    <a:pt x="13335" y="1524"/>
                  </a:cubicBezTo>
                  <a:cubicBezTo>
                    <a:pt x="16002" y="381"/>
                    <a:pt x="18542" y="0"/>
                    <a:pt x="21463" y="0"/>
                  </a:cubicBezTo>
                  <a:lnTo>
                    <a:pt x="369062" y="0"/>
                  </a:lnTo>
                  <a:cubicBezTo>
                    <a:pt x="371856" y="0"/>
                    <a:pt x="374650" y="508"/>
                    <a:pt x="377317" y="1651"/>
                  </a:cubicBezTo>
                  <a:cubicBezTo>
                    <a:pt x="379984" y="2794"/>
                    <a:pt x="382270" y="4318"/>
                    <a:pt x="384302" y="6350"/>
                  </a:cubicBezTo>
                  <a:cubicBezTo>
                    <a:pt x="386334" y="8382"/>
                    <a:pt x="387858" y="10668"/>
                    <a:pt x="389001" y="13335"/>
                  </a:cubicBezTo>
                  <a:cubicBezTo>
                    <a:pt x="390144" y="16002"/>
                    <a:pt x="390652" y="18669"/>
                    <a:pt x="390652" y="21590"/>
                  </a:cubicBezTo>
                  <a:lnTo>
                    <a:pt x="390652" y="369062"/>
                  </a:lnTo>
                  <a:cubicBezTo>
                    <a:pt x="390652" y="371856"/>
                    <a:pt x="390144" y="374650"/>
                    <a:pt x="389001" y="377190"/>
                  </a:cubicBezTo>
                  <a:cubicBezTo>
                    <a:pt x="387858" y="379730"/>
                    <a:pt x="386334" y="382143"/>
                    <a:pt x="384302" y="384175"/>
                  </a:cubicBezTo>
                  <a:cubicBezTo>
                    <a:pt x="382270" y="386207"/>
                    <a:pt x="379984" y="387731"/>
                    <a:pt x="377317" y="388874"/>
                  </a:cubicBezTo>
                  <a:cubicBezTo>
                    <a:pt x="374650" y="390017"/>
                    <a:pt x="371983" y="390525"/>
                    <a:pt x="369062" y="390525"/>
                  </a:cubicBezTo>
                  <a:lnTo>
                    <a:pt x="21463" y="390525"/>
                  </a:lnTo>
                  <a:cubicBezTo>
                    <a:pt x="18669" y="390525"/>
                    <a:pt x="15875" y="390017"/>
                    <a:pt x="13208" y="388874"/>
                  </a:cubicBezTo>
                  <a:cubicBezTo>
                    <a:pt x="10541" y="387731"/>
                    <a:pt x="8255" y="386207"/>
                    <a:pt x="6223" y="384175"/>
                  </a:cubicBezTo>
                  <a:cubicBezTo>
                    <a:pt x="4191" y="382143"/>
                    <a:pt x="2667" y="379857"/>
                    <a:pt x="1524" y="377190"/>
                  </a:cubicBezTo>
                  <a:cubicBezTo>
                    <a:pt x="381" y="374523"/>
                    <a:pt x="0" y="371983"/>
                    <a:pt x="0" y="369062"/>
                  </a:cubicBezTo>
                </a:path>
              </a:pathLst>
            </a:custGeom>
            <a:solidFill>
              <a:srgbClr val="D8D9D2"/>
            </a:solidFill>
          </p:spPr>
        </p:sp>
        <p:sp>
          <p:nvSpPr>
            <p:cNvPr name="Freeform 4" id="4"/>
            <p:cNvSpPr/>
            <p:nvPr/>
          </p:nvSpPr>
          <p:spPr>
            <a:xfrm flipH="false" flipV="false" rot="0">
              <a:off x="125476" y="160020"/>
              <a:ext cx="257048" cy="199898"/>
            </a:xfrm>
            <a:custGeom>
              <a:avLst/>
              <a:gdLst/>
              <a:ahLst/>
              <a:cxnLst/>
              <a:rect r="r" b="b" t="t" l="l"/>
              <a:pathLst>
                <a:path h="199898" w="257048">
                  <a:moveTo>
                    <a:pt x="14224" y="35687"/>
                  </a:moveTo>
                  <a:cubicBezTo>
                    <a:pt x="14224" y="23876"/>
                    <a:pt x="23876" y="14224"/>
                    <a:pt x="35687" y="14224"/>
                  </a:cubicBezTo>
                  <a:cubicBezTo>
                    <a:pt x="47498" y="14224"/>
                    <a:pt x="57150" y="23876"/>
                    <a:pt x="57150" y="35687"/>
                  </a:cubicBezTo>
                  <a:lnTo>
                    <a:pt x="57150" y="164211"/>
                  </a:lnTo>
                  <a:cubicBezTo>
                    <a:pt x="57150" y="183896"/>
                    <a:pt x="73152" y="199898"/>
                    <a:pt x="92837" y="199898"/>
                  </a:cubicBezTo>
                  <a:lnTo>
                    <a:pt x="224917" y="199898"/>
                  </a:lnTo>
                  <a:cubicBezTo>
                    <a:pt x="242697" y="199898"/>
                    <a:pt x="257048" y="185547"/>
                    <a:pt x="257048" y="167767"/>
                  </a:cubicBezTo>
                  <a:lnTo>
                    <a:pt x="257048" y="142748"/>
                  </a:lnTo>
                  <a:cubicBezTo>
                    <a:pt x="257048" y="132842"/>
                    <a:pt x="249047" y="124841"/>
                    <a:pt x="239141" y="124841"/>
                  </a:cubicBezTo>
                  <a:lnTo>
                    <a:pt x="132080" y="124841"/>
                  </a:lnTo>
                  <a:cubicBezTo>
                    <a:pt x="122174" y="124841"/>
                    <a:pt x="114173" y="132842"/>
                    <a:pt x="114173" y="142748"/>
                  </a:cubicBezTo>
                  <a:lnTo>
                    <a:pt x="114173" y="164211"/>
                  </a:lnTo>
                  <a:cubicBezTo>
                    <a:pt x="114173" y="176022"/>
                    <a:pt x="104521" y="185674"/>
                    <a:pt x="92710" y="185674"/>
                  </a:cubicBezTo>
                  <a:cubicBezTo>
                    <a:pt x="80899" y="185674"/>
                    <a:pt x="71247" y="176022"/>
                    <a:pt x="71247" y="164211"/>
                  </a:cubicBezTo>
                  <a:lnTo>
                    <a:pt x="71247" y="35687"/>
                  </a:lnTo>
                  <a:cubicBezTo>
                    <a:pt x="71247" y="27686"/>
                    <a:pt x="68580" y="20193"/>
                    <a:pt x="64135" y="14224"/>
                  </a:cubicBezTo>
                  <a:lnTo>
                    <a:pt x="178435" y="14224"/>
                  </a:lnTo>
                  <a:cubicBezTo>
                    <a:pt x="190246" y="14224"/>
                    <a:pt x="199898" y="23876"/>
                    <a:pt x="199898" y="35687"/>
                  </a:cubicBezTo>
                  <a:lnTo>
                    <a:pt x="199898" y="114300"/>
                  </a:lnTo>
                  <a:lnTo>
                    <a:pt x="214122" y="114300"/>
                  </a:lnTo>
                  <a:lnTo>
                    <a:pt x="214122" y="35687"/>
                  </a:lnTo>
                  <a:cubicBezTo>
                    <a:pt x="214122" y="16002"/>
                    <a:pt x="198120" y="0"/>
                    <a:pt x="178435" y="0"/>
                  </a:cubicBezTo>
                  <a:lnTo>
                    <a:pt x="35687" y="0"/>
                  </a:lnTo>
                  <a:cubicBezTo>
                    <a:pt x="16002" y="0"/>
                    <a:pt x="0" y="16002"/>
                    <a:pt x="0" y="35687"/>
                  </a:cubicBezTo>
                  <a:lnTo>
                    <a:pt x="0" y="67818"/>
                  </a:lnTo>
                  <a:cubicBezTo>
                    <a:pt x="0" y="77724"/>
                    <a:pt x="8001" y="85725"/>
                    <a:pt x="17907" y="85725"/>
                  </a:cubicBezTo>
                  <a:lnTo>
                    <a:pt x="42926" y="85725"/>
                  </a:lnTo>
                  <a:lnTo>
                    <a:pt x="42926" y="71374"/>
                  </a:lnTo>
                  <a:lnTo>
                    <a:pt x="17780" y="71374"/>
                  </a:lnTo>
                  <a:cubicBezTo>
                    <a:pt x="15875" y="71374"/>
                    <a:pt x="14224" y="69723"/>
                    <a:pt x="14224" y="67818"/>
                  </a:cubicBezTo>
                  <a:lnTo>
                    <a:pt x="14224" y="35687"/>
                  </a:lnTo>
                  <a:close/>
                  <a:moveTo>
                    <a:pt x="224917" y="185674"/>
                  </a:moveTo>
                  <a:lnTo>
                    <a:pt x="121412" y="185674"/>
                  </a:lnTo>
                  <a:cubicBezTo>
                    <a:pt x="125857" y="179705"/>
                    <a:pt x="128524" y="172212"/>
                    <a:pt x="128524" y="164211"/>
                  </a:cubicBezTo>
                  <a:lnTo>
                    <a:pt x="128524" y="142748"/>
                  </a:lnTo>
                  <a:lnTo>
                    <a:pt x="130175" y="139192"/>
                  </a:lnTo>
                  <a:lnTo>
                    <a:pt x="236982" y="139192"/>
                  </a:lnTo>
                  <a:cubicBezTo>
                    <a:pt x="239014" y="139192"/>
                    <a:pt x="240538" y="140843"/>
                    <a:pt x="240538" y="142748"/>
                  </a:cubicBezTo>
                  <a:lnTo>
                    <a:pt x="240538" y="167767"/>
                  </a:lnTo>
                  <a:cubicBezTo>
                    <a:pt x="240538" y="177673"/>
                    <a:pt x="232537" y="185674"/>
                    <a:pt x="222631" y="185674"/>
                  </a:cubicBezTo>
                  <a:lnTo>
                    <a:pt x="224917" y="185674"/>
                  </a:lnTo>
                </a:path>
              </a:pathLst>
            </a:custGeom>
            <a:solidFill>
              <a:srgbClr val="000000"/>
            </a:solidFill>
          </p:spPr>
        </p:sp>
      </p:grpSp>
      <p:grpSp>
        <p:nvGrpSpPr>
          <p:cNvPr name="Group 5" id="5"/>
          <p:cNvGrpSpPr>
            <a:grpSpLocks noChangeAspect="true"/>
          </p:cNvGrpSpPr>
          <p:nvPr/>
        </p:nvGrpSpPr>
        <p:grpSpPr>
          <a:xfrm rot="0">
            <a:off x="643920" y="3768478"/>
            <a:ext cx="517522" cy="517522"/>
            <a:chOff x="0" y="0"/>
            <a:chExt cx="517525" cy="517525"/>
          </a:xfrm>
        </p:grpSpPr>
        <p:sp>
          <p:nvSpPr>
            <p:cNvPr name="Freeform 6" id="6"/>
            <p:cNvSpPr/>
            <p:nvPr/>
          </p:nvSpPr>
          <p:spPr>
            <a:xfrm flipH="false" flipV="false" rot="0">
              <a:off x="63500" y="63500"/>
              <a:ext cx="390652" cy="390525"/>
            </a:xfrm>
            <a:custGeom>
              <a:avLst/>
              <a:gdLst/>
              <a:ahLst/>
              <a:cxnLst/>
              <a:rect r="r" b="b" t="t" l="l"/>
              <a:pathLst>
                <a:path h="390525" w="390652">
                  <a:moveTo>
                    <a:pt x="0" y="369062"/>
                  </a:moveTo>
                  <a:lnTo>
                    <a:pt x="0" y="21463"/>
                  </a:lnTo>
                  <a:cubicBezTo>
                    <a:pt x="0" y="18669"/>
                    <a:pt x="508" y="15875"/>
                    <a:pt x="1651" y="13208"/>
                  </a:cubicBezTo>
                  <a:cubicBezTo>
                    <a:pt x="2794" y="10541"/>
                    <a:pt x="4318" y="8255"/>
                    <a:pt x="6350" y="6223"/>
                  </a:cubicBezTo>
                  <a:cubicBezTo>
                    <a:pt x="8382" y="4191"/>
                    <a:pt x="10668" y="2667"/>
                    <a:pt x="13335" y="1524"/>
                  </a:cubicBezTo>
                  <a:cubicBezTo>
                    <a:pt x="16002" y="381"/>
                    <a:pt x="18542" y="0"/>
                    <a:pt x="21463" y="0"/>
                  </a:cubicBezTo>
                  <a:lnTo>
                    <a:pt x="369062" y="0"/>
                  </a:lnTo>
                  <a:cubicBezTo>
                    <a:pt x="371856" y="0"/>
                    <a:pt x="374650" y="508"/>
                    <a:pt x="377317" y="1651"/>
                  </a:cubicBezTo>
                  <a:cubicBezTo>
                    <a:pt x="379984" y="2794"/>
                    <a:pt x="382270" y="4318"/>
                    <a:pt x="384302" y="6350"/>
                  </a:cubicBezTo>
                  <a:cubicBezTo>
                    <a:pt x="386334" y="8382"/>
                    <a:pt x="387858" y="10668"/>
                    <a:pt x="389001" y="13335"/>
                  </a:cubicBezTo>
                  <a:cubicBezTo>
                    <a:pt x="390144" y="16002"/>
                    <a:pt x="390652" y="18669"/>
                    <a:pt x="390652" y="21590"/>
                  </a:cubicBezTo>
                  <a:lnTo>
                    <a:pt x="390652" y="369062"/>
                  </a:lnTo>
                  <a:cubicBezTo>
                    <a:pt x="390652" y="371856"/>
                    <a:pt x="390144" y="374650"/>
                    <a:pt x="389001" y="377190"/>
                  </a:cubicBezTo>
                  <a:cubicBezTo>
                    <a:pt x="387858" y="379730"/>
                    <a:pt x="386334" y="382143"/>
                    <a:pt x="384302" y="384175"/>
                  </a:cubicBezTo>
                  <a:cubicBezTo>
                    <a:pt x="382270" y="386207"/>
                    <a:pt x="379984" y="387731"/>
                    <a:pt x="377317" y="388874"/>
                  </a:cubicBezTo>
                  <a:cubicBezTo>
                    <a:pt x="374650" y="390017"/>
                    <a:pt x="371983" y="390525"/>
                    <a:pt x="369062" y="390525"/>
                  </a:cubicBezTo>
                  <a:lnTo>
                    <a:pt x="21463" y="390525"/>
                  </a:lnTo>
                  <a:cubicBezTo>
                    <a:pt x="18669" y="390525"/>
                    <a:pt x="15875" y="390017"/>
                    <a:pt x="13208" y="388874"/>
                  </a:cubicBezTo>
                  <a:cubicBezTo>
                    <a:pt x="10541" y="387731"/>
                    <a:pt x="8255" y="386207"/>
                    <a:pt x="6223" y="384175"/>
                  </a:cubicBezTo>
                  <a:cubicBezTo>
                    <a:pt x="4191" y="382143"/>
                    <a:pt x="2667" y="379857"/>
                    <a:pt x="1524" y="377190"/>
                  </a:cubicBezTo>
                  <a:cubicBezTo>
                    <a:pt x="381" y="374523"/>
                    <a:pt x="0" y="371983"/>
                    <a:pt x="0" y="369062"/>
                  </a:cubicBezTo>
                </a:path>
              </a:pathLst>
            </a:custGeom>
            <a:solidFill>
              <a:srgbClr val="D8D9D2"/>
            </a:solidFill>
          </p:spPr>
        </p:sp>
        <p:sp>
          <p:nvSpPr>
            <p:cNvPr name="Freeform 7" id="7"/>
            <p:cNvSpPr/>
            <p:nvPr/>
          </p:nvSpPr>
          <p:spPr>
            <a:xfrm flipH="false" flipV="false" rot="0">
              <a:off x="157607" y="131318"/>
              <a:ext cx="192786" cy="257175"/>
            </a:xfrm>
            <a:custGeom>
              <a:avLst/>
              <a:gdLst/>
              <a:ahLst/>
              <a:cxnLst/>
              <a:rect r="r" b="b" t="t" l="l"/>
              <a:pathLst>
                <a:path h="257175" w="192786">
                  <a:moveTo>
                    <a:pt x="73025" y="34163"/>
                  </a:moveTo>
                  <a:cubicBezTo>
                    <a:pt x="75692" y="23749"/>
                    <a:pt x="85090" y="16129"/>
                    <a:pt x="96393" y="16129"/>
                  </a:cubicBezTo>
                  <a:cubicBezTo>
                    <a:pt x="107696" y="16129"/>
                    <a:pt x="117094" y="23876"/>
                    <a:pt x="119761" y="34163"/>
                  </a:cubicBezTo>
                  <a:cubicBezTo>
                    <a:pt x="120650" y="37719"/>
                    <a:pt x="123825" y="40259"/>
                    <a:pt x="127508" y="40259"/>
                  </a:cubicBezTo>
                  <a:lnTo>
                    <a:pt x="136525" y="40259"/>
                  </a:lnTo>
                  <a:cubicBezTo>
                    <a:pt x="140970" y="40259"/>
                    <a:pt x="144526" y="43815"/>
                    <a:pt x="144526" y="48260"/>
                  </a:cubicBezTo>
                  <a:lnTo>
                    <a:pt x="144526" y="64262"/>
                  </a:lnTo>
                  <a:lnTo>
                    <a:pt x="96393" y="64262"/>
                  </a:lnTo>
                  <a:lnTo>
                    <a:pt x="48133" y="64262"/>
                  </a:lnTo>
                  <a:lnTo>
                    <a:pt x="48133" y="48260"/>
                  </a:lnTo>
                  <a:cubicBezTo>
                    <a:pt x="48133" y="43815"/>
                    <a:pt x="51689" y="40259"/>
                    <a:pt x="56134" y="40259"/>
                  </a:cubicBezTo>
                  <a:lnTo>
                    <a:pt x="65151" y="40259"/>
                  </a:lnTo>
                  <a:cubicBezTo>
                    <a:pt x="68834" y="40259"/>
                    <a:pt x="72009" y="37846"/>
                    <a:pt x="72898" y="34163"/>
                  </a:cubicBezTo>
                  <a:close/>
                  <a:moveTo>
                    <a:pt x="96393" y="0"/>
                  </a:moveTo>
                  <a:cubicBezTo>
                    <a:pt x="79883" y="0"/>
                    <a:pt x="65786" y="9906"/>
                    <a:pt x="59563" y="24130"/>
                  </a:cubicBezTo>
                  <a:lnTo>
                    <a:pt x="56261" y="24130"/>
                  </a:lnTo>
                  <a:cubicBezTo>
                    <a:pt x="45720" y="24130"/>
                    <a:pt x="36830" y="30861"/>
                    <a:pt x="33528" y="40259"/>
                  </a:cubicBezTo>
                  <a:lnTo>
                    <a:pt x="32131" y="40259"/>
                  </a:lnTo>
                  <a:cubicBezTo>
                    <a:pt x="14351" y="40259"/>
                    <a:pt x="0" y="54610"/>
                    <a:pt x="0" y="72390"/>
                  </a:cubicBezTo>
                  <a:lnTo>
                    <a:pt x="0" y="225044"/>
                  </a:lnTo>
                  <a:cubicBezTo>
                    <a:pt x="0" y="242824"/>
                    <a:pt x="14478" y="257175"/>
                    <a:pt x="32131" y="257175"/>
                  </a:cubicBezTo>
                  <a:lnTo>
                    <a:pt x="160655" y="257175"/>
                  </a:lnTo>
                  <a:cubicBezTo>
                    <a:pt x="178435" y="257175"/>
                    <a:pt x="192786" y="242824"/>
                    <a:pt x="192786" y="225044"/>
                  </a:cubicBezTo>
                  <a:lnTo>
                    <a:pt x="192786" y="72390"/>
                  </a:lnTo>
                  <a:cubicBezTo>
                    <a:pt x="192786" y="54610"/>
                    <a:pt x="178308" y="40259"/>
                    <a:pt x="160655" y="40259"/>
                  </a:cubicBezTo>
                  <a:lnTo>
                    <a:pt x="159258" y="40259"/>
                  </a:lnTo>
                  <a:cubicBezTo>
                    <a:pt x="155956" y="30861"/>
                    <a:pt x="146939" y="24130"/>
                    <a:pt x="136525" y="24130"/>
                  </a:cubicBezTo>
                  <a:lnTo>
                    <a:pt x="133223" y="24130"/>
                  </a:lnTo>
                  <a:cubicBezTo>
                    <a:pt x="127000" y="9906"/>
                    <a:pt x="112903" y="0"/>
                    <a:pt x="96393" y="0"/>
                  </a:cubicBezTo>
                  <a:close/>
                  <a:moveTo>
                    <a:pt x="160655" y="56261"/>
                  </a:moveTo>
                  <a:cubicBezTo>
                    <a:pt x="169545" y="56261"/>
                    <a:pt x="176784" y="63373"/>
                    <a:pt x="176784" y="72263"/>
                  </a:cubicBezTo>
                  <a:lnTo>
                    <a:pt x="176784" y="225044"/>
                  </a:lnTo>
                  <a:cubicBezTo>
                    <a:pt x="176784" y="233934"/>
                    <a:pt x="169545" y="241046"/>
                    <a:pt x="160655" y="241046"/>
                  </a:cubicBezTo>
                  <a:lnTo>
                    <a:pt x="32131" y="241046"/>
                  </a:lnTo>
                  <a:cubicBezTo>
                    <a:pt x="23241" y="241046"/>
                    <a:pt x="16002" y="233934"/>
                    <a:pt x="16002" y="225044"/>
                  </a:cubicBezTo>
                  <a:lnTo>
                    <a:pt x="16002" y="72390"/>
                  </a:lnTo>
                  <a:cubicBezTo>
                    <a:pt x="16002" y="63500"/>
                    <a:pt x="23241" y="56388"/>
                    <a:pt x="32131" y="56388"/>
                  </a:cubicBezTo>
                  <a:lnTo>
                    <a:pt x="32131" y="64389"/>
                  </a:lnTo>
                  <a:cubicBezTo>
                    <a:pt x="32131" y="73279"/>
                    <a:pt x="39370" y="80518"/>
                    <a:pt x="48260" y="80518"/>
                  </a:cubicBezTo>
                  <a:lnTo>
                    <a:pt x="96393" y="80518"/>
                  </a:lnTo>
                  <a:lnTo>
                    <a:pt x="144653" y="80518"/>
                  </a:lnTo>
                  <a:cubicBezTo>
                    <a:pt x="153543" y="80518"/>
                    <a:pt x="160782" y="73279"/>
                    <a:pt x="160782" y="64389"/>
                  </a:cubicBezTo>
                  <a:lnTo>
                    <a:pt x="160782" y="56388"/>
                  </a:lnTo>
                  <a:close/>
                  <a:moveTo>
                    <a:pt x="104394" y="40132"/>
                  </a:moveTo>
                  <a:cubicBezTo>
                    <a:pt x="104394" y="37846"/>
                    <a:pt x="103632" y="36068"/>
                    <a:pt x="101981" y="34417"/>
                  </a:cubicBezTo>
                  <a:cubicBezTo>
                    <a:pt x="100330" y="32766"/>
                    <a:pt x="98552" y="32131"/>
                    <a:pt x="96266" y="32131"/>
                  </a:cubicBezTo>
                  <a:cubicBezTo>
                    <a:pt x="93980" y="32131"/>
                    <a:pt x="92202" y="32893"/>
                    <a:pt x="90551" y="34417"/>
                  </a:cubicBezTo>
                  <a:cubicBezTo>
                    <a:pt x="88900" y="35941"/>
                    <a:pt x="88138" y="37846"/>
                    <a:pt x="88138" y="40132"/>
                  </a:cubicBezTo>
                  <a:cubicBezTo>
                    <a:pt x="88138" y="42418"/>
                    <a:pt x="88900" y="44196"/>
                    <a:pt x="90551" y="45847"/>
                  </a:cubicBezTo>
                  <a:cubicBezTo>
                    <a:pt x="92202" y="47498"/>
                    <a:pt x="93980" y="48260"/>
                    <a:pt x="96266" y="48260"/>
                  </a:cubicBezTo>
                  <a:cubicBezTo>
                    <a:pt x="98552" y="48260"/>
                    <a:pt x="100330" y="47498"/>
                    <a:pt x="101981" y="45847"/>
                  </a:cubicBezTo>
                  <a:cubicBezTo>
                    <a:pt x="103632" y="44196"/>
                    <a:pt x="104394" y="42418"/>
                    <a:pt x="104394" y="40132"/>
                  </a:cubicBezTo>
                  <a:close/>
                  <a:moveTo>
                    <a:pt x="150241" y="126111"/>
                  </a:moveTo>
                  <a:cubicBezTo>
                    <a:pt x="153416" y="123063"/>
                    <a:pt x="153416" y="117856"/>
                    <a:pt x="150241" y="114808"/>
                  </a:cubicBezTo>
                  <a:cubicBezTo>
                    <a:pt x="147066" y="111760"/>
                    <a:pt x="141986" y="111760"/>
                    <a:pt x="138938" y="114808"/>
                  </a:cubicBezTo>
                  <a:lnTo>
                    <a:pt x="80264" y="173482"/>
                  </a:lnTo>
                  <a:lnTo>
                    <a:pt x="53848" y="147066"/>
                  </a:lnTo>
                  <a:cubicBezTo>
                    <a:pt x="50673" y="144018"/>
                    <a:pt x="45593" y="144018"/>
                    <a:pt x="42545" y="147066"/>
                  </a:cubicBezTo>
                  <a:cubicBezTo>
                    <a:pt x="39497" y="150114"/>
                    <a:pt x="39370" y="155321"/>
                    <a:pt x="42545" y="158369"/>
                  </a:cubicBezTo>
                  <a:lnTo>
                    <a:pt x="74676" y="190500"/>
                  </a:lnTo>
                  <a:cubicBezTo>
                    <a:pt x="77851" y="193675"/>
                    <a:pt x="82931" y="193675"/>
                    <a:pt x="85979" y="190500"/>
                  </a:cubicBezTo>
                  <a:lnTo>
                    <a:pt x="150241" y="126238"/>
                  </a:lnTo>
                </a:path>
              </a:pathLst>
            </a:custGeom>
            <a:solidFill>
              <a:srgbClr val="000000"/>
            </a:solidFill>
          </p:spPr>
        </p:sp>
      </p:grpSp>
      <p:grpSp>
        <p:nvGrpSpPr>
          <p:cNvPr name="Group 8" id="8"/>
          <p:cNvGrpSpPr>
            <a:grpSpLocks noChangeAspect="true"/>
          </p:cNvGrpSpPr>
          <p:nvPr/>
        </p:nvGrpSpPr>
        <p:grpSpPr>
          <a:xfrm rot="0">
            <a:off x="5863620" y="3768478"/>
            <a:ext cx="517522" cy="517522"/>
            <a:chOff x="0" y="0"/>
            <a:chExt cx="517525" cy="517525"/>
          </a:xfrm>
        </p:grpSpPr>
        <p:sp>
          <p:nvSpPr>
            <p:cNvPr name="Freeform 9" id="9"/>
            <p:cNvSpPr/>
            <p:nvPr/>
          </p:nvSpPr>
          <p:spPr>
            <a:xfrm flipH="false" flipV="false" rot="0">
              <a:off x="63500" y="63500"/>
              <a:ext cx="390525" cy="390525"/>
            </a:xfrm>
            <a:custGeom>
              <a:avLst/>
              <a:gdLst/>
              <a:ahLst/>
              <a:cxnLst/>
              <a:rect r="r" b="b" t="t" l="l"/>
              <a:pathLst>
                <a:path h="390525" w="390525">
                  <a:moveTo>
                    <a:pt x="0" y="369062"/>
                  </a:moveTo>
                  <a:lnTo>
                    <a:pt x="0" y="21463"/>
                  </a:lnTo>
                  <a:cubicBezTo>
                    <a:pt x="0" y="18669"/>
                    <a:pt x="508" y="15875"/>
                    <a:pt x="1651" y="13208"/>
                  </a:cubicBezTo>
                  <a:cubicBezTo>
                    <a:pt x="2794" y="10541"/>
                    <a:pt x="4318" y="8255"/>
                    <a:pt x="6223" y="6223"/>
                  </a:cubicBezTo>
                  <a:cubicBezTo>
                    <a:pt x="8128" y="4191"/>
                    <a:pt x="10541" y="2667"/>
                    <a:pt x="13208" y="1524"/>
                  </a:cubicBezTo>
                  <a:cubicBezTo>
                    <a:pt x="15875" y="381"/>
                    <a:pt x="18542" y="0"/>
                    <a:pt x="21463" y="0"/>
                  </a:cubicBezTo>
                  <a:lnTo>
                    <a:pt x="369062" y="0"/>
                  </a:lnTo>
                  <a:cubicBezTo>
                    <a:pt x="371856" y="0"/>
                    <a:pt x="374650" y="508"/>
                    <a:pt x="377317" y="1651"/>
                  </a:cubicBezTo>
                  <a:cubicBezTo>
                    <a:pt x="379984" y="2794"/>
                    <a:pt x="382270" y="4318"/>
                    <a:pt x="384302" y="6350"/>
                  </a:cubicBezTo>
                  <a:cubicBezTo>
                    <a:pt x="386334" y="8382"/>
                    <a:pt x="387858" y="10668"/>
                    <a:pt x="388874" y="13335"/>
                  </a:cubicBezTo>
                  <a:cubicBezTo>
                    <a:pt x="389890" y="16002"/>
                    <a:pt x="390525" y="18669"/>
                    <a:pt x="390525" y="21590"/>
                  </a:cubicBezTo>
                  <a:lnTo>
                    <a:pt x="390525" y="369062"/>
                  </a:lnTo>
                  <a:cubicBezTo>
                    <a:pt x="390525" y="371856"/>
                    <a:pt x="390017" y="374650"/>
                    <a:pt x="388874" y="377190"/>
                  </a:cubicBezTo>
                  <a:cubicBezTo>
                    <a:pt x="387731" y="379730"/>
                    <a:pt x="386207" y="382143"/>
                    <a:pt x="384302" y="384175"/>
                  </a:cubicBezTo>
                  <a:cubicBezTo>
                    <a:pt x="382397" y="386207"/>
                    <a:pt x="379984" y="387731"/>
                    <a:pt x="377317" y="388874"/>
                  </a:cubicBezTo>
                  <a:cubicBezTo>
                    <a:pt x="374650" y="390017"/>
                    <a:pt x="371983" y="390525"/>
                    <a:pt x="369062" y="390525"/>
                  </a:cubicBezTo>
                  <a:lnTo>
                    <a:pt x="21463" y="390525"/>
                  </a:lnTo>
                  <a:cubicBezTo>
                    <a:pt x="18669" y="390525"/>
                    <a:pt x="15875" y="390017"/>
                    <a:pt x="13208" y="388874"/>
                  </a:cubicBezTo>
                  <a:cubicBezTo>
                    <a:pt x="10541" y="387731"/>
                    <a:pt x="8255" y="386207"/>
                    <a:pt x="6223" y="384175"/>
                  </a:cubicBezTo>
                  <a:cubicBezTo>
                    <a:pt x="4191" y="382143"/>
                    <a:pt x="2667" y="379857"/>
                    <a:pt x="1651" y="377190"/>
                  </a:cubicBezTo>
                  <a:cubicBezTo>
                    <a:pt x="635" y="374523"/>
                    <a:pt x="0" y="371983"/>
                    <a:pt x="0" y="369062"/>
                  </a:cubicBezTo>
                </a:path>
              </a:pathLst>
            </a:custGeom>
            <a:solidFill>
              <a:srgbClr val="D8D9D2"/>
            </a:solidFill>
          </p:spPr>
        </p:sp>
        <p:sp>
          <p:nvSpPr>
            <p:cNvPr name="Freeform 10" id="10"/>
            <p:cNvSpPr/>
            <p:nvPr/>
          </p:nvSpPr>
          <p:spPr>
            <a:xfrm flipH="false" flipV="false" rot="0">
              <a:off x="151130" y="131191"/>
              <a:ext cx="224917" cy="257429"/>
            </a:xfrm>
            <a:custGeom>
              <a:avLst/>
              <a:gdLst/>
              <a:ahLst/>
              <a:cxnLst/>
              <a:rect r="r" b="b" t="t" l="l"/>
              <a:pathLst>
                <a:path h="257429" w="224917">
                  <a:moveTo>
                    <a:pt x="160655" y="64516"/>
                  </a:moveTo>
                  <a:cubicBezTo>
                    <a:pt x="160655" y="58166"/>
                    <a:pt x="159385" y="51943"/>
                    <a:pt x="156972" y="46101"/>
                  </a:cubicBezTo>
                  <a:cubicBezTo>
                    <a:pt x="154559" y="40259"/>
                    <a:pt x="151003" y="34925"/>
                    <a:pt x="146558" y="30480"/>
                  </a:cubicBezTo>
                  <a:cubicBezTo>
                    <a:pt x="142113" y="26035"/>
                    <a:pt x="136779" y="22479"/>
                    <a:pt x="130937" y="20066"/>
                  </a:cubicBezTo>
                  <a:cubicBezTo>
                    <a:pt x="125095" y="17653"/>
                    <a:pt x="118872" y="16383"/>
                    <a:pt x="112522" y="16383"/>
                  </a:cubicBezTo>
                  <a:cubicBezTo>
                    <a:pt x="106172" y="16383"/>
                    <a:pt x="99949" y="17653"/>
                    <a:pt x="94107" y="20066"/>
                  </a:cubicBezTo>
                  <a:cubicBezTo>
                    <a:pt x="88265" y="22479"/>
                    <a:pt x="82931" y="26035"/>
                    <a:pt x="78486" y="30480"/>
                  </a:cubicBezTo>
                  <a:cubicBezTo>
                    <a:pt x="74041" y="34925"/>
                    <a:pt x="70485" y="40259"/>
                    <a:pt x="68072" y="46101"/>
                  </a:cubicBezTo>
                  <a:cubicBezTo>
                    <a:pt x="65659" y="51943"/>
                    <a:pt x="64389" y="58166"/>
                    <a:pt x="64389" y="64516"/>
                  </a:cubicBezTo>
                  <a:cubicBezTo>
                    <a:pt x="64389" y="70866"/>
                    <a:pt x="65659" y="77089"/>
                    <a:pt x="68072" y="82931"/>
                  </a:cubicBezTo>
                  <a:cubicBezTo>
                    <a:pt x="70485" y="88773"/>
                    <a:pt x="74041" y="94107"/>
                    <a:pt x="78486" y="98552"/>
                  </a:cubicBezTo>
                  <a:cubicBezTo>
                    <a:pt x="82931" y="102997"/>
                    <a:pt x="88265" y="106553"/>
                    <a:pt x="94107" y="108966"/>
                  </a:cubicBezTo>
                  <a:cubicBezTo>
                    <a:pt x="99949" y="111379"/>
                    <a:pt x="106172" y="112649"/>
                    <a:pt x="112522" y="112649"/>
                  </a:cubicBezTo>
                  <a:cubicBezTo>
                    <a:pt x="118872" y="112649"/>
                    <a:pt x="125095" y="111379"/>
                    <a:pt x="130937" y="108966"/>
                  </a:cubicBezTo>
                  <a:cubicBezTo>
                    <a:pt x="136779" y="106553"/>
                    <a:pt x="142113" y="102997"/>
                    <a:pt x="146558" y="98552"/>
                  </a:cubicBezTo>
                  <a:cubicBezTo>
                    <a:pt x="151003" y="94107"/>
                    <a:pt x="154559" y="88773"/>
                    <a:pt x="156972" y="82931"/>
                  </a:cubicBezTo>
                  <a:cubicBezTo>
                    <a:pt x="159385" y="77089"/>
                    <a:pt x="160655" y="70866"/>
                    <a:pt x="160655" y="64516"/>
                  </a:cubicBezTo>
                  <a:close/>
                  <a:moveTo>
                    <a:pt x="48133" y="64516"/>
                  </a:moveTo>
                  <a:cubicBezTo>
                    <a:pt x="48133" y="60325"/>
                    <a:pt x="48514" y="56134"/>
                    <a:pt x="49403" y="51943"/>
                  </a:cubicBezTo>
                  <a:cubicBezTo>
                    <a:pt x="50292" y="47752"/>
                    <a:pt x="51435" y="43815"/>
                    <a:pt x="53086" y="39878"/>
                  </a:cubicBezTo>
                  <a:cubicBezTo>
                    <a:pt x="54737" y="35941"/>
                    <a:pt x="56642" y="32258"/>
                    <a:pt x="59055" y="28702"/>
                  </a:cubicBezTo>
                  <a:cubicBezTo>
                    <a:pt x="61468" y="25146"/>
                    <a:pt x="64008" y="21971"/>
                    <a:pt x="67056" y="18923"/>
                  </a:cubicBezTo>
                  <a:cubicBezTo>
                    <a:pt x="70104" y="15875"/>
                    <a:pt x="73279" y="13335"/>
                    <a:pt x="76835" y="10922"/>
                  </a:cubicBezTo>
                  <a:cubicBezTo>
                    <a:pt x="80391" y="8509"/>
                    <a:pt x="84074" y="6604"/>
                    <a:pt x="88011" y="4953"/>
                  </a:cubicBezTo>
                  <a:cubicBezTo>
                    <a:pt x="91948" y="3302"/>
                    <a:pt x="95885" y="2159"/>
                    <a:pt x="100076" y="1270"/>
                  </a:cubicBezTo>
                  <a:cubicBezTo>
                    <a:pt x="104267" y="381"/>
                    <a:pt x="108458" y="0"/>
                    <a:pt x="112649" y="0"/>
                  </a:cubicBezTo>
                  <a:cubicBezTo>
                    <a:pt x="116840" y="0"/>
                    <a:pt x="121031" y="381"/>
                    <a:pt x="125222" y="1270"/>
                  </a:cubicBezTo>
                  <a:cubicBezTo>
                    <a:pt x="129413" y="2159"/>
                    <a:pt x="133350" y="3302"/>
                    <a:pt x="137287" y="4953"/>
                  </a:cubicBezTo>
                  <a:cubicBezTo>
                    <a:pt x="141224" y="6604"/>
                    <a:pt x="144907" y="8509"/>
                    <a:pt x="148463" y="10922"/>
                  </a:cubicBezTo>
                  <a:cubicBezTo>
                    <a:pt x="152019" y="13335"/>
                    <a:pt x="155194" y="15875"/>
                    <a:pt x="158242" y="18923"/>
                  </a:cubicBezTo>
                  <a:cubicBezTo>
                    <a:pt x="161290" y="21971"/>
                    <a:pt x="163957" y="25146"/>
                    <a:pt x="166243" y="28702"/>
                  </a:cubicBezTo>
                  <a:cubicBezTo>
                    <a:pt x="168529" y="32258"/>
                    <a:pt x="170561" y="35941"/>
                    <a:pt x="172212" y="39878"/>
                  </a:cubicBezTo>
                  <a:cubicBezTo>
                    <a:pt x="173863" y="43815"/>
                    <a:pt x="175006" y="47752"/>
                    <a:pt x="175895" y="51943"/>
                  </a:cubicBezTo>
                  <a:cubicBezTo>
                    <a:pt x="176784" y="56134"/>
                    <a:pt x="177165" y="60325"/>
                    <a:pt x="177165" y="64516"/>
                  </a:cubicBezTo>
                  <a:cubicBezTo>
                    <a:pt x="177165" y="68707"/>
                    <a:pt x="176784" y="72898"/>
                    <a:pt x="175895" y="77089"/>
                  </a:cubicBezTo>
                  <a:cubicBezTo>
                    <a:pt x="175006" y="81280"/>
                    <a:pt x="173863" y="85217"/>
                    <a:pt x="172212" y="89154"/>
                  </a:cubicBezTo>
                  <a:cubicBezTo>
                    <a:pt x="170561" y="93091"/>
                    <a:pt x="168656" y="96774"/>
                    <a:pt x="166243" y="100330"/>
                  </a:cubicBezTo>
                  <a:cubicBezTo>
                    <a:pt x="163830" y="103886"/>
                    <a:pt x="161290" y="107061"/>
                    <a:pt x="158242" y="110109"/>
                  </a:cubicBezTo>
                  <a:cubicBezTo>
                    <a:pt x="155194" y="113157"/>
                    <a:pt x="152019" y="115697"/>
                    <a:pt x="148463" y="118110"/>
                  </a:cubicBezTo>
                  <a:cubicBezTo>
                    <a:pt x="144907" y="120523"/>
                    <a:pt x="141224" y="122428"/>
                    <a:pt x="137287" y="124079"/>
                  </a:cubicBezTo>
                  <a:cubicBezTo>
                    <a:pt x="133350" y="125730"/>
                    <a:pt x="129413" y="126873"/>
                    <a:pt x="125222" y="127762"/>
                  </a:cubicBezTo>
                  <a:cubicBezTo>
                    <a:pt x="121031" y="128651"/>
                    <a:pt x="116840" y="129032"/>
                    <a:pt x="112649" y="129032"/>
                  </a:cubicBezTo>
                  <a:cubicBezTo>
                    <a:pt x="108458" y="129032"/>
                    <a:pt x="104267" y="128651"/>
                    <a:pt x="100076" y="127762"/>
                  </a:cubicBezTo>
                  <a:cubicBezTo>
                    <a:pt x="95885" y="126873"/>
                    <a:pt x="91948" y="125730"/>
                    <a:pt x="88011" y="124079"/>
                  </a:cubicBezTo>
                  <a:cubicBezTo>
                    <a:pt x="84074" y="122428"/>
                    <a:pt x="80391" y="120523"/>
                    <a:pt x="76835" y="118110"/>
                  </a:cubicBezTo>
                  <a:cubicBezTo>
                    <a:pt x="73279" y="115697"/>
                    <a:pt x="70104" y="113157"/>
                    <a:pt x="67056" y="110109"/>
                  </a:cubicBezTo>
                  <a:cubicBezTo>
                    <a:pt x="64008" y="107061"/>
                    <a:pt x="61341" y="103886"/>
                    <a:pt x="59055" y="100330"/>
                  </a:cubicBezTo>
                  <a:cubicBezTo>
                    <a:pt x="56769" y="96774"/>
                    <a:pt x="54737" y="93091"/>
                    <a:pt x="53086" y="89154"/>
                  </a:cubicBezTo>
                  <a:cubicBezTo>
                    <a:pt x="51435" y="85217"/>
                    <a:pt x="50292" y="81280"/>
                    <a:pt x="49403" y="77089"/>
                  </a:cubicBezTo>
                  <a:cubicBezTo>
                    <a:pt x="48514" y="72898"/>
                    <a:pt x="48133" y="68707"/>
                    <a:pt x="48133" y="64516"/>
                  </a:cubicBezTo>
                  <a:close/>
                  <a:moveTo>
                    <a:pt x="16002" y="241300"/>
                  </a:moveTo>
                  <a:lnTo>
                    <a:pt x="208788" y="241300"/>
                  </a:lnTo>
                  <a:cubicBezTo>
                    <a:pt x="208153" y="201295"/>
                    <a:pt x="175514" y="169037"/>
                    <a:pt x="135255" y="169037"/>
                  </a:cubicBezTo>
                  <a:lnTo>
                    <a:pt x="89408" y="169037"/>
                  </a:lnTo>
                  <a:cubicBezTo>
                    <a:pt x="49276" y="169037"/>
                    <a:pt x="16510" y="201295"/>
                    <a:pt x="15875" y="241300"/>
                  </a:cubicBezTo>
                  <a:close/>
                  <a:moveTo>
                    <a:pt x="0" y="242443"/>
                  </a:moveTo>
                  <a:cubicBezTo>
                    <a:pt x="0" y="192913"/>
                    <a:pt x="40132" y="152908"/>
                    <a:pt x="89535" y="152908"/>
                  </a:cubicBezTo>
                  <a:lnTo>
                    <a:pt x="135382" y="152908"/>
                  </a:lnTo>
                  <a:cubicBezTo>
                    <a:pt x="184912" y="152908"/>
                    <a:pt x="224917" y="193040"/>
                    <a:pt x="224917" y="242443"/>
                  </a:cubicBezTo>
                  <a:cubicBezTo>
                    <a:pt x="224917" y="250698"/>
                    <a:pt x="218186" y="257429"/>
                    <a:pt x="210058" y="257429"/>
                  </a:cubicBezTo>
                  <a:lnTo>
                    <a:pt x="14859" y="257429"/>
                  </a:lnTo>
                  <a:cubicBezTo>
                    <a:pt x="6604" y="257429"/>
                    <a:pt x="0" y="250698"/>
                    <a:pt x="0" y="242443"/>
                  </a:cubicBezTo>
                </a:path>
              </a:pathLst>
            </a:custGeom>
            <a:solidFill>
              <a:srgbClr val="000000"/>
            </a:solidFill>
          </p:spPr>
        </p:sp>
      </p:grpSp>
      <p:grpSp>
        <p:nvGrpSpPr>
          <p:cNvPr name="Group 11" id="11"/>
          <p:cNvGrpSpPr>
            <a:grpSpLocks noChangeAspect="true"/>
          </p:cNvGrpSpPr>
          <p:nvPr/>
        </p:nvGrpSpPr>
        <p:grpSpPr>
          <a:xfrm rot="0">
            <a:off x="5863620" y="2444503"/>
            <a:ext cx="517522" cy="517522"/>
            <a:chOff x="0" y="0"/>
            <a:chExt cx="517525" cy="517525"/>
          </a:xfrm>
        </p:grpSpPr>
        <p:sp>
          <p:nvSpPr>
            <p:cNvPr name="Freeform 12" id="12"/>
            <p:cNvSpPr/>
            <p:nvPr/>
          </p:nvSpPr>
          <p:spPr>
            <a:xfrm flipH="false" flipV="false" rot="0">
              <a:off x="63500" y="63500"/>
              <a:ext cx="390525" cy="390525"/>
            </a:xfrm>
            <a:custGeom>
              <a:avLst/>
              <a:gdLst/>
              <a:ahLst/>
              <a:cxnLst/>
              <a:rect r="r" b="b" t="t" l="l"/>
              <a:pathLst>
                <a:path h="390525" w="390525">
                  <a:moveTo>
                    <a:pt x="0" y="369062"/>
                  </a:moveTo>
                  <a:lnTo>
                    <a:pt x="0" y="21463"/>
                  </a:lnTo>
                  <a:cubicBezTo>
                    <a:pt x="0" y="18669"/>
                    <a:pt x="508" y="15875"/>
                    <a:pt x="1651" y="13208"/>
                  </a:cubicBezTo>
                  <a:cubicBezTo>
                    <a:pt x="2794" y="10541"/>
                    <a:pt x="4318" y="8255"/>
                    <a:pt x="6223" y="6223"/>
                  </a:cubicBezTo>
                  <a:cubicBezTo>
                    <a:pt x="8128" y="4191"/>
                    <a:pt x="10541" y="2667"/>
                    <a:pt x="13208" y="1524"/>
                  </a:cubicBezTo>
                  <a:cubicBezTo>
                    <a:pt x="15875" y="381"/>
                    <a:pt x="18542" y="0"/>
                    <a:pt x="21463" y="0"/>
                  </a:cubicBezTo>
                  <a:lnTo>
                    <a:pt x="369062" y="0"/>
                  </a:lnTo>
                  <a:cubicBezTo>
                    <a:pt x="371856" y="0"/>
                    <a:pt x="374650" y="508"/>
                    <a:pt x="377317" y="1651"/>
                  </a:cubicBezTo>
                  <a:cubicBezTo>
                    <a:pt x="379984" y="2794"/>
                    <a:pt x="382270" y="4318"/>
                    <a:pt x="384302" y="6350"/>
                  </a:cubicBezTo>
                  <a:cubicBezTo>
                    <a:pt x="386334" y="8382"/>
                    <a:pt x="387858" y="10668"/>
                    <a:pt x="388874" y="13335"/>
                  </a:cubicBezTo>
                  <a:cubicBezTo>
                    <a:pt x="389890" y="16002"/>
                    <a:pt x="390525" y="18669"/>
                    <a:pt x="390525" y="21590"/>
                  </a:cubicBezTo>
                  <a:lnTo>
                    <a:pt x="390525" y="369062"/>
                  </a:lnTo>
                  <a:cubicBezTo>
                    <a:pt x="390525" y="371856"/>
                    <a:pt x="390017" y="374650"/>
                    <a:pt x="388874" y="377190"/>
                  </a:cubicBezTo>
                  <a:cubicBezTo>
                    <a:pt x="387731" y="379730"/>
                    <a:pt x="386207" y="382143"/>
                    <a:pt x="384302" y="384175"/>
                  </a:cubicBezTo>
                  <a:cubicBezTo>
                    <a:pt x="382397" y="386207"/>
                    <a:pt x="379984" y="387731"/>
                    <a:pt x="377317" y="388874"/>
                  </a:cubicBezTo>
                  <a:cubicBezTo>
                    <a:pt x="374650" y="390017"/>
                    <a:pt x="371983" y="390525"/>
                    <a:pt x="369062" y="390525"/>
                  </a:cubicBezTo>
                  <a:lnTo>
                    <a:pt x="21463" y="390525"/>
                  </a:lnTo>
                  <a:cubicBezTo>
                    <a:pt x="18669" y="390525"/>
                    <a:pt x="15875" y="390017"/>
                    <a:pt x="13208" y="388874"/>
                  </a:cubicBezTo>
                  <a:cubicBezTo>
                    <a:pt x="10541" y="387731"/>
                    <a:pt x="8255" y="386207"/>
                    <a:pt x="6223" y="384175"/>
                  </a:cubicBezTo>
                  <a:cubicBezTo>
                    <a:pt x="4191" y="382143"/>
                    <a:pt x="2667" y="379857"/>
                    <a:pt x="1651" y="377190"/>
                  </a:cubicBezTo>
                  <a:cubicBezTo>
                    <a:pt x="635" y="374523"/>
                    <a:pt x="0" y="371983"/>
                    <a:pt x="0" y="369062"/>
                  </a:cubicBezTo>
                </a:path>
              </a:pathLst>
            </a:custGeom>
            <a:solidFill>
              <a:srgbClr val="D8D9D2"/>
            </a:solidFill>
          </p:spPr>
        </p:sp>
        <p:sp>
          <p:nvSpPr>
            <p:cNvPr name="Freeform 13" id="13"/>
            <p:cNvSpPr/>
            <p:nvPr/>
          </p:nvSpPr>
          <p:spPr>
            <a:xfrm flipH="false" flipV="false" rot="0">
              <a:off x="175133" y="131318"/>
              <a:ext cx="176784" cy="257175"/>
            </a:xfrm>
            <a:custGeom>
              <a:avLst/>
              <a:gdLst/>
              <a:ahLst/>
              <a:cxnLst/>
              <a:rect r="r" b="b" t="t" l="l"/>
              <a:pathLst>
                <a:path h="257175" w="176784">
                  <a:moveTo>
                    <a:pt x="147828" y="129667"/>
                  </a:moveTo>
                  <a:cubicBezTo>
                    <a:pt x="155956" y="117983"/>
                    <a:pt x="160782" y="103759"/>
                    <a:pt x="160782" y="88392"/>
                  </a:cubicBezTo>
                  <a:cubicBezTo>
                    <a:pt x="160782" y="48387"/>
                    <a:pt x="128397" y="16002"/>
                    <a:pt x="88392" y="16002"/>
                  </a:cubicBezTo>
                  <a:cubicBezTo>
                    <a:pt x="48387" y="16002"/>
                    <a:pt x="16002" y="48387"/>
                    <a:pt x="16002" y="88392"/>
                  </a:cubicBezTo>
                  <a:cubicBezTo>
                    <a:pt x="16002" y="103759"/>
                    <a:pt x="20828" y="117983"/>
                    <a:pt x="28956" y="129667"/>
                  </a:cubicBezTo>
                  <a:cubicBezTo>
                    <a:pt x="30988" y="132588"/>
                    <a:pt x="33401" y="135890"/>
                    <a:pt x="35814" y="139192"/>
                  </a:cubicBezTo>
                  <a:cubicBezTo>
                    <a:pt x="42164" y="147955"/>
                    <a:pt x="49403" y="157861"/>
                    <a:pt x="54864" y="167894"/>
                  </a:cubicBezTo>
                  <a:cubicBezTo>
                    <a:pt x="59309" y="176022"/>
                    <a:pt x="61722" y="184658"/>
                    <a:pt x="62992" y="192913"/>
                  </a:cubicBezTo>
                  <a:lnTo>
                    <a:pt x="46736" y="192913"/>
                  </a:lnTo>
                  <a:cubicBezTo>
                    <a:pt x="45593" y="186944"/>
                    <a:pt x="43815" y="180975"/>
                    <a:pt x="40767" y="175641"/>
                  </a:cubicBezTo>
                  <a:cubicBezTo>
                    <a:pt x="35814" y="166624"/>
                    <a:pt x="29591" y="158115"/>
                    <a:pt x="23495" y="149606"/>
                  </a:cubicBezTo>
                  <a:cubicBezTo>
                    <a:pt x="20828" y="146050"/>
                    <a:pt x="18288" y="142494"/>
                    <a:pt x="15748" y="138811"/>
                  </a:cubicBezTo>
                  <a:cubicBezTo>
                    <a:pt x="5842" y="124460"/>
                    <a:pt x="0" y="107188"/>
                    <a:pt x="0" y="88392"/>
                  </a:cubicBezTo>
                  <a:cubicBezTo>
                    <a:pt x="0" y="39497"/>
                    <a:pt x="39624" y="0"/>
                    <a:pt x="88392" y="0"/>
                  </a:cubicBezTo>
                  <a:cubicBezTo>
                    <a:pt x="137160" y="0"/>
                    <a:pt x="176784" y="39624"/>
                    <a:pt x="176784" y="88392"/>
                  </a:cubicBezTo>
                  <a:cubicBezTo>
                    <a:pt x="176784" y="107188"/>
                    <a:pt x="170942" y="124460"/>
                    <a:pt x="161036" y="138811"/>
                  </a:cubicBezTo>
                  <a:cubicBezTo>
                    <a:pt x="158496" y="142367"/>
                    <a:pt x="155956" y="145923"/>
                    <a:pt x="153289" y="149606"/>
                  </a:cubicBezTo>
                  <a:cubicBezTo>
                    <a:pt x="147066" y="157988"/>
                    <a:pt x="140970" y="166497"/>
                    <a:pt x="136017" y="175641"/>
                  </a:cubicBezTo>
                  <a:cubicBezTo>
                    <a:pt x="133096" y="181102"/>
                    <a:pt x="131191" y="186944"/>
                    <a:pt x="130048" y="192913"/>
                  </a:cubicBezTo>
                  <a:lnTo>
                    <a:pt x="113792" y="192913"/>
                  </a:lnTo>
                  <a:cubicBezTo>
                    <a:pt x="115062" y="184531"/>
                    <a:pt x="117475" y="176022"/>
                    <a:pt x="121920" y="167894"/>
                  </a:cubicBezTo>
                  <a:cubicBezTo>
                    <a:pt x="127381" y="157861"/>
                    <a:pt x="134620" y="147955"/>
                    <a:pt x="140970" y="139192"/>
                  </a:cubicBezTo>
                  <a:cubicBezTo>
                    <a:pt x="143383" y="135763"/>
                    <a:pt x="145796" y="132715"/>
                    <a:pt x="147828" y="129667"/>
                  </a:cubicBezTo>
                  <a:lnTo>
                    <a:pt x="147828" y="129667"/>
                  </a:lnTo>
                  <a:close/>
                  <a:moveTo>
                    <a:pt x="88392" y="48260"/>
                  </a:moveTo>
                  <a:cubicBezTo>
                    <a:pt x="66167" y="48260"/>
                    <a:pt x="48260" y="66294"/>
                    <a:pt x="48260" y="88392"/>
                  </a:cubicBezTo>
                  <a:cubicBezTo>
                    <a:pt x="48260" y="92837"/>
                    <a:pt x="44577" y="96393"/>
                    <a:pt x="40259" y="96393"/>
                  </a:cubicBezTo>
                  <a:cubicBezTo>
                    <a:pt x="35941" y="96393"/>
                    <a:pt x="32258" y="92710"/>
                    <a:pt x="32258" y="88392"/>
                  </a:cubicBezTo>
                  <a:cubicBezTo>
                    <a:pt x="32258" y="57277"/>
                    <a:pt x="57404" y="32131"/>
                    <a:pt x="88519" y="32131"/>
                  </a:cubicBezTo>
                  <a:cubicBezTo>
                    <a:pt x="92964" y="32131"/>
                    <a:pt x="96520" y="35687"/>
                    <a:pt x="96520" y="40132"/>
                  </a:cubicBezTo>
                  <a:cubicBezTo>
                    <a:pt x="96520" y="44577"/>
                    <a:pt x="92837" y="48133"/>
                    <a:pt x="88519" y="48133"/>
                  </a:cubicBezTo>
                  <a:close/>
                  <a:moveTo>
                    <a:pt x="65659" y="225044"/>
                  </a:moveTo>
                  <a:cubicBezTo>
                    <a:pt x="68961" y="234442"/>
                    <a:pt x="77851" y="241173"/>
                    <a:pt x="88392" y="241173"/>
                  </a:cubicBezTo>
                  <a:cubicBezTo>
                    <a:pt x="98933" y="241173"/>
                    <a:pt x="107823" y="234442"/>
                    <a:pt x="111125" y="225044"/>
                  </a:cubicBezTo>
                  <a:lnTo>
                    <a:pt x="65659" y="225044"/>
                  </a:lnTo>
                  <a:close/>
                  <a:moveTo>
                    <a:pt x="48260" y="217043"/>
                  </a:moveTo>
                  <a:lnTo>
                    <a:pt x="48260" y="214376"/>
                  </a:lnTo>
                  <a:cubicBezTo>
                    <a:pt x="48260" y="211455"/>
                    <a:pt x="50673" y="209042"/>
                    <a:pt x="53594" y="209042"/>
                  </a:cubicBezTo>
                  <a:lnTo>
                    <a:pt x="123190" y="209042"/>
                  </a:lnTo>
                  <a:cubicBezTo>
                    <a:pt x="126111" y="209042"/>
                    <a:pt x="128524" y="211455"/>
                    <a:pt x="128524" y="214376"/>
                  </a:cubicBezTo>
                  <a:lnTo>
                    <a:pt x="128524" y="217043"/>
                  </a:lnTo>
                  <a:cubicBezTo>
                    <a:pt x="128524" y="239268"/>
                    <a:pt x="110490" y="257175"/>
                    <a:pt x="88392" y="257175"/>
                  </a:cubicBezTo>
                  <a:cubicBezTo>
                    <a:pt x="66294" y="257175"/>
                    <a:pt x="48260" y="239141"/>
                    <a:pt x="48260" y="217043"/>
                  </a:cubicBezTo>
                </a:path>
              </a:pathLst>
            </a:custGeom>
            <a:solidFill>
              <a:srgbClr val="000000"/>
            </a:solidFill>
          </p:spPr>
        </p:sp>
      </p:grpSp>
      <p:sp>
        <p:nvSpPr>
          <p:cNvPr name="Freeform 14" id="14"/>
          <p:cNvSpPr/>
          <p:nvPr/>
        </p:nvSpPr>
        <p:spPr>
          <a:xfrm flipH="false" flipV="false" rot="0">
            <a:off x="3971221" y="4658560"/>
            <a:ext cx="3022855" cy="2391834"/>
          </a:xfrm>
          <a:custGeom>
            <a:avLst/>
            <a:gdLst/>
            <a:ahLst/>
            <a:cxnLst/>
            <a:rect r="r" b="b" t="t" l="l"/>
            <a:pathLst>
              <a:path h="2391834" w="3022855">
                <a:moveTo>
                  <a:pt x="0" y="0"/>
                </a:moveTo>
                <a:lnTo>
                  <a:pt x="3022856" y="0"/>
                </a:lnTo>
                <a:lnTo>
                  <a:pt x="3022856" y="2391835"/>
                </a:lnTo>
                <a:lnTo>
                  <a:pt x="0" y="2391835"/>
                </a:lnTo>
                <a:lnTo>
                  <a:pt x="0" y="0"/>
                </a:lnTo>
                <a:close/>
              </a:path>
            </a:pathLst>
          </a:custGeom>
          <a:blipFill>
            <a:blip r:embed="rId2"/>
            <a:stretch>
              <a:fillRect l="0" t="0" r="0" b="0"/>
            </a:stretch>
          </a:blipFill>
        </p:spPr>
      </p:sp>
      <p:sp>
        <p:nvSpPr>
          <p:cNvPr name="TextBox 15" id="15"/>
          <p:cNvSpPr txBox="true"/>
          <p:nvPr/>
        </p:nvSpPr>
        <p:spPr>
          <a:xfrm rot="0">
            <a:off x="643920" y="1605945"/>
            <a:ext cx="8261203" cy="571500"/>
          </a:xfrm>
          <a:prstGeom prst="rect">
            <a:avLst/>
          </a:prstGeom>
        </p:spPr>
        <p:txBody>
          <a:bodyPr anchor="t" rtlCol="false" tIns="0" lIns="0" bIns="0" rIns="0">
            <a:spAutoFit/>
          </a:bodyPr>
          <a:lstStyle/>
          <a:p>
            <a:pPr algn="l">
              <a:lnSpc>
                <a:spcPts val="4725"/>
              </a:lnSpc>
            </a:pPr>
            <a:r>
              <a:rPr lang="en-US" b="true" sz="3375" spc="121">
                <a:solidFill>
                  <a:srgbClr val="0C0D0F"/>
                </a:solidFill>
                <a:latin typeface="Montserrat Bold"/>
                <a:ea typeface="Montserrat Bold"/>
                <a:cs typeface="Montserrat Bold"/>
                <a:sym typeface="Montserrat Bold"/>
              </a:rPr>
              <a:t>ACTAS DE LAS REUNIONES</a:t>
            </a:r>
          </a:p>
        </p:txBody>
      </p:sp>
      <p:sp>
        <p:nvSpPr>
          <p:cNvPr name="TextBox 16" id="16"/>
          <p:cNvSpPr txBox="true"/>
          <p:nvPr/>
        </p:nvSpPr>
        <p:spPr>
          <a:xfrm rot="0">
            <a:off x="1264636" y="2543524"/>
            <a:ext cx="4218013" cy="805301"/>
          </a:xfrm>
          <a:prstGeom prst="rect">
            <a:avLst/>
          </a:prstGeom>
        </p:spPr>
        <p:txBody>
          <a:bodyPr anchor="t" rtlCol="false" tIns="0" lIns="0" bIns="0" rIns="0">
            <a:spAutoFit/>
          </a:bodyPr>
          <a:lstStyle/>
          <a:p>
            <a:pPr algn="l">
              <a:lnSpc>
                <a:spcPts val="2362"/>
              </a:lnSpc>
            </a:pPr>
            <a:r>
              <a:rPr lang="en-US" b="true" sz="1687" spc="60">
                <a:solidFill>
                  <a:srgbClr val="000000"/>
                </a:solidFill>
                <a:latin typeface="Montserrat Bold"/>
                <a:ea typeface="Montserrat Bold"/>
                <a:cs typeface="Montserrat Bold"/>
                <a:sym typeface="Montserrat Bold"/>
              </a:rPr>
              <a:t>DECISIONES REGISTRADAS</a:t>
            </a:r>
          </a:p>
          <a:p>
            <a:pPr algn="l">
              <a:lnSpc>
                <a:spcPts val="2100"/>
              </a:lnSpc>
            </a:pPr>
            <a:r>
              <a:rPr lang="en-US" sz="1350">
                <a:solidFill>
                  <a:srgbClr val="000000"/>
                </a:solidFill>
                <a:latin typeface="Arial"/>
                <a:ea typeface="Arial"/>
                <a:cs typeface="Arial"/>
                <a:sym typeface="Arial"/>
              </a:rPr>
              <a:t>Cada reunión tuvo actas detalladas para registrar acuerdos y tareas asignadas.</a:t>
            </a:r>
          </a:p>
        </p:txBody>
      </p:sp>
      <p:sp>
        <p:nvSpPr>
          <p:cNvPr name="TextBox 17" id="17"/>
          <p:cNvSpPr txBox="true"/>
          <p:nvPr/>
        </p:nvSpPr>
        <p:spPr>
          <a:xfrm rot="0">
            <a:off x="1264636" y="3857974"/>
            <a:ext cx="4309396" cy="800586"/>
          </a:xfrm>
          <a:prstGeom prst="rect">
            <a:avLst/>
          </a:prstGeom>
        </p:spPr>
        <p:txBody>
          <a:bodyPr anchor="t" rtlCol="false" tIns="0" lIns="0" bIns="0" rIns="0">
            <a:spAutoFit/>
          </a:bodyPr>
          <a:lstStyle/>
          <a:p>
            <a:pPr algn="l">
              <a:lnSpc>
                <a:spcPts val="2362"/>
              </a:lnSpc>
            </a:pPr>
            <a:r>
              <a:rPr lang="en-US" b="true" sz="1687" spc="60">
                <a:solidFill>
                  <a:srgbClr val="000000"/>
                </a:solidFill>
                <a:latin typeface="Montserrat Bold"/>
                <a:ea typeface="Montserrat Bold"/>
                <a:cs typeface="Montserrat Bold"/>
                <a:sym typeface="Montserrat Bold"/>
              </a:rPr>
              <a:t>SEGUIMIENTO DEL PROGRESO</a:t>
            </a:r>
          </a:p>
          <a:p>
            <a:pPr algn="l">
              <a:lnSpc>
                <a:spcPts val="2174"/>
              </a:lnSpc>
            </a:pPr>
            <a:r>
              <a:rPr lang="en-US" sz="1350">
                <a:solidFill>
                  <a:srgbClr val="000000"/>
                </a:solidFill>
                <a:latin typeface="Arial"/>
                <a:ea typeface="Arial"/>
                <a:cs typeface="Arial"/>
                <a:sym typeface="Arial"/>
              </a:rPr>
              <a:t>Sirvieron como referencia clave para monitorear el avance y la culminación de tareas.</a:t>
            </a:r>
          </a:p>
        </p:txBody>
      </p:sp>
      <p:sp>
        <p:nvSpPr>
          <p:cNvPr name="TextBox 18" id="18"/>
          <p:cNvSpPr txBox="true"/>
          <p:nvPr/>
        </p:nvSpPr>
        <p:spPr>
          <a:xfrm rot="0">
            <a:off x="6486727" y="2543524"/>
            <a:ext cx="3891477" cy="805301"/>
          </a:xfrm>
          <a:prstGeom prst="rect">
            <a:avLst/>
          </a:prstGeom>
        </p:spPr>
        <p:txBody>
          <a:bodyPr anchor="t" rtlCol="false" tIns="0" lIns="0" bIns="0" rIns="0">
            <a:spAutoFit/>
          </a:bodyPr>
          <a:lstStyle/>
          <a:p>
            <a:pPr algn="l">
              <a:lnSpc>
                <a:spcPts val="2362"/>
              </a:lnSpc>
            </a:pPr>
            <a:r>
              <a:rPr lang="en-US" b="true" sz="1687" spc="60">
                <a:solidFill>
                  <a:srgbClr val="000000"/>
                </a:solidFill>
                <a:latin typeface="Montserrat Bold"/>
                <a:ea typeface="Montserrat Bold"/>
                <a:cs typeface="Montserrat Bold"/>
                <a:sym typeface="Montserrat Bold"/>
              </a:rPr>
              <a:t>REVISIÓN CONTINUA</a:t>
            </a:r>
          </a:p>
          <a:p>
            <a:pPr algn="l">
              <a:lnSpc>
                <a:spcPts val="2100"/>
              </a:lnSpc>
            </a:pPr>
            <a:r>
              <a:rPr lang="en-US" sz="1350">
                <a:solidFill>
                  <a:srgbClr val="000000"/>
                </a:solidFill>
                <a:latin typeface="Arial"/>
                <a:ea typeface="Arial"/>
                <a:cs typeface="Arial"/>
                <a:sym typeface="Arial"/>
              </a:rPr>
              <a:t>Facilitaron la revisión de código y la toma de decisiones estratégicas del proyecto.</a:t>
            </a:r>
          </a:p>
        </p:txBody>
      </p:sp>
      <p:sp>
        <p:nvSpPr>
          <p:cNvPr name="TextBox 19" id="19"/>
          <p:cNvSpPr txBox="true"/>
          <p:nvPr/>
        </p:nvSpPr>
        <p:spPr>
          <a:xfrm rot="0">
            <a:off x="6486727" y="3857974"/>
            <a:ext cx="4154405" cy="800586"/>
          </a:xfrm>
          <a:prstGeom prst="rect">
            <a:avLst/>
          </a:prstGeom>
        </p:spPr>
        <p:txBody>
          <a:bodyPr anchor="t" rtlCol="false" tIns="0" lIns="0" bIns="0" rIns="0">
            <a:spAutoFit/>
          </a:bodyPr>
          <a:lstStyle/>
          <a:p>
            <a:pPr algn="l">
              <a:lnSpc>
                <a:spcPts val="2362"/>
              </a:lnSpc>
            </a:pPr>
            <a:r>
              <a:rPr lang="en-US" b="true" sz="1687" spc="60">
                <a:solidFill>
                  <a:srgbClr val="000000"/>
                </a:solidFill>
                <a:latin typeface="Montserrat Bold"/>
                <a:ea typeface="Montserrat Bold"/>
                <a:cs typeface="Montserrat Bold"/>
                <a:sym typeface="Montserrat Bold"/>
              </a:rPr>
              <a:t>COMUNICACIÓN EFICAZ</a:t>
            </a:r>
          </a:p>
          <a:p>
            <a:pPr algn="l">
              <a:lnSpc>
                <a:spcPts val="2174"/>
              </a:lnSpc>
            </a:pPr>
            <a:r>
              <a:rPr lang="en-US" sz="1350">
                <a:solidFill>
                  <a:srgbClr val="000000"/>
                </a:solidFill>
                <a:latin typeface="Arial"/>
                <a:ea typeface="Arial"/>
                <a:cs typeface="Arial"/>
                <a:sym typeface="Arial"/>
              </a:rPr>
              <a:t>Aseguraron la claridad y la participación activa de todos los miembros del equipo.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DAGp0e2pHZ4</dc:identifier>
  <dcterms:modified xsi:type="dcterms:W3CDTF">2011-08-01T06:04:30Z</dcterms:modified>
  <cp:revision>1</cp:revision>
  <dc:title>Informe-Inicial-del-Proyecto-Gestor-de-Tareas.pdf</dc:title>
</cp:coreProperties>
</file>