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85"/>
    <p:restoredTop sz="94617"/>
  </p:normalViewPr>
  <p:slideViewPr>
    <p:cSldViewPr snapToGrid="0" snapToObjects="1">
      <p:cViewPr varScale="1">
        <p:scale>
          <a:sx n="116" d="100"/>
          <a:sy n="116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9180F-CDF0-4A48-BEA5-677717D3C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E05455-7934-5544-947F-82BF321AB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E95BB-8920-674B-B25A-A1F96FAE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AB34E-41D7-BE42-9393-DB2243C8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2AB56-F80D-B445-817A-5B7910A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5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B1B07-DF5E-DC49-9A4D-240E462B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8FB6B5-96F8-5F42-B2E7-5A38C81B7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5B944-8C98-3043-815E-EC86A521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B2F17-4C13-6644-BC47-74ED4845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ECCDD-53D4-E04D-A7EA-BD7A1C6E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74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DF3E01-4B50-104A-A3CF-AC49D96B6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29B916-5E4D-394B-BEC0-0832450ED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C6D722-CBBD-6A46-8ED5-0A7C5024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20AA7-4728-D544-A6DF-CC1DBF52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4B7CC-2853-2140-86BC-BDA4CC9C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EA63A-50E6-3C4F-85C1-842484E3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B8BC6-361F-8E4F-A645-74BD1050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F804F-5B0A-ED4A-BB64-E49A7C70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2C7E5-B0F2-3243-AA2B-88A1EED5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D2ED9-B8E4-A549-9555-4DBDE513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4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F70F7-0C69-7D41-99ED-AAECE7CE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C9E5CB-67C1-8E40-A448-781CCBD5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BD5015-F019-5548-BFEE-34F58C3D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7B767-21B4-A443-A20B-2AA2BC5A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82671-87D2-9E4A-BF7C-0EA0264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7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43FDC-40A8-774A-B7B3-035F4030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858CD-D6B6-A144-8CA3-3ED243835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4DAE7C-F8C5-194E-927F-19FF8B456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3C80A0-DCAC-1B4E-AF6E-EE6D2D8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352457-E929-B44E-A5A1-3210C488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941CB-1FF9-E841-AB51-F8C000DA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C9A0-5ECA-254C-A8AC-7FB2F13F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DBB87-E60A-7847-85BB-D401569B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48620B-3763-E040-9E29-74E19647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3068B4-BCCE-2A4C-B665-14339C93A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65F656-0F92-AD47-B341-801F8496F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D26042-1EAA-1541-A70E-7BB61491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D49A1A-28B9-A741-8613-44ACCD4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7F242A-7E61-7A4F-A671-AE7525EE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CC98-FCB9-5A45-A8CC-C7285F65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156A6C-DBF1-3C44-9791-381EF8D5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6EF5AD-5CFB-B547-8009-EA2AAD5E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196A3C-B292-734D-A79B-F312C852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BDB075-5B2C-154B-8A50-E9AD1D97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8F285-7D75-FC4D-9068-C2F74A49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93A7D2-E933-7842-9155-35F98D22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BDE5A-9B8A-4447-8E18-3F055C4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B33CD-A521-004B-9D11-7AE26E62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E5EF80-A263-4F47-9B21-40E5EA95A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89207F-000B-5F47-B166-36D51B08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6FDD42-E765-7F40-A812-B51742F6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07D37-CA56-0844-8D2D-F437F565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74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9E42D-DC57-E647-92CA-E3896888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8684E9-7747-6E41-A82B-DB7A812A3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20CB1E-B8D8-9F42-882E-8FDA8C9C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413579-267C-3040-A453-5C4A9673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B8D8F3-6AAE-4A44-9182-C173C8D7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115609-B301-2942-8C3C-DF2CBBD8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05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6F662E-660D-144F-B587-054F4313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7B03EC-45E8-774F-B3EF-02B4FA61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80BC4-DC10-964A-991B-163F339BA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F4280-B60B-4742-8C3C-A3C717D28F9D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B1EDC8-684D-134A-BA77-30998BD03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EDE8C-60EF-0F46-9957-B13389E0A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378E-FFCA-774A-A5F5-497B88C8B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is-isle3sw.github.io/kuis-isle3sw-portal/kadai1.html" TargetMode="External"/><Relationship Id="rId2" Type="http://schemas.openxmlformats.org/officeDocument/2006/relationships/hyperlink" Target="https://kuis-isle3sw.github.io/kuis-isle3sw-portal/faq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le3soft@fos.kuis.kyoto-u.ac.jp" TargetMode="External"/><Relationship Id="rId3" Type="http://schemas.openxmlformats.org/officeDocument/2006/relationships/hyperlink" Target="https://kuis-isle3sw.github.io/IoPLMaterials/" TargetMode="External"/><Relationship Id="rId7" Type="http://schemas.openxmlformats.org/officeDocument/2006/relationships/hyperlink" Target="https://panda.ecs.kyoto-u.ac.jp/portal/site/2020-110-9084-000" TargetMode="External"/><Relationship Id="rId2" Type="http://schemas.openxmlformats.org/officeDocument/2006/relationships/hyperlink" Target="https://kuis-isle3sw.github.io/kuis-isle3sw-port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ssroom.github.com/a/JAuM09yW" TargetMode="External"/><Relationship Id="rId5" Type="http://schemas.openxmlformats.org/officeDocument/2006/relationships/hyperlink" Target="https://classroom.github.com/a/tYNsfK1I" TargetMode="External"/><Relationship Id="rId4" Type="http://schemas.openxmlformats.org/officeDocument/2006/relationships/hyperlink" Target="https://join.slack.com/t/w1585467314-iqk730304/shared_invite/zt-eklw9x1d-_r6~IiwdfRBHur_sCuhKe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e3soft@fos.kuis.kyoto-u.ac.j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X9WTIyQZEkKQv0Ck6G--B9E00JpuiVr?usp=sharing" TargetMode="External"/><Relationship Id="rId2" Type="http://schemas.openxmlformats.org/officeDocument/2006/relationships/hyperlink" Target="https://kuis-isle3sw.github.io/IoPLMaterials/textbook/setting-up-oca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3soft@fos.kuis.kyoto-u.ac.j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uis-isle3sw.github.io/IoPLMaterials/textbook/mltex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 dirty="0"/>
              <a:t>3SW</a:t>
            </a:r>
            <a:r>
              <a:rPr lang="ja-JP" altLang="en-US"/>
              <a:t> 初回説明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末永幸平</a:t>
            </a:r>
          </a:p>
        </p:txBody>
      </p:sp>
    </p:spTree>
    <p:extLst>
      <p:ext uri="{BB962C8B-B14F-4D97-AF65-F5344CB8AC3E}">
        <p14:creationId xmlns:p14="http://schemas.microsoft.com/office/powerpoint/2010/main" val="169487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123195"/>
            <a:ext cx="10515600" cy="1325563"/>
          </a:xfrm>
        </p:spPr>
        <p:txBody>
          <a:bodyPr/>
          <a:lstStyle/>
          <a:p>
            <a:r>
              <a:rPr lang="ja-JP" altLang="en-US"/>
              <a:t>注意点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22218"/>
            <a:ext cx="11698014" cy="5286895"/>
          </a:xfrm>
        </p:spPr>
        <p:txBody>
          <a:bodyPr>
            <a:normAutofit/>
          </a:bodyPr>
          <a:lstStyle/>
          <a:p>
            <a:r>
              <a:rPr lang="ja-JP" altLang="en-US"/>
              <a:t>困ったら</a:t>
            </a:r>
            <a:r>
              <a:rPr lang="en-US" altLang="ja-JP" dirty="0"/>
              <a:t> FAQ </a:t>
            </a:r>
            <a:r>
              <a:rPr lang="ja-JP" altLang="en-US"/>
              <a:t>も参照</a:t>
            </a:r>
            <a:endParaRPr lang="en-US" altLang="ja-JP" dirty="0"/>
          </a:p>
          <a:p>
            <a:pPr lvl="1"/>
            <a:r>
              <a:rPr lang="ja-JP" altLang="en-US"/>
              <a:t>全般</a:t>
            </a:r>
            <a:r>
              <a:rPr lang="en-US" altLang="ja-JP" dirty="0"/>
              <a:t>: </a:t>
            </a:r>
            <a:r>
              <a:rPr lang="en" altLang="ja-JP" dirty="0">
                <a:hlinkClick r:id="rId2"/>
              </a:rPr>
              <a:t>https://kuis-isle3sw.github.io/kuis-isle3sw-portal/faq.html</a:t>
            </a:r>
            <a:endParaRPr lang="en-US" altLang="ja-JP" dirty="0"/>
          </a:p>
          <a:p>
            <a:pPr lvl="1"/>
            <a:r>
              <a:rPr lang="ja-JP" altLang="en-US"/>
              <a:t>課題</a:t>
            </a:r>
            <a:r>
              <a:rPr lang="en-US" altLang="ja-JP" dirty="0"/>
              <a:t>1: </a:t>
            </a:r>
            <a:r>
              <a:rPr lang="en" altLang="ja-JP" dirty="0">
                <a:hlinkClick r:id="rId3"/>
              </a:rPr>
              <a:t>https://kuis-isle3sw.github.io/kuis-isle3sw-portal/kadai1.html</a:t>
            </a:r>
            <a:endParaRPr lang="en" altLang="ja-JP" dirty="0"/>
          </a:p>
          <a:p>
            <a:endParaRPr lang="en-US" altLang="ja-JP" dirty="0"/>
          </a:p>
          <a:p>
            <a:r>
              <a:rPr lang="ja-JP" altLang="en-US"/>
              <a:t>正しいプログラムなのにテストの都合で通らない，とかたまにある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570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</a:t>
            </a:r>
            <a:r>
              <a:rPr lang="en-US" altLang="ja-JP" dirty="0"/>
              <a:t>3SW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>
            <a:normAutofit/>
          </a:bodyPr>
          <a:lstStyle/>
          <a:p>
            <a:r>
              <a:rPr lang="ja-JP" altLang="en-US"/>
              <a:t>内容</a:t>
            </a:r>
            <a:r>
              <a:rPr lang="en-US" altLang="ja-JP" dirty="0"/>
              <a:t>:</a:t>
            </a:r>
            <a:r>
              <a:rPr lang="ja-JP" altLang="en-US"/>
              <a:t>「プログラミング言語処理系」</a:t>
            </a:r>
            <a:r>
              <a:rPr lang="en-US" altLang="ja-JP" dirty="0"/>
              <a:t>(</a:t>
            </a:r>
            <a:r>
              <a:rPr lang="en-US" altLang="ja-JP" dirty="0" err="1"/>
              <a:t>IoPL</a:t>
            </a:r>
            <a:r>
              <a:rPr lang="en-US" altLang="ja-JP" dirty="0"/>
              <a:t>) </a:t>
            </a:r>
            <a:r>
              <a:rPr lang="ja-JP" altLang="en-US"/>
              <a:t>の演習</a:t>
            </a:r>
            <a:endParaRPr lang="en-US" altLang="ja-JP" dirty="0"/>
          </a:p>
          <a:p>
            <a:pPr lvl="1"/>
            <a:r>
              <a:rPr kumimoji="1" lang="en-US" altLang="ja-JP" dirty="0" err="1"/>
              <a:t>OCaml</a:t>
            </a:r>
            <a:r>
              <a:rPr kumimoji="1" lang="en-US" altLang="ja-JP" dirty="0"/>
              <a:t> </a:t>
            </a:r>
            <a:r>
              <a:rPr kumimoji="1" lang="ja-JP" altLang="en-US"/>
              <a:t>演習</a:t>
            </a:r>
            <a:endParaRPr kumimoji="1" lang="en-US" altLang="ja-JP" dirty="0"/>
          </a:p>
          <a:p>
            <a:pPr lvl="1"/>
            <a:r>
              <a:rPr lang="ja-JP" altLang="en-US"/>
              <a:t>インタプリタ作成</a:t>
            </a:r>
            <a:endParaRPr lang="en-US" altLang="ja-JP" dirty="0"/>
          </a:p>
          <a:p>
            <a:pPr lvl="1"/>
            <a:r>
              <a:rPr kumimoji="1" lang="ja-JP" altLang="en-US"/>
              <a:t>型推論器作成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678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スタッフ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教員・職員</a:t>
            </a:r>
          </a:p>
          <a:p>
            <a:pPr lvl="1"/>
            <a:r>
              <a:rPr lang="ja-JP" altLang="en-US"/>
              <a:t>末永 幸平</a:t>
            </a:r>
          </a:p>
          <a:p>
            <a:pPr lvl="1"/>
            <a:r>
              <a:rPr lang="ja-JP" altLang="en-US"/>
              <a:t>和賀 正樹</a:t>
            </a:r>
            <a:endParaRPr lang="en-US" altLang="ja-JP" dirty="0"/>
          </a:p>
          <a:p>
            <a:pPr lvl="1"/>
            <a:r>
              <a:rPr lang="ja-JP" altLang="en-US"/>
              <a:t>加藤 和成</a:t>
            </a:r>
          </a:p>
          <a:p>
            <a:r>
              <a:rPr lang="en" altLang="ja-JP" dirty="0"/>
              <a:t>TA</a:t>
            </a:r>
          </a:p>
          <a:p>
            <a:pPr lvl="1"/>
            <a:r>
              <a:rPr lang="ja-JP" altLang="en-US"/>
              <a:t>山口 左近</a:t>
            </a:r>
            <a:endParaRPr lang="en-US" altLang="ja-JP" dirty="0"/>
          </a:p>
          <a:p>
            <a:pPr lvl="1"/>
            <a:r>
              <a:rPr lang="ja-JP" altLang="en-US"/>
              <a:t>木下 聖</a:t>
            </a:r>
            <a:endParaRPr lang="en-US" altLang="ja-JP" dirty="0"/>
          </a:p>
          <a:p>
            <a:pPr lvl="1"/>
            <a:r>
              <a:rPr lang="ja-JP" altLang="en-US"/>
              <a:t>伴野 良太郎</a:t>
            </a:r>
            <a:endParaRPr lang="en-US" altLang="ja-JP" dirty="0"/>
          </a:p>
          <a:p>
            <a:pPr lvl="1"/>
            <a:r>
              <a:rPr lang="ja-JP" altLang="en-US"/>
              <a:t>小野 雄登</a:t>
            </a:r>
            <a:endParaRPr lang="en-US" altLang="ja-JP" dirty="0"/>
          </a:p>
          <a:p>
            <a:pPr lvl="1"/>
            <a:r>
              <a:rPr lang="ja-JP" altLang="en-US"/>
              <a:t>四十坊 純也</a:t>
            </a:r>
            <a:endParaRPr lang="en-US" altLang="ja-JP" dirty="0"/>
          </a:p>
          <a:p>
            <a:pPr lvl="1"/>
            <a:r>
              <a:rPr lang="ja-JP" altLang="en-US"/>
              <a:t>梅木 孝輔</a:t>
            </a:r>
            <a:endParaRPr lang="en-US" altLang="ja-JP" dirty="0"/>
          </a:p>
          <a:p>
            <a:pPr lvl="1"/>
            <a:r>
              <a:rPr lang="ja-JP" altLang="en-US"/>
              <a:t>脇坂 遼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080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2"/>
            <a:ext cx="10515600" cy="737315"/>
          </a:xfrm>
        </p:spPr>
        <p:txBody>
          <a:bodyPr/>
          <a:lstStyle/>
          <a:p>
            <a:r>
              <a:rPr lang="ja-JP" altLang="en-US"/>
              <a:t>重要なリンク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713997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実験ホームページ</a:t>
            </a:r>
            <a:endParaRPr lang="en-US" altLang="ja-JP" dirty="0"/>
          </a:p>
          <a:p>
            <a:pPr lvl="1"/>
            <a:r>
              <a:rPr lang="en" altLang="ja-JP" dirty="0">
                <a:hlinkClick r:id="rId2"/>
              </a:rPr>
              <a:t>https://kuis-isle3sw.github.io/kuis-isle3sw-portal/</a:t>
            </a:r>
            <a:endParaRPr lang="en" altLang="ja-JP" dirty="0"/>
          </a:p>
          <a:p>
            <a:r>
              <a:rPr lang="en" altLang="ja-JP" dirty="0" err="1"/>
              <a:t>IoPL</a:t>
            </a:r>
            <a:r>
              <a:rPr lang="en" altLang="ja-JP" dirty="0"/>
              <a:t> </a:t>
            </a:r>
            <a:r>
              <a:rPr lang="ja-JP" altLang="en-US"/>
              <a:t>ホームページ</a:t>
            </a:r>
            <a:endParaRPr lang="en-US" altLang="ja-JP" dirty="0"/>
          </a:p>
          <a:p>
            <a:pPr lvl="1"/>
            <a:r>
              <a:rPr lang="en" altLang="ja-JP" dirty="0">
                <a:hlinkClick r:id="rId3"/>
              </a:rPr>
              <a:t>https://kuis-isle3sw.github.io/IoPLMaterials/</a:t>
            </a:r>
            <a:endParaRPr lang="en" altLang="ja-JP" dirty="0"/>
          </a:p>
          <a:p>
            <a:r>
              <a:rPr kumimoji="1" lang="en-US" altLang="ja-JP" dirty="0" err="1"/>
              <a:t>IoPL</a:t>
            </a:r>
            <a:r>
              <a:rPr kumimoji="1" lang="en-US" altLang="ja-JP" dirty="0"/>
              <a:t> Slack </a:t>
            </a:r>
            <a:r>
              <a:rPr kumimoji="1" lang="ja-JP" altLang="en-US"/>
              <a:t>ワークスペース</a:t>
            </a:r>
            <a:endParaRPr kumimoji="1" lang="en-US" altLang="ja-JP" dirty="0"/>
          </a:p>
          <a:p>
            <a:pPr lvl="1"/>
            <a:r>
              <a:rPr lang="en" altLang="ja-JP" dirty="0">
                <a:hlinkClick r:id="rId4"/>
              </a:rPr>
              <a:t>https://join.slack.com/t/w1585467314-iqk730304/shared_invite/zt-eklw9x1d-_r6~IiwdfRBHur_sCuhKeg</a:t>
            </a:r>
            <a:r>
              <a:rPr lang="ja-JP" altLang="en-US"/>
              <a:t> から参加可能</a:t>
            </a:r>
            <a:endParaRPr lang="en" altLang="ja-JP" dirty="0"/>
          </a:p>
          <a:p>
            <a:r>
              <a:rPr kumimoji="1" lang="en-US" altLang="ja-JP" dirty="0"/>
              <a:t>GitHub Classroom</a:t>
            </a:r>
          </a:p>
          <a:p>
            <a:pPr lvl="1"/>
            <a:r>
              <a:rPr lang="en" altLang="ja-JP" dirty="0">
                <a:hlinkClick r:id="rId5"/>
              </a:rPr>
              <a:t>https://classroom.github.com/a/tYNsfK1I</a:t>
            </a:r>
            <a:endParaRPr lang="en" altLang="ja-JP" dirty="0"/>
          </a:p>
          <a:p>
            <a:pPr lvl="1"/>
            <a:r>
              <a:rPr lang="en" altLang="ja-JP" dirty="0">
                <a:hlinkClick r:id="rId6"/>
              </a:rPr>
              <a:t>https://classroom.github.com/a/JAuM09yW</a:t>
            </a:r>
            <a:endParaRPr lang="en" altLang="ja-JP" dirty="0"/>
          </a:p>
          <a:p>
            <a:r>
              <a:rPr lang="en" altLang="ja-JP" dirty="0" err="1"/>
              <a:t>PandA</a:t>
            </a:r>
            <a:endParaRPr lang="en" altLang="ja-JP" dirty="0"/>
          </a:p>
          <a:p>
            <a:pPr lvl="1"/>
            <a:r>
              <a:rPr lang="en" altLang="ja-JP" dirty="0">
                <a:hlinkClick r:id="rId7"/>
              </a:rPr>
              <a:t>https://panda.ecs.kyoto-u.ac.jp/portal/site/2020-110-9084-000</a:t>
            </a:r>
            <a:endParaRPr lang="en" altLang="ja-JP" dirty="0"/>
          </a:p>
          <a:p>
            <a:r>
              <a:rPr lang="ja-JP" altLang="en-US"/>
              <a:t>スタッフメールアドレス</a:t>
            </a:r>
            <a:endParaRPr lang="en-US" altLang="ja-JP" dirty="0"/>
          </a:p>
          <a:p>
            <a:pPr lvl="1"/>
            <a:r>
              <a:rPr lang="en-US" altLang="ja-JP" dirty="0">
                <a:hlinkClick r:id="rId8"/>
              </a:rPr>
              <a:t>le3soft@fos.kuis.kyoto-u.ac.jp</a:t>
            </a:r>
            <a:endParaRPr lang="en" altLang="ja-JP" dirty="0"/>
          </a:p>
          <a:p>
            <a:pPr lvl="1"/>
            <a:endParaRPr lang="en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単位取得のためには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>
            <a:normAutofit/>
          </a:bodyPr>
          <a:lstStyle/>
          <a:p>
            <a:r>
              <a:rPr lang="ja-JP" altLang="en-US"/>
              <a:t>課題</a:t>
            </a:r>
            <a:r>
              <a:rPr lang="en-US" altLang="ja-JP" dirty="0"/>
              <a:t>1,2,3</a:t>
            </a:r>
            <a:r>
              <a:rPr lang="ja-JP" altLang="en-US"/>
              <a:t>で要件を満たすように教科書中の演習問題を解き，</a:t>
            </a:r>
            <a:br>
              <a:rPr lang="en-US" altLang="ja-JP" dirty="0"/>
            </a:br>
            <a:r>
              <a:rPr lang="ja-JP" altLang="en-US"/>
              <a:t>レポートを提出</a:t>
            </a:r>
            <a:endParaRPr lang="en-US" altLang="ja-JP" dirty="0"/>
          </a:p>
          <a:p>
            <a:pPr lvl="1"/>
            <a:r>
              <a:rPr lang="ja-JP" altLang="en-US"/>
              <a:t>課題</a:t>
            </a:r>
            <a:r>
              <a:rPr lang="en-US" altLang="ja-JP" dirty="0"/>
              <a:t>1: </a:t>
            </a:r>
            <a:r>
              <a:rPr lang="en-US" altLang="ja-JP" dirty="0" err="1"/>
              <a:t>OCaml</a:t>
            </a:r>
            <a:r>
              <a:rPr lang="en-US" altLang="ja-JP" dirty="0"/>
              <a:t> </a:t>
            </a:r>
            <a:r>
              <a:rPr lang="ja-JP" altLang="en-US"/>
              <a:t>演習</a:t>
            </a:r>
            <a:endParaRPr lang="en-US" altLang="ja-JP" dirty="0"/>
          </a:p>
          <a:p>
            <a:pPr lvl="1"/>
            <a:r>
              <a:rPr lang="ja-JP" altLang="en-US"/>
              <a:t>課題</a:t>
            </a:r>
            <a:r>
              <a:rPr lang="en-US" altLang="ja-JP" dirty="0"/>
              <a:t>2: </a:t>
            </a:r>
            <a:r>
              <a:rPr lang="ja-JP" altLang="en-US"/>
              <a:t>インタプリタ作成演習</a:t>
            </a:r>
            <a:endParaRPr lang="en-US" altLang="ja-JP" dirty="0"/>
          </a:p>
          <a:p>
            <a:pPr lvl="1"/>
            <a:r>
              <a:rPr lang="ja-JP" altLang="en-US"/>
              <a:t>課題</a:t>
            </a:r>
            <a:r>
              <a:rPr lang="en-US" altLang="ja-JP" dirty="0"/>
              <a:t>3: </a:t>
            </a:r>
            <a:r>
              <a:rPr lang="ja-JP" altLang="en-US"/>
              <a:t>型推論器作成演習</a:t>
            </a:r>
            <a:endParaRPr lang="en-US" altLang="ja-JP" dirty="0"/>
          </a:p>
          <a:p>
            <a:r>
              <a:rPr lang="ja-JP" altLang="en-US"/>
              <a:t>出席代わりの進捗報告をちゃんと出す（実験</a:t>
            </a:r>
            <a:r>
              <a:rPr lang="en-US" altLang="ja-JP" dirty="0"/>
              <a:t>3HW</a:t>
            </a:r>
            <a:r>
              <a:rPr lang="ja-JP" altLang="en-US"/>
              <a:t>と同様）</a:t>
            </a:r>
            <a:endParaRPr lang="en-US" altLang="ja-JP" dirty="0"/>
          </a:p>
          <a:p>
            <a:pPr lvl="1"/>
            <a:r>
              <a:rPr lang="ja-JP" altLang="en-US"/>
              <a:t>忘れると欠席扱いになるかも</a:t>
            </a:r>
            <a:endParaRPr lang="en-US" altLang="ja-JP" dirty="0"/>
          </a:p>
          <a:p>
            <a:r>
              <a:rPr lang="ja-JP" altLang="en-US"/>
              <a:t>締切はホームページ参照</a:t>
            </a:r>
            <a:endParaRPr lang="en-US" altLang="ja-JP" dirty="0"/>
          </a:p>
          <a:p>
            <a:pPr lvl="1"/>
            <a:r>
              <a:rPr lang="ja-JP" altLang="en-US" b="1">
                <a:solidFill>
                  <a:srgbClr val="FF0000"/>
                </a:solidFill>
              </a:rPr>
              <a:t>締切に遅れそうな場合には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le3soft@fos.kuis.kyoto-u.ac.jp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ja-JP" altLang="en-US" b="1">
                <a:solidFill>
                  <a:srgbClr val="FF0000"/>
                </a:solidFill>
              </a:rPr>
              <a:t>に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b="1">
                <a:solidFill>
                  <a:srgbClr val="FF0000"/>
                </a:solidFill>
              </a:rPr>
              <a:t>あらかじめ連絡すること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0B47D55D-49E2-5644-900B-E95284A4A0C4}"/>
              </a:ext>
            </a:extLst>
          </p:cNvPr>
          <p:cNvSpPr/>
          <p:nvPr/>
        </p:nvSpPr>
        <p:spPr>
          <a:xfrm>
            <a:off x="5821797" y="2235945"/>
            <a:ext cx="3138985" cy="1187356"/>
          </a:xfrm>
          <a:prstGeom prst="wedgeRectCallout">
            <a:avLst>
              <a:gd name="adj1" fmla="val -54648"/>
              <a:gd name="adj2" fmla="val 256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各課題の要件は</a:t>
            </a:r>
            <a:br>
              <a:rPr kumimoji="1" lang="en-US" altLang="ja-JP" sz="2400" b="1" dirty="0">
                <a:solidFill>
                  <a:schemeClr val="tx1"/>
                </a:solidFill>
              </a:rPr>
            </a:br>
            <a:r>
              <a:rPr kumimoji="1" lang="ja-JP" altLang="en-US" sz="2400" b="1">
                <a:solidFill>
                  <a:schemeClr val="tx1"/>
                </a:solidFill>
              </a:rPr>
              <a:t>実験ホームページに</a:t>
            </a:r>
          </a:p>
        </p:txBody>
      </p:sp>
    </p:spTree>
    <p:extLst>
      <p:ext uri="{BB962C8B-B14F-4D97-AF65-F5344CB8AC3E}">
        <p14:creationId xmlns:p14="http://schemas.microsoft.com/office/powerpoint/2010/main" val="179132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0"/>
            <a:ext cx="10515600" cy="1325563"/>
          </a:xfrm>
        </p:spPr>
        <p:txBody>
          <a:bodyPr/>
          <a:lstStyle/>
          <a:p>
            <a:r>
              <a:rPr lang="ja-JP" altLang="en-US"/>
              <a:t>実験環境の作り方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286895"/>
          </a:xfrm>
        </p:spPr>
        <p:txBody>
          <a:bodyPr>
            <a:normAutofit/>
          </a:bodyPr>
          <a:lstStyle/>
          <a:p>
            <a:r>
              <a:rPr lang="ja-JP" altLang="en-US"/>
              <a:t>以下の資料を参考に </a:t>
            </a:r>
            <a:r>
              <a:rPr lang="en-US" altLang="ja-JP" dirty="0" err="1"/>
              <a:t>OCaml</a:t>
            </a:r>
            <a:r>
              <a:rPr lang="ja-JP" altLang="en-US"/>
              <a:t> の環境設定</a:t>
            </a:r>
            <a:endParaRPr lang="en-US" altLang="ja-JP" dirty="0"/>
          </a:p>
          <a:p>
            <a:pPr lvl="1"/>
            <a:r>
              <a:rPr lang="ja-JP" altLang="en-US"/>
              <a:t>講義資料</a:t>
            </a:r>
            <a:endParaRPr lang="en" altLang="ja-JP" dirty="0">
              <a:hlinkClick r:id="rId2"/>
            </a:endParaRPr>
          </a:p>
          <a:p>
            <a:pPr lvl="2"/>
            <a:r>
              <a:rPr lang="en" altLang="ja-JP" dirty="0">
                <a:hlinkClick r:id="rId2"/>
              </a:rPr>
              <a:t>https://kuis-isle3sw.github.io/IoPLMaterials/textbook/setting-up-ocaml.html</a:t>
            </a:r>
            <a:endParaRPr lang="en" altLang="ja-JP" dirty="0"/>
          </a:p>
          <a:p>
            <a:pPr lvl="1"/>
            <a:r>
              <a:rPr lang="ja-JP" altLang="en-US"/>
              <a:t>講義動画</a:t>
            </a:r>
            <a:endParaRPr lang="en-US" altLang="ja-JP" dirty="0"/>
          </a:p>
          <a:p>
            <a:pPr lvl="2"/>
            <a:r>
              <a:rPr lang="en-US" altLang="ja-JP" dirty="0">
                <a:hlinkClick r:id="rId3"/>
              </a:rPr>
              <a:t>https://drive.google.com</a:t>
            </a:r>
            <a:r>
              <a:rPr lang="en-US" altLang="ja-JP">
                <a:hlinkClick r:id="rId3"/>
              </a:rPr>
              <a:t>/drive/folders/1pX9WTIyQZEkKQv0Ck6G--B9E00JpuiVr?usp=sharing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en-US" altLang="ja-JP" dirty="0"/>
              <a:t>GitHub Classroom </a:t>
            </a:r>
            <a:r>
              <a:rPr lang="ja-JP" altLang="en-US"/>
              <a:t>で演習用リポジトリを作成して</a:t>
            </a:r>
            <a:r>
              <a:rPr lang="en-US" altLang="ja-JP" dirty="0"/>
              <a:t> clone</a:t>
            </a:r>
          </a:p>
          <a:p>
            <a:pPr lvl="1"/>
            <a:r>
              <a:rPr lang="ja-JP" altLang="en-US"/>
              <a:t>（なんのことかわからない人は至急</a:t>
            </a:r>
            <a:r>
              <a:rPr lang="en-US" altLang="ja-JP" dirty="0"/>
              <a:t> Slack </a:t>
            </a:r>
            <a:r>
              <a:rPr lang="ja-JP" altLang="en-US"/>
              <a:t>か</a:t>
            </a:r>
            <a:r>
              <a:rPr lang="en-US" altLang="ja-JP" dirty="0"/>
              <a:t> </a:t>
            </a:r>
            <a:r>
              <a:rPr lang="en-US" altLang="ja-JP" dirty="0">
                <a:hlinkClick r:id="rId4"/>
              </a:rPr>
              <a:t>le3soft@fos.kuis.kyoto-u.ac.jp</a:t>
            </a:r>
            <a:r>
              <a:rPr lang="en-US" altLang="ja-JP" dirty="0"/>
              <a:t> </a:t>
            </a:r>
            <a:r>
              <a:rPr lang="ja-JP" altLang="en-US"/>
              <a:t>で質問）</a:t>
            </a:r>
            <a:endParaRPr lang="en-US" altLang="ja-JP" dirty="0"/>
          </a:p>
          <a:p>
            <a:r>
              <a:rPr kumimoji="1" lang="en-US" altLang="ja-JP" dirty="0">
                <a:latin typeface="Lucida Console" panose="020B0609040504020204" pitchFamily="49" charset="0"/>
              </a:rPr>
              <a:t>dune </a:t>
            </a:r>
            <a:r>
              <a:rPr kumimoji="1" lang="en-US" altLang="ja-JP" dirty="0" err="1">
                <a:latin typeface="Lucida Console" panose="020B0609040504020204" pitchFamily="49" charset="0"/>
              </a:rPr>
              <a:t>runtest</a:t>
            </a:r>
            <a:r>
              <a:rPr kumimoji="1" lang="en-US" altLang="ja-JP" dirty="0"/>
              <a:t> </a:t>
            </a:r>
            <a:r>
              <a:rPr kumimoji="1" lang="ja-JP" altLang="en-US"/>
              <a:t>でテストが走ることを確認</a:t>
            </a:r>
            <a:endParaRPr kumimoji="1" lang="en-US" altLang="ja-JP" dirty="0"/>
          </a:p>
          <a:p>
            <a:r>
              <a:rPr lang="ja-JP" altLang="en-US" b="1">
                <a:solidFill>
                  <a:srgbClr val="FF0000"/>
                </a:solidFill>
              </a:rPr>
              <a:t>わからなかったら</a:t>
            </a:r>
            <a:r>
              <a:rPr lang="en-US" altLang="ja-JP" b="1" dirty="0">
                <a:solidFill>
                  <a:srgbClr val="FF0000"/>
                </a:solidFill>
              </a:rPr>
              <a:t> Slack </a:t>
            </a:r>
            <a:r>
              <a:rPr lang="ja-JP" altLang="en-US" b="1">
                <a:solidFill>
                  <a:srgbClr val="FF0000"/>
                </a:solidFill>
              </a:rPr>
              <a:t>で質問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b="1">
                <a:solidFill>
                  <a:srgbClr val="FF0000"/>
                </a:solidFill>
              </a:rPr>
              <a:t>必要に応じてスタッフが</a:t>
            </a:r>
            <a:r>
              <a:rPr kumimoji="1" lang="en-US" altLang="ja-JP" b="1" dirty="0">
                <a:solidFill>
                  <a:srgbClr val="FF0000"/>
                </a:solidFill>
              </a:rPr>
              <a:t> Zoom </a:t>
            </a:r>
            <a:r>
              <a:rPr kumimoji="1" lang="ja-JP" altLang="en-US" b="1">
                <a:solidFill>
                  <a:srgbClr val="FF0000"/>
                </a:solidFill>
              </a:rPr>
              <a:t>に誘導します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5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123195"/>
            <a:ext cx="10515600" cy="1325563"/>
          </a:xfrm>
        </p:spPr>
        <p:txBody>
          <a:bodyPr/>
          <a:lstStyle/>
          <a:p>
            <a:r>
              <a:rPr lang="ja-JP" altLang="en-US"/>
              <a:t>実験の進め方</a:t>
            </a:r>
            <a:r>
              <a:rPr lang="en-US" altLang="ja-JP" dirty="0"/>
              <a:t> (</a:t>
            </a:r>
            <a:r>
              <a:rPr lang="ja-JP" altLang="en-US"/>
              <a:t>課題</a:t>
            </a:r>
            <a:r>
              <a:rPr lang="en-US" altLang="ja-JP" dirty="0"/>
              <a:t>1)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22218"/>
            <a:ext cx="11698014" cy="5286895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OCaml</a:t>
            </a:r>
            <a:r>
              <a:rPr lang="en-US" altLang="ja-JP" dirty="0"/>
              <a:t> </a:t>
            </a:r>
            <a:r>
              <a:rPr lang="ja-JP" altLang="en-US"/>
              <a:t>演習用リポジトリ中の</a:t>
            </a:r>
            <a:r>
              <a:rPr lang="en-US" altLang="ja-JP" dirty="0"/>
              <a:t> </a:t>
            </a:r>
            <a:r>
              <a:rPr lang="en-US" altLang="ja-JP" dirty="0" err="1"/>
              <a:t>main.ml</a:t>
            </a:r>
            <a:r>
              <a:rPr lang="en-US" altLang="ja-JP" dirty="0"/>
              <a:t> </a:t>
            </a:r>
            <a:r>
              <a:rPr lang="ja-JP" altLang="en-US"/>
              <a:t>の</a:t>
            </a:r>
            <a:r>
              <a:rPr lang="en-US" altLang="ja-JP" dirty="0"/>
              <a:t> assert false </a:t>
            </a:r>
            <a:r>
              <a:rPr lang="ja-JP" altLang="en-US"/>
              <a:t>となっているところを埋める</a:t>
            </a:r>
            <a:endParaRPr lang="en-US" altLang="ja-JP" dirty="0"/>
          </a:p>
          <a:p>
            <a:pPr lvl="1"/>
            <a:r>
              <a:rPr lang="ja-JP" altLang="en-US"/>
              <a:t>問題番号は </a:t>
            </a:r>
            <a:r>
              <a:rPr lang="en-US" altLang="ja-JP" dirty="0" err="1"/>
              <a:t>OCaml</a:t>
            </a:r>
            <a:r>
              <a:rPr lang="en-US" altLang="ja-JP" dirty="0"/>
              <a:t> </a:t>
            </a:r>
            <a:r>
              <a:rPr lang="ja-JP" altLang="en-US"/>
              <a:t>入門テキスト</a:t>
            </a:r>
            <a:r>
              <a:rPr lang="en-US" altLang="ja-JP" dirty="0"/>
              <a:t> </a:t>
            </a:r>
            <a:r>
              <a:rPr lang="en" altLang="ja-JP" dirty="0">
                <a:hlinkClick r:id="rId2"/>
              </a:rPr>
              <a:t>https://kuis-isle3sw.github.io/IoPLMaterials/textbook/mltext.pdf</a:t>
            </a:r>
            <a:r>
              <a:rPr lang="en" altLang="ja-JP" dirty="0"/>
              <a:t> </a:t>
            </a:r>
            <a:r>
              <a:rPr lang="ja-JP" altLang="en-US"/>
              <a:t>の演習問題の番号に対応</a:t>
            </a:r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test </a:t>
            </a:r>
            <a:r>
              <a:rPr kumimoji="1" lang="ja-JP" altLang="en-US" b="1">
                <a:solidFill>
                  <a:srgbClr val="FF0000"/>
                </a:solidFill>
              </a:rPr>
              <a:t>ディレクトリ中</a:t>
            </a:r>
            <a:r>
              <a:rPr kumimoji="1" lang="ja-JP" altLang="en-US"/>
              <a:t>の</a:t>
            </a:r>
            <a:r>
              <a:rPr kumimoji="1" lang="en-US" altLang="ja-JP" dirty="0"/>
              <a:t> dune </a:t>
            </a:r>
            <a:r>
              <a:rPr kumimoji="1" lang="ja-JP" altLang="en-US"/>
              <a:t>というファイルを開いて，解いた問題の</a:t>
            </a:r>
            <a:br>
              <a:rPr kumimoji="1" lang="en-US" altLang="ja-JP" dirty="0"/>
            </a:br>
            <a:r>
              <a:rPr kumimoji="1" lang="ja-JP" altLang="en-US"/>
              <a:t>番号に対応する行のセミコロンを削除して保存</a:t>
            </a:r>
            <a:endParaRPr kumimoji="1" lang="en-US" altLang="ja-JP" dirty="0"/>
          </a:p>
          <a:p>
            <a:r>
              <a:rPr kumimoji="1" lang="en-US" altLang="ja-JP" dirty="0">
                <a:latin typeface="Lucida Console" panose="020B0609040504020204" pitchFamily="49" charset="0"/>
              </a:rPr>
              <a:t>dune </a:t>
            </a:r>
            <a:r>
              <a:rPr kumimoji="1" lang="en-US" altLang="ja-JP" dirty="0" err="1">
                <a:latin typeface="Lucida Console" panose="020B0609040504020204" pitchFamily="49" charset="0"/>
              </a:rPr>
              <a:t>runtest</a:t>
            </a:r>
            <a:r>
              <a:rPr kumimoji="1" lang="en-US" altLang="ja-JP" dirty="0">
                <a:latin typeface="Lucida Console" panose="020B0609040504020204" pitchFamily="49" charset="0"/>
              </a:rPr>
              <a:t> </a:t>
            </a:r>
            <a:r>
              <a:rPr lang="ja-JP" altLang="en-US"/>
              <a:t>を実行して</a:t>
            </a:r>
            <a:br>
              <a:rPr lang="en-US" altLang="ja-JP" dirty="0"/>
            </a:br>
            <a:r>
              <a:rPr lang="ja-JP" altLang="en-US"/>
              <a:t>テストに通っていることを</a:t>
            </a:r>
            <a:br>
              <a:rPr lang="en-US" altLang="ja-JP" dirty="0"/>
            </a:br>
            <a:r>
              <a:rPr lang="ja-JP" altLang="en-US"/>
              <a:t>確認</a:t>
            </a:r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test/dune </a:t>
            </a:r>
            <a:r>
              <a:rPr kumimoji="1" lang="ja-JP" altLang="en-US" b="1">
                <a:solidFill>
                  <a:srgbClr val="FF0000"/>
                </a:solidFill>
              </a:rPr>
              <a:t>と</a:t>
            </a:r>
            <a:r>
              <a:rPr lang="ja-JP" altLang="en-US"/>
              <a:t>変更したファイルを</a:t>
            </a:r>
            <a:br>
              <a:rPr lang="en-US" altLang="ja-JP" dirty="0"/>
            </a:br>
            <a:r>
              <a:rPr lang="en-US" altLang="ja-JP" dirty="0"/>
              <a:t>push </a:t>
            </a:r>
            <a:r>
              <a:rPr lang="ja-JP" altLang="en-US"/>
              <a:t>して提出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004CFE-BCFC-4B4A-ACC8-FFA03B89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217" y="3281199"/>
            <a:ext cx="2006600" cy="2628900"/>
          </a:xfrm>
          <a:prstGeom prst="rect">
            <a:avLst/>
          </a:prstGeom>
        </p:spPr>
      </p:pic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E89FC15B-4E13-AD4B-92B9-D13931195F31}"/>
              </a:ext>
            </a:extLst>
          </p:cNvPr>
          <p:cNvSpPr/>
          <p:nvPr/>
        </p:nvSpPr>
        <p:spPr>
          <a:xfrm>
            <a:off x="5738648" y="3747606"/>
            <a:ext cx="3493356" cy="1187356"/>
          </a:xfrm>
          <a:prstGeom prst="wedgeRectCallout">
            <a:avLst>
              <a:gd name="adj1" fmla="val 82874"/>
              <a:gd name="adj2" fmla="val 548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問題</a:t>
            </a:r>
            <a:r>
              <a:rPr lang="en-US" altLang="ja-JP" sz="2400" b="1" dirty="0">
                <a:solidFill>
                  <a:schemeClr val="tx1"/>
                </a:solidFill>
              </a:rPr>
              <a:t>2.6.1</a:t>
            </a:r>
            <a:r>
              <a:rPr lang="ja-JP" altLang="en-US" sz="2400" b="1">
                <a:solidFill>
                  <a:schemeClr val="tx1"/>
                </a:solidFill>
              </a:rPr>
              <a:t>を解いたなら</a:t>
            </a:r>
            <a:br>
              <a:rPr lang="en-US" altLang="ja-JP" sz="2400" b="1" dirty="0">
                <a:solidFill>
                  <a:schemeClr val="tx1"/>
                </a:solidFill>
              </a:rPr>
            </a:br>
            <a:r>
              <a:rPr lang="ja-JP" altLang="en-US" sz="2400" b="1">
                <a:solidFill>
                  <a:schemeClr val="tx1"/>
                </a:solidFill>
              </a:rPr>
              <a:t>このセミコロンを</a:t>
            </a:r>
            <a:br>
              <a:rPr lang="en-US" altLang="ja-JP" sz="2400" b="1" dirty="0">
                <a:solidFill>
                  <a:schemeClr val="tx1"/>
                </a:solidFill>
              </a:rPr>
            </a:br>
            <a:r>
              <a:rPr lang="ja-JP" altLang="en-US" sz="2400" b="1">
                <a:solidFill>
                  <a:schemeClr val="tx1"/>
                </a:solidFill>
              </a:rPr>
              <a:t>削除して保存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9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123195"/>
            <a:ext cx="10515600" cy="1325563"/>
          </a:xfrm>
        </p:spPr>
        <p:txBody>
          <a:bodyPr/>
          <a:lstStyle/>
          <a:p>
            <a:r>
              <a:rPr lang="ja-JP" altLang="en-US"/>
              <a:t>実験の進め方</a:t>
            </a:r>
            <a:r>
              <a:rPr lang="en-US" altLang="ja-JP" dirty="0"/>
              <a:t> (</a:t>
            </a:r>
            <a:r>
              <a:rPr lang="ja-JP" altLang="en-US"/>
              <a:t>課題</a:t>
            </a:r>
            <a:r>
              <a:rPr lang="en-US" altLang="ja-JP" dirty="0"/>
              <a:t>1)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22218"/>
            <a:ext cx="11698014" cy="5286895"/>
          </a:xfrm>
        </p:spPr>
        <p:txBody>
          <a:bodyPr>
            <a:normAutofit/>
          </a:bodyPr>
          <a:lstStyle/>
          <a:p>
            <a:r>
              <a:rPr lang="ja-JP" altLang="en-US"/>
              <a:t>テストが通っていない場合</a:t>
            </a:r>
            <a:endParaRPr lang="en-US" altLang="ja-JP" dirty="0"/>
          </a:p>
          <a:p>
            <a:pPr lvl="1"/>
            <a:r>
              <a:rPr kumimoji="1" lang="en-US" altLang="ja-JP" dirty="0"/>
              <a:t>dune </a:t>
            </a:r>
            <a:r>
              <a:rPr kumimoji="1" lang="en-US" altLang="ja-JP" dirty="0" err="1"/>
              <a:t>runtest</a:t>
            </a:r>
            <a:r>
              <a:rPr kumimoji="1" lang="en-US" altLang="ja-JP" dirty="0"/>
              <a:t> </a:t>
            </a:r>
            <a:r>
              <a:rPr kumimoji="1" lang="ja-JP" altLang="en-US"/>
              <a:t>がテスト結果を</a:t>
            </a:r>
            <a:br>
              <a:rPr kumimoji="1" lang="en-US" altLang="ja-JP" dirty="0"/>
            </a:br>
            <a:r>
              <a:rPr kumimoji="1" lang="ja-JP" altLang="en-US"/>
              <a:t>返してくる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test </a:t>
            </a:r>
            <a:r>
              <a:rPr kumimoji="1" lang="ja-JP" altLang="en-US"/>
              <a:t>ディレクトリの中の</a:t>
            </a:r>
            <a:r>
              <a:rPr lang="ja-JP" altLang="en-US"/>
              <a:t>ファイルを</a:t>
            </a:r>
            <a:br>
              <a:rPr lang="en-US" altLang="ja-JP" dirty="0"/>
            </a:br>
            <a:r>
              <a:rPr lang="ja-JP" altLang="en-US"/>
              <a:t>見て，</a:t>
            </a:r>
            <a:r>
              <a:rPr kumimoji="1" lang="ja-JP" altLang="en-US"/>
              <a:t>通っていないテストを</a:t>
            </a:r>
            <a:br>
              <a:rPr kumimoji="1" lang="en-US" altLang="ja-JP" dirty="0"/>
            </a:br>
            <a:r>
              <a:rPr kumimoji="1" lang="ja-JP" altLang="en-US"/>
              <a:t>確認してプログラムを修正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50958D4-1920-4548-A9D0-AC22237E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786" y="1530283"/>
            <a:ext cx="5695523" cy="239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81D1A-3E7C-B74A-A994-4BDDA66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123195"/>
            <a:ext cx="10515600" cy="1325563"/>
          </a:xfrm>
        </p:spPr>
        <p:txBody>
          <a:bodyPr/>
          <a:lstStyle/>
          <a:p>
            <a:r>
              <a:rPr lang="ja-JP" altLang="en-US"/>
              <a:t>実験の進め方</a:t>
            </a:r>
            <a:r>
              <a:rPr lang="en-US" altLang="ja-JP" dirty="0"/>
              <a:t> (</a:t>
            </a:r>
            <a:r>
              <a:rPr lang="ja-JP" altLang="en-US"/>
              <a:t>課題</a:t>
            </a:r>
            <a:r>
              <a:rPr lang="en-US" altLang="ja-JP" dirty="0"/>
              <a:t>2,3)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5866C-F7FA-674C-A37C-CCD0078E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22218"/>
            <a:ext cx="11698014" cy="5286895"/>
          </a:xfrm>
        </p:spPr>
        <p:txBody>
          <a:bodyPr>
            <a:normAutofit/>
          </a:bodyPr>
          <a:lstStyle/>
          <a:p>
            <a:r>
              <a:rPr lang="ja-JP" altLang="en-US"/>
              <a:t>インタプリタ・型推論演習用リポジトリには</a:t>
            </a:r>
            <a:r>
              <a:rPr lang="en-US" altLang="ja-JP" dirty="0"/>
              <a:t> MiniML1 </a:t>
            </a:r>
            <a:r>
              <a:rPr lang="ja-JP" altLang="en-US"/>
              <a:t>インタプリタのソースコードが入っている</a:t>
            </a:r>
            <a:endParaRPr lang="en-US" altLang="ja-JP" dirty="0"/>
          </a:p>
          <a:p>
            <a:r>
              <a:rPr lang="ja-JP" altLang="en-US"/>
              <a:t>教科書を読みながら演習問題を解く</a:t>
            </a:r>
            <a:endParaRPr lang="en-US" altLang="ja-JP" dirty="0"/>
          </a:p>
          <a:p>
            <a:r>
              <a:rPr kumimoji="1" lang="en-US" altLang="ja-JP" dirty="0"/>
              <a:t>test/dune </a:t>
            </a:r>
            <a:r>
              <a:rPr kumimoji="1" lang="ja-JP" altLang="en-US"/>
              <a:t>で解いた問題に対応する番号の行頭のセミコロンを外す</a:t>
            </a:r>
            <a:endParaRPr kumimoji="1" lang="en-US" altLang="ja-JP" dirty="0"/>
          </a:p>
          <a:p>
            <a:r>
              <a:rPr kumimoji="1" lang="en-US" altLang="ja-JP" dirty="0">
                <a:latin typeface="Lucida Console" panose="020B0609040504020204" pitchFamily="49" charset="0"/>
              </a:rPr>
              <a:t>dune </a:t>
            </a:r>
            <a:r>
              <a:rPr kumimoji="1" lang="en-US" altLang="ja-JP" dirty="0" err="1">
                <a:latin typeface="Lucida Console" panose="020B0609040504020204" pitchFamily="49" charset="0"/>
              </a:rPr>
              <a:t>runtest</a:t>
            </a:r>
            <a:r>
              <a:rPr kumimoji="1" lang="en-US" altLang="ja-JP" dirty="0">
                <a:latin typeface="Lucida Console" panose="020B0609040504020204" pitchFamily="49" charset="0"/>
              </a:rPr>
              <a:t> </a:t>
            </a:r>
            <a:r>
              <a:rPr lang="ja-JP" altLang="en-US"/>
              <a:t>を実行してテストに通っていることを確認</a:t>
            </a:r>
            <a:endParaRPr lang="en-US" altLang="ja-JP" dirty="0"/>
          </a:p>
          <a:p>
            <a:r>
              <a:rPr kumimoji="1" lang="en-US" altLang="ja-JP" dirty="0"/>
              <a:t>test/dune </a:t>
            </a:r>
            <a:r>
              <a:rPr kumimoji="1" lang="ja-JP" altLang="en-US"/>
              <a:t>と</a:t>
            </a:r>
            <a:r>
              <a:rPr lang="ja-JP" altLang="en-US"/>
              <a:t>変更したファイルを</a:t>
            </a:r>
            <a:r>
              <a:rPr lang="ja-JP" altLang="en-US" dirty="0"/>
              <a:t> </a:t>
            </a:r>
            <a:r>
              <a:rPr lang="en-US" altLang="ja-JP" dirty="0"/>
              <a:t>push </a:t>
            </a:r>
            <a:r>
              <a:rPr lang="ja-JP" altLang="en-US"/>
              <a:t>して提出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90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648</Words>
  <Application>Microsoft Macintosh PowerPoint</Application>
  <PresentationFormat>ワイド画面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Lucida Console</vt:lpstr>
      <vt:lpstr>Office テーマ</vt:lpstr>
      <vt:lpstr>実験3SW 初回説明</vt:lpstr>
      <vt:lpstr>実験3SW</vt:lpstr>
      <vt:lpstr>スタッフ</vt:lpstr>
      <vt:lpstr>重要なリンク</vt:lpstr>
      <vt:lpstr>単位取得のためには</vt:lpstr>
      <vt:lpstr>実験環境の作り方</vt:lpstr>
      <vt:lpstr>実験の進め方 (課題1)</vt:lpstr>
      <vt:lpstr>実験の進め方 (課題1)</vt:lpstr>
      <vt:lpstr>実験の進め方 (課題2,3)</vt:lpstr>
      <vt:lpstr>注意点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実験3SW 初回説明</dc:title>
  <dc:creator>Suenaga Kohei</dc:creator>
  <cp:lastModifiedBy>Suenaga Kohei</cp:lastModifiedBy>
  <cp:revision>253</cp:revision>
  <cp:lastPrinted>2021-05-24T15:01:37Z</cp:lastPrinted>
  <dcterms:created xsi:type="dcterms:W3CDTF">2020-06-03T03:49:35Z</dcterms:created>
  <dcterms:modified xsi:type="dcterms:W3CDTF">2021-05-27T22:58:22Z</dcterms:modified>
</cp:coreProperties>
</file>