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0"/>
  </p:notesMasterIdLst>
  <p:sldIdLst>
    <p:sldId id="256" r:id="rId2"/>
    <p:sldId id="257" r:id="rId3"/>
    <p:sldId id="464" r:id="rId4"/>
    <p:sldId id="465" r:id="rId5"/>
    <p:sldId id="292" r:id="rId6"/>
    <p:sldId id="299" r:id="rId7"/>
    <p:sldId id="305" r:id="rId8"/>
    <p:sldId id="609" r:id="rId9"/>
    <p:sldId id="732" r:id="rId10"/>
    <p:sldId id="269" r:id="rId11"/>
    <p:sldId id="270" r:id="rId12"/>
    <p:sldId id="271" r:id="rId13"/>
    <p:sldId id="273" r:id="rId14"/>
    <p:sldId id="733" r:id="rId15"/>
    <p:sldId id="286" r:id="rId16"/>
    <p:sldId id="288" r:id="rId17"/>
    <p:sldId id="291" r:id="rId18"/>
    <p:sldId id="591" r:id="rId19"/>
    <p:sldId id="602" r:id="rId20"/>
    <p:sldId id="734" r:id="rId21"/>
    <p:sldId id="607" r:id="rId22"/>
    <p:sldId id="592" r:id="rId23"/>
    <p:sldId id="605" r:id="rId24"/>
    <p:sldId id="606" r:id="rId25"/>
    <p:sldId id="296" r:id="rId26"/>
    <p:sldId id="297" r:id="rId27"/>
    <p:sldId id="298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735" r:id="rId36"/>
    <p:sldId id="608" r:id="rId37"/>
    <p:sldId id="307" r:id="rId38"/>
    <p:sldId id="610" r:id="rId39"/>
    <p:sldId id="611" r:id="rId40"/>
    <p:sldId id="612" r:id="rId41"/>
    <p:sldId id="613" r:id="rId42"/>
    <p:sldId id="614" r:id="rId43"/>
    <p:sldId id="615" r:id="rId44"/>
    <p:sldId id="616" r:id="rId45"/>
    <p:sldId id="617" r:id="rId46"/>
    <p:sldId id="618" r:id="rId47"/>
    <p:sldId id="619" r:id="rId48"/>
    <p:sldId id="736" r:id="rId49"/>
    <p:sldId id="620" r:id="rId50"/>
    <p:sldId id="318" r:id="rId51"/>
    <p:sldId id="319" r:id="rId52"/>
    <p:sldId id="621" r:id="rId53"/>
    <p:sldId id="622" r:id="rId54"/>
    <p:sldId id="623" r:id="rId55"/>
    <p:sldId id="624" r:id="rId56"/>
    <p:sldId id="625" r:id="rId57"/>
    <p:sldId id="626" r:id="rId58"/>
    <p:sldId id="627" r:id="rId59"/>
    <p:sldId id="628" r:id="rId60"/>
    <p:sldId id="629" r:id="rId61"/>
    <p:sldId id="630" r:id="rId62"/>
    <p:sldId id="631" r:id="rId63"/>
    <p:sldId id="632" r:id="rId64"/>
    <p:sldId id="327" r:id="rId65"/>
    <p:sldId id="633" r:id="rId66"/>
    <p:sldId id="634" r:id="rId67"/>
    <p:sldId id="635" r:id="rId68"/>
    <p:sldId id="636" r:id="rId69"/>
    <p:sldId id="637" r:id="rId70"/>
    <p:sldId id="638" r:id="rId71"/>
    <p:sldId id="639" r:id="rId72"/>
    <p:sldId id="641" r:id="rId73"/>
    <p:sldId id="642" r:id="rId74"/>
    <p:sldId id="643" r:id="rId75"/>
    <p:sldId id="644" r:id="rId76"/>
    <p:sldId id="645" r:id="rId77"/>
    <p:sldId id="646" r:id="rId78"/>
    <p:sldId id="647" r:id="rId79"/>
    <p:sldId id="648" r:id="rId80"/>
    <p:sldId id="649" r:id="rId81"/>
    <p:sldId id="650" r:id="rId82"/>
    <p:sldId id="651" r:id="rId83"/>
    <p:sldId id="652" r:id="rId84"/>
    <p:sldId id="653" r:id="rId85"/>
    <p:sldId id="654" r:id="rId86"/>
    <p:sldId id="655" r:id="rId87"/>
    <p:sldId id="656" r:id="rId88"/>
    <p:sldId id="657" r:id="rId89"/>
    <p:sldId id="737" r:id="rId90"/>
    <p:sldId id="445" r:id="rId91"/>
    <p:sldId id="448" r:id="rId92"/>
    <p:sldId id="449" r:id="rId93"/>
    <p:sldId id="450" r:id="rId94"/>
    <p:sldId id="662" r:id="rId95"/>
    <p:sldId id="738" r:id="rId96"/>
    <p:sldId id="451" r:id="rId97"/>
    <p:sldId id="452" r:id="rId98"/>
    <p:sldId id="453" r:id="rId99"/>
    <p:sldId id="454" r:id="rId100"/>
    <p:sldId id="456" r:id="rId101"/>
    <p:sldId id="457" r:id="rId102"/>
    <p:sldId id="461" r:id="rId103"/>
    <p:sldId id="462" r:id="rId104"/>
    <p:sldId id="739" r:id="rId105"/>
    <p:sldId id="665" r:id="rId106"/>
    <p:sldId id="489" r:id="rId107"/>
    <p:sldId id="666" r:id="rId108"/>
    <p:sldId id="490" r:id="rId109"/>
    <p:sldId id="667" r:id="rId110"/>
    <p:sldId id="492" r:id="rId111"/>
    <p:sldId id="493" r:id="rId112"/>
    <p:sldId id="740" r:id="rId113"/>
    <p:sldId id="495" r:id="rId114"/>
    <p:sldId id="669" r:id="rId115"/>
    <p:sldId id="497" r:id="rId116"/>
    <p:sldId id="498" r:id="rId117"/>
    <p:sldId id="670" r:id="rId118"/>
    <p:sldId id="671" r:id="rId119"/>
    <p:sldId id="672" r:id="rId120"/>
    <p:sldId id="501" r:id="rId121"/>
    <p:sldId id="502" r:id="rId122"/>
    <p:sldId id="505" r:id="rId123"/>
    <p:sldId id="507" r:id="rId124"/>
    <p:sldId id="673" r:id="rId125"/>
    <p:sldId id="674" r:id="rId126"/>
    <p:sldId id="509" r:id="rId127"/>
    <p:sldId id="510" r:id="rId128"/>
    <p:sldId id="512" r:id="rId129"/>
    <p:sldId id="513" r:id="rId130"/>
    <p:sldId id="514" r:id="rId131"/>
    <p:sldId id="515" r:id="rId132"/>
    <p:sldId id="516" r:id="rId133"/>
    <p:sldId id="517" r:id="rId134"/>
    <p:sldId id="518" r:id="rId135"/>
    <p:sldId id="519" r:id="rId136"/>
    <p:sldId id="520" r:id="rId137"/>
    <p:sldId id="522" r:id="rId138"/>
    <p:sldId id="523" r:id="rId139"/>
    <p:sldId id="524" r:id="rId140"/>
    <p:sldId id="741" r:id="rId141"/>
    <p:sldId id="525" r:id="rId142"/>
    <p:sldId id="528" r:id="rId143"/>
    <p:sldId id="676" r:id="rId144"/>
    <p:sldId id="532" r:id="rId145"/>
    <p:sldId id="677" r:id="rId146"/>
    <p:sldId id="678" r:id="rId147"/>
    <p:sldId id="679" r:id="rId148"/>
    <p:sldId id="680" r:id="rId149"/>
    <p:sldId id="536" r:id="rId150"/>
    <p:sldId id="538" r:id="rId151"/>
    <p:sldId id="539" r:id="rId152"/>
    <p:sldId id="544" r:id="rId153"/>
    <p:sldId id="742" r:id="rId154"/>
    <p:sldId id="357" r:id="rId155"/>
    <p:sldId id="358" r:id="rId156"/>
    <p:sldId id="361" r:id="rId157"/>
    <p:sldId id="362" r:id="rId158"/>
    <p:sldId id="363" r:id="rId159"/>
    <p:sldId id="743" r:id="rId160"/>
    <p:sldId id="365" r:id="rId161"/>
    <p:sldId id="687" r:id="rId162"/>
    <p:sldId id="688" r:id="rId163"/>
    <p:sldId id="689" r:id="rId164"/>
    <p:sldId id="690" r:id="rId165"/>
    <p:sldId id="691" r:id="rId166"/>
    <p:sldId id="692" r:id="rId167"/>
    <p:sldId id="693" r:id="rId168"/>
    <p:sldId id="694" r:id="rId169"/>
    <p:sldId id="695" r:id="rId170"/>
    <p:sldId id="696" r:id="rId171"/>
    <p:sldId id="697" r:id="rId172"/>
    <p:sldId id="698" r:id="rId173"/>
    <p:sldId id="699" r:id="rId174"/>
    <p:sldId id="700" r:id="rId175"/>
    <p:sldId id="701" r:id="rId176"/>
    <p:sldId id="702" r:id="rId177"/>
    <p:sldId id="370" r:id="rId178"/>
    <p:sldId id="371" r:id="rId179"/>
    <p:sldId id="374" r:id="rId180"/>
    <p:sldId id="744" r:id="rId181"/>
    <p:sldId id="376" r:id="rId182"/>
    <p:sldId id="378" r:id="rId183"/>
    <p:sldId id="379" r:id="rId184"/>
    <p:sldId id="380" r:id="rId185"/>
    <p:sldId id="381" r:id="rId186"/>
    <p:sldId id="382" r:id="rId187"/>
    <p:sldId id="383" r:id="rId188"/>
    <p:sldId id="384" r:id="rId189"/>
    <p:sldId id="704" r:id="rId190"/>
    <p:sldId id="705" r:id="rId191"/>
    <p:sldId id="745" r:id="rId192"/>
    <p:sldId id="707" r:id="rId193"/>
    <p:sldId id="708" r:id="rId194"/>
    <p:sldId id="386" r:id="rId195"/>
    <p:sldId id="387" r:id="rId196"/>
    <p:sldId id="388" r:id="rId197"/>
    <p:sldId id="389" r:id="rId198"/>
    <p:sldId id="390" r:id="rId199"/>
    <p:sldId id="391" r:id="rId200"/>
    <p:sldId id="392" r:id="rId201"/>
    <p:sldId id="393" r:id="rId202"/>
    <p:sldId id="394" r:id="rId203"/>
    <p:sldId id="395" r:id="rId204"/>
    <p:sldId id="396" r:id="rId205"/>
    <p:sldId id="397" r:id="rId206"/>
    <p:sldId id="398" r:id="rId207"/>
    <p:sldId id="399" r:id="rId208"/>
    <p:sldId id="400" r:id="rId209"/>
    <p:sldId id="401" r:id="rId210"/>
    <p:sldId id="402" r:id="rId211"/>
    <p:sldId id="403" r:id="rId212"/>
    <p:sldId id="404" r:id="rId213"/>
    <p:sldId id="405" r:id="rId214"/>
    <p:sldId id="406" r:id="rId215"/>
    <p:sldId id="407" r:id="rId216"/>
    <p:sldId id="408" r:id="rId217"/>
    <p:sldId id="409" r:id="rId218"/>
    <p:sldId id="410" r:id="rId219"/>
    <p:sldId id="411" r:id="rId220"/>
    <p:sldId id="746" r:id="rId221"/>
    <p:sldId id="422" r:id="rId222"/>
    <p:sldId id="423" r:id="rId223"/>
    <p:sldId id="424" r:id="rId224"/>
    <p:sldId id="713" r:id="rId225"/>
    <p:sldId id="425" r:id="rId226"/>
    <p:sldId id="747" r:id="rId227"/>
    <p:sldId id="426" r:id="rId228"/>
    <p:sldId id="427" r:id="rId229"/>
    <p:sldId id="714" r:id="rId230"/>
    <p:sldId id="428" r:id="rId231"/>
    <p:sldId id="429" r:id="rId232"/>
    <p:sldId id="715" r:id="rId233"/>
    <p:sldId id="716" r:id="rId234"/>
    <p:sldId id="430" r:id="rId235"/>
    <p:sldId id="748" r:id="rId236"/>
    <p:sldId id="431" r:id="rId237"/>
    <p:sldId id="432" r:id="rId238"/>
    <p:sldId id="433" r:id="rId239"/>
    <p:sldId id="434" r:id="rId240"/>
    <p:sldId id="435" r:id="rId241"/>
    <p:sldId id="436" r:id="rId242"/>
    <p:sldId id="437" r:id="rId243"/>
    <p:sldId id="438" r:id="rId244"/>
    <p:sldId id="439" r:id="rId245"/>
    <p:sldId id="440" r:id="rId246"/>
    <p:sldId id="441" r:id="rId247"/>
    <p:sldId id="442" r:id="rId248"/>
    <p:sldId id="443" r:id="rId2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340"/>
  </p:normalViewPr>
  <p:slideViewPr>
    <p:cSldViewPr snapToGrid="0" snapToObjects="1">
      <p:cViewPr varScale="1">
        <p:scale>
          <a:sx n="147" d="100"/>
          <a:sy n="147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5C66-634F-2A4D-A36E-7C74CFF3D4BD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A02D3-252A-6A4D-BA67-95AA3940B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84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A02D3-252A-6A4D-BA67-95AA3940B4AB}" type="slidenum">
              <a:rPr kumimoji="1" lang="ja-JP" altLang="en-US" smtClean="0"/>
              <a:t>189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A02D3-252A-6A4D-BA67-95AA3940B4AB}" type="slidenum">
              <a:rPr kumimoji="1" lang="ja-JP" altLang="en-US" smtClean="0"/>
              <a:t>190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35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CB2D1-F9A7-C24F-A101-BCC94F22D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757FCF-523E-D242-BF75-49669C0FD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93E687-1A6C-824B-9F3E-17A436B5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ED00-E089-3642-A084-784464AFE32C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8B1D2C-314D-8642-8025-F4964F62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C7AB7-483D-9C4C-8ED7-D3DCD2BB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7496-0B5D-E240-B826-7018551FBB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30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2F88F-0338-974C-A429-B2C3197D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5D3B5C-6955-3E41-87E5-DFD09C047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947ED-B56A-F043-B7C1-C0986717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ED00-E089-3642-A084-784464AFE32C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CEBEA-F050-BC4A-BB7C-1F798F5E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FFAC8C-529E-B345-9CED-66E5ADEC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7496-0B5D-E240-B826-7018551FBB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23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59132B-05BB-F44E-A136-526051C5D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7C90CA-CF24-C641-B6B3-0F1D7619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6343CB-7388-9A4F-891F-9F9BBB1B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ED00-E089-3642-A084-784464AFE32C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0608CD-C31A-114D-8F83-F3CBFD99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3FE097-4EC8-6A44-95A1-976831AE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7496-0B5D-E240-B826-7018551FBB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32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A0546-9F34-A64D-ADDD-05585F23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11DCC1-033D-074A-AD65-40AACAA1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15D04E-6FD5-CD45-91CC-1B8F071D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ED00-E089-3642-A084-784464AFE32C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C6BF2A-B29A-5F4E-9CA5-5ED20D2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40052-FB6B-D246-94FE-6F6EBB10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7496-0B5D-E240-B826-7018551FBB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02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AA767-F93A-D847-92A8-79DF83EC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974DAE-0B4E-9D42-B5E1-89098767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9AA5D2-0043-1249-A7CB-D9270B15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ED00-E089-3642-A084-784464AFE32C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21052C-6214-6F4B-A564-35550EB4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A8E7D-2DFD-7749-9EDB-FC7F3D4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7496-0B5D-E240-B826-7018551FBB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25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9286A-1B99-A041-BFD0-1CFE0E9D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9D231A-ABC4-244D-8D58-7097B3A97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9E02F4-0C8C-A348-89FB-A5502ACA5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6CA21D-ACFF-4C44-8585-41E9C62B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ED00-E089-3642-A084-784464AFE32C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1B5756-DA72-9B4C-B73C-BD3EE93B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D2D7BC-5D6D-BA4F-9BCC-C1F528B4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7496-0B5D-E240-B826-7018551FBB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6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2ABE6-19DD-0242-A3C1-8A797052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41536E-5434-6246-A93E-36BC0A810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7A517B-BD2C-504B-97B3-8FCF6352B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728211-3E46-2A40-BBDF-F9AADD482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8773ED-4C1A-B049-82B2-8C266C3E1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889119-87CB-A642-BE7F-EF18E4FE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ED00-E089-3642-A084-784464AFE32C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CD25A1-D351-3344-9E2E-4DEE2291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2BFE7C-AB60-084C-90C8-1E90C3CF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7496-0B5D-E240-B826-7018551FBB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41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76BC4-8391-924A-94E6-FB820B97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8066CD-317D-4E43-9ADD-49FA7C76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ED00-E089-3642-A084-784464AFE32C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8B0556-454E-4140-9D22-3810FE21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B6BC6C-F3B8-FE42-B449-F0C5D82E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7496-0B5D-E240-B826-7018551FBB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78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A9BB72B-D43C-B045-AEC8-3AF0C17E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ED00-E089-3642-A084-784464AFE32C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522D92-B97F-5D46-8C72-390A8D23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BD9228-1A25-3149-870F-831E35F1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7496-0B5D-E240-B826-7018551FBB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1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2A5BB-5D67-9F40-BB25-0348BE02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2D5E91-3A6C-EA4F-9955-BCA3AF9E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9DF305-EE7B-144F-A587-BE8EAF94E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164E22-D374-F14E-A1B7-6C7638A7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ED00-E089-3642-A084-784464AFE32C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0C9E72-D378-0542-9367-C1850908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57FC9B-FC7A-134B-97DC-FCF321B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7496-0B5D-E240-B826-7018551FBB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6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58A5E-040F-574F-BB6C-FBB75028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CAB9D9-4C43-6E4E-BD92-BA0A4A8A7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4A4A25-84AD-E64E-B64E-A57C1D3C1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84F1BF-44DC-B040-BED0-9239F99A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ED00-E089-3642-A084-784464AFE32C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422110-86E1-3240-8B3C-0CE3D6AF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7C01B3-C534-1043-8C3E-A8C6FA18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7496-0B5D-E240-B826-7018551FBB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31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267DDE-A61C-0646-9387-53F1A475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ACEEA-9A3B-D344-81CD-4708E151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496865-C3D9-914C-A2F2-F2ABD0FC0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ED00-E089-3642-A084-784464AFE32C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9609C1-4EC5-3547-AB2A-31F7F010A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13AF17-22C3-5C45-92F3-0C382BD20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7496-0B5D-E240-B826-7018551FBB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7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09/jssst.31.1_3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001999586590426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09/jssst.31.1_3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0019995865904262" TargetMode="Externa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map.jp/ksuenaga/" TargetMode="External"/><Relationship Id="rId2" Type="http://schemas.openxmlformats.org/officeDocument/2006/relationships/hyperlink" Target="https://kuis-isle3sw.github.io/IoPLMateri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ksuenag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358AC-B45F-A24C-810F-2805F3C7A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>
                <a:latin typeface="+mn-ea"/>
                <a:ea typeface="+mn-ea"/>
              </a:rPr>
              <a:t>プログラミング言語処理系</a:t>
            </a:r>
            <a:br>
              <a:rPr kumimoji="1" lang="en-US" altLang="ja-JP" sz="5400" b="1" dirty="0">
                <a:latin typeface="+mn-ea"/>
                <a:ea typeface="+mn-ea"/>
              </a:rPr>
            </a:br>
            <a:r>
              <a:rPr kumimoji="1" lang="ja-JP" altLang="en-US" sz="4000" b="1">
                <a:latin typeface="+mn-ea"/>
                <a:ea typeface="+mn-ea"/>
              </a:rPr>
              <a:t>字句解析と構文解析</a:t>
            </a:r>
            <a:endParaRPr kumimoji="1" lang="ja-JP" altLang="en-US" sz="5400" b="1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ACADA-0796-3B42-90E6-1BB21CFE5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b="1">
                <a:latin typeface="+mn-ea"/>
              </a:rPr>
              <a:t>末永 幸平</a:t>
            </a:r>
          </a:p>
        </p:txBody>
      </p:sp>
    </p:spTree>
    <p:extLst>
      <p:ext uri="{BB962C8B-B14F-4D97-AF65-F5344CB8AC3E}">
        <p14:creationId xmlns:p14="http://schemas.microsoft.com/office/powerpoint/2010/main" val="319819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タイトル 1"/>
          <p:cNvSpPr>
            <a:spLocks noGrp="1"/>
          </p:cNvSpPr>
          <p:nvPr>
            <p:ph type="title"/>
          </p:nvPr>
        </p:nvSpPr>
        <p:spPr>
          <a:xfrm>
            <a:off x="191589" y="31229"/>
            <a:ext cx="10019211" cy="1143000"/>
          </a:xfrm>
        </p:spPr>
        <p:txBody>
          <a:bodyPr/>
          <a:lstStyle/>
          <a:p>
            <a:r>
              <a:rPr lang="ja-JP" altLang="en-US" dirty="0"/>
              <a:t>字句解析器の構成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4800" y="935037"/>
            <a:ext cx="11704320" cy="40274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dirty="0"/>
              <a:t>トークンの仕様を正規表現で記述</a:t>
            </a:r>
            <a:endParaRPr lang="en-US" altLang="ja-JP" dirty="0"/>
          </a:p>
          <a:p>
            <a:pPr lvl="1">
              <a:spcAft>
                <a:spcPts val="600"/>
              </a:spcAft>
            </a:pPr>
            <a:r>
              <a:rPr lang="en-US" altLang="ja-JP" dirty="0"/>
              <a:t>WHILE </a:t>
            </a:r>
            <a:r>
              <a:rPr lang="ja-JP" altLang="en-US" dirty="0"/>
              <a:t>というトークンは</a:t>
            </a:r>
            <a:r>
              <a:rPr lang="en-US" altLang="ja-JP" dirty="0"/>
              <a:t> “while” </a:t>
            </a:r>
            <a:r>
              <a:rPr lang="ja-JP" altLang="en-US" dirty="0"/>
              <a:t>に対応</a:t>
            </a:r>
            <a:endParaRPr lang="en-US" altLang="ja-JP" dirty="0"/>
          </a:p>
          <a:p>
            <a:pPr lvl="1">
              <a:spcAft>
                <a:spcPts val="600"/>
              </a:spcAft>
            </a:pPr>
            <a:r>
              <a:rPr lang="en-US" altLang="ja-JP" dirty="0"/>
              <a:t>ID</a:t>
            </a:r>
            <a:r>
              <a:rPr lang="ja-JP" altLang="en-US" dirty="0"/>
              <a:t> というトークンは</a:t>
            </a:r>
            <a:r>
              <a:rPr lang="en-US" altLang="ja-JP" dirty="0"/>
              <a:t> (a|...|</a:t>
            </a:r>
            <a:r>
              <a:rPr lang="en-US" altLang="ja-JP" dirty="0" err="1"/>
              <a:t>z|A</a:t>
            </a:r>
            <a:r>
              <a:rPr lang="en-US" altLang="ja-JP" dirty="0"/>
              <a:t>|...|Z) (a|...|</a:t>
            </a:r>
            <a:r>
              <a:rPr lang="en-US" altLang="ja-JP" dirty="0" err="1"/>
              <a:t>z|A</a:t>
            </a:r>
            <a:r>
              <a:rPr lang="en-US" altLang="ja-JP" dirty="0"/>
              <a:t>|...|Z|0|..|9)*</a:t>
            </a:r>
            <a:r>
              <a:rPr lang="ja-JP" altLang="en-US"/>
              <a:t> に</a:t>
            </a:r>
            <a:br>
              <a:rPr lang="en-US" altLang="ja-JP" dirty="0"/>
            </a:br>
            <a:r>
              <a:rPr lang="ja-JP" altLang="en-US"/>
              <a:t>マッチ</a:t>
            </a:r>
            <a:r>
              <a:rPr lang="ja-JP" altLang="en-US" dirty="0"/>
              <a:t>する文字列集合に対応</a:t>
            </a:r>
            <a:endParaRPr lang="en-US" altLang="ja-JP" dirty="0"/>
          </a:p>
          <a:p>
            <a:pPr lvl="1">
              <a:spcAft>
                <a:spcPts val="600"/>
              </a:spcAft>
            </a:pPr>
            <a:r>
              <a:rPr lang="en-US" altLang="ja-JP" dirty="0"/>
              <a:t>NUM</a:t>
            </a:r>
            <a:r>
              <a:rPr lang="ja-JP" altLang="ja-JP" dirty="0"/>
              <a:t> </a:t>
            </a:r>
            <a:r>
              <a:rPr lang="ja-JP" altLang="en-US" dirty="0"/>
              <a:t>というトークンは</a:t>
            </a:r>
            <a:r>
              <a:rPr lang="en-US" altLang="ja-JP" dirty="0"/>
              <a:t> (1|...|9)(0|...|9)*</a:t>
            </a:r>
            <a:r>
              <a:rPr lang="ja-JP" altLang="en-US" dirty="0"/>
              <a:t> に</a:t>
            </a:r>
            <a:r>
              <a:rPr lang="mr-IN" altLang="ja-JP" dirty="0"/>
              <a:t>…</a:t>
            </a:r>
            <a:endParaRPr lang="en-US" altLang="ja-JP" dirty="0"/>
          </a:p>
          <a:p>
            <a:pPr>
              <a:spcAft>
                <a:spcPts val="600"/>
              </a:spcAft>
            </a:pPr>
            <a:r>
              <a:rPr lang="ja-JP" altLang="en-US" dirty="0"/>
              <a:t>トークンに相当する文字列を受理する</a:t>
            </a:r>
            <a:br>
              <a:rPr lang="en-US" altLang="ja-JP" dirty="0"/>
            </a:br>
            <a:r>
              <a:rPr lang="ja-JP" altLang="en-US" dirty="0"/>
              <a:t>オートマトンを構築して走らせる</a:t>
            </a:r>
          </a:p>
        </p:txBody>
      </p:sp>
      <p:grpSp>
        <p:nvGrpSpPr>
          <p:cNvPr id="27" name="グループ化 26"/>
          <p:cNvGrpSpPr>
            <a:grpSpLocks/>
          </p:cNvGrpSpPr>
          <p:nvPr/>
        </p:nvGrpSpPr>
        <p:grpSpPr bwMode="auto">
          <a:xfrm>
            <a:off x="1847851" y="4207784"/>
            <a:ext cx="8442246" cy="1895432"/>
            <a:chOff x="323528" y="4962733"/>
            <a:chExt cx="8442364" cy="1895224"/>
          </a:xfrm>
        </p:grpSpPr>
        <p:sp>
          <p:nvSpPr>
            <p:cNvPr id="36869" name="円/楕円 3"/>
            <p:cNvSpPr>
              <a:spLocks noChangeArrowheads="1"/>
            </p:cNvSpPr>
            <p:nvPr/>
          </p:nvSpPr>
          <p:spPr bwMode="auto">
            <a:xfrm>
              <a:off x="4213056" y="5617451"/>
              <a:ext cx="576064" cy="576064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cxnSp>
          <p:nvCxnSpPr>
            <p:cNvPr id="36870" name="直線矢印コネクタ 6"/>
            <p:cNvCxnSpPr>
              <a:cxnSpLocks noChangeShapeType="1"/>
              <a:endCxn id="36869" idx="1"/>
            </p:cNvCxnSpPr>
            <p:nvPr/>
          </p:nvCxnSpPr>
          <p:spPr bwMode="auto">
            <a:xfrm>
              <a:off x="4069040" y="5545443"/>
              <a:ext cx="228379" cy="15637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71" name="円/楕円 7"/>
            <p:cNvSpPr>
              <a:spLocks noChangeArrowheads="1"/>
            </p:cNvSpPr>
            <p:nvPr/>
          </p:nvSpPr>
          <p:spPr bwMode="auto">
            <a:xfrm>
              <a:off x="6157272" y="5588630"/>
              <a:ext cx="576064" cy="576064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6872" name="フリーフォーム 8"/>
            <p:cNvSpPr>
              <a:spLocks/>
            </p:cNvSpPr>
            <p:nvPr/>
          </p:nvSpPr>
          <p:spPr bwMode="auto">
            <a:xfrm>
              <a:off x="4732731" y="5425739"/>
              <a:ext cx="1444487" cy="318148"/>
            </a:xfrm>
            <a:custGeom>
              <a:avLst/>
              <a:gdLst>
                <a:gd name="T0" fmla="*/ 0 w 1444487"/>
                <a:gd name="T1" fmla="*/ 318148 h 318148"/>
                <a:gd name="T2" fmla="*/ 675861 w 1444487"/>
                <a:gd name="T3" fmla="*/ 96 h 318148"/>
                <a:gd name="T4" fmla="*/ 1444487 w 1444487"/>
                <a:gd name="T5" fmla="*/ 291644 h 3181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4487" h="318148">
                  <a:moveTo>
                    <a:pt x="0" y="318148"/>
                  </a:moveTo>
                  <a:cubicBezTo>
                    <a:pt x="217556" y="161330"/>
                    <a:pt x="435113" y="4513"/>
                    <a:pt x="675861" y="96"/>
                  </a:cubicBezTo>
                  <a:cubicBezTo>
                    <a:pt x="916609" y="-4321"/>
                    <a:pt x="1180548" y="143661"/>
                    <a:pt x="1444487" y="29164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301860" y="4962733"/>
              <a:ext cx="2097078" cy="4616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a,...,</a:t>
              </a:r>
              <a:r>
                <a:rPr lang="en-US" altLang="ja-JP" sz="2400" kern="0" dirty="0" err="1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x,z,A</a:t>
              </a: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,...,Z</a:t>
              </a:r>
              <a:endParaRPr lang="ja-JP" altLang="en-US" sz="1400" dirty="0"/>
            </a:p>
          </p:txBody>
        </p:sp>
        <p:sp>
          <p:nvSpPr>
            <p:cNvPr id="36874" name="フリーフォーム 10"/>
            <p:cNvSpPr>
              <a:spLocks/>
            </p:cNvSpPr>
            <p:nvPr/>
          </p:nvSpPr>
          <p:spPr bwMode="auto">
            <a:xfrm>
              <a:off x="6703925" y="5345806"/>
              <a:ext cx="954207" cy="908010"/>
            </a:xfrm>
            <a:custGeom>
              <a:avLst/>
              <a:gdLst>
                <a:gd name="T0" fmla="*/ 0 w 954207"/>
                <a:gd name="T1" fmla="*/ 344638 h 908010"/>
                <a:gd name="T2" fmla="*/ 503582 w 954207"/>
                <a:gd name="T3" fmla="*/ 82 h 908010"/>
                <a:gd name="T4" fmla="*/ 954156 w 954207"/>
                <a:gd name="T5" fmla="*/ 371142 h 908010"/>
                <a:gd name="T6" fmla="*/ 530087 w 954207"/>
                <a:gd name="T7" fmla="*/ 901229 h 908010"/>
                <a:gd name="T8" fmla="*/ 53008 w 954207"/>
                <a:gd name="T9" fmla="*/ 622934 h 908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4207" h="908010">
                  <a:moveTo>
                    <a:pt x="0" y="344638"/>
                  </a:moveTo>
                  <a:cubicBezTo>
                    <a:pt x="172278" y="170151"/>
                    <a:pt x="344556" y="-4335"/>
                    <a:pt x="503582" y="82"/>
                  </a:cubicBezTo>
                  <a:cubicBezTo>
                    <a:pt x="662608" y="4499"/>
                    <a:pt x="949739" y="220951"/>
                    <a:pt x="954156" y="371142"/>
                  </a:cubicBezTo>
                  <a:cubicBezTo>
                    <a:pt x="958574" y="521333"/>
                    <a:pt x="680278" y="859264"/>
                    <a:pt x="530087" y="901229"/>
                  </a:cubicBezTo>
                  <a:cubicBezTo>
                    <a:pt x="379896" y="943194"/>
                    <a:pt x="216452" y="783064"/>
                    <a:pt x="53008" y="62293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657881" y="5083370"/>
              <a:ext cx="1108011" cy="12001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a,...,z,</a:t>
              </a:r>
            </a:p>
            <a:p>
              <a:pPr>
                <a:defRPr/>
              </a:pP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A,...,Z,</a:t>
              </a:r>
            </a:p>
            <a:p>
              <a:pPr>
                <a:defRPr/>
              </a:pP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0,...,9</a:t>
              </a:r>
              <a:endParaRPr lang="ja-JP" altLang="en-US" sz="1400" dirty="0"/>
            </a:p>
          </p:txBody>
        </p:sp>
        <p:sp>
          <p:nvSpPr>
            <p:cNvPr id="36876" name="フリーフォーム 12"/>
            <p:cNvSpPr>
              <a:spLocks/>
            </p:cNvSpPr>
            <p:nvPr/>
          </p:nvSpPr>
          <p:spPr bwMode="auto">
            <a:xfrm rot="-10493811">
              <a:off x="2776282" y="6002134"/>
              <a:ext cx="1444487" cy="318148"/>
            </a:xfrm>
            <a:custGeom>
              <a:avLst/>
              <a:gdLst>
                <a:gd name="T0" fmla="*/ 0 w 1444487"/>
                <a:gd name="T1" fmla="*/ 318148 h 318148"/>
                <a:gd name="T2" fmla="*/ 675861 w 1444487"/>
                <a:gd name="T3" fmla="*/ 96 h 318148"/>
                <a:gd name="T4" fmla="*/ 1444487 w 1444487"/>
                <a:gd name="T5" fmla="*/ 291644 h 3181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4487" h="318148">
                  <a:moveTo>
                    <a:pt x="0" y="318148"/>
                  </a:moveTo>
                  <a:cubicBezTo>
                    <a:pt x="217556" y="161330"/>
                    <a:pt x="435113" y="4513"/>
                    <a:pt x="675861" y="96"/>
                  </a:cubicBezTo>
                  <a:cubicBezTo>
                    <a:pt x="916609" y="-4321"/>
                    <a:pt x="1180548" y="143661"/>
                    <a:pt x="1444487" y="29164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877" name="円/楕円 13"/>
            <p:cNvSpPr>
              <a:spLocks noChangeArrowheads="1"/>
            </p:cNvSpPr>
            <p:nvPr/>
          </p:nvSpPr>
          <p:spPr bwMode="auto">
            <a:xfrm>
              <a:off x="2188931" y="5545443"/>
              <a:ext cx="576064" cy="576064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23528" y="5467503"/>
              <a:ext cx="960532" cy="4616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0,...,9</a:t>
              </a:r>
              <a:endParaRPr lang="ja-JP" altLang="en-US" sz="1400" dirty="0"/>
            </a:p>
          </p:txBody>
        </p:sp>
        <p:sp>
          <p:nvSpPr>
            <p:cNvPr id="36879" name="フリーフォーム 15"/>
            <p:cNvSpPr>
              <a:spLocks/>
            </p:cNvSpPr>
            <p:nvPr/>
          </p:nvSpPr>
          <p:spPr bwMode="auto">
            <a:xfrm>
              <a:off x="1469638" y="5374583"/>
              <a:ext cx="743475" cy="922782"/>
            </a:xfrm>
            <a:custGeom>
              <a:avLst/>
              <a:gdLst>
                <a:gd name="T0" fmla="*/ 743475 w 743475"/>
                <a:gd name="T1" fmla="*/ 270843 h 922782"/>
                <a:gd name="T2" fmla="*/ 266397 w 743475"/>
                <a:gd name="T3" fmla="*/ 5800 h 922782"/>
                <a:gd name="T4" fmla="*/ 1353 w 743475"/>
                <a:gd name="T5" fmla="*/ 496130 h 922782"/>
                <a:gd name="T6" fmla="*/ 372414 w 743475"/>
                <a:gd name="T7" fmla="*/ 920200 h 922782"/>
                <a:gd name="T8" fmla="*/ 730223 w 743475"/>
                <a:gd name="T9" fmla="*/ 641904 h 922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3475" h="922782">
                  <a:moveTo>
                    <a:pt x="743475" y="270843"/>
                  </a:moveTo>
                  <a:cubicBezTo>
                    <a:pt x="566779" y="119547"/>
                    <a:pt x="390084" y="-31748"/>
                    <a:pt x="266397" y="5800"/>
                  </a:cubicBezTo>
                  <a:cubicBezTo>
                    <a:pt x="142710" y="43348"/>
                    <a:pt x="-16317" y="343730"/>
                    <a:pt x="1353" y="496130"/>
                  </a:cubicBezTo>
                  <a:cubicBezTo>
                    <a:pt x="19022" y="648530"/>
                    <a:pt x="250936" y="895904"/>
                    <a:pt x="372414" y="920200"/>
                  </a:cubicBezTo>
                  <a:cubicBezTo>
                    <a:pt x="493892" y="944496"/>
                    <a:pt x="612057" y="793200"/>
                    <a:pt x="730223" y="64190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958816" y="6297673"/>
              <a:ext cx="910840" cy="4616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1,...,9</a:t>
              </a:r>
              <a:endParaRPr lang="ja-JP" altLang="en-US" sz="1400" dirty="0"/>
            </a:p>
          </p:txBody>
        </p:sp>
        <p:sp>
          <p:nvSpPr>
            <p:cNvPr id="36881" name="円/楕円 17"/>
            <p:cNvSpPr>
              <a:spLocks noChangeArrowheads="1"/>
            </p:cNvSpPr>
            <p:nvPr/>
          </p:nvSpPr>
          <p:spPr bwMode="auto">
            <a:xfrm>
              <a:off x="5166942" y="6124346"/>
              <a:ext cx="576064" cy="576064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cxnSp>
          <p:nvCxnSpPr>
            <p:cNvPr id="36882" name="直線矢印コネクタ 19"/>
            <p:cNvCxnSpPr>
              <a:cxnSpLocks noChangeShapeType="1"/>
              <a:stCxn id="36869" idx="6"/>
              <a:endCxn id="36881" idx="1"/>
            </p:cNvCxnSpPr>
            <p:nvPr/>
          </p:nvCxnSpPr>
          <p:spPr bwMode="auto">
            <a:xfrm>
              <a:off x="4789120" y="5905483"/>
              <a:ext cx="462185" cy="30322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83" name="テキスト ボックス 20"/>
            <p:cNvSpPr txBox="1">
              <a:spLocks noChangeArrowheads="1"/>
            </p:cNvSpPr>
            <p:nvPr/>
          </p:nvSpPr>
          <p:spPr bwMode="auto">
            <a:xfrm>
              <a:off x="4789120" y="6051905"/>
              <a:ext cx="359399" cy="4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/>
                <a:t>w</a:t>
              </a:r>
              <a:endParaRPr lang="ja-JP" altLang="en-US" sz="2000"/>
            </a:p>
          </p:txBody>
        </p:sp>
        <p:cxnSp>
          <p:nvCxnSpPr>
            <p:cNvPr id="36884" name="直線矢印コネクタ 21"/>
            <p:cNvCxnSpPr>
              <a:cxnSpLocks noChangeShapeType="1"/>
            </p:cNvCxnSpPr>
            <p:nvPr/>
          </p:nvCxnSpPr>
          <p:spPr bwMode="auto">
            <a:xfrm>
              <a:off x="5715033" y="6412378"/>
              <a:ext cx="585159" cy="15161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85" name="テキスト ボックス 23"/>
            <p:cNvSpPr txBox="1">
              <a:spLocks noChangeArrowheads="1"/>
            </p:cNvSpPr>
            <p:nvPr/>
          </p:nvSpPr>
          <p:spPr bwMode="auto">
            <a:xfrm>
              <a:off x="6360734" y="6404361"/>
              <a:ext cx="377031" cy="4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/>
                <a:t>...</a:t>
              </a:r>
              <a:endParaRPr lang="ja-JP" altLang="en-US" sz="2000"/>
            </a:p>
          </p:txBody>
        </p:sp>
        <p:cxnSp>
          <p:nvCxnSpPr>
            <p:cNvPr id="36886" name="直線矢印コネクタ 24"/>
            <p:cNvCxnSpPr>
              <a:cxnSpLocks noChangeShapeType="1"/>
              <a:endCxn id="36871" idx="3"/>
            </p:cNvCxnSpPr>
            <p:nvPr/>
          </p:nvCxnSpPr>
          <p:spPr bwMode="auto">
            <a:xfrm flipV="1">
              <a:off x="5743006" y="6080331"/>
              <a:ext cx="498629" cy="22007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87" name="テキスト ボックス 22"/>
            <p:cNvSpPr txBox="1">
              <a:spLocks noChangeArrowheads="1"/>
            </p:cNvSpPr>
            <p:nvPr/>
          </p:nvSpPr>
          <p:spPr bwMode="auto">
            <a:xfrm>
              <a:off x="5728348" y="6457891"/>
              <a:ext cx="332147" cy="4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000"/>
                <a:t>h</a:t>
              </a:r>
              <a:endParaRPr lang="ja-JP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0213094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0718" y="44624"/>
            <a:ext cx="11461072" cy="1143000"/>
          </a:xfrm>
        </p:spPr>
        <p:txBody>
          <a:bodyPr/>
          <a:lstStyle/>
          <a:p>
            <a:r>
              <a:rPr kumimoji="1" lang="ja-JP" altLang="en-US" dirty="0"/>
              <a:t>曖昧な文法の例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538" y="1196753"/>
            <a:ext cx="11141476" cy="4525963"/>
          </a:xfrm>
        </p:spPr>
        <p:txBody>
          <a:bodyPr/>
          <a:lstStyle/>
          <a:p>
            <a:pPr marL="342900" lvl="1" indent="-342900"/>
            <a:r>
              <a:rPr lang="en-US" altLang="ja-JP" sz="3200" dirty="0"/>
              <a:t>E </a:t>
            </a:r>
            <a:r>
              <a:rPr lang="en-US" altLang="ja-JP" sz="3200" dirty="0">
                <a:sym typeface="Symbol"/>
              </a:rPr>
              <a:t> id | </a:t>
            </a:r>
            <a:r>
              <a:rPr lang="en-US" altLang="ja-JP" sz="3200" dirty="0" err="1">
                <a:sym typeface="Symbol"/>
              </a:rPr>
              <a:t>num</a:t>
            </a:r>
            <a:r>
              <a:rPr lang="en-US" altLang="ja-JP" sz="3200" dirty="0">
                <a:sym typeface="Symbol"/>
              </a:rPr>
              <a:t> | E-E | E </a:t>
            </a:r>
            <a:r>
              <a:rPr lang="en-US" altLang="ja-JP" sz="3200" dirty="0">
                <a:latin typeface="Symbol" pitchFamily="18" charset="2"/>
                <a:sym typeface="Symbol"/>
              </a:rPr>
              <a:t>*</a:t>
            </a:r>
            <a:r>
              <a:rPr lang="en-US" altLang="ja-JP" sz="3200" dirty="0">
                <a:sym typeface="Symbol"/>
              </a:rPr>
              <a:t> E | (E)</a:t>
            </a:r>
          </a:p>
          <a:p>
            <a:pPr marL="800100" lvl="2" indent="-342900"/>
            <a:r>
              <a:rPr kumimoji="1" lang="en-US" altLang="ja-JP" sz="2800" dirty="0"/>
              <a:t>x-y-z </a:t>
            </a:r>
            <a:r>
              <a:rPr kumimoji="1" lang="ja-JP" altLang="en-US" sz="2800" dirty="0"/>
              <a:t>は</a:t>
            </a:r>
            <a:r>
              <a:rPr kumimoji="1" lang="en-US" altLang="ja-JP" sz="2800" dirty="0"/>
              <a:t>(x-y)-z </a:t>
            </a:r>
            <a:r>
              <a:rPr kumimoji="1" lang="ja-JP" altLang="en-US" sz="2800" dirty="0"/>
              <a:t>か</a:t>
            </a:r>
            <a:r>
              <a:rPr lang="en-US" altLang="ja-JP" sz="2800" dirty="0"/>
              <a:t> x-(y-z)</a:t>
            </a:r>
            <a:r>
              <a:rPr lang="ja-JP" altLang="en-US" sz="2800"/>
              <a:t>か？</a:t>
            </a:r>
            <a:endParaRPr lang="en-US" altLang="ja-JP" sz="2800" dirty="0"/>
          </a:p>
          <a:p>
            <a:pPr marL="800100" lvl="2" indent="-342900"/>
            <a:r>
              <a:rPr kumimoji="1" lang="en-US" altLang="ja-JP" sz="2800" dirty="0"/>
              <a:t>x-y</a:t>
            </a:r>
            <a:r>
              <a:rPr lang="en-US" altLang="ja-JP" sz="2800" dirty="0">
                <a:latin typeface="Symbol" pitchFamily="18" charset="2"/>
                <a:sym typeface="Symbol"/>
              </a:rPr>
              <a:t>*</a:t>
            </a:r>
            <a:r>
              <a:rPr kumimoji="1" lang="en-US" altLang="ja-JP" sz="2800" dirty="0"/>
              <a:t>z </a:t>
            </a:r>
            <a:r>
              <a:rPr kumimoji="1" lang="ja-JP" altLang="en-US" sz="2800" dirty="0"/>
              <a:t>は</a:t>
            </a:r>
            <a:r>
              <a:rPr kumimoji="1" lang="en-US" altLang="ja-JP" sz="2800" dirty="0"/>
              <a:t>(x-y)</a:t>
            </a:r>
            <a:r>
              <a:rPr lang="en-US" altLang="ja-JP" sz="2800" dirty="0">
                <a:latin typeface="Symbol" pitchFamily="18" charset="2"/>
                <a:sym typeface="Symbol"/>
              </a:rPr>
              <a:t>*</a:t>
            </a:r>
            <a:r>
              <a:rPr lang="en-US" altLang="ja-JP" sz="2800" dirty="0"/>
              <a:t>z </a:t>
            </a:r>
            <a:r>
              <a:rPr lang="ja-JP" altLang="en-US" sz="2800" dirty="0"/>
              <a:t>か</a:t>
            </a:r>
            <a:r>
              <a:rPr lang="en-US" altLang="ja-JP" sz="2800" dirty="0"/>
              <a:t> x-(y</a:t>
            </a:r>
            <a:r>
              <a:rPr lang="en-US" altLang="ja-JP" sz="2800" dirty="0">
                <a:latin typeface="Symbol" pitchFamily="18" charset="2"/>
                <a:sym typeface="Symbol"/>
              </a:rPr>
              <a:t>*</a:t>
            </a:r>
            <a:r>
              <a:rPr lang="en-US" altLang="ja-JP" sz="2800" dirty="0"/>
              <a:t>z)</a:t>
            </a:r>
            <a:r>
              <a:rPr lang="ja-JP" altLang="en-US" sz="2800" dirty="0"/>
              <a:t>か？</a:t>
            </a:r>
            <a:endParaRPr lang="en-US" altLang="ja-JP" sz="28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37505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4803" y="1118586"/>
            <a:ext cx="10955045" cy="5092401"/>
          </a:xfrm>
        </p:spPr>
        <p:txBody>
          <a:bodyPr/>
          <a:lstStyle/>
          <a:p>
            <a:r>
              <a:rPr lang="ja-JP" altLang="en-US" sz="3200"/>
              <a:t>例</a:t>
            </a:r>
            <a:r>
              <a:rPr lang="en-US" altLang="ja-JP" sz="3200" dirty="0"/>
              <a:t>: </a:t>
            </a:r>
          </a:p>
          <a:p>
            <a:r>
              <a:rPr lang="ja-JP" altLang="en-US" sz="3200"/>
              <a:t>書き換えかた</a:t>
            </a:r>
            <a:r>
              <a:rPr lang="en-US" altLang="ja-JP" sz="3200" dirty="0"/>
              <a:t>:</a:t>
            </a:r>
          </a:p>
          <a:p>
            <a:pPr lvl="1"/>
            <a:r>
              <a:rPr lang="en-US" altLang="ja-JP" sz="2800" dirty="0"/>
              <a:t>E </a:t>
            </a:r>
            <a:r>
              <a:rPr lang="en-US" altLang="ja-JP" sz="2800" dirty="0">
                <a:sym typeface="Symbol"/>
              </a:rPr>
              <a:t> T | E-T            </a:t>
            </a:r>
            <a:r>
              <a:rPr lang="ja-JP" altLang="en-US" sz="2800">
                <a:sym typeface="Symbol"/>
              </a:rPr>
              <a:t>任意の式</a:t>
            </a:r>
            <a:endParaRPr lang="en-US" altLang="ja-JP" sz="2800" dirty="0">
              <a:sym typeface="Symbol"/>
            </a:endParaRPr>
          </a:p>
          <a:p>
            <a:pPr lvl="1"/>
            <a:r>
              <a:rPr lang="en-US" altLang="ja-JP" sz="2800" dirty="0">
                <a:sym typeface="Symbol"/>
              </a:rPr>
              <a:t>T  F | T</a:t>
            </a:r>
            <a:r>
              <a:rPr lang="en-US" altLang="ja-JP" sz="2800" dirty="0">
                <a:latin typeface="Symbol" pitchFamily="18" charset="2"/>
                <a:sym typeface="Symbol"/>
              </a:rPr>
              <a:t>*</a:t>
            </a:r>
            <a:r>
              <a:rPr lang="en-US" altLang="ja-JP" sz="2800" dirty="0">
                <a:sym typeface="Symbol"/>
              </a:rPr>
              <a:t>F  </a:t>
            </a:r>
            <a:r>
              <a:rPr lang="ja-JP" altLang="en-US" sz="2800">
                <a:sym typeface="Symbol"/>
              </a:rPr>
              <a:t>　　　　一番外側に</a:t>
            </a:r>
            <a:r>
              <a:rPr lang="en-US" altLang="ja-JP" sz="2800" dirty="0">
                <a:sym typeface="Symbol"/>
              </a:rPr>
              <a:t>”-”</a:t>
            </a:r>
            <a:r>
              <a:rPr lang="ja-JP" altLang="en-US" sz="2800">
                <a:sym typeface="Symbol"/>
              </a:rPr>
              <a:t>は不可</a:t>
            </a:r>
            <a:endParaRPr lang="en-US" altLang="ja-JP" sz="2800" dirty="0">
              <a:sym typeface="Symbol"/>
            </a:endParaRPr>
          </a:p>
          <a:p>
            <a:pPr lvl="1"/>
            <a:r>
              <a:rPr lang="en-US" altLang="ja-JP" sz="2800" dirty="0">
                <a:sym typeface="Symbol"/>
              </a:rPr>
              <a:t>F  id | </a:t>
            </a:r>
            <a:r>
              <a:rPr lang="en-US" altLang="ja-JP" sz="2800" dirty="0" err="1">
                <a:sym typeface="Symbol"/>
              </a:rPr>
              <a:t>num</a:t>
            </a:r>
            <a:r>
              <a:rPr lang="en-US" altLang="ja-JP" sz="2800" dirty="0">
                <a:sym typeface="Symbol"/>
              </a:rPr>
              <a:t> | (E)</a:t>
            </a:r>
            <a:r>
              <a:rPr lang="ja-JP" altLang="en-US" sz="2800" dirty="0">
                <a:sym typeface="Symbol"/>
              </a:rPr>
              <a:t>　　一番外側に２項演算子は不可</a:t>
            </a:r>
            <a:endParaRPr lang="en-US" altLang="ja-JP" sz="2800" dirty="0">
              <a:sym typeface="Symbol"/>
            </a:endParaRPr>
          </a:p>
          <a:p>
            <a:pPr marL="0" indent="-11">
              <a:buNone/>
            </a:pPr>
            <a:endParaRPr lang="en-US" altLang="ja-JP" dirty="0"/>
          </a:p>
          <a:p>
            <a:pPr marL="0" indent="-11">
              <a:buNone/>
            </a:pP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60248" y="991205"/>
            <a:ext cx="8229600" cy="664264"/>
          </a:xfrm>
        </p:spPr>
        <p:txBody>
          <a:bodyPr>
            <a:normAutofit fontScale="90000"/>
          </a:bodyPr>
          <a:lstStyle/>
          <a:p>
            <a:pPr lvl="1"/>
            <a:br>
              <a:rPr kumimoji="1" lang="en-US" altLang="ja-JP" dirty="0"/>
            </a:br>
            <a:r>
              <a:rPr lang="en-US" altLang="ja-JP" sz="3600" b="1" dirty="0">
                <a:latin typeface="Arial"/>
                <a:cs typeface="Arial"/>
              </a:rPr>
              <a:t>E </a:t>
            </a:r>
            <a:r>
              <a:rPr lang="en-US" altLang="ja-JP" sz="3600" b="1" dirty="0">
                <a:latin typeface="Arial"/>
                <a:cs typeface="Arial"/>
                <a:sym typeface="Symbol"/>
              </a:rPr>
              <a:t> id | </a:t>
            </a:r>
            <a:r>
              <a:rPr lang="en-US" altLang="ja-JP" sz="3600" b="1" dirty="0" err="1">
                <a:latin typeface="Arial"/>
                <a:cs typeface="Arial"/>
                <a:sym typeface="Symbol"/>
              </a:rPr>
              <a:t>num</a:t>
            </a:r>
            <a:r>
              <a:rPr lang="en-US" altLang="ja-JP" sz="3600" b="1" dirty="0">
                <a:latin typeface="Arial"/>
                <a:cs typeface="Arial"/>
                <a:sym typeface="Symbol"/>
              </a:rPr>
              <a:t> | E-E | E * E | (E)</a:t>
            </a:r>
            <a:br>
              <a:rPr lang="en-US" altLang="ja-JP" sz="3600" b="1" dirty="0">
                <a:latin typeface="Arial"/>
                <a:cs typeface="Arial"/>
                <a:sym typeface="Symbol"/>
              </a:rPr>
            </a:br>
            <a:endParaRPr kumimoji="1" lang="ja-JP" altLang="en-US" dirty="0">
              <a:latin typeface="Arial"/>
              <a:cs typeface="Arial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11DC637-C98D-6B45-9F80-D7A30A477921}"/>
              </a:ext>
            </a:extLst>
          </p:cNvPr>
          <p:cNvGrpSpPr/>
          <p:nvPr/>
        </p:nvGrpSpPr>
        <p:grpSpPr>
          <a:xfrm>
            <a:off x="1748639" y="3652535"/>
            <a:ext cx="2961067" cy="2693665"/>
            <a:chOff x="2427605" y="4038462"/>
            <a:chExt cx="2961067" cy="2693665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427605" y="6208907"/>
              <a:ext cx="29610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x     -   y     -    </a:t>
              </a:r>
              <a:r>
                <a:rPr lang="ja-JP" altLang="en-US" sz="2800"/>
                <a:t>  </a:t>
              </a:r>
              <a:r>
                <a:rPr lang="en-US" altLang="ja-JP" sz="2800" dirty="0"/>
                <a:t>z</a:t>
              </a:r>
              <a:endParaRPr lang="ja-JP" altLang="en-US" sz="28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655651" y="4038462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cxnSp>
          <p:nvCxnSpPr>
            <p:cNvPr id="7" name="直線コネクタ 6"/>
            <p:cNvCxnSpPr/>
            <p:nvPr/>
          </p:nvCxnSpPr>
          <p:spPr bwMode="auto">
            <a:xfrm>
              <a:off x="3844165" y="4500127"/>
              <a:ext cx="595652" cy="178277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線コネクタ 8"/>
            <p:cNvCxnSpPr/>
            <p:nvPr/>
          </p:nvCxnSpPr>
          <p:spPr bwMode="auto">
            <a:xfrm>
              <a:off x="3996565" y="4500127"/>
              <a:ext cx="1019316" cy="1845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テキスト ボックス 10"/>
            <p:cNvSpPr txBox="1"/>
            <p:nvPr/>
          </p:nvSpPr>
          <p:spPr>
            <a:xfrm>
              <a:off x="4978355" y="4684644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T</a:t>
              </a:r>
              <a:endParaRPr lang="ja-JP" altLang="en-US" sz="2400" dirty="0"/>
            </a:p>
          </p:txBody>
        </p:sp>
        <p:cxnSp>
          <p:nvCxnSpPr>
            <p:cNvPr id="12" name="直線コネクタ 11"/>
            <p:cNvCxnSpPr/>
            <p:nvPr/>
          </p:nvCxnSpPr>
          <p:spPr bwMode="auto">
            <a:xfrm>
              <a:off x="5156108" y="5076189"/>
              <a:ext cx="0" cy="3690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テキスト ボックス 13"/>
            <p:cNvSpPr txBox="1"/>
            <p:nvPr/>
          </p:nvSpPr>
          <p:spPr>
            <a:xfrm>
              <a:off x="4968079" y="5419933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F</a:t>
              </a:r>
              <a:endParaRPr lang="ja-JP" altLang="en-US" sz="2400" dirty="0"/>
            </a:p>
          </p:txBody>
        </p:sp>
        <p:cxnSp>
          <p:nvCxnSpPr>
            <p:cNvPr id="16" name="直線コネクタ 15"/>
            <p:cNvCxnSpPr/>
            <p:nvPr/>
          </p:nvCxnSpPr>
          <p:spPr bwMode="auto">
            <a:xfrm>
              <a:off x="5156108" y="5713728"/>
              <a:ext cx="0" cy="3690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コネクタ 16"/>
            <p:cNvCxnSpPr/>
            <p:nvPr/>
          </p:nvCxnSpPr>
          <p:spPr bwMode="auto">
            <a:xfrm flipV="1">
              <a:off x="3071665" y="4461701"/>
              <a:ext cx="669247" cy="13068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テキスト ボックス 18"/>
            <p:cNvSpPr txBox="1"/>
            <p:nvPr/>
          </p:nvSpPr>
          <p:spPr>
            <a:xfrm>
              <a:off x="2883151" y="4614526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cxnSp>
          <p:nvCxnSpPr>
            <p:cNvPr id="20" name="直線コネクタ 19"/>
            <p:cNvCxnSpPr/>
            <p:nvPr/>
          </p:nvCxnSpPr>
          <p:spPr bwMode="auto">
            <a:xfrm>
              <a:off x="3108461" y="4982171"/>
              <a:ext cx="0" cy="13007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/>
            <p:cNvCxnSpPr/>
            <p:nvPr/>
          </p:nvCxnSpPr>
          <p:spPr bwMode="auto">
            <a:xfrm flipV="1">
              <a:off x="2711625" y="4982169"/>
              <a:ext cx="182543" cy="16413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テキスト ボックス 24"/>
            <p:cNvSpPr txBox="1"/>
            <p:nvPr/>
          </p:nvSpPr>
          <p:spPr>
            <a:xfrm>
              <a:off x="2466447" y="5076192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cxnSp>
          <p:nvCxnSpPr>
            <p:cNvPr id="26" name="直線コネクタ 25"/>
            <p:cNvCxnSpPr/>
            <p:nvPr/>
          </p:nvCxnSpPr>
          <p:spPr bwMode="auto">
            <a:xfrm>
              <a:off x="3246866" y="4878398"/>
              <a:ext cx="408785" cy="19779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テキスト ボックス 27"/>
            <p:cNvSpPr txBox="1"/>
            <p:nvPr/>
          </p:nvSpPr>
          <p:spPr>
            <a:xfrm>
              <a:off x="3597096" y="4983560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T</a:t>
              </a:r>
              <a:endParaRPr lang="ja-JP" altLang="en-US" sz="2400" dirty="0"/>
            </a:p>
          </p:txBody>
        </p:sp>
        <p:cxnSp>
          <p:nvCxnSpPr>
            <p:cNvPr id="29" name="直線コネクタ 28"/>
            <p:cNvCxnSpPr/>
            <p:nvPr/>
          </p:nvCxnSpPr>
          <p:spPr bwMode="auto">
            <a:xfrm>
              <a:off x="3774851" y="5375105"/>
              <a:ext cx="0" cy="3690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テキスト ボックス 29"/>
            <p:cNvSpPr txBox="1"/>
            <p:nvPr/>
          </p:nvSpPr>
          <p:spPr>
            <a:xfrm>
              <a:off x="3586820" y="57188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F</a:t>
              </a:r>
              <a:endParaRPr lang="ja-JP" altLang="en-US" sz="2400" dirty="0"/>
            </a:p>
          </p:txBody>
        </p:sp>
        <p:cxnSp>
          <p:nvCxnSpPr>
            <p:cNvPr id="31" name="直線コネクタ 30"/>
            <p:cNvCxnSpPr/>
            <p:nvPr/>
          </p:nvCxnSpPr>
          <p:spPr bwMode="auto">
            <a:xfrm>
              <a:off x="3774851" y="6012644"/>
              <a:ext cx="0" cy="3690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/>
            <p:cNvCxnSpPr/>
            <p:nvPr/>
          </p:nvCxnSpPr>
          <p:spPr bwMode="auto">
            <a:xfrm>
              <a:off x="2654960" y="5445224"/>
              <a:ext cx="0" cy="8376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1FB3DA5-43F9-8045-9DFC-F0BA5D5B1172}"/>
              </a:ext>
            </a:extLst>
          </p:cNvPr>
          <p:cNvGrpSpPr/>
          <p:nvPr/>
        </p:nvGrpSpPr>
        <p:grpSpPr>
          <a:xfrm>
            <a:off x="6410728" y="3664786"/>
            <a:ext cx="3279120" cy="2920113"/>
            <a:chOff x="6388972" y="3867770"/>
            <a:chExt cx="3279120" cy="2920113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6399248" y="6264663"/>
              <a:ext cx="3268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x    -           y   -   z</a:t>
              </a:r>
              <a:endParaRPr lang="ja-JP" altLang="en-US" sz="2800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627295" y="3867770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cxnSp>
          <p:nvCxnSpPr>
            <p:cNvPr id="53" name="直線コネクタ 52"/>
            <p:cNvCxnSpPr/>
            <p:nvPr/>
          </p:nvCxnSpPr>
          <p:spPr bwMode="auto">
            <a:xfrm flipH="1">
              <a:off x="7104112" y="4269294"/>
              <a:ext cx="648944" cy="201360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 flipV="1">
              <a:off x="7073274" y="4264094"/>
              <a:ext cx="669247" cy="26295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テキスト ボックス 56"/>
            <p:cNvSpPr txBox="1"/>
            <p:nvPr/>
          </p:nvSpPr>
          <p:spPr>
            <a:xfrm>
              <a:off x="6673806" y="4492242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8328248" y="4384252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T</a:t>
              </a:r>
              <a:endParaRPr lang="ja-JP" altLang="en-US" sz="2400" dirty="0"/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8004320" y="4171834"/>
              <a:ext cx="323928" cy="2237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線コネクタ 60"/>
            <p:cNvCxnSpPr/>
            <p:nvPr/>
          </p:nvCxnSpPr>
          <p:spPr bwMode="auto">
            <a:xfrm flipH="1">
              <a:off x="6528049" y="4883079"/>
              <a:ext cx="318391" cy="18116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テキスト ボックス 62"/>
            <p:cNvSpPr txBox="1"/>
            <p:nvPr/>
          </p:nvSpPr>
          <p:spPr>
            <a:xfrm>
              <a:off x="6399248" y="4999368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T</a:t>
              </a:r>
              <a:endParaRPr lang="ja-JP" altLang="en-US" sz="2400" dirty="0"/>
            </a:p>
          </p:txBody>
        </p:sp>
        <p:cxnSp>
          <p:nvCxnSpPr>
            <p:cNvPr id="64" name="直線コネクタ 63"/>
            <p:cNvCxnSpPr/>
            <p:nvPr/>
          </p:nvCxnSpPr>
          <p:spPr bwMode="auto">
            <a:xfrm>
              <a:off x="6577003" y="5390913"/>
              <a:ext cx="0" cy="3690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テキスト ボックス 64"/>
            <p:cNvSpPr txBox="1"/>
            <p:nvPr/>
          </p:nvSpPr>
          <p:spPr>
            <a:xfrm>
              <a:off x="6388972" y="5734656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F</a:t>
              </a:r>
              <a:endParaRPr lang="ja-JP" altLang="en-US" sz="2400" dirty="0"/>
            </a:p>
          </p:txBody>
        </p:sp>
        <p:cxnSp>
          <p:nvCxnSpPr>
            <p:cNvPr id="66" name="直線コネクタ 65"/>
            <p:cNvCxnSpPr/>
            <p:nvPr/>
          </p:nvCxnSpPr>
          <p:spPr bwMode="auto">
            <a:xfrm>
              <a:off x="6577003" y="6028451"/>
              <a:ext cx="0" cy="3690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線コネクタ 67"/>
            <p:cNvCxnSpPr/>
            <p:nvPr/>
          </p:nvCxnSpPr>
          <p:spPr bwMode="auto">
            <a:xfrm>
              <a:off x="8487443" y="4796134"/>
              <a:ext cx="0" cy="3501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テキスト ボックス 69"/>
            <p:cNvSpPr txBox="1"/>
            <p:nvPr/>
          </p:nvSpPr>
          <p:spPr>
            <a:xfrm>
              <a:off x="8276860" y="5178582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rgbClr val="FF0000"/>
                  </a:solidFill>
                </a:rPr>
                <a:t>✗</a:t>
              </a:r>
              <a:endParaRPr lang="ja-JP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タイトル 1">
            <a:extLst>
              <a:ext uri="{FF2B5EF4-FFF2-40B4-BE49-F238E27FC236}">
                <a16:creationId xmlns:a16="http://schemas.microsoft.com/office/drawing/2014/main" id="{D8B077D5-EE6E-3C46-95EB-ECD2000BCCDD}"/>
              </a:ext>
            </a:extLst>
          </p:cNvPr>
          <p:cNvSpPr txBox="1">
            <a:spLocks/>
          </p:cNvSpPr>
          <p:nvPr/>
        </p:nvSpPr>
        <p:spPr>
          <a:xfrm>
            <a:off x="390617" y="44624"/>
            <a:ext cx="114965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/>
              <a:t>曖昧な文法への対処法</a:t>
            </a:r>
            <a:br>
              <a:rPr lang="en-US" altLang="ja-JP" dirty="0"/>
            </a:br>
            <a:r>
              <a:rPr lang="ja-JP" altLang="en-US"/>
              <a:t>曖昧でない文法に（手で）書き換える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072070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9496" y="0"/>
            <a:ext cx="10945427" cy="1325563"/>
          </a:xfrm>
        </p:spPr>
        <p:txBody>
          <a:bodyPr/>
          <a:lstStyle/>
          <a:p>
            <a:r>
              <a:rPr kumimoji="1" lang="ja-JP" altLang="en-US" dirty="0"/>
              <a:t>演算子の優先度</a:t>
            </a:r>
            <a:r>
              <a:rPr kumimoji="1" lang="ja-JP" altLang="en-US"/>
              <a:t>の反映のさせ方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7049" y="1012055"/>
            <a:ext cx="11265763" cy="5353234"/>
          </a:xfrm>
        </p:spPr>
        <p:txBody>
          <a:bodyPr>
            <a:normAutofit/>
          </a:bodyPr>
          <a:lstStyle/>
          <a:p>
            <a:r>
              <a:rPr lang="ja-JP" altLang="en-US" sz="3200"/>
              <a:t>例</a:t>
            </a:r>
            <a:r>
              <a:rPr lang="en-US" altLang="ja-JP" sz="3200" dirty="0"/>
              <a:t>: E </a:t>
            </a:r>
            <a:r>
              <a:rPr lang="en-US" altLang="ja-JP" sz="3200" dirty="0">
                <a:sym typeface="Symbol"/>
              </a:rPr>
              <a:t></a:t>
            </a:r>
            <a:r>
              <a:rPr lang="en-US" altLang="ja-JP" sz="3200" dirty="0"/>
              <a:t> E op</a:t>
            </a:r>
            <a:r>
              <a:rPr lang="en-US" altLang="ja-JP" sz="3200" baseline="-25000" dirty="0"/>
              <a:t>1</a:t>
            </a:r>
            <a:r>
              <a:rPr lang="en-US" altLang="ja-JP" sz="3200" dirty="0"/>
              <a:t> E| E op</a:t>
            </a:r>
            <a:r>
              <a:rPr lang="en-US" altLang="ja-JP" sz="3200" baseline="-25000" dirty="0"/>
              <a:t>2</a:t>
            </a:r>
            <a:r>
              <a:rPr lang="en-US" altLang="ja-JP" sz="3200" dirty="0"/>
              <a:t> E|... | E </a:t>
            </a:r>
            <a:r>
              <a:rPr lang="en-US" altLang="ja-JP" sz="3200" dirty="0" err="1"/>
              <a:t>op</a:t>
            </a:r>
            <a:r>
              <a:rPr lang="en-US" altLang="ja-JP" sz="3200" baseline="-25000" dirty="0" err="1"/>
              <a:t>n</a:t>
            </a:r>
            <a:r>
              <a:rPr lang="en-US" altLang="ja-JP" sz="3200" dirty="0"/>
              <a:t> E| id | (E)</a:t>
            </a:r>
            <a:br>
              <a:rPr lang="en-US" altLang="ja-JP" sz="3200" dirty="0"/>
            </a:br>
            <a:r>
              <a:rPr lang="ja-JP" altLang="en-US" sz="3200"/>
              <a:t>優先度</a:t>
            </a:r>
            <a:r>
              <a:rPr lang="ja-JP" altLang="en-US" sz="3200" dirty="0"/>
              <a:t>：</a:t>
            </a:r>
            <a:r>
              <a:rPr lang="en-US" altLang="ja-JP" sz="3200" dirty="0" err="1"/>
              <a:t>op</a:t>
            </a:r>
            <a:r>
              <a:rPr lang="en-US" altLang="ja-JP" sz="3200" baseline="-25000" dirty="0" err="1"/>
              <a:t>n</a:t>
            </a:r>
            <a:r>
              <a:rPr lang="en-US" altLang="ja-JP" sz="3200" baseline="-25000" dirty="0"/>
              <a:t> </a:t>
            </a:r>
            <a:r>
              <a:rPr lang="en-US" altLang="ja-JP" sz="3200" dirty="0"/>
              <a:t>&gt; ... &gt; op</a:t>
            </a:r>
            <a:r>
              <a:rPr lang="en-US" altLang="ja-JP" sz="3200" baseline="-25000" dirty="0"/>
              <a:t>1</a:t>
            </a:r>
          </a:p>
          <a:p>
            <a:pPr lvl="1"/>
            <a:r>
              <a:rPr lang="ja-JP" altLang="en-US" sz="2800"/>
              <a:t>非終端</a:t>
            </a:r>
            <a:r>
              <a:rPr lang="ja-JP" altLang="en-US" sz="2800" dirty="0"/>
              <a:t>記号</a:t>
            </a:r>
            <a:r>
              <a:rPr lang="en-US" altLang="ja-JP" sz="2800" dirty="0"/>
              <a:t>E=E</a:t>
            </a:r>
            <a:r>
              <a:rPr lang="en-US" altLang="ja-JP" sz="2800" baseline="-25000" dirty="0"/>
              <a:t>1</a:t>
            </a:r>
            <a:r>
              <a:rPr lang="en-US" altLang="ja-JP" sz="2800" dirty="0"/>
              <a:t>, E</a:t>
            </a:r>
            <a:r>
              <a:rPr lang="en-US" altLang="ja-JP" sz="2800" baseline="-25000" dirty="0"/>
              <a:t>2</a:t>
            </a:r>
            <a:r>
              <a:rPr lang="en-US" altLang="ja-JP" sz="2800" dirty="0"/>
              <a:t>,...,E</a:t>
            </a:r>
            <a:r>
              <a:rPr lang="en-US" altLang="ja-JP" sz="2800" baseline="-25000" dirty="0"/>
              <a:t>n+1</a:t>
            </a:r>
            <a:r>
              <a:rPr lang="ja-JP" altLang="en-US" sz="2800"/>
              <a:t>を用意</a:t>
            </a:r>
            <a:br>
              <a:rPr lang="en-US" altLang="ja-JP" sz="2800" dirty="0"/>
            </a:br>
            <a:r>
              <a:rPr lang="en-US" altLang="ja-JP" sz="2800" dirty="0" err="1"/>
              <a:t>E</a:t>
            </a:r>
            <a:r>
              <a:rPr lang="en-US" altLang="ja-JP" sz="2800" baseline="-25000" dirty="0" err="1"/>
              <a:t>k</a:t>
            </a:r>
            <a:r>
              <a:rPr lang="en-US" altLang="ja-JP" sz="2800" baseline="-25000" dirty="0"/>
              <a:t> </a:t>
            </a:r>
            <a:r>
              <a:rPr lang="en-US" altLang="ja-JP" sz="2800" dirty="0"/>
              <a:t>: </a:t>
            </a:r>
            <a:r>
              <a:rPr lang="ja-JP" altLang="en-US" sz="2800" dirty="0"/>
              <a:t>一番外側に現れてよいのは優先度が</a:t>
            </a:r>
            <a:r>
              <a:rPr lang="en-US" altLang="ja-JP" sz="2800" dirty="0"/>
              <a:t>k</a:t>
            </a:r>
            <a:r>
              <a:rPr lang="ja-JP" altLang="en-US" sz="2800" dirty="0"/>
              <a:t>以上の</a:t>
            </a:r>
            <a:r>
              <a:rPr lang="ja-JP" altLang="en-US" sz="2800"/>
              <a:t>もののみ</a:t>
            </a:r>
            <a:endParaRPr lang="en-US" altLang="ja-JP" sz="2800" dirty="0"/>
          </a:p>
          <a:p>
            <a:pPr lvl="1"/>
            <a:r>
              <a:rPr lang="en-US" altLang="ja-JP" sz="2800" dirty="0" err="1"/>
              <a:t>E</a:t>
            </a:r>
            <a:r>
              <a:rPr lang="en-US" altLang="ja-JP" sz="2800" baseline="-25000" dirty="0" err="1"/>
              <a:t>k</a:t>
            </a:r>
            <a:r>
              <a:rPr lang="en-US" altLang="ja-JP" sz="2800" dirty="0"/>
              <a:t> </a:t>
            </a:r>
            <a:r>
              <a:rPr lang="ja-JP" altLang="en-US" sz="2800"/>
              <a:t>を左辺に持つ規則を以下のようにする</a:t>
            </a:r>
            <a:br>
              <a:rPr lang="en-US" altLang="ja-JP" sz="2800" dirty="0"/>
            </a:br>
            <a:r>
              <a:rPr lang="en-US" altLang="ja-JP" sz="2800" dirty="0" err="1"/>
              <a:t>E</a:t>
            </a:r>
            <a:r>
              <a:rPr lang="en-US" altLang="ja-JP" sz="2800" baseline="-25000" dirty="0" err="1"/>
              <a:t>k</a:t>
            </a:r>
            <a:r>
              <a:rPr lang="en-US" altLang="ja-JP" sz="2800" dirty="0"/>
              <a:t> </a:t>
            </a:r>
            <a:r>
              <a:rPr lang="en-US" altLang="ja-JP" sz="2800" dirty="0">
                <a:sym typeface="Symbol"/>
              </a:rPr>
              <a:t></a:t>
            </a:r>
            <a:r>
              <a:rPr lang="en-US" altLang="ja-JP" sz="2800" dirty="0"/>
              <a:t> E</a:t>
            </a:r>
            <a:r>
              <a:rPr lang="en-US" altLang="ja-JP" sz="2800" baseline="-25000" dirty="0"/>
              <a:t>k+1</a:t>
            </a:r>
            <a:r>
              <a:rPr lang="en-US" altLang="ja-JP" sz="2800" dirty="0"/>
              <a:t>  |  </a:t>
            </a:r>
            <a:r>
              <a:rPr lang="en-US" altLang="ja-JP" sz="2800" dirty="0" err="1"/>
              <a:t>E</a:t>
            </a:r>
            <a:r>
              <a:rPr lang="en-US" altLang="ja-JP" sz="2800" baseline="-25000" dirty="0" err="1"/>
              <a:t>k</a:t>
            </a:r>
            <a:r>
              <a:rPr lang="en-US" altLang="ja-JP" sz="2800" dirty="0"/>
              <a:t> </a:t>
            </a:r>
            <a:r>
              <a:rPr lang="en-US" altLang="ja-JP" sz="2800" dirty="0" err="1"/>
              <a:t>op</a:t>
            </a:r>
            <a:r>
              <a:rPr lang="en-US" altLang="ja-JP" sz="2800" baseline="-25000" dirty="0" err="1"/>
              <a:t>k</a:t>
            </a:r>
            <a:r>
              <a:rPr lang="en-US" altLang="ja-JP" sz="2800" dirty="0"/>
              <a:t> E</a:t>
            </a:r>
            <a:r>
              <a:rPr lang="en-US" altLang="ja-JP" sz="2800" baseline="-25000" dirty="0"/>
              <a:t>k+1</a:t>
            </a:r>
            <a:r>
              <a:rPr lang="ja-JP" altLang="en-US" sz="2800" baseline="-25000" dirty="0"/>
              <a:t>　　　　　</a:t>
            </a:r>
            <a:r>
              <a:rPr lang="en-US" altLang="ja-JP" sz="2800" dirty="0"/>
              <a:t> </a:t>
            </a:r>
            <a:r>
              <a:rPr lang="en-US" altLang="ja-JP" sz="2800" dirty="0" err="1"/>
              <a:t>op</a:t>
            </a:r>
            <a:r>
              <a:rPr lang="en-US" altLang="ja-JP" sz="2800" baseline="-25000" dirty="0" err="1"/>
              <a:t>k</a:t>
            </a:r>
            <a:r>
              <a:rPr lang="ja-JP" altLang="en-US" sz="2800" dirty="0"/>
              <a:t>が左結合</a:t>
            </a:r>
            <a:r>
              <a:rPr lang="ja-JP" altLang="en-US" sz="2800"/>
              <a:t>の場合</a:t>
            </a:r>
            <a:br>
              <a:rPr lang="en-US" altLang="ja-JP" sz="2800" dirty="0"/>
            </a:br>
            <a:r>
              <a:rPr lang="en-US" altLang="ja-JP" sz="2800" dirty="0" err="1"/>
              <a:t>E</a:t>
            </a:r>
            <a:r>
              <a:rPr lang="en-US" altLang="ja-JP" sz="2800" baseline="-25000" dirty="0" err="1"/>
              <a:t>k</a:t>
            </a:r>
            <a:r>
              <a:rPr lang="en-US" altLang="ja-JP" sz="2800" dirty="0"/>
              <a:t> </a:t>
            </a:r>
            <a:r>
              <a:rPr lang="en-US" altLang="ja-JP" sz="2800" dirty="0">
                <a:sym typeface="Symbol"/>
              </a:rPr>
              <a:t></a:t>
            </a:r>
            <a:r>
              <a:rPr lang="en-US" altLang="ja-JP" sz="2800" dirty="0"/>
              <a:t> E</a:t>
            </a:r>
            <a:r>
              <a:rPr lang="en-US" altLang="ja-JP" sz="2800" baseline="-25000" dirty="0"/>
              <a:t>k+1</a:t>
            </a:r>
            <a:r>
              <a:rPr lang="en-US" altLang="ja-JP" sz="2800" dirty="0"/>
              <a:t>  |  E</a:t>
            </a:r>
            <a:r>
              <a:rPr lang="en-US" altLang="ja-JP" sz="2800" baseline="-25000" dirty="0"/>
              <a:t>k+1</a:t>
            </a:r>
            <a:r>
              <a:rPr lang="en-US" altLang="ja-JP" sz="2800" dirty="0"/>
              <a:t> </a:t>
            </a:r>
            <a:r>
              <a:rPr lang="en-US" altLang="ja-JP" sz="2800" dirty="0" err="1"/>
              <a:t>op</a:t>
            </a:r>
            <a:r>
              <a:rPr lang="en-US" altLang="ja-JP" sz="2800" baseline="-25000" dirty="0" err="1"/>
              <a:t>k</a:t>
            </a:r>
            <a:r>
              <a:rPr lang="en-US" altLang="ja-JP" sz="2800" dirty="0"/>
              <a:t> </a:t>
            </a:r>
            <a:r>
              <a:rPr lang="en-US" altLang="ja-JP" sz="2800" dirty="0" err="1"/>
              <a:t>E</a:t>
            </a:r>
            <a:r>
              <a:rPr lang="en-US" altLang="ja-JP" sz="2800" baseline="-25000" dirty="0" err="1"/>
              <a:t>k</a:t>
            </a:r>
            <a:r>
              <a:rPr lang="ja-JP" altLang="en-US" sz="2800" baseline="-25000" dirty="0"/>
              <a:t>　　　　　</a:t>
            </a:r>
            <a:r>
              <a:rPr lang="en-US" altLang="ja-JP" sz="2800" dirty="0"/>
              <a:t> </a:t>
            </a:r>
            <a:r>
              <a:rPr lang="en-US" altLang="ja-JP" sz="2800" dirty="0" err="1"/>
              <a:t>op</a:t>
            </a:r>
            <a:r>
              <a:rPr lang="en-US" altLang="ja-JP" sz="2800" baseline="-25000" dirty="0" err="1"/>
              <a:t>k</a:t>
            </a:r>
            <a:r>
              <a:rPr lang="ja-JP" altLang="en-US" sz="2800" dirty="0"/>
              <a:t>が右結合</a:t>
            </a:r>
            <a:r>
              <a:rPr lang="ja-JP" altLang="en-US" sz="2800"/>
              <a:t>の場合</a:t>
            </a:r>
            <a:br>
              <a:rPr lang="en-US" altLang="ja-JP" sz="2800" dirty="0"/>
            </a:br>
            <a:r>
              <a:rPr lang="en-US" altLang="ja-JP" sz="2800" dirty="0"/>
              <a:t>E</a:t>
            </a:r>
            <a:r>
              <a:rPr lang="en-US" altLang="ja-JP" sz="2800" baseline="-25000" dirty="0"/>
              <a:t>n+1</a:t>
            </a:r>
            <a:r>
              <a:rPr lang="en-US" altLang="ja-JP" sz="2800" dirty="0"/>
              <a:t> </a:t>
            </a:r>
            <a:r>
              <a:rPr lang="en-US" altLang="ja-JP" sz="2800" dirty="0">
                <a:sym typeface="Symbol"/>
              </a:rPr>
              <a:t></a:t>
            </a:r>
            <a:r>
              <a:rPr lang="en-US" altLang="ja-JP" sz="2800" dirty="0"/>
              <a:t> id | (E</a:t>
            </a:r>
            <a:r>
              <a:rPr lang="en-US" altLang="ja-JP" sz="2800" baseline="-25000" dirty="0"/>
              <a:t>1</a:t>
            </a:r>
            <a:r>
              <a:rPr lang="en-US" altLang="ja-JP" sz="2800" dirty="0"/>
              <a:t>)</a:t>
            </a:r>
          </a:p>
          <a:p>
            <a:pPr lvl="1"/>
            <a:endParaRPr lang="en-US" altLang="ja-JP" sz="2800" dirty="0"/>
          </a:p>
          <a:p>
            <a:r>
              <a:rPr lang="ja-JP" altLang="en-US" sz="3200"/>
              <a:t>演算子の優先順位と結合を指定すると</a:t>
            </a:r>
            <a:br>
              <a:rPr lang="en-US" altLang="ja-JP" sz="3200" dirty="0"/>
            </a:br>
            <a:r>
              <a:rPr lang="ja-JP" altLang="en-US" sz="3200"/>
              <a:t>よしなに構文解析してくれるパーザジェネレータもある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03579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3883" y="107673"/>
            <a:ext cx="11221375" cy="1325563"/>
          </a:xfrm>
        </p:spPr>
        <p:txBody>
          <a:bodyPr/>
          <a:lstStyle/>
          <a:p>
            <a:r>
              <a:rPr kumimoji="1" lang="ja-JP" altLang="en-US" dirty="0"/>
              <a:t>本質的に曖昧な文脈自由言語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2559" y="1268761"/>
            <a:ext cx="11248008" cy="53479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sz="3200" dirty="0"/>
              <a:t>文脈自由言語によっては曖昧性は</a:t>
            </a:r>
            <a:r>
              <a:rPr lang="ja-JP" altLang="en-US" sz="3200"/>
              <a:t>回避不能</a:t>
            </a:r>
            <a:endParaRPr lang="en-US" altLang="ja-JP" sz="3200" dirty="0"/>
          </a:p>
          <a:p>
            <a:pPr lvl="1">
              <a:spcAft>
                <a:spcPts val="600"/>
              </a:spcAft>
            </a:pPr>
            <a:r>
              <a:rPr lang="ja-JP" altLang="en-US" sz="2800"/>
              <a:t>例</a:t>
            </a:r>
            <a:r>
              <a:rPr lang="ja-JP" altLang="en-US" sz="2800" dirty="0"/>
              <a:t>：</a:t>
            </a:r>
            <a:r>
              <a:rPr lang="en-US" altLang="ja-JP" sz="2800" dirty="0"/>
              <a:t>L = {</a:t>
            </a:r>
            <a:r>
              <a:rPr lang="en-US" altLang="ja-JP" sz="2800" dirty="0" err="1"/>
              <a:t>a</a:t>
            </a:r>
            <a:r>
              <a:rPr lang="en-US" altLang="ja-JP" sz="2800" baseline="30000" dirty="0" err="1"/>
              <a:t>m</a:t>
            </a:r>
            <a:r>
              <a:rPr lang="en-US" altLang="ja-JP" sz="2800" dirty="0" err="1"/>
              <a:t>b</a:t>
            </a:r>
            <a:r>
              <a:rPr lang="en-US" altLang="ja-JP" sz="2800" baseline="30000" dirty="0" err="1">
                <a:solidFill>
                  <a:srgbClr val="FF0000"/>
                </a:solidFill>
              </a:rPr>
              <a:t>k</a:t>
            </a:r>
            <a:r>
              <a:rPr lang="en-US" altLang="ja-JP" sz="2800" dirty="0" err="1"/>
              <a:t>c</a:t>
            </a:r>
            <a:r>
              <a:rPr lang="en-US" altLang="ja-JP" sz="2800" baseline="30000" dirty="0" err="1"/>
              <a:t>n</a:t>
            </a:r>
            <a:r>
              <a:rPr lang="en-US" altLang="ja-JP" sz="2800" dirty="0" err="1"/>
              <a:t>d</a:t>
            </a:r>
            <a:r>
              <a:rPr lang="en-US" altLang="ja-JP" sz="2800" baseline="30000" dirty="0" err="1">
                <a:solidFill>
                  <a:srgbClr val="FF0000"/>
                </a:solidFill>
              </a:rPr>
              <a:t>k</a:t>
            </a:r>
            <a:r>
              <a:rPr lang="en-US" altLang="ja-JP" sz="2800" dirty="0"/>
              <a:t> | </a:t>
            </a:r>
            <a:r>
              <a:rPr lang="en-US" altLang="ja-JP" sz="2800" dirty="0" err="1"/>
              <a:t>k,m,n</a:t>
            </a:r>
            <a:r>
              <a:rPr lang="en-US" altLang="ja-JP" sz="2800" dirty="0">
                <a:sym typeface="Symbol"/>
              </a:rPr>
              <a:t> 1}</a:t>
            </a:r>
            <a:r>
              <a:rPr lang="en-US" altLang="ja-JP" sz="2800" dirty="0"/>
              <a:t>{</a:t>
            </a:r>
            <a:r>
              <a:rPr lang="en-US" altLang="ja-JP" sz="2800" dirty="0" err="1"/>
              <a:t>a</a:t>
            </a:r>
            <a:r>
              <a:rPr lang="en-US" altLang="ja-JP" sz="2800" baseline="30000" dirty="0" err="1">
                <a:solidFill>
                  <a:srgbClr val="FF0000"/>
                </a:solidFill>
              </a:rPr>
              <a:t>k</a:t>
            </a:r>
            <a:r>
              <a:rPr lang="en-US" altLang="ja-JP" sz="2800" dirty="0" err="1"/>
              <a:t>b</a:t>
            </a:r>
            <a:r>
              <a:rPr lang="en-US" altLang="ja-JP" sz="2800" baseline="30000" dirty="0" err="1"/>
              <a:t>m</a:t>
            </a:r>
            <a:r>
              <a:rPr lang="en-US" altLang="ja-JP" sz="2800" dirty="0" err="1"/>
              <a:t>c</a:t>
            </a:r>
            <a:r>
              <a:rPr lang="en-US" altLang="ja-JP" sz="2800" baseline="30000" dirty="0" err="1">
                <a:solidFill>
                  <a:srgbClr val="FF0000"/>
                </a:solidFill>
              </a:rPr>
              <a:t>k</a:t>
            </a:r>
            <a:r>
              <a:rPr lang="en-US" altLang="ja-JP" sz="2800" dirty="0" err="1"/>
              <a:t>d</a:t>
            </a:r>
            <a:r>
              <a:rPr lang="en-US" altLang="ja-JP" sz="2800" baseline="30000" dirty="0" err="1"/>
              <a:t>n</a:t>
            </a:r>
            <a:r>
              <a:rPr lang="en-US" altLang="ja-JP" sz="2800" dirty="0"/>
              <a:t> | </a:t>
            </a:r>
            <a:r>
              <a:rPr lang="en-US" altLang="ja-JP" sz="2800" dirty="0" err="1"/>
              <a:t>k,m,n</a:t>
            </a:r>
            <a:r>
              <a:rPr lang="en-US" altLang="ja-JP" sz="2800" dirty="0">
                <a:sym typeface="Symbol"/>
              </a:rPr>
              <a:t> 1}</a:t>
            </a:r>
          </a:p>
          <a:p>
            <a:pPr lvl="1">
              <a:spcAft>
                <a:spcPts val="600"/>
              </a:spcAft>
            </a:pPr>
            <a:r>
              <a:rPr lang="ja-JP" altLang="en-US" sz="2800">
                <a:sym typeface="Symbol"/>
              </a:rPr>
              <a:t>曖昧</a:t>
            </a:r>
            <a:r>
              <a:rPr lang="ja-JP" altLang="en-US" sz="2800" dirty="0">
                <a:sym typeface="Symbol"/>
              </a:rPr>
              <a:t>な文脈自由文法では</a:t>
            </a:r>
            <a:r>
              <a:rPr lang="ja-JP" altLang="en-US" sz="2800">
                <a:sym typeface="Symbol"/>
              </a:rPr>
              <a:t>記述可能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S  A E | F D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A  a | </a:t>
            </a:r>
            <a:r>
              <a:rPr lang="en-US" altLang="ja-JP" sz="2800" dirty="0" err="1">
                <a:sym typeface="Symbol"/>
              </a:rPr>
              <a:t>aA</a:t>
            </a:r>
            <a:r>
              <a:rPr lang="en-US" altLang="ja-JP" sz="2800" dirty="0">
                <a:sym typeface="Symbol"/>
              </a:rPr>
              <a:t>       D  d | </a:t>
            </a:r>
            <a:r>
              <a:rPr lang="en-US" altLang="ja-JP" sz="2800" dirty="0" err="1">
                <a:sym typeface="Symbol"/>
              </a:rPr>
              <a:t>dD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E  C | </a:t>
            </a:r>
            <a:r>
              <a:rPr lang="en-US" altLang="ja-JP" sz="2800" dirty="0" err="1">
                <a:sym typeface="Symbol"/>
              </a:rPr>
              <a:t>bEd</a:t>
            </a:r>
            <a:r>
              <a:rPr lang="en-US" altLang="ja-JP" sz="2800" dirty="0">
                <a:sym typeface="Symbol"/>
              </a:rPr>
              <a:t>     C  c | </a:t>
            </a:r>
            <a:r>
              <a:rPr lang="en-US" altLang="ja-JP" sz="2800" dirty="0" err="1">
                <a:sym typeface="Symbol"/>
              </a:rPr>
              <a:t>cC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F  B | </a:t>
            </a:r>
            <a:r>
              <a:rPr lang="en-US" altLang="ja-JP" sz="2800" dirty="0" err="1">
                <a:sym typeface="Symbol"/>
              </a:rPr>
              <a:t>aFc</a:t>
            </a:r>
            <a:r>
              <a:rPr lang="en-US" altLang="ja-JP" sz="2800" dirty="0">
                <a:sym typeface="Symbol"/>
              </a:rPr>
              <a:t>     B  b | </a:t>
            </a:r>
            <a:r>
              <a:rPr lang="en-US" altLang="ja-JP" sz="2800" dirty="0" err="1">
                <a:sym typeface="Symbol"/>
              </a:rPr>
              <a:t>bB</a:t>
            </a:r>
            <a:endParaRPr lang="en-US" altLang="ja-JP" sz="2800" dirty="0">
              <a:sym typeface="Symbol"/>
            </a:endParaRPr>
          </a:p>
          <a:p>
            <a:pPr>
              <a:spcAft>
                <a:spcPts val="600"/>
              </a:spcAft>
            </a:pPr>
            <a:r>
              <a:rPr lang="ja-JP" altLang="en-US" sz="3200">
                <a:sym typeface="Symbol"/>
              </a:rPr>
              <a:t>曖昧</a:t>
            </a:r>
            <a:r>
              <a:rPr lang="ja-JP" altLang="en-US" sz="3200" dirty="0">
                <a:sym typeface="Symbol"/>
              </a:rPr>
              <a:t>でない文脈自由文法では</a:t>
            </a:r>
            <a:r>
              <a:rPr lang="ja-JP" altLang="en-US" sz="3200">
                <a:sym typeface="Symbol"/>
              </a:rPr>
              <a:t>記述不能</a:t>
            </a:r>
            <a:br>
              <a:rPr lang="en-US" altLang="ja-JP" sz="3200" dirty="0">
                <a:sym typeface="Symbol"/>
              </a:rPr>
            </a:br>
            <a:r>
              <a:rPr lang="en-US" altLang="ja-JP" sz="2400" dirty="0">
                <a:sym typeface="Symbol"/>
              </a:rPr>
              <a:t>(cf. </a:t>
            </a:r>
            <a:r>
              <a:rPr lang="en-US" altLang="ja-JP" sz="2400" dirty="0" err="1">
                <a:sym typeface="Symbol"/>
              </a:rPr>
              <a:t>R.J.Parikh</a:t>
            </a:r>
            <a:r>
              <a:rPr lang="en-US" altLang="ja-JP" sz="2400" dirty="0">
                <a:sym typeface="Symbol"/>
              </a:rPr>
              <a:t>, “On Context-Free Languages”, JACM, 1966)</a:t>
            </a:r>
            <a:br>
              <a:rPr lang="en-US" altLang="ja-JP" sz="2400" dirty="0">
                <a:sym typeface="Symbol"/>
              </a:rPr>
            </a:b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2230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の前に</a:t>
            </a:r>
            <a:r>
              <a:rPr lang="en-US" altLang="ja-JP" dirty="0">
                <a:sym typeface="Wingdings" pitchFamily="2" charset="2"/>
              </a:rPr>
              <a:t>: </a:t>
            </a:r>
            <a:r>
              <a:rPr lang="ja-JP" altLang="en-US">
                <a:sym typeface="Wingdings" pitchFamily="2" charset="2"/>
              </a:rPr>
              <a:t>文脈自由文法の復習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構文解析において考慮が必要な事項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トップダウン構文解析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Nulls, First, Follows </a:t>
            </a:r>
            <a:r>
              <a:rPr lang="ja-JP" altLang="en-US">
                <a:sym typeface="Wingdings" pitchFamily="2" charset="2"/>
              </a:rPr>
              <a:t>を計算するアルゴリズム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84907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9495" y="169688"/>
            <a:ext cx="11540971" cy="1325563"/>
          </a:xfrm>
        </p:spPr>
        <p:txBody>
          <a:bodyPr/>
          <a:lstStyle/>
          <a:p>
            <a:r>
              <a:rPr lang="ja-JP" altLang="en-US" sz="4000" dirty="0"/>
              <a:t>トップダウン</a:t>
            </a:r>
            <a:r>
              <a:rPr lang="en-US" altLang="ja-JP" sz="4000" dirty="0" err="1"/>
              <a:t>vs</a:t>
            </a:r>
            <a:r>
              <a:rPr lang="ja-JP" altLang="en-US" sz="4000" dirty="0"/>
              <a:t>ボトムアップ解析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2457" y="1283392"/>
            <a:ext cx="11061577" cy="4525963"/>
          </a:xfrm>
        </p:spPr>
        <p:txBody>
          <a:bodyPr/>
          <a:lstStyle/>
          <a:p>
            <a:r>
              <a:rPr kumimoji="1" lang="ja-JP" altLang="en-US" dirty="0"/>
              <a:t>トップダウン構文解析</a:t>
            </a:r>
            <a:endParaRPr kumimoji="1" lang="en-US" altLang="ja-JP" dirty="0"/>
          </a:p>
          <a:p>
            <a:pPr lvl="1"/>
            <a:r>
              <a:rPr lang="ja-JP" altLang="en-US" dirty="0"/>
              <a:t>構文解析木を上から順に構成</a:t>
            </a:r>
            <a:endParaRPr lang="en-US" altLang="ja-JP" dirty="0"/>
          </a:p>
          <a:p>
            <a:r>
              <a:rPr kumimoji="1" lang="ja-JP" altLang="en-US" dirty="0"/>
              <a:t>ボトムアップ構文解析</a:t>
            </a:r>
            <a:endParaRPr kumimoji="1" lang="en-US" altLang="ja-JP" dirty="0"/>
          </a:p>
          <a:p>
            <a:pPr lvl="1"/>
            <a:r>
              <a:rPr lang="ja-JP" altLang="en-US" dirty="0"/>
              <a:t>構文解析木を下から順に構成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97139" y="2982454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45211" y="3726908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</a:t>
            </a:r>
            <a:endParaRPr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26754" y="437789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</a:t>
            </a:r>
            <a:endParaRPr lang="ja-JP" altLang="en-US" sz="2400" dirty="0"/>
          </a:p>
        </p:txBody>
      </p:sp>
      <p:cxnSp>
        <p:nvCxnSpPr>
          <p:cNvPr id="7" name="直線コネクタ 6"/>
          <p:cNvCxnSpPr/>
          <p:nvPr/>
        </p:nvCxnSpPr>
        <p:spPr bwMode="auto">
          <a:xfrm flipH="1">
            <a:off x="8019105" y="3364545"/>
            <a:ext cx="377552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>
            <a:off x="8674164" y="3364545"/>
            <a:ext cx="406339" cy="271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コネクタ 8"/>
          <p:cNvCxnSpPr/>
          <p:nvPr/>
        </p:nvCxnSpPr>
        <p:spPr bwMode="auto">
          <a:xfrm>
            <a:off x="8511200" y="3370511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/>
          <p:cNvSpPr txBox="1"/>
          <p:nvPr/>
        </p:nvSpPr>
        <p:spPr>
          <a:xfrm>
            <a:off x="7788297" y="50726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+</a:t>
            </a:r>
            <a:endParaRPr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82595" y="5039584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</a:t>
            </a:r>
            <a:endParaRPr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96206" y="5032788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</a:t>
            </a:r>
            <a:endParaRPr lang="ja-JP" altLang="en-US" sz="2400" dirty="0"/>
          </a:p>
        </p:txBody>
      </p:sp>
      <p:cxnSp>
        <p:nvCxnSpPr>
          <p:cNvPr id="13" name="直線コネクタ 12"/>
          <p:cNvCxnSpPr/>
          <p:nvPr/>
        </p:nvCxnSpPr>
        <p:spPr bwMode="auto">
          <a:xfrm flipH="1">
            <a:off x="7470100" y="4800816"/>
            <a:ext cx="377552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>
            <a:off x="8125159" y="4800815"/>
            <a:ext cx="406339" cy="271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7962195" y="4806781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8339748" y="367495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*</a:t>
            </a:r>
            <a:endParaRPr lang="ja-JP" altLang="en-US" sz="2400" dirty="0"/>
          </a:p>
        </p:txBody>
      </p:sp>
      <p:cxnSp>
        <p:nvCxnSpPr>
          <p:cNvPr id="17" name="直線コネクタ 16"/>
          <p:cNvCxnSpPr/>
          <p:nvPr/>
        </p:nvCxnSpPr>
        <p:spPr bwMode="auto">
          <a:xfrm>
            <a:off x="9133723" y="4137300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テキスト ボックス 17"/>
          <p:cNvSpPr txBox="1"/>
          <p:nvPr/>
        </p:nvSpPr>
        <p:spPr>
          <a:xfrm>
            <a:off x="8945210" y="4427978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id</a:t>
            </a:r>
            <a:endParaRPr lang="ja-JP" altLang="en-US" sz="2400" dirty="0"/>
          </a:p>
        </p:txBody>
      </p:sp>
      <p:cxnSp>
        <p:nvCxnSpPr>
          <p:cNvPr id="19" name="直線コネクタ 18"/>
          <p:cNvCxnSpPr/>
          <p:nvPr/>
        </p:nvCxnSpPr>
        <p:spPr bwMode="auto">
          <a:xfrm>
            <a:off x="8577128" y="5444655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8295475" y="573533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num</a:t>
            </a:r>
            <a:endParaRPr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03618" y="5735332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id</a:t>
            </a:r>
            <a:endParaRPr lang="ja-JP" altLang="en-US" sz="2400" dirty="0"/>
          </a:p>
        </p:txBody>
      </p:sp>
      <p:cxnSp>
        <p:nvCxnSpPr>
          <p:cNvPr id="22" name="直線コネクタ 21"/>
          <p:cNvCxnSpPr/>
          <p:nvPr/>
        </p:nvCxnSpPr>
        <p:spPr bwMode="auto">
          <a:xfrm>
            <a:off x="7370053" y="5465789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/>
          <p:nvPr/>
        </p:nvSpPr>
        <p:spPr>
          <a:xfrm>
            <a:off x="7752184" y="3608565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</a:t>
            </a:r>
            <a:endParaRPr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208025" y="4270254"/>
            <a:ext cx="30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(</a:t>
            </a:r>
            <a:endParaRPr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421636" y="4263458"/>
            <a:ext cx="30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)</a:t>
            </a:r>
            <a:endParaRPr lang="ja-JP" altLang="en-US" sz="2400" dirty="0"/>
          </a:p>
        </p:txBody>
      </p:sp>
      <p:cxnSp>
        <p:nvCxnSpPr>
          <p:cNvPr id="26" name="直線コネクタ 25"/>
          <p:cNvCxnSpPr/>
          <p:nvPr/>
        </p:nvCxnSpPr>
        <p:spPr bwMode="auto">
          <a:xfrm flipH="1">
            <a:off x="7495531" y="4031485"/>
            <a:ext cx="377552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/>
          <p:nvPr/>
        </p:nvCxnSpPr>
        <p:spPr bwMode="auto">
          <a:xfrm>
            <a:off x="8150589" y="4031485"/>
            <a:ext cx="406339" cy="271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/>
          <p:nvPr/>
        </p:nvCxnSpPr>
        <p:spPr bwMode="auto">
          <a:xfrm>
            <a:off x="7987627" y="4037451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/>
          <p:cNvCxnSpPr/>
          <p:nvPr/>
        </p:nvCxnSpPr>
        <p:spPr bwMode="auto">
          <a:xfrm>
            <a:off x="9552384" y="2852937"/>
            <a:ext cx="0" cy="20837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テキスト ボックス 30"/>
          <p:cNvSpPr txBox="1"/>
          <p:nvPr/>
        </p:nvSpPr>
        <p:spPr>
          <a:xfrm>
            <a:off x="8511201" y="227687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トップダウン</a:t>
            </a:r>
          </a:p>
        </p:txBody>
      </p:sp>
      <p:cxnSp>
        <p:nvCxnSpPr>
          <p:cNvPr id="32" name="直線矢印コネクタ 31"/>
          <p:cNvCxnSpPr/>
          <p:nvPr/>
        </p:nvCxnSpPr>
        <p:spPr bwMode="auto">
          <a:xfrm flipV="1">
            <a:off x="6600056" y="4172199"/>
            <a:ext cx="0" cy="17917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テキスト ボックス 33"/>
          <p:cNvSpPr txBox="1"/>
          <p:nvPr/>
        </p:nvSpPr>
        <p:spPr>
          <a:xfrm>
            <a:off x="5311726" y="619699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ボトムアップ</a:t>
            </a:r>
          </a:p>
        </p:txBody>
      </p:sp>
    </p:spTree>
    <p:extLst>
      <p:ext uri="{BB962C8B-B14F-4D97-AF65-F5344CB8AC3E}">
        <p14:creationId xmlns:p14="http://schemas.microsoft.com/office/powerpoint/2010/main" val="15781953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8373" y="116632"/>
            <a:ext cx="11443316" cy="1143000"/>
          </a:xfrm>
        </p:spPr>
        <p:txBody>
          <a:bodyPr/>
          <a:lstStyle/>
          <a:p>
            <a:r>
              <a:rPr kumimoji="1" lang="ja-JP" altLang="en-US" dirty="0"/>
              <a:t>トップダウン構文解析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6229" y="1052737"/>
            <a:ext cx="11611991" cy="5641026"/>
          </a:xfrm>
        </p:spPr>
        <p:txBody>
          <a:bodyPr>
            <a:normAutofit lnSpcReduction="10000"/>
          </a:bodyPr>
          <a:lstStyle/>
          <a:p>
            <a:r>
              <a:rPr lang="ja-JP" altLang="en-US" sz="3200" dirty="0"/>
              <a:t>入力を左（先頭）から走査しながら</a:t>
            </a:r>
            <a:r>
              <a:rPr lang="ja-JP" altLang="en-US" sz="3200"/>
              <a:t>トップダウンに</a:t>
            </a:r>
            <a:br>
              <a:rPr lang="en-US" altLang="ja-JP" sz="3200" dirty="0"/>
            </a:br>
            <a:r>
              <a:rPr lang="ja-JP" altLang="en-US" sz="3200"/>
              <a:t>構文</a:t>
            </a:r>
            <a:r>
              <a:rPr lang="ja-JP" altLang="en-US" sz="3200" dirty="0"/>
              <a:t>解析</a:t>
            </a:r>
            <a:r>
              <a:rPr lang="ja-JP" altLang="en-US" sz="3200"/>
              <a:t>木を構築</a:t>
            </a:r>
            <a:endParaRPr lang="en-US" altLang="ja-JP" sz="3200" dirty="0"/>
          </a:p>
          <a:p>
            <a:pPr lvl="1"/>
            <a:r>
              <a:rPr lang="ja-JP" altLang="en-US" sz="2800"/>
              <a:t>例</a:t>
            </a:r>
            <a:r>
              <a:rPr lang="ja-JP" altLang="en-US" sz="2800" dirty="0"/>
              <a:t>：</a:t>
            </a:r>
            <a:r>
              <a:rPr lang="en-US" altLang="ja-JP" sz="2800" dirty="0"/>
              <a:t>E </a:t>
            </a:r>
            <a:r>
              <a:rPr lang="en-US" altLang="ja-JP" sz="2800" dirty="0">
                <a:sym typeface="Symbol"/>
              </a:rPr>
              <a:t> T | T+E</a:t>
            </a:r>
            <a:r>
              <a:rPr lang="ja-JP" altLang="en-US" sz="2800" dirty="0">
                <a:sym typeface="Symbol"/>
              </a:rPr>
              <a:t>　</a:t>
            </a:r>
            <a:r>
              <a:rPr lang="en-US" altLang="ja-JP" sz="2800" dirty="0">
                <a:sym typeface="Symbol"/>
              </a:rPr>
              <a:t>T  F | F</a:t>
            </a:r>
            <a:r>
              <a:rPr lang="en-US" altLang="ja-JP" sz="2800" dirty="0">
                <a:latin typeface="Symbol" pitchFamily="18" charset="2"/>
                <a:sym typeface="Symbol"/>
              </a:rPr>
              <a:t>*</a:t>
            </a:r>
            <a:r>
              <a:rPr lang="en-US" altLang="ja-JP" sz="2800" dirty="0">
                <a:sym typeface="Symbol"/>
              </a:rPr>
              <a:t>T     F  id | (E)</a:t>
            </a:r>
          </a:p>
          <a:p>
            <a:pPr lvl="1"/>
            <a:r>
              <a:rPr lang="ja-JP" altLang="en-US" sz="2800">
                <a:sym typeface="Symbol"/>
              </a:rPr>
              <a:t>以下</a:t>
            </a:r>
            <a:r>
              <a:rPr lang="en-US" altLang="ja-JP" sz="2800" dirty="0">
                <a:sym typeface="Symbol"/>
              </a:rPr>
              <a:t> (</a:t>
            </a:r>
            <a:r>
              <a:rPr lang="ja-JP" altLang="en-US" sz="2800">
                <a:sym typeface="Symbol"/>
              </a:rPr>
              <a:t>のような</a:t>
            </a:r>
            <a:r>
              <a:rPr lang="en-US" altLang="ja-JP" sz="2800" dirty="0">
                <a:sym typeface="Symbol"/>
              </a:rPr>
              <a:t>) </a:t>
            </a:r>
            <a:r>
              <a:rPr lang="ja-JP" altLang="en-US" sz="2800">
                <a:sym typeface="Symbol"/>
              </a:rPr>
              <a:t>プログラムで構文解析</a:t>
            </a:r>
            <a:br>
              <a:rPr lang="en-US" altLang="ja-JP" sz="2800" dirty="0">
                <a:sym typeface="Symbol"/>
              </a:rPr>
            </a:b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let rec </a:t>
            </a:r>
            <a:r>
              <a:rPr lang="en-US" altLang="ja-JP" sz="2800" dirty="0" err="1">
                <a:sym typeface="Symbol"/>
              </a:rPr>
              <a:t>parseE</a:t>
            </a:r>
            <a:r>
              <a:rPr lang="en-US" altLang="ja-JP" sz="2800" dirty="0">
                <a:sym typeface="Symbol"/>
              </a:rPr>
              <a:t>() =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   let p1=</a:t>
            </a:r>
            <a:r>
              <a:rPr lang="en-US" altLang="ja-JP" sz="2800" dirty="0" err="1">
                <a:sym typeface="Symbol"/>
              </a:rPr>
              <a:t>parseT</a:t>
            </a:r>
            <a:r>
              <a:rPr lang="en-US" altLang="ja-JP" sz="2800" dirty="0">
                <a:sym typeface="Symbol"/>
              </a:rPr>
              <a:t>()</a:t>
            </a:r>
            <a:r>
              <a:rPr lang="ja-JP" altLang="en-US" sz="2800" dirty="0">
                <a:sym typeface="Symbol"/>
              </a:rPr>
              <a:t> </a:t>
            </a:r>
            <a:r>
              <a:rPr lang="en-US" altLang="ja-JP" sz="2800" dirty="0">
                <a:sym typeface="Symbol"/>
              </a:rPr>
              <a:t>in 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   match next() with ‘+’ </a:t>
            </a:r>
            <a:r>
              <a:rPr lang="en-US" altLang="ja-JP" sz="2800" dirty="0">
                <a:sym typeface="Wingdings" pitchFamily="2" charset="2"/>
              </a:rPr>
              <a:t></a:t>
            </a:r>
            <a:r>
              <a:rPr lang="en-US" altLang="ja-JP" sz="2800" dirty="0">
                <a:sym typeface="Symbol"/>
              </a:rPr>
              <a:t> Plus(p1,parseE()) | _ </a:t>
            </a:r>
            <a:r>
              <a:rPr lang="en-US" altLang="ja-JP" sz="2800" dirty="0">
                <a:sym typeface="Wingdings" pitchFamily="2" charset="2"/>
              </a:rPr>
              <a:t></a:t>
            </a:r>
            <a:r>
              <a:rPr lang="en-US" altLang="ja-JP" sz="2800" dirty="0">
                <a:sym typeface="Symbol"/>
              </a:rPr>
              <a:t> p1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and </a:t>
            </a:r>
            <a:r>
              <a:rPr lang="en-US" altLang="ja-JP" sz="2800" dirty="0" err="1">
                <a:sym typeface="Symbol"/>
              </a:rPr>
              <a:t>parseT</a:t>
            </a:r>
            <a:r>
              <a:rPr lang="en-US" altLang="ja-JP" sz="2800" dirty="0">
                <a:sym typeface="Symbol"/>
              </a:rPr>
              <a:t>() =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	let p1=</a:t>
            </a:r>
            <a:r>
              <a:rPr lang="en-US" altLang="ja-JP" sz="2800" dirty="0" err="1">
                <a:sym typeface="Symbol"/>
              </a:rPr>
              <a:t>parseF</a:t>
            </a:r>
            <a:r>
              <a:rPr lang="en-US" altLang="ja-JP" sz="2800" dirty="0">
                <a:sym typeface="Symbol"/>
              </a:rPr>
              <a:t>() in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	match next() with ‘*’ </a:t>
            </a:r>
            <a:r>
              <a:rPr lang="en-US" altLang="ja-JP" sz="2800" dirty="0">
                <a:sym typeface="Wingdings" pitchFamily="2" charset="2"/>
              </a:rPr>
              <a:t></a:t>
            </a:r>
            <a:r>
              <a:rPr lang="en-US" altLang="ja-JP" sz="2800" dirty="0">
                <a:sym typeface="Symbol"/>
              </a:rPr>
              <a:t> Times(p1,parseT()) | _ </a:t>
            </a:r>
            <a:r>
              <a:rPr lang="en-US" altLang="ja-JP" sz="2800" dirty="0">
                <a:sym typeface="Wingdings" pitchFamily="2" charset="2"/>
              </a:rPr>
              <a:t></a:t>
            </a:r>
            <a:r>
              <a:rPr lang="en-US" altLang="ja-JP" sz="2800" dirty="0">
                <a:sym typeface="Symbol"/>
              </a:rPr>
              <a:t> p1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and </a:t>
            </a:r>
            <a:r>
              <a:rPr lang="en-US" altLang="ja-JP" sz="2800" dirty="0" err="1">
                <a:sym typeface="Symbol"/>
              </a:rPr>
              <a:t>parseF</a:t>
            </a:r>
            <a:r>
              <a:rPr lang="en-US" altLang="ja-JP" sz="2800" dirty="0">
                <a:sym typeface="Symbol"/>
              </a:rPr>
              <a:t>() =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	match next() with id </a:t>
            </a:r>
            <a:r>
              <a:rPr lang="en-US" altLang="ja-JP" sz="2800" dirty="0">
                <a:sym typeface="Wingdings" pitchFamily="2" charset="2"/>
              </a:rPr>
              <a:t> </a:t>
            </a:r>
            <a:r>
              <a:rPr lang="en-US" altLang="ja-JP" sz="2800" dirty="0">
                <a:sym typeface="Symbol"/>
              </a:rPr>
              <a:t>id 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| ‘(‘  </a:t>
            </a:r>
            <a:r>
              <a:rPr lang="en-US" altLang="ja-JP" sz="2800" dirty="0">
                <a:sym typeface="Wingdings" pitchFamily="2" charset="2"/>
              </a:rPr>
              <a:t></a:t>
            </a:r>
            <a:r>
              <a:rPr lang="en-US" altLang="ja-JP" sz="2800" dirty="0">
                <a:sym typeface="Symbol"/>
              </a:rPr>
              <a:t> let p=</a:t>
            </a:r>
            <a:r>
              <a:rPr lang="en-US" altLang="ja-JP" sz="2800" dirty="0" err="1">
                <a:sym typeface="Symbol"/>
              </a:rPr>
              <a:t>parseE</a:t>
            </a:r>
            <a:r>
              <a:rPr lang="en-US" altLang="ja-JP" sz="2800" dirty="0">
                <a:sym typeface="Symbol"/>
              </a:rPr>
              <a:t>() in next();p</a:t>
            </a:r>
            <a:endParaRPr lang="ja-JP" altLang="en-US" sz="2800" dirty="0"/>
          </a:p>
        </p:txBody>
      </p:sp>
      <p:sp>
        <p:nvSpPr>
          <p:cNvPr id="4" name="角丸四角形吹き出し 3"/>
          <p:cNvSpPr/>
          <p:nvPr/>
        </p:nvSpPr>
        <p:spPr bwMode="auto">
          <a:xfrm>
            <a:off x="4473847" y="2695142"/>
            <a:ext cx="3312368" cy="736055"/>
          </a:xfrm>
          <a:prstGeom prst="wedgeRoundRectCallout">
            <a:avLst>
              <a:gd name="adj1" fmla="val -73703"/>
              <a:gd name="adj2" fmla="val 8708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 dirty="0">
                <a:latin typeface="Comic Sans MS" pitchFamily="66" charset="0"/>
                <a:ea typeface="HGS創英角ﾎﾟｯﾌﾟ体" pitchFamily="50" charset="-128"/>
              </a:rPr>
              <a:t>各非終端記号ごとに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/>
              <a:t>それを認識する関数を用意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8144025" y="2837247"/>
            <a:ext cx="3456384" cy="451843"/>
          </a:xfrm>
          <a:prstGeom prst="wedgeRoundRectCallout">
            <a:avLst>
              <a:gd name="adj1" fmla="val -58994"/>
              <a:gd name="adj2" fmla="val 117047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 dirty="0">
                <a:latin typeface="Comic Sans MS" pitchFamily="66" charset="0"/>
                <a:ea typeface="HGS創英角ﾎﾟｯﾌﾟ体" pitchFamily="50" charset="-128"/>
              </a:rPr>
              <a:t>文法規則に従って再帰呼び出し</a:t>
            </a:r>
          </a:p>
        </p:txBody>
      </p:sp>
    </p:spTree>
    <p:extLst>
      <p:ext uri="{BB962C8B-B14F-4D97-AF65-F5344CB8AC3E}">
        <p14:creationId xmlns:p14="http://schemas.microsoft.com/office/powerpoint/2010/main" val="27731910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8373" y="116632"/>
            <a:ext cx="11443316" cy="1143000"/>
          </a:xfrm>
        </p:spPr>
        <p:txBody>
          <a:bodyPr/>
          <a:lstStyle/>
          <a:p>
            <a:r>
              <a:rPr kumimoji="1" lang="ja-JP" altLang="en-US" dirty="0"/>
              <a:t>トップダウン構文解析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6229" y="1052737"/>
            <a:ext cx="11611991" cy="5641026"/>
          </a:xfrm>
        </p:spPr>
        <p:txBody>
          <a:bodyPr>
            <a:normAutofit lnSpcReduction="10000"/>
          </a:bodyPr>
          <a:lstStyle/>
          <a:p>
            <a:r>
              <a:rPr lang="ja-JP" altLang="en-US" sz="3200" dirty="0"/>
              <a:t>入力を左（先頭）から走査しながら</a:t>
            </a:r>
            <a:r>
              <a:rPr lang="ja-JP" altLang="en-US" sz="3200"/>
              <a:t>トップダウンに</a:t>
            </a:r>
            <a:br>
              <a:rPr lang="en-US" altLang="ja-JP" sz="3200" dirty="0"/>
            </a:br>
            <a:r>
              <a:rPr lang="ja-JP" altLang="en-US" sz="3200"/>
              <a:t>構文</a:t>
            </a:r>
            <a:r>
              <a:rPr lang="ja-JP" altLang="en-US" sz="3200" dirty="0"/>
              <a:t>解析</a:t>
            </a:r>
            <a:r>
              <a:rPr lang="ja-JP" altLang="en-US" sz="3200"/>
              <a:t>木を構築</a:t>
            </a:r>
            <a:endParaRPr lang="en-US" altLang="ja-JP" sz="3200" dirty="0"/>
          </a:p>
          <a:p>
            <a:pPr lvl="1"/>
            <a:r>
              <a:rPr lang="ja-JP" altLang="en-US" sz="2800"/>
              <a:t>例</a:t>
            </a:r>
            <a:r>
              <a:rPr lang="ja-JP" altLang="en-US" sz="2800" dirty="0"/>
              <a:t>：</a:t>
            </a:r>
            <a:r>
              <a:rPr lang="en-US" altLang="ja-JP" sz="2800" dirty="0"/>
              <a:t>E </a:t>
            </a:r>
            <a:r>
              <a:rPr lang="en-US" altLang="ja-JP" sz="2800" dirty="0">
                <a:sym typeface="Symbol"/>
              </a:rPr>
              <a:t> T | T+E</a:t>
            </a:r>
            <a:r>
              <a:rPr lang="ja-JP" altLang="en-US" sz="2800" dirty="0">
                <a:sym typeface="Symbol"/>
              </a:rPr>
              <a:t>　</a:t>
            </a:r>
            <a:r>
              <a:rPr lang="en-US" altLang="ja-JP" sz="2800" dirty="0">
                <a:sym typeface="Symbol"/>
              </a:rPr>
              <a:t>T  F | F</a:t>
            </a:r>
            <a:r>
              <a:rPr lang="en-US" altLang="ja-JP" sz="2800" dirty="0">
                <a:latin typeface="Symbol" pitchFamily="18" charset="2"/>
                <a:sym typeface="Symbol"/>
              </a:rPr>
              <a:t>*</a:t>
            </a:r>
            <a:r>
              <a:rPr lang="en-US" altLang="ja-JP" sz="2800" dirty="0">
                <a:sym typeface="Symbol"/>
              </a:rPr>
              <a:t>T     F  id | (E)</a:t>
            </a:r>
          </a:p>
          <a:p>
            <a:pPr lvl="1"/>
            <a:r>
              <a:rPr lang="ja-JP" altLang="en-US" sz="2800">
                <a:sym typeface="Symbol"/>
              </a:rPr>
              <a:t>以下</a:t>
            </a:r>
            <a:r>
              <a:rPr lang="en-US" altLang="ja-JP" sz="2800" dirty="0">
                <a:sym typeface="Symbol"/>
              </a:rPr>
              <a:t> (</a:t>
            </a:r>
            <a:r>
              <a:rPr lang="ja-JP" altLang="en-US" sz="2800">
                <a:sym typeface="Symbol"/>
              </a:rPr>
              <a:t>のような</a:t>
            </a:r>
            <a:r>
              <a:rPr lang="en-US" altLang="ja-JP" sz="2800" dirty="0">
                <a:sym typeface="Symbol"/>
              </a:rPr>
              <a:t>) </a:t>
            </a:r>
            <a:r>
              <a:rPr lang="ja-JP" altLang="en-US" sz="2800">
                <a:sym typeface="Symbol"/>
              </a:rPr>
              <a:t>プログラムで構文解析</a:t>
            </a:r>
            <a:br>
              <a:rPr lang="en-US" altLang="ja-JP" sz="2800" dirty="0">
                <a:sym typeface="Symbol"/>
              </a:rPr>
            </a:b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let rec </a:t>
            </a:r>
            <a:r>
              <a:rPr lang="en-US" altLang="ja-JP" sz="2800" dirty="0" err="1">
                <a:sym typeface="Symbol"/>
              </a:rPr>
              <a:t>parseE</a:t>
            </a:r>
            <a:r>
              <a:rPr lang="en-US" altLang="ja-JP" sz="2800" dirty="0">
                <a:sym typeface="Symbol"/>
              </a:rPr>
              <a:t>() =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   let p1=</a:t>
            </a:r>
            <a:r>
              <a:rPr lang="en-US" altLang="ja-JP" sz="2800" dirty="0" err="1">
                <a:sym typeface="Symbol"/>
              </a:rPr>
              <a:t>parseT</a:t>
            </a:r>
            <a:r>
              <a:rPr lang="en-US" altLang="ja-JP" sz="2800" dirty="0">
                <a:sym typeface="Symbol"/>
              </a:rPr>
              <a:t>()</a:t>
            </a:r>
            <a:r>
              <a:rPr lang="ja-JP" altLang="en-US" sz="2800" dirty="0">
                <a:sym typeface="Symbol"/>
              </a:rPr>
              <a:t> </a:t>
            </a:r>
            <a:r>
              <a:rPr lang="en-US" altLang="ja-JP" sz="2800" dirty="0">
                <a:sym typeface="Symbol"/>
              </a:rPr>
              <a:t>in 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   match next() with ‘+’ </a:t>
            </a:r>
            <a:r>
              <a:rPr lang="en-US" altLang="ja-JP" sz="2800" dirty="0">
                <a:sym typeface="Wingdings" pitchFamily="2" charset="2"/>
              </a:rPr>
              <a:t></a:t>
            </a:r>
            <a:r>
              <a:rPr lang="en-US" altLang="ja-JP" sz="2800" dirty="0">
                <a:sym typeface="Symbol"/>
              </a:rPr>
              <a:t> Plus(p1,parseE()) | _ </a:t>
            </a:r>
            <a:r>
              <a:rPr lang="en-US" altLang="ja-JP" sz="2800" dirty="0">
                <a:sym typeface="Wingdings" pitchFamily="2" charset="2"/>
              </a:rPr>
              <a:t></a:t>
            </a:r>
            <a:r>
              <a:rPr lang="en-US" altLang="ja-JP" sz="2800" dirty="0">
                <a:sym typeface="Symbol"/>
              </a:rPr>
              <a:t> p1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and </a:t>
            </a:r>
            <a:r>
              <a:rPr lang="en-US" altLang="ja-JP" sz="2800" dirty="0" err="1">
                <a:sym typeface="Symbol"/>
              </a:rPr>
              <a:t>parseT</a:t>
            </a:r>
            <a:r>
              <a:rPr lang="en-US" altLang="ja-JP" sz="2800" dirty="0">
                <a:sym typeface="Symbol"/>
              </a:rPr>
              <a:t>() =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	let p1=</a:t>
            </a:r>
            <a:r>
              <a:rPr lang="en-US" altLang="ja-JP" sz="2800" dirty="0" err="1">
                <a:sym typeface="Symbol"/>
              </a:rPr>
              <a:t>parseF</a:t>
            </a:r>
            <a:r>
              <a:rPr lang="en-US" altLang="ja-JP" sz="2800" dirty="0">
                <a:sym typeface="Symbol"/>
              </a:rPr>
              <a:t>() in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	match next() with ‘*’ </a:t>
            </a:r>
            <a:r>
              <a:rPr lang="en-US" altLang="ja-JP" sz="2800" dirty="0">
                <a:sym typeface="Wingdings" pitchFamily="2" charset="2"/>
              </a:rPr>
              <a:t></a:t>
            </a:r>
            <a:r>
              <a:rPr lang="en-US" altLang="ja-JP" sz="2800" dirty="0">
                <a:sym typeface="Symbol"/>
              </a:rPr>
              <a:t> Times(p1,parseT()) | _ </a:t>
            </a:r>
            <a:r>
              <a:rPr lang="en-US" altLang="ja-JP" sz="2800" dirty="0">
                <a:sym typeface="Wingdings" pitchFamily="2" charset="2"/>
              </a:rPr>
              <a:t></a:t>
            </a:r>
            <a:r>
              <a:rPr lang="en-US" altLang="ja-JP" sz="2800" dirty="0">
                <a:sym typeface="Symbol"/>
              </a:rPr>
              <a:t> p1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and </a:t>
            </a:r>
            <a:r>
              <a:rPr lang="en-US" altLang="ja-JP" sz="2800" dirty="0" err="1">
                <a:sym typeface="Symbol"/>
              </a:rPr>
              <a:t>parseF</a:t>
            </a:r>
            <a:r>
              <a:rPr lang="en-US" altLang="ja-JP" sz="2800" dirty="0">
                <a:sym typeface="Symbol"/>
              </a:rPr>
              <a:t>() =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	match next() with id </a:t>
            </a:r>
            <a:r>
              <a:rPr lang="en-US" altLang="ja-JP" sz="2800" dirty="0">
                <a:sym typeface="Wingdings" pitchFamily="2" charset="2"/>
              </a:rPr>
              <a:t> </a:t>
            </a:r>
            <a:r>
              <a:rPr lang="en-US" altLang="ja-JP" sz="2800" dirty="0">
                <a:sym typeface="Symbol"/>
              </a:rPr>
              <a:t>id </a:t>
            </a:r>
            <a:br>
              <a:rPr lang="en-US" altLang="ja-JP" sz="2800" dirty="0">
                <a:sym typeface="Symbol"/>
              </a:rPr>
            </a:br>
            <a:r>
              <a:rPr lang="en-US" altLang="ja-JP" sz="2800" dirty="0">
                <a:sym typeface="Symbol"/>
              </a:rPr>
              <a:t>| ‘(‘  </a:t>
            </a:r>
            <a:r>
              <a:rPr lang="en-US" altLang="ja-JP" sz="2800" dirty="0">
                <a:sym typeface="Wingdings" pitchFamily="2" charset="2"/>
              </a:rPr>
              <a:t></a:t>
            </a:r>
            <a:r>
              <a:rPr lang="en-US" altLang="ja-JP" sz="2800" dirty="0">
                <a:sym typeface="Symbol"/>
              </a:rPr>
              <a:t> let p=</a:t>
            </a:r>
            <a:r>
              <a:rPr lang="en-US" altLang="ja-JP" sz="2800" dirty="0" err="1">
                <a:sym typeface="Symbol"/>
              </a:rPr>
              <a:t>parseE</a:t>
            </a:r>
            <a:r>
              <a:rPr lang="en-US" altLang="ja-JP" sz="2800" dirty="0">
                <a:sym typeface="Symbol"/>
              </a:rPr>
              <a:t>() in next();p</a:t>
            </a:r>
            <a:endParaRPr lang="ja-JP" altLang="en-US" sz="2800" dirty="0"/>
          </a:p>
        </p:txBody>
      </p:sp>
      <p:sp>
        <p:nvSpPr>
          <p:cNvPr id="4" name="角丸四角形吹き出し 3"/>
          <p:cNvSpPr/>
          <p:nvPr/>
        </p:nvSpPr>
        <p:spPr bwMode="auto">
          <a:xfrm>
            <a:off x="3230972" y="2243987"/>
            <a:ext cx="3658099" cy="590635"/>
          </a:xfrm>
          <a:prstGeom prst="wedgeRoundRectCallout">
            <a:avLst>
              <a:gd name="adj1" fmla="val -51618"/>
              <a:gd name="adj2" fmla="val 94829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非終端記号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E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に対応する木は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T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か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T+E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という形なので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E01AA12B-FD25-D647-B1DE-8BFF15C46834}"/>
              </a:ext>
            </a:extLst>
          </p:cNvPr>
          <p:cNvSpPr/>
          <p:nvPr/>
        </p:nvSpPr>
        <p:spPr bwMode="auto">
          <a:xfrm>
            <a:off x="4413181" y="2928415"/>
            <a:ext cx="3658099" cy="474186"/>
          </a:xfrm>
          <a:prstGeom prst="wedgeRoundRectCallout">
            <a:avLst>
              <a:gd name="adj1" fmla="val -51618"/>
              <a:gd name="adj2" fmla="val 94829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まず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T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に対応する木をつくって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EBA332CA-3B9B-6F46-A472-DEB1D8843197}"/>
              </a:ext>
            </a:extLst>
          </p:cNvPr>
          <p:cNvSpPr/>
          <p:nvPr/>
        </p:nvSpPr>
        <p:spPr bwMode="auto">
          <a:xfrm>
            <a:off x="4413181" y="4180822"/>
            <a:ext cx="3658100" cy="764894"/>
          </a:xfrm>
          <a:prstGeom prst="wedgeRoundRectCallout">
            <a:avLst>
              <a:gd name="adj1" fmla="val -44178"/>
              <a:gd name="adj2" fmla="val -77751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次が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‘+’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なら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E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に対応する木を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もう一つ作って</a:t>
            </a:r>
            <a:r>
              <a:rPr lang="ja-JP" altLang="en-US" b="1" dirty="0">
                <a:latin typeface="Comic Sans MS" pitchFamily="66" charset="0"/>
                <a:ea typeface="HGS創英角ﾎﾟｯﾌﾟ体" pitchFamily="50" charset="-128"/>
              </a:rPr>
              <a:t> 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Plus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を構築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F5F609C1-B731-B441-8524-142E3D9540B5}"/>
              </a:ext>
            </a:extLst>
          </p:cNvPr>
          <p:cNvSpPr/>
          <p:nvPr/>
        </p:nvSpPr>
        <p:spPr bwMode="auto">
          <a:xfrm>
            <a:off x="8151180" y="4251871"/>
            <a:ext cx="3658100" cy="764894"/>
          </a:xfrm>
          <a:prstGeom prst="wedgeRoundRectCallout">
            <a:avLst>
              <a:gd name="adj1" fmla="val -11658"/>
              <a:gd name="adj2" fmla="val -92839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そうでなければ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E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に対応する木を返す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00394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8473" y="116632"/>
            <a:ext cx="11434439" cy="1143000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ナイーブなトップダウン解析の利点と欠点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6027" y="1196753"/>
            <a:ext cx="11354540" cy="5434866"/>
          </a:xfrm>
        </p:spPr>
        <p:txBody>
          <a:bodyPr>
            <a:normAutofit/>
          </a:bodyPr>
          <a:lstStyle/>
          <a:p>
            <a:r>
              <a:rPr lang="ja-JP" altLang="en-US" dirty="0"/>
              <a:t>利点：わかりやすい</a:t>
            </a:r>
            <a:endParaRPr lang="en-US" altLang="ja-JP" dirty="0"/>
          </a:p>
          <a:p>
            <a:r>
              <a:rPr lang="ja-JP" altLang="en-US" dirty="0"/>
              <a:t>欠点</a:t>
            </a:r>
            <a:r>
              <a:rPr lang="en-US" altLang="ja-JP" dirty="0">
                <a:latin typeface="+mj-lt"/>
              </a:rPr>
              <a:t>1</a:t>
            </a:r>
            <a:r>
              <a:rPr lang="ja-JP" altLang="en-US" dirty="0"/>
              <a:t>：一般にはバックトラック</a:t>
            </a:r>
            <a:r>
              <a:rPr lang="ja-JP" altLang="en-US"/>
              <a:t>が必要</a:t>
            </a:r>
            <a:endParaRPr lang="en-US" altLang="ja-JP" dirty="0"/>
          </a:p>
          <a:p>
            <a:pPr lvl="1"/>
            <a:r>
              <a:rPr lang="ja-JP" altLang="en-US" sz="2000"/>
              <a:t>例</a:t>
            </a:r>
            <a:r>
              <a:rPr lang="en-US" altLang="ja-JP" sz="2000" dirty="0"/>
              <a:t>: E</a:t>
            </a:r>
            <a:r>
              <a:rPr lang="en-US" altLang="ja-JP" sz="2000" dirty="0">
                <a:sym typeface="Symbol"/>
              </a:rPr>
              <a:t>  T | G     G  T | E    ...</a:t>
            </a:r>
          </a:p>
          <a:p>
            <a:pPr lvl="1"/>
            <a:r>
              <a:rPr lang="en-US" altLang="ja-JP" sz="2000" dirty="0">
                <a:sym typeface="Symbol"/>
              </a:rPr>
              <a:t>let rec </a:t>
            </a:r>
            <a:r>
              <a:rPr lang="en-US" altLang="ja-JP" sz="2000" dirty="0" err="1">
                <a:sym typeface="Symbol"/>
              </a:rPr>
              <a:t>parseE</a:t>
            </a:r>
            <a:r>
              <a:rPr lang="en-US" altLang="ja-JP" sz="2000" dirty="0">
                <a:sym typeface="Symbol"/>
              </a:rPr>
              <a:t>() = </a:t>
            </a:r>
            <a:br>
              <a:rPr lang="en-US" altLang="ja-JP" sz="2000" dirty="0">
                <a:sym typeface="Symbol"/>
              </a:rPr>
            </a:br>
            <a:r>
              <a:rPr lang="en-US" altLang="ja-JP" sz="2000" dirty="0">
                <a:sym typeface="Symbol"/>
              </a:rPr>
              <a:t>	try </a:t>
            </a:r>
            <a:r>
              <a:rPr lang="en-US" altLang="ja-JP" sz="2000" dirty="0" err="1">
                <a:sym typeface="Symbol"/>
              </a:rPr>
              <a:t>parseT</a:t>
            </a:r>
            <a:r>
              <a:rPr lang="en-US" altLang="ja-JP" sz="2000" dirty="0">
                <a:sym typeface="Symbol"/>
              </a:rPr>
              <a:t>() with ERROR -&gt; (* </a:t>
            </a:r>
            <a:r>
              <a:rPr lang="ja-JP" altLang="en-US" sz="2000" dirty="0">
                <a:sym typeface="Symbol"/>
              </a:rPr>
              <a:t>失敗</a:t>
            </a:r>
            <a:r>
              <a:rPr lang="ja-JP" altLang="en-US" sz="2000">
                <a:sym typeface="Symbol"/>
              </a:rPr>
              <a:t>したら </a:t>
            </a:r>
            <a:r>
              <a:rPr lang="en-US" altLang="ja-JP" sz="2000" dirty="0">
                <a:sym typeface="Symbol"/>
              </a:rPr>
              <a:t>*)</a:t>
            </a:r>
            <a:br>
              <a:rPr lang="en-US" altLang="ja-JP" sz="2000" dirty="0">
                <a:sym typeface="Symbol"/>
              </a:rPr>
            </a:br>
            <a:r>
              <a:rPr lang="en-US" altLang="ja-JP" sz="2000" dirty="0">
                <a:sym typeface="Symbol"/>
              </a:rPr>
              <a:t>	</a:t>
            </a:r>
            <a:r>
              <a:rPr lang="en-US" altLang="ja-JP" sz="2000" b="1" dirty="0">
                <a:solidFill>
                  <a:srgbClr val="FF0000"/>
                </a:solidFill>
                <a:sym typeface="Symbol"/>
              </a:rPr>
              <a:t>backtrack()</a:t>
            </a:r>
            <a:r>
              <a:rPr lang="en-US" altLang="ja-JP" sz="2000" dirty="0">
                <a:sym typeface="Symbol"/>
              </a:rPr>
              <a:t>; </a:t>
            </a:r>
            <a:r>
              <a:rPr lang="en-US" altLang="ja-JP" sz="2000" dirty="0" err="1">
                <a:sym typeface="Symbol"/>
              </a:rPr>
              <a:t>parseG</a:t>
            </a:r>
            <a:r>
              <a:rPr lang="en-US" altLang="ja-JP" sz="2000" dirty="0">
                <a:sym typeface="Symbol"/>
              </a:rPr>
              <a:t>() </a:t>
            </a:r>
          </a:p>
          <a:p>
            <a:pPr lvl="0"/>
            <a:endParaRPr lang="en-US" altLang="ja-JP" dirty="0">
              <a:solidFill>
                <a:srgbClr val="000000"/>
              </a:solidFill>
            </a:endParaRPr>
          </a:p>
          <a:p>
            <a:pPr lvl="0"/>
            <a:endParaRPr lang="en-US" altLang="ja-JP" dirty="0">
              <a:solidFill>
                <a:srgbClr val="000000"/>
              </a:solidFill>
            </a:endParaRPr>
          </a:p>
          <a:p>
            <a:pPr lvl="0"/>
            <a:r>
              <a:rPr lang="ja-JP" altLang="en-US" dirty="0">
                <a:solidFill>
                  <a:srgbClr val="000000"/>
                </a:solidFill>
              </a:rPr>
              <a:t>欠点</a:t>
            </a:r>
            <a:r>
              <a:rPr lang="en-US" altLang="ja-JP" dirty="0">
                <a:solidFill>
                  <a:srgbClr val="000000"/>
                </a:solidFill>
              </a:rPr>
              <a:t>2</a:t>
            </a:r>
            <a:r>
              <a:rPr lang="ja-JP" altLang="en-US" dirty="0">
                <a:solidFill>
                  <a:srgbClr val="000000"/>
                </a:solidFill>
              </a:rPr>
              <a:t>：</a:t>
            </a:r>
            <a:r>
              <a:rPr lang="ja-JP" altLang="en-US" b="1">
                <a:solidFill>
                  <a:srgbClr val="FF0000"/>
                </a:solidFill>
              </a:rPr>
              <a:t>左再帰</a:t>
            </a:r>
            <a:r>
              <a:rPr lang="en-US" altLang="ja-JP" b="1" dirty="0">
                <a:solidFill>
                  <a:srgbClr val="FF0000"/>
                </a:solidFill>
              </a:rPr>
              <a:t> (left recursion) </a:t>
            </a:r>
            <a:r>
              <a:rPr lang="ja-JP" altLang="en-US">
                <a:solidFill>
                  <a:srgbClr val="000000"/>
                </a:solidFill>
              </a:rPr>
              <a:t>が</a:t>
            </a:r>
            <a:r>
              <a:rPr lang="ja-JP" altLang="en-US" dirty="0">
                <a:solidFill>
                  <a:srgbClr val="000000"/>
                </a:solidFill>
              </a:rPr>
              <a:t>あると</a:t>
            </a:r>
            <a:r>
              <a:rPr lang="ja-JP" altLang="en-US">
                <a:solidFill>
                  <a:srgbClr val="000000"/>
                </a:solidFill>
              </a:rPr>
              <a:t>うまくいかない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例</a:t>
            </a:r>
            <a:r>
              <a:rPr lang="en-US" altLang="ja-JP" dirty="0">
                <a:solidFill>
                  <a:srgbClr val="000000"/>
                </a:solidFill>
              </a:rPr>
              <a:t>: </a:t>
            </a:r>
            <a:r>
              <a:rPr lang="en-US" altLang="ja-JP" dirty="0"/>
              <a:t>E</a:t>
            </a:r>
            <a:r>
              <a:rPr lang="en-US" altLang="ja-JP" dirty="0">
                <a:sym typeface="Symbol"/>
              </a:rPr>
              <a:t>  E+T | ...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sym typeface="Symbol"/>
              </a:rPr>
              <a:t>parseE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() = </a:t>
            </a:r>
            <a:r>
              <a:rPr lang="en-US" altLang="ja-JP" dirty="0" err="1">
                <a:solidFill>
                  <a:srgbClr val="000000"/>
                </a:solidFill>
                <a:sym typeface="Symbol"/>
              </a:rPr>
              <a:t>parseE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(); ...              (* </a:t>
            </a:r>
            <a:r>
              <a:rPr lang="ja-JP" altLang="en-US">
                <a:solidFill>
                  <a:srgbClr val="000000"/>
                </a:solidFill>
                <a:sym typeface="Symbol"/>
              </a:rPr>
              <a:t>無限ループ 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*)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ED621D7C-8FB4-6B40-AFA6-AB3FB8C507EA}"/>
              </a:ext>
            </a:extLst>
          </p:cNvPr>
          <p:cNvSpPr/>
          <p:nvPr/>
        </p:nvSpPr>
        <p:spPr bwMode="auto">
          <a:xfrm>
            <a:off x="4979873" y="2044435"/>
            <a:ext cx="3551568" cy="590635"/>
          </a:xfrm>
          <a:prstGeom prst="wedgeRoundRectCallout">
            <a:avLst>
              <a:gd name="adj1" fmla="val -47978"/>
              <a:gd name="adj2" fmla="val 72282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T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parse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すべきか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G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parse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すべきかわからない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BDAF3529-C60C-7F40-A09E-72BDE0BC1983}"/>
              </a:ext>
            </a:extLst>
          </p:cNvPr>
          <p:cNvSpPr/>
          <p:nvPr/>
        </p:nvSpPr>
        <p:spPr bwMode="auto">
          <a:xfrm>
            <a:off x="2238153" y="3528486"/>
            <a:ext cx="3551568" cy="750551"/>
          </a:xfrm>
          <a:prstGeom prst="wedgeRoundRectCallout">
            <a:avLst>
              <a:gd name="adj1" fmla="val -45228"/>
              <a:gd name="adj2" fmla="val -67504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失敗したら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backtrack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して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G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parse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してみる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2613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8473" y="116632"/>
            <a:ext cx="11434439" cy="1143000"/>
          </a:xfrm>
        </p:spPr>
        <p:txBody>
          <a:bodyPr>
            <a:normAutofit/>
          </a:bodyPr>
          <a:lstStyle/>
          <a:p>
            <a:r>
              <a:rPr lang="ja-JP" altLang="en-US" sz="4000"/>
              <a:t>解決策</a:t>
            </a:r>
            <a:endParaRPr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6027" y="1196753"/>
            <a:ext cx="11354540" cy="5434866"/>
          </a:xfrm>
        </p:spPr>
        <p:txBody>
          <a:bodyPr>
            <a:normAutofit/>
          </a:bodyPr>
          <a:lstStyle/>
          <a:p>
            <a:r>
              <a:rPr lang="ja-JP" altLang="en-US" dirty="0"/>
              <a:t>利点：わかりやすい</a:t>
            </a:r>
            <a:endParaRPr lang="en-US" altLang="ja-JP" dirty="0"/>
          </a:p>
          <a:p>
            <a:r>
              <a:rPr lang="ja-JP" altLang="en-US" dirty="0"/>
              <a:t>欠点</a:t>
            </a:r>
            <a:r>
              <a:rPr lang="en-US" altLang="ja-JP" dirty="0">
                <a:latin typeface="+mj-lt"/>
              </a:rPr>
              <a:t>1</a:t>
            </a:r>
            <a:r>
              <a:rPr lang="ja-JP" altLang="en-US" dirty="0"/>
              <a:t>：一般にはバックトラック</a:t>
            </a:r>
            <a:r>
              <a:rPr lang="ja-JP" altLang="en-US"/>
              <a:t>が必要</a:t>
            </a:r>
            <a:endParaRPr lang="en-US" altLang="ja-JP" dirty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終端記号の先読み</a:t>
            </a:r>
            <a:r>
              <a:rPr lang="en-US" altLang="ja-JP" dirty="0">
                <a:solidFill>
                  <a:srgbClr val="FF0000"/>
                </a:solidFill>
              </a:rPr>
              <a:t> (lookahead) </a:t>
            </a:r>
            <a:r>
              <a:rPr lang="ja-JP" altLang="en-US">
                <a:solidFill>
                  <a:srgbClr val="FF0000"/>
                </a:solidFill>
              </a:rPr>
              <a:t>を行ってバックトラックを避ける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先読みで</a:t>
            </a:r>
            <a:r>
              <a:rPr lang="en-US" altLang="ja-JP" dirty="0">
                <a:solidFill>
                  <a:srgbClr val="FF0000"/>
                </a:solidFill>
              </a:rPr>
              <a:t> parse </a:t>
            </a:r>
            <a:r>
              <a:rPr lang="ja-JP" altLang="en-US">
                <a:solidFill>
                  <a:srgbClr val="FF0000"/>
                </a:solidFill>
              </a:rPr>
              <a:t>方法を決定できない文法は扱わない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LL(k) </a:t>
            </a:r>
            <a:r>
              <a:rPr lang="ja-JP" altLang="en-US">
                <a:solidFill>
                  <a:srgbClr val="FF0000"/>
                </a:solidFill>
              </a:rPr>
              <a:t>構文解析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ja-JP" altLang="en-US">
                <a:solidFill>
                  <a:srgbClr val="FF0000"/>
                </a:solidFill>
              </a:rPr>
              <a:t>後述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ja-JP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altLang="ja-JP" dirty="0">
              <a:solidFill>
                <a:srgbClr val="000000"/>
              </a:solidFill>
            </a:endParaRPr>
          </a:p>
          <a:p>
            <a:pPr lvl="0"/>
            <a:endParaRPr lang="en-US" altLang="ja-JP" dirty="0">
              <a:solidFill>
                <a:srgbClr val="000000"/>
              </a:solidFill>
            </a:endParaRPr>
          </a:p>
          <a:p>
            <a:pPr lvl="0"/>
            <a:r>
              <a:rPr lang="ja-JP" altLang="en-US" dirty="0">
                <a:solidFill>
                  <a:srgbClr val="000000"/>
                </a:solidFill>
              </a:rPr>
              <a:t>欠点</a:t>
            </a:r>
            <a:r>
              <a:rPr lang="en-US" altLang="ja-JP" dirty="0">
                <a:solidFill>
                  <a:srgbClr val="000000"/>
                </a:solidFill>
              </a:rPr>
              <a:t>2</a:t>
            </a:r>
            <a:r>
              <a:rPr lang="ja-JP" altLang="en-US" dirty="0">
                <a:solidFill>
                  <a:srgbClr val="000000"/>
                </a:solidFill>
              </a:rPr>
              <a:t>：</a:t>
            </a:r>
            <a:r>
              <a:rPr lang="ja-JP" altLang="en-US" b="1">
                <a:solidFill>
                  <a:srgbClr val="FF0000"/>
                </a:solidFill>
              </a:rPr>
              <a:t>左再帰</a:t>
            </a:r>
            <a:r>
              <a:rPr lang="en-US" altLang="ja-JP" b="1" dirty="0">
                <a:solidFill>
                  <a:srgbClr val="FF0000"/>
                </a:solidFill>
              </a:rPr>
              <a:t> (left recursion) </a:t>
            </a:r>
            <a:r>
              <a:rPr lang="ja-JP" altLang="en-US">
                <a:solidFill>
                  <a:srgbClr val="000000"/>
                </a:solidFill>
              </a:rPr>
              <a:t>があるとうまくいかない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あらかじめ文法の左再帰を除去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6211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タイトル 1"/>
          <p:cNvSpPr>
            <a:spLocks noGrp="1"/>
          </p:cNvSpPr>
          <p:nvPr>
            <p:ph type="title"/>
          </p:nvPr>
        </p:nvSpPr>
        <p:spPr>
          <a:xfrm>
            <a:off x="339634" y="365125"/>
            <a:ext cx="11014166" cy="1325563"/>
          </a:xfrm>
        </p:spPr>
        <p:txBody>
          <a:bodyPr/>
          <a:lstStyle/>
          <a:p>
            <a:r>
              <a:rPr lang="ja-JP" altLang="en-US" dirty="0"/>
              <a:t>正規表現</a:t>
            </a:r>
          </a:p>
        </p:txBody>
      </p:sp>
      <p:sp>
        <p:nvSpPr>
          <p:cNvPr id="3789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5430" y="1608048"/>
            <a:ext cx="11538856" cy="3790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e  ::=   0           </a:t>
            </a:r>
            <a:r>
              <a:rPr lang="ja-JP" altLang="en-US" dirty="0"/>
              <a:t>空集合</a:t>
            </a:r>
            <a:br>
              <a:rPr lang="en-US" altLang="ja-JP" dirty="0"/>
            </a:br>
            <a:r>
              <a:rPr lang="en-US" altLang="ja-JP" dirty="0"/>
              <a:t>            1           </a:t>
            </a:r>
            <a:r>
              <a:rPr lang="ja-JP" altLang="en-US"/>
              <a:t>空列</a:t>
            </a:r>
            <a:r>
              <a:rPr lang="ja-JP" altLang="en-US" dirty="0"/>
              <a:t>だけからなる集合</a:t>
            </a:r>
            <a:br>
              <a:rPr lang="en-US" altLang="ja-JP" dirty="0"/>
            </a:br>
            <a:r>
              <a:rPr lang="en-US" altLang="ja-JP" dirty="0"/>
              <a:t>            a           a</a:t>
            </a:r>
            <a:r>
              <a:rPr lang="ja-JP" altLang="en-US" dirty="0"/>
              <a:t>だけからなる集合</a:t>
            </a:r>
            <a:br>
              <a:rPr lang="en-US" altLang="ja-JP" dirty="0"/>
            </a:br>
            <a:r>
              <a:rPr lang="en-US" altLang="ja-JP" dirty="0"/>
              <a:t>            e</a:t>
            </a:r>
            <a:r>
              <a:rPr lang="en-US" altLang="ja-JP" baseline="-25000" dirty="0"/>
              <a:t>1</a:t>
            </a:r>
            <a:r>
              <a:rPr lang="en-US" altLang="ja-JP" dirty="0"/>
              <a:t>e</a:t>
            </a:r>
            <a:r>
              <a:rPr lang="en-US" altLang="ja-JP" baseline="-25000" dirty="0"/>
              <a:t>2</a:t>
            </a:r>
            <a:r>
              <a:rPr lang="en-US" altLang="ja-JP" dirty="0"/>
              <a:t>      </a:t>
            </a:r>
            <a:r>
              <a:rPr lang="ja-JP" altLang="en-US"/>
              <a:t>連接</a:t>
            </a:r>
            <a:br>
              <a:rPr lang="en-US" altLang="ja-JP" dirty="0"/>
            </a:br>
            <a:r>
              <a:rPr lang="en-US" altLang="ja-JP" dirty="0"/>
              <a:t>            e</a:t>
            </a:r>
            <a:r>
              <a:rPr lang="en-US" altLang="ja-JP" baseline="-25000" dirty="0"/>
              <a:t>1</a:t>
            </a:r>
            <a:r>
              <a:rPr lang="en-US" altLang="ja-JP" dirty="0"/>
              <a:t>+e</a:t>
            </a:r>
            <a:r>
              <a:rPr lang="en-US" altLang="ja-JP" baseline="-25000" dirty="0"/>
              <a:t>2</a:t>
            </a:r>
            <a:r>
              <a:rPr lang="en-US" altLang="ja-JP" dirty="0"/>
              <a:t>   </a:t>
            </a:r>
            <a:r>
              <a:rPr lang="ja-JP" altLang="en-US"/>
              <a:t>和集合</a:t>
            </a:r>
            <a:br>
              <a:rPr lang="en-US" altLang="ja-JP" dirty="0"/>
            </a:br>
            <a:r>
              <a:rPr lang="en-US" altLang="ja-JP" dirty="0"/>
              <a:t>            e*         e</a:t>
            </a:r>
            <a:r>
              <a:rPr lang="ja-JP" altLang="en-US" dirty="0"/>
              <a:t>の</a:t>
            </a:r>
            <a:r>
              <a:rPr lang="en-US" altLang="ja-JP" dirty="0"/>
              <a:t>0</a:t>
            </a:r>
            <a:r>
              <a:rPr lang="ja-JP" altLang="en-US" dirty="0"/>
              <a:t>回以上の</a:t>
            </a:r>
            <a:r>
              <a:rPr lang="ja-JP" altLang="en-US"/>
              <a:t>繰り返し</a:t>
            </a:r>
            <a:r>
              <a:rPr lang="en-US" altLang="ja-JP" dirty="0"/>
              <a:t> (Kleene </a:t>
            </a:r>
            <a:r>
              <a:rPr lang="ja-JP" altLang="en-US" dirty="0"/>
              <a:t>閉包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66400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7150" y="89918"/>
            <a:ext cx="10883283" cy="1325563"/>
          </a:xfrm>
        </p:spPr>
        <p:txBody>
          <a:bodyPr/>
          <a:lstStyle/>
          <a:p>
            <a:r>
              <a:rPr kumimoji="1" lang="ja-JP" altLang="en-US"/>
              <a:t>左再帰除去の実行例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6847" y="1216241"/>
            <a:ext cx="10555549" cy="524806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元の文法例</a:t>
            </a:r>
            <a:r>
              <a:rPr lang="en-US" altLang="ja-JP" dirty="0"/>
              <a:t>:</a:t>
            </a:r>
          </a:p>
          <a:p>
            <a:pPr marL="457189" lvl="1" indent="0">
              <a:buNone/>
            </a:pPr>
            <a:r>
              <a:rPr lang="en-US" altLang="ja-JP" dirty="0"/>
              <a:t>E </a:t>
            </a:r>
            <a:r>
              <a:rPr lang="en-US" altLang="ja-JP" dirty="0">
                <a:sym typeface="Symbol"/>
              </a:rPr>
              <a:t> T | E+T</a:t>
            </a:r>
            <a:r>
              <a:rPr lang="ja-JP" altLang="en-US" dirty="0">
                <a:sym typeface="Symbol"/>
              </a:rPr>
              <a:t>　</a:t>
            </a:r>
            <a:r>
              <a:rPr lang="en-US" altLang="ja-JP" dirty="0">
                <a:sym typeface="Symbol"/>
              </a:rPr>
              <a:t>T  F | T</a:t>
            </a:r>
            <a:r>
              <a:rPr lang="en-US" altLang="ja-JP" dirty="0">
                <a:latin typeface="Symbol" pitchFamily="18" charset="2"/>
                <a:sym typeface="Symbol"/>
              </a:rPr>
              <a:t>*</a:t>
            </a:r>
            <a:r>
              <a:rPr lang="en-US" altLang="ja-JP" dirty="0">
                <a:sym typeface="Symbol"/>
              </a:rPr>
              <a:t>F      </a:t>
            </a:r>
            <a:r>
              <a:rPr lang="en-US" altLang="ja-JP" dirty="0" err="1">
                <a:sym typeface="Symbol"/>
              </a:rPr>
              <a:t>F</a:t>
            </a:r>
            <a:r>
              <a:rPr lang="en-US" altLang="ja-JP" dirty="0">
                <a:sym typeface="Symbol"/>
              </a:rPr>
              <a:t>  id | (E)</a:t>
            </a:r>
          </a:p>
          <a:p>
            <a:r>
              <a:rPr lang="ja-JP" altLang="en-US" dirty="0"/>
              <a:t>左再帰除去後</a:t>
            </a:r>
            <a:r>
              <a:rPr lang="en-US" altLang="ja-JP" dirty="0"/>
              <a:t>:</a:t>
            </a:r>
          </a:p>
          <a:p>
            <a:pPr marL="457189" lvl="1" indent="0">
              <a:buNone/>
            </a:pPr>
            <a:r>
              <a:rPr lang="en-US" altLang="ja-JP" dirty="0"/>
              <a:t>E </a:t>
            </a:r>
            <a:r>
              <a:rPr lang="en-US" altLang="ja-JP" dirty="0">
                <a:sym typeface="Symbol"/>
              </a:rPr>
              <a:t> T | T G</a:t>
            </a:r>
            <a:r>
              <a:rPr lang="ja-JP" altLang="en-US" dirty="0">
                <a:sym typeface="Symbol"/>
              </a:rPr>
              <a:t>　  </a:t>
            </a:r>
            <a:r>
              <a:rPr lang="en-US" altLang="ja-JP" dirty="0">
                <a:sym typeface="Symbol"/>
              </a:rPr>
              <a:t>G  +T | +T G   (* “+T”</a:t>
            </a:r>
            <a:r>
              <a:rPr lang="ja-JP" altLang="en-US" dirty="0">
                <a:sym typeface="Symbol"/>
              </a:rPr>
              <a:t>の有限列 </a:t>
            </a:r>
            <a:r>
              <a:rPr lang="en-US" altLang="ja-JP" dirty="0">
                <a:sym typeface="Symbol"/>
              </a:rPr>
              <a:t>*)</a:t>
            </a:r>
          </a:p>
          <a:p>
            <a:pPr marL="457189" lvl="1" indent="0">
              <a:buNone/>
            </a:pPr>
            <a:r>
              <a:rPr lang="en-US" altLang="ja-JP" dirty="0">
                <a:sym typeface="Symbol"/>
              </a:rPr>
              <a:t>T  F | F H </a:t>
            </a:r>
            <a:r>
              <a:rPr lang="ja-JP" altLang="en-US" dirty="0">
                <a:sym typeface="Symbol"/>
              </a:rPr>
              <a:t>　 </a:t>
            </a:r>
            <a:r>
              <a:rPr lang="en-US" altLang="ja-JP" dirty="0">
                <a:sym typeface="Symbol"/>
              </a:rPr>
              <a:t>H  </a:t>
            </a:r>
            <a:r>
              <a:rPr lang="en-US" altLang="ja-JP" dirty="0">
                <a:latin typeface="Symbol" pitchFamily="18" charset="2"/>
                <a:sym typeface="Symbol"/>
              </a:rPr>
              <a:t>*</a:t>
            </a:r>
            <a:r>
              <a:rPr lang="en-US" altLang="ja-JP" dirty="0">
                <a:sym typeface="Symbol"/>
              </a:rPr>
              <a:t>F | </a:t>
            </a:r>
            <a:r>
              <a:rPr lang="en-US" altLang="ja-JP" dirty="0">
                <a:latin typeface="Symbol" pitchFamily="18" charset="2"/>
                <a:sym typeface="Symbol"/>
              </a:rPr>
              <a:t>*</a:t>
            </a:r>
            <a:r>
              <a:rPr lang="en-US" altLang="ja-JP" dirty="0">
                <a:sym typeface="Symbol"/>
              </a:rPr>
              <a:t>F H  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(* “</a:t>
            </a:r>
            <a:r>
              <a:rPr lang="en-US" altLang="ja-JP" dirty="0">
                <a:latin typeface="Symbol" pitchFamily="18" charset="2"/>
                <a:sym typeface="Symbol"/>
              </a:rPr>
              <a:t>*</a:t>
            </a:r>
            <a:r>
              <a:rPr lang="en-US" altLang="ja-JP" dirty="0">
                <a:sym typeface="Symbol"/>
              </a:rPr>
              <a:t>F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”</a:t>
            </a:r>
            <a:r>
              <a:rPr lang="ja-JP" altLang="en-US" dirty="0">
                <a:solidFill>
                  <a:srgbClr val="000000"/>
                </a:solidFill>
                <a:sym typeface="Symbol"/>
              </a:rPr>
              <a:t>の有限列 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*)</a:t>
            </a:r>
          </a:p>
          <a:p>
            <a:pPr marL="457189" lvl="1" indent="0">
              <a:buNone/>
            </a:pPr>
            <a:r>
              <a:rPr lang="en-US" altLang="ja-JP" dirty="0">
                <a:solidFill>
                  <a:srgbClr val="000000"/>
                </a:solidFill>
                <a:sym typeface="Symbol"/>
              </a:rPr>
              <a:t>F  id | (E)</a:t>
            </a:r>
          </a:p>
          <a:p>
            <a:endParaRPr lang="en-US" altLang="ja-JP" dirty="0"/>
          </a:p>
          <a:p>
            <a:r>
              <a:rPr lang="ja-JP" altLang="en-US"/>
              <a:t>一般</a:t>
            </a:r>
            <a:r>
              <a:rPr lang="ja-JP" altLang="en-US" dirty="0"/>
              <a:t>の場合</a:t>
            </a:r>
            <a:r>
              <a:rPr lang="en-US" altLang="ja-JP" dirty="0"/>
              <a:t>:</a:t>
            </a:r>
            <a:r>
              <a:rPr lang="ja-JP" altLang="ja-JP" dirty="0"/>
              <a:t> </a:t>
            </a:r>
            <a:r>
              <a:rPr lang="ja-JP" altLang="en-US" dirty="0"/>
              <a:t>教科書</a:t>
            </a:r>
            <a:r>
              <a:rPr lang="ja-JP" altLang="en-US"/>
              <a:t>を参照</a:t>
            </a:r>
            <a:endParaRPr lang="en-US" altLang="ja-JP" dirty="0"/>
          </a:p>
          <a:p>
            <a:pPr lvl="1"/>
            <a:r>
              <a:rPr lang="ja-JP" altLang="en-US"/>
              <a:t>例えば</a:t>
            </a:r>
            <a:r>
              <a:rPr lang="ja-JP" altLang="en-US" dirty="0"/>
              <a:t>，</a:t>
            </a:r>
            <a:r>
              <a:rPr lang="en-US" altLang="ja-JP" dirty="0" err="1"/>
              <a:t>Aho</a:t>
            </a:r>
            <a:r>
              <a:rPr lang="en-US" altLang="ja-JP" dirty="0"/>
              <a:t> et al. “Compilers: Principles, Techniques and Tools” </a:t>
            </a:r>
            <a:r>
              <a:rPr lang="en-US" altLang="ja-JP" dirty="0" err="1"/>
              <a:t>Peason</a:t>
            </a:r>
            <a:r>
              <a:rPr lang="en-US" altLang="ja-JP" dirty="0"/>
              <a:t> Education, 2013.</a:t>
            </a:r>
            <a:endParaRPr lang="en-US" altLang="ja-JP" sz="2000" dirty="0">
              <a:solidFill>
                <a:srgbClr val="000000"/>
              </a:solidFill>
              <a:sym typeface="Symbol"/>
            </a:endParaRPr>
          </a:p>
          <a:p>
            <a:pPr marL="457189" lvl="1" indent="0">
              <a:buNone/>
            </a:pPr>
            <a:endParaRPr lang="ja-JP" altLang="en-US" dirty="0"/>
          </a:p>
          <a:p>
            <a:pPr marL="457189" lvl="1" indent="0">
              <a:buNone/>
            </a:pPr>
            <a:endParaRPr lang="en-US" altLang="ja-JP" dirty="0"/>
          </a:p>
          <a:p>
            <a:pPr marL="457189" lvl="1" indent="0">
              <a:buNone/>
            </a:pPr>
            <a:endParaRPr lang="ja-JP" altLang="en-US" dirty="0"/>
          </a:p>
          <a:p>
            <a:pPr marL="457189" lvl="1" indent="0">
              <a:buNone/>
            </a:pPr>
            <a:endParaRPr lang="en-US" altLang="ja-JP" dirty="0"/>
          </a:p>
          <a:p>
            <a:pPr marL="457189" lvl="1" indent="0">
              <a:buNone/>
            </a:pPr>
            <a:endParaRPr lang="en-US" altLang="ja-JP" dirty="0">
              <a:solidFill>
                <a:srgbClr val="000000"/>
              </a:solidFill>
              <a:sym typeface="Symbol"/>
            </a:endParaRPr>
          </a:p>
          <a:p>
            <a:pPr marL="457189" lvl="1" indent="0">
              <a:buNone/>
            </a:pPr>
            <a:endParaRPr lang="ja-JP" altLang="en-US" dirty="0"/>
          </a:p>
          <a:p>
            <a:pPr marL="457189" lvl="1" indent="0">
              <a:buNone/>
            </a:pPr>
            <a:endParaRPr lang="en-US" altLang="ja-JP" dirty="0"/>
          </a:p>
          <a:p>
            <a:pPr marL="457189" lvl="1" indent="0">
              <a:buNone/>
            </a:pPr>
            <a:endParaRPr lang="ja-JP" altLang="en-US" dirty="0"/>
          </a:p>
          <a:p>
            <a:pPr marL="457189" lvl="1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40033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3883" y="0"/>
            <a:ext cx="11221375" cy="1143000"/>
          </a:xfrm>
        </p:spPr>
        <p:txBody>
          <a:bodyPr/>
          <a:lstStyle/>
          <a:p>
            <a:r>
              <a:rPr kumimoji="1" lang="ja-JP" altLang="en-US" dirty="0"/>
              <a:t>左再帰除去の問題点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7049" y="1000040"/>
            <a:ext cx="11292396" cy="4525963"/>
          </a:xfrm>
        </p:spPr>
        <p:txBody>
          <a:bodyPr/>
          <a:lstStyle/>
          <a:p>
            <a:r>
              <a:rPr lang="ja-JP" altLang="en-US" dirty="0"/>
              <a:t>除去後の文法に基づく構文解析木が</a:t>
            </a:r>
            <a:br>
              <a:rPr lang="en-US" altLang="ja-JP" dirty="0"/>
            </a:br>
            <a:r>
              <a:rPr lang="ja-JP" altLang="en-US" dirty="0"/>
              <a:t>元の文の論理的構造を</a:t>
            </a:r>
            <a:r>
              <a:rPr lang="ja-JP" altLang="en-US"/>
              <a:t>反映しないのでつらい（が仕方ない）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1143" y="206084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x+y+z</a:t>
            </a:r>
            <a:endParaRPr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3114599" y="5619260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dirty="0"/>
              <a:t>E </a:t>
            </a:r>
            <a:r>
              <a:rPr lang="en-US" altLang="ja-JP" dirty="0">
                <a:sym typeface="Symbol"/>
              </a:rPr>
              <a:t> T | E+T</a:t>
            </a:r>
            <a:r>
              <a:rPr lang="ja-JP" altLang="en-US" dirty="0">
                <a:sym typeface="Symbol"/>
              </a:rPr>
              <a:t>　</a:t>
            </a:r>
            <a:endParaRPr lang="en-US" altLang="ja-JP" dirty="0">
              <a:sym typeface="Symbol"/>
            </a:endParaRPr>
          </a:p>
          <a:p>
            <a:pPr lvl="1"/>
            <a:r>
              <a:rPr lang="en-US" altLang="ja-JP" dirty="0">
                <a:sym typeface="Symbol"/>
              </a:rPr>
              <a:t>T  F | T</a:t>
            </a:r>
            <a:r>
              <a:rPr lang="en-US" altLang="ja-JP" dirty="0">
                <a:latin typeface="Symbol" pitchFamily="18" charset="2"/>
                <a:sym typeface="Symbol"/>
              </a:rPr>
              <a:t>*</a:t>
            </a:r>
            <a:r>
              <a:rPr lang="en-US" altLang="ja-JP" dirty="0">
                <a:sym typeface="Symbol"/>
              </a:rPr>
              <a:t>F    </a:t>
            </a:r>
          </a:p>
          <a:p>
            <a:pPr lvl="1"/>
            <a:r>
              <a:rPr lang="en-US" altLang="ja-JP" dirty="0">
                <a:sym typeface="Symbol"/>
              </a:rPr>
              <a:t> F  id | (E)</a:t>
            </a:r>
          </a:p>
          <a:p>
            <a:pPr lvl="1"/>
            <a:r>
              <a:rPr lang="ja-JP" altLang="en-US" dirty="0">
                <a:sym typeface="Symbol"/>
              </a:rPr>
              <a:t>に基づく解析木</a:t>
            </a:r>
            <a:endParaRPr lang="en-US" altLang="ja-JP" dirty="0">
              <a:sym typeface="Symbo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26779" y="217524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</a:t>
            </a:r>
            <a:endParaRPr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74851" y="291970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28753" y="349659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+</a:t>
            </a:r>
            <a:endParaRPr lang="ja-JP" altLang="en-US" sz="2400" dirty="0"/>
          </a:p>
        </p:txBody>
      </p:sp>
      <p:cxnSp>
        <p:nvCxnSpPr>
          <p:cNvPr id="9" name="直線コネクタ 8"/>
          <p:cNvCxnSpPr/>
          <p:nvPr/>
        </p:nvCxnSpPr>
        <p:spPr bwMode="auto">
          <a:xfrm flipH="1">
            <a:off x="4248745" y="2557337"/>
            <a:ext cx="377552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/>
          <p:cNvCxnSpPr/>
          <p:nvPr/>
        </p:nvCxnSpPr>
        <p:spPr bwMode="auto">
          <a:xfrm>
            <a:off x="4903804" y="2557337"/>
            <a:ext cx="406339" cy="271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/>
          <p:nvPr/>
        </p:nvCxnSpPr>
        <p:spPr bwMode="auto">
          <a:xfrm>
            <a:off x="4740840" y="2563303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テキスト ボックス 17"/>
          <p:cNvSpPr txBox="1"/>
          <p:nvPr/>
        </p:nvSpPr>
        <p:spPr>
          <a:xfrm>
            <a:off x="4569388" y="286774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+</a:t>
            </a:r>
            <a:endParaRPr lang="ja-JP" altLang="en-US" sz="2400" dirty="0"/>
          </a:p>
        </p:txBody>
      </p:sp>
      <p:cxnSp>
        <p:nvCxnSpPr>
          <p:cNvPr id="19" name="直線コネクタ 18"/>
          <p:cNvCxnSpPr/>
          <p:nvPr/>
        </p:nvCxnSpPr>
        <p:spPr bwMode="auto">
          <a:xfrm>
            <a:off x="5363363" y="3330092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5174851" y="362077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endParaRPr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81824" y="2801357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37666" y="346304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</a:t>
            </a:r>
            <a:endParaRPr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51276" y="345625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lang="ja-JP" altLang="en-US" sz="2400" dirty="0"/>
          </a:p>
        </p:txBody>
      </p:sp>
      <p:cxnSp>
        <p:nvCxnSpPr>
          <p:cNvPr id="28" name="直線コネクタ 27"/>
          <p:cNvCxnSpPr/>
          <p:nvPr/>
        </p:nvCxnSpPr>
        <p:spPr bwMode="auto">
          <a:xfrm flipH="1">
            <a:off x="3725171" y="3224277"/>
            <a:ext cx="377552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>
            <a:off x="4380229" y="3224277"/>
            <a:ext cx="406339" cy="271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/>
          <p:nvPr/>
        </p:nvCxnSpPr>
        <p:spPr bwMode="auto">
          <a:xfrm>
            <a:off x="4217267" y="3230243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コネクタ 30"/>
          <p:cNvCxnSpPr/>
          <p:nvPr/>
        </p:nvCxnSpPr>
        <p:spPr bwMode="auto">
          <a:xfrm>
            <a:off x="5401035" y="4056945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テキスト ボックス 31"/>
          <p:cNvSpPr txBox="1"/>
          <p:nvPr/>
        </p:nvSpPr>
        <p:spPr>
          <a:xfrm>
            <a:off x="5187228" y="433918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z</a:t>
            </a:r>
            <a:endParaRPr lang="ja-JP" altLang="en-US" sz="2400" dirty="0"/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4851011" y="3799815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テキスト ボックス 33"/>
          <p:cNvSpPr txBox="1"/>
          <p:nvPr/>
        </p:nvSpPr>
        <p:spPr>
          <a:xfrm>
            <a:off x="4662497" y="409049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endParaRPr lang="ja-JP" altLang="en-US" sz="2400" dirty="0"/>
          </a:p>
        </p:txBody>
      </p:sp>
      <p:cxnSp>
        <p:nvCxnSpPr>
          <p:cNvPr id="35" name="直線コネクタ 34"/>
          <p:cNvCxnSpPr/>
          <p:nvPr/>
        </p:nvCxnSpPr>
        <p:spPr bwMode="auto">
          <a:xfrm>
            <a:off x="4888681" y="4526669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テキスト ボックス 35"/>
          <p:cNvSpPr txBox="1"/>
          <p:nvPr/>
        </p:nvSpPr>
        <p:spPr>
          <a:xfrm>
            <a:off x="4674875" y="480890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y</a:t>
            </a:r>
            <a:endParaRPr lang="ja-JP" altLang="en-US" sz="2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426444" y="407185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lang="ja-JP" altLang="en-US" sz="2400" dirty="0"/>
          </a:p>
        </p:txBody>
      </p:sp>
      <p:cxnSp>
        <p:nvCxnSpPr>
          <p:cNvPr id="38" name="直線コネクタ 37"/>
          <p:cNvCxnSpPr>
            <a:endCxn id="39" idx="0"/>
          </p:cNvCxnSpPr>
          <p:nvPr/>
        </p:nvCxnSpPr>
        <p:spPr bwMode="auto">
          <a:xfrm flipH="1">
            <a:off x="3612553" y="4436989"/>
            <a:ext cx="4" cy="1819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3426444" y="461898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endParaRPr lang="ja-JP" altLang="en-US" sz="2400" dirty="0"/>
          </a:p>
        </p:txBody>
      </p:sp>
      <p:cxnSp>
        <p:nvCxnSpPr>
          <p:cNvPr id="40" name="直線コネクタ 39"/>
          <p:cNvCxnSpPr/>
          <p:nvPr/>
        </p:nvCxnSpPr>
        <p:spPr bwMode="auto">
          <a:xfrm>
            <a:off x="3601156" y="4953248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テキスト ボックス 40"/>
          <p:cNvSpPr txBox="1"/>
          <p:nvPr/>
        </p:nvSpPr>
        <p:spPr>
          <a:xfrm>
            <a:off x="3416277" y="517051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endParaRPr lang="ja-JP" altLang="en-US" sz="2400" dirty="0"/>
          </a:p>
        </p:txBody>
      </p:sp>
      <p:cxnSp>
        <p:nvCxnSpPr>
          <p:cNvPr id="47" name="直線コネクタ 46"/>
          <p:cNvCxnSpPr/>
          <p:nvPr/>
        </p:nvCxnSpPr>
        <p:spPr bwMode="auto">
          <a:xfrm flipH="1">
            <a:off x="3599181" y="3900440"/>
            <a:ext cx="1" cy="1819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テキスト ボックス 47"/>
          <p:cNvSpPr txBox="1"/>
          <p:nvPr/>
        </p:nvSpPr>
        <p:spPr>
          <a:xfrm>
            <a:off x="7104113" y="5643195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 </a:t>
            </a:r>
            <a:r>
              <a:rPr lang="en-US" altLang="ja-JP" dirty="0">
                <a:sym typeface="Symbol"/>
              </a:rPr>
              <a:t> T | T G</a:t>
            </a:r>
            <a:r>
              <a:rPr lang="ja-JP" altLang="en-US" dirty="0">
                <a:sym typeface="Symbol"/>
              </a:rPr>
              <a:t>　 </a:t>
            </a:r>
            <a:endParaRPr lang="en-US" altLang="ja-JP" dirty="0">
              <a:sym typeface="Symbol"/>
            </a:endParaRPr>
          </a:p>
          <a:p>
            <a:r>
              <a:rPr lang="en-US" altLang="ja-JP" dirty="0">
                <a:sym typeface="Symbol"/>
              </a:rPr>
              <a:t>G  +T | +T G</a:t>
            </a:r>
          </a:p>
          <a:p>
            <a:r>
              <a:rPr lang="en-US" altLang="ja-JP" dirty="0">
                <a:sym typeface="Symbol"/>
              </a:rPr>
              <a:t>...</a:t>
            </a:r>
          </a:p>
          <a:p>
            <a:r>
              <a:rPr lang="ja-JP" altLang="en-US" dirty="0">
                <a:sym typeface="Symbol"/>
              </a:rPr>
              <a:t>に基づく解析木</a:t>
            </a:r>
            <a:endParaRPr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476172" y="2260604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</a:t>
            </a:r>
            <a:endParaRPr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108495" y="285702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G</a:t>
            </a:r>
            <a:endParaRPr lang="ja-JP" altLang="en-US" sz="2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114944" y="3534681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lang="ja-JP" altLang="en-US" sz="2400" dirty="0"/>
          </a:p>
        </p:txBody>
      </p:sp>
      <p:cxnSp>
        <p:nvCxnSpPr>
          <p:cNvPr id="52" name="直線コネクタ 51"/>
          <p:cNvCxnSpPr/>
          <p:nvPr/>
        </p:nvCxnSpPr>
        <p:spPr bwMode="auto">
          <a:xfrm flipH="1">
            <a:off x="7198139" y="2642695"/>
            <a:ext cx="377552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>
            <a:off x="7853197" y="2642695"/>
            <a:ext cx="406339" cy="271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テキスト ボックス 57"/>
          <p:cNvSpPr txBox="1"/>
          <p:nvPr/>
        </p:nvSpPr>
        <p:spPr>
          <a:xfrm>
            <a:off x="6931219" y="288671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lang="ja-JP" altLang="en-US" sz="24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523856" y="350113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+</a:t>
            </a:r>
            <a:endParaRPr lang="ja-JP" altLang="en-US" sz="2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37467" y="349433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G</a:t>
            </a:r>
            <a:endParaRPr lang="ja-JP" altLang="en-US" sz="2400" dirty="0"/>
          </a:p>
        </p:txBody>
      </p:sp>
      <p:cxnSp>
        <p:nvCxnSpPr>
          <p:cNvPr id="61" name="直線コネクタ 60"/>
          <p:cNvCxnSpPr/>
          <p:nvPr/>
        </p:nvCxnSpPr>
        <p:spPr bwMode="auto">
          <a:xfrm flipH="1">
            <a:off x="7811363" y="3262364"/>
            <a:ext cx="377552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>
            <a:off x="8466421" y="3262363"/>
            <a:ext cx="406339" cy="271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コネクタ 62"/>
          <p:cNvCxnSpPr/>
          <p:nvPr/>
        </p:nvCxnSpPr>
        <p:spPr bwMode="auto">
          <a:xfrm>
            <a:off x="8303457" y="3268329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>
            <a:endCxn id="72" idx="0"/>
          </p:cNvCxnSpPr>
          <p:nvPr/>
        </p:nvCxnSpPr>
        <p:spPr bwMode="auto">
          <a:xfrm flipH="1">
            <a:off x="7130952" y="3239029"/>
            <a:ext cx="4" cy="1819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テキスト ボックス 71"/>
          <p:cNvSpPr txBox="1"/>
          <p:nvPr/>
        </p:nvSpPr>
        <p:spPr>
          <a:xfrm>
            <a:off x="6944843" y="342102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endParaRPr lang="ja-JP" altLang="en-US" sz="2400" dirty="0"/>
          </a:p>
        </p:txBody>
      </p:sp>
      <p:cxnSp>
        <p:nvCxnSpPr>
          <p:cNvPr id="73" name="直線コネクタ 72"/>
          <p:cNvCxnSpPr/>
          <p:nvPr/>
        </p:nvCxnSpPr>
        <p:spPr bwMode="auto">
          <a:xfrm>
            <a:off x="7119555" y="3755288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テキスト ボックス 73"/>
          <p:cNvSpPr txBox="1"/>
          <p:nvPr/>
        </p:nvSpPr>
        <p:spPr>
          <a:xfrm>
            <a:off x="6934675" y="397255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endParaRPr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136935" y="4123189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endParaRPr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514412" y="414848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+</a:t>
            </a:r>
            <a:endParaRPr lang="ja-JP" altLang="en-US" sz="2400" dirty="0"/>
          </a:p>
        </p:txBody>
      </p:sp>
      <p:cxnSp>
        <p:nvCxnSpPr>
          <p:cNvPr id="78" name="直線コネクタ 77"/>
          <p:cNvCxnSpPr/>
          <p:nvPr/>
        </p:nvCxnSpPr>
        <p:spPr bwMode="auto">
          <a:xfrm flipH="1">
            <a:off x="8737468" y="3850872"/>
            <a:ext cx="107163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>
            <a:endCxn id="76" idx="0"/>
          </p:cNvCxnSpPr>
          <p:nvPr/>
        </p:nvCxnSpPr>
        <p:spPr bwMode="auto">
          <a:xfrm>
            <a:off x="8959174" y="3856836"/>
            <a:ext cx="367076" cy="2663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コネクタ 82"/>
          <p:cNvCxnSpPr>
            <a:endCxn id="84" idx="0"/>
          </p:cNvCxnSpPr>
          <p:nvPr/>
        </p:nvCxnSpPr>
        <p:spPr bwMode="auto">
          <a:xfrm flipH="1">
            <a:off x="9348593" y="4551809"/>
            <a:ext cx="4" cy="1819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テキスト ボックス 83"/>
          <p:cNvSpPr txBox="1"/>
          <p:nvPr/>
        </p:nvSpPr>
        <p:spPr>
          <a:xfrm>
            <a:off x="9162484" y="473380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endParaRPr lang="ja-JP" altLang="en-US" sz="2400" dirty="0"/>
          </a:p>
        </p:txBody>
      </p:sp>
      <p:cxnSp>
        <p:nvCxnSpPr>
          <p:cNvPr id="85" name="直線コネクタ 84"/>
          <p:cNvCxnSpPr/>
          <p:nvPr/>
        </p:nvCxnSpPr>
        <p:spPr bwMode="auto">
          <a:xfrm>
            <a:off x="9337196" y="5068068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テキスト ボックス 85"/>
          <p:cNvSpPr txBox="1"/>
          <p:nvPr/>
        </p:nvSpPr>
        <p:spPr>
          <a:xfrm>
            <a:off x="9152317" y="528533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z</a:t>
            </a:r>
            <a:endParaRPr lang="ja-JP" altLang="en-US" sz="2400" dirty="0"/>
          </a:p>
        </p:txBody>
      </p:sp>
      <p:cxnSp>
        <p:nvCxnSpPr>
          <p:cNvPr id="87" name="直線コネクタ 86"/>
          <p:cNvCxnSpPr>
            <a:endCxn id="88" idx="0"/>
          </p:cNvCxnSpPr>
          <p:nvPr/>
        </p:nvCxnSpPr>
        <p:spPr bwMode="auto">
          <a:xfrm flipH="1">
            <a:off x="8282352" y="3930901"/>
            <a:ext cx="4" cy="1819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テキスト ボックス 87"/>
          <p:cNvSpPr txBox="1"/>
          <p:nvPr/>
        </p:nvSpPr>
        <p:spPr>
          <a:xfrm>
            <a:off x="8096243" y="411289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endParaRPr lang="ja-JP" altLang="en-US" sz="2400" dirty="0"/>
          </a:p>
        </p:txBody>
      </p:sp>
      <p:cxnSp>
        <p:nvCxnSpPr>
          <p:cNvPr id="89" name="直線コネクタ 88"/>
          <p:cNvCxnSpPr/>
          <p:nvPr/>
        </p:nvCxnSpPr>
        <p:spPr bwMode="auto">
          <a:xfrm>
            <a:off x="8270955" y="4447160"/>
            <a:ext cx="0" cy="3173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テキスト ボックス 89"/>
          <p:cNvSpPr txBox="1"/>
          <p:nvPr/>
        </p:nvSpPr>
        <p:spPr>
          <a:xfrm>
            <a:off x="8086075" y="466443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y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33018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の前に</a:t>
            </a:r>
            <a:r>
              <a:rPr lang="en-US" altLang="ja-JP" dirty="0">
                <a:sym typeface="Wingdings" pitchFamily="2" charset="2"/>
              </a:rPr>
              <a:t>: </a:t>
            </a:r>
            <a:r>
              <a:rPr lang="ja-JP" altLang="en-US">
                <a:sym typeface="Wingdings" pitchFamily="2" charset="2"/>
              </a:rPr>
              <a:t>文脈自由文法の復習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構文解析において考慮が必要な事項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トップダウン構文解析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LL(1)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アルゴリズム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Nulls, First, Follows </a:t>
            </a:r>
            <a:r>
              <a:rPr lang="ja-JP" altLang="en-US">
                <a:sym typeface="Wingdings" pitchFamily="2" charset="2"/>
              </a:rPr>
              <a:t>を計算するアルゴリズム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479294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697" y="24979"/>
            <a:ext cx="11576482" cy="1143000"/>
          </a:xfrm>
        </p:spPr>
        <p:txBody>
          <a:bodyPr/>
          <a:lstStyle/>
          <a:p>
            <a:r>
              <a:rPr kumimoji="1" lang="en-US" altLang="ja-JP" dirty="0"/>
              <a:t>LL(k)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6127" y="925860"/>
            <a:ext cx="11603115" cy="4525963"/>
          </a:xfrm>
        </p:spPr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L</a:t>
            </a:r>
            <a:r>
              <a:rPr lang="en-US" altLang="ja-JP" dirty="0"/>
              <a:t>eft-to-right parse, </a:t>
            </a:r>
            <a:r>
              <a:rPr lang="en-US" altLang="ja-JP" dirty="0">
                <a:solidFill>
                  <a:srgbClr val="FF0000"/>
                </a:solidFill>
              </a:rPr>
              <a:t>L</a:t>
            </a:r>
            <a:r>
              <a:rPr lang="en-US" altLang="ja-JP" dirty="0"/>
              <a:t>eftmost-derivation with </a:t>
            </a:r>
            <a:r>
              <a:rPr lang="en-US" altLang="ja-JP" dirty="0">
                <a:solidFill>
                  <a:srgbClr val="FF0000"/>
                </a:solidFill>
              </a:rPr>
              <a:t>k</a:t>
            </a:r>
            <a:r>
              <a:rPr lang="en-US" altLang="ja-JP" dirty="0"/>
              <a:t>-symbol </a:t>
            </a:r>
            <a:r>
              <a:rPr lang="en-US" altLang="ja-JP" dirty="0" err="1"/>
              <a:t>lookahead</a:t>
            </a:r>
            <a:endParaRPr lang="en-US" altLang="ja-JP" dirty="0"/>
          </a:p>
          <a:p>
            <a:pPr lvl="1"/>
            <a:r>
              <a:rPr lang="ja-JP" altLang="en-US" dirty="0"/>
              <a:t>トップダウン構文解析の一種</a:t>
            </a:r>
            <a:endParaRPr lang="en-US" altLang="ja-JP" dirty="0"/>
          </a:p>
          <a:p>
            <a:pPr lvl="1"/>
            <a:r>
              <a:rPr lang="ja-JP" altLang="en-US" dirty="0"/>
              <a:t>入力を左から右</a:t>
            </a:r>
            <a:r>
              <a:rPr lang="ja-JP" altLang="en-US"/>
              <a:t>に走査 </a:t>
            </a:r>
            <a:r>
              <a:rPr lang="en-US" altLang="ja-JP" dirty="0"/>
              <a:t>(Left-to-right parse)</a:t>
            </a:r>
          </a:p>
          <a:p>
            <a:pPr lvl="1"/>
            <a:r>
              <a:rPr lang="ja-JP" altLang="en-US"/>
              <a:t>最左導出に対応する構文解析木を構築 </a:t>
            </a:r>
            <a:r>
              <a:rPr lang="en-US" altLang="ja-JP" dirty="0"/>
              <a:t>(Leftmost-derivation)</a:t>
            </a:r>
          </a:p>
          <a:p>
            <a:pPr lvl="2"/>
            <a:r>
              <a:rPr lang="ja-JP" altLang="en-US"/>
              <a:t>構文</a:t>
            </a:r>
            <a:r>
              <a:rPr lang="ja-JP" altLang="en-US" dirty="0"/>
              <a:t>解析木を左から順</a:t>
            </a:r>
            <a:r>
              <a:rPr lang="ja-JP" altLang="en-US"/>
              <a:t>に構成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51103" y="3969038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E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grpSp>
        <p:nvGrpSpPr>
          <p:cNvPr id="145" name="グループ化 144"/>
          <p:cNvGrpSpPr/>
          <p:nvPr/>
        </p:nvGrpSpPr>
        <p:grpSpPr>
          <a:xfrm>
            <a:off x="3355572" y="3976248"/>
            <a:ext cx="1507214" cy="1087775"/>
            <a:chOff x="1831572" y="3976248"/>
            <a:chExt cx="1507214" cy="1087776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2376527" y="3976248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2960156" y="4589170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T</a:t>
              </a:r>
              <a:endParaRPr lang="ja-JP" altLang="en-US" sz="2400" dirty="0"/>
            </a:p>
          </p:txBody>
        </p:sp>
        <p:cxnSp>
          <p:nvCxnSpPr>
            <p:cNvPr id="34" name="直線コネクタ 33"/>
            <p:cNvCxnSpPr/>
            <p:nvPr/>
          </p:nvCxnSpPr>
          <p:spPr bwMode="auto">
            <a:xfrm flipH="1">
              <a:off x="2098493" y="4358340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/>
            <p:cNvCxnSpPr/>
            <p:nvPr/>
          </p:nvCxnSpPr>
          <p:spPr bwMode="auto">
            <a:xfrm>
              <a:off x="2753552" y="4358340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コネクタ 35"/>
            <p:cNvCxnSpPr/>
            <p:nvPr/>
          </p:nvCxnSpPr>
          <p:spPr bwMode="auto">
            <a:xfrm>
              <a:off x="2590588" y="4364305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テキスト ボックス 36"/>
            <p:cNvSpPr txBox="1"/>
            <p:nvPr/>
          </p:nvSpPr>
          <p:spPr>
            <a:xfrm>
              <a:off x="2419136" y="459609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lang="ja-JP" altLang="en-US" sz="24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831572" y="4602359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rgbClr val="FF0000"/>
                  </a:solidFill>
                </a:rPr>
                <a:t>E</a:t>
              </a:r>
              <a:endParaRPr lang="ja-JP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7" name="グループ化 146"/>
          <p:cNvGrpSpPr/>
          <p:nvPr/>
        </p:nvGrpSpPr>
        <p:grpSpPr>
          <a:xfrm>
            <a:off x="7478761" y="3745417"/>
            <a:ext cx="2127037" cy="2358275"/>
            <a:chOff x="5954760" y="3745415"/>
            <a:chExt cx="2127036" cy="2358274"/>
          </a:xfrm>
        </p:grpSpPr>
        <p:sp>
          <p:nvSpPr>
            <p:cNvPr id="58" name="テキスト ボックス 57"/>
            <p:cNvSpPr txBox="1"/>
            <p:nvPr/>
          </p:nvSpPr>
          <p:spPr>
            <a:xfrm>
              <a:off x="7055094" y="3745415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7703166" y="4489870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T</a:t>
              </a:r>
              <a:endParaRPr lang="ja-JP" altLang="en-US" sz="2400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6557069" y="5066764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lang="ja-JP" altLang="en-US" sz="2400" dirty="0"/>
            </a:p>
          </p:txBody>
        </p:sp>
        <p:cxnSp>
          <p:nvCxnSpPr>
            <p:cNvPr id="61" name="直線コネクタ 60"/>
            <p:cNvCxnSpPr/>
            <p:nvPr/>
          </p:nvCxnSpPr>
          <p:spPr bwMode="auto">
            <a:xfrm flipH="1">
              <a:off x="6777061" y="4127507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線コネクタ 61"/>
            <p:cNvCxnSpPr/>
            <p:nvPr/>
          </p:nvCxnSpPr>
          <p:spPr bwMode="auto">
            <a:xfrm>
              <a:off x="7432120" y="4127507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/>
            <p:nvPr/>
          </p:nvCxnSpPr>
          <p:spPr bwMode="auto">
            <a:xfrm>
              <a:off x="7269156" y="4133472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テキスト ボックス 63"/>
            <p:cNvSpPr txBox="1"/>
            <p:nvPr/>
          </p:nvSpPr>
          <p:spPr>
            <a:xfrm>
              <a:off x="7097704" y="4437911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lang="ja-JP" altLang="en-US" sz="2400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6510140" y="4371526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5965981" y="5033215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7179592" y="5026419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T</a:t>
              </a:r>
              <a:endParaRPr lang="ja-JP" altLang="en-US" sz="2400" dirty="0"/>
            </a:p>
          </p:txBody>
        </p:sp>
        <p:cxnSp>
          <p:nvCxnSpPr>
            <p:cNvPr id="70" name="直線コネクタ 69"/>
            <p:cNvCxnSpPr/>
            <p:nvPr/>
          </p:nvCxnSpPr>
          <p:spPr bwMode="auto">
            <a:xfrm flipH="1">
              <a:off x="6253487" y="4794447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6908546" y="4794447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/>
            <p:cNvCxnSpPr/>
            <p:nvPr/>
          </p:nvCxnSpPr>
          <p:spPr bwMode="auto">
            <a:xfrm>
              <a:off x="6745582" y="4800412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テキスト ボックス 78"/>
            <p:cNvSpPr txBox="1"/>
            <p:nvPr/>
          </p:nvSpPr>
          <p:spPr>
            <a:xfrm>
              <a:off x="5954760" y="5642024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rgbClr val="FF0000"/>
                  </a:solidFill>
                </a:rPr>
                <a:t>T</a:t>
              </a:r>
              <a:endParaRPr lang="ja-JP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直線コネクタ 83"/>
            <p:cNvCxnSpPr/>
            <p:nvPr/>
          </p:nvCxnSpPr>
          <p:spPr bwMode="auto">
            <a:xfrm flipH="1">
              <a:off x="6127496" y="5470609"/>
              <a:ext cx="1" cy="18199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6" name="グループ化 145"/>
          <p:cNvGrpSpPr/>
          <p:nvPr/>
        </p:nvGrpSpPr>
        <p:grpSpPr>
          <a:xfrm>
            <a:off x="5123393" y="3856957"/>
            <a:ext cx="2115815" cy="1783015"/>
            <a:chOff x="3599392" y="3856956"/>
            <a:chExt cx="2115815" cy="1783014"/>
          </a:xfrm>
        </p:grpSpPr>
        <p:sp>
          <p:nvSpPr>
            <p:cNvPr id="112" name="テキスト ボックス 111"/>
            <p:cNvSpPr txBox="1"/>
            <p:nvPr/>
          </p:nvSpPr>
          <p:spPr>
            <a:xfrm>
              <a:off x="4688505" y="3856956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5336577" y="4601411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T</a:t>
              </a:r>
              <a:endParaRPr lang="ja-JP" altLang="en-US" sz="24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4190480" y="517830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lang="ja-JP" altLang="en-US" sz="2400" dirty="0"/>
            </a:p>
          </p:txBody>
        </p:sp>
        <p:cxnSp>
          <p:nvCxnSpPr>
            <p:cNvPr id="115" name="直線コネクタ 114"/>
            <p:cNvCxnSpPr/>
            <p:nvPr/>
          </p:nvCxnSpPr>
          <p:spPr bwMode="auto">
            <a:xfrm flipH="1">
              <a:off x="4410472" y="4239048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直線コネクタ 115"/>
            <p:cNvCxnSpPr/>
            <p:nvPr/>
          </p:nvCxnSpPr>
          <p:spPr bwMode="auto">
            <a:xfrm>
              <a:off x="5065531" y="4239048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直線コネクタ 116"/>
            <p:cNvCxnSpPr/>
            <p:nvPr/>
          </p:nvCxnSpPr>
          <p:spPr bwMode="auto">
            <a:xfrm>
              <a:off x="4902567" y="4245013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8" name="テキスト ボックス 117"/>
            <p:cNvSpPr txBox="1"/>
            <p:nvPr/>
          </p:nvSpPr>
          <p:spPr>
            <a:xfrm>
              <a:off x="4731114" y="454945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lang="ja-JP" altLang="en-US" sz="2400" dirty="0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4143551" y="4483066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3599392" y="5144756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rgbClr val="FF0000"/>
                  </a:solidFill>
                </a:rPr>
                <a:t>E</a:t>
              </a:r>
              <a:endParaRPr lang="ja-JP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4813002" y="5137960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T</a:t>
              </a:r>
              <a:endParaRPr lang="ja-JP" altLang="en-US" sz="2400" dirty="0"/>
            </a:p>
          </p:txBody>
        </p:sp>
        <p:cxnSp>
          <p:nvCxnSpPr>
            <p:cNvPr id="124" name="直線コネクタ 123"/>
            <p:cNvCxnSpPr/>
            <p:nvPr/>
          </p:nvCxnSpPr>
          <p:spPr bwMode="auto">
            <a:xfrm flipH="1">
              <a:off x="3886898" y="4905988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直線コネクタ 124"/>
            <p:cNvCxnSpPr/>
            <p:nvPr/>
          </p:nvCxnSpPr>
          <p:spPr bwMode="auto">
            <a:xfrm>
              <a:off x="4541957" y="4905988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直線コネクタ 125"/>
            <p:cNvCxnSpPr/>
            <p:nvPr/>
          </p:nvCxnSpPr>
          <p:spPr bwMode="auto">
            <a:xfrm>
              <a:off x="4378993" y="4911953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9" name="右矢印 138"/>
          <p:cNvSpPr/>
          <p:nvPr/>
        </p:nvSpPr>
        <p:spPr bwMode="auto">
          <a:xfrm>
            <a:off x="2999657" y="4199870"/>
            <a:ext cx="355916" cy="2038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40" name="右矢印 139"/>
          <p:cNvSpPr/>
          <p:nvPr/>
        </p:nvSpPr>
        <p:spPr bwMode="auto">
          <a:xfrm>
            <a:off x="4945435" y="4239048"/>
            <a:ext cx="355916" cy="2038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41" name="右矢印 140"/>
          <p:cNvSpPr/>
          <p:nvPr/>
        </p:nvSpPr>
        <p:spPr bwMode="auto">
          <a:xfrm>
            <a:off x="7464153" y="4216719"/>
            <a:ext cx="355916" cy="2038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42" name="右矢印 141"/>
          <p:cNvSpPr/>
          <p:nvPr/>
        </p:nvSpPr>
        <p:spPr bwMode="auto">
          <a:xfrm>
            <a:off x="9448677" y="4199868"/>
            <a:ext cx="355916" cy="2038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9984432" y="4016508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...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067037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697" y="24979"/>
            <a:ext cx="11576482" cy="1143000"/>
          </a:xfrm>
        </p:spPr>
        <p:txBody>
          <a:bodyPr/>
          <a:lstStyle/>
          <a:p>
            <a:r>
              <a:rPr kumimoji="1" lang="en-US" altLang="ja-JP" dirty="0"/>
              <a:t>LL(k)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6127" y="925860"/>
            <a:ext cx="11603115" cy="4525963"/>
          </a:xfrm>
        </p:spPr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L</a:t>
            </a:r>
            <a:r>
              <a:rPr lang="en-US" altLang="ja-JP" dirty="0"/>
              <a:t>eft-to-right parse, </a:t>
            </a:r>
            <a:r>
              <a:rPr lang="en-US" altLang="ja-JP" dirty="0">
                <a:solidFill>
                  <a:srgbClr val="FF0000"/>
                </a:solidFill>
              </a:rPr>
              <a:t>L</a:t>
            </a:r>
            <a:r>
              <a:rPr lang="en-US" altLang="ja-JP" dirty="0"/>
              <a:t>eftmost-derivation with </a:t>
            </a:r>
            <a:r>
              <a:rPr lang="en-US" altLang="ja-JP" dirty="0">
                <a:solidFill>
                  <a:srgbClr val="FF0000"/>
                </a:solidFill>
              </a:rPr>
              <a:t>k</a:t>
            </a:r>
            <a:r>
              <a:rPr lang="en-US" altLang="ja-JP" dirty="0"/>
              <a:t>-symbol </a:t>
            </a:r>
            <a:r>
              <a:rPr lang="en-US" altLang="ja-JP" dirty="0" err="1"/>
              <a:t>lookahead</a:t>
            </a:r>
            <a:endParaRPr lang="en-US" altLang="ja-JP" dirty="0"/>
          </a:p>
          <a:p>
            <a:pPr lvl="1"/>
            <a:r>
              <a:rPr lang="ja-JP" altLang="en-US" dirty="0"/>
              <a:t>トップダウン構文解析の一種</a:t>
            </a:r>
            <a:endParaRPr lang="en-US" altLang="ja-JP" dirty="0"/>
          </a:p>
          <a:p>
            <a:pPr lvl="1"/>
            <a:r>
              <a:rPr lang="ja-JP" altLang="en-US" dirty="0"/>
              <a:t>入力を左から右</a:t>
            </a:r>
            <a:r>
              <a:rPr lang="ja-JP" altLang="en-US"/>
              <a:t>に走査 </a:t>
            </a:r>
            <a:r>
              <a:rPr lang="en-US" altLang="ja-JP" dirty="0"/>
              <a:t>(Left-to-right parse)</a:t>
            </a:r>
          </a:p>
          <a:p>
            <a:pPr lvl="1"/>
            <a:r>
              <a:rPr lang="ja-JP" altLang="en-US"/>
              <a:t>最左導出に対応する構文解析木を構築 </a:t>
            </a:r>
            <a:r>
              <a:rPr lang="en-US" altLang="ja-JP" dirty="0"/>
              <a:t>(Leftmost-derivation)</a:t>
            </a:r>
          </a:p>
          <a:p>
            <a:pPr lvl="2"/>
            <a:r>
              <a:rPr lang="ja-JP" altLang="en-US"/>
              <a:t>構文</a:t>
            </a:r>
            <a:r>
              <a:rPr lang="ja-JP" altLang="en-US" dirty="0"/>
              <a:t>解析木を左から順</a:t>
            </a:r>
            <a:r>
              <a:rPr lang="ja-JP" altLang="en-US"/>
              <a:t>に構成</a:t>
            </a:r>
            <a:endParaRPr lang="en-US" altLang="ja-JP" dirty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終端記号を </a:t>
            </a:r>
            <a:r>
              <a:rPr lang="en-US" altLang="ja-JP" dirty="0">
                <a:solidFill>
                  <a:srgbClr val="FF0000"/>
                </a:solidFill>
              </a:rPr>
              <a:t>k</a:t>
            </a:r>
            <a:r>
              <a:rPr lang="ja-JP" altLang="en-US">
                <a:solidFill>
                  <a:srgbClr val="FF0000"/>
                </a:solidFill>
              </a:rPr>
              <a:t> 文字先読みしてどの生成規則を適用するかを選択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ja-JP" altLang="en-US"/>
              <a:t>バックトラックはしない</a:t>
            </a:r>
            <a:r>
              <a:rPr lang="en-US" altLang="ja-JP" dirty="0"/>
              <a:t>; </a:t>
            </a:r>
            <a:r>
              <a:rPr lang="ja-JP" altLang="en-US"/>
              <a:t>適用する規則が一つに決まらない文法は扱わない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0537408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1941" y="24979"/>
            <a:ext cx="11629747" cy="1143000"/>
          </a:xfrm>
        </p:spPr>
        <p:txBody>
          <a:bodyPr/>
          <a:lstStyle/>
          <a:p>
            <a:r>
              <a:rPr kumimoji="1" lang="ja-JP" altLang="en-US"/>
              <a:t>先読みによる生成規則の選択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3783" y="925860"/>
            <a:ext cx="11327905" cy="5679126"/>
          </a:xfrm>
        </p:spPr>
        <p:txBody>
          <a:bodyPr>
            <a:normAutofit/>
          </a:bodyPr>
          <a:lstStyle/>
          <a:p>
            <a:r>
              <a:rPr lang="ja-JP" altLang="en-US"/>
              <a:t>例</a:t>
            </a:r>
            <a:r>
              <a:rPr lang="ja-JP" altLang="en-US" dirty="0"/>
              <a:t>：  </a:t>
            </a:r>
            <a:r>
              <a:rPr lang="en-US" altLang="ja-JP" dirty="0"/>
              <a:t>S </a:t>
            </a:r>
            <a:r>
              <a:rPr lang="en-US" altLang="ja-JP" dirty="0">
                <a:sym typeface="Symbol"/>
              </a:rPr>
              <a:t> AC | BD     A  aa     B  ab  ...</a:t>
            </a:r>
          </a:p>
          <a:p>
            <a:pPr lvl="1"/>
            <a:r>
              <a:rPr lang="en-US" altLang="ja-JP" dirty="0">
                <a:sym typeface="Symbol"/>
              </a:rPr>
              <a:t>S</a:t>
            </a:r>
            <a:r>
              <a:rPr lang="ja-JP" altLang="en-US" dirty="0">
                <a:sym typeface="Symbol"/>
              </a:rPr>
              <a:t>を認識中に、</a:t>
            </a:r>
            <a:r>
              <a:rPr lang="en-US" altLang="ja-JP" dirty="0"/>
              <a:t> S </a:t>
            </a:r>
            <a:r>
              <a:rPr lang="en-US" altLang="ja-JP" dirty="0">
                <a:sym typeface="Symbol"/>
              </a:rPr>
              <a:t> AC </a:t>
            </a:r>
            <a:r>
              <a:rPr lang="ja-JP" altLang="en-US" dirty="0">
                <a:sym typeface="Symbol"/>
              </a:rPr>
              <a:t>と</a:t>
            </a:r>
            <a:r>
              <a:rPr lang="en-US" altLang="ja-JP" dirty="0"/>
              <a:t>S </a:t>
            </a:r>
            <a:r>
              <a:rPr lang="en-US" altLang="ja-JP" dirty="0">
                <a:sym typeface="Symbol"/>
              </a:rPr>
              <a:t> BD</a:t>
            </a:r>
            <a:r>
              <a:rPr lang="ja-JP" altLang="en-US" dirty="0">
                <a:sym typeface="Symbol"/>
              </a:rPr>
              <a:t>のどちら</a:t>
            </a:r>
            <a:r>
              <a:rPr lang="ja-JP" altLang="en-US">
                <a:sym typeface="Symbol"/>
              </a:rPr>
              <a:t>を用いるべきかを</a:t>
            </a:r>
            <a:r>
              <a:rPr lang="ja-JP" altLang="en-US" dirty="0">
                <a:sym typeface="Symbol"/>
              </a:rPr>
              <a:t>判断</a:t>
            </a:r>
            <a:r>
              <a:rPr lang="ja-JP" altLang="en-US">
                <a:sym typeface="Symbol"/>
              </a:rPr>
              <a:t>するには</a:t>
            </a:r>
            <a:br>
              <a:rPr lang="en-US" altLang="ja-JP" dirty="0">
                <a:sym typeface="Symbol"/>
              </a:rPr>
            </a:br>
            <a:r>
              <a:rPr lang="en-US" altLang="ja-JP" dirty="0">
                <a:sym typeface="Symbol"/>
              </a:rPr>
              <a:t>2 </a:t>
            </a:r>
            <a:r>
              <a:rPr lang="ja-JP" altLang="en-US">
                <a:sym typeface="Symbol"/>
              </a:rPr>
              <a:t>文字先</a:t>
            </a:r>
            <a:r>
              <a:rPr lang="ja-JP" altLang="en-US" dirty="0">
                <a:sym typeface="Symbol"/>
              </a:rPr>
              <a:t>読みすればよい。</a:t>
            </a: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r>
              <a:rPr lang="en-US" altLang="ja-JP" dirty="0">
                <a:sym typeface="Symbol"/>
              </a:rPr>
              <a:t> </a:t>
            </a:r>
            <a:br>
              <a:rPr lang="en-US" altLang="ja-JP" dirty="0">
                <a:sym typeface="Symbol"/>
              </a:rPr>
            </a:br>
            <a:r>
              <a:rPr lang="en-US" altLang="ja-JP" dirty="0">
                <a:sym typeface="Symbol"/>
              </a:rPr>
              <a:t> let rec </a:t>
            </a:r>
            <a:r>
              <a:rPr lang="en-US" altLang="ja-JP" dirty="0" err="1">
                <a:sym typeface="Symbol"/>
              </a:rPr>
              <a:t>parseS</a:t>
            </a:r>
            <a:r>
              <a:rPr lang="en-US" altLang="ja-JP" dirty="0">
                <a:sym typeface="Symbol"/>
              </a:rPr>
              <a:t>() =</a:t>
            </a:r>
          </a:p>
          <a:p>
            <a:pPr marL="457189" lvl="1" indent="0">
              <a:buNone/>
            </a:pPr>
            <a:r>
              <a:rPr lang="en-US" altLang="ja-JP" dirty="0">
                <a:sym typeface="Symbol"/>
              </a:rPr>
              <a:t>     match lookahead2() with</a:t>
            </a:r>
          </a:p>
          <a:p>
            <a:pPr marL="457189" lvl="1" indent="0">
              <a:buNone/>
            </a:pPr>
            <a:r>
              <a:rPr lang="en-US" altLang="ja-JP" dirty="0">
                <a:sym typeface="Symbol"/>
              </a:rPr>
              <a:t>         “</a:t>
            </a:r>
            <a:r>
              <a:rPr lang="en-US" altLang="ja-JP" dirty="0" err="1">
                <a:sym typeface="Symbol"/>
              </a:rPr>
              <a:t>aa</a:t>
            </a:r>
            <a:r>
              <a:rPr lang="en-US" altLang="ja-JP" dirty="0">
                <a:sym typeface="Symbol"/>
              </a:rPr>
              <a:t>” -&gt; </a:t>
            </a:r>
            <a:r>
              <a:rPr lang="en-US" altLang="ja-JP" dirty="0" err="1">
                <a:sym typeface="Symbol"/>
              </a:rPr>
              <a:t>parseA</a:t>
            </a:r>
            <a:r>
              <a:rPr lang="en-US" altLang="ja-JP" dirty="0">
                <a:sym typeface="Symbol"/>
              </a:rPr>
              <a:t>(); </a:t>
            </a:r>
            <a:r>
              <a:rPr lang="en-US" altLang="ja-JP" dirty="0" err="1">
                <a:sym typeface="Symbol"/>
              </a:rPr>
              <a:t>parseC</a:t>
            </a:r>
            <a:r>
              <a:rPr lang="en-US" altLang="ja-JP" dirty="0">
                <a:sym typeface="Symbol"/>
              </a:rPr>
              <a:t>()</a:t>
            </a:r>
          </a:p>
          <a:p>
            <a:pPr marL="457189" lvl="1" indent="0">
              <a:buNone/>
            </a:pPr>
            <a:r>
              <a:rPr lang="en-US" altLang="ja-JP" dirty="0">
                <a:sym typeface="Symbol"/>
              </a:rPr>
              <a:t>      |  “</a:t>
            </a:r>
            <a:r>
              <a:rPr lang="en-US" altLang="ja-JP" dirty="0" err="1">
                <a:sym typeface="Symbol"/>
              </a:rPr>
              <a:t>ab</a:t>
            </a:r>
            <a:r>
              <a:rPr lang="en-US" altLang="ja-JP" dirty="0">
                <a:sym typeface="Symbol"/>
              </a:rPr>
              <a:t>” -&gt; </a:t>
            </a:r>
            <a:r>
              <a:rPr lang="en-US" altLang="ja-JP" dirty="0" err="1">
                <a:sym typeface="Symbol"/>
              </a:rPr>
              <a:t>parseB</a:t>
            </a:r>
            <a:r>
              <a:rPr lang="en-US" altLang="ja-JP" dirty="0">
                <a:sym typeface="Symbol"/>
              </a:rPr>
              <a:t>(); </a:t>
            </a:r>
            <a:r>
              <a:rPr lang="en-US" altLang="ja-JP" dirty="0" err="1">
                <a:sym typeface="Symbol"/>
              </a:rPr>
              <a:t>parseD</a:t>
            </a:r>
            <a:r>
              <a:rPr lang="en-US" altLang="ja-JP" dirty="0">
                <a:sym typeface="Symbol"/>
              </a:rPr>
              <a:t>()</a:t>
            </a:r>
          </a:p>
          <a:p>
            <a:pPr marL="457189" lvl="1" indent="0">
              <a:buNone/>
            </a:pPr>
            <a:r>
              <a:rPr lang="en-US" altLang="ja-JP" dirty="0">
                <a:sym typeface="Symbol"/>
              </a:rPr>
              <a:t>      |   _ -&gt; error()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66771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8473" y="0"/>
            <a:ext cx="11594237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0416" y="908722"/>
            <a:ext cx="11372294" cy="4403776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(1) </a:t>
            </a:r>
            <a:r>
              <a:rPr lang="ja-JP" altLang="en-US" dirty="0"/>
              <a:t>各非終端記号</a:t>
            </a:r>
            <a:r>
              <a:rPr lang="en-US" altLang="ja-JP" dirty="0"/>
              <a:t>X</a:t>
            </a:r>
            <a:r>
              <a:rPr lang="ja-JP" altLang="en-US" dirty="0"/>
              <a:t>について以下</a:t>
            </a:r>
            <a:r>
              <a:rPr lang="ja-JP" altLang="en-US"/>
              <a:t>を計算（</a:t>
            </a:r>
            <a:r>
              <a:rPr lang="ja-JP" altLang="en-US" dirty="0"/>
              <a:t>計算方法は後述）</a:t>
            </a:r>
            <a:endParaRPr lang="en-US" altLang="ja-JP" dirty="0"/>
          </a:p>
          <a:p>
            <a:pPr lvl="1"/>
            <a:r>
              <a:rPr lang="en-US" altLang="ja-JP" dirty="0"/>
              <a:t>Nulls: {X | X</a:t>
            </a:r>
            <a:r>
              <a:rPr lang="en-US" altLang="ja-JP" dirty="0">
                <a:sym typeface="Symbol"/>
              </a:rPr>
              <a:t> * </a:t>
            </a:r>
            <a:r>
              <a:rPr lang="en-US" altLang="ja-JP" dirty="0">
                <a:latin typeface="Symbol" pitchFamily="18" charset="2"/>
                <a:sym typeface="Symbol"/>
              </a:rPr>
              <a:t>e</a:t>
            </a:r>
            <a:r>
              <a:rPr lang="en-US" altLang="ja-JP" dirty="0"/>
              <a:t> } (</a:t>
            </a:r>
            <a:r>
              <a:rPr lang="ja-JP" altLang="en-US"/>
              <a:t>空文字列が導出されうる非終端記号の集合</a:t>
            </a:r>
            <a:r>
              <a:rPr lang="en-US" altLang="ja-JP" dirty="0"/>
              <a:t>)</a:t>
            </a:r>
          </a:p>
          <a:p>
            <a:pPr marL="914377" lvl="2" indent="0">
              <a:buNone/>
            </a:pPr>
            <a:r>
              <a:rPr lang="ja-JP" altLang="en-US" dirty="0">
                <a:solidFill>
                  <a:srgbClr val="000000"/>
                </a:solidFill>
                <a:cs typeface="+mn-cs"/>
              </a:rPr>
              <a:t>例：</a:t>
            </a:r>
            <a:r>
              <a:rPr lang="en-US" altLang="ja-JP" dirty="0">
                <a:solidFill>
                  <a:srgbClr val="000000"/>
                </a:solidFill>
                <a:cs typeface="+mn-cs"/>
              </a:rPr>
              <a:t>{G, H}</a:t>
            </a:r>
            <a:endParaRPr lang="en-US" altLang="ja-JP" dirty="0">
              <a:latin typeface="Symbol" pitchFamily="18" charset="2"/>
              <a:sym typeface="Symbol"/>
            </a:endParaRPr>
          </a:p>
          <a:p>
            <a:pPr lvl="1"/>
            <a:r>
              <a:rPr lang="en-US" altLang="ja-JP" dirty="0">
                <a:sym typeface="Symbol"/>
              </a:rPr>
              <a:t>FIRST(X): {a |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* aw} (X</a:t>
            </a:r>
            <a:r>
              <a:rPr lang="ja-JP" altLang="en-US" dirty="0">
                <a:sym typeface="Symbol"/>
              </a:rPr>
              <a:t>から生成される語の先頭文字の集合）</a:t>
            </a:r>
            <a:endParaRPr lang="en-US" altLang="ja-JP" dirty="0">
              <a:sym typeface="Symbol"/>
            </a:endParaRPr>
          </a:p>
          <a:p>
            <a:pPr marL="914377" lvl="2" indent="0">
              <a:buNone/>
            </a:pPr>
            <a:r>
              <a:rPr lang="ja-JP" altLang="en-US" dirty="0">
                <a:sym typeface="Symbol"/>
              </a:rPr>
              <a:t>例：</a:t>
            </a:r>
            <a:r>
              <a:rPr lang="en-US" altLang="ja-JP" dirty="0">
                <a:sym typeface="Symbol"/>
              </a:rPr>
              <a:t>S,E,T,F: {id, ( }    G:{+, -}   H: {</a:t>
            </a:r>
            <a:r>
              <a:rPr lang="en-US" altLang="ja-JP" dirty="0">
                <a:latin typeface="Symbol" pitchFamily="18" charset="2"/>
                <a:sym typeface="Symbol"/>
              </a:rPr>
              <a:t>*</a:t>
            </a:r>
            <a:r>
              <a:rPr lang="en-US" altLang="ja-JP" dirty="0">
                <a:sym typeface="Symbol"/>
              </a:rPr>
              <a:t>}</a:t>
            </a:r>
          </a:p>
          <a:p>
            <a:pPr lvl="1"/>
            <a:r>
              <a:rPr lang="en-US" altLang="ja-JP" dirty="0">
                <a:sym typeface="Symbol"/>
              </a:rPr>
              <a:t>FOLLOW(X): {a | S * </a:t>
            </a:r>
            <a:r>
              <a:rPr lang="en-US" altLang="ja-JP" dirty="0" err="1">
                <a:sym typeface="Symbol"/>
              </a:rPr>
              <a:t>wXaw</a:t>
            </a:r>
            <a:r>
              <a:rPr lang="en-US" altLang="ja-JP" dirty="0">
                <a:sym typeface="Symbol"/>
              </a:rPr>
              <a:t>’} (X</a:t>
            </a:r>
            <a:r>
              <a:rPr lang="ja-JP" altLang="en-US">
                <a:sym typeface="Symbol"/>
              </a:rPr>
              <a:t>の直後に</a:t>
            </a:r>
            <a:r>
              <a:rPr lang="ja-JP" altLang="en-US" dirty="0">
                <a:sym typeface="Symbol"/>
              </a:rPr>
              <a:t>続きうる終端記号の集合）</a:t>
            </a: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r>
              <a:rPr lang="ja-JP" altLang="en-US" sz="2000" dirty="0"/>
              <a:t>  </a:t>
            </a:r>
            <a:r>
              <a:rPr lang="ja-JP" altLang="en-US" dirty="0"/>
              <a:t>例：</a:t>
            </a:r>
            <a:r>
              <a:rPr lang="en-US" altLang="ja-JP" dirty="0"/>
              <a:t>S: {}  E,G: {), $}  T,H: {$,+,-,)}  F: {</a:t>
            </a:r>
            <a:r>
              <a:rPr lang="en-US" altLang="ja-JP" dirty="0">
                <a:latin typeface="Symbol" pitchFamily="18" charset="2"/>
              </a:rPr>
              <a:t>*</a:t>
            </a:r>
            <a:r>
              <a:rPr lang="en-US" altLang="ja-JP" dirty="0"/>
              <a:t>,+,-,),$}</a:t>
            </a:r>
            <a:endParaRPr lang="ja-JP" altLang="en-US" sz="2000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2351254" y="5312497"/>
            <a:ext cx="6781458" cy="136815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400" dirty="0"/>
              <a:t>Running example:</a:t>
            </a:r>
          </a:p>
          <a:p>
            <a:r>
              <a:rPr lang="en-US" altLang="ja-JP" sz="2400" dirty="0"/>
              <a:t>S </a:t>
            </a:r>
            <a:r>
              <a:rPr lang="en-US" altLang="ja-JP" sz="2400" dirty="0">
                <a:sym typeface="Symbol"/>
              </a:rPr>
              <a:t> E$</a:t>
            </a:r>
            <a:r>
              <a:rPr lang="en-US" altLang="ja-JP" sz="2400" dirty="0"/>
              <a:t> 	 E </a:t>
            </a:r>
            <a:r>
              <a:rPr lang="en-US" altLang="ja-JP" sz="2400" dirty="0">
                <a:sym typeface="Symbol"/>
              </a:rPr>
              <a:t> T G	     G  </a:t>
            </a:r>
            <a:r>
              <a:rPr lang="en-US" altLang="ja-JP" sz="2400" dirty="0">
                <a:latin typeface="Symbol" pitchFamily="18" charset="2"/>
                <a:sym typeface="Symbol"/>
              </a:rPr>
              <a:t>e </a:t>
            </a:r>
            <a:r>
              <a:rPr lang="en-US" altLang="ja-JP" sz="2400" dirty="0">
                <a:sym typeface="Symbol"/>
              </a:rPr>
              <a:t> | +E  | -E</a:t>
            </a:r>
          </a:p>
          <a:p>
            <a:r>
              <a:rPr lang="en-US" altLang="ja-JP" sz="2400" dirty="0">
                <a:sym typeface="Symbol"/>
              </a:rPr>
              <a:t>T</a:t>
            </a:r>
            <a:r>
              <a:rPr lang="en-US" altLang="ja-JP" sz="2400" dirty="0"/>
              <a:t> </a:t>
            </a:r>
            <a:r>
              <a:rPr lang="en-US" altLang="ja-JP" sz="2400" dirty="0">
                <a:sym typeface="Symbol"/>
              </a:rPr>
              <a:t> F H	 H  </a:t>
            </a:r>
            <a:r>
              <a:rPr lang="en-US" altLang="ja-JP" sz="2400" dirty="0">
                <a:latin typeface="Symbol" pitchFamily="18" charset="2"/>
                <a:sym typeface="Symbol"/>
              </a:rPr>
              <a:t>e </a:t>
            </a:r>
            <a:r>
              <a:rPr lang="en-US" altLang="ja-JP" sz="2400" dirty="0">
                <a:sym typeface="Symbol"/>
              </a:rPr>
              <a:t> | </a:t>
            </a:r>
            <a:r>
              <a:rPr lang="en-US" altLang="ja-JP" sz="2400" dirty="0"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ym typeface="Symbol"/>
              </a:rPr>
              <a:t>T 	     F  id | (E) </a:t>
            </a:r>
          </a:p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26368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8473" y="0"/>
            <a:ext cx="11594237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0416" y="908721"/>
            <a:ext cx="11372294" cy="5661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(1) </a:t>
            </a:r>
            <a:r>
              <a:rPr lang="ja-JP" altLang="en-US" dirty="0"/>
              <a:t>各非終端記号</a:t>
            </a:r>
            <a:r>
              <a:rPr lang="en-US" altLang="ja-JP" dirty="0"/>
              <a:t>X</a:t>
            </a:r>
            <a:r>
              <a:rPr lang="ja-JP" altLang="en-US" dirty="0"/>
              <a:t>について以下</a:t>
            </a:r>
            <a:r>
              <a:rPr lang="ja-JP" altLang="en-US"/>
              <a:t>を計算（</a:t>
            </a:r>
            <a:r>
              <a:rPr lang="ja-JP" altLang="en-US" dirty="0"/>
              <a:t>計算方法は後述）</a:t>
            </a:r>
            <a:endParaRPr lang="en-US" altLang="ja-JP" dirty="0"/>
          </a:p>
          <a:p>
            <a:pPr lvl="1"/>
            <a:r>
              <a:rPr lang="en-US" altLang="ja-JP" dirty="0"/>
              <a:t>Nulls: {X | X</a:t>
            </a:r>
            <a:r>
              <a:rPr lang="en-US" altLang="ja-JP" dirty="0">
                <a:sym typeface="Symbol"/>
              </a:rPr>
              <a:t> * </a:t>
            </a:r>
            <a:r>
              <a:rPr lang="en-US" altLang="ja-JP" dirty="0">
                <a:latin typeface="Symbol" pitchFamily="18" charset="2"/>
                <a:sym typeface="Symbol"/>
              </a:rPr>
              <a:t>e</a:t>
            </a:r>
            <a:r>
              <a:rPr lang="en-US" altLang="ja-JP" dirty="0"/>
              <a:t> } (</a:t>
            </a:r>
            <a:r>
              <a:rPr lang="ja-JP" altLang="en-US"/>
              <a:t>空文字列が導出されうる非終端記号の集合</a:t>
            </a:r>
            <a:r>
              <a:rPr lang="en-US" altLang="ja-JP" dirty="0"/>
              <a:t>)</a:t>
            </a:r>
          </a:p>
          <a:p>
            <a:pPr marL="914377" lvl="2" indent="0">
              <a:buNone/>
            </a:pPr>
            <a:r>
              <a:rPr lang="ja-JP" altLang="en-US" dirty="0">
                <a:solidFill>
                  <a:srgbClr val="000000"/>
                </a:solidFill>
                <a:cs typeface="+mn-cs"/>
              </a:rPr>
              <a:t>例：</a:t>
            </a:r>
            <a:r>
              <a:rPr lang="en-US" altLang="ja-JP" dirty="0">
                <a:solidFill>
                  <a:srgbClr val="000000"/>
                </a:solidFill>
                <a:cs typeface="+mn-cs"/>
              </a:rPr>
              <a:t>{G, H}</a:t>
            </a:r>
            <a:endParaRPr lang="en-US" altLang="ja-JP" dirty="0">
              <a:latin typeface="Symbol" pitchFamily="18" charset="2"/>
              <a:sym typeface="Symbol"/>
            </a:endParaRPr>
          </a:p>
          <a:p>
            <a:pPr lvl="1"/>
            <a:r>
              <a:rPr lang="en-US" altLang="ja-JP" dirty="0">
                <a:sym typeface="Symbol"/>
              </a:rPr>
              <a:t>FIRST(X): {a |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* aw} (X</a:t>
            </a:r>
            <a:r>
              <a:rPr lang="ja-JP" altLang="en-US" dirty="0">
                <a:sym typeface="Symbol"/>
              </a:rPr>
              <a:t>から生成される語の先頭文字の集合）</a:t>
            </a:r>
            <a:endParaRPr lang="en-US" altLang="ja-JP" dirty="0">
              <a:sym typeface="Symbol"/>
            </a:endParaRPr>
          </a:p>
          <a:p>
            <a:pPr marL="914377" lvl="2" indent="0">
              <a:buNone/>
            </a:pPr>
            <a:r>
              <a:rPr lang="ja-JP" altLang="en-US" dirty="0">
                <a:sym typeface="Symbol"/>
              </a:rPr>
              <a:t>例：</a:t>
            </a:r>
            <a:r>
              <a:rPr lang="en-US" altLang="ja-JP" dirty="0">
                <a:sym typeface="Symbol"/>
              </a:rPr>
              <a:t>S,E,T,F: {id, ( }    G:{+, -}   H: {</a:t>
            </a:r>
            <a:r>
              <a:rPr lang="en-US" altLang="ja-JP" dirty="0">
                <a:latin typeface="Symbol" pitchFamily="18" charset="2"/>
                <a:sym typeface="Symbol"/>
              </a:rPr>
              <a:t>*</a:t>
            </a:r>
            <a:r>
              <a:rPr lang="en-US" altLang="ja-JP" dirty="0">
                <a:sym typeface="Symbol"/>
              </a:rPr>
              <a:t>}</a:t>
            </a:r>
          </a:p>
          <a:p>
            <a:pPr lvl="1"/>
            <a:r>
              <a:rPr lang="en-US" altLang="ja-JP" dirty="0">
                <a:sym typeface="Symbol"/>
              </a:rPr>
              <a:t>FOLLOW(X): {a | S * </a:t>
            </a:r>
            <a:r>
              <a:rPr lang="en-US" altLang="ja-JP" dirty="0" err="1">
                <a:sym typeface="Symbol"/>
              </a:rPr>
              <a:t>wXaw</a:t>
            </a:r>
            <a:r>
              <a:rPr lang="en-US" altLang="ja-JP" dirty="0">
                <a:sym typeface="Symbol"/>
              </a:rPr>
              <a:t>’} (X</a:t>
            </a:r>
            <a:r>
              <a:rPr lang="ja-JP" altLang="en-US">
                <a:sym typeface="Symbol"/>
              </a:rPr>
              <a:t>の直後に</a:t>
            </a:r>
            <a:r>
              <a:rPr lang="ja-JP" altLang="en-US" dirty="0">
                <a:sym typeface="Symbol"/>
              </a:rPr>
              <a:t>続きうる終端記号の集合）</a:t>
            </a: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r>
              <a:rPr lang="ja-JP" altLang="en-US" sz="2000" dirty="0"/>
              <a:t>  </a:t>
            </a:r>
            <a:r>
              <a:rPr lang="ja-JP" altLang="en-US" dirty="0"/>
              <a:t>例：</a:t>
            </a:r>
            <a:r>
              <a:rPr lang="en-US" altLang="ja-JP" dirty="0"/>
              <a:t>S: {}  E,G: {), $}  T,H: {$,+,-,)}  F: {</a:t>
            </a:r>
            <a:r>
              <a:rPr lang="en-US" altLang="ja-JP" dirty="0">
                <a:latin typeface="Symbol" pitchFamily="18" charset="2"/>
              </a:rPr>
              <a:t>*</a:t>
            </a:r>
            <a:r>
              <a:rPr lang="en-US" altLang="ja-JP" dirty="0"/>
              <a:t>,+,-,),$}</a:t>
            </a:r>
          </a:p>
        </p:txBody>
      </p:sp>
    </p:spTree>
    <p:extLst>
      <p:ext uri="{BB962C8B-B14F-4D97-AF65-F5344CB8AC3E}">
        <p14:creationId xmlns:p14="http://schemas.microsoft.com/office/powerpoint/2010/main" val="16511617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8473" y="0"/>
            <a:ext cx="11594237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0416" y="908721"/>
            <a:ext cx="11372294" cy="5661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(1) </a:t>
            </a:r>
            <a:r>
              <a:rPr lang="ja-JP" altLang="en-US" dirty="0"/>
              <a:t>各非終端記号</a:t>
            </a:r>
            <a:r>
              <a:rPr lang="en-US" altLang="ja-JP" dirty="0"/>
              <a:t>X</a:t>
            </a:r>
            <a:r>
              <a:rPr lang="ja-JP" altLang="en-US" dirty="0"/>
              <a:t>について以下</a:t>
            </a:r>
            <a:r>
              <a:rPr lang="ja-JP" altLang="en-US"/>
              <a:t>を計算（</a:t>
            </a:r>
            <a:r>
              <a:rPr lang="ja-JP" altLang="en-US" dirty="0"/>
              <a:t>計算方法は後述）</a:t>
            </a:r>
            <a:endParaRPr lang="en-US" altLang="ja-JP" dirty="0"/>
          </a:p>
          <a:p>
            <a:pPr lvl="1"/>
            <a:r>
              <a:rPr lang="en-US" altLang="ja-JP" dirty="0"/>
              <a:t>Nulls: {X | X</a:t>
            </a:r>
            <a:r>
              <a:rPr lang="en-US" altLang="ja-JP" dirty="0">
                <a:sym typeface="Symbol"/>
              </a:rPr>
              <a:t> * </a:t>
            </a:r>
            <a:r>
              <a:rPr lang="en-US" altLang="ja-JP" dirty="0">
                <a:latin typeface="Symbol" pitchFamily="18" charset="2"/>
                <a:sym typeface="Symbol"/>
              </a:rPr>
              <a:t>e</a:t>
            </a:r>
            <a:r>
              <a:rPr lang="en-US" altLang="ja-JP" dirty="0"/>
              <a:t> } (</a:t>
            </a:r>
            <a:r>
              <a:rPr lang="ja-JP" altLang="en-US"/>
              <a:t>空文字列が導出されうる非終端記号の集合</a:t>
            </a:r>
            <a:r>
              <a:rPr lang="en-US" altLang="ja-JP" dirty="0"/>
              <a:t>)</a:t>
            </a:r>
          </a:p>
          <a:p>
            <a:pPr marL="914377" lvl="2" indent="0">
              <a:buNone/>
            </a:pPr>
            <a:r>
              <a:rPr lang="ja-JP" altLang="en-US" dirty="0">
                <a:solidFill>
                  <a:srgbClr val="000000"/>
                </a:solidFill>
                <a:cs typeface="+mn-cs"/>
              </a:rPr>
              <a:t>例：</a:t>
            </a:r>
            <a:r>
              <a:rPr lang="en-US" altLang="ja-JP" dirty="0">
                <a:solidFill>
                  <a:srgbClr val="000000"/>
                </a:solidFill>
                <a:cs typeface="+mn-cs"/>
              </a:rPr>
              <a:t>{G, H}</a:t>
            </a:r>
            <a:endParaRPr lang="en-US" altLang="ja-JP" dirty="0">
              <a:latin typeface="Symbol" pitchFamily="18" charset="2"/>
              <a:sym typeface="Symbol"/>
            </a:endParaRPr>
          </a:p>
          <a:p>
            <a:pPr lvl="1"/>
            <a:r>
              <a:rPr lang="en-US" altLang="ja-JP" dirty="0">
                <a:sym typeface="Symbol"/>
              </a:rPr>
              <a:t>FIRST(X): {a |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* aw} (X</a:t>
            </a:r>
            <a:r>
              <a:rPr lang="ja-JP" altLang="en-US" dirty="0">
                <a:sym typeface="Symbol"/>
              </a:rPr>
              <a:t>から生成される語の先頭文字の集合）</a:t>
            </a:r>
            <a:endParaRPr lang="en-US" altLang="ja-JP" dirty="0">
              <a:sym typeface="Symbol"/>
            </a:endParaRPr>
          </a:p>
          <a:p>
            <a:pPr marL="914377" lvl="2" indent="0">
              <a:buNone/>
            </a:pPr>
            <a:r>
              <a:rPr lang="ja-JP" altLang="en-US" dirty="0">
                <a:sym typeface="Symbol"/>
              </a:rPr>
              <a:t>例：</a:t>
            </a:r>
            <a:r>
              <a:rPr lang="en-US" altLang="ja-JP" dirty="0">
                <a:sym typeface="Symbol"/>
              </a:rPr>
              <a:t>S,E,T,F: {id, ( }    G:{+, -}   H: {</a:t>
            </a:r>
            <a:r>
              <a:rPr lang="en-US" altLang="ja-JP" dirty="0">
                <a:latin typeface="Symbol" pitchFamily="18" charset="2"/>
                <a:sym typeface="Symbol"/>
              </a:rPr>
              <a:t>*</a:t>
            </a:r>
            <a:r>
              <a:rPr lang="en-US" altLang="ja-JP" dirty="0">
                <a:sym typeface="Symbol"/>
              </a:rPr>
              <a:t>}</a:t>
            </a:r>
          </a:p>
          <a:p>
            <a:pPr lvl="1"/>
            <a:r>
              <a:rPr lang="en-US" altLang="ja-JP" dirty="0">
                <a:sym typeface="Symbol"/>
              </a:rPr>
              <a:t>FOLLOW(X): {a | S * </a:t>
            </a:r>
            <a:r>
              <a:rPr lang="en-US" altLang="ja-JP" dirty="0" err="1">
                <a:sym typeface="Symbol"/>
              </a:rPr>
              <a:t>wXaw</a:t>
            </a:r>
            <a:r>
              <a:rPr lang="en-US" altLang="ja-JP" dirty="0">
                <a:sym typeface="Symbol"/>
              </a:rPr>
              <a:t>’} (X</a:t>
            </a:r>
            <a:r>
              <a:rPr lang="ja-JP" altLang="en-US">
                <a:sym typeface="Symbol"/>
              </a:rPr>
              <a:t>の直後に</a:t>
            </a:r>
            <a:r>
              <a:rPr lang="ja-JP" altLang="en-US" dirty="0">
                <a:sym typeface="Symbol"/>
              </a:rPr>
              <a:t>続きうる終端記号の集合）</a:t>
            </a: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r>
              <a:rPr lang="ja-JP" altLang="en-US" sz="2000" dirty="0"/>
              <a:t>  </a:t>
            </a:r>
            <a:r>
              <a:rPr lang="ja-JP" altLang="en-US" dirty="0"/>
              <a:t>例：</a:t>
            </a:r>
            <a:r>
              <a:rPr lang="en-US" altLang="ja-JP" dirty="0"/>
              <a:t>S: {}  E,G: {), $}  T,H: {$,+,-,)}  F: {</a:t>
            </a:r>
            <a:r>
              <a:rPr lang="en-US" altLang="ja-JP" dirty="0">
                <a:latin typeface="Symbol" pitchFamily="18" charset="2"/>
              </a:rPr>
              <a:t>*</a:t>
            </a:r>
            <a:r>
              <a:rPr lang="en-US" altLang="ja-JP" dirty="0"/>
              <a:t>,+,-,),$}</a:t>
            </a:r>
          </a:p>
          <a:p>
            <a:pPr marL="457189" lvl="1" indent="0">
              <a:buNone/>
            </a:pPr>
            <a:endParaRPr lang="en-US" altLang="ja-JP" sz="2000" dirty="0"/>
          </a:p>
          <a:p>
            <a:r>
              <a:rPr lang="ja-JP" altLang="en-US"/>
              <a:t>用途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>
                <a:solidFill>
                  <a:srgbClr val="FF0000"/>
                </a:solidFill>
              </a:rPr>
              <a:t>現在認識しようとしている記号が</a:t>
            </a:r>
            <a:r>
              <a:rPr lang="en-US" altLang="ja-JP" dirty="0">
                <a:solidFill>
                  <a:srgbClr val="FF0000"/>
                </a:solidFill>
              </a:rPr>
              <a:t>X, </a:t>
            </a:r>
            <a:r>
              <a:rPr lang="ja-JP" altLang="en-US">
                <a:solidFill>
                  <a:srgbClr val="FF0000"/>
                </a:solidFill>
              </a:rPr>
              <a:t>先読みトークンが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lang="ja-JP" altLang="en-US">
                <a:solidFill>
                  <a:srgbClr val="FF0000"/>
                </a:solidFill>
              </a:rPr>
              <a:t>の場合、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規則 </a:t>
            </a:r>
            <a:r>
              <a:rPr lang="en-US" altLang="ja-JP" dirty="0">
                <a:solidFill>
                  <a:srgbClr val="FF0000"/>
                </a:solidFill>
              </a:rPr>
              <a:t>X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 Y</a:t>
            </a:r>
            <a:r>
              <a:rPr lang="en-US" altLang="ja-JP" baseline="-25000" dirty="0">
                <a:solidFill>
                  <a:srgbClr val="FF0000"/>
                </a:solidFill>
                <a:sym typeface="Symbol"/>
              </a:rPr>
              <a:t>1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... </a:t>
            </a:r>
            <a:r>
              <a:rPr lang="en-US" altLang="ja-JP" dirty="0" err="1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baseline="-25000" dirty="0" err="1">
                <a:solidFill>
                  <a:srgbClr val="FF0000"/>
                </a:solidFill>
                <a:sym typeface="Symbol"/>
              </a:rPr>
              <a:t>n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>
                <a:solidFill>
                  <a:srgbClr val="FF0000"/>
                </a:solidFill>
                <a:sym typeface="Symbol"/>
              </a:rPr>
              <a:t>を適用できるのは次のいずれか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	</a:t>
            </a:r>
            <a:br>
              <a:rPr lang="en-US" altLang="ja-JP" dirty="0">
                <a:solidFill>
                  <a:srgbClr val="FF0000"/>
                </a:solidFill>
                <a:sym typeface="Symbol"/>
              </a:rPr>
            </a:br>
            <a:r>
              <a:rPr lang="en-US" altLang="ja-JP" dirty="0">
                <a:solidFill>
                  <a:srgbClr val="FF0000"/>
                </a:solidFill>
                <a:sym typeface="Symbol"/>
              </a:rPr>
              <a:t>(1) Y</a:t>
            </a:r>
            <a:r>
              <a:rPr lang="en-US" altLang="ja-JP" baseline="-25000" dirty="0">
                <a:solidFill>
                  <a:srgbClr val="FF0000"/>
                </a:solidFill>
                <a:sym typeface="Symbol"/>
              </a:rPr>
              <a:t>1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,...,Y</a:t>
            </a:r>
            <a:r>
              <a:rPr lang="en-US" altLang="ja-JP" baseline="-25000" dirty="0">
                <a:solidFill>
                  <a:srgbClr val="FF0000"/>
                </a:solidFill>
                <a:sym typeface="Symbol"/>
              </a:rPr>
              <a:t>i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 Nulls </a:t>
            </a:r>
            <a:r>
              <a:rPr lang="ja-JP" altLang="en-US">
                <a:solidFill>
                  <a:srgbClr val="FF0000"/>
                </a:solidFill>
                <a:sym typeface="Symbol"/>
              </a:rPr>
              <a:t>かつ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c  FIRST(Y</a:t>
            </a:r>
            <a:r>
              <a:rPr lang="en-US" altLang="ja-JP" baseline="-25000" dirty="0">
                <a:solidFill>
                  <a:srgbClr val="FF0000"/>
                </a:solidFill>
                <a:sym typeface="Symbol"/>
              </a:rPr>
              <a:t>i+1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) for some </a:t>
            </a:r>
            <a:r>
              <a:rPr lang="en-US" altLang="ja-JP" dirty="0" err="1">
                <a:solidFill>
                  <a:srgbClr val="FF0000"/>
                </a:solidFill>
                <a:sym typeface="Symbol"/>
              </a:rPr>
              <a:t>i</a:t>
            </a:r>
            <a:br>
              <a:rPr lang="en-US" altLang="ja-JP" dirty="0">
                <a:solidFill>
                  <a:srgbClr val="FF0000"/>
                </a:solidFill>
                <a:sym typeface="Symbol"/>
              </a:rPr>
            </a:br>
            <a:r>
              <a:rPr lang="en-US" altLang="ja-JP" dirty="0">
                <a:solidFill>
                  <a:srgbClr val="FF0000"/>
                </a:solidFill>
                <a:sym typeface="Symbol"/>
              </a:rPr>
              <a:t>(2) Y</a:t>
            </a:r>
            <a:r>
              <a:rPr lang="en-US" altLang="ja-JP" baseline="-25000" dirty="0">
                <a:solidFill>
                  <a:srgbClr val="FF0000"/>
                </a:solidFill>
                <a:sym typeface="Symbol"/>
              </a:rPr>
              <a:t>1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... </a:t>
            </a:r>
            <a:r>
              <a:rPr lang="en-US" altLang="ja-JP" dirty="0" err="1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baseline="-25000" dirty="0" err="1">
                <a:solidFill>
                  <a:srgbClr val="FF0000"/>
                </a:solidFill>
                <a:sym typeface="Symbol"/>
              </a:rPr>
              <a:t>n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 Nulls</a:t>
            </a:r>
            <a:r>
              <a:rPr lang="ja-JP" altLang="en-US">
                <a:solidFill>
                  <a:srgbClr val="FF0000"/>
                </a:solidFill>
                <a:sym typeface="Symbol"/>
              </a:rPr>
              <a:t>かつ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c  FOLLOW(X)</a:t>
            </a:r>
            <a:br>
              <a:rPr lang="en-US" altLang="ja-JP" dirty="0">
                <a:solidFill>
                  <a:srgbClr val="FF0000"/>
                </a:solidFill>
                <a:sym typeface="Symbol"/>
              </a:rPr>
            </a:br>
            <a:r>
              <a:rPr lang="ja-JP" altLang="en-US">
                <a:solidFill>
                  <a:srgbClr val="FF0000"/>
                </a:solidFill>
              </a:rPr>
              <a:t>これらの条件が成り立つときのみ</a:t>
            </a:r>
            <a:r>
              <a:rPr lang="en-US" altLang="ja-JP" dirty="0">
                <a:solidFill>
                  <a:srgbClr val="FF0000"/>
                </a:solidFill>
              </a:rPr>
              <a:t> X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 Y</a:t>
            </a:r>
            <a:r>
              <a:rPr lang="en-US" altLang="ja-JP" baseline="-25000" dirty="0">
                <a:solidFill>
                  <a:srgbClr val="FF0000"/>
                </a:solidFill>
                <a:sym typeface="Symbol"/>
              </a:rPr>
              <a:t>1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... </a:t>
            </a:r>
            <a:r>
              <a:rPr lang="en-US" altLang="ja-JP" dirty="0" err="1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baseline="-25000" dirty="0" err="1">
                <a:solidFill>
                  <a:srgbClr val="FF0000"/>
                </a:solidFill>
                <a:sym typeface="Symbol"/>
              </a:rPr>
              <a:t>n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>
                <a:solidFill>
                  <a:srgbClr val="FF0000"/>
                </a:solidFill>
                <a:sym typeface="Symbol"/>
              </a:rPr>
              <a:t>に従って解析</a:t>
            </a:r>
            <a:endParaRPr lang="ja-JP" altLang="en-US">
              <a:solidFill>
                <a:srgbClr val="FF0000"/>
              </a:solidFill>
            </a:endParaRPr>
          </a:p>
          <a:p>
            <a:pPr marL="342889" indent="-342900"/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60439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8473" y="0"/>
            <a:ext cx="11594237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0416" y="908721"/>
            <a:ext cx="11372294" cy="5661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(1) </a:t>
            </a:r>
            <a:r>
              <a:rPr lang="ja-JP" altLang="en-US" dirty="0"/>
              <a:t>各非終端記号</a:t>
            </a:r>
            <a:r>
              <a:rPr lang="en-US" altLang="ja-JP" dirty="0"/>
              <a:t>X</a:t>
            </a:r>
            <a:r>
              <a:rPr lang="ja-JP" altLang="en-US" dirty="0"/>
              <a:t>について以下</a:t>
            </a:r>
            <a:r>
              <a:rPr lang="ja-JP" altLang="en-US"/>
              <a:t>を計算（</a:t>
            </a:r>
            <a:r>
              <a:rPr lang="ja-JP" altLang="en-US" dirty="0"/>
              <a:t>計算方法は後述）</a:t>
            </a:r>
            <a:endParaRPr lang="en-US" altLang="ja-JP" dirty="0"/>
          </a:p>
          <a:p>
            <a:pPr lvl="1"/>
            <a:r>
              <a:rPr lang="en-US" altLang="ja-JP" dirty="0"/>
              <a:t>Nulls: {X | X</a:t>
            </a:r>
            <a:r>
              <a:rPr lang="en-US" altLang="ja-JP" dirty="0">
                <a:sym typeface="Symbol"/>
              </a:rPr>
              <a:t> * </a:t>
            </a:r>
            <a:r>
              <a:rPr lang="en-US" altLang="ja-JP" dirty="0">
                <a:latin typeface="Symbol" pitchFamily="18" charset="2"/>
                <a:sym typeface="Symbol"/>
              </a:rPr>
              <a:t>e</a:t>
            </a:r>
            <a:r>
              <a:rPr lang="en-US" altLang="ja-JP" dirty="0"/>
              <a:t> } (</a:t>
            </a:r>
            <a:r>
              <a:rPr lang="ja-JP" altLang="en-US"/>
              <a:t>空文字列が導出されうる非終端記号の集合</a:t>
            </a:r>
            <a:r>
              <a:rPr lang="en-US" altLang="ja-JP" dirty="0"/>
              <a:t>)</a:t>
            </a:r>
          </a:p>
          <a:p>
            <a:pPr marL="914377" lvl="2" indent="0">
              <a:buNone/>
            </a:pPr>
            <a:r>
              <a:rPr lang="ja-JP" altLang="en-US" dirty="0">
                <a:solidFill>
                  <a:srgbClr val="000000"/>
                </a:solidFill>
                <a:cs typeface="+mn-cs"/>
              </a:rPr>
              <a:t>例：</a:t>
            </a:r>
            <a:r>
              <a:rPr lang="en-US" altLang="ja-JP" dirty="0">
                <a:solidFill>
                  <a:srgbClr val="000000"/>
                </a:solidFill>
                <a:cs typeface="+mn-cs"/>
              </a:rPr>
              <a:t>{G, H}</a:t>
            </a:r>
            <a:endParaRPr lang="en-US" altLang="ja-JP" dirty="0">
              <a:latin typeface="Symbol" pitchFamily="18" charset="2"/>
              <a:sym typeface="Symbol"/>
            </a:endParaRPr>
          </a:p>
          <a:p>
            <a:pPr lvl="1"/>
            <a:r>
              <a:rPr lang="en-US" altLang="ja-JP" dirty="0">
                <a:sym typeface="Symbol"/>
              </a:rPr>
              <a:t>FIRST(X): {a |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* aw} (X</a:t>
            </a:r>
            <a:r>
              <a:rPr lang="ja-JP" altLang="en-US" dirty="0">
                <a:sym typeface="Symbol"/>
              </a:rPr>
              <a:t>から生成される語の先頭文字の集合）</a:t>
            </a:r>
            <a:endParaRPr lang="en-US" altLang="ja-JP" dirty="0">
              <a:sym typeface="Symbol"/>
            </a:endParaRPr>
          </a:p>
          <a:p>
            <a:pPr marL="914377" lvl="2" indent="0">
              <a:buNone/>
            </a:pPr>
            <a:r>
              <a:rPr lang="ja-JP" altLang="en-US" dirty="0">
                <a:sym typeface="Symbol"/>
              </a:rPr>
              <a:t>例：</a:t>
            </a:r>
            <a:r>
              <a:rPr lang="en-US" altLang="ja-JP" dirty="0">
                <a:sym typeface="Symbol"/>
              </a:rPr>
              <a:t>S,E,T,F: {id, ( }    G:{+, -}   H: {</a:t>
            </a:r>
            <a:r>
              <a:rPr lang="en-US" altLang="ja-JP" dirty="0">
                <a:latin typeface="Symbol" pitchFamily="18" charset="2"/>
                <a:sym typeface="Symbol"/>
              </a:rPr>
              <a:t>*</a:t>
            </a:r>
            <a:r>
              <a:rPr lang="en-US" altLang="ja-JP" dirty="0">
                <a:sym typeface="Symbol"/>
              </a:rPr>
              <a:t>}</a:t>
            </a:r>
          </a:p>
          <a:p>
            <a:pPr lvl="1"/>
            <a:r>
              <a:rPr lang="en-US" altLang="ja-JP" dirty="0">
                <a:sym typeface="Symbol"/>
              </a:rPr>
              <a:t>FOLLOW(X): {a | S * </a:t>
            </a:r>
            <a:r>
              <a:rPr lang="en-US" altLang="ja-JP" dirty="0" err="1">
                <a:sym typeface="Symbol"/>
              </a:rPr>
              <a:t>wXaw</a:t>
            </a:r>
            <a:r>
              <a:rPr lang="en-US" altLang="ja-JP" dirty="0">
                <a:sym typeface="Symbol"/>
              </a:rPr>
              <a:t>’} (X</a:t>
            </a:r>
            <a:r>
              <a:rPr lang="ja-JP" altLang="en-US">
                <a:sym typeface="Symbol"/>
              </a:rPr>
              <a:t>の直後に</a:t>
            </a:r>
            <a:r>
              <a:rPr lang="ja-JP" altLang="en-US" dirty="0">
                <a:sym typeface="Symbol"/>
              </a:rPr>
              <a:t>続きうる終端記号の集合）</a:t>
            </a: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r>
              <a:rPr lang="ja-JP" altLang="en-US" sz="2000" dirty="0"/>
              <a:t>  </a:t>
            </a:r>
            <a:r>
              <a:rPr lang="ja-JP" altLang="en-US" dirty="0"/>
              <a:t>例：</a:t>
            </a:r>
            <a:r>
              <a:rPr lang="en-US" altLang="ja-JP" dirty="0"/>
              <a:t>S: {}  E,G: {), $}  T,H: {$,+,-,)}  F: {</a:t>
            </a:r>
            <a:r>
              <a:rPr lang="en-US" altLang="ja-JP" dirty="0">
                <a:latin typeface="Symbol" pitchFamily="18" charset="2"/>
              </a:rPr>
              <a:t>*</a:t>
            </a:r>
            <a:r>
              <a:rPr lang="en-US" altLang="ja-JP" dirty="0"/>
              <a:t>,+,-,),$}</a:t>
            </a:r>
          </a:p>
          <a:p>
            <a:pPr marL="0" indent="-11">
              <a:buNone/>
            </a:pPr>
            <a:r>
              <a:rPr lang="en-US" altLang="ja-JP" dirty="0"/>
              <a:t>(2) </a:t>
            </a:r>
            <a:r>
              <a:rPr lang="ja-JP" altLang="en-US">
                <a:solidFill>
                  <a:srgbClr val="FF0000"/>
                </a:solidFill>
                <a:sym typeface="Symbol"/>
              </a:rPr>
              <a:t>各非終端記号と先読み記号の組について選択すべき遷移規則を</a:t>
            </a:r>
            <a:br>
              <a:rPr lang="en-US" altLang="ja-JP" dirty="0">
                <a:solidFill>
                  <a:srgbClr val="FF0000"/>
                </a:solidFill>
                <a:sym typeface="Symbol"/>
              </a:rPr>
            </a:br>
            <a:r>
              <a:rPr lang="ja-JP" altLang="en-US">
                <a:solidFill>
                  <a:srgbClr val="FF0000"/>
                </a:solidFill>
                <a:sym typeface="Symbol"/>
              </a:rPr>
              <a:t>表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(LL(1)</a:t>
            </a:r>
            <a:r>
              <a:rPr lang="ja-JP" altLang="en-US">
                <a:solidFill>
                  <a:srgbClr val="FF0000"/>
                </a:solidFill>
                <a:sym typeface="Symbol"/>
              </a:rPr>
              <a:t>構文解析表）で表す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562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タイトル 1"/>
          <p:cNvSpPr>
            <a:spLocks noGrp="1"/>
          </p:cNvSpPr>
          <p:nvPr>
            <p:ph type="title"/>
          </p:nvPr>
        </p:nvSpPr>
        <p:spPr>
          <a:xfrm>
            <a:off x="243840" y="274639"/>
            <a:ext cx="996696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字句解析などで用いられる</a:t>
            </a:r>
            <a:br>
              <a:rPr lang="en-US" altLang="ja-JP" dirty="0"/>
            </a:br>
            <a:r>
              <a:rPr lang="ja-JP" altLang="en-US" dirty="0"/>
              <a:t>拡張正規表現</a:t>
            </a:r>
          </a:p>
        </p:txBody>
      </p:sp>
      <p:sp>
        <p:nvSpPr>
          <p:cNvPr id="3891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4138" y="1600201"/>
            <a:ext cx="114778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      e</a:t>
            </a:r>
            <a:r>
              <a:rPr lang="en-US" altLang="ja-JP" baseline="30000" dirty="0"/>
              <a:t>+</a:t>
            </a:r>
            <a:r>
              <a:rPr lang="en-US" altLang="ja-JP" dirty="0"/>
              <a:t>          </a:t>
            </a:r>
            <a:r>
              <a:rPr lang="ja-JP" altLang="en-US" dirty="0"/>
              <a:t>１個以上</a:t>
            </a:r>
            <a:r>
              <a:rPr lang="ja-JP" altLang="en-US"/>
              <a:t>の繰り返し</a:t>
            </a:r>
            <a:r>
              <a:rPr lang="en-US" altLang="ja-JP" dirty="0"/>
              <a:t> (e e* </a:t>
            </a:r>
            <a:r>
              <a:rPr lang="en-US" altLang="en-US" dirty="0"/>
              <a:t>の</a:t>
            </a:r>
            <a:r>
              <a:rPr lang="ja-JP" altLang="en-US" dirty="0"/>
              <a:t>省略形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      [a</a:t>
            </a:r>
            <a:r>
              <a:rPr lang="en-US" altLang="ja-JP" baseline="-25000" dirty="0"/>
              <a:t>1</a:t>
            </a:r>
            <a:r>
              <a:rPr lang="en-US" altLang="ja-JP" dirty="0"/>
              <a:t>-a</a:t>
            </a:r>
            <a:r>
              <a:rPr lang="en-US" altLang="ja-JP" baseline="-25000" dirty="0"/>
              <a:t>2</a:t>
            </a:r>
            <a:r>
              <a:rPr lang="en-US" altLang="ja-JP" dirty="0"/>
              <a:t>]   </a:t>
            </a:r>
            <a:r>
              <a:rPr lang="ja-JP" altLang="en-US"/>
              <a:t>文字</a:t>
            </a:r>
            <a:r>
              <a:rPr lang="ja-JP" altLang="en-US" dirty="0"/>
              <a:t>コードで</a:t>
            </a:r>
            <a:r>
              <a:rPr lang="en-US" altLang="ja-JP" dirty="0"/>
              <a:t>a</a:t>
            </a:r>
            <a:r>
              <a:rPr lang="en-US" altLang="ja-JP" baseline="-25000" dirty="0"/>
              <a:t>1 </a:t>
            </a:r>
            <a:r>
              <a:rPr lang="ja-JP" altLang="en-US" dirty="0"/>
              <a:t>から</a:t>
            </a:r>
            <a:r>
              <a:rPr lang="en-US" altLang="ja-JP" dirty="0"/>
              <a:t>a</a:t>
            </a:r>
            <a:r>
              <a:rPr lang="en-US" altLang="ja-JP" baseline="-25000" dirty="0"/>
              <a:t>2</a:t>
            </a:r>
            <a:r>
              <a:rPr lang="ja-JP" altLang="en-US" dirty="0"/>
              <a:t>までの</a:t>
            </a:r>
            <a:r>
              <a:rPr lang="ja-JP" altLang="en-US"/>
              <a:t>いずれか</a:t>
            </a:r>
            <a:r>
              <a:rPr lang="en-US" altLang="ja-JP" dirty="0"/>
              <a:t> (a</a:t>
            </a:r>
            <a:r>
              <a:rPr lang="en-US" altLang="ja-JP" baseline="-25000" dirty="0"/>
              <a:t>1</a:t>
            </a:r>
            <a:r>
              <a:rPr lang="en-US" altLang="ja-JP" dirty="0"/>
              <a:t>|...|a</a:t>
            </a:r>
            <a:r>
              <a:rPr lang="en-US" altLang="ja-JP" baseline="-25000" dirty="0"/>
              <a:t>2</a:t>
            </a:r>
            <a:r>
              <a:rPr lang="ja-JP" altLang="en-US" dirty="0"/>
              <a:t>の省略形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21578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S </a:t>
            </a:r>
            <a:r>
              <a:rPr lang="en-US" altLang="ja-JP" sz="2000" dirty="0">
                <a:sym typeface="Symbol"/>
              </a:rPr>
              <a:t> E$</a:t>
            </a:r>
            <a:r>
              <a:rPr lang="en-US" altLang="ja-JP" sz="2000" dirty="0"/>
              <a:t> 	 E </a:t>
            </a:r>
            <a:r>
              <a:rPr lang="en-US" altLang="ja-JP" sz="2000" dirty="0">
                <a:sym typeface="Symbol"/>
              </a:rPr>
              <a:t> T G	      	G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</a:t>
            </a:r>
            <a:r>
              <a:rPr lang="en-US" altLang="ja-JP" sz="2000" dirty="0">
                <a:latin typeface="Symbol" pitchFamily="18" charset="2"/>
                <a:sym typeface="Symbol"/>
              </a:rPr>
              <a:t>*</a:t>
            </a:r>
            <a:r>
              <a:rPr lang="en-US" altLang="ja-JP" sz="2000" dirty="0">
                <a:sym typeface="Symbol"/>
              </a:rPr>
              <a:t>T 		F  id | (E)</a:t>
            </a:r>
          </a:p>
          <a:p>
            <a:r>
              <a:rPr lang="en-US" altLang="ja-JP" sz="2000" dirty="0"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FIRST S,E,T,F: {id, (}    G:{+, -}   H: {*}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E,G: {), $}  T,H: {$,+,-,)}  F: {*,+,-,),$}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  <a:sym typeface="Symbol"/>
              </a:rPr>
              <a:t> </a:t>
            </a:r>
            <a:endParaRPr lang="en-US" altLang="ja-JP" sz="2000" kern="0" dirty="0">
              <a:solidFill>
                <a:srgbClr val="000000"/>
              </a:solidFill>
              <a:latin typeface="Symbol" pitchFamily="18" charset="2"/>
              <a:ea typeface="HGS創英角ﾎﾟｯﾌﾟ体"/>
              <a:sym typeface="Symbol"/>
            </a:endParaRP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+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-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id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(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)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$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S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H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5326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+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-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id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(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)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$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S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H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C42C54A-BA49-FE4F-8384-370DC357EB09}"/>
              </a:ext>
            </a:extLst>
          </p:cNvPr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 E$</a:t>
            </a:r>
            <a:r>
              <a:rPr lang="en-US" altLang="ja-JP" sz="2000" dirty="0"/>
              <a:t> 	 E </a:t>
            </a:r>
            <a:r>
              <a:rPr lang="en-US" altLang="ja-JP" sz="2000" dirty="0">
                <a:sym typeface="Symbol"/>
              </a:rPr>
              <a:t> T G	      	G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</a:t>
            </a:r>
            <a:r>
              <a:rPr lang="en-US" altLang="ja-JP" sz="2000" dirty="0">
                <a:latin typeface="Symbol" pitchFamily="18" charset="2"/>
                <a:sym typeface="Symbol"/>
              </a:rPr>
              <a:t>*</a:t>
            </a:r>
            <a:r>
              <a:rPr lang="en-US" altLang="ja-JP" sz="2000" dirty="0">
                <a:sym typeface="Symbol"/>
              </a:rPr>
              <a:t>T 		F  id | (E)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FIRST </a:t>
            </a:r>
            <a:r>
              <a:rPr lang="en-US" altLang="ja-JP" sz="2000" kern="0" dirty="0">
                <a:ea typeface="HGS創英角ﾎﾟｯﾌﾟ体"/>
                <a:sym typeface="Symbol"/>
              </a:rPr>
              <a:t>S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E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,T,F: 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{id, (}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   G:{+, -}   H: {*}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E,G: {), $}  T,H: {$,+,-,)}  F: {*,+,-,),$}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  <a:sym typeface="Symbol"/>
              </a:rPr>
              <a:t> </a:t>
            </a:r>
            <a:endParaRPr lang="en-US" altLang="ja-JP" sz="2000" kern="0" dirty="0">
              <a:solidFill>
                <a:srgbClr val="000000"/>
              </a:solidFill>
              <a:latin typeface="Symbol" pitchFamily="18" charset="2"/>
              <a:ea typeface="HGS創英角ﾎﾟｯﾌﾟ体"/>
              <a:sym typeface="Symbol"/>
            </a:endParaRP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938218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+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-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id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(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)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$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S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H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1A664A2-CD5A-4942-84CB-BD516F049CB3}"/>
              </a:ext>
            </a:extLst>
          </p:cNvPr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 E$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	 E </a:t>
            </a:r>
            <a:r>
              <a:rPr lang="en-US" altLang="ja-JP" sz="2000" dirty="0">
                <a:sym typeface="Symbol"/>
              </a:rPr>
              <a:t> T G	      	G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</a:t>
            </a:r>
            <a:r>
              <a:rPr lang="en-US" altLang="ja-JP" sz="2000" dirty="0">
                <a:latin typeface="Symbol" pitchFamily="18" charset="2"/>
                <a:sym typeface="Symbol"/>
              </a:rPr>
              <a:t>*</a:t>
            </a:r>
            <a:r>
              <a:rPr lang="en-US" altLang="ja-JP" sz="2000" dirty="0">
                <a:sym typeface="Symbol"/>
              </a:rPr>
              <a:t>T 		F  id | (E)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FIRST </a:t>
            </a:r>
            <a:r>
              <a:rPr lang="en-US" altLang="ja-JP" sz="2000" kern="0" dirty="0">
                <a:ea typeface="HGS創英角ﾎﾟｯﾌﾟ体"/>
                <a:sym typeface="Symbol"/>
              </a:rPr>
              <a:t>S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E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,T,F: {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id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 (}    G:{+, -}   H: {*}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E,G: {), $}  T,H: {$,+,-,)}  F: {*,+,-,),$}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  <a:sym typeface="Symbol"/>
              </a:rPr>
              <a:t> </a:t>
            </a:r>
            <a:endParaRPr lang="en-US" altLang="ja-JP" sz="2000" kern="0" dirty="0">
              <a:solidFill>
                <a:srgbClr val="000000"/>
              </a:solidFill>
              <a:latin typeface="Symbol" pitchFamily="18" charset="2"/>
              <a:ea typeface="HGS創英角ﾎﾟｯﾌﾟ体"/>
              <a:sym typeface="Symbol"/>
            </a:endParaRP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253651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+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-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id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(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)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$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S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H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C559A8E2-BABB-E946-90C0-0E099D149BC5}"/>
              </a:ext>
            </a:extLst>
          </p:cNvPr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 E$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	 E </a:t>
            </a:r>
            <a:r>
              <a:rPr lang="en-US" altLang="ja-JP" sz="2000" dirty="0">
                <a:sym typeface="Symbol"/>
              </a:rPr>
              <a:t> T G	      	G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</a:t>
            </a:r>
            <a:r>
              <a:rPr lang="en-US" altLang="ja-JP" sz="2000" dirty="0">
                <a:latin typeface="Symbol" pitchFamily="18" charset="2"/>
                <a:sym typeface="Symbol"/>
              </a:rPr>
              <a:t>*</a:t>
            </a:r>
            <a:r>
              <a:rPr lang="en-US" altLang="ja-JP" sz="2000" dirty="0">
                <a:sym typeface="Symbol"/>
              </a:rPr>
              <a:t>T 		F  id | (E)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FIRST </a:t>
            </a:r>
            <a:r>
              <a:rPr lang="en-US" altLang="ja-JP" sz="2000" kern="0" dirty="0">
                <a:ea typeface="HGS創英角ﾎﾟｯﾌﾟ体"/>
                <a:sym typeface="Symbol"/>
              </a:rPr>
              <a:t>S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E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,T,F: {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id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 (}    G:{+, -}   H: {*}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E,G: {), $}  T,H: {$,+,-,)}  F: {*,+,-,),$}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  <a:sym typeface="Symbol"/>
              </a:rPr>
              <a:t> </a:t>
            </a:r>
            <a:endParaRPr lang="en-US" altLang="ja-JP" sz="2000" kern="0" dirty="0">
              <a:solidFill>
                <a:srgbClr val="000000"/>
              </a:solidFill>
              <a:latin typeface="Symbol" pitchFamily="18" charset="2"/>
              <a:ea typeface="HGS創英角ﾎﾟｯﾌﾟ体"/>
              <a:sym typeface="Symbol"/>
            </a:endParaRP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7D8A327A-574D-6F49-8611-DE326ED0CCD9}"/>
              </a:ext>
            </a:extLst>
          </p:cNvPr>
          <p:cNvSpPr/>
          <p:nvPr/>
        </p:nvSpPr>
        <p:spPr bwMode="auto">
          <a:xfrm>
            <a:off x="5974172" y="1143000"/>
            <a:ext cx="3658099" cy="590635"/>
          </a:xfrm>
          <a:prstGeom prst="wedgeRoundRectCallout">
            <a:avLst>
              <a:gd name="adj1" fmla="val -51618"/>
              <a:gd name="adj2" fmla="val 94829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S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parse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中に先読みが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id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だったら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S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E$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 を使う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17242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+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-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id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(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)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$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S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H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C559A8E2-BABB-E946-90C0-0E099D149BC5}"/>
              </a:ext>
            </a:extLst>
          </p:cNvPr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 E$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	 E </a:t>
            </a:r>
            <a:r>
              <a:rPr lang="en-US" altLang="ja-JP" sz="2000" dirty="0">
                <a:sym typeface="Symbol"/>
              </a:rPr>
              <a:t> T G	      	G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</a:t>
            </a:r>
            <a:r>
              <a:rPr lang="en-US" altLang="ja-JP" sz="2000" dirty="0">
                <a:latin typeface="Symbol" pitchFamily="18" charset="2"/>
                <a:sym typeface="Symbol"/>
              </a:rPr>
              <a:t>*</a:t>
            </a:r>
            <a:r>
              <a:rPr lang="en-US" altLang="ja-JP" sz="2000" dirty="0">
                <a:sym typeface="Symbol"/>
              </a:rPr>
              <a:t>T 		F  id | (E)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FIRST </a:t>
            </a:r>
            <a:r>
              <a:rPr lang="en-US" altLang="ja-JP" sz="2000" kern="0" dirty="0">
                <a:ea typeface="HGS創英角ﾎﾟｯﾌﾟ体"/>
                <a:sym typeface="Symbol"/>
              </a:rPr>
              <a:t>S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E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,T,F: {</a:t>
            </a:r>
            <a:r>
              <a:rPr lang="en-US" altLang="ja-JP" sz="2000" kern="0" dirty="0">
                <a:ea typeface="HGS創英角ﾎﾟｯﾌﾟ体"/>
                <a:sym typeface="Symbol"/>
              </a:rPr>
              <a:t>id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 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(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}    G:{+, -}   H: {*}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E,G: {), $}  T,H: {$,+,-,)}  F: {*,+,-,),$}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  <a:sym typeface="Symbol"/>
              </a:rPr>
              <a:t> </a:t>
            </a:r>
            <a:endParaRPr lang="en-US" altLang="ja-JP" sz="2000" kern="0" dirty="0">
              <a:solidFill>
                <a:srgbClr val="000000"/>
              </a:solidFill>
              <a:latin typeface="Symbol" pitchFamily="18" charset="2"/>
              <a:ea typeface="HGS創英角ﾎﾟｯﾌﾟ体"/>
              <a:sym typeface="Symbol"/>
            </a:endParaRP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934949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+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-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id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(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)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$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S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E$</a:t>
                      </a:r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H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C559A8E2-BABB-E946-90C0-0E099D149BC5}"/>
              </a:ext>
            </a:extLst>
          </p:cNvPr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 E$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	 E </a:t>
            </a:r>
            <a:r>
              <a:rPr lang="en-US" altLang="ja-JP" sz="2000" dirty="0">
                <a:sym typeface="Symbol"/>
              </a:rPr>
              <a:t> T G	      	G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</a:t>
            </a:r>
            <a:r>
              <a:rPr lang="en-US" altLang="ja-JP" sz="2000" dirty="0">
                <a:latin typeface="Symbol" pitchFamily="18" charset="2"/>
                <a:sym typeface="Symbol"/>
              </a:rPr>
              <a:t>*</a:t>
            </a:r>
            <a:r>
              <a:rPr lang="en-US" altLang="ja-JP" sz="2000" dirty="0">
                <a:sym typeface="Symbol"/>
              </a:rPr>
              <a:t>T 		F  id | (E)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FIRST </a:t>
            </a:r>
            <a:r>
              <a:rPr lang="en-US" altLang="ja-JP" sz="2000" kern="0" dirty="0">
                <a:ea typeface="HGS創英角ﾎﾟｯﾌﾟ体"/>
                <a:sym typeface="Symbol"/>
              </a:rPr>
              <a:t>S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E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,T,F: {</a:t>
            </a:r>
            <a:r>
              <a:rPr lang="en-US" altLang="ja-JP" sz="2000" kern="0" dirty="0">
                <a:ea typeface="HGS創英角ﾎﾟｯﾌﾟ体"/>
                <a:sym typeface="Symbol"/>
              </a:rPr>
              <a:t>id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, 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(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}    G:{+, -}   H: {*}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E,G: {), $}  T,H: {$,+,-,)}  F: {*,+,-,),$}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  <a:sym typeface="Symbol"/>
              </a:rPr>
              <a:t> </a:t>
            </a:r>
            <a:endParaRPr lang="en-US" altLang="ja-JP" sz="2000" kern="0" dirty="0">
              <a:solidFill>
                <a:srgbClr val="000000"/>
              </a:solidFill>
              <a:latin typeface="Symbol" pitchFamily="18" charset="2"/>
              <a:ea typeface="HGS創英角ﾎﾟｯﾌﾟ体"/>
              <a:sym typeface="Symbol"/>
            </a:endParaRP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62A716D0-F612-7F49-A307-6C6C7BB939D4}"/>
              </a:ext>
            </a:extLst>
          </p:cNvPr>
          <p:cNvSpPr/>
          <p:nvPr/>
        </p:nvSpPr>
        <p:spPr bwMode="auto">
          <a:xfrm>
            <a:off x="6866182" y="1173573"/>
            <a:ext cx="3658099" cy="590635"/>
          </a:xfrm>
          <a:prstGeom prst="wedgeRoundRectCallout">
            <a:avLst>
              <a:gd name="adj1" fmla="val -51618"/>
              <a:gd name="adj2" fmla="val 94829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S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parse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中に先読みが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( 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だったら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S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E$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 を使う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87472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+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-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id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(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)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$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S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H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CC3071AD-93F8-A74F-BAC0-24E9713EDF7C}"/>
              </a:ext>
            </a:extLst>
          </p:cNvPr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S </a:t>
            </a:r>
            <a:r>
              <a:rPr lang="en-US" altLang="ja-JP" sz="2000" dirty="0">
                <a:sym typeface="Symbol"/>
              </a:rPr>
              <a:t> E$</a:t>
            </a:r>
            <a:r>
              <a:rPr lang="en-US" altLang="ja-JP" sz="2000" dirty="0"/>
              <a:t> 	 </a:t>
            </a:r>
            <a:r>
              <a:rPr lang="en-US" altLang="ja-JP" sz="2000" dirty="0">
                <a:solidFill>
                  <a:srgbClr val="FF0000"/>
                </a:solidFill>
              </a:rPr>
              <a:t>E 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 T G</a:t>
            </a:r>
            <a:r>
              <a:rPr lang="en-US" altLang="ja-JP" sz="2000" dirty="0">
                <a:sym typeface="Symbol"/>
              </a:rPr>
              <a:t>	      	G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</a:t>
            </a:r>
            <a:r>
              <a:rPr lang="en-US" altLang="ja-JP" sz="2000" dirty="0">
                <a:latin typeface="Symbol" pitchFamily="18" charset="2"/>
                <a:sym typeface="Symbol"/>
              </a:rPr>
              <a:t>*</a:t>
            </a:r>
            <a:r>
              <a:rPr lang="en-US" altLang="ja-JP" sz="2000" dirty="0">
                <a:sym typeface="Symbol"/>
              </a:rPr>
              <a:t>T 		F  id | (E)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ea typeface="HGS創英角ﾎﾟｯﾌﾟ体"/>
                <a:sym typeface="Symbol"/>
              </a:rPr>
              <a:t>FIRST S,E,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T</a:t>
            </a:r>
            <a:r>
              <a:rPr lang="en-US" altLang="ja-JP" sz="2000" kern="0" dirty="0">
                <a:ea typeface="HGS創英角ﾎﾟｯﾌﾟ体"/>
                <a:sym typeface="Symbol"/>
              </a:rPr>
              <a:t>,F: 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{id, (}</a:t>
            </a:r>
            <a:r>
              <a:rPr lang="en-US" altLang="ja-JP" sz="2000" kern="0" dirty="0">
                <a:ea typeface="HGS創英角ﾎﾟｯﾌﾟ体"/>
                <a:sym typeface="Symbol"/>
              </a:rPr>
              <a:t>    G:{+, -}   H: {*}</a:t>
            </a:r>
          </a:p>
          <a:p>
            <a:r>
              <a:rPr lang="en-US" altLang="ja-JP" sz="2000" kern="0" dirty="0"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E,G: {), $}  T,H: {$,+,-,)}  F: {*,+,-,),$}</a:t>
            </a:r>
            <a:r>
              <a:rPr lang="en-US" altLang="ja-JP" sz="2000" kern="0" dirty="0"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  <a:sym typeface="Symbol"/>
              </a:rPr>
              <a:t> </a:t>
            </a:r>
            <a:endParaRPr lang="en-US" altLang="ja-JP" sz="2000" kern="0" dirty="0">
              <a:solidFill>
                <a:srgbClr val="000000"/>
              </a:solidFill>
              <a:latin typeface="Symbol" pitchFamily="18" charset="2"/>
              <a:ea typeface="HGS創英角ﾎﾟｯﾌﾟ体"/>
              <a:sym typeface="Symbol"/>
            </a:endParaRP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61451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+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-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id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(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)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$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S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H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7AE4924-5807-F643-A4BC-1DA72D7EB367}"/>
              </a:ext>
            </a:extLst>
          </p:cNvPr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S </a:t>
            </a:r>
            <a:r>
              <a:rPr lang="en-US" altLang="ja-JP" sz="2000" dirty="0">
                <a:sym typeface="Symbol"/>
              </a:rPr>
              <a:t> E$</a:t>
            </a:r>
            <a:r>
              <a:rPr lang="en-US" altLang="ja-JP" sz="2000" dirty="0"/>
              <a:t> 	 </a:t>
            </a:r>
            <a:r>
              <a:rPr lang="en-US" altLang="ja-JP" sz="2000" dirty="0">
                <a:solidFill>
                  <a:srgbClr val="FF0000"/>
                </a:solidFill>
              </a:rPr>
              <a:t>E 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 T G</a:t>
            </a:r>
            <a:r>
              <a:rPr lang="en-US" altLang="ja-JP" sz="2000" dirty="0">
                <a:sym typeface="Symbol"/>
              </a:rPr>
              <a:t>	      	G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</a:t>
            </a:r>
            <a:r>
              <a:rPr lang="en-US" altLang="ja-JP" sz="2000" dirty="0">
                <a:latin typeface="Symbol" pitchFamily="18" charset="2"/>
                <a:sym typeface="Symbol"/>
              </a:rPr>
              <a:t>*</a:t>
            </a:r>
            <a:r>
              <a:rPr lang="en-US" altLang="ja-JP" sz="2000" dirty="0">
                <a:sym typeface="Symbol"/>
              </a:rPr>
              <a:t>T 		F  id | (E)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ea typeface="HGS創英角ﾎﾟｯﾌﾟ体"/>
                <a:sym typeface="Symbol"/>
              </a:rPr>
              <a:t>FIRST S,E,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T</a:t>
            </a:r>
            <a:r>
              <a:rPr lang="en-US" altLang="ja-JP" sz="2000" kern="0" dirty="0">
                <a:ea typeface="HGS創英角ﾎﾟｯﾌﾟ体"/>
                <a:sym typeface="Symbol"/>
              </a:rPr>
              <a:t>,F: 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{id, (}</a:t>
            </a:r>
            <a:r>
              <a:rPr lang="en-US" altLang="ja-JP" sz="2000" kern="0" dirty="0">
                <a:ea typeface="HGS創英角ﾎﾟｯﾌﾟ体"/>
                <a:sym typeface="Symbol"/>
              </a:rPr>
              <a:t>    G:{+, -}   H: {*}</a:t>
            </a:r>
          </a:p>
          <a:p>
            <a:r>
              <a:rPr lang="en-US" altLang="ja-JP" sz="2000" kern="0" dirty="0"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E,G: {), $}  T,H: {$,+,-,)}  F: {*,+,-,),$}</a:t>
            </a:r>
            <a:r>
              <a:rPr lang="en-US" altLang="ja-JP" sz="2000" kern="0" dirty="0"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  <a:sym typeface="Symbol"/>
              </a:rPr>
              <a:t> </a:t>
            </a:r>
            <a:endParaRPr lang="en-US" altLang="ja-JP" sz="2000" kern="0" dirty="0">
              <a:solidFill>
                <a:srgbClr val="000000"/>
              </a:solidFill>
              <a:latin typeface="Symbol" pitchFamily="18" charset="2"/>
              <a:ea typeface="HGS創英角ﾎﾟｯﾌﾟ体"/>
              <a:sym typeface="Symbol"/>
            </a:endParaRP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8987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+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-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id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(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)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$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S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rgbClr val="FF0000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rgbClr val="FF0000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H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A7C6278-7BFC-0046-AE5E-032ABB568AC9}"/>
              </a:ext>
            </a:extLst>
          </p:cNvPr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S </a:t>
            </a:r>
            <a:r>
              <a:rPr lang="en-US" altLang="ja-JP" sz="2000" dirty="0">
                <a:sym typeface="Symbol"/>
              </a:rPr>
              <a:t> E$</a:t>
            </a:r>
            <a:r>
              <a:rPr lang="en-US" altLang="ja-JP" sz="2000" dirty="0"/>
              <a:t> 	 </a:t>
            </a:r>
            <a:r>
              <a:rPr lang="en-US" altLang="ja-JP" sz="2000" dirty="0">
                <a:solidFill>
                  <a:srgbClr val="FF0000"/>
                </a:solidFill>
              </a:rPr>
              <a:t>E 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 T G</a:t>
            </a:r>
            <a:r>
              <a:rPr lang="en-US" altLang="ja-JP" sz="2000" dirty="0">
                <a:sym typeface="Symbol"/>
              </a:rPr>
              <a:t>	      	G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</a:t>
            </a:r>
            <a:r>
              <a:rPr lang="en-US" altLang="ja-JP" sz="2000" dirty="0">
                <a:latin typeface="Symbol" pitchFamily="18" charset="2"/>
                <a:sym typeface="Symbol"/>
              </a:rPr>
              <a:t>*</a:t>
            </a:r>
            <a:r>
              <a:rPr lang="en-US" altLang="ja-JP" sz="2000" dirty="0">
                <a:sym typeface="Symbol"/>
              </a:rPr>
              <a:t>T 		F  id | (E)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ea typeface="HGS創英角ﾎﾟｯﾌﾟ体"/>
                <a:sym typeface="Symbol"/>
              </a:rPr>
              <a:t>FIRST S,E,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T</a:t>
            </a:r>
            <a:r>
              <a:rPr lang="en-US" altLang="ja-JP" sz="2000" kern="0" dirty="0">
                <a:ea typeface="HGS創英角ﾎﾟｯﾌﾟ体"/>
                <a:sym typeface="Symbol"/>
              </a:rPr>
              <a:t>,F: 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  <a:sym typeface="Symbol"/>
              </a:rPr>
              <a:t>{id, (}</a:t>
            </a:r>
            <a:r>
              <a:rPr lang="en-US" altLang="ja-JP" sz="2000" kern="0" dirty="0">
                <a:ea typeface="HGS創英角ﾎﾟｯﾌﾟ体"/>
                <a:sym typeface="Symbol"/>
              </a:rPr>
              <a:t>    G:{+, -}   H: {*}</a:t>
            </a:r>
          </a:p>
          <a:p>
            <a:r>
              <a:rPr lang="en-US" altLang="ja-JP" sz="2000" kern="0" dirty="0"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E,G: {), $}  T,H: {$,+,-,)}  F: {*,+,-,),$}</a:t>
            </a:r>
            <a:r>
              <a:rPr lang="en-US" altLang="ja-JP" sz="2000" kern="0" dirty="0"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  <a:sym typeface="Symbol"/>
              </a:rPr>
              <a:t> </a:t>
            </a:r>
            <a:endParaRPr lang="en-US" altLang="ja-JP" sz="2000" kern="0" dirty="0">
              <a:solidFill>
                <a:srgbClr val="000000"/>
              </a:solidFill>
              <a:latin typeface="Symbol" pitchFamily="18" charset="2"/>
              <a:ea typeface="HGS創英角ﾎﾟｯﾌﾟ体"/>
              <a:sym typeface="Symbol"/>
            </a:endParaRP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D04EF773-463E-C641-9AC9-2648DD57D953}"/>
              </a:ext>
            </a:extLst>
          </p:cNvPr>
          <p:cNvSpPr/>
          <p:nvPr/>
        </p:nvSpPr>
        <p:spPr bwMode="auto">
          <a:xfrm>
            <a:off x="7351604" y="1975521"/>
            <a:ext cx="3658099" cy="590635"/>
          </a:xfrm>
          <a:prstGeom prst="wedgeRoundRectCallout">
            <a:avLst>
              <a:gd name="adj1" fmla="val -51618"/>
              <a:gd name="adj2" fmla="val 94829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E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parse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中に先読みが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id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か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( 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だったら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E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TG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 を使う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0393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S </a:t>
            </a:r>
            <a:r>
              <a:rPr lang="en-US" altLang="ja-JP" sz="2000" dirty="0">
                <a:sym typeface="Symbol"/>
              </a:rPr>
              <a:t> E$</a:t>
            </a:r>
            <a:r>
              <a:rPr lang="en-US" altLang="ja-JP" sz="2000" dirty="0"/>
              <a:t> 	 E </a:t>
            </a:r>
            <a:r>
              <a:rPr lang="en-US" altLang="ja-JP" sz="2000" dirty="0">
                <a:sym typeface="Symbol"/>
              </a:rPr>
              <a:t> T G	      	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G  </a:t>
            </a:r>
            <a:r>
              <a:rPr lang="en-US" altLang="ja-JP" sz="2000" dirty="0">
                <a:solidFill>
                  <a:srgbClr val="FF0000"/>
                </a:solidFill>
                <a:latin typeface="Symbol" pitchFamily="2" charset="2"/>
                <a:sym typeface="Symbol"/>
              </a:rPr>
              <a:t>e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 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2" charset="2"/>
                <a:sym typeface="Symbol"/>
              </a:rPr>
              <a:t>e</a:t>
            </a:r>
            <a:r>
              <a:rPr lang="en-US" altLang="ja-JP" sz="2000" dirty="0">
                <a:sym typeface="Symbol"/>
              </a:rPr>
              <a:t>  | *T 		F  id | (E)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ea typeface="HGS創英角ﾎﾟｯﾌﾟ体"/>
                <a:sym typeface="Symbol"/>
              </a:rPr>
              <a:t>FIRST S,E,T,F: {id, (}    G:{+, -}   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H: {*}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</a:t>
            </a:r>
            <a:r>
              <a:rPr lang="en-US" altLang="ja-JP" sz="2000" dirty="0">
                <a:solidFill>
                  <a:srgbClr val="FF0000"/>
                </a:solidFill>
              </a:rPr>
              <a:t>G: {), $}  </a:t>
            </a:r>
            <a:r>
              <a:rPr lang="en-US" altLang="ja-JP" sz="2000" dirty="0"/>
              <a:t>T,H: {$,+,-,)}  F: {*,+,-,),$}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+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-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id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(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)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$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S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H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67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タイトル 1"/>
          <p:cNvSpPr>
            <a:spLocks noGrp="1"/>
          </p:cNvSpPr>
          <p:nvPr>
            <p:ph type="title"/>
          </p:nvPr>
        </p:nvSpPr>
        <p:spPr>
          <a:xfrm>
            <a:off x="478971" y="365125"/>
            <a:ext cx="10874829" cy="1325563"/>
          </a:xfrm>
        </p:spPr>
        <p:txBody>
          <a:bodyPr/>
          <a:lstStyle/>
          <a:p>
            <a:r>
              <a:rPr lang="ja-JP" altLang="en-US"/>
              <a:t>正規表現とオートマトンとの関係</a:t>
            </a:r>
          </a:p>
        </p:txBody>
      </p:sp>
      <p:sp>
        <p:nvSpPr>
          <p:cNvPr id="409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6720" y="1690688"/>
            <a:ext cx="10927080" cy="4486275"/>
          </a:xfrm>
        </p:spPr>
        <p:txBody>
          <a:bodyPr/>
          <a:lstStyle/>
          <a:p>
            <a:r>
              <a:rPr lang="ja-JP" altLang="en-US"/>
              <a:t>正規表現と有限状態オートマトンとは以下の意味で</a:t>
            </a:r>
            <a:br>
              <a:rPr lang="en-US" altLang="ja-JP" dirty="0"/>
            </a:br>
            <a:r>
              <a:rPr lang="ja-JP" altLang="en-US"/>
              <a:t>同じ表現力を持つ</a:t>
            </a:r>
            <a:endParaRPr lang="en-US" altLang="ja-JP" dirty="0"/>
          </a:p>
          <a:p>
            <a:pPr lvl="1"/>
            <a:r>
              <a:rPr lang="ja-JP" altLang="en-US"/>
              <a:t>任意の正規表現について，その表す文字列集合を</a:t>
            </a:r>
            <a:br>
              <a:rPr lang="en-US" altLang="ja-JP" dirty="0"/>
            </a:br>
            <a:r>
              <a:rPr lang="ja-JP" altLang="en-US"/>
              <a:t>受理する決定性有限オートマトンが存在</a:t>
            </a:r>
            <a:endParaRPr lang="en-US" altLang="ja-JP" dirty="0"/>
          </a:p>
          <a:p>
            <a:pPr lvl="1"/>
            <a:r>
              <a:rPr lang="ja-JP" altLang="en-US"/>
              <a:t>与えられた決定性有限オートマトンの受理言語と</a:t>
            </a:r>
            <a:br>
              <a:rPr lang="en-US" altLang="ja-JP" dirty="0"/>
            </a:br>
            <a:r>
              <a:rPr lang="ja-JP" altLang="en-US"/>
              <a:t>同一の文字列集合を表す正規表現が存在</a:t>
            </a:r>
            <a:endParaRPr lang="en-US" altLang="ja-JP" dirty="0"/>
          </a:p>
        </p:txBody>
      </p:sp>
      <p:sp>
        <p:nvSpPr>
          <p:cNvPr id="4" name="テキスト ボックス 13">
            <a:extLst>
              <a:ext uri="{FF2B5EF4-FFF2-40B4-BE49-F238E27FC236}">
                <a16:creationId xmlns:a16="http://schemas.microsoft.com/office/drawing/2014/main" id="{95019984-2E2B-3F44-B9C8-FD5921190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432" y="4533043"/>
            <a:ext cx="25875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800" dirty="0"/>
              <a:t>(ab | a)*</a:t>
            </a:r>
            <a:endParaRPr lang="ja-JP" altLang="en-US" sz="480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C4334A-429C-5C42-8716-2C5EF14576D9}"/>
              </a:ext>
            </a:extLst>
          </p:cNvPr>
          <p:cNvGrpSpPr/>
          <p:nvPr/>
        </p:nvGrpSpPr>
        <p:grpSpPr>
          <a:xfrm>
            <a:off x="7553637" y="4533043"/>
            <a:ext cx="1025526" cy="851932"/>
            <a:chOff x="7620000" y="5105400"/>
            <a:chExt cx="1025526" cy="851932"/>
          </a:xfrm>
        </p:grpSpPr>
        <p:sp>
          <p:nvSpPr>
            <p:cNvPr id="5" name="円/楕円 100">
              <a:extLst>
                <a:ext uri="{FF2B5EF4-FFF2-40B4-BE49-F238E27FC236}">
                  <a16:creationId xmlns:a16="http://schemas.microsoft.com/office/drawing/2014/main" id="{9214CCE1-FD3D-B945-9128-C1CDCE246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664" y="5330826"/>
              <a:ext cx="288925" cy="288925"/>
            </a:xfrm>
            <a:prstGeom prst="ellipse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6" name="円/楕円 101">
              <a:extLst>
                <a:ext uri="{FF2B5EF4-FFF2-40B4-BE49-F238E27FC236}">
                  <a16:creationId xmlns:a16="http://schemas.microsoft.com/office/drawing/2014/main" id="{4B866A40-3DA3-9043-8FF4-19AAD90D7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189" y="5243514"/>
              <a:ext cx="287337" cy="288925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cxnSp>
          <p:nvCxnSpPr>
            <p:cNvPr id="7" name="直線矢印コネクタ 102">
              <a:extLst>
                <a:ext uri="{FF2B5EF4-FFF2-40B4-BE49-F238E27FC236}">
                  <a16:creationId xmlns:a16="http://schemas.microsoft.com/office/drawing/2014/main" id="{8E3CC1C2-6C62-1A41-BA8D-462B1D740D46}"/>
                </a:ext>
              </a:extLst>
            </p:cNvPr>
            <p:cNvCxnSpPr>
              <a:cxnSpLocks noChangeShapeType="1"/>
              <a:endCxn id="5" idx="1"/>
            </p:cNvCxnSpPr>
            <p:nvPr/>
          </p:nvCxnSpPr>
          <p:spPr bwMode="auto">
            <a:xfrm>
              <a:off x="7620000" y="5268914"/>
              <a:ext cx="136525" cy="1047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テキスト ボックス 104">
              <a:extLst>
                <a:ext uri="{FF2B5EF4-FFF2-40B4-BE49-F238E27FC236}">
                  <a16:creationId xmlns:a16="http://schemas.microsoft.com/office/drawing/2014/main" id="{4AD65D3C-D692-F44A-B51F-53C93350F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075" y="5105400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a</a:t>
              </a:r>
              <a:endParaRPr lang="ja-JP" altLang="en-US" sz="1800"/>
            </a:p>
          </p:txBody>
        </p:sp>
        <p:sp>
          <p:nvSpPr>
            <p:cNvPr id="9" name="円/楕円 106">
              <a:extLst>
                <a:ext uri="{FF2B5EF4-FFF2-40B4-BE49-F238E27FC236}">
                  <a16:creationId xmlns:a16="http://schemas.microsoft.com/office/drawing/2014/main" id="{242DDA36-7FBE-E146-B6CF-2DFA81F8E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7164" y="5394325"/>
              <a:ext cx="161925" cy="182563"/>
            </a:xfrm>
            <a:prstGeom prst="ellipse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cxnSp>
          <p:nvCxnSpPr>
            <p:cNvPr id="10" name="直線矢印コネクタ 111">
              <a:extLst>
                <a:ext uri="{FF2B5EF4-FFF2-40B4-BE49-F238E27FC236}">
                  <a16:creationId xmlns:a16="http://schemas.microsoft.com/office/drawing/2014/main" id="{C01DAC24-CDCF-3A45-A6C9-B3746BC644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013701" y="5381625"/>
              <a:ext cx="357188" cy="69851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円/楕円 112">
              <a:extLst>
                <a:ext uri="{FF2B5EF4-FFF2-40B4-BE49-F238E27FC236}">
                  <a16:creationId xmlns:a16="http://schemas.microsoft.com/office/drawing/2014/main" id="{1C8CD990-90FB-214F-BB2D-5EB0624E0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9" y="5291138"/>
              <a:ext cx="160337" cy="184151"/>
            </a:xfrm>
            <a:prstGeom prst="ellipse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2" name="フリーフォーム 113">
              <a:extLst>
                <a:ext uri="{FF2B5EF4-FFF2-40B4-BE49-F238E27FC236}">
                  <a16:creationId xmlns:a16="http://schemas.microsoft.com/office/drawing/2014/main" id="{1436BC98-4D07-0848-B342-780552C59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5524501"/>
              <a:ext cx="461963" cy="123825"/>
            </a:xfrm>
            <a:custGeom>
              <a:avLst/>
              <a:gdLst>
                <a:gd name="T0" fmla="*/ 462013 w 461913"/>
                <a:gd name="T1" fmla="*/ 0 h 124014"/>
                <a:gd name="T2" fmla="*/ 282866 w 461913"/>
                <a:gd name="T3" fmla="*/ 122176 h 124014"/>
                <a:gd name="T4" fmla="*/ 0 w 461913"/>
                <a:gd name="T5" fmla="*/ 56389 h 1240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1913" h="124014">
                  <a:moveTo>
                    <a:pt x="461913" y="0"/>
                  </a:moveTo>
                  <a:cubicBezTo>
                    <a:pt x="410851" y="56561"/>
                    <a:pt x="359789" y="113122"/>
                    <a:pt x="282804" y="122549"/>
                  </a:cubicBezTo>
                  <a:cubicBezTo>
                    <a:pt x="205819" y="131976"/>
                    <a:pt x="102909" y="94268"/>
                    <a:pt x="0" y="56561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テキスト ボックス 114">
              <a:extLst>
                <a:ext uri="{FF2B5EF4-FFF2-40B4-BE49-F238E27FC236}">
                  <a16:creationId xmlns:a16="http://schemas.microsoft.com/office/drawing/2014/main" id="{ADF5F098-DB6B-4E4F-AB62-A18760EBA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3549" y="5588000"/>
              <a:ext cx="5036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a,b</a:t>
              </a:r>
              <a:endParaRPr lang="ja-JP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4794599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+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-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id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(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)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$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S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H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BBF1A02-8044-5F45-96BC-F5612026DA38}"/>
              </a:ext>
            </a:extLst>
          </p:cNvPr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S </a:t>
            </a:r>
            <a:r>
              <a:rPr lang="en-US" altLang="ja-JP" sz="2000" dirty="0">
                <a:sym typeface="Symbol"/>
              </a:rPr>
              <a:t> E$</a:t>
            </a:r>
            <a:r>
              <a:rPr lang="en-US" altLang="ja-JP" sz="2000" dirty="0"/>
              <a:t> 	 E </a:t>
            </a:r>
            <a:r>
              <a:rPr lang="en-US" altLang="ja-JP" sz="2000" dirty="0">
                <a:sym typeface="Symbol"/>
              </a:rPr>
              <a:t> T G	      	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G  </a:t>
            </a:r>
            <a:r>
              <a:rPr lang="en-US" altLang="ja-JP" sz="2000" dirty="0">
                <a:solidFill>
                  <a:srgbClr val="FF0000"/>
                </a:solidFill>
                <a:latin typeface="Symbol" pitchFamily="2" charset="2"/>
                <a:sym typeface="Symbol"/>
              </a:rPr>
              <a:t>e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 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2" charset="2"/>
                <a:sym typeface="Symbol"/>
              </a:rPr>
              <a:t>e</a:t>
            </a:r>
            <a:r>
              <a:rPr lang="en-US" altLang="ja-JP" sz="2000" dirty="0">
                <a:sym typeface="Symbol"/>
              </a:rPr>
              <a:t>  | *T 		F  id | (E)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ea typeface="HGS創英角ﾎﾟｯﾌﾟ体"/>
                <a:sym typeface="Symbol"/>
              </a:rPr>
              <a:t>FIRST S,E,T,F: {id, (}    G:{+, -}   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H: {*}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</a:t>
            </a:r>
            <a:r>
              <a:rPr lang="en-US" altLang="ja-JP" sz="2000" dirty="0">
                <a:solidFill>
                  <a:srgbClr val="FF0000"/>
                </a:solidFill>
              </a:rPr>
              <a:t>G: {), $}  </a:t>
            </a:r>
            <a:r>
              <a:rPr lang="en-US" altLang="ja-JP" sz="2000" dirty="0"/>
              <a:t>T,H: {$,+,-,)}  F: {*,+,-,),$}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515628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+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-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id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(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)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$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S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rgbClr val="FF0000"/>
                          </a:solidFill>
                        </a:rPr>
                        <a:t>+E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rgbClr val="FF0000"/>
                          </a:solidFill>
                        </a:rPr>
                        <a:t>-E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H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20A2E56-053F-8C44-8D28-CEDD59F14145}"/>
              </a:ext>
            </a:extLst>
          </p:cNvPr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S </a:t>
            </a:r>
            <a:r>
              <a:rPr lang="en-US" altLang="ja-JP" sz="2000" dirty="0">
                <a:sym typeface="Symbol"/>
              </a:rPr>
              <a:t> E$</a:t>
            </a:r>
            <a:r>
              <a:rPr lang="en-US" altLang="ja-JP" sz="2000" dirty="0"/>
              <a:t> 	 E </a:t>
            </a:r>
            <a:r>
              <a:rPr lang="en-US" altLang="ja-JP" sz="2000" dirty="0">
                <a:sym typeface="Symbol"/>
              </a:rPr>
              <a:t> T G	      	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G  </a:t>
            </a:r>
            <a:r>
              <a:rPr lang="en-US" altLang="ja-JP" sz="2000" dirty="0">
                <a:latin typeface="Symbol" pitchFamily="2" charset="2"/>
                <a:sym typeface="Symbol"/>
              </a:rPr>
              <a:t>e</a:t>
            </a:r>
            <a:r>
              <a:rPr lang="en-US" altLang="ja-JP" sz="2000" dirty="0">
                <a:sym typeface="Symbol"/>
              </a:rPr>
              <a:t>  |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2" charset="2"/>
                <a:sym typeface="Symbol"/>
              </a:rPr>
              <a:t>e</a:t>
            </a:r>
            <a:r>
              <a:rPr lang="en-US" altLang="ja-JP" sz="2000" dirty="0">
                <a:sym typeface="Symbol"/>
              </a:rPr>
              <a:t>  | *T 		F  id | (E)</a:t>
            </a:r>
          </a:p>
          <a:p>
            <a:r>
              <a:rPr lang="en-US" altLang="ja-JP" sz="2000" dirty="0">
                <a:sym typeface="Symbol"/>
              </a:rPr>
              <a:t>Nulls =</a:t>
            </a:r>
            <a:r>
              <a:rPr lang="en-US" altLang="ja-JP" sz="2000" kern="0" dirty="0"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ea typeface="HGS創英角ﾎﾟｯﾌﾟ体"/>
                <a:sym typeface="Symbol"/>
              </a:rPr>
              <a:t>FIRST S,E,T,F: {id, (}    G:{+, -}   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H: {*}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E,G: {), $}  T,H: {$,+,-,)}  F: {*,+,-,),$}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81057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S </a:t>
            </a:r>
            <a:r>
              <a:rPr lang="en-US" altLang="ja-JP" sz="2000" dirty="0">
                <a:sym typeface="Symbol"/>
              </a:rPr>
              <a:t> E$</a:t>
            </a:r>
            <a:r>
              <a:rPr lang="en-US" altLang="ja-JP" sz="2000" dirty="0"/>
              <a:t> 	 E </a:t>
            </a:r>
            <a:r>
              <a:rPr lang="en-US" altLang="ja-JP" sz="2000" dirty="0">
                <a:sym typeface="Symbol"/>
              </a:rPr>
              <a:t> T G	      	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G  </a:t>
            </a:r>
            <a:r>
              <a:rPr lang="en-US" altLang="ja-JP" sz="2000" dirty="0">
                <a:solidFill>
                  <a:srgbClr val="FF0000"/>
                </a:solidFill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000" dirty="0">
                <a:sym typeface="Symbol"/>
              </a:rPr>
              <a:t>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</a:t>
            </a:r>
            <a:r>
              <a:rPr lang="en-US" altLang="ja-JP" sz="2000" dirty="0">
                <a:latin typeface="Symbol" pitchFamily="18" charset="2"/>
                <a:sym typeface="Symbol"/>
              </a:rPr>
              <a:t>*</a:t>
            </a:r>
            <a:r>
              <a:rPr lang="en-US" altLang="ja-JP" sz="2000" dirty="0">
                <a:sym typeface="Symbol"/>
              </a:rPr>
              <a:t>T 		F  id | (E)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ea typeface="HGS創英角ﾎﾟｯﾌﾟ体"/>
                <a:sym typeface="Symbol"/>
              </a:rPr>
              <a:t>FIRST S,E,T,F: {id, (}    G:{+, -}   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H: {*}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</a:t>
            </a:r>
            <a:r>
              <a:rPr lang="en-US" altLang="ja-JP" sz="2000" dirty="0">
                <a:solidFill>
                  <a:srgbClr val="FF0000"/>
                </a:solidFill>
              </a:rPr>
              <a:t>G: {), $}  </a:t>
            </a:r>
            <a:r>
              <a:rPr lang="en-US" altLang="ja-JP" sz="2000" dirty="0"/>
              <a:t>T,H: {$,+,-,)}  F: {*,+,-,),$}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  <a:sym typeface="Symbol"/>
              </a:rPr>
              <a:t> </a:t>
            </a:r>
            <a:endParaRPr lang="en-US" altLang="ja-JP" sz="2000" kern="0" dirty="0">
              <a:solidFill>
                <a:srgbClr val="000000"/>
              </a:solidFill>
              <a:latin typeface="Symbol" pitchFamily="18" charset="2"/>
              <a:ea typeface="HGS創英角ﾎﾟｯﾌﾟ体"/>
              <a:sym typeface="Symbol"/>
            </a:endParaRP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+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-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id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(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)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$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S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+E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-E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i="0" dirty="0">
                          <a:solidFill>
                            <a:srgbClr val="FF0000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i="0" dirty="0">
                          <a:solidFill>
                            <a:srgbClr val="FF0000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H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/>
                        <a:t>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0616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構文解析表の構成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+E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-E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rgbClr val="FF0000"/>
                          </a:solidFill>
                        </a:rPr>
                        <a:t>FH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rgbClr val="FF0000"/>
                          </a:solidFill>
                        </a:rPr>
                        <a:t>FH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06D957F-CC09-6C4E-B24F-62C388373E77}"/>
              </a:ext>
            </a:extLst>
          </p:cNvPr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S </a:t>
            </a:r>
            <a:r>
              <a:rPr lang="en-US" altLang="ja-JP" sz="2000" dirty="0">
                <a:sym typeface="Symbol"/>
              </a:rPr>
              <a:t> E$</a:t>
            </a:r>
            <a:r>
              <a:rPr lang="en-US" altLang="ja-JP" sz="2000" dirty="0"/>
              <a:t> 	 E </a:t>
            </a:r>
            <a:r>
              <a:rPr lang="en-US" altLang="ja-JP" sz="2000" dirty="0">
                <a:sym typeface="Symbol"/>
              </a:rPr>
              <a:t> T G	      	G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+E  | -E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T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 F H</a:t>
            </a:r>
            <a:r>
              <a:rPr lang="en-US" altLang="ja-JP" sz="2000" dirty="0">
                <a:sym typeface="Symbol"/>
              </a:rPr>
              <a:t>	 H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</a:t>
            </a:r>
            <a:r>
              <a:rPr lang="en-US" altLang="ja-JP" sz="2000" dirty="0">
                <a:latin typeface="Symbol" pitchFamily="18" charset="2"/>
                <a:sym typeface="Symbol"/>
              </a:rPr>
              <a:t>*</a:t>
            </a:r>
            <a:r>
              <a:rPr lang="en-US" altLang="ja-JP" sz="2000" dirty="0">
                <a:sym typeface="Symbol"/>
              </a:rPr>
              <a:t>T 		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F  id | (E)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ea typeface="HGS創英角ﾎﾟｯﾌﾟ体"/>
                <a:sym typeface="Symbol"/>
              </a:rPr>
              <a:t>FIRST S,E,T,F: {id, (}    G:{+, -}   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H: {*}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E,G: {), $}  T,H: {$,+,-,)}  F: {*,+,-,),$}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  <a:sym typeface="Symbol"/>
              </a:rPr>
              <a:t> </a:t>
            </a:r>
            <a:endParaRPr lang="en-US" altLang="ja-JP" sz="2000" kern="0" dirty="0">
              <a:solidFill>
                <a:srgbClr val="000000"/>
              </a:solidFill>
              <a:latin typeface="Symbol" pitchFamily="18" charset="2"/>
              <a:ea typeface="HGS創英角ﾎﾟｯﾌﾟ体"/>
              <a:sym typeface="Symbol"/>
            </a:endParaRP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429462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構文解析表の構成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+E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-E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FH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FH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dirty="0">
                          <a:solidFill>
                            <a:srgbClr val="FF0000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dirty="0">
                          <a:solidFill>
                            <a:srgbClr val="FF0000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dirty="0">
                          <a:solidFill>
                            <a:srgbClr val="FF0000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i="0" dirty="0">
                          <a:solidFill>
                            <a:srgbClr val="FF0000"/>
                          </a:solidFill>
                          <a:latin typeface="Symbol" pitchFamily="18" charset="2"/>
                          <a:sym typeface="Symbol"/>
                        </a:rPr>
                        <a:t>*</a:t>
                      </a:r>
                      <a:r>
                        <a:rPr lang="en-US" altLang="ja-JP" sz="2400" b="1" dirty="0">
                          <a:solidFill>
                            <a:srgbClr val="FF0000"/>
                          </a:solidFill>
                          <a:sym typeface="Symbol"/>
                        </a:rPr>
                        <a:t>T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dirty="0">
                          <a:solidFill>
                            <a:srgbClr val="FF0000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BF57F37-31AE-8348-BD41-21DE5260A88D}"/>
              </a:ext>
            </a:extLst>
          </p:cNvPr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S </a:t>
            </a:r>
            <a:r>
              <a:rPr lang="en-US" altLang="ja-JP" sz="2000" dirty="0">
                <a:sym typeface="Symbol"/>
              </a:rPr>
              <a:t> E$</a:t>
            </a:r>
            <a:r>
              <a:rPr lang="en-US" altLang="ja-JP" sz="2000" dirty="0"/>
              <a:t> 	 E </a:t>
            </a:r>
            <a:r>
              <a:rPr lang="en-US" altLang="ja-JP" sz="2000" dirty="0">
                <a:sym typeface="Symbol"/>
              </a:rPr>
              <a:t> T G	      	G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H  </a:t>
            </a:r>
            <a:r>
              <a:rPr lang="en-US" altLang="ja-JP" sz="2000" dirty="0">
                <a:solidFill>
                  <a:srgbClr val="FF0000"/>
                </a:solidFill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| </a:t>
            </a:r>
            <a:r>
              <a:rPr lang="en-US" altLang="ja-JP" sz="2000" dirty="0">
                <a:solidFill>
                  <a:srgbClr val="FF0000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T </a:t>
            </a:r>
            <a:r>
              <a:rPr lang="en-US" altLang="ja-JP" sz="2000" dirty="0">
                <a:sym typeface="Symbol"/>
              </a:rPr>
              <a:t>		F  id | (E)</a:t>
            </a:r>
          </a:p>
          <a:p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Nulls =</a:t>
            </a:r>
            <a:r>
              <a:rPr lang="en-US" altLang="ja-JP" sz="2000" kern="0" dirty="0">
                <a:solidFill>
                  <a:srgbClr val="FF0000"/>
                </a:solidFill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ea typeface="HGS創英角ﾎﾟｯﾌﾟ体"/>
                <a:sym typeface="Symbol"/>
              </a:rPr>
              <a:t>FIRST S,E,T,F: {id, (}    G:{+, -}   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H: {*}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E,G: {), $}  T,</a:t>
            </a:r>
            <a:r>
              <a:rPr lang="en-US" altLang="ja-JP" sz="2000" dirty="0">
                <a:solidFill>
                  <a:srgbClr val="FF0000"/>
                </a:solidFill>
              </a:rPr>
              <a:t>H: {$,+,-,)}  </a:t>
            </a:r>
            <a:r>
              <a:rPr lang="en-US" altLang="ja-JP" sz="2000" dirty="0"/>
              <a:t>F: {*,+,-,),$}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  <a:sym typeface="Symbol"/>
              </a:rPr>
              <a:t> </a:t>
            </a:r>
            <a:endParaRPr lang="en-US" altLang="ja-JP" sz="2000" kern="0" dirty="0">
              <a:solidFill>
                <a:srgbClr val="000000"/>
              </a:solidFill>
              <a:latin typeface="Symbol" pitchFamily="18" charset="2"/>
              <a:ea typeface="HGS創英角ﾎﾟｯﾌﾟ体"/>
              <a:sym typeface="Symbol"/>
            </a:endParaRPr>
          </a:p>
          <a:p>
            <a:r>
              <a:rPr lang="en-US" altLang="ja-JP" sz="2000" dirty="0">
                <a:sym typeface="Symbol"/>
              </a:rPr>
              <a:t>  </a:t>
            </a:r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82585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1313" y="908721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構文解析表の構成</a:t>
            </a:r>
            <a:r>
              <a:rPr lang="ja-JP" altLang="en-US" sz="2000" dirty="0"/>
              <a:t>  </a:t>
            </a:r>
            <a:endParaRPr lang="en-US" altLang="ja-JP" sz="2400" dirty="0"/>
          </a:p>
          <a:p>
            <a:pPr marL="457189" lvl="1" indent="0">
              <a:buNone/>
            </a:pPr>
            <a:endParaRPr lang="ja-JP" altLang="en-US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847528" y="1412778"/>
          <a:ext cx="8712968" cy="3672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+E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-E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FH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FH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*</a:t>
                      </a:r>
                      <a:r>
                        <a:rPr lang="en-US" altLang="ja-JP" sz="2400" b="1" dirty="0">
                          <a:solidFill>
                            <a:schemeClr val="tx1"/>
                          </a:solidFill>
                          <a:sym typeface="Symbol"/>
                        </a:rPr>
                        <a:t>T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rgbClr val="FF0000"/>
                          </a:solidFill>
                        </a:rPr>
                        <a:t>(E)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B18461D-BEFB-C644-BEDF-3B8A0A21CA2F}"/>
              </a:ext>
            </a:extLst>
          </p:cNvPr>
          <p:cNvSpPr/>
          <p:nvPr/>
        </p:nvSpPr>
        <p:spPr bwMode="auto">
          <a:xfrm>
            <a:off x="1687828" y="5085185"/>
            <a:ext cx="8964488" cy="17596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S </a:t>
            </a:r>
            <a:r>
              <a:rPr lang="en-US" altLang="ja-JP" sz="2000" dirty="0">
                <a:sym typeface="Symbol"/>
              </a:rPr>
              <a:t> E$</a:t>
            </a:r>
            <a:r>
              <a:rPr lang="en-US" altLang="ja-JP" sz="2000" dirty="0"/>
              <a:t> 	 E </a:t>
            </a:r>
            <a:r>
              <a:rPr lang="en-US" altLang="ja-JP" sz="2000" dirty="0">
                <a:sym typeface="Symbol"/>
              </a:rPr>
              <a:t> T G	      	G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+E  | -E</a:t>
            </a:r>
          </a:p>
          <a:p>
            <a:r>
              <a:rPr lang="en-US" altLang="ja-JP" sz="2000" dirty="0">
                <a:sym typeface="Symbol"/>
              </a:rPr>
              <a:t>T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F H	 H  </a:t>
            </a:r>
            <a:r>
              <a:rPr lang="en-US" altLang="ja-JP" sz="2000" dirty="0">
                <a:latin typeface="Symbol" pitchFamily="18" charset="2"/>
                <a:sym typeface="Symbol"/>
              </a:rPr>
              <a:t>e </a:t>
            </a:r>
            <a:r>
              <a:rPr lang="en-US" altLang="ja-JP" sz="2000" dirty="0">
                <a:sym typeface="Symbol"/>
              </a:rPr>
              <a:t> | </a:t>
            </a:r>
            <a:r>
              <a:rPr lang="en-US" altLang="ja-JP" sz="2000" dirty="0">
                <a:latin typeface="Symbol" pitchFamily="18" charset="2"/>
                <a:sym typeface="Symbol"/>
              </a:rPr>
              <a:t>*</a:t>
            </a:r>
            <a:r>
              <a:rPr lang="en-US" altLang="ja-JP" sz="2000" dirty="0">
                <a:sym typeface="Symbol"/>
              </a:rPr>
              <a:t>T 		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F  id | (E)</a:t>
            </a:r>
          </a:p>
          <a:p>
            <a:r>
              <a:rPr lang="en-US" altLang="ja-JP" sz="2000" dirty="0">
                <a:sym typeface="Symbol"/>
              </a:rPr>
              <a:t>Nulls =</a:t>
            </a:r>
            <a:r>
              <a:rPr lang="en-US" altLang="ja-JP" sz="2000" kern="0" dirty="0">
                <a:ea typeface="HGS創英角ﾎﾟｯﾌﾟ体"/>
              </a:rPr>
              <a:t>{G, H}</a:t>
            </a:r>
          </a:p>
          <a:p>
            <a:r>
              <a:rPr lang="en-US" altLang="ja-JP" sz="2000" kern="0" dirty="0">
                <a:ea typeface="HGS創英角ﾎﾟｯﾌﾟ体"/>
                <a:sym typeface="Symbol"/>
              </a:rPr>
              <a:t>FIRST S,E,T,F: {id, (}    G:{+, -}   </a:t>
            </a:r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H: {*}</a:t>
            </a:r>
          </a:p>
          <a:p>
            <a:r>
              <a:rPr lang="en-US" altLang="ja-JP" sz="2000" kern="0" dirty="0">
                <a:solidFill>
                  <a:srgbClr val="000000"/>
                </a:solidFill>
                <a:ea typeface="HGS創英角ﾎﾟｯﾌﾟ体"/>
                <a:sym typeface="Symbol"/>
              </a:rPr>
              <a:t>FOLLOW</a:t>
            </a:r>
            <a:r>
              <a:rPr lang="en-US" altLang="ja-JP" sz="2000" dirty="0"/>
              <a:t> S: {}  E,G: {), $}  T,H: {$,+,-,)}  F: {*,+,-,),$}</a:t>
            </a:r>
            <a:r>
              <a:rPr lang="en-US" altLang="ja-JP" sz="2000" kern="0" dirty="0">
                <a:ea typeface="HGS創英角ﾎﾟｯﾌﾟ体"/>
                <a:sym typeface="Symbol"/>
              </a:rPr>
              <a:t> </a:t>
            </a:r>
            <a:endParaRPr lang="en-US" altLang="ja-JP" sz="2000" dirty="0">
              <a:sym typeface="Symbol"/>
            </a:endParaRPr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65855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5777" y="0"/>
            <a:ext cx="11695289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解析器の構成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6710" y="908721"/>
            <a:ext cx="11424355" cy="5492079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(1) </a:t>
            </a:r>
            <a:r>
              <a:rPr lang="ja-JP" altLang="en-US" dirty="0"/>
              <a:t>各非終端記号</a:t>
            </a:r>
            <a:r>
              <a:rPr lang="en-US" altLang="ja-JP" dirty="0"/>
              <a:t>X</a:t>
            </a:r>
            <a:r>
              <a:rPr lang="ja-JP" altLang="en-US" dirty="0"/>
              <a:t>について以下を計算</a:t>
            </a:r>
            <a:endParaRPr lang="en-US" altLang="ja-JP" dirty="0"/>
          </a:p>
          <a:p>
            <a:pPr lvl="1"/>
            <a:r>
              <a:rPr lang="en-US" altLang="ja-JP" dirty="0"/>
              <a:t>Nulls: {X | X</a:t>
            </a:r>
            <a:r>
              <a:rPr lang="en-US" altLang="ja-JP" dirty="0">
                <a:sym typeface="Symbol"/>
              </a:rPr>
              <a:t> * </a:t>
            </a:r>
            <a:r>
              <a:rPr lang="en-US" altLang="ja-JP" dirty="0">
                <a:latin typeface="Symbol" pitchFamily="18" charset="2"/>
                <a:sym typeface="Symbol"/>
              </a:rPr>
              <a:t>e</a:t>
            </a:r>
            <a:r>
              <a:rPr lang="en-US" altLang="ja-JP" dirty="0"/>
              <a:t> }</a:t>
            </a:r>
          </a:p>
          <a:p>
            <a:pPr lvl="1"/>
            <a:r>
              <a:rPr lang="en-US" altLang="ja-JP" dirty="0">
                <a:sym typeface="Symbol"/>
              </a:rPr>
              <a:t>FIRST(X): {a |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* aw}</a:t>
            </a:r>
          </a:p>
          <a:p>
            <a:pPr lvl="1"/>
            <a:r>
              <a:rPr lang="en-US" altLang="ja-JP" dirty="0">
                <a:sym typeface="Symbol"/>
              </a:rPr>
              <a:t>FOLLOW(X): {a | S * </a:t>
            </a:r>
            <a:r>
              <a:rPr lang="en-US" altLang="ja-JP" dirty="0" err="1">
                <a:sym typeface="Symbol"/>
              </a:rPr>
              <a:t>wXaw</a:t>
            </a:r>
            <a:r>
              <a:rPr lang="en-US" altLang="ja-JP" dirty="0">
                <a:sym typeface="Symbol"/>
              </a:rPr>
              <a:t>’}</a:t>
            </a:r>
          </a:p>
          <a:p>
            <a:pPr marL="0" indent="0">
              <a:buNone/>
            </a:pPr>
            <a:r>
              <a:rPr lang="en-US" altLang="ja-JP" dirty="0">
                <a:sym typeface="Symbol"/>
              </a:rPr>
              <a:t>(2) LL(1)</a:t>
            </a:r>
            <a:r>
              <a:rPr lang="ja-JP" altLang="en-US" dirty="0">
                <a:sym typeface="Symbol"/>
              </a:rPr>
              <a:t>構文解析表の構成</a:t>
            </a:r>
            <a:endParaRPr lang="en-US" altLang="ja-JP" dirty="0">
              <a:sym typeface="Symbol"/>
            </a:endParaRPr>
          </a:p>
          <a:p>
            <a:pPr marL="0" indent="0">
              <a:buNone/>
            </a:pPr>
            <a:r>
              <a:rPr lang="en-US" altLang="ja-JP" dirty="0">
                <a:sym typeface="Symbol"/>
              </a:rPr>
              <a:t>(3) </a:t>
            </a:r>
            <a:r>
              <a:rPr lang="ja-JP" altLang="en-US" dirty="0">
                <a:sym typeface="Symbol"/>
              </a:rPr>
              <a:t>構文解析表を見ながら</a:t>
            </a:r>
            <a:r>
              <a:rPr lang="ja-JP" altLang="en-US">
                <a:sym typeface="Symbol"/>
              </a:rPr>
              <a:t>解析するプログラムを</a:t>
            </a:r>
            <a:r>
              <a:rPr lang="ja-JP" altLang="en-US" dirty="0">
                <a:sym typeface="Symbol"/>
              </a:rPr>
              <a:t>生成</a:t>
            </a:r>
            <a:endParaRPr lang="en-US" altLang="ja-JP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1780667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7067" y="0"/>
            <a:ext cx="11796889" cy="1143000"/>
          </a:xfrm>
        </p:spPr>
        <p:txBody>
          <a:bodyPr/>
          <a:lstStyle/>
          <a:p>
            <a:r>
              <a:rPr kumimoji="1" lang="en-US" altLang="ja-JP" dirty="0"/>
              <a:t>LL(1)</a:t>
            </a:r>
            <a:r>
              <a:rPr kumimoji="1" lang="ja-JP" altLang="en-US" dirty="0"/>
              <a:t>で扱えない例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1676107" y="1002184"/>
            <a:ext cx="8964488" cy="22322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400" dirty="0"/>
              <a:t>S </a:t>
            </a:r>
            <a:r>
              <a:rPr lang="en-US" altLang="ja-JP" sz="2400" dirty="0">
                <a:sym typeface="Symbol"/>
              </a:rPr>
              <a:t> E$</a:t>
            </a:r>
            <a:r>
              <a:rPr lang="en-US" altLang="ja-JP" sz="2400" dirty="0"/>
              <a:t> 	 </a:t>
            </a:r>
            <a:r>
              <a:rPr lang="en-US" altLang="ja-JP" sz="2400" dirty="0">
                <a:solidFill>
                  <a:srgbClr val="FF0000"/>
                </a:solidFill>
              </a:rPr>
              <a:t>E 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 T | T+E </a:t>
            </a:r>
            <a:r>
              <a:rPr lang="en-US" altLang="ja-JP" sz="2400" dirty="0">
                <a:sym typeface="Symbol"/>
              </a:rPr>
              <a:t>	</a:t>
            </a:r>
          </a:p>
          <a:p>
            <a:r>
              <a:rPr lang="en-US" altLang="ja-JP" sz="2400" dirty="0">
                <a:sym typeface="Symbol"/>
              </a:rPr>
              <a:t>T</a:t>
            </a:r>
            <a:r>
              <a:rPr lang="en-US" altLang="ja-JP" sz="2400" dirty="0"/>
              <a:t> </a:t>
            </a:r>
            <a:r>
              <a:rPr lang="en-US" altLang="ja-JP" sz="2400" dirty="0">
                <a:sym typeface="Symbol"/>
              </a:rPr>
              <a:t> F H	 H  </a:t>
            </a:r>
            <a:r>
              <a:rPr lang="en-US" altLang="ja-JP" sz="2400" dirty="0">
                <a:latin typeface="Symbol" pitchFamily="18" charset="2"/>
                <a:sym typeface="Symbol"/>
              </a:rPr>
              <a:t>e </a:t>
            </a:r>
            <a:r>
              <a:rPr lang="en-US" altLang="ja-JP" sz="2400" dirty="0">
                <a:sym typeface="Symbol"/>
              </a:rPr>
              <a:t> | </a:t>
            </a:r>
            <a:r>
              <a:rPr lang="en-US" altLang="ja-JP" sz="2400" dirty="0"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ym typeface="Symbol"/>
              </a:rPr>
              <a:t>T 		F  id | (E)</a:t>
            </a:r>
          </a:p>
          <a:p>
            <a:r>
              <a:rPr lang="en-US" altLang="ja-JP" sz="2400" dirty="0">
                <a:sym typeface="Symbol"/>
              </a:rPr>
              <a:t>Nulls =</a:t>
            </a:r>
            <a:r>
              <a:rPr lang="en-US" altLang="ja-JP" sz="2400" kern="0" dirty="0">
                <a:ea typeface="HGS創英角ﾎﾟｯﾌﾟ体"/>
              </a:rPr>
              <a:t>{H}</a:t>
            </a:r>
          </a:p>
          <a:p>
            <a:r>
              <a:rPr lang="en-US" altLang="ja-JP" sz="2400" kern="0" dirty="0">
                <a:ea typeface="HGS創英角ﾎﾟｯﾌﾟ体"/>
                <a:sym typeface="Symbol"/>
              </a:rPr>
              <a:t>FIRST S,E,T,F: {id, (} 	H: {*}</a:t>
            </a:r>
          </a:p>
          <a:p>
            <a:r>
              <a:rPr lang="en-US" altLang="ja-JP" sz="2400" kern="0" dirty="0">
                <a:ea typeface="HGS創英角ﾎﾟｯﾌﾟ体"/>
                <a:sym typeface="Symbol"/>
              </a:rPr>
              <a:t>FOLLOW</a:t>
            </a:r>
            <a:r>
              <a:rPr lang="en-US" altLang="ja-JP" sz="2400" dirty="0"/>
              <a:t> S: {}  E: {), $}  T,H: {$,+,)}  F: {*,+,),$}</a:t>
            </a:r>
            <a:r>
              <a:rPr lang="en-US" altLang="ja-JP" sz="2400" kern="0" dirty="0">
                <a:ea typeface="HGS創英角ﾎﾟｯﾌﾟ体"/>
                <a:sym typeface="Symbol"/>
              </a:rPr>
              <a:t> </a:t>
            </a:r>
          </a:p>
          <a:p>
            <a:r>
              <a:rPr lang="en-US" altLang="ja-JP" sz="2400" kern="0" dirty="0">
                <a:latin typeface="Comic Sans MS"/>
                <a:ea typeface="HGS創英角ﾎﾟｯﾌﾟ体"/>
                <a:sym typeface="Symbol"/>
              </a:rPr>
              <a:t> </a:t>
            </a:r>
            <a:endParaRPr lang="en-US" altLang="ja-JP" sz="2400" kern="0" dirty="0">
              <a:latin typeface="Symbol" pitchFamily="18" charset="2"/>
              <a:ea typeface="HGS創英角ﾎﾟｯﾌﾟ体"/>
              <a:sym typeface="Symbol"/>
            </a:endParaRPr>
          </a:p>
          <a:p>
            <a:r>
              <a:rPr lang="en-US" altLang="ja-JP" sz="2400" dirty="0">
                <a:sym typeface="Symbol"/>
              </a:rPr>
              <a:t>  </a:t>
            </a:r>
          </a:p>
          <a:p>
            <a:endParaRPr lang="ja-JP" altLang="en-US" sz="24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060974" y="3234433"/>
          <a:ext cx="7623847" cy="344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4631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*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  <a:latin typeface="Symbol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E$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rgbClr val="FF0000"/>
                          </a:solidFill>
                        </a:rPr>
                        <a:t>T, T+E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rgbClr val="FF0000"/>
                          </a:solidFill>
                        </a:rPr>
                        <a:t>T,</a:t>
                      </a: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T+E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FH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FH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*</a:t>
                      </a:r>
                      <a:r>
                        <a:rPr lang="en-US" altLang="ja-JP" sz="2400" b="1" dirty="0">
                          <a:solidFill>
                            <a:schemeClr val="tx1"/>
                          </a:solidFill>
                          <a:sym typeface="Symbol"/>
                        </a:rPr>
                        <a:t>T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/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solidFill>
                            <a:schemeClr val="tx1"/>
                          </a:solidFill>
                        </a:rPr>
                        <a:t>(E)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角丸四角形吹き出し 5"/>
          <p:cNvSpPr/>
          <p:nvPr/>
        </p:nvSpPr>
        <p:spPr bwMode="auto">
          <a:xfrm>
            <a:off x="6525468" y="3522464"/>
            <a:ext cx="2448272" cy="1296144"/>
          </a:xfrm>
          <a:prstGeom prst="wedgeRoundRectCallout">
            <a:avLst>
              <a:gd name="adj1" fmla="val -61297"/>
              <a:gd name="adj2" fmla="val 4242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衝突</a:t>
            </a:r>
            <a:endParaRPr lang="en-US" altLang="ja-JP" sz="28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(conflict)</a:t>
            </a:r>
            <a:endParaRPr lang="ja-JP" altLang="en-US" sz="28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BA8AC02C-24EE-7C4D-A49C-B2C75482D147}"/>
              </a:ext>
            </a:extLst>
          </p:cNvPr>
          <p:cNvSpPr/>
          <p:nvPr/>
        </p:nvSpPr>
        <p:spPr bwMode="auto">
          <a:xfrm>
            <a:off x="5624404" y="411547"/>
            <a:ext cx="5016191" cy="960945"/>
          </a:xfrm>
          <a:prstGeom prst="wedgeRoundRectCallout">
            <a:avLst>
              <a:gd name="adj1" fmla="val -52518"/>
              <a:gd name="adj2" fmla="val 30056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T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の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FIRST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がどっちの規則でもかぶるので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先読みをしてもどちらの規則を使うべきか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判断できない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76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4133" y="365125"/>
            <a:ext cx="10879667" cy="1325563"/>
          </a:xfrm>
        </p:spPr>
        <p:txBody>
          <a:bodyPr/>
          <a:lstStyle/>
          <a:p>
            <a:r>
              <a:rPr kumimoji="1" lang="en-US" altLang="ja-JP" dirty="0"/>
              <a:t>LL(k)</a:t>
            </a:r>
            <a:r>
              <a:rPr lang="en-US" altLang="ja-JP" dirty="0"/>
              <a:t> </a:t>
            </a:r>
            <a:r>
              <a:rPr lang="ja-JP" altLang="en-US"/>
              <a:t>構文解析アルゴリズム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3467" y="1478844"/>
            <a:ext cx="10710333" cy="4698119"/>
          </a:xfrm>
        </p:spPr>
        <p:txBody>
          <a:bodyPr/>
          <a:lstStyle/>
          <a:p>
            <a:r>
              <a:rPr lang="en-US" altLang="ja-JP" dirty="0"/>
              <a:t>k</a:t>
            </a:r>
            <a:r>
              <a:rPr lang="ja-JP" altLang="en-US" dirty="0"/>
              <a:t>文字先読みして</a:t>
            </a:r>
            <a:r>
              <a:rPr lang="en-US" altLang="ja-JP" dirty="0"/>
              <a:t>LL(1)</a:t>
            </a:r>
            <a:r>
              <a:rPr lang="ja-JP" altLang="en-US" dirty="0"/>
              <a:t>と同様の処理</a:t>
            </a:r>
            <a:endParaRPr lang="en-US" altLang="ja-JP" dirty="0"/>
          </a:p>
          <a:p>
            <a:r>
              <a:rPr lang="en-US" altLang="ja-JP" dirty="0"/>
              <a:t>LL(k)</a:t>
            </a:r>
            <a:r>
              <a:rPr lang="ja-JP" altLang="en-US" dirty="0"/>
              <a:t>構文解析表の列には長さ</a:t>
            </a:r>
            <a:r>
              <a:rPr lang="en-US" altLang="ja-JP" dirty="0"/>
              <a:t>k</a:t>
            </a:r>
            <a:r>
              <a:rPr lang="ja-JP" altLang="en-US" dirty="0"/>
              <a:t>の文字列を記入</a:t>
            </a:r>
            <a:endParaRPr lang="en-US" altLang="ja-JP" dirty="0"/>
          </a:p>
          <a:p>
            <a:pPr lvl="1"/>
            <a:r>
              <a:rPr lang="ja-JP" altLang="en-US" dirty="0"/>
              <a:t>利点：より広い範囲の文法を扱える</a:t>
            </a:r>
            <a:endParaRPr lang="en-US" altLang="ja-JP" dirty="0"/>
          </a:p>
          <a:p>
            <a:pPr lvl="1"/>
            <a:r>
              <a:rPr kumimoji="1" lang="ja-JP" altLang="en-US" dirty="0"/>
              <a:t>欠点：</a:t>
            </a:r>
            <a:r>
              <a:rPr lang="ja-JP" altLang="en-US" dirty="0"/>
              <a:t>構文解析表が</a:t>
            </a:r>
            <a:r>
              <a:rPr lang="ja-JP" altLang="en-US"/>
              <a:t>大きくなりすぎる（</a:t>
            </a:r>
            <a:r>
              <a:rPr lang="ja-JP" altLang="en-US" dirty="0"/>
              <a:t>列のサイズが</a:t>
            </a:r>
            <a:r>
              <a:rPr lang="en-US" altLang="ja-JP" dirty="0"/>
              <a:t>O(</a:t>
            </a:r>
            <a:r>
              <a:rPr lang="en-US" altLang="ja-JP" dirty="0" err="1"/>
              <a:t>n</a:t>
            </a:r>
            <a:r>
              <a:rPr lang="en-US" altLang="ja-JP" baseline="30000" dirty="0" err="1"/>
              <a:t>k</a:t>
            </a:r>
            <a:r>
              <a:rPr lang="en-US" altLang="ja-JP" dirty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609801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6711" y="365125"/>
            <a:ext cx="11288889" cy="1325563"/>
          </a:xfrm>
        </p:spPr>
        <p:txBody>
          <a:bodyPr/>
          <a:lstStyle/>
          <a:p>
            <a:r>
              <a:rPr kumimoji="1" lang="en-US" altLang="ja-JP" dirty="0"/>
              <a:t>LL(k)</a:t>
            </a:r>
            <a:r>
              <a:rPr kumimoji="1" lang="ja-JP" altLang="en-US" dirty="0"/>
              <a:t>文法と</a:t>
            </a:r>
            <a:r>
              <a:rPr kumimoji="1" lang="en-US" altLang="ja-JP" dirty="0"/>
              <a:t>LL(k)</a:t>
            </a:r>
            <a:r>
              <a:rPr kumimoji="1" lang="ja-JP" altLang="en-US" dirty="0"/>
              <a:t>言語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LL(k)</a:t>
            </a:r>
            <a:r>
              <a:rPr kumimoji="1" lang="ja-JP" altLang="en-US" dirty="0"/>
              <a:t>文法</a:t>
            </a:r>
            <a:endParaRPr kumimoji="1" lang="en-US" altLang="ja-JP" dirty="0"/>
          </a:p>
          <a:p>
            <a:pPr lvl="1"/>
            <a:r>
              <a:rPr lang="en-US" altLang="ja-JP" dirty="0"/>
              <a:t>LL(k)</a:t>
            </a:r>
            <a:r>
              <a:rPr lang="ja-JP" altLang="en-US" dirty="0"/>
              <a:t>で</a:t>
            </a:r>
            <a:r>
              <a:rPr lang="ja-JP" altLang="en-US"/>
              <a:t>扱える</a:t>
            </a:r>
            <a:r>
              <a:rPr lang="ja-JP" altLang="en-US" b="1">
                <a:solidFill>
                  <a:srgbClr val="FF0000"/>
                </a:solidFill>
              </a:rPr>
              <a:t>文法</a:t>
            </a:r>
            <a:r>
              <a:rPr lang="ja-JP" altLang="en-US"/>
              <a:t>（</a:t>
            </a:r>
            <a:r>
              <a:rPr lang="en-US" altLang="ja-JP" dirty="0"/>
              <a:t>LL(k)</a:t>
            </a:r>
            <a:r>
              <a:rPr lang="ja-JP" altLang="en-US" dirty="0"/>
              <a:t>構文解析表に衝突がない）</a:t>
            </a:r>
            <a:endParaRPr lang="en-US" altLang="ja-JP" dirty="0"/>
          </a:p>
          <a:p>
            <a:r>
              <a:rPr kumimoji="1" lang="en-US" altLang="ja-JP" dirty="0"/>
              <a:t>LL(k)</a:t>
            </a:r>
            <a:r>
              <a:rPr kumimoji="1" lang="ja-JP" altLang="en-US" dirty="0"/>
              <a:t>言語</a:t>
            </a:r>
            <a:endParaRPr kumimoji="1" lang="en-US" altLang="ja-JP" dirty="0"/>
          </a:p>
          <a:p>
            <a:pPr lvl="1"/>
            <a:r>
              <a:rPr lang="ja-JP" altLang="en-US" u="sng" dirty="0"/>
              <a:t>ある</a:t>
            </a:r>
            <a:r>
              <a:rPr lang="en-US" altLang="ja-JP" dirty="0"/>
              <a:t>LL(k)</a:t>
            </a:r>
            <a:r>
              <a:rPr lang="ja-JP" altLang="en-US" dirty="0"/>
              <a:t>文法で生成できる</a:t>
            </a:r>
            <a:r>
              <a:rPr lang="ja-JP" altLang="en-US" b="1" dirty="0">
                <a:solidFill>
                  <a:srgbClr val="FF0000"/>
                </a:solidFill>
              </a:rPr>
              <a:t>言語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857956" y="4365104"/>
            <a:ext cx="10495844" cy="167445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400" dirty="0"/>
              <a:t>S </a:t>
            </a:r>
            <a:r>
              <a:rPr lang="en-US" altLang="ja-JP" sz="2400" dirty="0">
                <a:sym typeface="Symbol"/>
              </a:rPr>
              <a:t> E$</a:t>
            </a:r>
            <a:r>
              <a:rPr lang="en-US" altLang="ja-JP" sz="2400" dirty="0"/>
              <a:t> 	 </a:t>
            </a:r>
            <a:r>
              <a:rPr lang="en-US" altLang="ja-JP" sz="2400" dirty="0">
                <a:solidFill>
                  <a:srgbClr val="FF0000"/>
                </a:solidFill>
              </a:rPr>
              <a:t>E 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 T | T+E </a:t>
            </a:r>
            <a:r>
              <a:rPr lang="en-US" altLang="ja-JP" sz="2400" dirty="0">
                <a:sym typeface="Symbol"/>
              </a:rPr>
              <a:t>	</a:t>
            </a:r>
          </a:p>
          <a:p>
            <a:r>
              <a:rPr lang="en-US" altLang="ja-JP" sz="2400" dirty="0">
                <a:sym typeface="Symbol"/>
              </a:rPr>
              <a:t>T</a:t>
            </a:r>
            <a:r>
              <a:rPr lang="en-US" altLang="ja-JP" sz="2400" dirty="0"/>
              <a:t> </a:t>
            </a:r>
            <a:r>
              <a:rPr lang="en-US" altLang="ja-JP" sz="2400" dirty="0">
                <a:sym typeface="Symbol"/>
              </a:rPr>
              <a:t> F H	 H  </a:t>
            </a:r>
            <a:r>
              <a:rPr lang="en-US" altLang="ja-JP" sz="2400" dirty="0">
                <a:latin typeface="Symbol" pitchFamily="18" charset="2"/>
                <a:sym typeface="Symbol"/>
              </a:rPr>
              <a:t>e </a:t>
            </a:r>
            <a:r>
              <a:rPr lang="en-US" altLang="ja-JP" sz="2400" dirty="0">
                <a:sym typeface="Symbol"/>
              </a:rPr>
              <a:t> | </a:t>
            </a:r>
            <a:r>
              <a:rPr lang="en-US" altLang="ja-JP" sz="2400" dirty="0"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ym typeface="Symbol"/>
              </a:rPr>
              <a:t>T 		F  id | (E) </a:t>
            </a:r>
          </a:p>
          <a:p>
            <a:r>
              <a:rPr lang="ja-JP" altLang="en-US" sz="2400" dirty="0">
                <a:sym typeface="Symbol"/>
              </a:rPr>
              <a:t>は</a:t>
            </a:r>
            <a:r>
              <a:rPr lang="en-US" altLang="ja-JP" sz="2400" dirty="0">
                <a:sym typeface="Symbol"/>
              </a:rPr>
              <a:t>LL(1)</a:t>
            </a:r>
            <a:r>
              <a:rPr lang="ja-JP" altLang="en-US" sz="2400">
                <a:sym typeface="Symbol"/>
              </a:rPr>
              <a:t>文法ではないが</a:t>
            </a:r>
            <a:r>
              <a:rPr lang="ja-JP" altLang="en-US" sz="2400" dirty="0">
                <a:sym typeface="Symbol"/>
              </a:rPr>
              <a:t>、生成される言語は</a:t>
            </a:r>
            <a:r>
              <a:rPr lang="en-US" altLang="ja-JP" sz="2400" dirty="0">
                <a:sym typeface="Symbol"/>
              </a:rPr>
              <a:t>LL(1)</a:t>
            </a:r>
            <a:r>
              <a:rPr lang="ja-JP" altLang="en-US" sz="2400" dirty="0">
                <a:sym typeface="Symbol"/>
              </a:rPr>
              <a:t>言語</a:t>
            </a:r>
            <a:r>
              <a:rPr lang="en-US" altLang="ja-JP" sz="2400" dirty="0">
                <a:sym typeface="Symbol"/>
              </a:rPr>
              <a:t> </a:t>
            </a:r>
          </a:p>
          <a:p>
            <a:r>
              <a:rPr lang="en-US" altLang="ja-JP" sz="2400" dirty="0"/>
              <a:t>(E</a:t>
            </a:r>
            <a:r>
              <a:rPr lang="ja-JP" altLang="en-US" sz="2400" dirty="0"/>
              <a:t>の規則を</a:t>
            </a:r>
            <a:r>
              <a:rPr lang="en-US" altLang="ja-JP" sz="2400" dirty="0">
                <a:solidFill>
                  <a:srgbClr val="FF0000"/>
                </a:solidFill>
              </a:rPr>
              <a:t>E 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 TG,  G  </a:t>
            </a:r>
            <a:r>
              <a:rPr lang="en-US" altLang="ja-JP" sz="2400" dirty="0">
                <a:solidFill>
                  <a:srgbClr val="FF0000"/>
                </a:solidFill>
                <a:latin typeface="Symbol" pitchFamily="18" charset="2"/>
                <a:sym typeface="Symbol"/>
              </a:rPr>
              <a:t>e 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| +E </a:t>
            </a:r>
            <a:r>
              <a:rPr lang="ja-JP" altLang="en-US" sz="2400">
                <a:sym typeface="Symbol"/>
              </a:rPr>
              <a:t>とすれば</a:t>
            </a:r>
            <a:r>
              <a:rPr lang="en-US" altLang="ja-JP" sz="2400" dirty="0">
                <a:sym typeface="Symbol"/>
              </a:rPr>
              <a:t>LL(1)</a:t>
            </a:r>
            <a:r>
              <a:rPr lang="ja-JP" altLang="en-US" sz="2400" dirty="0">
                <a:sym typeface="Symbol"/>
              </a:rPr>
              <a:t>文法なので）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7132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正規表現とオートマトン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字句解析におけるオートマトンにおける問題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トークンと属性の出力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複数のトークンを連続して認識させるには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Longest match </a:t>
            </a:r>
            <a:r>
              <a:rPr lang="ja-JP" altLang="en-US">
                <a:sym typeface="Wingdings" pitchFamily="2" charset="2"/>
              </a:rPr>
              <a:t>と</a:t>
            </a:r>
            <a:r>
              <a:rPr lang="en-US" altLang="ja-JP" dirty="0">
                <a:sym typeface="Wingdings" pitchFamily="2" charset="2"/>
              </a:rPr>
              <a:t> first match </a:t>
            </a:r>
            <a:r>
              <a:rPr lang="ja-JP" altLang="en-US">
                <a:sym typeface="Wingdings" pitchFamily="2" charset="2"/>
              </a:rPr>
              <a:t>の実装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045482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の前に</a:t>
            </a:r>
            <a:r>
              <a:rPr lang="en-US" altLang="ja-JP" dirty="0">
                <a:sym typeface="Wingdings" pitchFamily="2" charset="2"/>
              </a:rPr>
              <a:t>: </a:t>
            </a:r>
            <a:r>
              <a:rPr lang="ja-JP" altLang="en-US">
                <a:sym typeface="Wingdings" pitchFamily="2" charset="2"/>
              </a:rPr>
              <a:t>文脈自由文法の復習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構文解析において考慮が必要な事項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トップダウン構文解析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Nulls, First, Follows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を計算するアルゴリズム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860097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0"/>
            <a:ext cx="11559822" cy="1143000"/>
          </a:xfrm>
        </p:spPr>
        <p:txBody>
          <a:bodyPr/>
          <a:lstStyle/>
          <a:p>
            <a:r>
              <a:rPr kumimoji="1" lang="en-US" altLang="ja-JP" dirty="0"/>
              <a:t>Null, First, Follow </a:t>
            </a:r>
            <a:r>
              <a:rPr kumimoji="1" lang="ja-JP" altLang="en-US" dirty="0"/>
              <a:t>の計算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8311" y="1196753"/>
            <a:ext cx="11266311" cy="4525963"/>
          </a:xfrm>
        </p:spPr>
        <p:txBody>
          <a:bodyPr/>
          <a:lstStyle/>
          <a:p>
            <a:r>
              <a:rPr lang="ja-JP" altLang="en-US" dirty="0"/>
              <a:t>原則</a:t>
            </a:r>
            <a:endParaRPr lang="en-US" altLang="ja-JP" dirty="0"/>
          </a:p>
          <a:p>
            <a:pPr lvl="1"/>
            <a:r>
              <a:rPr lang="ja-JP" altLang="en-US" dirty="0"/>
              <a:t>規則から集合</a:t>
            </a:r>
            <a:r>
              <a:rPr lang="en-US" altLang="ja-JP" dirty="0"/>
              <a:t>Nulls, FIRST(X), FOLLOW(X)</a:t>
            </a:r>
            <a:r>
              <a:rPr lang="ja-JP" altLang="en-US" dirty="0"/>
              <a:t>に関する</a:t>
            </a:r>
            <a:br>
              <a:rPr lang="en-US" altLang="ja-JP" dirty="0"/>
            </a:br>
            <a:r>
              <a:rPr lang="ja-JP" altLang="en-US" dirty="0"/>
              <a:t>制約を生成</a:t>
            </a:r>
            <a:endParaRPr lang="en-US" altLang="ja-JP" dirty="0"/>
          </a:p>
          <a:p>
            <a:pPr lvl="1"/>
            <a:r>
              <a:rPr lang="ja-JP" altLang="en-US" dirty="0">
                <a:sym typeface="Symbol"/>
              </a:rPr>
              <a:t>制約を解く（最小解を求める）</a:t>
            </a:r>
            <a:r>
              <a:rPr lang="ja-JP" altLang="en-US" sz="1800" dirty="0"/>
              <a:t>  </a:t>
            </a:r>
          </a:p>
        </p:txBody>
      </p:sp>
      <p:sp>
        <p:nvSpPr>
          <p:cNvPr id="5" name="角丸四角形 4"/>
          <p:cNvSpPr/>
          <p:nvPr/>
        </p:nvSpPr>
        <p:spPr bwMode="auto">
          <a:xfrm>
            <a:off x="1027289" y="3280520"/>
            <a:ext cx="10453511" cy="1449524"/>
          </a:xfrm>
          <a:prstGeom prst="roundRect">
            <a:avLst/>
          </a:prstGeom>
          <a:solidFill>
            <a:srgbClr val="FF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400" dirty="0"/>
              <a:t>Nulls: {X | X</a:t>
            </a:r>
            <a:r>
              <a:rPr lang="en-US" altLang="ja-JP" sz="2400" dirty="0">
                <a:sym typeface="Symbol"/>
              </a:rPr>
              <a:t> * </a:t>
            </a:r>
            <a:r>
              <a:rPr lang="en-US" altLang="ja-JP" sz="2400" dirty="0">
                <a:latin typeface="Symbol" pitchFamily="18" charset="2"/>
                <a:sym typeface="Symbol"/>
              </a:rPr>
              <a:t>e</a:t>
            </a:r>
            <a:r>
              <a:rPr lang="en-US" altLang="ja-JP" sz="2400" dirty="0"/>
              <a:t> } (</a:t>
            </a:r>
            <a:r>
              <a:rPr lang="en-US" altLang="ja-JP" sz="2400" dirty="0" err="1"/>
              <a:t>ε</a:t>
            </a:r>
            <a:r>
              <a:rPr lang="ja-JP" altLang="en-US" sz="2400"/>
              <a:t>になりうる非終端記号の集合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>
                <a:sym typeface="Symbol"/>
              </a:rPr>
              <a:t>FIRST(X): {a | </a:t>
            </a:r>
            <a:r>
              <a:rPr lang="en-US" altLang="ja-JP" sz="2400" dirty="0"/>
              <a:t>X</a:t>
            </a:r>
            <a:r>
              <a:rPr lang="en-US" altLang="ja-JP" sz="2400" dirty="0">
                <a:sym typeface="Symbol"/>
              </a:rPr>
              <a:t> * aw}</a:t>
            </a:r>
            <a:r>
              <a:rPr lang="ja-JP" altLang="en-US" sz="2400">
                <a:sym typeface="Symbol"/>
              </a:rPr>
              <a:t> </a:t>
            </a:r>
            <a:r>
              <a:rPr lang="en-US" altLang="ja-JP" sz="2400" dirty="0">
                <a:sym typeface="Symbol"/>
              </a:rPr>
              <a:t>(X</a:t>
            </a:r>
            <a:r>
              <a:rPr lang="ja-JP" altLang="en-US" sz="2400" dirty="0">
                <a:sym typeface="Symbol"/>
              </a:rPr>
              <a:t>から生成される語の先頭文字の集合）</a:t>
            </a:r>
            <a:endParaRPr lang="en-US" altLang="ja-JP" sz="2400" dirty="0">
              <a:sym typeface="Symbol"/>
            </a:endParaRPr>
          </a:p>
          <a:p>
            <a:r>
              <a:rPr lang="en-US" altLang="ja-JP" sz="2400" dirty="0">
                <a:sym typeface="Symbol"/>
              </a:rPr>
              <a:t>FOLLOW(X): {a | S * </a:t>
            </a:r>
            <a:r>
              <a:rPr lang="en-US" altLang="ja-JP" sz="2400" dirty="0" err="1">
                <a:sym typeface="Symbol"/>
              </a:rPr>
              <a:t>wXaw</a:t>
            </a:r>
            <a:r>
              <a:rPr lang="en-US" altLang="ja-JP" sz="2400" dirty="0">
                <a:sym typeface="Symbol"/>
              </a:rPr>
              <a:t>’} (X</a:t>
            </a:r>
            <a:r>
              <a:rPr lang="ja-JP" altLang="en-US" sz="2400" dirty="0">
                <a:sym typeface="Symbol"/>
              </a:rPr>
              <a:t>の次に続きうる終端記号の集合）</a:t>
            </a:r>
            <a:endParaRPr lang="en-US" altLang="ja-JP" sz="24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12362326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5422" y="0"/>
            <a:ext cx="11243734" cy="1143000"/>
          </a:xfrm>
        </p:spPr>
        <p:txBody>
          <a:bodyPr/>
          <a:lstStyle/>
          <a:p>
            <a:r>
              <a:rPr kumimoji="1" lang="en-US" altLang="ja-JP" dirty="0"/>
              <a:t>Nulls (</a:t>
            </a:r>
            <a:r>
              <a:rPr lang="en-US" altLang="ja-JP" dirty="0"/>
              <a:t>{X | X</a:t>
            </a:r>
            <a:r>
              <a:rPr lang="en-US" altLang="ja-JP" dirty="0">
                <a:sym typeface="Symbol"/>
              </a:rPr>
              <a:t> * </a:t>
            </a:r>
            <a:r>
              <a:rPr lang="en-US" altLang="ja-JP" dirty="0">
                <a:latin typeface="Symbol" pitchFamily="18" charset="2"/>
                <a:sym typeface="Symbol"/>
              </a:rPr>
              <a:t>e</a:t>
            </a:r>
            <a:r>
              <a:rPr lang="en-US" altLang="ja-JP" dirty="0"/>
              <a:t> })</a:t>
            </a:r>
            <a:r>
              <a:rPr kumimoji="1" lang="ja-JP" altLang="en-US" dirty="0"/>
              <a:t>の求め方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0889" y="1006989"/>
            <a:ext cx="11255022" cy="5703023"/>
          </a:xfrm>
        </p:spPr>
        <p:txBody>
          <a:bodyPr>
            <a:normAutofit/>
          </a:bodyPr>
          <a:lstStyle/>
          <a:p>
            <a:r>
              <a:rPr lang="ja-JP" altLang="en-US" dirty="0"/>
              <a:t>制約生成：各書き換え規則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 Y</a:t>
            </a:r>
            <a:r>
              <a:rPr lang="en-US" altLang="ja-JP" baseline="-25000" dirty="0">
                <a:sym typeface="Symbol"/>
              </a:rPr>
              <a:t>1</a:t>
            </a:r>
            <a:r>
              <a:rPr lang="en-US" altLang="ja-JP" dirty="0">
                <a:sym typeface="Symbol"/>
              </a:rPr>
              <a:t>...</a:t>
            </a:r>
            <a:r>
              <a:rPr lang="en-US" altLang="ja-JP" dirty="0" err="1">
                <a:sym typeface="Symbol"/>
              </a:rPr>
              <a:t>Y</a:t>
            </a:r>
            <a:r>
              <a:rPr lang="en-US" altLang="ja-JP" baseline="-25000" dirty="0" err="1">
                <a:sym typeface="Symbol"/>
              </a:rPr>
              <a:t>n</a:t>
            </a:r>
            <a:br>
              <a:rPr lang="en-US" altLang="ja-JP" baseline="-25000" dirty="0">
                <a:sym typeface="Symbol"/>
              </a:rPr>
            </a:br>
            <a:r>
              <a:rPr lang="en-US" altLang="ja-JP" dirty="0">
                <a:sym typeface="Symbol"/>
              </a:rPr>
              <a:t> (Y</a:t>
            </a:r>
            <a:r>
              <a:rPr lang="en-US" altLang="ja-JP" baseline="-25000" dirty="0">
                <a:sym typeface="Symbol"/>
              </a:rPr>
              <a:t>i</a:t>
            </a:r>
            <a:r>
              <a:rPr lang="ja-JP" altLang="en-US" dirty="0">
                <a:sym typeface="Symbol"/>
              </a:rPr>
              <a:t>は終端または非終端記号）について以下の</a:t>
            </a:r>
            <a:r>
              <a:rPr lang="ja-JP" altLang="en-US">
                <a:sym typeface="Symbol"/>
              </a:rPr>
              <a:t>制約を生成</a:t>
            </a:r>
            <a:endParaRPr lang="en-US" altLang="ja-JP" dirty="0">
              <a:sym typeface="Symbol"/>
            </a:endParaRPr>
          </a:p>
          <a:p>
            <a:pPr marL="0" indent="0" algn="ctr">
              <a:buNone/>
            </a:pP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3200" b="1" baseline="-25000" dirty="0">
                <a:solidFill>
                  <a:srgbClr val="FF0000"/>
                </a:solidFill>
                <a:sym typeface="Symbol"/>
              </a:rPr>
              <a:t>1 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altLang="ja-JP" sz="3200" b="1" dirty="0">
                <a:solidFill>
                  <a:srgbClr val="FF0000"/>
                </a:solidFill>
              </a:rPr>
              <a:t> Nulls 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...  </a:t>
            </a:r>
            <a:r>
              <a:rPr lang="en-US" altLang="ja-JP" sz="3200" b="1" dirty="0" err="1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3200" b="1" baseline="-25000" dirty="0" err="1">
                <a:solidFill>
                  <a:srgbClr val="FF0000"/>
                </a:solidFill>
                <a:sym typeface="Symbol"/>
              </a:rPr>
              <a:t>n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 </a:t>
            </a:r>
            <a:r>
              <a:rPr lang="en-US" altLang="ja-JP" sz="3200" b="1" dirty="0">
                <a:solidFill>
                  <a:srgbClr val="FF0000"/>
                </a:solidFill>
              </a:rPr>
              <a:t> Nulls 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 </a:t>
            </a:r>
            <a:r>
              <a:rPr lang="en-US" altLang="ja-JP" sz="3200" b="1" dirty="0">
                <a:solidFill>
                  <a:srgbClr val="FF0000"/>
                </a:solidFill>
              </a:rPr>
              <a:t>X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 </a:t>
            </a:r>
            <a:r>
              <a:rPr lang="en-US" altLang="ja-JP" sz="3200" b="1" dirty="0">
                <a:solidFill>
                  <a:srgbClr val="FF0000"/>
                </a:solidFill>
              </a:rPr>
              <a:t> Nulls 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/>
              <a:t>制約</a:t>
            </a:r>
            <a:r>
              <a:rPr lang="ja-JP" altLang="en-US" dirty="0"/>
              <a:t>解消：</a:t>
            </a:r>
            <a:r>
              <a:rPr lang="en-US" altLang="ja-JP" dirty="0"/>
              <a:t>Nulls = {} </a:t>
            </a:r>
            <a:r>
              <a:rPr lang="ja-JP" altLang="en-US" dirty="0"/>
              <a:t>と</a:t>
            </a:r>
            <a:r>
              <a:rPr lang="ja-JP" altLang="en-US"/>
              <a:t>初期化し，</a:t>
            </a:r>
            <a:br>
              <a:rPr lang="en-US" altLang="ja-JP" dirty="0"/>
            </a:br>
            <a:r>
              <a:rPr lang="ja-JP" altLang="en-US"/>
              <a:t>「</a:t>
            </a:r>
            <a:r>
              <a:rPr lang="en-US" altLang="ja-JP" dirty="0">
                <a:sym typeface="Symbol"/>
              </a:rPr>
              <a:t>...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</a:t>
            </a:r>
            <a:r>
              <a:rPr lang="en-US" altLang="ja-JP" dirty="0"/>
              <a:t> Nulls </a:t>
            </a:r>
            <a:r>
              <a:rPr lang="ja-JP" altLang="en-US" dirty="0"/>
              <a:t>の左辺が真であれば</a:t>
            </a:r>
            <a:r>
              <a:rPr lang="en-US" altLang="ja-JP" dirty="0"/>
              <a:t>X</a:t>
            </a:r>
            <a:r>
              <a:rPr lang="ja-JP" altLang="en-US" dirty="0"/>
              <a:t>を</a:t>
            </a:r>
            <a:r>
              <a:rPr lang="en-US" altLang="ja-JP" dirty="0"/>
              <a:t>Nulls</a:t>
            </a:r>
            <a:r>
              <a:rPr lang="ja-JP" altLang="en-US" dirty="0"/>
              <a:t>に</a:t>
            </a:r>
            <a:r>
              <a:rPr lang="ja-JP" altLang="en-US"/>
              <a:t>追加」を</a:t>
            </a:r>
            <a:r>
              <a:rPr lang="ja-JP" altLang="en-US" dirty="0"/>
              <a:t>繰り返す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310645" y="3348022"/>
            <a:ext cx="5976664" cy="115212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Running example:</a:t>
            </a:r>
          </a:p>
          <a:p>
            <a:r>
              <a:rPr lang="en-US" altLang="ja-JP" sz="2000" dirty="0"/>
              <a:t>C</a:t>
            </a:r>
            <a:r>
              <a:rPr lang="en-US" altLang="ja-JP" sz="2000" dirty="0">
                <a:sym typeface="Symbol"/>
              </a:rPr>
              <a:t>  d </a:t>
            </a:r>
            <a:r>
              <a:rPr lang="en-US" altLang="ja-JP" sz="2000" dirty="0"/>
              <a:t>	             B </a:t>
            </a:r>
            <a:r>
              <a:rPr lang="en-US" altLang="ja-JP" sz="2000" dirty="0">
                <a:sym typeface="Symbol"/>
              </a:rPr>
              <a:t></a:t>
            </a:r>
            <a:r>
              <a:rPr lang="en-US" altLang="ja-JP" sz="2000" dirty="0" err="1">
                <a:sym typeface="Symbol"/>
              </a:rPr>
              <a:t>ε</a:t>
            </a:r>
            <a:r>
              <a:rPr lang="en-US" altLang="ja-JP" sz="2000" dirty="0">
                <a:sym typeface="Symbol"/>
              </a:rPr>
              <a:t>  	     A  B </a:t>
            </a:r>
          </a:p>
          <a:p>
            <a:r>
              <a:rPr lang="en-US" altLang="ja-JP" sz="2000" dirty="0">
                <a:sym typeface="Symbol"/>
              </a:rPr>
              <a:t>C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A B C	B  c 	      </a:t>
            </a:r>
            <a:r>
              <a:rPr lang="ja-JP" altLang="en-US" sz="2000">
                <a:sym typeface="Symbol"/>
              </a:rPr>
              <a:t>            </a:t>
            </a:r>
            <a:r>
              <a:rPr lang="en-US" altLang="ja-JP" sz="2000" dirty="0">
                <a:sym typeface="Symbol"/>
              </a:rPr>
              <a:t>A  a</a:t>
            </a:r>
          </a:p>
          <a:p>
            <a:endParaRPr lang="ja-JP" altLang="en-US" sz="2000" dirty="0"/>
          </a:p>
        </p:txBody>
      </p:sp>
      <p:sp>
        <p:nvSpPr>
          <p:cNvPr id="5" name="下矢印 4"/>
          <p:cNvSpPr/>
          <p:nvPr/>
        </p:nvSpPr>
        <p:spPr bwMode="auto">
          <a:xfrm>
            <a:off x="4876127" y="4446342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758822" y="4752574"/>
            <a:ext cx="8568952" cy="11445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 err="1">
                <a:sym typeface="Symbol"/>
              </a:rPr>
              <a:t>d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 </a:t>
            </a:r>
            <a:r>
              <a:rPr lang="en-US" altLang="ja-JP" sz="2000" dirty="0" err="1">
                <a:sym typeface="Symbol"/>
              </a:rPr>
              <a:t>C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   </a:t>
            </a:r>
            <a:r>
              <a:rPr lang="en-US" altLang="ja-JP" sz="2000" dirty="0"/>
              <a:t>true </a:t>
            </a:r>
            <a:r>
              <a:rPr lang="en-US" altLang="ja-JP" sz="2000" dirty="0">
                <a:sym typeface="Symbol"/>
              </a:rPr>
              <a:t></a:t>
            </a:r>
            <a:r>
              <a:rPr lang="en-US" altLang="ja-JP" sz="2000" dirty="0" err="1">
                <a:sym typeface="Symbol"/>
              </a:rPr>
              <a:t>B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	 </a:t>
            </a:r>
            <a:r>
              <a:rPr lang="en-US" altLang="ja-JP" sz="2000" dirty="0" err="1">
                <a:solidFill>
                  <a:srgbClr val="FF0000"/>
                </a:solidFill>
                <a:sym typeface="Symbol"/>
              </a:rPr>
              <a:t>B</a:t>
            </a:r>
            <a:r>
              <a:rPr lang="en-US" altLang="ja-JP" sz="2000" dirty="0" err="1">
                <a:solidFill>
                  <a:srgbClr val="FF0000"/>
                </a:solidFill>
              </a:rPr>
              <a:t>Nulls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</a:t>
            </a:r>
            <a:r>
              <a:rPr lang="en-US" altLang="ja-JP" sz="2000" dirty="0" err="1">
                <a:solidFill>
                  <a:srgbClr val="FF0000"/>
                </a:solidFill>
                <a:sym typeface="Symbol"/>
              </a:rPr>
              <a:t>A</a:t>
            </a:r>
            <a:r>
              <a:rPr lang="en-US" altLang="ja-JP" sz="2000" dirty="0" err="1">
                <a:solidFill>
                  <a:srgbClr val="FF0000"/>
                </a:solidFill>
              </a:rPr>
              <a:t>Nulls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</a:p>
          <a:p>
            <a:r>
              <a:rPr lang="en-US" altLang="ja-JP" sz="2000" dirty="0" err="1">
                <a:sym typeface="Symbol"/>
              </a:rPr>
              <a:t>A</a:t>
            </a:r>
            <a:r>
              <a:rPr lang="en-US" altLang="ja-JP" sz="2000" dirty="0" err="1"/>
              <a:t>Nulls</a:t>
            </a:r>
            <a:r>
              <a:rPr lang="en-US" altLang="ja-JP" sz="2000" dirty="0" err="1">
                <a:sym typeface="Symbol"/>
              </a:rPr>
              <a:t>B</a:t>
            </a:r>
            <a:r>
              <a:rPr lang="en-US" altLang="ja-JP" sz="2000" dirty="0" err="1"/>
              <a:t>Nulls</a:t>
            </a:r>
            <a:r>
              <a:rPr lang="en-US" altLang="ja-JP" sz="2000" dirty="0" err="1">
                <a:sym typeface="Symbol"/>
              </a:rPr>
              <a:t>C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</a:t>
            </a:r>
            <a:r>
              <a:rPr lang="en-US" altLang="ja-JP" sz="2000" dirty="0" err="1">
                <a:sym typeface="Symbol"/>
              </a:rPr>
              <a:t>C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  </a:t>
            </a:r>
            <a:r>
              <a:rPr lang="en-US" altLang="ja-JP" sz="2000" dirty="0" err="1">
                <a:sym typeface="Symbol"/>
              </a:rPr>
              <a:t>c</a:t>
            </a:r>
            <a:r>
              <a:rPr lang="en-US" altLang="ja-JP" sz="2000" dirty="0" err="1"/>
              <a:t>Nulls</a:t>
            </a:r>
            <a:r>
              <a:rPr lang="en-US" altLang="ja-JP" sz="2000" dirty="0" err="1">
                <a:sym typeface="Symbol"/>
              </a:rPr>
              <a:t>B</a:t>
            </a:r>
            <a:r>
              <a:rPr lang="en-US" altLang="ja-JP" sz="2000" dirty="0">
                <a:sym typeface="Symbol"/>
              </a:rPr>
              <a:t></a:t>
            </a:r>
            <a:r>
              <a:rPr lang="en-US" altLang="ja-JP" sz="2000" dirty="0"/>
              <a:t> Nulls</a:t>
            </a:r>
            <a:r>
              <a:rPr lang="en-US" altLang="ja-JP" sz="2000" dirty="0">
                <a:sym typeface="Symbol"/>
              </a:rPr>
              <a:t> 	 </a:t>
            </a:r>
            <a:r>
              <a:rPr lang="en-US" altLang="ja-JP" sz="2000" dirty="0" err="1">
                <a:sym typeface="Symbol"/>
              </a:rPr>
              <a:t>a</a:t>
            </a:r>
            <a:r>
              <a:rPr lang="en-US" altLang="ja-JP" sz="2000" dirty="0" err="1"/>
              <a:t>Nulls</a:t>
            </a:r>
            <a:r>
              <a:rPr lang="en-US" altLang="ja-JP" sz="2000" dirty="0" err="1">
                <a:sym typeface="Symbol"/>
              </a:rPr>
              <a:t>A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</a:t>
            </a:r>
            <a:endParaRPr lang="ja-JP" altLang="en-US" sz="2000" dirty="0"/>
          </a:p>
        </p:txBody>
      </p:sp>
      <p:sp>
        <p:nvSpPr>
          <p:cNvPr id="8" name="角丸四角形 7"/>
          <p:cNvSpPr/>
          <p:nvPr/>
        </p:nvSpPr>
        <p:spPr bwMode="auto">
          <a:xfrm>
            <a:off x="5788930" y="6177007"/>
            <a:ext cx="1842359" cy="54470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b="1" dirty="0">
                <a:ea typeface="HGS創英角ﾎﾟｯﾌﾟ体" pitchFamily="50" charset="-128"/>
              </a:rPr>
              <a:t>Nulls={B, A}</a:t>
            </a:r>
            <a:endParaRPr lang="ja-JP" altLang="en-US" sz="2000" b="1" dirty="0">
              <a:ea typeface="HGS創英角ﾎﾟｯﾌﾟ体" pitchFamily="50" charset="-128"/>
            </a:endParaRPr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8DC1ADC-0979-FA47-9261-84E52567AAE8}"/>
              </a:ext>
            </a:extLst>
          </p:cNvPr>
          <p:cNvSpPr/>
          <p:nvPr/>
        </p:nvSpPr>
        <p:spPr bwMode="auto">
          <a:xfrm>
            <a:off x="6107289" y="5828669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631356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5422" y="0"/>
            <a:ext cx="11243734" cy="1143000"/>
          </a:xfrm>
        </p:spPr>
        <p:txBody>
          <a:bodyPr/>
          <a:lstStyle/>
          <a:p>
            <a:r>
              <a:rPr kumimoji="1" lang="en-US" altLang="ja-JP" dirty="0"/>
              <a:t>Nulls (</a:t>
            </a:r>
            <a:r>
              <a:rPr lang="en-US" altLang="ja-JP" dirty="0"/>
              <a:t>{X | X</a:t>
            </a:r>
            <a:r>
              <a:rPr lang="en-US" altLang="ja-JP" dirty="0">
                <a:sym typeface="Symbol"/>
              </a:rPr>
              <a:t> * </a:t>
            </a:r>
            <a:r>
              <a:rPr lang="en-US" altLang="ja-JP" dirty="0">
                <a:latin typeface="Symbol" pitchFamily="18" charset="2"/>
                <a:sym typeface="Symbol"/>
              </a:rPr>
              <a:t>e</a:t>
            </a:r>
            <a:r>
              <a:rPr lang="en-US" altLang="ja-JP" dirty="0"/>
              <a:t> })</a:t>
            </a:r>
            <a:r>
              <a:rPr kumimoji="1" lang="ja-JP" altLang="en-US" dirty="0"/>
              <a:t>の求め方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0889" y="1006989"/>
            <a:ext cx="11255022" cy="5703023"/>
          </a:xfrm>
        </p:spPr>
        <p:txBody>
          <a:bodyPr>
            <a:normAutofit/>
          </a:bodyPr>
          <a:lstStyle/>
          <a:p>
            <a:r>
              <a:rPr lang="ja-JP" altLang="en-US" dirty="0"/>
              <a:t>制約生成：各書き換え規則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 Y</a:t>
            </a:r>
            <a:r>
              <a:rPr lang="en-US" altLang="ja-JP" baseline="-25000" dirty="0">
                <a:sym typeface="Symbol"/>
              </a:rPr>
              <a:t>1</a:t>
            </a:r>
            <a:r>
              <a:rPr lang="en-US" altLang="ja-JP" dirty="0">
                <a:sym typeface="Symbol"/>
              </a:rPr>
              <a:t>...</a:t>
            </a:r>
            <a:r>
              <a:rPr lang="en-US" altLang="ja-JP" dirty="0" err="1">
                <a:sym typeface="Symbol"/>
              </a:rPr>
              <a:t>Y</a:t>
            </a:r>
            <a:r>
              <a:rPr lang="en-US" altLang="ja-JP" baseline="-25000" dirty="0" err="1">
                <a:sym typeface="Symbol"/>
              </a:rPr>
              <a:t>n</a:t>
            </a:r>
            <a:br>
              <a:rPr lang="en-US" altLang="ja-JP" baseline="-25000" dirty="0">
                <a:sym typeface="Symbol"/>
              </a:rPr>
            </a:br>
            <a:r>
              <a:rPr lang="en-US" altLang="ja-JP" dirty="0">
                <a:sym typeface="Symbol"/>
              </a:rPr>
              <a:t> (Y</a:t>
            </a:r>
            <a:r>
              <a:rPr lang="en-US" altLang="ja-JP" baseline="-25000" dirty="0">
                <a:sym typeface="Symbol"/>
              </a:rPr>
              <a:t>i</a:t>
            </a:r>
            <a:r>
              <a:rPr lang="ja-JP" altLang="en-US" dirty="0">
                <a:sym typeface="Symbol"/>
              </a:rPr>
              <a:t>は終端または非終端記号）について以下の</a:t>
            </a:r>
            <a:r>
              <a:rPr lang="ja-JP" altLang="en-US">
                <a:sym typeface="Symbol"/>
              </a:rPr>
              <a:t>制約を生成</a:t>
            </a:r>
            <a:endParaRPr lang="en-US" altLang="ja-JP" dirty="0">
              <a:sym typeface="Symbol"/>
            </a:endParaRPr>
          </a:p>
          <a:p>
            <a:pPr marL="0" indent="0" algn="ctr">
              <a:buNone/>
            </a:pP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3200" b="1" baseline="-25000" dirty="0">
                <a:solidFill>
                  <a:srgbClr val="FF0000"/>
                </a:solidFill>
                <a:sym typeface="Symbol"/>
              </a:rPr>
              <a:t>1 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altLang="ja-JP" sz="3200" b="1" dirty="0">
                <a:solidFill>
                  <a:srgbClr val="FF0000"/>
                </a:solidFill>
              </a:rPr>
              <a:t> Nulls 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...  </a:t>
            </a:r>
            <a:r>
              <a:rPr lang="en-US" altLang="ja-JP" sz="3200" b="1" dirty="0" err="1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3200" b="1" baseline="-25000" dirty="0" err="1">
                <a:solidFill>
                  <a:srgbClr val="FF0000"/>
                </a:solidFill>
                <a:sym typeface="Symbol"/>
              </a:rPr>
              <a:t>n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 </a:t>
            </a:r>
            <a:r>
              <a:rPr lang="en-US" altLang="ja-JP" sz="3200" b="1" dirty="0">
                <a:solidFill>
                  <a:srgbClr val="FF0000"/>
                </a:solidFill>
              </a:rPr>
              <a:t> Nulls 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 </a:t>
            </a:r>
            <a:r>
              <a:rPr lang="en-US" altLang="ja-JP" sz="3200" b="1" dirty="0">
                <a:solidFill>
                  <a:srgbClr val="FF0000"/>
                </a:solidFill>
              </a:rPr>
              <a:t>X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 </a:t>
            </a:r>
            <a:r>
              <a:rPr lang="en-US" altLang="ja-JP" sz="3200" b="1" dirty="0">
                <a:solidFill>
                  <a:srgbClr val="FF0000"/>
                </a:solidFill>
              </a:rPr>
              <a:t> Nulls 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/>
              <a:t>制約</a:t>
            </a:r>
            <a:r>
              <a:rPr lang="ja-JP" altLang="en-US" dirty="0"/>
              <a:t>解消：</a:t>
            </a:r>
            <a:r>
              <a:rPr lang="en-US" altLang="ja-JP" dirty="0"/>
              <a:t>Nulls = {} </a:t>
            </a:r>
            <a:r>
              <a:rPr lang="ja-JP" altLang="en-US" dirty="0"/>
              <a:t>と</a:t>
            </a:r>
            <a:r>
              <a:rPr lang="ja-JP" altLang="en-US"/>
              <a:t>初期化し，</a:t>
            </a:r>
            <a:br>
              <a:rPr lang="en-US" altLang="ja-JP" dirty="0"/>
            </a:br>
            <a:r>
              <a:rPr lang="ja-JP" altLang="en-US"/>
              <a:t>「</a:t>
            </a:r>
            <a:r>
              <a:rPr lang="en-US" altLang="ja-JP" dirty="0">
                <a:sym typeface="Symbol"/>
              </a:rPr>
              <a:t>...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</a:t>
            </a:r>
            <a:r>
              <a:rPr lang="en-US" altLang="ja-JP" dirty="0"/>
              <a:t> Nulls </a:t>
            </a:r>
            <a:r>
              <a:rPr lang="ja-JP" altLang="en-US" dirty="0"/>
              <a:t>の左辺が真であれば</a:t>
            </a:r>
            <a:r>
              <a:rPr lang="en-US" altLang="ja-JP" dirty="0"/>
              <a:t>X</a:t>
            </a:r>
            <a:r>
              <a:rPr lang="ja-JP" altLang="en-US" dirty="0"/>
              <a:t>を</a:t>
            </a:r>
            <a:r>
              <a:rPr lang="en-US" altLang="ja-JP" dirty="0"/>
              <a:t>Nulls</a:t>
            </a:r>
            <a:r>
              <a:rPr lang="ja-JP" altLang="en-US" dirty="0"/>
              <a:t>に</a:t>
            </a:r>
            <a:r>
              <a:rPr lang="ja-JP" altLang="en-US"/>
              <a:t>追加」を</a:t>
            </a:r>
            <a:r>
              <a:rPr lang="ja-JP" altLang="en-US" dirty="0"/>
              <a:t>繰り返す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310645" y="3348022"/>
            <a:ext cx="5976664" cy="115212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Running example:</a:t>
            </a:r>
          </a:p>
          <a:p>
            <a:r>
              <a:rPr lang="en-US" altLang="ja-JP" sz="2000" dirty="0"/>
              <a:t>C</a:t>
            </a:r>
            <a:r>
              <a:rPr lang="en-US" altLang="ja-JP" sz="2000" dirty="0">
                <a:sym typeface="Symbol"/>
              </a:rPr>
              <a:t>  d </a:t>
            </a:r>
            <a:r>
              <a:rPr lang="en-US" altLang="ja-JP" sz="2000" dirty="0"/>
              <a:t>	             B </a:t>
            </a:r>
            <a:r>
              <a:rPr lang="en-US" altLang="ja-JP" sz="2000" dirty="0">
                <a:sym typeface="Symbol"/>
              </a:rPr>
              <a:t></a:t>
            </a:r>
            <a:r>
              <a:rPr lang="en-US" altLang="ja-JP" sz="2000" dirty="0" err="1">
                <a:sym typeface="Symbol"/>
              </a:rPr>
              <a:t>ε</a:t>
            </a:r>
            <a:r>
              <a:rPr lang="en-US" altLang="ja-JP" sz="2000" dirty="0">
                <a:sym typeface="Symbol"/>
              </a:rPr>
              <a:t>  	     A  B </a:t>
            </a:r>
          </a:p>
          <a:p>
            <a:r>
              <a:rPr lang="en-US" altLang="ja-JP" sz="2000" dirty="0">
                <a:sym typeface="Symbol"/>
              </a:rPr>
              <a:t>C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A B C	B  c 	      </a:t>
            </a:r>
            <a:r>
              <a:rPr lang="ja-JP" altLang="en-US" sz="2000">
                <a:sym typeface="Symbol"/>
              </a:rPr>
              <a:t>            </a:t>
            </a:r>
            <a:r>
              <a:rPr lang="en-US" altLang="ja-JP" sz="2000" dirty="0">
                <a:sym typeface="Symbol"/>
              </a:rPr>
              <a:t>A  a</a:t>
            </a:r>
          </a:p>
          <a:p>
            <a:endParaRPr lang="ja-JP" altLang="en-US" sz="2000" dirty="0"/>
          </a:p>
        </p:txBody>
      </p:sp>
      <p:sp>
        <p:nvSpPr>
          <p:cNvPr id="5" name="下矢印 4"/>
          <p:cNvSpPr/>
          <p:nvPr/>
        </p:nvSpPr>
        <p:spPr bwMode="auto">
          <a:xfrm>
            <a:off x="4876127" y="4446342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758822" y="4752574"/>
            <a:ext cx="8568952" cy="11445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 err="1">
                <a:sym typeface="Symbol"/>
              </a:rPr>
              <a:t>d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 </a:t>
            </a:r>
            <a:r>
              <a:rPr lang="en-US" altLang="ja-JP" sz="2000" dirty="0" err="1">
                <a:sym typeface="Symbol"/>
              </a:rPr>
              <a:t>C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   </a:t>
            </a:r>
            <a:r>
              <a:rPr lang="en-US" altLang="ja-JP" sz="2000" dirty="0"/>
              <a:t>true </a:t>
            </a:r>
            <a:r>
              <a:rPr lang="en-US" altLang="ja-JP" sz="2000" dirty="0">
                <a:sym typeface="Symbol"/>
              </a:rPr>
              <a:t></a:t>
            </a:r>
            <a:r>
              <a:rPr lang="en-US" altLang="ja-JP" sz="2000" dirty="0" err="1">
                <a:sym typeface="Symbol"/>
              </a:rPr>
              <a:t>B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	 </a:t>
            </a:r>
            <a:r>
              <a:rPr lang="en-US" altLang="ja-JP" sz="2000" dirty="0" err="1">
                <a:solidFill>
                  <a:srgbClr val="FF0000"/>
                </a:solidFill>
                <a:sym typeface="Symbol"/>
              </a:rPr>
              <a:t>B</a:t>
            </a:r>
            <a:r>
              <a:rPr lang="en-US" altLang="ja-JP" sz="2000" dirty="0" err="1">
                <a:solidFill>
                  <a:srgbClr val="FF0000"/>
                </a:solidFill>
              </a:rPr>
              <a:t>Nulls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</a:t>
            </a:r>
            <a:r>
              <a:rPr lang="en-US" altLang="ja-JP" sz="2000" dirty="0" err="1">
                <a:solidFill>
                  <a:srgbClr val="FF0000"/>
                </a:solidFill>
                <a:sym typeface="Symbol"/>
              </a:rPr>
              <a:t>A</a:t>
            </a:r>
            <a:r>
              <a:rPr lang="en-US" altLang="ja-JP" sz="2000" dirty="0" err="1">
                <a:solidFill>
                  <a:srgbClr val="FF0000"/>
                </a:solidFill>
              </a:rPr>
              <a:t>Nulls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</a:p>
          <a:p>
            <a:r>
              <a:rPr lang="en-US" altLang="ja-JP" sz="2000" dirty="0" err="1">
                <a:sym typeface="Symbol"/>
              </a:rPr>
              <a:t>A</a:t>
            </a:r>
            <a:r>
              <a:rPr lang="en-US" altLang="ja-JP" sz="2000" dirty="0" err="1"/>
              <a:t>Nulls</a:t>
            </a:r>
            <a:r>
              <a:rPr lang="en-US" altLang="ja-JP" sz="2000" dirty="0" err="1">
                <a:sym typeface="Symbol"/>
              </a:rPr>
              <a:t>B</a:t>
            </a:r>
            <a:r>
              <a:rPr lang="en-US" altLang="ja-JP" sz="2000" dirty="0" err="1"/>
              <a:t>Nulls</a:t>
            </a:r>
            <a:r>
              <a:rPr lang="en-US" altLang="ja-JP" sz="2000" dirty="0" err="1">
                <a:sym typeface="Symbol"/>
              </a:rPr>
              <a:t>C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</a:t>
            </a:r>
            <a:r>
              <a:rPr lang="en-US" altLang="ja-JP" sz="2000" dirty="0" err="1">
                <a:sym typeface="Symbol"/>
              </a:rPr>
              <a:t>C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  </a:t>
            </a:r>
            <a:r>
              <a:rPr lang="en-US" altLang="ja-JP" sz="2000" dirty="0" err="1">
                <a:sym typeface="Symbol"/>
              </a:rPr>
              <a:t>c</a:t>
            </a:r>
            <a:r>
              <a:rPr lang="en-US" altLang="ja-JP" sz="2000" dirty="0" err="1"/>
              <a:t>Nulls</a:t>
            </a:r>
            <a:r>
              <a:rPr lang="en-US" altLang="ja-JP" sz="2000" dirty="0" err="1">
                <a:sym typeface="Symbol"/>
              </a:rPr>
              <a:t>B</a:t>
            </a:r>
            <a:r>
              <a:rPr lang="en-US" altLang="ja-JP" sz="2000" dirty="0">
                <a:sym typeface="Symbol"/>
              </a:rPr>
              <a:t></a:t>
            </a:r>
            <a:r>
              <a:rPr lang="en-US" altLang="ja-JP" sz="2000" dirty="0"/>
              <a:t> Nulls</a:t>
            </a:r>
            <a:r>
              <a:rPr lang="en-US" altLang="ja-JP" sz="2000" dirty="0">
                <a:sym typeface="Symbol"/>
              </a:rPr>
              <a:t> 	 </a:t>
            </a:r>
            <a:r>
              <a:rPr lang="en-US" altLang="ja-JP" sz="2000" dirty="0" err="1">
                <a:sym typeface="Symbol"/>
              </a:rPr>
              <a:t>a</a:t>
            </a:r>
            <a:r>
              <a:rPr lang="en-US" altLang="ja-JP" sz="2000" dirty="0" err="1"/>
              <a:t>Nulls</a:t>
            </a:r>
            <a:r>
              <a:rPr lang="en-US" altLang="ja-JP" sz="2000" dirty="0" err="1">
                <a:sym typeface="Symbol"/>
              </a:rPr>
              <a:t>A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</a:t>
            </a:r>
            <a:endParaRPr lang="ja-JP" altLang="en-US" sz="2000" dirty="0"/>
          </a:p>
        </p:txBody>
      </p:sp>
      <p:sp>
        <p:nvSpPr>
          <p:cNvPr id="8" name="角丸四角形 7"/>
          <p:cNvSpPr/>
          <p:nvPr/>
        </p:nvSpPr>
        <p:spPr bwMode="auto">
          <a:xfrm>
            <a:off x="5788930" y="6177007"/>
            <a:ext cx="1842359" cy="54470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b="1" dirty="0">
                <a:ea typeface="HGS創英角ﾎﾟｯﾌﾟ体" pitchFamily="50" charset="-128"/>
              </a:rPr>
              <a:t>Nulls={B, A}</a:t>
            </a:r>
            <a:endParaRPr lang="ja-JP" altLang="en-US" sz="2000" b="1" dirty="0">
              <a:ea typeface="HGS創英角ﾎﾟｯﾌﾟ体" pitchFamily="50" charset="-128"/>
            </a:endParaRPr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8DC1ADC-0979-FA47-9261-84E52567AAE8}"/>
              </a:ext>
            </a:extLst>
          </p:cNvPr>
          <p:cNvSpPr/>
          <p:nvPr/>
        </p:nvSpPr>
        <p:spPr bwMode="auto">
          <a:xfrm>
            <a:off x="6107289" y="5828669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D19CF6A4-5828-F04A-A7A7-83A109BA1F4A}"/>
              </a:ext>
            </a:extLst>
          </p:cNvPr>
          <p:cNvSpPr/>
          <p:nvPr/>
        </p:nvSpPr>
        <p:spPr bwMode="auto">
          <a:xfrm>
            <a:off x="5290472" y="2653261"/>
            <a:ext cx="6037302" cy="1270825"/>
          </a:xfrm>
          <a:prstGeom prst="wedgeRoundRectCallout">
            <a:avLst>
              <a:gd name="adj1" fmla="val -12091"/>
              <a:gd name="adj2" fmla="val -74694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>
                <a:ea typeface="HGS創英角ﾎﾟｯﾌﾟ体" pitchFamily="50" charset="-128"/>
              </a:rPr>
              <a:t>右辺の非終端記号が全部</a:t>
            </a:r>
            <a:r>
              <a:rPr lang="en-US" altLang="ja-JP" sz="2400" b="1" dirty="0">
                <a:ea typeface="HGS創英角ﾎﾟｯﾌﾟ体" pitchFamily="50" charset="-128"/>
              </a:rPr>
              <a:t> Nulls</a:t>
            </a:r>
            <a:r>
              <a:rPr lang="ja-JP" altLang="en-US" sz="2400" b="1">
                <a:ea typeface="HGS創英角ﾎﾟｯﾌﾟ体" pitchFamily="50" charset="-128"/>
              </a:rPr>
              <a:t> に</a:t>
            </a:r>
            <a:br>
              <a:rPr lang="en-US" altLang="ja-JP" sz="2400" b="1" dirty="0">
                <a:ea typeface="HGS創英角ﾎﾟｯﾌﾟ体" pitchFamily="50" charset="-128"/>
              </a:rPr>
            </a:br>
            <a:r>
              <a:rPr lang="ja-JP" altLang="en-US" sz="2400" b="1">
                <a:ea typeface="HGS創英角ﾎﾟｯﾌﾟ体" pitchFamily="50" charset="-128"/>
              </a:rPr>
              <a:t>入っている（</a:t>
            </a:r>
            <a:r>
              <a:rPr lang="en-US" altLang="ja-JP" sz="2400" b="1" dirty="0">
                <a:ea typeface="HGS創英角ﾎﾟｯﾌﾟ体" pitchFamily="50" charset="-128"/>
              </a:rPr>
              <a:t>=</a:t>
            </a:r>
            <a:r>
              <a:rPr lang="en-US" altLang="ja-JP" sz="2400" b="1" dirty="0" err="1">
                <a:ea typeface="HGS創英角ﾎﾟｯﾌﾟ体" pitchFamily="50" charset="-128"/>
              </a:rPr>
              <a:t>ε</a:t>
            </a:r>
            <a:r>
              <a:rPr lang="ja-JP" altLang="en-US" sz="2400" b="1">
                <a:ea typeface="HGS創英角ﾎﾟｯﾌﾟ体" pitchFamily="50" charset="-128"/>
              </a:rPr>
              <a:t>になりうる）ならば</a:t>
            </a:r>
            <a:br>
              <a:rPr lang="en-US" altLang="ja-JP" sz="2400" b="1" dirty="0">
                <a:ea typeface="HGS創英角ﾎﾟｯﾌﾟ体" pitchFamily="50" charset="-128"/>
              </a:rPr>
            </a:br>
            <a:r>
              <a:rPr lang="ja-JP" altLang="en-US" sz="2400" b="1">
                <a:ea typeface="HGS創英角ﾎﾟｯﾌﾟ体" pitchFamily="50" charset="-128"/>
              </a:rPr>
              <a:t>左辺も</a:t>
            </a:r>
            <a:r>
              <a:rPr lang="en-US" altLang="ja-JP" sz="2400" b="1" dirty="0">
                <a:ea typeface="HGS創英角ﾎﾟｯﾌﾟ体" pitchFamily="50" charset="-128"/>
              </a:rPr>
              <a:t> Nulls </a:t>
            </a:r>
            <a:r>
              <a:rPr lang="ja-JP" altLang="en-US" sz="2400" b="1">
                <a:ea typeface="HGS創英角ﾎﾟｯﾌﾟ体" pitchFamily="50" charset="-128"/>
              </a:rPr>
              <a:t>に入っている</a:t>
            </a:r>
            <a:endParaRPr lang="ja-JP" altLang="en-US" sz="2400" b="1" dirty="0"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53998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auto">
          <a:xfrm>
            <a:off x="1664768" y="4592840"/>
            <a:ext cx="8568952" cy="11445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FIRST(C)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{d}    FIRST(A)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FIRST(B)   FIRST(C)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FIRST(A) </a:t>
            </a:r>
          </a:p>
          <a:p>
            <a:r>
              <a:rPr lang="en-US" altLang="ja-JP" sz="2000" dirty="0"/>
              <a:t>FIRST(C)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FIRST(B)   FIRST(C)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FIRST(C)</a:t>
            </a:r>
            <a:endParaRPr lang="ja-JP" altLang="en-US" sz="2000" dirty="0"/>
          </a:p>
          <a:p>
            <a:r>
              <a:rPr lang="en-US" altLang="ja-JP" sz="2000" dirty="0"/>
              <a:t>FIRST(B)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{c}    FIRST(A)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{a}    </a:t>
            </a:r>
            <a:endParaRPr lang="ja-JP" altLang="en-US" sz="2000" dirty="0"/>
          </a:p>
          <a:p>
            <a:endParaRPr lang="ja-JP" altLang="en-US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2533" y="0"/>
            <a:ext cx="11537245" cy="1143000"/>
          </a:xfrm>
        </p:spPr>
        <p:txBody>
          <a:bodyPr/>
          <a:lstStyle/>
          <a:p>
            <a:r>
              <a:rPr lang="en-US" altLang="ja-JP" sz="3600" dirty="0"/>
              <a:t>FIRST(X)= </a:t>
            </a:r>
            <a:r>
              <a:rPr lang="en-US" altLang="ja-JP" sz="3600" dirty="0">
                <a:sym typeface="Symbol"/>
              </a:rPr>
              <a:t>{a | </a:t>
            </a:r>
            <a:r>
              <a:rPr lang="en-US" altLang="ja-JP" sz="3600" dirty="0"/>
              <a:t>X</a:t>
            </a:r>
            <a:r>
              <a:rPr lang="en-US" altLang="ja-JP" sz="3600" dirty="0">
                <a:sym typeface="Symbol"/>
              </a:rPr>
              <a:t> * aw}</a:t>
            </a:r>
            <a:r>
              <a:rPr lang="ja-JP" altLang="en-US" sz="3600" dirty="0"/>
              <a:t>の求め方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867" y="1006989"/>
            <a:ext cx="11367911" cy="5775031"/>
          </a:xfrm>
        </p:spPr>
        <p:txBody>
          <a:bodyPr>
            <a:normAutofit/>
          </a:bodyPr>
          <a:lstStyle/>
          <a:p>
            <a:r>
              <a:rPr lang="ja-JP" altLang="en-US" dirty="0"/>
              <a:t>制約生成：各書き換え規則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 Y</a:t>
            </a:r>
            <a:r>
              <a:rPr lang="en-US" altLang="ja-JP" baseline="-25000" dirty="0">
                <a:sym typeface="Symbol"/>
              </a:rPr>
              <a:t>1</a:t>
            </a:r>
            <a:r>
              <a:rPr lang="en-US" altLang="ja-JP" dirty="0">
                <a:sym typeface="Symbol"/>
              </a:rPr>
              <a:t>...</a:t>
            </a:r>
            <a:r>
              <a:rPr lang="en-US" altLang="ja-JP" dirty="0" err="1">
                <a:sym typeface="Symbol"/>
              </a:rPr>
              <a:t>Y</a:t>
            </a:r>
            <a:r>
              <a:rPr lang="en-US" altLang="ja-JP" baseline="-25000" dirty="0" err="1">
                <a:sym typeface="Symbol"/>
              </a:rPr>
              <a:t>n</a:t>
            </a:r>
            <a:r>
              <a:rPr lang="ja-JP" altLang="en-US" dirty="0">
                <a:sym typeface="Symbol"/>
              </a:rPr>
              <a:t>および</a:t>
            </a:r>
            <a:r>
              <a:rPr lang="en-US" altLang="ja-JP" dirty="0">
                <a:sym typeface="Symbol"/>
              </a:rPr>
              <a:t>k=1,...,n</a:t>
            </a:r>
            <a:br>
              <a:rPr lang="en-US" altLang="ja-JP" baseline="-25000" dirty="0">
                <a:sym typeface="Symbol"/>
              </a:rPr>
            </a:br>
            <a:r>
              <a:rPr lang="en-US" altLang="ja-JP" dirty="0">
                <a:sym typeface="Symbol"/>
              </a:rPr>
              <a:t> (Y</a:t>
            </a:r>
            <a:r>
              <a:rPr lang="en-US" altLang="ja-JP" baseline="-25000" dirty="0">
                <a:sym typeface="Symbol"/>
              </a:rPr>
              <a:t>i</a:t>
            </a:r>
            <a:r>
              <a:rPr lang="ja-JP" altLang="en-US" dirty="0">
                <a:sym typeface="Symbol"/>
              </a:rPr>
              <a:t>は終端または非終端記号）について以下の制約</a:t>
            </a:r>
            <a:r>
              <a:rPr lang="ja-JP" altLang="en-US">
                <a:sym typeface="Symbol"/>
              </a:rPr>
              <a:t>を生成</a:t>
            </a:r>
            <a:endParaRPr lang="en-US" altLang="ja-JP" sz="2400" dirty="0">
              <a:sym typeface="Symbol"/>
            </a:endParaRPr>
          </a:p>
          <a:p>
            <a:pPr marL="0" indent="0" algn="ctr">
              <a:buNone/>
            </a:pP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3200" b="1" baseline="-25000" dirty="0">
                <a:solidFill>
                  <a:srgbClr val="FF0000"/>
                </a:solidFill>
                <a:sym typeface="Symbol"/>
              </a:rPr>
              <a:t>1 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altLang="ja-JP" sz="3200" b="1" dirty="0">
                <a:solidFill>
                  <a:srgbClr val="FF0000"/>
                </a:solidFill>
              </a:rPr>
              <a:t> Nulls 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...  Y</a:t>
            </a:r>
            <a:r>
              <a:rPr lang="en-US" altLang="ja-JP" sz="3200" b="1" baseline="-25000" dirty="0">
                <a:solidFill>
                  <a:srgbClr val="FF0000"/>
                </a:solidFill>
                <a:sym typeface="Symbol"/>
              </a:rPr>
              <a:t>k-1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 </a:t>
            </a:r>
            <a:r>
              <a:rPr lang="en-US" altLang="ja-JP" sz="3200" b="1" dirty="0">
                <a:solidFill>
                  <a:srgbClr val="FF0000"/>
                </a:solidFill>
              </a:rPr>
              <a:t> Nulls 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 FIRST(</a:t>
            </a:r>
            <a:r>
              <a:rPr lang="en-US" altLang="ja-JP" sz="3200" b="1" dirty="0">
                <a:solidFill>
                  <a:srgbClr val="FF0000"/>
                </a:solidFill>
              </a:rPr>
              <a:t>X)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  FIRST(</a:t>
            </a:r>
            <a:r>
              <a:rPr lang="en-US" altLang="ja-JP" sz="3200" b="1" dirty="0" err="1">
                <a:solidFill>
                  <a:srgbClr val="FF0000"/>
                </a:solidFill>
              </a:rPr>
              <a:t>Y</a:t>
            </a:r>
            <a:r>
              <a:rPr lang="en-US" altLang="ja-JP" sz="3200" b="1" baseline="-25000" dirty="0" err="1">
                <a:solidFill>
                  <a:srgbClr val="FF0000"/>
                </a:solidFill>
              </a:rPr>
              <a:t>k</a:t>
            </a:r>
            <a:r>
              <a:rPr lang="en-US" altLang="ja-JP" sz="3200" b="1" dirty="0">
                <a:solidFill>
                  <a:srgbClr val="FF0000"/>
                </a:solidFill>
              </a:rPr>
              <a:t>)</a:t>
            </a:r>
            <a:br>
              <a:rPr lang="en-US" altLang="ja-JP" sz="3200" b="1" dirty="0">
                <a:solidFill>
                  <a:srgbClr val="FF0000"/>
                </a:solidFill>
              </a:rPr>
            </a:br>
            <a:r>
              <a:rPr lang="en-US" altLang="ja-JP" dirty="0"/>
              <a:t>(</a:t>
            </a:r>
            <a:r>
              <a:rPr lang="ja-JP" altLang="en-US" dirty="0"/>
              <a:t>ただし</a:t>
            </a:r>
            <a:r>
              <a:rPr lang="en-US" altLang="ja-JP" dirty="0" err="1"/>
              <a:t>Y</a:t>
            </a:r>
            <a:r>
              <a:rPr lang="en-US" altLang="ja-JP" baseline="-25000" dirty="0" err="1"/>
              <a:t>k</a:t>
            </a:r>
            <a:r>
              <a:rPr lang="ja-JP" altLang="en-US" dirty="0">
                <a:sym typeface="Symbol"/>
              </a:rPr>
              <a:t>終端記号</a:t>
            </a:r>
            <a:r>
              <a:rPr lang="en-US" altLang="ja-JP" dirty="0">
                <a:sym typeface="Symbol"/>
              </a:rPr>
              <a:t>a</a:t>
            </a:r>
            <a:r>
              <a:rPr lang="ja-JP" altLang="en-US" dirty="0">
                <a:sym typeface="Symbol"/>
              </a:rPr>
              <a:t>の場合は</a:t>
            </a:r>
            <a:r>
              <a:rPr lang="en-US" altLang="ja-JP" dirty="0">
                <a:sym typeface="Symbol"/>
              </a:rPr>
              <a:t>FIRST(</a:t>
            </a:r>
            <a:r>
              <a:rPr lang="en-US" altLang="ja-JP" dirty="0" err="1"/>
              <a:t>Y</a:t>
            </a:r>
            <a:r>
              <a:rPr lang="en-US" altLang="ja-JP" baseline="-25000" dirty="0" err="1"/>
              <a:t>k</a:t>
            </a:r>
            <a:r>
              <a:rPr lang="en-US" altLang="ja-JP" dirty="0"/>
              <a:t>)={a}</a:t>
            </a:r>
            <a:r>
              <a:rPr lang="ja-JP" altLang="en-US"/>
              <a:t>）</a:t>
            </a:r>
            <a:endParaRPr lang="en-US" altLang="ja-JP" dirty="0"/>
          </a:p>
          <a:p>
            <a:r>
              <a:rPr lang="ja-JP" altLang="en-US"/>
              <a:t>制約解消：</a:t>
            </a:r>
            <a:r>
              <a:rPr lang="en-US" altLang="ja-JP" dirty="0"/>
              <a:t>FIRST(X) = {} </a:t>
            </a:r>
            <a:r>
              <a:rPr lang="ja-JP" altLang="en-US"/>
              <a:t>と初期化し，</a:t>
            </a:r>
            <a:br>
              <a:rPr lang="en-US" altLang="ja-JP" dirty="0"/>
            </a:br>
            <a:r>
              <a:rPr lang="ja-JP" altLang="en-US"/>
              <a:t>すべての制約が満たされるまで要素を追加</a:t>
            </a:r>
            <a:endParaRPr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104944" y="3717922"/>
            <a:ext cx="4757465" cy="72659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C</a:t>
            </a:r>
            <a:r>
              <a:rPr lang="en-US" altLang="ja-JP" sz="2000" dirty="0">
                <a:sym typeface="Symbol"/>
              </a:rPr>
              <a:t>  d 		</a:t>
            </a:r>
            <a:r>
              <a:rPr lang="en-US" altLang="ja-JP" sz="2000" dirty="0"/>
              <a:t>B </a:t>
            </a:r>
            <a:r>
              <a:rPr lang="en-US" altLang="ja-JP" sz="2000" dirty="0">
                <a:sym typeface="Symbol"/>
              </a:rPr>
              <a:t></a:t>
            </a:r>
            <a:r>
              <a:rPr lang="en-US" altLang="ja-JP" sz="2000" dirty="0" err="1">
                <a:sym typeface="Symbol"/>
              </a:rPr>
              <a:t>ε</a:t>
            </a:r>
            <a:r>
              <a:rPr lang="en-US" altLang="ja-JP" sz="2000" dirty="0">
                <a:sym typeface="Symbol"/>
              </a:rPr>
              <a:t> 		A  B </a:t>
            </a:r>
          </a:p>
          <a:p>
            <a:r>
              <a:rPr lang="en-US" altLang="ja-JP" sz="2000" dirty="0">
                <a:sym typeface="Symbol"/>
              </a:rPr>
              <a:t>C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A B C	B  c 		A  a</a:t>
            </a:r>
          </a:p>
          <a:p>
            <a:endParaRPr lang="ja-JP" altLang="en-US" sz="2000" dirty="0"/>
          </a:p>
        </p:txBody>
      </p:sp>
      <p:sp>
        <p:nvSpPr>
          <p:cNvPr id="5" name="下矢印 4"/>
          <p:cNvSpPr/>
          <p:nvPr/>
        </p:nvSpPr>
        <p:spPr bwMode="auto">
          <a:xfrm>
            <a:off x="3899347" y="4373018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5463822" y="5877272"/>
            <a:ext cx="4556850" cy="90474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ea typeface="HGS創英角ﾎﾟｯﾌﾟ体" pitchFamily="50" charset="-128"/>
              </a:rPr>
              <a:t>FIRST(A) = {</a:t>
            </a:r>
            <a:r>
              <a:rPr lang="en-US" altLang="ja-JP" sz="2000" dirty="0" err="1">
                <a:ea typeface="HGS創英角ﾎﾟｯﾌﾟ体" pitchFamily="50" charset="-128"/>
              </a:rPr>
              <a:t>a,c</a:t>
            </a:r>
            <a:r>
              <a:rPr lang="en-US" altLang="ja-JP" sz="2000" dirty="0">
                <a:ea typeface="HGS創英角ﾎﾟｯﾌﾟ体" pitchFamily="50" charset="-128"/>
              </a:rPr>
              <a:t>}</a:t>
            </a:r>
          </a:p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/>
              <a:t>FIRST(B) = {c}   FIRST(C) = 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</a:t>
            </a:r>
            <a:endParaRPr lang="ja-JP" altLang="en-US" sz="2000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AA28035A-05DA-5647-AD9F-CBBC371D63C9}"/>
              </a:ext>
            </a:extLst>
          </p:cNvPr>
          <p:cNvSpPr/>
          <p:nvPr/>
        </p:nvSpPr>
        <p:spPr bwMode="auto">
          <a:xfrm>
            <a:off x="4957284" y="3759592"/>
            <a:ext cx="1842359" cy="54470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Nulls={B, A}</a:t>
            </a:r>
            <a:endParaRPr lang="ja-JP" altLang="en-US" sz="2000" b="1" dirty="0">
              <a:solidFill>
                <a:srgbClr val="FF0000"/>
              </a:solidFill>
              <a:ea typeface="HGS創英角ﾎﾟｯﾌﾟ体" pitchFamily="50" charset="-128"/>
            </a:endParaRPr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3D262B20-110F-C740-A48D-3230BABDF6DA}"/>
              </a:ext>
            </a:extLst>
          </p:cNvPr>
          <p:cNvSpPr/>
          <p:nvPr/>
        </p:nvSpPr>
        <p:spPr bwMode="auto">
          <a:xfrm>
            <a:off x="7250871" y="5665857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56500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auto">
          <a:xfrm>
            <a:off x="1664768" y="4592840"/>
            <a:ext cx="8568952" cy="11445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FIRST(C)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{d}    FIRST(A)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FIRST(B)   FIRST(C)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FIRST(A) </a:t>
            </a:r>
          </a:p>
          <a:p>
            <a:r>
              <a:rPr lang="en-US" altLang="ja-JP" sz="2000" dirty="0"/>
              <a:t>FIRST(C)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FIRST(B)   FIRST(C)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FIRST(C)</a:t>
            </a:r>
            <a:endParaRPr lang="ja-JP" altLang="en-US" sz="2000" dirty="0"/>
          </a:p>
          <a:p>
            <a:r>
              <a:rPr lang="en-US" altLang="ja-JP" sz="2000" dirty="0"/>
              <a:t>FIRST(B)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{c}    FIRST(A)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{a}    </a:t>
            </a:r>
            <a:endParaRPr lang="ja-JP" altLang="en-US" sz="2000" dirty="0"/>
          </a:p>
          <a:p>
            <a:endParaRPr lang="ja-JP" altLang="en-US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2533" y="0"/>
            <a:ext cx="11537245" cy="1143000"/>
          </a:xfrm>
        </p:spPr>
        <p:txBody>
          <a:bodyPr/>
          <a:lstStyle/>
          <a:p>
            <a:r>
              <a:rPr lang="en-US" altLang="ja-JP" sz="3600" dirty="0"/>
              <a:t>FIRST(X)= </a:t>
            </a:r>
            <a:r>
              <a:rPr lang="en-US" altLang="ja-JP" sz="3600" dirty="0">
                <a:sym typeface="Symbol"/>
              </a:rPr>
              <a:t>{a | </a:t>
            </a:r>
            <a:r>
              <a:rPr lang="en-US" altLang="ja-JP" sz="3600" dirty="0"/>
              <a:t>X</a:t>
            </a:r>
            <a:r>
              <a:rPr lang="en-US" altLang="ja-JP" sz="3600" dirty="0">
                <a:sym typeface="Symbol"/>
              </a:rPr>
              <a:t> * aw}</a:t>
            </a:r>
            <a:r>
              <a:rPr lang="ja-JP" altLang="en-US" sz="3600" dirty="0"/>
              <a:t>の求め方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867" y="1006989"/>
            <a:ext cx="11367911" cy="5775031"/>
          </a:xfrm>
        </p:spPr>
        <p:txBody>
          <a:bodyPr>
            <a:normAutofit/>
          </a:bodyPr>
          <a:lstStyle/>
          <a:p>
            <a:r>
              <a:rPr lang="ja-JP" altLang="en-US" dirty="0"/>
              <a:t>制約生成：各書き換え規則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 Y</a:t>
            </a:r>
            <a:r>
              <a:rPr lang="en-US" altLang="ja-JP" baseline="-25000" dirty="0">
                <a:sym typeface="Symbol"/>
              </a:rPr>
              <a:t>1</a:t>
            </a:r>
            <a:r>
              <a:rPr lang="en-US" altLang="ja-JP" dirty="0">
                <a:sym typeface="Symbol"/>
              </a:rPr>
              <a:t>...</a:t>
            </a:r>
            <a:r>
              <a:rPr lang="en-US" altLang="ja-JP" dirty="0" err="1">
                <a:sym typeface="Symbol"/>
              </a:rPr>
              <a:t>Y</a:t>
            </a:r>
            <a:r>
              <a:rPr lang="en-US" altLang="ja-JP" baseline="-25000" dirty="0" err="1">
                <a:sym typeface="Symbol"/>
              </a:rPr>
              <a:t>n</a:t>
            </a:r>
            <a:r>
              <a:rPr lang="ja-JP" altLang="en-US" dirty="0">
                <a:sym typeface="Symbol"/>
              </a:rPr>
              <a:t>および</a:t>
            </a:r>
            <a:r>
              <a:rPr lang="en-US" altLang="ja-JP" dirty="0">
                <a:sym typeface="Symbol"/>
              </a:rPr>
              <a:t>k=1,...,n</a:t>
            </a:r>
            <a:br>
              <a:rPr lang="en-US" altLang="ja-JP" baseline="-25000" dirty="0">
                <a:sym typeface="Symbol"/>
              </a:rPr>
            </a:br>
            <a:r>
              <a:rPr lang="en-US" altLang="ja-JP" dirty="0">
                <a:sym typeface="Symbol"/>
              </a:rPr>
              <a:t> (Y</a:t>
            </a:r>
            <a:r>
              <a:rPr lang="en-US" altLang="ja-JP" baseline="-25000" dirty="0">
                <a:sym typeface="Symbol"/>
              </a:rPr>
              <a:t>i</a:t>
            </a:r>
            <a:r>
              <a:rPr lang="ja-JP" altLang="en-US" dirty="0">
                <a:sym typeface="Symbol"/>
              </a:rPr>
              <a:t>は終端または非終端記号）について以下の制約</a:t>
            </a:r>
            <a:r>
              <a:rPr lang="ja-JP" altLang="en-US">
                <a:sym typeface="Symbol"/>
              </a:rPr>
              <a:t>を生成</a:t>
            </a:r>
            <a:endParaRPr lang="en-US" altLang="ja-JP" sz="2400" dirty="0">
              <a:sym typeface="Symbol"/>
            </a:endParaRPr>
          </a:p>
          <a:p>
            <a:pPr marL="0" indent="0" algn="ctr">
              <a:buNone/>
            </a:pP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3200" b="1" baseline="-25000" dirty="0">
                <a:solidFill>
                  <a:srgbClr val="FF0000"/>
                </a:solidFill>
                <a:sym typeface="Symbol"/>
              </a:rPr>
              <a:t>1 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altLang="ja-JP" sz="3200" b="1" dirty="0">
                <a:solidFill>
                  <a:srgbClr val="FF0000"/>
                </a:solidFill>
              </a:rPr>
              <a:t> Nulls 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...  Y</a:t>
            </a:r>
            <a:r>
              <a:rPr lang="en-US" altLang="ja-JP" sz="3200" b="1" baseline="-25000" dirty="0">
                <a:solidFill>
                  <a:srgbClr val="FF0000"/>
                </a:solidFill>
                <a:sym typeface="Symbol"/>
              </a:rPr>
              <a:t>k-1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 </a:t>
            </a:r>
            <a:r>
              <a:rPr lang="en-US" altLang="ja-JP" sz="3200" b="1" dirty="0">
                <a:solidFill>
                  <a:srgbClr val="FF0000"/>
                </a:solidFill>
              </a:rPr>
              <a:t> Nulls 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 FIRST(</a:t>
            </a:r>
            <a:r>
              <a:rPr lang="en-US" altLang="ja-JP" sz="3200" b="1" dirty="0">
                <a:solidFill>
                  <a:srgbClr val="FF0000"/>
                </a:solidFill>
              </a:rPr>
              <a:t>X)</a:t>
            </a:r>
            <a:r>
              <a:rPr lang="en-US" altLang="ja-JP" sz="3200" b="1" dirty="0">
                <a:solidFill>
                  <a:srgbClr val="FF0000"/>
                </a:solidFill>
                <a:sym typeface="Symbol"/>
              </a:rPr>
              <a:t>  FIRST(</a:t>
            </a:r>
            <a:r>
              <a:rPr lang="en-US" altLang="ja-JP" sz="3200" b="1" dirty="0" err="1">
                <a:solidFill>
                  <a:srgbClr val="FF0000"/>
                </a:solidFill>
              </a:rPr>
              <a:t>Y</a:t>
            </a:r>
            <a:r>
              <a:rPr lang="en-US" altLang="ja-JP" sz="3200" b="1" baseline="-25000" dirty="0" err="1">
                <a:solidFill>
                  <a:srgbClr val="FF0000"/>
                </a:solidFill>
              </a:rPr>
              <a:t>k</a:t>
            </a:r>
            <a:r>
              <a:rPr lang="en-US" altLang="ja-JP" sz="3200" b="1" dirty="0">
                <a:solidFill>
                  <a:srgbClr val="FF0000"/>
                </a:solidFill>
              </a:rPr>
              <a:t>)</a:t>
            </a:r>
            <a:br>
              <a:rPr lang="en-US" altLang="ja-JP" sz="3200" b="1" dirty="0">
                <a:solidFill>
                  <a:srgbClr val="FF0000"/>
                </a:solidFill>
              </a:rPr>
            </a:br>
            <a:r>
              <a:rPr lang="en-US" altLang="ja-JP" dirty="0"/>
              <a:t>(</a:t>
            </a:r>
            <a:r>
              <a:rPr lang="ja-JP" altLang="en-US" dirty="0"/>
              <a:t>ただし</a:t>
            </a:r>
            <a:r>
              <a:rPr lang="en-US" altLang="ja-JP" dirty="0" err="1"/>
              <a:t>Y</a:t>
            </a:r>
            <a:r>
              <a:rPr lang="en-US" altLang="ja-JP" baseline="-25000" dirty="0" err="1"/>
              <a:t>k</a:t>
            </a:r>
            <a:r>
              <a:rPr lang="ja-JP" altLang="en-US" dirty="0">
                <a:sym typeface="Symbol"/>
              </a:rPr>
              <a:t>終端記号</a:t>
            </a:r>
            <a:r>
              <a:rPr lang="en-US" altLang="ja-JP" dirty="0">
                <a:sym typeface="Symbol"/>
              </a:rPr>
              <a:t>a</a:t>
            </a:r>
            <a:r>
              <a:rPr lang="ja-JP" altLang="en-US" dirty="0">
                <a:sym typeface="Symbol"/>
              </a:rPr>
              <a:t>の場合は</a:t>
            </a:r>
            <a:r>
              <a:rPr lang="en-US" altLang="ja-JP" dirty="0">
                <a:sym typeface="Symbol"/>
              </a:rPr>
              <a:t>FIRST(</a:t>
            </a:r>
            <a:r>
              <a:rPr lang="en-US" altLang="ja-JP" dirty="0" err="1"/>
              <a:t>Y</a:t>
            </a:r>
            <a:r>
              <a:rPr lang="en-US" altLang="ja-JP" baseline="-25000" dirty="0" err="1"/>
              <a:t>k</a:t>
            </a:r>
            <a:r>
              <a:rPr lang="en-US" altLang="ja-JP" dirty="0"/>
              <a:t>)={a}</a:t>
            </a:r>
            <a:r>
              <a:rPr lang="ja-JP" altLang="en-US"/>
              <a:t>）</a:t>
            </a:r>
            <a:endParaRPr lang="en-US" altLang="ja-JP" dirty="0"/>
          </a:p>
          <a:p>
            <a:r>
              <a:rPr lang="ja-JP" altLang="en-US"/>
              <a:t>制約解消：</a:t>
            </a:r>
            <a:r>
              <a:rPr lang="en-US" altLang="ja-JP" dirty="0"/>
              <a:t>FIRST(X) = {} </a:t>
            </a:r>
            <a:r>
              <a:rPr lang="ja-JP" altLang="en-US"/>
              <a:t>と初期化し，</a:t>
            </a:r>
            <a:br>
              <a:rPr lang="en-US" altLang="ja-JP" dirty="0"/>
            </a:br>
            <a:r>
              <a:rPr lang="ja-JP" altLang="en-US"/>
              <a:t>すべての制約が満たされるまで要素を追加</a:t>
            </a:r>
            <a:endParaRPr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104944" y="3717922"/>
            <a:ext cx="4757465" cy="72659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C</a:t>
            </a:r>
            <a:r>
              <a:rPr lang="en-US" altLang="ja-JP" sz="2000" dirty="0">
                <a:sym typeface="Symbol"/>
              </a:rPr>
              <a:t>  d 		</a:t>
            </a:r>
            <a:r>
              <a:rPr lang="en-US" altLang="ja-JP" sz="2000" dirty="0"/>
              <a:t>B </a:t>
            </a:r>
            <a:r>
              <a:rPr lang="en-US" altLang="ja-JP" sz="2000" dirty="0">
                <a:sym typeface="Symbol"/>
              </a:rPr>
              <a:t></a:t>
            </a:r>
            <a:r>
              <a:rPr lang="en-US" altLang="ja-JP" sz="2000" dirty="0" err="1">
                <a:sym typeface="Symbol"/>
              </a:rPr>
              <a:t>ε</a:t>
            </a:r>
            <a:r>
              <a:rPr lang="en-US" altLang="ja-JP" sz="2000" dirty="0">
                <a:sym typeface="Symbol"/>
              </a:rPr>
              <a:t> 		A  B </a:t>
            </a:r>
          </a:p>
          <a:p>
            <a:r>
              <a:rPr lang="en-US" altLang="ja-JP" sz="2000" dirty="0">
                <a:sym typeface="Symbol"/>
              </a:rPr>
              <a:t>C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A B C	B  c 		A  a</a:t>
            </a:r>
          </a:p>
          <a:p>
            <a:endParaRPr lang="ja-JP" altLang="en-US" sz="2000" dirty="0"/>
          </a:p>
        </p:txBody>
      </p:sp>
      <p:sp>
        <p:nvSpPr>
          <p:cNvPr id="5" name="下矢印 4"/>
          <p:cNvSpPr/>
          <p:nvPr/>
        </p:nvSpPr>
        <p:spPr bwMode="auto">
          <a:xfrm>
            <a:off x="3899347" y="4373018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5463822" y="5877272"/>
            <a:ext cx="4556850" cy="90474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ea typeface="HGS創英角ﾎﾟｯﾌﾟ体" pitchFamily="50" charset="-128"/>
              </a:rPr>
              <a:t>FIRST(A) = {</a:t>
            </a:r>
            <a:r>
              <a:rPr lang="en-US" altLang="ja-JP" sz="2000" dirty="0" err="1">
                <a:ea typeface="HGS創英角ﾎﾟｯﾌﾟ体" pitchFamily="50" charset="-128"/>
              </a:rPr>
              <a:t>a,c</a:t>
            </a:r>
            <a:r>
              <a:rPr lang="en-US" altLang="ja-JP" sz="2000" dirty="0">
                <a:ea typeface="HGS創英角ﾎﾟｯﾌﾟ体" pitchFamily="50" charset="-128"/>
              </a:rPr>
              <a:t>}</a:t>
            </a:r>
          </a:p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/>
              <a:t>FIRST(B) = {c}   FIRST(C) = 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</a:t>
            </a:r>
            <a:endParaRPr lang="ja-JP" altLang="en-US" sz="2000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AA28035A-05DA-5647-AD9F-CBBC371D63C9}"/>
              </a:ext>
            </a:extLst>
          </p:cNvPr>
          <p:cNvSpPr/>
          <p:nvPr/>
        </p:nvSpPr>
        <p:spPr bwMode="auto">
          <a:xfrm>
            <a:off x="4957284" y="3759592"/>
            <a:ext cx="1842359" cy="54470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Nulls={B, A}</a:t>
            </a:r>
            <a:endParaRPr lang="ja-JP" altLang="en-US" sz="2000" b="1" dirty="0">
              <a:solidFill>
                <a:srgbClr val="FF0000"/>
              </a:solidFill>
              <a:ea typeface="HGS創英角ﾎﾟｯﾌﾟ体" pitchFamily="50" charset="-128"/>
            </a:endParaRPr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3D262B20-110F-C740-A48D-3230BABDF6DA}"/>
              </a:ext>
            </a:extLst>
          </p:cNvPr>
          <p:cNvSpPr/>
          <p:nvPr/>
        </p:nvSpPr>
        <p:spPr bwMode="auto">
          <a:xfrm>
            <a:off x="7250871" y="5665857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7" name="角丸四角形吹き出し 16">
            <a:extLst>
              <a:ext uri="{FF2B5EF4-FFF2-40B4-BE49-F238E27FC236}">
                <a16:creationId xmlns:a16="http://schemas.microsoft.com/office/drawing/2014/main" id="{320C7F85-1E6C-8A44-83CB-C35401495444}"/>
              </a:ext>
            </a:extLst>
          </p:cNvPr>
          <p:cNvSpPr/>
          <p:nvPr/>
        </p:nvSpPr>
        <p:spPr bwMode="auto">
          <a:xfrm>
            <a:off x="1422400" y="2506881"/>
            <a:ext cx="10171291" cy="1252709"/>
          </a:xfrm>
          <a:prstGeom prst="wedgeRoundRectCallout">
            <a:avLst>
              <a:gd name="adj1" fmla="val 1011"/>
              <a:gd name="adj2" fmla="val -68919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ea typeface="HGS創英角ﾎﾟｯﾌﾟ体" pitchFamily="50" charset="-128"/>
              </a:rPr>
              <a:t>Y</a:t>
            </a:r>
            <a:r>
              <a:rPr lang="en-US" altLang="ja-JP" sz="2400" b="1" baseline="-25000" dirty="0">
                <a:ea typeface="HGS創英角ﾎﾟｯﾌﾟ体" pitchFamily="50" charset="-128"/>
              </a:rPr>
              <a:t>1</a:t>
            </a:r>
            <a:r>
              <a:rPr lang="en-US" altLang="ja-JP" sz="2400" b="1" dirty="0">
                <a:ea typeface="HGS創英角ﾎﾟｯﾌﾟ体" pitchFamily="50" charset="-128"/>
              </a:rPr>
              <a:t>〜Y</a:t>
            </a:r>
            <a:r>
              <a:rPr lang="en-US" altLang="ja-JP" sz="2400" b="1" baseline="-25000" dirty="0">
                <a:ea typeface="HGS創英角ﾎﾟｯﾌﾟ体" pitchFamily="50" charset="-128"/>
              </a:rPr>
              <a:t>k-1</a:t>
            </a:r>
            <a:r>
              <a:rPr lang="en-US" altLang="ja-JP" sz="2400" b="1" dirty="0">
                <a:ea typeface="HGS創英角ﾎﾟｯﾌﾟ体" pitchFamily="50" charset="-128"/>
              </a:rPr>
              <a:t> </a:t>
            </a:r>
            <a:r>
              <a:rPr lang="ja-JP" altLang="en-US" sz="2400" b="1">
                <a:ea typeface="HGS創英角ﾎﾟｯﾌﾟ体" pitchFamily="50" charset="-128"/>
              </a:rPr>
              <a:t>が全部</a:t>
            </a:r>
            <a:r>
              <a:rPr lang="en-US" altLang="ja-JP" sz="2400" b="1" dirty="0">
                <a:ea typeface="HGS創英角ﾎﾟｯﾌﾟ体" pitchFamily="50" charset="-128"/>
              </a:rPr>
              <a:t> Nulls</a:t>
            </a:r>
            <a:r>
              <a:rPr lang="ja-JP" altLang="en-US" sz="2400" b="1">
                <a:ea typeface="HGS創英角ﾎﾟｯﾌﾟ体" pitchFamily="50" charset="-128"/>
              </a:rPr>
              <a:t> に入っていれば</a:t>
            </a:r>
            <a:r>
              <a:rPr lang="en-US" altLang="ja-JP" sz="2400" b="1" dirty="0">
                <a:ea typeface="HGS創英角ﾎﾟｯﾌﾟ体" pitchFamily="50" charset="-128"/>
              </a:rPr>
              <a:t>(=</a:t>
            </a:r>
            <a:r>
              <a:rPr lang="ja-JP" altLang="en-US" sz="2400" b="1">
                <a:ea typeface="HGS創英角ﾎﾟｯﾌﾟ体" pitchFamily="50" charset="-128"/>
              </a:rPr>
              <a:t>空文字列になりうるならば</a:t>
            </a:r>
            <a:r>
              <a:rPr lang="en-US" altLang="ja-JP" sz="2400" b="1" dirty="0">
                <a:ea typeface="HGS創英角ﾎﾟｯﾌﾟ体" pitchFamily="50" charset="-128"/>
              </a:rPr>
              <a:t>) FIRST(</a:t>
            </a:r>
            <a:r>
              <a:rPr lang="en-US" altLang="ja-JP" sz="2400" b="1" dirty="0" err="1">
                <a:ea typeface="HGS創英角ﾎﾟｯﾌﾟ体" pitchFamily="50" charset="-128"/>
              </a:rPr>
              <a:t>Y</a:t>
            </a:r>
            <a:r>
              <a:rPr lang="en-US" altLang="ja-JP" sz="2400" b="1" baseline="-25000" dirty="0" err="1">
                <a:ea typeface="HGS創英角ﾎﾟｯﾌﾟ体" pitchFamily="50" charset="-128"/>
              </a:rPr>
              <a:t>k</a:t>
            </a:r>
            <a:r>
              <a:rPr lang="en-US" altLang="ja-JP" sz="2400" b="1" dirty="0">
                <a:ea typeface="HGS創英角ﾎﾟｯﾌﾟ体" pitchFamily="50" charset="-128"/>
              </a:rPr>
              <a:t>) </a:t>
            </a:r>
            <a:r>
              <a:rPr lang="ja-JP" altLang="en-US" sz="2400" b="1">
                <a:ea typeface="HGS創英角ﾎﾟｯﾌﾟ体" pitchFamily="50" charset="-128"/>
              </a:rPr>
              <a:t>は</a:t>
            </a:r>
            <a:r>
              <a:rPr lang="en-US" altLang="ja-JP" sz="2400" b="1" dirty="0">
                <a:ea typeface="HGS創英角ﾎﾟｯﾌﾟ体" pitchFamily="50" charset="-128"/>
              </a:rPr>
              <a:t> FIRST(X) </a:t>
            </a:r>
            <a:r>
              <a:rPr lang="ja-JP" altLang="en-US" sz="2400" b="1">
                <a:ea typeface="HGS創英角ﾎﾟｯﾌﾟ体" pitchFamily="50" charset="-128"/>
              </a:rPr>
              <a:t>にも入っている</a:t>
            </a:r>
            <a:br>
              <a:rPr lang="en-US" altLang="ja-JP" sz="2400" b="1" dirty="0">
                <a:ea typeface="HGS創英角ﾎﾟｯﾌﾟ体" pitchFamily="50" charset="-128"/>
              </a:rPr>
            </a:br>
            <a:r>
              <a:rPr lang="en-US" altLang="ja-JP" sz="2400" b="1" dirty="0">
                <a:ea typeface="HGS創英角ﾎﾟｯﾌﾟ体" pitchFamily="50" charset="-128"/>
              </a:rPr>
              <a:t> (</a:t>
            </a:r>
            <a:r>
              <a:rPr lang="en-US" altLang="ja-JP" sz="2400" b="1" dirty="0" err="1">
                <a:ea typeface="HGS創英角ﾎﾟｯﾌﾟ体" pitchFamily="50" charset="-128"/>
              </a:rPr>
              <a:t>Y</a:t>
            </a:r>
            <a:r>
              <a:rPr lang="en-US" altLang="ja-JP" sz="2400" b="1" baseline="-25000" dirty="0" err="1">
                <a:ea typeface="HGS創英角ﾎﾟｯﾌﾟ体" pitchFamily="50" charset="-128"/>
              </a:rPr>
              <a:t>k</a:t>
            </a:r>
            <a:r>
              <a:rPr lang="ja-JP" altLang="en-US" sz="2400" b="1">
                <a:ea typeface="HGS創英角ﾎﾟｯﾌﾟ体" pitchFamily="50" charset="-128"/>
              </a:rPr>
              <a:t>の</a:t>
            </a:r>
            <a:r>
              <a:rPr lang="en-US" altLang="ja-JP" sz="2400" b="1" dirty="0">
                <a:ea typeface="HGS創英角ﾎﾟｯﾌﾟ体" pitchFamily="50" charset="-128"/>
              </a:rPr>
              <a:t>1</a:t>
            </a:r>
            <a:r>
              <a:rPr lang="ja-JP" altLang="en-US" sz="2400" b="1">
                <a:ea typeface="HGS創英角ﾎﾟｯﾌﾟ体" pitchFamily="50" charset="-128"/>
              </a:rPr>
              <a:t>文字目になりうる終端記号は</a:t>
            </a:r>
            <a:r>
              <a:rPr lang="en-US" altLang="ja-JP" sz="2400" b="1" dirty="0">
                <a:ea typeface="HGS創英角ﾎﾟｯﾌﾟ体" pitchFamily="50" charset="-128"/>
              </a:rPr>
              <a:t> X </a:t>
            </a:r>
            <a:r>
              <a:rPr lang="ja-JP" altLang="en-US" sz="2400" b="1">
                <a:ea typeface="HGS創英角ﾎﾟｯﾌﾟ体" pitchFamily="50" charset="-128"/>
              </a:rPr>
              <a:t>の</a:t>
            </a:r>
            <a:r>
              <a:rPr lang="en-US" altLang="ja-JP" sz="2400" b="1" dirty="0">
                <a:ea typeface="HGS創英角ﾎﾟｯﾌﾟ体" pitchFamily="50" charset="-128"/>
              </a:rPr>
              <a:t>1</a:t>
            </a:r>
            <a:r>
              <a:rPr lang="ja-JP" altLang="en-US" sz="2400" b="1">
                <a:ea typeface="HGS創英角ﾎﾟｯﾌﾟ体" pitchFamily="50" charset="-128"/>
              </a:rPr>
              <a:t>文字目にもなりうる</a:t>
            </a:r>
            <a:r>
              <a:rPr lang="en-US" altLang="ja-JP" sz="2400" b="1" dirty="0">
                <a:ea typeface="HGS創英角ﾎﾟｯﾌﾟ体" pitchFamily="50" charset="-128"/>
              </a:rPr>
              <a:t>)</a:t>
            </a:r>
            <a:endParaRPr lang="ja-JP" altLang="en-US" sz="2400" b="1" dirty="0"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32496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3511" y="0"/>
            <a:ext cx="11548533" cy="1143000"/>
          </a:xfrm>
        </p:spPr>
        <p:txBody>
          <a:bodyPr/>
          <a:lstStyle/>
          <a:p>
            <a:r>
              <a:rPr lang="en-US" altLang="ja-JP" sz="3600" dirty="0"/>
              <a:t>FOLLOW(X)= </a:t>
            </a:r>
            <a:r>
              <a:rPr lang="en-US" altLang="ja-JP" sz="3600" dirty="0">
                <a:sym typeface="Symbol"/>
              </a:rPr>
              <a:t>{a | </a:t>
            </a:r>
            <a:r>
              <a:rPr lang="en-US" altLang="ja-JP" sz="3600" dirty="0"/>
              <a:t>S</a:t>
            </a:r>
            <a:r>
              <a:rPr lang="en-US" altLang="ja-JP" sz="3600" dirty="0">
                <a:sym typeface="Symbol"/>
              </a:rPr>
              <a:t> * </a:t>
            </a:r>
            <a:r>
              <a:rPr lang="en-US" altLang="ja-JP" sz="3600" dirty="0" err="1">
                <a:latin typeface="Symbol" panose="05050102010706020507" pitchFamily="18" charset="2"/>
                <a:sym typeface="Symbol"/>
              </a:rPr>
              <a:t>a</a:t>
            </a:r>
            <a:r>
              <a:rPr lang="en-US" altLang="ja-JP" sz="3600" dirty="0" err="1">
                <a:sym typeface="Symbol"/>
              </a:rPr>
              <a:t>Xa</a:t>
            </a:r>
            <a:r>
              <a:rPr lang="en-US" altLang="ja-JP" sz="3600" dirty="0" err="1">
                <a:latin typeface="Symbol" panose="05050102010706020507" pitchFamily="18" charset="2"/>
                <a:sym typeface="Symbol"/>
              </a:rPr>
              <a:t>b</a:t>
            </a:r>
            <a:r>
              <a:rPr lang="en-US" altLang="ja-JP" sz="3600" dirty="0">
                <a:sym typeface="Symbol"/>
              </a:rPr>
              <a:t>}</a:t>
            </a:r>
            <a:r>
              <a:rPr lang="ja-JP" altLang="en-US" sz="3600" dirty="0"/>
              <a:t>の求め方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0889" y="1006989"/>
            <a:ext cx="11322755" cy="2716100"/>
          </a:xfrm>
        </p:spPr>
        <p:txBody>
          <a:bodyPr>
            <a:normAutofit/>
          </a:bodyPr>
          <a:lstStyle/>
          <a:p>
            <a:r>
              <a:rPr lang="ja-JP" altLang="en-US" dirty="0"/>
              <a:t>制約生成：各書き換え規則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 Y</a:t>
            </a:r>
            <a:r>
              <a:rPr lang="en-US" altLang="ja-JP" baseline="-25000" dirty="0">
                <a:sym typeface="Symbol"/>
              </a:rPr>
              <a:t>1</a:t>
            </a:r>
            <a:r>
              <a:rPr lang="en-US" altLang="ja-JP" dirty="0">
                <a:sym typeface="Symbol"/>
              </a:rPr>
              <a:t>...</a:t>
            </a:r>
            <a:r>
              <a:rPr lang="en-US" altLang="ja-JP" dirty="0" err="1">
                <a:sym typeface="Symbol"/>
              </a:rPr>
              <a:t>Y</a:t>
            </a:r>
            <a:r>
              <a:rPr lang="en-US" altLang="ja-JP" baseline="-25000" dirty="0" err="1">
                <a:sym typeface="Symbol"/>
              </a:rPr>
              <a:t>n</a:t>
            </a:r>
            <a:br>
              <a:rPr lang="en-US" altLang="ja-JP" baseline="-25000" dirty="0">
                <a:sym typeface="Symbol"/>
              </a:rPr>
            </a:br>
            <a:r>
              <a:rPr lang="en-US" altLang="ja-JP" dirty="0">
                <a:sym typeface="Symbol"/>
              </a:rPr>
              <a:t> (Y</a:t>
            </a:r>
            <a:r>
              <a:rPr lang="en-US" altLang="ja-JP" baseline="-25000" dirty="0">
                <a:sym typeface="Symbol"/>
              </a:rPr>
              <a:t>i</a:t>
            </a:r>
            <a:r>
              <a:rPr lang="ja-JP" altLang="en-US" dirty="0">
                <a:sym typeface="Symbol"/>
              </a:rPr>
              <a:t>は終端または非終端記号）について以下の制約</a:t>
            </a:r>
            <a:r>
              <a:rPr lang="ja-JP" altLang="en-US">
                <a:sym typeface="Symbol"/>
              </a:rPr>
              <a:t>を生成</a:t>
            </a:r>
            <a:endParaRPr lang="en-US" altLang="ja-JP" dirty="0">
              <a:sym typeface="Symbol"/>
            </a:endParaRPr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2400" b="1" baseline="-25000" dirty="0">
                <a:solidFill>
                  <a:srgbClr val="FF0000"/>
                </a:solidFill>
                <a:sym typeface="Symbol"/>
              </a:rPr>
              <a:t>k+1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altLang="ja-JP" sz="2400" b="1" dirty="0">
                <a:solidFill>
                  <a:srgbClr val="FF0000"/>
                </a:solidFill>
              </a:rPr>
              <a:t> Nulls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... Y</a:t>
            </a:r>
            <a:r>
              <a:rPr lang="en-US" altLang="ja-JP" sz="2400" b="1" baseline="-25000" dirty="0">
                <a:solidFill>
                  <a:srgbClr val="FF0000"/>
                </a:solidFill>
                <a:sym typeface="Symbol"/>
              </a:rPr>
              <a:t>m-1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 </a:t>
            </a:r>
            <a:r>
              <a:rPr lang="en-US" altLang="ja-JP" sz="2400" b="1" dirty="0">
                <a:solidFill>
                  <a:srgbClr val="FF0000"/>
                </a:solidFill>
              </a:rPr>
              <a:t> Nulls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 FOLLOW(</a:t>
            </a:r>
            <a:r>
              <a:rPr lang="en-US" altLang="ja-JP" sz="2400" b="1" dirty="0" err="1">
                <a:solidFill>
                  <a:srgbClr val="FF0000"/>
                </a:solidFill>
              </a:rPr>
              <a:t>Y</a:t>
            </a:r>
            <a:r>
              <a:rPr lang="en-US" altLang="ja-JP" sz="2400" b="1" baseline="-25000" dirty="0" err="1">
                <a:solidFill>
                  <a:srgbClr val="FF0000"/>
                </a:solidFill>
              </a:rPr>
              <a:t>k</a:t>
            </a:r>
            <a:r>
              <a:rPr lang="en-US" altLang="ja-JP" sz="2400" b="1" dirty="0">
                <a:solidFill>
                  <a:srgbClr val="FF0000"/>
                </a:solidFill>
              </a:rPr>
              <a:t>)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 FIRST(</a:t>
            </a:r>
            <a:r>
              <a:rPr lang="en-US" altLang="ja-JP" sz="2400" b="1" dirty="0" err="1">
                <a:solidFill>
                  <a:srgbClr val="FF0000"/>
                </a:solidFill>
              </a:rPr>
              <a:t>Y</a:t>
            </a:r>
            <a:r>
              <a:rPr lang="en-US" altLang="ja-JP" sz="2400" b="1" baseline="-25000" dirty="0" err="1">
                <a:solidFill>
                  <a:srgbClr val="FF0000"/>
                </a:solidFill>
              </a:rPr>
              <a:t>m</a:t>
            </a:r>
            <a:r>
              <a:rPr lang="en-US" altLang="ja-JP" sz="2400" b="1" dirty="0">
                <a:solidFill>
                  <a:srgbClr val="FF0000"/>
                </a:solidFill>
              </a:rPr>
              <a:t>)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  </a:t>
            </a:r>
            <a:r>
              <a:rPr lang="en-US" altLang="ja-JP" sz="2400" b="1" dirty="0">
                <a:solidFill>
                  <a:srgbClr val="FF0000"/>
                </a:solidFill>
              </a:rPr>
              <a:t>(1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ja-JP" sz="2400" b="1" dirty="0">
                <a:solidFill>
                  <a:srgbClr val="FF0000"/>
                </a:solidFill>
              </a:rPr>
              <a:t>k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</a:t>
            </a:r>
            <a:r>
              <a:rPr lang="en-US" altLang="ja-JP" sz="2400" b="1" dirty="0">
                <a:solidFill>
                  <a:srgbClr val="FF0000"/>
                </a:solidFill>
              </a:rPr>
              <a:t> m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 n)</a:t>
            </a:r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2400" b="1" baseline="-25000" dirty="0">
                <a:solidFill>
                  <a:srgbClr val="FF0000"/>
                </a:solidFill>
                <a:sym typeface="Symbol"/>
              </a:rPr>
              <a:t>k+1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altLang="ja-JP" sz="2400" b="1" dirty="0">
                <a:solidFill>
                  <a:srgbClr val="FF0000"/>
                </a:solidFill>
              </a:rPr>
              <a:t> Nulls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... </a:t>
            </a:r>
            <a:r>
              <a:rPr lang="en-US" altLang="ja-JP" sz="2400" b="1" dirty="0" err="1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2400" b="1" baseline="-25000" dirty="0" err="1">
                <a:solidFill>
                  <a:srgbClr val="FF0000"/>
                </a:solidFill>
                <a:sym typeface="Symbol"/>
              </a:rPr>
              <a:t>n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 </a:t>
            </a:r>
            <a:r>
              <a:rPr lang="en-US" altLang="ja-JP" sz="2400" b="1" dirty="0">
                <a:solidFill>
                  <a:srgbClr val="FF0000"/>
                </a:solidFill>
              </a:rPr>
              <a:t> Nulls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 FOLLOW(</a:t>
            </a:r>
            <a:r>
              <a:rPr lang="en-US" altLang="ja-JP" sz="2400" b="1" dirty="0" err="1">
                <a:solidFill>
                  <a:srgbClr val="FF0000"/>
                </a:solidFill>
              </a:rPr>
              <a:t>Y</a:t>
            </a:r>
            <a:r>
              <a:rPr lang="en-US" altLang="ja-JP" sz="2400" b="1" baseline="-25000" dirty="0" err="1">
                <a:solidFill>
                  <a:srgbClr val="FF0000"/>
                </a:solidFill>
              </a:rPr>
              <a:t>k</a:t>
            </a:r>
            <a:r>
              <a:rPr lang="en-US" altLang="ja-JP" sz="2400" b="1" dirty="0">
                <a:solidFill>
                  <a:srgbClr val="FF0000"/>
                </a:solidFill>
              </a:rPr>
              <a:t>)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 FOLLOW(X</a:t>
            </a:r>
            <a:r>
              <a:rPr lang="en-US" altLang="ja-JP" sz="2400" b="1" dirty="0">
                <a:solidFill>
                  <a:srgbClr val="FF0000"/>
                </a:solidFill>
              </a:rPr>
              <a:t>) (1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ja-JP" sz="2400" b="1" dirty="0">
                <a:solidFill>
                  <a:srgbClr val="FF0000"/>
                </a:solidFill>
              </a:rPr>
              <a:t>k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n)</a:t>
            </a:r>
          </a:p>
          <a:p>
            <a:r>
              <a:rPr lang="ja-JP" altLang="en-US"/>
              <a:t>制約</a:t>
            </a:r>
            <a:r>
              <a:rPr lang="ja-JP" altLang="en-US" dirty="0"/>
              <a:t>解消：</a:t>
            </a:r>
            <a:r>
              <a:rPr lang="en-US" altLang="ja-JP" dirty="0"/>
              <a:t>FOLLOW(X) = {} </a:t>
            </a:r>
            <a:r>
              <a:rPr lang="ja-JP" altLang="en-US" dirty="0"/>
              <a:t>と</a:t>
            </a:r>
            <a:r>
              <a:rPr lang="ja-JP" altLang="en-US"/>
              <a:t>初期化し，</a:t>
            </a:r>
            <a:br>
              <a:rPr lang="en-US" altLang="ja-JP" dirty="0"/>
            </a:br>
            <a:r>
              <a:rPr lang="ja-JP" altLang="en-US"/>
              <a:t>すべて</a:t>
            </a:r>
            <a:r>
              <a:rPr lang="ja-JP" altLang="en-US" dirty="0"/>
              <a:t>の制約が満たされるまで要素を追加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305602" y="3744682"/>
            <a:ext cx="4796976" cy="72659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C</a:t>
            </a:r>
            <a:r>
              <a:rPr lang="en-US" altLang="ja-JP" sz="2000" dirty="0">
                <a:sym typeface="Symbol"/>
              </a:rPr>
              <a:t>  d 		</a:t>
            </a:r>
            <a:r>
              <a:rPr lang="en-US" altLang="ja-JP" sz="2000" dirty="0"/>
              <a:t>B </a:t>
            </a:r>
            <a:r>
              <a:rPr lang="en-US" altLang="ja-JP" sz="2000" dirty="0">
                <a:sym typeface="Symbol"/>
              </a:rPr>
              <a:t></a:t>
            </a:r>
            <a:r>
              <a:rPr lang="en-US" altLang="ja-JP" sz="2000" dirty="0" err="1">
                <a:sym typeface="Symbol"/>
              </a:rPr>
              <a:t>ε</a:t>
            </a:r>
            <a:r>
              <a:rPr lang="en-US" altLang="ja-JP" sz="2000" dirty="0">
                <a:sym typeface="Symbol"/>
              </a:rPr>
              <a:t> 		A  B </a:t>
            </a:r>
          </a:p>
          <a:p>
            <a:r>
              <a:rPr lang="en-US" altLang="ja-JP" sz="2000" dirty="0">
                <a:sym typeface="Symbol"/>
              </a:rPr>
              <a:t>C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A B C	B  c 		A  a</a:t>
            </a:r>
          </a:p>
          <a:p>
            <a:endParaRPr lang="ja-JP" altLang="en-US" sz="20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1783301" y="4567463"/>
            <a:ext cx="8568952" cy="114561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FOLLOW(B)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FOLLOW(A)   FOLLOW(A)</a:t>
            </a:r>
            <a:r>
              <a:rPr lang="en-US" altLang="ja-JP" sz="2000" dirty="0">
                <a:sym typeface="Symbol"/>
              </a:rPr>
              <a:t></a:t>
            </a:r>
            <a:r>
              <a:rPr lang="en-US" altLang="ja-JP" sz="2000" dirty="0"/>
              <a:t> FIRST(B)={c} </a:t>
            </a:r>
          </a:p>
          <a:p>
            <a:r>
              <a:rPr lang="en-US" altLang="ja-JP" sz="2000" dirty="0"/>
              <a:t>FOLLOW(A)</a:t>
            </a:r>
            <a:r>
              <a:rPr lang="en-US" altLang="ja-JP" sz="2000" dirty="0">
                <a:sym typeface="Symbol"/>
              </a:rPr>
              <a:t></a:t>
            </a:r>
            <a:r>
              <a:rPr lang="en-US" altLang="ja-JP" sz="2000" dirty="0"/>
              <a:t> FIRST(C)={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  FOLLOW(B)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FIRST(C)={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</a:t>
            </a:r>
          </a:p>
          <a:p>
            <a:r>
              <a:rPr lang="en-US" altLang="ja-JP" sz="2000" dirty="0"/>
              <a:t>FOLLOW(C)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FOLLOW(C)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629379" y="5863824"/>
            <a:ext cx="5016044" cy="8401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ea typeface="HGS創英角ﾎﾟｯﾌﾟ体" pitchFamily="50" charset="-128"/>
              </a:rPr>
              <a:t>FOLLOW(A) = {</a:t>
            </a:r>
            <a:r>
              <a:rPr lang="en-US" altLang="ja-JP" sz="2000" dirty="0" err="1">
                <a:ea typeface="HGS創英角ﾎﾟｯﾌﾟ体" pitchFamily="50" charset="-128"/>
              </a:rPr>
              <a:t>a,c,d</a:t>
            </a:r>
            <a:r>
              <a:rPr lang="en-US" altLang="ja-JP" sz="2000" dirty="0">
                <a:ea typeface="HGS創英角ﾎﾟｯﾌﾟ体" pitchFamily="50" charset="-128"/>
              </a:rPr>
              <a:t>}</a:t>
            </a:r>
          </a:p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/>
              <a:t>FOLLOW(B) = 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   FOLLOW(C) = {}</a:t>
            </a:r>
            <a:endParaRPr lang="ja-JP" altLang="en-US" sz="2000" dirty="0">
              <a:ea typeface="HGS創英角ﾎﾟｯﾌﾟ体" pitchFamily="50" charset="-128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35426D1B-9353-DA46-9D4D-077A7E857BB1}"/>
              </a:ext>
            </a:extLst>
          </p:cNvPr>
          <p:cNvSpPr/>
          <p:nvPr/>
        </p:nvSpPr>
        <p:spPr bwMode="auto">
          <a:xfrm>
            <a:off x="6402262" y="3730164"/>
            <a:ext cx="1842359" cy="54470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Nulls={B, A}</a:t>
            </a:r>
            <a:endParaRPr lang="ja-JP" altLang="en-US" sz="2000" b="1" dirty="0">
              <a:solidFill>
                <a:srgbClr val="FF0000"/>
              </a:solidFill>
              <a:ea typeface="HGS創英角ﾎﾟｯﾌﾟ体" pitchFamily="50" charset="-128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EFD3DEEE-F1E0-0844-A6B6-83ADB815E54C}"/>
              </a:ext>
            </a:extLst>
          </p:cNvPr>
          <p:cNvSpPr/>
          <p:nvPr/>
        </p:nvSpPr>
        <p:spPr bwMode="auto">
          <a:xfrm>
            <a:off x="8532530" y="3453829"/>
            <a:ext cx="2641600" cy="109737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FIRST(A)={</a:t>
            </a:r>
            <a:r>
              <a:rPr lang="en-US" altLang="ja-JP" sz="2000" b="1" dirty="0" err="1">
                <a:solidFill>
                  <a:srgbClr val="FF0000"/>
                </a:solidFill>
                <a:ea typeface="HGS創英角ﾎﾟｯﾌﾟ体" pitchFamily="50" charset="-128"/>
              </a:rPr>
              <a:t>a,c</a:t>
            </a: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}, </a:t>
            </a:r>
            <a:b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</a:b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FIRST(B)={c}</a:t>
            </a:r>
            <a:b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</a:b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FIRST(C)={</a:t>
            </a:r>
            <a:r>
              <a:rPr lang="en-US" altLang="ja-JP" sz="2000" b="1" dirty="0" err="1">
                <a:solidFill>
                  <a:srgbClr val="FF0000"/>
                </a:solidFill>
                <a:ea typeface="HGS創英角ﾎﾟｯﾌﾟ体" pitchFamily="50" charset="-128"/>
              </a:rPr>
              <a:t>a,c,d</a:t>
            </a: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}</a:t>
            </a:r>
            <a:endParaRPr lang="ja-JP" altLang="en-US" sz="2000" b="1" dirty="0">
              <a:solidFill>
                <a:srgbClr val="FF0000"/>
              </a:solidFill>
              <a:ea typeface="HGS創英角ﾎﾟｯﾌﾟ体" pitchFamily="50" charset="-128"/>
            </a:endParaRPr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AEE43A82-BC71-4E4D-9C40-10DA6A45CE9F}"/>
              </a:ext>
            </a:extLst>
          </p:cNvPr>
          <p:cNvSpPr/>
          <p:nvPr/>
        </p:nvSpPr>
        <p:spPr bwMode="auto">
          <a:xfrm>
            <a:off x="3498287" y="4347920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30C00946-33EE-5343-B307-09F3D09F3CB7}"/>
              </a:ext>
            </a:extLst>
          </p:cNvPr>
          <p:cNvSpPr/>
          <p:nvPr/>
        </p:nvSpPr>
        <p:spPr bwMode="auto">
          <a:xfrm>
            <a:off x="6282266" y="5503784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02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3511" y="0"/>
            <a:ext cx="11548533" cy="1143000"/>
          </a:xfrm>
        </p:spPr>
        <p:txBody>
          <a:bodyPr/>
          <a:lstStyle/>
          <a:p>
            <a:r>
              <a:rPr lang="en-US" altLang="ja-JP" sz="3600" dirty="0"/>
              <a:t>FOLLOW(X)= </a:t>
            </a:r>
            <a:r>
              <a:rPr lang="en-US" altLang="ja-JP" sz="3600" dirty="0">
                <a:sym typeface="Symbol"/>
              </a:rPr>
              <a:t>{a | </a:t>
            </a:r>
            <a:r>
              <a:rPr lang="en-US" altLang="ja-JP" sz="3600" dirty="0"/>
              <a:t>S</a:t>
            </a:r>
            <a:r>
              <a:rPr lang="en-US" altLang="ja-JP" sz="3600" dirty="0">
                <a:sym typeface="Symbol"/>
              </a:rPr>
              <a:t> * </a:t>
            </a:r>
            <a:r>
              <a:rPr lang="en-US" altLang="ja-JP" sz="3600" dirty="0" err="1">
                <a:latin typeface="Symbol" panose="05050102010706020507" pitchFamily="18" charset="2"/>
                <a:sym typeface="Symbol"/>
              </a:rPr>
              <a:t>a</a:t>
            </a:r>
            <a:r>
              <a:rPr lang="en-US" altLang="ja-JP" sz="3600" dirty="0" err="1">
                <a:sym typeface="Symbol"/>
              </a:rPr>
              <a:t>Xa</a:t>
            </a:r>
            <a:r>
              <a:rPr lang="en-US" altLang="ja-JP" sz="3600" dirty="0" err="1">
                <a:latin typeface="Symbol" panose="05050102010706020507" pitchFamily="18" charset="2"/>
                <a:sym typeface="Symbol"/>
              </a:rPr>
              <a:t>b</a:t>
            </a:r>
            <a:r>
              <a:rPr lang="en-US" altLang="ja-JP" sz="3600" dirty="0">
                <a:sym typeface="Symbol"/>
              </a:rPr>
              <a:t>}</a:t>
            </a:r>
            <a:r>
              <a:rPr lang="ja-JP" altLang="en-US" sz="3600" dirty="0"/>
              <a:t>の求め方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0889" y="1006989"/>
            <a:ext cx="11322755" cy="2716100"/>
          </a:xfrm>
        </p:spPr>
        <p:txBody>
          <a:bodyPr>
            <a:normAutofit/>
          </a:bodyPr>
          <a:lstStyle/>
          <a:p>
            <a:r>
              <a:rPr lang="ja-JP" altLang="en-US" dirty="0"/>
              <a:t>制約生成：各書き換え規則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 Y</a:t>
            </a:r>
            <a:r>
              <a:rPr lang="en-US" altLang="ja-JP" baseline="-25000" dirty="0">
                <a:sym typeface="Symbol"/>
              </a:rPr>
              <a:t>1</a:t>
            </a:r>
            <a:r>
              <a:rPr lang="en-US" altLang="ja-JP" dirty="0">
                <a:sym typeface="Symbol"/>
              </a:rPr>
              <a:t>...</a:t>
            </a:r>
            <a:r>
              <a:rPr lang="en-US" altLang="ja-JP" dirty="0" err="1">
                <a:sym typeface="Symbol"/>
              </a:rPr>
              <a:t>Y</a:t>
            </a:r>
            <a:r>
              <a:rPr lang="en-US" altLang="ja-JP" baseline="-25000" dirty="0" err="1">
                <a:sym typeface="Symbol"/>
              </a:rPr>
              <a:t>n</a:t>
            </a:r>
            <a:br>
              <a:rPr lang="en-US" altLang="ja-JP" baseline="-25000" dirty="0">
                <a:sym typeface="Symbol"/>
              </a:rPr>
            </a:br>
            <a:r>
              <a:rPr lang="en-US" altLang="ja-JP" dirty="0">
                <a:sym typeface="Symbol"/>
              </a:rPr>
              <a:t> (Y</a:t>
            </a:r>
            <a:r>
              <a:rPr lang="en-US" altLang="ja-JP" baseline="-25000" dirty="0">
                <a:sym typeface="Symbol"/>
              </a:rPr>
              <a:t>i</a:t>
            </a:r>
            <a:r>
              <a:rPr lang="ja-JP" altLang="en-US" dirty="0">
                <a:sym typeface="Symbol"/>
              </a:rPr>
              <a:t>は終端または非終端記号）について以下の制約</a:t>
            </a:r>
            <a:r>
              <a:rPr lang="ja-JP" altLang="en-US">
                <a:sym typeface="Symbol"/>
              </a:rPr>
              <a:t>を生成</a:t>
            </a:r>
            <a:endParaRPr lang="en-US" altLang="ja-JP" dirty="0">
              <a:sym typeface="Symbol"/>
            </a:endParaRPr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2400" b="1" baseline="-25000" dirty="0">
                <a:solidFill>
                  <a:srgbClr val="FF0000"/>
                </a:solidFill>
                <a:sym typeface="Symbol"/>
              </a:rPr>
              <a:t>k+1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altLang="ja-JP" sz="2400" b="1" dirty="0">
                <a:solidFill>
                  <a:srgbClr val="FF0000"/>
                </a:solidFill>
              </a:rPr>
              <a:t> Nulls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... Y</a:t>
            </a:r>
            <a:r>
              <a:rPr lang="en-US" altLang="ja-JP" sz="2400" b="1" baseline="-25000" dirty="0">
                <a:solidFill>
                  <a:srgbClr val="FF0000"/>
                </a:solidFill>
                <a:sym typeface="Symbol"/>
              </a:rPr>
              <a:t>m-1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 </a:t>
            </a:r>
            <a:r>
              <a:rPr lang="en-US" altLang="ja-JP" sz="2400" b="1" dirty="0">
                <a:solidFill>
                  <a:srgbClr val="FF0000"/>
                </a:solidFill>
              </a:rPr>
              <a:t> Nulls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 FOLLOW(</a:t>
            </a:r>
            <a:r>
              <a:rPr lang="en-US" altLang="ja-JP" sz="2400" b="1" dirty="0" err="1">
                <a:solidFill>
                  <a:srgbClr val="FF0000"/>
                </a:solidFill>
              </a:rPr>
              <a:t>Y</a:t>
            </a:r>
            <a:r>
              <a:rPr lang="en-US" altLang="ja-JP" sz="2400" b="1" baseline="-25000" dirty="0" err="1">
                <a:solidFill>
                  <a:srgbClr val="FF0000"/>
                </a:solidFill>
              </a:rPr>
              <a:t>k</a:t>
            </a:r>
            <a:r>
              <a:rPr lang="en-US" altLang="ja-JP" sz="2400" b="1" dirty="0">
                <a:solidFill>
                  <a:srgbClr val="FF0000"/>
                </a:solidFill>
              </a:rPr>
              <a:t>)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 FIRST(</a:t>
            </a:r>
            <a:r>
              <a:rPr lang="en-US" altLang="ja-JP" sz="2400" b="1" dirty="0" err="1">
                <a:solidFill>
                  <a:srgbClr val="FF0000"/>
                </a:solidFill>
              </a:rPr>
              <a:t>Y</a:t>
            </a:r>
            <a:r>
              <a:rPr lang="en-US" altLang="ja-JP" sz="2400" b="1" baseline="-25000" dirty="0" err="1">
                <a:solidFill>
                  <a:srgbClr val="FF0000"/>
                </a:solidFill>
              </a:rPr>
              <a:t>m</a:t>
            </a:r>
            <a:r>
              <a:rPr lang="en-US" altLang="ja-JP" sz="2400" b="1" dirty="0">
                <a:solidFill>
                  <a:srgbClr val="FF0000"/>
                </a:solidFill>
              </a:rPr>
              <a:t>)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  </a:t>
            </a:r>
            <a:r>
              <a:rPr lang="en-US" altLang="ja-JP" sz="2400" b="1" dirty="0">
                <a:solidFill>
                  <a:srgbClr val="FF0000"/>
                </a:solidFill>
              </a:rPr>
              <a:t>(1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ja-JP" sz="2400" b="1" dirty="0">
                <a:solidFill>
                  <a:srgbClr val="FF0000"/>
                </a:solidFill>
              </a:rPr>
              <a:t>k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</a:t>
            </a:r>
            <a:r>
              <a:rPr lang="en-US" altLang="ja-JP" sz="2400" b="1" dirty="0">
                <a:solidFill>
                  <a:srgbClr val="FF0000"/>
                </a:solidFill>
              </a:rPr>
              <a:t> m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 n)</a:t>
            </a:r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2400" b="1" baseline="-25000" dirty="0">
                <a:solidFill>
                  <a:srgbClr val="FF0000"/>
                </a:solidFill>
                <a:sym typeface="Symbol"/>
              </a:rPr>
              <a:t>k+1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altLang="ja-JP" sz="2400" b="1" dirty="0">
                <a:solidFill>
                  <a:srgbClr val="FF0000"/>
                </a:solidFill>
              </a:rPr>
              <a:t> Nulls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... </a:t>
            </a:r>
            <a:r>
              <a:rPr lang="en-US" altLang="ja-JP" sz="2400" b="1" dirty="0" err="1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2400" b="1" baseline="-25000" dirty="0" err="1">
                <a:solidFill>
                  <a:srgbClr val="FF0000"/>
                </a:solidFill>
                <a:sym typeface="Symbol"/>
              </a:rPr>
              <a:t>n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 </a:t>
            </a:r>
            <a:r>
              <a:rPr lang="en-US" altLang="ja-JP" sz="2400" b="1" dirty="0">
                <a:solidFill>
                  <a:srgbClr val="FF0000"/>
                </a:solidFill>
              </a:rPr>
              <a:t> Nulls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 FOLLOW(</a:t>
            </a:r>
            <a:r>
              <a:rPr lang="en-US" altLang="ja-JP" sz="2400" b="1" dirty="0" err="1">
                <a:solidFill>
                  <a:srgbClr val="FF0000"/>
                </a:solidFill>
              </a:rPr>
              <a:t>Y</a:t>
            </a:r>
            <a:r>
              <a:rPr lang="en-US" altLang="ja-JP" sz="2400" b="1" baseline="-25000" dirty="0" err="1">
                <a:solidFill>
                  <a:srgbClr val="FF0000"/>
                </a:solidFill>
              </a:rPr>
              <a:t>k</a:t>
            </a:r>
            <a:r>
              <a:rPr lang="en-US" altLang="ja-JP" sz="2400" b="1" dirty="0">
                <a:solidFill>
                  <a:srgbClr val="FF0000"/>
                </a:solidFill>
              </a:rPr>
              <a:t>)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 FOLLOW(X</a:t>
            </a:r>
            <a:r>
              <a:rPr lang="en-US" altLang="ja-JP" sz="2400" b="1" dirty="0">
                <a:solidFill>
                  <a:srgbClr val="FF0000"/>
                </a:solidFill>
              </a:rPr>
              <a:t>) (1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ja-JP" sz="2400" b="1" dirty="0">
                <a:solidFill>
                  <a:srgbClr val="FF0000"/>
                </a:solidFill>
              </a:rPr>
              <a:t>k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n)</a:t>
            </a:r>
          </a:p>
          <a:p>
            <a:r>
              <a:rPr lang="ja-JP" altLang="en-US"/>
              <a:t>制約</a:t>
            </a:r>
            <a:r>
              <a:rPr lang="ja-JP" altLang="en-US" dirty="0"/>
              <a:t>解消：</a:t>
            </a:r>
            <a:r>
              <a:rPr lang="en-US" altLang="ja-JP" dirty="0"/>
              <a:t>FOLLOW(X) = {} </a:t>
            </a:r>
            <a:r>
              <a:rPr lang="ja-JP" altLang="en-US" dirty="0"/>
              <a:t>と</a:t>
            </a:r>
            <a:r>
              <a:rPr lang="ja-JP" altLang="en-US"/>
              <a:t>初期化し，</a:t>
            </a:r>
            <a:br>
              <a:rPr lang="en-US" altLang="ja-JP" dirty="0"/>
            </a:br>
            <a:r>
              <a:rPr lang="ja-JP" altLang="en-US"/>
              <a:t>すべて</a:t>
            </a:r>
            <a:r>
              <a:rPr lang="ja-JP" altLang="en-US" dirty="0"/>
              <a:t>の制約が満たされるまで要素を追加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305602" y="3744682"/>
            <a:ext cx="4796976" cy="72659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C</a:t>
            </a:r>
            <a:r>
              <a:rPr lang="en-US" altLang="ja-JP" sz="2000" dirty="0">
                <a:sym typeface="Symbol"/>
              </a:rPr>
              <a:t>  d 		</a:t>
            </a:r>
            <a:r>
              <a:rPr lang="en-US" altLang="ja-JP" sz="2000" dirty="0"/>
              <a:t>B </a:t>
            </a:r>
            <a:r>
              <a:rPr lang="en-US" altLang="ja-JP" sz="2000" dirty="0">
                <a:sym typeface="Symbol"/>
              </a:rPr>
              <a:t></a:t>
            </a:r>
            <a:r>
              <a:rPr lang="en-US" altLang="ja-JP" sz="2000" dirty="0" err="1">
                <a:sym typeface="Symbol"/>
              </a:rPr>
              <a:t>ε</a:t>
            </a:r>
            <a:r>
              <a:rPr lang="en-US" altLang="ja-JP" sz="2000" dirty="0">
                <a:sym typeface="Symbol"/>
              </a:rPr>
              <a:t> 		A  B </a:t>
            </a:r>
          </a:p>
          <a:p>
            <a:r>
              <a:rPr lang="en-US" altLang="ja-JP" sz="2000" dirty="0">
                <a:sym typeface="Symbol"/>
              </a:rPr>
              <a:t>C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A B C	B  c 		A  a</a:t>
            </a:r>
          </a:p>
          <a:p>
            <a:endParaRPr lang="ja-JP" altLang="en-US" sz="20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1783301" y="4567463"/>
            <a:ext cx="8568952" cy="114561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FOLLOW(B)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FOLLOW(A)   FOLLOW(A)</a:t>
            </a:r>
            <a:r>
              <a:rPr lang="en-US" altLang="ja-JP" sz="2000" dirty="0">
                <a:sym typeface="Symbol"/>
              </a:rPr>
              <a:t></a:t>
            </a:r>
            <a:r>
              <a:rPr lang="en-US" altLang="ja-JP" sz="2000" dirty="0"/>
              <a:t> FIRST(B)={c} </a:t>
            </a:r>
          </a:p>
          <a:p>
            <a:r>
              <a:rPr lang="en-US" altLang="ja-JP" sz="2000" dirty="0"/>
              <a:t>FOLLOW(A)</a:t>
            </a:r>
            <a:r>
              <a:rPr lang="en-US" altLang="ja-JP" sz="2000" dirty="0">
                <a:sym typeface="Symbol"/>
              </a:rPr>
              <a:t></a:t>
            </a:r>
            <a:r>
              <a:rPr lang="en-US" altLang="ja-JP" sz="2000" dirty="0"/>
              <a:t> FIRST(C)={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  FOLLOW(B)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FIRST(C)={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</a:t>
            </a:r>
          </a:p>
          <a:p>
            <a:r>
              <a:rPr lang="en-US" altLang="ja-JP" sz="2000" dirty="0"/>
              <a:t>FOLLOW(C)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FOLLOW(C)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629379" y="5863824"/>
            <a:ext cx="5016044" cy="8401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ea typeface="HGS創英角ﾎﾟｯﾌﾟ体" pitchFamily="50" charset="-128"/>
              </a:rPr>
              <a:t>FOLLOW(A) = {</a:t>
            </a:r>
            <a:r>
              <a:rPr lang="en-US" altLang="ja-JP" sz="2000" dirty="0" err="1">
                <a:ea typeface="HGS創英角ﾎﾟｯﾌﾟ体" pitchFamily="50" charset="-128"/>
              </a:rPr>
              <a:t>a,c,d</a:t>
            </a:r>
            <a:r>
              <a:rPr lang="en-US" altLang="ja-JP" sz="2000" dirty="0">
                <a:ea typeface="HGS創英角ﾎﾟｯﾌﾟ体" pitchFamily="50" charset="-128"/>
              </a:rPr>
              <a:t>}</a:t>
            </a:r>
          </a:p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/>
              <a:t>FOLLOW(B) = 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   FOLLOW(C) = {}</a:t>
            </a:r>
            <a:endParaRPr lang="ja-JP" altLang="en-US" sz="2000" dirty="0">
              <a:ea typeface="HGS創英角ﾎﾟｯﾌﾟ体" pitchFamily="50" charset="-128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35426D1B-9353-DA46-9D4D-077A7E857BB1}"/>
              </a:ext>
            </a:extLst>
          </p:cNvPr>
          <p:cNvSpPr/>
          <p:nvPr/>
        </p:nvSpPr>
        <p:spPr bwMode="auto">
          <a:xfrm>
            <a:off x="6402262" y="3730164"/>
            <a:ext cx="1842359" cy="54470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Nulls={B, A}</a:t>
            </a:r>
            <a:endParaRPr lang="ja-JP" altLang="en-US" sz="2000" b="1" dirty="0">
              <a:solidFill>
                <a:srgbClr val="FF0000"/>
              </a:solidFill>
              <a:ea typeface="HGS創英角ﾎﾟｯﾌﾟ体" pitchFamily="50" charset="-128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EFD3DEEE-F1E0-0844-A6B6-83ADB815E54C}"/>
              </a:ext>
            </a:extLst>
          </p:cNvPr>
          <p:cNvSpPr/>
          <p:nvPr/>
        </p:nvSpPr>
        <p:spPr bwMode="auto">
          <a:xfrm>
            <a:off x="8532530" y="3453829"/>
            <a:ext cx="2641600" cy="109737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FIRST(A)={</a:t>
            </a:r>
            <a:r>
              <a:rPr lang="en-US" altLang="ja-JP" sz="2000" b="1" dirty="0" err="1">
                <a:solidFill>
                  <a:srgbClr val="FF0000"/>
                </a:solidFill>
                <a:ea typeface="HGS創英角ﾎﾟｯﾌﾟ体" pitchFamily="50" charset="-128"/>
              </a:rPr>
              <a:t>a,c</a:t>
            </a: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}, </a:t>
            </a:r>
            <a:b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</a:b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FIRST(B)={c}</a:t>
            </a:r>
            <a:b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</a:b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FIRST(C)={</a:t>
            </a:r>
            <a:r>
              <a:rPr lang="en-US" altLang="ja-JP" sz="2000" b="1" dirty="0" err="1">
                <a:solidFill>
                  <a:srgbClr val="FF0000"/>
                </a:solidFill>
                <a:ea typeface="HGS創英角ﾎﾟｯﾌﾟ体" pitchFamily="50" charset="-128"/>
              </a:rPr>
              <a:t>a,c,d</a:t>
            </a: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}</a:t>
            </a:r>
            <a:endParaRPr lang="ja-JP" altLang="en-US" sz="2000" b="1" dirty="0">
              <a:solidFill>
                <a:srgbClr val="FF0000"/>
              </a:solidFill>
              <a:ea typeface="HGS創英角ﾎﾟｯﾌﾟ体" pitchFamily="50" charset="-128"/>
            </a:endParaRPr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AEE43A82-BC71-4E4D-9C40-10DA6A45CE9F}"/>
              </a:ext>
            </a:extLst>
          </p:cNvPr>
          <p:cNvSpPr/>
          <p:nvPr/>
        </p:nvSpPr>
        <p:spPr bwMode="auto">
          <a:xfrm>
            <a:off x="3498287" y="4347920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30C00946-33EE-5343-B307-09F3D09F3CB7}"/>
              </a:ext>
            </a:extLst>
          </p:cNvPr>
          <p:cNvSpPr/>
          <p:nvPr/>
        </p:nvSpPr>
        <p:spPr bwMode="auto">
          <a:xfrm>
            <a:off x="6282266" y="5503784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4" name="角丸四角形吹き出し 13">
            <a:extLst>
              <a:ext uri="{FF2B5EF4-FFF2-40B4-BE49-F238E27FC236}">
                <a16:creationId xmlns:a16="http://schemas.microsoft.com/office/drawing/2014/main" id="{3B4F3E91-B739-8D4C-BFB7-947A952D387A}"/>
              </a:ext>
            </a:extLst>
          </p:cNvPr>
          <p:cNvSpPr/>
          <p:nvPr/>
        </p:nvSpPr>
        <p:spPr bwMode="auto">
          <a:xfrm>
            <a:off x="620889" y="2542104"/>
            <a:ext cx="11221155" cy="1252709"/>
          </a:xfrm>
          <a:prstGeom prst="wedgeRoundRectCallout">
            <a:avLst>
              <a:gd name="adj1" fmla="val -29733"/>
              <a:gd name="adj2" fmla="val -72523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ea typeface="HGS創英角ﾎﾟｯﾌﾟ体" pitchFamily="50" charset="-128"/>
              </a:rPr>
              <a:t>Y</a:t>
            </a:r>
            <a:r>
              <a:rPr lang="en-US" altLang="ja-JP" sz="2400" b="1" baseline="-25000" dirty="0">
                <a:ea typeface="HGS創英角ﾎﾟｯﾌﾟ体" pitchFamily="50" charset="-128"/>
              </a:rPr>
              <a:t>k+1</a:t>
            </a:r>
            <a:r>
              <a:rPr lang="en-US" altLang="ja-JP" sz="2400" b="1" dirty="0">
                <a:ea typeface="HGS創英角ﾎﾟｯﾌﾟ体" pitchFamily="50" charset="-128"/>
              </a:rPr>
              <a:t>〜Y</a:t>
            </a:r>
            <a:r>
              <a:rPr lang="en-US" altLang="ja-JP" sz="2400" b="1" baseline="-25000" dirty="0">
                <a:ea typeface="HGS創英角ﾎﾟｯﾌﾟ体" pitchFamily="50" charset="-128"/>
              </a:rPr>
              <a:t>m-1</a:t>
            </a:r>
            <a:r>
              <a:rPr lang="en-US" altLang="ja-JP" sz="2400" b="1" dirty="0">
                <a:ea typeface="HGS創英角ﾎﾟｯﾌﾟ体" pitchFamily="50" charset="-128"/>
              </a:rPr>
              <a:t> </a:t>
            </a:r>
            <a:r>
              <a:rPr lang="ja-JP" altLang="en-US" sz="2400" b="1">
                <a:ea typeface="HGS創英角ﾎﾟｯﾌﾟ体" pitchFamily="50" charset="-128"/>
              </a:rPr>
              <a:t>が全部</a:t>
            </a:r>
            <a:r>
              <a:rPr lang="en-US" altLang="ja-JP" sz="2400" b="1" dirty="0">
                <a:ea typeface="HGS創英角ﾎﾟｯﾌﾟ体" pitchFamily="50" charset="-128"/>
              </a:rPr>
              <a:t> Nulls</a:t>
            </a:r>
            <a:r>
              <a:rPr lang="ja-JP" altLang="en-US" sz="2400" b="1">
                <a:ea typeface="HGS創英角ﾎﾟｯﾌﾟ体" pitchFamily="50" charset="-128"/>
              </a:rPr>
              <a:t> に入っていれば</a:t>
            </a:r>
            <a:r>
              <a:rPr lang="en-US" altLang="ja-JP" sz="2400" b="1" dirty="0">
                <a:ea typeface="HGS創英角ﾎﾟｯﾌﾟ体" pitchFamily="50" charset="-128"/>
              </a:rPr>
              <a:t>(=</a:t>
            </a:r>
            <a:r>
              <a:rPr lang="ja-JP" altLang="en-US" sz="2400" b="1">
                <a:ea typeface="HGS創英角ﾎﾟｯﾌﾟ体" pitchFamily="50" charset="-128"/>
              </a:rPr>
              <a:t>空文字列になりうるならば</a:t>
            </a:r>
            <a:r>
              <a:rPr lang="en-US" altLang="ja-JP" sz="2400" b="1" dirty="0">
                <a:ea typeface="HGS創英角ﾎﾟｯﾌﾟ体" pitchFamily="50" charset="-128"/>
              </a:rPr>
              <a:t>) FIRST(</a:t>
            </a:r>
            <a:r>
              <a:rPr lang="en-US" altLang="ja-JP" sz="2400" b="1" dirty="0" err="1">
                <a:ea typeface="HGS創英角ﾎﾟｯﾌﾟ体" pitchFamily="50" charset="-128"/>
              </a:rPr>
              <a:t>Y</a:t>
            </a:r>
            <a:r>
              <a:rPr lang="en-US" altLang="ja-JP" sz="2400" b="1" baseline="-25000" dirty="0" err="1">
                <a:ea typeface="HGS創英角ﾎﾟｯﾌﾟ体" pitchFamily="50" charset="-128"/>
              </a:rPr>
              <a:t>m</a:t>
            </a:r>
            <a:r>
              <a:rPr lang="en-US" altLang="ja-JP" sz="2400" b="1" dirty="0">
                <a:ea typeface="HGS創英角ﾎﾟｯﾌﾟ体" pitchFamily="50" charset="-128"/>
              </a:rPr>
              <a:t>) </a:t>
            </a:r>
            <a:r>
              <a:rPr lang="ja-JP" altLang="en-US" sz="2400" b="1">
                <a:ea typeface="HGS創英角ﾎﾟｯﾌﾟ体" pitchFamily="50" charset="-128"/>
              </a:rPr>
              <a:t>は</a:t>
            </a:r>
            <a:r>
              <a:rPr lang="en-US" altLang="ja-JP" sz="2400" b="1" dirty="0">
                <a:ea typeface="HGS創英角ﾎﾟｯﾌﾟ体" pitchFamily="50" charset="-128"/>
              </a:rPr>
              <a:t> FOLLOW(</a:t>
            </a:r>
            <a:r>
              <a:rPr lang="en-US" altLang="ja-JP" sz="2400" b="1" dirty="0" err="1">
                <a:ea typeface="HGS創英角ﾎﾟｯﾌﾟ体" pitchFamily="50" charset="-128"/>
              </a:rPr>
              <a:t>Y</a:t>
            </a:r>
            <a:r>
              <a:rPr lang="en-US" altLang="ja-JP" sz="2400" b="1" baseline="-25000" dirty="0" err="1">
                <a:ea typeface="HGS創英角ﾎﾟｯﾌﾟ体" pitchFamily="50" charset="-128"/>
              </a:rPr>
              <a:t>k</a:t>
            </a:r>
            <a:r>
              <a:rPr lang="en-US" altLang="ja-JP" sz="2400" b="1" dirty="0">
                <a:ea typeface="HGS創英角ﾎﾟｯﾌﾟ体" pitchFamily="50" charset="-128"/>
              </a:rPr>
              <a:t>) </a:t>
            </a:r>
            <a:r>
              <a:rPr lang="ja-JP" altLang="en-US" sz="2400" b="1">
                <a:ea typeface="HGS創英角ﾎﾟｯﾌﾟ体" pitchFamily="50" charset="-128"/>
              </a:rPr>
              <a:t>にも入っている</a:t>
            </a:r>
            <a:br>
              <a:rPr lang="en-US" altLang="ja-JP" sz="2400" b="1" dirty="0">
                <a:ea typeface="HGS創英角ﾎﾟｯﾌﾟ体" pitchFamily="50" charset="-128"/>
              </a:rPr>
            </a:br>
            <a:r>
              <a:rPr lang="en-US" altLang="ja-JP" sz="2400" b="1" dirty="0">
                <a:ea typeface="HGS創英角ﾎﾟｯﾌﾟ体" pitchFamily="50" charset="-128"/>
              </a:rPr>
              <a:t> (</a:t>
            </a:r>
            <a:r>
              <a:rPr lang="en-US" altLang="ja-JP" sz="2400" b="1" dirty="0" err="1">
                <a:ea typeface="HGS創英角ﾎﾟｯﾌﾟ体" pitchFamily="50" charset="-128"/>
              </a:rPr>
              <a:t>Y</a:t>
            </a:r>
            <a:r>
              <a:rPr lang="en-US" altLang="ja-JP" sz="2400" b="1" baseline="-25000" dirty="0" err="1">
                <a:ea typeface="HGS創英角ﾎﾟｯﾌﾟ体" pitchFamily="50" charset="-128"/>
              </a:rPr>
              <a:t>m</a:t>
            </a:r>
            <a:r>
              <a:rPr lang="ja-JP" altLang="en-US" sz="2400" b="1">
                <a:ea typeface="HGS創英角ﾎﾟｯﾌﾟ体" pitchFamily="50" charset="-128"/>
              </a:rPr>
              <a:t>の</a:t>
            </a:r>
            <a:r>
              <a:rPr lang="en-US" altLang="ja-JP" sz="2400" b="1" dirty="0">
                <a:ea typeface="HGS創英角ﾎﾟｯﾌﾟ体" pitchFamily="50" charset="-128"/>
              </a:rPr>
              <a:t>1</a:t>
            </a:r>
            <a:r>
              <a:rPr lang="ja-JP" altLang="en-US" sz="2400" b="1">
                <a:ea typeface="HGS創英角ﾎﾟｯﾌﾟ体" pitchFamily="50" charset="-128"/>
              </a:rPr>
              <a:t>文字目になりうる終端記号は導出の途中で</a:t>
            </a:r>
            <a:r>
              <a:rPr lang="en-US" altLang="ja-JP" sz="2400" b="1" dirty="0">
                <a:ea typeface="HGS創英角ﾎﾟｯﾌﾟ体" pitchFamily="50" charset="-128"/>
              </a:rPr>
              <a:t> </a:t>
            </a:r>
            <a:r>
              <a:rPr lang="en-US" altLang="ja-JP" sz="2400" b="1" dirty="0" err="1">
                <a:ea typeface="HGS創英角ﾎﾟｯﾌﾟ体" pitchFamily="50" charset="-128"/>
              </a:rPr>
              <a:t>Y</a:t>
            </a:r>
            <a:r>
              <a:rPr lang="en-US" altLang="ja-JP" sz="2400" b="1" baseline="-25000" dirty="0" err="1">
                <a:ea typeface="HGS創英角ﾎﾟｯﾌﾟ体" pitchFamily="50" charset="-128"/>
              </a:rPr>
              <a:t>k</a:t>
            </a:r>
            <a:r>
              <a:rPr lang="en-US" altLang="ja-JP" sz="2400" b="1" dirty="0">
                <a:ea typeface="HGS創英角ﾎﾟｯﾌﾟ体" pitchFamily="50" charset="-128"/>
              </a:rPr>
              <a:t> </a:t>
            </a:r>
            <a:r>
              <a:rPr lang="ja-JP" altLang="en-US" sz="2400" b="1">
                <a:ea typeface="HGS創英角ﾎﾟｯﾌﾟ体" pitchFamily="50" charset="-128"/>
              </a:rPr>
              <a:t>の直後に現れうる</a:t>
            </a:r>
            <a:r>
              <a:rPr lang="en-US" altLang="ja-JP" sz="2400" b="1" dirty="0">
                <a:ea typeface="HGS創英角ﾎﾟｯﾌﾟ体" pitchFamily="50" charset="-128"/>
              </a:rPr>
              <a:t>)</a:t>
            </a:r>
            <a:endParaRPr lang="ja-JP" altLang="en-US" sz="2400" b="1" dirty="0"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225043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3511" y="0"/>
            <a:ext cx="11548533" cy="1143000"/>
          </a:xfrm>
        </p:spPr>
        <p:txBody>
          <a:bodyPr/>
          <a:lstStyle/>
          <a:p>
            <a:r>
              <a:rPr lang="en-US" altLang="ja-JP" sz="3600" dirty="0"/>
              <a:t>FOLLOW(X)= </a:t>
            </a:r>
            <a:r>
              <a:rPr lang="en-US" altLang="ja-JP" sz="3600" dirty="0">
                <a:sym typeface="Symbol"/>
              </a:rPr>
              <a:t>{a | </a:t>
            </a:r>
            <a:r>
              <a:rPr lang="en-US" altLang="ja-JP" sz="3600" dirty="0"/>
              <a:t>S</a:t>
            </a:r>
            <a:r>
              <a:rPr lang="en-US" altLang="ja-JP" sz="3600" dirty="0">
                <a:sym typeface="Symbol"/>
              </a:rPr>
              <a:t> * </a:t>
            </a:r>
            <a:r>
              <a:rPr lang="en-US" altLang="ja-JP" sz="3600" dirty="0" err="1">
                <a:latin typeface="Symbol" panose="05050102010706020507" pitchFamily="18" charset="2"/>
                <a:sym typeface="Symbol"/>
              </a:rPr>
              <a:t>a</a:t>
            </a:r>
            <a:r>
              <a:rPr lang="en-US" altLang="ja-JP" sz="3600" dirty="0" err="1">
                <a:sym typeface="Symbol"/>
              </a:rPr>
              <a:t>Xa</a:t>
            </a:r>
            <a:r>
              <a:rPr lang="en-US" altLang="ja-JP" sz="3600" dirty="0" err="1">
                <a:latin typeface="Symbol" panose="05050102010706020507" pitchFamily="18" charset="2"/>
                <a:sym typeface="Symbol"/>
              </a:rPr>
              <a:t>b</a:t>
            </a:r>
            <a:r>
              <a:rPr lang="en-US" altLang="ja-JP" sz="3600" dirty="0">
                <a:sym typeface="Symbol"/>
              </a:rPr>
              <a:t>}</a:t>
            </a:r>
            <a:r>
              <a:rPr lang="ja-JP" altLang="en-US" sz="3600" dirty="0"/>
              <a:t>の求め方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0889" y="1006989"/>
            <a:ext cx="11322755" cy="2716100"/>
          </a:xfrm>
        </p:spPr>
        <p:txBody>
          <a:bodyPr>
            <a:normAutofit/>
          </a:bodyPr>
          <a:lstStyle/>
          <a:p>
            <a:r>
              <a:rPr lang="ja-JP" altLang="en-US" dirty="0"/>
              <a:t>制約生成：各書き換え規則 </a:t>
            </a:r>
            <a:r>
              <a:rPr lang="en-US" altLang="ja-JP" dirty="0"/>
              <a:t>X</a:t>
            </a:r>
            <a:r>
              <a:rPr lang="en-US" altLang="ja-JP" dirty="0">
                <a:sym typeface="Symbol"/>
              </a:rPr>
              <a:t>  Y</a:t>
            </a:r>
            <a:r>
              <a:rPr lang="en-US" altLang="ja-JP" baseline="-25000" dirty="0">
                <a:sym typeface="Symbol"/>
              </a:rPr>
              <a:t>1</a:t>
            </a:r>
            <a:r>
              <a:rPr lang="en-US" altLang="ja-JP" dirty="0">
                <a:sym typeface="Symbol"/>
              </a:rPr>
              <a:t>...</a:t>
            </a:r>
            <a:r>
              <a:rPr lang="en-US" altLang="ja-JP" dirty="0" err="1">
                <a:sym typeface="Symbol"/>
              </a:rPr>
              <a:t>Y</a:t>
            </a:r>
            <a:r>
              <a:rPr lang="en-US" altLang="ja-JP" baseline="-25000" dirty="0" err="1">
                <a:sym typeface="Symbol"/>
              </a:rPr>
              <a:t>n</a:t>
            </a:r>
            <a:br>
              <a:rPr lang="en-US" altLang="ja-JP" baseline="-25000" dirty="0">
                <a:sym typeface="Symbol"/>
              </a:rPr>
            </a:br>
            <a:r>
              <a:rPr lang="en-US" altLang="ja-JP" dirty="0">
                <a:sym typeface="Symbol"/>
              </a:rPr>
              <a:t> (Y</a:t>
            </a:r>
            <a:r>
              <a:rPr lang="en-US" altLang="ja-JP" baseline="-25000" dirty="0">
                <a:sym typeface="Symbol"/>
              </a:rPr>
              <a:t>i</a:t>
            </a:r>
            <a:r>
              <a:rPr lang="ja-JP" altLang="en-US" dirty="0">
                <a:sym typeface="Symbol"/>
              </a:rPr>
              <a:t>は終端または非終端記号）について以下の制約</a:t>
            </a:r>
            <a:r>
              <a:rPr lang="ja-JP" altLang="en-US">
                <a:sym typeface="Symbol"/>
              </a:rPr>
              <a:t>を生成</a:t>
            </a:r>
            <a:endParaRPr lang="en-US" altLang="ja-JP" dirty="0">
              <a:sym typeface="Symbol"/>
            </a:endParaRPr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2400" b="1" baseline="-25000" dirty="0">
                <a:solidFill>
                  <a:srgbClr val="FF0000"/>
                </a:solidFill>
                <a:sym typeface="Symbol"/>
              </a:rPr>
              <a:t>k+1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altLang="ja-JP" sz="2400" b="1" dirty="0">
                <a:solidFill>
                  <a:srgbClr val="FF0000"/>
                </a:solidFill>
              </a:rPr>
              <a:t> Nulls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... Y</a:t>
            </a:r>
            <a:r>
              <a:rPr lang="en-US" altLang="ja-JP" sz="2400" b="1" baseline="-25000" dirty="0">
                <a:solidFill>
                  <a:srgbClr val="FF0000"/>
                </a:solidFill>
                <a:sym typeface="Symbol"/>
              </a:rPr>
              <a:t>m-1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 </a:t>
            </a:r>
            <a:r>
              <a:rPr lang="en-US" altLang="ja-JP" sz="2400" b="1" dirty="0">
                <a:solidFill>
                  <a:srgbClr val="FF0000"/>
                </a:solidFill>
              </a:rPr>
              <a:t> Nulls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 FOLLOW(</a:t>
            </a:r>
            <a:r>
              <a:rPr lang="en-US" altLang="ja-JP" sz="2400" b="1" dirty="0" err="1">
                <a:solidFill>
                  <a:srgbClr val="FF0000"/>
                </a:solidFill>
              </a:rPr>
              <a:t>Y</a:t>
            </a:r>
            <a:r>
              <a:rPr lang="en-US" altLang="ja-JP" sz="2400" b="1" baseline="-25000" dirty="0" err="1">
                <a:solidFill>
                  <a:srgbClr val="FF0000"/>
                </a:solidFill>
              </a:rPr>
              <a:t>k</a:t>
            </a:r>
            <a:r>
              <a:rPr lang="en-US" altLang="ja-JP" sz="2400" b="1" dirty="0">
                <a:solidFill>
                  <a:srgbClr val="FF0000"/>
                </a:solidFill>
              </a:rPr>
              <a:t>)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 FIRST(</a:t>
            </a:r>
            <a:r>
              <a:rPr lang="en-US" altLang="ja-JP" sz="2400" b="1" dirty="0" err="1">
                <a:solidFill>
                  <a:srgbClr val="FF0000"/>
                </a:solidFill>
              </a:rPr>
              <a:t>Y</a:t>
            </a:r>
            <a:r>
              <a:rPr lang="en-US" altLang="ja-JP" sz="2400" b="1" baseline="-25000" dirty="0" err="1">
                <a:solidFill>
                  <a:srgbClr val="FF0000"/>
                </a:solidFill>
              </a:rPr>
              <a:t>m</a:t>
            </a:r>
            <a:r>
              <a:rPr lang="en-US" altLang="ja-JP" sz="2400" b="1" dirty="0">
                <a:solidFill>
                  <a:srgbClr val="FF0000"/>
                </a:solidFill>
              </a:rPr>
              <a:t>)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  </a:t>
            </a:r>
            <a:r>
              <a:rPr lang="en-US" altLang="ja-JP" sz="2400" b="1" dirty="0">
                <a:solidFill>
                  <a:srgbClr val="FF0000"/>
                </a:solidFill>
              </a:rPr>
              <a:t>(1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ja-JP" sz="2400" b="1" dirty="0">
                <a:solidFill>
                  <a:srgbClr val="FF0000"/>
                </a:solidFill>
              </a:rPr>
              <a:t>k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</a:t>
            </a:r>
            <a:r>
              <a:rPr lang="en-US" altLang="ja-JP" sz="2400" b="1" dirty="0">
                <a:solidFill>
                  <a:srgbClr val="FF0000"/>
                </a:solidFill>
              </a:rPr>
              <a:t> m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 n)</a:t>
            </a:r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2400" b="1" baseline="-25000" dirty="0">
                <a:solidFill>
                  <a:srgbClr val="FF0000"/>
                </a:solidFill>
                <a:sym typeface="Symbol"/>
              </a:rPr>
              <a:t>k+1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altLang="ja-JP" sz="2400" b="1" dirty="0">
                <a:solidFill>
                  <a:srgbClr val="FF0000"/>
                </a:solidFill>
              </a:rPr>
              <a:t> Nulls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... </a:t>
            </a:r>
            <a:r>
              <a:rPr lang="en-US" altLang="ja-JP" sz="2400" b="1" dirty="0" err="1">
                <a:solidFill>
                  <a:srgbClr val="FF0000"/>
                </a:solidFill>
                <a:sym typeface="Symbol"/>
              </a:rPr>
              <a:t>Y</a:t>
            </a:r>
            <a:r>
              <a:rPr lang="en-US" altLang="ja-JP" sz="2400" b="1" baseline="-25000" dirty="0" err="1">
                <a:solidFill>
                  <a:srgbClr val="FF0000"/>
                </a:solidFill>
                <a:sym typeface="Symbol"/>
              </a:rPr>
              <a:t>n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 </a:t>
            </a:r>
            <a:r>
              <a:rPr lang="en-US" altLang="ja-JP" sz="2400" b="1" dirty="0">
                <a:solidFill>
                  <a:srgbClr val="FF0000"/>
                </a:solidFill>
              </a:rPr>
              <a:t> Nulls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 FOLLOW(</a:t>
            </a:r>
            <a:r>
              <a:rPr lang="en-US" altLang="ja-JP" sz="2400" b="1" dirty="0" err="1">
                <a:solidFill>
                  <a:srgbClr val="FF0000"/>
                </a:solidFill>
              </a:rPr>
              <a:t>Y</a:t>
            </a:r>
            <a:r>
              <a:rPr lang="en-US" altLang="ja-JP" sz="2400" b="1" baseline="-25000" dirty="0" err="1">
                <a:solidFill>
                  <a:srgbClr val="FF0000"/>
                </a:solidFill>
              </a:rPr>
              <a:t>k</a:t>
            </a:r>
            <a:r>
              <a:rPr lang="en-US" altLang="ja-JP" sz="2400" b="1" dirty="0">
                <a:solidFill>
                  <a:srgbClr val="FF0000"/>
                </a:solidFill>
              </a:rPr>
              <a:t>)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 FOLLOW(X</a:t>
            </a:r>
            <a:r>
              <a:rPr lang="en-US" altLang="ja-JP" sz="2400" b="1" dirty="0">
                <a:solidFill>
                  <a:srgbClr val="FF0000"/>
                </a:solidFill>
              </a:rPr>
              <a:t>) (1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ja-JP" sz="2400" b="1" dirty="0">
                <a:solidFill>
                  <a:srgbClr val="FF0000"/>
                </a:solidFill>
              </a:rPr>
              <a:t>k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n)</a:t>
            </a:r>
          </a:p>
          <a:p>
            <a:r>
              <a:rPr lang="ja-JP" altLang="en-US"/>
              <a:t>制約</a:t>
            </a:r>
            <a:r>
              <a:rPr lang="ja-JP" altLang="en-US" dirty="0"/>
              <a:t>解消：</a:t>
            </a:r>
            <a:r>
              <a:rPr lang="en-US" altLang="ja-JP" dirty="0"/>
              <a:t>FOLLOW(X) = {} </a:t>
            </a:r>
            <a:r>
              <a:rPr lang="ja-JP" altLang="en-US" dirty="0"/>
              <a:t>と</a:t>
            </a:r>
            <a:r>
              <a:rPr lang="ja-JP" altLang="en-US"/>
              <a:t>初期化し，</a:t>
            </a:r>
            <a:br>
              <a:rPr lang="en-US" altLang="ja-JP" dirty="0"/>
            </a:br>
            <a:r>
              <a:rPr lang="ja-JP" altLang="en-US"/>
              <a:t>すべて</a:t>
            </a:r>
            <a:r>
              <a:rPr lang="ja-JP" altLang="en-US" dirty="0"/>
              <a:t>の制約が満たされるまで要素を追加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305602" y="3744682"/>
            <a:ext cx="4796976" cy="72659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C</a:t>
            </a:r>
            <a:r>
              <a:rPr lang="en-US" altLang="ja-JP" sz="2000" dirty="0">
                <a:sym typeface="Symbol"/>
              </a:rPr>
              <a:t>  d 		</a:t>
            </a:r>
            <a:r>
              <a:rPr lang="en-US" altLang="ja-JP" sz="2000" dirty="0"/>
              <a:t>B </a:t>
            </a:r>
            <a:r>
              <a:rPr lang="en-US" altLang="ja-JP" sz="2000" dirty="0">
                <a:sym typeface="Symbol"/>
              </a:rPr>
              <a:t></a:t>
            </a:r>
            <a:r>
              <a:rPr lang="en-US" altLang="ja-JP" sz="2000" dirty="0" err="1">
                <a:sym typeface="Symbol"/>
              </a:rPr>
              <a:t>ε</a:t>
            </a:r>
            <a:r>
              <a:rPr lang="en-US" altLang="ja-JP" sz="2000" dirty="0">
                <a:sym typeface="Symbol"/>
              </a:rPr>
              <a:t> 		A  B </a:t>
            </a:r>
          </a:p>
          <a:p>
            <a:r>
              <a:rPr lang="en-US" altLang="ja-JP" sz="2000" dirty="0">
                <a:sym typeface="Symbol"/>
              </a:rPr>
              <a:t>C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Symbol"/>
              </a:rPr>
              <a:t> A B C	B  c 		A  a</a:t>
            </a:r>
          </a:p>
          <a:p>
            <a:endParaRPr lang="ja-JP" altLang="en-US" sz="20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1783301" y="4567463"/>
            <a:ext cx="8568952" cy="114561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FOLLOW(B)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FOLLOW(A)   FOLLOW(A)</a:t>
            </a:r>
            <a:r>
              <a:rPr lang="en-US" altLang="ja-JP" sz="2000" dirty="0">
                <a:sym typeface="Symbol"/>
              </a:rPr>
              <a:t></a:t>
            </a:r>
            <a:r>
              <a:rPr lang="en-US" altLang="ja-JP" sz="2000" dirty="0"/>
              <a:t> FIRST(B)={c} </a:t>
            </a:r>
          </a:p>
          <a:p>
            <a:r>
              <a:rPr lang="en-US" altLang="ja-JP" sz="2000" dirty="0"/>
              <a:t>FOLLOW(A)</a:t>
            </a:r>
            <a:r>
              <a:rPr lang="en-US" altLang="ja-JP" sz="2000" dirty="0">
                <a:sym typeface="Symbol"/>
              </a:rPr>
              <a:t></a:t>
            </a:r>
            <a:r>
              <a:rPr lang="en-US" altLang="ja-JP" sz="2000" dirty="0"/>
              <a:t> FIRST(C)={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  FOLLOW(B)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FIRST(C)={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</a:t>
            </a:r>
          </a:p>
          <a:p>
            <a:r>
              <a:rPr lang="en-US" altLang="ja-JP" sz="2000" dirty="0"/>
              <a:t>FOLLOW(C)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FOLLOW(C)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629379" y="5863824"/>
            <a:ext cx="5016044" cy="8401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ea typeface="HGS創英角ﾎﾟｯﾌﾟ体" pitchFamily="50" charset="-128"/>
              </a:rPr>
              <a:t>FOLLOW(A) = {</a:t>
            </a:r>
            <a:r>
              <a:rPr lang="en-US" altLang="ja-JP" sz="2000" dirty="0" err="1">
                <a:ea typeface="HGS創英角ﾎﾟｯﾌﾟ体" pitchFamily="50" charset="-128"/>
              </a:rPr>
              <a:t>a,c,d</a:t>
            </a:r>
            <a:r>
              <a:rPr lang="en-US" altLang="ja-JP" sz="2000" dirty="0">
                <a:ea typeface="HGS創英角ﾎﾟｯﾌﾟ体" pitchFamily="50" charset="-128"/>
              </a:rPr>
              <a:t>}</a:t>
            </a:r>
          </a:p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/>
              <a:t>FOLLOW(B) = 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   FOLLOW(C) = {}</a:t>
            </a:r>
            <a:endParaRPr lang="ja-JP" altLang="en-US" sz="2000" dirty="0">
              <a:ea typeface="HGS創英角ﾎﾟｯﾌﾟ体" pitchFamily="50" charset="-128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35426D1B-9353-DA46-9D4D-077A7E857BB1}"/>
              </a:ext>
            </a:extLst>
          </p:cNvPr>
          <p:cNvSpPr/>
          <p:nvPr/>
        </p:nvSpPr>
        <p:spPr bwMode="auto">
          <a:xfrm>
            <a:off x="6402262" y="3730164"/>
            <a:ext cx="1842359" cy="54470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Nulls={B, A}</a:t>
            </a:r>
            <a:endParaRPr lang="ja-JP" altLang="en-US" sz="2000" b="1" dirty="0">
              <a:solidFill>
                <a:srgbClr val="FF0000"/>
              </a:solidFill>
              <a:ea typeface="HGS創英角ﾎﾟｯﾌﾟ体" pitchFamily="50" charset="-128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EFD3DEEE-F1E0-0844-A6B6-83ADB815E54C}"/>
              </a:ext>
            </a:extLst>
          </p:cNvPr>
          <p:cNvSpPr/>
          <p:nvPr/>
        </p:nvSpPr>
        <p:spPr bwMode="auto">
          <a:xfrm>
            <a:off x="8532530" y="3453829"/>
            <a:ext cx="2641600" cy="109737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FIRST(A)={</a:t>
            </a:r>
            <a:r>
              <a:rPr lang="en-US" altLang="ja-JP" sz="2000" b="1" dirty="0" err="1">
                <a:solidFill>
                  <a:srgbClr val="FF0000"/>
                </a:solidFill>
                <a:ea typeface="HGS創英角ﾎﾟｯﾌﾟ体" pitchFamily="50" charset="-128"/>
              </a:rPr>
              <a:t>a,c</a:t>
            </a: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}, </a:t>
            </a:r>
            <a:b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</a:b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FIRST(B)={c}</a:t>
            </a:r>
            <a:b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</a:b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FIRST(C)={</a:t>
            </a:r>
            <a:r>
              <a:rPr lang="en-US" altLang="ja-JP" sz="2000" b="1" dirty="0" err="1">
                <a:solidFill>
                  <a:srgbClr val="FF0000"/>
                </a:solidFill>
                <a:ea typeface="HGS創英角ﾎﾟｯﾌﾟ体" pitchFamily="50" charset="-128"/>
              </a:rPr>
              <a:t>a,c,d</a:t>
            </a:r>
            <a:r>
              <a:rPr lang="en-US" altLang="ja-JP" sz="2000" b="1" dirty="0">
                <a:solidFill>
                  <a:srgbClr val="FF0000"/>
                </a:solidFill>
                <a:ea typeface="HGS創英角ﾎﾟｯﾌﾟ体" pitchFamily="50" charset="-128"/>
              </a:rPr>
              <a:t>}</a:t>
            </a:r>
            <a:endParaRPr lang="ja-JP" altLang="en-US" sz="2000" b="1" dirty="0">
              <a:solidFill>
                <a:srgbClr val="FF0000"/>
              </a:solidFill>
              <a:ea typeface="HGS創英角ﾎﾟｯﾌﾟ体" pitchFamily="50" charset="-128"/>
            </a:endParaRPr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AEE43A82-BC71-4E4D-9C40-10DA6A45CE9F}"/>
              </a:ext>
            </a:extLst>
          </p:cNvPr>
          <p:cNvSpPr/>
          <p:nvPr/>
        </p:nvSpPr>
        <p:spPr bwMode="auto">
          <a:xfrm>
            <a:off x="3498287" y="4347920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30C00946-33EE-5343-B307-09F3D09F3CB7}"/>
              </a:ext>
            </a:extLst>
          </p:cNvPr>
          <p:cNvSpPr/>
          <p:nvPr/>
        </p:nvSpPr>
        <p:spPr bwMode="auto">
          <a:xfrm>
            <a:off x="6282266" y="5503784"/>
            <a:ext cx="360040" cy="36004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4" name="角丸四角形吹き出し 13">
            <a:extLst>
              <a:ext uri="{FF2B5EF4-FFF2-40B4-BE49-F238E27FC236}">
                <a16:creationId xmlns:a16="http://schemas.microsoft.com/office/drawing/2014/main" id="{3B4F3E91-B739-8D4C-BFB7-947A952D387A}"/>
              </a:ext>
            </a:extLst>
          </p:cNvPr>
          <p:cNvSpPr/>
          <p:nvPr/>
        </p:nvSpPr>
        <p:spPr bwMode="auto">
          <a:xfrm>
            <a:off x="457200" y="2972032"/>
            <a:ext cx="8269112" cy="1758046"/>
          </a:xfrm>
          <a:prstGeom prst="wedgeRoundRectCallout">
            <a:avLst>
              <a:gd name="adj1" fmla="val -35266"/>
              <a:gd name="adj2" fmla="val -67125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ea typeface="HGS創英角ﾎﾟｯﾌﾟ体" pitchFamily="50" charset="-128"/>
              </a:rPr>
              <a:t>Y</a:t>
            </a:r>
            <a:r>
              <a:rPr lang="en-US" altLang="ja-JP" sz="2400" b="1" baseline="-25000" dirty="0">
                <a:ea typeface="HGS創英角ﾎﾟｯﾌﾟ体" pitchFamily="50" charset="-128"/>
              </a:rPr>
              <a:t>k+1</a:t>
            </a:r>
            <a:r>
              <a:rPr lang="en-US" altLang="ja-JP" sz="2400" b="1" dirty="0">
                <a:ea typeface="HGS創英角ﾎﾟｯﾌﾟ体" pitchFamily="50" charset="-128"/>
              </a:rPr>
              <a:t>〜Y</a:t>
            </a:r>
            <a:r>
              <a:rPr lang="en-US" altLang="ja-JP" sz="2400" b="1" baseline="-25000" dirty="0">
                <a:ea typeface="HGS創英角ﾎﾟｯﾌﾟ体" pitchFamily="50" charset="-128"/>
              </a:rPr>
              <a:t>n</a:t>
            </a:r>
            <a:r>
              <a:rPr lang="en-US" altLang="ja-JP" sz="2400" b="1" dirty="0">
                <a:ea typeface="HGS創英角ﾎﾟｯﾌﾟ体" pitchFamily="50" charset="-128"/>
              </a:rPr>
              <a:t> (=</a:t>
            </a:r>
            <a:r>
              <a:rPr lang="ja-JP" altLang="en-US" sz="2400" b="1">
                <a:ea typeface="HGS創英角ﾎﾟｯﾌﾟ体" pitchFamily="50" charset="-128"/>
              </a:rPr>
              <a:t>右辺の</a:t>
            </a:r>
            <a:r>
              <a:rPr lang="en-US" altLang="ja-JP" sz="2400" b="1" dirty="0">
                <a:ea typeface="HGS創英角ﾎﾟｯﾌﾟ体" pitchFamily="50" charset="-128"/>
              </a:rPr>
              <a:t>Y</a:t>
            </a:r>
            <a:r>
              <a:rPr lang="en-US" altLang="ja-JP" sz="2400" b="1" baseline="-25000" dirty="0">
                <a:ea typeface="HGS創英角ﾎﾟｯﾌﾟ体" pitchFamily="50" charset="-128"/>
              </a:rPr>
              <a:t>k+1</a:t>
            </a:r>
            <a:r>
              <a:rPr lang="ja-JP" altLang="en-US" sz="2400" b="1">
                <a:ea typeface="HGS創英角ﾎﾟｯﾌﾟ体" pitchFamily="50" charset="-128"/>
              </a:rPr>
              <a:t>以降が</a:t>
            </a:r>
            <a:r>
              <a:rPr lang="en-US" altLang="ja-JP" sz="2400" b="1" dirty="0">
                <a:ea typeface="HGS創英角ﾎﾟｯﾌﾟ体" pitchFamily="50" charset="-128"/>
              </a:rPr>
              <a:t>) </a:t>
            </a:r>
            <a:br>
              <a:rPr lang="en-US" altLang="ja-JP" sz="2400" b="1" dirty="0">
                <a:ea typeface="HGS創英角ﾎﾟｯﾌﾟ体" pitchFamily="50" charset="-128"/>
              </a:rPr>
            </a:br>
            <a:r>
              <a:rPr lang="ja-JP" altLang="en-US" sz="2400" b="1">
                <a:ea typeface="HGS創英角ﾎﾟｯﾌﾟ体" pitchFamily="50" charset="-128"/>
              </a:rPr>
              <a:t>全部</a:t>
            </a:r>
            <a:r>
              <a:rPr lang="en-US" altLang="ja-JP" sz="2400" b="1" dirty="0">
                <a:ea typeface="HGS創英角ﾎﾟｯﾌﾟ体" pitchFamily="50" charset="-128"/>
              </a:rPr>
              <a:t> Nulls</a:t>
            </a:r>
            <a:r>
              <a:rPr lang="ja-JP" altLang="en-US" sz="2400" b="1">
                <a:ea typeface="HGS創英角ﾎﾟｯﾌﾟ体" pitchFamily="50" charset="-128"/>
              </a:rPr>
              <a:t> に入っていれば</a:t>
            </a:r>
            <a:r>
              <a:rPr lang="en-US" altLang="ja-JP" sz="2400" b="1" dirty="0">
                <a:ea typeface="HGS創英角ﾎﾟｯﾌﾟ体" pitchFamily="50" charset="-128"/>
              </a:rPr>
              <a:t>(=</a:t>
            </a:r>
            <a:r>
              <a:rPr lang="ja-JP" altLang="en-US" sz="2400" b="1">
                <a:ea typeface="HGS創英角ﾎﾟｯﾌﾟ体" pitchFamily="50" charset="-128"/>
              </a:rPr>
              <a:t>空文字列になりうるならば</a:t>
            </a:r>
            <a:r>
              <a:rPr lang="en-US" altLang="ja-JP" sz="2400" b="1" dirty="0">
                <a:ea typeface="HGS創英角ﾎﾟｯﾌﾟ体" pitchFamily="50" charset="-128"/>
              </a:rPr>
              <a:t>)</a:t>
            </a:r>
            <a:br>
              <a:rPr lang="en-US" altLang="ja-JP" sz="2400" b="1" dirty="0">
                <a:ea typeface="HGS創英角ﾎﾟｯﾌﾟ体" pitchFamily="50" charset="-128"/>
              </a:rPr>
            </a:br>
            <a:r>
              <a:rPr lang="en-US" altLang="ja-JP" sz="2400" b="1" dirty="0">
                <a:ea typeface="HGS創英角ﾎﾟｯﾌﾟ体" pitchFamily="50" charset="-128"/>
              </a:rPr>
              <a:t>FOLLOW(X) </a:t>
            </a:r>
            <a:r>
              <a:rPr lang="ja-JP" altLang="en-US" sz="2400" b="1">
                <a:ea typeface="HGS創英角ﾎﾟｯﾌﾟ体" pitchFamily="50" charset="-128"/>
              </a:rPr>
              <a:t>は</a:t>
            </a:r>
            <a:r>
              <a:rPr lang="en-US" altLang="ja-JP" sz="2400" b="1" dirty="0">
                <a:ea typeface="HGS創英角ﾎﾟｯﾌﾟ体" pitchFamily="50" charset="-128"/>
              </a:rPr>
              <a:t> FOLLOW(</a:t>
            </a:r>
            <a:r>
              <a:rPr lang="en-US" altLang="ja-JP" sz="2400" b="1" dirty="0" err="1">
                <a:ea typeface="HGS創英角ﾎﾟｯﾌﾟ体" pitchFamily="50" charset="-128"/>
              </a:rPr>
              <a:t>Y</a:t>
            </a:r>
            <a:r>
              <a:rPr lang="en-US" altLang="ja-JP" sz="2400" b="1" baseline="-25000" dirty="0" err="1">
                <a:ea typeface="HGS創英角ﾎﾟｯﾌﾟ体" pitchFamily="50" charset="-128"/>
              </a:rPr>
              <a:t>k</a:t>
            </a:r>
            <a:r>
              <a:rPr lang="en-US" altLang="ja-JP" sz="2400" b="1" dirty="0">
                <a:ea typeface="HGS創英角ﾎﾟｯﾌﾟ体" pitchFamily="50" charset="-128"/>
              </a:rPr>
              <a:t>) </a:t>
            </a:r>
            <a:r>
              <a:rPr lang="ja-JP" altLang="en-US" sz="2400" b="1">
                <a:ea typeface="HGS創英角ﾎﾟｯﾌﾟ体" pitchFamily="50" charset="-128"/>
              </a:rPr>
              <a:t>にも入っている</a:t>
            </a:r>
            <a:br>
              <a:rPr lang="en-US" altLang="ja-JP" sz="2400" b="1" dirty="0">
                <a:ea typeface="HGS創英角ﾎﾟｯﾌﾟ体" pitchFamily="50" charset="-128"/>
              </a:rPr>
            </a:br>
            <a:r>
              <a:rPr lang="en-US" altLang="ja-JP" sz="2400" b="1" dirty="0">
                <a:ea typeface="HGS創英角ﾎﾟｯﾌﾟ体" pitchFamily="50" charset="-128"/>
              </a:rPr>
              <a:t> (X</a:t>
            </a:r>
            <a:r>
              <a:rPr lang="ja-JP" altLang="en-US" sz="2400" b="1">
                <a:ea typeface="HGS創英角ﾎﾟｯﾌﾟ体" pitchFamily="50" charset="-128"/>
              </a:rPr>
              <a:t>の直後に現れうる文字は</a:t>
            </a:r>
            <a:r>
              <a:rPr lang="en-US" altLang="ja-JP" sz="2400" b="1" dirty="0" err="1">
                <a:ea typeface="HGS創英角ﾎﾟｯﾌﾟ体" pitchFamily="50" charset="-128"/>
              </a:rPr>
              <a:t>Y</a:t>
            </a:r>
            <a:r>
              <a:rPr lang="en-US" altLang="ja-JP" sz="2400" b="1" baseline="-25000" dirty="0" err="1">
                <a:ea typeface="HGS創英角ﾎﾟｯﾌﾟ体" pitchFamily="50" charset="-128"/>
              </a:rPr>
              <a:t>k</a:t>
            </a:r>
            <a:r>
              <a:rPr lang="ja-JP" altLang="en-US" sz="2400" b="1">
                <a:ea typeface="HGS創英角ﾎﾟｯﾌﾟ体" pitchFamily="50" charset="-128"/>
              </a:rPr>
              <a:t>の直後にも現れうる</a:t>
            </a:r>
            <a:r>
              <a:rPr lang="en-US" altLang="ja-JP" sz="2400" b="1" dirty="0">
                <a:ea typeface="HGS創英角ﾎﾟｯﾌﾟ体" pitchFamily="50" charset="-128"/>
              </a:rPr>
              <a:t>)</a:t>
            </a:r>
            <a:endParaRPr lang="ja-JP" altLang="en-US" sz="2400" b="1" dirty="0"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821146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7689" y="195792"/>
            <a:ext cx="10936111" cy="1325563"/>
          </a:xfrm>
        </p:spPr>
        <p:txBody>
          <a:bodyPr/>
          <a:lstStyle/>
          <a:p>
            <a:r>
              <a:rPr kumimoji="1" lang="ja-JP" altLang="en-US"/>
              <a:t>理論的背景</a:t>
            </a:r>
            <a:r>
              <a:rPr kumimoji="1" lang="en-US" altLang="ja-JP" dirty="0"/>
              <a:t>: </a:t>
            </a:r>
            <a:r>
              <a:rPr kumimoji="1" lang="ja-JP" altLang="en-US"/>
              <a:t>不動点定理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7689" y="1411111"/>
            <a:ext cx="11525955" cy="4765852"/>
          </a:xfrm>
        </p:spPr>
        <p:txBody>
          <a:bodyPr/>
          <a:lstStyle/>
          <a:p>
            <a:r>
              <a:rPr lang="ja-JP" altLang="en-US" dirty="0"/>
              <a:t>仮定：</a:t>
            </a:r>
            <a:endParaRPr lang="en-US" altLang="ja-JP" dirty="0"/>
          </a:p>
          <a:p>
            <a:pPr lvl="1"/>
            <a:r>
              <a:rPr lang="en-US" altLang="ja-JP" dirty="0"/>
              <a:t>(S, </a:t>
            </a:r>
            <a:r>
              <a:rPr lang="en-US" altLang="ja-JP" dirty="0">
                <a:sym typeface="Symbol"/>
              </a:rPr>
              <a:t></a:t>
            </a:r>
            <a:r>
              <a:rPr lang="en-US" altLang="ja-JP" dirty="0"/>
              <a:t> ): </a:t>
            </a:r>
            <a:r>
              <a:rPr lang="ja-JP" altLang="en-US" dirty="0"/>
              <a:t>半順序集合</a:t>
            </a:r>
            <a:endParaRPr lang="en-US" altLang="ja-JP" dirty="0"/>
          </a:p>
          <a:p>
            <a:pPr lvl="1"/>
            <a:r>
              <a:rPr lang="en-US" altLang="ja-JP" dirty="0"/>
              <a:t>S</a:t>
            </a:r>
            <a:r>
              <a:rPr lang="ja-JP" altLang="en-US" dirty="0"/>
              <a:t>の最小元 </a:t>
            </a:r>
            <a:r>
              <a:rPr lang="ja-JP" altLang="en-US" dirty="0">
                <a:sym typeface="Symbol"/>
              </a:rPr>
              <a:t> </a:t>
            </a:r>
            <a:r>
              <a:rPr lang="en-US" altLang="ja-JP" dirty="0"/>
              <a:t> S</a:t>
            </a:r>
            <a:r>
              <a:rPr lang="ja-JP" altLang="en-US" dirty="0"/>
              <a:t>が存在</a:t>
            </a:r>
            <a:endParaRPr lang="en-US" altLang="ja-JP" dirty="0"/>
          </a:p>
          <a:p>
            <a:pPr lvl="1"/>
            <a:r>
              <a:rPr lang="ja-JP" altLang="en-US" dirty="0"/>
              <a:t>狭義無限増加列 </a:t>
            </a:r>
            <a:r>
              <a:rPr lang="ja-JP" altLang="en-US" dirty="0">
                <a:sym typeface="Symbol"/>
              </a:rPr>
              <a:t> </a:t>
            </a:r>
            <a:r>
              <a:rPr lang="en-US" altLang="ja-JP" dirty="0">
                <a:sym typeface="Symbol"/>
              </a:rPr>
              <a:t> x</a:t>
            </a:r>
            <a:r>
              <a:rPr lang="en-US" altLang="ja-JP" baseline="-25000" dirty="0">
                <a:sym typeface="Symbol"/>
              </a:rPr>
              <a:t>1</a:t>
            </a:r>
            <a:r>
              <a:rPr lang="en-US" altLang="ja-JP" dirty="0">
                <a:sym typeface="Symbol"/>
              </a:rPr>
              <a:t>  x</a:t>
            </a:r>
            <a:r>
              <a:rPr lang="en-US" altLang="ja-JP" baseline="-25000" dirty="0">
                <a:sym typeface="Symbol"/>
              </a:rPr>
              <a:t>2</a:t>
            </a:r>
            <a:r>
              <a:rPr lang="en-US" altLang="ja-JP" dirty="0">
                <a:sym typeface="Symbol"/>
              </a:rPr>
              <a:t>  ...</a:t>
            </a:r>
            <a:r>
              <a:rPr lang="ja-JP" altLang="en-US" dirty="0">
                <a:sym typeface="Symbol"/>
              </a:rPr>
              <a:t>は存在しない</a:t>
            </a:r>
            <a:endParaRPr lang="en-US" altLang="ja-JP" dirty="0"/>
          </a:p>
          <a:p>
            <a:pPr lvl="1"/>
            <a:r>
              <a:rPr lang="en-US" altLang="ja-JP" dirty="0"/>
              <a:t>f</a:t>
            </a:r>
            <a:r>
              <a:rPr lang="en-US" altLang="ja-JP" dirty="0">
                <a:sym typeface="Symbol"/>
              </a:rPr>
              <a:t></a:t>
            </a:r>
            <a:r>
              <a:rPr lang="en-US" altLang="ja-JP" dirty="0"/>
              <a:t> 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/>
              <a:t> S </a:t>
            </a:r>
            <a:r>
              <a:rPr lang="ja-JP" altLang="en-US" dirty="0"/>
              <a:t>は</a:t>
            </a:r>
            <a:r>
              <a:rPr lang="ja-JP" altLang="en-US"/>
              <a:t>単調関数 </a:t>
            </a:r>
            <a:r>
              <a:rPr lang="en-US" altLang="ja-JP" dirty="0"/>
              <a:t>(</a:t>
            </a:r>
            <a:r>
              <a:rPr lang="ja-JP" altLang="en-US" dirty="0"/>
              <a:t>すなわち</a:t>
            </a:r>
            <a:r>
              <a:rPr lang="en-US" altLang="ja-JP" dirty="0">
                <a:sym typeface="Symbol"/>
              </a:rPr>
              <a:t></a:t>
            </a:r>
            <a:r>
              <a:rPr lang="en-US" altLang="ja-JP" dirty="0" err="1">
                <a:sym typeface="Symbol"/>
              </a:rPr>
              <a:t>x,y</a:t>
            </a:r>
            <a:r>
              <a:rPr lang="en-US" altLang="ja-JP" dirty="0">
                <a:sym typeface="Symbol"/>
              </a:rPr>
              <a:t>. x  y f(x)  f(y) )</a:t>
            </a:r>
          </a:p>
          <a:p>
            <a:r>
              <a:rPr lang="ja-JP" altLang="en-US" dirty="0">
                <a:sym typeface="Symbol"/>
              </a:rPr>
              <a:t>定理：ある</a:t>
            </a:r>
            <a:r>
              <a:rPr lang="en-US" altLang="ja-JP" dirty="0" err="1">
                <a:sym typeface="Symbol"/>
              </a:rPr>
              <a:t>nNat</a:t>
            </a:r>
            <a:r>
              <a:rPr lang="ja-JP" altLang="en-US" dirty="0" err="1">
                <a:sym typeface="Symbol"/>
              </a:rPr>
              <a:t>が存</a:t>
            </a:r>
            <a:r>
              <a:rPr lang="ja-JP" altLang="en-US" dirty="0">
                <a:sym typeface="Symbol"/>
              </a:rPr>
              <a:t>在し、以下が成り立つ</a:t>
            </a: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r>
              <a:rPr lang="en-US" altLang="ja-JP" dirty="0">
                <a:sym typeface="Symbol"/>
              </a:rPr>
              <a:t>(</a:t>
            </a:r>
            <a:r>
              <a:rPr lang="en-US" altLang="ja-JP" dirty="0" err="1">
                <a:sym typeface="Symbol"/>
              </a:rPr>
              <a:t>i</a:t>
            </a:r>
            <a:r>
              <a:rPr lang="en-US" altLang="ja-JP" dirty="0">
                <a:sym typeface="Symbol"/>
              </a:rPr>
              <a:t>) </a:t>
            </a:r>
            <a:r>
              <a:rPr lang="en-US" altLang="ja-JP" dirty="0" err="1">
                <a:sym typeface="Symbol"/>
              </a:rPr>
              <a:t>f</a:t>
            </a:r>
            <a:r>
              <a:rPr lang="en-US" altLang="ja-JP" baseline="30000" dirty="0" err="1">
                <a:sym typeface="Symbol"/>
              </a:rPr>
              <a:t>n</a:t>
            </a:r>
            <a:r>
              <a:rPr lang="en-US" altLang="ja-JP" dirty="0">
                <a:sym typeface="Symbol"/>
              </a:rPr>
              <a:t>(</a:t>
            </a:r>
            <a:r>
              <a:rPr lang="ja-JP" altLang="en-US" dirty="0">
                <a:sym typeface="Symbol"/>
              </a:rPr>
              <a:t></a:t>
            </a:r>
            <a:r>
              <a:rPr lang="en-US" altLang="ja-JP" dirty="0">
                <a:sym typeface="Symbol"/>
              </a:rPr>
              <a:t>) = f</a:t>
            </a:r>
            <a:r>
              <a:rPr lang="en-US" altLang="ja-JP" baseline="30000" dirty="0">
                <a:sym typeface="Symbol"/>
              </a:rPr>
              <a:t>n+1</a:t>
            </a:r>
            <a:r>
              <a:rPr lang="en-US" altLang="ja-JP" dirty="0">
                <a:sym typeface="Symbol"/>
              </a:rPr>
              <a:t>(</a:t>
            </a:r>
            <a:r>
              <a:rPr lang="ja-JP" altLang="en-US" dirty="0">
                <a:sym typeface="Symbol"/>
              </a:rPr>
              <a:t></a:t>
            </a:r>
            <a:r>
              <a:rPr lang="en-US" altLang="ja-JP" dirty="0">
                <a:sym typeface="Symbol"/>
              </a:rPr>
              <a:t>) </a:t>
            </a:r>
          </a:p>
          <a:p>
            <a:pPr marL="457189" lvl="1" indent="0">
              <a:buNone/>
            </a:pPr>
            <a:r>
              <a:rPr lang="en-US" altLang="ja-JP" dirty="0">
                <a:sym typeface="Symbol"/>
              </a:rPr>
              <a:t>(ii) x= </a:t>
            </a:r>
            <a:r>
              <a:rPr lang="en-US" altLang="ja-JP" dirty="0" err="1">
                <a:sym typeface="Symbol"/>
              </a:rPr>
              <a:t>f</a:t>
            </a:r>
            <a:r>
              <a:rPr lang="en-US" altLang="ja-JP" baseline="30000" dirty="0" err="1">
                <a:sym typeface="Symbol"/>
              </a:rPr>
              <a:t>n</a:t>
            </a:r>
            <a:r>
              <a:rPr lang="en-US" altLang="ja-JP" dirty="0">
                <a:sym typeface="Symbol"/>
              </a:rPr>
              <a:t>(</a:t>
            </a:r>
            <a:r>
              <a:rPr lang="ja-JP" altLang="en-US" dirty="0">
                <a:sym typeface="Symbol"/>
              </a:rPr>
              <a:t></a:t>
            </a:r>
            <a:r>
              <a:rPr lang="en-US" altLang="ja-JP" dirty="0">
                <a:sym typeface="Symbol"/>
              </a:rPr>
              <a:t>) </a:t>
            </a:r>
            <a:r>
              <a:rPr lang="ja-JP" altLang="en-US" dirty="0">
                <a:sym typeface="Symbol"/>
              </a:rPr>
              <a:t>は、</a:t>
            </a:r>
            <a:r>
              <a:rPr lang="en-US" altLang="ja-JP" dirty="0">
                <a:sym typeface="Symbol"/>
              </a:rPr>
              <a:t> f(x)  x</a:t>
            </a:r>
            <a:r>
              <a:rPr lang="ja-JP" altLang="en-US" dirty="0">
                <a:sym typeface="Symbol"/>
              </a:rPr>
              <a:t>の最小解</a:t>
            </a:r>
            <a:r>
              <a:rPr lang="en-US" altLang="ja-JP" dirty="0">
                <a:sym typeface="Symbo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72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タイトル 1"/>
          <p:cNvSpPr>
            <a:spLocks noGrp="1"/>
          </p:cNvSpPr>
          <p:nvPr>
            <p:ph type="title"/>
          </p:nvPr>
        </p:nvSpPr>
        <p:spPr>
          <a:xfrm>
            <a:off x="226423" y="116632"/>
            <a:ext cx="10607040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字句解析器の構成</a:t>
            </a:r>
            <a:r>
              <a:rPr lang="en-US" altLang="ja-JP" dirty="0"/>
              <a:t> (</a:t>
            </a:r>
            <a:r>
              <a:rPr lang="ja-JP" altLang="en-US" dirty="0"/>
              <a:t>基本的な考え方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5761" y="1045561"/>
            <a:ext cx="10237154" cy="432885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ja-JP" altLang="en-US" dirty="0"/>
              <a:t>トークンの仕様を正規表現で記述</a:t>
            </a:r>
            <a:endParaRPr lang="en-US" altLang="ja-JP" dirty="0"/>
          </a:p>
          <a:p>
            <a:pPr lvl="1">
              <a:spcAft>
                <a:spcPts val="1200"/>
              </a:spcAft>
            </a:pPr>
            <a:r>
              <a:rPr lang="en-US" altLang="ja-JP" dirty="0"/>
              <a:t>WHILE: “while”</a:t>
            </a:r>
          </a:p>
          <a:p>
            <a:pPr lvl="1">
              <a:spcAft>
                <a:spcPts val="1200"/>
              </a:spcAft>
            </a:pPr>
            <a:r>
              <a:rPr lang="en-US" altLang="ja-JP" dirty="0"/>
              <a:t>ID: (a|...|</a:t>
            </a:r>
            <a:r>
              <a:rPr lang="en-US" altLang="ja-JP" dirty="0" err="1"/>
              <a:t>z|A</a:t>
            </a:r>
            <a:r>
              <a:rPr lang="en-US" altLang="ja-JP" dirty="0"/>
              <a:t>|...|Z)(a|...|</a:t>
            </a:r>
            <a:r>
              <a:rPr lang="en-US" altLang="ja-JP" dirty="0" err="1"/>
              <a:t>z|A</a:t>
            </a:r>
            <a:r>
              <a:rPr lang="en-US" altLang="ja-JP" dirty="0"/>
              <a:t>|...|Z|0|..|9)*</a:t>
            </a:r>
          </a:p>
          <a:p>
            <a:pPr lvl="1">
              <a:spcAft>
                <a:spcPts val="1200"/>
              </a:spcAft>
            </a:pPr>
            <a:r>
              <a:rPr lang="en-US" altLang="ja-JP" dirty="0"/>
              <a:t>NUM: (1|...|9)(0|...|9)*</a:t>
            </a:r>
          </a:p>
          <a:p>
            <a:pPr>
              <a:spcAft>
                <a:spcPts val="1200"/>
              </a:spcAft>
            </a:pPr>
            <a:r>
              <a:rPr lang="ja-JP" altLang="en-US" dirty="0"/>
              <a:t>トークンに相当する文字列（</a:t>
            </a:r>
            <a:r>
              <a:rPr lang="en-US" altLang="ja-JP" dirty="0">
                <a:solidFill>
                  <a:srgbClr val="FF0000"/>
                </a:solidFill>
              </a:rPr>
              <a:t>lexeme, </a:t>
            </a:r>
            <a:r>
              <a:rPr lang="ja-JP" altLang="en-US">
                <a:solidFill>
                  <a:srgbClr val="FF0000"/>
                </a:solidFill>
              </a:rPr>
              <a:t>語彙素</a:t>
            </a:r>
            <a:r>
              <a:rPr lang="ja-JP" altLang="en-US" dirty="0"/>
              <a:t>）を受理するオートマトン</a:t>
            </a:r>
            <a:r>
              <a:rPr lang="ja-JP" altLang="en-US"/>
              <a:t>を構築しプログラムとして記述</a:t>
            </a:r>
            <a:endParaRPr lang="ja-JP" altLang="en-US" dirty="0"/>
          </a:p>
        </p:txBody>
      </p:sp>
      <p:grpSp>
        <p:nvGrpSpPr>
          <p:cNvPr id="27" name="グループ化 26"/>
          <p:cNvGrpSpPr>
            <a:grpSpLocks/>
          </p:cNvGrpSpPr>
          <p:nvPr/>
        </p:nvGrpSpPr>
        <p:grpSpPr bwMode="auto">
          <a:xfrm>
            <a:off x="1847851" y="4962526"/>
            <a:ext cx="8442246" cy="1895432"/>
            <a:chOff x="323528" y="4962733"/>
            <a:chExt cx="8442364" cy="1895224"/>
          </a:xfrm>
        </p:grpSpPr>
        <p:sp>
          <p:nvSpPr>
            <p:cNvPr id="36869" name="円/楕円 3"/>
            <p:cNvSpPr>
              <a:spLocks noChangeArrowheads="1"/>
            </p:cNvSpPr>
            <p:nvPr/>
          </p:nvSpPr>
          <p:spPr bwMode="auto">
            <a:xfrm>
              <a:off x="4213056" y="5617451"/>
              <a:ext cx="576064" cy="576064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6870" name="直線矢印コネクタ 6"/>
            <p:cNvCxnSpPr>
              <a:cxnSpLocks noChangeShapeType="1"/>
              <a:endCxn id="36869" idx="1"/>
            </p:cNvCxnSpPr>
            <p:nvPr/>
          </p:nvCxnSpPr>
          <p:spPr bwMode="auto">
            <a:xfrm>
              <a:off x="4069040" y="5545443"/>
              <a:ext cx="228379" cy="15637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71" name="円/楕円 7"/>
            <p:cNvSpPr>
              <a:spLocks noChangeArrowheads="1"/>
            </p:cNvSpPr>
            <p:nvPr/>
          </p:nvSpPr>
          <p:spPr bwMode="auto">
            <a:xfrm>
              <a:off x="6157272" y="5588630"/>
              <a:ext cx="576064" cy="576064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872" name="フリーフォーム 8"/>
            <p:cNvSpPr>
              <a:spLocks/>
            </p:cNvSpPr>
            <p:nvPr/>
          </p:nvSpPr>
          <p:spPr bwMode="auto">
            <a:xfrm>
              <a:off x="4732731" y="5425739"/>
              <a:ext cx="1444487" cy="318148"/>
            </a:xfrm>
            <a:custGeom>
              <a:avLst/>
              <a:gdLst>
                <a:gd name="T0" fmla="*/ 0 w 1444487"/>
                <a:gd name="T1" fmla="*/ 318148 h 318148"/>
                <a:gd name="T2" fmla="*/ 675861 w 1444487"/>
                <a:gd name="T3" fmla="*/ 96 h 318148"/>
                <a:gd name="T4" fmla="*/ 1444487 w 1444487"/>
                <a:gd name="T5" fmla="*/ 291644 h 3181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4487" h="318148">
                  <a:moveTo>
                    <a:pt x="0" y="318148"/>
                  </a:moveTo>
                  <a:cubicBezTo>
                    <a:pt x="217556" y="161330"/>
                    <a:pt x="435113" y="4513"/>
                    <a:pt x="675861" y="96"/>
                  </a:cubicBezTo>
                  <a:cubicBezTo>
                    <a:pt x="916609" y="-4321"/>
                    <a:pt x="1180548" y="143661"/>
                    <a:pt x="1444487" y="29164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301860" y="4962733"/>
              <a:ext cx="2097078" cy="4616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a,...,</a:t>
              </a:r>
              <a:r>
                <a:rPr lang="en-US" altLang="ja-JP" sz="2400" kern="0" dirty="0" err="1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x,z,A</a:t>
              </a: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,...,Z</a:t>
              </a:r>
              <a:endParaRPr lang="ja-JP" altLang="en-US" sz="1400" dirty="0"/>
            </a:p>
          </p:txBody>
        </p:sp>
        <p:sp>
          <p:nvSpPr>
            <p:cNvPr id="36874" name="フリーフォーム 10"/>
            <p:cNvSpPr>
              <a:spLocks/>
            </p:cNvSpPr>
            <p:nvPr/>
          </p:nvSpPr>
          <p:spPr bwMode="auto">
            <a:xfrm>
              <a:off x="6703925" y="5345806"/>
              <a:ext cx="954207" cy="908010"/>
            </a:xfrm>
            <a:custGeom>
              <a:avLst/>
              <a:gdLst>
                <a:gd name="T0" fmla="*/ 0 w 954207"/>
                <a:gd name="T1" fmla="*/ 344638 h 908010"/>
                <a:gd name="T2" fmla="*/ 503582 w 954207"/>
                <a:gd name="T3" fmla="*/ 82 h 908010"/>
                <a:gd name="T4" fmla="*/ 954156 w 954207"/>
                <a:gd name="T5" fmla="*/ 371142 h 908010"/>
                <a:gd name="T6" fmla="*/ 530087 w 954207"/>
                <a:gd name="T7" fmla="*/ 901229 h 908010"/>
                <a:gd name="T8" fmla="*/ 53008 w 954207"/>
                <a:gd name="T9" fmla="*/ 622934 h 908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4207" h="908010">
                  <a:moveTo>
                    <a:pt x="0" y="344638"/>
                  </a:moveTo>
                  <a:cubicBezTo>
                    <a:pt x="172278" y="170151"/>
                    <a:pt x="344556" y="-4335"/>
                    <a:pt x="503582" y="82"/>
                  </a:cubicBezTo>
                  <a:cubicBezTo>
                    <a:pt x="662608" y="4499"/>
                    <a:pt x="949739" y="220951"/>
                    <a:pt x="954156" y="371142"/>
                  </a:cubicBezTo>
                  <a:cubicBezTo>
                    <a:pt x="958574" y="521333"/>
                    <a:pt x="680278" y="859264"/>
                    <a:pt x="530087" y="901229"/>
                  </a:cubicBezTo>
                  <a:cubicBezTo>
                    <a:pt x="379896" y="943194"/>
                    <a:pt x="216452" y="783064"/>
                    <a:pt x="53008" y="62293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657881" y="5083370"/>
              <a:ext cx="1108011" cy="12001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a,...,z,</a:t>
              </a:r>
            </a:p>
            <a:p>
              <a:pPr>
                <a:defRPr/>
              </a:pP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A,...,Z,</a:t>
              </a:r>
            </a:p>
            <a:p>
              <a:pPr>
                <a:defRPr/>
              </a:pP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0,...,9</a:t>
              </a:r>
              <a:endParaRPr lang="ja-JP" altLang="en-US" sz="1400" dirty="0"/>
            </a:p>
          </p:txBody>
        </p:sp>
        <p:sp>
          <p:nvSpPr>
            <p:cNvPr id="36876" name="フリーフォーム 12"/>
            <p:cNvSpPr>
              <a:spLocks/>
            </p:cNvSpPr>
            <p:nvPr/>
          </p:nvSpPr>
          <p:spPr bwMode="auto">
            <a:xfrm rot="-10493811">
              <a:off x="2776282" y="6002134"/>
              <a:ext cx="1444487" cy="318148"/>
            </a:xfrm>
            <a:custGeom>
              <a:avLst/>
              <a:gdLst>
                <a:gd name="T0" fmla="*/ 0 w 1444487"/>
                <a:gd name="T1" fmla="*/ 318148 h 318148"/>
                <a:gd name="T2" fmla="*/ 675861 w 1444487"/>
                <a:gd name="T3" fmla="*/ 96 h 318148"/>
                <a:gd name="T4" fmla="*/ 1444487 w 1444487"/>
                <a:gd name="T5" fmla="*/ 291644 h 3181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4487" h="318148">
                  <a:moveTo>
                    <a:pt x="0" y="318148"/>
                  </a:moveTo>
                  <a:cubicBezTo>
                    <a:pt x="217556" y="161330"/>
                    <a:pt x="435113" y="4513"/>
                    <a:pt x="675861" y="96"/>
                  </a:cubicBezTo>
                  <a:cubicBezTo>
                    <a:pt x="916609" y="-4321"/>
                    <a:pt x="1180548" y="143661"/>
                    <a:pt x="1444487" y="29164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877" name="円/楕円 13"/>
            <p:cNvSpPr>
              <a:spLocks noChangeArrowheads="1"/>
            </p:cNvSpPr>
            <p:nvPr/>
          </p:nvSpPr>
          <p:spPr bwMode="auto">
            <a:xfrm>
              <a:off x="2188931" y="5545443"/>
              <a:ext cx="576064" cy="576064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23528" y="5467503"/>
              <a:ext cx="960532" cy="4616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0,...,9</a:t>
              </a:r>
              <a:endParaRPr lang="ja-JP" altLang="en-US" sz="1400" dirty="0"/>
            </a:p>
          </p:txBody>
        </p:sp>
        <p:sp>
          <p:nvSpPr>
            <p:cNvPr id="36879" name="フリーフォーム 15"/>
            <p:cNvSpPr>
              <a:spLocks/>
            </p:cNvSpPr>
            <p:nvPr/>
          </p:nvSpPr>
          <p:spPr bwMode="auto">
            <a:xfrm>
              <a:off x="1469638" y="5374583"/>
              <a:ext cx="743475" cy="922782"/>
            </a:xfrm>
            <a:custGeom>
              <a:avLst/>
              <a:gdLst>
                <a:gd name="T0" fmla="*/ 743475 w 743475"/>
                <a:gd name="T1" fmla="*/ 270843 h 922782"/>
                <a:gd name="T2" fmla="*/ 266397 w 743475"/>
                <a:gd name="T3" fmla="*/ 5800 h 922782"/>
                <a:gd name="T4" fmla="*/ 1353 w 743475"/>
                <a:gd name="T5" fmla="*/ 496130 h 922782"/>
                <a:gd name="T6" fmla="*/ 372414 w 743475"/>
                <a:gd name="T7" fmla="*/ 920200 h 922782"/>
                <a:gd name="T8" fmla="*/ 730223 w 743475"/>
                <a:gd name="T9" fmla="*/ 641904 h 922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3475" h="922782">
                  <a:moveTo>
                    <a:pt x="743475" y="270843"/>
                  </a:moveTo>
                  <a:cubicBezTo>
                    <a:pt x="566779" y="119547"/>
                    <a:pt x="390084" y="-31748"/>
                    <a:pt x="266397" y="5800"/>
                  </a:cubicBezTo>
                  <a:cubicBezTo>
                    <a:pt x="142710" y="43348"/>
                    <a:pt x="-16317" y="343730"/>
                    <a:pt x="1353" y="496130"/>
                  </a:cubicBezTo>
                  <a:cubicBezTo>
                    <a:pt x="19022" y="648530"/>
                    <a:pt x="250936" y="895904"/>
                    <a:pt x="372414" y="920200"/>
                  </a:cubicBezTo>
                  <a:cubicBezTo>
                    <a:pt x="493892" y="944496"/>
                    <a:pt x="612057" y="793200"/>
                    <a:pt x="730223" y="64190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958816" y="6297673"/>
              <a:ext cx="910840" cy="4616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kern="0" dirty="0">
                  <a:solidFill>
                    <a:srgbClr val="000000"/>
                  </a:solidFill>
                  <a:latin typeface="Comic Sans MS"/>
                  <a:ea typeface="HGS創英角ﾎﾟｯﾌﾟ体"/>
                </a:rPr>
                <a:t>1,...,9</a:t>
              </a:r>
              <a:endParaRPr lang="ja-JP" altLang="en-US" sz="1400" dirty="0"/>
            </a:p>
          </p:txBody>
        </p:sp>
        <p:sp>
          <p:nvSpPr>
            <p:cNvPr id="36881" name="円/楕円 17"/>
            <p:cNvSpPr>
              <a:spLocks noChangeArrowheads="1"/>
            </p:cNvSpPr>
            <p:nvPr/>
          </p:nvSpPr>
          <p:spPr bwMode="auto">
            <a:xfrm>
              <a:off x="5166942" y="6124346"/>
              <a:ext cx="576064" cy="576064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6882" name="直線矢印コネクタ 19"/>
            <p:cNvCxnSpPr>
              <a:cxnSpLocks noChangeShapeType="1"/>
              <a:stCxn id="36869" idx="6"/>
              <a:endCxn id="36881" idx="1"/>
            </p:cNvCxnSpPr>
            <p:nvPr/>
          </p:nvCxnSpPr>
          <p:spPr bwMode="auto">
            <a:xfrm>
              <a:off x="4789120" y="5905483"/>
              <a:ext cx="462185" cy="30322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83" name="テキスト ボックス 20"/>
            <p:cNvSpPr txBox="1">
              <a:spLocks noChangeArrowheads="1"/>
            </p:cNvSpPr>
            <p:nvPr/>
          </p:nvSpPr>
          <p:spPr bwMode="auto">
            <a:xfrm>
              <a:off x="4789120" y="6051905"/>
              <a:ext cx="359399" cy="4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/>
              <a:r>
                <a:rPr lang="en-US" altLang="ja-JP" sz="2000"/>
                <a:t>w</a:t>
              </a:r>
              <a:endParaRPr lang="ja-JP" altLang="en-US" sz="2000"/>
            </a:p>
          </p:txBody>
        </p:sp>
        <p:cxnSp>
          <p:nvCxnSpPr>
            <p:cNvPr id="36884" name="直線矢印コネクタ 21"/>
            <p:cNvCxnSpPr>
              <a:cxnSpLocks noChangeShapeType="1"/>
            </p:cNvCxnSpPr>
            <p:nvPr/>
          </p:nvCxnSpPr>
          <p:spPr bwMode="auto">
            <a:xfrm>
              <a:off x="5715033" y="6412378"/>
              <a:ext cx="585159" cy="15161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85" name="テキスト ボックス 23"/>
            <p:cNvSpPr txBox="1">
              <a:spLocks noChangeArrowheads="1"/>
            </p:cNvSpPr>
            <p:nvPr/>
          </p:nvSpPr>
          <p:spPr bwMode="auto">
            <a:xfrm>
              <a:off x="6360734" y="6404361"/>
              <a:ext cx="516495" cy="4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/>
              <a:r>
                <a:rPr lang="en-US" altLang="ja-JP" sz="2000"/>
                <a:t>...</a:t>
              </a:r>
              <a:endParaRPr lang="ja-JP" altLang="en-US" sz="2000"/>
            </a:p>
          </p:txBody>
        </p:sp>
        <p:cxnSp>
          <p:nvCxnSpPr>
            <p:cNvPr id="36886" name="直線矢印コネクタ 24"/>
            <p:cNvCxnSpPr>
              <a:cxnSpLocks noChangeShapeType="1"/>
              <a:endCxn id="36871" idx="3"/>
            </p:cNvCxnSpPr>
            <p:nvPr/>
          </p:nvCxnSpPr>
          <p:spPr bwMode="auto">
            <a:xfrm flipV="1">
              <a:off x="5743006" y="6080331"/>
              <a:ext cx="498629" cy="22007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87" name="テキスト ボックス 22"/>
            <p:cNvSpPr txBox="1">
              <a:spLocks noChangeArrowheads="1"/>
            </p:cNvSpPr>
            <p:nvPr/>
          </p:nvSpPr>
          <p:spPr bwMode="auto">
            <a:xfrm>
              <a:off x="5728348" y="6457891"/>
              <a:ext cx="332147" cy="4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Comic Sans MS" pitchFamily="66" charset="0"/>
                  <a:ea typeface="HGS創英角ﾎﾟｯﾌﾟ体" pitchFamily="50" charset="-128"/>
                </a:defRPr>
              </a:lvl9pPr>
            </a:lstStyle>
            <a:p>
              <a:pPr eaLnBrk="1" hangingPunct="1"/>
              <a:r>
                <a:rPr lang="en-US" altLang="ja-JP" sz="2000"/>
                <a:t>h</a:t>
              </a:r>
              <a:endParaRPr lang="ja-JP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79563521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0267" y="34273"/>
            <a:ext cx="11446933" cy="1143000"/>
          </a:xfrm>
        </p:spPr>
        <p:txBody>
          <a:bodyPr/>
          <a:lstStyle/>
          <a:p>
            <a:r>
              <a:rPr kumimoji="1" lang="ja-JP" altLang="en-US"/>
              <a:t>不動点を求めるアルゴリズム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03512" y="1052737"/>
            <a:ext cx="8712968" cy="4525963"/>
          </a:xfrm>
        </p:spPr>
        <p:txBody>
          <a:bodyPr/>
          <a:lstStyle/>
          <a:p>
            <a:pPr marL="0" lvl="1" indent="0">
              <a:buNone/>
            </a:pPr>
            <a:endParaRPr lang="en-US" altLang="ja-JP" sz="2000" dirty="0">
              <a:sym typeface="Symbol"/>
            </a:endParaRPr>
          </a:p>
          <a:p>
            <a:pPr marL="0" lvl="1" indent="0">
              <a:buNone/>
            </a:pPr>
            <a:endParaRPr lang="en-US" altLang="ja-JP" sz="2000" dirty="0">
              <a:sym typeface="Symbol"/>
            </a:endParaRPr>
          </a:p>
          <a:p>
            <a:pPr marL="0" lvl="1" indent="0">
              <a:buNone/>
            </a:pPr>
            <a:endParaRPr lang="en-US" altLang="ja-JP" sz="2000" dirty="0">
              <a:sym typeface="Symbol"/>
            </a:endParaRPr>
          </a:p>
          <a:p>
            <a:pPr marL="0" lvl="1" indent="0">
              <a:buNone/>
            </a:pPr>
            <a:endParaRPr lang="en-US" altLang="ja-JP" sz="2000" dirty="0">
              <a:sym typeface="Symbol"/>
            </a:endParaRPr>
          </a:p>
          <a:p>
            <a:pPr marL="0" lvl="1" indent="0">
              <a:buNone/>
            </a:pPr>
            <a:endParaRPr lang="en-US" altLang="ja-JP" sz="2000" dirty="0">
              <a:sym typeface="Symbol"/>
            </a:endParaRPr>
          </a:p>
          <a:p>
            <a:pPr marL="0" indent="0">
              <a:buNone/>
            </a:pPr>
            <a:endParaRPr lang="en-US" altLang="ja-JP" sz="2000" dirty="0">
              <a:sym typeface="Symbol"/>
            </a:endParaRPr>
          </a:p>
          <a:p>
            <a:pPr marL="0" indent="0">
              <a:buNone/>
            </a:pPr>
            <a:endParaRPr lang="en-US" altLang="ja-JP" sz="2000" dirty="0">
              <a:sym typeface="Symbol"/>
            </a:endParaRP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2495600" y="2039709"/>
            <a:ext cx="7128792" cy="1724335"/>
          </a:xfrm>
          <a:prstGeom prst="roundRect">
            <a:avLst/>
          </a:prstGeom>
          <a:solidFill>
            <a:srgbClr val="FF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400" dirty="0">
                <a:sym typeface="Symbol"/>
              </a:rPr>
              <a:t>x  f(x)  </a:t>
            </a:r>
            <a:r>
              <a:rPr lang="ja-JP" altLang="en-US" sz="2400" dirty="0">
                <a:sym typeface="Symbol"/>
              </a:rPr>
              <a:t>の最小解を求めるアルゴリズム：</a:t>
            </a:r>
            <a:endParaRPr lang="en-US" altLang="ja-JP" sz="2400" dirty="0">
              <a:sym typeface="Symbol"/>
            </a:endParaRPr>
          </a:p>
          <a:p>
            <a:r>
              <a:rPr lang="en-US" altLang="ja-JP" sz="2400" dirty="0">
                <a:sym typeface="Symbol"/>
              </a:rPr>
              <a:t>  x := </a:t>
            </a:r>
            <a:r>
              <a:rPr lang="ja-JP" altLang="en-US" sz="2400" dirty="0">
                <a:sym typeface="Symbol"/>
              </a:rPr>
              <a:t></a:t>
            </a:r>
            <a:r>
              <a:rPr lang="en-US" altLang="ja-JP" sz="2400" dirty="0">
                <a:sym typeface="Symbol"/>
              </a:rPr>
              <a:t>;</a:t>
            </a:r>
          </a:p>
          <a:p>
            <a:r>
              <a:rPr lang="en-US" altLang="ja-JP" sz="2400" dirty="0">
                <a:sym typeface="Symbol"/>
              </a:rPr>
              <a:t>  while (f(x) x) do x := f(x);</a:t>
            </a:r>
          </a:p>
          <a:p>
            <a:r>
              <a:rPr lang="en-US" altLang="ja-JP" sz="2400" dirty="0">
                <a:sym typeface="Symbol"/>
              </a:rPr>
              <a:t>  return x</a:t>
            </a:r>
            <a:endParaRPr lang="ja-JP" altLang="en-US" sz="2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42B5D92-09BC-1044-9B39-826554734FC9}"/>
              </a:ext>
            </a:extLst>
          </p:cNvPr>
          <p:cNvSpPr txBox="1">
            <a:spLocks/>
          </p:cNvSpPr>
          <p:nvPr/>
        </p:nvSpPr>
        <p:spPr>
          <a:xfrm>
            <a:off x="400755" y="995061"/>
            <a:ext cx="11525955" cy="104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前ページの仮定を満たすならば，以下のアルゴリズムで</a:t>
            </a:r>
            <a:br>
              <a:rPr lang="en-US" altLang="ja-JP" dirty="0"/>
            </a:br>
            <a:r>
              <a:rPr lang="ja-JP" altLang="en-US"/>
              <a:t>最小不動点が求まる</a:t>
            </a:r>
            <a:endParaRPr lang="en-US" altLang="ja-JP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02388226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556" y="34273"/>
            <a:ext cx="11458222" cy="1143000"/>
          </a:xfrm>
        </p:spPr>
        <p:txBody>
          <a:bodyPr/>
          <a:lstStyle/>
          <a:p>
            <a:r>
              <a:rPr kumimoji="1" lang="ja-JP" altLang="en-US" dirty="0"/>
              <a:t>例：</a:t>
            </a:r>
            <a:r>
              <a:rPr kumimoji="1" lang="en-US" altLang="ja-JP" dirty="0"/>
              <a:t>Nulls</a:t>
            </a:r>
            <a:r>
              <a:rPr kumimoji="1" lang="ja-JP" altLang="en-US" dirty="0"/>
              <a:t>の場合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03512" y="881119"/>
            <a:ext cx="8712968" cy="4525963"/>
          </a:xfrm>
        </p:spPr>
        <p:txBody>
          <a:bodyPr/>
          <a:lstStyle/>
          <a:p>
            <a:pPr marL="0" lvl="1" indent="0">
              <a:buNone/>
            </a:pPr>
            <a:endParaRPr lang="en-US" altLang="ja-JP" sz="2000" dirty="0">
              <a:sym typeface="Symbol"/>
            </a:endParaRPr>
          </a:p>
          <a:p>
            <a:pPr marL="0" lvl="1" indent="0">
              <a:buNone/>
            </a:pPr>
            <a:endParaRPr lang="en-US" altLang="ja-JP" sz="2000" dirty="0">
              <a:sym typeface="Symbol"/>
            </a:endParaRPr>
          </a:p>
          <a:p>
            <a:pPr marL="0" lvl="1" indent="0">
              <a:buNone/>
            </a:pPr>
            <a:endParaRPr lang="en-US" altLang="ja-JP" sz="2000" dirty="0">
              <a:sym typeface="Symbol"/>
            </a:endParaRPr>
          </a:p>
          <a:p>
            <a:pPr marL="0" lvl="1" indent="0">
              <a:buNone/>
            </a:pPr>
            <a:endParaRPr lang="en-US" altLang="ja-JP" sz="2000" dirty="0">
              <a:sym typeface="Symbol"/>
            </a:endParaRPr>
          </a:p>
          <a:p>
            <a:pPr marL="0" lvl="1" indent="0">
              <a:buNone/>
            </a:pPr>
            <a:endParaRPr lang="en-US" altLang="ja-JP" sz="2000" dirty="0">
              <a:sym typeface="Symbol"/>
            </a:endParaRPr>
          </a:p>
          <a:p>
            <a:pPr marL="0" indent="0">
              <a:buNone/>
            </a:pPr>
            <a:endParaRPr lang="en-US" altLang="ja-JP" sz="2000" dirty="0">
              <a:sym typeface="Symbol"/>
            </a:endParaRPr>
          </a:p>
          <a:p>
            <a:pPr marL="0" indent="0">
              <a:buNone/>
            </a:pPr>
            <a:endParaRPr lang="en-US" altLang="ja-JP" sz="2000" dirty="0">
              <a:sym typeface="Symbol"/>
            </a:endParaRP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160433" y="5395419"/>
            <a:ext cx="5472608" cy="1395755"/>
          </a:xfrm>
          <a:prstGeom prst="roundRect">
            <a:avLst/>
          </a:prstGeom>
          <a:solidFill>
            <a:srgbClr val="FF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>
                <a:sym typeface="Symbol"/>
              </a:rPr>
              <a:t>x  f(x)  </a:t>
            </a:r>
            <a:r>
              <a:rPr lang="ja-JP" altLang="en-US" sz="2000" dirty="0">
                <a:sym typeface="Symbol"/>
              </a:rPr>
              <a:t>の最小解を求めるアルゴリズム：</a:t>
            </a:r>
            <a:endParaRPr lang="en-US" altLang="ja-JP" sz="2000" dirty="0">
              <a:sym typeface="Symbol"/>
            </a:endParaRPr>
          </a:p>
          <a:p>
            <a:r>
              <a:rPr lang="en-US" altLang="ja-JP" sz="2000" dirty="0">
                <a:sym typeface="Symbol"/>
              </a:rPr>
              <a:t>  x := </a:t>
            </a:r>
            <a:r>
              <a:rPr lang="ja-JP" altLang="en-US" sz="2000" dirty="0">
                <a:sym typeface="Symbol"/>
              </a:rPr>
              <a:t></a:t>
            </a:r>
            <a:r>
              <a:rPr lang="en-US" altLang="ja-JP" sz="2000" dirty="0">
                <a:sym typeface="Symbol"/>
              </a:rPr>
              <a:t>;</a:t>
            </a:r>
          </a:p>
          <a:p>
            <a:r>
              <a:rPr lang="en-US" altLang="ja-JP" sz="2000" dirty="0">
                <a:sym typeface="Symbol"/>
              </a:rPr>
              <a:t>  while (f(x) x) do x := f(x);</a:t>
            </a:r>
          </a:p>
          <a:p>
            <a:r>
              <a:rPr lang="en-US" altLang="ja-JP" sz="2000" dirty="0">
                <a:sym typeface="Symbol"/>
              </a:rPr>
              <a:t>  return x</a:t>
            </a:r>
            <a:endParaRPr lang="ja-JP" altLang="en-US" sz="2000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935644" y="1124744"/>
            <a:ext cx="8568952" cy="103633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 err="1">
                <a:sym typeface="Symbol"/>
              </a:rPr>
              <a:t>d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 C</a:t>
            </a:r>
            <a:r>
              <a:rPr lang="en-US" altLang="ja-JP" sz="2000" dirty="0"/>
              <a:t> Nulls</a:t>
            </a:r>
            <a:r>
              <a:rPr lang="en-US" altLang="ja-JP" sz="2000" dirty="0">
                <a:sym typeface="Symbol"/>
              </a:rPr>
              <a:t>    </a:t>
            </a:r>
            <a:r>
              <a:rPr lang="en-US" altLang="ja-JP" sz="2000" dirty="0"/>
              <a:t>true </a:t>
            </a:r>
            <a:r>
              <a:rPr lang="en-US" altLang="ja-JP" sz="2000" dirty="0">
                <a:sym typeface="Symbol"/>
              </a:rPr>
              <a:t> </a:t>
            </a:r>
            <a:r>
              <a:rPr lang="en-US" altLang="ja-JP" sz="2000" dirty="0" err="1">
                <a:sym typeface="Symbol"/>
              </a:rPr>
              <a:t>B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	 </a:t>
            </a:r>
            <a:r>
              <a:rPr lang="en-US" altLang="ja-JP" sz="2000" dirty="0" err="1">
                <a:sym typeface="Symbol"/>
              </a:rPr>
              <a:t>B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</a:t>
            </a:r>
            <a:r>
              <a:rPr lang="en-US" altLang="ja-JP" sz="2000" dirty="0" err="1">
                <a:sym typeface="Symbol"/>
              </a:rPr>
              <a:t>A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</a:t>
            </a:r>
          </a:p>
          <a:p>
            <a:r>
              <a:rPr lang="en-US" altLang="ja-JP" sz="2000" dirty="0" err="1">
                <a:sym typeface="Symbol"/>
              </a:rPr>
              <a:t>A</a:t>
            </a:r>
            <a:r>
              <a:rPr lang="en-US" altLang="ja-JP" sz="2000" dirty="0" err="1"/>
              <a:t>Nulls</a:t>
            </a:r>
            <a:r>
              <a:rPr lang="en-US" altLang="ja-JP" sz="2000" dirty="0" err="1">
                <a:sym typeface="Symbol"/>
              </a:rPr>
              <a:t>B</a:t>
            </a:r>
            <a:r>
              <a:rPr lang="en-US" altLang="ja-JP" sz="2000" dirty="0" err="1"/>
              <a:t>Nulls</a:t>
            </a:r>
            <a:r>
              <a:rPr lang="en-US" altLang="ja-JP" sz="2000" dirty="0" err="1">
                <a:sym typeface="Symbol"/>
              </a:rPr>
              <a:t>C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</a:t>
            </a:r>
            <a:r>
              <a:rPr lang="en-US" altLang="ja-JP" sz="2000" dirty="0" err="1">
                <a:sym typeface="Symbol"/>
              </a:rPr>
              <a:t>C</a:t>
            </a:r>
            <a:r>
              <a:rPr lang="en-US" altLang="ja-JP" sz="2000" dirty="0" err="1"/>
              <a:t>Nulls</a:t>
            </a:r>
            <a:r>
              <a:rPr lang="en-US" altLang="ja-JP" sz="2000" dirty="0">
                <a:sym typeface="Symbol"/>
              </a:rPr>
              <a:t>   </a:t>
            </a:r>
            <a:r>
              <a:rPr lang="en-US" altLang="ja-JP" sz="2000" dirty="0" err="1">
                <a:sym typeface="Symbol"/>
              </a:rPr>
              <a:t>c</a:t>
            </a:r>
            <a:r>
              <a:rPr lang="en-US" altLang="ja-JP" sz="2000" dirty="0" err="1"/>
              <a:t>Nulls</a:t>
            </a:r>
            <a:r>
              <a:rPr lang="en-US" altLang="ja-JP" sz="2000" dirty="0" err="1">
                <a:sym typeface="Symbol"/>
              </a:rPr>
              <a:t>B</a:t>
            </a:r>
            <a:r>
              <a:rPr lang="en-US" altLang="ja-JP" sz="2000" dirty="0">
                <a:sym typeface="Symbol"/>
              </a:rPr>
              <a:t></a:t>
            </a:r>
            <a:r>
              <a:rPr lang="en-US" altLang="ja-JP" sz="2000" dirty="0"/>
              <a:t> Nulls</a:t>
            </a:r>
            <a:r>
              <a:rPr lang="en-US" altLang="ja-JP" sz="2000" dirty="0">
                <a:sym typeface="Symbol"/>
              </a:rPr>
              <a:t> 	 </a:t>
            </a:r>
            <a:r>
              <a:rPr lang="en-US" altLang="ja-JP" sz="2000" dirty="0" err="1">
                <a:sym typeface="Symbol"/>
              </a:rPr>
              <a:t>a</a:t>
            </a:r>
            <a:r>
              <a:rPr lang="en-US" altLang="ja-JP" sz="2000" dirty="0" err="1"/>
              <a:t>Nulls</a:t>
            </a:r>
            <a:r>
              <a:rPr lang="en-US" altLang="ja-JP" sz="2000" dirty="0" err="1">
                <a:sym typeface="Symbol"/>
              </a:rPr>
              <a:t>A</a:t>
            </a:r>
            <a:r>
              <a:rPr lang="en-US" altLang="ja-JP" sz="2000" dirty="0">
                <a:sym typeface="Symbol"/>
              </a:rPr>
              <a:t></a:t>
            </a:r>
            <a:r>
              <a:rPr lang="en-US" altLang="ja-JP" sz="2000" dirty="0"/>
              <a:t> Nulls</a:t>
            </a:r>
            <a:r>
              <a:rPr lang="en-US" altLang="ja-JP" sz="2000" dirty="0">
                <a:sym typeface="Symbol"/>
              </a:rPr>
              <a:t> </a:t>
            </a:r>
            <a:endParaRPr lang="ja-JP" altLang="en-US" sz="2000" dirty="0"/>
          </a:p>
        </p:txBody>
      </p:sp>
      <p:sp>
        <p:nvSpPr>
          <p:cNvPr id="12" name="下矢印 11"/>
          <p:cNvSpPr/>
          <p:nvPr/>
        </p:nvSpPr>
        <p:spPr bwMode="auto">
          <a:xfrm>
            <a:off x="5384683" y="2161083"/>
            <a:ext cx="288032" cy="288032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1928835" y="2449113"/>
            <a:ext cx="8568952" cy="18278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Nulls </a:t>
            </a:r>
            <a:r>
              <a:rPr lang="en-US" altLang="ja-JP" sz="2000" dirty="0">
                <a:sym typeface="Symbol"/>
              </a:rPr>
              <a:t> f(Nulls) where:</a:t>
            </a:r>
          </a:p>
          <a:p>
            <a:r>
              <a:rPr lang="en-US" altLang="ja-JP" sz="2000" dirty="0">
                <a:sym typeface="Symbol"/>
              </a:rPr>
              <a:t>f(x) = (</a:t>
            </a:r>
            <a:r>
              <a:rPr lang="en-US" altLang="ja-JP" sz="2000" dirty="0" err="1">
                <a:sym typeface="Symbol"/>
              </a:rPr>
              <a:t>d</a:t>
            </a:r>
            <a:r>
              <a:rPr lang="en-US" altLang="ja-JP" sz="2000" dirty="0" err="1"/>
              <a:t>x</a:t>
            </a:r>
            <a:r>
              <a:rPr lang="en-US" altLang="ja-JP" sz="2000" dirty="0">
                <a:sym typeface="Symbol"/>
              </a:rPr>
              <a:t>  {C})  {B}  (</a:t>
            </a:r>
            <a:r>
              <a:rPr lang="en-US" altLang="ja-JP" sz="2000" dirty="0" err="1">
                <a:sym typeface="Symbol"/>
              </a:rPr>
              <a:t>B</a:t>
            </a:r>
            <a:r>
              <a:rPr lang="en-US" altLang="ja-JP" sz="2000" dirty="0" err="1"/>
              <a:t>x</a:t>
            </a:r>
            <a:r>
              <a:rPr lang="en-US" altLang="ja-JP" sz="2000" dirty="0">
                <a:sym typeface="Symbol"/>
              </a:rPr>
              <a:t>  {A}) </a:t>
            </a:r>
          </a:p>
          <a:p>
            <a:r>
              <a:rPr lang="en-US" altLang="ja-JP" sz="2000" dirty="0">
                <a:sym typeface="Symbol"/>
              </a:rPr>
              <a:t>        (</a:t>
            </a:r>
            <a:r>
              <a:rPr lang="en-US" altLang="ja-JP" sz="2000" dirty="0" err="1">
                <a:sym typeface="Symbol"/>
              </a:rPr>
              <a:t>A</a:t>
            </a:r>
            <a:r>
              <a:rPr lang="en-US" altLang="ja-JP" sz="2000" dirty="0" err="1"/>
              <a:t>x</a:t>
            </a:r>
            <a:r>
              <a:rPr lang="en-US" altLang="ja-JP" sz="2000" dirty="0" err="1">
                <a:sym typeface="Symbol"/>
              </a:rPr>
              <a:t>B</a:t>
            </a:r>
            <a:r>
              <a:rPr lang="en-US" altLang="ja-JP" sz="2000" dirty="0" err="1"/>
              <a:t>x</a:t>
            </a:r>
            <a:r>
              <a:rPr lang="en-US" altLang="ja-JP" sz="2000" dirty="0" err="1">
                <a:sym typeface="Symbol"/>
              </a:rPr>
              <a:t>C</a:t>
            </a:r>
            <a:r>
              <a:rPr lang="en-US" altLang="ja-JP" sz="2000" dirty="0" err="1"/>
              <a:t>x</a:t>
            </a:r>
            <a:r>
              <a:rPr lang="en-US" altLang="ja-JP" sz="2000" dirty="0">
                <a:sym typeface="Symbol"/>
              </a:rPr>
              <a:t>  {C})  (</a:t>
            </a:r>
            <a:r>
              <a:rPr lang="en-US" altLang="ja-JP" sz="2000" dirty="0" err="1">
                <a:sym typeface="Symbol"/>
              </a:rPr>
              <a:t>c</a:t>
            </a:r>
            <a:r>
              <a:rPr lang="en-US" altLang="ja-JP" sz="2000" dirty="0" err="1"/>
              <a:t>x</a:t>
            </a:r>
            <a:r>
              <a:rPr lang="en-US" altLang="ja-JP" sz="2000" dirty="0">
                <a:sym typeface="Symbol"/>
              </a:rPr>
              <a:t>  {B})  (</a:t>
            </a:r>
            <a:r>
              <a:rPr lang="en-US" altLang="ja-JP" sz="2000" dirty="0" err="1">
                <a:sym typeface="Symbol"/>
              </a:rPr>
              <a:t>a</a:t>
            </a:r>
            <a:r>
              <a:rPr lang="en-US" altLang="ja-JP" sz="2000" dirty="0" err="1"/>
              <a:t>x</a:t>
            </a:r>
            <a:r>
              <a:rPr lang="en-US" altLang="ja-JP" sz="2000" dirty="0">
                <a:sym typeface="Symbol"/>
              </a:rPr>
              <a:t>  {A})</a:t>
            </a:r>
          </a:p>
          <a:p>
            <a:r>
              <a:rPr lang="ja-JP" altLang="en-US" sz="2000" dirty="0">
                <a:sym typeface="Symbol"/>
              </a:rPr>
              <a:t>（ただし </a:t>
            </a:r>
            <a:r>
              <a:rPr lang="en-US" altLang="ja-JP" sz="2000" dirty="0" err="1">
                <a:sym typeface="Symbol"/>
              </a:rPr>
              <a:t>bS</a:t>
            </a:r>
            <a:r>
              <a:rPr lang="en-US" altLang="ja-JP" sz="2000" dirty="0">
                <a:sym typeface="Symbol"/>
              </a:rPr>
              <a:t> </a:t>
            </a:r>
            <a:r>
              <a:rPr lang="ja-JP" altLang="en-US" sz="2000" dirty="0">
                <a:sym typeface="Symbol"/>
              </a:rPr>
              <a:t>は</a:t>
            </a:r>
            <a:r>
              <a:rPr lang="en-US" altLang="ja-JP" sz="2000" dirty="0">
                <a:sym typeface="Symbol"/>
              </a:rPr>
              <a:t>b</a:t>
            </a:r>
            <a:r>
              <a:rPr lang="ja-JP" altLang="en-US" sz="2000" dirty="0">
                <a:sym typeface="Symbol"/>
              </a:rPr>
              <a:t>が真なら</a:t>
            </a:r>
            <a:r>
              <a:rPr lang="en-US" altLang="ja-JP" sz="2000" dirty="0">
                <a:sym typeface="Symbol"/>
              </a:rPr>
              <a:t>S, </a:t>
            </a:r>
            <a:r>
              <a:rPr lang="ja-JP" altLang="en-US" sz="2000" dirty="0">
                <a:sym typeface="Symbol"/>
              </a:rPr>
              <a:t>偽なら</a:t>
            </a:r>
            <a:r>
              <a:rPr lang="en-US" altLang="ja-JP" sz="2000" dirty="0">
                <a:sym typeface="Symbol"/>
              </a:rPr>
              <a:t> </a:t>
            </a:r>
            <a:r>
              <a:rPr lang="ja-JP" altLang="en-US" sz="2000" dirty="0">
                <a:sym typeface="Symbol"/>
              </a:rPr>
              <a:t>とする）</a:t>
            </a:r>
            <a:endParaRPr lang="en-US" altLang="ja-JP" sz="2000" dirty="0">
              <a:sym typeface="Symbol"/>
            </a:endParaRPr>
          </a:p>
          <a:p>
            <a:r>
              <a:rPr lang="en-US" altLang="ja-JP" sz="2000" dirty="0">
                <a:sym typeface="Symbol"/>
              </a:rPr>
              <a:t>f</a:t>
            </a:r>
            <a:r>
              <a:rPr lang="ja-JP" altLang="en-US" sz="2000" dirty="0">
                <a:sym typeface="Symbol"/>
              </a:rPr>
              <a:t>は、</a:t>
            </a:r>
            <a:r>
              <a:rPr lang="en-US" altLang="ja-JP" sz="2000" dirty="0">
                <a:sym typeface="Symbol"/>
              </a:rPr>
              <a:t>2</a:t>
            </a:r>
            <a:r>
              <a:rPr lang="en-US" altLang="ja-JP" sz="2000" baseline="30000" dirty="0">
                <a:sym typeface="Symbol"/>
              </a:rPr>
              <a:t>{A,B,C}</a:t>
            </a:r>
            <a:r>
              <a:rPr lang="ja-JP" altLang="en-US" sz="2000" dirty="0">
                <a:sym typeface="Symbol"/>
              </a:rPr>
              <a:t>上の単調関数</a:t>
            </a:r>
            <a:endParaRPr lang="en-US" altLang="ja-JP" sz="2000" dirty="0">
              <a:sym typeface="Symbol"/>
            </a:endParaRPr>
          </a:p>
          <a:p>
            <a:endParaRPr lang="en-US" altLang="ja-JP" sz="2000" dirty="0">
              <a:sym typeface="Symbol"/>
            </a:endParaRPr>
          </a:p>
          <a:p>
            <a:endParaRPr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25937" y="443711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f(</a:t>
            </a:r>
            <a:r>
              <a:rPr lang="en-US" altLang="ja-JP" sz="2400" dirty="0">
                <a:sym typeface="Symbol"/>
              </a:rPr>
              <a:t></a:t>
            </a:r>
            <a:r>
              <a:rPr lang="en-US" altLang="ja-JP" sz="2400" dirty="0"/>
              <a:t>) = {B}</a:t>
            </a:r>
            <a:endParaRPr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11824" y="4453952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(</a:t>
            </a:r>
            <a:r>
              <a:rPr lang="en-US" altLang="ja-JP" sz="2400" dirty="0">
                <a:sym typeface="Symbol"/>
              </a:rPr>
              <a:t>)</a:t>
            </a:r>
            <a:r>
              <a:rPr lang="en-US" altLang="ja-JP" sz="2400" dirty="0"/>
              <a:t>= f({B})={A,B}</a:t>
            </a:r>
            <a:endParaRPr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25938" y="4933756"/>
            <a:ext cx="4421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lang="en-US" altLang="ja-JP" sz="2400" baseline="30000" dirty="0"/>
              <a:t>3</a:t>
            </a:r>
            <a:r>
              <a:rPr lang="en-US" altLang="ja-JP" sz="2400" dirty="0"/>
              <a:t>(</a:t>
            </a:r>
            <a:r>
              <a:rPr lang="en-US" altLang="ja-JP" sz="2400" dirty="0">
                <a:sym typeface="Symbol"/>
              </a:rPr>
              <a:t>)</a:t>
            </a:r>
            <a:r>
              <a:rPr lang="en-US" altLang="ja-JP" sz="2400" dirty="0"/>
              <a:t>= f({A,B})={A,B} = f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(</a:t>
            </a:r>
            <a:r>
              <a:rPr lang="en-US" altLang="ja-JP" sz="2400" dirty="0">
                <a:sym typeface="Symbol"/>
              </a:rPr>
              <a:t>)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25937" y="563163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よって</a:t>
            </a:r>
            <a:r>
              <a:rPr lang="en-US" altLang="ja-JP" sz="2400" dirty="0"/>
              <a:t>Nulls={A,B}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917524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6089" y="0"/>
            <a:ext cx="11740444" cy="1143000"/>
          </a:xfrm>
        </p:spPr>
        <p:txBody>
          <a:bodyPr/>
          <a:lstStyle/>
          <a:p>
            <a:r>
              <a:rPr kumimoji="1" lang="ja-JP" altLang="en-US" dirty="0"/>
              <a:t>例：</a:t>
            </a:r>
            <a:r>
              <a:rPr kumimoji="1" lang="en-US" altLang="ja-JP" dirty="0"/>
              <a:t>First(X)</a:t>
            </a:r>
            <a:r>
              <a:rPr kumimoji="1" lang="ja-JP" altLang="en-US" dirty="0"/>
              <a:t>の場合</a:t>
            </a:r>
          </a:p>
        </p:txBody>
      </p:sp>
      <p:sp>
        <p:nvSpPr>
          <p:cNvPr id="5" name="角丸四角形 4"/>
          <p:cNvSpPr/>
          <p:nvPr/>
        </p:nvSpPr>
        <p:spPr bwMode="auto">
          <a:xfrm>
            <a:off x="1949900" y="980729"/>
            <a:ext cx="8568952" cy="11445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FIRST(C)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{d}    FIRST(A)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FIRST(B)   FIRST(C)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FIRST(A) </a:t>
            </a:r>
          </a:p>
          <a:p>
            <a:r>
              <a:rPr lang="en-US" altLang="ja-JP" sz="2000" dirty="0"/>
              <a:t>FIRST(C)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FIRST(B)   FIRST(C)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FIRST(C)</a:t>
            </a:r>
            <a:endParaRPr lang="ja-JP" altLang="en-US" sz="2000" dirty="0"/>
          </a:p>
          <a:p>
            <a:r>
              <a:rPr lang="en-US" altLang="ja-JP" sz="2000" dirty="0"/>
              <a:t>FIRST(B)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{c}    FIRST(A)</a:t>
            </a:r>
            <a:r>
              <a:rPr lang="en-US" altLang="ja-JP" sz="2000" dirty="0">
                <a:sym typeface="Symbol"/>
              </a:rPr>
              <a:t> </a:t>
            </a:r>
            <a:r>
              <a:rPr lang="en-US" altLang="ja-JP" sz="2000" dirty="0"/>
              <a:t> {a}    </a:t>
            </a:r>
            <a:endParaRPr lang="ja-JP" altLang="en-US" sz="2000" dirty="0"/>
          </a:p>
          <a:p>
            <a:endParaRPr lang="ja-JP" altLang="en-US" sz="2000" dirty="0"/>
          </a:p>
        </p:txBody>
      </p:sp>
      <p:sp>
        <p:nvSpPr>
          <p:cNvPr id="6" name="下矢印 5"/>
          <p:cNvSpPr/>
          <p:nvPr/>
        </p:nvSpPr>
        <p:spPr bwMode="auto">
          <a:xfrm>
            <a:off x="5384683" y="2161083"/>
            <a:ext cx="288032" cy="288032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775521" y="2456085"/>
            <a:ext cx="8743332" cy="190901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000" dirty="0"/>
              <a:t>(FIRST(A),FIRST(B),FIRST(C))</a:t>
            </a:r>
            <a:r>
              <a:rPr lang="en-US" altLang="ja-JP" sz="2000" dirty="0">
                <a:sym typeface="Symbol"/>
              </a:rPr>
              <a:t> f(</a:t>
            </a:r>
            <a:r>
              <a:rPr lang="en-US" altLang="ja-JP" sz="2000" dirty="0"/>
              <a:t>FIRST(A),FIRST(B),FIRST(C))</a:t>
            </a:r>
          </a:p>
          <a:p>
            <a:r>
              <a:rPr lang="en-US" altLang="ja-JP" sz="2000" dirty="0"/>
              <a:t>where:</a:t>
            </a:r>
          </a:p>
          <a:p>
            <a:r>
              <a:rPr lang="en-US" altLang="ja-JP" sz="2000" dirty="0"/>
              <a:t>  f(</a:t>
            </a:r>
            <a:r>
              <a:rPr lang="en-US" altLang="ja-JP" sz="2000" dirty="0" err="1"/>
              <a:t>x</a:t>
            </a:r>
            <a:r>
              <a:rPr lang="en-US" altLang="ja-JP" sz="2000" baseline="-25000" dirty="0" err="1"/>
              <a:t>A</a:t>
            </a:r>
            <a:r>
              <a:rPr lang="en-US" altLang="ja-JP" sz="2000" dirty="0" err="1"/>
              <a:t>,x</a:t>
            </a:r>
            <a:r>
              <a:rPr lang="en-US" altLang="ja-JP" sz="2000" baseline="-25000" dirty="0" err="1"/>
              <a:t>B</a:t>
            </a:r>
            <a:r>
              <a:rPr lang="en-US" altLang="ja-JP" sz="2000" dirty="0" err="1"/>
              <a:t>,x</a:t>
            </a:r>
            <a:r>
              <a:rPr lang="en-US" altLang="ja-JP" sz="2000" baseline="-25000" dirty="0" err="1"/>
              <a:t>C</a:t>
            </a:r>
            <a:r>
              <a:rPr lang="en-US" altLang="ja-JP" sz="2000" dirty="0"/>
              <a:t>) = (</a:t>
            </a:r>
            <a:r>
              <a:rPr lang="en-US" altLang="ja-JP" sz="2000" dirty="0" err="1"/>
              <a:t>x</a:t>
            </a:r>
            <a:r>
              <a:rPr lang="en-US" altLang="ja-JP" sz="2000" baseline="-25000" dirty="0" err="1"/>
              <a:t>B</a:t>
            </a:r>
            <a:r>
              <a:rPr lang="en-US" altLang="ja-JP" sz="2000" dirty="0">
                <a:sym typeface="Symbol"/>
              </a:rPr>
              <a:t> {a}, {c}, {d}</a:t>
            </a:r>
            <a:r>
              <a:rPr lang="en-US" altLang="ja-JP" sz="2000" dirty="0" err="1"/>
              <a:t>x</a:t>
            </a:r>
            <a:r>
              <a:rPr lang="en-US" altLang="ja-JP" sz="2000" baseline="-25000" dirty="0" err="1"/>
              <a:t>A</a:t>
            </a:r>
            <a:r>
              <a:rPr lang="en-US" altLang="ja-JP" sz="2000" dirty="0" err="1">
                <a:sym typeface="Symbol"/>
              </a:rPr>
              <a:t></a:t>
            </a:r>
            <a:r>
              <a:rPr lang="en-US" altLang="ja-JP" sz="2000" dirty="0" err="1"/>
              <a:t>x</a:t>
            </a:r>
            <a:r>
              <a:rPr lang="en-US" altLang="ja-JP" sz="2000" baseline="-25000" dirty="0" err="1"/>
              <a:t>B</a:t>
            </a:r>
            <a:r>
              <a:rPr lang="en-US" altLang="ja-JP" sz="2000" dirty="0" err="1">
                <a:sym typeface="Symbol"/>
              </a:rPr>
              <a:t></a:t>
            </a:r>
            <a:r>
              <a:rPr lang="en-US" altLang="ja-JP" sz="2000" dirty="0" err="1"/>
              <a:t>x</a:t>
            </a:r>
            <a:r>
              <a:rPr lang="en-US" altLang="ja-JP" sz="2000" baseline="-25000" dirty="0" err="1"/>
              <a:t>C</a:t>
            </a:r>
            <a:r>
              <a:rPr lang="en-US" altLang="ja-JP" sz="2000" dirty="0"/>
              <a:t>)</a:t>
            </a:r>
          </a:p>
          <a:p>
            <a:endParaRPr lang="en-US" altLang="ja-JP" sz="2000" dirty="0"/>
          </a:p>
          <a:p>
            <a:r>
              <a:rPr lang="en-US" altLang="ja-JP" sz="2000" dirty="0"/>
              <a:t>f</a:t>
            </a:r>
            <a:r>
              <a:rPr lang="ja-JP" altLang="en-US" sz="2000" dirty="0"/>
              <a:t>は、</a:t>
            </a:r>
            <a:r>
              <a:rPr lang="en-US" altLang="ja-JP" sz="2000" dirty="0"/>
              <a:t>2</a:t>
            </a:r>
            <a:r>
              <a:rPr lang="en-US" altLang="ja-JP" sz="2000" baseline="30000" dirty="0"/>
              <a:t>{</a:t>
            </a:r>
            <a:r>
              <a:rPr lang="en-US" altLang="ja-JP" sz="2000" baseline="30000" dirty="0" err="1"/>
              <a:t>a,c,d</a:t>
            </a:r>
            <a:r>
              <a:rPr lang="en-US" altLang="ja-JP" sz="2000" baseline="30000" dirty="0"/>
              <a:t>} </a:t>
            </a:r>
            <a:r>
              <a:rPr lang="en-US" altLang="ja-JP" sz="2000" dirty="0">
                <a:sym typeface="Symbol"/>
              </a:rPr>
              <a:t></a:t>
            </a:r>
            <a:r>
              <a:rPr lang="en-US" altLang="ja-JP" sz="2000" dirty="0"/>
              <a:t> 2</a:t>
            </a:r>
            <a:r>
              <a:rPr lang="en-US" altLang="ja-JP" sz="2000" baseline="30000" dirty="0"/>
              <a:t>{</a:t>
            </a:r>
            <a:r>
              <a:rPr lang="en-US" altLang="ja-JP" sz="2000" baseline="30000" dirty="0" err="1"/>
              <a:t>a,c,d</a:t>
            </a:r>
            <a:r>
              <a:rPr lang="en-US" altLang="ja-JP" sz="2000" baseline="30000" dirty="0"/>
              <a:t>} </a:t>
            </a:r>
            <a:r>
              <a:rPr lang="en-US" altLang="ja-JP" sz="2000" dirty="0">
                <a:sym typeface="Symbol"/>
              </a:rPr>
              <a:t></a:t>
            </a:r>
            <a:r>
              <a:rPr lang="en-US" altLang="ja-JP" sz="2000" dirty="0"/>
              <a:t> 2</a:t>
            </a:r>
            <a:r>
              <a:rPr lang="en-US" altLang="ja-JP" sz="2000" baseline="30000" dirty="0"/>
              <a:t>{</a:t>
            </a:r>
            <a:r>
              <a:rPr lang="en-US" altLang="ja-JP" sz="2000" baseline="30000" dirty="0" err="1"/>
              <a:t>a,c,d</a:t>
            </a:r>
            <a:r>
              <a:rPr lang="en-US" altLang="ja-JP" sz="2000" baseline="30000" dirty="0"/>
              <a:t>}</a:t>
            </a:r>
            <a:r>
              <a:rPr lang="ja-JP" altLang="en-US" sz="2000" dirty="0"/>
              <a:t>上の単調関数</a:t>
            </a:r>
          </a:p>
          <a:p>
            <a:endParaRPr lang="ja-JP" altLang="en-US" sz="2000" dirty="0"/>
          </a:p>
          <a:p>
            <a:endParaRPr lang="ja-JP" altLang="en-US" sz="2000" dirty="0"/>
          </a:p>
          <a:p>
            <a:endParaRPr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47529" y="4446256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f(</a:t>
            </a:r>
            <a:r>
              <a:rPr lang="en-US" altLang="ja-JP" sz="2000" dirty="0">
                <a:sym typeface="Symbol"/>
              </a:rPr>
              <a:t>, , </a:t>
            </a:r>
            <a:r>
              <a:rPr lang="en-US" altLang="ja-JP" sz="2000" dirty="0"/>
              <a:t>) = ({a},{c},{d})</a:t>
            </a:r>
            <a:endParaRPr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84569" y="4846365"/>
            <a:ext cx="5690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f</a:t>
            </a:r>
            <a:r>
              <a:rPr lang="en-US" altLang="ja-JP" sz="2000" baseline="30000" dirty="0"/>
              <a:t>2</a:t>
            </a:r>
            <a:r>
              <a:rPr lang="en-US" altLang="ja-JP" sz="2000" dirty="0"/>
              <a:t>(</a:t>
            </a:r>
            <a:r>
              <a:rPr lang="en-US" altLang="ja-JP" sz="2000" dirty="0">
                <a:sym typeface="Symbol"/>
              </a:rPr>
              <a:t>, , </a:t>
            </a:r>
            <a:r>
              <a:rPr lang="en-US" altLang="ja-JP" sz="2000" dirty="0"/>
              <a:t>) = f({a},{c},{d}) = ({</a:t>
            </a:r>
            <a:r>
              <a:rPr lang="en-US" altLang="ja-JP" sz="2000" dirty="0" err="1"/>
              <a:t>a,c</a:t>
            </a:r>
            <a:r>
              <a:rPr lang="en-US" altLang="ja-JP" sz="2000" dirty="0"/>
              <a:t>}, {c}, 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})</a:t>
            </a:r>
            <a:endParaRPr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1613" y="5246476"/>
            <a:ext cx="8278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</a:t>
            </a:r>
            <a:r>
              <a:rPr lang="en-US" altLang="ja-JP" sz="2000" baseline="30000" dirty="0"/>
              <a:t>3</a:t>
            </a:r>
            <a:r>
              <a:rPr lang="en-US" altLang="ja-JP" sz="2000" dirty="0"/>
              <a:t>(</a:t>
            </a:r>
            <a:r>
              <a:rPr lang="en-US" altLang="ja-JP" sz="2000" dirty="0">
                <a:sym typeface="Symbol"/>
              </a:rPr>
              <a:t>, , </a:t>
            </a:r>
            <a:r>
              <a:rPr lang="en-US" altLang="ja-JP" sz="2000" dirty="0"/>
              <a:t>) = f({</a:t>
            </a:r>
            <a:r>
              <a:rPr lang="en-US" altLang="ja-JP" sz="2000" dirty="0" err="1"/>
              <a:t>a,c</a:t>
            </a:r>
            <a:r>
              <a:rPr lang="en-US" altLang="ja-JP" sz="2000" dirty="0"/>
              <a:t>}, {c}, 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})</a:t>
            </a:r>
            <a:endParaRPr lang="ja-JP" altLang="en-US" sz="2000" dirty="0"/>
          </a:p>
          <a:p>
            <a:r>
              <a:rPr lang="en-US" altLang="ja-JP" sz="2000" dirty="0"/>
              <a:t>               = ({</a:t>
            </a:r>
            <a:r>
              <a:rPr lang="en-US" altLang="ja-JP" sz="2000" dirty="0" err="1"/>
              <a:t>a,c</a:t>
            </a:r>
            <a:r>
              <a:rPr lang="en-US" altLang="ja-JP" sz="2000" dirty="0"/>
              <a:t>}, {c}, {</a:t>
            </a:r>
            <a:r>
              <a:rPr lang="en-US" altLang="ja-JP" sz="2000" dirty="0" err="1"/>
              <a:t>a,c,d</a:t>
            </a:r>
            <a:r>
              <a:rPr lang="en-US" altLang="ja-JP" sz="2000" dirty="0"/>
              <a:t>})</a:t>
            </a:r>
          </a:p>
          <a:p>
            <a:r>
              <a:rPr lang="en-US" altLang="ja-JP" sz="2000" dirty="0"/>
              <a:t>               = f</a:t>
            </a:r>
            <a:r>
              <a:rPr lang="en-US" altLang="ja-JP" sz="2000" baseline="30000" dirty="0"/>
              <a:t>2</a:t>
            </a:r>
            <a:r>
              <a:rPr lang="en-US" altLang="ja-JP" sz="2000" dirty="0"/>
              <a:t>(</a:t>
            </a:r>
            <a:r>
              <a:rPr lang="en-US" altLang="ja-JP" sz="2000" dirty="0">
                <a:sym typeface="Symbol"/>
              </a:rPr>
              <a:t>, , </a:t>
            </a:r>
            <a:r>
              <a:rPr lang="en-US" altLang="ja-JP" sz="2000" dirty="0"/>
              <a:t>) </a:t>
            </a:r>
            <a:endParaRPr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47530" y="6262139"/>
            <a:ext cx="625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よって</a:t>
            </a:r>
            <a:r>
              <a:rPr lang="en-US" altLang="ja-JP" dirty="0"/>
              <a:t>(FIRST(A),FIRST(B),FIRST(C)) =({</a:t>
            </a:r>
            <a:r>
              <a:rPr lang="en-US" altLang="ja-JP" dirty="0" err="1"/>
              <a:t>a,c</a:t>
            </a:r>
            <a:r>
              <a:rPr lang="en-US" altLang="ja-JP" dirty="0"/>
              <a:t>}, {c}, {</a:t>
            </a:r>
            <a:r>
              <a:rPr lang="en-US" altLang="ja-JP" dirty="0" err="1"/>
              <a:t>a,c,d</a:t>
            </a:r>
            <a:r>
              <a:rPr lang="en-US" altLang="ja-JP" dirty="0"/>
              <a:t>})</a:t>
            </a:r>
            <a:endParaRPr lang="ja-JP" altLang="en-US" dirty="0"/>
          </a:p>
          <a:p>
            <a:r>
              <a:rPr lang="en-US" altLang="ja-JP" dirty="0"/>
              <a:t>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7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uild="p" bldLvl="2"/>
      <p:bldP spid="3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LR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構文解析の概要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アイテムと</a:t>
            </a:r>
            <a:r>
              <a:rPr lang="en-US" altLang="ja-JP" dirty="0">
                <a:sym typeface="Wingdings" pitchFamily="2" charset="2"/>
              </a:rPr>
              <a:t> shift/reduce </a:t>
            </a:r>
            <a:r>
              <a:rPr lang="ja-JP" altLang="en-US">
                <a:sym typeface="Wingdings" pitchFamily="2" charset="2"/>
              </a:rPr>
              <a:t>の判断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オートマトン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の実装における工夫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020259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7351" y="365125"/>
            <a:ext cx="11603115" cy="1325563"/>
          </a:xfrm>
        </p:spPr>
        <p:txBody>
          <a:bodyPr/>
          <a:lstStyle/>
          <a:p>
            <a:r>
              <a:rPr kumimoji="1" lang="en-US" altLang="ja-JP" dirty="0"/>
              <a:t>LR </a:t>
            </a:r>
            <a:r>
              <a:rPr kumimoji="1" lang="ja-JP" altLang="en-US" dirty="0"/>
              <a:t>構文解析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4905" y="1600200"/>
            <a:ext cx="11425561" cy="485313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ボトムアップ解析の一種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 (</a:t>
            </a:r>
            <a:r>
              <a:rPr kumimoji="1" lang="en-US" altLang="ja-JP" dirty="0">
                <a:solidFill>
                  <a:srgbClr val="FF0000"/>
                </a:solidFill>
              </a:rPr>
              <a:t>L</a:t>
            </a:r>
            <a:r>
              <a:rPr kumimoji="1" lang="en-US" altLang="ja-JP" dirty="0"/>
              <a:t>eft-to-right): </a:t>
            </a:r>
            <a:r>
              <a:rPr lang="ja-JP" altLang="en-US" dirty="0"/>
              <a:t>入力を左から右に走査</a:t>
            </a:r>
            <a:endParaRPr lang="en-US" altLang="ja-JP" dirty="0"/>
          </a:p>
          <a:p>
            <a:pPr lvl="1"/>
            <a:r>
              <a:rPr kumimoji="1" lang="en-US" altLang="ja-JP" dirty="0"/>
              <a:t>R(</a:t>
            </a:r>
            <a:r>
              <a:rPr kumimoji="1" lang="en-US" altLang="ja-JP" dirty="0">
                <a:solidFill>
                  <a:srgbClr val="FF0000"/>
                </a:solidFill>
              </a:rPr>
              <a:t>R</a:t>
            </a:r>
            <a:r>
              <a:rPr kumimoji="1" lang="en-US" altLang="ja-JP" dirty="0"/>
              <a:t>ightmost derivation): </a:t>
            </a:r>
            <a:r>
              <a:rPr kumimoji="1" lang="ja-JP" altLang="en-US" dirty="0"/>
              <a:t>語の最右導出に対応</a:t>
            </a:r>
            <a:endParaRPr kumimoji="1" lang="en-US" altLang="ja-JP" dirty="0"/>
          </a:p>
          <a:p>
            <a:pPr marL="457189" lvl="1" indent="0">
              <a:buNone/>
            </a:pPr>
            <a:r>
              <a:rPr lang="en-US" altLang="ja-JP" dirty="0"/>
              <a:t>    e.g.  </a:t>
            </a:r>
            <a:r>
              <a:rPr lang="ja-JP" altLang="en-US" dirty="0"/>
              <a:t>文法 </a:t>
            </a:r>
            <a:r>
              <a:rPr lang="en-US" altLang="ja-JP" dirty="0"/>
              <a:t>G = {E 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/>
              <a:t> T | E + T,      T 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/>
              <a:t>x | T*x}</a:t>
            </a:r>
          </a:p>
          <a:p>
            <a:pPr marL="457189" lvl="1" indent="0">
              <a:buNone/>
            </a:pPr>
            <a:r>
              <a:rPr lang="en-US" altLang="ja-JP" dirty="0"/>
              <a:t>           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r>
              <a:rPr lang="en-US" altLang="ja-JP" dirty="0"/>
              <a:t> </a:t>
            </a:r>
            <a:r>
              <a:rPr lang="en-US" altLang="ja-JP" dirty="0">
                <a:sym typeface="Symbol"/>
              </a:rPr>
              <a:t> E+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T</a:t>
            </a:r>
            <a:r>
              <a:rPr lang="en-US" altLang="ja-JP" dirty="0">
                <a:sym typeface="Symbol"/>
              </a:rPr>
              <a:t>  E+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T</a:t>
            </a:r>
            <a:r>
              <a:rPr lang="en-US" altLang="ja-JP" dirty="0">
                <a:sym typeface="Symbol"/>
              </a:rPr>
              <a:t>*x  </a:t>
            </a:r>
            <a:r>
              <a:rPr lang="en-US" altLang="ja-JP" dirty="0" err="1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dirty="0" err="1">
                <a:sym typeface="Symbol"/>
              </a:rPr>
              <a:t>+x</a:t>
            </a:r>
            <a:r>
              <a:rPr lang="en-US" altLang="ja-JP" dirty="0">
                <a:sym typeface="Symbol"/>
              </a:rPr>
              <a:t>*x  </a:t>
            </a:r>
            <a:r>
              <a:rPr lang="en-US" altLang="ja-JP" dirty="0" err="1">
                <a:solidFill>
                  <a:srgbClr val="FF0000"/>
                </a:solidFill>
                <a:sym typeface="Symbol"/>
              </a:rPr>
              <a:t>T</a:t>
            </a:r>
            <a:r>
              <a:rPr lang="en-US" altLang="ja-JP" dirty="0" err="1">
                <a:sym typeface="Symbol"/>
              </a:rPr>
              <a:t>+x</a:t>
            </a:r>
            <a:r>
              <a:rPr lang="en-US" altLang="ja-JP" dirty="0">
                <a:sym typeface="Symbol"/>
              </a:rPr>
              <a:t>*x  </a:t>
            </a:r>
            <a:r>
              <a:rPr lang="en-US" altLang="ja-JP" dirty="0" err="1">
                <a:sym typeface="Symbol"/>
              </a:rPr>
              <a:t>x+x</a:t>
            </a:r>
            <a:r>
              <a:rPr lang="en-US" altLang="ja-JP" dirty="0">
                <a:sym typeface="Symbol"/>
              </a:rPr>
              <a:t>*x</a:t>
            </a: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  <a:p>
            <a:pPr marL="0" lvl="0" indent="0">
              <a:buNone/>
            </a:pPr>
            <a:endParaRPr lang="en-US" altLang="ja-JP" dirty="0">
              <a:solidFill>
                <a:prstClr val="black"/>
              </a:solidFill>
            </a:endParaRP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LR(k), SLR, LALR(1)</a:t>
            </a:r>
            <a:r>
              <a:rPr lang="ja-JP" altLang="en-US" dirty="0">
                <a:solidFill>
                  <a:prstClr val="black"/>
                </a:solidFill>
              </a:rPr>
              <a:t>などのバリエーションあり</a:t>
            </a:r>
            <a:endParaRPr lang="en-US" altLang="ja-JP" dirty="0">
              <a:solidFill>
                <a:prstClr val="black"/>
              </a:solidFill>
            </a:endParaRPr>
          </a:p>
          <a:p>
            <a:pPr lvl="0"/>
            <a:r>
              <a:rPr lang="en-US" altLang="ja-JP" dirty="0">
                <a:solidFill>
                  <a:prstClr val="black"/>
                </a:solidFill>
              </a:rPr>
              <a:t>LR(k)</a:t>
            </a:r>
            <a:r>
              <a:rPr lang="ja-JP" altLang="en-US" dirty="0">
                <a:solidFill>
                  <a:prstClr val="black"/>
                </a:solidFill>
              </a:rPr>
              <a:t>の方が</a:t>
            </a:r>
            <a:r>
              <a:rPr lang="en-US" altLang="ja-JP" dirty="0">
                <a:solidFill>
                  <a:prstClr val="black"/>
                </a:solidFill>
              </a:rPr>
              <a:t>LL(k)</a:t>
            </a:r>
            <a:r>
              <a:rPr lang="ja-JP" altLang="en-US" dirty="0">
                <a:solidFill>
                  <a:prstClr val="black"/>
                </a:solidFill>
              </a:rPr>
              <a:t>より広い文法を扱える（</a:t>
            </a:r>
            <a:r>
              <a:rPr lang="en-US" altLang="ja-JP" dirty="0">
                <a:solidFill>
                  <a:prstClr val="black"/>
                </a:solidFill>
              </a:rPr>
              <a:t>e.g. </a:t>
            </a:r>
            <a:r>
              <a:rPr lang="ja-JP" altLang="en-US" dirty="0">
                <a:solidFill>
                  <a:prstClr val="black"/>
                </a:solidFill>
              </a:rPr>
              <a:t>左再帰）</a:t>
            </a:r>
            <a:endParaRPr lang="en-US" altLang="ja-JP" dirty="0">
              <a:solidFill>
                <a:prstClr val="black"/>
              </a:solidFill>
            </a:endParaRPr>
          </a:p>
          <a:p>
            <a:pPr marL="57149" indent="0">
              <a:buNone/>
            </a:pPr>
            <a:endParaRPr lang="en-US" altLang="ja-JP" dirty="0">
              <a:sym typeface="Symbol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4278047" y="3695332"/>
            <a:ext cx="43924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962469" y="3702680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逆から読むと</a:t>
            </a:r>
            <a:r>
              <a:rPr lang="en-US" altLang="ja-JP" dirty="0"/>
              <a:t>LR</a:t>
            </a:r>
            <a:r>
              <a:rPr lang="ja-JP" altLang="en-US" dirty="0"/>
              <a:t>の解析過程に相当</a:t>
            </a:r>
          </a:p>
        </p:txBody>
      </p:sp>
    </p:spTree>
    <p:extLst>
      <p:ext uri="{BB962C8B-B14F-4D97-AF65-F5344CB8AC3E}">
        <p14:creationId xmlns:p14="http://schemas.microsoft.com/office/powerpoint/2010/main" val="274799428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3983" y="365125"/>
            <a:ext cx="11283519" cy="1325563"/>
          </a:xfrm>
        </p:spPr>
        <p:txBody>
          <a:bodyPr/>
          <a:lstStyle/>
          <a:p>
            <a:r>
              <a:rPr kumimoji="1" lang="en-US" altLang="ja-JP" dirty="0"/>
              <a:t>LR</a:t>
            </a:r>
            <a:r>
              <a:rPr kumimoji="1" lang="ja-JP" altLang="en-US" dirty="0"/>
              <a:t>解析の流れ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0416" y="1600201"/>
            <a:ext cx="11381172" cy="4525963"/>
          </a:xfrm>
        </p:spPr>
        <p:txBody>
          <a:bodyPr/>
          <a:lstStyle/>
          <a:p>
            <a:r>
              <a:rPr kumimoji="1" lang="ja-JP" altLang="en-US"/>
              <a:t>各時点で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Γ</a:t>
            </a:r>
            <a:r>
              <a:rPr kumimoji="1" lang="en-US" altLang="ja-JP" dirty="0"/>
              <a:t>, w) </a:t>
            </a:r>
            <a:r>
              <a:rPr kumimoji="1" lang="ja-JP" altLang="en-US"/>
              <a:t>を保持</a:t>
            </a:r>
            <a:endParaRPr kumimoji="1" lang="en-US" altLang="ja-JP" dirty="0"/>
          </a:p>
          <a:p>
            <a:pPr lvl="1"/>
            <a:r>
              <a:rPr lang="ja-JP" altLang="en-US" dirty="0"/>
              <a:t>スタック</a:t>
            </a:r>
            <a:r>
              <a:rPr lang="en-US" altLang="ja-JP" dirty="0">
                <a:latin typeface="Symbol" pitchFamily="18" charset="2"/>
              </a:rPr>
              <a:t>G</a:t>
            </a:r>
            <a:r>
              <a:rPr lang="ja-JP" altLang="en-US" dirty="0"/>
              <a:t>：すでに認識</a:t>
            </a:r>
            <a:r>
              <a:rPr lang="ja-JP" altLang="en-US"/>
              <a:t>したシンボル列</a:t>
            </a:r>
            <a:endParaRPr lang="en-US" altLang="ja-JP" dirty="0"/>
          </a:p>
          <a:p>
            <a:pPr lvl="1"/>
            <a:r>
              <a:rPr lang="ja-JP" altLang="en-US" dirty="0"/>
              <a:t>残りの入力</a:t>
            </a:r>
            <a:r>
              <a:rPr lang="en-US" altLang="ja-JP" dirty="0"/>
              <a:t>w</a:t>
            </a:r>
          </a:p>
          <a:p>
            <a:r>
              <a:rPr kumimoji="1" lang="ja-JP" altLang="en-US" dirty="0"/>
              <a:t>初期状態</a:t>
            </a:r>
            <a:r>
              <a:rPr kumimoji="1" lang="en-US" altLang="ja-JP" dirty="0"/>
              <a:t>(</a:t>
            </a:r>
            <a:r>
              <a:rPr lang="en-US" altLang="ja-JP" dirty="0"/>
              <a:t>ε, w)</a:t>
            </a:r>
            <a:r>
              <a:rPr lang="ja-JP" altLang="en-US" dirty="0"/>
              <a:t>から以下の操作を繰り返す</a:t>
            </a:r>
            <a:endParaRPr lang="en-US" altLang="ja-JP" dirty="0"/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shift</a:t>
            </a:r>
            <a:r>
              <a:rPr lang="en-US" altLang="ja-JP" dirty="0"/>
              <a:t>: </a:t>
            </a:r>
            <a:r>
              <a:rPr lang="ja-JP" altLang="en-US" dirty="0"/>
              <a:t>入力を読んで</a:t>
            </a:r>
            <a:r>
              <a:rPr lang="ja-JP" altLang="en-US"/>
              <a:t>スタックに積む</a:t>
            </a:r>
            <a:endParaRPr lang="en-US" altLang="ja-JP" dirty="0"/>
          </a:p>
          <a:p>
            <a:pPr lvl="2"/>
            <a:r>
              <a:rPr lang="en-US" altLang="ja-JP" dirty="0"/>
              <a:t>(</a:t>
            </a:r>
            <a:r>
              <a:rPr lang="en-US" altLang="ja-JP" dirty="0">
                <a:latin typeface="Symbol" pitchFamily="18" charset="2"/>
              </a:rPr>
              <a:t>G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w) 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/>
              <a:t> (</a:t>
            </a:r>
            <a:r>
              <a:rPr lang="en-US" altLang="ja-JP" dirty="0">
                <a:latin typeface="Symbol" pitchFamily="18" charset="2"/>
              </a:rPr>
              <a:t>G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, w) </a:t>
            </a:r>
          </a:p>
          <a:p>
            <a:pPr lvl="1"/>
            <a:r>
              <a:rPr kumimoji="1" lang="en-US" altLang="ja-JP" b="1" dirty="0">
                <a:solidFill>
                  <a:srgbClr val="FF0000"/>
                </a:solidFill>
              </a:rPr>
              <a:t>reduce</a:t>
            </a:r>
            <a:r>
              <a:rPr kumimoji="1" lang="en-US" altLang="ja-JP" dirty="0"/>
              <a:t>: </a:t>
            </a:r>
            <a:r>
              <a:rPr kumimoji="1" lang="ja-JP" altLang="en-US" dirty="0"/>
              <a:t>規則に従ってスタック上の</a:t>
            </a:r>
            <a:r>
              <a:rPr kumimoji="1" lang="ja-JP" altLang="en-US"/>
              <a:t>シンボルを非終端記号に変換</a:t>
            </a:r>
            <a:endParaRPr lang="en-US" altLang="ja-JP" dirty="0"/>
          </a:p>
          <a:p>
            <a:pPr lvl="2"/>
            <a:r>
              <a:rPr lang="en-US" altLang="ja-JP" dirty="0"/>
              <a:t>(</a:t>
            </a:r>
            <a:r>
              <a:rPr lang="en-US" altLang="ja-JP" dirty="0">
                <a:latin typeface="Symbol" pitchFamily="18" charset="2"/>
              </a:rPr>
              <a:t>G</a:t>
            </a:r>
            <a:r>
              <a:rPr lang="en-US" altLang="ja-JP" dirty="0">
                <a:solidFill>
                  <a:srgbClr val="FF0000"/>
                </a:solidFill>
              </a:rPr>
              <a:t>X</a:t>
            </a:r>
            <a:r>
              <a:rPr lang="en-US" altLang="ja-JP" baseline="-25000" dirty="0">
                <a:solidFill>
                  <a:srgbClr val="FF0000"/>
                </a:solidFill>
              </a:rPr>
              <a:t>1</a:t>
            </a:r>
            <a:r>
              <a:rPr lang="en-US" altLang="ja-JP" dirty="0">
                <a:solidFill>
                  <a:srgbClr val="FF0000"/>
                </a:solidFill>
              </a:rPr>
              <a:t>...</a:t>
            </a:r>
            <a:r>
              <a:rPr lang="en-US" altLang="ja-JP" dirty="0" err="1">
                <a:solidFill>
                  <a:srgbClr val="FF0000"/>
                </a:solidFill>
              </a:rPr>
              <a:t>X</a:t>
            </a:r>
            <a:r>
              <a:rPr lang="en-US" altLang="ja-JP" baseline="-25000" dirty="0" err="1">
                <a:solidFill>
                  <a:srgbClr val="FF0000"/>
                </a:solidFill>
              </a:rPr>
              <a:t>k</a:t>
            </a:r>
            <a:r>
              <a:rPr lang="en-US" altLang="ja-JP" dirty="0"/>
              <a:t>, w) 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/>
              <a:t> (</a:t>
            </a:r>
            <a:r>
              <a:rPr lang="en-US" altLang="ja-JP" dirty="0">
                <a:latin typeface="Symbol" pitchFamily="18" charset="2"/>
              </a:rPr>
              <a:t>G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, w)    if A</a:t>
            </a:r>
            <a:r>
              <a:rPr lang="en-US" altLang="ja-JP" dirty="0">
                <a:sym typeface="Symbol"/>
              </a:rPr>
              <a:t> </a:t>
            </a:r>
            <a:r>
              <a:rPr lang="en-US" altLang="ja-JP" dirty="0"/>
              <a:t> X</a:t>
            </a:r>
            <a:r>
              <a:rPr lang="en-US" altLang="ja-JP" baseline="-25000" dirty="0"/>
              <a:t>1</a:t>
            </a:r>
            <a:r>
              <a:rPr lang="en-US" altLang="ja-JP" dirty="0"/>
              <a:t>...</a:t>
            </a:r>
            <a:r>
              <a:rPr lang="en-US" altLang="ja-JP" dirty="0" err="1"/>
              <a:t>X</a:t>
            </a:r>
            <a:r>
              <a:rPr lang="en-US" altLang="ja-JP" baseline="-25000" dirty="0" err="1"/>
              <a:t>k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587658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727848" y="1109804"/>
            <a:ext cx="6342606" cy="1455101"/>
          </a:xfrm>
          <a:prstGeom prst="roundRect">
            <a:avLst>
              <a:gd name="adj" fmla="val 1158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</a:rPr>
              <a:t>Shift: </a:t>
            </a:r>
            <a:r>
              <a:rPr lang="ja-JP" altLang="en-US" sz="2000" dirty="0">
                <a:solidFill>
                  <a:schemeClr val="tx1"/>
                </a:solidFill>
              </a:rPr>
              <a:t>入力を読んでスタックに移動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lvl="1"/>
            <a:r>
              <a:rPr lang="en-US" altLang="ja-JP" sz="2000" dirty="0">
                <a:solidFill>
                  <a:schemeClr val="tx1"/>
                </a:solidFill>
              </a:rPr>
              <a:t>       (</a:t>
            </a:r>
            <a:r>
              <a:rPr lang="en-US" altLang="ja-JP" sz="2000" dirty="0">
                <a:solidFill>
                  <a:schemeClr val="tx1"/>
                </a:solidFill>
                <a:latin typeface="Symbol" pitchFamily="18" charset="2"/>
              </a:rPr>
              <a:t>G</a:t>
            </a:r>
            <a:r>
              <a:rPr lang="en-US" altLang="ja-JP" sz="2000" dirty="0">
                <a:solidFill>
                  <a:schemeClr val="tx1"/>
                </a:solidFill>
              </a:rPr>
              <a:t>, aw) </a:t>
            </a:r>
            <a:r>
              <a:rPr lang="en-US" altLang="ja-JP" sz="2000" dirty="0">
                <a:solidFill>
                  <a:schemeClr val="tx1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schemeClr val="tx1"/>
                </a:solidFill>
              </a:rPr>
              <a:t> (</a:t>
            </a:r>
            <a:r>
              <a:rPr lang="en-US" altLang="ja-JP" sz="2000" dirty="0" err="1">
                <a:solidFill>
                  <a:schemeClr val="tx1"/>
                </a:solidFill>
                <a:latin typeface="Symbol" pitchFamily="18" charset="2"/>
              </a:rPr>
              <a:t>G</a:t>
            </a:r>
            <a:r>
              <a:rPr lang="en-US" altLang="ja-JP" sz="2000" dirty="0" err="1">
                <a:solidFill>
                  <a:schemeClr val="tx1"/>
                </a:solidFill>
              </a:rPr>
              <a:t>a</a:t>
            </a:r>
            <a:r>
              <a:rPr lang="en-US" altLang="ja-JP" sz="2000" dirty="0">
                <a:solidFill>
                  <a:schemeClr val="tx1"/>
                </a:solidFill>
              </a:rPr>
              <a:t>, w) 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Reduce: </a:t>
            </a:r>
            <a:r>
              <a:rPr lang="ja-JP" altLang="en-US" sz="2000" dirty="0">
                <a:solidFill>
                  <a:schemeClr val="tx1"/>
                </a:solidFill>
              </a:rPr>
              <a:t>規則に従ってスタック上の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ja-JP" altLang="en-US" sz="2000" dirty="0">
                <a:solidFill>
                  <a:schemeClr val="tx1"/>
                </a:solidFill>
              </a:rPr>
              <a:t>シンボルを還元</a:t>
            </a:r>
            <a:r>
              <a:rPr lang="en-US" altLang="ja-JP" sz="2000" dirty="0">
                <a:solidFill>
                  <a:schemeClr val="tx1"/>
                </a:solidFill>
              </a:rPr>
              <a:t>	(</a:t>
            </a:r>
            <a:r>
              <a:rPr lang="en-US" altLang="ja-JP" sz="2000" dirty="0">
                <a:solidFill>
                  <a:schemeClr val="tx1"/>
                </a:solidFill>
                <a:latin typeface="Symbol" pitchFamily="18" charset="2"/>
              </a:rPr>
              <a:t>G</a:t>
            </a:r>
            <a:r>
              <a:rPr lang="en-US" altLang="ja-JP" sz="2000" dirty="0">
                <a:solidFill>
                  <a:schemeClr val="tx1"/>
                </a:solidFill>
              </a:rPr>
              <a:t>X</a:t>
            </a:r>
            <a:r>
              <a:rPr lang="en-US" altLang="ja-JP" sz="2000" baseline="-25000" dirty="0">
                <a:solidFill>
                  <a:schemeClr val="tx1"/>
                </a:solidFill>
              </a:rPr>
              <a:t>1</a:t>
            </a:r>
            <a:r>
              <a:rPr lang="en-US" altLang="ja-JP" sz="2000" dirty="0">
                <a:solidFill>
                  <a:schemeClr val="tx1"/>
                </a:solidFill>
              </a:rPr>
              <a:t>...</a:t>
            </a:r>
            <a:r>
              <a:rPr lang="en-US" altLang="ja-JP" sz="2000" dirty="0" err="1">
                <a:solidFill>
                  <a:schemeClr val="tx1"/>
                </a:solidFill>
              </a:rPr>
              <a:t>X</a:t>
            </a:r>
            <a:r>
              <a:rPr lang="en-US" altLang="ja-JP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ja-JP" sz="2000" dirty="0">
                <a:solidFill>
                  <a:schemeClr val="tx1"/>
                </a:solidFill>
              </a:rPr>
              <a:t>, w) </a:t>
            </a:r>
            <a:r>
              <a:rPr lang="en-US" altLang="ja-JP" sz="2000" dirty="0">
                <a:solidFill>
                  <a:schemeClr val="tx1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schemeClr val="tx1"/>
                </a:solidFill>
              </a:rPr>
              <a:t> (</a:t>
            </a:r>
            <a:r>
              <a:rPr lang="en-US" altLang="ja-JP" sz="2000" dirty="0">
                <a:solidFill>
                  <a:schemeClr val="tx1"/>
                </a:solidFill>
                <a:latin typeface="Symbol" pitchFamily="18" charset="2"/>
              </a:rPr>
              <a:t>G</a:t>
            </a:r>
            <a:r>
              <a:rPr lang="en-US" altLang="ja-JP" sz="2000" dirty="0">
                <a:solidFill>
                  <a:schemeClr val="tx1"/>
                </a:solidFill>
              </a:rPr>
              <a:t>A, w)     if A</a:t>
            </a:r>
            <a:r>
              <a:rPr lang="en-US" altLang="ja-JP" sz="2000" dirty="0">
                <a:solidFill>
                  <a:schemeClr val="tx1"/>
                </a:solidFill>
                <a:sym typeface="Symbol"/>
              </a:rPr>
              <a:t> </a:t>
            </a:r>
            <a:r>
              <a:rPr lang="en-US" altLang="ja-JP" sz="2000" dirty="0">
                <a:solidFill>
                  <a:schemeClr val="tx1"/>
                </a:solidFill>
              </a:rPr>
              <a:t> X</a:t>
            </a:r>
            <a:r>
              <a:rPr lang="en-US" altLang="ja-JP" sz="2000" baseline="-25000" dirty="0">
                <a:solidFill>
                  <a:schemeClr val="tx1"/>
                </a:solidFill>
              </a:rPr>
              <a:t>1</a:t>
            </a:r>
            <a:r>
              <a:rPr lang="en-US" altLang="ja-JP" sz="2000" dirty="0">
                <a:solidFill>
                  <a:schemeClr val="tx1"/>
                </a:solidFill>
              </a:rPr>
              <a:t>...</a:t>
            </a:r>
            <a:r>
              <a:rPr lang="en-US" altLang="ja-JP" sz="2000" dirty="0" err="1">
                <a:solidFill>
                  <a:schemeClr val="tx1"/>
                </a:solidFill>
              </a:rPr>
              <a:t>X</a:t>
            </a:r>
            <a:r>
              <a:rPr lang="en-US" altLang="ja-JP" sz="2000" baseline="-25000" dirty="0" err="1">
                <a:solidFill>
                  <a:schemeClr val="tx1"/>
                </a:solidFill>
              </a:rPr>
              <a:t>k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32660" y="260650"/>
            <a:ext cx="11363418" cy="4918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</a:rPr>
              <a:t>例：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6625" y="781415"/>
            <a:ext cx="39693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GP創英角ﾎﾟｯﾌﾟ体" pitchFamily="50" charset="-128"/>
                <a:ea typeface="HGP創英角ﾎﾟｯﾌﾟ体" pitchFamily="50" charset="-128"/>
              </a:rPr>
              <a:t>スタック　　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 </a:t>
            </a:r>
            <a:r>
              <a:rPr lang="en-US" altLang="ja-JP" sz="2400" dirty="0"/>
              <a:t>                </a:t>
            </a:r>
            <a:r>
              <a:rPr lang="en-US" altLang="ja-JP" sz="2400" dirty="0">
                <a:latin typeface="Comic Sans MS" pitchFamily="66" charset="0"/>
              </a:rPr>
              <a:t>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      </a:t>
            </a:r>
          </a:p>
          <a:p>
            <a:r>
              <a:rPr lang="en-US" altLang="ja-JP" sz="2400" dirty="0">
                <a:latin typeface="Comic Sans MS" pitchFamily="66" charset="0"/>
              </a:rPr>
              <a:t>( </a:t>
            </a:r>
            <a:r>
              <a:rPr lang="en-US" altLang="ja-JP" sz="2400" dirty="0"/>
              <a:t>      </a:t>
            </a:r>
            <a:r>
              <a:rPr lang="ja-JP" altLang="en-US" sz="2400" dirty="0"/>
              <a:t> </a:t>
            </a:r>
            <a:r>
              <a:rPr lang="en-US" altLang="ja-JP" sz="2400" dirty="0"/>
              <a:t>        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       </a:t>
            </a:r>
          </a:p>
          <a:p>
            <a:r>
              <a:rPr lang="en-US" altLang="ja-JP" sz="2400" dirty="0">
                <a:latin typeface="Comic Sans MS" pitchFamily="66" charset="0"/>
              </a:rPr>
              <a:t>(x </a:t>
            </a:r>
            <a:r>
              <a:rPr lang="en-US" altLang="ja-JP" sz="2400" dirty="0"/>
              <a:t>                </a:t>
            </a:r>
            <a:r>
              <a:rPr lang="en-US" altLang="ja-JP" sz="2400" dirty="0">
                <a:latin typeface="Comic Sans MS" pitchFamily="66" charset="0"/>
              </a:rPr>
              <a:t>,x)$        </a:t>
            </a:r>
          </a:p>
          <a:p>
            <a:r>
              <a:rPr lang="en-US" altLang="ja-JP" sz="2400" dirty="0">
                <a:latin typeface="Comic Sans MS" pitchFamily="66" charset="0"/>
              </a:rPr>
              <a:t>(S </a:t>
            </a:r>
            <a:r>
              <a:rPr lang="en-US" altLang="ja-JP" sz="2400" dirty="0"/>
              <a:t>                </a:t>
            </a:r>
            <a:r>
              <a:rPr lang="en-US" altLang="ja-JP" sz="2400" dirty="0">
                <a:latin typeface="Comic Sans MS" pitchFamily="66" charset="0"/>
              </a:rPr>
              <a:t>,x)$        </a:t>
            </a:r>
          </a:p>
          <a:p>
            <a:r>
              <a:rPr lang="en-US" altLang="ja-JP" sz="2400" dirty="0">
                <a:latin typeface="Comic Sans MS" pitchFamily="66" charset="0"/>
              </a:rPr>
              <a:t>(L </a:t>
            </a:r>
            <a:r>
              <a:rPr lang="en-US" altLang="ja-JP" sz="2400" dirty="0"/>
              <a:t>                </a:t>
            </a:r>
            <a:r>
              <a:rPr lang="en-US" altLang="ja-JP" sz="2400" dirty="0">
                <a:latin typeface="Comic Sans MS" pitchFamily="66" charset="0"/>
              </a:rPr>
              <a:t>,x)$        </a:t>
            </a:r>
          </a:p>
          <a:p>
            <a:r>
              <a:rPr lang="en-US" altLang="ja-JP" sz="2400" dirty="0">
                <a:latin typeface="Comic Sans MS" pitchFamily="66" charset="0"/>
              </a:rPr>
              <a:t>(L,</a:t>
            </a:r>
            <a:r>
              <a:rPr lang="en-US" altLang="ja-JP" sz="2400" dirty="0"/>
              <a:t>                 </a:t>
            </a:r>
            <a:r>
              <a:rPr lang="en-US" altLang="ja-JP" sz="2400" dirty="0">
                <a:latin typeface="Comic Sans MS" pitchFamily="66" charset="0"/>
              </a:rPr>
              <a:t>x)$         </a:t>
            </a:r>
          </a:p>
          <a:p>
            <a:r>
              <a:rPr lang="en-US" altLang="ja-JP" sz="2400" dirty="0">
                <a:latin typeface="Comic Sans MS" pitchFamily="66" charset="0"/>
              </a:rPr>
              <a:t>(</a:t>
            </a:r>
            <a:r>
              <a:rPr lang="en-US" altLang="ja-JP" sz="2400" dirty="0" err="1">
                <a:latin typeface="Comic Sans MS" pitchFamily="66" charset="0"/>
              </a:rPr>
              <a:t>L,x</a:t>
            </a:r>
            <a:r>
              <a:rPr lang="en-US" altLang="ja-JP" sz="2400" dirty="0">
                <a:latin typeface="Comic Sans MS" pitchFamily="66" charset="0"/>
              </a:rPr>
              <a:t>   </a:t>
            </a:r>
            <a:r>
              <a:rPr lang="en-US" altLang="ja-JP" sz="2400" dirty="0"/>
              <a:t>             </a:t>
            </a:r>
            <a:r>
              <a:rPr lang="en-US" altLang="ja-JP" sz="2400" dirty="0">
                <a:latin typeface="Comic Sans MS" pitchFamily="66" charset="0"/>
              </a:rPr>
              <a:t>)$         </a:t>
            </a:r>
          </a:p>
          <a:p>
            <a:r>
              <a:rPr lang="en-US" altLang="ja-JP" sz="2400" dirty="0">
                <a:latin typeface="Comic Sans MS" pitchFamily="66" charset="0"/>
              </a:rPr>
              <a:t>(L,S</a:t>
            </a:r>
            <a:r>
              <a:rPr lang="en-US" altLang="ja-JP" sz="2400" dirty="0"/>
              <a:t>                </a:t>
            </a:r>
            <a:r>
              <a:rPr lang="en-US" altLang="ja-JP" sz="2400" dirty="0">
                <a:latin typeface="Comic Sans MS" pitchFamily="66" charset="0"/>
              </a:rPr>
              <a:t>)$         </a:t>
            </a:r>
          </a:p>
          <a:p>
            <a:r>
              <a:rPr lang="en-US" altLang="ja-JP" sz="2400" dirty="0">
                <a:latin typeface="Comic Sans MS" pitchFamily="66" charset="0"/>
              </a:rPr>
              <a:t>(L        </a:t>
            </a:r>
            <a:r>
              <a:rPr lang="en-US" altLang="ja-JP" sz="2400" dirty="0"/>
              <a:t>          </a:t>
            </a:r>
            <a:r>
              <a:rPr lang="en-US" altLang="ja-JP" sz="2400" dirty="0">
                <a:latin typeface="Comic Sans MS" pitchFamily="66" charset="0"/>
              </a:rPr>
              <a:t>)$        </a:t>
            </a:r>
          </a:p>
          <a:p>
            <a:r>
              <a:rPr lang="en-US" altLang="ja-JP" sz="2400" dirty="0">
                <a:latin typeface="Comic Sans MS" pitchFamily="66" charset="0"/>
              </a:rPr>
              <a:t>(L)          </a:t>
            </a:r>
            <a:r>
              <a:rPr lang="en-US" altLang="ja-JP" sz="2400" dirty="0"/>
              <a:t>       </a:t>
            </a:r>
            <a:r>
              <a:rPr lang="en-US" altLang="ja-JP" sz="2400" dirty="0">
                <a:latin typeface="Comic Sans MS" pitchFamily="66" charset="0"/>
              </a:rPr>
              <a:t>$       </a:t>
            </a:r>
          </a:p>
          <a:p>
            <a:r>
              <a:rPr lang="en-US" altLang="ja-JP" sz="2400" dirty="0">
                <a:latin typeface="Comic Sans MS" pitchFamily="66" charset="0"/>
              </a:rPr>
              <a:t>S    </a:t>
            </a:r>
            <a:r>
              <a:rPr lang="en-US" altLang="ja-JP" sz="2400" dirty="0"/>
              <a:t>                 </a:t>
            </a:r>
            <a:r>
              <a:rPr lang="en-US" altLang="ja-JP" sz="2400" dirty="0">
                <a:latin typeface="Comic Sans MS" pitchFamily="66" charset="0"/>
              </a:rPr>
              <a:t>$      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63953" y="5645277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　</a:t>
            </a:r>
            <a:r>
              <a:rPr lang="en-US" altLang="ja-JP" sz="2800" dirty="0">
                <a:latin typeface="Comic Sans MS" pitchFamily="66" charset="0"/>
              </a:rPr>
              <a:t>$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5663952" y="6168498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6312024" y="6119971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7176120" y="6120803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7184959" y="6112671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6744072" y="5517232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527506" y="504412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7216081" y="6119970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9" idx="0"/>
          </p:cNvCxnSpPr>
          <p:nvPr/>
        </p:nvCxnSpPr>
        <p:spPr>
          <a:xfrm flipV="1">
            <a:off x="6744072" y="4833292"/>
            <a:ext cx="46633" cy="210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599785" y="434706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8040216" y="6130493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9048328" y="6111195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9055333" y="6104998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8544815" y="5521593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328248" y="499837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10047384" y="6133766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endCxn id="43" idx="2"/>
          </p:cNvCxnSpPr>
          <p:nvPr/>
        </p:nvCxnSpPr>
        <p:spPr>
          <a:xfrm flipV="1">
            <a:off x="6960639" y="3986649"/>
            <a:ext cx="503512" cy="405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7464152" y="4005065"/>
            <a:ext cx="144016" cy="1732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34" idx="0"/>
          </p:cNvCxnSpPr>
          <p:nvPr/>
        </p:nvCxnSpPr>
        <p:spPr>
          <a:xfrm>
            <a:off x="7510302" y="3996675"/>
            <a:ext cx="1034512" cy="1001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273233" y="34634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flipV="1">
            <a:off x="9074915" y="6061869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10056440" y="6120834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29" idx="2"/>
          </p:cNvCxnSpPr>
          <p:nvPr/>
        </p:nvCxnSpPr>
        <p:spPr>
          <a:xfrm flipV="1">
            <a:off x="5807970" y="3158719"/>
            <a:ext cx="1583632" cy="2466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175036" y="263549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6" name="直線コネクタ 35"/>
          <p:cNvCxnSpPr>
            <a:endCxn id="43" idx="0"/>
          </p:cNvCxnSpPr>
          <p:nvPr/>
        </p:nvCxnSpPr>
        <p:spPr>
          <a:xfrm>
            <a:off x="7401526" y="3153603"/>
            <a:ext cx="62625" cy="309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7425033" y="3158720"/>
            <a:ext cx="2199361" cy="24086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005860" y="2676872"/>
            <a:ext cx="0" cy="24482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222264" y="351606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逆から読むと</a:t>
            </a:r>
            <a:endParaRPr lang="en-US" altLang="ja-JP" sz="2400" dirty="0"/>
          </a:p>
          <a:p>
            <a:r>
              <a:rPr lang="ja-JP" altLang="en-US" sz="2400" dirty="0"/>
              <a:t>最右導出</a:t>
            </a:r>
          </a:p>
        </p:txBody>
      </p:sp>
      <p:sp>
        <p:nvSpPr>
          <p:cNvPr id="45" name="角丸四角形吹き出し 44">
            <a:extLst>
              <a:ext uri="{FF2B5EF4-FFF2-40B4-BE49-F238E27FC236}">
                <a16:creationId xmlns:a16="http://schemas.microsoft.com/office/drawing/2014/main" id="{9F0E4A8F-57E8-C340-8844-0ED579129AAD}"/>
              </a:ext>
            </a:extLst>
          </p:cNvPr>
          <p:cNvSpPr/>
          <p:nvPr/>
        </p:nvSpPr>
        <p:spPr bwMode="auto">
          <a:xfrm>
            <a:off x="2745228" y="1404948"/>
            <a:ext cx="1657438" cy="412564"/>
          </a:xfrm>
          <a:prstGeom prst="wedgeRoundRectCallout">
            <a:avLst>
              <a:gd name="adj1" fmla="val -53436"/>
              <a:gd name="adj2" fmla="val 28512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(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shift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7" name="角丸四角形吹き出し 46">
            <a:extLst>
              <a:ext uri="{FF2B5EF4-FFF2-40B4-BE49-F238E27FC236}">
                <a16:creationId xmlns:a16="http://schemas.microsoft.com/office/drawing/2014/main" id="{2B6DFAC1-D143-FF41-B655-1B38D051F645}"/>
              </a:ext>
            </a:extLst>
          </p:cNvPr>
          <p:cNvSpPr/>
          <p:nvPr/>
        </p:nvSpPr>
        <p:spPr bwMode="auto">
          <a:xfrm>
            <a:off x="2839477" y="1948136"/>
            <a:ext cx="1657438" cy="412564"/>
          </a:xfrm>
          <a:prstGeom prst="wedgeRoundRectCallout">
            <a:avLst>
              <a:gd name="adj1" fmla="val -56842"/>
              <a:gd name="adj2" fmla="val -7060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x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shift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8" name="角丸四角形吹き出し 47">
            <a:extLst>
              <a:ext uri="{FF2B5EF4-FFF2-40B4-BE49-F238E27FC236}">
                <a16:creationId xmlns:a16="http://schemas.microsoft.com/office/drawing/2014/main" id="{1E1C5B84-E4DA-7D4D-B692-0080CEDC2126}"/>
              </a:ext>
            </a:extLst>
          </p:cNvPr>
          <p:cNvSpPr/>
          <p:nvPr/>
        </p:nvSpPr>
        <p:spPr bwMode="auto">
          <a:xfrm>
            <a:off x="3102347" y="2484545"/>
            <a:ext cx="1657438" cy="669058"/>
          </a:xfrm>
          <a:prstGeom prst="wedgeRoundRectCallout">
            <a:avLst>
              <a:gd name="adj1" fmla="val -70464"/>
              <a:gd name="adj2" fmla="val -41172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 err="1">
                <a:latin typeface="Comic Sans MS" pitchFamily="66" charset="0"/>
                <a:ea typeface="HGS創英角ﾎﾟｯﾌﾟ体" pitchFamily="50" charset="-128"/>
              </a:rPr>
              <a:t>S</a:t>
            </a:r>
            <a:r>
              <a:rPr lang="en-US" altLang="ja-JP" b="1" dirty="0" err="1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x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によって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x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reduce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39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34" grpId="0"/>
      <p:bldP spid="43" grpId="0"/>
      <p:bldP spid="29" grpId="0"/>
      <p:bldP spid="41" grpId="0"/>
      <p:bldP spid="45" grpId="0" animBg="1"/>
      <p:bldP spid="47" grpId="0" animBg="1"/>
      <p:bldP spid="48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727848" y="1187698"/>
            <a:ext cx="6707796" cy="1377207"/>
          </a:xfrm>
          <a:prstGeom prst="roundRect">
            <a:avLst>
              <a:gd name="adj" fmla="val 1158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</a:rPr>
              <a:t>Shift: </a:t>
            </a:r>
            <a:r>
              <a:rPr lang="ja-JP" altLang="en-US" sz="2000" dirty="0">
                <a:solidFill>
                  <a:schemeClr val="tx1"/>
                </a:solidFill>
              </a:rPr>
              <a:t>入力を読んでスタックに移動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lvl="1"/>
            <a:r>
              <a:rPr lang="en-US" altLang="ja-JP" sz="2000" dirty="0">
                <a:solidFill>
                  <a:schemeClr val="tx1"/>
                </a:solidFill>
              </a:rPr>
              <a:t>       (</a:t>
            </a:r>
            <a:r>
              <a:rPr lang="en-US" altLang="ja-JP" sz="2000" dirty="0">
                <a:solidFill>
                  <a:schemeClr val="tx1"/>
                </a:solidFill>
                <a:latin typeface="Symbol" pitchFamily="18" charset="2"/>
              </a:rPr>
              <a:t>G</a:t>
            </a:r>
            <a:r>
              <a:rPr lang="en-US" altLang="ja-JP" sz="2000" dirty="0">
                <a:solidFill>
                  <a:schemeClr val="tx1"/>
                </a:solidFill>
              </a:rPr>
              <a:t>, aw) </a:t>
            </a:r>
            <a:r>
              <a:rPr lang="en-US" altLang="ja-JP" sz="2000" dirty="0">
                <a:solidFill>
                  <a:schemeClr val="tx1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schemeClr val="tx1"/>
                </a:solidFill>
              </a:rPr>
              <a:t> (</a:t>
            </a:r>
            <a:r>
              <a:rPr lang="en-US" altLang="ja-JP" sz="2000" dirty="0" err="1">
                <a:solidFill>
                  <a:schemeClr val="tx1"/>
                </a:solidFill>
                <a:latin typeface="Symbol" pitchFamily="18" charset="2"/>
              </a:rPr>
              <a:t>G</a:t>
            </a:r>
            <a:r>
              <a:rPr lang="en-US" altLang="ja-JP" sz="2000" dirty="0" err="1">
                <a:solidFill>
                  <a:schemeClr val="tx1"/>
                </a:solidFill>
              </a:rPr>
              <a:t>a</a:t>
            </a:r>
            <a:r>
              <a:rPr lang="en-US" altLang="ja-JP" sz="2000" dirty="0">
                <a:solidFill>
                  <a:schemeClr val="tx1"/>
                </a:solidFill>
              </a:rPr>
              <a:t>, w) 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Reduce: </a:t>
            </a:r>
            <a:r>
              <a:rPr lang="ja-JP" altLang="en-US" sz="2000" dirty="0">
                <a:solidFill>
                  <a:schemeClr val="tx1"/>
                </a:solidFill>
              </a:rPr>
              <a:t>規則に従ってスタック上の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ja-JP" altLang="en-US" sz="2000" dirty="0">
                <a:solidFill>
                  <a:schemeClr val="tx1"/>
                </a:solidFill>
              </a:rPr>
              <a:t>シンボルを還元</a:t>
            </a:r>
            <a:r>
              <a:rPr lang="en-US" altLang="ja-JP" sz="2000" dirty="0">
                <a:solidFill>
                  <a:schemeClr val="tx1"/>
                </a:solidFill>
              </a:rPr>
              <a:t>	</a:t>
            </a:r>
            <a:br>
              <a:rPr lang="en-US" altLang="ja-JP" sz="2000" dirty="0">
                <a:solidFill>
                  <a:schemeClr val="tx1"/>
                </a:solidFill>
              </a:rPr>
            </a:br>
            <a:r>
              <a:rPr lang="ja-JP" altLang="en-US" sz="2000" dirty="0">
                <a:solidFill>
                  <a:schemeClr val="tx1"/>
                </a:solidFill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</a:rPr>
              <a:t>(</a:t>
            </a:r>
            <a:r>
              <a:rPr lang="en-US" altLang="ja-JP" sz="2000" dirty="0">
                <a:solidFill>
                  <a:schemeClr val="tx1"/>
                </a:solidFill>
                <a:latin typeface="Symbol" pitchFamily="18" charset="2"/>
              </a:rPr>
              <a:t>G</a:t>
            </a:r>
            <a:r>
              <a:rPr lang="en-US" altLang="ja-JP" sz="2000" dirty="0">
                <a:solidFill>
                  <a:schemeClr val="tx1"/>
                </a:solidFill>
              </a:rPr>
              <a:t>X</a:t>
            </a:r>
            <a:r>
              <a:rPr lang="en-US" altLang="ja-JP" sz="2000" baseline="-25000" dirty="0">
                <a:solidFill>
                  <a:schemeClr val="tx1"/>
                </a:solidFill>
              </a:rPr>
              <a:t>1</a:t>
            </a:r>
            <a:r>
              <a:rPr lang="en-US" altLang="ja-JP" sz="2000" dirty="0">
                <a:solidFill>
                  <a:schemeClr val="tx1"/>
                </a:solidFill>
              </a:rPr>
              <a:t>...</a:t>
            </a:r>
            <a:r>
              <a:rPr lang="en-US" altLang="ja-JP" sz="2000" dirty="0" err="1">
                <a:solidFill>
                  <a:schemeClr val="tx1"/>
                </a:solidFill>
              </a:rPr>
              <a:t>X</a:t>
            </a:r>
            <a:r>
              <a:rPr lang="en-US" altLang="ja-JP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ja-JP" sz="2000" dirty="0">
                <a:solidFill>
                  <a:schemeClr val="tx1"/>
                </a:solidFill>
              </a:rPr>
              <a:t>, w) </a:t>
            </a:r>
            <a:r>
              <a:rPr lang="en-US" altLang="ja-JP" sz="2000" dirty="0">
                <a:solidFill>
                  <a:schemeClr val="tx1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schemeClr val="tx1"/>
                </a:solidFill>
              </a:rPr>
              <a:t> (</a:t>
            </a:r>
            <a:r>
              <a:rPr lang="en-US" altLang="ja-JP" sz="2000" dirty="0">
                <a:solidFill>
                  <a:schemeClr val="tx1"/>
                </a:solidFill>
                <a:latin typeface="Symbol" pitchFamily="18" charset="2"/>
              </a:rPr>
              <a:t>G</a:t>
            </a:r>
            <a:r>
              <a:rPr lang="en-US" altLang="ja-JP" sz="2000" dirty="0">
                <a:solidFill>
                  <a:schemeClr val="tx1"/>
                </a:solidFill>
              </a:rPr>
              <a:t>A, w)     if A</a:t>
            </a:r>
            <a:r>
              <a:rPr lang="en-US" altLang="ja-JP" sz="2000" dirty="0">
                <a:solidFill>
                  <a:schemeClr val="tx1"/>
                </a:solidFill>
                <a:sym typeface="Symbol"/>
              </a:rPr>
              <a:t> </a:t>
            </a:r>
            <a:r>
              <a:rPr lang="en-US" altLang="ja-JP" sz="2000" dirty="0">
                <a:solidFill>
                  <a:schemeClr val="tx1"/>
                </a:solidFill>
              </a:rPr>
              <a:t> X</a:t>
            </a:r>
            <a:r>
              <a:rPr lang="en-US" altLang="ja-JP" sz="2000" baseline="-25000" dirty="0">
                <a:solidFill>
                  <a:schemeClr val="tx1"/>
                </a:solidFill>
              </a:rPr>
              <a:t>1</a:t>
            </a:r>
            <a:r>
              <a:rPr lang="en-US" altLang="ja-JP" sz="2000" dirty="0">
                <a:solidFill>
                  <a:schemeClr val="tx1"/>
                </a:solidFill>
              </a:rPr>
              <a:t>...</a:t>
            </a:r>
            <a:r>
              <a:rPr lang="en-US" altLang="ja-JP" sz="2000" dirty="0" err="1">
                <a:solidFill>
                  <a:schemeClr val="tx1"/>
                </a:solidFill>
              </a:rPr>
              <a:t>X</a:t>
            </a:r>
            <a:r>
              <a:rPr lang="en-US" altLang="ja-JP" sz="2000" baseline="-25000" dirty="0" err="1">
                <a:solidFill>
                  <a:schemeClr val="tx1"/>
                </a:solidFill>
              </a:rPr>
              <a:t>k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28978" y="260649"/>
            <a:ext cx="11413066" cy="9270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LR</a:t>
            </a:r>
            <a:r>
              <a:rPr lang="ja-JP" altLang="en-US" sz="2400">
                <a:solidFill>
                  <a:prstClr val="black"/>
                </a:solidFill>
                <a:latin typeface="Comic Sans MS" pitchFamily="66" charset="0"/>
              </a:rPr>
              <a:t>の難しいところ：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shift/reduce 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</a:rPr>
              <a:t>の選択は？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1832" y="1367622"/>
            <a:ext cx="39693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GP創英角ﾎﾟｯﾌﾟ体" pitchFamily="50" charset="-128"/>
                <a:ea typeface="HGP創英角ﾎﾟｯﾌﾟ体" pitchFamily="50" charset="-128"/>
              </a:rPr>
              <a:t>スタック　　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 </a:t>
            </a:r>
            <a:r>
              <a:rPr lang="en-US" altLang="ja-JP" sz="2400" dirty="0"/>
              <a:t>                </a:t>
            </a:r>
            <a:r>
              <a:rPr lang="en-US" altLang="ja-JP" sz="2400" dirty="0">
                <a:latin typeface="Comic Sans MS" pitchFamily="66" charset="0"/>
              </a:rPr>
              <a:t>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      </a:t>
            </a:r>
          </a:p>
          <a:p>
            <a:r>
              <a:rPr lang="en-US" altLang="ja-JP" sz="2400" dirty="0">
                <a:latin typeface="Comic Sans MS" pitchFamily="66" charset="0"/>
              </a:rPr>
              <a:t>( </a:t>
            </a:r>
            <a:r>
              <a:rPr lang="en-US" altLang="ja-JP" sz="2400" dirty="0"/>
              <a:t>      </a:t>
            </a:r>
            <a:r>
              <a:rPr lang="ja-JP" altLang="en-US" sz="2400" dirty="0"/>
              <a:t> </a:t>
            </a:r>
            <a:r>
              <a:rPr lang="en-US" altLang="ja-JP" sz="2400" dirty="0"/>
              <a:t>        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       </a:t>
            </a:r>
          </a:p>
          <a:p>
            <a:r>
              <a:rPr lang="en-US" altLang="ja-JP" sz="2400" dirty="0">
                <a:latin typeface="Comic Sans MS" pitchFamily="66" charset="0"/>
              </a:rPr>
              <a:t>(x </a:t>
            </a:r>
            <a:r>
              <a:rPr lang="en-US" altLang="ja-JP" sz="2400" dirty="0"/>
              <a:t>                </a:t>
            </a:r>
            <a:r>
              <a:rPr lang="en-US" altLang="ja-JP" sz="2400" dirty="0">
                <a:latin typeface="Comic Sans MS" pitchFamily="66" charset="0"/>
              </a:rPr>
              <a:t>,x)$        </a:t>
            </a:r>
          </a:p>
          <a:p>
            <a:r>
              <a:rPr lang="en-US" altLang="ja-JP" sz="2400" dirty="0">
                <a:latin typeface="Comic Sans MS" pitchFamily="66" charset="0"/>
              </a:rPr>
              <a:t>(S </a:t>
            </a:r>
            <a:r>
              <a:rPr lang="en-US" altLang="ja-JP" sz="2400" dirty="0"/>
              <a:t>                </a:t>
            </a:r>
            <a:r>
              <a:rPr lang="en-US" altLang="ja-JP" sz="2400" dirty="0">
                <a:latin typeface="Comic Sans MS" pitchFamily="66" charset="0"/>
              </a:rPr>
              <a:t>,x)$</a:t>
            </a:r>
          </a:p>
          <a:p>
            <a:r>
              <a:rPr lang="en-US" altLang="ja-JP" sz="2400" dirty="0">
                <a:solidFill>
                  <a:schemeClr val="tx2"/>
                </a:solidFill>
                <a:latin typeface="Comic Sans MS" pitchFamily="66" charset="0"/>
              </a:rPr>
              <a:t>(L               </a:t>
            </a:r>
            <a:r>
              <a:rPr lang="ja-JP" altLang="en-US" sz="2400">
                <a:solidFill>
                  <a:schemeClr val="tx2"/>
                </a:solidFill>
                <a:latin typeface="Comic Sans MS" pitchFamily="66" charset="0"/>
              </a:rPr>
              <a:t>   </a:t>
            </a:r>
            <a:r>
              <a:rPr lang="en-US" altLang="ja-JP" sz="2400" dirty="0">
                <a:solidFill>
                  <a:schemeClr val="tx2"/>
                </a:solidFill>
                <a:latin typeface="Comic Sans MS" pitchFamily="66" charset="0"/>
              </a:rPr>
              <a:t>x)$       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63953" y="5645277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　</a:t>
            </a:r>
            <a:r>
              <a:rPr lang="en-US" altLang="ja-JP" sz="2800" dirty="0">
                <a:latin typeface="Comic Sans MS" pitchFamily="66" charset="0"/>
              </a:rPr>
              <a:t>$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7176120" y="6120803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7184959" y="6112671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6744072" y="5517232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527506" y="504412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21" name="直線コネクタ 20"/>
          <p:cNvCxnSpPr>
            <a:stCxn id="19" idx="0"/>
          </p:cNvCxnSpPr>
          <p:nvPr/>
        </p:nvCxnSpPr>
        <p:spPr>
          <a:xfrm flipV="1">
            <a:off x="6744072" y="4833292"/>
            <a:ext cx="46633" cy="21082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599785" y="434706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tx2"/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 flipV="1">
            <a:off x="8544815" y="5521593"/>
            <a:ext cx="0" cy="21602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328248" y="499837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7" name="直線コネクタ 36"/>
          <p:cNvCxnSpPr>
            <a:endCxn id="43" idx="2"/>
          </p:cNvCxnSpPr>
          <p:nvPr/>
        </p:nvCxnSpPr>
        <p:spPr>
          <a:xfrm flipV="1">
            <a:off x="6960639" y="3986649"/>
            <a:ext cx="503512" cy="4053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7464152" y="4005065"/>
            <a:ext cx="144016" cy="173255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34" idx="0"/>
          </p:cNvCxnSpPr>
          <p:nvPr/>
        </p:nvCxnSpPr>
        <p:spPr>
          <a:xfrm>
            <a:off x="7510302" y="3996675"/>
            <a:ext cx="1034512" cy="100169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273233" y="34634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27" name="直線コネクタ 26"/>
          <p:cNvCxnSpPr>
            <a:endCxn id="29" idx="2"/>
          </p:cNvCxnSpPr>
          <p:nvPr/>
        </p:nvCxnSpPr>
        <p:spPr>
          <a:xfrm flipV="1">
            <a:off x="5807970" y="3158719"/>
            <a:ext cx="1583632" cy="246652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175036" y="263549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6" name="直線コネクタ 35"/>
          <p:cNvCxnSpPr>
            <a:endCxn id="43" idx="0"/>
          </p:cNvCxnSpPr>
          <p:nvPr/>
        </p:nvCxnSpPr>
        <p:spPr>
          <a:xfrm>
            <a:off x="7401526" y="3153603"/>
            <a:ext cx="62625" cy="30982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7425033" y="3158720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6744074" y="4818057"/>
            <a:ext cx="46631" cy="21083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599785" y="43318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/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5" name="角丸四角形吹き出し 24">
            <a:extLst>
              <a:ext uri="{FF2B5EF4-FFF2-40B4-BE49-F238E27FC236}">
                <a16:creationId xmlns:a16="http://schemas.microsoft.com/office/drawing/2014/main" id="{37B96EE3-3DF9-5140-98B9-905A8B2E7CCC}"/>
              </a:ext>
            </a:extLst>
          </p:cNvPr>
          <p:cNvSpPr/>
          <p:nvPr/>
        </p:nvSpPr>
        <p:spPr bwMode="auto">
          <a:xfrm>
            <a:off x="2905151" y="2794519"/>
            <a:ext cx="3406002" cy="668910"/>
          </a:xfrm>
          <a:prstGeom prst="wedgeRoundRectCallout">
            <a:avLst>
              <a:gd name="adj1" fmla="val -58209"/>
              <a:gd name="adj2" fmla="val -3653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ここでは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L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S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 にしたがって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 reduce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しなければならない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568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727848" y="1187698"/>
            <a:ext cx="6962128" cy="1377207"/>
          </a:xfrm>
          <a:prstGeom prst="roundRect">
            <a:avLst>
              <a:gd name="adj" fmla="val 1158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</a:rPr>
              <a:t>Shift: </a:t>
            </a:r>
            <a:r>
              <a:rPr lang="ja-JP" altLang="en-US" sz="2000" dirty="0">
                <a:solidFill>
                  <a:schemeClr val="tx1"/>
                </a:solidFill>
              </a:rPr>
              <a:t>入力を読んでスタックに移動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lvl="1"/>
            <a:r>
              <a:rPr lang="en-US" altLang="ja-JP" sz="2000" dirty="0">
                <a:solidFill>
                  <a:schemeClr val="tx1"/>
                </a:solidFill>
              </a:rPr>
              <a:t>       (</a:t>
            </a:r>
            <a:r>
              <a:rPr lang="en-US" altLang="ja-JP" sz="2000" dirty="0">
                <a:solidFill>
                  <a:schemeClr val="tx1"/>
                </a:solidFill>
                <a:latin typeface="Symbol" pitchFamily="18" charset="2"/>
              </a:rPr>
              <a:t>G</a:t>
            </a:r>
            <a:r>
              <a:rPr lang="en-US" altLang="ja-JP" sz="2000" dirty="0">
                <a:solidFill>
                  <a:schemeClr val="tx1"/>
                </a:solidFill>
              </a:rPr>
              <a:t>, aw) </a:t>
            </a:r>
            <a:r>
              <a:rPr lang="en-US" altLang="ja-JP" sz="2000" dirty="0">
                <a:solidFill>
                  <a:schemeClr val="tx1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schemeClr val="tx1"/>
                </a:solidFill>
              </a:rPr>
              <a:t> (</a:t>
            </a:r>
            <a:r>
              <a:rPr lang="en-US" altLang="ja-JP" sz="2000" dirty="0" err="1">
                <a:solidFill>
                  <a:schemeClr val="tx1"/>
                </a:solidFill>
                <a:latin typeface="Symbol" pitchFamily="18" charset="2"/>
              </a:rPr>
              <a:t>G</a:t>
            </a:r>
            <a:r>
              <a:rPr lang="en-US" altLang="ja-JP" sz="2000" dirty="0" err="1">
                <a:solidFill>
                  <a:schemeClr val="tx1"/>
                </a:solidFill>
              </a:rPr>
              <a:t>a</a:t>
            </a:r>
            <a:r>
              <a:rPr lang="en-US" altLang="ja-JP" sz="2000" dirty="0">
                <a:solidFill>
                  <a:schemeClr val="tx1"/>
                </a:solidFill>
              </a:rPr>
              <a:t>, w) 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Reduce: </a:t>
            </a:r>
            <a:r>
              <a:rPr lang="ja-JP" altLang="en-US" sz="2000" dirty="0">
                <a:solidFill>
                  <a:schemeClr val="tx1"/>
                </a:solidFill>
              </a:rPr>
              <a:t>規則に従ってスタック上の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ja-JP" altLang="en-US" sz="2000" dirty="0">
                <a:solidFill>
                  <a:schemeClr val="tx1"/>
                </a:solidFill>
              </a:rPr>
              <a:t>シンボルを還元</a:t>
            </a:r>
            <a:r>
              <a:rPr lang="en-US" altLang="ja-JP" sz="2000" dirty="0">
                <a:solidFill>
                  <a:schemeClr val="tx1"/>
                </a:solidFill>
              </a:rPr>
              <a:t>	</a:t>
            </a:r>
            <a:br>
              <a:rPr lang="en-US" altLang="ja-JP" sz="2000" dirty="0">
                <a:solidFill>
                  <a:schemeClr val="tx1"/>
                </a:solidFill>
              </a:rPr>
            </a:br>
            <a:r>
              <a:rPr lang="ja-JP" altLang="en-US" sz="2000" dirty="0">
                <a:solidFill>
                  <a:schemeClr val="tx1"/>
                </a:solidFill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</a:rPr>
              <a:t>(</a:t>
            </a:r>
            <a:r>
              <a:rPr lang="en-US" altLang="ja-JP" sz="2000" dirty="0">
                <a:solidFill>
                  <a:schemeClr val="tx1"/>
                </a:solidFill>
                <a:latin typeface="Symbol" pitchFamily="18" charset="2"/>
              </a:rPr>
              <a:t>G</a:t>
            </a:r>
            <a:r>
              <a:rPr lang="en-US" altLang="ja-JP" sz="2000" dirty="0">
                <a:solidFill>
                  <a:schemeClr val="tx1"/>
                </a:solidFill>
              </a:rPr>
              <a:t>X</a:t>
            </a:r>
            <a:r>
              <a:rPr lang="en-US" altLang="ja-JP" sz="2000" baseline="-25000" dirty="0">
                <a:solidFill>
                  <a:schemeClr val="tx1"/>
                </a:solidFill>
              </a:rPr>
              <a:t>1</a:t>
            </a:r>
            <a:r>
              <a:rPr lang="en-US" altLang="ja-JP" sz="2000" dirty="0">
                <a:solidFill>
                  <a:schemeClr val="tx1"/>
                </a:solidFill>
              </a:rPr>
              <a:t>...</a:t>
            </a:r>
            <a:r>
              <a:rPr lang="en-US" altLang="ja-JP" sz="2000" dirty="0" err="1">
                <a:solidFill>
                  <a:schemeClr val="tx1"/>
                </a:solidFill>
              </a:rPr>
              <a:t>X</a:t>
            </a:r>
            <a:r>
              <a:rPr lang="en-US" altLang="ja-JP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ja-JP" sz="2000" dirty="0">
                <a:solidFill>
                  <a:schemeClr val="tx1"/>
                </a:solidFill>
              </a:rPr>
              <a:t>, w) </a:t>
            </a:r>
            <a:r>
              <a:rPr lang="en-US" altLang="ja-JP" sz="2000" dirty="0">
                <a:solidFill>
                  <a:schemeClr val="tx1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schemeClr val="tx1"/>
                </a:solidFill>
              </a:rPr>
              <a:t> (</a:t>
            </a:r>
            <a:r>
              <a:rPr lang="en-US" altLang="ja-JP" sz="2000" dirty="0">
                <a:solidFill>
                  <a:schemeClr val="tx1"/>
                </a:solidFill>
                <a:latin typeface="Symbol" pitchFamily="18" charset="2"/>
              </a:rPr>
              <a:t>G</a:t>
            </a:r>
            <a:r>
              <a:rPr lang="en-US" altLang="ja-JP" sz="2000" dirty="0">
                <a:solidFill>
                  <a:schemeClr val="tx1"/>
                </a:solidFill>
              </a:rPr>
              <a:t>A, w)     if A</a:t>
            </a:r>
            <a:r>
              <a:rPr lang="en-US" altLang="ja-JP" sz="2000" dirty="0">
                <a:solidFill>
                  <a:schemeClr val="tx1"/>
                </a:solidFill>
                <a:sym typeface="Symbol"/>
              </a:rPr>
              <a:t> </a:t>
            </a:r>
            <a:r>
              <a:rPr lang="en-US" altLang="ja-JP" sz="2000" dirty="0">
                <a:solidFill>
                  <a:schemeClr val="tx1"/>
                </a:solidFill>
              </a:rPr>
              <a:t> X</a:t>
            </a:r>
            <a:r>
              <a:rPr lang="en-US" altLang="ja-JP" sz="2000" baseline="-25000" dirty="0">
                <a:solidFill>
                  <a:schemeClr val="tx1"/>
                </a:solidFill>
              </a:rPr>
              <a:t>1</a:t>
            </a:r>
            <a:r>
              <a:rPr lang="en-US" altLang="ja-JP" sz="2000" dirty="0">
                <a:solidFill>
                  <a:schemeClr val="tx1"/>
                </a:solidFill>
              </a:rPr>
              <a:t>...</a:t>
            </a:r>
            <a:r>
              <a:rPr lang="en-US" altLang="ja-JP" sz="2000" dirty="0" err="1">
                <a:solidFill>
                  <a:schemeClr val="tx1"/>
                </a:solidFill>
              </a:rPr>
              <a:t>X</a:t>
            </a:r>
            <a:r>
              <a:rPr lang="en-US" altLang="ja-JP" sz="2000" baseline="-25000" dirty="0" err="1">
                <a:solidFill>
                  <a:schemeClr val="tx1"/>
                </a:solidFill>
              </a:rPr>
              <a:t>k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30306" y="260649"/>
            <a:ext cx="11259670" cy="9270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LR</a:t>
            </a:r>
            <a:r>
              <a:rPr lang="ja-JP" altLang="en-US" sz="2400">
                <a:solidFill>
                  <a:prstClr val="black"/>
                </a:solidFill>
                <a:latin typeface="Comic Sans MS" pitchFamily="66" charset="0"/>
              </a:rPr>
              <a:t>の難しいところ：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shift/reduce 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</a:rPr>
              <a:t>の選択は？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6444" y="1366610"/>
            <a:ext cx="39693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GP創英角ﾎﾟｯﾌﾟ体" pitchFamily="50" charset="-128"/>
                <a:ea typeface="HGP創英角ﾎﾟｯﾌﾟ体" pitchFamily="50" charset="-128"/>
              </a:rPr>
              <a:t>スタック　　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 </a:t>
            </a:r>
            <a:r>
              <a:rPr lang="en-US" altLang="ja-JP" sz="2400" dirty="0"/>
              <a:t>                </a:t>
            </a:r>
            <a:r>
              <a:rPr lang="en-US" altLang="ja-JP" sz="2400" dirty="0">
                <a:latin typeface="Comic Sans MS" pitchFamily="66" charset="0"/>
              </a:rPr>
              <a:t>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      </a:t>
            </a:r>
          </a:p>
          <a:p>
            <a:r>
              <a:rPr lang="en-US" altLang="ja-JP" sz="2400" dirty="0">
                <a:latin typeface="Comic Sans MS" pitchFamily="66" charset="0"/>
              </a:rPr>
              <a:t>( </a:t>
            </a:r>
            <a:r>
              <a:rPr lang="en-US" altLang="ja-JP" sz="2400" dirty="0"/>
              <a:t>      </a:t>
            </a:r>
            <a:r>
              <a:rPr lang="ja-JP" altLang="en-US" sz="2400" dirty="0"/>
              <a:t> </a:t>
            </a:r>
            <a:r>
              <a:rPr lang="en-US" altLang="ja-JP" sz="2400" dirty="0"/>
              <a:t>        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       </a:t>
            </a:r>
          </a:p>
          <a:p>
            <a:r>
              <a:rPr lang="en-US" altLang="ja-JP" sz="2400" dirty="0">
                <a:latin typeface="Comic Sans MS" pitchFamily="66" charset="0"/>
              </a:rPr>
              <a:t>(x </a:t>
            </a:r>
            <a:r>
              <a:rPr lang="en-US" altLang="ja-JP" sz="2400" dirty="0"/>
              <a:t>                </a:t>
            </a:r>
            <a:r>
              <a:rPr lang="en-US" altLang="ja-JP" sz="2400" dirty="0">
                <a:latin typeface="Comic Sans MS" pitchFamily="66" charset="0"/>
              </a:rPr>
              <a:t>,x)$</a:t>
            </a:r>
          </a:p>
          <a:p>
            <a:r>
              <a:rPr lang="en-US" altLang="ja-JP" sz="2400" dirty="0">
                <a:latin typeface="Comic Sans MS" pitchFamily="66" charset="0"/>
              </a:rPr>
              <a:t>(S             ,x)$        </a:t>
            </a:r>
          </a:p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(S, </a:t>
            </a:r>
            <a:r>
              <a:rPr lang="en-US" altLang="ja-JP" sz="2400" dirty="0">
                <a:solidFill>
                  <a:srgbClr val="FF0000"/>
                </a:solidFill>
              </a:rPr>
              <a:t>               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x)$</a:t>
            </a:r>
          </a:p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(S, x             )$</a:t>
            </a:r>
          </a:p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(S, S             )$  </a:t>
            </a:r>
          </a:p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(S, S)             $     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63953" y="5645277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　</a:t>
            </a:r>
            <a:r>
              <a:rPr lang="en-US" altLang="ja-JP" sz="2800" dirty="0">
                <a:latin typeface="Comic Sans MS" pitchFamily="66" charset="0"/>
              </a:rPr>
              <a:t>$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7968208" y="6112671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8544815" y="5521593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328248" y="499837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7176120" y="6142789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9048328" y="6050643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9048328" y="6040418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9984432" y="6057087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>
            <a:off x="326444" y="3171267"/>
            <a:ext cx="2520280" cy="19299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326444" y="3171267"/>
            <a:ext cx="2520280" cy="16116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6744615" y="5535591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528048" y="50123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4727848" y="3480954"/>
            <a:ext cx="6495964" cy="1486642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shift/reduce </a:t>
            </a:r>
            <a:r>
              <a:rPr lang="ja-JP" altLang="en-US" sz="2800" dirty="0">
                <a:solidFill>
                  <a:schemeClr val="tx1"/>
                </a:solidFill>
              </a:rPr>
              <a:t>の選択方法によって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LR(0), SLR, LR(k)</a:t>
            </a:r>
          </a:p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などのバリエーション</a:t>
            </a:r>
          </a:p>
        </p:txBody>
      </p:sp>
      <p:sp>
        <p:nvSpPr>
          <p:cNvPr id="19" name="角丸四角形吹き出し 18">
            <a:extLst>
              <a:ext uri="{FF2B5EF4-FFF2-40B4-BE49-F238E27FC236}">
                <a16:creationId xmlns:a16="http://schemas.microsoft.com/office/drawing/2014/main" id="{89561CF9-1940-6B47-9196-5577B023A684}"/>
              </a:ext>
            </a:extLst>
          </p:cNvPr>
          <p:cNvSpPr/>
          <p:nvPr/>
        </p:nvSpPr>
        <p:spPr bwMode="auto">
          <a:xfrm>
            <a:off x="3122046" y="2803273"/>
            <a:ext cx="3406002" cy="439313"/>
          </a:xfrm>
          <a:prstGeom prst="wedgeRoundRectCallout">
            <a:avLst>
              <a:gd name="adj1" fmla="val -58209"/>
              <a:gd name="adj2" fmla="val -3653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もし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,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shift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してしまうと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...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20" name="角丸四角形吹き出し 19">
            <a:extLst>
              <a:ext uri="{FF2B5EF4-FFF2-40B4-BE49-F238E27FC236}">
                <a16:creationId xmlns:a16="http://schemas.microsoft.com/office/drawing/2014/main" id="{94CB02FE-453B-4D4F-822C-83CC6BB36468}"/>
              </a:ext>
            </a:extLst>
          </p:cNvPr>
          <p:cNvSpPr/>
          <p:nvPr/>
        </p:nvSpPr>
        <p:spPr bwMode="auto">
          <a:xfrm>
            <a:off x="1105822" y="4909042"/>
            <a:ext cx="3406002" cy="439313"/>
          </a:xfrm>
          <a:prstGeom prst="wedgeRoundRectCallout">
            <a:avLst>
              <a:gd name="adj1" fmla="val -56103"/>
              <a:gd name="adj2" fmla="val -89359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行き詰まる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!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58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" grpId="0" animBg="1"/>
      <p:bldP spid="19" grpId="0" animBg="1"/>
      <p:bldP spid="2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LR </a:t>
            </a:r>
            <a:r>
              <a:rPr lang="ja-JP" altLang="en-US">
                <a:sym typeface="Wingdings" pitchFamily="2" charset="2"/>
              </a:rPr>
              <a:t>構文解析の概要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LR(0)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アイテムと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 shift/reduce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の判断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オートマトン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の実装における工夫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598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1589" y="365125"/>
            <a:ext cx="11162211" cy="1325563"/>
          </a:xfrm>
        </p:spPr>
        <p:txBody>
          <a:bodyPr/>
          <a:lstStyle/>
          <a:p>
            <a:r>
              <a:rPr kumimoji="1" lang="ja-JP" altLang="en-US" dirty="0"/>
              <a:t>字句解析における特殊事情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4469" y="1600201"/>
            <a:ext cx="10042011" cy="4525963"/>
          </a:xfrm>
        </p:spPr>
        <p:txBody>
          <a:bodyPr/>
          <a:lstStyle/>
          <a:p>
            <a:r>
              <a:rPr lang="ja-JP" altLang="en-US" dirty="0"/>
              <a:t>文字列を受理して終わりで</a:t>
            </a:r>
            <a:r>
              <a:rPr lang="ja-JP" altLang="en-US"/>
              <a:t>はなく</a:t>
            </a:r>
            <a:br>
              <a:rPr lang="en-US" altLang="ja-JP" dirty="0"/>
            </a:br>
            <a:r>
              <a:rPr lang="ja-JP" altLang="en-US"/>
              <a:t>トークン</a:t>
            </a:r>
            <a:r>
              <a:rPr lang="ja-JP" altLang="en-US" dirty="0"/>
              <a:t>とその属性を出力</a:t>
            </a:r>
            <a:r>
              <a:rPr lang="ja-JP" altLang="en-US"/>
              <a:t>する必要</a:t>
            </a:r>
            <a:endParaRPr lang="en-US" altLang="ja-JP" dirty="0"/>
          </a:p>
          <a:p>
            <a:pPr lvl="1"/>
            <a:r>
              <a:rPr lang="ja-JP" altLang="en-US"/>
              <a:t>例</a:t>
            </a:r>
            <a:r>
              <a:rPr lang="ja-JP" altLang="en-US" dirty="0"/>
              <a:t>：</a:t>
            </a:r>
            <a:r>
              <a:rPr lang="en-US" altLang="ja-JP" dirty="0"/>
              <a:t>”234”  </a:t>
            </a:r>
          </a:p>
          <a:p>
            <a:pPr lvl="2"/>
            <a:r>
              <a:rPr lang="ja-JP" altLang="en-US"/>
              <a:t>オートマトンであれば「</a:t>
            </a:r>
            <a:r>
              <a:rPr lang="ja-JP" altLang="en-US" b="1"/>
              <a:t>受理</a:t>
            </a:r>
            <a:r>
              <a:rPr lang="ja-JP" altLang="en-US"/>
              <a:t>」と返すだけ</a:t>
            </a:r>
            <a:r>
              <a:rPr lang="en-US" altLang="ja-JP" dirty="0"/>
              <a:t> </a:t>
            </a:r>
          </a:p>
          <a:p>
            <a:pPr lvl="2"/>
            <a:r>
              <a:rPr lang="ja-JP" altLang="en-US"/>
              <a:t>字句解析器では</a:t>
            </a:r>
            <a:r>
              <a:rPr lang="en-US" altLang="ja-JP" dirty="0"/>
              <a:t> </a:t>
            </a:r>
            <a:r>
              <a:rPr lang="en-US" altLang="ja-JP" b="1" dirty="0" err="1"/>
              <a:t>Int</a:t>
            </a:r>
            <a:r>
              <a:rPr lang="en-US" altLang="ja-JP" b="1" dirty="0"/>
              <a:t>(234)</a:t>
            </a:r>
            <a:r>
              <a:rPr lang="ja-JP" altLang="en-US" b="1"/>
              <a:t> </a:t>
            </a:r>
            <a:r>
              <a:rPr lang="ja-JP" altLang="en-US"/>
              <a:t>を返す必要がある</a:t>
            </a:r>
            <a:endParaRPr lang="en-US" altLang="ja-JP" dirty="0"/>
          </a:p>
          <a:p>
            <a:r>
              <a:rPr lang="ja-JP" altLang="en-US"/>
              <a:t>一つ</a:t>
            </a:r>
            <a:r>
              <a:rPr lang="ja-JP" altLang="en-US" dirty="0"/>
              <a:t>のトークンを</a:t>
            </a:r>
            <a:r>
              <a:rPr lang="ja-JP" altLang="en-US"/>
              <a:t>認識したら</a:t>
            </a:r>
            <a:br>
              <a:rPr lang="en-US" altLang="ja-JP" dirty="0"/>
            </a:br>
            <a:r>
              <a:rPr lang="ja-JP" altLang="en-US"/>
              <a:t>次のトークンを続けて認識しなければならない</a:t>
            </a:r>
            <a:endParaRPr lang="en-US" altLang="ja-JP" sz="2400" dirty="0"/>
          </a:p>
          <a:p>
            <a:pPr lvl="1"/>
            <a:r>
              <a:rPr lang="ja-JP" altLang="en-US"/>
              <a:t>例</a:t>
            </a:r>
            <a:r>
              <a:rPr lang="ja-JP" altLang="en-US" dirty="0"/>
              <a:t>：</a:t>
            </a:r>
            <a:r>
              <a:rPr lang="en-US" altLang="ja-JP" dirty="0"/>
              <a:t>”123&gt;2”</a:t>
            </a:r>
          </a:p>
          <a:p>
            <a:pPr lvl="2"/>
            <a:r>
              <a:rPr lang="en-US" altLang="ja-JP" b="1" dirty="0" err="1">
                <a:sym typeface="Wingdings" pitchFamily="2" charset="2"/>
              </a:rPr>
              <a:t>Int</a:t>
            </a:r>
            <a:r>
              <a:rPr lang="en-US" altLang="ja-JP" b="1" dirty="0">
                <a:sym typeface="Wingdings" pitchFamily="2" charset="2"/>
              </a:rPr>
              <a:t>(123)  GT  </a:t>
            </a:r>
            <a:r>
              <a:rPr lang="en-US" altLang="ja-JP" b="1" dirty="0" err="1">
                <a:sym typeface="Wingdings" pitchFamily="2" charset="2"/>
              </a:rPr>
              <a:t>Int</a:t>
            </a:r>
            <a:r>
              <a:rPr lang="en-US" altLang="ja-JP" b="1" dirty="0">
                <a:sym typeface="Wingdings" pitchFamily="2" charset="2"/>
              </a:rPr>
              <a:t>(2) </a:t>
            </a:r>
            <a:r>
              <a:rPr lang="ja-JP" altLang="en-US">
                <a:sym typeface="Wingdings" pitchFamily="2" charset="2"/>
              </a:rPr>
              <a:t>を続けて返す必要がある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447378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2028904" y="4200683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Symbol" pitchFamily="18" charset="2"/>
              </a:rPr>
              <a:t>G</a:t>
            </a:r>
            <a:r>
              <a:rPr lang="en-US" altLang="ja-JP" sz="2800" dirty="0">
                <a:latin typeface="Comic Sans MS" pitchFamily="66" charset="0"/>
              </a:rPr>
              <a:t>  X</a:t>
            </a:r>
            <a:r>
              <a:rPr lang="en-US" altLang="ja-JP" sz="2800" baseline="-25000" dirty="0">
                <a:latin typeface="Comic Sans MS" pitchFamily="66" charset="0"/>
              </a:rPr>
              <a:t>1</a:t>
            </a:r>
            <a:r>
              <a:rPr lang="en-US" altLang="ja-JP" sz="2800" dirty="0">
                <a:latin typeface="Comic Sans MS" pitchFamily="66" charset="0"/>
              </a:rPr>
              <a:t> ... </a:t>
            </a:r>
            <a:r>
              <a:rPr lang="en-US" altLang="ja-JP" sz="2800" dirty="0" err="1"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latin typeface="Comic Sans MS" pitchFamily="66" charset="0"/>
              </a:rPr>
              <a:t>k</a:t>
            </a:r>
            <a:r>
              <a:rPr lang="en-US" altLang="ja-JP" sz="2800" dirty="0">
                <a:latin typeface="Comic Sans MS" pitchFamily="66" charset="0"/>
              </a:rPr>
              <a:t>       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4238845" y="5138851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397931" y="169558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21546" y="487724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 w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 flipH="1">
            <a:off x="2582661" y="4691881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743445" y="4723903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3453713" y="4680576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3614497" y="4712597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タイトル 1"/>
          <p:cNvSpPr>
            <a:spLocks noGrp="1"/>
          </p:cNvSpPr>
          <p:nvPr>
            <p:ph type="title"/>
          </p:nvPr>
        </p:nvSpPr>
        <p:spPr>
          <a:xfrm>
            <a:off x="338667" y="29368"/>
            <a:ext cx="11627555" cy="1143000"/>
          </a:xfrm>
        </p:spPr>
        <p:txBody>
          <a:bodyPr/>
          <a:lstStyle/>
          <a:p>
            <a:r>
              <a:rPr kumimoji="1" lang="en-US" altLang="ja-JP" dirty="0">
                <a:latin typeface="Comic Sans MS" pitchFamily="66" charset="0"/>
              </a:rPr>
              <a:t>Shift </a:t>
            </a:r>
            <a:r>
              <a:rPr kumimoji="1" lang="en-US" altLang="ja-JP" dirty="0" err="1">
                <a:latin typeface="Comic Sans MS" pitchFamily="66" charset="0"/>
              </a:rPr>
              <a:t>vs</a:t>
            </a:r>
            <a:r>
              <a:rPr kumimoji="1" lang="en-US" altLang="ja-JP" dirty="0">
                <a:latin typeface="Comic Sans MS" pitchFamily="66" charset="0"/>
              </a:rPr>
              <a:t> Reduce</a:t>
            </a:r>
            <a:endParaRPr kumimoji="1" lang="ja-JP" altLang="en-US" dirty="0">
              <a:latin typeface="Comic Sans MS" pitchFamily="66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968178" y="4917960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Symbol" pitchFamily="18" charset="2"/>
              </a:rPr>
              <a:t>...</a:t>
            </a:r>
            <a:r>
              <a:rPr lang="en-US" altLang="ja-JP" sz="2800" dirty="0">
                <a:latin typeface="Comic Sans MS" pitchFamily="66" charset="0"/>
              </a:rPr>
              <a:t>   ...     ...  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06855" y="3232292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A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929465" y="3725494"/>
            <a:ext cx="324777" cy="47519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3365223" y="3703494"/>
            <a:ext cx="160499" cy="49719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2152226" y="2195115"/>
            <a:ext cx="1383037" cy="201155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3708177" y="2202910"/>
            <a:ext cx="1562289" cy="27982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3453713" y="2195035"/>
            <a:ext cx="160784" cy="108857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510575" y="4206665"/>
            <a:ext cx="3179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Symbol" pitchFamily="18" charset="2"/>
              </a:rPr>
              <a:t>G</a:t>
            </a:r>
            <a:r>
              <a:rPr lang="en-US" altLang="ja-JP" sz="2800" dirty="0">
                <a:latin typeface="Comic Sans MS" pitchFamily="66" charset="0"/>
              </a:rPr>
              <a:t>  X</a:t>
            </a:r>
            <a:r>
              <a:rPr lang="en-US" altLang="ja-JP" sz="2800" baseline="-25000" dirty="0">
                <a:latin typeface="Comic Sans MS" pitchFamily="66" charset="0"/>
              </a:rPr>
              <a:t>1</a:t>
            </a:r>
            <a:r>
              <a:rPr lang="en-US" altLang="ja-JP" sz="2800" dirty="0">
                <a:latin typeface="Comic Sans MS" pitchFamily="66" charset="0"/>
              </a:rPr>
              <a:t> ... </a:t>
            </a:r>
            <a:r>
              <a:rPr lang="en-US" altLang="ja-JP" sz="2800" dirty="0" err="1"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latin typeface="Comic Sans MS" pitchFamily="66" charset="0"/>
              </a:rPr>
              <a:t>j</a:t>
            </a:r>
            <a:r>
              <a:rPr lang="en-US" altLang="ja-JP" sz="2800" dirty="0">
                <a:latin typeface="Comic Sans MS" pitchFamily="66" charset="0"/>
              </a:rPr>
              <a:t>   </a:t>
            </a:r>
            <a:r>
              <a:rPr lang="en-US" altLang="ja-JP" sz="2800" dirty="0" err="1"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latin typeface="Comic Sans MS" pitchFamily="66" charset="0"/>
              </a:rPr>
              <a:t>k</a:t>
            </a:r>
            <a:r>
              <a:rPr lang="en-US" altLang="ja-JP" sz="2800" dirty="0">
                <a:latin typeface="Comic Sans MS" pitchFamily="66" charset="0"/>
              </a:rPr>
              <a:t>      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 flipV="1">
            <a:off x="8516439" y="5241341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879602" y="1701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970990" y="492494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 w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 flipH="1">
            <a:off x="7064332" y="4697864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7225116" y="4729885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7935384" y="4686557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8096168" y="4718579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6449849" y="4923941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Symbol" pitchFamily="18" charset="2"/>
              </a:rPr>
              <a:t>...</a:t>
            </a:r>
            <a:r>
              <a:rPr lang="en-US" altLang="ja-JP" sz="2800" dirty="0">
                <a:latin typeface="Comic Sans MS" pitchFamily="66" charset="0"/>
              </a:rPr>
              <a:t>   ...     ...  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76" name="直線コネクタ 75"/>
          <p:cNvCxnSpPr/>
          <p:nvPr/>
        </p:nvCxnSpPr>
        <p:spPr>
          <a:xfrm flipV="1">
            <a:off x="6662975" y="2201097"/>
            <a:ext cx="1353959" cy="199958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8189848" y="2208891"/>
            <a:ext cx="1562289" cy="27982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7935384" y="2201016"/>
            <a:ext cx="160784" cy="103725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7411134" y="3238275"/>
            <a:ext cx="1309383" cy="1061635"/>
            <a:chOff x="5887134" y="3238274"/>
            <a:chExt cx="1309382" cy="1061635"/>
          </a:xfrm>
        </p:grpSpPr>
        <p:sp>
          <p:nvSpPr>
            <p:cNvPr id="73" name="テキスト ボックス 72"/>
            <p:cNvSpPr txBox="1"/>
            <p:nvPr/>
          </p:nvSpPr>
          <p:spPr>
            <a:xfrm>
              <a:off x="6064526" y="3238274"/>
              <a:ext cx="44755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bg1">
                      <a:lumMod val="75000"/>
                    </a:schemeClr>
                  </a:solidFill>
                  <a:latin typeface="Comic Sans MS" pitchFamily="66" charset="0"/>
                </a:rPr>
                <a:t>A</a:t>
              </a:r>
              <a:endParaRPr lang="ja-JP" altLang="en-US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  <p:cxnSp>
          <p:nvCxnSpPr>
            <p:cNvPr id="74" name="直線コネクタ 73"/>
            <p:cNvCxnSpPr/>
            <p:nvPr/>
          </p:nvCxnSpPr>
          <p:spPr>
            <a:xfrm flipH="1">
              <a:off x="5887134" y="3731474"/>
              <a:ext cx="324777" cy="47519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6322894" y="3709475"/>
              <a:ext cx="160498" cy="49719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6411384" y="3709475"/>
              <a:ext cx="785132" cy="590434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7573523" y="1199563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Shift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578229" y="1172368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Reduce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81" name="直線コネクタ 80"/>
          <p:cNvCxnSpPr/>
          <p:nvPr/>
        </p:nvCxnSpPr>
        <p:spPr>
          <a:xfrm flipH="1">
            <a:off x="1855809" y="4738653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2016593" y="4770675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6366559" y="4755941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6527343" y="4787963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1775522" y="4131299"/>
            <a:ext cx="2259247" cy="58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6240017" y="4051957"/>
            <a:ext cx="2097955" cy="686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40018" y="5828294"/>
            <a:ext cx="411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A 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800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sz="2800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sz="3600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 X</a:t>
            </a:r>
            <a:r>
              <a:rPr lang="en-US" altLang="ja-JP" sz="2800" baseline="-25000" dirty="0">
                <a:solidFill>
                  <a:prstClr val="black"/>
                </a:solidFill>
                <a:latin typeface="Comic Sans MS" pitchFamily="66" charset="0"/>
              </a:rPr>
              <a:t>j+1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sz="2800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solidFill>
                  <a:prstClr val="black"/>
                </a:solidFill>
                <a:latin typeface="Comic Sans MS" pitchFamily="66" charset="0"/>
              </a:rPr>
              <a:t>k</a:t>
            </a:r>
            <a:endParaRPr lang="en-US" altLang="ja-JP" sz="2800" baseline="-25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178237" y="5828294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A 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800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sz="2800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solidFill>
                  <a:prstClr val="black"/>
                </a:solidFill>
                <a:latin typeface="Comic Sans MS" pitchFamily="66" charset="0"/>
              </a:rPr>
              <a:t>k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sz="3600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 </a:t>
            </a:r>
            <a:endParaRPr lang="en-US" altLang="ja-JP" sz="2800" baseline="-25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 flipH="1">
            <a:off x="8742391" y="4738653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8903175" y="4770675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3831064" y="3068961"/>
            <a:ext cx="1069997" cy="10623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5591944" y="3068961"/>
            <a:ext cx="965821" cy="9684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226027" y="2201098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この部分はスタックに積まれたシンボル</a:t>
            </a:r>
            <a:br>
              <a:rPr lang="en-US" altLang="ja-JP" sz="2400" dirty="0">
                <a:solidFill>
                  <a:srgbClr val="FF0000"/>
                </a:solidFill>
              </a:rPr>
            </a:br>
            <a:r>
              <a:rPr lang="ja-JP" altLang="en-US" sz="2400">
                <a:solidFill>
                  <a:srgbClr val="FF0000"/>
                </a:solidFill>
              </a:rPr>
              <a:t>ここを見て</a:t>
            </a:r>
            <a:r>
              <a:rPr lang="en-US" altLang="ja-JP" sz="2400" dirty="0">
                <a:solidFill>
                  <a:srgbClr val="FF0000"/>
                </a:solidFill>
              </a:rPr>
              <a:t> shift/reduce </a:t>
            </a:r>
            <a:r>
              <a:rPr lang="ja-JP" altLang="en-US" sz="2400">
                <a:solidFill>
                  <a:srgbClr val="FF0000"/>
                </a:solidFill>
              </a:rPr>
              <a:t>を</a:t>
            </a:r>
            <a:r>
              <a:rPr lang="ja-JP" altLang="en-US" sz="2400" dirty="0">
                <a:solidFill>
                  <a:srgbClr val="FF0000"/>
                </a:solidFill>
              </a:rPr>
              <a:t>判断</a:t>
            </a:r>
          </a:p>
        </p:txBody>
      </p:sp>
      <p:sp>
        <p:nvSpPr>
          <p:cNvPr id="50" name="角丸四角形吹き出し 49">
            <a:extLst>
              <a:ext uri="{FF2B5EF4-FFF2-40B4-BE49-F238E27FC236}">
                <a16:creationId xmlns:a16="http://schemas.microsoft.com/office/drawing/2014/main" id="{D3A18D44-CAED-164D-B477-AB5941322CB1}"/>
              </a:ext>
            </a:extLst>
          </p:cNvPr>
          <p:cNvSpPr/>
          <p:nvPr/>
        </p:nvSpPr>
        <p:spPr bwMode="auto">
          <a:xfrm>
            <a:off x="191487" y="2999756"/>
            <a:ext cx="2647361" cy="932162"/>
          </a:xfrm>
          <a:prstGeom prst="wedgeRoundRectCallout">
            <a:avLst>
              <a:gd name="adj1" fmla="val 38124"/>
              <a:gd name="adj2" fmla="val 84532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A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X</a:t>
            </a:r>
            <a:r>
              <a:rPr lang="en-US" altLang="ja-JP" b="1" baseline="-25000" dirty="0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1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...</a:t>
            </a:r>
            <a:r>
              <a:rPr lang="en-US" altLang="ja-JP" b="1" dirty="0" err="1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X</a:t>
            </a:r>
            <a:r>
              <a:rPr lang="en-US" altLang="ja-JP" b="1" baseline="-25000" dirty="0" err="1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k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 の最後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までスタックに積んだので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  <a:sym typeface="Wingdings" pitchFamily="2" charset="2"/>
              </a:rPr>
              <a:t> reduce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1" name="角丸四角形吹き出し 50">
            <a:extLst>
              <a:ext uri="{FF2B5EF4-FFF2-40B4-BE49-F238E27FC236}">
                <a16:creationId xmlns:a16="http://schemas.microsoft.com/office/drawing/2014/main" id="{B6B99B42-873B-1F46-A127-039D648018E6}"/>
              </a:ext>
            </a:extLst>
          </p:cNvPr>
          <p:cNvSpPr/>
          <p:nvPr/>
        </p:nvSpPr>
        <p:spPr bwMode="auto">
          <a:xfrm>
            <a:off x="8362984" y="3350694"/>
            <a:ext cx="2647361" cy="686668"/>
          </a:xfrm>
          <a:prstGeom prst="wedgeRoundRectCallout">
            <a:avLst>
              <a:gd name="adj1" fmla="val -60078"/>
              <a:gd name="adj2" fmla="val 51834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まだ積むべきシンボル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</a:t>
            </a:r>
            <a:r>
              <a:rPr lang="en-US" altLang="ja-JP" b="1" dirty="0" err="1">
                <a:latin typeface="Comic Sans MS" pitchFamily="66" charset="0"/>
                <a:ea typeface="HGS創英角ﾎﾟｯﾌﾟ体" pitchFamily="50" charset="-128"/>
              </a:rPr>
              <a:t>X</a:t>
            </a:r>
            <a:r>
              <a:rPr lang="en-US" altLang="ja-JP" b="1" baseline="-25000" dirty="0" err="1">
                <a:latin typeface="Comic Sans MS" pitchFamily="66" charset="0"/>
                <a:ea typeface="HGS創英角ﾎﾟｯﾌﾟ体" pitchFamily="50" charset="-128"/>
              </a:rPr>
              <a:t>k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があるので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shift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758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  <p:bldP spid="50" grpId="0" animBg="1"/>
      <p:bldP spid="51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18AA8AFB-EC9D-8945-ADFC-E9E39438B7F2}"/>
              </a:ext>
            </a:extLst>
          </p:cNvPr>
          <p:cNvSpPr/>
          <p:nvPr/>
        </p:nvSpPr>
        <p:spPr bwMode="auto">
          <a:xfrm>
            <a:off x="3088599" y="4398654"/>
            <a:ext cx="2647361" cy="932162"/>
          </a:xfrm>
          <a:prstGeom prst="wedgeRoundRectCallout">
            <a:avLst>
              <a:gd name="adj1" fmla="val 38124"/>
              <a:gd name="adj2" fmla="val 84532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どの規則のどの場所を読もうとしているかを表す項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(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後述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)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14796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6C4BE0-A3DF-9244-B1A6-F6FD1562F34A}"/>
              </a:ext>
            </a:extLst>
          </p:cNvPr>
          <p:cNvCxnSpPr/>
          <p:nvPr/>
        </p:nvCxnSpPr>
        <p:spPr>
          <a:xfrm flipV="1">
            <a:off x="6897511" y="4640792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610BF6-F2AA-C94A-A75C-BFB9BEB798AF}"/>
              </a:ext>
            </a:extLst>
          </p:cNvPr>
          <p:cNvSpPr txBox="1"/>
          <p:nvPr/>
        </p:nvSpPr>
        <p:spPr>
          <a:xfrm>
            <a:off x="6635149" y="5108048"/>
            <a:ext cx="1164101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(.L)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.L,S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sp>
        <p:nvSpPr>
          <p:cNvPr id="27" name="角丸四角形吹き出し 26">
            <a:extLst>
              <a:ext uri="{FF2B5EF4-FFF2-40B4-BE49-F238E27FC236}">
                <a16:creationId xmlns:a16="http://schemas.microsoft.com/office/drawing/2014/main" id="{873798EC-03DD-144D-82C8-EE11A229B97E}"/>
              </a:ext>
            </a:extLst>
          </p:cNvPr>
          <p:cNvSpPr/>
          <p:nvPr/>
        </p:nvSpPr>
        <p:spPr bwMode="auto">
          <a:xfrm>
            <a:off x="8260974" y="5068673"/>
            <a:ext cx="2982759" cy="932162"/>
          </a:xfrm>
          <a:prstGeom prst="wedgeRoundRectCallout">
            <a:avLst>
              <a:gd name="adj1" fmla="val -58673"/>
              <a:gd name="adj2" fmla="val 11869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非終端記号の直前に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.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が来ていたらその記号を左辺に持つ規則も追加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65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6C4BE0-A3DF-9244-B1A6-F6FD1562F34A}"/>
              </a:ext>
            </a:extLst>
          </p:cNvPr>
          <p:cNvCxnSpPr/>
          <p:nvPr/>
        </p:nvCxnSpPr>
        <p:spPr>
          <a:xfrm flipV="1">
            <a:off x="6897511" y="4640792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610BF6-F2AA-C94A-A75C-BFB9BEB798AF}"/>
              </a:ext>
            </a:extLst>
          </p:cNvPr>
          <p:cNvSpPr txBox="1"/>
          <p:nvPr/>
        </p:nvSpPr>
        <p:spPr>
          <a:xfrm>
            <a:off x="6635149" y="5108048"/>
            <a:ext cx="1164101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(.L)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.L,S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B5BE9FB-884E-8E4D-B532-653327416BED}"/>
              </a:ext>
            </a:extLst>
          </p:cNvPr>
          <p:cNvCxnSpPr>
            <a:cxnSpLocks/>
          </p:cNvCxnSpPr>
          <p:nvPr/>
        </p:nvCxnSpPr>
        <p:spPr>
          <a:xfrm flipH="1" flipV="1">
            <a:off x="7736733" y="4831827"/>
            <a:ext cx="591290" cy="2378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5C2ECF-9738-3443-8A7F-2DECAF48CD22}"/>
              </a:ext>
            </a:extLst>
          </p:cNvPr>
          <p:cNvSpPr txBox="1"/>
          <p:nvPr/>
        </p:nvSpPr>
        <p:spPr>
          <a:xfrm>
            <a:off x="8065661" y="5108048"/>
            <a:ext cx="130516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x.</a:t>
            </a:r>
          </a:p>
        </p:txBody>
      </p: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C93FA464-4195-FB48-A0CF-1E6CFDA71972}"/>
              </a:ext>
            </a:extLst>
          </p:cNvPr>
          <p:cNvSpPr/>
          <p:nvPr/>
        </p:nvSpPr>
        <p:spPr bwMode="auto">
          <a:xfrm>
            <a:off x="8479462" y="5637641"/>
            <a:ext cx="2982759" cy="932162"/>
          </a:xfrm>
          <a:prstGeom prst="wedgeRoundRectCallout">
            <a:avLst>
              <a:gd name="adj1" fmla="val -34451"/>
              <a:gd name="adj2" fmla="val -59583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末尾に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.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がある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: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右辺の文字を左辺の文字に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reduce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996314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6C4BE0-A3DF-9244-B1A6-F6FD1562F34A}"/>
              </a:ext>
            </a:extLst>
          </p:cNvPr>
          <p:cNvCxnSpPr/>
          <p:nvPr/>
        </p:nvCxnSpPr>
        <p:spPr>
          <a:xfrm flipV="1">
            <a:off x="6897511" y="4640792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610BF6-F2AA-C94A-A75C-BFB9BEB798AF}"/>
              </a:ext>
            </a:extLst>
          </p:cNvPr>
          <p:cNvSpPr txBox="1"/>
          <p:nvPr/>
        </p:nvSpPr>
        <p:spPr>
          <a:xfrm>
            <a:off x="6635149" y="5108048"/>
            <a:ext cx="1164101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(.L)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.L,S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C93FA464-4195-FB48-A0CF-1E6CFDA71972}"/>
              </a:ext>
            </a:extLst>
          </p:cNvPr>
          <p:cNvSpPr/>
          <p:nvPr/>
        </p:nvSpPr>
        <p:spPr bwMode="auto">
          <a:xfrm>
            <a:off x="7675894" y="5408257"/>
            <a:ext cx="2487009" cy="700065"/>
          </a:xfrm>
          <a:prstGeom prst="wedgeRoundRectCallout">
            <a:avLst>
              <a:gd name="adj1" fmla="val -44256"/>
              <a:gd name="adj2" fmla="val -70779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x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を読む前の状態に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戻って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...</a:t>
            </a:r>
            <a:endParaRPr lang="ja-JP" altLang="en-US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784636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(S		   ,x)$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6C4BE0-A3DF-9244-B1A6-F6FD1562F34A}"/>
              </a:ext>
            </a:extLst>
          </p:cNvPr>
          <p:cNvCxnSpPr/>
          <p:nvPr/>
        </p:nvCxnSpPr>
        <p:spPr>
          <a:xfrm flipV="1">
            <a:off x="6897511" y="4640792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610BF6-F2AA-C94A-A75C-BFB9BEB798AF}"/>
              </a:ext>
            </a:extLst>
          </p:cNvPr>
          <p:cNvSpPr txBox="1"/>
          <p:nvPr/>
        </p:nvSpPr>
        <p:spPr>
          <a:xfrm>
            <a:off x="6635149" y="5108048"/>
            <a:ext cx="1164101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(.L)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.L,S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C93FA464-4195-FB48-A0CF-1E6CFDA71972}"/>
              </a:ext>
            </a:extLst>
          </p:cNvPr>
          <p:cNvSpPr/>
          <p:nvPr/>
        </p:nvSpPr>
        <p:spPr bwMode="auto">
          <a:xfrm>
            <a:off x="8479462" y="5606971"/>
            <a:ext cx="2982759" cy="466451"/>
          </a:xfrm>
          <a:prstGeom prst="wedgeRoundRectCallout">
            <a:avLst>
              <a:gd name="adj1" fmla="val -34451"/>
              <a:gd name="adj2" fmla="val -59583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S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を読んだ状態に遷移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CC55FEE-FEB7-2E41-AF2D-881525B6999B}"/>
              </a:ext>
            </a:extLst>
          </p:cNvPr>
          <p:cNvCxnSpPr>
            <a:cxnSpLocks/>
          </p:cNvCxnSpPr>
          <p:nvPr/>
        </p:nvCxnSpPr>
        <p:spPr>
          <a:xfrm flipH="1" flipV="1">
            <a:off x="7736733" y="4831827"/>
            <a:ext cx="591290" cy="2378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69A7DC-4F9B-1640-9934-C6239FBE445B}"/>
              </a:ext>
            </a:extLst>
          </p:cNvPr>
          <p:cNvSpPr txBox="1"/>
          <p:nvPr/>
        </p:nvSpPr>
        <p:spPr>
          <a:xfrm>
            <a:off x="8065661" y="5108048"/>
            <a:ext cx="130516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S.</a:t>
            </a:r>
          </a:p>
        </p:txBody>
      </p:sp>
      <p:sp>
        <p:nvSpPr>
          <p:cNvPr id="37" name="角丸四角形吹き出し 36">
            <a:extLst>
              <a:ext uri="{FF2B5EF4-FFF2-40B4-BE49-F238E27FC236}">
                <a16:creationId xmlns:a16="http://schemas.microsoft.com/office/drawing/2014/main" id="{54F7F8A2-7483-A34C-8BD4-78011D7AE2EB}"/>
              </a:ext>
            </a:extLst>
          </p:cNvPr>
          <p:cNvSpPr/>
          <p:nvPr/>
        </p:nvSpPr>
        <p:spPr bwMode="auto">
          <a:xfrm>
            <a:off x="8479461" y="6136556"/>
            <a:ext cx="2982759" cy="664999"/>
          </a:xfrm>
          <a:prstGeom prst="wedgeRoundRectCallout">
            <a:avLst>
              <a:gd name="adj1" fmla="val -34451"/>
              <a:gd name="adj2" fmla="val -59583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スタック上の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S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L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に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reduce</a:t>
            </a:r>
          </a:p>
        </p:txBody>
      </p:sp>
    </p:spTree>
    <p:extLst>
      <p:ext uri="{BB962C8B-B14F-4D97-AF65-F5344CB8AC3E}">
        <p14:creationId xmlns:p14="http://schemas.microsoft.com/office/powerpoint/2010/main" val="405305619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(S		   ,x)$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6C4BE0-A3DF-9244-B1A6-F6FD1562F34A}"/>
              </a:ext>
            </a:extLst>
          </p:cNvPr>
          <p:cNvCxnSpPr/>
          <p:nvPr/>
        </p:nvCxnSpPr>
        <p:spPr>
          <a:xfrm flipV="1">
            <a:off x="6897511" y="4640792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610BF6-F2AA-C94A-A75C-BFB9BEB798AF}"/>
              </a:ext>
            </a:extLst>
          </p:cNvPr>
          <p:cNvSpPr txBox="1"/>
          <p:nvPr/>
        </p:nvSpPr>
        <p:spPr>
          <a:xfrm>
            <a:off x="6635149" y="5108048"/>
            <a:ext cx="1164101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(.L)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.L,S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C93FA464-4195-FB48-A0CF-1E6CFDA71972}"/>
              </a:ext>
            </a:extLst>
          </p:cNvPr>
          <p:cNvSpPr/>
          <p:nvPr/>
        </p:nvSpPr>
        <p:spPr bwMode="auto">
          <a:xfrm>
            <a:off x="7638536" y="5458699"/>
            <a:ext cx="2158608" cy="734302"/>
          </a:xfrm>
          <a:prstGeom prst="wedgeRoundRectCallout">
            <a:avLst>
              <a:gd name="adj1" fmla="val -41166"/>
              <a:gd name="adj2" fmla="val -76386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S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 を読む前の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状態に戻って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8240881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(S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,x)$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6C4BE0-A3DF-9244-B1A6-F6FD1562F34A}"/>
              </a:ext>
            </a:extLst>
          </p:cNvPr>
          <p:cNvCxnSpPr/>
          <p:nvPr/>
        </p:nvCxnSpPr>
        <p:spPr>
          <a:xfrm flipV="1">
            <a:off x="6897511" y="4640792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610BF6-F2AA-C94A-A75C-BFB9BEB798AF}"/>
              </a:ext>
            </a:extLst>
          </p:cNvPr>
          <p:cNvSpPr txBox="1"/>
          <p:nvPr/>
        </p:nvSpPr>
        <p:spPr>
          <a:xfrm>
            <a:off x="6635149" y="5108048"/>
            <a:ext cx="1164101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(.L)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.L,S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C93FA464-4195-FB48-A0CF-1E6CFDA71972}"/>
              </a:ext>
            </a:extLst>
          </p:cNvPr>
          <p:cNvSpPr/>
          <p:nvPr/>
        </p:nvSpPr>
        <p:spPr bwMode="auto">
          <a:xfrm>
            <a:off x="8791747" y="5816456"/>
            <a:ext cx="2982759" cy="422294"/>
          </a:xfrm>
          <a:prstGeom prst="wedgeRoundRectCallout">
            <a:avLst>
              <a:gd name="adj1" fmla="val -34451"/>
              <a:gd name="adj2" fmla="val -59583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L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を読んだ状態に遷移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CC55FEE-FEB7-2E41-AF2D-881525B6999B}"/>
              </a:ext>
            </a:extLst>
          </p:cNvPr>
          <p:cNvCxnSpPr>
            <a:cxnSpLocks/>
          </p:cNvCxnSpPr>
          <p:nvPr/>
        </p:nvCxnSpPr>
        <p:spPr>
          <a:xfrm flipH="1" flipV="1">
            <a:off x="7736733" y="4831827"/>
            <a:ext cx="591290" cy="2378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69A7DC-4F9B-1640-9934-C6239FBE445B}"/>
              </a:ext>
            </a:extLst>
          </p:cNvPr>
          <p:cNvSpPr txBox="1"/>
          <p:nvPr/>
        </p:nvSpPr>
        <p:spPr>
          <a:xfrm>
            <a:off x="8065661" y="5108048"/>
            <a:ext cx="130516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(L.)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L.,S</a:t>
            </a:r>
          </a:p>
        </p:txBody>
      </p:sp>
    </p:spTree>
    <p:extLst>
      <p:ext uri="{BB962C8B-B14F-4D97-AF65-F5344CB8AC3E}">
        <p14:creationId xmlns:p14="http://schemas.microsoft.com/office/powerpoint/2010/main" val="205908131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(S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		    x)$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6C4BE0-A3DF-9244-B1A6-F6FD1562F34A}"/>
              </a:ext>
            </a:extLst>
          </p:cNvPr>
          <p:cNvCxnSpPr/>
          <p:nvPr/>
        </p:nvCxnSpPr>
        <p:spPr>
          <a:xfrm flipV="1">
            <a:off x="6897511" y="4640792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610BF6-F2AA-C94A-A75C-BFB9BEB798AF}"/>
              </a:ext>
            </a:extLst>
          </p:cNvPr>
          <p:cNvSpPr txBox="1"/>
          <p:nvPr/>
        </p:nvSpPr>
        <p:spPr>
          <a:xfrm>
            <a:off x="6635149" y="5108048"/>
            <a:ext cx="1164101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(.L)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.L,S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CC55FEE-FEB7-2E41-AF2D-881525B6999B}"/>
              </a:ext>
            </a:extLst>
          </p:cNvPr>
          <p:cNvCxnSpPr>
            <a:cxnSpLocks/>
          </p:cNvCxnSpPr>
          <p:nvPr/>
        </p:nvCxnSpPr>
        <p:spPr>
          <a:xfrm flipH="1" flipV="1">
            <a:off x="7736733" y="4831827"/>
            <a:ext cx="591290" cy="2378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69A7DC-4F9B-1640-9934-C6239FBE445B}"/>
              </a:ext>
            </a:extLst>
          </p:cNvPr>
          <p:cNvSpPr txBox="1"/>
          <p:nvPr/>
        </p:nvSpPr>
        <p:spPr>
          <a:xfrm>
            <a:off x="8065661" y="5108048"/>
            <a:ext cx="130516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(L.)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L.,S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A1B706F-A857-A744-9215-B3E039BDBAA1}"/>
              </a:ext>
            </a:extLst>
          </p:cNvPr>
          <p:cNvCxnSpPr>
            <a:cxnSpLocks/>
          </p:cNvCxnSpPr>
          <p:nvPr/>
        </p:nvCxnSpPr>
        <p:spPr>
          <a:xfrm flipH="1" flipV="1">
            <a:off x="8594434" y="4831827"/>
            <a:ext cx="1165957" cy="36772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0ECAB0F-9BD5-3244-970A-E71F03682A33}"/>
              </a:ext>
            </a:extLst>
          </p:cNvPr>
          <p:cNvSpPr txBox="1"/>
          <p:nvPr/>
        </p:nvSpPr>
        <p:spPr>
          <a:xfrm>
            <a:off x="9498029" y="5237950"/>
            <a:ext cx="1305165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L,.S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sp>
        <p:nvSpPr>
          <p:cNvPr id="39" name="角丸四角形吹き出し 38">
            <a:extLst>
              <a:ext uri="{FF2B5EF4-FFF2-40B4-BE49-F238E27FC236}">
                <a16:creationId xmlns:a16="http://schemas.microsoft.com/office/drawing/2014/main" id="{75522BBE-1684-4347-9EF9-5DBF1FCBE65A}"/>
              </a:ext>
            </a:extLst>
          </p:cNvPr>
          <p:cNvSpPr/>
          <p:nvPr/>
        </p:nvSpPr>
        <p:spPr bwMode="auto">
          <a:xfrm>
            <a:off x="8557621" y="4078730"/>
            <a:ext cx="2982759" cy="925208"/>
          </a:xfrm>
          <a:prstGeom prst="wedgeRoundRectCallout">
            <a:avLst>
              <a:gd name="adj1" fmla="val -8337"/>
              <a:gd name="adj2" fmla="val 68155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.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の直後が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S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なので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左辺が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S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の規則の先頭に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.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が置かれた項も追加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599355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(S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		    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</a:t>
            </a:r>
            <a:r>
              <a:rPr lang="en-US" altLang="ja-JP" sz="2400" dirty="0" err="1">
                <a:latin typeface="Comic Sans MS" pitchFamily="66" charset="0"/>
              </a:rPr>
              <a:t>L,x</a:t>
            </a:r>
            <a:r>
              <a:rPr lang="en-US" altLang="ja-JP" sz="2400" dirty="0">
                <a:latin typeface="Comic Sans MS" pitchFamily="66" charset="0"/>
              </a:rPr>
              <a:t>		      )$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6C4BE0-A3DF-9244-B1A6-F6FD1562F34A}"/>
              </a:ext>
            </a:extLst>
          </p:cNvPr>
          <p:cNvCxnSpPr/>
          <p:nvPr/>
        </p:nvCxnSpPr>
        <p:spPr>
          <a:xfrm flipV="1">
            <a:off x="6897511" y="4640792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610BF6-F2AA-C94A-A75C-BFB9BEB798AF}"/>
              </a:ext>
            </a:extLst>
          </p:cNvPr>
          <p:cNvSpPr txBox="1"/>
          <p:nvPr/>
        </p:nvSpPr>
        <p:spPr>
          <a:xfrm>
            <a:off x="6635149" y="5108048"/>
            <a:ext cx="1164101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(.L)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.L,S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CC55FEE-FEB7-2E41-AF2D-881525B6999B}"/>
              </a:ext>
            </a:extLst>
          </p:cNvPr>
          <p:cNvCxnSpPr>
            <a:cxnSpLocks/>
          </p:cNvCxnSpPr>
          <p:nvPr/>
        </p:nvCxnSpPr>
        <p:spPr>
          <a:xfrm flipH="1" flipV="1">
            <a:off x="7736733" y="4831827"/>
            <a:ext cx="591290" cy="2378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69A7DC-4F9B-1640-9934-C6239FBE445B}"/>
              </a:ext>
            </a:extLst>
          </p:cNvPr>
          <p:cNvSpPr txBox="1"/>
          <p:nvPr/>
        </p:nvSpPr>
        <p:spPr>
          <a:xfrm>
            <a:off x="8065661" y="5108048"/>
            <a:ext cx="130516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(L.)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L.,S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A1B706F-A857-A744-9215-B3E039BDBAA1}"/>
              </a:ext>
            </a:extLst>
          </p:cNvPr>
          <p:cNvCxnSpPr>
            <a:cxnSpLocks/>
          </p:cNvCxnSpPr>
          <p:nvPr/>
        </p:nvCxnSpPr>
        <p:spPr>
          <a:xfrm flipH="1" flipV="1">
            <a:off x="8594434" y="4831827"/>
            <a:ext cx="1165957" cy="36772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0ECAB0F-9BD5-3244-970A-E71F03682A33}"/>
              </a:ext>
            </a:extLst>
          </p:cNvPr>
          <p:cNvSpPr txBox="1"/>
          <p:nvPr/>
        </p:nvSpPr>
        <p:spPr>
          <a:xfrm>
            <a:off x="9498029" y="5237950"/>
            <a:ext cx="1305165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L,.S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FAFF25E-AF1B-274F-A226-D4BE29303164}"/>
              </a:ext>
            </a:extLst>
          </p:cNvPr>
          <p:cNvCxnSpPr>
            <a:cxnSpLocks/>
          </p:cNvCxnSpPr>
          <p:nvPr/>
        </p:nvCxnSpPr>
        <p:spPr>
          <a:xfrm flipH="1" flipV="1">
            <a:off x="9887594" y="4793428"/>
            <a:ext cx="1165957" cy="36772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85F9BA3-0E24-3A4C-B8DE-FDB94F2C4BCF}"/>
              </a:ext>
            </a:extLst>
          </p:cNvPr>
          <p:cNvSpPr txBox="1"/>
          <p:nvPr/>
        </p:nvSpPr>
        <p:spPr>
          <a:xfrm>
            <a:off x="10791189" y="5199551"/>
            <a:ext cx="130516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x.</a:t>
            </a:r>
          </a:p>
        </p:txBody>
      </p:sp>
      <p:sp>
        <p:nvSpPr>
          <p:cNvPr id="43" name="角丸四角形吹き出し 42">
            <a:extLst>
              <a:ext uri="{FF2B5EF4-FFF2-40B4-BE49-F238E27FC236}">
                <a16:creationId xmlns:a16="http://schemas.microsoft.com/office/drawing/2014/main" id="{B34DD06D-E206-0942-8071-06E8F2047E5C}"/>
              </a:ext>
            </a:extLst>
          </p:cNvPr>
          <p:cNvSpPr/>
          <p:nvPr/>
        </p:nvSpPr>
        <p:spPr bwMode="auto">
          <a:xfrm>
            <a:off x="9552023" y="4427732"/>
            <a:ext cx="1988357" cy="654951"/>
          </a:xfrm>
          <a:prstGeom prst="wedgeRoundRectCallout">
            <a:avLst>
              <a:gd name="adj1" fmla="val 36323"/>
              <a:gd name="adj2" fmla="val 64495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スタック上の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x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S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に還元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007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7383" y="133820"/>
            <a:ext cx="11643360" cy="1143000"/>
          </a:xfrm>
        </p:spPr>
        <p:txBody>
          <a:bodyPr/>
          <a:lstStyle/>
          <a:p>
            <a:r>
              <a:rPr lang="ja-JP" altLang="en-US" dirty="0"/>
              <a:t>字句解析における特殊事情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8343" y="1076523"/>
            <a:ext cx="11582399" cy="5472323"/>
          </a:xfrm>
        </p:spPr>
        <p:txBody>
          <a:bodyPr>
            <a:normAutofit/>
          </a:bodyPr>
          <a:lstStyle/>
          <a:p>
            <a:r>
              <a:rPr lang="ja-JP" altLang="en-US"/>
              <a:t>曖昧性の問題</a:t>
            </a:r>
            <a:endParaRPr lang="en-US" altLang="ja-JP" dirty="0"/>
          </a:p>
          <a:p>
            <a:pPr lvl="1"/>
            <a:r>
              <a:rPr lang="ja-JP" altLang="en-US"/>
              <a:t>例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/>
              <a:t>= </a:t>
            </a:r>
            <a:r>
              <a:rPr lang="ja-JP" altLang="en-US"/>
              <a:t>は</a:t>
            </a:r>
            <a:r>
              <a:rPr lang="en-US" altLang="ja-JP" dirty="0"/>
              <a:t> EQ, &lt; </a:t>
            </a:r>
            <a:r>
              <a:rPr lang="ja-JP" altLang="en-US"/>
              <a:t>は</a:t>
            </a:r>
            <a:r>
              <a:rPr lang="en-US" altLang="ja-JP" dirty="0"/>
              <a:t> LT, &lt;= </a:t>
            </a:r>
            <a:r>
              <a:rPr lang="ja-JP" altLang="en-US"/>
              <a:t>は</a:t>
            </a:r>
            <a:r>
              <a:rPr lang="en-US" altLang="ja-JP" dirty="0"/>
              <a:t> LEQ, if </a:t>
            </a:r>
            <a:r>
              <a:rPr lang="ja-JP" altLang="en-US"/>
              <a:t>は</a:t>
            </a:r>
            <a:r>
              <a:rPr lang="en-US" altLang="ja-JP" dirty="0"/>
              <a:t> IF, </a:t>
            </a:r>
            <a:br>
              <a:rPr lang="en-US" altLang="ja-JP" dirty="0"/>
            </a:br>
            <a:r>
              <a:rPr lang="en-US" altLang="ja-JP" dirty="0"/>
              <a:t>[1-9][0-9]* </a:t>
            </a:r>
            <a:r>
              <a:rPr lang="ja-JP" altLang="en-US"/>
              <a:t>は</a:t>
            </a:r>
            <a:r>
              <a:rPr lang="en-US" altLang="ja-JP" dirty="0"/>
              <a:t> INT, </a:t>
            </a:r>
            <a:br>
              <a:rPr lang="en-US" altLang="ja-JP" dirty="0"/>
            </a:br>
            <a:r>
              <a:rPr lang="en-US" altLang="ja-JP" dirty="0"/>
              <a:t>[a-z]([a-z]|[0-9])* </a:t>
            </a:r>
            <a:r>
              <a:rPr lang="ja-JP" altLang="en-US"/>
              <a:t>は</a:t>
            </a:r>
            <a:r>
              <a:rPr lang="en-US" altLang="ja-JP" dirty="0"/>
              <a:t> ID </a:t>
            </a:r>
            <a:r>
              <a:rPr lang="ja-JP" altLang="en-US"/>
              <a:t>のときに</a:t>
            </a:r>
            <a:endParaRPr lang="en-US" altLang="ja-JP" dirty="0"/>
          </a:p>
          <a:p>
            <a:pPr lvl="2"/>
            <a:r>
              <a:rPr lang="en-US" altLang="ja-JP" dirty="0"/>
              <a:t>“&lt;=“ </a:t>
            </a:r>
            <a:r>
              <a:rPr lang="ja-JP" altLang="en-US"/>
              <a:t>は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LEQ</a:t>
            </a:r>
            <a:r>
              <a:rPr lang="ja-JP" altLang="en-US"/>
              <a:t> にすべきか，</a:t>
            </a:r>
            <a:r>
              <a:rPr lang="en-US" altLang="ja-JP" dirty="0"/>
              <a:t>LT EQ  </a:t>
            </a:r>
            <a:r>
              <a:rPr lang="ja-JP" altLang="en-US"/>
              <a:t>にすべきか？</a:t>
            </a:r>
            <a:endParaRPr lang="en-US" altLang="ja-JP" dirty="0"/>
          </a:p>
          <a:p>
            <a:pPr lvl="2"/>
            <a:r>
              <a:rPr lang="en-US" altLang="ja-JP" dirty="0"/>
              <a:t>“if123” </a:t>
            </a:r>
            <a:r>
              <a:rPr lang="ja-JP" altLang="en-US"/>
              <a:t>は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ID(“if123”)</a:t>
            </a:r>
            <a:r>
              <a:rPr lang="en-US" altLang="ja-JP" dirty="0"/>
              <a:t> </a:t>
            </a:r>
            <a:r>
              <a:rPr lang="ja-JP" altLang="en-US"/>
              <a:t>にすべきか，</a:t>
            </a:r>
            <a:r>
              <a:rPr lang="en-US" altLang="ja-JP" dirty="0"/>
              <a:t>IF INT(123) </a:t>
            </a:r>
            <a:r>
              <a:rPr lang="ja-JP" altLang="en-US"/>
              <a:t>か？</a:t>
            </a:r>
            <a:endParaRPr lang="en-US" altLang="ja-JP" dirty="0"/>
          </a:p>
          <a:p>
            <a:pPr lvl="2"/>
            <a:r>
              <a:rPr lang="en-US" altLang="ja-JP" dirty="0"/>
              <a:t>“if” </a:t>
            </a:r>
            <a:r>
              <a:rPr lang="ja-JP" altLang="en-US"/>
              <a:t>は </a:t>
            </a:r>
            <a:r>
              <a:rPr lang="en-US" altLang="ja-JP" b="1" dirty="0">
                <a:solidFill>
                  <a:srgbClr val="0070C0"/>
                </a:solidFill>
              </a:rPr>
              <a:t>IF</a:t>
            </a:r>
            <a:r>
              <a:rPr lang="ja-JP" altLang="en-US"/>
              <a:t> にすべきか，</a:t>
            </a:r>
            <a:r>
              <a:rPr lang="en-US" altLang="ja-JP" dirty="0"/>
              <a:t>ID(“if”)</a:t>
            </a:r>
            <a:r>
              <a:rPr lang="ja-JP" altLang="en-US"/>
              <a:t> にすべきか？</a:t>
            </a:r>
            <a:endParaRPr lang="en-US" altLang="ja-JP" dirty="0"/>
          </a:p>
          <a:p>
            <a:r>
              <a:rPr lang="ja-JP" altLang="en-US"/>
              <a:t>よくとられる対処法</a:t>
            </a:r>
            <a:r>
              <a:rPr lang="en-US" altLang="ja-JP" dirty="0"/>
              <a:t>: </a:t>
            </a:r>
            <a:r>
              <a:rPr lang="ja-JP" altLang="en-US"/>
              <a:t>以下の</a:t>
            </a:r>
            <a:r>
              <a:rPr lang="en-US" altLang="ja-JP" dirty="0"/>
              <a:t>2</a:t>
            </a:r>
            <a:r>
              <a:rPr lang="ja-JP" altLang="en-US"/>
              <a:t>つの規則で解消</a:t>
            </a:r>
            <a:endParaRPr lang="en-US" altLang="ja-JP" dirty="0"/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longest match</a:t>
            </a:r>
            <a:r>
              <a:rPr lang="en-US" altLang="ja-JP" dirty="0"/>
              <a:t>: </a:t>
            </a:r>
            <a:r>
              <a:rPr lang="ja-JP" altLang="en-US" dirty="0"/>
              <a:t>複数の部分文字列がトークン</a:t>
            </a:r>
            <a:r>
              <a:rPr lang="ja-JP" altLang="en-US"/>
              <a:t>定義にマッチする場合，</a:t>
            </a:r>
            <a:br>
              <a:rPr lang="en-US" altLang="ja-JP" dirty="0"/>
            </a:br>
            <a:r>
              <a:rPr lang="ja-JP" altLang="en-US"/>
              <a:t>それら</a:t>
            </a:r>
            <a:r>
              <a:rPr lang="ja-JP" altLang="en-US" dirty="0"/>
              <a:t>の中で最長の</a:t>
            </a:r>
            <a:r>
              <a:rPr lang="ja-JP" altLang="en-US"/>
              <a:t>ものを選択</a:t>
            </a:r>
            <a:endParaRPr lang="en-US" altLang="ja-JP" dirty="0"/>
          </a:p>
          <a:p>
            <a:pPr lvl="1"/>
            <a:r>
              <a:rPr lang="en-US" altLang="ja-JP" b="1" dirty="0">
                <a:solidFill>
                  <a:srgbClr val="0070C0"/>
                </a:solidFill>
              </a:rPr>
              <a:t>first match</a:t>
            </a:r>
            <a:r>
              <a:rPr lang="en-US" altLang="ja-JP" dirty="0"/>
              <a:t>: longest match </a:t>
            </a:r>
            <a:r>
              <a:rPr lang="ja-JP" altLang="en-US"/>
              <a:t>で候補が複数ある場合，</a:t>
            </a:r>
            <a:br>
              <a:rPr lang="en-US" altLang="ja-JP" dirty="0"/>
            </a:br>
            <a:r>
              <a:rPr lang="ja-JP" altLang="en-US"/>
              <a:t>先に</a:t>
            </a:r>
            <a:r>
              <a:rPr lang="ja-JP" altLang="en-US" dirty="0"/>
              <a:t>定義されているトークンを選択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460807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(S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		    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</a:t>
            </a:r>
            <a:r>
              <a:rPr lang="en-US" altLang="ja-JP" sz="2400" dirty="0" err="1">
                <a:latin typeface="Comic Sans MS" pitchFamily="66" charset="0"/>
              </a:rPr>
              <a:t>L,x</a:t>
            </a:r>
            <a:r>
              <a:rPr lang="en-US" altLang="ja-JP" sz="2400" dirty="0">
                <a:latin typeface="Comic Sans MS" pitchFamily="66" charset="0"/>
              </a:rPr>
              <a:t>		      )$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S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6C4BE0-A3DF-9244-B1A6-F6FD1562F34A}"/>
              </a:ext>
            </a:extLst>
          </p:cNvPr>
          <p:cNvCxnSpPr/>
          <p:nvPr/>
        </p:nvCxnSpPr>
        <p:spPr>
          <a:xfrm flipV="1">
            <a:off x="6897511" y="4640792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610BF6-F2AA-C94A-A75C-BFB9BEB798AF}"/>
              </a:ext>
            </a:extLst>
          </p:cNvPr>
          <p:cNvSpPr txBox="1"/>
          <p:nvPr/>
        </p:nvSpPr>
        <p:spPr>
          <a:xfrm>
            <a:off x="6635149" y="5108048"/>
            <a:ext cx="1164101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(.L)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.L,S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CC55FEE-FEB7-2E41-AF2D-881525B6999B}"/>
              </a:ext>
            </a:extLst>
          </p:cNvPr>
          <p:cNvCxnSpPr>
            <a:cxnSpLocks/>
          </p:cNvCxnSpPr>
          <p:nvPr/>
        </p:nvCxnSpPr>
        <p:spPr>
          <a:xfrm flipH="1" flipV="1">
            <a:off x="7736733" y="4831827"/>
            <a:ext cx="591290" cy="2378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69A7DC-4F9B-1640-9934-C6239FBE445B}"/>
              </a:ext>
            </a:extLst>
          </p:cNvPr>
          <p:cNvSpPr txBox="1"/>
          <p:nvPr/>
        </p:nvSpPr>
        <p:spPr>
          <a:xfrm>
            <a:off x="8065661" y="5108048"/>
            <a:ext cx="130516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(L.)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L.,S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A1B706F-A857-A744-9215-B3E039BDBAA1}"/>
              </a:ext>
            </a:extLst>
          </p:cNvPr>
          <p:cNvCxnSpPr>
            <a:cxnSpLocks/>
          </p:cNvCxnSpPr>
          <p:nvPr/>
        </p:nvCxnSpPr>
        <p:spPr>
          <a:xfrm flipH="1" flipV="1">
            <a:off x="8594434" y="4831827"/>
            <a:ext cx="1165957" cy="36772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0ECAB0F-9BD5-3244-970A-E71F03682A33}"/>
              </a:ext>
            </a:extLst>
          </p:cNvPr>
          <p:cNvSpPr txBox="1"/>
          <p:nvPr/>
        </p:nvSpPr>
        <p:spPr>
          <a:xfrm>
            <a:off x="9498029" y="5237950"/>
            <a:ext cx="1305165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L,.S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sp>
        <p:nvSpPr>
          <p:cNvPr id="43" name="角丸四角形吹き出し 42">
            <a:extLst>
              <a:ext uri="{FF2B5EF4-FFF2-40B4-BE49-F238E27FC236}">
                <a16:creationId xmlns:a16="http://schemas.microsoft.com/office/drawing/2014/main" id="{B34DD06D-E206-0942-8071-06E8F2047E5C}"/>
              </a:ext>
            </a:extLst>
          </p:cNvPr>
          <p:cNvSpPr/>
          <p:nvPr/>
        </p:nvSpPr>
        <p:spPr bwMode="auto">
          <a:xfrm>
            <a:off x="8581900" y="4446753"/>
            <a:ext cx="2573780" cy="654951"/>
          </a:xfrm>
          <a:prstGeom prst="wedgeRoundRectCallout">
            <a:avLst>
              <a:gd name="adj1" fmla="val 36323"/>
              <a:gd name="adj2" fmla="val 64495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x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を読む前の状態に戻って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0315434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(S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		    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</a:t>
            </a:r>
            <a:r>
              <a:rPr lang="en-US" altLang="ja-JP" sz="2400" dirty="0" err="1">
                <a:latin typeface="Comic Sans MS" pitchFamily="66" charset="0"/>
              </a:rPr>
              <a:t>L,x</a:t>
            </a:r>
            <a:r>
              <a:rPr lang="en-US" altLang="ja-JP" sz="2400" dirty="0">
                <a:latin typeface="Comic Sans MS" pitchFamily="66" charset="0"/>
              </a:rPr>
              <a:t>		      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(L,S		      )$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bg2">
                    <a:lumMod val="90000"/>
                  </a:schemeClr>
                </a:solidFill>
                <a:latin typeface="Comic Sans MS" pitchFamily="66" charset="0"/>
              </a:rPr>
              <a:t>L</a:t>
            </a:r>
            <a:endParaRPr lang="ja-JP" altLang="en-US" sz="2800" dirty="0">
              <a:solidFill>
                <a:schemeClr val="bg2">
                  <a:lumMod val="9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6C4BE0-A3DF-9244-B1A6-F6FD1562F34A}"/>
              </a:ext>
            </a:extLst>
          </p:cNvPr>
          <p:cNvCxnSpPr/>
          <p:nvPr/>
        </p:nvCxnSpPr>
        <p:spPr>
          <a:xfrm flipV="1">
            <a:off x="6897511" y="4640792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610BF6-F2AA-C94A-A75C-BFB9BEB798AF}"/>
              </a:ext>
            </a:extLst>
          </p:cNvPr>
          <p:cNvSpPr txBox="1"/>
          <p:nvPr/>
        </p:nvSpPr>
        <p:spPr>
          <a:xfrm>
            <a:off x="6635149" y="5108048"/>
            <a:ext cx="1164101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(.L)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.L,S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CC55FEE-FEB7-2E41-AF2D-881525B6999B}"/>
              </a:ext>
            </a:extLst>
          </p:cNvPr>
          <p:cNvCxnSpPr>
            <a:cxnSpLocks/>
          </p:cNvCxnSpPr>
          <p:nvPr/>
        </p:nvCxnSpPr>
        <p:spPr>
          <a:xfrm flipH="1" flipV="1">
            <a:off x="7736733" y="4831827"/>
            <a:ext cx="591290" cy="2378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69A7DC-4F9B-1640-9934-C6239FBE445B}"/>
              </a:ext>
            </a:extLst>
          </p:cNvPr>
          <p:cNvSpPr txBox="1"/>
          <p:nvPr/>
        </p:nvSpPr>
        <p:spPr>
          <a:xfrm>
            <a:off x="8065661" y="5108048"/>
            <a:ext cx="130516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(L.)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L.,S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A1B706F-A857-A744-9215-B3E039BDBAA1}"/>
              </a:ext>
            </a:extLst>
          </p:cNvPr>
          <p:cNvCxnSpPr>
            <a:cxnSpLocks/>
          </p:cNvCxnSpPr>
          <p:nvPr/>
        </p:nvCxnSpPr>
        <p:spPr>
          <a:xfrm flipH="1" flipV="1">
            <a:off x="8594434" y="4831827"/>
            <a:ext cx="1165957" cy="36772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0ECAB0F-9BD5-3244-970A-E71F03682A33}"/>
              </a:ext>
            </a:extLst>
          </p:cNvPr>
          <p:cNvSpPr txBox="1"/>
          <p:nvPr/>
        </p:nvSpPr>
        <p:spPr>
          <a:xfrm>
            <a:off x="9498029" y="5237950"/>
            <a:ext cx="1305165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L,.S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FAFF25E-AF1B-274F-A226-D4BE29303164}"/>
              </a:ext>
            </a:extLst>
          </p:cNvPr>
          <p:cNvCxnSpPr>
            <a:cxnSpLocks/>
          </p:cNvCxnSpPr>
          <p:nvPr/>
        </p:nvCxnSpPr>
        <p:spPr>
          <a:xfrm flipH="1" flipV="1">
            <a:off x="9887594" y="4793428"/>
            <a:ext cx="1165957" cy="36772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85F9BA3-0E24-3A4C-B8DE-FDB94F2C4BCF}"/>
              </a:ext>
            </a:extLst>
          </p:cNvPr>
          <p:cNvSpPr txBox="1"/>
          <p:nvPr/>
        </p:nvSpPr>
        <p:spPr>
          <a:xfrm>
            <a:off x="10791189" y="5199551"/>
            <a:ext cx="130516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L,S.</a:t>
            </a:r>
          </a:p>
        </p:txBody>
      </p:sp>
      <p:sp>
        <p:nvSpPr>
          <p:cNvPr id="39" name="角丸四角形吹き出し 38">
            <a:extLst>
              <a:ext uri="{FF2B5EF4-FFF2-40B4-BE49-F238E27FC236}">
                <a16:creationId xmlns:a16="http://schemas.microsoft.com/office/drawing/2014/main" id="{FB462FC8-FB21-3C43-B7DA-83B6F79F7170}"/>
              </a:ext>
            </a:extLst>
          </p:cNvPr>
          <p:cNvSpPr/>
          <p:nvPr/>
        </p:nvSpPr>
        <p:spPr bwMode="auto">
          <a:xfrm>
            <a:off x="9936218" y="5896574"/>
            <a:ext cx="1988357" cy="654951"/>
          </a:xfrm>
          <a:prstGeom prst="wedgeRoundRectCallout">
            <a:avLst>
              <a:gd name="adj1" fmla="val 17928"/>
              <a:gd name="adj2" fmla="val -71130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スタック上の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L,S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L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に還元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3" name="角丸四角形吹き出し 42">
            <a:extLst>
              <a:ext uri="{FF2B5EF4-FFF2-40B4-BE49-F238E27FC236}">
                <a16:creationId xmlns:a16="http://schemas.microsoft.com/office/drawing/2014/main" id="{446D8837-892C-AB47-88AA-9B45D5B6784F}"/>
              </a:ext>
            </a:extLst>
          </p:cNvPr>
          <p:cNvSpPr/>
          <p:nvPr/>
        </p:nvSpPr>
        <p:spPr bwMode="auto">
          <a:xfrm>
            <a:off x="9706005" y="4412701"/>
            <a:ext cx="1988357" cy="654951"/>
          </a:xfrm>
          <a:prstGeom prst="wedgeRoundRectCallout">
            <a:avLst>
              <a:gd name="adj1" fmla="val 36323"/>
              <a:gd name="adj2" fmla="val 64495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S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 を読んだ状態に遷移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892595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(S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		    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</a:t>
            </a:r>
            <a:r>
              <a:rPr lang="en-US" altLang="ja-JP" sz="2400" dirty="0" err="1">
                <a:latin typeface="Comic Sans MS" pitchFamily="66" charset="0"/>
              </a:rPr>
              <a:t>L,x</a:t>
            </a:r>
            <a:r>
              <a:rPr lang="en-US" altLang="ja-JP" sz="2400" dirty="0">
                <a:latin typeface="Comic Sans MS" pitchFamily="66" charset="0"/>
              </a:rPr>
              <a:t>		      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(L,S		      )$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6C4BE0-A3DF-9244-B1A6-F6FD1562F34A}"/>
              </a:ext>
            </a:extLst>
          </p:cNvPr>
          <p:cNvCxnSpPr/>
          <p:nvPr/>
        </p:nvCxnSpPr>
        <p:spPr>
          <a:xfrm flipV="1">
            <a:off x="6897511" y="4640792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610BF6-F2AA-C94A-A75C-BFB9BEB798AF}"/>
              </a:ext>
            </a:extLst>
          </p:cNvPr>
          <p:cNvSpPr txBox="1"/>
          <p:nvPr/>
        </p:nvSpPr>
        <p:spPr>
          <a:xfrm>
            <a:off x="6635149" y="5108048"/>
            <a:ext cx="1164101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(.L)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.L,S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sp>
        <p:nvSpPr>
          <p:cNvPr id="43" name="角丸四角形吹き出し 42">
            <a:extLst>
              <a:ext uri="{FF2B5EF4-FFF2-40B4-BE49-F238E27FC236}">
                <a16:creationId xmlns:a16="http://schemas.microsoft.com/office/drawing/2014/main" id="{DFB18E1E-273A-C94C-AA27-9EC8F6EEA5AB}"/>
              </a:ext>
            </a:extLst>
          </p:cNvPr>
          <p:cNvSpPr/>
          <p:nvPr/>
        </p:nvSpPr>
        <p:spPr bwMode="auto">
          <a:xfrm>
            <a:off x="8014134" y="5243597"/>
            <a:ext cx="2416799" cy="654951"/>
          </a:xfrm>
          <a:prstGeom prst="wedgeRoundRectCallout">
            <a:avLst>
              <a:gd name="adj1" fmla="val -59059"/>
              <a:gd name="adj2" fmla="val 4168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L,S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を読む前の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状態に戻って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062109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(S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		    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</a:t>
            </a:r>
            <a:r>
              <a:rPr lang="en-US" altLang="ja-JP" sz="2400" dirty="0" err="1">
                <a:latin typeface="Comic Sans MS" pitchFamily="66" charset="0"/>
              </a:rPr>
              <a:t>L,x</a:t>
            </a:r>
            <a:r>
              <a:rPr lang="en-US" altLang="ja-JP" sz="2400" dirty="0">
                <a:latin typeface="Comic Sans MS" pitchFamily="66" charset="0"/>
              </a:rPr>
              <a:t>		      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(L,S		      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   )$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6C4BE0-A3DF-9244-B1A6-F6FD1562F34A}"/>
              </a:ext>
            </a:extLst>
          </p:cNvPr>
          <p:cNvCxnSpPr/>
          <p:nvPr/>
        </p:nvCxnSpPr>
        <p:spPr>
          <a:xfrm flipV="1">
            <a:off x="9516534" y="4723895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610BF6-F2AA-C94A-A75C-BFB9BEB798AF}"/>
              </a:ext>
            </a:extLst>
          </p:cNvPr>
          <p:cNvSpPr txBox="1"/>
          <p:nvPr/>
        </p:nvSpPr>
        <p:spPr>
          <a:xfrm>
            <a:off x="9164701" y="5164521"/>
            <a:ext cx="1164101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(L.)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L.,S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2ECD750-B260-204D-9F2C-967C71765A95}"/>
              </a:ext>
            </a:extLst>
          </p:cNvPr>
          <p:cNvCxnSpPr/>
          <p:nvPr/>
        </p:nvCxnSpPr>
        <p:spPr>
          <a:xfrm flipV="1">
            <a:off x="7049911" y="4793192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961F69E-1036-2540-9DA6-9D0AC8416C93}"/>
              </a:ext>
            </a:extLst>
          </p:cNvPr>
          <p:cNvSpPr txBox="1"/>
          <p:nvPr/>
        </p:nvSpPr>
        <p:spPr>
          <a:xfrm>
            <a:off x="6787549" y="5260448"/>
            <a:ext cx="1164101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(.L)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.L,S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F345FA34-5B84-3B49-BB47-226D2C3978D5}"/>
              </a:ext>
            </a:extLst>
          </p:cNvPr>
          <p:cNvSpPr/>
          <p:nvPr/>
        </p:nvSpPr>
        <p:spPr bwMode="auto">
          <a:xfrm>
            <a:off x="9820514" y="4301481"/>
            <a:ext cx="1988357" cy="654951"/>
          </a:xfrm>
          <a:prstGeom prst="wedgeRoundRectCallout">
            <a:avLst>
              <a:gd name="adj1" fmla="val -32942"/>
              <a:gd name="adj2" fmla="val 76560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L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を読んだ状態に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移る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83480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(S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		    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</a:t>
            </a:r>
            <a:r>
              <a:rPr lang="en-US" altLang="ja-JP" sz="2400" dirty="0" err="1">
                <a:latin typeface="Comic Sans MS" pitchFamily="66" charset="0"/>
              </a:rPr>
              <a:t>L,x</a:t>
            </a:r>
            <a:r>
              <a:rPr lang="en-US" altLang="ja-JP" sz="2400" dirty="0">
                <a:latin typeface="Comic Sans MS" pitchFamily="66" charset="0"/>
              </a:rPr>
              <a:t>		      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(L,S		      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   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(L)		       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6096000" y="4926899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850373" y="5445225"/>
            <a:ext cx="1659429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. (L)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  . x</a:t>
            </a:r>
            <a:endParaRPr lang="en-US" altLang="ja-JP" sz="28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6C4BE0-A3DF-9244-B1A6-F6FD1562F34A}"/>
              </a:ext>
            </a:extLst>
          </p:cNvPr>
          <p:cNvCxnSpPr/>
          <p:nvPr/>
        </p:nvCxnSpPr>
        <p:spPr>
          <a:xfrm flipV="1">
            <a:off x="9516534" y="4723895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610BF6-F2AA-C94A-A75C-BFB9BEB798AF}"/>
              </a:ext>
            </a:extLst>
          </p:cNvPr>
          <p:cNvSpPr txBox="1"/>
          <p:nvPr/>
        </p:nvSpPr>
        <p:spPr>
          <a:xfrm>
            <a:off x="9164701" y="5164521"/>
            <a:ext cx="1164101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(L.)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L.,S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2ECD750-B260-204D-9F2C-967C71765A95}"/>
              </a:ext>
            </a:extLst>
          </p:cNvPr>
          <p:cNvCxnSpPr/>
          <p:nvPr/>
        </p:nvCxnSpPr>
        <p:spPr>
          <a:xfrm flipV="1">
            <a:off x="7049911" y="4793192"/>
            <a:ext cx="0" cy="4288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961F69E-1036-2540-9DA6-9D0AC8416C93}"/>
              </a:ext>
            </a:extLst>
          </p:cNvPr>
          <p:cNvSpPr txBox="1"/>
          <p:nvPr/>
        </p:nvSpPr>
        <p:spPr>
          <a:xfrm>
            <a:off x="6787549" y="5260448"/>
            <a:ext cx="1164101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(.L)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.L,S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.(L)</a:t>
            </a:r>
            <a:b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000">
                <a:solidFill>
                  <a:srgbClr val="FF0000"/>
                </a:solidFill>
                <a:latin typeface="Comic Sans MS" pitchFamily="66" charset="0"/>
                <a:sym typeface="Symbol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.x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A8A8122-0ECF-BA47-BBB0-0DB014B423A3}"/>
              </a:ext>
            </a:extLst>
          </p:cNvPr>
          <p:cNvCxnSpPr>
            <a:cxnSpLocks/>
          </p:cNvCxnSpPr>
          <p:nvPr/>
        </p:nvCxnSpPr>
        <p:spPr>
          <a:xfrm flipH="1" flipV="1">
            <a:off x="10328802" y="4715185"/>
            <a:ext cx="461330" cy="43756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A015993-3598-964A-AE69-574D70E76EC5}"/>
              </a:ext>
            </a:extLst>
          </p:cNvPr>
          <p:cNvSpPr txBox="1"/>
          <p:nvPr/>
        </p:nvSpPr>
        <p:spPr>
          <a:xfrm>
            <a:off x="10438299" y="5164521"/>
            <a:ext cx="1164101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 (L).</a:t>
            </a:r>
          </a:p>
        </p:txBody>
      </p:sp>
      <p:sp>
        <p:nvSpPr>
          <p:cNvPr id="37" name="角丸四角形吹き出し 36">
            <a:extLst>
              <a:ext uri="{FF2B5EF4-FFF2-40B4-BE49-F238E27FC236}">
                <a16:creationId xmlns:a16="http://schemas.microsoft.com/office/drawing/2014/main" id="{A8C728B5-FBC8-1147-B06B-9CB72F7C7A67}"/>
              </a:ext>
            </a:extLst>
          </p:cNvPr>
          <p:cNvSpPr/>
          <p:nvPr/>
        </p:nvSpPr>
        <p:spPr bwMode="auto">
          <a:xfrm>
            <a:off x="9674194" y="4450515"/>
            <a:ext cx="1988357" cy="472737"/>
          </a:xfrm>
          <a:prstGeom prst="wedgeRoundRectCallout">
            <a:avLst>
              <a:gd name="adj1" fmla="val 15317"/>
              <a:gd name="adj2" fmla="val 78284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(L)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S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に還元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74208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(S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		    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</a:t>
            </a:r>
            <a:r>
              <a:rPr lang="en-US" altLang="ja-JP" sz="2400" dirty="0" err="1">
                <a:latin typeface="Comic Sans MS" pitchFamily="66" charset="0"/>
              </a:rPr>
              <a:t>L,x</a:t>
            </a:r>
            <a:r>
              <a:rPr lang="en-US" altLang="ja-JP" sz="2400" dirty="0">
                <a:latin typeface="Comic Sans MS" pitchFamily="66" charset="0"/>
              </a:rPr>
              <a:t>		      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(L,S		      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   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(L)		       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sp>
        <p:nvSpPr>
          <p:cNvPr id="37" name="角丸四角形吹き出し 36">
            <a:extLst>
              <a:ext uri="{FF2B5EF4-FFF2-40B4-BE49-F238E27FC236}">
                <a16:creationId xmlns:a16="http://schemas.microsoft.com/office/drawing/2014/main" id="{A8C728B5-FBC8-1147-B06B-9CB72F7C7A67}"/>
              </a:ext>
            </a:extLst>
          </p:cNvPr>
          <p:cNvSpPr/>
          <p:nvPr/>
        </p:nvSpPr>
        <p:spPr bwMode="auto">
          <a:xfrm>
            <a:off x="5851502" y="5109135"/>
            <a:ext cx="1988357" cy="717310"/>
          </a:xfrm>
          <a:prstGeom prst="wedgeRoundRectCallout">
            <a:avLst>
              <a:gd name="adj1" fmla="val -35781"/>
              <a:gd name="adj2" fmla="val -79913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(L)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を読む前の状態まで戻って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43465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7424136" y="220683"/>
            <a:ext cx="4645233" cy="83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0" y="1226525"/>
            <a:ext cx="3969356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スタック</a:t>
            </a:r>
            <a:r>
              <a:rPr lang="en-US" altLang="ja-JP" sz="2400" dirty="0">
                <a:latin typeface="HGP創英角ﾎﾟｯﾌﾟ体" pitchFamily="50" charset="-128"/>
                <a:ea typeface="HGP創英角ﾎﾟｯﾌﾟ体" pitchFamily="50" charset="-128"/>
              </a:rPr>
              <a:t>	</a:t>
            </a:r>
            <a:r>
              <a:rPr lang="ja-JP" altLang="en-US" sz="2400">
                <a:latin typeface="HGP創英角ﾎﾟｯﾌﾟ体" pitchFamily="50" charset="-128"/>
                <a:ea typeface="HGP創英角ﾎﾟｯﾌﾟ体" pitchFamily="50" charset="-128"/>
              </a:rPr>
              <a:t>入力               </a:t>
            </a:r>
            <a:endParaRPr lang="en-US" altLang="ja-JP" sz="2400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en-US" altLang="ja-JP" sz="2400" dirty="0">
                <a:latin typeface="Comic Sans MS" pitchFamily="66" charset="0"/>
              </a:rPr>
              <a:t>		(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		 </a:t>
            </a:r>
            <a:r>
              <a:rPr lang="en-US" altLang="ja-JP" sz="2400" dirty="0" err="1">
                <a:latin typeface="Comic Sans MS" pitchFamily="66" charset="0"/>
              </a:rPr>
              <a:t>x,x</a:t>
            </a:r>
            <a:r>
              <a:rPr lang="en-US" altLang="ja-JP" sz="2400" dirty="0">
                <a:latin typeface="Comic Sans MS" pitchFamily="66" charset="0"/>
              </a:rPr>
              <a:t>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(x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(S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,x)$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		    x)$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</a:t>
            </a:r>
            <a:r>
              <a:rPr lang="en-US" altLang="ja-JP" sz="2400" dirty="0" err="1">
                <a:latin typeface="Comic Sans MS" pitchFamily="66" charset="0"/>
              </a:rPr>
              <a:t>L,x</a:t>
            </a:r>
            <a:r>
              <a:rPr lang="en-US" altLang="ja-JP" sz="2400" dirty="0">
                <a:latin typeface="Comic Sans MS" pitchFamily="66" charset="0"/>
              </a:rPr>
              <a:t>		      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(L,S		      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		      )$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(L)		       $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en-US" altLang="ja-JP" sz="2400" dirty="0">
                <a:latin typeface="Comic Sans MS" pitchFamily="66" charset="0"/>
              </a:rPr>
              <a:t>S		       $</a:t>
            </a: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en-US" altLang="ja-JP" sz="2400" dirty="0">
              <a:latin typeface="Comic Sans MS" pitchFamily="66" charset="0"/>
            </a:endParaRPr>
          </a:p>
          <a:p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6673" y="4462285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(       x       ,       x         )</a:t>
            </a:r>
            <a:r>
              <a:rPr lang="ja-JP" altLang="en-US" sz="2800" dirty="0">
                <a:latin typeface="Comic Sans MS" pitchFamily="66" charset="0"/>
              </a:rPr>
              <a:t>　</a:t>
            </a: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207571" y="4348987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991006" y="3875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9008313" y="4353348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791747" y="38301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8" name="直線コネクタ 37"/>
          <p:cNvCxnSpPr>
            <a:endCxn id="45" idx="2"/>
          </p:cNvCxnSpPr>
          <p:nvPr/>
        </p:nvCxnSpPr>
        <p:spPr>
          <a:xfrm flipV="1">
            <a:off x="7424138" y="2818405"/>
            <a:ext cx="503513" cy="405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927651" y="2836821"/>
            <a:ext cx="144016" cy="1732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7973800" y="2828429"/>
            <a:ext cx="1034513" cy="10016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7736733" y="22951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6" name="直線コネクタ 45"/>
          <p:cNvCxnSpPr>
            <a:cxnSpLocks/>
            <a:endCxn id="47" idx="2"/>
          </p:cNvCxnSpPr>
          <p:nvPr/>
        </p:nvCxnSpPr>
        <p:spPr>
          <a:xfrm flipV="1">
            <a:off x="6271468" y="1990473"/>
            <a:ext cx="1583633" cy="246652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38535" y="146725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48" name="直線コネクタ 47"/>
          <p:cNvCxnSpPr>
            <a:endCxn id="45" idx="0"/>
          </p:cNvCxnSpPr>
          <p:nvPr/>
        </p:nvCxnSpPr>
        <p:spPr>
          <a:xfrm>
            <a:off x="7865024" y="1985358"/>
            <a:ext cx="62627" cy="309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888532" y="1990475"/>
            <a:ext cx="2199361" cy="24086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7233221" y="3665046"/>
            <a:ext cx="46631" cy="210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042301" y="32013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L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FA016464-181B-8844-A64D-8A38FF9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29368"/>
            <a:ext cx="655884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LR(0) </a:t>
            </a:r>
            <a:r>
              <a:rPr kumimoji="1" lang="ja-JP" altLang="en-US">
                <a:latin typeface="Comic Sans MS" pitchFamily="66" charset="0"/>
              </a:rPr>
              <a:t>での</a:t>
            </a:r>
            <a:r>
              <a:rPr kumimoji="1" lang="en-US" altLang="ja-JP" dirty="0">
                <a:latin typeface="Comic Sans MS" pitchFamily="66" charset="0"/>
              </a:rPr>
              <a:t> shift/reduce </a:t>
            </a:r>
            <a:r>
              <a:rPr kumimoji="1" lang="ja-JP" altLang="en-US">
                <a:latin typeface="Comic Sans MS" pitchFamily="66" charset="0"/>
              </a:rPr>
              <a:t>の</a:t>
            </a:r>
            <a:br>
              <a:rPr kumimoji="1" lang="en-US" altLang="ja-JP" dirty="0">
                <a:latin typeface="Comic Sans MS" pitchFamily="66" charset="0"/>
              </a:rPr>
            </a:br>
            <a:r>
              <a:rPr kumimoji="1" lang="ja-JP" altLang="en-US">
                <a:latin typeface="Comic Sans MS" pitchFamily="66" charset="0"/>
              </a:rPr>
              <a:t>決め方</a:t>
            </a:r>
            <a:endParaRPr kumimoji="1" lang="ja-JP" altLang="en-US" dirty="0">
              <a:latin typeface="Comic Sans MS" pitchFamily="66" charset="0"/>
            </a:endParaRPr>
          </a:p>
        </p:txBody>
      </p:sp>
      <p:sp>
        <p:nvSpPr>
          <p:cNvPr id="37" name="角丸四角形吹き出し 36">
            <a:extLst>
              <a:ext uri="{FF2B5EF4-FFF2-40B4-BE49-F238E27FC236}">
                <a16:creationId xmlns:a16="http://schemas.microsoft.com/office/drawing/2014/main" id="{A8C728B5-FBC8-1147-B06B-9CB72F7C7A67}"/>
              </a:ext>
            </a:extLst>
          </p:cNvPr>
          <p:cNvSpPr/>
          <p:nvPr/>
        </p:nvSpPr>
        <p:spPr bwMode="auto">
          <a:xfrm>
            <a:off x="9224880" y="5150676"/>
            <a:ext cx="2643122" cy="730836"/>
          </a:xfrm>
          <a:prstGeom prst="wedgeRoundRectCallout">
            <a:avLst>
              <a:gd name="adj1" fmla="val -10114"/>
              <a:gd name="adj2" fmla="val -84300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S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を読む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: 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末尾まで来たので成功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595721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9956" y="193787"/>
            <a:ext cx="11616266" cy="1325563"/>
          </a:xfrm>
        </p:spPr>
        <p:txBody>
          <a:bodyPr/>
          <a:lstStyle/>
          <a:p>
            <a:r>
              <a:rPr kumimoji="1" lang="ja-JP" altLang="en-US"/>
              <a:t>まとめると，</a:t>
            </a:r>
            <a:r>
              <a:rPr kumimoji="1" lang="en-US" altLang="ja-JP" dirty="0"/>
              <a:t>LR(0)</a:t>
            </a:r>
            <a:r>
              <a:rPr kumimoji="1" lang="ja-JP" altLang="en-US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956" y="1254992"/>
            <a:ext cx="11616266" cy="4525963"/>
          </a:xfrm>
        </p:spPr>
        <p:txBody>
          <a:bodyPr>
            <a:noAutofit/>
          </a:bodyPr>
          <a:lstStyle/>
          <a:p>
            <a:r>
              <a:rPr lang="ja-JP" altLang="en-US" sz="2400" dirty="0">
                <a:solidFill>
                  <a:prstClr val="black"/>
                </a:solidFill>
              </a:rPr>
              <a:t>各状態</a:t>
            </a:r>
            <a:r>
              <a:rPr lang="en-US" altLang="ja-JP" sz="2400" dirty="0">
                <a:solidFill>
                  <a:prstClr val="black"/>
                </a:solidFill>
              </a:rPr>
              <a:t>(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</a:rPr>
              <a:t>G</a:t>
            </a:r>
            <a:r>
              <a:rPr lang="en-US" altLang="ja-JP" sz="2400" dirty="0">
                <a:solidFill>
                  <a:prstClr val="black"/>
                </a:solidFill>
              </a:rPr>
              <a:t>,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w</a:t>
            </a:r>
            <a:r>
              <a:rPr lang="en-US" altLang="ja-JP" sz="2400" dirty="0">
                <a:solidFill>
                  <a:prstClr val="black"/>
                </a:solidFill>
              </a:rPr>
              <a:t>)</a:t>
            </a:r>
            <a:r>
              <a:rPr lang="ja-JP" altLang="en-US" sz="2400" dirty="0">
                <a:solidFill>
                  <a:prstClr val="black"/>
                </a:solidFill>
              </a:rPr>
              <a:t>で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</a:rPr>
              <a:t>G</a:t>
            </a:r>
            <a:r>
              <a:rPr lang="ja-JP" altLang="en-US" sz="2400" dirty="0">
                <a:solidFill>
                  <a:prstClr val="black"/>
                </a:solidFill>
                <a:latin typeface="Symbol" pitchFamily="18" charset="2"/>
              </a:rPr>
              <a:t>のみから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reduce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</a:rPr>
              <a:t>すべきか否かを判断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</a:rPr>
              <a:t>各時点で「現在読んでいる場所がどの規則のどの部分か」を</a:t>
            </a:r>
            <a:r>
              <a:rPr lang="ja-JP" altLang="en-US" sz="2400">
                <a:solidFill>
                  <a:prstClr val="black"/>
                </a:solidFill>
                <a:latin typeface="Comic Sans MS" pitchFamily="66" charset="0"/>
              </a:rPr>
              <a:t>表す情報</a:t>
            </a:r>
            <a:b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</a:br>
            <a:r>
              <a:rPr lang="ja-JP" altLang="en-US" sz="2400">
                <a:solidFill>
                  <a:prstClr val="black"/>
                </a:solidFill>
                <a:latin typeface="Comic Sans MS" pitchFamily="66" charset="0"/>
              </a:rPr>
              <a:t>（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</a:rPr>
              <a:t>「アイテム」）</a:t>
            </a:r>
            <a:r>
              <a:rPr lang="ja-JP" altLang="en-US" sz="2400">
                <a:solidFill>
                  <a:prstClr val="black"/>
                </a:solidFill>
                <a:latin typeface="Comic Sans MS" pitchFamily="66" charset="0"/>
              </a:rPr>
              <a:t>を保持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lvl="1"/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A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... 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kumimoji="1" lang="en-US" altLang="ja-JP" sz="2800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 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i+1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 err="1">
                <a:solidFill>
                  <a:prstClr val="black"/>
                </a:solidFill>
                <a:latin typeface="Comic Sans MS" pitchFamily="66" charset="0"/>
              </a:rPr>
              <a:t>k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:</a:t>
            </a:r>
            <a:r>
              <a:rPr lang="ja-JP" altLang="en-US">
                <a:solidFill>
                  <a:prstClr val="black"/>
                </a:solidFill>
                <a:latin typeface="Comic Sans MS" pitchFamily="66" charset="0"/>
              </a:rPr>
              <a:t>「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を認識しようとして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... 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i</a:t>
            </a:r>
            <a:r>
              <a:rPr lang="ja-JP" altLang="en-US" err="1">
                <a:solidFill>
                  <a:prstClr val="black"/>
                </a:solidFill>
                <a:latin typeface="Comic Sans MS" pitchFamily="66" charset="0"/>
              </a:rPr>
              <a:t>まで</a:t>
            </a:r>
            <a:r>
              <a:rPr lang="ja-JP" altLang="en-US">
                <a:solidFill>
                  <a:prstClr val="black"/>
                </a:solidFill>
                <a:latin typeface="Comic Sans MS" pitchFamily="66" charset="0"/>
              </a:rPr>
              <a:t>読み，</a:t>
            </a: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</a:br>
            <a:r>
              <a:rPr lang="ja-JP" altLang="en-US">
                <a:solidFill>
                  <a:prstClr val="black"/>
                </a:solidFill>
                <a:latin typeface="Comic Sans MS" pitchFamily="66" charset="0"/>
              </a:rPr>
              <a:t>その後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に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i+1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 err="1">
                <a:solidFill>
                  <a:prstClr val="black"/>
                </a:solidFill>
                <a:latin typeface="Comic Sans MS" pitchFamily="66" charset="0"/>
              </a:rPr>
              <a:t>k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から生成される</a:t>
            </a:r>
            <a:r>
              <a:rPr lang="ja-JP" altLang="en-US">
                <a:solidFill>
                  <a:prstClr val="black"/>
                </a:solidFill>
                <a:latin typeface="Comic Sans MS" pitchFamily="66" charset="0"/>
              </a:rPr>
              <a:t>語が来る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ことを期待して</a:t>
            </a:r>
            <a:r>
              <a:rPr lang="ja-JP" altLang="en-US">
                <a:solidFill>
                  <a:prstClr val="black"/>
                </a:solidFill>
                <a:latin typeface="Comic Sans MS" pitchFamily="66" charset="0"/>
              </a:rPr>
              <a:t>いる状態」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</a:endParaRPr>
          </a:p>
          <a:p>
            <a:pPr lvl="1"/>
            <a:r>
              <a:rPr lang="ja-JP" altLang="en-US">
                <a:solidFill>
                  <a:prstClr val="black"/>
                </a:solidFill>
                <a:latin typeface="Comic Sans MS" pitchFamily="66" charset="0"/>
              </a:rPr>
              <a:t>すなわち，現在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のスタックが</a:t>
            </a:r>
            <a:r>
              <a:rPr lang="en-US" altLang="ja-JP" sz="2800" dirty="0">
                <a:latin typeface="Symbol" pitchFamily="18" charset="2"/>
              </a:rPr>
              <a:t>G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... 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i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の形</a:t>
            </a:r>
            <a:r>
              <a:rPr lang="ja-JP" altLang="en-US">
                <a:solidFill>
                  <a:prstClr val="black"/>
                </a:solidFill>
                <a:latin typeface="Comic Sans MS" pitchFamily="66" charset="0"/>
              </a:rPr>
              <a:t>であり，</a:t>
            </a: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</a:br>
            <a:r>
              <a:rPr lang="ja-JP" altLang="en-US">
                <a:solidFill>
                  <a:prstClr val="black"/>
                </a:solidFill>
                <a:latin typeface="Comic Sans MS" pitchFamily="66" charset="0"/>
              </a:rPr>
              <a:t>この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先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i+1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 err="1">
                <a:solidFill>
                  <a:prstClr val="black"/>
                </a:solidFill>
                <a:latin typeface="Comic Sans MS" pitchFamily="66" charset="0"/>
              </a:rPr>
              <a:t>k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をプッシュした後</a:t>
            </a:r>
            <a:r>
              <a:rPr lang="ja-JP" altLang="en-US">
                <a:solidFill>
                  <a:prstClr val="black"/>
                </a:solidFill>
                <a:latin typeface="Comic Sans MS" pitchFamily="66" charset="0"/>
              </a:rPr>
              <a:t>に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ja-JP" altLang="en-US">
                <a:solidFill>
                  <a:prstClr val="black"/>
                </a:solidFill>
                <a:latin typeface="Comic Sans MS" pitchFamily="66" charset="0"/>
              </a:rPr>
              <a:t>に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reduce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す</a:t>
            </a:r>
            <a:r>
              <a:rPr lang="ja-JP" altLang="en-US">
                <a:solidFill>
                  <a:prstClr val="black"/>
                </a:solidFill>
                <a:latin typeface="Comic Sans MS" pitchFamily="66" charset="0"/>
              </a:rPr>
              <a:t>べき状態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</a:endParaRPr>
          </a:p>
          <a:p>
            <a:pPr lvl="0"/>
            <a:r>
              <a:rPr lang="ja-JP" altLang="en-US" sz="2400" dirty="0">
                <a:solidFill>
                  <a:prstClr val="black"/>
                </a:solidFill>
              </a:rPr>
              <a:t>現時点の「アイテム</a:t>
            </a:r>
            <a:r>
              <a:rPr lang="ja-JP" altLang="en-US" sz="2400">
                <a:solidFill>
                  <a:prstClr val="black"/>
                </a:solidFill>
              </a:rPr>
              <a:t>」が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A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400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400" baseline="-25000" dirty="0" err="1">
                <a:solidFill>
                  <a:prstClr val="black"/>
                </a:solidFill>
                <a:latin typeface="Comic Sans MS" pitchFamily="66" charset="0"/>
              </a:rPr>
              <a:t>k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 .</a:t>
            </a:r>
            <a:r>
              <a:rPr lang="en-US" altLang="ja-JP" sz="18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ja-JP" altLang="en-US" sz="180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ja-JP" altLang="en-US" sz="2400">
                <a:solidFill>
                  <a:prstClr val="black"/>
                </a:solidFill>
                <a:latin typeface="Comic Sans MS" pitchFamily="66" charset="0"/>
              </a:rPr>
              <a:t>のときのみ</a:t>
            </a:r>
            <a:b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</a:b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A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400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400" baseline="-25000" dirty="0" err="1">
                <a:solidFill>
                  <a:prstClr val="black"/>
                </a:solidFill>
                <a:latin typeface="Comic Sans MS" pitchFamily="66" charset="0"/>
              </a:rPr>
              <a:t>k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</a:rPr>
              <a:t>に</a:t>
            </a:r>
            <a:r>
              <a:rPr lang="ja-JP" altLang="en-US" sz="2400">
                <a:solidFill>
                  <a:prstClr val="black"/>
                </a:solidFill>
                <a:latin typeface="Comic Sans MS" pitchFamily="66" charset="0"/>
              </a:rPr>
              <a:t>従い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reduce</a:t>
            </a:r>
          </a:p>
          <a:p>
            <a:pPr lvl="1"/>
            <a:r>
              <a:rPr lang="ja-JP" altLang="en-US" sz="2000">
                <a:solidFill>
                  <a:prstClr val="black"/>
                </a:solidFill>
                <a:latin typeface="Comic Sans MS" pitchFamily="66" charset="0"/>
              </a:rPr>
              <a:t>スタックから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000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,...,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000" baseline="-25000" dirty="0" err="1">
                <a:solidFill>
                  <a:prstClr val="black"/>
                </a:solidFill>
                <a:latin typeface="Comic Sans MS" pitchFamily="66" charset="0"/>
              </a:rPr>
              <a:t>k</a:t>
            </a:r>
            <a:r>
              <a:rPr lang="ja-JP" altLang="en-US" sz="2000">
                <a:solidFill>
                  <a:prstClr val="black"/>
                </a:solidFill>
                <a:latin typeface="Comic Sans MS" pitchFamily="66" charset="0"/>
              </a:rPr>
              <a:t>をポップして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ja-JP" altLang="en-US" sz="2000">
                <a:solidFill>
                  <a:prstClr val="black"/>
                </a:solidFill>
                <a:latin typeface="Comic Sans MS" pitchFamily="66" charset="0"/>
              </a:rPr>
              <a:t>を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push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8981948" y="3517973"/>
            <a:ext cx="2543255" cy="3153619"/>
            <a:chOff x="5868144" y="3367599"/>
            <a:chExt cx="2543255" cy="3153618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6948264" y="3367599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S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cxnSp>
          <p:nvCxnSpPr>
            <p:cNvPr id="6" name="直線コネクタ 5"/>
            <p:cNvCxnSpPr/>
            <p:nvPr/>
          </p:nvCxnSpPr>
          <p:spPr>
            <a:xfrm flipH="1">
              <a:off x="6930968" y="3728875"/>
              <a:ext cx="171476" cy="276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7252333" y="3728875"/>
              <a:ext cx="199987" cy="276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6627665" y="3866970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...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470360" y="3896563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...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7043164" y="4155734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A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>
            <a:xfrm flipH="1">
              <a:off x="6444208" y="4479304"/>
              <a:ext cx="658236" cy="389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7370366" y="4479303"/>
              <a:ext cx="658018" cy="3898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6170145" y="4648830"/>
              <a:ext cx="216437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</a:rPr>
                <a:t>X</a:t>
              </a:r>
              <a:r>
                <a:rPr lang="en-US" altLang="ja-JP" baseline="-25000" dirty="0">
                  <a:solidFill>
                    <a:prstClr val="black"/>
                  </a:solidFill>
                  <a:latin typeface="Comic Sans MS" pitchFamily="66" charset="0"/>
                </a:rPr>
                <a:t>1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</a:rPr>
                <a:t> ... X</a:t>
              </a:r>
              <a:r>
                <a:rPr lang="en-US" altLang="ja-JP" baseline="-25000" dirty="0">
                  <a:solidFill>
                    <a:prstClr val="black"/>
                  </a:solidFill>
                  <a:latin typeface="Comic Sans MS" pitchFamily="66" charset="0"/>
                </a:rPr>
                <a:t>i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</a:rPr>
                <a:t> </a:t>
              </a:r>
              <a:r>
                <a:rPr lang="en-US" altLang="ja-JP" sz="3200" dirty="0">
                  <a:solidFill>
                    <a:srgbClr val="FF0000"/>
                  </a:solidFill>
                  <a:latin typeface="Comic Sans MS" pitchFamily="66" charset="0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</a:rPr>
                <a:t>  X</a:t>
              </a:r>
              <a:r>
                <a:rPr lang="en-US" altLang="ja-JP" baseline="-25000" dirty="0">
                  <a:solidFill>
                    <a:prstClr val="black"/>
                  </a:solidFill>
                  <a:latin typeface="Comic Sans MS" pitchFamily="66" charset="0"/>
                </a:rPr>
                <a:t>i+1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</a:rPr>
                <a:t> ... </a:t>
              </a:r>
              <a:r>
                <a:rPr lang="en-US" altLang="ja-JP" dirty="0" err="1">
                  <a:solidFill>
                    <a:prstClr val="black"/>
                  </a:solidFill>
                  <a:latin typeface="Comic Sans MS" pitchFamily="66" charset="0"/>
                </a:rPr>
                <a:t>X</a:t>
              </a:r>
              <a:r>
                <a:rPr lang="en-US" altLang="ja-JP" baseline="-25000" dirty="0" err="1">
                  <a:solidFill>
                    <a:prstClr val="black"/>
                  </a:solidFill>
                  <a:latin typeface="Comic Sans MS" pitchFamily="66" charset="0"/>
                </a:rPr>
                <a:t>k</a:t>
              </a:r>
              <a:endParaRPr lang="en-US" altLang="ja-JP" baseline="-25000" dirty="0">
                <a:solidFill>
                  <a:prstClr val="black"/>
                </a:solidFill>
                <a:latin typeface="Comic Sans MS" pitchFamily="66" charset="0"/>
              </a:endParaRPr>
            </a:p>
            <a:p>
              <a:endParaRPr lang="ja-JP" altLang="en-US" sz="1400" dirty="0"/>
            </a:p>
          </p:txBody>
        </p:sp>
        <p:cxnSp>
          <p:nvCxnSpPr>
            <p:cNvPr id="20" name="直線コネクタ 19"/>
            <p:cNvCxnSpPr/>
            <p:nvPr/>
          </p:nvCxnSpPr>
          <p:spPr>
            <a:xfrm flipH="1">
              <a:off x="6997630" y="4536137"/>
              <a:ext cx="171476" cy="276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7273920" y="4557836"/>
              <a:ext cx="72210" cy="3113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7315279" y="5183413"/>
              <a:ext cx="55087" cy="276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7473875" y="5183413"/>
              <a:ext cx="99993" cy="251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H="1">
              <a:off x="7941796" y="5135804"/>
              <a:ext cx="55087" cy="276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8100392" y="5135804"/>
              <a:ext cx="99993" cy="251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7219053" y="5309226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...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875890" y="5280422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...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sp>
          <p:nvSpPr>
            <p:cNvPr id="41" name="左中かっこ 40"/>
            <p:cNvSpPr/>
            <p:nvPr/>
          </p:nvSpPr>
          <p:spPr>
            <a:xfrm rot="16200000">
              <a:off x="6311638" y="5327396"/>
              <a:ext cx="288032" cy="117502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51111" y="6059552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Symbol" pitchFamily="18" charset="2"/>
                </a:rPr>
                <a:t>G</a:t>
              </a:r>
              <a:endParaRPr lang="ja-JP" altLang="en-US" sz="2400" dirty="0">
                <a:latin typeface="Symbol" pitchFamily="18" charset="2"/>
              </a:endParaRPr>
            </a:p>
          </p:txBody>
        </p:sp>
        <p:sp>
          <p:nvSpPr>
            <p:cNvPr id="43" name="左中かっこ 42"/>
            <p:cNvSpPr/>
            <p:nvPr/>
          </p:nvSpPr>
          <p:spPr>
            <a:xfrm rot="16200000">
              <a:off x="7679873" y="5328026"/>
              <a:ext cx="288032" cy="117502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7690583" y="5996310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w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11900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506" y="102695"/>
            <a:ext cx="8928991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各アイテムが表わす</a:t>
            </a:r>
            <a:br>
              <a:rPr kumimoji="1" lang="en-US" altLang="ja-JP" dirty="0"/>
            </a:br>
            <a:r>
              <a:rPr kumimoji="1" lang="ja-JP" altLang="en-US" dirty="0"/>
              <a:t>スタック</a:t>
            </a:r>
            <a:r>
              <a:rPr lang="ja-JP" altLang="en-US" dirty="0"/>
              <a:t>＋入力</a:t>
            </a:r>
            <a:r>
              <a:rPr kumimoji="1" lang="ja-JP" altLang="en-US" dirty="0"/>
              <a:t>の状況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96779" y="1179345"/>
            <a:ext cx="3610744" cy="4525963"/>
          </a:xfrm>
        </p:spPr>
        <p:txBody>
          <a:bodyPr/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A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 err="1">
                <a:solidFill>
                  <a:prstClr val="black"/>
                </a:solidFill>
                <a:latin typeface="Comic Sans MS" pitchFamily="66" charset="0"/>
              </a:rPr>
              <a:t>k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endParaRPr kumimoji="1"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2612751" y="1802101"/>
            <a:ext cx="2145975" cy="1880911"/>
            <a:chOff x="1088750" y="1802099"/>
            <a:chExt cx="2145974" cy="1880911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1995290" y="1802099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S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 rot="5400000">
              <a:off x="2123358" y="2167711"/>
              <a:ext cx="389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...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017615" y="2447043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A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cxnSp>
          <p:nvCxnSpPr>
            <p:cNvPr id="11" name="直線コネクタ 10"/>
            <p:cNvCxnSpPr/>
            <p:nvPr/>
          </p:nvCxnSpPr>
          <p:spPr>
            <a:xfrm flipH="1">
              <a:off x="1760515" y="2855800"/>
              <a:ext cx="356641" cy="27346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1467457" y="3098235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</a:rPr>
                <a:t>X</a:t>
              </a:r>
              <a:r>
                <a:rPr lang="en-US" altLang="ja-JP" baseline="-25000" dirty="0">
                  <a:solidFill>
                    <a:prstClr val="black"/>
                  </a:solidFill>
                  <a:latin typeface="Comic Sans MS" pitchFamily="66" charset="0"/>
                </a:rPr>
                <a:t>1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</a:rPr>
                <a:t> ...  </a:t>
              </a:r>
              <a:r>
                <a:rPr lang="en-US" altLang="ja-JP" dirty="0" err="1">
                  <a:solidFill>
                    <a:prstClr val="black"/>
                  </a:solidFill>
                  <a:latin typeface="Comic Sans MS" pitchFamily="66" charset="0"/>
                </a:rPr>
                <a:t>X</a:t>
              </a:r>
              <a:r>
                <a:rPr lang="en-US" altLang="ja-JP" baseline="-25000" dirty="0" err="1">
                  <a:solidFill>
                    <a:prstClr val="black"/>
                  </a:solidFill>
                  <a:latin typeface="Comic Sans MS" pitchFamily="66" charset="0"/>
                </a:rPr>
                <a:t>k</a:t>
              </a:r>
              <a:endParaRPr lang="en-US" altLang="ja-JP" baseline="-25000" dirty="0">
                <a:solidFill>
                  <a:prstClr val="black"/>
                </a:solidFill>
                <a:latin typeface="Comic Sans MS" pitchFamily="66" charset="0"/>
              </a:endParaRPr>
            </a:p>
            <a:p>
              <a:endParaRPr lang="ja-JP" altLang="en-US" sz="1400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2189910" y="2836822"/>
              <a:ext cx="85738" cy="25102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088750" y="306645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Symbol" pitchFamily="18" charset="2"/>
                </a:rPr>
                <a:t>G</a:t>
              </a:r>
              <a:endParaRPr lang="ja-JP" altLang="en-US" sz="2400" dirty="0">
                <a:latin typeface="Symbol" pitchFamily="18" charset="2"/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670146" y="3074518"/>
              <a:ext cx="5645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</a:rPr>
                <a:t> ...  </a:t>
              </a:r>
              <a:endParaRPr lang="en-US" altLang="ja-JP" baseline="-25000" dirty="0">
                <a:solidFill>
                  <a:prstClr val="black"/>
                </a:solidFill>
                <a:latin typeface="Comic Sans MS" pitchFamily="66" charset="0"/>
              </a:endParaRPr>
            </a:p>
            <a:p>
              <a:endParaRPr lang="ja-JP" altLang="en-US" sz="1400" dirty="0"/>
            </a:p>
          </p:txBody>
        </p:sp>
      </p:grpSp>
      <p:sp>
        <p:nvSpPr>
          <p:cNvPr id="31" name="コンテンツ プレースホルダー 2"/>
          <p:cNvSpPr txBox="1">
            <a:spLocks/>
          </p:cNvSpPr>
          <p:nvPr/>
        </p:nvSpPr>
        <p:spPr>
          <a:xfrm>
            <a:off x="5391499" y="1265133"/>
            <a:ext cx="49685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A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... 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 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i+1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 err="1">
                <a:solidFill>
                  <a:prstClr val="black"/>
                </a:solidFill>
                <a:latin typeface="Comic Sans MS" pitchFamily="66" charset="0"/>
              </a:rPr>
              <a:t>k</a:t>
            </a:r>
            <a:endParaRPr lang="ja-JP" altLang="en-US" dirty="0"/>
          </a:p>
        </p:txBody>
      </p:sp>
      <p:grpSp>
        <p:nvGrpSpPr>
          <p:cNvPr id="46" name="グループ化 45"/>
          <p:cNvGrpSpPr/>
          <p:nvPr/>
        </p:nvGrpSpPr>
        <p:grpSpPr>
          <a:xfrm>
            <a:off x="6401787" y="1827673"/>
            <a:ext cx="3221150" cy="1880911"/>
            <a:chOff x="4833166" y="1821511"/>
            <a:chExt cx="3221150" cy="1880911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5739706" y="1821511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S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 rot="5400000">
              <a:off x="5867773" y="2187123"/>
              <a:ext cx="389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...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762031" y="2466455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A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cxnSp>
          <p:nvCxnSpPr>
            <p:cNvPr id="35" name="直線コネクタ 34"/>
            <p:cNvCxnSpPr/>
            <p:nvPr/>
          </p:nvCxnSpPr>
          <p:spPr>
            <a:xfrm flipH="1">
              <a:off x="5504931" y="2875212"/>
              <a:ext cx="356641" cy="27346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5211871" y="3117647"/>
              <a:ext cx="28424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ja-JP" dirty="0">
                  <a:latin typeface="Comic Sans MS" pitchFamily="66" charset="0"/>
                </a:rPr>
                <a:t>X</a:t>
              </a:r>
              <a:r>
                <a:rPr lang="en-US" altLang="ja-JP" baseline="-25000" dirty="0">
                  <a:latin typeface="Comic Sans MS" pitchFamily="66" charset="0"/>
                </a:rPr>
                <a:t>1</a:t>
              </a:r>
              <a:r>
                <a:rPr lang="en-US" altLang="ja-JP" dirty="0">
                  <a:latin typeface="Comic Sans MS" pitchFamily="66" charset="0"/>
                </a:rPr>
                <a:t> ...  X</a:t>
              </a:r>
              <a:r>
                <a:rPr lang="en-US" altLang="ja-JP" baseline="-25000" dirty="0">
                  <a:latin typeface="Comic Sans MS" pitchFamily="66" charset="0"/>
                </a:rPr>
                <a:t>i</a:t>
              </a:r>
              <a:r>
                <a:rPr lang="en-US" altLang="ja-JP" dirty="0">
                  <a:latin typeface="Comic Sans MS" pitchFamily="66" charset="0"/>
                </a:rPr>
                <a:t>   X</a:t>
              </a:r>
              <a:r>
                <a:rPr lang="en-US" altLang="ja-JP" baseline="-25000" dirty="0">
                  <a:latin typeface="Comic Sans MS" pitchFamily="66" charset="0"/>
                </a:rPr>
                <a:t>i+1</a:t>
              </a:r>
              <a:r>
                <a:rPr lang="en-US" altLang="ja-JP" dirty="0">
                  <a:latin typeface="Comic Sans MS" pitchFamily="66" charset="0"/>
                </a:rPr>
                <a:t> ... </a:t>
              </a:r>
              <a:r>
                <a:rPr lang="en-US" altLang="ja-JP" dirty="0" err="1">
                  <a:latin typeface="Comic Sans MS" pitchFamily="66" charset="0"/>
                </a:rPr>
                <a:t>X</a:t>
              </a:r>
              <a:r>
                <a:rPr lang="en-US" altLang="ja-JP" baseline="-25000" dirty="0" err="1">
                  <a:latin typeface="Comic Sans MS" pitchFamily="66" charset="0"/>
                </a:rPr>
                <a:t>k</a:t>
              </a:r>
              <a:r>
                <a:rPr lang="ja-JP" altLang="en-US" baseline="-25000" dirty="0">
                  <a:latin typeface="Comic Sans MS" pitchFamily="66" charset="0"/>
                </a:rPr>
                <a:t>　　</a:t>
              </a:r>
              <a:r>
                <a:rPr lang="ja-JP" altLang="en-US" dirty="0">
                  <a:latin typeface="Comic Sans MS" pitchFamily="66" charset="0"/>
                </a:rPr>
                <a:t>　</a:t>
              </a:r>
              <a:r>
                <a:rPr lang="en-US" altLang="ja-JP" dirty="0">
                  <a:latin typeface="Comic Sans MS" pitchFamily="66" charset="0"/>
                </a:rPr>
                <a:t>...</a:t>
              </a:r>
            </a:p>
            <a:p>
              <a:endParaRPr lang="ja-JP" altLang="en-US" sz="1400" dirty="0"/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5934326" y="2856234"/>
              <a:ext cx="85738" cy="25102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4833166" y="3085862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Symbol" pitchFamily="18" charset="2"/>
                </a:rPr>
                <a:t>G</a:t>
              </a:r>
              <a:endParaRPr lang="ja-JP" altLang="en-US" sz="2400" dirty="0">
                <a:latin typeface="Symbol" pitchFamily="18" charset="2"/>
              </a:endParaRPr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6128248" y="2831091"/>
              <a:ext cx="892024" cy="3175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6062293" y="2869518"/>
              <a:ext cx="337295" cy="27915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コンテンツ プレースホルダー 2"/>
          <p:cNvSpPr txBox="1">
            <a:spLocks/>
          </p:cNvSpPr>
          <p:nvPr/>
        </p:nvSpPr>
        <p:spPr>
          <a:xfrm>
            <a:off x="1994276" y="4164665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A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baseline="-25000" dirty="0" err="1">
                <a:solidFill>
                  <a:prstClr val="black"/>
                </a:solidFill>
                <a:latin typeface="Comic Sans MS" pitchFamily="66" charset="0"/>
              </a:rPr>
              <a:t>k</a:t>
            </a:r>
            <a:endParaRPr lang="ja-JP" altLang="en-US" dirty="0"/>
          </a:p>
        </p:txBody>
      </p:sp>
      <p:grpSp>
        <p:nvGrpSpPr>
          <p:cNvPr id="48" name="グループ化 47"/>
          <p:cNvGrpSpPr/>
          <p:nvPr/>
        </p:nvGrpSpPr>
        <p:grpSpPr>
          <a:xfrm>
            <a:off x="5336104" y="3999691"/>
            <a:ext cx="2928320" cy="2604064"/>
            <a:chOff x="4833166" y="1946554"/>
            <a:chExt cx="2928319" cy="2604063"/>
          </a:xfrm>
        </p:grpSpPr>
        <p:sp>
          <p:nvSpPr>
            <p:cNvPr id="49" name="テキスト ボックス 48"/>
            <p:cNvSpPr txBox="1"/>
            <p:nvPr/>
          </p:nvSpPr>
          <p:spPr>
            <a:xfrm>
              <a:off x="5764146" y="1946554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S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 rot="5400000">
              <a:off x="5867773" y="2187123"/>
              <a:ext cx="389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...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762031" y="246645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B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cxnSp>
          <p:nvCxnSpPr>
            <p:cNvPr id="52" name="直線コネクタ 51"/>
            <p:cNvCxnSpPr/>
            <p:nvPr/>
          </p:nvCxnSpPr>
          <p:spPr>
            <a:xfrm flipH="1">
              <a:off x="5504931" y="2875212"/>
              <a:ext cx="356641" cy="27346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/>
            <p:cNvSpPr txBox="1"/>
            <p:nvPr/>
          </p:nvSpPr>
          <p:spPr>
            <a:xfrm>
              <a:off x="5211873" y="3117647"/>
              <a:ext cx="21226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ja-JP" dirty="0">
                  <a:latin typeface="Comic Sans MS" pitchFamily="66" charset="0"/>
                </a:rPr>
                <a:t>Y</a:t>
              </a:r>
              <a:r>
                <a:rPr lang="en-US" altLang="ja-JP" baseline="-25000" dirty="0">
                  <a:latin typeface="Comic Sans MS" pitchFamily="66" charset="0"/>
                </a:rPr>
                <a:t>1</a:t>
              </a:r>
              <a:r>
                <a:rPr lang="en-US" altLang="ja-JP" dirty="0">
                  <a:latin typeface="Comic Sans MS" pitchFamily="66" charset="0"/>
                </a:rPr>
                <a:t> ...  </a:t>
              </a:r>
              <a:r>
                <a:rPr lang="en-US" altLang="ja-JP" dirty="0" err="1">
                  <a:latin typeface="Comic Sans MS" pitchFamily="66" charset="0"/>
                </a:rPr>
                <a:t>Y</a:t>
              </a:r>
              <a:r>
                <a:rPr lang="en-US" altLang="ja-JP" baseline="-25000" dirty="0" err="1">
                  <a:latin typeface="Comic Sans MS" pitchFamily="66" charset="0"/>
                </a:rPr>
                <a:t>j</a:t>
              </a:r>
              <a:r>
                <a:rPr lang="en-US" altLang="ja-JP" dirty="0">
                  <a:latin typeface="Comic Sans MS" pitchFamily="66" charset="0"/>
                </a:rPr>
                <a:t>   Y</a:t>
              </a:r>
              <a:r>
                <a:rPr lang="en-US" altLang="ja-JP" baseline="-25000" dirty="0">
                  <a:latin typeface="Comic Sans MS" pitchFamily="66" charset="0"/>
                </a:rPr>
                <a:t>j+1</a:t>
              </a:r>
              <a:r>
                <a:rPr lang="en-US" altLang="ja-JP" dirty="0">
                  <a:latin typeface="Comic Sans MS" pitchFamily="66" charset="0"/>
                </a:rPr>
                <a:t> ... </a:t>
              </a:r>
              <a:r>
                <a:rPr lang="en-US" altLang="ja-JP" dirty="0" err="1">
                  <a:latin typeface="Comic Sans MS" pitchFamily="66" charset="0"/>
                </a:rPr>
                <a:t>Y</a:t>
              </a:r>
              <a:r>
                <a:rPr lang="en-US" altLang="ja-JP" baseline="-25000" dirty="0" err="1">
                  <a:latin typeface="Comic Sans MS" pitchFamily="66" charset="0"/>
                </a:rPr>
                <a:t>m</a:t>
              </a:r>
              <a:endParaRPr lang="en-US" altLang="ja-JP" baseline="-25000" dirty="0">
                <a:latin typeface="Comic Sans MS" pitchFamily="66" charset="0"/>
              </a:endParaRPr>
            </a:p>
            <a:p>
              <a:endParaRPr lang="ja-JP" altLang="en-US" sz="1400" dirty="0"/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5934326" y="2856234"/>
              <a:ext cx="85738" cy="25102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4833166" y="3085861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Symbol" pitchFamily="18" charset="2"/>
                </a:rPr>
                <a:t>G</a:t>
              </a:r>
              <a:endParaRPr lang="ja-JP" altLang="en-US" sz="2400" dirty="0">
                <a:latin typeface="Symbol" pitchFamily="18" charset="2"/>
              </a:endParaRPr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6128248" y="2831091"/>
              <a:ext cx="1051618" cy="3175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endCxn id="53" idx="0"/>
            </p:cNvCxnSpPr>
            <p:nvPr/>
          </p:nvCxnSpPr>
          <p:spPr>
            <a:xfrm>
              <a:off x="6062295" y="2869518"/>
              <a:ext cx="210927" cy="2481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 rot="5400000">
              <a:off x="6295918" y="3316691"/>
              <a:ext cx="389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...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6244836" y="3572985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A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  <p:cxnSp>
          <p:nvCxnSpPr>
            <p:cNvPr id="62" name="直線コネクタ 61"/>
            <p:cNvCxnSpPr/>
            <p:nvPr/>
          </p:nvCxnSpPr>
          <p:spPr>
            <a:xfrm flipH="1">
              <a:off x="6081813" y="3936074"/>
              <a:ext cx="356641" cy="27346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 flipV="1">
              <a:off x="6490439" y="3936074"/>
              <a:ext cx="312982" cy="248003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5896366" y="4181285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ja-JP" dirty="0">
                  <a:latin typeface="Comic Sans MS" pitchFamily="66" charset="0"/>
                </a:rPr>
                <a:t>X</a:t>
              </a:r>
              <a:r>
                <a:rPr lang="en-US" altLang="ja-JP" baseline="-25000" dirty="0">
                  <a:latin typeface="Comic Sans MS" pitchFamily="66" charset="0"/>
                </a:rPr>
                <a:t>1</a:t>
              </a:r>
              <a:r>
                <a:rPr lang="en-US" altLang="ja-JP" dirty="0">
                  <a:latin typeface="Comic Sans MS" pitchFamily="66" charset="0"/>
                </a:rPr>
                <a:t> ...    </a:t>
              </a:r>
              <a:r>
                <a:rPr lang="en-US" altLang="ja-JP" dirty="0" err="1">
                  <a:latin typeface="Comic Sans MS" pitchFamily="66" charset="0"/>
                </a:rPr>
                <a:t>X</a:t>
              </a:r>
              <a:r>
                <a:rPr lang="en-US" altLang="ja-JP" baseline="-25000" dirty="0" err="1">
                  <a:latin typeface="Comic Sans MS" pitchFamily="66" charset="0"/>
                </a:rPr>
                <a:t>k</a:t>
              </a:r>
              <a:endParaRPr lang="ja-JP" altLang="en-US" sz="1400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127978" y="418128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ja-JP" dirty="0">
                  <a:latin typeface="Comic Sans MS" pitchFamily="66" charset="0"/>
                </a:rPr>
                <a:t>...    </a:t>
              </a:r>
              <a:endParaRPr lang="ja-JP" altLang="en-US" sz="1400" dirty="0"/>
            </a:p>
          </p:txBody>
        </p:sp>
      </p:grpSp>
      <p:cxnSp>
        <p:nvCxnSpPr>
          <p:cNvPr id="67" name="直線矢印コネクタ 66"/>
          <p:cNvCxnSpPr/>
          <p:nvPr/>
        </p:nvCxnSpPr>
        <p:spPr>
          <a:xfrm flipV="1">
            <a:off x="4010779" y="3381922"/>
            <a:ext cx="0" cy="3205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46036" y="376847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現在着目しているスタックの位置</a:t>
            </a:r>
          </a:p>
        </p:txBody>
      </p:sp>
      <p:cxnSp>
        <p:nvCxnSpPr>
          <p:cNvPr id="70" name="直線矢印コネクタ 69"/>
          <p:cNvCxnSpPr/>
          <p:nvPr/>
        </p:nvCxnSpPr>
        <p:spPr>
          <a:xfrm flipV="1">
            <a:off x="7811959" y="3387275"/>
            <a:ext cx="0" cy="3205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V="1">
            <a:off x="6727780" y="5584427"/>
            <a:ext cx="0" cy="3205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32246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0933" y="99725"/>
            <a:ext cx="11616267" cy="1325563"/>
          </a:xfrm>
        </p:spPr>
        <p:txBody>
          <a:bodyPr/>
          <a:lstStyle/>
          <a:p>
            <a:r>
              <a:rPr kumimoji="1" lang="ja-JP" altLang="en-US" dirty="0"/>
              <a:t>アイテム集合とクロージャ操作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6400" y="1207911"/>
            <a:ext cx="11480800" cy="4874845"/>
          </a:xfrm>
        </p:spPr>
        <p:txBody>
          <a:bodyPr>
            <a:normAutofit/>
          </a:bodyPr>
          <a:lstStyle/>
          <a:p>
            <a:r>
              <a:rPr lang="ja-JP" altLang="en-US" dirty="0"/>
              <a:t>各時点の「アイテム」は一つ</a:t>
            </a:r>
            <a:r>
              <a:rPr lang="ja-JP" altLang="en-US"/>
              <a:t>に定まらない</a:t>
            </a:r>
            <a:endParaRPr lang="en-US" altLang="ja-JP" dirty="0"/>
          </a:p>
          <a:p>
            <a:pPr lvl="1"/>
            <a:r>
              <a:rPr lang="en-US" altLang="ja-JP" sz="2000" dirty="0"/>
              <a:t>e.g. </a:t>
            </a:r>
            <a:r>
              <a:rPr lang="ja-JP" altLang="en-US" sz="2000" dirty="0"/>
              <a:t>アイテムが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A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B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C </a:t>
            </a:r>
            <a:r>
              <a:rPr lang="ja-JP" altLang="en-US" sz="2000" dirty="0">
                <a:solidFill>
                  <a:prstClr val="black"/>
                </a:solidFill>
                <a:latin typeface="Comic Sans MS" pitchFamily="66" charset="0"/>
              </a:rPr>
              <a:t>のとき、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C</a:t>
            </a:r>
            <a:r>
              <a:rPr lang="ja-JP" altLang="en-US" sz="2000" dirty="0">
                <a:solidFill>
                  <a:prstClr val="black"/>
                </a:solidFill>
                <a:latin typeface="Comic Sans MS" pitchFamily="66" charset="0"/>
              </a:rPr>
              <a:t>の先頭を処理している</a:t>
            </a:r>
            <a:r>
              <a:rPr lang="ja-JP" altLang="en-US" sz="2000">
                <a:solidFill>
                  <a:prstClr val="black"/>
                </a:solidFill>
                <a:latin typeface="Comic Sans MS" pitchFamily="66" charset="0"/>
              </a:rPr>
              <a:t>とも</a:t>
            </a:r>
            <a:b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</a:br>
            <a:r>
              <a:rPr lang="ja-JP" altLang="en-US" sz="2000">
                <a:solidFill>
                  <a:prstClr val="black"/>
                </a:solidFill>
                <a:latin typeface="Comic Sans MS" pitchFamily="66" charset="0"/>
              </a:rPr>
              <a:t>みなせる</a:t>
            </a:r>
            <a:r>
              <a:rPr lang="ja-JP" altLang="en-US" sz="2000" dirty="0">
                <a:solidFill>
                  <a:prstClr val="black"/>
                </a:solidFill>
                <a:latin typeface="Comic Sans MS" pitchFamily="66" charset="0"/>
              </a:rPr>
              <a:t>ので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C 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Symbol" pitchFamily="18" charset="2"/>
                <a:sym typeface="Symbol"/>
              </a:rPr>
              <a:t>g</a:t>
            </a:r>
            <a:r>
              <a:rPr lang="ja-JP" altLang="en-US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も考慮の</a:t>
            </a:r>
            <a:r>
              <a:rPr lang="ja-JP" altLang="en-US" sz="2000">
                <a:solidFill>
                  <a:prstClr val="black"/>
                </a:solidFill>
                <a:latin typeface="Comic Sans MS" pitchFamily="66" charset="0"/>
                <a:sym typeface="Symbol"/>
              </a:rPr>
              <a:t>必要あり</a:t>
            </a:r>
            <a:br>
              <a:rPr lang="en-US" altLang="ja-JP" sz="28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en-US" altLang="ja-JP" sz="2000" dirty="0">
                <a:sym typeface="Symbol"/>
              </a:rPr>
              <a:t></a:t>
            </a:r>
            <a:r>
              <a:rPr lang="ja-JP" altLang="en-US" sz="2000" dirty="0">
                <a:sym typeface="Symbol"/>
              </a:rPr>
              <a:t>各時点でアイテムの「集合」を保持</a:t>
            </a:r>
            <a:endParaRPr lang="en-US" altLang="ja-JP" sz="2400" dirty="0">
              <a:sym typeface="Symbol"/>
            </a:endParaRPr>
          </a:p>
          <a:p>
            <a:r>
              <a:rPr lang="ja-JP" altLang="en-US" dirty="0">
                <a:sym typeface="Symbol"/>
              </a:rPr>
              <a:t>クロージャ</a:t>
            </a:r>
            <a:r>
              <a:rPr lang="en-US" altLang="ja-JP" dirty="0">
                <a:sym typeface="Symbol"/>
              </a:rPr>
              <a:t>(closure)</a:t>
            </a:r>
            <a:r>
              <a:rPr lang="ja-JP" altLang="en-US" dirty="0">
                <a:sym typeface="Symbol"/>
              </a:rPr>
              <a:t>操作</a:t>
            </a:r>
            <a:br>
              <a:rPr lang="en-US" altLang="ja-JP" dirty="0">
                <a:sym typeface="Symbol"/>
              </a:rPr>
            </a:br>
            <a:r>
              <a:rPr lang="en-US" altLang="ja-JP" dirty="0">
                <a:sym typeface="Symbol"/>
              </a:rPr>
              <a:t>     closure(q) =</a:t>
            </a:r>
            <a:br>
              <a:rPr lang="en-US" altLang="ja-JP" dirty="0">
                <a:sym typeface="Symbol"/>
              </a:rPr>
            </a:br>
            <a:r>
              <a:rPr lang="en-US" altLang="ja-JP" dirty="0">
                <a:sym typeface="Symbol"/>
              </a:rPr>
              <a:t>       q </a:t>
            </a:r>
            <a:r>
              <a:rPr lang="ja-JP" altLang="en-US" dirty="0">
                <a:sym typeface="Symbol"/>
              </a:rPr>
              <a:t>を含み、</a:t>
            </a:r>
            <a:br>
              <a:rPr lang="en-US" altLang="ja-JP" dirty="0">
                <a:sym typeface="Symbol"/>
              </a:rPr>
            </a:br>
            <a:r>
              <a:rPr lang="ja-JP" altLang="en-US" dirty="0">
                <a:sym typeface="Symbol"/>
              </a:rPr>
              <a:t>　　　「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A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sz="2400" dirty="0" err="1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a</a:t>
            </a:r>
            <a:r>
              <a:rPr lang="en-US" altLang="ja-JP" dirty="0" err="1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</a:rPr>
              <a:t>C</a:t>
            </a:r>
            <a:r>
              <a:rPr lang="en-US" altLang="ja-JP" sz="2400" dirty="0" err="1">
                <a:solidFill>
                  <a:prstClr val="black"/>
                </a:solidFill>
                <a:latin typeface="Symbol" panose="05050102010706020507" pitchFamily="18" charset="2"/>
              </a:rPr>
              <a:t>b</a:t>
            </a:r>
            <a:r>
              <a:rPr lang="en-US" altLang="ja-JP" sz="2400" baseline="-250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 q’ 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かつ　</a:t>
            </a:r>
            <a:b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C 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g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 G 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ならば</a:t>
            </a:r>
            <a:b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C  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g</a:t>
            </a:r>
            <a:r>
              <a:rPr lang="en-US" altLang="ja-JP" sz="2400" baseline="-250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 q’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」</a:t>
            </a:r>
            <a:b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を満たす最小の集合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q’</a:t>
            </a:r>
            <a:endParaRPr lang="en-US" altLang="ja-JP" sz="2400" baseline="-25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06412" y="231975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8589117" y="2681031"/>
            <a:ext cx="171476" cy="276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8910481" y="2681031"/>
            <a:ext cx="199987" cy="276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8285814" y="281912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28508" y="284872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01312" y="310789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A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03974" y="3573395"/>
            <a:ext cx="219803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</a:rPr>
              <a:t>　　　　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B </a:t>
            </a:r>
            <a:r>
              <a:rPr lang="en-US" altLang="ja-JP" sz="4000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C</a:t>
            </a:r>
            <a:endParaRPr lang="en-US" altLang="ja-JP" sz="2400" baseline="-25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 flipH="1">
            <a:off x="8655779" y="3488292"/>
            <a:ext cx="171476" cy="276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932068" y="3509991"/>
            <a:ext cx="178400" cy="254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9018731" y="4135568"/>
            <a:ext cx="55087" cy="276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9132025" y="4135568"/>
            <a:ext cx="99993" cy="251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9132023" y="426138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57877" y="4153904"/>
            <a:ext cx="53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sz="2400" dirty="0">
                <a:latin typeface="Comic Sans MS" pitchFamily="66" charset="0"/>
              </a:rPr>
              <a:t>D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2" name="左中かっこ 21"/>
          <p:cNvSpPr/>
          <p:nvPr/>
        </p:nvSpPr>
        <p:spPr>
          <a:xfrm rot="16200000">
            <a:off x="8156993" y="5053409"/>
            <a:ext cx="288031" cy="91917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36079" y="557628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G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24" name="左中かっこ 23"/>
          <p:cNvSpPr/>
          <p:nvPr/>
        </p:nvSpPr>
        <p:spPr>
          <a:xfrm rot="16200000">
            <a:off x="9236269" y="4973095"/>
            <a:ext cx="293495" cy="10852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184884" y="5553248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w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8897519" y="4735980"/>
            <a:ext cx="55087" cy="276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010813" y="4735979"/>
            <a:ext cx="99993" cy="251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9010811" y="486179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739278" y="486179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0" name="角丸四角形吹き出し 29">
            <a:extLst>
              <a:ext uri="{FF2B5EF4-FFF2-40B4-BE49-F238E27FC236}">
                <a16:creationId xmlns:a16="http://schemas.microsoft.com/office/drawing/2014/main" id="{EE704744-44F8-B041-AD8B-2B5816D65BDD}"/>
              </a:ext>
            </a:extLst>
          </p:cNvPr>
          <p:cNvSpPr/>
          <p:nvPr/>
        </p:nvSpPr>
        <p:spPr bwMode="auto">
          <a:xfrm>
            <a:off x="1261840" y="5455826"/>
            <a:ext cx="6579583" cy="926112"/>
          </a:xfrm>
          <a:prstGeom prst="wedgeRoundRectCallout">
            <a:avLst>
              <a:gd name="adj1" fmla="val -8004"/>
              <a:gd name="adj2" fmla="val -68454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要は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: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「非終端記号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C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の直前に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.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が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あれば，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を左辺に持つ書き換え規則の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先頭に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.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を打ったものを追加」を繰り返して得られる集合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784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6423" y="0"/>
            <a:ext cx="11127377" cy="1325563"/>
          </a:xfrm>
        </p:spPr>
        <p:txBody>
          <a:bodyPr/>
          <a:lstStyle/>
          <a:p>
            <a:r>
              <a:rPr lang="ja-JP" altLang="en-US" dirty="0"/>
              <a:t>字句解析における特殊事情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6423" y="888274"/>
            <a:ext cx="11443063" cy="5860869"/>
          </a:xfrm>
        </p:spPr>
        <p:txBody>
          <a:bodyPr>
            <a:normAutofit/>
          </a:bodyPr>
          <a:lstStyle/>
          <a:p>
            <a:r>
              <a:rPr lang="ja-JP" altLang="en-US"/>
              <a:t>正規</a:t>
            </a:r>
            <a:r>
              <a:rPr lang="ja-JP" altLang="en-US" dirty="0"/>
              <a:t>表現で表現</a:t>
            </a:r>
            <a:r>
              <a:rPr lang="ja-JP" altLang="en-US"/>
              <a:t>できないパターンをどう字句解析するか</a:t>
            </a:r>
            <a:endParaRPr lang="en-US" altLang="ja-JP" dirty="0"/>
          </a:p>
          <a:p>
            <a:pPr lvl="1"/>
            <a:r>
              <a:rPr lang="ja-JP" altLang="en-US"/>
              <a:t>例</a:t>
            </a:r>
            <a:r>
              <a:rPr lang="ja-JP" altLang="en-US" dirty="0"/>
              <a:t>：</a:t>
            </a:r>
            <a:r>
              <a:rPr lang="en-US" altLang="ja-JP" dirty="0"/>
              <a:t>nested comments</a:t>
            </a:r>
            <a:br>
              <a:rPr lang="en-US" altLang="ja-JP" dirty="0"/>
            </a:br>
            <a:r>
              <a:rPr lang="en-US" altLang="ja-JP" dirty="0"/>
              <a:t>(* </a:t>
            </a:r>
            <a:r>
              <a:rPr lang="ja-JP" altLang="en-US" dirty="0"/>
              <a:t>これは </a:t>
            </a:r>
            <a:r>
              <a:rPr lang="en-US" altLang="ja-JP" dirty="0"/>
              <a:t>(* </a:t>
            </a:r>
            <a:r>
              <a:rPr lang="ja-JP" altLang="en-US" dirty="0"/>
              <a:t>正しいコメント </a:t>
            </a:r>
            <a:r>
              <a:rPr lang="en-US" altLang="ja-JP" dirty="0"/>
              <a:t>*) </a:t>
            </a:r>
            <a:r>
              <a:rPr lang="ja-JP" altLang="en-US"/>
              <a:t>です </a:t>
            </a:r>
            <a:r>
              <a:rPr lang="en-US" altLang="ja-JP" dirty="0"/>
              <a:t>*)</a:t>
            </a:r>
            <a:br>
              <a:rPr lang="en-US" altLang="ja-JP" dirty="0"/>
            </a:br>
            <a:r>
              <a:rPr lang="en-US" altLang="ja-JP" dirty="0"/>
              <a:t>(* </a:t>
            </a:r>
            <a:r>
              <a:rPr lang="ja-JP" altLang="en-US" dirty="0"/>
              <a:t>これは </a:t>
            </a:r>
            <a:r>
              <a:rPr lang="en-US" altLang="ja-JP" dirty="0"/>
              <a:t>(* </a:t>
            </a:r>
            <a:r>
              <a:rPr lang="ja-JP" altLang="en-US" dirty="0"/>
              <a:t>コメントが閉じて</a:t>
            </a:r>
            <a:r>
              <a:rPr lang="ja-JP" altLang="en-US"/>
              <a:t>いません </a:t>
            </a:r>
            <a:r>
              <a:rPr lang="en-US" altLang="ja-JP" dirty="0"/>
              <a:t>*)</a:t>
            </a:r>
          </a:p>
          <a:p>
            <a:pPr lvl="2"/>
            <a:r>
              <a:rPr lang="en-US" altLang="ja-JP" dirty="0"/>
              <a:t>Nested comments </a:t>
            </a:r>
            <a:r>
              <a:rPr lang="ja-JP" altLang="en-US"/>
              <a:t>は正規表現で書けない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524206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LR </a:t>
            </a:r>
            <a:r>
              <a:rPr lang="ja-JP" altLang="en-US">
                <a:sym typeface="Wingdings" pitchFamily="2" charset="2"/>
              </a:rPr>
              <a:t>構文解析の概要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アイテムと</a:t>
            </a:r>
            <a:r>
              <a:rPr lang="en-US" altLang="ja-JP" dirty="0">
                <a:sym typeface="Wingdings" pitchFamily="2" charset="2"/>
              </a:rPr>
              <a:t> shift/reduce </a:t>
            </a:r>
            <a:r>
              <a:rPr lang="ja-JP" altLang="en-US">
                <a:sym typeface="Wingdings" pitchFamily="2" charset="2"/>
              </a:rPr>
              <a:t>の判断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LR(0)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オートマトン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の実装における工夫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648738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267" y="87213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Comic Sans MS" pitchFamily="66" charset="0"/>
              </a:rPr>
              <a:t>LR(0)</a:t>
            </a:r>
            <a:r>
              <a:rPr kumimoji="1" lang="ja-JP" altLang="en-US" dirty="0"/>
              <a:t>オートマトン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1199" y="1412776"/>
            <a:ext cx="11187289" cy="532859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ja-JP" altLang="en-US" dirty="0">
                <a:solidFill>
                  <a:prstClr val="black"/>
                </a:solidFill>
              </a:rPr>
              <a:t>解析途中の各状態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>
                <a:solidFill>
                  <a:prstClr val="black"/>
                </a:solidFill>
                <a:latin typeface="Symbol" pitchFamily="18" charset="2"/>
              </a:rPr>
              <a:t>G</a:t>
            </a:r>
            <a:r>
              <a:rPr lang="en-US" altLang="ja-JP" dirty="0">
                <a:solidFill>
                  <a:prstClr val="black"/>
                </a:solidFill>
              </a:rPr>
              <a:t>,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w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r>
              <a:rPr lang="ja-JP" altLang="en-US" dirty="0">
                <a:solidFill>
                  <a:prstClr val="black"/>
                </a:solidFill>
              </a:rPr>
              <a:t>で</a:t>
            </a:r>
            <a:r>
              <a:rPr lang="en-US" altLang="ja-JP" dirty="0">
                <a:solidFill>
                  <a:prstClr val="black"/>
                </a:solidFill>
                <a:latin typeface="Symbol" pitchFamily="18" charset="2"/>
              </a:rPr>
              <a:t>G</a:t>
            </a:r>
            <a:r>
              <a:rPr lang="ja-JP" altLang="en-US" dirty="0">
                <a:solidFill>
                  <a:prstClr val="black"/>
                </a:solidFill>
                <a:latin typeface="Symbol" pitchFamily="18" charset="2"/>
              </a:rPr>
              <a:t>から現在のアイテム</a:t>
            </a:r>
            <a:r>
              <a:rPr lang="ja-JP" altLang="en-US">
                <a:solidFill>
                  <a:prstClr val="black"/>
                </a:solidFill>
                <a:latin typeface="Symbol" pitchFamily="18" charset="2"/>
              </a:rPr>
              <a:t>集合を</a:t>
            </a:r>
            <a:br>
              <a:rPr lang="en-US" altLang="ja-JP" dirty="0">
                <a:solidFill>
                  <a:prstClr val="black"/>
                </a:solidFill>
                <a:latin typeface="Symbol" pitchFamily="18" charset="2"/>
              </a:rPr>
            </a:br>
            <a:r>
              <a:rPr lang="ja-JP" altLang="en-US">
                <a:solidFill>
                  <a:prstClr val="black"/>
                </a:solidFill>
                <a:latin typeface="Symbol" pitchFamily="18" charset="2"/>
              </a:rPr>
              <a:t>計算</a:t>
            </a:r>
            <a:r>
              <a:rPr lang="ja-JP" altLang="en-US" dirty="0">
                <a:solidFill>
                  <a:prstClr val="black"/>
                </a:solidFill>
                <a:latin typeface="Symbol" pitchFamily="18" charset="2"/>
              </a:rPr>
              <a:t>する</a:t>
            </a:r>
            <a:r>
              <a:rPr lang="ja-JP" altLang="en-US">
                <a:solidFill>
                  <a:prstClr val="black"/>
                </a:solidFill>
                <a:latin typeface="Symbol" pitchFamily="18" charset="2"/>
              </a:rPr>
              <a:t>のに使用するオートマトン</a:t>
            </a:r>
            <a:endParaRPr lang="en-US" altLang="ja-JP" dirty="0">
              <a:solidFill>
                <a:prstClr val="black"/>
              </a:solidFill>
              <a:latin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ja-JP" altLang="en-US">
                <a:latin typeface="Comic Sans MS" pitchFamily="66" charset="0"/>
              </a:rPr>
              <a:t>構成</a:t>
            </a:r>
            <a:r>
              <a:rPr lang="ja-JP" altLang="en-US" dirty="0">
                <a:latin typeface="Comic Sans MS" pitchFamily="66" charset="0"/>
              </a:rPr>
              <a:t>要素：</a:t>
            </a:r>
            <a:endParaRPr lang="en-US" altLang="ja-JP" dirty="0">
              <a:latin typeface="Comic Sans MS" pitchFamily="66" charset="0"/>
            </a:endParaRPr>
          </a:p>
          <a:p>
            <a:pPr lvl="1">
              <a:lnSpc>
                <a:spcPct val="120000"/>
              </a:lnSpc>
            </a:pPr>
            <a:r>
              <a:rPr lang="ja-JP" altLang="en-US" dirty="0">
                <a:latin typeface="Comic Sans MS" pitchFamily="66" charset="0"/>
              </a:rPr>
              <a:t>状態</a:t>
            </a:r>
            <a:r>
              <a:rPr lang="ja-JP" altLang="en-US" dirty="0"/>
              <a:t>：　アイテム集合</a:t>
            </a:r>
            <a:r>
              <a:rPr lang="en-US" altLang="ja-JP" dirty="0">
                <a:latin typeface="Comic Sans MS" panose="030F0702030302020204" pitchFamily="66" charset="0"/>
              </a:rPr>
              <a:t>q</a:t>
            </a:r>
            <a:r>
              <a:rPr lang="ja-JP" altLang="en-US" dirty="0">
                <a:latin typeface="Comic Sans MS" panose="030F0702030302020204" pitchFamily="66" charset="0"/>
              </a:rPr>
              <a:t>で</a:t>
            </a:r>
            <a:r>
              <a:rPr lang="en-US" altLang="ja-JP" dirty="0">
                <a:latin typeface="Comic Sans MS" panose="030F0702030302020204" pitchFamily="66" charset="0"/>
              </a:rPr>
              <a:t>closure(q)=q</a:t>
            </a:r>
            <a:r>
              <a:rPr lang="ja-JP" altLang="en-US" dirty="0">
                <a:latin typeface="Comic Sans MS" panose="030F0702030302020204" pitchFamily="66" charset="0"/>
              </a:rPr>
              <a:t>を</a:t>
            </a:r>
            <a:r>
              <a:rPr lang="ja-JP" altLang="en-US"/>
              <a:t>満たすもの</a:t>
            </a:r>
            <a:r>
              <a:rPr lang="en-US" altLang="ja-JP" dirty="0"/>
              <a:t> (</a:t>
            </a:r>
            <a:r>
              <a:rPr lang="ja-JP" altLang="en-US" dirty="0"/>
              <a:t>「</a:t>
            </a:r>
            <a:r>
              <a:rPr lang="en-US" altLang="ja-JP" dirty="0">
                <a:latin typeface="Comic Sans MS" panose="030F0702030302020204" pitchFamily="66" charset="0"/>
              </a:rPr>
              <a:t>LR(0)</a:t>
            </a:r>
            <a:r>
              <a:rPr lang="ja-JP" altLang="en-US" dirty="0"/>
              <a:t>状態」と呼ぶ）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 dirty="0"/>
              <a:t>初期状態： </a:t>
            </a:r>
            <a:r>
              <a:rPr lang="en-US" altLang="ja-JP" dirty="0">
                <a:latin typeface="Comic Sans MS" panose="030F0702030302020204" pitchFamily="66" charset="0"/>
              </a:rPr>
              <a:t>q</a:t>
            </a:r>
            <a:r>
              <a:rPr lang="en-US" altLang="ja-JP" baseline="-25000" dirty="0">
                <a:latin typeface="Comic Sans MS" panose="030F0702030302020204" pitchFamily="66" charset="0"/>
              </a:rPr>
              <a:t>0</a:t>
            </a:r>
            <a:r>
              <a:rPr lang="en-US" altLang="ja-JP" dirty="0"/>
              <a:t> = </a:t>
            </a:r>
            <a:r>
              <a:rPr lang="en-US" altLang="ja-JP" dirty="0">
                <a:latin typeface="Comic Sans MS" pitchFamily="66" charset="0"/>
              </a:rPr>
              <a:t>closure({S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 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altLang="ja-JP" dirty="0">
                <a:solidFill>
                  <a:prstClr val="black"/>
                </a:solidFill>
                <a:latin typeface="Symbol" pitchFamily="18" charset="2"/>
                <a:sym typeface="Symbol"/>
              </a:rPr>
              <a:t>a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})</a:t>
            </a:r>
          </a:p>
          <a:p>
            <a:pPr lvl="1">
              <a:lnSpc>
                <a:spcPct val="120000"/>
              </a:lnSpc>
            </a:pP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入力アルファベット：文法の非終端記号および終端記号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1">
              <a:lnSpc>
                <a:spcPct val="120000"/>
              </a:lnSpc>
            </a:pP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遷移規則：</a:t>
            </a: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en-US" altLang="ja-JP" dirty="0">
                <a:solidFill>
                  <a:prstClr val="black"/>
                </a:solidFill>
                <a:latin typeface="Symbol" pitchFamily="18" charset="2"/>
                <a:sym typeface="Symbol"/>
              </a:rPr>
              <a:t>d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(q, X) =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closure({ A  </a:t>
            </a:r>
            <a:r>
              <a:rPr lang="en-US" altLang="ja-JP" dirty="0">
                <a:solidFill>
                  <a:prstClr val="black"/>
                </a:solidFill>
                <a:latin typeface="Symbol" pitchFamily="18" charset="2"/>
                <a:sym typeface="Symbol"/>
              </a:rPr>
              <a:t>a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 . </a:t>
            </a:r>
            <a:r>
              <a:rPr lang="en-US" altLang="ja-JP" dirty="0">
                <a:latin typeface="Symbol" pitchFamily="18" charset="2"/>
              </a:rPr>
              <a:t>b |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 </a:t>
            </a:r>
            <a:r>
              <a:rPr lang="en-US" altLang="ja-JP" dirty="0">
                <a:solidFill>
                  <a:prstClr val="black"/>
                </a:solidFill>
                <a:latin typeface="Symbol" pitchFamily="18" charset="2"/>
                <a:sym typeface="Symbol"/>
              </a:rPr>
              <a:t>a 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ja-JP" dirty="0">
                <a:latin typeface="Symbol" pitchFamily="18" charset="2"/>
              </a:rPr>
              <a:t>b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 q})</a:t>
            </a:r>
          </a:p>
          <a:p>
            <a:pPr>
              <a:lnSpc>
                <a:spcPct val="120000"/>
              </a:lnSpc>
            </a:pPr>
            <a:r>
              <a:rPr lang="ja-JP" altLang="en-US" sz="3000" dirty="0">
                <a:solidFill>
                  <a:prstClr val="black"/>
                </a:solidFill>
              </a:rPr>
              <a:t>各解析状態</a:t>
            </a:r>
            <a:r>
              <a:rPr lang="en-US" altLang="ja-JP" sz="3000" dirty="0">
                <a:solidFill>
                  <a:prstClr val="black"/>
                </a:solidFill>
              </a:rPr>
              <a:t>(X</a:t>
            </a:r>
            <a:r>
              <a:rPr lang="en-US" altLang="ja-JP" sz="3000" baseline="-25000" dirty="0">
                <a:solidFill>
                  <a:prstClr val="black"/>
                </a:solidFill>
              </a:rPr>
              <a:t>1</a:t>
            </a:r>
            <a:r>
              <a:rPr lang="en-US" altLang="ja-JP" sz="3000" dirty="0">
                <a:solidFill>
                  <a:prstClr val="black"/>
                </a:solidFill>
              </a:rPr>
              <a:t>...</a:t>
            </a:r>
            <a:r>
              <a:rPr lang="en-US" altLang="ja-JP" sz="3000" dirty="0" err="1">
                <a:solidFill>
                  <a:prstClr val="black"/>
                </a:solidFill>
              </a:rPr>
              <a:t>X</a:t>
            </a:r>
            <a:r>
              <a:rPr lang="en-US" altLang="ja-JP" sz="3000" baseline="-25000" dirty="0" err="1">
                <a:solidFill>
                  <a:prstClr val="black"/>
                </a:solidFill>
              </a:rPr>
              <a:t>n</a:t>
            </a:r>
            <a:r>
              <a:rPr lang="en-US" altLang="ja-JP" sz="3000" dirty="0">
                <a:solidFill>
                  <a:prstClr val="black"/>
                </a:solidFill>
              </a:rPr>
              <a:t>, </a:t>
            </a:r>
            <a:r>
              <a:rPr lang="en-US" altLang="ja-JP" sz="3000" dirty="0">
                <a:solidFill>
                  <a:prstClr val="black"/>
                </a:solidFill>
                <a:latin typeface="Comic Sans MS" pitchFamily="66" charset="0"/>
              </a:rPr>
              <a:t>w</a:t>
            </a:r>
            <a:r>
              <a:rPr lang="en-US" altLang="ja-JP" sz="3000" dirty="0">
                <a:solidFill>
                  <a:prstClr val="black"/>
                </a:solidFill>
              </a:rPr>
              <a:t>)</a:t>
            </a:r>
            <a:r>
              <a:rPr lang="ja-JP" altLang="en-US" sz="3000" dirty="0" err="1">
                <a:solidFill>
                  <a:prstClr val="black"/>
                </a:solidFill>
              </a:rPr>
              <a:t>での</a:t>
            </a:r>
            <a:r>
              <a:rPr lang="en-US" altLang="ja-JP" sz="3000" dirty="0">
                <a:solidFill>
                  <a:prstClr val="black"/>
                </a:solidFill>
              </a:rPr>
              <a:t>LR(0)</a:t>
            </a:r>
            <a:r>
              <a:rPr lang="ja-JP" altLang="en-US" sz="3000" dirty="0">
                <a:solidFill>
                  <a:prstClr val="black"/>
                </a:solidFill>
              </a:rPr>
              <a:t>オートマトンの状態：</a:t>
            </a:r>
            <a:br>
              <a:rPr lang="en-US" altLang="ja-JP" sz="3000" dirty="0">
                <a:solidFill>
                  <a:prstClr val="black"/>
                </a:solidFill>
              </a:rPr>
            </a:br>
            <a:r>
              <a:rPr lang="ja-JP" altLang="en-US" dirty="0">
                <a:solidFill>
                  <a:prstClr val="black"/>
                </a:solidFill>
              </a:rPr>
              <a:t>　　</a:t>
            </a:r>
            <a:r>
              <a:rPr lang="en-US" altLang="ja-JP" sz="3000" dirty="0"/>
              <a:t> </a:t>
            </a:r>
            <a:r>
              <a:rPr lang="en-US" altLang="ja-JP" sz="3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q</a:t>
            </a:r>
            <a:r>
              <a:rPr lang="en-US" altLang="ja-JP" sz="3000" baseline="-25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0</a:t>
            </a:r>
            <a:r>
              <a:rPr lang="en-US" altLang="ja-JP" sz="3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 q</a:t>
            </a:r>
            <a:r>
              <a:rPr lang="en-US" altLang="ja-JP" sz="3000" baseline="-25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1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...  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q</a:t>
            </a:r>
            <a:r>
              <a:rPr lang="en-US" altLang="ja-JP" baseline="-25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n</a:t>
            </a:r>
            <a:r>
              <a:rPr lang="en-US" altLang="ja-JP" dirty="0">
                <a:solidFill>
                  <a:prstClr val="black"/>
                </a:solidFill>
              </a:rPr>
              <a:t>  </a:t>
            </a:r>
            <a:r>
              <a:rPr lang="ja-JP" altLang="en-US" sz="2600" dirty="0">
                <a:solidFill>
                  <a:prstClr val="black"/>
                </a:solidFill>
              </a:rPr>
              <a:t>を満たす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q</a:t>
            </a:r>
            <a:r>
              <a:rPr lang="en-US" altLang="ja-JP" baseline="-25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n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88326" y="6205375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endParaRPr lang="ja-JP" altLang="en-US" sz="2000" baseline="-25000" dirty="0">
              <a:latin typeface="Comic Sans MS" pitchFamily="66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82820" y="620537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latin typeface="Comic Sans MS" pitchFamily="66" charset="0"/>
              </a:rPr>
              <a:t>X</a:t>
            </a:r>
            <a:r>
              <a:rPr lang="en-US" altLang="ja-JP" sz="2000" baseline="-25000" dirty="0" err="1">
                <a:latin typeface="Comic Sans MS" pitchFamily="66" charset="0"/>
              </a:rPr>
              <a:t>n</a:t>
            </a:r>
            <a:endParaRPr lang="ja-JP" altLang="en-US" sz="2000" baseline="-25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8479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0267" y="188640"/>
            <a:ext cx="11424355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例：</a:t>
            </a:r>
            <a:r>
              <a:rPr lang="en-US" altLang="ja-JP" sz="3200" dirty="0"/>
              <a:t>{</a:t>
            </a:r>
            <a:r>
              <a:rPr lang="en-US" altLang="ja-JP" sz="3200" dirty="0">
                <a:latin typeface="Comic Sans MS" pitchFamily="66" charset="0"/>
              </a:rPr>
              <a:t>S’</a:t>
            </a:r>
            <a:r>
              <a:rPr lang="en-US" altLang="ja-JP" sz="3200" dirty="0">
                <a:sym typeface="Symbol"/>
              </a:rPr>
              <a:t></a:t>
            </a:r>
            <a:r>
              <a:rPr lang="en-US" altLang="ja-JP" sz="3200" dirty="0">
                <a:latin typeface="Comic Sans MS" pitchFamily="66" charset="0"/>
                <a:sym typeface="Symbol"/>
              </a:rPr>
              <a:t>S$;   </a:t>
            </a:r>
            <a:r>
              <a:rPr lang="en-US" altLang="ja-JP" sz="3200" dirty="0">
                <a:latin typeface="Comic Sans MS" pitchFamily="66" charset="0"/>
              </a:rPr>
              <a:t>S</a:t>
            </a:r>
            <a:r>
              <a:rPr lang="en-US" altLang="ja-JP" sz="3200" dirty="0">
                <a:sym typeface="Symbol"/>
              </a:rPr>
              <a:t></a:t>
            </a:r>
            <a:r>
              <a:rPr lang="en-US" altLang="ja-JP" sz="3200" dirty="0">
                <a:latin typeface="Comic Sans MS" pitchFamily="66" charset="0"/>
                <a:sym typeface="Symbol"/>
              </a:rPr>
              <a:t>(L);  </a:t>
            </a:r>
            <a:r>
              <a:rPr lang="en-US" altLang="ja-JP" sz="3200" dirty="0" err="1">
                <a:latin typeface="Comic Sans MS" pitchFamily="66" charset="0"/>
                <a:sym typeface="Symbol"/>
              </a:rPr>
              <a:t>S</a:t>
            </a:r>
            <a:r>
              <a:rPr lang="en-US" altLang="ja-JP" sz="3200" dirty="0" err="1">
                <a:sym typeface="Symbol"/>
              </a:rPr>
              <a:t></a:t>
            </a:r>
            <a:r>
              <a:rPr lang="en-US" altLang="ja-JP" sz="3200" dirty="0" err="1">
                <a:latin typeface="Comic Sans MS" pitchFamily="66" charset="0"/>
                <a:sym typeface="Symbol"/>
              </a:rPr>
              <a:t>x</a:t>
            </a:r>
            <a:r>
              <a:rPr lang="en-US" altLang="ja-JP" sz="3200" dirty="0">
                <a:latin typeface="Comic Sans MS" pitchFamily="66" charset="0"/>
                <a:sym typeface="Symbol"/>
              </a:rPr>
              <a:t>; L</a:t>
            </a:r>
            <a:r>
              <a:rPr lang="en-US" altLang="ja-JP" sz="3200" dirty="0">
                <a:sym typeface="Symbol"/>
              </a:rPr>
              <a:t></a:t>
            </a:r>
            <a:r>
              <a:rPr lang="en-US" altLang="ja-JP" sz="3200" dirty="0">
                <a:latin typeface="Comic Sans MS" pitchFamily="66" charset="0"/>
                <a:sym typeface="Symbol"/>
              </a:rPr>
              <a:t>S; L</a:t>
            </a:r>
            <a:r>
              <a:rPr lang="en-US" altLang="ja-JP" sz="3200" dirty="0">
                <a:sym typeface="Symbol"/>
              </a:rPr>
              <a:t></a:t>
            </a:r>
            <a:r>
              <a:rPr lang="en-US" altLang="ja-JP" sz="3200" dirty="0">
                <a:latin typeface="Comic Sans MS" pitchFamily="66" charset="0"/>
                <a:sym typeface="Symbol"/>
              </a:rPr>
              <a:t>L,S}</a:t>
            </a:r>
            <a:r>
              <a:rPr lang="ja-JP" altLang="en-US" sz="3200">
                <a:latin typeface="Comic Sans MS" pitchFamily="66" charset="0"/>
                <a:sym typeface="Symbol"/>
              </a:rPr>
              <a:t>の</a:t>
            </a:r>
            <a:br>
              <a:rPr lang="en-US" altLang="ja-JP" sz="3200" dirty="0">
                <a:latin typeface="Comic Sans MS" pitchFamily="66" charset="0"/>
                <a:sym typeface="Symbol"/>
              </a:rPr>
            </a:br>
            <a:r>
              <a:rPr lang="en-US" altLang="ja-JP" sz="3200" dirty="0">
                <a:latin typeface="Comic Sans MS" pitchFamily="66" charset="0"/>
                <a:sym typeface="Symbol"/>
              </a:rPr>
              <a:t>LR(0)</a:t>
            </a:r>
            <a:r>
              <a:rPr lang="ja-JP" altLang="en-US" sz="3200" dirty="0">
                <a:latin typeface="Comic Sans MS" pitchFamily="66" charset="0"/>
                <a:sym typeface="Symbol"/>
              </a:rPr>
              <a:t>オートマトン</a:t>
            </a:r>
            <a:endParaRPr lang="ja-JP" altLang="en-US" sz="3200" dirty="0">
              <a:latin typeface="Comic Sans MS" pitchFamily="66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063552" y="1556792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9357" y="1550690"/>
            <a:ext cx="1452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711624" y="285293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735695" y="314096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8887" y="12353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初期状態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1998632" y="4005068"/>
            <a:ext cx="1584176" cy="720081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9"/>
              <a:ext cx="145264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sz="2800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3672829" y="189990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704302" y="152717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151784" y="1619875"/>
            <a:ext cx="1224136" cy="47204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05121" y="1634319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4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3647728" y="249289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135703" y="2287613"/>
            <a:ext cx="1584176" cy="222150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21509" y="2281510"/>
            <a:ext cx="140936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  <a:p>
            <a:endParaRPr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78224" y="2469736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3721553" y="348082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33748" y="3198168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843408" y="4509120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4877775" y="456476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4014977" y="5070609"/>
            <a:ext cx="1584176" cy="609588"/>
            <a:chOff x="474632" y="4005064"/>
            <a:chExt cx="1584176" cy="846370"/>
          </a:xfrm>
        </p:grpSpPr>
        <p:sp>
          <p:nvSpPr>
            <p:cNvPr id="27" name="角丸四角形 26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539552" y="4124980"/>
              <a:ext cx="1140056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sz="2800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29" name="直線矢印コネクタ 28"/>
          <p:cNvCxnSpPr/>
          <p:nvPr/>
        </p:nvCxnSpPr>
        <p:spPr>
          <a:xfrm>
            <a:off x="5689383" y="3496765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761547" y="34736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79228" y="3044444"/>
            <a:ext cx="1584176" cy="96062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265033" y="3038341"/>
            <a:ext cx="1394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949" y="4021755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971316" y="4077396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)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108519" y="4583243"/>
            <a:ext cx="1584176" cy="609588"/>
            <a:chOff x="474632" y="4005064"/>
            <a:chExt cx="1584176" cy="846370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80"/>
              <a:ext cx="146706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H="1" flipV="1">
            <a:off x="6888665" y="2646399"/>
            <a:ext cx="11364" cy="3892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900606" y="2498316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,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194323" y="1350255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280130" y="1344153"/>
            <a:ext cx="14895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 S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375921" y="1849915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5679766" y="143823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5719881" y="2564904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790400" y="2135425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7824037" y="182897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896200" y="180581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294068" y="1527173"/>
            <a:ext cx="1653817" cy="609588"/>
            <a:chOff x="474632" y="4005064"/>
            <a:chExt cx="1653818" cy="84637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80"/>
              <a:ext cx="158889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55" name="直線矢印コネクタ 54"/>
          <p:cNvCxnSpPr/>
          <p:nvPr/>
        </p:nvCxnSpPr>
        <p:spPr>
          <a:xfrm flipV="1">
            <a:off x="4729779" y="2105833"/>
            <a:ext cx="0" cy="1817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4741720" y="195775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6023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4134" y="23684"/>
            <a:ext cx="11751733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/>
              <a:t>例：</a:t>
            </a:r>
            <a:r>
              <a:rPr lang="en-US" altLang="ja-JP" sz="2800" dirty="0">
                <a:latin typeface="Comic Sans MS" pitchFamily="66" charset="0"/>
                <a:sym typeface="Symbol"/>
              </a:rPr>
              <a:t>LR(0)</a:t>
            </a:r>
            <a:r>
              <a:rPr lang="ja-JP" altLang="en-US" sz="2800" dirty="0">
                <a:latin typeface="Comic Sans MS" pitchFamily="66" charset="0"/>
                <a:sym typeface="Symbol"/>
              </a:rPr>
              <a:t>オートマトンを用いた</a:t>
            </a:r>
            <a:r>
              <a:rPr lang="en-US" altLang="ja-JP" sz="2800" dirty="0">
                <a:latin typeface="Comic Sans MS" pitchFamily="66" charset="0"/>
                <a:sym typeface="Symbol"/>
              </a:rPr>
              <a:t>shift/reduce</a:t>
            </a:r>
            <a:r>
              <a:rPr lang="ja-JP" altLang="en-US" sz="2800" dirty="0">
                <a:latin typeface="Comic Sans MS" pitchFamily="66" charset="0"/>
                <a:sym typeface="Symbol"/>
              </a:rPr>
              <a:t>の選択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88431" y="2944407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74236" y="2938305"/>
            <a:ext cx="1452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4240551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3" y="452858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064090"/>
            <a:ext cx="7360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5392683"/>
            <a:ext cx="1584176" cy="720081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9"/>
              <a:ext cx="145264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sz="2800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3287515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4" y="283874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38805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60583" y="3675227"/>
            <a:ext cx="1584176" cy="222150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46388" y="3669126"/>
            <a:ext cx="140936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  <a:p>
            <a:endParaRPr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385735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46432" y="4868440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8627" y="4585784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896737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31147" y="6258265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14261" y="488438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48612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4432059"/>
            <a:ext cx="1584176" cy="96062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89912" y="4425955"/>
            <a:ext cx="1394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61828" y="5409371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46501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)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69740" y="5970859"/>
            <a:ext cx="1584176" cy="609585"/>
            <a:chOff x="474632" y="4005064"/>
            <a:chExt cx="1584176" cy="846366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6"/>
              <a:ext cx="146706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>
            <a:endCxn id="39" idx="1"/>
          </p:cNvCxnSpPr>
          <p:nvPr/>
        </p:nvCxnSpPr>
        <p:spPr>
          <a:xfrm flipV="1">
            <a:off x="7324907" y="4116763"/>
            <a:ext cx="579" cy="306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25486" y="388593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,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32160" y="2820619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689914" y="2787031"/>
            <a:ext cx="14895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 S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00800" y="3237531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04644" y="282585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144759" y="3952519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15279" y="352304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916" y="321659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1079" y="319343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946" y="2914790"/>
            <a:ext cx="1653817" cy="609585"/>
            <a:chOff x="474632" y="4005064"/>
            <a:chExt cx="1653818" cy="846366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58889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2032082" y="1012988"/>
            <a:ext cx="8308685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解析の状態：  スタック：　</a:t>
            </a:r>
            <a:r>
              <a:rPr lang="en-US" altLang="ja-JP" sz="2400" dirty="0">
                <a:latin typeface="Comic Sans MS" pitchFamily="66" charset="0"/>
              </a:rPr>
              <a:t>(L,S  </a:t>
            </a:r>
            <a:r>
              <a:rPr lang="ja-JP" altLang="en-US" sz="2400" dirty="0">
                <a:latin typeface="Comic Sans MS" pitchFamily="66" charset="0"/>
              </a:rPr>
              <a:t>　　入力バッファ：</a:t>
            </a:r>
            <a:r>
              <a:rPr lang="en-US" altLang="ja-JP" sz="2400" dirty="0">
                <a:latin typeface="Comic Sans MS" pitchFamily="66" charset="0"/>
              </a:rPr>
              <a:t> ,x)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Comic Sans MS" pitchFamily="66" charset="0"/>
              </a:rPr>
              <a:t>shift </a:t>
            </a:r>
            <a:r>
              <a:rPr lang="ja-JP" altLang="en-US" sz="2400" dirty="0">
                <a:latin typeface="Comic Sans MS" pitchFamily="66" charset="0"/>
              </a:rPr>
              <a:t>すべきか　</a:t>
            </a:r>
            <a:r>
              <a:rPr lang="en-US" altLang="ja-JP" sz="2400" dirty="0">
                <a:latin typeface="Comic Sans MS" pitchFamily="66" charset="0"/>
              </a:rPr>
              <a:t>reduce </a:t>
            </a:r>
            <a:r>
              <a:rPr lang="ja-JP" altLang="en-US" sz="2400" dirty="0">
                <a:latin typeface="Comic Sans MS" pitchFamily="66" charset="0"/>
              </a:rPr>
              <a:t>すべき</a:t>
            </a:r>
            <a:r>
              <a:rPr lang="ja-JP" altLang="en-US" sz="2400">
                <a:latin typeface="Comic Sans MS" pitchFamily="66" charset="0"/>
              </a:rPr>
              <a:t>か？</a:t>
            </a:r>
            <a:endParaRPr lang="en-US" altLang="ja-JP" sz="2400" dirty="0">
              <a:latin typeface="Comic Sans MS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Comic Sans MS" pitchFamily="66" charset="0"/>
              </a:rPr>
              <a:t>reduce </a:t>
            </a:r>
            <a:r>
              <a:rPr lang="ja-JP" altLang="en-US" sz="2400" dirty="0">
                <a:latin typeface="Comic Sans MS" pitchFamily="66" charset="0"/>
              </a:rPr>
              <a:t>するなら </a:t>
            </a:r>
            <a:r>
              <a:rPr lang="en-US" altLang="ja-JP" sz="2400" dirty="0"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ja-JP" sz="2400" dirty="0">
                <a:latin typeface="Comic Sans MS" pitchFamily="66" charset="0"/>
              </a:rPr>
              <a:t>S </a:t>
            </a:r>
            <a:r>
              <a:rPr lang="ja-JP" altLang="en-US" sz="2400" dirty="0">
                <a:latin typeface="Comic Sans MS" pitchFamily="66" charset="0"/>
              </a:rPr>
              <a:t>か</a:t>
            </a:r>
            <a:r>
              <a:rPr lang="en-US" altLang="ja-JP" sz="2400" dirty="0"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ja-JP" sz="2400" dirty="0">
                <a:latin typeface="Comic Sans MS" pitchFamily="66" charset="0"/>
              </a:rPr>
              <a:t>L,S </a:t>
            </a:r>
            <a:r>
              <a:rPr lang="ja-JP" altLang="en-US" sz="2400" dirty="0">
                <a:latin typeface="Comic Sans MS" pitchFamily="66" charset="0"/>
              </a:rPr>
              <a:t>か？</a:t>
            </a:r>
            <a:endParaRPr lang="en-US" altLang="ja-JP" sz="2400" dirty="0">
              <a:latin typeface="Comic Sans MS" pitchFamily="66" charset="0"/>
            </a:endParaRPr>
          </a:p>
          <a:p>
            <a:r>
              <a:rPr lang="en-US" altLang="ja-JP" sz="2400" dirty="0">
                <a:latin typeface="Comic Sans MS" pitchFamily="66" charset="0"/>
              </a:rPr>
              <a:t> 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 </a:t>
            </a:r>
            <a:r>
              <a:rPr lang="ja-JP" altLang="en-US" sz="2400" dirty="0">
                <a:latin typeface="Comic Sans MS" pitchFamily="66" charset="0"/>
                <a:sym typeface="Symbol"/>
              </a:rPr>
              <a:t>スタック上の記号列に対して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LR(0)</a:t>
            </a:r>
            <a:r>
              <a:rPr lang="ja-JP" altLang="en-US" sz="2400" dirty="0">
                <a:latin typeface="Comic Sans MS" pitchFamily="66" charset="0"/>
                <a:sym typeface="Symbol"/>
              </a:rPr>
              <a:t>オートマトンを実行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568160" y="4785982"/>
            <a:ext cx="1868293" cy="1995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10046" y="43900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920592" y="550462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984336" y="630407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938679" y="633347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17573" y="439959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847" y="338676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17573" y="34908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16425" y="319343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2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grpSp>
        <p:nvGrpSpPr>
          <p:cNvPr id="83" name="グループ化 82"/>
          <p:cNvGrpSpPr/>
          <p:nvPr/>
        </p:nvGrpSpPr>
        <p:grpSpPr>
          <a:xfrm>
            <a:off x="4569069" y="2939321"/>
            <a:ext cx="1325965" cy="814547"/>
            <a:chOff x="3045068" y="2939323"/>
            <a:chExt cx="1325965" cy="814548"/>
          </a:xfrm>
        </p:grpSpPr>
        <p:sp>
          <p:nvSpPr>
            <p:cNvPr id="17" name="角丸四角形 16"/>
            <p:cNvSpPr/>
            <p:nvPr/>
          </p:nvSpPr>
          <p:spPr>
            <a:xfrm>
              <a:off x="3045068" y="3018106"/>
              <a:ext cx="1224136" cy="344278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219756" y="2939323"/>
              <a:ext cx="1151277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x </a:t>
              </a:r>
              <a:r>
                <a:rPr lang="en-US" altLang="ja-JP" sz="2800" dirty="0">
                  <a:solidFill>
                    <a:srgbClr val="FF0000"/>
                  </a:solidFill>
                  <a:latin typeface="Comic Sans MS" pitchFamily="66" charset="0"/>
                  <a:cs typeface="+mj-cs"/>
                  <a:sym typeface="Symbol"/>
                </a:rPr>
                <a:t>.</a:t>
              </a:r>
              <a:endPara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cxnSp>
          <p:nvCxnSpPr>
            <p:cNvPr id="81" name="直線矢印コネクタ 80"/>
            <p:cNvCxnSpPr/>
            <p:nvPr/>
          </p:nvCxnSpPr>
          <p:spPr>
            <a:xfrm flipV="1">
              <a:off x="3622169" y="3389274"/>
              <a:ext cx="578" cy="3065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/>
            <p:cNvSpPr txBox="1"/>
            <p:nvPr/>
          </p:nvSpPr>
          <p:spPr>
            <a:xfrm>
              <a:off x="3623325" y="329220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x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22827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88431" y="2944407"/>
            <a:ext cx="1584176" cy="12961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74236" y="2938305"/>
            <a:ext cx="1452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4240551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3" y="452858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064090"/>
            <a:ext cx="7360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5392683"/>
            <a:ext cx="1584176" cy="720081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9"/>
              <a:ext cx="145264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sz="2800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328598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4" y="291479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38805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60583" y="3675227"/>
            <a:ext cx="1584176" cy="222150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46388" y="3669126"/>
            <a:ext cx="140936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  <a:p>
            <a:endParaRPr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385735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46432" y="4868440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8627" y="4585784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896737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31147" y="6258265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14261" y="488438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48612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4432059"/>
            <a:ext cx="1584176" cy="96062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89912" y="4425955"/>
            <a:ext cx="1394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61828" y="5409371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46501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)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33397" y="5970859"/>
            <a:ext cx="1584176" cy="609585"/>
            <a:chOff x="474632" y="4005064"/>
            <a:chExt cx="1584176" cy="846366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6"/>
              <a:ext cx="146706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>
            <a:endCxn id="39" idx="1"/>
          </p:cNvCxnSpPr>
          <p:nvPr/>
        </p:nvCxnSpPr>
        <p:spPr>
          <a:xfrm flipV="1">
            <a:off x="7324907" y="4116763"/>
            <a:ext cx="579" cy="306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25486" y="388593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,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32160" y="2820619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689914" y="2787031"/>
            <a:ext cx="14895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 S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00800" y="3237531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04644" y="282585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144759" y="3952519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15279" y="352304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916" y="321659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1079" y="319343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946" y="2914790"/>
            <a:ext cx="1653817" cy="609585"/>
            <a:chOff x="474632" y="4005064"/>
            <a:chExt cx="1653818" cy="846366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58889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568160" y="4785982"/>
            <a:ext cx="1868293" cy="1995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10046" y="43900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920592" y="550462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984336" y="630407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938679" y="633347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17573" y="439959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847" y="338676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17573" y="34908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16425" y="319343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2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240823" y="245658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1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4569069" y="2939321"/>
            <a:ext cx="1325965" cy="814547"/>
            <a:chOff x="3045068" y="2939323"/>
            <a:chExt cx="1325965" cy="814548"/>
          </a:xfrm>
        </p:grpSpPr>
        <p:sp>
          <p:nvSpPr>
            <p:cNvPr id="81" name="角丸四角形 80"/>
            <p:cNvSpPr/>
            <p:nvPr/>
          </p:nvSpPr>
          <p:spPr>
            <a:xfrm>
              <a:off x="3045068" y="3018106"/>
              <a:ext cx="1224136" cy="344278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3219756" y="2939323"/>
              <a:ext cx="1151277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x </a:t>
              </a:r>
              <a:r>
                <a:rPr lang="en-US" altLang="ja-JP" sz="2800" dirty="0">
                  <a:solidFill>
                    <a:srgbClr val="FF0000"/>
                  </a:solidFill>
                  <a:latin typeface="Comic Sans MS" pitchFamily="66" charset="0"/>
                  <a:cs typeface="+mj-cs"/>
                  <a:sym typeface="Symbol"/>
                </a:rPr>
                <a:t>.</a:t>
              </a:r>
              <a:endPara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cxnSp>
          <p:nvCxnSpPr>
            <p:cNvPr id="83" name="直線矢印コネクタ 82"/>
            <p:cNvCxnSpPr/>
            <p:nvPr/>
          </p:nvCxnSpPr>
          <p:spPr>
            <a:xfrm flipV="1">
              <a:off x="3622169" y="3389274"/>
              <a:ext cx="578" cy="3065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3623325" y="329220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x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</p:grpSp>
      <p:sp>
        <p:nvSpPr>
          <p:cNvPr id="73" name="タイトル 1">
            <a:extLst>
              <a:ext uri="{FF2B5EF4-FFF2-40B4-BE49-F238E27FC236}">
                <a16:creationId xmlns:a16="http://schemas.microsoft.com/office/drawing/2014/main" id="{B7146D8B-F572-B24B-BA81-BA40A761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34" y="23684"/>
            <a:ext cx="11751733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/>
              <a:t>例：</a:t>
            </a:r>
            <a:r>
              <a:rPr lang="en-US" altLang="ja-JP" sz="2800" dirty="0">
                <a:latin typeface="Comic Sans MS" pitchFamily="66" charset="0"/>
                <a:sym typeface="Symbol"/>
              </a:rPr>
              <a:t>LR(0)</a:t>
            </a:r>
            <a:r>
              <a:rPr lang="ja-JP" altLang="en-US" sz="2800" dirty="0">
                <a:latin typeface="Comic Sans MS" pitchFamily="66" charset="0"/>
                <a:sym typeface="Symbol"/>
              </a:rPr>
              <a:t>オートマトンを用いた</a:t>
            </a:r>
            <a:r>
              <a:rPr lang="en-US" altLang="ja-JP" sz="2800" dirty="0">
                <a:latin typeface="Comic Sans MS" pitchFamily="66" charset="0"/>
                <a:sym typeface="Symbol"/>
              </a:rPr>
              <a:t>shift/reduce</a:t>
            </a:r>
            <a:r>
              <a:rPr lang="ja-JP" altLang="en-US" sz="2800" dirty="0">
                <a:latin typeface="Comic Sans MS" pitchFamily="66" charset="0"/>
                <a:sym typeface="Symbol"/>
              </a:rPr>
              <a:t>の選択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74F3D3F-92D8-9D47-80AC-9410C1A2CB99}"/>
              </a:ext>
            </a:extLst>
          </p:cNvPr>
          <p:cNvSpPr txBox="1"/>
          <p:nvPr/>
        </p:nvSpPr>
        <p:spPr>
          <a:xfrm>
            <a:off x="2032082" y="843324"/>
            <a:ext cx="8308685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解析の状態：  スタック：　</a:t>
            </a:r>
            <a:r>
              <a:rPr lang="en-US" altLang="ja-JP" sz="2400" dirty="0">
                <a:latin typeface="Comic Sans MS" pitchFamily="66" charset="0"/>
              </a:rPr>
              <a:t>(L,S  </a:t>
            </a:r>
            <a:r>
              <a:rPr lang="ja-JP" altLang="en-US" sz="2400" dirty="0">
                <a:latin typeface="Comic Sans MS" pitchFamily="66" charset="0"/>
              </a:rPr>
              <a:t>　　入力バッファ：</a:t>
            </a:r>
            <a:r>
              <a:rPr lang="en-US" altLang="ja-JP" sz="2400" dirty="0">
                <a:latin typeface="Comic Sans MS" pitchFamily="66" charset="0"/>
              </a:rPr>
              <a:t> ,x)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Comic Sans MS" pitchFamily="66" charset="0"/>
              </a:rPr>
              <a:t>shift </a:t>
            </a:r>
            <a:r>
              <a:rPr lang="ja-JP" altLang="en-US" sz="2400" dirty="0">
                <a:latin typeface="Comic Sans MS" pitchFamily="66" charset="0"/>
              </a:rPr>
              <a:t>すべきか　</a:t>
            </a:r>
            <a:r>
              <a:rPr lang="en-US" altLang="ja-JP" sz="2400" dirty="0">
                <a:latin typeface="Comic Sans MS" pitchFamily="66" charset="0"/>
              </a:rPr>
              <a:t>reduce </a:t>
            </a:r>
            <a:r>
              <a:rPr lang="ja-JP" altLang="en-US" sz="2400" dirty="0">
                <a:latin typeface="Comic Sans MS" pitchFamily="66" charset="0"/>
              </a:rPr>
              <a:t>すべき</a:t>
            </a:r>
            <a:r>
              <a:rPr lang="ja-JP" altLang="en-US" sz="2400">
                <a:latin typeface="Comic Sans MS" pitchFamily="66" charset="0"/>
              </a:rPr>
              <a:t>か？</a:t>
            </a:r>
            <a:endParaRPr lang="en-US" altLang="ja-JP" sz="2400" dirty="0">
              <a:latin typeface="Comic Sans MS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Comic Sans MS" pitchFamily="66" charset="0"/>
              </a:rPr>
              <a:t>reduce </a:t>
            </a:r>
            <a:r>
              <a:rPr lang="ja-JP" altLang="en-US" sz="2400" dirty="0">
                <a:latin typeface="Comic Sans MS" pitchFamily="66" charset="0"/>
              </a:rPr>
              <a:t>するなら </a:t>
            </a:r>
            <a:r>
              <a:rPr lang="en-US" altLang="ja-JP" sz="2400" dirty="0"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ja-JP" sz="2400" dirty="0">
                <a:latin typeface="Comic Sans MS" pitchFamily="66" charset="0"/>
              </a:rPr>
              <a:t>S </a:t>
            </a:r>
            <a:r>
              <a:rPr lang="ja-JP" altLang="en-US" sz="2400" dirty="0">
                <a:latin typeface="Comic Sans MS" pitchFamily="66" charset="0"/>
              </a:rPr>
              <a:t>か</a:t>
            </a:r>
            <a:r>
              <a:rPr lang="en-US" altLang="ja-JP" sz="2400" dirty="0"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ja-JP" sz="2400" dirty="0">
                <a:latin typeface="Comic Sans MS" pitchFamily="66" charset="0"/>
              </a:rPr>
              <a:t>L,S </a:t>
            </a:r>
            <a:r>
              <a:rPr lang="ja-JP" altLang="en-US" sz="2400" dirty="0">
                <a:latin typeface="Comic Sans MS" pitchFamily="66" charset="0"/>
              </a:rPr>
              <a:t>か？</a:t>
            </a:r>
            <a:endParaRPr lang="en-US" altLang="ja-JP" sz="2400" dirty="0">
              <a:latin typeface="Comic Sans MS" pitchFamily="66" charset="0"/>
            </a:endParaRPr>
          </a:p>
          <a:p>
            <a:r>
              <a:rPr lang="en-US" altLang="ja-JP" sz="2400" dirty="0">
                <a:latin typeface="Comic Sans MS" pitchFamily="66" charset="0"/>
              </a:rPr>
              <a:t> 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 </a:t>
            </a:r>
            <a:r>
              <a:rPr lang="ja-JP" altLang="en-US" sz="2400" dirty="0">
                <a:latin typeface="Comic Sans MS" pitchFamily="66" charset="0"/>
                <a:sym typeface="Symbol"/>
              </a:rPr>
              <a:t>スタック上の記号列に対して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LR(0)</a:t>
            </a:r>
            <a:r>
              <a:rPr lang="ja-JP" altLang="en-US" sz="2400" dirty="0">
                <a:latin typeface="Comic Sans MS" pitchFamily="66" charset="0"/>
                <a:sym typeface="Symbol"/>
              </a:rPr>
              <a:t>オートマトンを実行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3359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88431" y="2944407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74236" y="2938305"/>
            <a:ext cx="1452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4240551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3" y="452858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064090"/>
            <a:ext cx="7360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5392683"/>
            <a:ext cx="1584176" cy="720081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9"/>
              <a:ext cx="145264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sz="2800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3321815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4" y="286770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38805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60583" y="3675227"/>
            <a:ext cx="1584176" cy="22215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46388" y="3669126"/>
            <a:ext cx="140936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  <a:p>
            <a:endParaRPr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385735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46432" y="4868440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8627" y="4585784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896737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31147" y="6258265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14261" y="488438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48612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4432059"/>
            <a:ext cx="1584176" cy="96062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89912" y="4425955"/>
            <a:ext cx="1394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61828" y="5409371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46501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)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33397" y="5970859"/>
            <a:ext cx="1584176" cy="609585"/>
            <a:chOff x="474632" y="4005064"/>
            <a:chExt cx="1584176" cy="846366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6"/>
              <a:ext cx="146706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>
            <a:endCxn id="39" idx="1"/>
          </p:cNvCxnSpPr>
          <p:nvPr/>
        </p:nvCxnSpPr>
        <p:spPr>
          <a:xfrm flipV="1">
            <a:off x="7324907" y="4116763"/>
            <a:ext cx="579" cy="306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25486" y="388593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,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32160" y="2820619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689914" y="2787031"/>
            <a:ext cx="14895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 S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00800" y="3237531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04644" y="282585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144759" y="3952519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15279" y="352304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916" y="321659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1079" y="319343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946" y="2914790"/>
            <a:ext cx="1653817" cy="609585"/>
            <a:chOff x="474632" y="4005064"/>
            <a:chExt cx="1653818" cy="846366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58889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568160" y="4785982"/>
            <a:ext cx="1868293" cy="1995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10046" y="43900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920592" y="550462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984336" y="630407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938679" y="633347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17573" y="439959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847" y="338676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17573" y="34908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16425" y="319343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2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240823" y="245658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1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650633" y="2456581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3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701769" y="2334364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  <a:sym typeface="Symbol"/>
              </a:rPr>
              <a:t>(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0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0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4569069" y="2939321"/>
            <a:ext cx="1325965" cy="814547"/>
            <a:chOff x="3045068" y="2939323"/>
            <a:chExt cx="1325965" cy="814548"/>
          </a:xfrm>
        </p:grpSpPr>
        <p:sp>
          <p:nvSpPr>
            <p:cNvPr id="81" name="角丸四角形 80"/>
            <p:cNvSpPr/>
            <p:nvPr/>
          </p:nvSpPr>
          <p:spPr>
            <a:xfrm>
              <a:off x="3045068" y="3018106"/>
              <a:ext cx="1224136" cy="344278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3219756" y="2939323"/>
              <a:ext cx="1151277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x </a:t>
              </a:r>
              <a:r>
                <a:rPr lang="en-US" altLang="ja-JP" sz="2800" dirty="0">
                  <a:solidFill>
                    <a:srgbClr val="FF0000"/>
                  </a:solidFill>
                  <a:latin typeface="Comic Sans MS" pitchFamily="66" charset="0"/>
                  <a:cs typeface="+mj-cs"/>
                  <a:sym typeface="Symbol"/>
                </a:rPr>
                <a:t>.</a:t>
              </a:r>
              <a:endPara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cxnSp>
          <p:nvCxnSpPr>
            <p:cNvPr id="83" name="直線矢印コネクタ 82"/>
            <p:cNvCxnSpPr/>
            <p:nvPr/>
          </p:nvCxnSpPr>
          <p:spPr>
            <a:xfrm flipV="1">
              <a:off x="3622169" y="3389274"/>
              <a:ext cx="578" cy="3065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3623325" y="329220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x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</p:grpSp>
      <p:sp>
        <p:nvSpPr>
          <p:cNvPr id="74" name="タイトル 1">
            <a:extLst>
              <a:ext uri="{FF2B5EF4-FFF2-40B4-BE49-F238E27FC236}">
                <a16:creationId xmlns:a16="http://schemas.microsoft.com/office/drawing/2014/main" id="{E604D2D0-0EDA-8540-9B4C-FEF9BFC3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34" y="23684"/>
            <a:ext cx="11751733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/>
              <a:t>例：</a:t>
            </a:r>
            <a:r>
              <a:rPr lang="en-US" altLang="ja-JP" sz="2800" dirty="0">
                <a:latin typeface="Comic Sans MS" pitchFamily="66" charset="0"/>
                <a:sym typeface="Symbol"/>
              </a:rPr>
              <a:t>LR(0)</a:t>
            </a:r>
            <a:r>
              <a:rPr lang="ja-JP" altLang="en-US" sz="2800" dirty="0">
                <a:latin typeface="Comic Sans MS" pitchFamily="66" charset="0"/>
                <a:sym typeface="Symbol"/>
              </a:rPr>
              <a:t>オートマトンを用いた</a:t>
            </a:r>
            <a:r>
              <a:rPr lang="en-US" altLang="ja-JP" sz="2800" dirty="0">
                <a:latin typeface="Comic Sans MS" pitchFamily="66" charset="0"/>
                <a:sym typeface="Symbol"/>
              </a:rPr>
              <a:t>shift/reduce</a:t>
            </a:r>
            <a:r>
              <a:rPr lang="ja-JP" altLang="en-US" sz="2800" dirty="0">
                <a:latin typeface="Comic Sans MS" pitchFamily="66" charset="0"/>
                <a:sym typeface="Symbol"/>
              </a:rPr>
              <a:t>の選択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1197133-65C6-F740-B4A5-445B62D388A5}"/>
              </a:ext>
            </a:extLst>
          </p:cNvPr>
          <p:cNvSpPr txBox="1"/>
          <p:nvPr/>
        </p:nvSpPr>
        <p:spPr>
          <a:xfrm>
            <a:off x="2032082" y="843698"/>
            <a:ext cx="8308685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解析の状態：  スタック：　</a:t>
            </a:r>
            <a:r>
              <a:rPr lang="en-US" altLang="ja-JP" sz="2400" dirty="0">
                <a:latin typeface="Comic Sans MS" pitchFamily="66" charset="0"/>
              </a:rPr>
              <a:t>(L,S  </a:t>
            </a:r>
            <a:r>
              <a:rPr lang="ja-JP" altLang="en-US" sz="2400" dirty="0">
                <a:latin typeface="Comic Sans MS" pitchFamily="66" charset="0"/>
              </a:rPr>
              <a:t>　　入力バッファ：</a:t>
            </a:r>
            <a:r>
              <a:rPr lang="en-US" altLang="ja-JP" sz="2400" dirty="0">
                <a:latin typeface="Comic Sans MS" pitchFamily="66" charset="0"/>
              </a:rPr>
              <a:t> ,x)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Comic Sans MS" pitchFamily="66" charset="0"/>
              </a:rPr>
              <a:t>shift </a:t>
            </a:r>
            <a:r>
              <a:rPr lang="ja-JP" altLang="en-US" sz="2400" dirty="0">
                <a:latin typeface="Comic Sans MS" pitchFamily="66" charset="0"/>
              </a:rPr>
              <a:t>すべきか　</a:t>
            </a:r>
            <a:r>
              <a:rPr lang="en-US" altLang="ja-JP" sz="2400" dirty="0">
                <a:latin typeface="Comic Sans MS" pitchFamily="66" charset="0"/>
              </a:rPr>
              <a:t>reduce </a:t>
            </a:r>
            <a:r>
              <a:rPr lang="ja-JP" altLang="en-US" sz="2400" dirty="0">
                <a:latin typeface="Comic Sans MS" pitchFamily="66" charset="0"/>
              </a:rPr>
              <a:t>すべき</a:t>
            </a:r>
            <a:r>
              <a:rPr lang="ja-JP" altLang="en-US" sz="2400">
                <a:latin typeface="Comic Sans MS" pitchFamily="66" charset="0"/>
              </a:rPr>
              <a:t>か？</a:t>
            </a:r>
            <a:endParaRPr lang="en-US" altLang="ja-JP" sz="2400" dirty="0">
              <a:latin typeface="Comic Sans MS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Comic Sans MS" pitchFamily="66" charset="0"/>
              </a:rPr>
              <a:t>reduce </a:t>
            </a:r>
            <a:r>
              <a:rPr lang="ja-JP" altLang="en-US" sz="2400" dirty="0">
                <a:latin typeface="Comic Sans MS" pitchFamily="66" charset="0"/>
              </a:rPr>
              <a:t>するなら </a:t>
            </a:r>
            <a:r>
              <a:rPr lang="en-US" altLang="ja-JP" sz="2400" dirty="0"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ja-JP" sz="2400" dirty="0">
                <a:latin typeface="Comic Sans MS" pitchFamily="66" charset="0"/>
              </a:rPr>
              <a:t>S </a:t>
            </a:r>
            <a:r>
              <a:rPr lang="ja-JP" altLang="en-US" sz="2400" dirty="0">
                <a:latin typeface="Comic Sans MS" pitchFamily="66" charset="0"/>
              </a:rPr>
              <a:t>か</a:t>
            </a:r>
            <a:r>
              <a:rPr lang="en-US" altLang="ja-JP" sz="2400" dirty="0"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ja-JP" sz="2400" dirty="0">
                <a:latin typeface="Comic Sans MS" pitchFamily="66" charset="0"/>
              </a:rPr>
              <a:t>L,S </a:t>
            </a:r>
            <a:r>
              <a:rPr lang="ja-JP" altLang="en-US" sz="2400" dirty="0">
                <a:latin typeface="Comic Sans MS" pitchFamily="66" charset="0"/>
              </a:rPr>
              <a:t>か？</a:t>
            </a:r>
            <a:endParaRPr lang="en-US" altLang="ja-JP" sz="2400" dirty="0">
              <a:latin typeface="Comic Sans MS" pitchFamily="66" charset="0"/>
            </a:endParaRPr>
          </a:p>
          <a:p>
            <a:r>
              <a:rPr lang="en-US" altLang="ja-JP" sz="2400" dirty="0">
                <a:latin typeface="Comic Sans MS" pitchFamily="66" charset="0"/>
              </a:rPr>
              <a:t> 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 </a:t>
            </a:r>
            <a:r>
              <a:rPr lang="ja-JP" altLang="en-US" sz="2400" dirty="0">
                <a:latin typeface="Comic Sans MS" pitchFamily="66" charset="0"/>
                <a:sym typeface="Symbol"/>
              </a:rPr>
              <a:t>スタック上の記号列に対して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LR(0)</a:t>
            </a:r>
            <a:r>
              <a:rPr lang="ja-JP" altLang="en-US" sz="2400" dirty="0">
                <a:latin typeface="Comic Sans MS" pitchFamily="66" charset="0"/>
                <a:sym typeface="Symbol"/>
              </a:rPr>
              <a:t>オートマトンを実行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0560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88431" y="2944407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74236" y="2938305"/>
            <a:ext cx="1452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4240551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3" y="452858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064090"/>
            <a:ext cx="7360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5392683"/>
            <a:ext cx="1584176" cy="720081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9"/>
              <a:ext cx="145264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sz="2800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328598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4" y="291479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38805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60583" y="3675227"/>
            <a:ext cx="1584176" cy="222150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46388" y="3669126"/>
            <a:ext cx="140936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  <a:p>
            <a:endParaRPr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385735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46432" y="4868440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8627" y="4585784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896737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31147" y="6258265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14261" y="488438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48612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4432059"/>
            <a:ext cx="1584176" cy="960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89912" y="4425955"/>
            <a:ext cx="1394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61828" y="5409371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46501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)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33397" y="5970859"/>
            <a:ext cx="1584176" cy="609585"/>
            <a:chOff x="474632" y="4005064"/>
            <a:chExt cx="1584176" cy="846366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6"/>
              <a:ext cx="146706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>
            <a:endCxn id="39" idx="1"/>
          </p:cNvCxnSpPr>
          <p:nvPr/>
        </p:nvCxnSpPr>
        <p:spPr>
          <a:xfrm flipV="1">
            <a:off x="7324907" y="4116763"/>
            <a:ext cx="579" cy="306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25486" y="388593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,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32160" y="2820619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689914" y="2787031"/>
            <a:ext cx="14895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 S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00800" y="3237531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04644" y="282585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144759" y="3952519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15279" y="352304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916" y="321659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1079" y="319343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946" y="2914790"/>
            <a:ext cx="1653817" cy="609585"/>
            <a:chOff x="474632" y="4005064"/>
            <a:chExt cx="1653818" cy="846366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58889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568160" y="4785982"/>
            <a:ext cx="1868293" cy="1995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10046" y="43900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920592" y="550462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984336" y="630407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938679" y="633347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17573" y="439959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847" y="338676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17573" y="34908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16425" y="319343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2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240823" y="245658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1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650633" y="2456581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3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384881" y="2453126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5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701769" y="2334364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  <a:sym typeface="Symbol"/>
              </a:rPr>
              <a:t>(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0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0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439014" y="2332847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  <a:sym typeface="Symbol"/>
              </a:rPr>
              <a:t>L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0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0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4569069" y="2939321"/>
            <a:ext cx="1325965" cy="814547"/>
            <a:chOff x="3045068" y="2939323"/>
            <a:chExt cx="1325965" cy="814548"/>
          </a:xfrm>
        </p:grpSpPr>
        <p:sp>
          <p:nvSpPr>
            <p:cNvPr id="81" name="角丸四角形 80"/>
            <p:cNvSpPr/>
            <p:nvPr/>
          </p:nvSpPr>
          <p:spPr>
            <a:xfrm>
              <a:off x="3045068" y="3018106"/>
              <a:ext cx="1224136" cy="344278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3219756" y="2939323"/>
              <a:ext cx="1151277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x </a:t>
              </a:r>
              <a:r>
                <a:rPr lang="en-US" altLang="ja-JP" sz="2800" dirty="0">
                  <a:solidFill>
                    <a:srgbClr val="FF0000"/>
                  </a:solidFill>
                  <a:latin typeface="Comic Sans MS" pitchFamily="66" charset="0"/>
                  <a:cs typeface="+mj-cs"/>
                  <a:sym typeface="Symbol"/>
                </a:rPr>
                <a:t>.</a:t>
              </a:r>
              <a:endPara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cxnSp>
          <p:nvCxnSpPr>
            <p:cNvPr id="83" name="直線矢印コネクタ 82"/>
            <p:cNvCxnSpPr/>
            <p:nvPr/>
          </p:nvCxnSpPr>
          <p:spPr>
            <a:xfrm flipV="1">
              <a:off x="3622169" y="3389274"/>
              <a:ext cx="578" cy="3065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3623325" y="329220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x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</p:grpSp>
      <p:sp>
        <p:nvSpPr>
          <p:cNvPr id="75" name="タイトル 1">
            <a:extLst>
              <a:ext uri="{FF2B5EF4-FFF2-40B4-BE49-F238E27FC236}">
                <a16:creationId xmlns:a16="http://schemas.microsoft.com/office/drawing/2014/main" id="{0AA4F53F-E938-F945-8550-638859211323}"/>
              </a:ext>
            </a:extLst>
          </p:cNvPr>
          <p:cNvSpPr txBox="1">
            <a:spLocks/>
          </p:cNvSpPr>
          <p:nvPr/>
        </p:nvSpPr>
        <p:spPr>
          <a:xfrm>
            <a:off x="334134" y="23684"/>
            <a:ext cx="117517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/>
              <a:t>例：</a:t>
            </a:r>
            <a:r>
              <a:rPr lang="en-US" altLang="ja-JP" sz="2800">
                <a:latin typeface="Comic Sans MS" pitchFamily="66" charset="0"/>
                <a:sym typeface="Symbol"/>
              </a:rPr>
              <a:t>LR(0)</a:t>
            </a:r>
            <a:r>
              <a:rPr lang="ja-JP" altLang="en-US" sz="2800">
                <a:latin typeface="Comic Sans MS" pitchFamily="66" charset="0"/>
                <a:sym typeface="Symbol"/>
              </a:rPr>
              <a:t>オートマトンを用いた</a:t>
            </a:r>
            <a:r>
              <a:rPr lang="en-US" altLang="ja-JP" sz="2800">
                <a:latin typeface="Comic Sans MS" pitchFamily="66" charset="0"/>
                <a:sym typeface="Symbol"/>
              </a:rPr>
              <a:t>shift/reduce</a:t>
            </a:r>
            <a:r>
              <a:rPr lang="ja-JP" altLang="en-US" sz="2800">
                <a:latin typeface="Comic Sans MS" pitchFamily="66" charset="0"/>
                <a:sym typeface="Symbol"/>
              </a:rPr>
              <a:t>の選択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798E216-4A18-EF4D-A1E0-0C363EE11EE7}"/>
              </a:ext>
            </a:extLst>
          </p:cNvPr>
          <p:cNvSpPr txBox="1"/>
          <p:nvPr/>
        </p:nvSpPr>
        <p:spPr>
          <a:xfrm>
            <a:off x="2032082" y="809974"/>
            <a:ext cx="8308685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解析の状態：  スタック：　</a:t>
            </a:r>
            <a:r>
              <a:rPr lang="en-US" altLang="ja-JP" sz="2400" dirty="0">
                <a:latin typeface="Comic Sans MS" pitchFamily="66" charset="0"/>
              </a:rPr>
              <a:t>(L,S  </a:t>
            </a:r>
            <a:r>
              <a:rPr lang="ja-JP" altLang="en-US" sz="2400" dirty="0">
                <a:latin typeface="Comic Sans MS" pitchFamily="66" charset="0"/>
              </a:rPr>
              <a:t>　　入力バッファ：</a:t>
            </a:r>
            <a:r>
              <a:rPr lang="en-US" altLang="ja-JP" sz="2400" dirty="0">
                <a:latin typeface="Comic Sans MS" pitchFamily="66" charset="0"/>
              </a:rPr>
              <a:t> ,x)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Comic Sans MS" pitchFamily="66" charset="0"/>
              </a:rPr>
              <a:t>shift </a:t>
            </a:r>
            <a:r>
              <a:rPr lang="ja-JP" altLang="en-US" sz="2400" dirty="0">
                <a:latin typeface="Comic Sans MS" pitchFamily="66" charset="0"/>
              </a:rPr>
              <a:t>すべきか　</a:t>
            </a:r>
            <a:r>
              <a:rPr lang="en-US" altLang="ja-JP" sz="2400" dirty="0">
                <a:latin typeface="Comic Sans MS" pitchFamily="66" charset="0"/>
              </a:rPr>
              <a:t>reduce </a:t>
            </a:r>
            <a:r>
              <a:rPr lang="ja-JP" altLang="en-US" sz="2400" dirty="0">
                <a:latin typeface="Comic Sans MS" pitchFamily="66" charset="0"/>
              </a:rPr>
              <a:t>すべき</a:t>
            </a:r>
            <a:r>
              <a:rPr lang="ja-JP" altLang="en-US" sz="2400">
                <a:latin typeface="Comic Sans MS" pitchFamily="66" charset="0"/>
              </a:rPr>
              <a:t>か？</a:t>
            </a:r>
            <a:endParaRPr lang="en-US" altLang="ja-JP" sz="2400" dirty="0">
              <a:latin typeface="Comic Sans MS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Comic Sans MS" pitchFamily="66" charset="0"/>
              </a:rPr>
              <a:t>reduce </a:t>
            </a:r>
            <a:r>
              <a:rPr lang="ja-JP" altLang="en-US" sz="2400" dirty="0">
                <a:latin typeface="Comic Sans MS" pitchFamily="66" charset="0"/>
              </a:rPr>
              <a:t>するなら </a:t>
            </a:r>
            <a:r>
              <a:rPr lang="en-US" altLang="ja-JP" sz="2400" dirty="0"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ja-JP" sz="2400" dirty="0">
                <a:latin typeface="Comic Sans MS" pitchFamily="66" charset="0"/>
              </a:rPr>
              <a:t>S </a:t>
            </a:r>
            <a:r>
              <a:rPr lang="ja-JP" altLang="en-US" sz="2400" dirty="0">
                <a:latin typeface="Comic Sans MS" pitchFamily="66" charset="0"/>
              </a:rPr>
              <a:t>か</a:t>
            </a:r>
            <a:r>
              <a:rPr lang="en-US" altLang="ja-JP" sz="2400" dirty="0"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ja-JP" sz="2400" dirty="0">
                <a:latin typeface="Comic Sans MS" pitchFamily="66" charset="0"/>
              </a:rPr>
              <a:t>L,S </a:t>
            </a:r>
            <a:r>
              <a:rPr lang="ja-JP" altLang="en-US" sz="2400" dirty="0">
                <a:latin typeface="Comic Sans MS" pitchFamily="66" charset="0"/>
              </a:rPr>
              <a:t>か？</a:t>
            </a:r>
            <a:endParaRPr lang="en-US" altLang="ja-JP" sz="2400" dirty="0">
              <a:latin typeface="Comic Sans MS" pitchFamily="66" charset="0"/>
            </a:endParaRPr>
          </a:p>
          <a:p>
            <a:r>
              <a:rPr lang="en-US" altLang="ja-JP" sz="2400" dirty="0">
                <a:latin typeface="Comic Sans MS" pitchFamily="66" charset="0"/>
              </a:rPr>
              <a:t> 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 </a:t>
            </a:r>
            <a:r>
              <a:rPr lang="ja-JP" altLang="en-US" sz="2400" dirty="0">
                <a:latin typeface="Comic Sans MS" pitchFamily="66" charset="0"/>
                <a:sym typeface="Symbol"/>
              </a:rPr>
              <a:t>スタック上の記号列に対して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LR(0)</a:t>
            </a:r>
            <a:r>
              <a:rPr lang="ja-JP" altLang="en-US" sz="2400" dirty="0">
                <a:latin typeface="Comic Sans MS" pitchFamily="66" charset="0"/>
                <a:sym typeface="Symbol"/>
              </a:rPr>
              <a:t>オートマトンを実行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9866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88431" y="2944407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74236" y="2938305"/>
            <a:ext cx="1452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4240551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3" y="452858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064090"/>
            <a:ext cx="7360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5392683"/>
            <a:ext cx="1584176" cy="720081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9"/>
              <a:ext cx="145264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sz="2800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3321815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4" y="291479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38805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60583" y="3675227"/>
            <a:ext cx="1584176" cy="222150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46388" y="3669126"/>
            <a:ext cx="140936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  <a:p>
            <a:endParaRPr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385735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46432" y="4868440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8627" y="4585784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896737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31147" y="6258265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14261" y="488438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48612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4432059"/>
            <a:ext cx="1584176" cy="96062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89912" y="4425955"/>
            <a:ext cx="1394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61828" y="5409371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46501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)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33397" y="5970859"/>
            <a:ext cx="1584176" cy="609585"/>
            <a:chOff x="474632" y="4005064"/>
            <a:chExt cx="1584176" cy="846366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6"/>
              <a:ext cx="146706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>
            <a:endCxn id="39" idx="1"/>
          </p:cNvCxnSpPr>
          <p:nvPr/>
        </p:nvCxnSpPr>
        <p:spPr>
          <a:xfrm flipV="1">
            <a:off x="7324907" y="4116763"/>
            <a:ext cx="579" cy="306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25486" y="388593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,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32160" y="2820619"/>
            <a:ext cx="1584176" cy="12961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689914" y="2787031"/>
            <a:ext cx="14895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 S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00800" y="3237531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04644" y="282585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144759" y="3952519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15279" y="352304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916" y="321659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1079" y="319343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946" y="2914790"/>
            <a:ext cx="1653817" cy="609585"/>
            <a:chOff x="474632" y="4005064"/>
            <a:chExt cx="1653818" cy="846366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58889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568160" y="4785982"/>
            <a:ext cx="1868293" cy="1995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10046" y="43900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920592" y="550462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984336" y="630407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938679" y="633347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17573" y="439959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847" y="338676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17573" y="34908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16425" y="319343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2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240823" y="245658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1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650633" y="2456581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3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384881" y="2453126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5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123242" y="2462073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8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701769" y="2334364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  <a:sym typeface="Symbol"/>
              </a:rPr>
              <a:t>(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0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0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439014" y="2332847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  <a:sym typeface="Symbol"/>
              </a:rPr>
              <a:t>L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0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0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76257" y="2331328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  <a:sym typeface="Symbol"/>
              </a:rPr>
              <a:t>,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0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0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4569069" y="2939321"/>
            <a:ext cx="1325965" cy="814547"/>
            <a:chOff x="3045068" y="2939323"/>
            <a:chExt cx="1325965" cy="814548"/>
          </a:xfrm>
        </p:grpSpPr>
        <p:sp>
          <p:nvSpPr>
            <p:cNvPr id="81" name="角丸四角形 80"/>
            <p:cNvSpPr/>
            <p:nvPr/>
          </p:nvSpPr>
          <p:spPr>
            <a:xfrm>
              <a:off x="3045068" y="3018106"/>
              <a:ext cx="1224136" cy="344278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3219756" y="2939323"/>
              <a:ext cx="1151277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x </a:t>
              </a:r>
              <a:r>
                <a:rPr lang="en-US" altLang="ja-JP" sz="2800" dirty="0">
                  <a:solidFill>
                    <a:srgbClr val="FF0000"/>
                  </a:solidFill>
                  <a:latin typeface="Comic Sans MS" pitchFamily="66" charset="0"/>
                  <a:cs typeface="+mj-cs"/>
                  <a:sym typeface="Symbol"/>
                </a:rPr>
                <a:t>.</a:t>
              </a:r>
              <a:endPara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cxnSp>
          <p:nvCxnSpPr>
            <p:cNvPr id="83" name="直線矢印コネクタ 82"/>
            <p:cNvCxnSpPr/>
            <p:nvPr/>
          </p:nvCxnSpPr>
          <p:spPr>
            <a:xfrm flipV="1">
              <a:off x="3622169" y="3389274"/>
              <a:ext cx="578" cy="3065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3623325" y="329220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x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</p:grpSp>
      <p:sp>
        <p:nvSpPr>
          <p:cNvPr id="76" name="タイトル 1">
            <a:extLst>
              <a:ext uri="{FF2B5EF4-FFF2-40B4-BE49-F238E27FC236}">
                <a16:creationId xmlns:a16="http://schemas.microsoft.com/office/drawing/2014/main" id="{6B856ED2-1612-B14C-9547-5149AB97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34" y="23684"/>
            <a:ext cx="11751733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/>
              <a:t>例：</a:t>
            </a:r>
            <a:r>
              <a:rPr lang="en-US" altLang="ja-JP" sz="2800" dirty="0">
                <a:latin typeface="Comic Sans MS" pitchFamily="66" charset="0"/>
                <a:sym typeface="Symbol"/>
              </a:rPr>
              <a:t>LR(0)</a:t>
            </a:r>
            <a:r>
              <a:rPr lang="ja-JP" altLang="en-US" sz="2800" dirty="0">
                <a:latin typeface="Comic Sans MS" pitchFamily="66" charset="0"/>
                <a:sym typeface="Symbol"/>
              </a:rPr>
              <a:t>オートマトンを用いた</a:t>
            </a:r>
            <a:r>
              <a:rPr lang="en-US" altLang="ja-JP" sz="2800" dirty="0">
                <a:latin typeface="Comic Sans MS" pitchFamily="66" charset="0"/>
                <a:sym typeface="Symbol"/>
              </a:rPr>
              <a:t>shift/reduce</a:t>
            </a:r>
            <a:r>
              <a:rPr lang="ja-JP" altLang="en-US" sz="2800" dirty="0">
                <a:latin typeface="Comic Sans MS" pitchFamily="66" charset="0"/>
                <a:sym typeface="Symbol"/>
              </a:rPr>
              <a:t>の選択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5673EF2-4313-1448-BC66-F4C9AE39DF04}"/>
              </a:ext>
            </a:extLst>
          </p:cNvPr>
          <p:cNvSpPr txBox="1"/>
          <p:nvPr/>
        </p:nvSpPr>
        <p:spPr>
          <a:xfrm>
            <a:off x="2032082" y="775718"/>
            <a:ext cx="8308685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解析の状態：  スタック：　</a:t>
            </a:r>
            <a:r>
              <a:rPr lang="en-US" altLang="ja-JP" sz="2400" dirty="0">
                <a:latin typeface="Comic Sans MS" pitchFamily="66" charset="0"/>
              </a:rPr>
              <a:t>(L,S  </a:t>
            </a:r>
            <a:r>
              <a:rPr lang="ja-JP" altLang="en-US" sz="2400" dirty="0">
                <a:latin typeface="Comic Sans MS" pitchFamily="66" charset="0"/>
              </a:rPr>
              <a:t>　　入力バッファ：</a:t>
            </a:r>
            <a:r>
              <a:rPr lang="en-US" altLang="ja-JP" sz="2400" dirty="0">
                <a:latin typeface="Comic Sans MS" pitchFamily="66" charset="0"/>
              </a:rPr>
              <a:t> ,x)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Comic Sans MS" pitchFamily="66" charset="0"/>
              </a:rPr>
              <a:t>shift </a:t>
            </a:r>
            <a:r>
              <a:rPr lang="ja-JP" altLang="en-US" sz="2400" dirty="0">
                <a:latin typeface="Comic Sans MS" pitchFamily="66" charset="0"/>
              </a:rPr>
              <a:t>すべきか　</a:t>
            </a:r>
            <a:r>
              <a:rPr lang="en-US" altLang="ja-JP" sz="2400" dirty="0">
                <a:latin typeface="Comic Sans MS" pitchFamily="66" charset="0"/>
              </a:rPr>
              <a:t>reduce </a:t>
            </a:r>
            <a:r>
              <a:rPr lang="ja-JP" altLang="en-US" sz="2400" dirty="0">
                <a:latin typeface="Comic Sans MS" pitchFamily="66" charset="0"/>
              </a:rPr>
              <a:t>すべき</a:t>
            </a:r>
            <a:r>
              <a:rPr lang="ja-JP" altLang="en-US" sz="2400">
                <a:latin typeface="Comic Sans MS" pitchFamily="66" charset="0"/>
              </a:rPr>
              <a:t>か？</a:t>
            </a:r>
            <a:endParaRPr lang="en-US" altLang="ja-JP" sz="2400" dirty="0">
              <a:latin typeface="Comic Sans MS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Comic Sans MS" pitchFamily="66" charset="0"/>
              </a:rPr>
              <a:t>reduce </a:t>
            </a:r>
            <a:r>
              <a:rPr lang="ja-JP" altLang="en-US" sz="2400" dirty="0">
                <a:latin typeface="Comic Sans MS" pitchFamily="66" charset="0"/>
              </a:rPr>
              <a:t>するなら </a:t>
            </a:r>
            <a:r>
              <a:rPr lang="en-US" altLang="ja-JP" sz="2400" dirty="0"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ja-JP" sz="2400" dirty="0">
                <a:latin typeface="Comic Sans MS" pitchFamily="66" charset="0"/>
              </a:rPr>
              <a:t>S </a:t>
            </a:r>
            <a:r>
              <a:rPr lang="ja-JP" altLang="en-US" sz="2400" dirty="0">
                <a:latin typeface="Comic Sans MS" pitchFamily="66" charset="0"/>
              </a:rPr>
              <a:t>か</a:t>
            </a:r>
            <a:r>
              <a:rPr lang="en-US" altLang="ja-JP" sz="2400" dirty="0"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ja-JP" sz="2400" dirty="0">
                <a:latin typeface="Comic Sans MS" pitchFamily="66" charset="0"/>
              </a:rPr>
              <a:t>L,S </a:t>
            </a:r>
            <a:r>
              <a:rPr lang="ja-JP" altLang="en-US" sz="2400" dirty="0">
                <a:latin typeface="Comic Sans MS" pitchFamily="66" charset="0"/>
              </a:rPr>
              <a:t>か？</a:t>
            </a:r>
            <a:endParaRPr lang="en-US" altLang="ja-JP" sz="2400" dirty="0">
              <a:latin typeface="Comic Sans MS" pitchFamily="66" charset="0"/>
            </a:endParaRPr>
          </a:p>
          <a:p>
            <a:r>
              <a:rPr lang="en-US" altLang="ja-JP" sz="2400" dirty="0">
                <a:latin typeface="Comic Sans MS" pitchFamily="66" charset="0"/>
              </a:rPr>
              <a:t> 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 </a:t>
            </a:r>
            <a:r>
              <a:rPr lang="ja-JP" altLang="en-US" sz="2400" dirty="0">
                <a:latin typeface="Comic Sans MS" pitchFamily="66" charset="0"/>
                <a:sym typeface="Symbol"/>
              </a:rPr>
              <a:t>スタック上の記号列に対して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LR(0)</a:t>
            </a:r>
            <a:r>
              <a:rPr lang="ja-JP" altLang="en-US" sz="2400" dirty="0">
                <a:latin typeface="Comic Sans MS" pitchFamily="66" charset="0"/>
                <a:sym typeface="Symbol"/>
              </a:rPr>
              <a:t>オートマトンを実行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9813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88431" y="2944407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74236" y="2938305"/>
            <a:ext cx="1452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4240551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3" y="452858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064090"/>
            <a:ext cx="7360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5392683"/>
            <a:ext cx="1584176" cy="720081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9"/>
              <a:ext cx="145264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sz="2800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3287515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29182" y="285303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38805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60583" y="3675227"/>
            <a:ext cx="1584176" cy="222150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46388" y="3669126"/>
            <a:ext cx="140936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  <a:p>
            <a:endParaRPr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385735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46432" y="4868440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8627" y="4585784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896737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31147" y="6258265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14261" y="488438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48612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4432059"/>
            <a:ext cx="1584176" cy="96062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89912" y="4425955"/>
            <a:ext cx="1394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61828" y="5409371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46501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)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33397" y="5970859"/>
            <a:ext cx="1584176" cy="609585"/>
            <a:chOff x="474632" y="4005064"/>
            <a:chExt cx="1584176" cy="846366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6"/>
              <a:ext cx="146706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>
            <a:endCxn id="39" idx="1"/>
          </p:cNvCxnSpPr>
          <p:nvPr/>
        </p:nvCxnSpPr>
        <p:spPr>
          <a:xfrm flipV="1">
            <a:off x="7324907" y="4116763"/>
            <a:ext cx="579" cy="306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25486" y="388593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,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32160" y="2820619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689914" y="2787031"/>
            <a:ext cx="14895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 S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00800" y="3237531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04644" y="282585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144759" y="3952519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15279" y="352304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916" y="321659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1079" y="319343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946" y="2914790"/>
            <a:ext cx="1653817" cy="609585"/>
            <a:chOff x="474632" y="4005064"/>
            <a:chExt cx="1653818" cy="846366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58889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568160" y="4785982"/>
            <a:ext cx="1868293" cy="1995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10046" y="43900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920592" y="550462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984336" y="630407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938679" y="633347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17573" y="439959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847" y="338676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17573" y="34908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16425" y="319343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2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240823" y="245658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1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650633" y="2456581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3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384881" y="2453126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5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123242" y="2462073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8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861603" y="2471020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9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4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701769" y="2334364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  <a:sym typeface="Symbol"/>
              </a:rPr>
              <a:t>(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0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0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439014" y="2332847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  <a:sym typeface="Symbol"/>
              </a:rPr>
              <a:t>L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0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0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76257" y="2331328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  <a:sym typeface="Symbol"/>
              </a:rPr>
              <a:t>,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0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0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913502" y="232981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  <a:sym typeface="Symbol"/>
              </a:rPr>
              <a:t>S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000" dirty="0">
                <a:solidFill>
                  <a:srgbClr val="FF0000"/>
                </a:solidFill>
                <a:sym typeface="Symbol"/>
              </a:rPr>
              <a:t> </a:t>
            </a:r>
            <a:endParaRPr lang="en-US" altLang="ja-JP" sz="2000" baseline="-25000" dirty="0">
              <a:solidFill>
                <a:srgbClr val="FF0000"/>
              </a:solidFill>
              <a:latin typeface="Comic Sans MS" pitchFamily="66" charset="0"/>
              <a:ea typeface="HGP創英角ﾎﾟｯﾌﾟ体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82" y="2329809"/>
            <a:ext cx="416652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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L, S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800" dirty="0">
                <a:solidFill>
                  <a:srgbClr val="FF0000"/>
                </a:solidFill>
                <a:sym typeface="Symbol"/>
              </a:rPr>
              <a:t>によって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reduce!</a:t>
            </a:r>
            <a:endParaRPr lang="en-US" altLang="ja-JP" sz="24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4569069" y="2939321"/>
            <a:ext cx="1325965" cy="814547"/>
            <a:chOff x="3045068" y="2939323"/>
            <a:chExt cx="1325965" cy="814548"/>
          </a:xfrm>
        </p:grpSpPr>
        <p:sp>
          <p:nvSpPr>
            <p:cNvPr id="81" name="角丸四角形 80"/>
            <p:cNvSpPr/>
            <p:nvPr/>
          </p:nvSpPr>
          <p:spPr>
            <a:xfrm>
              <a:off x="3045068" y="3018106"/>
              <a:ext cx="1224136" cy="344278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3219756" y="2939323"/>
              <a:ext cx="1151277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x </a:t>
              </a:r>
              <a:r>
                <a:rPr lang="en-US" altLang="ja-JP" sz="2800" dirty="0">
                  <a:solidFill>
                    <a:srgbClr val="FF0000"/>
                  </a:solidFill>
                  <a:latin typeface="Comic Sans MS" pitchFamily="66" charset="0"/>
                  <a:cs typeface="+mj-cs"/>
                  <a:sym typeface="Symbol"/>
                </a:rPr>
                <a:t>.</a:t>
              </a:r>
              <a:endPara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cxnSp>
          <p:nvCxnSpPr>
            <p:cNvPr id="83" name="直線矢印コネクタ 82"/>
            <p:cNvCxnSpPr/>
            <p:nvPr/>
          </p:nvCxnSpPr>
          <p:spPr>
            <a:xfrm flipV="1">
              <a:off x="3622169" y="3389274"/>
              <a:ext cx="578" cy="3065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3623325" y="329220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x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</p:grpSp>
      <p:sp>
        <p:nvSpPr>
          <p:cNvPr id="85" name="タイトル 1">
            <a:extLst>
              <a:ext uri="{FF2B5EF4-FFF2-40B4-BE49-F238E27FC236}">
                <a16:creationId xmlns:a16="http://schemas.microsoft.com/office/drawing/2014/main" id="{E55B2A10-F4A7-594F-B787-1C700EA57F79}"/>
              </a:ext>
            </a:extLst>
          </p:cNvPr>
          <p:cNvSpPr txBox="1">
            <a:spLocks/>
          </p:cNvSpPr>
          <p:nvPr/>
        </p:nvSpPr>
        <p:spPr>
          <a:xfrm>
            <a:off x="334134" y="23684"/>
            <a:ext cx="117517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/>
              <a:t>例：</a:t>
            </a:r>
            <a:r>
              <a:rPr lang="en-US" altLang="ja-JP" sz="2800">
                <a:latin typeface="Comic Sans MS" pitchFamily="66" charset="0"/>
                <a:sym typeface="Symbol"/>
              </a:rPr>
              <a:t>LR(0)</a:t>
            </a:r>
            <a:r>
              <a:rPr lang="ja-JP" altLang="en-US" sz="2800">
                <a:latin typeface="Comic Sans MS" pitchFamily="66" charset="0"/>
                <a:sym typeface="Symbol"/>
              </a:rPr>
              <a:t>オートマトンを用いた</a:t>
            </a:r>
            <a:r>
              <a:rPr lang="en-US" altLang="ja-JP" sz="2800">
                <a:latin typeface="Comic Sans MS" pitchFamily="66" charset="0"/>
                <a:sym typeface="Symbol"/>
              </a:rPr>
              <a:t>shift/reduce</a:t>
            </a:r>
            <a:r>
              <a:rPr lang="ja-JP" altLang="en-US" sz="2800">
                <a:latin typeface="Comic Sans MS" pitchFamily="66" charset="0"/>
                <a:sym typeface="Symbol"/>
              </a:rPr>
              <a:t>の選択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5EB1752-F064-DB48-8613-6E1654406077}"/>
              </a:ext>
            </a:extLst>
          </p:cNvPr>
          <p:cNvSpPr txBox="1"/>
          <p:nvPr/>
        </p:nvSpPr>
        <p:spPr>
          <a:xfrm>
            <a:off x="2032082" y="785793"/>
            <a:ext cx="8308685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解析の状態：  スタック：　</a:t>
            </a:r>
            <a:r>
              <a:rPr lang="en-US" altLang="ja-JP" sz="2400" dirty="0">
                <a:latin typeface="Comic Sans MS" pitchFamily="66" charset="0"/>
              </a:rPr>
              <a:t>(L,S  </a:t>
            </a:r>
            <a:r>
              <a:rPr lang="ja-JP" altLang="en-US" sz="2400" dirty="0">
                <a:latin typeface="Comic Sans MS" pitchFamily="66" charset="0"/>
              </a:rPr>
              <a:t>　　入力バッファ：</a:t>
            </a:r>
            <a:r>
              <a:rPr lang="en-US" altLang="ja-JP" sz="2400" dirty="0">
                <a:latin typeface="Comic Sans MS" pitchFamily="66" charset="0"/>
              </a:rPr>
              <a:t> ,x)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Comic Sans MS" pitchFamily="66" charset="0"/>
              </a:rPr>
              <a:t>shift </a:t>
            </a:r>
            <a:r>
              <a:rPr lang="ja-JP" altLang="en-US" sz="2400" dirty="0">
                <a:latin typeface="Comic Sans MS" pitchFamily="66" charset="0"/>
              </a:rPr>
              <a:t>すべきか　</a:t>
            </a:r>
            <a:r>
              <a:rPr lang="en-US" altLang="ja-JP" sz="2400" dirty="0">
                <a:latin typeface="Comic Sans MS" pitchFamily="66" charset="0"/>
              </a:rPr>
              <a:t>reduce </a:t>
            </a:r>
            <a:r>
              <a:rPr lang="ja-JP" altLang="en-US" sz="2400" dirty="0">
                <a:latin typeface="Comic Sans MS" pitchFamily="66" charset="0"/>
              </a:rPr>
              <a:t>すべき</a:t>
            </a:r>
            <a:r>
              <a:rPr lang="ja-JP" altLang="en-US" sz="2400">
                <a:latin typeface="Comic Sans MS" pitchFamily="66" charset="0"/>
              </a:rPr>
              <a:t>か？</a:t>
            </a:r>
            <a:endParaRPr lang="en-US" altLang="ja-JP" sz="2400" dirty="0">
              <a:latin typeface="Comic Sans MS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Comic Sans MS" pitchFamily="66" charset="0"/>
              </a:rPr>
              <a:t>reduce </a:t>
            </a:r>
            <a:r>
              <a:rPr lang="ja-JP" altLang="en-US" sz="2400" dirty="0">
                <a:latin typeface="Comic Sans MS" pitchFamily="66" charset="0"/>
              </a:rPr>
              <a:t>するなら </a:t>
            </a:r>
            <a:r>
              <a:rPr lang="en-US" altLang="ja-JP" sz="2400" dirty="0"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ja-JP" sz="2400" dirty="0">
                <a:latin typeface="Comic Sans MS" pitchFamily="66" charset="0"/>
              </a:rPr>
              <a:t>S </a:t>
            </a:r>
            <a:r>
              <a:rPr lang="ja-JP" altLang="en-US" sz="2400" dirty="0">
                <a:latin typeface="Comic Sans MS" pitchFamily="66" charset="0"/>
              </a:rPr>
              <a:t>か</a:t>
            </a:r>
            <a:r>
              <a:rPr lang="en-US" altLang="ja-JP" sz="2400" dirty="0"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ja-JP" sz="2400" dirty="0">
                <a:latin typeface="Comic Sans MS" pitchFamily="66" charset="0"/>
              </a:rPr>
              <a:t>L,S </a:t>
            </a:r>
            <a:r>
              <a:rPr lang="ja-JP" altLang="en-US" sz="2400" dirty="0">
                <a:latin typeface="Comic Sans MS" pitchFamily="66" charset="0"/>
              </a:rPr>
              <a:t>か？</a:t>
            </a:r>
            <a:endParaRPr lang="en-US" altLang="ja-JP" sz="2400" dirty="0">
              <a:latin typeface="Comic Sans MS" pitchFamily="66" charset="0"/>
            </a:endParaRPr>
          </a:p>
          <a:p>
            <a:r>
              <a:rPr lang="en-US" altLang="ja-JP" sz="2400" dirty="0">
                <a:latin typeface="Comic Sans MS" pitchFamily="66" charset="0"/>
              </a:rPr>
              <a:t> 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 </a:t>
            </a:r>
            <a:r>
              <a:rPr lang="ja-JP" altLang="en-US" sz="2400" dirty="0">
                <a:latin typeface="Comic Sans MS" pitchFamily="66" charset="0"/>
                <a:sym typeface="Symbol"/>
              </a:rPr>
              <a:t>スタック上の記号列に対して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LR(0)</a:t>
            </a:r>
            <a:r>
              <a:rPr lang="ja-JP" altLang="en-US" sz="2400" dirty="0">
                <a:latin typeface="Comic Sans MS" pitchFamily="66" charset="0"/>
                <a:sym typeface="Symbol"/>
              </a:rPr>
              <a:t>オートマトンを実行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LR(0)</a:t>
            </a:r>
            <a:r>
              <a:rPr lang="ja-JP" altLang="en-US"/>
              <a:t>オートマトンとは結局何なのか</a:t>
            </a:r>
            <a:br>
              <a:rPr lang="en-US" altLang="ja-JP" dirty="0"/>
            </a:br>
            <a:r>
              <a:rPr lang="ja-JP" altLang="en-US" sz="2400"/>
              <a:t>詳しくは</a:t>
            </a:r>
            <a:r>
              <a:rPr lang="en-US" altLang="ja-JP" sz="2400" dirty="0"/>
              <a:t> [1] </a:t>
            </a:r>
            <a:r>
              <a:rPr lang="ja-JP" altLang="en-US" sz="2400"/>
              <a:t>を読もう</a:t>
            </a:r>
            <a:r>
              <a:rPr lang="en-US" altLang="ja-JP" sz="2400" dirty="0"/>
              <a:t>!</a:t>
            </a:r>
            <a:endParaRPr lang="ja-JP" altLang="en-US"/>
          </a:p>
        </p:txBody>
      </p:sp>
      <p:sp>
        <p:nvSpPr>
          <p:cNvPr id="3584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LR</a:t>
            </a:r>
            <a:r>
              <a:rPr lang="ja-JP" altLang="en-US" b="1"/>
              <a:t>構文解析の基本となる定理</a:t>
            </a:r>
            <a:r>
              <a:rPr lang="en-US" altLang="ja-JP" b="1" dirty="0"/>
              <a:t> (Knuth [2]):</a:t>
            </a:r>
            <a:br>
              <a:rPr lang="en-US" altLang="ja-JP" dirty="0"/>
            </a:br>
            <a:r>
              <a:rPr lang="en-US" altLang="ja-JP" dirty="0"/>
              <a:t>G </a:t>
            </a:r>
            <a:r>
              <a:rPr lang="ja-JP" altLang="en-US"/>
              <a:t>を開始記号が</a:t>
            </a:r>
            <a:r>
              <a:rPr lang="en-US" altLang="ja-JP" dirty="0"/>
              <a:t> S </a:t>
            </a:r>
            <a:r>
              <a:rPr lang="ja-JP" altLang="en-US"/>
              <a:t>である文脈自由文法とし，</a:t>
            </a:r>
            <a:r>
              <a:rPr lang="en-US" altLang="ja-JP" dirty="0">
                <a:sym typeface="Wingdings" pitchFamily="2" charset="2"/>
              </a:rPr>
              <a:t> </a:t>
            </a:r>
            <a:r>
              <a:rPr lang="ja-JP" altLang="en-US">
                <a:sym typeface="Wingdings" pitchFamily="2" charset="2"/>
              </a:rPr>
              <a:t>で</a:t>
            </a:r>
            <a:r>
              <a:rPr lang="en-US" altLang="ja-JP" dirty="0">
                <a:sym typeface="Wingdings" pitchFamily="2" charset="2"/>
              </a:rPr>
              <a:t> G </a:t>
            </a:r>
            <a:r>
              <a:rPr lang="ja-JP" altLang="en-US">
                <a:sym typeface="Wingdings" pitchFamily="2" charset="2"/>
              </a:rPr>
              <a:t>による</a:t>
            </a:r>
            <a:br>
              <a:rPr lang="en-US" altLang="ja-JP" dirty="0">
                <a:sym typeface="Wingdings" pitchFamily="2" charset="2"/>
              </a:rPr>
            </a:br>
            <a:r>
              <a:rPr lang="ja-JP" altLang="en-US">
                <a:sym typeface="Wingdings" pitchFamily="2" charset="2"/>
              </a:rPr>
              <a:t>最右導出の</a:t>
            </a:r>
            <a:r>
              <a:rPr lang="en-US" altLang="ja-JP" dirty="0">
                <a:sym typeface="Wingdings" pitchFamily="2" charset="2"/>
              </a:rPr>
              <a:t>1</a:t>
            </a:r>
            <a:r>
              <a:rPr lang="ja-JP" altLang="en-US">
                <a:sym typeface="Wingdings" pitchFamily="2" charset="2"/>
              </a:rPr>
              <a:t>ステップとする．このとき</a:t>
            </a:r>
            <a:endParaRPr lang="en-US" altLang="ja-JP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altLang="ja-JP" sz="4000" b="1" dirty="0">
                <a:sym typeface="Wingdings" pitchFamily="2" charset="2"/>
              </a:rPr>
              <a:t>{ αβ | S * αAw αβw }</a:t>
            </a:r>
          </a:p>
          <a:p>
            <a:pPr marL="0" indent="0">
              <a:buNone/>
            </a:pPr>
            <a:r>
              <a:rPr lang="ja-JP" altLang="en-US">
                <a:sym typeface="Wingdings" pitchFamily="2" charset="2"/>
              </a:rPr>
              <a:t>は正則言語である</a:t>
            </a:r>
            <a:endParaRPr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A9D7BCB-09FE-7941-BF84-0ABDDFAFFD26}"/>
              </a:ext>
            </a:extLst>
          </p:cNvPr>
          <p:cNvSpPr txBox="1">
            <a:spLocks/>
          </p:cNvSpPr>
          <p:nvPr/>
        </p:nvSpPr>
        <p:spPr>
          <a:xfrm>
            <a:off x="129822" y="5987352"/>
            <a:ext cx="11932355" cy="75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/>
              <a:t>[1] </a:t>
            </a:r>
            <a:r>
              <a:rPr lang="ja-JP" altLang="en-US" sz="2000"/>
              <a:t>大堀 淳</a:t>
            </a:r>
            <a:r>
              <a:rPr lang="en-US" altLang="ja-JP" sz="2000" dirty="0"/>
              <a:t>: LR</a:t>
            </a:r>
            <a:r>
              <a:rPr lang="ja-JP" altLang="en-US" sz="2000"/>
              <a:t>構文解析の原理</a:t>
            </a:r>
            <a:r>
              <a:rPr lang="en-US" altLang="ja-JP" sz="2000" dirty="0"/>
              <a:t>.  </a:t>
            </a:r>
            <a:r>
              <a:rPr lang="ja-JP" altLang="en-US" sz="2000"/>
              <a:t>コンピュータソフトウェア</a:t>
            </a:r>
            <a:r>
              <a:rPr lang="en-US" altLang="ja-JP" sz="2000" dirty="0"/>
              <a:t> 31(1) (2014) </a:t>
            </a:r>
            <a:r>
              <a:rPr lang="en-US" altLang="ja-JP" sz="2000" dirty="0">
                <a:hlinkClick r:id="rId3"/>
              </a:rPr>
              <a:t>https://doi.org/10.11309/jssst.31.1_30</a:t>
            </a:r>
            <a:br>
              <a:rPr lang="en-US" altLang="ja-JP" sz="2000" dirty="0"/>
            </a:br>
            <a:r>
              <a:rPr lang="en-US" altLang="ja-JP" sz="2000" dirty="0"/>
              <a:t>[2] Donald E. Knuth: On the Translation of Languages from Left to Right. Inf. Control. 8(6): 607-639 (1965) </a:t>
            </a:r>
            <a:r>
              <a:rPr lang="en" altLang="ja-JP" sz="2000" dirty="0">
                <a:hlinkClick r:id="rId4"/>
              </a:rPr>
              <a:t>https://www.sciencedirect.com/science/article/pii/S0019995865904262</a:t>
            </a:r>
            <a:r>
              <a:rPr lang="en-US" altLang="ja-JP" sz="2000" dirty="0"/>
              <a:t> </a:t>
            </a:r>
            <a:endParaRPr lang="ja-JP" altLang="en-US" sz="2000"/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8C6985CE-0D7D-D24B-8E2D-F0B3AB2AF7C2}"/>
              </a:ext>
            </a:extLst>
          </p:cNvPr>
          <p:cNvSpPr/>
          <p:nvPr/>
        </p:nvSpPr>
        <p:spPr bwMode="auto">
          <a:xfrm>
            <a:off x="4289779" y="3794633"/>
            <a:ext cx="1851377" cy="955513"/>
          </a:xfrm>
          <a:prstGeom prst="wedgeRoundRectCallout">
            <a:avLst>
              <a:gd name="adj1" fmla="val 42232"/>
              <a:gd name="adj2" fmla="val -77803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終端記号と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非終端記号が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混じった列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ED082059-181E-214C-99EB-372E96E65119}"/>
              </a:ext>
            </a:extLst>
          </p:cNvPr>
          <p:cNvSpPr/>
          <p:nvPr/>
        </p:nvSpPr>
        <p:spPr bwMode="auto">
          <a:xfrm>
            <a:off x="4612923" y="2744971"/>
            <a:ext cx="1851377" cy="365845"/>
          </a:xfrm>
          <a:prstGeom prst="wedgeRoundRectCallout">
            <a:avLst>
              <a:gd name="adj1" fmla="val 42842"/>
              <a:gd name="adj2" fmla="val 88657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非終端記号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8FBC28E0-6D73-A94C-A854-CF5FCF7D1D9E}"/>
              </a:ext>
            </a:extLst>
          </p:cNvPr>
          <p:cNvSpPr/>
          <p:nvPr/>
        </p:nvSpPr>
        <p:spPr bwMode="auto">
          <a:xfrm>
            <a:off x="6304844" y="3656098"/>
            <a:ext cx="1851377" cy="365845"/>
          </a:xfrm>
          <a:prstGeom prst="wedgeRoundRectCallout">
            <a:avLst>
              <a:gd name="adj1" fmla="val -13865"/>
              <a:gd name="adj2" fmla="val -74885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終端記号の列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D20D313F-C947-1A41-A00F-9B592B179E3D}"/>
              </a:ext>
            </a:extLst>
          </p:cNvPr>
          <p:cNvSpPr/>
          <p:nvPr/>
        </p:nvSpPr>
        <p:spPr bwMode="auto">
          <a:xfrm>
            <a:off x="6854472" y="2372419"/>
            <a:ext cx="2054577" cy="641857"/>
          </a:xfrm>
          <a:prstGeom prst="wedgeRoundRectCallout">
            <a:avLst>
              <a:gd name="adj1" fmla="val -19963"/>
              <a:gd name="adj2" fmla="val 82486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規則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A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β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による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書き換え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8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6423" y="95796"/>
            <a:ext cx="11127377" cy="888274"/>
          </a:xfrm>
        </p:spPr>
        <p:txBody>
          <a:bodyPr/>
          <a:lstStyle/>
          <a:p>
            <a:r>
              <a:rPr lang="ja-JP" altLang="en-US" dirty="0"/>
              <a:t>字句解析における特殊事情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6423" y="888274"/>
            <a:ext cx="11443063" cy="5860869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参考</a:t>
            </a:r>
            <a:r>
              <a:rPr lang="en-US" altLang="ja-JP" dirty="0"/>
              <a:t>: </a:t>
            </a:r>
            <a:r>
              <a:rPr lang="ja-JP" altLang="en-US"/>
              <a:t>文字集合 </a:t>
            </a:r>
            <a:r>
              <a:rPr lang="en-US" altLang="ja-JP" dirty="0"/>
              <a:t>{BEGIN, END} </a:t>
            </a:r>
            <a:r>
              <a:rPr lang="ja-JP" altLang="en-US"/>
              <a:t>で</a:t>
            </a:r>
            <a:r>
              <a:rPr lang="en-US" altLang="ja-JP" dirty="0"/>
              <a:t> BEGIN </a:t>
            </a:r>
            <a:r>
              <a:rPr lang="ja-JP" altLang="en-US"/>
              <a:t>と</a:t>
            </a:r>
            <a:r>
              <a:rPr lang="en-US" altLang="ja-JP" dirty="0"/>
              <a:t> END </a:t>
            </a:r>
            <a:r>
              <a:rPr lang="ja-JP" altLang="en-US"/>
              <a:t>の釣り合いが</a:t>
            </a:r>
            <a:br>
              <a:rPr lang="en-US" altLang="ja-JP" dirty="0"/>
            </a:br>
            <a:r>
              <a:rPr lang="ja-JP" altLang="en-US"/>
              <a:t>取れている列を認識する正規表現で書けないことの証明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b="1" dirty="0">
                <a:solidFill>
                  <a:srgbClr val="FF0000"/>
                </a:solidFill>
              </a:rPr>
              <a:t>Pumping lemma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/>
              <a:t>これを認識できる状態数</a:t>
            </a:r>
            <a:r>
              <a:rPr lang="en-US" altLang="ja-JP" dirty="0"/>
              <a:t> N </a:t>
            </a:r>
            <a:r>
              <a:rPr lang="ja-JP" altLang="en-US"/>
              <a:t>の有限状態オートマトン</a:t>
            </a:r>
            <a:r>
              <a:rPr lang="en-US" altLang="ja-JP" dirty="0"/>
              <a:t> M </a:t>
            </a:r>
            <a:r>
              <a:rPr lang="ja-JP" altLang="en-US"/>
              <a:t>が存在したと仮定</a:t>
            </a:r>
            <a:endParaRPr lang="en-US" altLang="ja-JP" dirty="0"/>
          </a:p>
          <a:p>
            <a:pPr lvl="1"/>
            <a:r>
              <a:rPr lang="en-US" altLang="ja-JP" dirty="0"/>
              <a:t>s := BEGIN</a:t>
            </a:r>
            <a:r>
              <a:rPr lang="en-US" altLang="ja-JP" baseline="30000" dirty="0"/>
              <a:t>N+1</a:t>
            </a:r>
            <a:r>
              <a:rPr lang="en-US" altLang="ja-JP" dirty="0"/>
              <a:t> END</a:t>
            </a:r>
            <a:r>
              <a:rPr lang="en-US" altLang="ja-JP" baseline="30000" dirty="0"/>
              <a:t>N+1</a:t>
            </a:r>
            <a:r>
              <a:rPr lang="en-US" altLang="ja-JP" dirty="0"/>
              <a:t> </a:t>
            </a:r>
            <a:r>
              <a:rPr lang="ja-JP" altLang="en-US"/>
              <a:t>は</a:t>
            </a:r>
            <a:r>
              <a:rPr lang="en-US" altLang="ja-JP" dirty="0"/>
              <a:t> BEGIN </a:t>
            </a:r>
            <a:r>
              <a:rPr lang="ja-JP" altLang="en-US"/>
              <a:t>と</a:t>
            </a:r>
            <a:r>
              <a:rPr lang="en-US" altLang="ja-JP" dirty="0"/>
              <a:t> END </a:t>
            </a:r>
            <a:r>
              <a:rPr lang="ja-JP" altLang="en-US"/>
              <a:t>の釣り合いが取れているので</a:t>
            </a:r>
            <a:br>
              <a:rPr lang="en-US" altLang="ja-JP" dirty="0"/>
            </a:br>
            <a:r>
              <a:rPr lang="en-US" altLang="ja-JP" dirty="0"/>
              <a:t>M </a:t>
            </a:r>
            <a:r>
              <a:rPr lang="ja-JP" altLang="en-US"/>
              <a:t>で受理されるはず</a:t>
            </a:r>
            <a:endParaRPr lang="en-US" altLang="ja-JP" dirty="0"/>
          </a:p>
          <a:p>
            <a:pPr lvl="2"/>
            <a:r>
              <a:rPr lang="en-US" altLang="ja-JP" dirty="0" err="1"/>
              <a:t>BEGIN</a:t>
            </a:r>
            <a:r>
              <a:rPr lang="en-US" altLang="ja-JP" baseline="30000" dirty="0" err="1"/>
              <a:t>n</a:t>
            </a:r>
            <a:r>
              <a:rPr lang="en-US" altLang="ja-JP" dirty="0"/>
              <a:t> </a:t>
            </a:r>
            <a:r>
              <a:rPr lang="ja-JP" altLang="en-US"/>
              <a:t>や</a:t>
            </a:r>
            <a:r>
              <a:rPr lang="en-US" altLang="ja-JP" dirty="0"/>
              <a:t> </a:t>
            </a:r>
            <a:r>
              <a:rPr lang="en-US" altLang="ja-JP" dirty="0" err="1"/>
              <a:t>END</a:t>
            </a:r>
            <a:r>
              <a:rPr lang="en-US" altLang="ja-JP" baseline="30000" dirty="0" err="1"/>
              <a:t>n</a:t>
            </a:r>
            <a:r>
              <a:rPr lang="en-US" altLang="ja-JP" dirty="0"/>
              <a:t> </a:t>
            </a:r>
            <a:r>
              <a:rPr lang="ja-JP" altLang="en-US"/>
              <a:t>で同じトークンが</a:t>
            </a:r>
            <a:r>
              <a:rPr lang="en-US" altLang="ja-JP" dirty="0"/>
              <a:t> n </a:t>
            </a:r>
            <a:r>
              <a:rPr lang="ja-JP" altLang="en-US"/>
              <a:t>個並んだ列を表す</a:t>
            </a:r>
            <a:endParaRPr lang="en-US" altLang="ja-JP" dirty="0"/>
          </a:p>
          <a:p>
            <a:pPr lvl="1"/>
            <a:r>
              <a:rPr lang="en-US" altLang="ja-JP" dirty="0"/>
              <a:t>s </a:t>
            </a:r>
            <a:r>
              <a:rPr lang="ja-JP" altLang="en-US"/>
              <a:t>を入力として</a:t>
            </a:r>
            <a:r>
              <a:rPr lang="en-US" altLang="ja-JP" dirty="0"/>
              <a:t> M </a:t>
            </a:r>
            <a:r>
              <a:rPr lang="ja-JP" altLang="en-US"/>
              <a:t>を走らせると</a:t>
            </a:r>
            <a:r>
              <a:rPr lang="en-US" altLang="ja-JP" dirty="0"/>
              <a:t>BEGIN</a:t>
            </a:r>
            <a:r>
              <a:rPr lang="en-US" altLang="ja-JP" baseline="30000" dirty="0"/>
              <a:t>N+1</a:t>
            </a:r>
            <a:r>
              <a:rPr lang="en-US" altLang="ja-JP" dirty="0"/>
              <a:t> </a:t>
            </a:r>
            <a:r>
              <a:rPr lang="ja-JP" altLang="en-US"/>
              <a:t>を読んでいる途中で同じ状態を二度通る</a:t>
            </a:r>
            <a:endParaRPr lang="en-US" altLang="ja-JP" dirty="0"/>
          </a:p>
          <a:p>
            <a:pPr lvl="1"/>
            <a:r>
              <a:rPr lang="en-US" altLang="ja-JP" dirty="0" err="1"/>
              <a:t>BEGIN</a:t>
            </a:r>
            <a:r>
              <a:rPr lang="en-US" altLang="ja-JP" baseline="30000" dirty="0" err="1"/>
              <a:t>i</a:t>
            </a:r>
            <a:r>
              <a:rPr lang="en-US" altLang="ja-JP" dirty="0"/>
              <a:t> </a:t>
            </a:r>
            <a:r>
              <a:rPr lang="ja-JP" altLang="en-US"/>
              <a:t>を読んだところで状態</a:t>
            </a:r>
            <a:r>
              <a:rPr lang="en-US" altLang="ja-JP" dirty="0"/>
              <a:t> q </a:t>
            </a:r>
            <a:r>
              <a:rPr lang="ja-JP" altLang="en-US"/>
              <a:t>に，そこから </a:t>
            </a:r>
            <a:r>
              <a:rPr lang="en-US" altLang="ja-JP" dirty="0" err="1"/>
              <a:t>BEGIN</a:t>
            </a:r>
            <a:r>
              <a:rPr lang="en-US" altLang="ja-JP" baseline="30000" dirty="0" err="1"/>
              <a:t>j</a:t>
            </a:r>
            <a:r>
              <a:rPr lang="en-US" altLang="ja-JP" dirty="0"/>
              <a:t>  </a:t>
            </a:r>
            <a:r>
              <a:rPr lang="ja-JP" altLang="en-US"/>
              <a:t>を読んだところで</a:t>
            </a:r>
            <a:r>
              <a:rPr lang="en-US" altLang="ja-JP" dirty="0"/>
              <a:t> </a:t>
            </a:r>
            <a:r>
              <a:rPr lang="ja-JP" altLang="en-US"/>
              <a:t>再び状態</a:t>
            </a:r>
            <a:r>
              <a:rPr lang="en-US" altLang="ja-JP" dirty="0"/>
              <a:t> q </a:t>
            </a:r>
            <a:r>
              <a:rPr lang="ja-JP" altLang="en-US"/>
              <a:t>に，そこから </a:t>
            </a:r>
            <a:r>
              <a:rPr lang="en-US" altLang="ja-JP" dirty="0"/>
              <a:t>BEGIN</a:t>
            </a:r>
            <a:r>
              <a:rPr lang="en-US" altLang="ja-JP" baseline="30000" dirty="0"/>
              <a:t>N+1-i-j</a:t>
            </a:r>
            <a:r>
              <a:rPr lang="ja-JP" altLang="en-US"/>
              <a:t> </a:t>
            </a:r>
            <a:r>
              <a:rPr lang="en-US" altLang="ja-JP" dirty="0"/>
              <a:t>END</a:t>
            </a:r>
            <a:r>
              <a:rPr lang="en-US" altLang="ja-JP" baseline="30000" dirty="0"/>
              <a:t>N+1</a:t>
            </a:r>
            <a:r>
              <a:rPr lang="en-US" altLang="ja-JP" dirty="0"/>
              <a:t> </a:t>
            </a:r>
            <a:r>
              <a:rPr lang="ja-JP" altLang="en-US"/>
              <a:t>を読んだところで受理状態に到達したとしよう</a:t>
            </a:r>
            <a:endParaRPr lang="en-US" altLang="ja-JP" dirty="0"/>
          </a:p>
          <a:p>
            <a:pPr lvl="1"/>
            <a:r>
              <a:rPr lang="ja-JP" altLang="en-US"/>
              <a:t>すると，任意の</a:t>
            </a:r>
            <a:r>
              <a:rPr lang="en-US" altLang="ja-JP" dirty="0"/>
              <a:t> n </a:t>
            </a:r>
            <a:r>
              <a:rPr lang="ja-JP" altLang="en-US"/>
              <a:t>について </a:t>
            </a:r>
            <a:r>
              <a:rPr lang="en-US" altLang="ja-JP" dirty="0" err="1"/>
              <a:t>s</a:t>
            </a:r>
            <a:r>
              <a:rPr lang="en-US" altLang="ja-JP" baseline="-25000" dirty="0" err="1"/>
              <a:t>n</a:t>
            </a:r>
            <a:r>
              <a:rPr lang="en-US" altLang="ja-JP" dirty="0"/>
              <a:t> := </a:t>
            </a:r>
            <a:r>
              <a:rPr lang="en-US" altLang="ja-JP" dirty="0" err="1"/>
              <a:t>BEGIN</a:t>
            </a:r>
            <a:r>
              <a:rPr lang="en-US" altLang="ja-JP" baseline="30000" dirty="0" err="1"/>
              <a:t>i</a:t>
            </a:r>
            <a:r>
              <a:rPr lang="en-US" altLang="ja-JP" dirty="0"/>
              <a:t> </a:t>
            </a:r>
            <a:r>
              <a:rPr lang="en-US" altLang="ja-JP" dirty="0" err="1"/>
              <a:t>BEGIN</a:t>
            </a:r>
            <a:r>
              <a:rPr lang="en-US" altLang="ja-JP" baseline="30000" dirty="0" err="1"/>
              <a:t>j×n</a:t>
            </a:r>
            <a:r>
              <a:rPr lang="en-US" altLang="ja-JP" dirty="0"/>
              <a:t> BEGIN</a:t>
            </a:r>
            <a:r>
              <a:rPr lang="en-US" altLang="ja-JP" baseline="30000" dirty="0"/>
              <a:t>N+1-i-j</a:t>
            </a:r>
            <a:r>
              <a:rPr lang="en-US" altLang="ja-JP" dirty="0"/>
              <a:t> END</a:t>
            </a:r>
            <a:r>
              <a:rPr lang="en-US" altLang="ja-JP" baseline="30000" dirty="0"/>
              <a:t>N+1</a:t>
            </a:r>
            <a:r>
              <a:rPr lang="en-US" altLang="ja-JP" dirty="0"/>
              <a:t> </a:t>
            </a:r>
            <a:r>
              <a:rPr lang="ja-JP" altLang="en-US"/>
              <a:t>は</a:t>
            </a:r>
            <a:br>
              <a:rPr lang="en-US" altLang="ja-JP" dirty="0"/>
            </a:br>
            <a:r>
              <a:rPr lang="en-US" altLang="ja-JP" dirty="0"/>
              <a:t>M </a:t>
            </a:r>
            <a:r>
              <a:rPr lang="ja-JP" altLang="en-US"/>
              <a:t>に受理される</a:t>
            </a:r>
            <a:endParaRPr lang="en-US" altLang="ja-JP" dirty="0"/>
          </a:p>
          <a:p>
            <a:pPr lvl="1"/>
            <a:r>
              <a:rPr lang="ja-JP" altLang="en-US"/>
              <a:t>しかし</a:t>
            </a:r>
            <a:r>
              <a:rPr lang="en-US" altLang="ja-JP" dirty="0"/>
              <a:t> n &gt; 1 </a:t>
            </a:r>
            <a:r>
              <a:rPr lang="ja-JP" altLang="en-US"/>
              <a:t>では</a:t>
            </a:r>
            <a:r>
              <a:rPr lang="en-US" altLang="ja-JP" dirty="0"/>
              <a:t> </a:t>
            </a:r>
            <a:r>
              <a:rPr lang="en-US" altLang="ja-JP" dirty="0" err="1"/>
              <a:t>s</a:t>
            </a:r>
            <a:r>
              <a:rPr lang="en-US" altLang="ja-JP" baseline="-25000" dirty="0" err="1"/>
              <a:t>n</a:t>
            </a:r>
            <a:r>
              <a:rPr lang="en-US" altLang="ja-JP" dirty="0"/>
              <a:t> </a:t>
            </a:r>
            <a:r>
              <a:rPr lang="ja-JP" altLang="en-US"/>
              <a:t>は釣り合っていないので，</a:t>
            </a:r>
            <a:r>
              <a:rPr lang="en-US" altLang="ja-JP" dirty="0"/>
              <a:t>M</a:t>
            </a:r>
            <a:r>
              <a:rPr lang="ja-JP" altLang="en-US"/>
              <a:t>が</a:t>
            </a:r>
            <a:r>
              <a:rPr lang="en-US" altLang="ja-JP" dirty="0"/>
              <a:t> BEGIN </a:t>
            </a:r>
            <a:r>
              <a:rPr lang="ja-JP" altLang="en-US"/>
              <a:t>と</a:t>
            </a:r>
            <a:r>
              <a:rPr lang="en-US" altLang="ja-JP" dirty="0"/>
              <a:t> END </a:t>
            </a:r>
            <a:r>
              <a:rPr lang="ja-JP" altLang="en-US"/>
              <a:t>が</a:t>
            </a:r>
            <a:br>
              <a:rPr lang="en-US" altLang="ja-JP" dirty="0"/>
            </a:br>
            <a:r>
              <a:rPr lang="ja-JP" altLang="en-US"/>
              <a:t>釣り合った列を受理するオートマトンであることに矛盾</a:t>
            </a:r>
            <a:endParaRPr lang="en-US" altLang="ja-JP" dirty="0"/>
          </a:p>
          <a:p>
            <a:r>
              <a:rPr lang="en-US" altLang="ja-JP" dirty="0"/>
              <a:t>Nested comment </a:t>
            </a:r>
            <a:r>
              <a:rPr lang="ja-JP" altLang="en-US"/>
              <a:t>が書けないことも同様にして証明できる</a:t>
            </a:r>
            <a:endParaRPr lang="en-US" altLang="ja-JP" dirty="0"/>
          </a:p>
          <a:p>
            <a:pPr lvl="2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010963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b="1" dirty="0"/>
              <a:t>LR</a:t>
            </a:r>
            <a:r>
              <a:rPr lang="ja-JP" altLang="en-US" b="1"/>
              <a:t>構文解析の基本となる定理</a:t>
            </a:r>
            <a:r>
              <a:rPr lang="en-US" altLang="ja-JP" b="1" dirty="0"/>
              <a:t> (Knuth [2]):</a:t>
            </a:r>
            <a:br>
              <a:rPr lang="en-US" altLang="ja-JP" dirty="0"/>
            </a:br>
            <a:r>
              <a:rPr lang="en-US" altLang="ja-JP" dirty="0"/>
              <a:t>G </a:t>
            </a:r>
            <a:r>
              <a:rPr lang="ja-JP" altLang="en-US"/>
              <a:t>を開始記号が</a:t>
            </a:r>
            <a:r>
              <a:rPr lang="en-US" altLang="ja-JP" dirty="0"/>
              <a:t> S </a:t>
            </a:r>
            <a:r>
              <a:rPr lang="ja-JP" altLang="en-US"/>
              <a:t>である文脈自由文法とし，</a:t>
            </a:r>
            <a:r>
              <a:rPr lang="en-US" altLang="ja-JP" dirty="0">
                <a:sym typeface="Wingdings" pitchFamily="2" charset="2"/>
              </a:rPr>
              <a:t> </a:t>
            </a:r>
            <a:r>
              <a:rPr lang="ja-JP" altLang="en-US">
                <a:sym typeface="Wingdings" pitchFamily="2" charset="2"/>
              </a:rPr>
              <a:t>で</a:t>
            </a:r>
            <a:r>
              <a:rPr lang="en-US" altLang="ja-JP" dirty="0">
                <a:sym typeface="Wingdings" pitchFamily="2" charset="2"/>
              </a:rPr>
              <a:t> G </a:t>
            </a:r>
            <a:r>
              <a:rPr lang="ja-JP" altLang="en-US">
                <a:sym typeface="Wingdings" pitchFamily="2" charset="2"/>
              </a:rPr>
              <a:t>による</a:t>
            </a:r>
            <a:br>
              <a:rPr lang="en-US" altLang="ja-JP" dirty="0">
                <a:sym typeface="Wingdings" pitchFamily="2" charset="2"/>
              </a:rPr>
            </a:br>
            <a:r>
              <a:rPr lang="ja-JP" altLang="en-US">
                <a:sym typeface="Wingdings" pitchFamily="2" charset="2"/>
              </a:rPr>
              <a:t>最右導出の</a:t>
            </a:r>
            <a:r>
              <a:rPr lang="en-US" altLang="ja-JP" dirty="0">
                <a:sym typeface="Wingdings" pitchFamily="2" charset="2"/>
              </a:rPr>
              <a:t>1</a:t>
            </a:r>
            <a:r>
              <a:rPr lang="ja-JP" altLang="en-US">
                <a:sym typeface="Wingdings" pitchFamily="2" charset="2"/>
              </a:rPr>
              <a:t>ステップとする．このとき</a:t>
            </a:r>
            <a:endParaRPr lang="en-US" altLang="ja-JP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altLang="ja-JP" sz="4000" b="1" dirty="0">
                <a:sym typeface="Wingdings" pitchFamily="2" charset="2"/>
              </a:rPr>
              <a:t>{ αβ | S * αAw αβw }</a:t>
            </a:r>
          </a:p>
          <a:p>
            <a:pPr marL="0" indent="0">
              <a:buNone/>
            </a:pPr>
            <a:r>
              <a:rPr lang="ja-JP" altLang="en-US">
                <a:sym typeface="Wingdings" pitchFamily="2" charset="2"/>
              </a:rPr>
              <a:t>は正則言語である</a:t>
            </a:r>
            <a:endParaRPr lang="en-US" altLang="ja-JP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オートマトンで </a:t>
            </a:r>
            <a:r>
              <a:rPr lang="en-US" altLang="ja-JP" dirty="0">
                <a:sym typeface="Wingdings" pitchFamily="2" charset="2"/>
              </a:rPr>
              <a:t>Aβ.</a:t>
            </a:r>
            <a:r>
              <a:rPr lang="ja-JP" altLang="en-US">
                <a:sym typeface="Wingdings" pitchFamily="2" charset="2"/>
              </a:rPr>
              <a:t> の形のアイテムを含む状態を</a:t>
            </a:r>
            <a:br>
              <a:rPr lang="en-US" altLang="ja-JP" dirty="0">
                <a:sym typeface="Wingdings" pitchFamily="2" charset="2"/>
              </a:rPr>
            </a:br>
            <a:r>
              <a:rPr lang="ja-JP" altLang="en-US">
                <a:sym typeface="Wingdings" pitchFamily="2" charset="2"/>
              </a:rPr>
              <a:t>受理状態とするオートマトンが</a:t>
            </a:r>
            <a:r>
              <a:rPr lang="en-US" altLang="ja-JP" dirty="0">
                <a:sym typeface="Wingdings" pitchFamily="2" charset="2"/>
              </a:rPr>
              <a:t>C</a:t>
            </a:r>
            <a:r>
              <a:rPr lang="en-US" altLang="ja-JP" baseline="-25000" dirty="0">
                <a:sym typeface="Wingdings" pitchFamily="2" charset="2"/>
              </a:rPr>
              <a:t>G</a:t>
            </a:r>
            <a:r>
              <a:rPr lang="ja-JP" altLang="en-US">
                <a:sym typeface="Wingdings" pitchFamily="2" charset="2"/>
              </a:rPr>
              <a:t>を受理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よって，すべての受理状態がちょうど一つの </a:t>
            </a:r>
            <a:r>
              <a:rPr lang="en-US" altLang="ja-JP" dirty="0">
                <a:sym typeface="Wingdings" pitchFamily="2" charset="2"/>
              </a:rPr>
              <a:t>Aβ. </a:t>
            </a:r>
            <a:r>
              <a:rPr lang="ja-JP" altLang="en-US">
                <a:sym typeface="Wingdings" pitchFamily="2" charset="2"/>
              </a:rPr>
              <a:t>のみからなるのであれば，このオートマトンで</a:t>
            </a:r>
            <a:r>
              <a:rPr lang="en-US" altLang="ja-JP" dirty="0">
                <a:sym typeface="Wingdings" pitchFamily="2" charset="2"/>
              </a:rPr>
              <a:t>reduce</a:t>
            </a:r>
            <a:r>
              <a:rPr lang="ja-JP" altLang="en-US">
                <a:sym typeface="Wingdings" pitchFamily="2" charset="2"/>
              </a:rPr>
              <a:t>に使うべき規則がわかる</a:t>
            </a:r>
            <a:endParaRPr lang="en-US" altLang="ja-JP" dirty="0">
              <a:sym typeface="Wingdings" pitchFamily="2" charset="2"/>
            </a:endParaRPr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8C6985CE-0D7D-D24B-8E2D-F0B3AB2AF7C2}"/>
              </a:ext>
            </a:extLst>
          </p:cNvPr>
          <p:cNvSpPr/>
          <p:nvPr/>
        </p:nvSpPr>
        <p:spPr bwMode="auto">
          <a:xfrm>
            <a:off x="4289777" y="3361264"/>
            <a:ext cx="1851377" cy="955513"/>
          </a:xfrm>
          <a:prstGeom prst="wedgeRoundRectCallout">
            <a:avLst>
              <a:gd name="adj1" fmla="val 42232"/>
              <a:gd name="adj2" fmla="val -58900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終端記号と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非終端記号が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混じった列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ED082059-181E-214C-99EB-372E96E65119}"/>
              </a:ext>
            </a:extLst>
          </p:cNvPr>
          <p:cNvSpPr/>
          <p:nvPr/>
        </p:nvSpPr>
        <p:spPr bwMode="auto">
          <a:xfrm>
            <a:off x="4793545" y="2410522"/>
            <a:ext cx="1851377" cy="365845"/>
          </a:xfrm>
          <a:prstGeom prst="wedgeRoundRectCallout">
            <a:avLst>
              <a:gd name="adj1" fmla="val 42842"/>
              <a:gd name="adj2" fmla="val 88657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非終端記号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8FBC28E0-6D73-A94C-A854-CF5FCF7D1D9E}"/>
              </a:ext>
            </a:extLst>
          </p:cNvPr>
          <p:cNvSpPr/>
          <p:nvPr/>
        </p:nvSpPr>
        <p:spPr bwMode="auto">
          <a:xfrm>
            <a:off x="6225822" y="3371049"/>
            <a:ext cx="1851377" cy="365845"/>
          </a:xfrm>
          <a:prstGeom prst="wedgeRoundRectCallout">
            <a:avLst>
              <a:gd name="adj1" fmla="val -13865"/>
              <a:gd name="adj2" fmla="val -74885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終端記号の列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D20D313F-C947-1A41-A00F-9B592B179E3D}"/>
              </a:ext>
            </a:extLst>
          </p:cNvPr>
          <p:cNvSpPr/>
          <p:nvPr/>
        </p:nvSpPr>
        <p:spPr bwMode="auto">
          <a:xfrm>
            <a:off x="6854472" y="2134510"/>
            <a:ext cx="2054577" cy="641857"/>
          </a:xfrm>
          <a:prstGeom prst="wedgeRoundRectCallout">
            <a:avLst>
              <a:gd name="adj1" fmla="val -19963"/>
              <a:gd name="adj2" fmla="val 82486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規則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A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β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による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書き換え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5FF84247-286F-884E-A188-2C29BAFFDCAD}"/>
              </a:ext>
            </a:extLst>
          </p:cNvPr>
          <p:cNvSpPr txBox="1">
            <a:spLocks/>
          </p:cNvSpPr>
          <p:nvPr/>
        </p:nvSpPr>
        <p:spPr>
          <a:xfrm>
            <a:off x="129822" y="5987352"/>
            <a:ext cx="11932355" cy="75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/>
              <a:t>[1] </a:t>
            </a:r>
            <a:r>
              <a:rPr lang="ja-JP" altLang="en-US" sz="2000"/>
              <a:t>大堀 淳</a:t>
            </a:r>
            <a:r>
              <a:rPr lang="en-US" altLang="ja-JP" sz="2000" dirty="0"/>
              <a:t>: LR</a:t>
            </a:r>
            <a:r>
              <a:rPr lang="ja-JP" altLang="en-US" sz="2000"/>
              <a:t>構文解析の原理</a:t>
            </a:r>
            <a:r>
              <a:rPr lang="en-US" altLang="ja-JP" sz="2000" dirty="0"/>
              <a:t>.  </a:t>
            </a:r>
            <a:r>
              <a:rPr lang="ja-JP" altLang="en-US" sz="2000"/>
              <a:t>コンピュータソフトウェア</a:t>
            </a:r>
            <a:r>
              <a:rPr lang="en-US" altLang="ja-JP" sz="2000" dirty="0"/>
              <a:t> 31(1) (2014) </a:t>
            </a:r>
            <a:r>
              <a:rPr lang="en-US" altLang="ja-JP" sz="2000" dirty="0">
                <a:hlinkClick r:id="rId3"/>
              </a:rPr>
              <a:t>https://doi.org/10.11309/jssst.31.1_30</a:t>
            </a:r>
            <a:br>
              <a:rPr lang="en-US" altLang="ja-JP" sz="2000" dirty="0"/>
            </a:br>
            <a:r>
              <a:rPr lang="en-US" altLang="ja-JP" sz="2000" dirty="0"/>
              <a:t>[2] Donald E. Knuth: On the Translation of Languages from Left to Right. Inf. Control. 8(6): 607-639 (1965) </a:t>
            </a:r>
            <a:r>
              <a:rPr lang="en" altLang="ja-JP" sz="2000" dirty="0">
                <a:hlinkClick r:id="rId4"/>
              </a:rPr>
              <a:t>https://www.sciencedirect.com/science/article/pii/S0019995865904262</a:t>
            </a:r>
            <a:r>
              <a:rPr lang="en-US" altLang="ja-JP" sz="2000" dirty="0"/>
              <a:t> </a:t>
            </a:r>
            <a:endParaRPr lang="ja-JP" altLang="en-US" sz="200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025920E8-978B-9E49-B355-8C1D2009A5E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LR(0)</a:t>
            </a:r>
            <a:r>
              <a:rPr lang="ja-JP" altLang="en-US"/>
              <a:t>オートマトンとは結局何なのか</a:t>
            </a:r>
            <a:br>
              <a:rPr lang="en-US" altLang="ja-JP"/>
            </a:br>
            <a:r>
              <a:rPr lang="ja-JP" altLang="en-US" sz="2400"/>
              <a:t>詳しくは</a:t>
            </a:r>
            <a:r>
              <a:rPr lang="en-US" altLang="ja-JP" sz="2400"/>
              <a:t> [1] </a:t>
            </a:r>
            <a:r>
              <a:rPr lang="ja-JP" altLang="en-US" sz="2400"/>
              <a:t>を読もう</a:t>
            </a:r>
            <a:r>
              <a:rPr lang="en-US" altLang="ja-JP" sz="2400"/>
              <a:t>!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588305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LR </a:t>
            </a:r>
            <a:r>
              <a:rPr lang="ja-JP" altLang="en-US">
                <a:sym typeface="Wingdings" pitchFamily="2" charset="2"/>
              </a:rPr>
              <a:t>構文解析の概要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アイテムと</a:t>
            </a:r>
            <a:r>
              <a:rPr lang="en-US" altLang="ja-JP" dirty="0">
                <a:sym typeface="Wingdings" pitchFamily="2" charset="2"/>
              </a:rPr>
              <a:t> shift/reduce </a:t>
            </a:r>
            <a:r>
              <a:rPr lang="ja-JP" altLang="en-US">
                <a:sym typeface="Wingdings" pitchFamily="2" charset="2"/>
              </a:rPr>
              <a:t>の判断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オートマトン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LR(0)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の実装における工夫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573821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489" y="11701"/>
            <a:ext cx="10006655" cy="936104"/>
          </a:xfrm>
        </p:spPr>
        <p:txBody>
          <a:bodyPr/>
          <a:lstStyle/>
          <a:p>
            <a:r>
              <a:rPr lang="ja-JP" altLang="en-US">
                <a:latin typeface="Comic Sans MS" pitchFamily="66" charset="0"/>
              </a:rPr>
              <a:t>ここまで説明した</a:t>
            </a:r>
            <a:r>
              <a:rPr lang="en-US" altLang="ja-JP" dirty="0">
                <a:latin typeface="Comic Sans MS" pitchFamily="66" charset="0"/>
              </a:rPr>
              <a:t>LR(0)</a:t>
            </a:r>
            <a:r>
              <a:rPr lang="ja-JP" altLang="en-US">
                <a:latin typeface="Comic Sans MS" pitchFamily="66" charset="0"/>
              </a:rPr>
              <a:t>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3511" y="908721"/>
            <a:ext cx="11774311" cy="541305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ja-JP" sz="3200" dirty="0"/>
              <a:t>shift </a:t>
            </a:r>
            <a:r>
              <a:rPr lang="ja-JP" altLang="en-US" sz="3200"/>
              <a:t>したり</a:t>
            </a:r>
            <a:r>
              <a:rPr lang="en-US" altLang="ja-JP" sz="3200" dirty="0"/>
              <a:t> reduce </a:t>
            </a:r>
            <a:r>
              <a:rPr lang="ja-JP" altLang="en-US" sz="3200"/>
              <a:t>したりするたびに最初から</a:t>
            </a:r>
            <a:br>
              <a:rPr lang="en-US" altLang="ja-JP" sz="3200" dirty="0"/>
            </a:br>
            <a:r>
              <a:rPr lang="en-US" altLang="ja-JP" sz="3200" dirty="0"/>
              <a:t>LR(0)</a:t>
            </a:r>
            <a:r>
              <a:rPr lang="ja-JP" altLang="en-US" sz="3200"/>
              <a:t>オートマトンを走らせ直すのは非効率的</a:t>
            </a:r>
            <a:endParaRPr kumimoji="1" lang="en-US" altLang="ja-JP" sz="3600" dirty="0">
              <a:latin typeface="Comic Sans MS" pitchFamily="66" charset="0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BAFFF2A-9DB4-A04A-986D-61258BAB7F8C}"/>
              </a:ext>
            </a:extLst>
          </p:cNvPr>
          <p:cNvSpPr/>
          <p:nvPr/>
        </p:nvSpPr>
        <p:spPr>
          <a:xfrm>
            <a:off x="2488431" y="2944407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B905A0-DFD1-2049-AEB3-26C92069F934}"/>
              </a:ext>
            </a:extLst>
          </p:cNvPr>
          <p:cNvSpPr txBox="1"/>
          <p:nvPr/>
        </p:nvSpPr>
        <p:spPr>
          <a:xfrm>
            <a:off x="2574236" y="2938305"/>
            <a:ext cx="1452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7E09EB-01F9-9E4F-922B-9CECF97CDEF2}"/>
              </a:ext>
            </a:extLst>
          </p:cNvPr>
          <p:cNvCxnSpPr/>
          <p:nvPr/>
        </p:nvCxnSpPr>
        <p:spPr>
          <a:xfrm>
            <a:off x="3136503" y="4240551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F29E9C-E3ED-DA47-94EA-EAE141DBE16D}"/>
              </a:ext>
            </a:extLst>
          </p:cNvPr>
          <p:cNvSpPr txBox="1"/>
          <p:nvPr/>
        </p:nvSpPr>
        <p:spPr>
          <a:xfrm>
            <a:off x="3160573" y="452858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3C4A49-3D45-2E43-AB94-A49EB63109E4}"/>
              </a:ext>
            </a:extLst>
          </p:cNvPr>
          <p:cNvSpPr txBox="1"/>
          <p:nvPr/>
        </p:nvSpPr>
        <p:spPr>
          <a:xfrm>
            <a:off x="1775521" y="3064090"/>
            <a:ext cx="7360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6D70E28-A242-CA41-8D61-89EC0C230CBE}"/>
              </a:ext>
            </a:extLst>
          </p:cNvPr>
          <p:cNvGrpSpPr/>
          <p:nvPr/>
        </p:nvGrpSpPr>
        <p:grpSpPr>
          <a:xfrm>
            <a:off x="2423511" y="5392683"/>
            <a:ext cx="1584176" cy="720081"/>
            <a:chOff x="474632" y="4005064"/>
            <a:chExt cx="1584176" cy="720080"/>
          </a:xfrm>
        </p:grpSpPr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62D3CA16-B929-A646-82E3-832BB1DD0E7B}"/>
                </a:ext>
              </a:extLst>
            </p:cNvPr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289D48E-527F-E345-8710-242E5F03F4AB}"/>
                </a:ext>
              </a:extLst>
            </p:cNvPr>
            <p:cNvSpPr txBox="1"/>
            <p:nvPr/>
          </p:nvSpPr>
          <p:spPr>
            <a:xfrm>
              <a:off x="539552" y="4124979"/>
              <a:ext cx="145264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sz="2800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40DEDCD-9ED2-BC40-99B6-B6265407BCDA}"/>
              </a:ext>
            </a:extLst>
          </p:cNvPr>
          <p:cNvCxnSpPr/>
          <p:nvPr/>
        </p:nvCxnSpPr>
        <p:spPr>
          <a:xfrm>
            <a:off x="4097709" y="3287515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82F412-EE84-9448-A1A4-1869DE66483B}"/>
              </a:ext>
            </a:extLst>
          </p:cNvPr>
          <p:cNvSpPr txBox="1"/>
          <p:nvPr/>
        </p:nvSpPr>
        <p:spPr>
          <a:xfrm>
            <a:off x="4129182" y="285303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4B46979-4A9C-A241-A18C-23918C51636B}"/>
              </a:ext>
            </a:extLst>
          </p:cNvPr>
          <p:cNvCxnSpPr/>
          <p:nvPr/>
        </p:nvCxnSpPr>
        <p:spPr>
          <a:xfrm>
            <a:off x="4072607" y="38805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406173E8-92D4-384F-9F6B-0DEA8F158B40}"/>
              </a:ext>
            </a:extLst>
          </p:cNvPr>
          <p:cNvSpPr/>
          <p:nvPr/>
        </p:nvSpPr>
        <p:spPr>
          <a:xfrm>
            <a:off x="4560583" y="3675227"/>
            <a:ext cx="1584176" cy="222150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6A4886-73F1-FA47-8046-85E8897CF197}"/>
              </a:ext>
            </a:extLst>
          </p:cNvPr>
          <p:cNvSpPr txBox="1"/>
          <p:nvPr/>
        </p:nvSpPr>
        <p:spPr>
          <a:xfrm>
            <a:off x="4646388" y="3669126"/>
            <a:ext cx="140936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  <a:p>
            <a:endParaRPr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C6F0DE-FCB8-8D4D-9076-CC1AEDF5D26B}"/>
              </a:ext>
            </a:extLst>
          </p:cNvPr>
          <p:cNvSpPr txBox="1"/>
          <p:nvPr/>
        </p:nvSpPr>
        <p:spPr>
          <a:xfrm>
            <a:off x="4103103" y="385735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79557BCD-E8C1-7C4E-9E29-24182D51C6A9}"/>
              </a:ext>
            </a:extLst>
          </p:cNvPr>
          <p:cNvSpPr/>
          <p:nvPr/>
        </p:nvSpPr>
        <p:spPr>
          <a:xfrm>
            <a:off x="4146432" y="4868440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B2B80F-782D-3049-B67B-FDB991EA70A7}"/>
              </a:ext>
            </a:extLst>
          </p:cNvPr>
          <p:cNvSpPr txBox="1"/>
          <p:nvPr/>
        </p:nvSpPr>
        <p:spPr>
          <a:xfrm>
            <a:off x="3958627" y="4585784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AB311D4-B8F6-9E4D-985C-21B8DA6C2FA0}"/>
              </a:ext>
            </a:extLst>
          </p:cNvPr>
          <p:cNvCxnSpPr/>
          <p:nvPr/>
        </p:nvCxnSpPr>
        <p:spPr>
          <a:xfrm>
            <a:off x="5268287" y="5896737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9E65A3D-C9C1-5F4C-9CF3-734DBC1C0725}"/>
              </a:ext>
            </a:extLst>
          </p:cNvPr>
          <p:cNvSpPr txBox="1"/>
          <p:nvPr/>
        </p:nvSpPr>
        <p:spPr>
          <a:xfrm>
            <a:off x="5290649" y="588811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D8AC8B92-14C3-A14D-ADD1-1C19C01CCAC0}"/>
              </a:ext>
            </a:extLst>
          </p:cNvPr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C58BED-F439-DB48-A0B9-41C8A4754459}"/>
              </a:ext>
            </a:extLst>
          </p:cNvPr>
          <p:cNvSpPr txBox="1"/>
          <p:nvPr/>
        </p:nvSpPr>
        <p:spPr>
          <a:xfrm>
            <a:off x="4631147" y="6258265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D8F43A0-0DB7-0846-B5AE-40F44B7AAE70}"/>
              </a:ext>
            </a:extLst>
          </p:cNvPr>
          <p:cNvCxnSpPr/>
          <p:nvPr/>
        </p:nvCxnSpPr>
        <p:spPr>
          <a:xfrm>
            <a:off x="6114261" y="488438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F72E33-247C-E642-9E7C-9CD0FD8647BE}"/>
              </a:ext>
            </a:extLst>
          </p:cNvPr>
          <p:cNvSpPr txBox="1"/>
          <p:nvPr/>
        </p:nvSpPr>
        <p:spPr>
          <a:xfrm>
            <a:off x="6186425" y="48612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4F99E55E-4CE4-B141-A4EC-F1EB4925C8BE}"/>
              </a:ext>
            </a:extLst>
          </p:cNvPr>
          <p:cNvSpPr/>
          <p:nvPr/>
        </p:nvSpPr>
        <p:spPr>
          <a:xfrm>
            <a:off x="6604107" y="4432059"/>
            <a:ext cx="1584176" cy="96062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2D6641-593B-2F4F-8712-437B73D89BE1}"/>
              </a:ext>
            </a:extLst>
          </p:cNvPr>
          <p:cNvSpPr txBox="1"/>
          <p:nvPr/>
        </p:nvSpPr>
        <p:spPr>
          <a:xfrm>
            <a:off x="6689912" y="4425955"/>
            <a:ext cx="1394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2C06F1-50BD-7042-841D-1BD4E8E25B04}"/>
              </a:ext>
            </a:extLst>
          </p:cNvPr>
          <p:cNvCxnSpPr/>
          <p:nvPr/>
        </p:nvCxnSpPr>
        <p:spPr>
          <a:xfrm>
            <a:off x="7361828" y="5409371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6D5084-FCFA-4C48-9658-06D3FA177D7C}"/>
              </a:ext>
            </a:extLst>
          </p:cNvPr>
          <p:cNvSpPr txBox="1"/>
          <p:nvPr/>
        </p:nvSpPr>
        <p:spPr>
          <a:xfrm>
            <a:off x="7396195" y="546501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)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AB444F7D-F86C-854B-A524-85D480D0A357}"/>
              </a:ext>
            </a:extLst>
          </p:cNvPr>
          <p:cNvGrpSpPr/>
          <p:nvPr/>
        </p:nvGrpSpPr>
        <p:grpSpPr>
          <a:xfrm>
            <a:off x="6533397" y="5970859"/>
            <a:ext cx="1584176" cy="609585"/>
            <a:chOff x="474632" y="4005064"/>
            <a:chExt cx="1584176" cy="846366"/>
          </a:xfrm>
        </p:grpSpPr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45E4A195-B796-C44C-8065-F4371817520B}"/>
                </a:ext>
              </a:extLst>
            </p:cNvPr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31CFC48-8856-B445-B60D-B5275ECA79D4}"/>
                </a:ext>
              </a:extLst>
            </p:cNvPr>
            <p:cNvSpPr txBox="1"/>
            <p:nvPr/>
          </p:nvSpPr>
          <p:spPr>
            <a:xfrm>
              <a:off x="539552" y="4124976"/>
              <a:ext cx="146706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163F991-0949-BC47-B182-183FF14B0985}"/>
              </a:ext>
            </a:extLst>
          </p:cNvPr>
          <p:cNvCxnSpPr>
            <a:endCxn id="34" idx="1"/>
          </p:cNvCxnSpPr>
          <p:nvPr/>
        </p:nvCxnSpPr>
        <p:spPr>
          <a:xfrm flipV="1">
            <a:off x="7324907" y="4116763"/>
            <a:ext cx="579" cy="306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825F60-C4DF-1E4F-B529-0D56EB4E4A7E}"/>
              </a:ext>
            </a:extLst>
          </p:cNvPr>
          <p:cNvSpPr txBox="1"/>
          <p:nvPr/>
        </p:nvSpPr>
        <p:spPr>
          <a:xfrm>
            <a:off x="7325486" y="388593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,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E2B08D98-C0F0-AE4F-B44F-5F78BE647AF1}"/>
              </a:ext>
            </a:extLst>
          </p:cNvPr>
          <p:cNvSpPr/>
          <p:nvPr/>
        </p:nvSpPr>
        <p:spPr>
          <a:xfrm>
            <a:off x="6632160" y="2820619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39D2087-D895-E84E-91FC-1CC134EBD381}"/>
              </a:ext>
            </a:extLst>
          </p:cNvPr>
          <p:cNvSpPr txBox="1"/>
          <p:nvPr/>
        </p:nvSpPr>
        <p:spPr>
          <a:xfrm>
            <a:off x="6689914" y="2787031"/>
            <a:ext cx="14895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 S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80DF93B-5FBF-5949-9918-379C69C26E04}"/>
              </a:ext>
            </a:extLst>
          </p:cNvPr>
          <p:cNvCxnSpPr/>
          <p:nvPr/>
        </p:nvCxnSpPr>
        <p:spPr>
          <a:xfrm flipH="1">
            <a:off x="5800800" y="3237531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3F7095-2382-2E41-A1D1-2E74CD822FC3}"/>
              </a:ext>
            </a:extLst>
          </p:cNvPr>
          <p:cNvSpPr txBox="1"/>
          <p:nvPr/>
        </p:nvSpPr>
        <p:spPr>
          <a:xfrm>
            <a:off x="6104644" y="282585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408A844-46E9-0E42-8A12-9278ABC7F039}"/>
              </a:ext>
            </a:extLst>
          </p:cNvPr>
          <p:cNvCxnSpPr/>
          <p:nvPr/>
        </p:nvCxnSpPr>
        <p:spPr>
          <a:xfrm flipH="1">
            <a:off x="6144759" y="3952519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6727612-CA5E-8D48-B791-8BEE288D8EC4}"/>
              </a:ext>
            </a:extLst>
          </p:cNvPr>
          <p:cNvSpPr txBox="1"/>
          <p:nvPr/>
        </p:nvSpPr>
        <p:spPr>
          <a:xfrm>
            <a:off x="6215279" y="352304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E0446D-1951-4041-9E26-AF4ED42936E7}"/>
              </a:ext>
            </a:extLst>
          </p:cNvPr>
          <p:cNvCxnSpPr/>
          <p:nvPr/>
        </p:nvCxnSpPr>
        <p:spPr>
          <a:xfrm>
            <a:off x="8248916" y="321659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7845608-4817-1E46-82CC-1AD84C7DBF92}"/>
              </a:ext>
            </a:extLst>
          </p:cNvPr>
          <p:cNvSpPr txBox="1"/>
          <p:nvPr/>
        </p:nvSpPr>
        <p:spPr>
          <a:xfrm>
            <a:off x="8321079" y="319343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3094E4B-5FF2-9842-A8E8-3589733B8875}"/>
              </a:ext>
            </a:extLst>
          </p:cNvPr>
          <p:cNvGrpSpPr/>
          <p:nvPr/>
        </p:nvGrpSpPr>
        <p:grpSpPr>
          <a:xfrm>
            <a:off x="8718946" y="2914790"/>
            <a:ext cx="1653817" cy="609585"/>
            <a:chOff x="474632" y="4005064"/>
            <a:chExt cx="1653818" cy="846366"/>
          </a:xfrm>
        </p:grpSpPr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8D0EC39A-41B7-D84F-B6E3-2B16685592A7}"/>
                </a:ext>
              </a:extLst>
            </p:cNvPr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FBE2D0C-E808-A541-AC16-EB83C5BCDD47}"/>
                </a:ext>
              </a:extLst>
            </p:cNvPr>
            <p:cNvSpPr txBox="1"/>
            <p:nvPr/>
          </p:nvSpPr>
          <p:spPr>
            <a:xfrm>
              <a:off x="539552" y="4124976"/>
              <a:ext cx="158889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1E6D94B5-0E55-934E-B1E8-7099B85CDD9B}"/>
              </a:ext>
            </a:extLst>
          </p:cNvPr>
          <p:cNvSpPr/>
          <p:nvPr/>
        </p:nvSpPr>
        <p:spPr>
          <a:xfrm>
            <a:off x="8568160" y="4785982"/>
            <a:ext cx="1868293" cy="1995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4429E9E-1494-6F42-BF99-01F67CA5D40B}"/>
              </a:ext>
            </a:extLst>
          </p:cNvPr>
          <p:cNvSpPr txBox="1"/>
          <p:nvPr/>
        </p:nvSpPr>
        <p:spPr>
          <a:xfrm>
            <a:off x="8710046" y="43900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350CA92-362F-064E-BFDC-5AEB0355069D}"/>
              </a:ext>
            </a:extLst>
          </p:cNvPr>
          <p:cNvSpPr txBox="1"/>
          <p:nvPr/>
        </p:nvSpPr>
        <p:spPr>
          <a:xfrm>
            <a:off x="1920592" y="550462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35140B-1139-E444-8688-83D425817744}"/>
              </a:ext>
            </a:extLst>
          </p:cNvPr>
          <p:cNvSpPr txBox="1"/>
          <p:nvPr/>
        </p:nvSpPr>
        <p:spPr>
          <a:xfrm>
            <a:off x="3984336" y="630407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8BD2D22-CC1E-6240-B055-4182B425CAD6}"/>
              </a:ext>
            </a:extLst>
          </p:cNvPr>
          <p:cNvSpPr txBox="1"/>
          <p:nvPr/>
        </p:nvSpPr>
        <p:spPr>
          <a:xfrm>
            <a:off x="7938679" y="633347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B42E49-60C7-EC43-BF98-55A1CE355AD1}"/>
              </a:ext>
            </a:extLst>
          </p:cNvPr>
          <p:cNvSpPr txBox="1"/>
          <p:nvPr/>
        </p:nvSpPr>
        <p:spPr>
          <a:xfrm>
            <a:off x="8117573" y="439959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F77BD4C-A52C-2244-B3A9-159104ACD037}"/>
              </a:ext>
            </a:extLst>
          </p:cNvPr>
          <p:cNvSpPr txBox="1"/>
          <p:nvPr/>
        </p:nvSpPr>
        <p:spPr>
          <a:xfrm>
            <a:off x="9841847" y="338676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1DBC376-A567-B24D-8779-3BEE81AAC3D9}"/>
              </a:ext>
            </a:extLst>
          </p:cNvPr>
          <p:cNvSpPr txBox="1"/>
          <p:nvPr/>
        </p:nvSpPr>
        <p:spPr>
          <a:xfrm>
            <a:off x="8117573" y="34908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0B91BE1-E225-0B46-8B6E-B694CA999052}"/>
              </a:ext>
            </a:extLst>
          </p:cNvPr>
          <p:cNvSpPr txBox="1"/>
          <p:nvPr/>
        </p:nvSpPr>
        <p:spPr>
          <a:xfrm>
            <a:off x="5716425" y="319343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12AA25C-4D98-884F-8DDE-C053CEB065C1}"/>
              </a:ext>
            </a:extLst>
          </p:cNvPr>
          <p:cNvSpPr txBox="1"/>
          <p:nvPr/>
        </p:nvSpPr>
        <p:spPr>
          <a:xfrm>
            <a:off x="6042155" y="550462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30A611C-3624-1548-9163-9B39F221A497}"/>
              </a:ext>
            </a:extLst>
          </p:cNvPr>
          <p:cNvSpPr txBox="1"/>
          <p:nvPr/>
        </p:nvSpPr>
        <p:spPr>
          <a:xfrm>
            <a:off x="6311782" y="2329809"/>
            <a:ext cx="416652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L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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L, S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 </a:t>
            </a:r>
            <a:r>
              <a:rPr lang="ja-JP" altLang="en-US" sz="2800" dirty="0">
                <a:solidFill>
                  <a:srgbClr val="FF0000"/>
                </a:solidFill>
                <a:sym typeface="Symbol"/>
              </a:rPr>
              <a:t>によって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reduce!</a:t>
            </a:r>
            <a:endParaRPr lang="en-US" altLang="ja-JP" sz="24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DFC17522-6A84-844E-A20B-6C9C194F7510}"/>
              </a:ext>
            </a:extLst>
          </p:cNvPr>
          <p:cNvGrpSpPr/>
          <p:nvPr/>
        </p:nvGrpSpPr>
        <p:grpSpPr>
          <a:xfrm>
            <a:off x="4569069" y="2939321"/>
            <a:ext cx="1325965" cy="814547"/>
            <a:chOff x="3045068" y="2939323"/>
            <a:chExt cx="1325965" cy="814548"/>
          </a:xfrm>
        </p:grpSpPr>
        <p:sp>
          <p:nvSpPr>
            <p:cNvPr id="67" name="角丸四角形 66">
              <a:extLst>
                <a:ext uri="{FF2B5EF4-FFF2-40B4-BE49-F238E27FC236}">
                  <a16:creationId xmlns:a16="http://schemas.microsoft.com/office/drawing/2014/main" id="{A78A4D2E-5CC5-2748-8C80-B5DE68128F03}"/>
                </a:ext>
              </a:extLst>
            </p:cNvPr>
            <p:cNvSpPr/>
            <p:nvPr/>
          </p:nvSpPr>
          <p:spPr>
            <a:xfrm>
              <a:off x="3045068" y="3018106"/>
              <a:ext cx="1224136" cy="344278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B23DA597-B55A-E748-BF18-8730D985BAAC}"/>
                </a:ext>
              </a:extLst>
            </p:cNvPr>
            <p:cNvSpPr txBox="1"/>
            <p:nvPr/>
          </p:nvSpPr>
          <p:spPr>
            <a:xfrm>
              <a:off x="3219756" y="2939323"/>
              <a:ext cx="1151277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x </a:t>
              </a:r>
              <a:r>
                <a:rPr lang="en-US" altLang="ja-JP" sz="2800" dirty="0">
                  <a:solidFill>
                    <a:srgbClr val="FF0000"/>
                  </a:solidFill>
                  <a:latin typeface="Comic Sans MS" pitchFamily="66" charset="0"/>
                  <a:cs typeface="+mj-cs"/>
                  <a:sym typeface="Symbol"/>
                </a:rPr>
                <a:t>.</a:t>
              </a:r>
              <a:endPara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D5B839E-5390-0147-AE2E-EBF5ED6EF0B8}"/>
                </a:ext>
              </a:extLst>
            </p:cNvPr>
            <p:cNvCxnSpPr/>
            <p:nvPr/>
          </p:nvCxnSpPr>
          <p:spPr>
            <a:xfrm flipV="1">
              <a:off x="3622169" y="3389274"/>
              <a:ext cx="578" cy="3065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FA84E0B-DB92-A540-A434-F08328E0FD68}"/>
                </a:ext>
              </a:extLst>
            </p:cNvPr>
            <p:cNvSpPr txBox="1"/>
            <p:nvPr/>
          </p:nvSpPr>
          <p:spPr>
            <a:xfrm>
              <a:off x="3623325" y="329220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x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243EB55-BC75-414F-9BD4-24B279C54B20}"/>
              </a:ext>
            </a:extLst>
          </p:cNvPr>
          <p:cNvSpPr txBox="1"/>
          <p:nvPr/>
        </p:nvSpPr>
        <p:spPr>
          <a:xfrm>
            <a:off x="482782" y="2095502"/>
            <a:ext cx="2858729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/>
              <a:t>スタック</a:t>
            </a:r>
            <a:r>
              <a:rPr lang="ja-JP" altLang="en-US" sz="2400" dirty="0"/>
              <a:t>：　</a:t>
            </a:r>
            <a:r>
              <a:rPr lang="en-US" altLang="ja-JP" sz="2400" dirty="0">
                <a:latin typeface="Comic Sans MS" pitchFamily="66" charset="0"/>
              </a:rPr>
              <a:t>(L,S  </a:t>
            </a:r>
            <a:r>
              <a:rPr lang="ja-JP" altLang="en-US" sz="2400" dirty="0">
                <a:latin typeface="Comic Sans MS" pitchFamily="66" charset="0"/>
              </a:rPr>
              <a:t>　</a:t>
            </a:r>
            <a:r>
              <a:rPr lang="ja-JP" altLang="en-US" sz="2400">
                <a:latin typeface="Comic Sans MS" pitchFamily="66" charset="0"/>
              </a:rPr>
              <a:t>　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ja-JP" altLang="en-US" sz="2400">
                <a:latin typeface="Comic Sans MS" pitchFamily="66" charset="0"/>
              </a:rPr>
              <a:t>入力</a:t>
            </a:r>
            <a:r>
              <a:rPr lang="ja-JP" altLang="en-US" sz="2400" dirty="0">
                <a:latin typeface="Comic Sans MS" pitchFamily="66" charset="0"/>
              </a:rPr>
              <a:t>バッファ：</a:t>
            </a:r>
            <a:r>
              <a:rPr lang="en-US" altLang="ja-JP" sz="2400" dirty="0">
                <a:latin typeface="Comic Sans MS" pitchFamily="66" charset="0"/>
              </a:rPr>
              <a:t> ,x)</a:t>
            </a:r>
          </a:p>
        </p:txBody>
      </p:sp>
    </p:spTree>
    <p:extLst>
      <p:ext uri="{BB962C8B-B14F-4D97-AF65-F5344CB8AC3E}">
        <p14:creationId xmlns:p14="http://schemas.microsoft.com/office/powerpoint/2010/main" val="202793999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489" y="11701"/>
            <a:ext cx="10006655" cy="936104"/>
          </a:xfrm>
        </p:spPr>
        <p:txBody>
          <a:bodyPr/>
          <a:lstStyle/>
          <a:p>
            <a:r>
              <a:rPr lang="ja-JP" altLang="en-US">
                <a:latin typeface="Comic Sans MS" pitchFamily="66" charset="0"/>
              </a:rPr>
              <a:t>ここまで説明した</a:t>
            </a:r>
            <a:r>
              <a:rPr lang="en-US" altLang="ja-JP" dirty="0">
                <a:latin typeface="Comic Sans MS" pitchFamily="66" charset="0"/>
              </a:rPr>
              <a:t>LR(0)</a:t>
            </a:r>
            <a:r>
              <a:rPr lang="ja-JP" altLang="en-US">
                <a:latin typeface="Comic Sans MS" pitchFamily="66" charset="0"/>
              </a:rPr>
              <a:t>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3511" y="908721"/>
            <a:ext cx="11774311" cy="541305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ja-JP" sz="3200" dirty="0"/>
              <a:t>shift </a:t>
            </a:r>
            <a:r>
              <a:rPr lang="ja-JP" altLang="en-US" sz="3200"/>
              <a:t>したり</a:t>
            </a:r>
            <a:r>
              <a:rPr lang="en-US" altLang="ja-JP" sz="3200" dirty="0"/>
              <a:t> reduce </a:t>
            </a:r>
            <a:r>
              <a:rPr lang="ja-JP" altLang="en-US" sz="3200"/>
              <a:t>したりするたびに最初から</a:t>
            </a:r>
            <a:br>
              <a:rPr lang="en-US" altLang="ja-JP" sz="3200" dirty="0"/>
            </a:br>
            <a:r>
              <a:rPr lang="en-US" altLang="ja-JP" sz="3200" dirty="0"/>
              <a:t>LR(0)</a:t>
            </a:r>
            <a:r>
              <a:rPr lang="ja-JP" altLang="en-US" sz="3200"/>
              <a:t>オートマトンを走らせ直すのは非効率的</a:t>
            </a:r>
            <a:endParaRPr kumimoji="1" lang="en-US" altLang="ja-JP" sz="3600" dirty="0">
              <a:latin typeface="Comic Sans MS" pitchFamily="66" charset="0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BAFFF2A-9DB4-A04A-986D-61258BAB7F8C}"/>
              </a:ext>
            </a:extLst>
          </p:cNvPr>
          <p:cNvSpPr/>
          <p:nvPr/>
        </p:nvSpPr>
        <p:spPr>
          <a:xfrm>
            <a:off x="2488431" y="2944407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B905A0-DFD1-2049-AEB3-26C92069F934}"/>
              </a:ext>
            </a:extLst>
          </p:cNvPr>
          <p:cNvSpPr txBox="1"/>
          <p:nvPr/>
        </p:nvSpPr>
        <p:spPr>
          <a:xfrm>
            <a:off x="2574236" y="2938305"/>
            <a:ext cx="1452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7E09EB-01F9-9E4F-922B-9CECF97CDEF2}"/>
              </a:ext>
            </a:extLst>
          </p:cNvPr>
          <p:cNvCxnSpPr/>
          <p:nvPr/>
        </p:nvCxnSpPr>
        <p:spPr>
          <a:xfrm>
            <a:off x="3136503" y="4240551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F29E9C-E3ED-DA47-94EA-EAE141DBE16D}"/>
              </a:ext>
            </a:extLst>
          </p:cNvPr>
          <p:cNvSpPr txBox="1"/>
          <p:nvPr/>
        </p:nvSpPr>
        <p:spPr>
          <a:xfrm>
            <a:off x="3160573" y="452858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3C4A49-3D45-2E43-AB94-A49EB63109E4}"/>
              </a:ext>
            </a:extLst>
          </p:cNvPr>
          <p:cNvSpPr txBox="1"/>
          <p:nvPr/>
        </p:nvSpPr>
        <p:spPr>
          <a:xfrm>
            <a:off x="1775521" y="3064090"/>
            <a:ext cx="7360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6D70E28-A242-CA41-8D61-89EC0C230CBE}"/>
              </a:ext>
            </a:extLst>
          </p:cNvPr>
          <p:cNvGrpSpPr/>
          <p:nvPr/>
        </p:nvGrpSpPr>
        <p:grpSpPr>
          <a:xfrm>
            <a:off x="2423511" y="5392683"/>
            <a:ext cx="1584176" cy="720081"/>
            <a:chOff x="474632" y="4005064"/>
            <a:chExt cx="1584176" cy="720080"/>
          </a:xfrm>
        </p:grpSpPr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62D3CA16-B929-A646-82E3-832BB1DD0E7B}"/>
                </a:ext>
              </a:extLst>
            </p:cNvPr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289D48E-527F-E345-8710-242E5F03F4AB}"/>
                </a:ext>
              </a:extLst>
            </p:cNvPr>
            <p:cNvSpPr txBox="1"/>
            <p:nvPr/>
          </p:nvSpPr>
          <p:spPr>
            <a:xfrm>
              <a:off x="539552" y="4124979"/>
              <a:ext cx="145264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sz="2800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40DEDCD-9ED2-BC40-99B6-B6265407BCDA}"/>
              </a:ext>
            </a:extLst>
          </p:cNvPr>
          <p:cNvCxnSpPr/>
          <p:nvPr/>
        </p:nvCxnSpPr>
        <p:spPr>
          <a:xfrm>
            <a:off x="4097709" y="3287515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82F412-EE84-9448-A1A4-1869DE66483B}"/>
              </a:ext>
            </a:extLst>
          </p:cNvPr>
          <p:cNvSpPr txBox="1"/>
          <p:nvPr/>
        </p:nvSpPr>
        <p:spPr>
          <a:xfrm>
            <a:off x="4129182" y="285303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4B46979-4A9C-A241-A18C-23918C51636B}"/>
              </a:ext>
            </a:extLst>
          </p:cNvPr>
          <p:cNvCxnSpPr/>
          <p:nvPr/>
        </p:nvCxnSpPr>
        <p:spPr>
          <a:xfrm>
            <a:off x="4072607" y="38805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406173E8-92D4-384F-9F6B-0DEA8F158B40}"/>
              </a:ext>
            </a:extLst>
          </p:cNvPr>
          <p:cNvSpPr/>
          <p:nvPr/>
        </p:nvSpPr>
        <p:spPr>
          <a:xfrm>
            <a:off x="4560583" y="3675227"/>
            <a:ext cx="1584176" cy="222150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6A4886-73F1-FA47-8046-85E8897CF197}"/>
              </a:ext>
            </a:extLst>
          </p:cNvPr>
          <p:cNvSpPr txBox="1"/>
          <p:nvPr/>
        </p:nvSpPr>
        <p:spPr>
          <a:xfrm>
            <a:off x="4646388" y="3669126"/>
            <a:ext cx="140936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  <a:p>
            <a:endParaRPr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C6F0DE-FCB8-8D4D-9076-CC1AEDF5D26B}"/>
              </a:ext>
            </a:extLst>
          </p:cNvPr>
          <p:cNvSpPr txBox="1"/>
          <p:nvPr/>
        </p:nvSpPr>
        <p:spPr>
          <a:xfrm>
            <a:off x="4103103" y="385735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79557BCD-E8C1-7C4E-9E29-24182D51C6A9}"/>
              </a:ext>
            </a:extLst>
          </p:cNvPr>
          <p:cNvSpPr/>
          <p:nvPr/>
        </p:nvSpPr>
        <p:spPr>
          <a:xfrm>
            <a:off x="4146432" y="4868440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B2B80F-782D-3049-B67B-FDB991EA70A7}"/>
              </a:ext>
            </a:extLst>
          </p:cNvPr>
          <p:cNvSpPr txBox="1"/>
          <p:nvPr/>
        </p:nvSpPr>
        <p:spPr>
          <a:xfrm>
            <a:off x="3958627" y="4585784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AB311D4-B8F6-9E4D-985C-21B8DA6C2FA0}"/>
              </a:ext>
            </a:extLst>
          </p:cNvPr>
          <p:cNvCxnSpPr/>
          <p:nvPr/>
        </p:nvCxnSpPr>
        <p:spPr>
          <a:xfrm>
            <a:off x="5268287" y="5896737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9E65A3D-C9C1-5F4C-9CF3-734DBC1C0725}"/>
              </a:ext>
            </a:extLst>
          </p:cNvPr>
          <p:cNvSpPr txBox="1"/>
          <p:nvPr/>
        </p:nvSpPr>
        <p:spPr>
          <a:xfrm>
            <a:off x="5290649" y="588811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D8AC8B92-14C3-A14D-ADD1-1C19C01CCAC0}"/>
              </a:ext>
            </a:extLst>
          </p:cNvPr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C58BED-F439-DB48-A0B9-41C8A4754459}"/>
              </a:ext>
            </a:extLst>
          </p:cNvPr>
          <p:cNvSpPr txBox="1"/>
          <p:nvPr/>
        </p:nvSpPr>
        <p:spPr>
          <a:xfrm>
            <a:off x="4631147" y="6258265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D8F43A0-0DB7-0846-B5AE-40F44B7AAE70}"/>
              </a:ext>
            </a:extLst>
          </p:cNvPr>
          <p:cNvCxnSpPr/>
          <p:nvPr/>
        </p:nvCxnSpPr>
        <p:spPr>
          <a:xfrm>
            <a:off x="6114261" y="488438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F72E33-247C-E642-9E7C-9CD0FD8647BE}"/>
              </a:ext>
            </a:extLst>
          </p:cNvPr>
          <p:cNvSpPr txBox="1"/>
          <p:nvPr/>
        </p:nvSpPr>
        <p:spPr>
          <a:xfrm>
            <a:off x="6186425" y="48612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4F99E55E-4CE4-B141-A4EC-F1EB4925C8BE}"/>
              </a:ext>
            </a:extLst>
          </p:cNvPr>
          <p:cNvSpPr/>
          <p:nvPr/>
        </p:nvSpPr>
        <p:spPr>
          <a:xfrm>
            <a:off x="6604107" y="4432059"/>
            <a:ext cx="1584176" cy="96062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2D6641-593B-2F4F-8712-437B73D89BE1}"/>
              </a:ext>
            </a:extLst>
          </p:cNvPr>
          <p:cNvSpPr txBox="1"/>
          <p:nvPr/>
        </p:nvSpPr>
        <p:spPr>
          <a:xfrm>
            <a:off x="6689912" y="4425955"/>
            <a:ext cx="1394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2C06F1-50BD-7042-841D-1BD4E8E25B04}"/>
              </a:ext>
            </a:extLst>
          </p:cNvPr>
          <p:cNvCxnSpPr/>
          <p:nvPr/>
        </p:nvCxnSpPr>
        <p:spPr>
          <a:xfrm>
            <a:off x="7361828" y="5409371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6D5084-FCFA-4C48-9658-06D3FA177D7C}"/>
              </a:ext>
            </a:extLst>
          </p:cNvPr>
          <p:cNvSpPr txBox="1"/>
          <p:nvPr/>
        </p:nvSpPr>
        <p:spPr>
          <a:xfrm>
            <a:off x="7396195" y="5465012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)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AB444F7D-F86C-854B-A524-85D480D0A357}"/>
              </a:ext>
            </a:extLst>
          </p:cNvPr>
          <p:cNvGrpSpPr/>
          <p:nvPr/>
        </p:nvGrpSpPr>
        <p:grpSpPr>
          <a:xfrm>
            <a:off x="6533397" y="5970859"/>
            <a:ext cx="1584176" cy="609585"/>
            <a:chOff x="474632" y="4005064"/>
            <a:chExt cx="1584176" cy="846366"/>
          </a:xfrm>
        </p:grpSpPr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45E4A195-B796-C44C-8065-F4371817520B}"/>
                </a:ext>
              </a:extLst>
            </p:cNvPr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31CFC48-8856-B445-B60D-B5275ECA79D4}"/>
                </a:ext>
              </a:extLst>
            </p:cNvPr>
            <p:cNvSpPr txBox="1"/>
            <p:nvPr/>
          </p:nvSpPr>
          <p:spPr>
            <a:xfrm>
              <a:off x="539552" y="4124976"/>
              <a:ext cx="146706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163F991-0949-BC47-B182-183FF14B0985}"/>
              </a:ext>
            </a:extLst>
          </p:cNvPr>
          <p:cNvCxnSpPr>
            <a:endCxn id="34" idx="1"/>
          </p:cNvCxnSpPr>
          <p:nvPr/>
        </p:nvCxnSpPr>
        <p:spPr>
          <a:xfrm flipV="1">
            <a:off x="7324907" y="4116763"/>
            <a:ext cx="579" cy="306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825F60-C4DF-1E4F-B529-0D56EB4E4A7E}"/>
              </a:ext>
            </a:extLst>
          </p:cNvPr>
          <p:cNvSpPr txBox="1"/>
          <p:nvPr/>
        </p:nvSpPr>
        <p:spPr>
          <a:xfrm>
            <a:off x="7325486" y="388593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,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E2B08D98-C0F0-AE4F-B44F-5F78BE647AF1}"/>
              </a:ext>
            </a:extLst>
          </p:cNvPr>
          <p:cNvSpPr/>
          <p:nvPr/>
        </p:nvSpPr>
        <p:spPr>
          <a:xfrm>
            <a:off x="6632160" y="2820619"/>
            <a:ext cx="1584176" cy="12961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39D2087-D895-E84E-91FC-1CC134EBD381}"/>
              </a:ext>
            </a:extLst>
          </p:cNvPr>
          <p:cNvSpPr txBox="1"/>
          <p:nvPr/>
        </p:nvSpPr>
        <p:spPr>
          <a:xfrm>
            <a:off x="6689914" y="2787031"/>
            <a:ext cx="14895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L, 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 S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800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sz="2400" dirty="0"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ym typeface="Symbol"/>
              </a:rPr>
              <a:t></a:t>
            </a:r>
            <a:r>
              <a:rPr lang="en-US" altLang="ja-JP" sz="2800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sz="2400" dirty="0">
                <a:latin typeface="Comic Sans MS" pitchFamily="66" charset="0"/>
                <a:sym typeface="Symbol"/>
              </a:rPr>
              <a:t>x</a:t>
            </a:r>
            <a:endParaRPr lang="ja-JP" altLang="en-US" sz="24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80DF93B-5FBF-5949-9918-379C69C26E04}"/>
              </a:ext>
            </a:extLst>
          </p:cNvPr>
          <p:cNvCxnSpPr/>
          <p:nvPr/>
        </p:nvCxnSpPr>
        <p:spPr>
          <a:xfrm flipH="1">
            <a:off x="5800800" y="3237531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3F7095-2382-2E41-A1D1-2E74CD822FC3}"/>
              </a:ext>
            </a:extLst>
          </p:cNvPr>
          <p:cNvSpPr txBox="1"/>
          <p:nvPr/>
        </p:nvSpPr>
        <p:spPr>
          <a:xfrm>
            <a:off x="6104644" y="282585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408A844-46E9-0E42-8A12-9278ABC7F039}"/>
              </a:ext>
            </a:extLst>
          </p:cNvPr>
          <p:cNvCxnSpPr/>
          <p:nvPr/>
        </p:nvCxnSpPr>
        <p:spPr>
          <a:xfrm flipH="1">
            <a:off x="6144759" y="3952519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6727612-CA5E-8D48-B791-8BEE288D8EC4}"/>
              </a:ext>
            </a:extLst>
          </p:cNvPr>
          <p:cNvSpPr txBox="1"/>
          <p:nvPr/>
        </p:nvSpPr>
        <p:spPr>
          <a:xfrm>
            <a:off x="6215279" y="352304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E0446D-1951-4041-9E26-AF4ED42936E7}"/>
              </a:ext>
            </a:extLst>
          </p:cNvPr>
          <p:cNvCxnSpPr/>
          <p:nvPr/>
        </p:nvCxnSpPr>
        <p:spPr>
          <a:xfrm>
            <a:off x="8248916" y="321659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7845608-4817-1E46-82CC-1AD84C7DBF92}"/>
              </a:ext>
            </a:extLst>
          </p:cNvPr>
          <p:cNvSpPr txBox="1"/>
          <p:nvPr/>
        </p:nvSpPr>
        <p:spPr>
          <a:xfrm>
            <a:off x="8321079" y="319343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3094E4B-5FF2-9842-A8E8-3589733B8875}"/>
              </a:ext>
            </a:extLst>
          </p:cNvPr>
          <p:cNvGrpSpPr/>
          <p:nvPr/>
        </p:nvGrpSpPr>
        <p:grpSpPr>
          <a:xfrm>
            <a:off x="8718946" y="2914790"/>
            <a:ext cx="1653817" cy="609585"/>
            <a:chOff x="474632" y="4005064"/>
            <a:chExt cx="1653818" cy="846366"/>
          </a:xfrm>
        </p:grpSpPr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8D0EC39A-41B7-D84F-B6E3-2B16685592A7}"/>
                </a:ext>
              </a:extLst>
            </p:cNvPr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FBE2D0C-E808-A541-AC16-EB83C5BCDD47}"/>
                </a:ext>
              </a:extLst>
            </p:cNvPr>
            <p:cNvSpPr txBox="1"/>
            <p:nvPr/>
          </p:nvSpPr>
          <p:spPr>
            <a:xfrm>
              <a:off x="539552" y="4124976"/>
              <a:ext cx="1588898" cy="72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sz="2400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sz="2800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1E6D94B5-0E55-934E-B1E8-7099B85CDD9B}"/>
              </a:ext>
            </a:extLst>
          </p:cNvPr>
          <p:cNvSpPr/>
          <p:nvPr/>
        </p:nvSpPr>
        <p:spPr>
          <a:xfrm>
            <a:off x="8568160" y="4785982"/>
            <a:ext cx="1868293" cy="1995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4429E9E-1494-6F42-BF99-01F67CA5D40B}"/>
              </a:ext>
            </a:extLst>
          </p:cNvPr>
          <p:cNvSpPr txBox="1"/>
          <p:nvPr/>
        </p:nvSpPr>
        <p:spPr>
          <a:xfrm>
            <a:off x="8710046" y="43900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350CA92-362F-064E-BFDC-5AEB0355069D}"/>
              </a:ext>
            </a:extLst>
          </p:cNvPr>
          <p:cNvSpPr txBox="1"/>
          <p:nvPr/>
        </p:nvSpPr>
        <p:spPr>
          <a:xfrm>
            <a:off x="1920592" y="550462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35140B-1139-E444-8688-83D425817744}"/>
              </a:ext>
            </a:extLst>
          </p:cNvPr>
          <p:cNvSpPr txBox="1"/>
          <p:nvPr/>
        </p:nvSpPr>
        <p:spPr>
          <a:xfrm>
            <a:off x="3984336" y="630407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8BD2D22-CC1E-6240-B055-4182B425CAD6}"/>
              </a:ext>
            </a:extLst>
          </p:cNvPr>
          <p:cNvSpPr txBox="1"/>
          <p:nvPr/>
        </p:nvSpPr>
        <p:spPr>
          <a:xfrm>
            <a:off x="7938679" y="633347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B42E49-60C7-EC43-BF98-55A1CE355AD1}"/>
              </a:ext>
            </a:extLst>
          </p:cNvPr>
          <p:cNvSpPr txBox="1"/>
          <p:nvPr/>
        </p:nvSpPr>
        <p:spPr>
          <a:xfrm>
            <a:off x="8117573" y="439959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F77BD4C-A52C-2244-B3A9-159104ACD037}"/>
              </a:ext>
            </a:extLst>
          </p:cNvPr>
          <p:cNvSpPr txBox="1"/>
          <p:nvPr/>
        </p:nvSpPr>
        <p:spPr>
          <a:xfrm>
            <a:off x="9841847" y="338676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1DBC376-A567-B24D-8779-3BEE81AAC3D9}"/>
              </a:ext>
            </a:extLst>
          </p:cNvPr>
          <p:cNvSpPr txBox="1"/>
          <p:nvPr/>
        </p:nvSpPr>
        <p:spPr>
          <a:xfrm>
            <a:off x="8117573" y="34908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0B91BE1-E225-0B46-8B6E-B694CA999052}"/>
              </a:ext>
            </a:extLst>
          </p:cNvPr>
          <p:cNvSpPr txBox="1"/>
          <p:nvPr/>
        </p:nvSpPr>
        <p:spPr>
          <a:xfrm>
            <a:off x="5716425" y="319343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12AA25C-4D98-884F-8DDE-C053CEB065C1}"/>
              </a:ext>
            </a:extLst>
          </p:cNvPr>
          <p:cNvSpPr txBox="1"/>
          <p:nvPr/>
        </p:nvSpPr>
        <p:spPr>
          <a:xfrm>
            <a:off x="6042155" y="550462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DFC17522-6A84-844E-A20B-6C9C194F7510}"/>
              </a:ext>
            </a:extLst>
          </p:cNvPr>
          <p:cNvGrpSpPr/>
          <p:nvPr/>
        </p:nvGrpSpPr>
        <p:grpSpPr>
          <a:xfrm>
            <a:off x="4569069" y="2939321"/>
            <a:ext cx="1325965" cy="814547"/>
            <a:chOff x="3045068" y="2939323"/>
            <a:chExt cx="1325965" cy="814548"/>
          </a:xfrm>
        </p:grpSpPr>
        <p:sp>
          <p:nvSpPr>
            <p:cNvPr id="67" name="角丸四角形 66">
              <a:extLst>
                <a:ext uri="{FF2B5EF4-FFF2-40B4-BE49-F238E27FC236}">
                  <a16:creationId xmlns:a16="http://schemas.microsoft.com/office/drawing/2014/main" id="{A78A4D2E-5CC5-2748-8C80-B5DE68128F03}"/>
                </a:ext>
              </a:extLst>
            </p:cNvPr>
            <p:cNvSpPr/>
            <p:nvPr/>
          </p:nvSpPr>
          <p:spPr>
            <a:xfrm>
              <a:off x="3045068" y="3018106"/>
              <a:ext cx="1224136" cy="344278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4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B23DA597-B55A-E748-BF18-8730D985BAAC}"/>
                </a:ext>
              </a:extLst>
            </p:cNvPr>
            <p:cNvSpPr txBox="1"/>
            <p:nvPr/>
          </p:nvSpPr>
          <p:spPr>
            <a:xfrm>
              <a:off x="3219756" y="2939323"/>
              <a:ext cx="1151277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sz="2400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sz="2400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x </a:t>
              </a:r>
              <a:r>
                <a:rPr lang="en-US" altLang="ja-JP" sz="2800" dirty="0">
                  <a:solidFill>
                    <a:srgbClr val="FF0000"/>
                  </a:solidFill>
                  <a:latin typeface="Comic Sans MS" pitchFamily="66" charset="0"/>
                  <a:cs typeface="+mj-cs"/>
                  <a:sym typeface="Symbol"/>
                </a:rPr>
                <a:t>.</a:t>
              </a:r>
              <a:endPara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D5B839E-5390-0147-AE2E-EBF5ED6EF0B8}"/>
                </a:ext>
              </a:extLst>
            </p:cNvPr>
            <p:cNvCxnSpPr/>
            <p:nvPr/>
          </p:nvCxnSpPr>
          <p:spPr>
            <a:xfrm flipV="1">
              <a:off x="3622169" y="3389274"/>
              <a:ext cx="578" cy="3065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FA84E0B-DB92-A540-A434-F08328E0FD68}"/>
                </a:ext>
              </a:extLst>
            </p:cNvPr>
            <p:cNvSpPr txBox="1"/>
            <p:nvPr/>
          </p:nvSpPr>
          <p:spPr>
            <a:xfrm>
              <a:off x="3623325" y="329220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Comic Sans MS" pitchFamily="66" charset="0"/>
                </a:rPr>
                <a:t>x</a:t>
              </a:r>
              <a:endParaRPr lang="ja-JP" altLang="en-US" sz="2400" dirty="0">
                <a:latin typeface="Comic Sans MS" pitchFamily="66" charset="0"/>
              </a:endParaRPr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243EB55-BC75-414F-9BD4-24B279C54B20}"/>
              </a:ext>
            </a:extLst>
          </p:cNvPr>
          <p:cNvSpPr txBox="1"/>
          <p:nvPr/>
        </p:nvSpPr>
        <p:spPr>
          <a:xfrm>
            <a:off x="482782" y="2095502"/>
            <a:ext cx="2858729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/>
              <a:t>スタック</a:t>
            </a:r>
            <a:r>
              <a:rPr lang="ja-JP" altLang="en-US" sz="2400" dirty="0"/>
              <a:t>：</a:t>
            </a:r>
            <a:r>
              <a:rPr lang="ja-JP" altLang="en-US" sz="2400"/>
              <a:t>　</a:t>
            </a:r>
            <a:r>
              <a:rPr lang="en-US" altLang="ja-JP" sz="2400" dirty="0">
                <a:latin typeface="Comic Sans MS" pitchFamily="66" charset="0"/>
              </a:rPr>
              <a:t>(L  </a:t>
            </a:r>
            <a:r>
              <a:rPr lang="ja-JP" altLang="en-US" sz="2400" dirty="0">
                <a:latin typeface="Comic Sans MS" pitchFamily="66" charset="0"/>
              </a:rPr>
              <a:t>　</a:t>
            </a:r>
            <a:r>
              <a:rPr lang="ja-JP" altLang="en-US" sz="2400">
                <a:latin typeface="Comic Sans MS" pitchFamily="66" charset="0"/>
              </a:rPr>
              <a:t>　</a:t>
            </a:r>
            <a:br>
              <a:rPr lang="en-US" altLang="ja-JP" sz="2400" dirty="0">
                <a:latin typeface="Comic Sans MS" pitchFamily="66" charset="0"/>
              </a:rPr>
            </a:br>
            <a:r>
              <a:rPr lang="ja-JP" altLang="en-US" sz="2400">
                <a:latin typeface="Comic Sans MS" pitchFamily="66" charset="0"/>
              </a:rPr>
              <a:t>入力</a:t>
            </a:r>
            <a:r>
              <a:rPr lang="ja-JP" altLang="en-US" sz="2400" dirty="0">
                <a:latin typeface="Comic Sans MS" pitchFamily="66" charset="0"/>
              </a:rPr>
              <a:t>バッファ：</a:t>
            </a:r>
            <a:r>
              <a:rPr lang="en-US" altLang="ja-JP" sz="2400" dirty="0">
                <a:latin typeface="Comic Sans MS" pitchFamily="66" charset="0"/>
              </a:rPr>
              <a:t> ,x)</a:t>
            </a:r>
          </a:p>
        </p:txBody>
      </p:sp>
      <p:sp>
        <p:nvSpPr>
          <p:cNvPr id="63" name="角丸四角形吹き出し 62">
            <a:extLst>
              <a:ext uri="{FF2B5EF4-FFF2-40B4-BE49-F238E27FC236}">
                <a16:creationId xmlns:a16="http://schemas.microsoft.com/office/drawing/2014/main" id="{03ED38E4-DFA1-5D48-8D2E-D31128FA7C21}"/>
              </a:ext>
            </a:extLst>
          </p:cNvPr>
          <p:cNvSpPr/>
          <p:nvPr/>
        </p:nvSpPr>
        <p:spPr bwMode="auto">
          <a:xfrm>
            <a:off x="3431954" y="1673879"/>
            <a:ext cx="6789190" cy="1043601"/>
          </a:xfrm>
          <a:prstGeom prst="wedgeRoundRectCallout">
            <a:avLst>
              <a:gd name="adj1" fmla="val -52613"/>
              <a:gd name="adj2" fmla="val 24187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また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(L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をオートマトンに食べさせて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shift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か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reset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か判断するのは非効率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（最初の二文字は前ステップにもあったのに．．．）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47672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489" y="11701"/>
            <a:ext cx="10006655" cy="936104"/>
          </a:xfrm>
        </p:spPr>
        <p:txBody>
          <a:bodyPr/>
          <a:lstStyle/>
          <a:p>
            <a:r>
              <a:rPr lang="en-US" altLang="ja-JP" dirty="0">
                <a:latin typeface="Comic Sans MS" pitchFamily="66" charset="0"/>
              </a:rPr>
              <a:t>LR(0)</a:t>
            </a:r>
            <a:r>
              <a:rPr lang="ja-JP" altLang="en-US" dirty="0">
                <a:latin typeface="Comic Sans MS" pitchFamily="66" charset="0"/>
              </a:rPr>
              <a:t>アルゴリズム</a:t>
            </a:r>
            <a:r>
              <a:rPr lang="ja-JP" altLang="en-US" dirty="0"/>
              <a:t>の実際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3511" y="908721"/>
            <a:ext cx="11774311" cy="58420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ja-JP" altLang="en-US" dirty="0"/>
              <a:t>スタックに各時点の</a:t>
            </a:r>
            <a:r>
              <a:rPr lang="en-US" altLang="ja-JP" dirty="0"/>
              <a:t>LR(0)</a:t>
            </a:r>
            <a:r>
              <a:rPr lang="ja-JP" altLang="en-US" dirty="0"/>
              <a:t>状態</a:t>
            </a:r>
            <a:r>
              <a:rPr lang="ja-JP" altLang="en-US"/>
              <a:t>を追加</a:t>
            </a:r>
            <a:endParaRPr lang="en-US" altLang="ja-JP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ja-JP" altLang="en-US" sz="2000">
                <a:latin typeface="Comic Sans MS" pitchFamily="66" charset="0"/>
              </a:rPr>
              <a:t>状態を 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0</a:t>
            </a:r>
            <a:r>
              <a:rPr lang="en-US" altLang="ja-JP" sz="2000" dirty="0">
                <a:latin typeface="Comic Sans MS" pitchFamily="66" charset="0"/>
              </a:rPr>
              <a:t> X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.... q</a:t>
            </a:r>
            <a:r>
              <a:rPr lang="en-US" altLang="ja-JP" sz="2000" baseline="-25000" dirty="0">
                <a:latin typeface="Comic Sans MS" pitchFamily="66" charset="0"/>
              </a:rPr>
              <a:t>n-1 </a:t>
            </a:r>
            <a:r>
              <a:rPr lang="en-US" altLang="ja-JP" sz="2000" dirty="0" err="1">
                <a:latin typeface="Comic Sans MS" pitchFamily="66" charset="0"/>
              </a:rPr>
              <a:t>X</a:t>
            </a:r>
            <a:r>
              <a:rPr lang="en-US" altLang="ja-JP" sz="2000" baseline="-25000" dirty="0" err="1">
                <a:latin typeface="Comic Sans MS" pitchFamily="66" charset="0"/>
              </a:rPr>
              <a:t>n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 err="1">
                <a:latin typeface="Comic Sans MS" pitchFamily="66" charset="0"/>
              </a:rPr>
              <a:t>q</a:t>
            </a:r>
            <a:r>
              <a:rPr lang="en-US" altLang="ja-JP" sz="2000" baseline="-25000" dirty="0" err="1">
                <a:latin typeface="Comic Sans MS" pitchFamily="66" charset="0"/>
              </a:rPr>
              <a:t>n</a:t>
            </a:r>
            <a:r>
              <a:rPr lang="en-US" altLang="ja-JP" sz="2000" baseline="-25000" dirty="0">
                <a:latin typeface="Comic Sans MS" pitchFamily="66" charset="0"/>
              </a:rPr>
              <a:t> </a:t>
            </a:r>
            <a:r>
              <a:rPr lang="en-US" altLang="ja-JP" sz="2000" dirty="0">
                <a:latin typeface="Comic Sans MS" pitchFamily="66" charset="0"/>
              </a:rPr>
              <a:t>,  w) </a:t>
            </a:r>
            <a:r>
              <a:rPr lang="ja-JP" altLang="en-US" sz="2000">
                <a:latin typeface="Comic Sans MS" pitchFamily="66" charset="0"/>
              </a:rPr>
              <a:t>にする</a:t>
            </a:r>
            <a:br>
              <a:rPr lang="en-US" altLang="ja-JP" sz="2000" dirty="0">
                <a:latin typeface="Comic Sans MS" pitchFamily="66" charset="0"/>
              </a:rPr>
            </a:br>
            <a:r>
              <a:rPr lang="ja-JP" altLang="en-US" sz="2000">
                <a:latin typeface="Comic Sans MS" pitchFamily="66" charset="0"/>
              </a:rPr>
              <a:t>ただし，</a:t>
            </a:r>
            <a:r>
              <a:rPr lang="en-US" altLang="ja-JP" sz="2000" dirty="0" err="1">
                <a:latin typeface="Comic Sans MS" pitchFamily="66" charset="0"/>
              </a:rPr>
              <a:t>q</a:t>
            </a:r>
            <a:r>
              <a:rPr lang="en-US" altLang="ja-JP" sz="2000" baseline="-25000" dirty="0" err="1">
                <a:latin typeface="Comic Sans MS" pitchFamily="66" charset="0"/>
              </a:rPr>
              <a:t>j</a:t>
            </a:r>
            <a:r>
              <a:rPr lang="en-US" altLang="ja-JP" sz="2000" baseline="-25000" dirty="0">
                <a:latin typeface="Comic Sans MS" pitchFamily="66" charset="0"/>
              </a:rPr>
              <a:t> </a:t>
            </a:r>
            <a:r>
              <a:rPr lang="en-US" altLang="ja-JP" sz="2000" dirty="0">
                <a:latin typeface="Comic Sans MS" pitchFamily="66" charset="0"/>
              </a:rPr>
              <a:t>= LR(0)</a:t>
            </a:r>
            <a:r>
              <a:rPr lang="ja-JP" altLang="en-US" sz="2000">
                <a:latin typeface="Comic Sans MS" pitchFamily="66" charset="0"/>
              </a:rPr>
              <a:t>オートマトンに</a:t>
            </a:r>
            <a:r>
              <a:rPr lang="en-US" altLang="ja-JP" sz="2000" dirty="0">
                <a:latin typeface="Comic Sans MS" pitchFamily="66" charset="0"/>
              </a:rPr>
              <a:t>X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...</a:t>
            </a:r>
            <a:r>
              <a:rPr lang="en-US" altLang="ja-JP" sz="2000" dirty="0" err="1">
                <a:latin typeface="Comic Sans MS" pitchFamily="66" charset="0"/>
              </a:rPr>
              <a:t>X</a:t>
            </a:r>
            <a:r>
              <a:rPr lang="en-US" altLang="ja-JP" sz="2000" baseline="-25000" dirty="0" err="1">
                <a:latin typeface="Comic Sans MS" pitchFamily="66" charset="0"/>
              </a:rPr>
              <a:t>j</a:t>
            </a:r>
            <a:r>
              <a:rPr lang="ja-JP" altLang="en-US" sz="2000">
                <a:latin typeface="Comic Sans MS" pitchFamily="66" charset="0"/>
              </a:rPr>
              <a:t>を入力したあとの状態</a:t>
            </a:r>
            <a:endParaRPr lang="en-US" altLang="ja-JP" sz="2000" dirty="0">
              <a:latin typeface="Comic Sans MS" pitchFamily="66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ja-JP" sz="2000" dirty="0"/>
              <a:t>reduce</a:t>
            </a:r>
            <a:r>
              <a:rPr lang="ja-JP" altLang="en-US" sz="2000" dirty="0" err="1"/>
              <a:t>のたびに</a:t>
            </a:r>
            <a:r>
              <a:rPr lang="en-US" altLang="ja-JP" sz="2000" dirty="0"/>
              <a:t>LR(0)</a:t>
            </a:r>
            <a:r>
              <a:rPr lang="ja-JP" altLang="en-US" sz="2000" dirty="0"/>
              <a:t>状態を最初から計算するの</a:t>
            </a:r>
            <a:r>
              <a:rPr lang="ja-JP" altLang="en-US" sz="2000"/>
              <a:t>を回避</a:t>
            </a:r>
            <a:endParaRPr lang="en-US" altLang="ja-JP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ja-JP" altLang="en-US">
                <a:latin typeface="Comic Sans MS" pitchFamily="66" charset="0"/>
              </a:rPr>
              <a:t>初期</a:t>
            </a:r>
            <a:r>
              <a:rPr lang="ja-JP" altLang="en-US" dirty="0">
                <a:latin typeface="Comic Sans MS" pitchFamily="66" charset="0"/>
              </a:rPr>
              <a:t>状態 </a:t>
            </a:r>
            <a:r>
              <a:rPr lang="en-US" altLang="ja-JP" dirty="0">
                <a:latin typeface="Comic Sans MS" pitchFamily="66" charset="0"/>
              </a:rPr>
              <a:t>(q</a:t>
            </a:r>
            <a:r>
              <a:rPr lang="en-US" altLang="ja-JP" baseline="-25000" dirty="0">
                <a:latin typeface="Comic Sans MS" pitchFamily="66" charset="0"/>
              </a:rPr>
              <a:t>0</a:t>
            </a:r>
            <a:r>
              <a:rPr lang="en-US" altLang="ja-JP" dirty="0">
                <a:latin typeface="Comic Sans MS" pitchFamily="66" charset="0"/>
              </a:rPr>
              <a:t>, w$)</a:t>
            </a:r>
            <a:r>
              <a:rPr lang="ja-JP" altLang="en-US" dirty="0">
                <a:latin typeface="Comic Sans MS" pitchFamily="66" charset="0"/>
              </a:rPr>
              <a:t>から以下の操作（アクション）を繰り返し実行</a:t>
            </a:r>
            <a:endParaRPr lang="en-US" altLang="ja-JP" dirty="0">
              <a:latin typeface="Comic Sans MS" pitchFamily="66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ja-JP" sz="2000" dirty="0">
                <a:latin typeface="Comic Sans MS" pitchFamily="66" charset="0"/>
              </a:rPr>
              <a:t>shift: (q</a:t>
            </a:r>
            <a:r>
              <a:rPr lang="en-US" altLang="ja-JP" sz="2000" baseline="-25000" dirty="0">
                <a:latin typeface="Comic Sans MS" pitchFamily="66" charset="0"/>
              </a:rPr>
              <a:t>0</a:t>
            </a:r>
            <a:r>
              <a:rPr lang="en-US" altLang="ja-JP" sz="2000" dirty="0">
                <a:latin typeface="Comic Sans MS" pitchFamily="66" charset="0"/>
              </a:rPr>
              <a:t>X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... </a:t>
            </a:r>
            <a:r>
              <a:rPr lang="en-US" altLang="ja-JP" sz="2000" dirty="0" err="1">
                <a:latin typeface="Comic Sans MS" pitchFamily="66" charset="0"/>
              </a:rPr>
              <a:t>X</a:t>
            </a:r>
            <a:r>
              <a:rPr lang="en-US" altLang="ja-JP" sz="2000" baseline="-25000" dirty="0" err="1">
                <a:latin typeface="Comic Sans MS" pitchFamily="66" charset="0"/>
              </a:rPr>
              <a:t>n</a:t>
            </a:r>
            <a:r>
              <a:rPr lang="en-US" altLang="ja-JP" sz="2000" dirty="0" err="1">
                <a:latin typeface="Comic Sans MS" pitchFamily="66" charset="0"/>
              </a:rPr>
              <a:t>q</a:t>
            </a:r>
            <a:r>
              <a:rPr lang="en-US" altLang="ja-JP" sz="2000" baseline="-25000" dirty="0" err="1">
                <a:latin typeface="Comic Sans MS" pitchFamily="66" charset="0"/>
              </a:rPr>
              <a:t>n</a:t>
            </a:r>
            <a:r>
              <a:rPr lang="en-US" altLang="ja-JP" sz="2000" dirty="0">
                <a:latin typeface="Comic Sans MS" pitchFamily="66" charset="0"/>
              </a:rPr>
              <a:t>, aw) 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</a:t>
            </a:r>
            <a:r>
              <a:rPr lang="en-US" altLang="ja-JP" sz="2000" dirty="0">
                <a:latin typeface="Comic Sans MS" pitchFamily="66" charset="0"/>
              </a:rPr>
              <a:t> (q</a:t>
            </a:r>
            <a:r>
              <a:rPr lang="en-US" altLang="ja-JP" sz="2000" baseline="-25000" dirty="0">
                <a:latin typeface="Comic Sans MS" pitchFamily="66" charset="0"/>
              </a:rPr>
              <a:t>0</a:t>
            </a:r>
            <a:r>
              <a:rPr lang="en-US" altLang="ja-JP" sz="2000" dirty="0">
                <a:latin typeface="Comic Sans MS" pitchFamily="66" charset="0"/>
              </a:rPr>
              <a:t>X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... X</a:t>
            </a:r>
            <a:r>
              <a:rPr lang="en-US" altLang="ja-JP" sz="2000" baseline="-25000" dirty="0">
                <a:latin typeface="Comic Sans MS" pitchFamily="66" charset="0"/>
              </a:rPr>
              <a:t>n</a:t>
            </a:r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n</a:t>
            </a:r>
            <a:r>
              <a:rPr lang="en-US" altLang="ja-JP" sz="2000" dirty="0">
                <a:latin typeface="Comic Sans MS" pitchFamily="66" charset="0"/>
              </a:rPr>
              <a:t>aq</a:t>
            </a:r>
            <a:r>
              <a:rPr lang="en-US" altLang="ja-JP" sz="2000" baseline="-25000" dirty="0">
                <a:latin typeface="Comic Sans MS" pitchFamily="66" charset="0"/>
              </a:rPr>
              <a:t>n+1</a:t>
            </a:r>
            <a:r>
              <a:rPr lang="en-US" altLang="ja-JP" sz="2000" dirty="0">
                <a:latin typeface="Comic Sans MS" pitchFamily="66" charset="0"/>
              </a:rPr>
              <a:t>, w)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 </a:t>
            </a:r>
            <a:br>
              <a:rPr lang="en-US" altLang="ja-JP" sz="2000" dirty="0">
                <a:latin typeface="Comic Sans MS" pitchFamily="66" charset="0"/>
                <a:sym typeface="Symbol"/>
              </a:rPr>
            </a:br>
            <a:r>
              <a:rPr lang="en-US" altLang="ja-JP" sz="2000" dirty="0">
                <a:latin typeface="Comic Sans MS" pitchFamily="66" charset="0"/>
                <a:sym typeface="Symbol"/>
              </a:rPr>
              <a:t>      if </a:t>
            </a:r>
            <a:r>
              <a:rPr lang="en-US" altLang="ja-JP" sz="2000" dirty="0">
                <a:latin typeface="Symbol" pitchFamily="18" charset="2"/>
                <a:sym typeface="Symbol"/>
              </a:rPr>
              <a:t>d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(</a:t>
            </a:r>
            <a:r>
              <a:rPr lang="en-US" altLang="ja-JP" sz="2000" dirty="0" err="1">
                <a:latin typeface="Comic Sans MS" pitchFamily="66" charset="0"/>
                <a:sym typeface="Symbol"/>
              </a:rPr>
              <a:t>q</a:t>
            </a:r>
            <a:r>
              <a:rPr lang="en-US" altLang="ja-JP" sz="2000" baseline="-25000" dirty="0" err="1">
                <a:latin typeface="Comic Sans MS" pitchFamily="66" charset="0"/>
                <a:sym typeface="Symbol"/>
              </a:rPr>
              <a:t>n</a:t>
            </a:r>
            <a:r>
              <a:rPr lang="en-US" altLang="ja-JP" sz="2000" dirty="0" err="1">
                <a:latin typeface="Comic Sans MS" pitchFamily="66" charset="0"/>
                <a:sym typeface="Symbol"/>
              </a:rPr>
              <a:t>,a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) = q</a:t>
            </a:r>
            <a:r>
              <a:rPr lang="en-US" altLang="ja-JP" sz="2000" baseline="-25000" dirty="0">
                <a:latin typeface="Comic Sans MS" pitchFamily="66" charset="0"/>
                <a:sym typeface="Symbol"/>
              </a:rPr>
              <a:t>n+1  </a:t>
            </a:r>
            <a:r>
              <a:rPr lang="ja-JP" altLang="en-US" sz="2000" dirty="0">
                <a:latin typeface="Comic Sans MS" pitchFamily="66" charset="0"/>
                <a:sym typeface="Symbol"/>
              </a:rPr>
              <a:t>（</a:t>
            </a:r>
            <a:r>
              <a:rPr lang="en-US" altLang="ja-JP" sz="2000" dirty="0">
                <a:latin typeface="Symbol" pitchFamily="18" charset="2"/>
                <a:sym typeface="Symbol"/>
              </a:rPr>
              <a:t> d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(</a:t>
            </a:r>
            <a:r>
              <a:rPr lang="en-US" altLang="ja-JP" sz="2000" dirty="0" err="1">
                <a:latin typeface="Comic Sans MS" pitchFamily="66" charset="0"/>
                <a:sym typeface="Symbol"/>
              </a:rPr>
              <a:t>q</a:t>
            </a:r>
            <a:r>
              <a:rPr lang="en-US" altLang="ja-JP" sz="2000" baseline="-25000" dirty="0" err="1">
                <a:latin typeface="Comic Sans MS" pitchFamily="66" charset="0"/>
                <a:sym typeface="Symbol"/>
              </a:rPr>
              <a:t>n</a:t>
            </a:r>
            <a:r>
              <a:rPr lang="en-US" altLang="ja-JP" sz="2000" dirty="0" err="1">
                <a:latin typeface="Comic Sans MS" pitchFamily="66" charset="0"/>
                <a:sym typeface="Symbol"/>
              </a:rPr>
              <a:t>,a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)</a:t>
            </a:r>
            <a:r>
              <a:rPr lang="ja-JP" altLang="en-US" sz="2000" dirty="0">
                <a:latin typeface="Comic Sans MS" pitchFamily="66" charset="0"/>
                <a:sym typeface="Symbol"/>
              </a:rPr>
              <a:t>が未定義なら構文解析エラー）</a:t>
            </a:r>
            <a:endParaRPr lang="en-US" altLang="ja-JP" sz="2000" dirty="0">
              <a:latin typeface="Comic Sans MS" pitchFamily="66" charset="0"/>
              <a:sym typeface="Symbol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ja-JP" sz="2000" dirty="0">
                <a:latin typeface="Comic Sans MS" pitchFamily="66" charset="0"/>
              </a:rPr>
              <a:t>reduce:</a:t>
            </a:r>
            <a:br>
              <a:rPr lang="en-US" altLang="ja-JP" sz="2000" dirty="0">
                <a:latin typeface="Comic Sans MS" pitchFamily="66" charset="0"/>
              </a:rPr>
            </a:b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0</a:t>
            </a:r>
            <a:r>
              <a:rPr lang="en-US" altLang="ja-JP" sz="2000" dirty="0">
                <a:latin typeface="Comic Sans MS" pitchFamily="66" charset="0"/>
              </a:rPr>
              <a:t>X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...</a:t>
            </a:r>
            <a:r>
              <a:rPr lang="en-US" altLang="ja-JP" sz="2000" dirty="0" err="1">
                <a:latin typeface="Comic Sans MS" pitchFamily="66" charset="0"/>
              </a:rPr>
              <a:t>X</a:t>
            </a:r>
            <a:r>
              <a:rPr lang="en-US" altLang="ja-JP" sz="2000" baseline="-25000" dirty="0" err="1">
                <a:latin typeface="Comic Sans MS" pitchFamily="66" charset="0"/>
              </a:rPr>
              <a:t>r</a:t>
            </a:r>
            <a:r>
              <a:rPr lang="en-US" altLang="ja-JP" sz="2000" baseline="-25000" dirty="0">
                <a:latin typeface="Comic Sans MS" pitchFamily="66" charset="0"/>
              </a:rPr>
              <a:t> </a:t>
            </a:r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r</a:t>
            </a:r>
            <a:r>
              <a:rPr lang="en-US" altLang="ja-JP" sz="2000" dirty="0">
                <a:latin typeface="Comic Sans MS" pitchFamily="66" charset="0"/>
              </a:rPr>
              <a:t>X</a:t>
            </a:r>
            <a:r>
              <a:rPr lang="en-US" altLang="ja-JP" sz="2000" baseline="-25000" dirty="0">
                <a:latin typeface="Comic Sans MS" pitchFamily="66" charset="0"/>
              </a:rPr>
              <a:t>r+1</a:t>
            </a:r>
            <a:r>
              <a:rPr lang="en-US" altLang="ja-JP" sz="2000" dirty="0">
                <a:latin typeface="Comic Sans MS" pitchFamily="66" charset="0"/>
              </a:rPr>
              <a:t> ...</a:t>
            </a:r>
            <a:r>
              <a:rPr lang="en-US" altLang="ja-JP" sz="2000" dirty="0" err="1">
                <a:latin typeface="Comic Sans MS" pitchFamily="66" charset="0"/>
              </a:rPr>
              <a:t>X</a:t>
            </a:r>
            <a:r>
              <a:rPr lang="en-US" altLang="ja-JP" sz="2000" baseline="-25000" dirty="0" err="1">
                <a:latin typeface="Comic Sans MS" pitchFamily="66" charset="0"/>
              </a:rPr>
              <a:t>n</a:t>
            </a:r>
            <a:r>
              <a:rPr lang="en-US" altLang="ja-JP" sz="2000" dirty="0" err="1">
                <a:latin typeface="Comic Sans MS" pitchFamily="66" charset="0"/>
              </a:rPr>
              <a:t>q</a:t>
            </a:r>
            <a:r>
              <a:rPr lang="en-US" altLang="ja-JP" sz="2000" baseline="-25000" dirty="0" err="1">
                <a:latin typeface="Comic Sans MS" pitchFamily="66" charset="0"/>
              </a:rPr>
              <a:t>n</a:t>
            </a:r>
            <a:r>
              <a:rPr lang="en-US" altLang="ja-JP" sz="2000" baseline="-25000" dirty="0">
                <a:latin typeface="Comic Sans MS" pitchFamily="66" charset="0"/>
              </a:rPr>
              <a:t> </a:t>
            </a:r>
            <a:r>
              <a:rPr lang="en-US" altLang="ja-JP" sz="2000" dirty="0">
                <a:latin typeface="Comic Sans MS" pitchFamily="66" charset="0"/>
              </a:rPr>
              <a:t>, w) 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</a:t>
            </a:r>
            <a:r>
              <a:rPr lang="en-US" altLang="ja-JP" sz="2000" dirty="0">
                <a:latin typeface="Comic Sans MS" pitchFamily="66" charset="0"/>
              </a:rPr>
              <a:t> (q</a:t>
            </a:r>
            <a:r>
              <a:rPr lang="en-US" altLang="ja-JP" sz="2000" baseline="-25000" dirty="0">
                <a:latin typeface="Comic Sans MS" pitchFamily="66" charset="0"/>
              </a:rPr>
              <a:t>0</a:t>
            </a:r>
            <a:r>
              <a:rPr lang="en-US" altLang="ja-JP" sz="2000" dirty="0">
                <a:latin typeface="Comic Sans MS" pitchFamily="66" charset="0"/>
              </a:rPr>
              <a:t>X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...</a:t>
            </a:r>
            <a:r>
              <a:rPr lang="en-US" altLang="ja-JP" sz="2000" dirty="0" err="1">
                <a:latin typeface="Comic Sans MS" pitchFamily="66" charset="0"/>
              </a:rPr>
              <a:t>X</a:t>
            </a:r>
            <a:r>
              <a:rPr lang="en-US" altLang="ja-JP" sz="2000" baseline="-25000" dirty="0" err="1">
                <a:latin typeface="Comic Sans MS" pitchFamily="66" charset="0"/>
              </a:rPr>
              <a:t>r</a:t>
            </a:r>
            <a:r>
              <a:rPr lang="en-US" altLang="ja-JP" sz="2000" dirty="0" err="1">
                <a:latin typeface="Comic Sans MS" pitchFamily="66" charset="0"/>
              </a:rPr>
              <a:t>q</a:t>
            </a:r>
            <a:r>
              <a:rPr lang="en-US" altLang="ja-JP" sz="2000" baseline="-25000" dirty="0" err="1">
                <a:latin typeface="Comic Sans MS" pitchFamily="66" charset="0"/>
              </a:rPr>
              <a:t>r</a:t>
            </a:r>
            <a:r>
              <a:rPr lang="en-US" altLang="ja-JP" sz="2000" dirty="0" err="1">
                <a:latin typeface="Comic Sans MS" pitchFamily="66" charset="0"/>
              </a:rPr>
              <a:t>Aq</a:t>
            </a:r>
            <a:r>
              <a:rPr lang="en-US" altLang="ja-JP" sz="2000" dirty="0">
                <a:latin typeface="Comic Sans MS" pitchFamily="66" charset="0"/>
              </a:rPr>
              <a:t>’,  w)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 </a:t>
            </a:r>
            <a:br>
              <a:rPr lang="en-US" altLang="ja-JP" sz="2000" dirty="0">
                <a:latin typeface="Comic Sans MS" pitchFamily="66" charset="0"/>
                <a:sym typeface="Symbol"/>
              </a:rPr>
            </a:br>
            <a:r>
              <a:rPr lang="en-US" altLang="ja-JP" sz="2000" dirty="0">
                <a:latin typeface="Comic Sans MS" pitchFamily="66" charset="0"/>
                <a:sym typeface="Symbol"/>
              </a:rPr>
              <a:t>       if  A  </a:t>
            </a:r>
            <a:r>
              <a:rPr lang="en-US" altLang="ja-JP" sz="2000" dirty="0">
                <a:latin typeface="Comic Sans MS" pitchFamily="66" charset="0"/>
              </a:rPr>
              <a:t>X</a:t>
            </a:r>
            <a:r>
              <a:rPr lang="en-US" altLang="ja-JP" sz="2000" baseline="-25000" dirty="0">
                <a:latin typeface="Comic Sans MS" pitchFamily="66" charset="0"/>
              </a:rPr>
              <a:t>r+1</a:t>
            </a:r>
            <a:r>
              <a:rPr lang="en-US" altLang="ja-JP" sz="2000" dirty="0">
                <a:latin typeface="Comic Sans MS" pitchFamily="66" charset="0"/>
              </a:rPr>
              <a:t> ... </a:t>
            </a:r>
            <a:r>
              <a:rPr lang="en-US" altLang="ja-JP" sz="2000" dirty="0" err="1">
                <a:latin typeface="Comic Sans MS" pitchFamily="66" charset="0"/>
              </a:rPr>
              <a:t>X</a:t>
            </a:r>
            <a:r>
              <a:rPr lang="en-US" altLang="ja-JP" sz="2000" baseline="-25000" dirty="0" err="1">
                <a:latin typeface="Comic Sans MS" pitchFamily="66" charset="0"/>
              </a:rPr>
              <a:t>n</a:t>
            </a:r>
            <a:r>
              <a:rPr lang="en-US" altLang="ja-JP" sz="2000" dirty="0">
                <a:latin typeface="Comic Sans MS" pitchFamily="66" charset="0"/>
              </a:rPr>
              <a:t> . 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 </a:t>
            </a:r>
            <a:r>
              <a:rPr lang="en-US" altLang="ja-JP" sz="2000" dirty="0" err="1">
                <a:latin typeface="Comic Sans MS" pitchFamily="66" charset="0"/>
                <a:sym typeface="Symbol"/>
              </a:rPr>
              <a:t>q</a:t>
            </a:r>
            <a:r>
              <a:rPr lang="en-US" altLang="ja-JP" sz="2000" baseline="-25000" dirty="0" err="1">
                <a:latin typeface="Comic Sans MS" pitchFamily="66" charset="0"/>
                <a:sym typeface="Symbol"/>
              </a:rPr>
              <a:t>n</a:t>
            </a:r>
            <a:r>
              <a:rPr lang="en-US" altLang="ja-JP" sz="2000" baseline="-25000" dirty="0">
                <a:latin typeface="Comic Sans MS" pitchFamily="66" charset="0"/>
                <a:sym typeface="Symbol"/>
              </a:rPr>
              <a:t> 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and </a:t>
            </a:r>
            <a:r>
              <a:rPr lang="en-US" altLang="ja-JP" sz="2000" dirty="0">
                <a:latin typeface="Symbol" pitchFamily="18" charset="2"/>
                <a:sym typeface="Symbol"/>
              </a:rPr>
              <a:t>d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(</a:t>
            </a:r>
            <a:r>
              <a:rPr lang="en-US" altLang="ja-JP" sz="2000" dirty="0" err="1">
                <a:latin typeface="Comic Sans MS" pitchFamily="66" charset="0"/>
                <a:sym typeface="Symbol"/>
              </a:rPr>
              <a:t>q</a:t>
            </a:r>
            <a:r>
              <a:rPr lang="en-US" altLang="ja-JP" sz="2000" baseline="-25000" dirty="0" err="1">
                <a:latin typeface="Comic Sans MS" pitchFamily="66" charset="0"/>
                <a:sym typeface="Symbol"/>
              </a:rPr>
              <a:t>r</a:t>
            </a:r>
            <a:r>
              <a:rPr lang="en-US" altLang="ja-JP" sz="2000" dirty="0" err="1">
                <a:latin typeface="Comic Sans MS" pitchFamily="66" charset="0"/>
                <a:sym typeface="Symbol"/>
              </a:rPr>
              <a:t>,A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) = q</a:t>
            </a:r>
            <a:r>
              <a:rPr lang="en-US" altLang="ja-JP" sz="2000" dirty="0">
                <a:latin typeface="Comic Sans MS" pitchFamily="66" charset="0"/>
              </a:rPr>
              <a:t>’</a:t>
            </a:r>
            <a:r>
              <a:rPr lang="en-US" altLang="ja-JP" sz="2000" baseline="-25000" dirty="0">
                <a:latin typeface="Comic Sans MS" pitchFamily="66" charset="0"/>
                <a:sym typeface="Symbol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ja-JP" sz="2000" dirty="0">
                <a:latin typeface="Comic Sans MS" pitchFamily="66" charset="0"/>
                <a:sym typeface="Symbol"/>
              </a:rPr>
              <a:t>accept: (</a:t>
            </a:r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0</a:t>
            </a:r>
            <a:r>
              <a:rPr lang="en-US" altLang="ja-JP" sz="2000" dirty="0">
                <a:latin typeface="Symbol" pitchFamily="18" charset="2"/>
                <a:sym typeface="Symbol"/>
              </a:rPr>
              <a:t> a</a:t>
            </a:r>
            <a:r>
              <a:rPr lang="en-US" altLang="ja-JP" sz="2000" dirty="0">
                <a:latin typeface="Comic Sans MS" pitchFamily="66" charset="0"/>
              </a:rPr>
              <a:t> q,  $)   if S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 </a:t>
            </a:r>
            <a:r>
              <a:rPr lang="en-US" altLang="ja-JP" sz="2000" dirty="0">
                <a:latin typeface="Symbol" pitchFamily="18" charset="2"/>
                <a:sym typeface="Symbol"/>
              </a:rPr>
              <a:t>a</a:t>
            </a:r>
            <a:r>
              <a:rPr lang="en-US" altLang="ja-JP" sz="2000" dirty="0">
                <a:latin typeface="Comic Sans MS" pitchFamily="66" charset="0"/>
                <a:sym typeface="Symbol"/>
              </a:rPr>
              <a:t>.$ q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ja-JP" altLang="en-US" dirty="0">
                <a:latin typeface="Comic Sans MS" pitchFamily="66" charset="0"/>
                <a:sym typeface="Symbol"/>
              </a:rPr>
              <a:t>各状態での操作（</a:t>
            </a:r>
            <a:r>
              <a:rPr lang="en-US" altLang="ja-JP" dirty="0">
                <a:latin typeface="Comic Sans MS" pitchFamily="66" charset="0"/>
                <a:sym typeface="Symbol"/>
              </a:rPr>
              <a:t>shift/reduce/accept)</a:t>
            </a:r>
            <a:r>
              <a:rPr lang="ja-JP" altLang="en-US" dirty="0">
                <a:latin typeface="Comic Sans MS" pitchFamily="66" charset="0"/>
                <a:sym typeface="Symbol"/>
              </a:rPr>
              <a:t>をあらかじめ表</a:t>
            </a:r>
            <a:br>
              <a:rPr lang="en-US" altLang="ja-JP" dirty="0">
                <a:latin typeface="Comic Sans MS" pitchFamily="66" charset="0"/>
                <a:sym typeface="Symbol"/>
              </a:rPr>
            </a:br>
            <a:r>
              <a:rPr lang="ja-JP" altLang="en-US" dirty="0">
                <a:latin typeface="Comic Sans MS" pitchFamily="66" charset="0"/>
                <a:sym typeface="Symbol"/>
              </a:rPr>
              <a:t>（</a:t>
            </a:r>
            <a:r>
              <a:rPr lang="en-US" altLang="ja-JP" dirty="0">
                <a:latin typeface="Comic Sans MS" pitchFamily="66" charset="0"/>
                <a:sym typeface="Symbol"/>
              </a:rPr>
              <a:t>LR(0)</a:t>
            </a:r>
            <a:r>
              <a:rPr lang="ja-JP" altLang="en-US" dirty="0">
                <a:latin typeface="Comic Sans MS" pitchFamily="66" charset="0"/>
                <a:sym typeface="Symbol"/>
              </a:rPr>
              <a:t>構文解析表：後述）</a:t>
            </a:r>
            <a:r>
              <a:rPr lang="ja-JP" altLang="en-US">
                <a:latin typeface="Comic Sans MS" pitchFamily="66" charset="0"/>
                <a:sym typeface="Symbol"/>
              </a:rPr>
              <a:t>で管理</a:t>
            </a:r>
            <a:endParaRPr lang="en-US" altLang="ja-JP" baseline="-25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0367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6"/>
            <a:ext cx="56188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1390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endParaRPr lang="ja-JP" alt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6"/>
            <a:ext cx="56188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shift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8378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6"/>
            <a:ext cx="56188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1056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6"/>
            <a:ext cx="561884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altLang="ja-JP" sz="2000" dirty="0" err="1">
                <a:latin typeface="Comic Sans MS" pitchFamily="66" charset="0"/>
              </a:rPr>
              <a:t>,x</a:t>
            </a:r>
            <a:r>
              <a:rPr lang="en-US" altLang="ja-JP" sz="2000" dirty="0">
                <a:latin typeface="Comic Sans MS" pitchFamily="66" charset="0"/>
              </a:rPr>
              <a:t>)$      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shift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ja-JP" altLang="en-US" sz="2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7621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6"/>
            <a:ext cx="561884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4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この資料について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9F2777-4EE3-A841-A484-770DF00DD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825625"/>
            <a:ext cx="11620071" cy="4351338"/>
          </a:xfrm>
        </p:spPr>
        <p:txBody>
          <a:bodyPr/>
          <a:lstStyle/>
          <a:p>
            <a:r>
              <a:rPr kumimoji="1" lang="ja-JP" altLang="en-US"/>
              <a:t>京都大学工学部専門科目「プログラミング言語処理系」の講義資料</a:t>
            </a:r>
            <a:endParaRPr kumimoji="1" lang="en-US" altLang="ja-JP" dirty="0"/>
          </a:p>
          <a:p>
            <a:r>
              <a:rPr kumimoji="1" lang="ja-JP" altLang="en-US"/>
              <a:t>講義</a:t>
            </a:r>
            <a:r>
              <a:rPr kumimoji="1" lang="en-US" altLang="ja-JP" dirty="0"/>
              <a:t> Web </a:t>
            </a:r>
            <a:r>
              <a:rPr kumimoji="1" lang="ja-JP" altLang="en-US"/>
              <a:t>ページ</a:t>
            </a:r>
            <a:r>
              <a:rPr kumimoji="1" lang="en-US" altLang="ja-JP" dirty="0"/>
              <a:t>:</a:t>
            </a:r>
          </a:p>
          <a:p>
            <a:pPr lvl="1"/>
            <a:r>
              <a:rPr lang="en" altLang="ja-JP" dirty="0">
                <a:hlinkClick r:id="rId2"/>
              </a:rPr>
              <a:t>https://kuis-isle3sw.github.io/IoPLMaterials/</a:t>
            </a:r>
            <a:r>
              <a:rPr lang="ja-JP" altLang="en-US"/>
              <a:t> </a:t>
            </a:r>
            <a:endParaRPr lang="en-US" altLang="ja-JP" dirty="0"/>
          </a:p>
          <a:p>
            <a:r>
              <a:rPr kumimoji="1" lang="ja-JP" altLang="en-US"/>
              <a:t>講義をする人</a:t>
            </a:r>
            <a:r>
              <a:rPr kumimoji="1" lang="en-US" altLang="ja-JP" dirty="0"/>
              <a:t>: </a:t>
            </a:r>
            <a:r>
              <a:rPr kumimoji="1" lang="ja-JP" altLang="en-US"/>
              <a:t>末永幸平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3"/>
              </a:rPr>
              <a:t>https://researchmap.jp/ksuenaga/</a:t>
            </a:r>
            <a:endParaRPr lang="en-US" altLang="ja-JP" dirty="0"/>
          </a:p>
          <a:p>
            <a:pPr lvl="1"/>
            <a:r>
              <a:rPr lang="en" altLang="ja-JP" dirty="0">
                <a:hlinkClick r:id="rId4"/>
              </a:rPr>
              <a:t>https://twitter.com/ksuenaga</a:t>
            </a:r>
            <a:endParaRPr lang="en" altLang="ja-JP" dirty="0"/>
          </a:p>
        </p:txBody>
      </p:sp>
    </p:spTree>
    <p:extLst>
      <p:ext uri="{BB962C8B-B14F-4D97-AF65-F5344CB8AC3E}">
        <p14:creationId xmlns:p14="http://schemas.microsoft.com/office/powerpoint/2010/main" val="218951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正規表現とオートマトン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字句解析におけるオートマトンにおける問題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トークンと属性の出力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複数のトークンを連続して認識させるには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Longest match </a:t>
            </a:r>
            <a:r>
              <a:rPr lang="ja-JP" altLang="en-US">
                <a:sym typeface="Wingdings" pitchFamily="2" charset="2"/>
              </a:rPr>
              <a:t>と</a:t>
            </a:r>
            <a:r>
              <a:rPr lang="en-US" altLang="ja-JP" dirty="0">
                <a:sym typeface="Wingdings" pitchFamily="2" charset="2"/>
              </a:rPr>
              <a:t> first match </a:t>
            </a:r>
            <a:r>
              <a:rPr lang="ja-JP" altLang="en-US">
                <a:sym typeface="Wingdings" pitchFamily="2" charset="2"/>
              </a:rPr>
              <a:t>の実装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506750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8"/>
            <a:ext cx="561884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reduce by 2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0754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S</a:t>
            </a:r>
            <a:endParaRPr lang="ja-JP" alt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8"/>
            <a:ext cx="561884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q</a:t>
            </a:r>
            <a:r>
              <a:rPr lang="en-US" altLang="ja-JP" sz="2000" baseline="-250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xq</a:t>
            </a:r>
            <a:r>
              <a:rPr lang="en-US" altLang="ja-JP" sz="2000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reduce by 2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040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8"/>
            <a:ext cx="561884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7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5774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8"/>
            <a:ext cx="561884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7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reduce by 3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9379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L</a:t>
            </a:r>
            <a:endParaRPr lang="ja-JP" alt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8"/>
            <a:ext cx="561884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q</a:t>
            </a:r>
            <a:r>
              <a:rPr lang="en-US" altLang="ja-JP" sz="2000" baseline="-250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Sq</a:t>
            </a:r>
            <a:r>
              <a:rPr lang="en-US" altLang="ja-JP" sz="2000" baseline="-25000" dirty="0">
                <a:solidFill>
                  <a:srgbClr val="FF0000"/>
                </a:solidFill>
                <a:latin typeface="Comic Sans MS" pitchFamily="66" charset="0"/>
              </a:rPr>
              <a:t>7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reduce by 3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0271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6"/>
            <a:ext cx="561884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7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3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shift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2452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3764945" y="18417"/>
            <a:ext cx="561884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7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3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/>
              <a:t>                  </a:t>
            </a:r>
            <a:r>
              <a:rPr lang="en-US" altLang="ja-JP" sz="2000" dirty="0">
                <a:latin typeface="Comic Sans MS" pitchFamily="66" charset="0"/>
              </a:rPr>
              <a:t>x)$        shift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7454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7"/>
            <a:ext cx="561884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7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3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/>
              <a:t>                  </a:t>
            </a:r>
            <a:r>
              <a:rPr lang="en-US" altLang="ja-JP" sz="2000" dirty="0">
                <a:latin typeface="Comic Sans MS" pitchFamily="66" charset="0"/>
              </a:rPr>
              <a:t>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/>
              <a:t>             </a:t>
            </a:r>
            <a:r>
              <a:rPr lang="en-US" altLang="ja-JP" sz="2000" dirty="0">
                <a:latin typeface="Comic Sans MS" pitchFamily="66" charset="0"/>
              </a:rPr>
              <a:t>)$        reduce by 2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50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  <a:solidFill>
            <a:srgbClr val="DDF0FF"/>
          </a:solidFill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6"/>
            <a:ext cx="561884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7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3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/>
              <a:t>                  </a:t>
            </a:r>
            <a:r>
              <a:rPr lang="en-US" altLang="ja-JP" sz="2000" dirty="0">
                <a:latin typeface="Comic Sans MS" pitchFamily="66" charset="0"/>
              </a:rPr>
              <a:t>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/>
              <a:t>             </a:t>
            </a:r>
            <a:r>
              <a:rPr lang="en-US" altLang="ja-JP" sz="2000" dirty="0">
                <a:latin typeface="Comic Sans MS" pitchFamily="66" charset="0"/>
              </a:rPr>
              <a:t>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9</a:t>
            </a:r>
            <a:r>
              <a:rPr lang="en-US" altLang="ja-JP" sz="2000" dirty="0"/>
              <a:t>            </a:t>
            </a:r>
            <a:r>
              <a:rPr lang="en-US" altLang="ja-JP" sz="2000" dirty="0">
                <a:latin typeface="Comic Sans MS" pitchFamily="66" charset="0"/>
              </a:rPr>
              <a:t>)$         reduce by 4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7596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3764945" y="18416"/>
            <a:ext cx="561884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7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3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/>
              <a:t>                  </a:t>
            </a:r>
            <a:r>
              <a:rPr lang="en-US" altLang="ja-JP" sz="2000" dirty="0">
                <a:latin typeface="Comic Sans MS" pitchFamily="66" charset="0"/>
              </a:rPr>
              <a:t>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/>
              <a:t>             </a:t>
            </a:r>
            <a:r>
              <a:rPr lang="en-US" altLang="ja-JP" sz="2000" dirty="0">
                <a:latin typeface="Comic Sans MS" pitchFamily="66" charset="0"/>
              </a:rPr>
              <a:t>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q</a:t>
            </a:r>
            <a:r>
              <a:rPr lang="en-US" altLang="ja-JP" sz="2000" baseline="-250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Lq</a:t>
            </a:r>
            <a:r>
              <a:rPr lang="en-US" altLang="ja-JP" sz="2000" baseline="-250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,q</a:t>
            </a:r>
            <a:r>
              <a:rPr lang="en-US" altLang="ja-JP" sz="2000" baseline="-25000" dirty="0">
                <a:solidFill>
                  <a:srgbClr val="FF0000"/>
                </a:solidFill>
                <a:latin typeface="Comic Sans MS" pitchFamily="66" charset="0"/>
              </a:rPr>
              <a:t>8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Sq</a:t>
            </a:r>
            <a:r>
              <a:rPr lang="en-US" altLang="ja-JP" sz="2000" baseline="-25000" dirty="0">
                <a:solidFill>
                  <a:srgbClr val="FF0000"/>
                </a:solidFill>
                <a:latin typeface="Comic Sans MS" pitchFamily="66" charset="0"/>
              </a:rPr>
              <a:t>9</a:t>
            </a:r>
            <a:r>
              <a:rPr lang="en-US" altLang="ja-JP" sz="2000" dirty="0"/>
              <a:t>            </a:t>
            </a:r>
            <a:r>
              <a:rPr lang="en-US" altLang="ja-JP" sz="2000" dirty="0">
                <a:latin typeface="Comic Sans MS" pitchFamily="66" charset="0"/>
              </a:rPr>
              <a:t>)$        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reduce by 4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L</a:t>
            </a:r>
            <a:endParaRPr lang="ja-JP" alt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  <a:solidFill>
            <a:srgbClr val="FFFFCC"/>
          </a:solidFill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2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1589" y="365125"/>
            <a:ext cx="11162211" cy="1325563"/>
          </a:xfrm>
        </p:spPr>
        <p:txBody>
          <a:bodyPr/>
          <a:lstStyle/>
          <a:p>
            <a:r>
              <a:rPr kumimoji="1" lang="ja-JP" altLang="en-US" dirty="0"/>
              <a:t>字句解析における特殊事情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4469" y="1600201"/>
            <a:ext cx="10042011" cy="4525963"/>
          </a:xfrm>
        </p:spPr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文字列を受理して終わりで</a:t>
            </a:r>
            <a:r>
              <a:rPr lang="ja-JP" altLang="en-US">
                <a:solidFill>
                  <a:srgbClr val="FF0000"/>
                </a:solidFill>
              </a:rPr>
              <a:t>はなく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トークン</a:t>
            </a:r>
            <a:r>
              <a:rPr lang="ja-JP" altLang="en-US" dirty="0">
                <a:solidFill>
                  <a:srgbClr val="FF0000"/>
                </a:solidFill>
              </a:rPr>
              <a:t>とその属性を出力</a:t>
            </a:r>
            <a:r>
              <a:rPr lang="ja-JP" altLang="en-US">
                <a:solidFill>
                  <a:srgbClr val="FF0000"/>
                </a:solidFill>
              </a:rPr>
              <a:t>する必要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例</a:t>
            </a:r>
            <a:r>
              <a:rPr lang="ja-JP" altLang="en-US" dirty="0">
                <a:solidFill>
                  <a:srgbClr val="FF0000"/>
                </a:solidFill>
              </a:rPr>
              <a:t>：</a:t>
            </a:r>
            <a:r>
              <a:rPr lang="en-US" altLang="ja-JP" dirty="0">
                <a:solidFill>
                  <a:srgbClr val="FF0000"/>
                </a:solidFill>
              </a:rPr>
              <a:t>”234”  </a:t>
            </a:r>
          </a:p>
          <a:p>
            <a:pPr lvl="2"/>
            <a:r>
              <a:rPr lang="ja-JP" altLang="en-US">
                <a:solidFill>
                  <a:srgbClr val="FF0000"/>
                </a:solidFill>
              </a:rPr>
              <a:t>オートマトンであれば「</a:t>
            </a:r>
            <a:r>
              <a:rPr lang="ja-JP" altLang="en-US" b="1">
                <a:solidFill>
                  <a:srgbClr val="FF0000"/>
                </a:solidFill>
              </a:rPr>
              <a:t>受理</a:t>
            </a:r>
            <a:r>
              <a:rPr lang="ja-JP" altLang="en-US">
                <a:solidFill>
                  <a:srgbClr val="FF0000"/>
                </a:solidFill>
              </a:rPr>
              <a:t>」と返すだけ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ja-JP" altLang="en-US">
                <a:solidFill>
                  <a:srgbClr val="FF0000"/>
                </a:solidFill>
              </a:rPr>
              <a:t>字句解析器では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</a:rPr>
              <a:t>Int</a:t>
            </a:r>
            <a:r>
              <a:rPr lang="en-US" altLang="ja-JP" b="1" dirty="0">
                <a:solidFill>
                  <a:srgbClr val="FF0000"/>
                </a:solidFill>
              </a:rPr>
              <a:t>(234)</a:t>
            </a:r>
            <a:r>
              <a:rPr lang="ja-JP" altLang="en-US" b="1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rgbClr val="FF0000"/>
                </a:solidFill>
              </a:rPr>
              <a:t>を返す必要がある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/>
              <a:t>一つ</a:t>
            </a:r>
            <a:r>
              <a:rPr lang="ja-JP" altLang="en-US" dirty="0"/>
              <a:t>のトークンを</a:t>
            </a:r>
            <a:r>
              <a:rPr lang="ja-JP" altLang="en-US"/>
              <a:t>認識したら</a:t>
            </a:r>
            <a:br>
              <a:rPr lang="en-US" altLang="ja-JP" dirty="0"/>
            </a:br>
            <a:r>
              <a:rPr lang="ja-JP" altLang="en-US"/>
              <a:t>次のトークンを続けて認識しなければならない</a:t>
            </a:r>
            <a:endParaRPr lang="en-US" altLang="ja-JP" sz="2400" dirty="0"/>
          </a:p>
          <a:p>
            <a:pPr lvl="1"/>
            <a:r>
              <a:rPr lang="ja-JP" altLang="en-US"/>
              <a:t>例</a:t>
            </a:r>
            <a:r>
              <a:rPr lang="ja-JP" altLang="en-US" dirty="0"/>
              <a:t>：</a:t>
            </a:r>
            <a:r>
              <a:rPr lang="en-US" altLang="ja-JP" dirty="0"/>
              <a:t>”123&gt;2”</a:t>
            </a:r>
          </a:p>
          <a:p>
            <a:pPr lvl="2"/>
            <a:r>
              <a:rPr lang="en-US" altLang="ja-JP" b="1" dirty="0" err="1">
                <a:sym typeface="Wingdings" pitchFamily="2" charset="2"/>
              </a:rPr>
              <a:t>Int</a:t>
            </a:r>
            <a:r>
              <a:rPr lang="en-US" altLang="ja-JP" b="1" dirty="0">
                <a:sym typeface="Wingdings" pitchFamily="2" charset="2"/>
              </a:rPr>
              <a:t>(123)  GT  </a:t>
            </a:r>
            <a:r>
              <a:rPr lang="en-US" altLang="ja-JP" b="1" dirty="0" err="1">
                <a:sym typeface="Wingdings" pitchFamily="2" charset="2"/>
              </a:rPr>
              <a:t>Int</a:t>
            </a:r>
            <a:r>
              <a:rPr lang="en-US" altLang="ja-JP" b="1" dirty="0">
                <a:sym typeface="Wingdings" pitchFamily="2" charset="2"/>
              </a:rPr>
              <a:t>(2) </a:t>
            </a:r>
            <a:r>
              <a:rPr lang="ja-JP" altLang="en-US">
                <a:sym typeface="Wingdings" pitchFamily="2" charset="2"/>
              </a:rPr>
              <a:t>を続けて返す必要がある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903601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3764945" y="18416"/>
            <a:ext cx="561884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7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3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/>
              <a:t>                  </a:t>
            </a:r>
            <a:r>
              <a:rPr lang="en-US" altLang="ja-JP" sz="2000" dirty="0">
                <a:latin typeface="Comic Sans MS" pitchFamily="66" charset="0"/>
              </a:rPr>
              <a:t>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/>
              <a:t>             </a:t>
            </a:r>
            <a:r>
              <a:rPr lang="en-US" altLang="ja-JP" sz="2000" dirty="0">
                <a:latin typeface="Comic Sans MS" pitchFamily="66" charset="0"/>
              </a:rPr>
              <a:t>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9</a:t>
            </a:r>
            <a:r>
              <a:rPr lang="en-US" altLang="ja-JP" sz="2000" dirty="0"/>
              <a:t>            </a:t>
            </a:r>
            <a:r>
              <a:rPr lang="en-US" altLang="ja-JP" sz="2000" dirty="0">
                <a:latin typeface="Comic Sans MS" pitchFamily="66" charset="0"/>
              </a:rPr>
              <a:t>)$         reduce by 4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          </a:t>
            </a:r>
            <a:r>
              <a:rPr lang="en-US" altLang="ja-JP" sz="2000" dirty="0"/>
              <a:t>       </a:t>
            </a:r>
            <a:r>
              <a:rPr lang="en-US" altLang="ja-JP" sz="2000" dirty="0">
                <a:latin typeface="Comic Sans MS" pitchFamily="66" charset="0"/>
              </a:rPr>
              <a:t>)$        shift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0900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08"/>
            <a:ext cx="1584176" cy="438725"/>
            <a:chOff x="474632" y="4005064"/>
            <a:chExt cx="1584176" cy="758126"/>
          </a:xfrm>
          <a:solidFill>
            <a:srgbClr val="DDF0FF"/>
          </a:solidFill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7"/>
            <a:ext cx="561884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7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3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/>
              <a:t>                  </a:t>
            </a:r>
            <a:r>
              <a:rPr lang="en-US" altLang="ja-JP" sz="2000" dirty="0">
                <a:latin typeface="Comic Sans MS" pitchFamily="66" charset="0"/>
              </a:rPr>
              <a:t>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/>
              <a:t>             </a:t>
            </a:r>
            <a:r>
              <a:rPr lang="en-US" altLang="ja-JP" sz="2000" dirty="0">
                <a:latin typeface="Comic Sans MS" pitchFamily="66" charset="0"/>
              </a:rPr>
              <a:t>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9</a:t>
            </a:r>
            <a:r>
              <a:rPr lang="en-US" altLang="ja-JP" sz="2000" dirty="0"/>
              <a:t>            </a:t>
            </a:r>
            <a:r>
              <a:rPr lang="en-US" altLang="ja-JP" sz="2000" dirty="0">
                <a:latin typeface="Comic Sans MS" pitchFamily="66" charset="0"/>
              </a:rPr>
              <a:t>)$         reduce by 4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          </a:t>
            </a:r>
            <a:r>
              <a:rPr lang="en-US" altLang="ja-JP" sz="2000" dirty="0"/>
              <a:t>       </a:t>
            </a:r>
            <a:r>
              <a:rPr lang="en-US" altLang="ja-JP" sz="2000" dirty="0">
                <a:latin typeface="Comic Sans MS" pitchFamily="66" charset="0"/>
              </a:rPr>
              <a:t>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)q</a:t>
            </a:r>
            <a:r>
              <a:rPr lang="en-US" altLang="ja-JP" sz="2000" baseline="-25000" dirty="0">
                <a:latin typeface="Comic Sans MS" pitchFamily="66" charset="0"/>
              </a:rPr>
              <a:t>6</a:t>
            </a:r>
            <a:r>
              <a:rPr lang="en-US" altLang="ja-JP" sz="2000" dirty="0">
                <a:latin typeface="Comic Sans MS" pitchFamily="66" charset="0"/>
              </a:rPr>
              <a:t>          </a:t>
            </a:r>
            <a:r>
              <a:rPr lang="en-US" altLang="ja-JP" sz="2000" dirty="0"/>
              <a:t>   </a:t>
            </a:r>
            <a:r>
              <a:rPr lang="en-US" altLang="ja-JP" sz="2000" dirty="0">
                <a:latin typeface="Comic Sans MS" pitchFamily="66" charset="0"/>
              </a:rPr>
              <a:t>$        reduce by 1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822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S</a:t>
            </a:r>
            <a:endParaRPr lang="ja-JP" alt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08"/>
            <a:ext cx="1584176" cy="438725"/>
            <a:chOff x="474632" y="4005064"/>
            <a:chExt cx="1584176" cy="758126"/>
          </a:xfrm>
          <a:solidFill>
            <a:srgbClr val="FFFFCC"/>
          </a:solidFill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7"/>
            <a:ext cx="561884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7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3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/>
              <a:t>                  </a:t>
            </a:r>
            <a:r>
              <a:rPr lang="en-US" altLang="ja-JP" sz="2000" dirty="0">
                <a:latin typeface="Comic Sans MS" pitchFamily="66" charset="0"/>
              </a:rPr>
              <a:t>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/>
              <a:t>             </a:t>
            </a:r>
            <a:r>
              <a:rPr lang="en-US" altLang="ja-JP" sz="2000" dirty="0">
                <a:latin typeface="Comic Sans MS" pitchFamily="66" charset="0"/>
              </a:rPr>
              <a:t>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9</a:t>
            </a:r>
            <a:r>
              <a:rPr lang="en-US" altLang="ja-JP" sz="2000" dirty="0"/>
              <a:t>            </a:t>
            </a:r>
            <a:r>
              <a:rPr lang="en-US" altLang="ja-JP" sz="2000" dirty="0">
                <a:latin typeface="Comic Sans MS" pitchFamily="66" charset="0"/>
              </a:rPr>
              <a:t>)$         reduce by 4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          </a:t>
            </a:r>
            <a:r>
              <a:rPr lang="en-US" altLang="ja-JP" sz="2000" dirty="0"/>
              <a:t>       </a:t>
            </a:r>
            <a:r>
              <a:rPr lang="en-US" altLang="ja-JP" sz="2000" dirty="0">
                <a:latin typeface="Comic Sans MS" pitchFamily="66" charset="0"/>
              </a:rPr>
              <a:t>)$        shift</a:t>
            </a:r>
          </a:p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q</a:t>
            </a:r>
            <a:r>
              <a:rPr lang="en-US" altLang="ja-JP" sz="2000" baseline="-25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(q</a:t>
            </a:r>
            <a:r>
              <a:rPr lang="en-US" altLang="ja-JP" sz="2000" baseline="-250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Lq</a:t>
            </a:r>
            <a:r>
              <a:rPr lang="en-US" altLang="ja-JP" sz="2000" baseline="-250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)q</a:t>
            </a:r>
            <a:r>
              <a:rPr lang="en-US" altLang="ja-JP" sz="2000" baseline="-25000" dirty="0">
                <a:solidFill>
                  <a:srgbClr val="FF0000"/>
                </a:solidFill>
                <a:latin typeface="Comic Sans MS" pitchFamily="66" charset="0"/>
              </a:rPr>
              <a:t>6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ja-JP" sz="2000" dirty="0">
                <a:latin typeface="Comic Sans MS" pitchFamily="66" charset="0"/>
              </a:rPr>
              <a:t>         </a:t>
            </a:r>
            <a:r>
              <a:rPr lang="en-US" altLang="ja-JP" sz="2000" dirty="0"/>
              <a:t>   </a:t>
            </a:r>
            <a:r>
              <a:rPr lang="en-US" altLang="ja-JP" sz="2000" dirty="0">
                <a:latin typeface="Comic Sans MS" pitchFamily="66" charset="0"/>
              </a:rPr>
              <a:t>$        reduce by 1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6589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29959" y="-23428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>
                <a:latin typeface="Comic Sans MS" pitchFamily="66" charset="0"/>
              </a:rPr>
              <a:t>解析例：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  <a:solidFill>
            <a:srgbClr val="DDF0FF"/>
          </a:solidFill>
        </p:grpSpPr>
        <p:sp>
          <p:nvSpPr>
            <p:cNvPr id="8" name="角丸四角形 7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6" name="角丸四角形 35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8" name="直線矢印コネクタ 37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53" name="角丸四角形 52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61" name="角丸四角形 60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64945" y="18417"/>
            <a:ext cx="5618846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スタック　　　          入力               アクション</a:t>
            </a:r>
            <a:endParaRPr lang="en-US" altLang="ja-JP" sz="2000" dirty="0"/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    </a:t>
            </a:r>
            <a:r>
              <a:rPr lang="en-US" altLang="ja-JP" sz="2000" dirty="0">
                <a:latin typeface="Comic Sans MS" pitchFamily="66" charset="0"/>
              </a:rPr>
              <a:t>(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     </a:t>
            </a:r>
            <a:r>
              <a:rPr lang="en-US" altLang="ja-JP" sz="2000" dirty="0" err="1">
                <a:latin typeface="Comic Sans MS" pitchFamily="66" charset="0"/>
              </a:rPr>
              <a:t>x,x</a:t>
            </a:r>
            <a:r>
              <a:rPr lang="en-US" altLang="ja-JP" sz="2000" dirty="0">
                <a:latin typeface="Comic Sans MS" pitchFamily="66" charset="0"/>
              </a:rPr>
              <a:t>)$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7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reduce by 3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 </a:t>
            </a:r>
            <a:r>
              <a:rPr lang="en-US" altLang="ja-JP" sz="2000" dirty="0"/>
              <a:t>                    </a:t>
            </a:r>
            <a:r>
              <a:rPr lang="en-US" altLang="ja-JP" sz="2000" dirty="0">
                <a:latin typeface="Comic Sans MS" pitchFamily="66" charset="0"/>
              </a:rPr>
              <a:t>,x)$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/>
              <a:t>                  </a:t>
            </a:r>
            <a:r>
              <a:rPr lang="en-US" altLang="ja-JP" sz="2000" dirty="0">
                <a:latin typeface="Comic Sans MS" pitchFamily="66" charset="0"/>
              </a:rPr>
              <a:t>x)$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>
                <a:latin typeface="Comic Sans MS" pitchFamily="66" charset="0"/>
              </a:rPr>
              <a:t>xq</a:t>
            </a:r>
            <a:r>
              <a:rPr lang="en-US" altLang="ja-JP" sz="2000" baseline="-25000" dirty="0">
                <a:latin typeface="Comic Sans MS" pitchFamily="66" charset="0"/>
              </a:rPr>
              <a:t>2</a:t>
            </a:r>
            <a:r>
              <a:rPr lang="en-US" altLang="ja-JP" sz="2000" dirty="0"/>
              <a:t>             </a:t>
            </a:r>
            <a:r>
              <a:rPr lang="en-US" altLang="ja-JP" sz="2000" dirty="0">
                <a:latin typeface="Comic Sans MS" pitchFamily="66" charset="0"/>
              </a:rPr>
              <a:t>)$        reduce by 2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,q</a:t>
            </a:r>
            <a:r>
              <a:rPr lang="en-US" altLang="ja-JP" sz="2000" baseline="-25000" dirty="0">
                <a:latin typeface="Comic Sans MS" pitchFamily="66" charset="0"/>
              </a:rPr>
              <a:t>8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9</a:t>
            </a:r>
            <a:r>
              <a:rPr lang="en-US" altLang="ja-JP" sz="2000" dirty="0"/>
              <a:t>            </a:t>
            </a:r>
            <a:r>
              <a:rPr lang="en-US" altLang="ja-JP" sz="2000" dirty="0">
                <a:latin typeface="Comic Sans MS" pitchFamily="66" charset="0"/>
              </a:rPr>
              <a:t>)$         reduce by 4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          </a:t>
            </a:r>
            <a:r>
              <a:rPr lang="en-US" altLang="ja-JP" sz="2000" dirty="0"/>
              <a:t>       </a:t>
            </a:r>
            <a:r>
              <a:rPr lang="en-US" altLang="ja-JP" sz="2000" dirty="0">
                <a:latin typeface="Comic Sans MS" pitchFamily="66" charset="0"/>
              </a:rPr>
              <a:t>)$        shift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(q</a:t>
            </a:r>
            <a:r>
              <a:rPr lang="en-US" altLang="ja-JP" sz="2000" baseline="-25000" dirty="0">
                <a:latin typeface="Comic Sans MS" pitchFamily="66" charset="0"/>
              </a:rPr>
              <a:t>3</a:t>
            </a:r>
            <a:r>
              <a:rPr lang="en-US" altLang="ja-JP" sz="2000" dirty="0">
                <a:latin typeface="Comic Sans MS" pitchFamily="66" charset="0"/>
              </a:rPr>
              <a:t>Lq</a:t>
            </a:r>
            <a:r>
              <a:rPr lang="en-US" altLang="ja-JP" sz="2000" baseline="-25000" dirty="0">
                <a:latin typeface="Comic Sans MS" pitchFamily="66" charset="0"/>
              </a:rPr>
              <a:t>5</a:t>
            </a:r>
            <a:r>
              <a:rPr lang="en-US" altLang="ja-JP" sz="2000" dirty="0">
                <a:latin typeface="Comic Sans MS" pitchFamily="66" charset="0"/>
              </a:rPr>
              <a:t>)q</a:t>
            </a:r>
            <a:r>
              <a:rPr lang="en-US" altLang="ja-JP" sz="2000" baseline="-25000" dirty="0">
                <a:latin typeface="Comic Sans MS" pitchFamily="66" charset="0"/>
              </a:rPr>
              <a:t>6</a:t>
            </a:r>
            <a:r>
              <a:rPr lang="en-US" altLang="ja-JP" sz="2000" dirty="0">
                <a:latin typeface="Comic Sans MS" pitchFamily="66" charset="0"/>
              </a:rPr>
              <a:t>          </a:t>
            </a:r>
            <a:r>
              <a:rPr lang="en-US" altLang="ja-JP" sz="2000" dirty="0"/>
              <a:t>   </a:t>
            </a:r>
            <a:r>
              <a:rPr lang="en-US" altLang="ja-JP" sz="2000" dirty="0">
                <a:latin typeface="Comic Sans MS" pitchFamily="66" charset="0"/>
              </a:rPr>
              <a:t>$        reduce by 1</a:t>
            </a:r>
          </a:p>
          <a:p>
            <a:r>
              <a:rPr lang="en-US" altLang="ja-JP" sz="2000" dirty="0">
                <a:latin typeface="Comic Sans MS" pitchFamily="66" charset="0"/>
              </a:rPr>
              <a:t>q</a:t>
            </a:r>
            <a:r>
              <a:rPr lang="en-US" altLang="ja-JP" sz="2000" baseline="-25000" dirty="0">
                <a:latin typeface="Comic Sans MS" pitchFamily="66" charset="0"/>
              </a:rPr>
              <a:t>1</a:t>
            </a:r>
            <a:r>
              <a:rPr lang="en-US" altLang="ja-JP" sz="2000" dirty="0">
                <a:latin typeface="Comic Sans MS" pitchFamily="66" charset="0"/>
              </a:rPr>
              <a:t>Sq</a:t>
            </a:r>
            <a:r>
              <a:rPr lang="en-US" altLang="ja-JP" sz="2000" baseline="-25000" dirty="0">
                <a:latin typeface="Comic Sans MS" pitchFamily="66" charset="0"/>
              </a:rPr>
              <a:t>4</a:t>
            </a:r>
            <a:r>
              <a:rPr lang="en-US" altLang="ja-JP" sz="2000" dirty="0">
                <a:latin typeface="Comic Sans MS" pitchFamily="66" charset="0"/>
              </a:rPr>
              <a:t>          </a:t>
            </a:r>
            <a:r>
              <a:rPr lang="en-US" altLang="ja-JP" sz="2000" dirty="0"/>
              <a:t>              </a:t>
            </a:r>
            <a:r>
              <a:rPr lang="en-US" altLang="ja-JP" sz="2000" dirty="0">
                <a:latin typeface="Comic Sans MS" pitchFamily="66" charset="0"/>
              </a:rPr>
              <a:t>$        accept</a:t>
            </a: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en-US" altLang="ja-JP" sz="2000" dirty="0">
              <a:latin typeface="Comic Sans MS" pitchFamily="66" charset="0"/>
            </a:endParaRPr>
          </a:p>
          <a:p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9796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3821" y="0"/>
            <a:ext cx="11616267" cy="1143000"/>
          </a:xfrm>
        </p:spPr>
        <p:txBody>
          <a:bodyPr/>
          <a:lstStyle/>
          <a:p>
            <a:r>
              <a:rPr kumimoji="1" lang="en-US" altLang="ja-JP" dirty="0">
                <a:latin typeface="Comic Sans MS" pitchFamily="66" charset="0"/>
              </a:rPr>
              <a:t>LR(0)</a:t>
            </a:r>
            <a:r>
              <a:rPr kumimoji="1" lang="ja-JP" altLang="en-US" dirty="0"/>
              <a:t>構文解析表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421" y="1052737"/>
            <a:ext cx="11413067" cy="5325485"/>
          </a:xfrm>
        </p:spPr>
        <p:txBody>
          <a:bodyPr/>
          <a:lstStyle/>
          <a:p>
            <a:r>
              <a:rPr kumimoji="1" lang="ja-JP" altLang="en-US" dirty="0"/>
              <a:t>以下の情報をあらかじめ計算して</a:t>
            </a:r>
            <a:r>
              <a:rPr kumimoji="1" lang="ja-JP" altLang="en-US"/>
              <a:t>表に</a:t>
            </a:r>
            <a:r>
              <a:rPr lang="ja-JP" altLang="en-US"/>
              <a:t>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</a:t>
            </a:r>
            <a:r>
              <a:rPr lang="en-US" altLang="ja-JP" dirty="0">
                <a:latin typeface="Comic Sans MS" pitchFamily="66" charset="0"/>
              </a:rPr>
              <a:t>LR(0)</a:t>
            </a:r>
            <a:r>
              <a:rPr lang="ja-JP" altLang="en-US" dirty="0">
                <a:latin typeface="Comic Sans MS" pitchFamily="66" charset="0"/>
              </a:rPr>
              <a:t>状態と入力文字に対するアクション</a:t>
            </a:r>
            <a:br>
              <a:rPr lang="en-US" altLang="ja-JP" dirty="0">
                <a:latin typeface="Comic Sans MS" pitchFamily="66" charset="0"/>
              </a:rPr>
            </a:br>
            <a:r>
              <a:rPr lang="ja-JP" altLang="en-US" dirty="0">
                <a:latin typeface="Comic Sans MS" pitchFamily="66" charset="0"/>
              </a:rPr>
              <a:t>　　</a:t>
            </a:r>
            <a:r>
              <a:rPr lang="en-US" altLang="ja-JP" dirty="0">
                <a:latin typeface="Comic Sans MS" pitchFamily="66" charset="0"/>
              </a:rPr>
              <a:t>(shift/reduce/accept/error)</a:t>
            </a:r>
          </a:p>
          <a:p>
            <a:pPr lvl="1"/>
            <a:r>
              <a:rPr kumimoji="1" lang="ja-JP" altLang="en-US" dirty="0">
                <a:latin typeface="Comic Sans MS" pitchFamily="66" charset="0"/>
              </a:rPr>
              <a:t>各</a:t>
            </a:r>
            <a:r>
              <a:rPr kumimoji="1" lang="en-US" altLang="ja-JP" dirty="0">
                <a:latin typeface="Comic Sans MS" pitchFamily="66" charset="0"/>
              </a:rPr>
              <a:t>LR(0)</a:t>
            </a:r>
            <a:r>
              <a:rPr kumimoji="1" lang="ja-JP" altLang="en-US" dirty="0">
                <a:latin typeface="Comic Sans MS" pitchFamily="66" charset="0"/>
              </a:rPr>
              <a:t>状態と非終端記号に対する遷移先</a:t>
            </a:r>
            <a:endParaRPr kumimoji="1" lang="en-US" altLang="ja-JP" dirty="0">
              <a:latin typeface="Comic Sans MS" pitchFamily="66" charset="0"/>
            </a:endParaRPr>
          </a:p>
          <a:p>
            <a:r>
              <a:rPr lang="ja-JP" altLang="en-US" dirty="0">
                <a:latin typeface="Comic Sans MS" pitchFamily="66" charset="0"/>
              </a:rPr>
              <a:t>一つのエントリーに複数のアクションがあれば、</a:t>
            </a:r>
            <a:r>
              <a:rPr lang="en-US" altLang="ja-JP" dirty="0">
                <a:latin typeface="Comic Sans MS" pitchFamily="66" charset="0"/>
              </a:rPr>
              <a:t>LR(0)</a:t>
            </a:r>
            <a:r>
              <a:rPr lang="ja-JP" altLang="en-US" dirty="0">
                <a:latin typeface="Comic Sans MS" pitchFamily="66" charset="0"/>
              </a:rPr>
              <a:t>で解析不能</a:t>
            </a:r>
            <a:r>
              <a:rPr lang="en-US" altLang="ja-JP" dirty="0">
                <a:latin typeface="Comic Sans MS" pitchFamily="66" charset="0"/>
              </a:rPr>
              <a:t>(LR(0)</a:t>
            </a:r>
            <a:r>
              <a:rPr lang="ja-JP" altLang="en-US" dirty="0">
                <a:latin typeface="Comic Sans MS" pitchFamily="66" charset="0"/>
              </a:rPr>
              <a:t>文法ではない）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654093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90872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Comic Sans MS" pitchFamily="66" charset="0"/>
              </a:rPr>
              <a:t>LR(0)</a:t>
            </a:r>
            <a:r>
              <a:rPr lang="ja-JP" altLang="en-US" sz="4000" dirty="0"/>
              <a:t>構文解析表の例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11" name="角丸四角形 10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9" name="フリーフォーム 18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2" name="角丸四角形 31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4" name="直線矢印コネクタ 33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45" name="角丸四角形 44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47" name="角丸四角形 46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627709" y="1099004"/>
            <a:ext cx="5838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...</a:t>
            </a:r>
            <a:endParaRPr lang="en-US" altLang="ja-JP" sz="2400" b="1" baseline="-25000" dirty="0">
              <a:latin typeface="Comic Sans MS" pitchFamily="66" charset="0"/>
              <a:ea typeface="HGP創英角ﾎﾟｯﾌﾟ体" pitchFamily="50" charset="-128"/>
            </a:endParaRPr>
          </a:p>
          <a:p>
            <a:endParaRPr lang="ja-JP" altLang="en-US" sz="2400" dirty="0"/>
          </a:p>
        </p:txBody>
      </p:sp>
      <p:cxnSp>
        <p:nvCxnSpPr>
          <p:cNvPr id="63" name="直線コネクタ 62"/>
          <p:cNvCxnSpPr/>
          <p:nvPr/>
        </p:nvCxnSpPr>
        <p:spPr>
          <a:xfrm>
            <a:off x="3586809" y="1196752"/>
            <a:ext cx="6392611" cy="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4049258" y="836713"/>
            <a:ext cx="23351" cy="2931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左中かっこ 65"/>
          <p:cNvSpPr/>
          <p:nvPr/>
        </p:nvSpPr>
        <p:spPr>
          <a:xfrm>
            <a:off x="3404783" y="1340769"/>
            <a:ext cx="144367" cy="24270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23513" y="2138813"/>
            <a:ext cx="960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LR(0)</a:t>
            </a:r>
          </a:p>
          <a:p>
            <a:r>
              <a:rPr lang="ja-JP" altLang="en-US" sz="2400" dirty="0"/>
              <a:t>状態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298713" y="739026"/>
            <a:ext cx="437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      )    x      ,      $     S       L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70" name="直線コネクタ 69"/>
          <p:cNvCxnSpPr/>
          <p:nvPr/>
        </p:nvCxnSpPr>
        <p:spPr>
          <a:xfrm>
            <a:off x="8293828" y="829571"/>
            <a:ext cx="0" cy="2891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4246759" y="1109936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s3         s2                   g4 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98715" y="1907980"/>
            <a:ext cx="512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s3         s2                   g7     g5 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224202" y="1571600"/>
            <a:ext cx="33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r2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312085" y="2275564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                    a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188199" y="263124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s6          s8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264162" y="2980269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r1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622459" y="338213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5432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90872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Comic Sans MS" pitchFamily="66" charset="0"/>
              </a:rPr>
              <a:t>LR(0)</a:t>
            </a:r>
            <a:r>
              <a:rPr lang="ja-JP" altLang="en-US" sz="4000" dirty="0"/>
              <a:t>構文解析表の例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 . 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11" name="角丸四角形 10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endParaRPr lang="ja-JP" alt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9" name="フリーフォーム 18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2" name="角丸四角形 31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4" name="直線矢印コネクタ 33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45" name="角丸四角形 44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47" name="角丸四角形 46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627709" y="1099004"/>
            <a:ext cx="5838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...</a:t>
            </a:r>
            <a:endParaRPr lang="en-US" altLang="ja-JP" sz="2400" b="1" baseline="-25000" dirty="0">
              <a:latin typeface="Comic Sans MS" pitchFamily="66" charset="0"/>
              <a:ea typeface="HGP創英角ﾎﾟｯﾌﾟ体" pitchFamily="50" charset="-128"/>
            </a:endParaRPr>
          </a:p>
          <a:p>
            <a:endParaRPr lang="ja-JP" altLang="en-US" sz="2400" dirty="0"/>
          </a:p>
        </p:txBody>
      </p:sp>
      <p:cxnSp>
        <p:nvCxnSpPr>
          <p:cNvPr id="63" name="直線コネクタ 62"/>
          <p:cNvCxnSpPr/>
          <p:nvPr/>
        </p:nvCxnSpPr>
        <p:spPr>
          <a:xfrm>
            <a:off x="3586810" y="1196752"/>
            <a:ext cx="64543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4049258" y="836713"/>
            <a:ext cx="23351" cy="2931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左中かっこ 65"/>
          <p:cNvSpPr/>
          <p:nvPr/>
        </p:nvSpPr>
        <p:spPr>
          <a:xfrm>
            <a:off x="3404783" y="1340769"/>
            <a:ext cx="144367" cy="24270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23513" y="2138813"/>
            <a:ext cx="960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LR(0)</a:t>
            </a:r>
          </a:p>
          <a:p>
            <a:r>
              <a:rPr lang="ja-JP" altLang="en-US" sz="2400" dirty="0"/>
              <a:t>状態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298713" y="739026"/>
            <a:ext cx="437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altLang="ja-JP" sz="2400" dirty="0">
                <a:latin typeface="Comic Sans MS" pitchFamily="66" charset="0"/>
              </a:rPr>
              <a:t>      )    x      ,      $     S       L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70" name="直線コネクタ 69"/>
          <p:cNvCxnSpPr/>
          <p:nvPr/>
        </p:nvCxnSpPr>
        <p:spPr>
          <a:xfrm>
            <a:off x="8302561" y="739026"/>
            <a:ext cx="0" cy="2891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4246759" y="1109936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s3</a:t>
            </a:r>
            <a:r>
              <a:rPr lang="en-US" altLang="ja-JP" sz="2400" dirty="0">
                <a:latin typeface="Comic Sans MS" pitchFamily="66" charset="0"/>
              </a:rPr>
              <a:t>         s2                   g4 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98715" y="1907980"/>
            <a:ext cx="512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s3         s2                   g7     g5 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224202" y="1571600"/>
            <a:ext cx="33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r2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312085" y="2275564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                    a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188199" y="263124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s6          s8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264162" y="2980269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r1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622459" y="338213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8" name="角丸四角形吹き出し 77"/>
          <p:cNvSpPr/>
          <p:nvPr/>
        </p:nvSpPr>
        <p:spPr>
          <a:xfrm>
            <a:off x="1919537" y="188640"/>
            <a:ext cx="1557431" cy="648072"/>
          </a:xfrm>
          <a:prstGeom prst="wedgeRoundRectCallout">
            <a:avLst>
              <a:gd name="adj1" fmla="val 105581"/>
              <a:gd name="adj2" fmla="val 11443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shift</a:t>
            </a:r>
            <a:r>
              <a:rPr lang="ja-JP" altLang="en-US" dirty="0">
                <a:solidFill>
                  <a:schemeClr val="tx1"/>
                </a:solidFill>
              </a:rPr>
              <a:t>して</a:t>
            </a:r>
            <a:r>
              <a:rPr lang="en-US" altLang="ja-JP" b="1" dirty="0">
                <a:solidFill>
                  <a:schemeClr val="tx1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solidFill>
                  <a:schemeClr val="tx1"/>
                </a:solidFill>
                <a:latin typeface="Comic Sans MS" pitchFamily="66" charset="0"/>
                <a:ea typeface="HGP創英角ﾎﾟｯﾌﾟ体" pitchFamily="50" charset="-128"/>
              </a:rPr>
              <a:t>3</a:t>
            </a:r>
          </a:p>
          <a:p>
            <a:pPr algn="ctr"/>
            <a:r>
              <a:rPr lang="ja-JP" altLang="en-US" dirty="0" err="1">
                <a:solidFill>
                  <a:schemeClr val="tx1"/>
                </a:solidFill>
              </a:rPr>
              <a:t>に遷</a:t>
            </a:r>
            <a:r>
              <a:rPr lang="ja-JP" altLang="en-US" dirty="0">
                <a:solidFill>
                  <a:schemeClr val="tx1"/>
                </a:solidFill>
              </a:rPr>
              <a:t>移せよ</a:t>
            </a:r>
          </a:p>
        </p:txBody>
      </p:sp>
    </p:spTree>
    <p:extLst>
      <p:ext uri="{BB962C8B-B14F-4D97-AF65-F5344CB8AC3E}">
        <p14:creationId xmlns:p14="http://schemas.microsoft.com/office/powerpoint/2010/main" val="221012671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90872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Comic Sans MS" pitchFamily="66" charset="0"/>
              </a:rPr>
              <a:t>LR(0)</a:t>
            </a:r>
            <a:r>
              <a:rPr lang="ja-JP" altLang="en-US" sz="4000" dirty="0"/>
              <a:t>構文解析表の例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11" name="角丸四角形 10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9" name="フリーフォーム 18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2" name="角丸四角形 31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4" name="直線矢印コネクタ 33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45" name="角丸四角形 44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47" name="角丸四角形 46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srgbClr val="FF0000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627709" y="1099005"/>
            <a:ext cx="583814" cy="3160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pPr>
              <a:lnSpc>
                <a:spcPts val="3000"/>
              </a:lnSpc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2</a:t>
            </a:r>
          </a:p>
          <a:p>
            <a:pPr>
              <a:lnSpc>
                <a:spcPts val="3000"/>
              </a:lnSpc>
            </a:pPr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  <a:p>
            <a:pPr>
              <a:lnSpc>
                <a:spcPts val="3000"/>
              </a:lnSpc>
            </a:pPr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  <a:p>
            <a:pPr>
              <a:lnSpc>
                <a:spcPts val="3000"/>
              </a:lnSpc>
            </a:pPr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  <a:p>
            <a:pPr>
              <a:lnSpc>
                <a:spcPts val="3000"/>
              </a:lnSpc>
            </a:pPr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...</a:t>
            </a:r>
            <a:endParaRPr lang="en-US" altLang="ja-JP" sz="2400" b="1" baseline="-25000" dirty="0">
              <a:latin typeface="Comic Sans MS" pitchFamily="66" charset="0"/>
              <a:ea typeface="HGP創英角ﾎﾟｯﾌﾟ体" pitchFamily="50" charset="-128"/>
            </a:endParaRPr>
          </a:p>
          <a:p>
            <a:pPr>
              <a:lnSpc>
                <a:spcPts val="3000"/>
              </a:lnSpc>
            </a:pPr>
            <a:endParaRPr lang="ja-JP" altLang="en-US" sz="2400" dirty="0"/>
          </a:p>
        </p:txBody>
      </p:sp>
      <p:cxnSp>
        <p:nvCxnSpPr>
          <p:cNvPr id="63" name="直線コネクタ 62"/>
          <p:cNvCxnSpPr/>
          <p:nvPr/>
        </p:nvCxnSpPr>
        <p:spPr>
          <a:xfrm>
            <a:off x="3586809" y="1196752"/>
            <a:ext cx="6440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4049258" y="836713"/>
            <a:ext cx="23351" cy="2931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左中かっこ 65"/>
          <p:cNvSpPr/>
          <p:nvPr/>
        </p:nvSpPr>
        <p:spPr>
          <a:xfrm>
            <a:off x="3404783" y="1340769"/>
            <a:ext cx="144367" cy="24270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23513" y="2138813"/>
            <a:ext cx="960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LR(0)</a:t>
            </a:r>
          </a:p>
          <a:p>
            <a:r>
              <a:rPr lang="ja-JP" altLang="en-US" sz="2400" dirty="0"/>
              <a:t>状態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298713" y="739026"/>
            <a:ext cx="437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altLang="ja-JP" sz="2400" dirty="0">
                <a:latin typeface="Comic Sans MS" pitchFamily="66" charset="0"/>
              </a:rPr>
              <a:t>      )    x      ,      $     S       L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70" name="直線コネクタ 69"/>
          <p:cNvCxnSpPr/>
          <p:nvPr/>
        </p:nvCxnSpPr>
        <p:spPr>
          <a:xfrm>
            <a:off x="8320652" y="816790"/>
            <a:ext cx="0" cy="2891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4246759" y="1109936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s3         s2                   g4 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98715" y="1907980"/>
            <a:ext cx="512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s3         s2                   g7     g5 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225275" y="1512001"/>
            <a:ext cx="33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312085" y="2275564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                    a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188199" y="263124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s6          s8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264162" y="2980269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r1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622459" y="338213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8" name="角丸四角形吹き出し 77"/>
          <p:cNvSpPr/>
          <p:nvPr/>
        </p:nvSpPr>
        <p:spPr>
          <a:xfrm>
            <a:off x="1919537" y="188640"/>
            <a:ext cx="1557431" cy="648072"/>
          </a:xfrm>
          <a:prstGeom prst="wedgeRoundRectCallout">
            <a:avLst>
              <a:gd name="adj1" fmla="val 105581"/>
              <a:gd name="adj2" fmla="val 11443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shift</a:t>
            </a:r>
            <a:r>
              <a:rPr lang="ja-JP" altLang="en-US" dirty="0">
                <a:solidFill>
                  <a:schemeClr val="tx1"/>
                </a:solidFill>
              </a:rPr>
              <a:t>して</a:t>
            </a:r>
            <a:r>
              <a:rPr lang="en-US" altLang="ja-JP" b="1" dirty="0">
                <a:solidFill>
                  <a:schemeClr val="tx1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solidFill>
                  <a:schemeClr val="tx1"/>
                </a:solidFill>
                <a:latin typeface="Comic Sans MS" pitchFamily="66" charset="0"/>
                <a:ea typeface="HGP創英角ﾎﾟｯﾌﾟ体" pitchFamily="50" charset="-128"/>
              </a:rPr>
              <a:t>3</a:t>
            </a:r>
          </a:p>
          <a:p>
            <a:pPr algn="ctr"/>
            <a:r>
              <a:rPr lang="ja-JP" altLang="en-US" dirty="0" err="1">
                <a:solidFill>
                  <a:schemeClr val="tx1"/>
                </a:solidFill>
              </a:rPr>
              <a:t>に遷</a:t>
            </a:r>
            <a:r>
              <a:rPr lang="ja-JP" altLang="en-US" dirty="0">
                <a:solidFill>
                  <a:schemeClr val="tx1"/>
                </a:solidFill>
              </a:rPr>
              <a:t>移せよ</a:t>
            </a:r>
          </a:p>
        </p:txBody>
      </p:sp>
      <p:sp>
        <p:nvSpPr>
          <p:cNvPr id="80" name="角丸四角形吹き出し 79"/>
          <p:cNvSpPr/>
          <p:nvPr/>
        </p:nvSpPr>
        <p:spPr>
          <a:xfrm>
            <a:off x="1761371" y="957431"/>
            <a:ext cx="1557431" cy="648072"/>
          </a:xfrm>
          <a:prstGeom prst="wedgeRoundRectCallout">
            <a:avLst>
              <a:gd name="adj1" fmla="val 110021"/>
              <a:gd name="adj2" fmla="val 6937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規則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reduce </a:t>
            </a:r>
            <a:r>
              <a:rPr lang="ja-JP" altLang="en-US" dirty="0">
                <a:solidFill>
                  <a:schemeClr val="tx1"/>
                </a:solidFill>
              </a:rPr>
              <a:t>せよ</a:t>
            </a:r>
          </a:p>
        </p:txBody>
      </p:sp>
    </p:spTree>
    <p:extLst>
      <p:ext uri="{BB962C8B-B14F-4D97-AF65-F5344CB8AC3E}">
        <p14:creationId xmlns:p14="http://schemas.microsoft.com/office/powerpoint/2010/main" val="344046898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90872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Comic Sans MS" pitchFamily="66" charset="0"/>
              </a:rPr>
              <a:t>LR(0)</a:t>
            </a:r>
            <a:r>
              <a:rPr lang="ja-JP" altLang="en-US" sz="4000" dirty="0"/>
              <a:t>構文解析表の例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11" name="角丸四角形 10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srgbClr val="FF0000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 </a:t>
              </a:r>
              <a:r>
                <a:rPr lang="en-US" altLang="ja-JP" dirty="0">
                  <a:solidFill>
                    <a:srgbClr val="FF0000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9" name="フリーフォーム 18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L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2" name="角丸四角形 31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4" name="直線矢印コネクタ 33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45" name="角丸四角形 44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47" name="角丸四角形 46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627709" y="1099005"/>
            <a:ext cx="583814" cy="3160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pPr>
              <a:lnSpc>
                <a:spcPts val="3000"/>
              </a:lnSpc>
            </a:pPr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  <a:p>
            <a:pPr>
              <a:lnSpc>
                <a:spcPts val="3000"/>
              </a:lnSpc>
            </a:pPr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  <a:p>
            <a:pPr>
              <a:lnSpc>
                <a:spcPts val="3000"/>
              </a:lnSpc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  <a:p>
            <a:pPr>
              <a:lnSpc>
                <a:spcPts val="3000"/>
              </a:lnSpc>
            </a:pPr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  <a:p>
            <a:pPr>
              <a:lnSpc>
                <a:spcPts val="3000"/>
              </a:lnSpc>
            </a:pPr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...</a:t>
            </a:r>
            <a:endParaRPr lang="en-US" altLang="ja-JP" sz="2400" b="1" baseline="-25000" dirty="0">
              <a:latin typeface="Comic Sans MS" pitchFamily="66" charset="0"/>
              <a:ea typeface="HGP創英角ﾎﾟｯﾌﾟ体" pitchFamily="50" charset="-128"/>
            </a:endParaRPr>
          </a:p>
          <a:p>
            <a:pPr>
              <a:lnSpc>
                <a:spcPts val="3000"/>
              </a:lnSpc>
            </a:pPr>
            <a:endParaRPr lang="ja-JP" altLang="en-US" sz="2400" dirty="0"/>
          </a:p>
        </p:txBody>
      </p:sp>
      <p:cxnSp>
        <p:nvCxnSpPr>
          <p:cNvPr id="63" name="直線コネクタ 62"/>
          <p:cNvCxnSpPr/>
          <p:nvPr/>
        </p:nvCxnSpPr>
        <p:spPr>
          <a:xfrm>
            <a:off x="3586809" y="1196752"/>
            <a:ext cx="6440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4049258" y="836713"/>
            <a:ext cx="23351" cy="2931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左中かっこ 65"/>
          <p:cNvSpPr/>
          <p:nvPr/>
        </p:nvSpPr>
        <p:spPr>
          <a:xfrm>
            <a:off x="3404783" y="1340769"/>
            <a:ext cx="144367" cy="24270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23513" y="2138813"/>
            <a:ext cx="960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LR(0)</a:t>
            </a:r>
          </a:p>
          <a:p>
            <a:r>
              <a:rPr lang="ja-JP" altLang="en-US" sz="2400" dirty="0"/>
              <a:t>状態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298713" y="739026"/>
            <a:ext cx="437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      )    x      ,     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$</a:t>
            </a:r>
            <a:r>
              <a:rPr lang="en-US" altLang="ja-JP" sz="2400" dirty="0">
                <a:latin typeface="Comic Sans MS" pitchFamily="66" charset="0"/>
              </a:rPr>
              <a:t>     S       L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70" name="直線コネクタ 69"/>
          <p:cNvCxnSpPr/>
          <p:nvPr/>
        </p:nvCxnSpPr>
        <p:spPr>
          <a:xfrm>
            <a:off x="8329385" y="739026"/>
            <a:ext cx="0" cy="2891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4246759" y="1109936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s3         s2                   g4 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98715" y="1907980"/>
            <a:ext cx="512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s3         s2                   g7     g5 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211978" y="1512001"/>
            <a:ext cx="33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r2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312085" y="2275564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                   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altLang="ja-JP" sz="2400" dirty="0">
                <a:latin typeface="Comic Sans MS" pitchFamily="66" charset="0"/>
              </a:rPr>
              <a:t>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188199" y="263124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s6          s8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264162" y="2980269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r1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622459" y="338213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8" name="角丸四角形吹き出し 77"/>
          <p:cNvSpPr/>
          <p:nvPr/>
        </p:nvSpPr>
        <p:spPr>
          <a:xfrm>
            <a:off x="1919537" y="188640"/>
            <a:ext cx="1557431" cy="648072"/>
          </a:xfrm>
          <a:prstGeom prst="wedgeRoundRectCallout">
            <a:avLst>
              <a:gd name="adj1" fmla="val 105581"/>
              <a:gd name="adj2" fmla="val 11443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shift</a:t>
            </a:r>
            <a:r>
              <a:rPr lang="ja-JP" altLang="en-US" dirty="0">
                <a:solidFill>
                  <a:schemeClr val="tx1"/>
                </a:solidFill>
              </a:rPr>
              <a:t>して</a:t>
            </a:r>
            <a:r>
              <a:rPr lang="en-US" altLang="ja-JP" b="1" dirty="0">
                <a:solidFill>
                  <a:schemeClr val="tx1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solidFill>
                  <a:schemeClr val="tx1"/>
                </a:solidFill>
                <a:latin typeface="Comic Sans MS" pitchFamily="66" charset="0"/>
                <a:ea typeface="HGP創英角ﾎﾟｯﾌﾟ体" pitchFamily="50" charset="-128"/>
              </a:rPr>
              <a:t>3</a:t>
            </a:r>
          </a:p>
          <a:p>
            <a:pPr algn="ctr"/>
            <a:r>
              <a:rPr lang="ja-JP" altLang="en-US" dirty="0" err="1">
                <a:solidFill>
                  <a:schemeClr val="tx1"/>
                </a:solidFill>
              </a:rPr>
              <a:t>に遷</a:t>
            </a:r>
            <a:r>
              <a:rPr lang="ja-JP" altLang="en-US" dirty="0">
                <a:solidFill>
                  <a:schemeClr val="tx1"/>
                </a:solidFill>
              </a:rPr>
              <a:t>移せよ</a:t>
            </a:r>
          </a:p>
        </p:txBody>
      </p:sp>
      <p:sp>
        <p:nvSpPr>
          <p:cNvPr id="80" name="角丸四角形吹き出し 79"/>
          <p:cNvSpPr/>
          <p:nvPr/>
        </p:nvSpPr>
        <p:spPr>
          <a:xfrm>
            <a:off x="1761371" y="957431"/>
            <a:ext cx="1557431" cy="648072"/>
          </a:xfrm>
          <a:prstGeom prst="wedgeRoundRectCallout">
            <a:avLst>
              <a:gd name="adj1" fmla="val 110021"/>
              <a:gd name="adj2" fmla="val 6937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規則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reduce </a:t>
            </a:r>
            <a:r>
              <a:rPr lang="ja-JP" altLang="en-US" dirty="0">
                <a:solidFill>
                  <a:schemeClr val="tx1"/>
                </a:solidFill>
              </a:rPr>
              <a:t>せよ</a:t>
            </a:r>
          </a:p>
        </p:txBody>
      </p:sp>
      <p:sp>
        <p:nvSpPr>
          <p:cNvPr id="81" name="角丸四角形吹き出し 80"/>
          <p:cNvSpPr/>
          <p:nvPr/>
        </p:nvSpPr>
        <p:spPr>
          <a:xfrm>
            <a:off x="8053049" y="2716573"/>
            <a:ext cx="1069403" cy="376331"/>
          </a:xfrm>
          <a:prstGeom prst="wedgeRoundRectCallout">
            <a:avLst>
              <a:gd name="adj1" fmla="val -54188"/>
              <a:gd name="adj2" fmla="val -10063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accept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837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90872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Comic Sans MS" pitchFamily="66" charset="0"/>
              </a:rPr>
              <a:t>LR(0)</a:t>
            </a:r>
            <a:r>
              <a:rPr lang="ja-JP" altLang="en-US" sz="4000" dirty="0"/>
              <a:t>構文解析表の例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2488431" y="3952520"/>
            <a:ext cx="1584176" cy="110193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1386" y="4055733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S’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S$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136503" y="505445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160575" y="534248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75521" y="3877995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(</a:t>
            </a:r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初期</a:t>
            </a:r>
            <a:endParaRPr lang="en-US" altLang="ja-JP" b="1" dirty="0">
              <a:latin typeface="HGP創英角ﾎﾟｯﾌﾟ体" pitchFamily="50" charset="-128"/>
              <a:ea typeface="HGP創英角ﾎﾟｯﾌﾟ体" pitchFamily="50" charset="-128"/>
            </a:endParaRPr>
          </a:p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状態</a:t>
            </a:r>
            <a:r>
              <a:rPr lang="en-US" altLang="ja-JP" b="1" dirty="0">
                <a:latin typeface="HGP創英角ﾎﾟｯﾌﾟ体" pitchFamily="50" charset="-128"/>
                <a:ea typeface="HGP創英角ﾎﾟｯﾌﾟ体" pitchFamily="50" charset="-128"/>
              </a:rPr>
              <a:t>)</a:t>
            </a:r>
            <a:endParaRPr lang="ja-JP" altLang="en-US" b="1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423511" y="6230179"/>
            <a:ext cx="1584176" cy="534105"/>
            <a:chOff x="474632" y="4005064"/>
            <a:chExt cx="1584176" cy="720080"/>
          </a:xfrm>
        </p:grpSpPr>
        <p:sp>
          <p:nvSpPr>
            <p:cNvPr id="11" name="角丸四角形 10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39552" y="4124978"/>
              <a:ext cx="1125629" cy="49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S’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S</a:t>
              </a:r>
              <a:r>
                <a:rPr lang="en-US" altLang="ja-JP" dirty="0">
                  <a:solidFill>
                    <a:srgbClr val="FF0000"/>
                  </a:solidFill>
                  <a:cs typeface="+mj-cs"/>
                  <a:sym typeface="Symbol"/>
                </a:rPr>
                <a:t>.</a:t>
              </a:r>
              <a:r>
                <a:rPr lang="en-US" altLang="ja-JP" dirty="0">
                  <a:solidFill>
                    <a:prstClr val="black"/>
                  </a:solidFill>
                  <a:cs typeface="+mj-cs"/>
                  <a:sym typeface="Symbol"/>
                </a:rPr>
                <a:t>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  <a:sym typeface="Symbol"/>
                </a:rPr>
                <a:t>$</a:t>
              </a: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4097709" y="4190360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138253" y="372869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072607" y="4694416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4548496" y="4493789"/>
            <a:ext cx="1584176" cy="144322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13838" y="4487567"/>
            <a:ext cx="1080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</a:p>
          <a:p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 . 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L,S</a:t>
            </a: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03103" y="467125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19" name="フリーフォーム 18"/>
          <p:cNvSpPr/>
          <p:nvPr/>
        </p:nvSpPr>
        <p:spPr>
          <a:xfrm>
            <a:off x="4138253" y="5334314"/>
            <a:ext cx="402064" cy="500029"/>
          </a:xfrm>
          <a:custGeom>
            <a:avLst/>
            <a:gdLst>
              <a:gd name="connsiteX0" fmla="*/ 402064 w 402064"/>
              <a:gd name="connsiteY0" fmla="*/ 411044 h 500029"/>
              <a:gd name="connsiteX1" fmla="*/ 122454 w 402064"/>
              <a:gd name="connsiteY1" fmla="*/ 486614 h 500029"/>
              <a:gd name="connsiteX2" fmla="*/ 1541 w 402064"/>
              <a:gd name="connsiteY2" fmla="*/ 169219 h 500029"/>
              <a:gd name="connsiteX3" fmla="*/ 198024 w 402064"/>
              <a:gd name="connsiteY3" fmla="*/ 2964 h 500029"/>
              <a:gd name="connsiteX4" fmla="*/ 386949 w 402064"/>
              <a:gd name="connsiteY4" fmla="*/ 78535 h 50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64" h="500029">
                <a:moveTo>
                  <a:pt x="402064" y="411044"/>
                </a:moveTo>
                <a:cubicBezTo>
                  <a:pt x="295636" y="468981"/>
                  <a:pt x="189208" y="526918"/>
                  <a:pt x="122454" y="486614"/>
                </a:cubicBezTo>
                <a:cubicBezTo>
                  <a:pt x="55700" y="446310"/>
                  <a:pt x="-11054" y="249827"/>
                  <a:pt x="1541" y="169219"/>
                </a:cubicBezTo>
                <a:cubicBezTo>
                  <a:pt x="14136" y="88611"/>
                  <a:pt x="133789" y="18078"/>
                  <a:pt x="198024" y="2964"/>
                </a:cubicBezTo>
                <a:cubicBezTo>
                  <a:pt x="262259" y="-12150"/>
                  <a:pt x="324604" y="33192"/>
                  <a:pt x="386949" y="7853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14444" y="528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268287" y="5923402"/>
            <a:ext cx="0" cy="422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290649" y="5888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434055" y="6333478"/>
            <a:ext cx="1584176" cy="432263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70029" y="63451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6125153" y="5215403"/>
            <a:ext cx="4789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186425" y="5230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L</a:t>
            </a:r>
            <a:endParaRPr lang="ja-JP" alt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604107" y="5097080"/>
            <a:ext cx="1584176" cy="73217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772092" y="5124014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.</a:t>
            </a:r>
            <a:r>
              <a:rPr lang="en-US" altLang="ja-JP" dirty="0">
                <a:latin typeface="Comic Sans MS" pitchFamily="66" charset="0"/>
                <a:sym typeface="Symbol"/>
              </a:rPr>
              <a:t>,S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7351117" y="5834341"/>
            <a:ext cx="10713" cy="4564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396195" y="57703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)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506749" y="6275712"/>
            <a:ext cx="1584176" cy="438725"/>
            <a:chOff x="474632" y="4005064"/>
            <a:chExt cx="1584176" cy="758127"/>
          </a:xfrm>
        </p:grpSpPr>
        <p:sp>
          <p:nvSpPr>
            <p:cNvPr id="32" name="角丸四角形 31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39552" y="4124977"/>
              <a:ext cx="1125629" cy="638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S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(L)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cxnSp>
        <p:nvCxnSpPr>
          <p:cNvPr id="34" name="直線矢印コネクタ 33"/>
          <p:cNvCxnSpPr/>
          <p:nvPr/>
        </p:nvCxnSpPr>
        <p:spPr>
          <a:xfrm flipV="1">
            <a:off x="7324907" y="4820579"/>
            <a:ext cx="0" cy="241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351115" y="47027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,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657791" y="3906029"/>
            <a:ext cx="1584176" cy="91455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55680" y="3897249"/>
            <a:ext cx="1152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L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latin typeface="Comic Sans MS" pitchFamily="66" charset="0"/>
                <a:sym typeface="Symbol"/>
              </a:rPr>
              <a:t>L,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</a:t>
            </a:r>
            <a:r>
              <a:rPr lang="en-US" altLang="ja-JP" dirty="0">
                <a:latin typeface="Comic Sans MS" pitchFamily="66" charset="0"/>
                <a:sym typeface="Symbol"/>
              </a:rPr>
              <a:t> S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cs typeface="+mj-cs"/>
                <a:sym typeface="Symbol"/>
              </a:rPr>
              <a:t>.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(L)</a:t>
            </a:r>
          </a:p>
          <a:p>
            <a:r>
              <a:rPr lang="en-US" altLang="ja-JP" dirty="0">
                <a:latin typeface="Comic Sans MS" pitchFamily="66" charset="0"/>
                <a:sym typeface="Symbol"/>
              </a:rPr>
              <a:t>S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. </a:t>
            </a:r>
            <a:r>
              <a:rPr lang="en-US" altLang="ja-JP" dirty="0">
                <a:latin typeface="Comic Sans MS" pitchFamily="66" charset="0"/>
                <a:sym typeface="Symbol"/>
              </a:rPr>
              <a:t>x</a:t>
            </a:r>
            <a:endParaRPr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5839388" y="4239923"/>
            <a:ext cx="818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132672" y="38256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6211950" y="4769735"/>
            <a:ext cx="4593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228103" y="444352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(</a:t>
            </a:r>
            <a:endParaRPr lang="ja-JP" altLang="en-US" dirty="0">
              <a:latin typeface="Comic Sans MS" pitchFamily="66" charset="0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8248489" y="4272811"/>
            <a:ext cx="4789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320652" y="4249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S</a:t>
            </a:r>
            <a:endParaRPr lang="ja-JP" altLang="en-US" dirty="0">
              <a:latin typeface="Comic Sans MS" pitchFamily="66" charset="0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8718520" y="3935646"/>
            <a:ext cx="1584176" cy="518629"/>
            <a:chOff x="474632" y="4005064"/>
            <a:chExt cx="1584176" cy="720080"/>
          </a:xfrm>
        </p:grpSpPr>
        <p:sp>
          <p:nvSpPr>
            <p:cNvPr id="45" name="角丸四角形 44"/>
            <p:cNvSpPr/>
            <p:nvPr/>
          </p:nvSpPr>
          <p:spPr>
            <a:xfrm>
              <a:off x="474632" y="4005064"/>
              <a:ext cx="1584176" cy="720080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539552" y="4124976"/>
              <a:ext cx="1215397" cy="512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cs typeface="+mj-cs"/>
                </a:rPr>
                <a:t>L</a:t>
              </a:r>
              <a:r>
                <a:rPr lang="en-US" altLang="ja-JP" dirty="0">
                  <a:solidFill>
                    <a:prstClr val="black"/>
                  </a:solidFill>
                  <a:sym typeface="Symbol"/>
                </a:rPr>
                <a:t>  </a:t>
              </a:r>
              <a:r>
                <a:rPr lang="en-US" altLang="ja-JP" dirty="0">
                  <a:solidFill>
                    <a:prstClr val="black"/>
                  </a:solidFill>
                  <a:latin typeface="Comic Sans MS" pitchFamily="66" charset="0"/>
                  <a:sym typeface="Symbol"/>
                </a:rPr>
                <a:t>L, S</a:t>
              </a:r>
              <a:r>
                <a:rPr lang="en-US" altLang="ja-JP" dirty="0">
                  <a:solidFill>
                    <a:srgbClr val="FF0000"/>
                  </a:solidFill>
                  <a:sym typeface="Symbol"/>
                </a:rPr>
                <a:t> .</a:t>
              </a:r>
              <a:endPara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endParaRPr>
            </a:p>
          </p:txBody>
        </p:sp>
      </p:grpSp>
      <p:sp>
        <p:nvSpPr>
          <p:cNvPr id="47" name="角丸四角形 46"/>
          <p:cNvSpPr/>
          <p:nvPr/>
        </p:nvSpPr>
        <p:spPr>
          <a:xfrm>
            <a:off x="8832304" y="5092051"/>
            <a:ext cx="1728192" cy="16899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 0: S’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1: 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(L)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2: 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0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endParaRPr lang="en-US" altLang="ja-JP" sz="20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3: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4: L</a:t>
            </a:r>
            <a:r>
              <a:rPr lang="en-US" altLang="ja-JP" sz="2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L,S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311214" y="468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HGP創英角ﾎﾟｯﾌﾟ体" pitchFamily="50" charset="-128"/>
                <a:ea typeface="HGP創英角ﾎﾟｯﾌﾟ体" pitchFamily="50" charset="-128"/>
              </a:rPr>
              <a:t>文法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24043" y="6134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112349" y="63040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7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094093" y="639709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188283" y="52448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41420" y="4407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9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194573" y="386322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8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33204" y="3767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42155" y="55046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4576663" y="3930626"/>
            <a:ext cx="1224136" cy="34427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prstClr val="black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51353" y="38518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+mj-cs"/>
                <a:sym typeface="Symbol"/>
              </a:rPr>
              <a:t> </a:t>
            </a:r>
            <a:r>
              <a:rPr lang="en-US" altLang="ja-JP" sz="2000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  <a:cs typeface="+mj-cs"/>
                <a:sym typeface="Symbol"/>
              </a:rPr>
              <a:t>.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cs typeface="+mj-cs"/>
              <a:sym typeface="Symbol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V="1">
            <a:off x="5153764" y="4301796"/>
            <a:ext cx="579" cy="215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153764" y="4204727"/>
            <a:ext cx="3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omic Sans MS" pitchFamily="66" charset="0"/>
              </a:rPr>
              <a:t>x</a:t>
            </a:r>
            <a:endParaRPr lang="ja-JP" altLang="en-US" sz="2000" dirty="0">
              <a:latin typeface="Comic Sans MS" pitchFamily="66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627709" y="1099004"/>
            <a:ext cx="5838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  <a:p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solidFill>
                  <a:srgbClr val="FF0000"/>
                </a:solidFill>
                <a:latin typeface="Comic Sans MS" pitchFamily="66" charset="0"/>
                <a:ea typeface="HGP創英角ﾎﾟｯﾌﾟ体" pitchFamily="50" charset="-128"/>
              </a:rPr>
              <a:t>3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5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="1" baseline="-25000" dirty="0">
                <a:latin typeface="Comic Sans MS" pitchFamily="66" charset="0"/>
                <a:ea typeface="HGP創英角ﾎﾟｯﾌﾟ体" pitchFamily="50" charset="-128"/>
              </a:rPr>
              <a:t>6</a:t>
            </a:r>
          </a:p>
          <a:p>
            <a:r>
              <a:rPr lang="en-US" altLang="ja-JP" sz="2400" b="1" dirty="0">
                <a:latin typeface="Comic Sans MS" pitchFamily="66" charset="0"/>
                <a:ea typeface="HGP創英角ﾎﾟｯﾌﾟ体" pitchFamily="50" charset="-128"/>
              </a:rPr>
              <a:t>...</a:t>
            </a:r>
            <a:endParaRPr lang="en-US" altLang="ja-JP" sz="2400" b="1" baseline="-25000" dirty="0">
              <a:latin typeface="Comic Sans MS" pitchFamily="66" charset="0"/>
              <a:ea typeface="HGP創英角ﾎﾟｯﾌﾟ体" pitchFamily="50" charset="-128"/>
            </a:endParaRPr>
          </a:p>
          <a:p>
            <a:endParaRPr lang="ja-JP" altLang="en-US" sz="2400" dirty="0"/>
          </a:p>
        </p:txBody>
      </p:sp>
      <p:cxnSp>
        <p:nvCxnSpPr>
          <p:cNvPr id="63" name="直線コネクタ 62"/>
          <p:cNvCxnSpPr/>
          <p:nvPr/>
        </p:nvCxnSpPr>
        <p:spPr>
          <a:xfrm>
            <a:off x="3586810" y="1196752"/>
            <a:ext cx="6454345" cy="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4049258" y="836713"/>
            <a:ext cx="23351" cy="2931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左中かっこ 65"/>
          <p:cNvSpPr/>
          <p:nvPr/>
        </p:nvSpPr>
        <p:spPr>
          <a:xfrm>
            <a:off x="3404783" y="1340769"/>
            <a:ext cx="144367" cy="24270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423513" y="2138813"/>
            <a:ext cx="960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LR(0)</a:t>
            </a:r>
          </a:p>
          <a:p>
            <a:r>
              <a:rPr lang="ja-JP" altLang="en-US" sz="2400" dirty="0"/>
              <a:t>状態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298713" y="739026"/>
            <a:ext cx="437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(      )    x      ,      $     S      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L</a:t>
            </a:r>
            <a:endParaRPr lang="ja-JP" alt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70" name="直線コネクタ 69"/>
          <p:cNvCxnSpPr/>
          <p:nvPr/>
        </p:nvCxnSpPr>
        <p:spPr>
          <a:xfrm>
            <a:off x="8320652" y="829571"/>
            <a:ext cx="0" cy="2891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4246759" y="1109936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s3         s2                   g4 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98715" y="1907980"/>
            <a:ext cx="512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s3         s2                   g7    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g5</a:t>
            </a:r>
            <a:r>
              <a:rPr lang="en-US" altLang="ja-JP" sz="2400" dirty="0">
                <a:latin typeface="Comic Sans MS" pitchFamily="66" charset="0"/>
              </a:rPr>
              <a:t> 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224202" y="1512001"/>
            <a:ext cx="33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r2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r2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312085" y="2275564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                     a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188199" y="263124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s6          s8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264162" y="2980269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r1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r>
              <a:rPr lang="en-US" altLang="ja-JP" sz="2400" dirty="0">
                <a:latin typeface="Comic Sans MS" pitchFamily="66" charset="0"/>
              </a:rPr>
              <a:t>    </a:t>
            </a:r>
            <a:r>
              <a:rPr lang="en-US" altLang="ja-JP" sz="2400" dirty="0" err="1">
                <a:latin typeface="Comic Sans MS" pitchFamily="66" charset="0"/>
              </a:rPr>
              <a:t>r1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622459" y="338213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78" name="角丸四角形吹き出し 77"/>
          <p:cNvSpPr/>
          <p:nvPr/>
        </p:nvSpPr>
        <p:spPr>
          <a:xfrm>
            <a:off x="1919537" y="188640"/>
            <a:ext cx="1557431" cy="648072"/>
          </a:xfrm>
          <a:prstGeom prst="wedgeRoundRectCallout">
            <a:avLst>
              <a:gd name="adj1" fmla="val 105581"/>
              <a:gd name="adj2" fmla="val 11443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shift</a:t>
            </a:r>
            <a:r>
              <a:rPr lang="ja-JP" altLang="en-US" dirty="0">
                <a:solidFill>
                  <a:schemeClr val="tx1"/>
                </a:solidFill>
              </a:rPr>
              <a:t>して</a:t>
            </a:r>
            <a:r>
              <a:rPr lang="en-US" altLang="ja-JP" b="1" dirty="0">
                <a:solidFill>
                  <a:schemeClr val="tx1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solidFill>
                  <a:schemeClr val="tx1"/>
                </a:solidFill>
                <a:latin typeface="Comic Sans MS" pitchFamily="66" charset="0"/>
                <a:ea typeface="HGP創英角ﾎﾟｯﾌﾟ体" pitchFamily="50" charset="-128"/>
              </a:rPr>
              <a:t>3</a:t>
            </a:r>
          </a:p>
          <a:p>
            <a:pPr algn="ctr"/>
            <a:r>
              <a:rPr lang="ja-JP" altLang="en-US" dirty="0" err="1">
                <a:solidFill>
                  <a:schemeClr val="tx1"/>
                </a:solidFill>
              </a:rPr>
              <a:t>に遷</a:t>
            </a:r>
            <a:r>
              <a:rPr lang="ja-JP" altLang="en-US" dirty="0">
                <a:solidFill>
                  <a:schemeClr val="tx1"/>
                </a:solidFill>
              </a:rPr>
              <a:t>移せよ</a:t>
            </a:r>
          </a:p>
        </p:txBody>
      </p:sp>
      <p:sp>
        <p:nvSpPr>
          <p:cNvPr id="80" name="角丸四角形吹き出し 79"/>
          <p:cNvSpPr/>
          <p:nvPr/>
        </p:nvSpPr>
        <p:spPr>
          <a:xfrm>
            <a:off x="1761371" y="957431"/>
            <a:ext cx="1557431" cy="648072"/>
          </a:xfrm>
          <a:prstGeom prst="wedgeRoundRectCallout">
            <a:avLst>
              <a:gd name="adj1" fmla="val 110021"/>
              <a:gd name="adj2" fmla="val 6937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規則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reduce </a:t>
            </a:r>
            <a:r>
              <a:rPr lang="ja-JP" altLang="en-US" dirty="0">
                <a:solidFill>
                  <a:schemeClr val="tx1"/>
                </a:solidFill>
              </a:rPr>
              <a:t>せよ</a:t>
            </a:r>
          </a:p>
        </p:txBody>
      </p:sp>
      <p:sp>
        <p:nvSpPr>
          <p:cNvPr id="81" name="角丸四角形吹き出し 80"/>
          <p:cNvSpPr/>
          <p:nvPr/>
        </p:nvSpPr>
        <p:spPr>
          <a:xfrm>
            <a:off x="8053049" y="2716573"/>
            <a:ext cx="1069403" cy="376331"/>
          </a:xfrm>
          <a:prstGeom prst="wedgeRoundRectCallout">
            <a:avLst>
              <a:gd name="adj1" fmla="val -54188"/>
              <a:gd name="adj2" fmla="val -10063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accept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角丸四角形吹き出し 78"/>
          <p:cNvSpPr/>
          <p:nvPr/>
        </p:nvSpPr>
        <p:spPr>
          <a:xfrm>
            <a:off x="9006986" y="2727797"/>
            <a:ext cx="2070317" cy="1110939"/>
          </a:xfrm>
          <a:prstGeom prst="wedgeRoundRectCallout">
            <a:avLst>
              <a:gd name="adj1" fmla="val -60840"/>
              <a:gd name="adj2" fmla="val -7901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L</a:t>
            </a:r>
            <a:r>
              <a:rPr lang="ja-JP" altLang="en-US" dirty="0">
                <a:solidFill>
                  <a:schemeClr val="tx1"/>
                </a:solidFill>
              </a:rPr>
              <a:t>をスタックにプッシュしたら</a:t>
            </a:r>
            <a:r>
              <a:rPr lang="en-US" altLang="ja-JP" dirty="0">
                <a:solidFill>
                  <a:schemeClr val="tx1"/>
                </a:solidFill>
              </a:rPr>
              <a:t>LR(0)</a:t>
            </a:r>
            <a:r>
              <a:rPr lang="ja-JP" altLang="en-US" dirty="0">
                <a:solidFill>
                  <a:schemeClr val="tx1"/>
                </a:solidFill>
              </a:rPr>
              <a:t>状態を</a:t>
            </a:r>
            <a:r>
              <a:rPr lang="en-US" altLang="ja-JP" b="1" dirty="0">
                <a:solidFill>
                  <a:schemeClr val="tx1"/>
                </a:solidFill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b="1" baseline="-25000" dirty="0">
                <a:solidFill>
                  <a:schemeClr val="tx1"/>
                </a:solidFill>
                <a:latin typeface="Comic Sans MS" pitchFamily="66" charset="0"/>
                <a:ea typeface="HGP創英角ﾎﾟｯﾌﾟ体" pitchFamily="50" charset="-128"/>
              </a:rPr>
              <a:t>5</a:t>
            </a:r>
            <a:r>
              <a:rPr lang="ja-JP" altLang="en-US" dirty="0">
                <a:solidFill>
                  <a:schemeClr val="tx1"/>
                </a:solidFill>
              </a:rPr>
              <a:t>にせよ</a:t>
            </a:r>
          </a:p>
        </p:txBody>
      </p:sp>
    </p:spTree>
    <p:extLst>
      <p:ext uri="{BB962C8B-B14F-4D97-AF65-F5344CB8AC3E}">
        <p14:creationId xmlns:p14="http://schemas.microsoft.com/office/powerpoint/2010/main" val="51193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3839" y="44624"/>
            <a:ext cx="11625943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対処法</a:t>
            </a:r>
            <a:br>
              <a:rPr lang="en-US" altLang="ja-JP" dirty="0"/>
            </a:br>
            <a:r>
              <a:rPr lang="en-US" altLang="ja-JP" sz="3200" dirty="0"/>
              <a:t>(1. </a:t>
            </a:r>
            <a:r>
              <a:rPr lang="ja-JP" altLang="en-US" sz="3200" dirty="0"/>
              <a:t>トークンとその属性の出力）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263837"/>
            <a:ext cx="9694294" cy="4525963"/>
          </a:xfrm>
        </p:spPr>
        <p:txBody>
          <a:bodyPr/>
          <a:lstStyle/>
          <a:p>
            <a:r>
              <a:rPr lang="ja-JP" altLang="en-US" sz="2400"/>
              <a:t>トランスデューサ（出力付きオートマトン）の</a:t>
            </a:r>
            <a:r>
              <a:rPr lang="ja-JP" altLang="en-US" sz="2400" dirty="0"/>
              <a:t>受理</a:t>
            </a:r>
            <a:r>
              <a:rPr lang="ja-JP" altLang="en-US" sz="2400"/>
              <a:t>状態に，</a:t>
            </a:r>
            <a:br>
              <a:rPr lang="en-US" altLang="ja-JP" sz="2400" dirty="0"/>
            </a:br>
            <a:r>
              <a:rPr lang="ja-JP" altLang="en-US" sz="2400"/>
              <a:t>受理</a:t>
            </a:r>
            <a:r>
              <a:rPr lang="ja-JP" altLang="en-US" sz="2400" dirty="0"/>
              <a:t>するトークンの種類を付加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5" name="円/楕円 3"/>
          <p:cNvSpPr>
            <a:spLocks noChangeArrowheads="1"/>
          </p:cNvSpPr>
          <p:nvPr/>
        </p:nvSpPr>
        <p:spPr bwMode="auto">
          <a:xfrm>
            <a:off x="5199483" y="4549161"/>
            <a:ext cx="576056" cy="576127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cxnSp>
        <p:nvCxnSpPr>
          <p:cNvPr id="6" name="直線矢印コネクタ 6"/>
          <p:cNvCxnSpPr>
            <a:cxnSpLocks noChangeShapeType="1"/>
            <a:endCxn id="5" idx="1"/>
          </p:cNvCxnSpPr>
          <p:nvPr/>
        </p:nvCxnSpPr>
        <p:spPr bwMode="auto">
          <a:xfrm>
            <a:off x="5055468" y="4477143"/>
            <a:ext cx="228376" cy="156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円/楕円 7"/>
          <p:cNvSpPr>
            <a:spLocks noChangeArrowheads="1"/>
          </p:cNvSpPr>
          <p:nvPr/>
        </p:nvSpPr>
        <p:spPr bwMode="auto">
          <a:xfrm>
            <a:off x="7143671" y="4520337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フリーフォーム 8"/>
          <p:cNvSpPr>
            <a:spLocks/>
          </p:cNvSpPr>
          <p:nvPr/>
        </p:nvSpPr>
        <p:spPr bwMode="auto">
          <a:xfrm>
            <a:off x="5719151" y="4357427"/>
            <a:ext cx="1444467" cy="31818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 bwMode="auto">
          <a:xfrm>
            <a:off x="5775540" y="4015020"/>
            <a:ext cx="9076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  [a-z]</a:t>
            </a:r>
            <a:endParaRPr lang="ja-JP" altLang="en-US" sz="1200" dirty="0"/>
          </a:p>
        </p:txBody>
      </p:sp>
      <p:sp>
        <p:nvSpPr>
          <p:cNvPr id="10" name="フリーフォーム 10"/>
          <p:cNvSpPr>
            <a:spLocks/>
          </p:cNvSpPr>
          <p:nvPr/>
        </p:nvSpPr>
        <p:spPr bwMode="auto">
          <a:xfrm>
            <a:off x="7690316" y="4277485"/>
            <a:ext cx="954195" cy="908111"/>
          </a:xfrm>
          <a:custGeom>
            <a:avLst/>
            <a:gdLst>
              <a:gd name="T0" fmla="*/ 0 w 954207"/>
              <a:gd name="T1" fmla="*/ 344638 h 908010"/>
              <a:gd name="T2" fmla="*/ 503582 w 954207"/>
              <a:gd name="T3" fmla="*/ 82 h 908010"/>
              <a:gd name="T4" fmla="*/ 954156 w 954207"/>
              <a:gd name="T5" fmla="*/ 371142 h 908010"/>
              <a:gd name="T6" fmla="*/ 530087 w 954207"/>
              <a:gd name="T7" fmla="*/ 901229 h 908010"/>
              <a:gd name="T8" fmla="*/ 53008 w 954207"/>
              <a:gd name="T9" fmla="*/ 622934 h 908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207" h="908010">
                <a:moveTo>
                  <a:pt x="0" y="344638"/>
                </a:moveTo>
                <a:cubicBezTo>
                  <a:pt x="172278" y="170151"/>
                  <a:pt x="344556" y="-4335"/>
                  <a:pt x="503582" y="82"/>
                </a:cubicBezTo>
                <a:cubicBezTo>
                  <a:pt x="662608" y="4499"/>
                  <a:pt x="949739" y="220951"/>
                  <a:pt x="954156" y="371142"/>
                </a:cubicBezTo>
                <a:cubicBezTo>
                  <a:pt x="958574" y="521333"/>
                  <a:pt x="680278" y="859264"/>
                  <a:pt x="530087" y="901229"/>
                </a:cubicBezTo>
                <a:cubicBezTo>
                  <a:pt x="379896" y="943194"/>
                  <a:pt x="216452" y="783064"/>
                  <a:pt x="53008" y="6229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 bwMode="auto">
          <a:xfrm>
            <a:off x="8644259" y="4015019"/>
            <a:ext cx="824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[a-z],</a:t>
            </a:r>
          </a:p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[0-9]</a:t>
            </a:r>
          </a:p>
        </p:txBody>
      </p:sp>
      <p:sp>
        <p:nvSpPr>
          <p:cNvPr id="12" name="フリーフォーム 12"/>
          <p:cNvSpPr>
            <a:spLocks/>
          </p:cNvSpPr>
          <p:nvPr/>
        </p:nvSpPr>
        <p:spPr bwMode="auto">
          <a:xfrm rot="10061821">
            <a:off x="4492125" y="5086247"/>
            <a:ext cx="771515" cy="28642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 bwMode="auto">
          <a:xfrm>
            <a:off x="4813872" y="5297358"/>
            <a:ext cx="301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&lt;</a:t>
            </a:r>
            <a:endParaRPr lang="ja-JP" altLang="en-US" sz="1400" dirty="0"/>
          </a:p>
        </p:txBody>
      </p:sp>
      <p:sp>
        <p:nvSpPr>
          <p:cNvPr id="17" name="円/楕円 17"/>
          <p:cNvSpPr>
            <a:spLocks noChangeArrowheads="1"/>
          </p:cNvSpPr>
          <p:nvPr/>
        </p:nvSpPr>
        <p:spPr bwMode="auto">
          <a:xfrm>
            <a:off x="6153355" y="5056110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18" name="直線矢印コネクタ 19"/>
          <p:cNvCxnSpPr>
            <a:cxnSpLocks noChangeShapeType="1"/>
            <a:stCxn id="5" idx="6"/>
            <a:endCxn id="17" idx="1"/>
          </p:cNvCxnSpPr>
          <p:nvPr/>
        </p:nvCxnSpPr>
        <p:spPr bwMode="auto">
          <a:xfrm>
            <a:off x="5775539" y="4837223"/>
            <a:ext cx="462179" cy="30325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20"/>
          <p:cNvSpPr txBox="1">
            <a:spLocks noChangeArrowheads="1"/>
          </p:cNvSpPr>
          <p:nvPr/>
        </p:nvSpPr>
        <p:spPr bwMode="auto">
          <a:xfrm>
            <a:off x="5775539" y="4983663"/>
            <a:ext cx="256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 err="1"/>
              <a:t>i</a:t>
            </a:r>
            <a:endParaRPr lang="ja-JP" altLang="en-US" sz="2000" dirty="0"/>
          </a:p>
        </p:txBody>
      </p:sp>
      <p:cxnSp>
        <p:nvCxnSpPr>
          <p:cNvPr id="20" name="直線矢印コネクタ 21"/>
          <p:cNvCxnSpPr>
            <a:cxnSpLocks noChangeShapeType="1"/>
          </p:cNvCxnSpPr>
          <p:nvPr/>
        </p:nvCxnSpPr>
        <p:spPr bwMode="auto">
          <a:xfrm>
            <a:off x="6701439" y="5344174"/>
            <a:ext cx="585152" cy="19541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4"/>
          <p:cNvCxnSpPr>
            <a:cxnSpLocks noChangeShapeType="1"/>
            <a:endCxn id="7" idx="3"/>
          </p:cNvCxnSpPr>
          <p:nvPr/>
        </p:nvCxnSpPr>
        <p:spPr bwMode="auto">
          <a:xfrm flipV="1">
            <a:off x="6729411" y="5012091"/>
            <a:ext cx="498623" cy="22009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>
            <a:spLocks noChangeArrowheads="1"/>
          </p:cNvSpPr>
          <p:nvPr/>
        </p:nvSpPr>
        <p:spPr bwMode="auto">
          <a:xfrm>
            <a:off x="6714753" y="5389691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f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087" y="4642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72924" y="46143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</a:t>
            </a:r>
            <a:r>
              <a:rPr lang="en-US" altLang="ja-JP" dirty="0">
                <a:solidFill>
                  <a:srgbClr val="FF0000"/>
                </a:solidFill>
              </a:rPr>
              <a:t>ID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2152" y="51595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</a:t>
            </a:r>
            <a:r>
              <a:rPr lang="en-US" altLang="ja-JP" dirty="0">
                <a:solidFill>
                  <a:srgbClr val="FF0000"/>
                </a:solidFill>
              </a:rPr>
              <a:t>ID</a:t>
            </a:r>
            <a:endParaRPr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7209493" y="5451582"/>
            <a:ext cx="634612" cy="576127"/>
            <a:chOff x="6242417" y="4474362"/>
            <a:chExt cx="634612" cy="576127"/>
          </a:xfrm>
        </p:grpSpPr>
        <p:sp>
          <p:nvSpPr>
            <p:cNvPr id="27" name="円/楕円 7"/>
            <p:cNvSpPr>
              <a:spLocks noChangeArrowheads="1"/>
            </p:cNvSpPr>
            <p:nvPr/>
          </p:nvSpPr>
          <p:spPr bwMode="auto">
            <a:xfrm>
              <a:off x="6300973" y="4474362"/>
              <a:ext cx="576056" cy="576127"/>
            </a:xfrm>
            <a:prstGeom prst="ellipse">
              <a:avLst/>
            </a:prstGeom>
            <a:solidFill>
              <a:srgbClr val="FFFFD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42417" y="4562371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3,</a:t>
              </a:r>
              <a:r>
                <a:rPr lang="en-US" altLang="ja-JP" dirty="0">
                  <a:solidFill>
                    <a:srgbClr val="FF0000"/>
                  </a:solidFill>
                </a:rPr>
                <a:t>IF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円/楕円 3"/>
          <p:cNvSpPr>
            <a:spLocks noChangeArrowheads="1"/>
          </p:cNvSpPr>
          <p:nvPr/>
        </p:nvSpPr>
        <p:spPr bwMode="auto">
          <a:xfrm>
            <a:off x="3897984" y="4807646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29986" y="49374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4,</a:t>
            </a:r>
            <a:r>
              <a:rPr lang="en-US" altLang="ja-JP" dirty="0">
                <a:solidFill>
                  <a:srgbClr val="FF0000"/>
                </a:solidFill>
              </a:rPr>
              <a:t>LT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フリーフォーム 42"/>
          <p:cNvSpPr/>
          <p:nvPr/>
        </p:nvSpPr>
        <p:spPr bwMode="auto">
          <a:xfrm>
            <a:off x="7684799" y="5043184"/>
            <a:ext cx="146151" cy="462013"/>
          </a:xfrm>
          <a:custGeom>
            <a:avLst/>
            <a:gdLst>
              <a:gd name="connsiteX0" fmla="*/ 67377 w 146150"/>
              <a:gd name="connsiteY0" fmla="*/ 462013 h 462013"/>
              <a:gd name="connsiteX1" fmla="*/ 144379 w 146150"/>
              <a:gd name="connsiteY1" fmla="*/ 259882 h 462013"/>
              <a:gd name="connsiteX2" fmla="*/ 0 w 146150"/>
              <a:gd name="connsiteY2" fmla="*/ 0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50" h="462013">
                <a:moveTo>
                  <a:pt x="67377" y="462013"/>
                </a:moveTo>
                <a:cubicBezTo>
                  <a:pt x="111492" y="399448"/>
                  <a:pt x="155608" y="336884"/>
                  <a:pt x="144379" y="259882"/>
                </a:cubicBezTo>
                <a:cubicBezTo>
                  <a:pt x="133150" y="182880"/>
                  <a:pt x="66575" y="9144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44106" y="52973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[a-z],[0-9]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5118083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SLR(1)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アルゴリズム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67401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6089" y="0"/>
            <a:ext cx="11684000" cy="1143000"/>
          </a:xfrm>
        </p:spPr>
        <p:txBody>
          <a:bodyPr/>
          <a:lstStyle/>
          <a:p>
            <a:r>
              <a:rPr kumimoji="1" lang="en-US" altLang="ja-JP" dirty="0">
                <a:latin typeface="Comic Sans MS" pitchFamily="66" charset="0"/>
              </a:rPr>
              <a:t>LR(0)</a:t>
            </a:r>
            <a:r>
              <a:rPr kumimoji="1" lang="ja-JP" altLang="en-US" dirty="0"/>
              <a:t>の欠点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3467" y="1124745"/>
            <a:ext cx="11029244" cy="4525963"/>
          </a:xfrm>
        </p:spPr>
        <p:txBody>
          <a:bodyPr/>
          <a:lstStyle/>
          <a:p>
            <a:r>
              <a:rPr kumimoji="1" lang="ja-JP" altLang="en-US" dirty="0"/>
              <a:t>扱える文法クラス</a:t>
            </a:r>
            <a:r>
              <a:rPr kumimoji="1" lang="ja-JP" altLang="en-US"/>
              <a:t>が狭い（</a:t>
            </a:r>
            <a:r>
              <a:rPr kumimoji="1" lang="ja-JP" altLang="en-US" dirty="0"/>
              <a:t>先読みをしないため）</a:t>
            </a:r>
            <a:endParaRPr kumimoji="1" lang="en-US" altLang="ja-JP" dirty="0"/>
          </a:p>
          <a:p>
            <a:pPr marL="457189" lvl="1" indent="0">
              <a:buNone/>
            </a:pPr>
            <a:r>
              <a:rPr lang="ja-JP" altLang="en-US" dirty="0">
                <a:solidFill>
                  <a:prstClr val="black"/>
                </a:solidFill>
                <a:cs typeface="+mj-cs"/>
              </a:rPr>
              <a:t>例：</a:t>
            </a:r>
            <a:r>
              <a:rPr lang="en-US" altLang="ja-JP" dirty="0">
                <a:solidFill>
                  <a:prstClr val="black"/>
                </a:solidFill>
                <a:cs typeface="+mj-cs"/>
              </a:rPr>
              <a:t>{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E$,  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</a:rPr>
              <a:t>E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T,  E</a:t>
            </a:r>
            <a:r>
              <a:rPr lang="en-US" altLang="ja-JP" dirty="0">
                <a:solidFill>
                  <a:prstClr val="black"/>
                </a:solidFill>
                <a:cs typeface="+mj-cs"/>
                <a:sym typeface="Symbol"/>
              </a:rPr>
              <a:t>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T+E,  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T</a:t>
            </a:r>
            <a:r>
              <a:rPr lang="en-US" altLang="ja-JP" dirty="0" err="1">
                <a:solidFill>
                  <a:prstClr val="black"/>
                </a:solidFill>
                <a:cs typeface="+mj-cs"/>
                <a:sym typeface="Symbol"/>
              </a:rPr>
              <a:t>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x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  <a:t>}</a:t>
            </a: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cs typeface="+mj-cs"/>
                <a:sym typeface="Symbol"/>
              </a:rPr>
            </a:br>
            <a:endParaRPr lang="ja-JP" altLang="en-US" sz="2000" dirty="0"/>
          </a:p>
        </p:txBody>
      </p:sp>
      <p:sp>
        <p:nvSpPr>
          <p:cNvPr id="4" name="角丸四角形 3"/>
          <p:cNvSpPr/>
          <p:nvPr/>
        </p:nvSpPr>
        <p:spPr>
          <a:xfrm>
            <a:off x="2711624" y="2708921"/>
            <a:ext cx="2088232" cy="194421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T+E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5951984" y="2701538"/>
            <a:ext cx="2088232" cy="12241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+E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4799856" y="3140968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519937" y="4176083"/>
            <a:ext cx="4291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次の文字が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ja-JP" altLang="en-US" sz="2800" dirty="0">
                <a:solidFill>
                  <a:srgbClr val="FF0000"/>
                </a:solidFill>
              </a:rPr>
              <a:t>のときに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reduce</a:t>
            </a:r>
            <a:r>
              <a:rPr lang="ja-JP" altLang="en-US" sz="2800" dirty="0">
                <a:solidFill>
                  <a:srgbClr val="FF0000"/>
                </a:solidFill>
                <a:latin typeface="Comic Sans MS" pitchFamily="66" charset="0"/>
              </a:rPr>
              <a:t>と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shift </a:t>
            </a:r>
            <a:r>
              <a:rPr lang="ja-JP" altLang="en-US" sz="2800" dirty="0">
                <a:solidFill>
                  <a:srgbClr val="FF0000"/>
                </a:solidFill>
                <a:latin typeface="Comic Sans MS" pitchFamily="66" charset="0"/>
              </a:rPr>
              <a:t>が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conflict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87888" y="324626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T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8704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11480800" cy="1143000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SLR(1)</a:t>
            </a:r>
            <a:r>
              <a:rPr kumimoji="1" lang="ja-JP" altLang="en-US" dirty="0">
                <a:latin typeface="Comic Sans MS" pitchFamily="66" charset="0"/>
              </a:rPr>
              <a:t>　（</a:t>
            </a:r>
            <a:r>
              <a:rPr kumimoji="1" lang="en-US" altLang="ja-JP" dirty="0">
                <a:latin typeface="Comic Sans MS" pitchFamily="66" charset="0"/>
              </a:rPr>
              <a:t>”(1)”</a:t>
            </a:r>
            <a:r>
              <a:rPr kumimoji="1" lang="ja-JP" altLang="en-US" dirty="0">
                <a:latin typeface="Comic Sans MS" pitchFamily="66" charset="0"/>
              </a:rPr>
              <a:t>はしばしば省略）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6711" y="1199872"/>
            <a:ext cx="11390489" cy="4525963"/>
          </a:xfrm>
        </p:spPr>
        <p:txBody>
          <a:bodyPr/>
          <a:lstStyle/>
          <a:p>
            <a:r>
              <a:rPr lang="en-US" altLang="ja-JP" dirty="0">
                <a:latin typeface="Comic Sans MS" pitchFamily="66" charset="0"/>
              </a:rPr>
              <a:t>LR(0)</a:t>
            </a:r>
            <a:r>
              <a:rPr lang="ja-JP" altLang="en-US" dirty="0">
                <a:latin typeface="Comic Sans MS" pitchFamily="66" charset="0"/>
              </a:rPr>
              <a:t>オートマトンを</a:t>
            </a:r>
            <a:r>
              <a:rPr lang="ja-JP" altLang="en-US">
                <a:latin typeface="Comic Sans MS" pitchFamily="66" charset="0"/>
              </a:rPr>
              <a:t>用いるが，</a:t>
            </a:r>
            <a:r>
              <a:rPr lang="en-US" altLang="ja-JP" dirty="0">
                <a:latin typeface="Comic Sans MS" pitchFamily="66" charset="0"/>
              </a:rPr>
              <a:t>LL(k)</a:t>
            </a:r>
            <a:r>
              <a:rPr lang="ja-JP" altLang="en-US">
                <a:latin typeface="Comic Sans MS" pitchFamily="66" charset="0"/>
              </a:rPr>
              <a:t>で</a:t>
            </a:r>
            <a:r>
              <a:rPr lang="ja-JP" altLang="en-US" dirty="0">
                <a:latin typeface="Comic Sans MS" pitchFamily="66" charset="0"/>
              </a:rPr>
              <a:t>用いた</a:t>
            </a:r>
            <a:r>
              <a:rPr lang="en-US" altLang="ja-JP" dirty="0">
                <a:latin typeface="Comic Sans MS" pitchFamily="66" charset="0"/>
              </a:rPr>
              <a:t>”Follow”</a:t>
            </a:r>
            <a:r>
              <a:rPr lang="ja-JP" altLang="en-US">
                <a:latin typeface="Comic Sans MS" pitchFamily="66" charset="0"/>
              </a:rPr>
              <a:t>集合を</a:t>
            </a:r>
            <a:br>
              <a:rPr lang="en-US" altLang="ja-JP" dirty="0">
                <a:latin typeface="Comic Sans MS" pitchFamily="66" charset="0"/>
              </a:rPr>
            </a:br>
            <a:r>
              <a:rPr lang="ja-JP" altLang="en-US">
                <a:latin typeface="Comic Sans MS" pitchFamily="66" charset="0"/>
              </a:rPr>
              <a:t>用いて</a:t>
            </a:r>
            <a:r>
              <a:rPr lang="en-US" altLang="ja-JP" dirty="0">
                <a:latin typeface="Comic Sans MS" pitchFamily="66" charset="0"/>
              </a:rPr>
              <a:t>reduce</a:t>
            </a:r>
            <a:r>
              <a:rPr lang="ja-JP" altLang="en-US" dirty="0">
                <a:latin typeface="Comic Sans MS" pitchFamily="66" charset="0"/>
              </a:rPr>
              <a:t>を制限</a:t>
            </a:r>
            <a:endParaRPr lang="en-US" altLang="ja-JP" dirty="0">
              <a:latin typeface="Comic Sans MS" pitchFamily="66" charset="0"/>
            </a:endParaRPr>
          </a:p>
          <a:p>
            <a:pPr lvl="1"/>
            <a:r>
              <a:rPr lang="en-US" altLang="ja-JP" dirty="0">
                <a:latin typeface="Comic Sans MS" pitchFamily="66" charset="0"/>
              </a:rPr>
              <a:t>reduce </a:t>
            </a:r>
            <a:r>
              <a:rPr lang="ja-JP" altLang="en-US" dirty="0">
                <a:latin typeface="Comic Sans MS" pitchFamily="66" charset="0"/>
              </a:rPr>
              <a:t>を行う条件：</a:t>
            </a:r>
            <a:endParaRPr lang="en-US" altLang="ja-JP" dirty="0">
              <a:latin typeface="Comic Sans MS" pitchFamily="66" charset="0"/>
            </a:endParaRPr>
          </a:p>
          <a:p>
            <a:pPr lvl="2"/>
            <a:r>
              <a:rPr lang="en-US" altLang="ja-JP" dirty="0">
                <a:latin typeface="Comic Sans MS" pitchFamily="66" charset="0"/>
              </a:rPr>
              <a:t>A </a:t>
            </a:r>
            <a:r>
              <a:rPr lang="en-US" altLang="ja-JP" dirty="0">
                <a:latin typeface="Comic Sans MS" pitchFamily="66" charset="0"/>
                <a:sym typeface="Symbol"/>
              </a:rPr>
              <a:t> α . </a:t>
            </a:r>
            <a:r>
              <a:rPr lang="ja-JP" altLang="en-US" dirty="0">
                <a:latin typeface="Comic Sans MS" pitchFamily="66" charset="0"/>
                <a:sym typeface="Symbol"/>
              </a:rPr>
              <a:t>が</a:t>
            </a:r>
            <a:r>
              <a:rPr lang="en-US" altLang="ja-JP" dirty="0">
                <a:latin typeface="Comic Sans MS" pitchFamily="66" charset="0"/>
                <a:sym typeface="Symbol"/>
              </a:rPr>
              <a:t>LR(0)</a:t>
            </a:r>
            <a:r>
              <a:rPr lang="ja-JP" altLang="en-US" dirty="0">
                <a:latin typeface="Comic Sans MS" pitchFamily="66" charset="0"/>
                <a:sym typeface="Symbol"/>
              </a:rPr>
              <a:t>状態に含まれ、かつ</a:t>
            </a:r>
            <a:endParaRPr lang="en-US" altLang="ja-JP" dirty="0">
              <a:latin typeface="Comic Sans MS" pitchFamily="66" charset="0"/>
              <a:sym typeface="Symbol"/>
            </a:endParaRPr>
          </a:p>
          <a:p>
            <a:pPr lvl="2"/>
            <a:r>
              <a:rPr lang="ja-JP" alt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先読みシンボル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c </a:t>
            </a:r>
            <a:r>
              <a:rPr lang="ja-JP" alt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が 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Follow(A)</a:t>
            </a:r>
            <a:r>
              <a:rPr lang="ja-JP" alt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に含まれる</a:t>
            </a:r>
            <a:endParaRPr lang="en-US" altLang="ja-JP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  <a:p>
            <a:pPr marL="457189" lvl="1" indent="0">
              <a:buNone/>
            </a:pPr>
            <a:r>
              <a:rPr lang="ja-JP" altLang="en-US" dirty="0">
                <a:solidFill>
                  <a:prstClr val="black"/>
                </a:solidFill>
              </a:rPr>
              <a:t>例：</a:t>
            </a:r>
            <a:r>
              <a:rPr lang="en-US" altLang="ja-JP" dirty="0">
                <a:solidFill>
                  <a:prstClr val="black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E$,  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T,  E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T+E,  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}</a:t>
            </a:r>
            <a:br>
              <a:rPr lang="en-US" altLang="ja-JP" sz="20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endParaRPr lang="en-US" altLang="ja-JP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676891" y="4305181"/>
            <a:ext cx="2088232" cy="194421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T+E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5917251" y="4297798"/>
            <a:ext cx="2088232" cy="12241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+E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765123" y="4737228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053154" y="484252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T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34291" y="5661249"/>
            <a:ext cx="5402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Follow(E) = {$}</a:t>
            </a:r>
            <a:r>
              <a:rPr lang="ja-JP" altLang="en-US" sz="2800" dirty="0">
                <a:solidFill>
                  <a:srgbClr val="FF0000"/>
                </a:solidFill>
              </a:rPr>
              <a:t>なので、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次の文字が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ja-JP" altLang="en-US" sz="2800" dirty="0">
                <a:solidFill>
                  <a:srgbClr val="FF0000"/>
                </a:solidFill>
              </a:rPr>
              <a:t>のときは</a:t>
            </a:r>
            <a:r>
              <a:rPr lang="en-US" altLang="ja-JP" sz="2800" dirty="0">
                <a:solidFill>
                  <a:srgbClr val="FF0000"/>
                </a:solidFill>
              </a:rPr>
              <a:t>shift</a:t>
            </a:r>
            <a:r>
              <a:rPr lang="ja-JP" altLang="en-US" sz="2800" dirty="0">
                <a:solidFill>
                  <a:srgbClr val="FF0000"/>
                </a:solidFill>
              </a:rPr>
              <a:t>のみ！</a:t>
            </a:r>
            <a:endParaRPr lang="en-US" altLang="ja-JP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1960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11458222" cy="1143000"/>
          </a:xfrm>
        </p:spPr>
        <p:txBody>
          <a:bodyPr>
            <a:normAutofit fontScale="90000"/>
          </a:bodyPr>
          <a:lstStyle/>
          <a:p>
            <a:r>
              <a:rPr lang="en-US" altLang="ja-JP" sz="4000" dirty="0">
                <a:solidFill>
                  <a:prstClr val="black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{0</a:t>
            </a:r>
            <a:r>
              <a:rPr lang="en-US" altLang="ja-JP" sz="4000" dirty="0">
                <a:solidFill>
                  <a:prstClr val="black"/>
                </a:solidFill>
                <a:latin typeface="Comic Sans MS" pitchFamily="66" charset="0"/>
              </a:rPr>
              <a:t>:S</a:t>
            </a:r>
            <a:r>
              <a:rPr lang="en-US" altLang="ja-JP" sz="4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4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E$  1:</a:t>
            </a:r>
            <a:r>
              <a:rPr lang="en-US" altLang="ja-JP" sz="40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4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4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  2:E</a:t>
            </a:r>
            <a:r>
              <a:rPr lang="en-US" altLang="ja-JP" sz="4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4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T+E 3:T</a:t>
            </a:r>
            <a:r>
              <a:rPr lang="en-US" altLang="ja-JP" sz="4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4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x}</a:t>
            </a:r>
            <a:r>
              <a:rPr lang="ja-JP" altLang="en-US" sz="4000">
                <a:solidFill>
                  <a:prstClr val="black"/>
                </a:solidFill>
                <a:latin typeface="Comic Sans MS" pitchFamily="66" charset="0"/>
                <a:sym typeface="Symbol"/>
              </a:rPr>
              <a:t>の</a:t>
            </a:r>
            <a:b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kumimoji="1" lang="en-US" altLang="ja-JP" dirty="0">
                <a:latin typeface="Comic Sans MS" pitchFamily="66" charset="0"/>
              </a:rPr>
              <a:t>SLR(1)</a:t>
            </a:r>
            <a:r>
              <a:rPr kumimoji="1" lang="ja-JP" altLang="en-US" dirty="0">
                <a:latin typeface="Comic Sans MS" pitchFamily="66" charset="0"/>
              </a:rPr>
              <a:t>構文解析表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1847528" y="3984465"/>
            <a:ext cx="2088232" cy="171610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T+E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5113947" y="4215297"/>
            <a:ext cx="2088232" cy="100638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.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+E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3961819" y="4737228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49851" y="471849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T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891644" y="5722365"/>
            <a:ext cx="0" cy="2989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1861465" y="6021289"/>
            <a:ext cx="2088232" cy="5086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.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949697" y="5272189"/>
            <a:ext cx="982960" cy="4501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4911860" y="5497277"/>
            <a:ext cx="2088232" cy="7783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. $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41443" y="551678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7202179" y="4806455"/>
            <a:ext cx="8988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490211" y="478771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+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101009" y="4284522"/>
            <a:ext cx="2088232" cy="173676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+. E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T+E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7202179" y="4581128"/>
            <a:ext cx="8988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496926" y="4101976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T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1664" y="556512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6" name="フリーフォーム 25"/>
          <p:cNvSpPr/>
          <p:nvPr/>
        </p:nvSpPr>
        <p:spPr>
          <a:xfrm>
            <a:off x="3930316" y="5903495"/>
            <a:ext cx="4186989" cy="668156"/>
          </a:xfrm>
          <a:custGeom>
            <a:avLst/>
            <a:gdLst>
              <a:gd name="connsiteX0" fmla="*/ 4186989 w 4186989"/>
              <a:gd name="connsiteY0" fmla="*/ 0 h 668156"/>
              <a:gd name="connsiteX1" fmla="*/ 3144252 w 4186989"/>
              <a:gd name="connsiteY1" fmla="*/ 625642 h 668156"/>
              <a:gd name="connsiteX2" fmla="*/ 0 w 4186989"/>
              <a:gd name="connsiteY2" fmla="*/ 561473 h 66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6989" h="668156">
                <a:moveTo>
                  <a:pt x="4186989" y="0"/>
                </a:moveTo>
                <a:cubicBezTo>
                  <a:pt x="4014536" y="266031"/>
                  <a:pt x="3842083" y="532063"/>
                  <a:pt x="3144252" y="625642"/>
                </a:cubicBezTo>
                <a:cubicBezTo>
                  <a:pt x="2446421" y="719221"/>
                  <a:pt x="1223210" y="640347"/>
                  <a:pt x="0" y="56147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19634" y="634082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8832304" y="6031542"/>
            <a:ext cx="0" cy="4501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8862355" y="600674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637730" y="639654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95207" y="3640310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q1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847688" y="387114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q2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82911" y="5743161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q3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101009" y="3822857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q5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79157" y="541016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q4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3476967" y="1914127"/>
            <a:ext cx="56055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962764" y="1554089"/>
            <a:ext cx="0" cy="22687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4188871" y="1456401"/>
            <a:ext cx="444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     +      $       S       E       T  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6158063" y="1435891"/>
            <a:ext cx="0" cy="2374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4136916" y="1978900"/>
            <a:ext cx="4786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s3                              g4     g2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133378" y="2392252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       s5    </a:t>
            </a:r>
            <a:r>
              <a:rPr lang="en-US" altLang="ja-JP" sz="2400" dirty="0">
                <a:latin typeface="Comic Sans MS" pitchFamily="66" charset="0"/>
              </a:rPr>
              <a:t>r1     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202242" y="3117782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       a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12616" y="409950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499011" y="1962370"/>
            <a:ext cx="47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...</a:t>
            </a:r>
            <a:endParaRPr lang="en-US" altLang="ja-JP" sz="2400" baseline="-25000" dirty="0">
              <a:latin typeface="Comic Sans MS" pitchFamily="66" charset="0"/>
              <a:ea typeface="HGP創英角ﾎﾟｯﾌﾟ体" pitchFamily="50" charset="-128"/>
            </a:endParaRPr>
          </a:p>
          <a:p>
            <a:endParaRPr lang="ja-JP" altLang="en-US" sz="2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037500" y="273075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 r3    </a:t>
            </a:r>
            <a:r>
              <a:rPr lang="en-US" altLang="ja-JP" sz="2400" dirty="0" err="1">
                <a:latin typeface="Comic Sans MS" pitchFamily="66" charset="0"/>
              </a:rPr>
              <a:t>r3</a:t>
            </a:r>
            <a:r>
              <a:rPr lang="en-US" altLang="ja-JP" sz="2400" dirty="0">
                <a:latin typeface="Comic Sans MS" pitchFamily="66" charset="0"/>
              </a:rPr>
              <a:t>          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360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11458222" cy="1143000"/>
          </a:xfrm>
        </p:spPr>
        <p:txBody>
          <a:bodyPr>
            <a:normAutofit fontScale="90000"/>
          </a:bodyPr>
          <a:lstStyle/>
          <a:p>
            <a:r>
              <a:rPr lang="en-US" altLang="ja-JP" sz="4000" dirty="0">
                <a:solidFill>
                  <a:prstClr val="black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{0</a:t>
            </a:r>
            <a:r>
              <a:rPr lang="en-US" altLang="ja-JP" sz="4000" dirty="0">
                <a:solidFill>
                  <a:prstClr val="black"/>
                </a:solidFill>
                <a:latin typeface="Comic Sans MS" pitchFamily="66" charset="0"/>
              </a:rPr>
              <a:t>:S</a:t>
            </a:r>
            <a:r>
              <a:rPr lang="en-US" altLang="ja-JP" sz="4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4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E$  1:</a:t>
            </a:r>
            <a:r>
              <a:rPr lang="en-US" altLang="ja-JP" sz="40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4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4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  2:E</a:t>
            </a:r>
            <a:r>
              <a:rPr lang="en-US" altLang="ja-JP" sz="4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4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T+E 3:T</a:t>
            </a:r>
            <a:r>
              <a:rPr lang="en-US" altLang="ja-JP" sz="40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4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x}</a:t>
            </a:r>
            <a:r>
              <a:rPr lang="ja-JP" altLang="en-US" sz="4000">
                <a:solidFill>
                  <a:prstClr val="black"/>
                </a:solidFill>
                <a:latin typeface="Comic Sans MS" pitchFamily="66" charset="0"/>
                <a:sym typeface="Symbol"/>
              </a:rPr>
              <a:t>の</a:t>
            </a:r>
            <a:b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kumimoji="1" lang="en-US" altLang="ja-JP" dirty="0">
                <a:latin typeface="Comic Sans MS" pitchFamily="66" charset="0"/>
              </a:rPr>
              <a:t>SLR(1)</a:t>
            </a:r>
            <a:r>
              <a:rPr kumimoji="1" lang="ja-JP" altLang="en-US" dirty="0">
                <a:latin typeface="Comic Sans MS" pitchFamily="66" charset="0"/>
              </a:rPr>
              <a:t>構文解析表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1847528" y="3984465"/>
            <a:ext cx="2088232" cy="171610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T+E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5113947" y="4215297"/>
            <a:ext cx="2088232" cy="100638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.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+E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3961819" y="4737228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49851" y="471849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T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891644" y="5722365"/>
            <a:ext cx="0" cy="2989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1861465" y="6021289"/>
            <a:ext cx="2088232" cy="50864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.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949697" y="5272189"/>
            <a:ext cx="982960" cy="4501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4911860" y="5497277"/>
            <a:ext cx="2088232" cy="7783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. $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41443" y="551678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7202179" y="4806455"/>
            <a:ext cx="8988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490211" y="478771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+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101009" y="4284522"/>
            <a:ext cx="2088232" cy="173676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+. E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T+E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T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7202179" y="4581128"/>
            <a:ext cx="8988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496926" y="4101976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T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1664" y="556512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6" name="フリーフォーム 25"/>
          <p:cNvSpPr/>
          <p:nvPr/>
        </p:nvSpPr>
        <p:spPr>
          <a:xfrm>
            <a:off x="3930316" y="5903495"/>
            <a:ext cx="4186989" cy="668156"/>
          </a:xfrm>
          <a:custGeom>
            <a:avLst/>
            <a:gdLst>
              <a:gd name="connsiteX0" fmla="*/ 4186989 w 4186989"/>
              <a:gd name="connsiteY0" fmla="*/ 0 h 668156"/>
              <a:gd name="connsiteX1" fmla="*/ 3144252 w 4186989"/>
              <a:gd name="connsiteY1" fmla="*/ 625642 h 668156"/>
              <a:gd name="connsiteX2" fmla="*/ 0 w 4186989"/>
              <a:gd name="connsiteY2" fmla="*/ 561473 h 66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6989" h="668156">
                <a:moveTo>
                  <a:pt x="4186989" y="0"/>
                </a:moveTo>
                <a:cubicBezTo>
                  <a:pt x="4014536" y="266031"/>
                  <a:pt x="3842083" y="532063"/>
                  <a:pt x="3144252" y="625642"/>
                </a:cubicBezTo>
                <a:cubicBezTo>
                  <a:pt x="2446421" y="719221"/>
                  <a:pt x="1223210" y="640347"/>
                  <a:pt x="0" y="56147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19634" y="634082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8832304" y="6031542"/>
            <a:ext cx="0" cy="4501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8862355" y="600674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637730" y="639654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95207" y="3640310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q1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847688" y="387114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q2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82911" y="5743161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q3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101009" y="3822857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q5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79157" y="541016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q4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3476967" y="1914127"/>
            <a:ext cx="56055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962764" y="1554089"/>
            <a:ext cx="0" cy="22687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4188871" y="1456401"/>
            <a:ext cx="444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     +      $       S       E       T  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6158063" y="1435891"/>
            <a:ext cx="0" cy="2374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4136916" y="1978900"/>
            <a:ext cx="4786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s3                              g4     g2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133378" y="2392252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       s5    </a:t>
            </a:r>
            <a:r>
              <a:rPr lang="en-US" altLang="ja-JP" sz="2400" dirty="0">
                <a:latin typeface="Comic Sans MS" pitchFamily="66" charset="0"/>
              </a:rPr>
              <a:t>r1     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202242" y="3117782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       a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12616" y="409950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499011" y="1962370"/>
            <a:ext cx="47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1</a:t>
            </a:r>
          </a:p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2</a:t>
            </a:r>
          </a:p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3</a:t>
            </a:r>
          </a:p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q</a:t>
            </a:r>
            <a:r>
              <a:rPr lang="en-US" altLang="ja-JP" sz="2400" baseline="-25000" dirty="0">
                <a:latin typeface="Comic Sans MS" pitchFamily="66" charset="0"/>
                <a:ea typeface="HGP創英角ﾎﾟｯﾌﾟ体" pitchFamily="50" charset="-128"/>
              </a:rPr>
              <a:t>4</a:t>
            </a:r>
          </a:p>
          <a:p>
            <a:r>
              <a:rPr lang="en-US" altLang="ja-JP" sz="2400" dirty="0">
                <a:latin typeface="Comic Sans MS" pitchFamily="66" charset="0"/>
                <a:ea typeface="HGP創英角ﾎﾟｯﾌﾟ体" pitchFamily="50" charset="-128"/>
              </a:rPr>
              <a:t>...</a:t>
            </a:r>
            <a:endParaRPr lang="en-US" altLang="ja-JP" sz="2400" baseline="-25000" dirty="0">
              <a:latin typeface="Comic Sans MS" pitchFamily="66" charset="0"/>
              <a:ea typeface="HGP創英角ﾎﾟｯﾌﾟ体" pitchFamily="50" charset="-128"/>
            </a:endParaRPr>
          </a:p>
          <a:p>
            <a:endParaRPr lang="ja-JP" altLang="en-US" sz="2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037500" y="273075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        r3    </a:t>
            </a:r>
            <a:r>
              <a:rPr lang="en-US" altLang="ja-JP" sz="2400" dirty="0" err="1">
                <a:latin typeface="Comic Sans MS" pitchFamily="66" charset="0"/>
              </a:rPr>
              <a:t>r3</a:t>
            </a:r>
            <a:r>
              <a:rPr lang="en-US" altLang="ja-JP" sz="2400" dirty="0">
                <a:latin typeface="Comic Sans MS" pitchFamily="66" charset="0"/>
              </a:rPr>
              <a:t>          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9" name="角丸四角形吹き出し 38">
            <a:extLst>
              <a:ext uri="{FF2B5EF4-FFF2-40B4-BE49-F238E27FC236}">
                <a16:creationId xmlns:a16="http://schemas.microsoft.com/office/drawing/2014/main" id="{F77A3D29-6256-084A-91F1-750F05420A4B}"/>
              </a:ext>
            </a:extLst>
          </p:cNvPr>
          <p:cNvSpPr/>
          <p:nvPr/>
        </p:nvSpPr>
        <p:spPr bwMode="auto">
          <a:xfrm>
            <a:off x="5380207" y="3308207"/>
            <a:ext cx="5039438" cy="692308"/>
          </a:xfrm>
          <a:prstGeom prst="wedgeRoundRectCallout">
            <a:avLst>
              <a:gd name="adj1" fmla="val -34598"/>
              <a:gd name="adj2" fmla="val 64412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Follow(E)={$}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 で，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+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は入っていないので，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E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→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T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での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reduce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は行わない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8707797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111" y="116632"/>
            <a:ext cx="11604978" cy="1143000"/>
          </a:xfrm>
        </p:spPr>
        <p:txBody>
          <a:bodyPr/>
          <a:lstStyle/>
          <a:p>
            <a:r>
              <a:rPr kumimoji="1" lang="en-US" altLang="ja-JP" dirty="0">
                <a:latin typeface="Comic Sans MS" pitchFamily="66" charset="0"/>
              </a:rPr>
              <a:t>SLR(1)</a:t>
            </a:r>
            <a:r>
              <a:rPr kumimoji="1" lang="ja-JP" altLang="en-US" dirty="0">
                <a:latin typeface="Comic Sans MS" pitchFamily="66" charset="0"/>
              </a:rPr>
              <a:t>で解析できない文法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4756" y="1166019"/>
            <a:ext cx="112663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prstClr val="black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S$,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V=E,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E,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V, 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,  V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*E}</a:t>
            </a: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endParaRPr lang="en-US" altLang="ja-JP" sz="40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212263" y="2708920"/>
            <a:ext cx="2088232" cy="23042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 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*E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5338985" y="2816934"/>
            <a:ext cx="2273879" cy="12241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=E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305188" y="3429000"/>
            <a:ext cx="95239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581651" y="3630216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81652" y="4437113"/>
            <a:ext cx="43364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Follow(E) = {=,$}</a:t>
            </a:r>
            <a:r>
              <a:rPr lang="ja-JP" altLang="en-US" sz="2800" dirty="0">
                <a:solidFill>
                  <a:srgbClr val="FF0000"/>
                </a:solidFill>
              </a:rPr>
              <a:t>なので、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先読み文字が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ja-JP" altLang="en-US" sz="2800" dirty="0">
                <a:solidFill>
                  <a:srgbClr val="FF0000"/>
                </a:solidFill>
              </a:rPr>
              <a:t>のときに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shift/reduce conflict!</a:t>
            </a:r>
          </a:p>
        </p:txBody>
      </p:sp>
    </p:spTree>
    <p:extLst>
      <p:ext uri="{BB962C8B-B14F-4D97-AF65-F5344CB8AC3E}">
        <p14:creationId xmlns:p14="http://schemas.microsoft.com/office/powerpoint/2010/main" val="213923980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アルゴリズムの概要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LALR(1)</a:t>
            </a:r>
          </a:p>
          <a:p>
            <a:pPr lvl="1"/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7816471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二等辺三角形 37"/>
          <p:cNvSpPr/>
          <p:nvPr/>
        </p:nvSpPr>
        <p:spPr>
          <a:xfrm>
            <a:off x="6815459" y="3409074"/>
            <a:ext cx="2338223" cy="1943589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867" y="116632"/>
            <a:ext cx="11424355" cy="1143000"/>
          </a:xfrm>
        </p:spPr>
        <p:txBody>
          <a:bodyPr/>
          <a:lstStyle/>
          <a:p>
            <a:r>
              <a:rPr kumimoji="1" lang="en-US" altLang="ja-JP" dirty="0">
                <a:latin typeface="Comic Sans MS" pitchFamily="66" charset="0"/>
              </a:rPr>
              <a:t>LR(1)</a:t>
            </a:r>
            <a:endParaRPr kumimoji="1" lang="ja-JP" altLang="en-US" dirty="0">
              <a:latin typeface="Comic Sans MS" pitchFamily="66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867" y="1258101"/>
            <a:ext cx="11424355" cy="4525963"/>
          </a:xfrm>
        </p:spPr>
        <p:txBody>
          <a:bodyPr/>
          <a:lstStyle/>
          <a:p>
            <a:r>
              <a:rPr lang="en-US" altLang="ja-JP" dirty="0">
                <a:latin typeface="Comic Sans MS" pitchFamily="66" charset="0"/>
              </a:rPr>
              <a:t>LR(0)</a:t>
            </a:r>
            <a:r>
              <a:rPr lang="ja-JP" altLang="en-US" dirty="0">
                <a:latin typeface="Comic Sans MS" pitchFamily="66" charset="0"/>
              </a:rPr>
              <a:t>アイテムを拡張して</a:t>
            </a:r>
            <a:r>
              <a:rPr lang="en-US" altLang="ja-JP" dirty="0">
                <a:latin typeface="Comic Sans MS" pitchFamily="66" charset="0"/>
              </a:rPr>
              <a:t>reduce </a:t>
            </a:r>
            <a:r>
              <a:rPr lang="ja-JP" altLang="en-US" dirty="0">
                <a:latin typeface="Comic Sans MS" pitchFamily="66" charset="0"/>
              </a:rPr>
              <a:t>の判断を精緻化</a:t>
            </a:r>
            <a:endParaRPr lang="en-US" altLang="ja-JP" dirty="0">
              <a:latin typeface="Comic Sans MS" pitchFamily="66" charset="0"/>
            </a:endParaRPr>
          </a:p>
          <a:p>
            <a:r>
              <a:rPr lang="en-US" altLang="ja-JP" dirty="0">
                <a:latin typeface="Comic Sans MS" pitchFamily="66" charset="0"/>
              </a:rPr>
              <a:t>LR(1)</a:t>
            </a:r>
            <a:r>
              <a:rPr lang="ja-JP" altLang="en-US" dirty="0">
                <a:latin typeface="Comic Sans MS" pitchFamily="66" charset="0"/>
              </a:rPr>
              <a:t>アイテム：</a:t>
            </a:r>
            <a:endParaRPr lang="en-US" altLang="ja-JP" dirty="0">
              <a:latin typeface="Comic Sans MS" pitchFamily="66" charset="0"/>
            </a:endParaRPr>
          </a:p>
          <a:p>
            <a:pPr marL="457189" lvl="1" indent="0">
              <a:buNone/>
            </a:pP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[</a:t>
            </a: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</a:rPr>
              <a:t>A </a:t>
            </a: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α</a:t>
            </a:r>
            <a:r>
              <a:rPr lang="en-US" altLang="ja-JP" sz="4000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</a:rPr>
              <a:t> β, </a:t>
            </a:r>
            <a:r>
              <a:rPr lang="en-US" altLang="ja-JP" sz="3200" dirty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</a:rPr>
              <a:t>]</a:t>
            </a:r>
          </a:p>
          <a:p>
            <a:pPr marL="457189" lvl="1" indent="0">
              <a:buNone/>
            </a:pP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c: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から生成される</a:t>
            </a:r>
            <a:r>
              <a:rPr lang="ja-JP" altLang="en-US">
                <a:solidFill>
                  <a:prstClr val="black"/>
                </a:solidFill>
                <a:latin typeface="Comic Sans MS" pitchFamily="66" charset="0"/>
                <a:sym typeface="Symbol"/>
              </a:rPr>
              <a:t>語の後ろ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に</a:t>
            </a:r>
            <a:r>
              <a:rPr lang="ja-JP" altLang="en-US">
                <a:solidFill>
                  <a:prstClr val="black"/>
                </a:solidFill>
                <a:latin typeface="Comic Sans MS" pitchFamily="66" charset="0"/>
                <a:sym typeface="Symbol"/>
              </a:rPr>
              <a:t>来ると</a:t>
            </a: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ja-JP" altLang="en-US">
                <a:solidFill>
                  <a:prstClr val="black"/>
                </a:solidFill>
                <a:latin typeface="Comic Sans MS" pitchFamily="66" charset="0"/>
                <a:sym typeface="Symbol"/>
              </a:rPr>
              <a:t>期待されている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文字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marL="457189" lvl="1" indent="0">
              <a:buNone/>
            </a:pPr>
            <a:endParaRPr lang="en-US" altLang="ja-JP" sz="32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marL="457189" lvl="1" indent="0">
              <a:buNone/>
            </a:pPr>
            <a:endParaRPr lang="en-US" altLang="ja-JP" sz="32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marL="457189" lvl="1" indent="0">
              <a:buNone/>
            </a:pPr>
            <a:endParaRPr lang="en-US" altLang="ja-JP" sz="32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altLang="ja-JP" dirty="0">
              <a:latin typeface="Comic Sans MS" pitchFamily="66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96455" y="235840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7679159" y="2719680"/>
            <a:ext cx="171476" cy="276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8000525" y="2719680"/>
            <a:ext cx="199987" cy="276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344894" y="306048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87587" y="309007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743544" y="3367383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A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93864" y="4011087"/>
            <a:ext cx="11849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3200" dirty="0">
                <a:solidFill>
                  <a:srgbClr val="FF0000"/>
                </a:solidFill>
                <a:latin typeface="Symbol" pitchFamily="18" charset="2"/>
              </a:rPr>
              <a:t> a </a:t>
            </a:r>
            <a:r>
              <a:rPr lang="en-US" altLang="ja-JP" sz="3200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  </a:t>
            </a:r>
            <a:r>
              <a:rPr lang="en-US" altLang="ja-JP" sz="3200" dirty="0">
                <a:solidFill>
                  <a:srgbClr val="FF0000"/>
                </a:solidFill>
                <a:latin typeface="Symbol" pitchFamily="18" charset="2"/>
              </a:rPr>
              <a:t>b</a:t>
            </a:r>
            <a:endParaRPr lang="en-US" altLang="ja-JP" baseline="-25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ja-JP" altLang="en-US" sz="1400" dirty="0"/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7665491" y="3929826"/>
            <a:ext cx="220843" cy="177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7991148" y="3951525"/>
            <a:ext cx="199955" cy="155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8128733" y="4550875"/>
            <a:ext cx="55087" cy="276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8287329" y="4550875"/>
            <a:ext cx="99993" cy="251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8032506" y="467668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...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8" name="左中かっこ 27"/>
          <p:cNvSpPr/>
          <p:nvPr/>
        </p:nvSpPr>
        <p:spPr>
          <a:xfrm rot="16200000">
            <a:off x="6937315" y="4958592"/>
            <a:ext cx="288032" cy="153861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999303" y="587254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G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30" name="左中かっこ 29"/>
          <p:cNvSpPr/>
          <p:nvPr/>
        </p:nvSpPr>
        <p:spPr>
          <a:xfrm rot="16200000">
            <a:off x="8644197" y="4892349"/>
            <a:ext cx="288032" cy="167235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616427" y="5768552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w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165088" y="5148651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c</a:t>
            </a:r>
            <a:endParaRPr lang="ja-JP" altLang="en-US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5057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2028904" y="4200683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Symbol" pitchFamily="18" charset="2"/>
              </a:rPr>
              <a:t>G</a:t>
            </a:r>
            <a:r>
              <a:rPr lang="en-US" altLang="ja-JP" sz="2800" dirty="0">
                <a:latin typeface="Comic Sans MS" pitchFamily="66" charset="0"/>
              </a:rPr>
              <a:t>  X</a:t>
            </a:r>
            <a:r>
              <a:rPr lang="en-US" altLang="ja-JP" sz="2800" baseline="-25000" dirty="0">
                <a:latin typeface="Comic Sans MS" pitchFamily="66" charset="0"/>
              </a:rPr>
              <a:t>1</a:t>
            </a:r>
            <a:r>
              <a:rPr lang="en-US" altLang="ja-JP" sz="2800" dirty="0">
                <a:latin typeface="Comic Sans MS" pitchFamily="66" charset="0"/>
              </a:rPr>
              <a:t> ... </a:t>
            </a:r>
            <a:r>
              <a:rPr lang="en-US" altLang="ja-JP" sz="2800" dirty="0" err="1"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latin typeface="Comic Sans MS" pitchFamily="66" charset="0"/>
              </a:rPr>
              <a:t>k</a:t>
            </a:r>
            <a:r>
              <a:rPr lang="en-US" altLang="ja-JP" sz="2800" dirty="0">
                <a:latin typeface="Comic Sans MS" pitchFamily="66" charset="0"/>
              </a:rPr>
              <a:t>       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4238845" y="5138851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397931" y="169558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276843" y="4909716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altLang="ja-JP" sz="2800" dirty="0">
                <a:latin typeface="Comic Sans MS" pitchFamily="66" charset="0"/>
              </a:rPr>
              <a:t> w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 flipH="1">
            <a:off x="2582661" y="4691881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743445" y="4723903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3453713" y="4680576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3614497" y="4712597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タイトル 1"/>
          <p:cNvSpPr>
            <a:spLocks noGrp="1"/>
          </p:cNvSpPr>
          <p:nvPr>
            <p:ph type="title"/>
          </p:nvPr>
        </p:nvSpPr>
        <p:spPr>
          <a:xfrm>
            <a:off x="1968176" y="2936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LR(1)</a:t>
            </a:r>
            <a:r>
              <a:rPr kumimoji="1" lang="ja-JP" altLang="en-US" dirty="0">
                <a:latin typeface="Comic Sans MS" pitchFamily="66" charset="0"/>
              </a:rPr>
              <a:t>に基づく</a:t>
            </a:r>
            <a:r>
              <a:rPr kumimoji="1" lang="en-US" altLang="ja-JP" dirty="0">
                <a:latin typeface="Comic Sans MS" pitchFamily="66" charset="0"/>
              </a:rPr>
              <a:t>shift/Reduce</a:t>
            </a:r>
            <a:r>
              <a:rPr kumimoji="1" lang="ja-JP" altLang="en-US" dirty="0">
                <a:latin typeface="Comic Sans MS" pitchFamily="66" charset="0"/>
              </a:rPr>
              <a:t>の選択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968178" y="4917960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Symbol" pitchFamily="18" charset="2"/>
              </a:rPr>
              <a:t>...</a:t>
            </a:r>
            <a:r>
              <a:rPr lang="en-US" altLang="ja-JP" sz="2800" dirty="0">
                <a:latin typeface="Comic Sans MS" pitchFamily="66" charset="0"/>
              </a:rPr>
              <a:t>   ...     ...  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06855" y="3232292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endParaRPr lang="ja-JP" altLang="en-US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929465" y="3725494"/>
            <a:ext cx="324777" cy="47519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3365223" y="3703494"/>
            <a:ext cx="160499" cy="49719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2152226" y="2195115"/>
            <a:ext cx="1383037" cy="201155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3708177" y="2202910"/>
            <a:ext cx="1562289" cy="279827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3453713" y="2195035"/>
            <a:ext cx="160784" cy="108857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510575" y="4206665"/>
            <a:ext cx="3179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Symbol" pitchFamily="18" charset="2"/>
              </a:rPr>
              <a:t>G</a:t>
            </a:r>
            <a:r>
              <a:rPr lang="en-US" altLang="ja-JP" sz="2800" dirty="0">
                <a:latin typeface="Comic Sans MS" pitchFamily="66" charset="0"/>
              </a:rPr>
              <a:t>  X</a:t>
            </a:r>
            <a:r>
              <a:rPr lang="en-US" altLang="ja-JP" sz="2800" baseline="-25000" dirty="0">
                <a:latin typeface="Comic Sans MS" pitchFamily="66" charset="0"/>
              </a:rPr>
              <a:t>1</a:t>
            </a:r>
            <a:r>
              <a:rPr lang="en-US" altLang="ja-JP" sz="2800" dirty="0">
                <a:latin typeface="Comic Sans MS" pitchFamily="66" charset="0"/>
              </a:rPr>
              <a:t> ... </a:t>
            </a:r>
            <a:r>
              <a:rPr lang="en-US" altLang="ja-JP" sz="2800" dirty="0" err="1"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latin typeface="Comic Sans MS" pitchFamily="66" charset="0"/>
              </a:rPr>
              <a:t>j</a:t>
            </a:r>
            <a:r>
              <a:rPr lang="en-US" altLang="ja-JP" sz="2800" dirty="0">
                <a:latin typeface="Comic Sans MS" pitchFamily="66" charset="0"/>
              </a:rPr>
              <a:t>   </a:t>
            </a:r>
            <a:r>
              <a:rPr lang="en-US" altLang="ja-JP" sz="2800" dirty="0" err="1"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latin typeface="Comic Sans MS" pitchFamily="66" charset="0"/>
              </a:rPr>
              <a:t>k</a:t>
            </a:r>
            <a:r>
              <a:rPr lang="en-US" altLang="ja-JP" sz="2800" dirty="0">
                <a:latin typeface="Comic Sans MS" pitchFamily="66" charset="0"/>
              </a:rPr>
              <a:t>      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 flipV="1">
            <a:off x="8516439" y="5241341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879602" y="1701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634511" y="5152188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 v   </a:t>
            </a:r>
            <a:r>
              <a:rPr lang="en-US" altLang="ja-JP" sz="2800" dirty="0" err="1">
                <a:latin typeface="Comic Sans MS" pitchFamily="66" charset="0"/>
              </a:rPr>
              <a:t>cw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 flipH="1">
            <a:off x="7064332" y="4697864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7225116" y="4729885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7935384" y="4686557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8096168" y="4718579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6449849" y="4923941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Symbol" pitchFamily="18" charset="2"/>
              </a:rPr>
              <a:t>...</a:t>
            </a:r>
            <a:r>
              <a:rPr lang="en-US" altLang="ja-JP" sz="2800" dirty="0">
                <a:latin typeface="Comic Sans MS" pitchFamily="66" charset="0"/>
              </a:rPr>
              <a:t>   ...     ...  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76" name="直線コネクタ 75"/>
          <p:cNvCxnSpPr/>
          <p:nvPr/>
        </p:nvCxnSpPr>
        <p:spPr>
          <a:xfrm flipV="1">
            <a:off x="6662975" y="2201097"/>
            <a:ext cx="1353959" cy="199958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8189848" y="2208891"/>
            <a:ext cx="1562289" cy="279827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7935384" y="2201016"/>
            <a:ext cx="160784" cy="103725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7411134" y="3238275"/>
            <a:ext cx="1309383" cy="1061635"/>
            <a:chOff x="5887134" y="3238274"/>
            <a:chExt cx="1309382" cy="1061635"/>
          </a:xfrm>
        </p:grpSpPr>
        <p:sp>
          <p:nvSpPr>
            <p:cNvPr id="73" name="テキスト ボックス 72"/>
            <p:cNvSpPr txBox="1"/>
            <p:nvPr/>
          </p:nvSpPr>
          <p:spPr>
            <a:xfrm>
              <a:off x="6064526" y="3238274"/>
              <a:ext cx="44755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rgbClr val="FF0000"/>
                  </a:solidFill>
                  <a:latin typeface="Comic Sans MS" pitchFamily="66" charset="0"/>
                </a:rPr>
                <a:t>A</a:t>
              </a:r>
              <a:endParaRPr lang="ja-JP" altLang="en-US" sz="28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cxnSp>
          <p:nvCxnSpPr>
            <p:cNvPr id="74" name="直線コネクタ 73"/>
            <p:cNvCxnSpPr/>
            <p:nvPr/>
          </p:nvCxnSpPr>
          <p:spPr>
            <a:xfrm flipH="1">
              <a:off x="5887134" y="3731474"/>
              <a:ext cx="324777" cy="475191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6322894" y="3709475"/>
              <a:ext cx="160498" cy="49719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6411384" y="3709475"/>
              <a:ext cx="785132" cy="59043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7573523" y="1199563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Shift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578229" y="1172368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Reduce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81" name="直線コネクタ 80"/>
          <p:cNvCxnSpPr/>
          <p:nvPr/>
        </p:nvCxnSpPr>
        <p:spPr>
          <a:xfrm flipH="1">
            <a:off x="1855809" y="4738653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2016593" y="4770675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6366559" y="4755941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6527343" y="4787963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5996165" y="5780783"/>
            <a:ext cx="4774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[A 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800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sz="2800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sz="3600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 X</a:t>
            </a:r>
            <a:r>
              <a:rPr lang="en-US" altLang="ja-JP" sz="2800" baseline="-25000" dirty="0">
                <a:solidFill>
                  <a:prstClr val="black"/>
                </a:solidFill>
                <a:latin typeface="Comic Sans MS" pitchFamily="66" charset="0"/>
              </a:rPr>
              <a:t>j+1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sz="2800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solidFill>
                  <a:prstClr val="black"/>
                </a:solidFill>
                <a:latin typeface="Comic Sans MS" pitchFamily="66" charset="0"/>
              </a:rPr>
              <a:t>k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, c]</a:t>
            </a:r>
            <a:endParaRPr lang="en-US" altLang="ja-JP" sz="2800" baseline="-25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883094" y="5670195"/>
            <a:ext cx="34628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[A 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800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sz="2800" dirty="0" err="1"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latin typeface="Comic Sans MS" pitchFamily="66" charset="0"/>
              </a:rPr>
              <a:t>k</a:t>
            </a:r>
            <a:r>
              <a:rPr lang="en-US" altLang="ja-JP" sz="2800" dirty="0">
                <a:latin typeface="Comic Sans MS" pitchFamily="66" charset="0"/>
              </a:rPr>
              <a:t> </a:t>
            </a:r>
            <a:r>
              <a:rPr lang="en-US" altLang="ja-JP" sz="3600" dirty="0">
                <a:latin typeface="Comic Sans MS" pitchFamily="66" charset="0"/>
              </a:rPr>
              <a:t>.</a:t>
            </a:r>
            <a:r>
              <a:rPr lang="en-US" altLang="ja-JP" sz="2800" dirty="0">
                <a:latin typeface="Comic Sans MS" pitchFamily="66" charset="0"/>
              </a:rPr>
              <a:t> ,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c </a:t>
            </a:r>
            <a:r>
              <a:rPr lang="en-US" altLang="ja-JP" sz="2800" dirty="0">
                <a:latin typeface="Comic Sans MS" pitchFamily="66" charset="0"/>
              </a:rPr>
              <a:t>]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altLang="ja-JP" sz="2800" baseline="-25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ja-JP" altLang="en-US" sz="2800" dirty="0"/>
          </a:p>
        </p:txBody>
      </p:sp>
      <p:cxnSp>
        <p:nvCxnSpPr>
          <p:cNvPr id="44" name="直線コネクタ 43"/>
          <p:cNvCxnSpPr/>
          <p:nvPr/>
        </p:nvCxnSpPr>
        <p:spPr>
          <a:xfrm flipH="1">
            <a:off x="8742391" y="4738653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8903175" y="4770675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26129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2028904" y="4200683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Symbol" pitchFamily="18" charset="2"/>
              </a:rPr>
              <a:t>G</a:t>
            </a:r>
            <a:r>
              <a:rPr lang="en-US" altLang="ja-JP" sz="2800" dirty="0">
                <a:latin typeface="Comic Sans MS" pitchFamily="66" charset="0"/>
              </a:rPr>
              <a:t>  X</a:t>
            </a:r>
            <a:r>
              <a:rPr lang="en-US" altLang="ja-JP" sz="2800" baseline="-25000" dirty="0">
                <a:latin typeface="Comic Sans MS" pitchFamily="66" charset="0"/>
              </a:rPr>
              <a:t>1</a:t>
            </a:r>
            <a:r>
              <a:rPr lang="en-US" altLang="ja-JP" sz="2800" dirty="0">
                <a:latin typeface="Comic Sans MS" pitchFamily="66" charset="0"/>
              </a:rPr>
              <a:t> ... </a:t>
            </a:r>
            <a:r>
              <a:rPr lang="en-US" altLang="ja-JP" sz="2800" dirty="0" err="1"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latin typeface="Comic Sans MS" pitchFamily="66" charset="0"/>
              </a:rPr>
              <a:t>k</a:t>
            </a:r>
            <a:r>
              <a:rPr lang="en-US" altLang="ja-JP" sz="2800" dirty="0">
                <a:latin typeface="Comic Sans MS" pitchFamily="66" charset="0"/>
              </a:rPr>
              <a:t>       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4238845" y="5138851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397931" y="169558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276843" y="4909716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altLang="ja-JP" sz="2800" dirty="0">
                <a:latin typeface="Comic Sans MS" pitchFamily="66" charset="0"/>
              </a:rPr>
              <a:t> w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 flipH="1">
            <a:off x="2582661" y="4691881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743445" y="4723903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3453713" y="4680576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3614497" y="4712597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タイトル 1"/>
          <p:cNvSpPr>
            <a:spLocks noGrp="1"/>
          </p:cNvSpPr>
          <p:nvPr>
            <p:ph type="title"/>
          </p:nvPr>
        </p:nvSpPr>
        <p:spPr>
          <a:xfrm>
            <a:off x="1968176" y="2936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Comic Sans MS" pitchFamily="66" charset="0"/>
              </a:rPr>
              <a:t>LR(1)</a:t>
            </a:r>
            <a:r>
              <a:rPr kumimoji="1" lang="ja-JP" altLang="en-US" dirty="0">
                <a:latin typeface="Comic Sans MS" pitchFamily="66" charset="0"/>
              </a:rPr>
              <a:t>に基づく</a:t>
            </a:r>
            <a:r>
              <a:rPr kumimoji="1" lang="en-US" altLang="ja-JP" dirty="0">
                <a:latin typeface="Comic Sans MS" pitchFamily="66" charset="0"/>
              </a:rPr>
              <a:t>shift/Reduce</a:t>
            </a:r>
            <a:r>
              <a:rPr kumimoji="1" lang="ja-JP" altLang="en-US" dirty="0">
                <a:latin typeface="Comic Sans MS" pitchFamily="66" charset="0"/>
              </a:rPr>
              <a:t>の選択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968178" y="4917960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Symbol" pitchFamily="18" charset="2"/>
              </a:rPr>
              <a:t>...</a:t>
            </a:r>
            <a:r>
              <a:rPr lang="en-US" altLang="ja-JP" sz="2800" dirty="0">
                <a:latin typeface="Comic Sans MS" pitchFamily="66" charset="0"/>
              </a:rPr>
              <a:t>   ...     ...  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06855" y="3232292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endParaRPr lang="ja-JP" altLang="en-US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929465" y="3725494"/>
            <a:ext cx="324777" cy="47519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3365223" y="3703494"/>
            <a:ext cx="160499" cy="49719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2152226" y="2195115"/>
            <a:ext cx="1383037" cy="201155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3708177" y="2202910"/>
            <a:ext cx="1562289" cy="279827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3453713" y="2195035"/>
            <a:ext cx="160784" cy="108857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510575" y="4206665"/>
            <a:ext cx="3179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Symbol" pitchFamily="18" charset="2"/>
              </a:rPr>
              <a:t>G</a:t>
            </a:r>
            <a:r>
              <a:rPr lang="en-US" altLang="ja-JP" sz="2800" dirty="0">
                <a:latin typeface="Comic Sans MS" pitchFamily="66" charset="0"/>
              </a:rPr>
              <a:t>  X</a:t>
            </a:r>
            <a:r>
              <a:rPr lang="en-US" altLang="ja-JP" sz="2800" baseline="-25000" dirty="0">
                <a:latin typeface="Comic Sans MS" pitchFamily="66" charset="0"/>
              </a:rPr>
              <a:t>1</a:t>
            </a:r>
            <a:r>
              <a:rPr lang="en-US" altLang="ja-JP" sz="2800" dirty="0">
                <a:latin typeface="Comic Sans MS" pitchFamily="66" charset="0"/>
              </a:rPr>
              <a:t> ... </a:t>
            </a:r>
            <a:r>
              <a:rPr lang="en-US" altLang="ja-JP" sz="2800" dirty="0" err="1"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latin typeface="Comic Sans MS" pitchFamily="66" charset="0"/>
              </a:rPr>
              <a:t>j</a:t>
            </a:r>
            <a:r>
              <a:rPr lang="en-US" altLang="ja-JP" sz="2800" dirty="0">
                <a:latin typeface="Comic Sans MS" pitchFamily="66" charset="0"/>
              </a:rPr>
              <a:t>   </a:t>
            </a:r>
            <a:r>
              <a:rPr lang="en-US" altLang="ja-JP" sz="2800" dirty="0" err="1"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latin typeface="Comic Sans MS" pitchFamily="66" charset="0"/>
              </a:rPr>
              <a:t>k</a:t>
            </a:r>
            <a:r>
              <a:rPr lang="en-US" altLang="ja-JP" sz="2800" dirty="0">
                <a:latin typeface="Comic Sans MS" pitchFamily="66" charset="0"/>
              </a:rPr>
              <a:t>      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 flipV="1">
            <a:off x="8516439" y="5241341"/>
            <a:ext cx="0" cy="42885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879602" y="1701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634511" y="5152188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 v   </a:t>
            </a:r>
            <a:r>
              <a:rPr lang="en-US" altLang="ja-JP" sz="2800" dirty="0" err="1">
                <a:latin typeface="Comic Sans MS" pitchFamily="66" charset="0"/>
              </a:rPr>
              <a:t>cw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 flipH="1">
            <a:off x="7064332" y="4697864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7225116" y="4729885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7935384" y="4686557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8096168" y="4718579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6449849" y="4923941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Symbol" pitchFamily="18" charset="2"/>
              </a:rPr>
              <a:t>...</a:t>
            </a:r>
            <a:r>
              <a:rPr lang="en-US" altLang="ja-JP" sz="2800" dirty="0">
                <a:latin typeface="Comic Sans MS" pitchFamily="66" charset="0"/>
              </a:rPr>
              <a:t>   ...     ...  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76" name="直線コネクタ 75"/>
          <p:cNvCxnSpPr/>
          <p:nvPr/>
        </p:nvCxnSpPr>
        <p:spPr>
          <a:xfrm flipV="1">
            <a:off x="6662975" y="2201097"/>
            <a:ext cx="1353959" cy="199958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8189848" y="2208891"/>
            <a:ext cx="1562289" cy="279827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7935384" y="2201016"/>
            <a:ext cx="160784" cy="103725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7411134" y="3238275"/>
            <a:ext cx="1309383" cy="1061635"/>
            <a:chOff x="5887134" y="3238274"/>
            <a:chExt cx="1309382" cy="1061635"/>
          </a:xfrm>
        </p:grpSpPr>
        <p:sp>
          <p:nvSpPr>
            <p:cNvPr id="73" name="テキスト ボックス 72"/>
            <p:cNvSpPr txBox="1"/>
            <p:nvPr/>
          </p:nvSpPr>
          <p:spPr>
            <a:xfrm>
              <a:off x="6064526" y="3238274"/>
              <a:ext cx="44755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rgbClr val="FF0000"/>
                  </a:solidFill>
                  <a:latin typeface="Comic Sans MS" pitchFamily="66" charset="0"/>
                </a:rPr>
                <a:t>A</a:t>
              </a:r>
              <a:endParaRPr lang="ja-JP" altLang="en-US" sz="28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cxnSp>
          <p:nvCxnSpPr>
            <p:cNvPr id="74" name="直線コネクタ 73"/>
            <p:cNvCxnSpPr/>
            <p:nvPr/>
          </p:nvCxnSpPr>
          <p:spPr>
            <a:xfrm flipH="1">
              <a:off x="5887134" y="3731474"/>
              <a:ext cx="324777" cy="475191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6322894" y="3709475"/>
              <a:ext cx="160498" cy="49719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6411384" y="3709475"/>
              <a:ext cx="785132" cy="59043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7573523" y="1199563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Shift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578229" y="1172368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Reduce</a:t>
            </a:r>
            <a:endParaRPr lang="ja-JP" altLang="en-US" sz="2800" dirty="0">
              <a:latin typeface="Comic Sans MS" pitchFamily="66" charset="0"/>
            </a:endParaRPr>
          </a:p>
        </p:txBody>
      </p:sp>
      <p:cxnSp>
        <p:nvCxnSpPr>
          <p:cNvPr id="81" name="直線コネクタ 80"/>
          <p:cNvCxnSpPr/>
          <p:nvPr/>
        </p:nvCxnSpPr>
        <p:spPr>
          <a:xfrm flipH="1">
            <a:off x="1855809" y="4738653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2016593" y="4770675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6366559" y="4755941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6527343" y="4787963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5996165" y="5780783"/>
            <a:ext cx="4774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[A 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800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sz="2800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sz="3600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 X</a:t>
            </a:r>
            <a:r>
              <a:rPr lang="en-US" altLang="ja-JP" sz="2800" baseline="-25000" dirty="0">
                <a:solidFill>
                  <a:prstClr val="black"/>
                </a:solidFill>
                <a:latin typeface="Comic Sans MS" pitchFamily="66" charset="0"/>
              </a:rPr>
              <a:t>j+1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sz="2800" dirty="0" err="1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solidFill>
                  <a:prstClr val="black"/>
                </a:solidFill>
                <a:latin typeface="Comic Sans MS" pitchFamily="66" charset="0"/>
              </a:rPr>
              <a:t>k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, c]</a:t>
            </a:r>
            <a:endParaRPr lang="en-US" altLang="ja-JP" sz="2800" baseline="-25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ja-JP" altLang="en-US" sz="28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883094" y="5670195"/>
            <a:ext cx="34628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[A 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X</a:t>
            </a:r>
            <a:r>
              <a:rPr lang="en-US" altLang="ja-JP" sz="2800" baseline="-25000" dirty="0">
                <a:solidFill>
                  <a:prstClr val="black"/>
                </a:solidFill>
                <a:latin typeface="Comic Sans MS" pitchFamily="66" charset="0"/>
              </a:rPr>
              <a:t>1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... </a:t>
            </a:r>
            <a:r>
              <a:rPr lang="en-US" altLang="ja-JP" sz="2800" dirty="0" err="1">
                <a:latin typeface="Comic Sans MS" pitchFamily="66" charset="0"/>
              </a:rPr>
              <a:t>X</a:t>
            </a:r>
            <a:r>
              <a:rPr lang="en-US" altLang="ja-JP" sz="2800" baseline="-25000" dirty="0" err="1">
                <a:latin typeface="Comic Sans MS" pitchFamily="66" charset="0"/>
              </a:rPr>
              <a:t>k</a:t>
            </a:r>
            <a:r>
              <a:rPr lang="en-US" altLang="ja-JP" sz="2800" dirty="0">
                <a:latin typeface="Comic Sans MS" pitchFamily="66" charset="0"/>
              </a:rPr>
              <a:t> </a:t>
            </a:r>
            <a:r>
              <a:rPr lang="en-US" altLang="ja-JP" sz="3600" dirty="0">
                <a:latin typeface="Comic Sans MS" pitchFamily="66" charset="0"/>
              </a:rPr>
              <a:t>.</a:t>
            </a:r>
            <a:r>
              <a:rPr lang="en-US" altLang="ja-JP" sz="2800" dirty="0">
                <a:latin typeface="Comic Sans MS" pitchFamily="66" charset="0"/>
              </a:rPr>
              <a:t> , 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c </a:t>
            </a:r>
            <a:r>
              <a:rPr lang="en-US" altLang="ja-JP" sz="2800" dirty="0">
                <a:latin typeface="Comic Sans MS" pitchFamily="66" charset="0"/>
              </a:rPr>
              <a:t>]</a:t>
            </a:r>
            <a:r>
              <a:rPr lang="en-US" altLang="ja-JP" sz="28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altLang="ja-JP" sz="2800" baseline="-25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ja-JP" altLang="en-US" sz="2800" dirty="0"/>
          </a:p>
        </p:txBody>
      </p:sp>
      <p:cxnSp>
        <p:nvCxnSpPr>
          <p:cNvPr id="44" name="直線コネクタ 43"/>
          <p:cNvCxnSpPr/>
          <p:nvPr/>
        </p:nvCxnSpPr>
        <p:spPr>
          <a:xfrm flipH="1">
            <a:off x="8742391" y="4738653"/>
            <a:ext cx="144016" cy="30930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8903175" y="4770675"/>
            <a:ext cx="135632" cy="29457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吹き出し 45">
            <a:extLst>
              <a:ext uri="{FF2B5EF4-FFF2-40B4-BE49-F238E27FC236}">
                <a16:creationId xmlns:a16="http://schemas.microsoft.com/office/drawing/2014/main" id="{B4E72DA9-5353-5045-9321-A0A83A47A2EA}"/>
              </a:ext>
            </a:extLst>
          </p:cNvPr>
          <p:cNvSpPr/>
          <p:nvPr/>
        </p:nvSpPr>
        <p:spPr bwMode="auto">
          <a:xfrm>
            <a:off x="473774" y="3941325"/>
            <a:ext cx="4180136" cy="1043601"/>
          </a:xfrm>
          <a:prstGeom prst="wedgeRoundRectCallout">
            <a:avLst>
              <a:gd name="adj1" fmla="val 46380"/>
              <a:gd name="adj2" fmla="val 62047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アイテム中の先読み文字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 c 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と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実際の次の終端記号が一致するので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844392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3839" y="44624"/>
            <a:ext cx="11625943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対処法</a:t>
            </a:r>
            <a:br>
              <a:rPr lang="en-US" altLang="ja-JP" dirty="0"/>
            </a:br>
            <a:r>
              <a:rPr lang="en-US" altLang="ja-JP" sz="3200" dirty="0"/>
              <a:t>(1. </a:t>
            </a:r>
            <a:r>
              <a:rPr lang="ja-JP" altLang="en-US" sz="3200" dirty="0"/>
              <a:t>トークンとその属性の出力）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263837"/>
            <a:ext cx="9694294" cy="4525963"/>
          </a:xfrm>
        </p:spPr>
        <p:txBody>
          <a:bodyPr/>
          <a:lstStyle/>
          <a:p>
            <a:r>
              <a:rPr lang="ja-JP" altLang="en-US" sz="2400"/>
              <a:t>トランスデューサ（出力付きオートマトン）の</a:t>
            </a:r>
            <a:r>
              <a:rPr lang="ja-JP" altLang="en-US" sz="2400" dirty="0"/>
              <a:t>受理</a:t>
            </a:r>
            <a:r>
              <a:rPr lang="ja-JP" altLang="en-US" sz="2400"/>
              <a:t>状態に，</a:t>
            </a:r>
            <a:br>
              <a:rPr lang="en-US" altLang="ja-JP" sz="2400" dirty="0"/>
            </a:br>
            <a:r>
              <a:rPr lang="ja-JP" altLang="en-US" sz="2400"/>
              <a:t>受理</a:t>
            </a:r>
            <a:r>
              <a:rPr lang="ja-JP" altLang="en-US" sz="2400" dirty="0"/>
              <a:t>するトークンの種類</a:t>
            </a:r>
            <a:r>
              <a:rPr lang="ja-JP" altLang="en-US" sz="2400"/>
              <a:t>を付加</a:t>
            </a:r>
            <a:endParaRPr lang="en-US" altLang="ja-JP" sz="2400" dirty="0"/>
          </a:p>
          <a:p>
            <a:r>
              <a:rPr lang="ja-JP" altLang="en-US" sz="2400"/>
              <a:t>トークンの区切り記号（スペースなど）を読んだら</a:t>
            </a:r>
            <a:br>
              <a:rPr lang="en-US" altLang="ja-JP" sz="2400" dirty="0"/>
            </a:br>
            <a:r>
              <a:rPr lang="ja-JP" altLang="en-US" sz="2400"/>
              <a:t>トークンの属性を出力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5" name="円/楕円 3"/>
          <p:cNvSpPr>
            <a:spLocks noChangeArrowheads="1"/>
          </p:cNvSpPr>
          <p:nvPr/>
        </p:nvSpPr>
        <p:spPr bwMode="auto">
          <a:xfrm>
            <a:off x="5199483" y="4549161"/>
            <a:ext cx="576056" cy="576127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cxnSp>
        <p:nvCxnSpPr>
          <p:cNvPr id="6" name="直線矢印コネクタ 6"/>
          <p:cNvCxnSpPr>
            <a:cxnSpLocks noChangeShapeType="1"/>
            <a:endCxn id="5" idx="1"/>
          </p:cNvCxnSpPr>
          <p:nvPr/>
        </p:nvCxnSpPr>
        <p:spPr bwMode="auto">
          <a:xfrm>
            <a:off x="5055468" y="4477143"/>
            <a:ext cx="228376" cy="156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円/楕円 7"/>
          <p:cNvSpPr>
            <a:spLocks noChangeArrowheads="1"/>
          </p:cNvSpPr>
          <p:nvPr/>
        </p:nvSpPr>
        <p:spPr bwMode="auto">
          <a:xfrm>
            <a:off x="7143671" y="4520337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フリーフォーム 8"/>
          <p:cNvSpPr>
            <a:spLocks/>
          </p:cNvSpPr>
          <p:nvPr/>
        </p:nvSpPr>
        <p:spPr bwMode="auto">
          <a:xfrm>
            <a:off x="5719151" y="4357427"/>
            <a:ext cx="1444467" cy="31818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 bwMode="auto">
          <a:xfrm>
            <a:off x="5775540" y="4015020"/>
            <a:ext cx="9076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  [a-z]</a:t>
            </a:r>
            <a:endParaRPr lang="ja-JP" altLang="en-US" sz="1200" dirty="0"/>
          </a:p>
        </p:txBody>
      </p:sp>
      <p:sp>
        <p:nvSpPr>
          <p:cNvPr id="10" name="フリーフォーム 10"/>
          <p:cNvSpPr>
            <a:spLocks/>
          </p:cNvSpPr>
          <p:nvPr/>
        </p:nvSpPr>
        <p:spPr bwMode="auto">
          <a:xfrm>
            <a:off x="7690316" y="4277485"/>
            <a:ext cx="954195" cy="908111"/>
          </a:xfrm>
          <a:custGeom>
            <a:avLst/>
            <a:gdLst>
              <a:gd name="T0" fmla="*/ 0 w 954207"/>
              <a:gd name="T1" fmla="*/ 344638 h 908010"/>
              <a:gd name="T2" fmla="*/ 503582 w 954207"/>
              <a:gd name="T3" fmla="*/ 82 h 908010"/>
              <a:gd name="T4" fmla="*/ 954156 w 954207"/>
              <a:gd name="T5" fmla="*/ 371142 h 908010"/>
              <a:gd name="T6" fmla="*/ 530087 w 954207"/>
              <a:gd name="T7" fmla="*/ 901229 h 908010"/>
              <a:gd name="T8" fmla="*/ 53008 w 954207"/>
              <a:gd name="T9" fmla="*/ 622934 h 908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207" h="908010">
                <a:moveTo>
                  <a:pt x="0" y="344638"/>
                </a:moveTo>
                <a:cubicBezTo>
                  <a:pt x="172278" y="170151"/>
                  <a:pt x="344556" y="-4335"/>
                  <a:pt x="503582" y="82"/>
                </a:cubicBezTo>
                <a:cubicBezTo>
                  <a:pt x="662608" y="4499"/>
                  <a:pt x="949739" y="220951"/>
                  <a:pt x="954156" y="371142"/>
                </a:cubicBezTo>
                <a:cubicBezTo>
                  <a:pt x="958574" y="521333"/>
                  <a:pt x="680278" y="859264"/>
                  <a:pt x="530087" y="901229"/>
                </a:cubicBezTo>
                <a:cubicBezTo>
                  <a:pt x="379896" y="943194"/>
                  <a:pt x="216452" y="783064"/>
                  <a:pt x="53008" y="6229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 bwMode="auto">
          <a:xfrm>
            <a:off x="8644259" y="4015019"/>
            <a:ext cx="824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[a-z],</a:t>
            </a:r>
          </a:p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[0-9]</a:t>
            </a:r>
          </a:p>
        </p:txBody>
      </p:sp>
      <p:sp>
        <p:nvSpPr>
          <p:cNvPr id="12" name="フリーフォーム 12"/>
          <p:cNvSpPr>
            <a:spLocks/>
          </p:cNvSpPr>
          <p:nvPr/>
        </p:nvSpPr>
        <p:spPr bwMode="auto">
          <a:xfrm rot="10061821">
            <a:off x="4492125" y="5086247"/>
            <a:ext cx="771515" cy="28642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 bwMode="auto">
          <a:xfrm>
            <a:off x="4813872" y="5297358"/>
            <a:ext cx="301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&lt;</a:t>
            </a:r>
            <a:endParaRPr lang="ja-JP" altLang="en-US" sz="1400" dirty="0"/>
          </a:p>
        </p:txBody>
      </p:sp>
      <p:sp>
        <p:nvSpPr>
          <p:cNvPr id="17" name="円/楕円 17"/>
          <p:cNvSpPr>
            <a:spLocks noChangeArrowheads="1"/>
          </p:cNvSpPr>
          <p:nvPr/>
        </p:nvSpPr>
        <p:spPr bwMode="auto">
          <a:xfrm>
            <a:off x="6153355" y="5056110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18" name="直線矢印コネクタ 19"/>
          <p:cNvCxnSpPr>
            <a:cxnSpLocks noChangeShapeType="1"/>
            <a:stCxn id="5" idx="6"/>
            <a:endCxn id="17" idx="1"/>
          </p:cNvCxnSpPr>
          <p:nvPr/>
        </p:nvCxnSpPr>
        <p:spPr bwMode="auto">
          <a:xfrm>
            <a:off x="5775539" y="4837223"/>
            <a:ext cx="462179" cy="30325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20"/>
          <p:cNvSpPr txBox="1">
            <a:spLocks noChangeArrowheads="1"/>
          </p:cNvSpPr>
          <p:nvPr/>
        </p:nvSpPr>
        <p:spPr bwMode="auto">
          <a:xfrm>
            <a:off x="5775539" y="4983663"/>
            <a:ext cx="256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 err="1"/>
              <a:t>i</a:t>
            </a:r>
            <a:endParaRPr lang="ja-JP" altLang="en-US" sz="2000" dirty="0"/>
          </a:p>
        </p:txBody>
      </p:sp>
      <p:cxnSp>
        <p:nvCxnSpPr>
          <p:cNvPr id="20" name="直線矢印コネクタ 21"/>
          <p:cNvCxnSpPr>
            <a:cxnSpLocks noChangeShapeType="1"/>
          </p:cNvCxnSpPr>
          <p:nvPr/>
        </p:nvCxnSpPr>
        <p:spPr bwMode="auto">
          <a:xfrm>
            <a:off x="6701439" y="5344174"/>
            <a:ext cx="585152" cy="19541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4"/>
          <p:cNvCxnSpPr>
            <a:cxnSpLocks noChangeShapeType="1"/>
            <a:endCxn id="7" idx="3"/>
          </p:cNvCxnSpPr>
          <p:nvPr/>
        </p:nvCxnSpPr>
        <p:spPr bwMode="auto">
          <a:xfrm flipV="1">
            <a:off x="6729411" y="5012091"/>
            <a:ext cx="498623" cy="22009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>
            <a:spLocks noChangeArrowheads="1"/>
          </p:cNvSpPr>
          <p:nvPr/>
        </p:nvSpPr>
        <p:spPr bwMode="auto">
          <a:xfrm>
            <a:off x="6714753" y="5389691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f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087" y="4642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72924" y="46143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</a:t>
            </a:r>
            <a:r>
              <a:rPr lang="en-US" altLang="ja-JP" dirty="0">
                <a:solidFill>
                  <a:srgbClr val="FF0000"/>
                </a:solidFill>
              </a:rPr>
              <a:t>ID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2152" y="51595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</a:t>
            </a:r>
            <a:r>
              <a:rPr lang="en-US" altLang="ja-JP" dirty="0">
                <a:solidFill>
                  <a:srgbClr val="FF0000"/>
                </a:solidFill>
              </a:rPr>
              <a:t>ID</a:t>
            </a:r>
            <a:endParaRPr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7209493" y="5451582"/>
            <a:ext cx="634612" cy="576127"/>
            <a:chOff x="6242417" y="4474362"/>
            <a:chExt cx="634612" cy="576127"/>
          </a:xfrm>
        </p:grpSpPr>
        <p:sp>
          <p:nvSpPr>
            <p:cNvPr id="27" name="円/楕円 7"/>
            <p:cNvSpPr>
              <a:spLocks noChangeArrowheads="1"/>
            </p:cNvSpPr>
            <p:nvPr/>
          </p:nvSpPr>
          <p:spPr bwMode="auto">
            <a:xfrm>
              <a:off x="6300973" y="4474362"/>
              <a:ext cx="576056" cy="576127"/>
            </a:xfrm>
            <a:prstGeom prst="ellipse">
              <a:avLst/>
            </a:prstGeom>
            <a:solidFill>
              <a:srgbClr val="FFFFD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42417" y="4562371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3,</a:t>
              </a:r>
              <a:r>
                <a:rPr lang="en-US" altLang="ja-JP" dirty="0">
                  <a:solidFill>
                    <a:srgbClr val="FF0000"/>
                  </a:solidFill>
                </a:rPr>
                <a:t>IF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円/楕円 3"/>
          <p:cNvSpPr>
            <a:spLocks noChangeArrowheads="1"/>
          </p:cNvSpPr>
          <p:nvPr/>
        </p:nvSpPr>
        <p:spPr bwMode="auto">
          <a:xfrm>
            <a:off x="3897984" y="4807646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29986" y="49374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4,</a:t>
            </a:r>
            <a:r>
              <a:rPr lang="en-US" altLang="ja-JP" dirty="0">
                <a:solidFill>
                  <a:srgbClr val="FF0000"/>
                </a:solidFill>
              </a:rPr>
              <a:t>LT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フリーフォーム 42"/>
          <p:cNvSpPr/>
          <p:nvPr/>
        </p:nvSpPr>
        <p:spPr bwMode="auto">
          <a:xfrm>
            <a:off x="7684799" y="5043184"/>
            <a:ext cx="146151" cy="462013"/>
          </a:xfrm>
          <a:custGeom>
            <a:avLst/>
            <a:gdLst>
              <a:gd name="connsiteX0" fmla="*/ 67377 w 146150"/>
              <a:gd name="connsiteY0" fmla="*/ 462013 h 462013"/>
              <a:gd name="connsiteX1" fmla="*/ 144379 w 146150"/>
              <a:gd name="connsiteY1" fmla="*/ 259882 h 462013"/>
              <a:gd name="connsiteX2" fmla="*/ 0 w 146150"/>
              <a:gd name="connsiteY2" fmla="*/ 0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50" h="462013">
                <a:moveTo>
                  <a:pt x="67377" y="462013"/>
                </a:moveTo>
                <a:cubicBezTo>
                  <a:pt x="111492" y="399448"/>
                  <a:pt x="155608" y="336884"/>
                  <a:pt x="144379" y="259882"/>
                </a:cubicBezTo>
                <a:cubicBezTo>
                  <a:pt x="133150" y="182880"/>
                  <a:pt x="66575" y="9144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44106" y="52973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[a-z],[0-9]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9940846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9956" y="116632"/>
            <a:ext cx="11514666" cy="1143000"/>
          </a:xfrm>
        </p:spPr>
        <p:txBody>
          <a:bodyPr/>
          <a:lstStyle/>
          <a:p>
            <a:r>
              <a:rPr lang="ja-JP" altLang="en-US">
                <a:latin typeface="Comic Sans MS" pitchFamily="66" charset="0"/>
              </a:rPr>
              <a:t>先読みの計算</a:t>
            </a:r>
            <a:r>
              <a:rPr lang="en-US" altLang="ja-JP" dirty="0">
                <a:latin typeface="Comic Sans MS" pitchFamily="66" charset="0"/>
              </a:rPr>
              <a:t>: closure</a:t>
            </a:r>
            <a:r>
              <a:rPr lang="ja-JP" altLang="en-US">
                <a:latin typeface="Comic Sans MS" pitchFamily="66" charset="0"/>
              </a:rPr>
              <a:t>関数で行う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7022" y="1196752"/>
            <a:ext cx="11446934" cy="532859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dirty="0">
                <a:latin typeface="Comic Sans MS" pitchFamily="66" charset="0"/>
              </a:rPr>
              <a:t>LR(1)</a:t>
            </a:r>
            <a:r>
              <a:rPr lang="ja-JP" altLang="en-US" dirty="0">
                <a:latin typeface="Comic Sans MS" pitchFamily="66" charset="0"/>
              </a:rPr>
              <a:t>状態</a:t>
            </a:r>
            <a:r>
              <a:rPr lang="ja-JP" altLang="en-US" dirty="0"/>
              <a:t>：　</a:t>
            </a:r>
            <a:r>
              <a:rPr lang="en-US" altLang="ja-JP" dirty="0">
                <a:latin typeface="Comic Sans MS" pitchFamily="66" charset="0"/>
              </a:rPr>
              <a:t>LR(1)</a:t>
            </a:r>
            <a:r>
              <a:rPr lang="ja-JP" altLang="en-US" dirty="0"/>
              <a:t>アイテムの集合</a:t>
            </a:r>
            <a:r>
              <a:rPr lang="en-US" altLang="ja-JP" dirty="0">
                <a:latin typeface="Comic Sans MS" pitchFamily="66" charset="0"/>
              </a:rPr>
              <a:t>q</a:t>
            </a:r>
            <a:r>
              <a:rPr lang="ja-JP" altLang="en-US" dirty="0"/>
              <a:t>で</a:t>
            </a:r>
            <a:r>
              <a:rPr lang="en-US" altLang="ja-JP" dirty="0">
                <a:latin typeface="Comic Sans MS" pitchFamily="66" charset="0"/>
              </a:rPr>
              <a:t>closure(q)=q</a:t>
            </a:r>
            <a:r>
              <a:rPr lang="ja-JP" altLang="en-US" dirty="0"/>
              <a:t>を満たすもの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closure(q) =</a:t>
            </a: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en-US" altLang="ja-JP" dirty="0">
                <a:solidFill>
                  <a:prstClr val="black"/>
                </a:solidFill>
                <a:sym typeface="Symbol"/>
              </a:rPr>
              <a:t>  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q</a:t>
            </a:r>
            <a:r>
              <a:rPr lang="ja-JP" altLang="en-US" dirty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q’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かつ</a:t>
            </a: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</a:t>
            </a:r>
            <a:r>
              <a:rPr lang="ja-JP" altLang="en-US" dirty="0">
                <a:solidFill>
                  <a:prstClr val="black"/>
                </a:solidFill>
                <a:sym typeface="Symbol"/>
              </a:rPr>
              <a:t>「</a:t>
            </a:r>
            <a:r>
              <a:rPr lang="en-US" altLang="ja-JP" dirty="0">
                <a:solidFill>
                  <a:prstClr val="black"/>
                </a:solidFill>
                <a:sym typeface="Symbol"/>
              </a:rPr>
              <a:t>[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A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 </a:t>
            </a:r>
            <a:r>
              <a:rPr lang="en-US" altLang="ja-JP" dirty="0">
                <a:solidFill>
                  <a:prstClr val="black"/>
                </a:solidFill>
                <a:latin typeface="Symbol" pitchFamily="18" charset="2"/>
                <a:sym typeface="Symbol"/>
              </a:rPr>
              <a:t>a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B </a:t>
            </a:r>
            <a:r>
              <a:rPr lang="en-US" altLang="ja-JP" dirty="0" err="1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, 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]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 q’, </a:t>
            </a: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　　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B  </a:t>
            </a:r>
            <a:r>
              <a:rPr lang="en-US" altLang="ja-JP" dirty="0">
                <a:solidFill>
                  <a:prstClr val="black"/>
                </a:solidFill>
                <a:latin typeface="Symbol" pitchFamily="18" charset="2"/>
                <a:sym typeface="Symbol"/>
              </a:rPr>
              <a:t>g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 G, d FIRST(</a:t>
            </a:r>
            <a:r>
              <a:rPr lang="en-US" altLang="ja-JP" dirty="0" err="1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</a:rPr>
              <a:t>c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)</a:t>
            </a: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</a:b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  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　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ならば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[B  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.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Symbol" pitchFamily="18" charset="2"/>
                <a:sym typeface="Symbol"/>
              </a:rPr>
              <a:t>g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, d]</a:t>
            </a:r>
            <a:r>
              <a:rPr lang="en-US" altLang="ja-JP" baseline="-25000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 q’ 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」を満たす最小の集合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q’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 dirty="0"/>
              <a:t>初期状態： </a:t>
            </a:r>
            <a:r>
              <a:rPr lang="en-US" altLang="ja-JP" dirty="0"/>
              <a:t>q</a:t>
            </a:r>
            <a:r>
              <a:rPr lang="en-US" altLang="ja-JP" baseline="-25000" dirty="0"/>
              <a:t>0</a:t>
            </a:r>
            <a:r>
              <a:rPr lang="en-US" altLang="ja-JP" dirty="0"/>
              <a:t> = </a:t>
            </a:r>
            <a:r>
              <a:rPr lang="en-US" altLang="ja-JP" dirty="0">
                <a:latin typeface="Comic Sans MS" pitchFamily="66" charset="0"/>
              </a:rPr>
              <a:t>closure({[S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 </a:t>
            </a:r>
            <a:r>
              <a:rPr lang="en-US" altLang="ja-JP" dirty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altLang="ja-JP" dirty="0">
                <a:solidFill>
                  <a:prstClr val="black"/>
                </a:solidFill>
                <a:latin typeface="Symbol" pitchFamily="18" charset="2"/>
                <a:sym typeface="Symbol"/>
              </a:rPr>
              <a:t>a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, ?]})</a:t>
            </a:r>
          </a:p>
          <a:p>
            <a:pPr>
              <a:lnSpc>
                <a:spcPct val="120000"/>
              </a:lnSpc>
            </a:pP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遷移関数：</a:t>
            </a: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d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(q, X) =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b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 closure({ [A 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a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 . </a:t>
            </a:r>
            <a:r>
              <a:rPr lang="en-US" altLang="ja-JP" sz="2400" dirty="0">
                <a:latin typeface="Symbol" pitchFamily="18" charset="2"/>
              </a:rPr>
              <a:t>b</a:t>
            </a:r>
            <a:r>
              <a:rPr lang="en-US" altLang="ja-JP" sz="2400" dirty="0">
                <a:latin typeface="Comic Sans MS" pitchFamily="66" charset="0"/>
              </a:rPr>
              <a:t> , c]</a:t>
            </a:r>
            <a:r>
              <a:rPr lang="en-US" altLang="ja-JP" sz="2400" dirty="0">
                <a:latin typeface="Symbol" pitchFamily="18" charset="2"/>
              </a:rPr>
              <a:t> | [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a 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ja-JP" sz="2400" dirty="0">
                <a:latin typeface="Symbol" pitchFamily="18" charset="2"/>
              </a:rPr>
              <a:t>b</a:t>
            </a:r>
            <a:r>
              <a:rPr lang="en-US" altLang="ja-JP" sz="2400" dirty="0">
                <a:latin typeface="Comic Sans MS" pitchFamily="66" charset="0"/>
              </a:rPr>
              <a:t>, c]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 q})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83602B45-52D0-C14C-9F52-89B7E298A5A9}"/>
              </a:ext>
            </a:extLst>
          </p:cNvPr>
          <p:cNvSpPr/>
          <p:nvPr/>
        </p:nvSpPr>
        <p:spPr bwMode="auto">
          <a:xfrm>
            <a:off x="3612085" y="2078851"/>
            <a:ext cx="2901604" cy="521801"/>
          </a:xfrm>
          <a:prstGeom prst="wedgeRoundRectCallout">
            <a:avLst>
              <a:gd name="adj1" fmla="val -51315"/>
              <a:gd name="adj2" fmla="val 79354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B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の後に来うる文字は</a:t>
            </a: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...</a:t>
            </a:r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A1F22D0A-68C1-AF4F-8EB0-5E4D7A559EFC}"/>
              </a:ext>
            </a:extLst>
          </p:cNvPr>
          <p:cNvSpPr/>
          <p:nvPr/>
        </p:nvSpPr>
        <p:spPr bwMode="auto">
          <a:xfrm>
            <a:off x="6107289" y="2791901"/>
            <a:ext cx="2201692" cy="627970"/>
          </a:xfrm>
          <a:prstGeom prst="wedgeRoundRectCallout">
            <a:avLst>
              <a:gd name="adj1" fmla="val -63264"/>
              <a:gd name="adj2" fmla="val 29595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βc</a:t>
            </a: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の最初の文字のいずれか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5C6F6387-3587-3F45-8CC3-503B2CB48DCF}"/>
              </a:ext>
            </a:extLst>
          </p:cNvPr>
          <p:cNvSpPr/>
          <p:nvPr/>
        </p:nvSpPr>
        <p:spPr bwMode="auto">
          <a:xfrm>
            <a:off x="3742265" y="4131583"/>
            <a:ext cx="3132667" cy="627970"/>
          </a:xfrm>
          <a:prstGeom prst="wedgeRoundRectCallout">
            <a:avLst>
              <a:gd name="adj1" fmla="val -30962"/>
              <a:gd name="adj2" fmla="val -85456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その文字をこの規則の</a:t>
            </a:r>
            <a:b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</a:br>
            <a:r>
              <a:rPr lang="ja-JP" altLang="en-US" b="1">
                <a:latin typeface="Comic Sans MS" pitchFamily="66" charset="0"/>
                <a:ea typeface="HGS創英角ﾎﾟｯﾌﾟ体" pitchFamily="50" charset="-128"/>
              </a:rPr>
              <a:t>先読みにする</a:t>
            </a:r>
            <a:endParaRPr lang="en-US" altLang="ja-JP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117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Comic Sans MS" pitchFamily="66" charset="0"/>
              </a:rPr>
              <a:t>例：</a:t>
            </a:r>
            <a:r>
              <a:rPr lang="en-US" altLang="ja-JP" sz="3600" dirty="0">
                <a:solidFill>
                  <a:prstClr val="black"/>
                </a:solidFill>
              </a:rPr>
              <a:t> {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E, </a:t>
            </a:r>
            <a:b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V, 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6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,  V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*E}</a:t>
            </a:r>
            <a:endParaRPr lang="ja-JP" altLang="en-US" sz="3600" dirty="0">
              <a:latin typeface="Comic Sans MS" pitchFamily="66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41703" y="1166019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endParaRPr lang="en-US" altLang="ja-JP" sz="40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878886" y="2082459"/>
            <a:ext cx="2304257" cy="266429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  ?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*E  =$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834810" y="1806442"/>
            <a:ext cx="2559412" cy="12241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=E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  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183144" y="2375700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98208" y="2418508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48617" y="3212977"/>
            <a:ext cx="2339102" cy="1384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Comic Sans MS" pitchFamily="66" charset="0"/>
              </a:rPr>
              <a:t>先読み</a:t>
            </a:r>
            <a:r>
              <a:rPr lang="ja-JP" altLang="en-US" sz="2800">
                <a:solidFill>
                  <a:srgbClr val="FF0000"/>
                </a:solidFill>
                <a:latin typeface="Comic Sans MS" pitchFamily="66" charset="0"/>
              </a:rPr>
              <a:t>文字が</a:t>
            </a:r>
            <a:b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=:   shift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$:    reduce</a:t>
            </a:r>
            <a:endParaRPr lang="ja-JP" altLang="en-US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8357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Comic Sans MS" pitchFamily="66" charset="0"/>
              </a:rPr>
              <a:t>例：</a:t>
            </a:r>
            <a:r>
              <a:rPr lang="en-US" altLang="ja-JP" sz="3600" dirty="0">
                <a:solidFill>
                  <a:prstClr val="black"/>
                </a:solidFill>
              </a:rPr>
              <a:t> {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E, </a:t>
            </a:r>
            <a:b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V, 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6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,  V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*E}</a:t>
            </a:r>
            <a:endParaRPr lang="ja-JP" altLang="en-US" sz="3600" dirty="0">
              <a:latin typeface="Comic Sans MS" pitchFamily="66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41703" y="1166019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endParaRPr lang="en-US" altLang="ja-JP" sz="40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878886" y="2082459"/>
            <a:ext cx="2304257" cy="266429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  ?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*E  =$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834810" y="1806442"/>
            <a:ext cx="2559412" cy="12241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=E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  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183144" y="2375700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98208" y="2418508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48617" y="3212977"/>
            <a:ext cx="2339102" cy="1384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Comic Sans MS" pitchFamily="66" charset="0"/>
              </a:rPr>
              <a:t>先読み</a:t>
            </a:r>
            <a:r>
              <a:rPr lang="ja-JP" altLang="en-US" sz="2800">
                <a:solidFill>
                  <a:srgbClr val="FF0000"/>
                </a:solidFill>
                <a:latin typeface="Comic Sans MS" pitchFamily="66" charset="0"/>
              </a:rPr>
              <a:t>文字が</a:t>
            </a:r>
            <a:b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=:   shift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$:    reduce</a:t>
            </a:r>
            <a:endParaRPr lang="ja-JP" altLang="en-US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9C829A9F-532B-2447-A421-9D651A545373}"/>
              </a:ext>
            </a:extLst>
          </p:cNvPr>
          <p:cNvSpPr/>
          <p:nvPr/>
        </p:nvSpPr>
        <p:spPr bwMode="auto">
          <a:xfrm>
            <a:off x="3904885" y="2267750"/>
            <a:ext cx="1556729" cy="452540"/>
          </a:xfrm>
          <a:prstGeom prst="wedgeRoundRectCallout">
            <a:avLst>
              <a:gd name="adj1" fmla="val -51315"/>
              <a:gd name="adj2" fmla="val 79354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FIRST($?)</a:t>
            </a: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ECE9D729-7B6C-944C-BC82-3A32A4A40824}"/>
              </a:ext>
            </a:extLst>
          </p:cNvPr>
          <p:cNvSpPr/>
          <p:nvPr/>
        </p:nvSpPr>
        <p:spPr bwMode="auto">
          <a:xfrm>
            <a:off x="3980666" y="2814755"/>
            <a:ext cx="1556729" cy="452540"/>
          </a:xfrm>
          <a:prstGeom prst="wedgeRoundRectCallout">
            <a:avLst>
              <a:gd name="adj1" fmla="val -57116"/>
              <a:gd name="adj2" fmla="val 41936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FIRST($?)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66FF722C-89DF-824B-A90B-5C8B5AE1EC9B}"/>
              </a:ext>
            </a:extLst>
          </p:cNvPr>
          <p:cNvSpPr/>
          <p:nvPr/>
        </p:nvSpPr>
        <p:spPr bwMode="auto">
          <a:xfrm>
            <a:off x="4034380" y="3328215"/>
            <a:ext cx="1556729" cy="452540"/>
          </a:xfrm>
          <a:prstGeom prst="wedgeRoundRectCallout">
            <a:avLst>
              <a:gd name="adj1" fmla="val -65093"/>
              <a:gd name="adj2" fmla="val 21979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FIRST($)</a:t>
            </a:r>
          </a:p>
        </p:txBody>
      </p:sp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041FFDA5-A0B2-9540-BA6A-164CD0414333}"/>
              </a:ext>
            </a:extLst>
          </p:cNvPr>
          <p:cNvSpPr/>
          <p:nvPr/>
        </p:nvSpPr>
        <p:spPr bwMode="auto">
          <a:xfrm>
            <a:off x="4056444" y="3864142"/>
            <a:ext cx="2953955" cy="452540"/>
          </a:xfrm>
          <a:prstGeom prst="wedgeRoundRectCallout">
            <a:avLst>
              <a:gd name="adj1" fmla="val -59973"/>
              <a:gd name="adj2" fmla="val 2023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FIRST($)∪FIRST(=E$)</a:t>
            </a:r>
          </a:p>
        </p:txBody>
      </p:sp>
      <p:sp>
        <p:nvSpPr>
          <p:cNvPr id="13" name="角丸四角形吹き出し 12">
            <a:extLst>
              <a:ext uri="{FF2B5EF4-FFF2-40B4-BE49-F238E27FC236}">
                <a16:creationId xmlns:a16="http://schemas.microsoft.com/office/drawing/2014/main" id="{D0A39EC4-408E-EA49-9AEB-93969C0A65D2}"/>
              </a:ext>
            </a:extLst>
          </p:cNvPr>
          <p:cNvSpPr/>
          <p:nvPr/>
        </p:nvSpPr>
        <p:spPr bwMode="auto">
          <a:xfrm>
            <a:off x="3904885" y="4520485"/>
            <a:ext cx="2953955" cy="452540"/>
          </a:xfrm>
          <a:prstGeom prst="wedgeRoundRectCallout">
            <a:avLst>
              <a:gd name="adj1" fmla="val -53858"/>
              <a:gd name="adj2" fmla="val -60341"/>
              <a:gd name="adj3" fmla="val 16667"/>
            </a:avLst>
          </a:prstGeom>
          <a:solidFill>
            <a:srgbClr val="FFFFD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latin typeface="Comic Sans MS" pitchFamily="66" charset="0"/>
                <a:ea typeface="HGS創英角ﾎﾟｯﾌﾟ体" pitchFamily="50" charset="-128"/>
              </a:rPr>
              <a:t>FIRST($)∪FIRST(=E$)</a:t>
            </a:r>
          </a:p>
        </p:txBody>
      </p:sp>
    </p:spTree>
    <p:extLst>
      <p:ext uri="{BB962C8B-B14F-4D97-AF65-F5344CB8AC3E}">
        <p14:creationId xmlns:p14="http://schemas.microsoft.com/office/powerpoint/2010/main" val="1608951388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Comic Sans MS" pitchFamily="66" charset="0"/>
              </a:rPr>
              <a:t>例：</a:t>
            </a:r>
            <a:r>
              <a:rPr lang="en-US" altLang="ja-JP" sz="3600" dirty="0">
                <a:solidFill>
                  <a:prstClr val="black"/>
                </a:solidFill>
              </a:rPr>
              <a:t> {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E, </a:t>
            </a:r>
            <a:b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V, 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6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,  V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*E}</a:t>
            </a:r>
            <a:endParaRPr lang="ja-JP" altLang="en-US" sz="3600" dirty="0">
              <a:latin typeface="Comic Sans MS" pitchFamily="66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41703" y="1166019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endParaRPr lang="en-US" altLang="ja-JP" sz="40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878886" y="2082459"/>
            <a:ext cx="2304257" cy="266429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  ?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*E  =$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834810" y="1806442"/>
            <a:ext cx="2559412" cy="12241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=E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  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183144" y="2375700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98208" y="2418508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48617" y="3212977"/>
            <a:ext cx="2339102" cy="1384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Comic Sans MS" pitchFamily="66" charset="0"/>
              </a:rPr>
              <a:t>先読み</a:t>
            </a:r>
            <a:r>
              <a:rPr lang="ja-JP" altLang="en-US" sz="2800">
                <a:solidFill>
                  <a:srgbClr val="FF0000"/>
                </a:solidFill>
                <a:latin typeface="Comic Sans MS" pitchFamily="66" charset="0"/>
              </a:rPr>
              <a:t>文字が</a:t>
            </a:r>
            <a:b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=:   shift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$:    reduce</a:t>
            </a:r>
            <a:endParaRPr lang="ja-JP" altLang="en-US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5230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0267" y="116632"/>
            <a:ext cx="11458222" cy="1143000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Comic Sans MS" pitchFamily="66" charset="0"/>
              </a:rPr>
              <a:t>例：</a:t>
            </a:r>
            <a:r>
              <a:rPr lang="en-US" altLang="ja-JP" sz="3600" dirty="0">
                <a:solidFill>
                  <a:prstClr val="black"/>
                </a:solidFill>
              </a:rPr>
              <a:t> {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V, 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6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,  V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E}</a:t>
            </a:r>
            <a:endParaRPr lang="ja-JP" altLang="en-US" sz="3600" dirty="0">
              <a:latin typeface="Comic Sans MS" pitchFamily="66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41703" y="1166019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endParaRPr lang="en-US" altLang="ja-JP" sz="40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805989" y="2082459"/>
            <a:ext cx="2377155" cy="266429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  ?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=,$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=,$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834810" y="1806442"/>
            <a:ext cx="2273879" cy="12241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=E  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  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183144" y="2375700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98208" y="2418508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855640" y="1772816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1878886" y="1268760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  ?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65037" y="169680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942927" y="4746753"/>
            <a:ext cx="0" cy="486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998699" y="477154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539866" y="5233204"/>
            <a:ext cx="2179871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=,$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50077" y="3170316"/>
            <a:ext cx="2273879" cy="61206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 $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198409" y="3508743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313475" y="35515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690501" y="4013213"/>
            <a:ext cx="2405228" cy="16480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. 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=,$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=,$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=,$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=,$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191233" y="4351641"/>
            <a:ext cx="4632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306298" y="43944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7656870" y="1964565"/>
            <a:ext cx="2273879" cy="151178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=.E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$</a:t>
            </a:r>
          </a:p>
        </p:txBody>
      </p:sp>
      <p:cxnSp>
        <p:nvCxnSpPr>
          <p:cNvPr id="22" name="直線矢印コネクタ 21"/>
          <p:cNvCxnSpPr>
            <a:stCxn id="5" idx="3"/>
          </p:cNvCxnSpPr>
          <p:nvPr/>
        </p:nvCxnSpPr>
        <p:spPr>
          <a:xfrm>
            <a:off x="7108688" y="2418509"/>
            <a:ext cx="516605" cy="19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110757" y="242050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=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>
            <a:stCxn id="21" idx="3"/>
          </p:cNvCxnSpPr>
          <p:nvPr/>
        </p:nvCxnSpPr>
        <p:spPr>
          <a:xfrm flipV="1">
            <a:off x="9930748" y="2720457"/>
            <a:ext cx="6060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10524001" y="2720455"/>
            <a:ext cx="12791" cy="3948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942929" y="6669359"/>
            <a:ext cx="7581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2942927" y="6309322"/>
            <a:ext cx="0" cy="3600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1539869" y="5818768"/>
            <a:ext cx="1641735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89834" y="631916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7264557" y="3947521"/>
            <a:ext cx="2215819" cy="16480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. 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$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9059528" y="3476349"/>
            <a:ext cx="0" cy="471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9059528" y="3414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8847040" y="1651619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956438" y="157560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796478" y="1147563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52" name="直線コネクタ 51"/>
          <p:cNvCxnSpPr/>
          <p:nvPr/>
        </p:nvCxnSpPr>
        <p:spPr>
          <a:xfrm>
            <a:off x="9480376" y="4221091"/>
            <a:ext cx="1043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リーフォーム 53"/>
          <p:cNvSpPr/>
          <p:nvPr/>
        </p:nvSpPr>
        <p:spPr>
          <a:xfrm>
            <a:off x="9486900" y="4559012"/>
            <a:ext cx="490765" cy="550136"/>
          </a:xfrm>
          <a:custGeom>
            <a:avLst/>
            <a:gdLst>
              <a:gd name="connsiteX0" fmla="*/ 0 w 490765"/>
              <a:gd name="connsiteY0" fmla="*/ 152688 h 550136"/>
              <a:gd name="connsiteX1" fmla="*/ 177800 w 490765"/>
              <a:gd name="connsiteY1" fmla="*/ 288 h 550136"/>
              <a:gd name="connsiteX2" fmla="*/ 482600 w 490765"/>
              <a:gd name="connsiteY2" fmla="*/ 127288 h 550136"/>
              <a:gd name="connsiteX3" fmla="*/ 368300 w 490765"/>
              <a:gd name="connsiteY3" fmla="*/ 533688 h 550136"/>
              <a:gd name="connsiteX4" fmla="*/ 0 w 490765"/>
              <a:gd name="connsiteY4" fmla="*/ 432088 h 55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765" h="550136">
                <a:moveTo>
                  <a:pt x="0" y="152688"/>
                </a:moveTo>
                <a:cubicBezTo>
                  <a:pt x="48683" y="78604"/>
                  <a:pt x="97367" y="4521"/>
                  <a:pt x="177800" y="288"/>
                </a:cubicBezTo>
                <a:cubicBezTo>
                  <a:pt x="258233" y="-3945"/>
                  <a:pt x="450850" y="38388"/>
                  <a:pt x="482600" y="127288"/>
                </a:cubicBezTo>
                <a:cubicBezTo>
                  <a:pt x="514350" y="216188"/>
                  <a:pt x="448733" y="482888"/>
                  <a:pt x="368300" y="533688"/>
                </a:cubicBezTo>
                <a:cubicBezTo>
                  <a:pt x="287867" y="584488"/>
                  <a:pt x="143933" y="508288"/>
                  <a:pt x="0" y="43208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592275" y="50023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56" name="フリーフォーム 55"/>
          <p:cNvSpPr/>
          <p:nvPr/>
        </p:nvSpPr>
        <p:spPr>
          <a:xfrm>
            <a:off x="4355697" y="4952763"/>
            <a:ext cx="305204" cy="401819"/>
          </a:xfrm>
          <a:custGeom>
            <a:avLst/>
            <a:gdLst>
              <a:gd name="connsiteX0" fmla="*/ 305204 w 305204"/>
              <a:gd name="connsiteY0" fmla="*/ 101838 h 401819"/>
              <a:gd name="connsiteX1" fmla="*/ 152804 w 305204"/>
              <a:gd name="connsiteY1" fmla="*/ 238 h 401819"/>
              <a:gd name="connsiteX2" fmla="*/ 404 w 305204"/>
              <a:gd name="connsiteY2" fmla="*/ 127238 h 401819"/>
              <a:gd name="connsiteX3" fmla="*/ 114704 w 305204"/>
              <a:gd name="connsiteY3" fmla="*/ 393938 h 401819"/>
              <a:gd name="connsiteX4" fmla="*/ 305204 w 305204"/>
              <a:gd name="connsiteY4" fmla="*/ 305038 h 40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04" h="401819">
                <a:moveTo>
                  <a:pt x="305204" y="101838"/>
                </a:moveTo>
                <a:cubicBezTo>
                  <a:pt x="254404" y="48921"/>
                  <a:pt x="203604" y="-3995"/>
                  <a:pt x="152804" y="238"/>
                </a:cubicBezTo>
                <a:cubicBezTo>
                  <a:pt x="102004" y="4471"/>
                  <a:pt x="6754" y="61621"/>
                  <a:pt x="404" y="127238"/>
                </a:cubicBezTo>
                <a:cubicBezTo>
                  <a:pt x="-5946" y="192855"/>
                  <a:pt x="63904" y="364305"/>
                  <a:pt x="114704" y="393938"/>
                </a:cubicBezTo>
                <a:cubicBezTo>
                  <a:pt x="165504" y="423571"/>
                  <a:pt x="235354" y="364304"/>
                  <a:pt x="305204" y="30503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024322" y="485494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5032116" y="5645502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624231" y="567028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294150" y="6070796"/>
            <a:ext cx="2024297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8683209" y="6034124"/>
            <a:ext cx="1818131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9112591" y="5584346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9144951" y="560913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339273" y="6057292"/>
            <a:ext cx="179672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7172572" y="6057292"/>
            <a:ext cx="1479813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6004921" y="5686770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6045602" y="5637550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8007836" y="5612766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7599950" y="5637552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0237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アルゴリズムの概要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LALR(1)</a:t>
            </a:r>
          </a:p>
          <a:p>
            <a:pPr lvl="1"/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5740018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7689" y="116632"/>
            <a:ext cx="11446933" cy="1143000"/>
          </a:xfrm>
        </p:spPr>
        <p:txBody>
          <a:bodyPr/>
          <a:lstStyle/>
          <a:p>
            <a:r>
              <a:rPr kumimoji="1" lang="en-US" altLang="ja-JP" dirty="0">
                <a:latin typeface="Comic Sans MS" pitchFamily="66" charset="0"/>
              </a:rPr>
              <a:t>LALR(1)</a:t>
            </a:r>
            <a:endParaRPr kumimoji="1" lang="ja-JP" altLang="en-US" dirty="0">
              <a:latin typeface="Comic Sans MS" pitchFamily="66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2178" y="1258101"/>
            <a:ext cx="11379200" cy="4525963"/>
          </a:xfrm>
        </p:spPr>
        <p:txBody>
          <a:bodyPr>
            <a:noAutofit/>
          </a:bodyPr>
          <a:lstStyle/>
          <a:p>
            <a:r>
              <a:rPr lang="en-US" altLang="ja-JP" dirty="0">
                <a:latin typeface="Comic Sans MS" pitchFamily="66" charset="0"/>
              </a:rPr>
              <a:t>LR(1)</a:t>
            </a:r>
            <a:r>
              <a:rPr lang="ja-JP" altLang="en-US" dirty="0">
                <a:latin typeface="Comic Sans MS" pitchFamily="66" charset="0"/>
              </a:rPr>
              <a:t>状態のうち、先読み文字についてのみ異なるもの</a:t>
            </a:r>
            <a:r>
              <a:rPr lang="ja-JP" altLang="en-US">
                <a:latin typeface="Comic Sans MS" pitchFamily="66" charset="0"/>
              </a:rPr>
              <a:t>をマージ</a:t>
            </a:r>
            <a:br>
              <a:rPr lang="en-US" altLang="ja-JP" dirty="0">
                <a:latin typeface="Comic Sans MS" pitchFamily="66" charset="0"/>
              </a:rPr>
            </a:br>
            <a:r>
              <a:rPr lang="ja-JP" altLang="en-US">
                <a:latin typeface="Comic Sans MS" pitchFamily="66" charset="0"/>
              </a:rPr>
              <a:t>（</a:t>
            </a:r>
            <a:r>
              <a:rPr lang="ja-JP" altLang="en-US" dirty="0">
                <a:latin typeface="Comic Sans MS" pitchFamily="66" charset="0"/>
              </a:rPr>
              <a:t>状態数を減らすため）</a:t>
            </a:r>
            <a:endParaRPr lang="en-US" altLang="ja-JP" dirty="0">
              <a:latin typeface="Comic Sans MS" pitchFamily="66" charset="0"/>
            </a:endParaRPr>
          </a:p>
          <a:p>
            <a:pPr marL="0" indent="0">
              <a:buNone/>
            </a:pPr>
            <a:br>
              <a:rPr lang="en-US" altLang="ja-JP" dirty="0">
                <a:latin typeface="Comic Sans MS" pitchFamily="66" charset="0"/>
              </a:rPr>
            </a:br>
            <a:r>
              <a:rPr lang="ja-JP" altLang="en-US" dirty="0">
                <a:latin typeface="Comic Sans MS" pitchFamily="66" charset="0"/>
              </a:rPr>
              <a:t>　　</a:t>
            </a:r>
            <a:endParaRPr lang="en-US" altLang="ja-JP" dirty="0">
              <a:latin typeface="Comic Sans MS" pitchFamily="66" charset="0"/>
            </a:endParaRPr>
          </a:p>
          <a:p>
            <a:pPr marL="457189" lvl="1" indent="0">
              <a:buNone/>
            </a:pPr>
            <a:endParaRPr lang="en-US" altLang="ja-JP" sz="32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lvl="0"/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ほとんどのプログラミング言語の文法を扱うのに十分な表現力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</a:endParaRPr>
          </a:p>
          <a:p>
            <a:pPr lvl="0"/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構文解析器自動生成器</a:t>
            </a:r>
            <a:r>
              <a:rPr lang="en-US" altLang="ja-JP" dirty="0" err="1">
                <a:solidFill>
                  <a:prstClr val="black"/>
                </a:solidFill>
                <a:latin typeface="Comic Sans MS" pitchFamily="66" charset="0"/>
              </a:rPr>
              <a:t>yacc</a:t>
            </a:r>
            <a:r>
              <a:rPr lang="en-US" altLang="ja-JP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ja-JP" altLang="en-US" dirty="0">
                <a:solidFill>
                  <a:prstClr val="black"/>
                </a:solidFill>
                <a:latin typeface="Comic Sans MS" pitchFamily="66" charset="0"/>
              </a:rPr>
              <a:t>で採用</a:t>
            </a:r>
            <a:endParaRPr lang="en-US" altLang="ja-JP" dirty="0">
              <a:solidFill>
                <a:prstClr val="black"/>
              </a:solidFill>
              <a:latin typeface="Comic Sans MS" pitchFamily="66" charset="0"/>
            </a:endParaRPr>
          </a:p>
          <a:p>
            <a:pPr marL="457189" lvl="1" indent="0">
              <a:buNone/>
            </a:pPr>
            <a:endParaRPr lang="en-US" altLang="ja-JP" sz="3200" dirty="0">
              <a:solidFill>
                <a:prstClr val="black"/>
              </a:solidFill>
              <a:latin typeface="Comic Sans MS" pitchFamily="66" charset="0"/>
              <a:sym typeface="Symbol"/>
            </a:endParaRPr>
          </a:p>
          <a:p>
            <a:pPr marL="457189" lvl="1" indent="0">
              <a:buNone/>
            </a:pPr>
            <a:endParaRPr lang="en-US" altLang="ja-JP" sz="32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altLang="ja-JP" dirty="0">
              <a:latin typeface="Comic Sans MS" pitchFamily="66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181603" y="2348880"/>
            <a:ext cx="1641736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=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3181605" y="2934444"/>
            <a:ext cx="1641735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</p:txBody>
      </p:sp>
      <p:sp>
        <p:nvSpPr>
          <p:cNvPr id="4" name="右矢印 3"/>
          <p:cNvSpPr/>
          <p:nvPr/>
        </p:nvSpPr>
        <p:spPr>
          <a:xfrm>
            <a:off x="5087888" y="2767676"/>
            <a:ext cx="864096" cy="333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168008" y="2682416"/>
            <a:ext cx="2088232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=,$</a:t>
            </a:r>
          </a:p>
        </p:txBody>
      </p:sp>
    </p:spTree>
    <p:extLst>
      <p:ext uri="{BB962C8B-B14F-4D97-AF65-F5344CB8AC3E}">
        <p14:creationId xmlns:p14="http://schemas.microsoft.com/office/powerpoint/2010/main" val="4215678843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Comic Sans MS" pitchFamily="66" charset="0"/>
              </a:rPr>
              <a:t>例：</a:t>
            </a:r>
            <a:r>
              <a:rPr lang="en-US" altLang="ja-JP" sz="3600" dirty="0">
                <a:solidFill>
                  <a:prstClr val="black"/>
                </a:solidFill>
              </a:rPr>
              <a:t> {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E, </a:t>
            </a:r>
            <a:b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V, 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6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,  V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E}</a:t>
            </a:r>
            <a:endParaRPr lang="ja-JP" altLang="en-US" sz="3600" dirty="0">
              <a:latin typeface="Comic Sans MS" pitchFamily="66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41703" y="1166019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endParaRPr lang="en-US" altLang="ja-JP" sz="40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805989" y="2082459"/>
            <a:ext cx="2377155" cy="266429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  ?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=,$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=,$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834810" y="1806442"/>
            <a:ext cx="2273879" cy="12241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=E  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  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183144" y="2375700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98208" y="2418508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855640" y="1772816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1878886" y="1268760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  ?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65037" y="169680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942927" y="4746753"/>
            <a:ext cx="0" cy="486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998699" y="477154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539866" y="5233204"/>
            <a:ext cx="2179871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=,$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50077" y="3170316"/>
            <a:ext cx="2273879" cy="61206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 $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198409" y="3508743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313475" y="35515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690501" y="4013213"/>
            <a:ext cx="2405228" cy="16480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. 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=,$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=,$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=,$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=,$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191233" y="4351641"/>
            <a:ext cx="4632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306298" y="43944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7656870" y="1964565"/>
            <a:ext cx="2273879" cy="151178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=.E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$</a:t>
            </a:r>
          </a:p>
        </p:txBody>
      </p:sp>
      <p:cxnSp>
        <p:nvCxnSpPr>
          <p:cNvPr id="22" name="直線矢印コネクタ 21"/>
          <p:cNvCxnSpPr>
            <a:stCxn id="5" idx="3"/>
          </p:cNvCxnSpPr>
          <p:nvPr/>
        </p:nvCxnSpPr>
        <p:spPr>
          <a:xfrm>
            <a:off x="7108688" y="2418509"/>
            <a:ext cx="516605" cy="19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110757" y="242050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=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>
            <a:stCxn id="21" idx="3"/>
          </p:cNvCxnSpPr>
          <p:nvPr/>
        </p:nvCxnSpPr>
        <p:spPr>
          <a:xfrm flipV="1">
            <a:off x="9930748" y="2720457"/>
            <a:ext cx="6060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10524001" y="2720455"/>
            <a:ext cx="12791" cy="3948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942929" y="6669359"/>
            <a:ext cx="7581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2942927" y="6309322"/>
            <a:ext cx="0" cy="3600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1539869" y="5818768"/>
            <a:ext cx="1641735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89834" y="631916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7264557" y="3947521"/>
            <a:ext cx="2215819" cy="16480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. 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$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9059528" y="3476349"/>
            <a:ext cx="0" cy="471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9059528" y="3414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8847040" y="1651619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956438" y="157560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796478" y="1147563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52" name="直線コネクタ 51"/>
          <p:cNvCxnSpPr/>
          <p:nvPr/>
        </p:nvCxnSpPr>
        <p:spPr>
          <a:xfrm>
            <a:off x="9480376" y="4221091"/>
            <a:ext cx="1043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リーフォーム 53"/>
          <p:cNvSpPr/>
          <p:nvPr/>
        </p:nvSpPr>
        <p:spPr>
          <a:xfrm>
            <a:off x="9486900" y="4559012"/>
            <a:ext cx="490765" cy="550136"/>
          </a:xfrm>
          <a:custGeom>
            <a:avLst/>
            <a:gdLst>
              <a:gd name="connsiteX0" fmla="*/ 0 w 490765"/>
              <a:gd name="connsiteY0" fmla="*/ 152688 h 550136"/>
              <a:gd name="connsiteX1" fmla="*/ 177800 w 490765"/>
              <a:gd name="connsiteY1" fmla="*/ 288 h 550136"/>
              <a:gd name="connsiteX2" fmla="*/ 482600 w 490765"/>
              <a:gd name="connsiteY2" fmla="*/ 127288 h 550136"/>
              <a:gd name="connsiteX3" fmla="*/ 368300 w 490765"/>
              <a:gd name="connsiteY3" fmla="*/ 533688 h 550136"/>
              <a:gd name="connsiteX4" fmla="*/ 0 w 490765"/>
              <a:gd name="connsiteY4" fmla="*/ 432088 h 55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765" h="550136">
                <a:moveTo>
                  <a:pt x="0" y="152688"/>
                </a:moveTo>
                <a:cubicBezTo>
                  <a:pt x="48683" y="78604"/>
                  <a:pt x="97367" y="4521"/>
                  <a:pt x="177800" y="288"/>
                </a:cubicBezTo>
                <a:cubicBezTo>
                  <a:pt x="258233" y="-3945"/>
                  <a:pt x="450850" y="38388"/>
                  <a:pt x="482600" y="127288"/>
                </a:cubicBezTo>
                <a:cubicBezTo>
                  <a:pt x="514350" y="216188"/>
                  <a:pt x="448733" y="482888"/>
                  <a:pt x="368300" y="533688"/>
                </a:cubicBezTo>
                <a:cubicBezTo>
                  <a:pt x="287867" y="584488"/>
                  <a:pt x="143933" y="508288"/>
                  <a:pt x="0" y="43208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592275" y="50023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56" name="フリーフォーム 55"/>
          <p:cNvSpPr/>
          <p:nvPr/>
        </p:nvSpPr>
        <p:spPr>
          <a:xfrm>
            <a:off x="4355697" y="4952763"/>
            <a:ext cx="305204" cy="401819"/>
          </a:xfrm>
          <a:custGeom>
            <a:avLst/>
            <a:gdLst>
              <a:gd name="connsiteX0" fmla="*/ 305204 w 305204"/>
              <a:gd name="connsiteY0" fmla="*/ 101838 h 401819"/>
              <a:gd name="connsiteX1" fmla="*/ 152804 w 305204"/>
              <a:gd name="connsiteY1" fmla="*/ 238 h 401819"/>
              <a:gd name="connsiteX2" fmla="*/ 404 w 305204"/>
              <a:gd name="connsiteY2" fmla="*/ 127238 h 401819"/>
              <a:gd name="connsiteX3" fmla="*/ 114704 w 305204"/>
              <a:gd name="connsiteY3" fmla="*/ 393938 h 401819"/>
              <a:gd name="connsiteX4" fmla="*/ 305204 w 305204"/>
              <a:gd name="connsiteY4" fmla="*/ 305038 h 40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04" h="401819">
                <a:moveTo>
                  <a:pt x="305204" y="101838"/>
                </a:moveTo>
                <a:cubicBezTo>
                  <a:pt x="254404" y="48921"/>
                  <a:pt x="203604" y="-3995"/>
                  <a:pt x="152804" y="238"/>
                </a:cubicBezTo>
                <a:cubicBezTo>
                  <a:pt x="102004" y="4471"/>
                  <a:pt x="6754" y="61621"/>
                  <a:pt x="404" y="127238"/>
                </a:cubicBezTo>
                <a:cubicBezTo>
                  <a:pt x="-5946" y="192855"/>
                  <a:pt x="63904" y="364305"/>
                  <a:pt x="114704" y="393938"/>
                </a:cubicBezTo>
                <a:cubicBezTo>
                  <a:pt x="165504" y="423571"/>
                  <a:pt x="235354" y="364304"/>
                  <a:pt x="305204" y="30503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024322" y="485494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5032116" y="5645502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624231" y="567028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294150" y="6070796"/>
            <a:ext cx="2024297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8683209" y="6034124"/>
            <a:ext cx="1818131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9112591" y="5584346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9144951" y="560913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339273" y="6057292"/>
            <a:ext cx="179672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7172572" y="6057292"/>
            <a:ext cx="1479813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6004921" y="5686770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6045602" y="5637550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8007836" y="5612766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7599950" y="5637552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38098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Comic Sans MS" pitchFamily="66" charset="0"/>
              </a:rPr>
              <a:t>例：</a:t>
            </a:r>
            <a:r>
              <a:rPr lang="en-US" altLang="ja-JP" sz="3600" dirty="0">
                <a:solidFill>
                  <a:prstClr val="black"/>
                </a:solidFill>
              </a:rPr>
              <a:t> {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E, </a:t>
            </a:r>
            <a:b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V, 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6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,  V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E}</a:t>
            </a:r>
            <a:endParaRPr lang="ja-JP" altLang="en-US" sz="3600" dirty="0">
              <a:latin typeface="Comic Sans MS" pitchFamily="66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41703" y="1166019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endParaRPr lang="en-US" altLang="ja-JP" sz="40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805989" y="2082459"/>
            <a:ext cx="2377155" cy="266429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  ?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=,$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=,$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834810" y="1806442"/>
            <a:ext cx="2273879" cy="12241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=E  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  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183144" y="2375700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98208" y="2418508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855640" y="1772816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1878886" y="1268760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  ?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65037" y="169680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942927" y="4746753"/>
            <a:ext cx="0" cy="486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998699" y="477154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539866" y="5233204"/>
            <a:ext cx="2179871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=,$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50077" y="3170316"/>
            <a:ext cx="2273879" cy="61206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 $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198409" y="3508743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313475" y="35515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690501" y="4013213"/>
            <a:ext cx="2405228" cy="16480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. 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=,$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=,$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=,$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=,$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191233" y="4351641"/>
            <a:ext cx="4632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306298" y="43944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7656870" y="1964565"/>
            <a:ext cx="2273879" cy="151178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=.E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$</a:t>
            </a:r>
          </a:p>
        </p:txBody>
      </p:sp>
      <p:cxnSp>
        <p:nvCxnSpPr>
          <p:cNvPr id="22" name="直線矢印コネクタ 21"/>
          <p:cNvCxnSpPr>
            <a:stCxn id="5" idx="3"/>
          </p:cNvCxnSpPr>
          <p:nvPr/>
        </p:nvCxnSpPr>
        <p:spPr>
          <a:xfrm>
            <a:off x="7108688" y="2418509"/>
            <a:ext cx="516605" cy="19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110757" y="242050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=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>
            <a:stCxn id="21" idx="3"/>
          </p:cNvCxnSpPr>
          <p:nvPr/>
        </p:nvCxnSpPr>
        <p:spPr>
          <a:xfrm flipV="1">
            <a:off x="9930748" y="2720457"/>
            <a:ext cx="6060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10524001" y="2720455"/>
            <a:ext cx="12791" cy="3948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942929" y="6669359"/>
            <a:ext cx="7581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2942927" y="6309322"/>
            <a:ext cx="0" cy="3600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1539869" y="5818768"/>
            <a:ext cx="1641735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89834" y="6319164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7264557" y="3947521"/>
            <a:ext cx="2215819" cy="16480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. 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$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9059528" y="3476349"/>
            <a:ext cx="0" cy="471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9059528" y="3414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8847040" y="1651619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956438" y="157560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796478" y="1147563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52" name="直線コネクタ 51"/>
          <p:cNvCxnSpPr/>
          <p:nvPr/>
        </p:nvCxnSpPr>
        <p:spPr>
          <a:xfrm>
            <a:off x="9480376" y="4221091"/>
            <a:ext cx="1043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リーフォーム 53"/>
          <p:cNvSpPr/>
          <p:nvPr/>
        </p:nvSpPr>
        <p:spPr>
          <a:xfrm>
            <a:off x="9486900" y="4559012"/>
            <a:ext cx="490765" cy="550136"/>
          </a:xfrm>
          <a:custGeom>
            <a:avLst/>
            <a:gdLst>
              <a:gd name="connsiteX0" fmla="*/ 0 w 490765"/>
              <a:gd name="connsiteY0" fmla="*/ 152688 h 550136"/>
              <a:gd name="connsiteX1" fmla="*/ 177800 w 490765"/>
              <a:gd name="connsiteY1" fmla="*/ 288 h 550136"/>
              <a:gd name="connsiteX2" fmla="*/ 482600 w 490765"/>
              <a:gd name="connsiteY2" fmla="*/ 127288 h 550136"/>
              <a:gd name="connsiteX3" fmla="*/ 368300 w 490765"/>
              <a:gd name="connsiteY3" fmla="*/ 533688 h 550136"/>
              <a:gd name="connsiteX4" fmla="*/ 0 w 490765"/>
              <a:gd name="connsiteY4" fmla="*/ 432088 h 55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765" h="550136">
                <a:moveTo>
                  <a:pt x="0" y="152688"/>
                </a:moveTo>
                <a:cubicBezTo>
                  <a:pt x="48683" y="78604"/>
                  <a:pt x="97367" y="4521"/>
                  <a:pt x="177800" y="288"/>
                </a:cubicBezTo>
                <a:cubicBezTo>
                  <a:pt x="258233" y="-3945"/>
                  <a:pt x="450850" y="38388"/>
                  <a:pt x="482600" y="127288"/>
                </a:cubicBezTo>
                <a:cubicBezTo>
                  <a:pt x="514350" y="216188"/>
                  <a:pt x="448733" y="482888"/>
                  <a:pt x="368300" y="533688"/>
                </a:cubicBezTo>
                <a:cubicBezTo>
                  <a:pt x="287867" y="584488"/>
                  <a:pt x="143933" y="508288"/>
                  <a:pt x="0" y="43208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592275" y="50023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56" name="フリーフォーム 55"/>
          <p:cNvSpPr/>
          <p:nvPr/>
        </p:nvSpPr>
        <p:spPr>
          <a:xfrm>
            <a:off x="4355697" y="4952763"/>
            <a:ext cx="305204" cy="401819"/>
          </a:xfrm>
          <a:custGeom>
            <a:avLst/>
            <a:gdLst>
              <a:gd name="connsiteX0" fmla="*/ 305204 w 305204"/>
              <a:gd name="connsiteY0" fmla="*/ 101838 h 401819"/>
              <a:gd name="connsiteX1" fmla="*/ 152804 w 305204"/>
              <a:gd name="connsiteY1" fmla="*/ 238 h 401819"/>
              <a:gd name="connsiteX2" fmla="*/ 404 w 305204"/>
              <a:gd name="connsiteY2" fmla="*/ 127238 h 401819"/>
              <a:gd name="connsiteX3" fmla="*/ 114704 w 305204"/>
              <a:gd name="connsiteY3" fmla="*/ 393938 h 401819"/>
              <a:gd name="connsiteX4" fmla="*/ 305204 w 305204"/>
              <a:gd name="connsiteY4" fmla="*/ 305038 h 40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04" h="401819">
                <a:moveTo>
                  <a:pt x="305204" y="101838"/>
                </a:moveTo>
                <a:cubicBezTo>
                  <a:pt x="254404" y="48921"/>
                  <a:pt x="203604" y="-3995"/>
                  <a:pt x="152804" y="238"/>
                </a:cubicBezTo>
                <a:cubicBezTo>
                  <a:pt x="102004" y="4471"/>
                  <a:pt x="6754" y="61621"/>
                  <a:pt x="404" y="127238"/>
                </a:cubicBezTo>
                <a:cubicBezTo>
                  <a:pt x="-5946" y="192855"/>
                  <a:pt x="63904" y="364305"/>
                  <a:pt x="114704" y="393938"/>
                </a:cubicBezTo>
                <a:cubicBezTo>
                  <a:pt x="165504" y="423571"/>
                  <a:pt x="235354" y="364304"/>
                  <a:pt x="305204" y="30503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024322" y="485494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5032116" y="5645502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624231" y="567028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294150" y="6070796"/>
            <a:ext cx="2024297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8683209" y="6034124"/>
            <a:ext cx="1818131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9112591" y="5584346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9144951" y="560913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339273" y="6057292"/>
            <a:ext cx="179672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7172572" y="6057292"/>
            <a:ext cx="1479813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6004921" y="5686770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6045602" y="5637550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8007836" y="5612766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7599950" y="5637552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16000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Comic Sans MS" pitchFamily="66" charset="0"/>
              </a:rPr>
              <a:t>例：</a:t>
            </a:r>
            <a:r>
              <a:rPr lang="en-US" altLang="ja-JP" sz="3600" dirty="0">
                <a:solidFill>
                  <a:prstClr val="black"/>
                </a:solidFill>
              </a:rPr>
              <a:t> {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E, </a:t>
            </a:r>
            <a:b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V, 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6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,  V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E}</a:t>
            </a:r>
            <a:endParaRPr lang="ja-JP" altLang="en-US" sz="3600" dirty="0">
              <a:latin typeface="Comic Sans MS" pitchFamily="66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41703" y="1166019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endParaRPr lang="en-US" altLang="ja-JP" sz="40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805989" y="2082459"/>
            <a:ext cx="2377155" cy="266429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  ?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=,$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=,$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834810" y="1806442"/>
            <a:ext cx="2273879" cy="12241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=E  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  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183144" y="2375700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98208" y="2418508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855640" y="1772816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1878886" y="1268760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  ?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65037" y="169680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942927" y="4746753"/>
            <a:ext cx="0" cy="486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998699" y="477154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539866" y="5233204"/>
            <a:ext cx="2179871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=,$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50077" y="3170316"/>
            <a:ext cx="2273879" cy="61206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 $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198409" y="3508743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313475" y="35515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690501" y="4013213"/>
            <a:ext cx="2405228" cy="16480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. 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=,$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=,$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=,$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=,$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191233" y="4351641"/>
            <a:ext cx="4632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306298" y="43944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7656870" y="1964565"/>
            <a:ext cx="2273879" cy="151178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=.E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$</a:t>
            </a:r>
          </a:p>
        </p:txBody>
      </p:sp>
      <p:cxnSp>
        <p:nvCxnSpPr>
          <p:cNvPr id="22" name="直線矢印コネクタ 21"/>
          <p:cNvCxnSpPr>
            <a:stCxn id="5" idx="3"/>
          </p:cNvCxnSpPr>
          <p:nvPr/>
        </p:nvCxnSpPr>
        <p:spPr>
          <a:xfrm>
            <a:off x="7108688" y="2418509"/>
            <a:ext cx="516605" cy="19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110757" y="242050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=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>
            <a:stCxn id="21" idx="3"/>
          </p:cNvCxnSpPr>
          <p:nvPr/>
        </p:nvCxnSpPr>
        <p:spPr>
          <a:xfrm flipV="1">
            <a:off x="9930748" y="2720457"/>
            <a:ext cx="6060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10524001" y="2720455"/>
            <a:ext cx="12791" cy="3948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942929" y="6669359"/>
            <a:ext cx="7581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2942927" y="5737261"/>
            <a:ext cx="22111" cy="932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489834" y="609199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7264557" y="3947521"/>
            <a:ext cx="2215819" cy="16480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. 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$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9059528" y="3476349"/>
            <a:ext cx="0" cy="471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9059528" y="3414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8847040" y="1651619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956438" y="157560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796478" y="1147563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52" name="直線コネクタ 51"/>
          <p:cNvCxnSpPr/>
          <p:nvPr/>
        </p:nvCxnSpPr>
        <p:spPr>
          <a:xfrm>
            <a:off x="9480376" y="4221091"/>
            <a:ext cx="1043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リーフォーム 53"/>
          <p:cNvSpPr/>
          <p:nvPr/>
        </p:nvSpPr>
        <p:spPr>
          <a:xfrm>
            <a:off x="9486900" y="4559012"/>
            <a:ext cx="490765" cy="550136"/>
          </a:xfrm>
          <a:custGeom>
            <a:avLst/>
            <a:gdLst>
              <a:gd name="connsiteX0" fmla="*/ 0 w 490765"/>
              <a:gd name="connsiteY0" fmla="*/ 152688 h 550136"/>
              <a:gd name="connsiteX1" fmla="*/ 177800 w 490765"/>
              <a:gd name="connsiteY1" fmla="*/ 288 h 550136"/>
              <a:gd name="connsiteX2" fmla="*/ 482600 w 490765"/>
              <a:gd name="connsiteY2" fmla="*/ 127288 h 550136"/>
              <a:gd name="connsiteX3" fmla="*/ 368300 w 490765"/>
              <a:gd name="connsiteY3" fmla="*/ 533688 h 550136"/>
              <a:gd name="connsiteX4" fmla="*/ 0 w 490765"/>
              <a:gd name="connsiteY4" fmla="*/ 432088 h 55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765" h="550136">
                <a:moveTo>
                  <a:pt x="0" y="152688"/>
                </a:moveTo>
                <a:cubicBezTo>
                  <a:pt x="48683" y="78604"/>
                  <a:pt x="97367" y="4521"/>
                  <a:pt x="177800" y="288"/>
                </a:cubicBezTo>
                <a:cubicBezTo>
                  <a:pt x="258233" y="-3945"/>
                  <a:pt x="450850" y="38388"/>
                  <a:pt x="482600" y="127288"/>
                </a:cubicBezTo>
                <a:cubicBezTo>
                  <a:pt x="514350" y="216188"/>
                  <a:pt x="448733" y="482888"/>
                  <a:pt x="368300" y="533688"/>
                </a:cubicBezTo>
                <a:cubicBezTo>
                  <a:pt x="287867" y="584488"/>
                  <a:pt x="143933" y="508288"/>
                  <a:pt x="0" y="43208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592275" y="50023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56" name="フリーフォーム 55"/>
          <p:cNvSpPr/>
          <p:nvPr/>
        </p:nvSpPr>
        <p:spPr>
          <a:xfrm>
            <a:off x="4355697" y="4952763"/>
            <a:ext cx="305204" cy="401819"/>
          </a:xfrm>
          <a:custGeom>
            <a:avLst/>
            <a:gdLst>
              <a:gd name="connsiteX0" fmla="*/ 305204 w 305204"/>
              <a:gd name="connsiteY0" fmla="*/ 101838 h 401819"/>
              <a:gd name="connsiteX1" fmla="*/ 152804 w 305204"/>
              <a:gd name="connsiteY1" fmla="*/ 238 h 401819"/>
              <a:gd name="connsiteX2" fmla="*/ 404 w 305204"/>
              <a:gd name="connsiteY2" fmla="*/ 127238 h 401819"/>
              <a:gd name="connsiteX3" fmla="*/ 114704 w 305204"/>
              <a:gd name="connsiteY3" fmla="*/ 393938 h 401819"/>
              <a:gd name="connsiteX4" fmla="*/ 305204 w 305204"/>
              <a:gd name="connsiteY4" fmla="*/ 305038 h 40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04" h="401819">
                <a:moveTo>
                  <a:pt x="305204" y="101838"/>
                </a:moveTo>
                <a:cubicBezTo>
                  <a:pt x="254404" y="48921"/>
                  <a:pt x="203604" y="-3995"/>
                  <a:pt x="152804" y="238"/>
                </a:cubicBezTo>
                <a:cubicBezTo>
                  <a:pt x="102004" y="4471"/>
                  <a:pt x="6754" y="61621"/>
                  <a:pt x="404" y="127238"/>
                </a:cubicBezTo>
                <a:cubicBezTo>
                  <a:pt x="-5946" y="192855"/>
                  <a:pt x="63904" y="364305"/>
                  <a:pt x="114704" y="393938"/>
                </a:cubicBezTo>
                <a:cubicBezTo>
                  <a:pt x="165504" y="423571"/>
                  <a:pt x="235354" y="364304"/>
                  <a:pt x="305204" y="30503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024322" y="485494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5032116" y="5645502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624231" y="567028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294150" y="6070796"/>
            <a:ext cx="2024297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8683209" y="6034124"/>
            <a:ext cx="1818131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9112591" y="5584346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9144951" y="560913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339273" y="6057292"/>
            <a:ext cx="179672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7172572" y="6057292"/>
            <a:ext cx="1479813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6004921" y="5686770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6045602" y="5637550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8007836" y="5612766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7599950" y="5637552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05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3839" y="44624"/>
            <a:ext cx="11625943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対処法</a:t>
            </a:r>
            <a:br>
              <a:rPr lang="en-US" altLang="ja-JP" dirty="0"/>
            </a:br>
            <a:r>
              <a:rPr lang="en-US" altLang="ja-JP" sz="3200" dirty="0"/>
              <a:t>(1. </a:t>
            </a:r>
            <a:r>
              <a:rPr lang="ja-JP" altLang="en-US" sz="3200" dirty="0"/>
              <a:t>トークンとその属性の出力）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263837"/>
            <a:ext cx="9694294" cy="4525963"/>
          </a:xfrm>
        </p:spPr>
        <p:txBody>
          <a:bodyPr/>
          <a:lstStyle/>
          <a:p>
            <a:r>
              <a:rPr lang="ja-JP" altLang="en-US" sz="2400"/>
              <a:t>トランスデューサ（出力付きオートマトン）の</a:t>
            </a:r>
            <a:r>
              <a:rPr lang="ja-JP" altLang="en-US" sz="2400" dirty="0"/>
              <a:t>受理</a:t>
            </a:r>
            <a:r>
              <a:rPr lang="ja-JP" altLang="en-US" sz="2400"/>
              <a:t>状態に，</a:t>
            </a:r>
            <a:br>
              <a:rPr lang="en-US" altLang="ja-JP" sz="2400" dirty="0"/>
            </a:br>
            <a:r>
              <a:rPr lang="ja-JP" altLang="en-US" sz="2400"/>
              <a:t>受理</a:t>
            </a:r>
            <a:r>
              <a:rPr lang="ja-JP" altLang="en-US" sz="2400" dirty="0"/>
              <a:t>するトークンの種類</a:t>
            </a:r>
            <a:r>
              <a:rPr lang="ja-JP" altLang="en-US" sz="2400"/>
              <a:t>を付加</a:t>
            </a:r>
            <a:endParaRPr lang="en-US" altLang="ja-JP" sz="2400" dirty="0"/>
          </a:p>
          <a:p>
            <a:r>
              <a:rPr lang="ja-JP" altLang="en-US" sz="2400"/>
              <a:t>トークンの区切り記号（スペースなど）を読んだら</a:t>
            </a:r>
            <a:br>
              <a:rPr lang="en-US" altLang="ja-JP" sz="2400" dirty="0"/>
            </a:br>
            <a:r>
              <a:rPr lang="ja-JP" altLang="en-US" sz="2400"/>
              <a:t>トークンの属性を出力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31" name="円/楕円 3">
            <a:extLst>
              <a:ext uri="{FF2B5EF4-FFF2-40B4-BE49-F238E27FC236}">
                <a16:creationId xmlns:a16="http://schemas.microsoft.com/office/drawing/2014/main" id="{04D32565-0F8F-C447-B31F-0ABC6D0E5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483" y="4549161"/>
            <a:ext cx="576056" cy="576127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F1432731-C563-1246-9C3B-3938ACA238A3}"/>
              </a:ext>
            </a:extLst>
          </p:cNvPr>
          <p:cNvCxnSpPr>
            <a:cxnSpLocks noChangeShapeType="1"/>
            <a:endCxn id="31" idx="1"/>
          </p:cNvCxnSpPr>
          <p:nvPr/>
        </p:nvCxnSpPr>
        <p:spPr bwMode="auto">
          <a:xfrm>
            <a:off x="5055468" y="4477143"/>
            <a:ext cx="228376" cy="156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円/楕円 7">
            <a:extLst>
              <a:ext uri="{FF2B5EF4-FFF2-40B4-BE49-F238E27FC236}">
                <a16:creationId xmlns:a16="http://schemas.microsoft.com/office/drawing/2014/main" id="{A20A4F5E-3F66-BB4A-B23C-455545609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671" y="4520337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4" name="フリーフォーム 8">
            <a:extLst>
              <a:ext uri="{FF2B5EF4-FFF2-40B4-BE49-F238E27FC236}">
                <a16:creationId xmlns:a16="http://schemas.microsoft.com/office/drawing/2014/main" id="{8DE89BE7-E3FE-164A-BBC7-2CB0E55B39ED}"/>
              </a:ext>
            </a:extLst>
          </p:cNvPr>
          <p:cNvSpPr>
            <a:spLocks/>
          </p:cNvSpPr>
          <p:nvPr/>
        </p:nvSpPr>
        <p:spPr bwMode="auto">
          <a:xfrm>
            <a:off x="5719151" y="4357427"/>
            <a:ext cx="1444467" cy="31818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7B2529D-2720-D648-8814-B9D263BEAF6F}"/>
              </a:ext>
            </a:extLst>
          </p:cNvPr>
          <p:cNvSpPr txBox="1"/>
          <p:nvPr/>
        </p:nvSpPr>
        <p:spPr bwMode="auto">
          <a:xfrm>
            <a:off x="5775540" y="4015020"/>
            <a:ext cx="9076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  [a-z]</a:t>
            </a:r>
            <a:endParaRPr lang="ja-JP" altLang="en-US" sz="1200" dirty="0"/>
          </a:p>
        </p:txBody>
      </p:sp>
      <p:sp>
        <p:nvSpPr>
          <p:cNvPr id="36" name="フリーフォーム 10">
            <a:extLst>
              <a:ext uri="{FF2B5EF4-FFF2-40B4-BE49-F238E27FC236}">
                <a16:creationId xmlns:a16="http://schemas.microsoft.com/office/drawing/2014/main" id="{88B96E5B-531A-A947-AE2D-8D73EA44D01A}"/>
              </a:ext>
            </a:extLst>
          </p:cNvPr>
          <p:cNvSpPr>
            <a:spLocks/>
          </p:cNvSpPr>
          <p:nvPr/>
        </p:nvSpPr>
        <p:spPr bwMode="auto">
          <a:xfrm>
            <a:off x="7690316" y="4277485"/>
            <a:ext cx="954195" cy="908111"/>
          </a:xfrm>
          <a:custGeom>
            <a:avLst/>
            <a:gdLst>
              <a:gd name="T0" fmla="*/ 0 w 954207"/>
              <a:gd name="T1" fmla="*/ 344638 h 908010"/>
              <a:gd name="T2" fmla="*/ 503582 w 954207"/>
              <a:gd name="T3" fmla="*/ 82 h 908010"/>
              <a:gd name="T4" fmla="*/ 954156 w 954207"/>
              <a:gd name="T5" fmla="*/ 371142 h 908010"/>
              <a:gd name="T6" fmla="*/ 530087 w 954207"/>
              <a:gd name="T7" fmla="*/ 901229 h 908010"/>
              <a:gd name="T8" fmla="*/ 53008 w 954207"/>
              <a:gd name="T9" fmla="*/ 622934 h 908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207" h="908010">
                <a:moveTo>
                  <a:pt x="0" y="344638"/>
                </a:moveTo>
                <a:cubicBezTo>
                  <a:pt x="172278" y="170151"/>
                  <a:pt x="344556" y="-4335"/>
                  <a:pt x="503582" y="82"/>
                </a:cubicBezTo>
                <a:cubicBezTo>
                  <a:pt x="662608" y="4499"/>
                  <a:pt x="949739" y="220951"/>
                  <a:pt x="954156" y="371142"/>
                </a:cubicBezTo>
                <a:cubicBezTo>
                  <a:pt x="958574" y="521333"/>
                  <a:pt x="680278" y="859264"/>
                  <a:pt x="530087" y="901229"/>
                </a:cubicBezTo>
                <a:cubicBezTo>
                  <a:pt x="379896" y="943194"/>
                  <a:pt x="216452" y="783064"/>
                  <a:pt x="53008" y="6229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88E8F41-21A7-0E4B-80E0-7DC8D328B1C5}"/>
              </a:ext>
            </a:extLst>
          </p:cNvPr>
          <p:cNvSpPr txBox="1"/>
          <p:nvPr/>
        </p:nvSpPr>
        <p:spPr bwMode="auto">
          <a:xfrm>
            <a:off x="8644259" y="4015019"/>
            <a:ext cx="824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[a-z],</a:t>
            </a:r>
          </a:p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[0-9]</a:t>
            </a:r>
          </a:p>
        </p:txBody>
      </p:sp>
      <p:sp>
        <p:nvSpPr>
          <p:cNvPr id="38" name="フリーフォーム 12">
            <a:extLst>
              <a:ext uri="{FF2B5EF4-FFF2-40B4-BE49-F238E27FC236}">
                <a16:creationId xmlns:a16="http://schemas.microsoft.com/office/drawing/2014/main" id="{0D5F30BE-9CBC-B246-AAE6-BDFA66E940CD}"/>
              </a:ext>
            </a:extLst>
          </p:cNvPr>
          <p:cNvSpPr>
            <a:spLocks/>
          </p:cNvSpPr>
          <p:nvPr/>
        </p:nvSpPr>
        <p:spPr bwMode="auto">
          <a:xfrm rot="10061821">
            <a:off x="4492125" y="5086247"/>
            <a:ext cx="771515" cy="28642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6462C5F-2740-5A4A-9204-445BD763CDAD}"/>
              </a:ext>
            </a:extLst>
          </p:cNvPr>
          <p:cNvSpPr txBox="1"/>
          <p:nvPr/>
        </p:nvSpPr>
        <p:spPr bwMode="auto">
          <a:xfrm>
            <a:off x="4813872" y="5297358"/>
            <a:ext cx="301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&lt;</a:t>
            </a:r>
            <a:endParaRPr lang="ja-JP" altLang="en-US" sz="1400" dirty="0"/>
          </a:p>
        </p:txBody>
      </p:sp>
      <p:sp>
        <p:nvSpPr>
          <p:cNvPr id="40" name="円/楕円 17">
            <a:extLst>
              <a:ext uri="{FF2B5EF4-FFF2-40B4-BE49-F238E27FC236}">
                <a16:creationId xmlns:a16="http://schemas.microsoft.com/office/drawing/2014/main" id="{688AF25C-C23A-D748-B3FF-CFF2860FD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355" y="5056110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42" name="直線矢印コネクタ 19">
            <a:extLst>
              <a:ext uri="{FF2B5EF4-FFF2-40B4-BE49-F238E27FC236}">
                <a16:creationId xmlns:a16="http://schemas.microsoft.com/office/drawing/2014/main" id="{C6804C8E-0D49-FB48-942D-D37147B4149D}"/>
              </a:ext>
            </a:extLst>
          </p:cNvPr>
          <p:cNvCxnSpPr>
            <a:cxnSpLocks noChangeShapeType="1"/>
            <a:stCxn id="31" idx="6"/>
            <a:endCxn id="40" idx="1"/>
          </p:cNvCxnSpPr>
          <p:nvPr/>
        </p:nvCxnSpPr>
        <p:spPr bwMode="auto">
          <a:xfrm>
            <a:off x="5775539" y="4837223"/>
            <a:ext cx="462179" cy="30325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テキスト ボックス 20">
            <a:extLst>
              <a:ext uri="{FF2B5EF4-FFF2-40B4-BE49-F238E27FC236}">
                <a16:creationId xmlns:a16="http://schemas.microsoft.com/office/drawing/2014/main" id="{5F0B348A-8D38-1A4B-A8FF-1E4E40F7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539" y="4983663"/>
            <a:ext cx="256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 err="1"/>
              <a:t>i</a:t>
            </a:r>
            <a:endParaRPr lang="ja-JP" altLang="en-US" sz="2000" dirty="0"/>
          </a:p>
        </p:txBody>
      </p:sp>
      <p:cxnSp>
        <p:nvCxnSpPr>
          <p:cNvPr id="46" name="直線矢印コネクタ 21">
            <a:extLst>
              <a:ext uri="{FF2B5EF4-FFF2-40B4-BE49-F238E27FC236}">
                <a16:creationId xmlns:a16="http://schemas.microsoft.com/office/drawing/2014/main" id="{512545FD-1213-2244-8A69-6DCE0D2583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1439" y="5344174"/>
            <a:ext cx="585152" cy="19541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矢印コネクタ 24">
            <a:extLst>
              <a:ext uri="{FF2B5EF4-FFF2-40B4-BE49-F238E27FC236}">
                <a16:creationId xmlns:a16="http://schemas.microsoft.com/office/drawing/2014/main" id="{E10AE809-D4CF-2B48-B1F0-259D38F7EDD5}"/>
              </a:ext>
            </a:extLst>
          </p:cNvPr>
          <p:cNvCxnSpPr>
            <a:cxnSpLocks noChangeShapeType="1"/>
            <a:endCxn id="33" idx="3"/>
          </p:cNvCxnSpPr>
          <p:nvPr/>
        </p:nvCxnSpPr>
        <p:spPr bwMode="auto">
          <a:xfrm flipV="1">
            <a:off x="6729411" y="5012091"/>
            <a:ext cx="498623" cy="22009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0FD2343-8CBE-0B4C-8945-B899F776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753" y="5389691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f</a:t>
            </a:r>
            <a:endParaRPr lang="ja-JP" altLang="en-US" sz="20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4B62924-8EF6-5349-8100-DD06C7997D50}"/>
              </a:ext>
            </a:extLst>
          </p:cNvPr>
          <p:cNvSpPr txBox="1"/>
          <p:nvPr/>
        </p:nvSpPr>
        <p:spPr>
          <a:xfrm>
            <a:off x="5355087" y="4642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0EA3F3-F672-D643-AB6E-BC1D22AE88CD}"/>
              </a:ext>
            </a:extLst>
          </p:cNvPr>
          <p:cNvSpPr txBox="1"/>
          <p:nvPr/>
        </p:nvSpPr>
        <p:spPr>
          <a:xfrm>
            <a:off x="7072924" y="46143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1,ID</a:t>
            </a:r>
            <a:endParaRPr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60159-D009-1541-891D-FB8E5CD92242}"/>
              </a:ext>
            </a:extLst>
          </p:cNvPr>
          <p:cNvSpPr txBox="1"/>
          <p:nvPr/>
        </p:nvSpPr>
        <p:spPr>
          <a:xfrm>
            <a:off x="6082152" y="51595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2,ID</a:t>
            </a:r>
            <a:endParaRPr lang="ja-JP" altLang="en-US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6CB04C4-6295-D042-888B-016503743999}"/>
              </a:ext>
            </a:extLst>
          </p:cNvPr>
          <p:cNvGrpSpPr/>
          <p:nvPr/>
        </p:nvGrpSpPr>
        <p:grpSpPr>
          <a:xfrm>
            <a:off x="7209493" y="5451582"/>
            <a:ext cx="634612" cy="576127"/>
            <a:chOff x="6242417" y="4474362"/>
            <a:chExt cx="634612" cy="576127"/>
          </a:xfrm>
        </p:grpSpPr>
        <p:sp>
          <p:nvSpPr>
            <p:cNvPr id="53" name="円/楕円 7">
              <a:extLst>
                <a:ext uri="{FF2B5EF4-FFF2-40B4-BE49-F238E27FC236}">
                  <a16:creationId xmlns:a16="http://schemas.microsoft.com/office/drawing/2014/main" id="{E683B155-D927-CD44-AA62-8BD4D7744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73" y="4474362"/>
              <a:ext cx="576056" cy="576127"/>
            </a:xfrm>
            <a:prstGeom prst="ellipse">
              <a:avLst/>
            </a:prstGeom>
            <a:solidFill>
              <a:srgbClr val="FFFFD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5CF3DA79-8F89-5F46-B27E-4DEBC9A6429B}"/>
                </a:ext>
              </a:extLst>
            </p:cNvPr>
            <p:cNvSpPr txBox="1"/>
            <p:nvPr/>
          </p:nvSpPr>
          <p:spPr>
            <a:xfrm>
              <a:off x="6242417" y="4562371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3,IF</a:t>
              </a:r>
              <a:endParaRPr lang="ja-JP" altLang="en-US" dirty="0"/>
            </a:p>
          </p:txBody>
        </p:sp>
      </p:grpSp>
      <p:sp>
        <p:nvSpPr>
          <p:cNvPr id="55" name="円/楕円 3">
            <a:extLst>
              <a:ext uri="{FF2B5EF4-FFF2-40B4-BE49-F238E27FC236}">
                <a16:creationId xmlns:a16="http://schemas.microsoft.com/office/drawing/2014/main" id="{864E4A96-6D79-734F-B67C-24615BE25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984" y="4807646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CD3960E-CAF7-7646-917D-17B445C375C2}"/>
              </a:ext>
            </a:extLst>
          </p:cNvPr>
          <p:cNvSpPr txBox="1"/>
          <p:nvPr/>
        </p:nvSpPr>
        <p:spPr>
          <a:xfrm>
            <a:off x="3829986" y="49374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4,LT</a:t>
            </a:r>
            <a:endParaRPr lang="ja-JP" altLang="en-US" dirty="0"/>
          </a:p>
        </p:txBody>
      </p:sp>
      <p:sp>
        <p:nvSpPr>
          <p:cNvPr id="57" name="フリーフォーム 56">
            <a:extLst>
              <a:ext uri="{FF2B5EF4-FFF2-40B4-BE49-F238E27FC236}">
                <a16:creationId xmlns:a16="http://schemas.microsoft.com/office/drawing/2014/main" id="{A0BA21FE-5424-444A-9474-BC36F1D6B98C}"/>
              </a:ext>
            </a:extLst>
          </p:cNvPr>
          <p:cNvSpPr/>
          <p:nvPr/>
        </p:nvSpPr>
        <p:spPr bwMode="auto">
          <a:xfrm>
            <a:off x="5538365" y="3561836"/>
            <a:ext cx="1905803" cy="961584"/>
          </a:xfrm>
          <a:custGeom>
            <a:avLst/>
            <a:gdLst>
              <a:gd name="connsiteX0" fmla="*/ 1905803 w 1905803"/>
              <a:gd name="connsiteY0" fmla="*/ 932708 h 961584"/>
              <a:gd name="connsiteX1" fmla="*/ 1395664 w 1905803"/>
              <a:gd name="connsiteY1" fmla="*/ 56809 h 961584"/>
              <a:gd name="connsiteX2" fmla="*/ 288758 w 1905803"/>
              <a:gd name="connsiteY2" fmla="*/ 181938 h 961584"/>
              <a:gd name="connsiteX3" fmla="*/ 0 w 1905803"/>
              <a:gd name="connsiteY3" fmla="*/ 961584 h 9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803" h="961584">
                <a:moveTo>
                  <a:pt x="1905803" y="932708"/>
                </a:moveTo>
                <a:cubicBezTo>
                  <a:pt x="1785487" y="557322"/>
                  <a:pt x="1665172" y="181937"/>
                  <a:pt x="1395664" y="56809"/>
                </a:cubicBezTo>
                <a:cubicBezTo>
                  <a:pt x="1126156" y="-68319"/>
                  <a:pt x="521369" y="31142"/>
                  <a:pt x="288758" y="181938"/>
                </a:cubicBezTo>
                <a:cubicBezTo>
                  <a:pt x="56147" y="332734"/>
                  <a:pt x="28073" y="647159"/>
                  <a:pt x="0" y="96158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DD698FBC-BD73-774C-AC8E-5110F9C569B9}"/>
              </a:ext>
            </a:extLst>
          </p:cNvPr>
          <p:cNvSpPr/>
          <p:nvPr/>
        </p:nvSpPr>
        <p:spPr bwMode="auto">
          <a:xfrm>
            <a:off x="5605744" y="5110562"/>
            <a:ext cx="616017" cy="404261"/>
          </a:xfrm>
          <a:custGeom>
            <a:avLst/>
            <a:gdLst>
              <a:gd name="connsiteX0" fmla="*/ 616017 w 616017"/>
              <a:gd name="connsiteY0" fmla="*/ 404261 h 404261"/>
              <a:gd name="connsiteX1" fmla="*/ 202131 w 616017"/>
              <a:gd name="connsiteY1" fmla="*/ 336884 h 404261"/>
              <a:gd name="connsiteX2" fmla="*/ 0 w 616017"/>
              <a:gd name="connsiteY2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017" h="404261">
                <a:moveTo>
                  <a:pt x="616017" y="404261"/>
                </a:moveTo>
                <a:cubicBezTo>
                  <a:pt x="460408" y="404261"/>
                  <a:pt x="304800" y="404261"/>
                  <a:pt x="202131" y="336884"/>
                </a:cubicBezTo>
                <a:cubicBezTo>
                  <a:pt x="99462" y="269507"/>
                  <a:pt x="49731" y="134753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0A53F9A6-24E9-1C40-88FF-58091AE05C17}"/>
              </a:ext>
            </a:extLst>
          </p:cNvPr>
          <p:cNvSpPr/>
          <p:nvPr/>
        </p:nvSpPr>
        <p:spPr bwMode="auto">
          <a:xfrm>
            <a:off x="5355089" y="5120187"/>
            <a:ext cx="1931503" cy="1181468"/>
          </a:xfrm>
          <a:custGeom>
            <a:avLst/>
            <a:gdLst>
              <a:gd name="connsiteX0" fmla="*/ 2108331 w 2108331"/>
              <a:gd name="connsiteY0" fmla="*/ 760396 h 1181468"/>
              <a:gd name="connsiteX1" fmla="*/ 443161 w 2108331"/>
              <a:gd name="connsiteY1" fmla="*/ 1174282 h 1181468"/>
              <a:gd name="connsiteX2" fmla="*/ 38900 w 2108331"/>
              <a:gd name="connsiteY2" fmla="*/ 452388 h 1181468"/>
              <a:gd name="connsiteX3" fmla="*/ 38900 w 2108331"/>
              <a:gd name="connsiteY3" fmla="*/ 0 h 118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331" h="1181468">
                <a:moveTo>
                  <a:pt x="2108331" y="760396"/>
                </a:moveTo>
                <a:cubicBezTo>
                  <a:pt x="1448198" y="993006"/>
                  <a:pt x="788066" y="1225617"/>
                  <a:pt x="443161" y="1174282"/>
                </a:cubicBezTo>
                <a:cubicBezTo>
                  <a:pt x="98256" y="1122947"/>
                  <a:pt x="106277" y="648102"/>
                  <a:pt x="38900" y="452388"/>
                </a:cubicBezTo>
                <a:cubicBezTo>
                  <a:pt x="-28477" y="256674"/>
                  <a:pt x="5211" y="128337"/>
                  <a:pt x="389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F498A25-7C2F-7D41-9D54-ABCBF3949B6E}"/>
              </a:ext>
            </a:extLst>
          </p:cNvPr>
          <p:cNvSpPr txBox="1"/>
          <p:nvPr/>
        </p:nvSpPr>
        <p:spPr>
          <a:xfrm>
            <a:off x="7044406" y="353264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</a:t>
            </a:r>
            <a:r>
              <a:rPr lang="en-US" altLang="ja-JP" dirty="0">
                <a:solidFill>
                  <a:srgbClr val="FF0000"/>
                </a:solidFill>
              </a:rPr>
              <a:t>ID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1D8E35-3067-864B-905B-2AB05970391A}"/>
              </a:ext>
            </a:extLst>
          </p:cNvPr>
          <p:cNvSpPr txBox="1"/>
          <p:nvPr/>
        </p:nvSpPr>
        <p:spPr>
          <a:xfrm>
            <a:off x="6233222" y="61169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</a:t>
            </a:r>
            <a:r>
              <a:rPr lang="en-US" altLang="ja-JP" dirty="0">
                <a:solidFill>
                  <a:srgbClr val="FF0000"/>
                </a:solidFill>
              </a:rPr>
              <a:t>IF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1386CC8-AFF5-964A-9514-D97DF7EC7829}"/>
              </a:ext>
            </a:extLst>
          </p:cNvPr>
          <p:cNvSpPr txBox="1"/>
          <p:nvPr/>
        </p:nvSpPr>
        <p:spPr>
          <a:xfrm>
            <a:off x="5373311" y="557435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</a:t>
            </a:r>
            <a:r>
              <a:rPr lang="en-US" altLang="ja-JP" dirty="0">
                <a:solidFill>
                  <a:srgbClr val="FF0000"/>
                </a:solidFill>
              </a:rPr>
              <a:t>ID</a:t>
            </a:r>
            <a:endParaRPr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B9FE240B-E064-1C4A-A685-D09467BD8971}"/>
              </a:ext>
            </a:extLst>
          </p:cNvPr>
          <p:cNvGrpSpPr/>
          <p:nvPr/>
        </p:nvGrpSpPr>
        <p:grpSpPr>
          <a:xfrm>
            <a:off x="3897984" y="3565867"/>
            <a:ext cx="1534504" cy="1207811"/>
            <a:chOff x="2373984" y="3565867"/>
            <a:chExt cx="1534504" cy="1207810"/>
          </a:xfrm>
        </p:grpSpPr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B4AF8F78-010B-C846-95D5-B52CD44F4E83}"/>
                </a:ext>
              </a:extLst>
            </p:cNvPr>
            <p:cNvSpPr/>
            <p:nvPr/>
          </p:nvSpPr>
          <p:spPr bwMode="auto">
            <a:xfrm>
              <a:off x="2609077" y="3935199"/>
              <a:ext cx="1299411" cy="838478"/>
            </a:xfrm>
            <a:custGeom>
              <a:avLst/>
              <a:gdLst>
                <a:gd name="connsiteX0" fmla="*/ 0 w 1299411"/>
                <a:gd name="connsiteY0" fmla="*/ 838478 h 838478"/>
                <a:gd name="connsiteX1" fmla="*/ 394636 w 1299411"/>
                <a:gd name="connsiteY1" fmla="*/ 29956 h 838478"/>
                <a:gd name="connsiteX2" fmla="*/ 1078030 w 1299411"/>
                <a:gd name="connsiteY2" fmla="*/ 212836 h 838478"/>
                <a:gd name="connsiteX3" fmla="*/ 1299411 w 1299411"/>
                <a:gd name="connsiteY3" fmla="*/ 588221 h 83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411" h="838478">
                  <a:moveTo>
                    <a:pt x="0" y="838478"/>
                  </a:moveTo>
                  <a:cubicBezTo>
                    <a:pt x="107482" y="486354"/>
                    <a:pt x="214964" y="134230"/>
                    <a:pt x="394636" y="29956"/>
                  </a:cubicBezTo>
                  <a:cubicBezTo>
                    <a:pt x="574308" y="-74318"/>
                    <a:pt x="927234" y="119792"/>
                    <a:pt x="1078030" y="212836"/>
                  </a:cubicBezTo>
                  <a:cubicBezTo>
                    <a:pt x="1228826" y="305880"/>
                    <a:pt x="1264118" y="447050"/>
                    <a:pt x="1299411" y="58822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b="1">
                <a:latin typeface="Comic Sans MS" pitchFamily="66" charset="0"/>
                <a:ea typeface="HGS創英角ﾎﾟｯﾌﾟ体" pitchFamily="50" charset="-128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DC76664D-D96B-AE40-9A78-A302BB0103BC}"/>
                </a:ext>
              </a:extLst>
            </p:cNvPr>
            <p:cNvSpPr txBox="1"/>
            <p:nvPr/>
          </p:nvSpPr>
          <p:spPr>
            <a:xfrm>
              <a:off x="2373984" y="356586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space/</a:t>
              </a:r>
              <a:r>
                <a:rPr lang="en-US" altLang="ja-JP" dirty="0">
                  <a:solidFill>
                    <a:srgbClr val="FF0000"/>
                  </a:solidFill>
                </a:rPr>
                <a:t>LT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21F4B6FC-99DA-E34B-8471-2CB5AEF9B3BE}"/>
              </a:ext>
            </a:extLst>
          </p:cNvPr>
          <p:cNvSpPr/>
          <p:nvPr/>
        </p:nvSpPr>
        <p:spPr bwMode="auto">
          <a:xfrm>
            <a:off x="7684799" y="5043184"/>
            <a:ext cx="146151" cy="462013"/>
          </a:xfrm>
          <a:custGeom>
            <a:avLst/>
            <a:gdLst>
              <a:gd name="connsiteX0" fmla="*/ 67377 w 146150"/>
              <a:gd name="connsiteY0" fmla="*/ 462013 h 462013"/>
              <a:gd name="connsiteX1" fmla="*/ 144379 w 146150"/>
              <a:gd name="connsiteY1" fmla="*/ 259882 h 462013"/>
              <a:gd name="connsiteX2" fmla="*/ 0 w 146150"/>
              <a:gd name="connsiteY2" fmla="*/ 0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50" h="462013">
                <a:moveTo>
                  <a:pt x="67377" y="462013"/>
                </a:moveTo>
                <a:cubicBezTo>
                  <a:pt x="111492" y="399448"/>
                  <a:pt x="155608" y="336884"/>
                  <a:pt x="144379" y="259882"/>
                </a:cubicBezTo>
                <a:cubicBezTo>
                  <a:pt x="133150" y="182880"/>
                  <a:pt x="66575" y="9144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233165C-66CF-254B-BF46-5D1482612400}"/>
              </a:ext>
            </a:extLst>
          </p:cNvPr>
          <p:cNvSpPr txBox="1"/>
          <p:nvPr/>
        </p:nvSpPr>
        <p:spPr>
          <a:xfrm>
            <a:off x="7844106" y="52973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[a-z],[0-9]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90440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Comic Sans MS" pitchFamily="66" charset="0"/>
              </a:rPr>
              <a:t>例：</a:t>
            </a:r>
            <a:r>
              <a:rPr lang="en-US" altLang="ja-JP" sz="3600" dirty="0">
                <a:solidFill>
                  <a:prstClr val="black"/>
                </a:solidFill>
              </a:rPr>
              <a:t> {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E, </a:t>
            </a:r>
            <a:b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V, 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6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,  V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E}</a:t>
            </a:r>
            <a:endParaRPr lang="ja-JP" altLang="en-US" sz="3600" dirty="0">
              <a:latin typeface="Comic Sans MS" pitchFamily="66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41703" y="1166019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endParaRPr lang="en-US" altLang="ja-JP" sz="40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805989" y="2082459"/>
            <a:ext cx="2377155" cy="266429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  ?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=,$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=,$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834810" y="1806442"/>
            <a:ext cx="2273879" cy="12241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=E  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  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183144" y="2375700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98208" y="2418508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855640" y="1772816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1878886" y="1268760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  ?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65037" y="169680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942927" y="4746753"/>
            <a:ext cx="0" cy="486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998699" y="477154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539866" y="5233204"/>
            <a:ext cx="2179871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=,$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50077" y="3170316"/>
            <a:ext cx="2273879" cy="61206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 $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198409" y="3508743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313475" y="35515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690501" y="4013213"/>
            <a:ext cx="2405228" cy="1648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. 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=,$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=,$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=,$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=,$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191233" y="4351641"/>
            <a:ext cx="4632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306298" y="43944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7656870" y="1964565"/>
            <a:ext cx="2273879" cy="151178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=.E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$</a:t>
            </a:r>
          </a:p>
        </p:txBody>
      </p:sp>
      <p:cxnSp>
        <p:nvCxnSpPr>
          <p:cNvPr id="22" name="直線矢印コネクタ 21"/>
          <p:cNvCxnSpPr>
            <a:stCxn id="5" idx="3"/>
          </p:cNvCxnSpPr>
          <p:nvPr/>
        </p:nvCxnSpPr>
        <p:spPr>
          <a:xfrm>
            <a:off x="7108688" y="2418509"/>
            <a:ext cx="516605" cy="19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110757" y="242050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=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>
            <a:stCxn id="21" idx="3"/>
          </p:cNvCxnSpPr>
          <p:nvPr/>
        </p:nvCxnSpPr>
        <p:spPr>
          <a:xfrm flipV="1">
            <a:off x="9930748" y="2720457"/>
            <a:ext cx="6060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10524001" y="2720455"/>
            <a:ext cx="12791" cy="3948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942929" y="6669359"/>
            <a:ext cx="7581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2942927" y="5737261"/>
            <a:ext cx="22111" cy="932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489834" y="609199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7264557" y="3947521"/>
            <a:ext cx="2215819" cy="1648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. 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$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9059528" y="3476349"/>
            <a:ext cx="0" cy="471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9059528" y="3414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8847040" y="1651619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956438" y="157560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796478" y="1147563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52" name="直線コネクタ 51"/>
          <p:cNvCxnSpPr/>
          <p:nvPr/>
        </p:nvCxnSpPr>
        <p:spPr>
          <a:xfrm>
            <a:off x="9480376" y="4221091"/>
            <a:ext cx="1043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リーフォーム 53"/>
          <p:cNvSpPr/>
          <p:nvPr/>
        </p:nvSpPr>
        <p:spPr>
          <a:xfrm>
            <a:off x="9486900" y="4559012"/>
            <a:ext cx="490765" cy="550136"/>
          </a:xfrm>
          <a:custGeom>
            <a:avLst/>
            <a:gdLst>
              <a:gd name="connsiteX0" fmla="*/ 0 w 490765"/>
              <a:gd name="connsiteY0" fmla="*/ 152688 h 550136"/>
              <a:gd name="connsiteX1" fmla="*/ 177800 w 490765"/>
              <a:gd name="connsiteY1" fmla="*/ 288 h 550136"/>
              <a:gd name="connsiteX2" fmla="*/ 482600 w 490765"/>
              <a:gd name="connsiteY2" fmla="*/ 127288 h 550136"/>
              <a:gd name="connsiteX3" fmla="*/ 368300 w 490765"/>
              <a:gd name="connsiteY3" fmla="*/ 533688 h 550136"/>
              <a:gd name="connsiteX4" fmla="*/ 0 w 490765"/>
              <a:gd name="connsiteY4" fmla="*/ 432088 h 55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765" h="550136">
                <a:moveTo>
                  <a:pt x="0" y="152688"/>
                </a:moveTo>
                <a:cubicBezTo>
                  <a:pt x="48683" y="78604"/>
                  <a:pt x="97367" y="4521"/>
                  <a:pt x="177800" y="288"/>
                </a:cubicBezTo>
                <a:cubicBezTo>
                  <a:pt x="258233" y="-3945"/>
                  <a:pt x="450850" y="38388"/>
                  <a:pt x="482600" y="127288"/>
                </a:cubicBezTo>
                <a:cubicBezTo>
                  <a:pt x="514350" y="216188"/>
                  <a:pt x="448733" y="482888"/>
                  <a:pt x="368300" y="533688"/>
                </a:cubicBezTo>
                <a:cubicBezTo>
                  <a:pt x="287867" y="584488"/>
                  <a:pt x="143933" y="508288"/>
                  <a:pt x="0" y="43208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592275" y="50023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56" name="フリーフォーム 55"/>
          <p:cNvSpPr/>
          <p:nvPr/>
        </p:nvSpPr>
        <p:spPr>
          <a:xfrm>
            <a:off x="4355697" y="4952763"/>
            <a:ext cx="305204" cy="401819"/>
          </a:xfrm>
          <a:custGeom>
            <a:avLst/>
            <a:gdLst>
              <a:gd name="connsiteX0" fmla="*/ 305204 w 305204"/>
              <a:gd name="connsiteY0" fmla="*/ 101838 h 401819"/>
              <a:gd name="connsiteX1" fmla="*/ 152804 w 305204"/>
              <a:gd name="connsiteY1" fmla="*/ 238 h 401819"/>
              <a:gd name="connsiteX2" fmla="*/ 404 w 305204"/>
              <a:gd name="connsiteY2" fmla="*/ 127238 h 401819"/>
              <a:gd name="connsiteX3" fmla="*/ 114704 w 305204"/>
              <a:gd name="connsiteY3" fmla="*/ 393938 h 401819"/>
              <a:gd name="connsiteX4" fmla="*/ 305204 w 305204"/>
              <a:gd name="connsiteY4" fmla="*/ 305038 h 40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04" h="401819">
                <a:moveTo>
                  <a:pt x="305204" y="101838"/>
                </a:moveTo>
                <a:cubicBezTo>
                  <a:pt x="254404" y="48921"/>
                  <a:pt x="203604" y="-3995"/>
                  <a:pt x="152804" y="238"/>
                </a:cubicBezTo>
                <a:cubicBezTo>
                  <a:pt x="102004" y="4471"/>
                  <a:pt x="6754" y="61621"/>
                  <a:pt x="404" y="127238"/>
                </a:cubicBezTo>
                <a:cubicBezTo>
                  <a:pt x="-5946" y="192855"/>
                  <a:pt x="63904" y="364305"/>
                  <a:pt x="114704" y="393938"/>
                </a:cubicBezTo>
                <a:cubicBezTo>
                  <a:pt x="165504" y="423571"/>
                  <a:pt x="235354" y="364304"/>
                  <a:pt x="305204" y="30503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024322" y="485494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5032116" y="5645502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624231" y="567028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294150" y="6070796"/>
            <a:ext cx="2024297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8683209" y="6034124"/>
            <a:ext cx="1818131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$</a:t>
            </a: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9112591" y="5584346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9144951" y="560913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339273" y="6057292"/>
            <a:ext cx="1796729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7172572" y="6057292"/>
            <a:ext cx="1479813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6004921" y="5686770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6045602" y="5637550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8007836" y="5612766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7599950" y="5637552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0398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Comic Sans MS" pitchFamily="66" charset="0"/>
              </a:rPr>
              <a:t>例：</a:t>
            </a:r>
            <a:r>
              <a:rPr lang="en-US" altLang="ja-JP" sz="3600" dirty="0">
                <a:solidFill>
                  <a:prstClr val="black"/>
                </a:solidFill>
              </a:rPr>
              <a:t> {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V=E, 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E, </a:t>
            </a:r>
            <a:b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</a:b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V, 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600" dirty="0" err="1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 err="1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,  V</a:t>
            </a:r>
            <a:r>
              <a:rPr lang="en-US" altLang="ja-JP" sz="36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ja-JP" sz="36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36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E}</a:t>
            </a:r>
            <a:endParaRPr lang="ja-JP" altLang="en-US" sz="3600" dirty="0">
              <a:latin typeface="Comic Sans MS" pitchFamily="66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805989" y="2082459"/>
            <a:ext cx="2377155" cy="266429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  ?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=,$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=,$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834810" y="1806442"/>
            <a:ext cx="2273879" cy="12241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=E  $</a:t>
            </a:r>
          </a:p>
          <a:p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   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183144" y="2375700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98208" y="2418508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855640" y="1772816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1878886" y="1268760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  ?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65037" y="169680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942927" y="4746753"/>
            <a:ext cx="0" cy="486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998699" y="477154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539866" y="5233204"/>
            <a:ext cx="2179871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=,$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50077" y="3170316"/>
            <a:ext cx="2273879" cy="61206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 $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198409" y="3508743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313475" y="35515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291999" y="4026364"/>
            <a:ext cx="2715837" cy="1648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. 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</a:t>
            </a:r>
            <a:r>
              <a:rPr lang="ja-JP" altLang="en-US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　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=,$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191234" y="4351641"/>
            <a:ext cx="110076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306298" y="43944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7656870" y="1964565"/>
            <a:ext cx="2273879" cy="151178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=.E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 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   $ 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x   $</a:t>
            </a: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   $</a:t>
            </a:r>
          </a:p>
        </p:txBody>
      </p:sp>
      <p:cxnSp>
        <p:nvCxnSpPr>
          <p:cNvPr id="22" name="直線矢印コネクタ 21"/>
          <p:cNvCxnSpPr>
            <a:stCxn id="5" idx="3"/>
          </p:cNvCxnSpPr>
          <p:nvPr/>
        </p:nvCxnSpPr>
        <p:spPr>
          <a:xfrm>
            <a:off x="7108688" y="2418509"/>
            <a:ext cx="516605" cy="19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110757" y="242050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=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32" name="直線コネクタ 31"/>
          <p:cNvCxnSpPr>
            <a:stCxn id="21" idx="3"/>
          </p:cNvCxnSpPr>
          <p:nvPr/>
        </p:nvCxnSpPr>
        <p:spPr>
          <a:xfrm flipV="1">
            <a:off x="9930748" y="2720457"/>
            <a:ext cx="6060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10524001" y="2720455"/>
            <a:ext cx="12791" cy="3948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942929" y="6669359"/>
            <a:ext cx="7581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2942927" y="5737261"/>
            <a:ext cx="22111" cy="932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489834" y="609199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x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7599949" y="3476348"/>
            <a:ext cx="1052435" cy="5368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9059528" y="3414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8847040" y="1651619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956438" y="157560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796478" y="1147563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V=E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 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</a:t>
            </a:r>
          </a:p>
        </p:txBody>
      </p:sp>
      <p:cxnSp>
        <p:nvCxnSpPr>
          <p:cNvPr id="52" name="直線コネクタ 51"/>
          <p:cNvCxnSpPr/>
          <p:nvPr/>
        </p:nvCxnSpPr>
        <p:spPr>
          <a:xfrm>
            <a:off x="8007837" y="4221091"/>
            <a:ext cx="251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リーフォーム 53"/>
          <p:cNvSpPr/>
          <p:nvPr/>
        </p:nvSpPr>
        <p:spPr>
          <a:xfrm>
            <a:off x="8007836" y="4439843"/>
            <a:ext cx="490765" cy="550136"/>
          </a:xfrm>
          <a:custGeom>
            <a:avLst/>
            <a:gdLst>
              <a:gd name="connsiteX0" fmla="*/ 0 w 490765"/>
              <a:gd name="connsiteY0" fmla="*/ 152688 h 550136"/>
              <a:gd name="connsiteX1" fmla="*/ 177800 w 490765"/>
              <a:gd name="connsiteY1" fmla="*/ 288 h 550136"/>
              <a:gd name="connsiteX2" fmla="*/ 482600 w 490765"/>
              <a:gd name="connsiteY2" fmla="*/ 127288 h 550136"/>
              <a:gd name="connsiteX3" fmla="*/ 368300 w 490765"/>
              <a:gd name="connsiteY3" fmla="*/ 533688 h 550136"/>
              <a:gd name="connsiteX4" fmla="*/ 0 w 490765"/>
              <a:gd name="connsiteY4" fmla="*/ 432088 h 55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765" h="550136">
                <a:moveTo>
                  <a:pt x="0" y="152688"/>
                </a:moveTo>
                <a:cubicBezTo>
                  <a:pt x="48683" y="78604"/>
                  <a:pt x="97367" y="4521"/>
                  <a:pt x="177800" y="288"/>
                </a:cubicBezTo>
                <a:cubicBezTo>
                  <a:pt x="258233" y="-3945"/>
                  <a:pt x="450850" y="38388"/>
                  <a:pt x="482600" y="127288"/>
                </a:cubicBezTo>
                <a:cubicBezTo>
                  <a:pt x="514350" y="216188"/>
                  <a:pt x="448733" y="482888"/>
                  <a:pt x="368300" y="533688"/>
                </a:cubicBezTo>
                <a:cubicBezTo>
                  <a:pt x="287867" y="584488"/>
                  <a:pt x="143933" y="508288"/>
                  <a:pt x="0" y="43208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113211" y="4883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ymbol" pitchFamily="18" charset="2"/>
              </a:rPr>
              <a:t>*</a:t>
            </a:r>
            <a:endParaRPr lang="ja-JP" altLang="en-US" sz="2400" dirty="0">
              <a:latin typeface="Symbol" pitchFamily="18" charset="2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6067131" y="5661758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5659244" y="5686544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E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4329165" y="6087052"/>
            <a:ext cx="2024297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V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Symbol" pitchFamily="18" charset="2"/>
                <a:sym typeface="Symbol"/>
              </a:rPr>
              <a:t>*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E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</p:txBody>
      </p:sp>
      <p:sp>
        <p:nvSpPr>
          <p:cNvPr id="65" name="角丸四角形 64"/>
          <p:cNvSpPr/>
          <p:nvPr/>
        </p:nvSpPr>
        <p:spPr>
          <a:xfrm>
            <a:off x="6575309" y="6073548"/>
            <a:ext cx="1796729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=,$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7039935" y="5703026"/>
            <a:ext cx="0" cy="4252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7080616" y="5653806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V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46058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4756" y="125760"/>
            <a:ext cx="10905066" cy="11430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LR(1)</a:t>
            </a:r>
            <a:r>
              <a:rPr kumimoji="1" lang="ja-JP" altLang="en-US" dirty="0"/>
              <a:t>で扱えて</a:t>
            </a:r>
            <a:r>
              <a:rPr kumimoji="1" lang="en-US" altLang="ja-JP" dirty="0"/>
              <a:t>LALR(1)</a:t>
            </a:r>
            <a:r>
              <a:rPr kumimoji="1" lang="ja-JP" altLang="en-US" dirty="0"/>
              <a:t>で扱えない文法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038577" y="980728"/>
            <a:ext cx="10148711" cy="1143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</a:rPr>
              <a:t> {S’</a:t>
            </a: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S$, </a:t>
            </a: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[A] | [B) | (B] | (A), A a, B a} </a:t>
            </a:r>
            <a:endParaRPr lang="ja-JP" altLang="en-US" sz="3200" dirty="0">
              <a:latin typeface="Comic Sans MS" pitchFamily="66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991544" y="3140968"/>
            <a:ext cx="2377155" cy="223224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  ?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[A]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[B)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(B]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(A)  $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968299" y="2800400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1991545" y="2296344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  ?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77696" y="272438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004722" y="2420889"/>
            <a:ext cx="2531439" cy="1735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 . A]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 . B)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 ]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B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 )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4353054" y="3501213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468119" y="3544021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[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036097" y="4505616"/>
            <a:ext cx="2531439" cy="1735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 . B]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 . A)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 )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B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 ]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384429" y="4941168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517812" y="4972305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[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7536161" y="2548372"/>
            <a:ext cx="504057" cy="1596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8040217" y="2220332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[A . ]  $  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8010625" y="2788279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[B . )  $  </a:t>
            </a:r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 flipV="1">
            <a:off x="7536157" y="3040307"/>
            <a:ext cx="474467" cy="65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36157" y="222761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A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536159" y="269254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B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8040217" y="6165304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(A . )  $  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7990494" y="5589240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(B . ]  $  </a:t>
            </a:r>
          </a:p>
        </p:txBody>
      </p:sp>
      <p:cxnSp>
        <p:nvCxnSpPr>
          <p:cNvPr id="25" name="直線矢印コネクタ 24"/>
          <p:cNvCxnSpPr>
            <a:endCxn id="24" idx="1"/>
          </p:cNvCxnSpPr>
          <p:nvPr/>
        </p:nvCxnSpPr>
        <p:spPr>
          <a:xfrm>
            <a:off x="7567535" y="5761606"/>
            <a:ext cx="422960" cy="796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23" idx="1"/>
          </p:cNvCxnSpPr>
          <p:nvPr/>
        </p:nvCxnSpPr>
        <p:spPr>
          <a:xfrm>
            <a:off x="7539621" y="6053465"/>
            <a:ext cx="500596" cy="3638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380832" y="6100809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A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600845" y="572852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B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8010625" y="3444734"/>
            <a:ext cx="2273879" cy="81235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.   ]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B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.   ) 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8030310" y="4622930"/>
            <a:ext cx="2273879" cy="81235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.   )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B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.   ] </a:t>
            </a:r>
          </a:p>
        </p:txBody>
      </p:sp>
      <p:cxnSp>
        <p:nvCxnSpPr>
          <p:cNvPr id="33" name="直線矢印コネクタ 32"/>
          <p:cNvCxnSpPr>
            <a:endCxn id="31" idx="1"/>
          </p:cNvCxnSpPr>
          <p:nvPr/>
        </p:nvCxnSpPr>
        <p:spPr>
          <a:xfrm>
            <a:off x="7536157" y="3619775"/>
            <a:ext cx="474467" cy="2311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32" idx="1"/>
          </p:cNvCxnSpPr>
          <p:nvPr/>
        </p:nvCxnSpPr>
        <p:spPr>
          <a:xfrm flipV="1">
            <a:off x="7536159" y="5029109"/>
            <a:ext cx="494152" cy="584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583644" y="3682757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a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13797" y="465195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a</a:t>
            </a:r>
            <a:endParaRPr lang="ja-JP" alt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7710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991544" y="3140968"/>
            <a:ext cx="2377155" cy="223224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  ?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[A]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[B)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(B]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(A)  $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968299" y="2800400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1991545" y="2296344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  ?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77696" y="272438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004722" y="2420889"/>
            <a:ext cx="2531439" cy="1735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 . A]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 . B)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 ]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B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 )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4353054" y="3501213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468119" y="3544021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[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036097" y="4505616"/>
            <a:ext cx="2531439" cy="1735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 . B]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 . A)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 )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B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 ]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384429" y="4941168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517812" y="4972305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[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7536161" y="2548372"/>
            <a:ext cx="504057" cy="1596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8040217" y="2220332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[A . ]  $  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8010625" y="2788279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[B . )  $  </a:t>
            </a:r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 flipV="1">
            <a:off x="7536157" y="3040307"/>
            <a:ext cx="474467" cy="65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36157" y="222761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A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536159" y="269254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B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8040217" y="6165304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(A . )  $  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7990494" y="5589240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(B . ]  $  </a:t>
            </a:r>
          </a:p>
        </p:txBody>
      </p:sp>
      <p:cxnSp>
        <p:nvCxnSpPr>
          <p:cNvPr id="25" name="直線矢印コネクタ 24"/>
          <p:cNvCxnSpPr>
            <a:endCxn id="24" idx="1"/>
          </p:cNvCxnSpPr>
          <p:nvPr/>
        </p:nvCxnSpPr>
        <p:spPr>
          <a:xfrm>
            <a:off x="7567535" y="5761606"/>
            <a:ext cx="422960" cy="796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23" idx="1"/>
          </p:cNvCxnSpPr>
          <p:nvPr/>
        </p:nvCxnSpPr>
        <p:spPr>
          <a:xfrm>
            <a:off x="7539621" y="6053465"/>
            <a:ext cx="500596" cy="3638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380832" y="6100809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A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600845" y="572852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B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8010625" y="3444734"/>
            <a:ext cx="2273879" cy="812359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.   ]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B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.   ) 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8030310" y="4622930"/>
            <a:ext cx="2273879" cy="812359"/>
          </a:xfrm>
          <a:prstGeom prst="roundRect">
            <a:avLst/>
          </a:prstGeom>
          <a:solidFill>
            <a:srgbClr val="DDF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.   )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B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.   ] </a:t>
            </a:r>
          </a:p>
        </p:txBody>
      </p:sp>
      <p:cxnSp>
        <p:nvCxnSpPr>
          <p:cNvPr id="33" name="直線矢印コネクタ 32"/>
          <p:cNvCxnSpPr>
            <a:endCxn id="31" idx="1"/>
          </p:cNvCxnSpPr>
          <p:nvPr/>
        </p:nvCxnSpPr>
        <p:spPr>
          <a:xfrm>
            <a:off x="7536157" y="3619775"/>
            <a:ext cx="474467" cy="2311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32" idx="1"/>
          </p:cNvCxnSpPr>
          <p:nvPr/>
        </p:nvCxnSpPr>
        <p:spPr>
          <a:xfrm flipV="1">
            <a:off x="7536159" y="5029109"/>
            <a:ext cx="494152" cy="584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583644" y="3682757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a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13797" y="465195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a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471B2480-F601-0545-BB51-CF955EFEC056}"/>
              </a:ext>
            </a:extLst>
          </p:cNvPr>
          <p:cNvSpPr txBox="1">
            <a:spLocks/>
          </p:cNvSpPr>
          <p:nvPr/>
        </p:nvSpPr>
        <p:spPr>
          <a:xfrm>
            <a:off x="654756" y="125760"/>
            <a:ext cx="109050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LR(1)</a:t>
            </a:r>
            <a:r>
              <a:rPr lang="ja-JP" altLang="en-US"/>
              <a:t>で扱えて</a:t>
            </a:r>
            <a:r>
              <a:rPr lang="en-US" altLang="ja-JP"/>
              <a:t>LALR(1)</a:t>
            </a:r>
            <a:r>
              <a:rPr lang="ja-JP" altLang="en-US"/>
              <a:t>で扱えない文法</a:t>
            </a:r>
            <a:endParaRPr lang="ja-JP" altLang="en-US" dirty="0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26E0ADE0-3039-DF42-9CEA-B5A8BEA53456}"/>
              </a:ext>
            </a:extLst>
          </p:cNvPr>
          <p:cNvSpPr txBox="1">
            <a:spLocks/>
          </p:cNvSpPr>
          <p:nvPr/>
        </p:nvSpPr>
        <p:spPr>
          <a:xfrm>
            <a:off x="1038577" y="980728"/>
            <a:ext cx="10148711" cy="1143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</a:rPr>
              <a:t> {S’</a:t>
            </a: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S$, </a:t>
            </a: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[A] | [B) | (B] | (A), A a, B a} </a:t>
            </a:r>
            <a:endParaRPr lang="ja-JP" alt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34784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991544" y="3140968"/>
            <a:ext cx="2377155" cy="223224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 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S$  ? </a:t>
            </a:r>
            <a:endParaRPr lang="en-US" altLang="ja-JP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[A]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[B)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(B]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(A)  $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968299" y="2800400"/>
            <a:ext cx="0" cy="3096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1991545" y="2296344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S’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3200" dirty="0">
                <a:solidFill>
                  <a:prstClr val="black"/>
                </a:solidFill>
                <a:sym typeface="Symbol"/>
              </a:rPr>
              <a:t> .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$  ?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77696" y="272438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S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004722" y="2420889"/>
            <a:ext cx="2531439" cy="1735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 . A]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 . B)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 ]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B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 )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4353054" y="3501213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468119" y="3544021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[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036097" y="4505616"/>
            <a:ext cx="2531439" cy="1735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 . B]  $  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 . A)   $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 )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B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. 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 ]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384429" y="4941168"/>
            <a:ext cx="6296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517812" y="4972305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[</a:t>
            </a:r>
            <a:endParaRPr lang="ja-JP" altLang="en-US" sz="2400" dirty="0">
              <a:latin typeface="Comic Sans MS" pitchFamily="66" charset="0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7536161" y="2548372"/>
            <a:ext cx="504057" cy="1596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8040217" y="2220332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[A . ]  $  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8010625" y="2788279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[B . )  $  </a:t>
            </a:r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 flipV="1">
            <a:off x="7536157" y="3040307"/>
            <a:ext cx="474467" cy="65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36157" y="222761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A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536159" y="269254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B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8040217" y="6165304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(A . )  $  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7990494" y="5589240"/>
            <a:ext cx="2273879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(B . ]  $  </a:t>
            </a:r>
          </a:p>
        </p:txBody>
      </p:sp>
      <p:cxnSp>
        <p:nvCxnSpPr>
          <p:cNvPr id="25" name="直線矢印コネクタ 24"/>
          <p:cNvCxnSpPr>
            <a:endCxn id="24" idx="1"/>
          </p:cNvCxnSpPr>
          <p:nvPr/>
        </p:nvCxnSpPr>
        <p:spPr>
          <a:xfrm>
            <a:off x="7567535" y="5761606"/>
            <a:ext cx="422960" cy="796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23" idx="1"/>
          </p:cNvCxnSpPr>
          <p:nvPr/>
        </p:nvCxnSpPr>
        <p:spPr>
          <a:xfrm>
            <a:off x="7539621" y="6053465"/>
            <a:ext cx="500596" cy="3638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380832" y="6100809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A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600845" y="572852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B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8079935" y="3728539"/>
            <a:ext cx="2273879" cy="812359"/>
          </a:xfrm>
          <a:prstGeom prst="roundRect">
            <a:avLst/>
          </a:prstGeom>
          <a:solidFill>
            <a:srgbClr val="FFD1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.   ] )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B</a:t>
            </a:r>
            <a:r>
              <a:rPr lang="en-US" altLang="ja-JP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ja-JP" sz="24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a .   ] ) </a:t>
            </a:r>
          </a:p>
        </p:txBody>
      </p:sp>
      <p:cxnSp>
        <p:nvCxnSpPr>
          <p:cNvPr id="33" name="直線矢印コネクタ 32"/>
          <p:cNvCxnSpPr>
            <a:endCxn id="31" idx="1"/>
          </p:cNvCxnSpPr>
          <p:nvPr/>
        </p:nvCxnSpPr>
        <p:spPr>
          <a:xfrm>
            <a:off x="7567536" y="3512865"/>
            <a:ext cx="512401" cy="6218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7514664" y="4365105"/>
            <a:ext cx="565273" cy="80697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684028" y="336212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a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10093" y="436510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a</a:t>
            </a:r>
            <a:endParaRPr lang="ja-JP" altLang="en-US" sz="2400" dirty="0">
              <a:latin typeface="Comic Sans MS" pitchFamily="66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079936" y="4525670"/>
            <a:ext cx="2310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reduce/reduce</a:t>
            </a:r>
          </a:p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conflict!</a:t>
            </a:r>
            <a:endParaRPr lang="ja-JP" alt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A716B3AE-FE71-9448-B292-66BB0F2236E0}"/>
              </a:ext>
            </a:extLst>
          </p:cNvPr>
          <p:cNvSpPr txBox="1">
            <a:spLocks/>
          </p:cNvSpPr>
          <p:nvPr/>
        </p:nvSpPr>
        <p:spPr>
          <a:xfrm>
            <a:off x="654756" y="125760"/>
            <a:ext cx="109050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LR(1)</a:t>
            </a:r>
            <a:r>
              <a:rPr lang="ja-JP" altLang="en-US"/>
              <a:t>で扱えて</a:t>
            </a:r>
            <a:r>
              <a:rPr lang="en-US" altLang="ja-JP"/>
              <a:t>LALR(1)</a:t>
            </a:r>
            <a:r>
              <a:rPr lang="ja-JP" altLang="en-US"/>
              <a:t>で扱えない文法</a:t>
            </a:r>
            <a:endParaRPr lang="ja-JP" altLang="en-US" dirty="0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FF9C9A55-570F-DF4C-8FB8-C667B8EC8576}"/>
              </a:ext>
            </a:extLst>
          </p:cNvPr>
          <p:cNvSpPr txBox="1">
            <a:spLocks/>
          </p:cNvSpPr>
          <p:nvPr/>
        </p:nvSpPr>
        <p:spPr>
          <a:xfrm>
            <a:off x="1038577" y="980728"/>
            <a:ext cx="10148711" cy="1143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</a:rPr>
              <a:t> {S’</a:t>
            </a: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S$, </a:t>
            </a: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altLang="ja-JP" sz="32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[A] | [B) | (B] | (A), A a, B a} </a:t>
            </a:r>
            <a:endParaRPr lang="ja-JP" alt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9334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6479" y="8757"/>
            <a:ext cx="8229600" cy="899963"/>
          </a:xfrm>
        </p:spPr>
        <p:txBody>
          <a:bodyPr/>
          <a:lstStyle/>
          <a:p>
            <a:r>
              <a:rPr kumimoji="1" lang="ja-JP" altLang="en-US" dirty="0"/>
              <a:t>文法クラスの分類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1991544" y="836712"/>
            <a:ext cx="7992888" cy="583264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 flipH="1">
            <a:off x="6609668" y="836713"/>
            <a:ext cx="276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文脈自由文法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79576" y="1298378"/>
            <a:ext cx="6400328" cy="515495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3669132" y="1298378"/>
            <a:ext cx="418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あいまいでない文脈自由文法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169881" y="4078101"/>
            <a:ext cx="2998128" cy="1660084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945029" y="2695428"/>
            <a:ext cx="3776055" cy="3325861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783633" y="2114096"/>
            <a:ext cx="4186672" cy="4123217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 flipH="1">
            <a:off x="5458136" y="2145223"/>
            <a:ext cx="12629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2"/>
                </a:solidFill>
                <a:latin typeface="Comic Sans MS" pitchFamily="66" charset="0"/>
              </a:rPr>
              <a:t>LR(2)</a:t>
            </a:r>
            <a:endParaRPr lang="ja-JP" altLang="en-US" sz="2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 flipH="1">
            <a:off x="5298808" y="2652553"/>
            <a:ext cx="12629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2"/>
                </a:solidFill>
                <a:latin typeface="Comic Sans MS" pitchFamily="66" charset="0"/>
              </a:rPr>
              <a:t>LR(1)</a:t>
            </a:r>
            <a:endParaRPr lang="ja-JP" altLang="en-US" sz="2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 flipH="1">
            <a:off x="5301029" y="4081906"/>
            <a:ext cx="106352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2"/>
                </a:solidFill>
                <a:latin typeface="Comic Sans MS" pitchFamily="66" charset="0"/>
              </a:rPr>
              <a:t>LR(0)</a:t>
            </a:r>
            <a:endParaRPr lang="ja-JP" altLang="en-US" sz="2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491111" y="4259135"/>
            <a:ext cx="1385860" cy="13587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 flipH="1">
            <a:off x="3938531" y="4275297"/>
            <a:ext cx="9384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LL(0)</a:t>
            </a:r>
            <a:endParaRPr lang="ja-JP" alt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91487" y="2873253"/>
            <a:ext cx="1657591" cy="30040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 flipH="1">
            <a:off x="3954635" y="2849253"/>
            <a:ext cx="9384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LL(1)</a:t>
            </a:r>
            <a:endParaRPr lang="ja-JP" alt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249842" y="2276873"/>
            <a:ext cx="1982063" cy="3888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 flipH="1">
            <a:off x="3939647" y="2233763"/>
            <a:ext cx="9384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LL(2)</a:t>
            </a:r>
            <a:endParaRPr lang="ja-JP" alt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071665" y="3717032"/>
            <a:ext cx="3248745" cy="217355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 flipH="1">
            <a:off x="5298808" y="3717033"/>
            <a:ext cx="106352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2"/>
                </a:solidFill>
                <a:latin typeface="Comic Sans MS" pitchFamily="66" charset="0"/>
              </a:rPr>
              <a:t>SLR</a:t>
            </a:r>
            <a:endParaRPr lang="ja-JP" altLang="en-US" sz="2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015987" y="3310917"/>
            <a:ext cx="3593680" cy="2673603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 flipH="1">
            <a:off x="5232781" y="3310919"/>
            <a:ext cx="148536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2"/>
                </a:solidFill>
                <a:latin typeface="Comic Sans MS" pitchFamily="66" charset="0"/>
              </a:rPr>
              <a:t>LALR(1)</a:t>
            </a:r>
            <a:endParaRPr lang="ja-JP" altLang="en-US" sz="2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95601" y="1760043"/>
            <a:ext cx="5362599" cy="4629669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 flipH="1">
            <a:off x="6561753" y="1683788"/>
            <a:ext cx="12629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2"/>
                </a:solidFill>
                <a:latin typeface="Comic Sans MS" pitchFamily="66" charset="0"/>
              </a:rPr>
              <a:t>LR(k)</a:t>
            </a:r>
            <a:endParaRPr lang="ja-JP" altLang="en-US" sz="2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084386" y="1766830"/>
            <a:ext cx="2214423" cy="45576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flipH="1">
            <a:off x="4092047" y="1691397"/>
            <a:ext cx="9384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LL(k)</a:t>
            </a:r>
            <a:endParaRPr lang="ja-JP" alt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47855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75520" y="394628"/>
            <a:ext cx="8229600" cy="1143000"/>
          </a:xfrm>
        </p:spPr>
        <p:txBody>
          <a:bodyPr/>
          <a:lstStyle/>
          <a:p>
            <a:r>
              <a:rPr kumimoji="1" lang="en-US" altLang="ja-JP" dirty="0">
                <a:latin typeface="Comic Sans MS" pitchFamily="66" charset="0"/>
              </a:rPr>
              <a:t>LL(k)       </a:t>
            </a:r>
            <a:r>
              <a:rPr kumimoji="1" lang="en-US" altLang="ja-JP" dirty="0" err="1">
                <a:latin typeface="Comic Sans MS" pitchFamily="66" charset="0"/>
              </a:rPr>
              <a:t>vs</a:t>
            </a:r>
            <a:r>
              <a:rPr kumimoji="1" lang="en-US" altLang="ja-JP" dirty="0">
                <a:latin typeface="Comic Sans MS" pitchFamily="66" charset="0"/>
              </a:rPr>
              <a:t>         LR(</a:t>
            </a:r>
            <a:r>
              <a:rPr lang="en-US" altLang="ja-JP" dirty="0">
                <a:latin typeface="Comic Sans MS" pitchFamily="66" charset="0"/>
              </a:rPr>
              <a:t>k)</a:t>
            </a:r>
            <a:endParaRPr kumimoji="1" lang="ja-JP" altLang="en-US" dirty="0">
              <a:latin typeface="Comic Sans MS" pitchFamily="66" charset="0"/>
            </a:endParaRPr>
          </a:p>
        </p:txBody>
      </p:sp>
      <p:sp>
        <p:nvSpPr>
          <p:cNvPr id="4" name="二等辺三角形 3"/>
          <p:cNvSpPr/>
          <p:nvPr/>
        </p:nvSpPr>
        <p:spPr>
          <a:xfrm>
            <a:off x="2063552" y="2060848"/>
            <a:ext cx="3384376" cy="309634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二等辺三角形 4"/>
          <p:cNvSpPr/>
          <p:nvPr/>
        </p:nvSpPr>
        <p:spPr>
          <a:xfrm>
            <a:off x="2764319" y="3356993"/>
            <a:ext cx="1694811" cy="1803167"/>
          </a:xfrm>
          <a:prstGeom prst="triangle">
            <a:avLst>
              <a:gd name="adj" fmla="val 5265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39174" y="15376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95159" y="2829911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A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8" name="二等辺三角形 7"/>
          <p:cNvSpPr/>
          <p:nvPr/>
        </p:nvSpPr>
        <p:spPr>
          <a:xfrm>
            <a:off x="6672064" y="2085532"/>
            <a:ext cx="3345256" cy="309634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7372831" y="3381677"/>
            <a:ext cx="1694811" cy="1803167"/>
          </a:xfrm>
          <a:prstGeom prst="triangle">
            <a:avLst>
              <a:gd name="adj" fmla="val 5265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28126" y="15312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S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003671" y="2854595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omic Sans MS" pitchFamily="66" charset="0"/>
              </a:rPr>
              <a:t>A</a:t>
            </a:r>
            <a:endParaRPr lang="ja-JP" altLang="en-US" sz="2800" dirty="0">
              <a:latin typeface="Comic Sans MS" pitchFamily="66" charset="0"/>
            </a:endParaRPr>
          </a:p>
        </p:txBody>
      </p:sp>
      <p:sp>
        <p:nvSpPr>
          <p:cNvPr id="12" name="右中かっこ 11"/>
          <p:cNvSpPr/>
          <p:nvPr/>
        </p:nvSpPr>
        <p:spPr>
          <a:xfrm rot="5400000">
            <a:off x="3013801" y="4950818"/>
            <a:ext cx="153675" cy="62172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34573" y="5338518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k</a:t>
            </a:r>
            <a:r>
              <a:rPr lang="ja-JP" altLang="en-US" sz="2400" dirty="0">
                <a:latin typeface="Comic Sans MS" pitchFamily="66" charset="0"/>
              </a:rPr>
              <a:t>文字</a:t>
            </a:r>
          </a:p>
        </p:txBody>
      </p:sp>
      <p:sp>
        <p:nvSpPr>
          <p:cNvPr id="14" name="右中かっこ 13"/>
          <p:cNvSpPr/>
          <p:nvPr/>
        </p:nvSpPr>
        <p:spPr>
          <a:xfrm rot="5400000">
            <a:off x="9287842" y="4936994"/>
            <a:ext cx="181327" cy="62172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03174" y="533852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omic Sans MS" pitchFamily="66" charset="0"/>
              </a:rPr>
              <a:t>k</a:t>
            </a:r>
            <a:r>
              <a:rPr lang="ja-JP" altLang="en-US" sz="2400" dirty="0">
                <a:latin typeface="Comic Sans MS" pitchFamily="66" charset="0"/>
              </a:rPr>
              <a:t>文字</a:t>
            </a:r>
          </a:p>
        </p:txBody>
      </p:sp>
      <p:sp>
        <p:nvSpPr>
          <p:cNvPr id="16" name="右中かっこ 15"/>
          <p:cNvSpPr/>
          <p:nvPr/>
        </p:nvSpPr>
        <p:spPr>
          <a:xfrm rot="5400000">
            <a:off x="2612050" y="5159830"/>
            <a:ext cx="221105" cy="135779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37427" y="607060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Comic Sans MS" pitchFamily="66" charset="0"/>
              </a:rPr>
              <a:t>この部分から規則を選択</a:t>
            </a:r>
          </a:p>
        </p:txBody>
      </p:sp>
      <p:sp>
        <p:nvSpPr>
          <p:cNvPr id="18" name="右中かっこ 17"/>
          <p:cNvSpPr/>
          <p:nvPr/>
        </p:nvSpPr>
        <p:spPr>
          <a:xfrm rot="5400000">
            <a:off x="8050458" y="4399459"/>
            <a:ext cx="221105" cy="305671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26379" y="615969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Comic Sans MS" pitchFamily="66" charset="0"/>
              </a:rPr>
              <a:t>この部分から規則を選択</a:t>
            </a:r>
          </a:p>
        </p:txBody>
      </p:sp>
    </p:spTree>
    <p:extLst>
      <p:ext uri="{BB962C8B-B14F-4D97-AF65-F5344CB8AC3E}">
        <p14:creationId xmlns:p14="http://schemas.microsoft.com/office/powerpoint/2010/main" val="803152912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6479" y="8757"/>
            <a:ext cx="8229600" cy="89996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言語</a:t>
            </a:r>
            <a:r>
              <a:rPr kumimoji="1" lang="ja-JP" altLang="en-US" dirty="0"/>
              <a:t>クラスの分類（参考）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1991544" y="836712"/>
            <a:ext cx="7992888" cy="583264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 flipH="1">
            <a:off x="6609668" y="836713"/>
            <a:ext cx="276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文脈自由言語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79576" y="1298378"/>
            <a:ext cx="6400328" cy="515495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3669132" y="1298378"/>
            <a:ext cx="418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曖昧でない文脈自由言語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432000" y="4108463"/>
            <a:ext cx="2776523" cy="1660084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 flipH="1">
            <a:off x="5301029" y="4081906"/>
            <a:ext cx="106352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2"/>
                </a:solidFill>
                <a:latin typeface="Comic Sans MS" pitchFamily="66" charset="0"/>
              </a:rPr>
              <a:t>LR(0)</a:t>
            </a:r>
            <a:endParaRPr lang="ja-JP" altLang="en-US" sz="2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491111" y="4259135"/>
            <a:ext cx="1385860" cy="13587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 flipH="1">
            <a:off x="3938531" y="4275297"/>
            <a:ext cx="9384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LL(0)</a:t>
            </a:r>
            <a:endParaRPr lang="ja-JP" alt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91487" y="2873253"/>
            <a:ext cx="1657591" cy="30040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 flipH="1">
            <a:off x="3954635" y="2849253"/>
            <a:ext cx="9384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LL(1)</a:t>
            </a:r>
            <a:endParaRPr lang="ja-JP" alt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249842" y="2276873"/>
            <a:ext cx="1982063" cy="3888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 flipH="1">
            <a:off x="3939647" y="2233763"/>
            <a:ext cx="9384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LL(2)</a:t>
            </a:r>
            <a:endParaRPr lang="ja-JP" alt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95601" y="1760043"/>
            <a:ext cx="5362599" cy="4629669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 flipH="1">
            <a:off x="5663952" y="1914620"/>
            <a:ext cx="21942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2"/>
                </a:solidFill>
                <a:latin typeface="Comic Sans MS" pitchFamily="66" charset="0"/>
              </a:rPr>
              <a:t>SLR(1)</a:t>
            </a:r>
          </a:p>
          <a:p>
            <a:r>
              <a:rPr lang="en-US" altLang="ja-JP" sz="2400" dirty="0">
                <a:solidFill>
                  <a:schemeClr val="tx2"/>
                </a:solidFill>
                <a:latin typeface="Comic Sans MS" pitchFamily="66" charset="0"/>
              </a:rPr>
              <a:t>=LALR(1)</a:t>
            </a:r>
          </a:p>
          <a:p>
            <a:r>
              <a:rPr lang="en-US" altLang="ja-JP" sz="2400" dirty="0">
                <a:solidFill>
                  <a:schemeClr val="tx2"/>
                </a:solidFill>
                <a:latin typeface="Comic Sans MS" pitchFamily="66" charset="0"/>
              </a:rPr>
              <a:t>=LR(k)</a:t>
            </a:r>
          </a:p>
          <a:p>
            <a:r>
              <a:rPr lang="en-US" altLang="ja-JP" sz="2400" dirty="0">
                <a:solidFill>
                  <a:schemeClr val="tx2"/>
                </a:solidFill>
                <a:latin typeface="Comic Sans MS" pitchFamily="66" charset="0"/>
              </a:rPr>
              <a:t>(for k&gt;0) [1]</a:t>
            </a:r>
            <a:endParaRPr lang="ja-JP" altLang="en-US" sz="2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084386" y="1914619"/>
            <a:ext cx="2214423" cy="4409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flipH="1">
            <a:off x="3976515" y="1815207"/>
            <a:ext cx="9384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LL(k)</a:t>
            </a:r>
            <a:endParaRPr lang="ja-JP" alt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79740" y="475383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40202" y="5373217"/>
            <a:ext cx="2039975" cy="792089"/>
          </a:xfrm>
          <a:prstGeom prst="wedgeRoundRectCallout">
            <a:avLst>
              <a:gd name="adj1" fmla="val -43673"/>
              <a:gd name="adj2" fmla="val -879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{</a:t>
            </a:r>
            <a:r>
              <a:rPr lang="en-US" altLang="ja-JP" sz="2400" dirty="0" err="1">
                <a:solidFill>
                  <a:schemeClr val="tx1"/>
                </a:solidFill>
                <a:latin typeface="Comic Sans MS" pitchFamily="66" charset="0"/>
              </a:rPr>
              <a:t>a</a:t>
            </a:r>
            <a:r>
              <a:rPr lang="en-US" altLang="ja-JP" sz="2400" baseline="30000" dirty="0" err="1">
                <a:solidFill>
                  <a:schemeClr val="tx1"/>
                </a:solidFill>
                <a:latin typeface="Comic Sans MS" pitchFamily="66" charset="0"/>
              </a:rPr>
              <a:t>n</a:t>
            </a:r>
            <a:r>
              <a:rPr lang="en-US" altLang="ja-JP" sz="2400" dirty="0" err="1">
                <a:solidFill>
                  <a:schemeClr val="tx1"/>
                </a:solidFill>
                <a:latin typeface="Comic Sans MS" pitchFamily="66" charset="0"/>
              </a:rPr>
              <a:t>b</a:t>
            </a:r>
            <a:r>
              <a:rPr lang="en-US" altLang="ja-JP" sz="2400" baseline="30000" dirty="0" err="1">
                <a:solidFill>
                  <a:schemeClr val="tx1"/>
                </a:solidFill>
                <a:latin typeface="Comic Sans MS" pitchFamily="66" charset="0"/>
              </a:rPr>
              <a:t>n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altLang="ja-JP" sz="2400" dirty="0" err="1">
                <a:solidFill>
                  <a:schemeClr val="tx1"/>
                </a:solidFill>
                <a:latin typeface="Comic Sans MS" pitchFamily="66" charset="0"/>
              </a:rPr>
              <a:t>a</a:t>
            </a:r>
            <a:r>
              <a:rPr lang="en-US" altLang="ja-JP" sz="2400" baseline="30000" dirty="0" err="1">
                <a:solidFill>
                  <a:schemeClr val="tx1"/>
                </a:solidFill>
                <a:latin typeface="Comic Sans MS" pitchFamily="66" charset="0"/>
              </a:rPr>
              <a:t>n</a:t>
            </a:r>
            <a:r>
              <a:rPr lang="en-US" altLang="ja-JP" sz="2400" dirty="0" err="1">
                <a:solidFill>
                  <a:schemeClr val="tx1"/>
                </a:solidFill>
                <a:latin typeface="Comic Sans MS" pitchFamily="66" charset="0"/>
              </a:rPr>
              <a:t>c</a:t>
            </a:r>
            <a:r>
              <a:rPr lang="en-US" altLang="ja-JP" sz="2400" baseline="30000" dirty="0" err="1">
                <a:solidFill>
                  <a:schemeClr val="tx1"/>
                </a:solidFill>
                <a:latin typeface="Comic Sans MS" pitchFamily="66" charset="0"/>
              </a:rPr>
              <a:t>n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b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| n&gt;0} [2]</a:t>
            </a:r>
            <a:endParaRPr lang="ja-JP" altLang="en-US" sz="2400" baseline="30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660189" y="40059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6850446" y="4506129"/>
            <a:ext cx="2521813" cy="792089"/>
          </a:xfrm>
          <a:prstGeom prst="wedgeRoundRectCallout">
            <a:avLst>
              <a:gd name="adj1" fmla="val -46613"/>
              <a:gd name="adj2" fmla="val -7701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{</a:t>
            </a:r>
            <a:r>
              <a:rPr lang="en-US" altLang="ja-JP" sz="2400" dirty="0" err="1">
                <a:solidFill>
                  <a:schemeClr val="tx1"/>
                </a:solidFill>
                <a:latin typeface="Comic Sans MS" pitchFamily="66" charset="0"/>
              </a:rPr>
              <a:t>a</a:t>
            </a:r>
            <a:r>
              <a:rPr lang="en-US" altLang="ja-JP" sz="2400" baseline="30000" dirty="0" err="1">
                <a:solidFill>
                  <a:schemeClr val="tx1"/>
                </a:solidFill>
                <a:latin typeface="Comic Sans MS" pitchFamily="66" charset="0"/>
              </a:rPr>
              <a:t>m</a:t>
            </a:r>
            <a:r>
              <a:rPr lang="en-US" altLang="ja-JP" sz="2400" dirty="0" err="1">
                <a:solidFill>
                  <a:schemeClr val="tx1"/>
                </a:solidFill>
                <a:latin typeface="Comic Sans MS" pitchFamily="66" charset="0"/>
              </a:rPr>
              <a:t>b</a:t>
            </a:r>
            <a:r>
              <a:rPr lang="en-US" altLang="ja-JP" sz="2400" baseline="30000" dirty="0" err="1">
                <a:solidFill>
                  <a:schemeClr val="tx1"/>
                </a:solidFill>
                <a:latin typeface="Comic Sans MS" pitchFamily="66" charset="0"/>
              </a:rPr>
              <a:t>n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| </a:t>
            </a:r>
            <a:r>
              <a:rPr lang="en-US" altLang="ja-JP" sz="2400" dirty="0" err="1">
                <a:solidFill>
                  <a:schemeClr val="tx1"/>
                </a:solidFill>
                <a:latin typeface="Comic Sans MS" pitchFamily="66" charset="0"/>
              </a:rPr>
              <a:t>m</a:t>
            </a:r>
            <a:r>
              <a:rPr lang="en-US" altLang="ja-JP" sz="2400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</a:t>
            </a:r>
            <a:r>
              <a:rPr lang="en-US" altLang="ja-JP" sz="2400" dirty="0" err="1">
                <a:solidFill>
                  <a:schemeClr val="tx1"/>
                </a:solidFill>
                <a:latin typeface="Comic Sans MS" pitchFamily="66" charset="0"/>
              </a:rPr>
              <a:t>n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&gt;0} [2,3] </a:t>
            </a:r>
            <a:endParaRPr lang="ja-JP" altLang="en-US" sz="2400" baseline="30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99360" y="360768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mic Sans MS" pitchFamily="66" charset="0"/>
              </a:rPr>
              <a:t>x</a:t>
            </a:r>
            <a:endParaRPr lang="ja-JP" altLang="en-US" dirty="0">
              <a:latin typeface="Comic Sans MS" pitchFamily="66" charset="0"/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1643094" y="2960949"/>
            <a:ext cx="2039975" cy="792089"/>
          </a:xfrm>
          <a:prstGeom prst="wedgeRoundRectCallout">
            <a:avLst>
              <a:gd name="adj1" fmla="val 62936"/>
              <a:gd name="adj2" fmla="val 462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{</a:t>
            </a:r>
            <a:r>
              <a:rPr lang="en-US" altLang="ja-JP" sz="2400" dirty="0" err="1">
                <a:solidFill>
                  <a:schemeClr val="tx1"/>
                </a:solidFill>
                <a:latin typeface="Comic Sans MS" pitchFamily="66" charset="0"/>
              </a:rPr>
              <a:t>ab</a:t>
            </a:r>
            <a:r>
              <a:rPr lang="en-US" altLang="ja-JP" sz="2400" baseline="30000" dirty="0" err="1">
                <a:solidFill>
                  <a:schemeClr val="tx1"/>
                </a:solidFill>
                <a:latin typeface="Comic Sans MS" pitchFamily="66" charset="0"/>
              </a:rPr>
              <a:t>n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altLang="ja-JP" sz="2400" dirty="0" err="1">
                <a:solidFill>
                  <a:schemeClr val="tx1"/>
                </a:solidFill>
                <a:latin typeface="Comic Sans MS" pitchFamily="66" charset="0"/>
              </a:rPr>
              <a:t>cd</a:t>
            </a:r>
            <a:r>
              <a:rPr lang="en-US" altLang="ja-JP" sz="2400" baseline="30000" dirty="0" err="1">
                <a:solidFill>
                  <a:schemeClr val="tx1"/>
                </a:solidFill>
                <a:latin typeface="Comic Sans MS" pitchFamily="66" charset="0"/>
              </a:rPr>
              <a:t>n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b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| n&gt;0} [2]</a:t>
            </a:r>
            <a:endParaRPr lang="ja-JP" altLang="en-US" sz="2400" baseline="300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1468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言語</a:t>
            </a:r>
            <a:r>
              <a:rPr lang="ja-JP" altLang="en-US" dirty="0"/>
              <a:t>クラスの分類に関する</a:t>
            </a:r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978" y="1340769"/>
            <a:ext cx="114808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1800" dirty="0">
                <a:latin typeface="Comic Sans MS" pitchFamily="66" charset="0"/>
              </a:rPr>
              <a:t>[1] </a:t>
            </a:r>
            <a:r>
              <a:rPr lang="en-US" altLang="ja-JP" sz="1800" dirty="0" err="1">
                <a:latin typeface="Comic Sans MS" pitchFamily="66" charset="0"/>
              </a:rPr>
              <a:t>Mickunas</a:t>
            </a:r>
            <a:r>
              <a:rPr lang="en-US" altLang="ja-JP" sz="1800" dirty="0">
                <a:latin typeface="Comic Sans MS" pitchFamily="66" charset="0"/>
              </a:rPr>
              <a:t>, Lancaster, and Schneider,  “Transforming LR(k) Grammars to LR(1), SLR(1) and (1,1) Bounded Right Context Grammars”, JACM, 23(3), 1976. (SLR(1)=LR(k) for all k&gt;0</a:t>
            </a:r>
            <a:r>
              <a:rPr lang="ja-JP" altLang="en-US" sz="1800" dirty="0">
                <a:latin typeface="Comic Sans MS" pitchFamily="66" charset="0"/>
              </a:rPr>
              <a:t>の</a:t>
            </a:r>
            <a:r>
              <a:rPr lang="ja-JP" altLang="en-US" sz="1800">
                <a:latin typeface="Comic Sans MS" pitchFamily="66" charset="0"/>
              </a:rPr>
              <a:t>証明</a:t>
            </a:r>
            <a:r>
              <a:rPr lang="en-US" altLang="ja-JP" sz="1800" dirty="0">
                <a:latin typeface="Comic Sans MS" pitchFamily="66" charset="0"/>
              </a:rPr>
              <a:t>)</a:t>
            </a:r>
            <a:br>
              <a:rPr lang="en-US" altLang="ja-JP" sz="1800" dirty="0">
                <a:latin typeface="Comic Sans MS" pitchFamily="66" charset="0"/>
              </a:rPr>
            </a:br>
            <a:r>
              <a:rPr lang="en-US" altLang="ja-JP" sz="1800" dirty="0">
                <a:latin typeface="Comic Sans MS" pitchFamily="66" charset="0"/>
              </a:rPr>
              <a:t>[2] Beatty, “Two Iteration Theorems for the LL(k) Languages”, Theoretical Computer Science, 12, 1980</a:t>
            </a:r>
            <a:br>
              <a:rPr lang="en-US" altLang="ja-JP" sz="1800" dirty="0">
                <a:latin typeface="Comic Sans MS" pitchFamily="66" charset="0"/>
              </a:rPr>
            </a:br>
            <a:r>
              <a:rPr lang="en-US" altLang="ja-JP" sz="1800" dirty="0">
                <a:latin typeface="Comic Sans MS" pitchFamily="66" charset="0"/>
              </a:rPr>
              <a:t>({</a:t>
            </a:r>
            <a:r>
              <a:rPr lang="en-US" altLang="ja-JP" sz="1800" dirty="0" err="1">
                <a:latin typeface="Comic Sans MS" pitchFamily="66" charset="0"/>
              </a:rPr>
              <a:t>a</a:t>
            </a:r>
            <a:r>
              <a:rPr lang="en-US" altLang="ja-JP" sz="1800" baseline="30000" dirty="0" err="1">
                <a:latin typeface="Comic Sans MS" pitchFamily="66" charset="0"/>
              </a:rPr>
              <a:t>n</a:t>
            </a:r>
            <a:r>
              <a:rPr lang="en-US" altLang="ja-JP" sz="1800" dirty="0" err="1">
                <a:latin typeface="Comic Sans MS" pitchFamily="66" charset="0"/>
              </a:rPr>
              <a:t>b</a:t>
            </a:r>
            <a:r>
              <a:rPr lang="en-US" altLang="ja-JP" sz="1800" baseline="30000" dirty="0" err="1">
                <a:latin typeface="Comic Sans MS" pitchFamily="66" charset="0"/>
              </a:rPr>
              <a:t>n</a:t>
            </a:r>
            <a:r>
              <a:rPr lang="en-US" altLang="ja-JP" sz="1800" dirty="0">
                <a:latin typeface="Comic Sans MS" pitchFamily="66" charset="0"/>
              </a:rPr>
              <a:t>, </a:t>
            </a:r>
            <a:r>
              <a:rPr lang="en-US" altLang="ja-JP" sz="1800" dirty="0" err="1">
                <a:latin typeface="Comic Sans MS" pitchFamily="66" charset="0"/>
              </a:rPr>
              <a:t>a</a:t>
            </a:r>
            <a:r>
              <a:rPr lang="en-US" altLang="ja-JP" sz="1800" baseline="30000" dirty="0" err="1">
                <a:latin typeface="Comic Sans MS" pitchFamily="66" charset="0"/>
              </a:rPr>
              <a:t>n</a:t>
            </a:r>
            <a:r>
              <a:rPr lang="en-US" altLang="ja-JP" sz="1800" dirty="0" err="1">
                <a:latin typeface="Comic Sans MS" pitchFamily="66" charset="0"/>
              </a:rPr>
              <a:t>c</a:t>
            </a:r>
            <a:r>
              <a:rPr lang="en-US" altLang="ja-JP" sz="1800" baseline="30000" dirty="0" err="1">
                <a:latin typeface="Comic Sans MS" pitchFamily="66" charset="0"/>
              </a:rPr>
              <a:t>n</a:t>
            </a:r>
            <a:r>
              <a:rPr lang="en-US" altLang="ja-JP" sz="1800" dirty="0">
                <a:latin typeface="Comic Sans MS" pitchFamily="66" charset="0"/>
              </a:rPr>
              <a:t> | n&gt;0} </a:t>
            </a:r>
            <a:r>
              <a:rPr lang="ja-JP" altLang="en-US" sz="1800" dirty="0">
                <a:latin typeface="Comic Sans MS" pitchFamily="66" charset="0"/>
              </a:rPr>
              <a:t>や</a:t>
            </a:r>
            <a:r>
              <a:rPr lang="en-US" altLang="ja-JP" sz="1800" dirty="0">
                <a:latin typeface="Comic Sans MS" pitchFamily="66" charset="0"/>
              </a:rPr>
              <a:t>{</a:t>
            </a:r>
            <a:r>
              <a:rPr lang="en-US" altLang="ja-JP" sz="1800" dirty="0" err="1">
                <a:latin typeface="Comic Sans MS" pitchFamily="66" charset="0"/>
              </a:rPr>
              <a:t>a</a:t>
            </a:r>
            <a:r>
              <a:rPr lang="en-US" altLang="ja-JP" sz="1800" baseline="30000" dirty="0" err="1">
                <a:latin typeface="Comic Sans MS" pitchFamily="66" charset="0"/>
              </a:rPr>
              <a:t>m</a:t>
            </a:r>
            <a:r>
              <a:rPr lang="en-US" altLang="ja-JP" sz="1800" dirty="0" err="1">
                <a:latin typeface="Comic Sans MS" pitchFamily="66" charset="0"/>
              </a:rPr>
              <a:t>b</a:t>
            </a:r>
            <a:r>
              <a:rPr lang="en-US" altLang="ja-JP" sz="1800" baseline="30000" dirty="0" err="1">
                <a:latin typeface="Comic Sans MS" pitchFamily="66" charset="0"/>
              </a:rPr>
              <a:t>n</a:t>
            </a:r>
            <a:r>
              <a:rPr lang="en-US" altLang="ja-JP" sz="1800" dirty="0">
                <a:latin typeface="Comic Sans MS" pitchFamily="66" charset="0"/>
              </a:rPr>
              <a:t>| </a:t>
            </a:r>
            <a:r>
              <a:rPr lang="en-US" altLang="ja-JP" sz="1800" dirty="0" err="1">
                <a:latin typeface="Comic Sans MS" pitchFamily="66" charset="0"/>
              </a:rPr>
              <a:t>m</a:t>
            </a:r>
            <a:r>
              <a:rPr lang="en-US" altLang="ja-JP" sz="1800" dirty="0" err="1">
                <a:latin typeface="Comic Sans MS" pitchFamily="66" charset="0"/>
                <a:sym typeface="Symbol"/>
              </a:rPr>
              <a:t></a:t>
            </a:r>
            <a:r>
              <a:rPr lang="en-US" altLang="ja-JP" sz="1800" dirty="0" err="1">
                <a:latin typeface="Comic Sans MS" pitchFamily="66" charset="0"/>
              </a:rPr>
              <a:t>n</a:t>
            </a:r>
            <a:r>
              <a:rPr lang="en-US" altLang="ja-JP" sz="1800" dirty="0">
                <a:latin typeface="Comic Sans MS" pitchFamily="66" charset="0"/>
              </a:rPr>
              <a:t>&gt;0} </a:t>
            </a:r>
            <a:r>
              <a:rPr lang="ja-JP" altLang="en-US" sz="1800" dirty="0">
                <a:latin typeface="Comic Sans MS" pitchFamily="66" charset="0"/>
              </a:rPr>
              <a:t>が</a:t>
            </a:r>
            <a:r>
              <a:rPr lang="en-US" altLang="ja-JP" sz="1800" dirty="0">
                <a:latin typeface="Comic Sans MS" pitchFamily="66" charset="0"/>
              </a:rPr>
              <a:t>LL(k)</a:t>
            </a:r>
            <a:r>
              <a:rPr lang="ja-JP" altLang="en-US" sz="1800" dirty="0">
                <a:latin typeface="Comic Sans MS" pitchFamily="66" charset="0"/>
              </a:rPr>
              <a:t>でないことの証明</a:t>
            </a:r>
            <a:r>
              <a:rPr lang="en-US" altLang="ja-JP" sz="1800" dirty="0">
                <a:latin typeface="Comic Sans MS" pitchFamily="66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1800" dirty="0">
                <a:latin typeface="Comic Sans MS" pitchFamily="66" charset="0"/>
              </a:rPr>
              <a:t>[3] Geller and Harrison, “On LR(k) Grammars and Languages”, Theoretical Computer Science, 4, 1977</a:t>
            </a:r>
            <a:br>
              <a:rPr lang="en-US" altLang="ja-JP" sz="1800" dirty="0">
                <a:latin typeface="Comic Sans MS" pitchFamily="66" charset="0"/>
              </a:rPr>
            </a:br>
            <a:r>
              <a:rPr lang="en-US" altLang="ja-JP" sz="1800" dirty="0">
                <a:latin typeface="Comic Sans MS" pitchFamily="66" charset="0"/>
              </a:rPr>
              <a:t>(LR(0)</a:t>
            </a:r>
            <a:r>
              <a:rPr lang="ja-JP" altLang="en-US" sz="1800" dirty="0">
                <a:latin typeface="Comic Sans MS" pitchFamily="66" charset="0"/>
              </a:rPr>
              <a:t>言語を特徴づける</a:t>
            </a:r>
            <a:r>
              <a:rPr lang="en-US" altLang="ja-JP" sz="1800" dirty="0">
                <a:latin typeface="Comic Sans MS" pitchFamily="66" charset="0"/>
              </a:rPr>
              <a:t>Theorem 3.1(b)</a:t>
            </a:r>
            <a:r>
              <a:rPr lang="ja-JP" altLang="en-US" sz="1800" dirty="0">
                <a:latin typeface="Comic Sans MS" pitchFamily="66" charset="0"/>
              </a:rPr>
              <a:t>から</a:t>
            </a:r>
            <a:r>
              <a:rPr lang="en-US" altLang="ja-JP" sz="1800" dirty="0">
                <a:latin typeface="Comic Sans MS" pitchFamily="66" charset="0"/>
              </a:rPr>
              <a:t>{</a:t>
            </a:r>
            <a:r>
              <a:rPr lang="en-US" altLang="ja-JP" sz="1800" dirty="0" err="1">
                <a:latin typeface="Comic Sans MS" pitchFamily="66" charset="0"/>
              </a:rPr>
              <a:t>a</a:t>
            </a:r>
            <a:r>
              <a:rPr lang="en-US" altLang="ja-JP" sz="1800" baseline="30000" dirty="0" err="1">
                <a:latin typeface="Comic Sans MS" pitchFamily="66" charset="0"/>
              </a:rPr>
              <a:t>m</a:t>
            </a:r>
            <a:r>
              <a:rPr lang="en-US" altLang="ja-JP" sz="1800" dirty="0" err="1">
                <a:latin typeface="Comic Sans MS" pitchFamily="66" charset="0"/>
              </a:rPr>
              <a:t>b</a:t>
            </a:r>
            <a:r>
              <a:rPr lang="en-US" altLang="ja-JP" sz="1800" baseline="30000" dirty="0" err="1">
                <a:latin typeface="Comic Sans MS" pitchFamily="66" charset="0"/>
              </a:rPr>
              <a:t>n</a:t>
            </a:r>
            <a:r>
              <a:rPr lang="en-US" altLang="ja-JP" sz="1800" dirty="0">
                <a:latin typeface="Comic Sans MS" pitchFamily="66" charset="0"/>
              </a:rPr>
              <a:t>| </a:t>
            </a:r>
            <a:r>
              <a:rPr lang="en-US" altLang="ja-JP" sz="1800" dirty="0" err="1">
                <a:latin typeface="Comic Sans MS" pitchFamily="66" charset="0"/>
              </a:rPr>
              <a:t>m</a:t>
            </a:r>
            <a:r>
              <a:rPr lang="en-US" altLang="ja-JP" sz="1800" dirty="0" err="1">
                <a:latin typeface="Comic Sans MS" pitchFamily="66" charset="0"/>
                <a:sym typeface="Symbol"/>
              </a:rPr>
              <a:t></a:t>
            </a:r>
            <a:r>
              <a:rPr lang="en-US" altLang="ja-JP" sz="1800" dirty="0" err="1">
                <a:latin typeface="Comic Sans MS" pitchFamily="66" charset="0"/>
              </a:rPr>
              <a:t>n</a:t>
            </a:r>
            <a:r>
              <a:rPr lang="en-US" altLang="ja-JP" sz="1800" dirty="0">
                <a:latin typeface="Comic Sans MS" pitchFamily="66" charset="0"/>
              </a:rPr>
              <a:t>&gt;0} </a:t>
            </a:r>
            <a:r>
              <a:rPr lang="ja-JP" altLang="en-US" sz="1800" dirty="0">
                <a:latin typeface="Comic Sans MS" pitchFamily="66" charset="0"/>
              </a:rPr>
              <a:t>が</a:t>
            </a:r>
            <a:r>
              <a:rPr lang="en-US" altLang="ja-JP" sz="1800" dirty="0">
                <a:latin typeface="Comic Sans MS" pitchFamily="66" charset="0"/>
              </a:rPr>
              <a:t>LR(0)</a:t>
            </a:r>
            <a:r>
              <a:rPr lang="ja-JP" altLang="en-US" sz="1800">
                <a:latin typeface="Comic Sans MS" pitchFamily="66" charset="0"/>
              </a:rPr>
              <a:t>でない</a:t>
            </a:r>
            <a:r>
              <a:rPr lang="ja-JP" altLang="en-US" sz="1800" dirty="0">
                <a:latin typeface="Comic Sans MS" pitchFamily="66" charset="0"/>
              </a:rPr>
              <a:t>ことが導ける）</a:t>
            </a:r>
            <a:endParaRPr lang="en-US" altLang="ja-JP" sz="1800" dirty="0"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1800" dirty="0">
                <a:latin typeface="Comic Sans MS" pitchFamily="66" charset="0"/>
              </a:rPr>
              <a:t>[4] </a:t>
            </a:r>
            <a:r>
              <a:rPr lang="en-US" altLang="ja-JP" sz="1800" dirty="0" err="1">
                <a:latin typeface="Comic Sans MS" pitchFamily="66" charset="0"/>
              </a:rPr>
              <a:t>Rosenkrantz</a:t>
            </a:r>
            <a:r>
              <a:rPr lang="en-US" altLang="ja-JP" sz="1800" dirty="0">
                <a:latin typeface="Comic Sans MS" pitchFamily="66" charset="0"/>
              </a:rPr>
              <a:t> and Stearns, “Properties of Deterministic Top Down Grammars”, Information and Control, 17(3), 1970 (LL(k)</a:t>
            </a:r>
            <a:r>
              <a:rPr lang="ja-JP" altLang="en-US" sz="1800" dirty="0">
                <a:latin typeface="Comic Sans MS" pitchFamily="66" charset="0"/>
              </a:rPr>
              <a:t>言語の階層が</a:t>
            </a:r>
            <a:r>
              <a:rPr lang="en-US" altLang="ja-JP" sz="1800" dirty="0">
                <a:latin typeface="Comic Sans MS" pitchFamily="66" charset="0"/>
              </a:rPr>
              <a:t>strict</a:t>
            </a:r>
            <a:r>
              <a:rPr lang="ja-JP" altLang="en-US" sz="1800" dirty="0">
                <a:latin typeface="Comic Sans MS" pitchFamily="66" charset="0"/>
              </a:rPr>
              <a:t>であることの証明</a:t>
            </a:r>
            <a:r>
              <a:rPr lang="en-US" altLang="ja-JP" sz="1800" dirty="0">
                <a:latin typeface="Comic Sans MS" pitchFamily="66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ja-JP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3839" y="44624"/>
            <a:ext cx="11747863" cy="1143000"/>
          </a:xfrm>
        </p:spPr>
        <p:txBody>
          <a:bodyPr>
            <a:normAutofit/>
          </a:bodyPr>
          <a:lstStyle/>
          <a:p>
            <a:r>
              <a:rPr lang="ja-JP" altLang="en-US"/>
              <a:t>実行例</a:t>
            </a:r>
            <a:r>
              <a:rPr lang="en-US" altLang="ja-JP" dirty="0"/>
              <a:t>: </a:t>
            </a:r>
            <a:r>
              <a:rPr lang="ja-JP" altLang="en-US"/>
              <a:t>予約語の場合</a:t>
            </a:r>
            <a:endParaRPr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7540" y="126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入力例：</a:t>
            </a:r>
            <a:endParaRPr lang="en-US" altLang="ja-JP" sz="2400" dirty="0"/>
          </a:p>
        </p:txBody>
      </p:sp>
      <p:sp>
        <p:nvSpPr>
          <p:cNvPr id="5" name="円/楕円 3"/>
          <p:cNvSpPr>
            <a:spLocks noChangeArrowheads="1"/>
          </p:cNvSpPr>
          <p:nvPr/>
        </p:nvSpPr>
        <p:spPr bwMode="auto">
          <a:xfrm>
            <a:off x="5199483" y="4549161"/>
            <a:ext cx="576056" cy="576127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cxnSp>
        <p:nvCxnSpPr>
          <p:cNvPr id="6" name="直線矢印コネクタ 6"/>
          <p:cNvCxnSpPr>
            <a:cxnSpLocks noChangeShapeType="1"/>
            <a:endCxn id="5" idx="1"/>
          </p:cNvCxnSpPr>
          <p:nvPr/>
        </p:nvCxnSpPr>
        <p:spPr bwMode="auto">
          <a:xfrm>
            <a:off x="5055468" y="4477143"/>
            <a:ext cx="228376" cy="156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円/楕円 7"/>
          <p:cNvSpPr>
            <a:spLocks noChangeArrowheads="1"/>
          </p:cNvSpPr>
          <p:nvPr/>
        </p:nvSpPr>
        <p:spPr bwMode="auto">
          <a:xfrm>
            <a:off x="7143671" y="4520337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フリーフォーム 8"/>
          <p:cNvSpPr>
            <a:spLocks/>
          </p:cNvSpPr>
          <p:nvPr/>
        </p:nvSpPr>
        <p:spPr bwMode="auto">
          <a:xfrm>
            <a:off x="5719151" y="4357427"/>
            <a:ext cx="1444467" cy="31818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 bwMode="auto">
          <a:xfrm>
            <a:off x="5775540" y="4015020"/>
            <a:ext cx="9076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  [a-z]</a:t>
            </a:r>
            <a:endParaRPr lang="ja-JP" altLang="en-US" sz="1200" dirty="0"/>
          </a:p>
        </p:txBody>
      </p:sp>
      <p:sp>
        <p:nvSpPr>
          <p:cNvPr id="10" name="フリーフォーム 10"/>
          <p:cNvSpPr>
            <a:spLocks/>
          </p:cNvSpPr>
          <p:nvPr/>
        </p:nvSpPr>
        <p:spPr bwMode="auto">
          <a:xfrm>
            <a:off x="7690316" y="4277485"/>
            <a:ext cx="954195" cy="908111"/>
          </a:xfrm>
          <a:custGeom>
            <a:avLst/>
            <a:gdLst>
              <a:gd name="T0" fmla="*/ 0 w 954207"/>
              <a:gd name="T1" fmla="*/ 344638 h 908010"/>
              <a:gd name="T2" fmla="*/ 503582 w 954207"/>
              <a:gd name="T3" fmla="*/ 82 h 908010"/>
              <a:gd name="T4" fmla="*/ 954156 w 954207"/>
              <a:gd name="T5" fmla="*/ 371142 h 908010"/>
              <a:gd name="T6" fmla="*/ 530087 w 954207"/>
              <a:gd name="T7" fmla="*/ 901229 h 908010"/>
              <a:gd name="T8" fmla="*/ 53008 w 954207"/>
              <a:gd name="T9" fmla="*/ 622934 h 908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207" h="908010">
                <a:moveTo>
                  <a:pt x="0" y="344638"/>
                </a:moveTo>
                <a:cubicBezTo>
                  <a:pt x="172278" y="170151"/>
                  <a:pt x="344556" y="-4335"/>
                  <a:pt x="503582" y="82"/>
                </a:cubicBezTo>
                <a:cubicBezTo>
                  <a:pt x="662608" y="4499"/>
                  <a:pt x="949739" y="220951"/>
                  <a:pt x="954156" y="371142"/>
                </a:cubicBezTo>
                <a:cubicBezTo>
                  <a:pt x="958574" y="521333"/>
                  <a:pt x="680278" y="859264"/>
                  <a:pt x="530087" y="901229"/>
                </a:cubicBezTo>
                <a:cubicBezTo>
                  <a:pt x="379896" y="943194"/>
                  <a:pt x="216452" y="783064"/>
                  <a:pt x="53008" y="6229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 bwMode="auto">
          <a:xfrm>
            <a:off x="8644259" y="4015019"/>
            <a:ext cx="824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[a-z],</a:t>
            </a:r>
          </a:p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[0-9]</a:t>
            </a:r>
          </a:p>
        </p:txBody>
      </p:sp>
      <p:sp>
        <p:nvSpPr>
          <p:cNvPr id="12" name="フリーフォーム 12"/>
          <p:cNvSpPr>
            <a:spLocks/>
          </p:cNvSpPr>
          <p:nvPr/>
        </p:nvSpPr>
        <p:spPr bwMode="auto">
          <a:xfrm rot="10061821">
            <a:off x="4492125" y="5086247"/>
            <a:ext cx="771515" cy="28642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 bwMode="auto">
          <a:xfrm>
            <a:off x="4813872" y="5297358"/>
            <a:ext cx="301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&lt;</a:t>
            </a:r>
            <a:endParaRPr lang="ja-JP" altLang="en-US" sz="1400" dirty="0"/>
          </a:p>
        </p:txBody>
      </p:sp>
      <p:sp>
        <p:nvSpPr>
          <p:cNvPr id="17" name="円/楕円 17"/>
          <p:cNvSpPr>
            <a:spLocks noChangeArrowheads="1"/>
          </p:cNvSpPr>
          <p:nvPr/>
        </p:nvSpPr>
        <p:spPr bwMode="auto">
          <a:xfrm>
            <a:off x="6153355" y="5056110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18" name="直線矢印コネクタ 19"/>
          <p:cNvCxnSpPr>
            <a:cxnSpLocks noChangeShapeType="1"/>
            <a:stCxn id="5" idx="6"/>
            <a:endCxn id="17" idx="1"/>
          </p:cNvCxnSpPr>
          <p:nvPr/>
        </p:nvCxnSpPr>
        <p:spPr bwMode="auto">
          <a:xfrm>
            <a:off x="5775539" y="4837223"/>
            <a:ext cx="462179" cy="30325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20"/>
          <p:cNvSpPr txBox="1">
            <a:spLocks noChangeArrowheads="1"/>
          </p:cNvSpPr>
          <p:nvPr/>
        </p:nvSpPr>
        <p:spPr bwMode="auto">
          <a:xfrm>
            <a:off x="5775539" y="4983663"/>
            <a:ext cx="256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 err="1"/>
              <a:t>i</a:t>
            </a:r>
            <a:endParaRPr lang="ja-JP" altLang="en-US" sz="2000" dirty="0"/>
          </a:p>
        </p:txBody>
      </p:sp>
      <p:cxnSp>
        <p:nvCxnSpPr>
          <p:cNvPr id="20" name="直線矢印コネクタ 21"/>
          <p:cNvCxnSpPr>
            <a:cxnSpLocks noChangeShapeType="1"/>
          </p:cNvCxnSpPr>
          <p:nvPr/>
        </p:nvCxnSpPr>
        <p:spPr bwMode="auto">
          <a:xfrm>
            <a:off x="6701439" y="5344174"/>
            <a:ext cx="585152" cy="19541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4"/>
          <p:cNvCxnSpPr>
            <a:cxnSpLocks noChangeShapeType="1"/>
            <a:endCxn id="7" idx="3"/>
          </p:cNvCxnSpPr>
          <p:nvPr/>
        </p:nvCxnSpPr>
        <p:spPr bwMode="auto">
          <a:xfrm flipV="1">
            <a:off x="6729411" y="5012091"/>
            <a:ext cx="498623" cy="22009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>
            <a:spLocks noChangeArrowheads="1"/>
          </p:cNvSpPr>
          <p:nvPr/>
        </p:nvSpPr>
        <p:spPr bwMode="auto">
          <a:xfrm>
            <a:off x="6714753" y="5389691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f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087" y="4642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72924" y="46143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1,ID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2152" y="51595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2,ID</a:t>
            </a:r>
            <a:endParaRPr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209493" y="5451582"/>
            <a:ext cx="634612" cy="576127"/>
            <a:chOff x="6242417" y="4474362"/>
            <a:chExt cx="634612" cy="576127"/>
          </a:xfrm>
        </p:grpSpPr>
        <p:sp>
          <p:nvSpPr>
            <p:cNvPr id="27" name="円/楕円 7"/>
            <p:cNvSpPr>
              <a:spLocks noChangeArrowheads="1"/>
            </p:cNvSpPr>
            <p:nvPr/>
          </p:nvSpPr>
          <p:spPr bwMode="auto">
            <a:xfrm>
              <a:off x="6300973" y="4474362"/>
              <a:ext cx="576056" cy="576127"/>
            </a:xfrm>
            <a:prstGeom prst="ellipse">
              <a:avLst/>
            </a:prstGeom>
            <a:solidFill>
              <a:srgbClr val="FFFFD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42417" y="4562371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3,IF</a:t>
              </a:r>
              <a:endParaRPr lang="ja-JP" altLang="en-US" dirty="0"/>
            </a:p>
          </p:txBody>
        </p:sp>
      </p:grpSp>
      <p:sp>
        <p:nvSpPr>
          <p:cNvPr id="29" name="円/楕円 3"/>
          <p:cNvSpPr>
            <a:spLocks noChangeArrowheads="1"/>
          </p:cNvSpPr>
          <p:nvPr/>
        </p:nvSpPr>
        <p:spPr bwMode="auto">
          <a:xfrm>
            <a:off x="3897984" y="4807646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29986" y="49374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4,LT</a:t>
            </a:r>
            <a:endParaRPr lang="ja-JP" altLang="en-US" dirty="0"/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5538365" y="3561836"/>
            <a:ext cx="1905803" cy="961584"/>
          </a:xfrm>
          <a:custGeom>
            <a:avLst/>
            <a:gdLst>
              <a:gd name="connsiteX0" fmla="*/ 1905803 w 1905803"/>
              <a:gd name="connsiteY0" fmla="*/ 932708 h 961584"/>
              <a:gd name="connsiteX1" fmla="*/ 1395664 w 1905803"/>
              <a:gd name="connsiteY1" fmla="*/ 56809 h 961584"/>
              <a:gd name="connsiteX2" fmla="*/ 288758 w 1905803"/>
              <a:gd name="connsiteY2" fmla="*/ 181938 h 961584"/>
              <a:gd name="connsiteX3" fmla="*/ 0 w 1905803"/>
              <a:gd name="connsiteY3" fmla="*/ 961584 h 9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803" h="961584">
                <a:moveTo>
                  <a:pt x="1905803" y="932708"/>
                </a:moveTo>
                <a:cubicBezTo>
                  <a:pt x="1785487" y="557322"/>
                  <a:pt x="1665172" y="181937"/>
                  <a:pt x="1395664" y="56809"/>
                </a:cubicBezTo>
                <a:cubicBezTo>
                  <a:pt x="1126156" y="-68319"/>
                  <a:pt x="521369" y="31142"/>
                  <a:pt x="288758" y="181938"/>
                </a:cubicBezTo>
                <a:cubicBezTo>
                  <a:pt x="56147" y="332734"/>
                  <a:pt x="28073" y="647159"/>
                  <a:pt x="0" y="96158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5" name="フリーフォーム 34"/>
          <p:cNvSpPr/>
          <p:nvPr/>
        </p:nvSpPr>
        <p:spPr bwMode="auto">
          <a:xfrm>
            <a:off x="5605744" y="5110562"/>
            <a:ext cx="616017" cy="404261"/>
          </a:xfrm>
          <a:custGeom>
            <a:avLst/>
            <a:gdLst>
              <a:gd name="connsiteX0" fmla="*/ 616017 w 616017"/>
              <a:gd name="connsiteY0" fmla="*/ 404261 h 404261"/>
              <a:gd name="connsiteX1" fmla="*/ 202131 w 616017"/>
              <a:gd name="connsiteY1" fmla="*/ 336884 h 404261"/>
              <a:gd name="connsiteX2" fmla="*/ 0 w 616017"/>
              <a:gd name="connsiteY2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017" h="404261">
                <a:moveTo>
                  <a:pt x="616017" y="404261"/>
                </a:moveTo>
                <a:cubicBezTo>
                  <a:pt x="460408" y="404261"/>
                  <a:pt x="304800" y="404261"/>
                  <a:pt x="202131" y="336884"/>
                </a:cubicBezTo>
                <a:cubicBezTo>
                  <a:pt x="99462" y="269507"/>
                  <a:pt x="49731" y="134753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5355089" y="5120187"/>
            <a:ext cx="1931503" cy="1181468"/>
          </a:xfrm>
          <a:custGeom>
            <a:avLst/>
            <a:gdLst>
              <a:gd name="connsiteX0" fmla="*/ 2108331 w 2108331"/>
              <a:gd name="connsiteY0" fmla="*/ 760396 h 1181468"/>
              <a:gd name="connsiteX1" fmla="*/ 443161 w 2108331"/>
              <a:gd name="connsiteY1" fmla="*/ 1174282 h 1181468"/>
              <a:gd name="connsiteX2" fmla="*/ 38900 w 2108331"/>
              <a:gd name="connsiteY2" fmla="*/ 452388 h 1181468"/>
              <a:gd name="connsiteX3" fmla="*/ 38900 w 2108331"/>
              <a:gd name="connsiteY3" fmla="*/ 0 h 118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331" h="1181468">
                <a:moveTo>
                  <a:pt x="2108331" y="760396"/>
                </a:moveTo>
                <a:cubicBezTo>
                  <a:pt x="1448198" y="993006"/>
                  <a:pt x="788066" y="1225617"/>
                  <a:pt x="443161" y="1174282"/>
                </a:cubicBezTo>
                <a:cubicBezTo>
                  <a:pt x="98256" y="1122947"/>
                  <a:pt x="106277" y="648102"/>
                  <a:pt x="38900" y="452388"/>
                </a:cubicBezTo>
                <a:cubicBezTo>
                  <a:pt x="-28477" y="256674"/>
                  <a:pt x="5211" y="128337"/>
                  <a:pt x="389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44406" y="353264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33222" y="61169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space/IF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73311" y="557435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984" y="3565867"/>
            <a:ext cx="1534504" cy="1207811"/>
            <a:chOff x="2373984" y="3565867"/>
            <a:chExt cx="1534504" cy="1207810"/>
          </a:xfrm>
        </p:grpSpPr>
        <p:sp>
          <p:nvSpPr>
            <p:cNvPr id="33" name="フリーフォーム 32"/>
            <p:cNvSpPr/>
            <p:nvPr/>
          </p:nvSpPr>
          <p:spPr bwMode="auto">
            <a:xfrm>
              <a:off x="2609077" y="3935199"/>
              <a:ext cx="1299411" cy="838478"/>
            </a:xfrm>
            <a:custGeom>
              <a:avLst/>
              <a:gdLst>
                <a:gd name="connsiteX0" fmla="*/ 0 w 1299411"/>
                <a:gd name="connsiteY0" fmla="*/ 838478 h 838478"/>
                <a:gd name="connsiteX1" fmla="*/ 394636 w 1299411"/>
                <a:gd name="connsiteY1" fmla="*/ 29956 h 838478"/>
                <a:gd name="connsiteX2" fmla="*/ 1078030 w 1299411"/>
                <a:gd name="connsiteY2" fmla="*/ 212836 h 838478"/>
                <a:gd name="connsiteX3" fmla="*/ 1299411 w 1299411"/>
                <a:gd name="connsiteY3" fmla="*/ 588221 h 83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411" h="838478">
                  <a:moveTo>
                    <a:pt x="0" y="838478"/>
                  </a:moveTo>
                  <a:cubicBezTo>
                    <a:pt x="107482" y="486354"/>
                    <a:pt x="214964" y="134230"/>
                    <a:pt x="394636" y="29956"/>
                  </a:cubicBezTo>
                  <a:cubicBezTo>
                    <a:pt x="574308" y="-74318"/>
                    <a:pt x="927234" y="119792"/>
                    <a:pt x="1078030" y="212836"/>
                  </a:cubicBezTo>
                  <a:cubicBezTo>
                    <a:pt x="1228826" y="305880"/>
                    <a:pt x="1264118" y="447050"/>
                    <a:pt x="1299411" y="58822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b="1">
                <a:latin typeface="Comic Sans MS" pitchFamily="66" charset="0"/>
                <a:ea typeface="HGS創英角ﾎﾟｯﾌﾟ体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73984" y="356586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space/LT</a:t>
              </a:r>
              <a:endParaRPr lang="ja-JP" altLang="en-US" dirty="0"/>
            </a:p>
          </p:txBody>
        </p:sp>
      </p:grpSp>
      <p:sp>
        <p:nvSpPr>
          <p:cNvPr id="43" name="フリーフォーム 42"/>
          <p:cNvSpPr/>
          <p:nvPr/>
        </p:nvSpPr>
        <p:spPr bwMode="auto">
          <a:xfrm>
            <a:off x="7684799" y="5043184"/>
            <a:ext cx="146151" cy="462013"/>
          </a:xfrm>
          <a:custGeom>
            <a:avLst/>
            <a:gdLst>
              <a:gd name="connsiteX0" fmla="*/ 67377 w 146150"/>
              <a:gd name="connsiteY0" fmla="*/ 462013 h 462013"/>
              <a:gd name="connsiteX1" fmla="*/ 144379 w 146150"/>
              <a:gd name="connsiteY1" fmla="*/ 259882 h 462013"/>
              <a:gd name="connsiteX2" fmla="*/ 0 w 146150"/>
              <a:gd name="connsiteY2" fmla="*/ 0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50" h="462013">
                <a:moveTo>
                  <a:pt x="67377" y="462013"/>
                </a:moveTo>
                <a:cubicBezTo>
                  <a:pt x="111492" y="399448"/>
                  <a:pt x="155608" y="336884"/>
                  <a:pt x="144379" y="259882"/>
                </a:cubicBezTo>
                <a:cubicBezTo>
                  <a:pt x="133150" y="182880"/>
                  <a:pt x="66575" y="9144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44106" y="52973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[a-z],[0-9]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328497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3832553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4340724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3328497" y="1844824"/>
            <a:ext cx="0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1396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7540" y="126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入力例：</a:t>
            </a:r>
            <a:endParaRPr lang="en-US" altLang="ja-JP" sz="2400" dirty="0"/>
          </a:p>
        </p:txBody>
      </p:sp>
      <p:sp>
        <p:nvSpPr>
          <p:cNvPr id="5" name="円/楕円 3"/>
          <p:cNvSpPr>
            <a:spLocks noChangeArrowheads="1"/>
          </p:cNvSpPr>
          <p:nvPr/>
        </p:nvSpPr>
        <p:spPr bwMode="auto">
          <a:xfrm>
            <a:off x="5199483" y="4549161"/>
            <a:ext cx="576056" cy="576127"/>
          </a:xfrm>
          <a:prstGeom prst="ellipse">
            <a:avLst/>
          </a:prstGeom>
          <a:solidFill>
            <a:srgbClr val="00B0F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cxnSp>
        <p:nvCxnSpPr>
          <p:cNvPr id="6" name="直線矢印コネクタ 6"/>
          <p:cNvCxnSpPr>
            <a:cxnSpLocks noChangeShapeType="1"/>
            <a:endCxn id="5" idx="1"/>
          </p:cNvCxnSpPr>
          <p:nvPr/>
        </p:nvCxnSpPr>
        <p:spPr bwMode="auto">
          <a:xfrm>
            <a:off x="5055468" y="4477143"/>
            <a:ext cx="228376" cy="156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円/楕円 7"/>
          <p:cNvSpPr>
            <a:spLocks noChangeArrowheads="1"/>
          </p:cNvSpPr>
          <p:nvPr/>
        </p:nvSpPr>
        <p:spPr bwMode="auto">
          <a:xfrm>
            <a:off x="7143671" y="4520337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フリーフォーム 8"/>
          <p:cNvSpPr>
            <a:spLocks/>
          </p:cNvSpPr>
          <p:nvPr/>
        </p:nvSpPr>
        <p:spPr bwMode="auto">
          <a:xfrm>
            <a:off x="5719151" y="4357427"/>
            <a:ext cx="1444467" cy="31818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 bwMode="auto">
          <a:xfrm>
            <a:off x="5775540" y="4015020"/>
            <a:ext cx="9076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  [a-z]</a:t>
            </a:r>
            <a:endParaRPr lang="ja-JP" altLang="en-US" sz="1200" dirty="0"/>
          </a:p>
        </p:txBody>
      </p:sp>
      <p:sp>
        <p:nvSpPr>
          <p:cNvPr id="10" name="フリーフォーム 10"/>
          <p:cNvSpPr>
            <a:spLocks/>
          </p:cNvSpPr>
          <p:nvPr/>
        </p:nvSpPr>
        <p:spPr bwMode="auto">
          <a:xfrm>
            <a:off x="7690316" y="4277485"/>
            <a:ext cx="954195" cy="908111"/>
          </a:xfrm>
          <a:custGeom>
            <a:avLst/>
            <a:gdLst>
              <a:gd name="T0" fmla="*/ 0 w 954207"/>
              <a:gd name="T1" fmla="*/ 344638 h 908010"/>
              <a:gd name="T2" fmla="*/ 503582 w 954207"/>
              <a:gd name="T3" fmla="*/ 82 h 908010"/>
              <a:gd name="T4" fmla="*/ 954156 w 954207"/>
              <a:gd name="T5" fmla="*/ 371142 h 908010"/>
              <a:gd name="T6" fmla="*/ 530087 w 954207"/>
              <a:gd name="T7" fmla="*/ 901229 h 908010"/>
              <a:gd name="T8" fmla="*/ 53008 w 954207"/>
              <a:gd name="T9" fmla="*/ 622934 h 908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207" h="908010">
                <a:moveTo>
                  <a:pt x="0" y="344638"/>
                </a:moveTo>
                <a:cubicBezTo>
                  <a:pt x="172278" y="170151"/>
                  <a:pt x="344556" y="-4335"/>
                  <a:pt x="503582" y="82"/>
                </a:cubicBezTo>
                <a:cubicBezTo>
                  <a:pt x="662608" y="4499"/>
                  <a:pt x="949739" y="220951"/>
                  <a:pt x="954156" y="371142"/>
                </a:cubicBezTo>
                <a:cubicBezTo>
                  <a:pt x="958574" y="521333"/>
                  <a:pt x="680278" y="859264"/>
                  <a:pt x="530087" y="901229"/>
                </a:cubicBezTo>
                <a:cubicBezTo>
                  <a:pt x="379896" y="943194"/>
                  <a:pt x="216452" y="783064"/>
                  <a:pt x="53008" y="6229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 bwMode="auto">
          <a:xfrm>
            <a:off x="8644259" y="4015019"/>
            <a:ext cx="824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[a-z],</a:t>
            </a:r>
          </a:p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[0-9]</a:t>
            </a:r>
          </a:p>
        </p:txBody>
      </p:sp>
      <p:sp>
        <p:nvSpPr>
          <p:cNvPr id="12" name="フリーフォーム 12"/>
          <p:cNvSpPr>
            <a:spLocks/>
          </p:cNvSpPr>
          <p:nvPr/>
        </p:nvSpPr>
        <p:spPr bwMode="auto">
          <a:xfrm rot="10061821">
            <a:off x="4492125" y="5086247"/>
            <a:ext cx="771515" cy="28642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 bwMode="auto">
          <a:xfrm>
            <a:off x="4813872" y="5297358"/>
            <a:ext cx="301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kern="0" dirty="0">
                <a:latin typeface="Comic Sans MS"/>
                <a:ea typeface="HGS創英角ﾎﾟｯﾌﾟ体"/>
              </a:rPr>
              <a:t>&lt;</a:t>
            </a:r>
            <a:endParaRPr lang="ja-JP" altLang="en-US" sz="1400" dirty="0"/>
          </a:p>
        </p:txBody>
      </p:sp>
      <p:sp>
        <p:nvSpPr>
          <p:cNvPr id="17" name="円/楕円 17"/>
          <p:cNvSpPr>
            <a:spLocks noChangeArrowheads="1"/>
          </p:cNvSpPr>
          <p:nvPr/>
        </p:nvSpPr>
        <p:spPr bwMode="auto">
          <a:xfrm>
            <a:off x="6153355" y="5056110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18" name="直線矢印コネクタ 19"/>
          <p:cNvCxnSpPr>
            <a:cxnSpLocks noChangeShapeType="1"/>
            <a:stCxn id="5" idx="6"/>
            <a:endCxn id="17" idx="1"/>
          </p:cNvCxnSpPr>
          <p:nvPr/>
        </p:nvCxnSpPr>
        <p:spPr bwMode="auto">
          <a:xfrm>
            <a:off x="5775539" y="4837223"/>
            <a:ext cx="462179" cy="30325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20"/>
          <p:cNvSpPr txBox="1">
            <a:spLocks noChangeArrowheads="1"/>
          </p:cNvSpPr>
          <p:nvPr/>
        </p:nvSpPr>
        <p:spPr bwMode="auto">
          <a:xfrm>
            <a:off x="5775539" y="4983663"/>
            <a:ext cx="256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 err="1"/>
              <a:t>i</a:t>
            </a:r>
            <a:endParaRPr lang="ja-JP" altLang="en-US" sz="2000" dirty="0"/>
          </a:p>
        </p:txBody>
      </p:sp>
      <p:cxnSp>
        <p:nvCxnSpPr>
          <p:cNvPr id="20" name="直線矢印コネクタ 21"/>
          <p:cNvCxnSpPr>
            <a:cxnSpLocks noChangeShapeType="1"/>
          </p:cNvCxnSpPr>
          <p:nvPr/>
        </p:nvCxnSpPr>
        <p:spPr bwMode="auto">
          <a:xfrm>
            <a:off x="6701439" y="5344174"/>
            <a:ext cx="585152" cy="19541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4"/>
          <p:cNvCxnSpPr>
            <a:cxnSpLocks noChangeShapeType="1"/>
            <a:endCxn id="7" idx="3"/>
          </p:cNvCxnSpPr>
          <p:nvPr/>
        </p:nvCxnSpPr>
        <p:spPr bwMode="auto">
          <a:xfrm flipV="1">
            <a:off x="6729411" y="5012091"/>
            <a:ext cx="498623" cy="22009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>
            <a:spLocks noChangeArrowheads="1"/>
          </p:cNvSpPr>
          <p:nvPr/>
        </p:nvSpPr>
        <p:spPr bwMode="auto">
          <a:xfrm>
            <a:off x="6714753" y="5389691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f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087" y="4642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72924" y="46143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1,ID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2152" y="51595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2,ID</a:t>
            </a:r>
            <a:endParaRPr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209493" y="5451582"/>
            <a:ext cx="634612" cy="576127"/>
            <a:chOff x="6242417" y="4474362"/>
            <a:chExt cx="634612" cy="576127"/>
          </a:xfrm>
        </p:grpSpPr>
        <p:sp>
          <p:nvSpPr>
            <p:cNvPr id="27" name="円/楕円 7"/>
            <p:cNvSpPr>
              <a:spLocks noChangeArrowheads="1"/>
            </p:cNvSpPr>
            <p:nvPr/>
          </p:nvSpPr>
          <p:spPr bwMode="auto">
            <a:xfrm>
              <a:off x="6300973" y="4474362"/>
              <a:ext cx="576056" cy="576127"/>
            </a:xfrm>
            <a:prstGeom prst="ellipse">
              <a:avLst/>
            </a:prstGeom>
            <a:solidFill>
              <a:srgbClr val="FFFFD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42417" y="4562371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3,IF</a:t>
              </a:r>
              <a:endParaRPr lang="ja-JP" altLang="en-US" dirty="0"/>
            </a:p>
          </p:txBody>
        </p:sp>
      </p:grpSp>
      <p:sp>
        <p:nvSpPr>
          <p:cNvPr id="29" name="円/楕円 3"/>
          <p:cNvSpPr>
            <a:spLocks noChangeArrowheads="1"/>
          </p:cNvSpPr>
          <p:nvPr/>
        </p:nvSpPr>
        <p:spPr bwMode="auto">
          <a:xfrm>
            <a:off x="3897984" y="4807646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29986" y="49374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4,LT</a:t>
            </a:r>
            <a:endParaRPr lang="ja-JP" altLang="en-US" dirty="0"/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5538365" y="3561836"/>
            <a:ext cx="1905803" cy="961584"/>
          </a:xfrm>
          <a:custGeom>
            <a:avLst/>
            <a:gdLst>
              <a:gd name="connsiteX0" fmla="*/ 1905803 w 1905803"/>
              <a:gd name="connsiteY0" fmla="*/ 932708 h 961584"/>
              <a:gd name="connsiteX1" fmla="*/ 1395664 w 1905803"/>
              <a:gd name="connsiteY1" fmla="*/ 56809 h 961584"/>
              <a:gd name="connsiteX2" fmla="*/ 288758 w 1905803"/>
              <a:gd name="connsiteY2" fmla="*/ 181938 h 961584"/>
              <a:gd name="connsiteX3" fmla="*/ 0 w 1905803"/>
              <a:gd name="connsiteY3" fmla="*/ 961584 h 9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803" h="961584">
                <a:moveTo>
                  <a:pt x="1905803" y="932708"/>
                </a:moveTo>
                <a:cubicBezTo>
                  <a:pt x="1785487" y="557322"/>
                  <a:pt x="1665172" y="181937"/>
                  <a:pt x="1395664" y="56809"/>
                </a:cubicBezTo>
                <a:cubicBezTo>
                  <a:pt x="1126156" y="-68319"/>
                  <a:pt x="521369" y="31142"/>
                  <a:pt x="288758" y="181938"/>
                </a:cubicBezTo>
                <a:cubicBezTo>
                  <a:pt x="56147" y="332734"/>
                  <a:pt x="28073" y="647159"/>
                  <a:pt x="0" y="96158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5" name="フリーフォーム 34"/>
          <p:cNvSpPr/>
          <p:nvPr/>
        </p:nvSpPr>
        <p:spPr bwMode="auto">
          <a:xfrm>
            <a:off x="5605744" y="5110562"/>
            <a:ext cx="616017" cy="404261"/>
          </a:xfrm>
          <a:custGeom>
            <a:avLst/>
            <a:gdLst>
              <a:gd name="connsiteX0" fmla="*/ 616017 w 616017"/>
              <a:gd name="connsiteY0" fmla="*/ 404261 h 404261"/>
              <a:gd name="connsiteX1" fmla="*/ 202131 w 616017"/>
              <a:gd name="connsiteY1" fmla="*/ 336884 h 404261"/>
              <a:gd name="connsiteX2" fmla="*/ 0 w 616017"/>
              <a:gd name="connsiteY2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017" h="404261">
                <a:moveTo>
                  <a:pt x="616017" y="404261"/>
                </a:moveTo>
                <a:cubicBezTo>
                  <a:pt x="460408" y="404261"/>
                  <a:pt x="304800" y="404261"/>
                  <a:pt x="202131" y="336884"/>
                </a:cubicBezTo>
                <a:cubicBezTo>
                  <a:pt x="99462" y="269507"/>
                  <a:pt x="49731" y="134753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5355089" y="5120187"/>
            <a:ext cx="1931503" cy="1181468"/>
          </a:xfrm>
          <a:custGeom>
            <a:avLst/>
            <a:gdLst>
              <a:gd name="connsiteX0" fmla="*/ 2108331 w 2108331"/>
              <a:gd name="connsiteY0" fmla="*/ 760396 h 1181468"/>
              <a:gd name="connsiteX1" fmla="*/ 443161 w 2108331"/>
              <a:gd name="connsiteY1" fmla="*/ 1174282 h 1181468"/>
              <a:gd name="connsiteX2" fmla="*/ 38900 w 2108331"/>
              <a:gd name="connsiteY2" fmla="*/ 452388 h 1181468"/>
              <a:gd name="connsiteX3" fmla="*/ 38900 w 2108331"/>
              <a:gd name="connsiteY3" fmla="*/ 0 h 118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331" h="1181468">
                <a:moveTo>
                  <a:pt x="2108331" y="760396"/>
                </a:moveTo>
                <a:cubicBezTo>
                  <a:pt x="1448198" y="993006"/>
                  <a:pt x="788066" y="1225617"/>
                  <a:pt x="443161" y="1174282"/>
                </a:cubicBezTo>
                <a:cubicBezTo>
                  <a:pt x="98256" y="1122947"/>
                  <a:pt x="106277" y="648102"/>
                  <a:pt x="38900" y="452388"/>
                </a:cubicBezTo>
                <a:cubicBezTo>
                  <a:pt x="-28477" y="256674"/>
                  <a:pt x="5211" y="128337"/>
                  <a:pt x="389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44406" y="353264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33222" y="61169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space/IF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73311" y="557435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984" y="3565867"/>
            <a:ext cx="1534504" cy="1207811"/>
            <a:chOff x="2373984" y="3565867"/>
            <a:chExt cx="1534504" cy="1207810"/>
          </a:xfrm>
        </p:grpSpPr>
        <p:sp>
          <p:nvSpPr>
            <p:cNvPr id="33" name="フリーフォーム 32"/>
            <p:cNvSpPr/>
            <p:nvPr/>
          </p:nvSpPr>
          <p:spPr bwMode="auto">
            <a:xfrm>
              <a:off x="2609077" y="3935199"/>
              <a:ext cx="1299411" cy="838478"/>
            </a:xfrm>
            <a:custGeom>
              <a:avLst/>
              <a:gdLst>
                <a:gd name="connsiteX0" fmla="*/ 0 w 1299411"/>
                <a:gd name="connsiteY0" fmla="*/ 838478 h 838478"/>
                <a:gd name="connsiteX1" fmla="*/ 394636 w 1299411"/>
                <a:gd name="connsiteY1" fmla="*/ 29956 h 838478"/>
                <a:gd name="connsiteX2" fmla="*/ 1078030 w 1299411"/>
                <a:gd name="connsiteY2" fmla="*/ 212836 h 838478"/>
                <a:gd name="connsiteX3" fmla="*/ 1299411 w 1299411"/>
                <a:gd name="connsiteY3" fmla="*/ 588221 h 83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411" h="838478">
                  <a:moveTo>
                    <a:pt x="0" y="838478"/>
                  </a:moveTo>
                  <a:cubicBezTo>
                    <a:pt x="107482" y="486354"/>
                    <a:pt x="214964" y="134230"/>
                    <a:pt x="394636" y="29956"/>
                  </a:cubicBezTo>
                  <a:cubicBezTo>
                    <a:pt x="574308" y="-74318"/>
                    <a:pt x="927234" y="119792"/>
                    <a:pt x="1078030" y="212836"/>
                  </a:cubicBezTo>
                  <a:cubicBezTo>
                    <a:pt x="1228826" y="305880"/>
                    <a:pt x="1264118" y="447050"/>
                    <a:pt x="1299411" y="58822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b="1">
                <a:latin typeface="Comic Sans MS" pitchFamily="66" charset="0"/>
                <a:ea typeface="HGS創英角ﾎﾟｯﾌﾟ体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73984" y="356586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space/LT</a:t>
              </a:r>
              <a:endParaRPr lang="ja-JP" altLang="en-US" dirty="0"/>
            </a:p>
          </p:txBody>
        </p:sp>
      </p:grpSp>
      <p:sp>
        <p:nvSpPr>
          <p:cNvPr id="43" name="フリーフォーム 42"/>
          <p:cNvSpPr/>
          <p:nvPr/>
        </p:nvSpPr>
        <p:spPr bwMode="auto">
          <a:xfrm>
            <a:off x="7684799" y="5043184"/>
            <a:ext cx="146151" cy="462013"/>
          </a:xfrm>
          <a:custGeom>
            <a:avLst/>
            <a:gdLst>
              <a:gd name="connsiteX0" fmla="*/ 67377 w 146150"/>
              <a:gd name="connsiteY0" fmla="*/ 462013 h 462013"/>
              <a:gd name="connsiteX1" fmla="*/ 144379 w 146150"/>
              <a:gd name="connsiteY1" fmla="*/ 259882 h 462013"/>
              <a:gd name="connsiteX2" fmla="*/ 0 w 146150"/>
              <a:gd name="connsiteY2" fmla="*/ 0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50" h="462013">
                <a:moveTo>
                  <a:pt x="67377" y="462013"/>
                </a:moveTo>
                <a:cubicBezTo>
                  <a:pt x="111492" y="399448"/>
                  <a:pt x="155608" y="336884"/>
                  <a:pt x="144379" y="259882"/>
                </a:cubicBezTo>
                <a:cubicBezTo>
                  <a:pt x="133150" y="182880"/>
                  <a:pt x="66575" y="9144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44106" y="52973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[a-z],[0-9]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328497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3832553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4340724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3328497" y="1844824"/>
            <a:ext cx="0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タイトル 1">
            <a:extLst>
              <a:ext uri="{FF2B5EF4-FFF2-40B4-BE49-F238E27FC236}">
                <a16:creationId xmlns:a16="http://schemas.microsoft.com/office/drawing/2014/main" id="{137253FB-F5B8-2940-99E6-46373B0FA17B}"/>
              </a:ext>
            </a:extLst>
          </p:cNvPr>
          <p:cNvSpPr txBox="1">
            <a:spLocks/>
          </p:cNvSpPr>
          <p:nvPr/>
        </p:nvSpPr>
        <p:spPr>
          <a:xfrm>
            <a:off x="243839" y="44624"/>
            <a:ext cx="117478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実行例</a:t>
            </a:r>
            <a:r>
              <a:rPr lang="en-US" altLang="ja-JP" dirty="0"/>
              <a:t>: </a:t>
            </a:r>
            <a:r>
              <a:rPr lang="ja-JP" altLang="en-US"/>
              <a:t>予約語の場合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6868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7540" y="126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入力例：</a:t>
            </a:r>
            <a:endParaRPr lang="en-US" altLang="ja-JP" sz="2400" dirty="0"/>
          </a:p>
        </p:txBody>
      </p:sp>
      <p:sp>
        <p:nvSpPr>
          <p:cNvPr id="5" name="円/楕円 3"/>
          <p:cNvSpPr>
            <a:spLocks noChangeArrowheads="1"/>
          </p:cNvSpPr>
          <p:nvPr/>
        </p:nvSpPr>
        <p:spPr bwMode="auto">
          <a:xfrm>
            <a:off x="5199483" y="4549161"/>
            <a:ext cx="576056" cy="576127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cxnSp>
        <p:nvCxnSpPr>
          <p:cNvPr id="6" name="直線矢印コネクタ 6"/>
          <p:cNvCxnSpPr>
            <a:cxnSpLocks noChangeShapeType="1"/>
            <a:endCxn id="5" idx="1"/>
          </p:cNvCxnSpPr>
          <p:nvPr/>
        </p:nvCxnSpPr>
        <p:spPr bwMode="auto">
          <a:xfrm>
            <a:off x="5055468" y="4477143"/>
            <a:ext cx="228376" cy="156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円/楕円 7"/>
          <p:cNvSpPr>
            <a:spLocks noChangeArrowheads="1"/>
          </p:cNvSpPr>
          <p:nvPr/>
        </p:nvSpPr>
        <p:spPr bwMode="auto">
          <a:xfrm>
            <a:off x="7143671" y="4520337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フリーフォーム 8"/>
          <p:cNvSpPr>
            <a:spLocks/>
          </p:cNvSpPr>
          <p:nvPr/>
        </p:nvSpPr>
        <p:spPr bwMode="auto">
          <a:xfrm>
            <a:off x="5719151" y="4357427"/>
            <a:ext cx="1444467" cy="31818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 bwMode="auto">
          <a:xfrm>
            <a:off x="5775540" y="4015020"/>
            <a:ext cx="9076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  [a-z]</a:t>
            </a:r>
            <a:endParaRPr lang="ja-JP" altLang="en-US" sz="1200" dirty="0"/>
          </a:p>
        </p:txBody>
      </p:sp>
      <p:sp>
        <p:nvSpPr>
          <p:cNvPr id="10" name="フリーフォーム 10"/>
          <p:cNvSpPr>
            <a:spLocks/>
          </p:cNvSpPr>
          <p:nvPr/>
        </p:nvSpPr>
        <p:spPr bwMode="auto">
          <a:xfrm>
            <a:off x="7690316" y="4277485"/>
            <a:ext cx="954195" cy="908111"/>
          </a:xfrm>
          <a:custGeom>
            <a:avLst/>
            <a:gdLst>
              <a:gd name="T0" fmla="*/ 0 w 954207"/>
              <a:gd name="T1" fmla="*/ 344638 h 908010"/>
              <a:gd name="T2" fmla="*/ 503582 w 954207"/>
              <a:gd name="T3" fmla="*/ 82 h 908010"/>
              <a:gd name="T4" fmla="*/ 954156 w 954207"/>
              <a:gd name="T5" fmla="*/ 371142 h 908010"/>
              <a:gd name="T6" fmla="*/ 530087 w 954207"/>
              <a:gd name="T7" fmla="*/ 901229 h 908010"/>
              <a:gd name="T8" fmla="*/ 53008 w 954207"/>
              <a:gd name="T9" fmla="*/ 622934 h 908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207" h="908010">
                <a:moveTo>
                  <a:pt x="0" y="344638"/>
                </a:moveTo>
                <a:cubicBezTo>
                  <a:pt x="172278" y="170151"/>
                  <a:pt x="344556" y="-4335"/>
                  <a:pt x="503582" y="82"/>
                </a:cubicBezTo>
                <a:cubicBezTo>
                  <a:pt x="662608" y="4499"/>
                  <a:pt x="949739" y="220951"/>
                  <a:pt x="954156" y="371142"/>
                </a:cubicBezTo>
                <a:cubicBezTo>
                  <a:pt x="958574" y="521333"/>
                  <a:pt x="680278" y="859264"/>
                  <a:pt x="530087" y="901229"/>
                </a:cubicBezTo>
                <a:cubicBezTo>
                  <a:pt x="379896" y="943194"/>
                  <a:pt x="216452" y="783064"/>
                  <a:pt x="53008" y="6229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 bwMode="auto">
          <a:xfrm>
            <a:off x="8644259" y="4015019"/>
            <a:ext cx="824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[a-z],</a:t>
            </a:r>
          </a:p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[0-9]</a:t>
            </a:r>
          </a:p>
        </p:txBody>
      </p:sp>
      <p:sp>
        <p:nvSpPr>
          <p:cNvPr id="12" name="フリーフォーム 12"/>
          <p:cNvSpPr>
            <a:spLocks/>
          </p:cNvSpPr>
          <p:nvPr/>
        </p:nvSpPr>
        <p:spPr bwMode="auto">
          <a:xfrm rot="10061821">
            <a:off x="4492125" y="5086247"/>
            <a:ext cx="771515" cy="28642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 bwMode="auto">
          <a:xfrm>
            <a:off x="4813872" y="5297358"/>
            <a:ext cx="301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kern="0" dirty="0">
                <a:latin typeface="Comic Sans MS"/>
                <a:ea typeface="HGS創英角ﾎﾟｯﾌﾟ体"/>
              </a:rPr>
              <a:t>&lt;</a:t>
            </a:r>
            <a:endParaRPr lang="ja-JP" altLang="en-US" sz="1400" dirty="0"/>
          </a:p>
        </p:txBody>
      </p:sp>
      <p:sp>
        <p:nvSpPr>
          <p:cNvPr id="17" name="円/楕円 17"/>
          <p:cNvSpPr>
            <a:spLocks noChangeArrowheads="1"/>
          </p:cNvSpPr>
          <p:nvPr/>
        </p:nvSpPr>
        <p:spPr bwMode="auto">
          <a:xfrm>
            <a:off x="6153355" y="5056110"/>
            <a:ext cx="576056" cy="576127"/>
          </a:xfrm>
          <a:prstGeom prst="ellipse">
            <a:avLst/>
          </a:prstGeom>
          <a:solidFill>
            <a:srgbClr val="00B0F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18" name="直線矢印コネクタ 19"/>
          <p:cNvCxnSpPr>
            <a:cxnSpLocks noChangeShapeType="1"/>
            <a:stCxn id="5" idx="6"/>
            <a:endCxn id="17" idx="1"/>
          </p:cNvCxnSpPr>
          <p:nvPr/>
        </p:nvCxnSpPr>
        <p:spPr bwMode="auto">
          <a:xfrm>
            <a:off x="5775539" y="4837223"/>
            <a:ext cx="462179" cy="303259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20"/>
          <p:cNvSpPr txBox="1">
            <a:spLocks noChangeArrowheads="1"/>
          </p:cNvSpPr>
          <p:nvPr/>
        </p:nvSpPr>
        <p:spPr bwMode="auto">
          <a:xfrm>
            <a:off x="5775539" y="4983663"/>
            <a:ext cx="2568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 err="1"/>
              <a:t>i</a:t>
            </a:r>
            <a:endParaRPr lang="ja-JP" altLang="en-US" sz="2000" dirty="0"/>
          </a:p>
        </p:txBody>
      </p:sp>
      <p:cxnSp>
        <p:nvCxnSpPr>
          <p:cNvPr id="20" name="直線矢印コネクタ 21"/>
          <p:cNvCxnSpPr>
            <a:cxnSpLocks noChangeShapeType="1"/>
          </p:cNvCxnSpPr>
          <p:nvPr/>
        </p:nvCxnSpPr>
        <p:spPr bwMode="auto">
          <a:xfrm>
            <a:off x="6701439" y="5344174"/>
            <a:ext cx="585152" cy="19541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4"/>
          <p:cNvCxnSpPr>
            <a:cxnSpLocks noChangeShapeType="1"/>
            <a:endCxn id="7" idx="3"/>
          </p:cNvCxnSpPr>
          <p:nvPr/>
        </p:nvCxnSpPr>
        <p:spPr bwMode="auto">
          <a:xfrm flipV="1">
            <a:off x="6729411" y="5012091"/>
            <a:ext cx="498623" cy="22009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>
            <a:spLocks noChangeArrowheads="1"/>
          </p:cNvSpPr>
          <p:nvPr/>
        </p:nvSpPr>
        <p:spPr bwMode="auto">
          <a:xfrm>
            <a:off x="6714753" y="5389691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f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087" y="4642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72924" y="46143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1,ID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2152" y="51595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2,ID</a:t>
            </a:r>
            <a:endParaRPr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209493" y="5451582"/>
            <a:ext cx="634612" cy="576127"/>
            <a:chOff x="6242417" y="4474362"/>
            <a:chExt cx="634612" cy="576127"/>
          </a:xfrm>
        </p:grpSpPr>
        <p:sp>
          <p:nvSpPr>
            <p:cNvPr id="27" name="円/楕円 7"/>
            <p:cNvSpPr>
              <a:spLocks noChangeArrowheads="1"/>
            </p:cNvSpPr>
            <p:nvPr/>
          </p:nvSpPr>
          <p:spPr bwMode="auto">
            <a:xfrm>
              <a:off x="6300973" y="4474362"/>
              <a:ext cx="576056" cy="576127"/>
            </a:xfrm>
            <a:prstGeom prst="ellipse">
              <a:avLst/>
            </a:prstGeom>
            <a:solidFill>
              <a:srgbClr val="FFFFD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42417" y="4562371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3,IF</a:t>
              </a:r>
              <a:endParaRPr lang="ja-JP" altLang="en-US" dirty="0"/>
            </a:p>
          </p:txBody>
        </p:sp>
      </p:grpSp>
      <p:sp>
        <p:nvSpPr>
          <p:cNvPr id="29" name="円/楕円 3"/>
          <p:cNvSpPr>
            <a:spLocks noChangeArrowheads="1"/>
          </p:cNvSpPr>
          <p:nvPr/>
        </p:nvSpPr>
        <p:spPr bwMode="auto">
          <a:xfrm>
            <a:off x="3897984" y="4807646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29986" y="49374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4,LT</a:t>
            </a:r>
            <a:endParaRPr lang="ja-JP" altLang="en-US" dirty="0"/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5538365" y="3561836"/>
            <a:ext cx="1905803" cy="961584"/>
          </a:xfrm>
          <a:custGeom>
            <a:avLst/>
            <a:gdLst>
              <a:gd name="connsiteX0" fmla="*/ 1905803 w 1905803"/>
              <a:gd name="connsiteY0" fmla="*/ 932708 h 961584"/>
              <a:gd name="connsiteX1" fmla="*/ 1395664 w 1905803"/>
              <a:gd name="connsiteY1" fmla="*/ 56809 h 961584"/>
              <a:gd name="connsiteX2" fmla="*/ 288758 w 1905803"/>
              <a:gd name="connsiteY2" fmla="*/ 181938 h 961584"/>
              <a:gd name="connsiteX3" fmla="*/ 0 w 1905803"/>
              <a:gd name="connsiteY3" fmla="*/ 961584 h 9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803" h="961584">
                <a:moveTo>
                  <a:pt x="1905803" y="932708"/>
                </a:moveTo>
                <a:cubicBezTo>
                  <a:pt x="1785487" y="557322"/>
                  <a:pt x="1665172" y="181937"/>
                  <a:pt x="1395664" y="56809"/>
                </a:cubicBezTo>
                <a:cubicBezTo>
                  <a:pt x="1126156" y="-68319"/>
                  <a:pt x="521369" y="31142"/>
                  <a:pt x="288758" y="181938"/>
                </a:cubicBezTo>
                <a:cubicBezTo>
                  <a:pt x="56147" y="332734"/>
                  <a:pt x="28073" y="647159"/>
                  <a:pt x="0" y="96158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5" name="フリーフォーム 34"/>
          <p:cNvSpPr/>
          <p:nvPr/>
        </p:nvSpPr>
        <p:spPr bwMode="auto">
          <a:xfrm>
            <a:off x="5605744" y="5110562"/>
            <a:ext cx="616017" cy="404261"/>
          </a:xfrm>
          <a:custGeom>
            <a:avLst/>
            <a:gdLst>
              <a:gd name="connsiteX0" fmla="*/ 616017 w 616017"/>
              <a:gd name="connsiteY0" fmla="*/ 404261 h 404261"/>
              <a:gd name="connsiteX1" fmla="*/ 202131 w 616017"/>
              <a:gd name="connsiteY1" fmla="*/ 336884 h 404261"/>
              <a:gd name="connsiteX2" fmla="*/ 0 w 616017"/>
              <a:gd name="connsiteY2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017" h="404261">
                <a:moveTo>
                  <a:pt x="616017" y="404261"/>
                </a:moveTo>
                <a:cubicBezTo>
                  <a:pt x="460408" y="404261"/>
                  <a:pt x="304800" y="404261"/>
                  <a:pt x="202131" y="336884"/>
                </a:cubicBezTo>
                <a:cubicBezTo>
                  <a:pt x="99462" y="269507"/>
                  <a:pt x="49731" y="134753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5355089" y="5120187"/>
            <a:ext cx="1931503" cy="1181468"/>
          </a:xfrm>
          <a:custGeom>
            <a:avLst/>
            <a:gdLst>
              <a:gd name="connsiteX0" fmla="*/ 2108331 w 2108331"/>
              <a:gd name="connsiteY0" fmla="*/ 760396 h 1181468"/>
              <a:gd name="connsiteX1" fmla="*/ 443161 w 2108331"/>
              <a:gd name="connsiteY1" fmla="*/ 1174282 h 1181468"/>
              <a:gd name="connsiteX2" fmla="*/ 38900 w 2108331"/>
              <a:gd name="connsiteY2" fmla="*/ 452388 h 1181468"/>
              <a:gd name="connsiteX3" fmla="*/ 38900 w 2108331"/>
              <a:gd name="connsiteY3" fmla="*/ 0 h 118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331" h="1181468">
                <a:moveTo>
                  <a:pt x="2108331" y="760396"/>
                </a:moveTo>
                <a:cubicBezTo>
                  <a:pt x="1448198" y="993006"/>
                  <a:pt x="788066" y="1225617"/>
                  <a:pt x="443161" y="1174282"/>
                </a:cubicBezTo>
                <a:cubicBezTo>
                  <a:pt x="98256" y="1122947"/>
                  <a:pt x="106277" y="648102"/>
                  <a:pt x="38900" y="452388"/>
                </a:cubicBezTo>
                <a:cubicBezTo>
                  <a:pt x="-28477" y="256674"/>
                  <a:pt x="5211" y="128337"/>
                  <a:pt x="389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44406" y="353264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33222" y="61169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space/IF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73311" y="557435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984" y="3565867"/>
            <a:ext cx="1534504" cy="1207811"/>
            <a:chOff x="2373984" y="3565867"/>
            <a:chExt cx="1534504" cy="1207810"/>
          </a:xfrm>
        </p:grpSpPr>
        <p:sp>
          <p:nvSpPr>
            <p:cNvPr id="33" name="フリーフォーム 32"/>
            <p:cNvSpPr/>
            <p:nvPr/>
          </p:nvSpPr>
          <p:spPr bwMode="auto">
            <a:xfrm>
              <a:off x="2609077" y="3935199"/>
              <a:ext cx="1299411" cy="838478"/>
            </a:xfrm>
            <a:custGeom>
              <a:avLst/>
              <a:gdLst>
                <a:gd name="connsiteX0" fmla="*/ 0 w 1299411"/>
                <a:gd name="connsiteY0" fmla="*/ 838478 h 838478"/>
                <a:gd name="connsiteX1" fmla="*/ 394636 w 1299411"/>
                <a:gd name="connsiteY1" fmla="*/ 29956 h 838478"/>
                <a:gd name="connsiteX2" fmla="*/ 1078030 w 1299411"/>
                <a:gd name="connsiteY2" fmla="*/ 212836 h 838478"/>
                <a:gd name="connsiteX3" fmla="*/ 1299411 w 1299411"/>
                <a:gd name="connsiteY3" fmla="*/ 588221 h 83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411" h="838478">
                  <a:moveTo>
                    <a:pt x="0" y="838478"/>
                  </a:moveTo>
                  <a:cubicBezTo>
                    <a:pt x="107482" y="486354"/>
                    <a:pt x="214964" y="134230"/>
                    <a:pt x="394636" y="29956"/>
                  </a:cubicBezTo>
                  <a:cubicBezTo>
                    <a:pt x="574308" y="-74318"/>
                    <a:pt x="927234" y="119792"/>
                    <a:pt x="1078030" y="212836"/>
                  </a:cubicBezTo>
                  <a:cubicBezTo>
                    <a:pt x="1228826" y="305880"/>
                    <a:pt x="1264118" y="447050"/>
                    <a:pt x="1299411" y="58822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b="1">
                <a:latin typeface="Comic Sans MS" pitchFamily="66" charset="0"/>
                <a:ea typeface="HGS創英角ﾎﾟｯﾌﾟ体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73984" y="356586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space/LT</a:t>
              </a:r>
              <a:endParaRPr lang="ja-JP" altLang="en-US" dirty="0"/>
            </a:p>
          </p:txBody>
        </p:sp>
      </p:grpSp>
      <p:sp>
        <p:nvSpPr>
          <p:cNvPr id="43" name="フリーフォーム 42"/>
          <p:cNvSpPr/>
          <p:nvPr/>
        </p:nvSpPr>
        <p:spPr bwMode="auto">
          <a:xfrm>
            <a:off x="7684799" y="5043184"/>
            <a:ext cx="146151" cy="462013"/>
          </a:xfrm>
          <a:custGeom>
            <a:avLst/>
            <a:gdLst>
              <a:gd name="connsiteX0" fmla="*/ 67377 w 146150"/>
              <a:gd name="connsiteY0" fmla="*/ 462013 h 462013"/>
              <a:gd name="connsiteX1" fmla="*/ 144379 w 146150"/>
              <a:gd name="connsiteY1" fmla="*/ 259882 h 462013"/>
              <a:gd name="connsiteX2" fmla="*/ 0 w 146150"/>
              <a:gd name="connsiteY2" fmla="*/ 0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50" h="462013">
                <a:moveTo>
                  <a:pt x="67377" y="462013"/>
                </a:moveTo>
                <a:cubicBezTo>
                  <a:pt x="111492" y="399448"/>
                  <a:pt x="155608" y="336884"/>
                  <a:pt x="144379" y="259882"/>
                </a:cubicBezTo>
                <a:cubicBezTo>
                  <a:pt x="133150" y="182880"/>
                  <a:pt x="66575" y="9144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44106" y="52973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[a-z],[0-9]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328497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3832553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4340724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3829985" y="1844824"/>
            <a:ext cx="0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タイトル 1">
            <a:extLst>
              <a:ext uri="{FF2B5EF4-FFF2-40B4-BE49-F238E27FC236}">
                <a16:creationId xmlns:a16="http://schemas.microsoft.com/office/drawing/2014/main" id="{2BFD4204-18E5-DE4F-89A0-C6F6EFDD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39" y="44624"/>
            <a:ext cx="11747863" cy="1143000"/>
          </a:xfrm>
        </p:spPr>
        <p:txBody>
          <a:bodyPr>
            <a:normAutofit/>
          </a:bodyPr>
          <a:lstStyle/>
          <a:p>
            <a:r>
              <a:rPr lang="ja-JP" altLang="en-US"/>
              <a:t>実行例</a:t>
            </a:r>
            <a:r>
              <a:rPr lang="en-US" altLang="ja-JP" dirty="0"/>
              <a:t>: </a:t>
            </a:r>
            <a:r>
              <a:rPr lang="ja-JP" altLang="en-US"/>
              <a:t>予約語の場合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7111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7540" y="126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入力例：</a:t>
            </a:r>
            <a:endParaRPr lang="en-US" altLang="ja-JP" sz="2400" dirty="0"/>
          </a:p>
        </p:txBody>
      </p:sp>
      <p:sp>
        <p:nvSpPr>
          <p:cNvPr id="5" name="円/楕円 3"/>
          <p:cNvSpPr>
            <a:spLocks noChangeArrowheads="1"/>
          </p:cNvSpPr>
          <p:nvPr/>
        </p:nvSpPr>
        <p:spPr bwMode="auto">
          <a:xfrm>
            <a:off x="5199483" y="4549161"/>
            <a:ext cx="576056" cy="576127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cxnSp>
        <p:nvCxnSpPr>
          <p:cNvPr id="6" name="直線矢印コネクタ 6"/>
          <p:cNvCxnSpPr>
            <a:cxnSpLocks noChangeShapeType="1"/>
            <a:endCxn id="5" idx="1"/>
          </p:cNvCxnSpPr>
          <p:nvPr/>
        </p:nvCxnSpPr>
        <p:spPr bwMode="auto">
          <a:xfrm>
            <a:off x="5055468" y="4477143"/>
            <a:ext cx="228376" cy="156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円/楕円 7"/>
          <p:cNvSpPr>
            <a:spLocks noChangeArrowheads="1"/>
          </p:cNvSpPr>
          <p:nvPr/>
        </p:nvSpPr>
        <p:spPr bwMode="auto">
          <a:xfrm>
            <a:off x="7143671" y="4520337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フリーフォーム 8"/>
          <p:cNvSpPr>
            <a:spLocks/>
          </p:cNvSpPr>
          <p:nvPr/>
        </p:nvSpPr>
        <p:spPr bwMode="auto">
          <a:xfrm>
            <a:off x="5719151" y="4357427"/>
            <a:ext cx="1444467" cy="31818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 bwMode="auto">
          <a:xfrm>
            <a:off x="5775540" y="4015020"/>
            <a:ext cx="9076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  [a-z]</a:t>
            </a:r>
            <a:endParaRPr lang="ja-JP" altLang="en-US" sz="1200" dirty="0"/>
          </a:p>
        </p:txBody>
      </p:sp>
      <p:sp>
        <p:nvSpPr>
          <p:cNvPr id="10" name="フリーフォーム 10"/>
          <p:cNvSpPr>
            <a:spLocks/>
          </p:cNvSpPr>
          <p:nvPr/>
        </p:nvSpPr>
        <p:spPr bwMode="auto">
          <a:xfrm>
            <a:off x="7690316" y="4277485"/>
            <a:ext cx="954195" cy="908111"/>
          </a:xfrm>
          <a:custGeom>
            <a:avLst/>
            <a:gdLst>
              <a:gd name="T0" fmla="*/ 0 w 954207"/>
              <a:gd name="T1" fmla="*/ 344638 h 908010"/>
              <a:gd name="T2" fmla="*/ 503582 w 954207"/>
              <a:gd name="T3" fmla="*/ 82 h 908010"/>
              <a:gd name="T4" fmla="*/ 954156 w 954207"/>
              <a:gd name="T5" fmla="*/ 371142 h 908010"/>
              <a:gd name="T6" fmla="*/ 530087 w 954207"/>
              <a:gd name="T7" fmla="*/ 901229 h 908010"/>
              <a:gd name="T8" fmla="*/ 53008 w 954207"/>
              <a:gd name="T9" fmla="*/ 622934 h 908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207" h="908010">
                <a:moveTo>
                  <a:pt x="0" y="344638"/>
                </a:moveTo>
                <a:cubicBezTo>
                  <a:pt x="172278" y="170151"/>
                  <a:pt x="344556" y="-4335"/>
                  <a:pt x="503582" y="82"/>
                </a:cubicBezTo>
                <a:cubicBezTo>
                  <a:pt x="662608" y="4499"/>
                  <a:pt x="949739" y="220951"/>
                  <a:pt x="954156" y="371142"/>
                </a:cubicBezTo>
                <a:cubicBezTo>
                  <a:pt x="958574" y="521333"/>
                  <a:pt x="680278" y="859264"/>
                  <a:pt x="530087" y="901229"/>
                </a:cubicBezTo>
                <a:cubicBezTo>
                  <a:pt x="379896" y="943194"/>
                  <a:pt x="216452" y="783064"/>
                  <a:pt x="53008" y="6229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 bwMode="auto">
          <a:xfrm>
            <a:off x="8644259" y="4015019"/>
            <a:ext cx="824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[a-z],</a:t>
            </a:r>
          </a:p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[0-9]</a:t>
            </a:r>
          </a:p>
        </p:txBody>
      </p:sp>
      <p:sp>
        <p:nvSpPr>
          <p:cNvPr id="12" name="フリーフォーム 12"/>
          <p:cNvSpPr>
            <a:spLocks/>
          </p:cNvSpPr>
          <p:nvPr/>
        </p:nvSpPr>
        <p:spPr bwMode="auto">
          <a:xfrm rot="10061821">
            <a:off x="4492125" y="5086247"/>
            <a:ext cx="771515" cy="28642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 bwMode="auto">
          <a:xfrm>
            <a:off x="4813872" y="5297358"/>
            <a:ext cx="301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kern="0" dirty="0">
                <a:latin typeface="Comic Sans MS"/>
                <a:ea typeface="HGS創英角ﾎﾟｯﾌﾟ体"/>
              </a:rPr>
              <a:t>&lt;</a:t>
            </a:r>
            <a:endParaRPr lang="ja-JP" altLang="en-US" sz="1400" dirty="0"/>
          </a:p>
        </p:txBody>
      </p:sp>
      <p:sp>
        <p:nvSpPr>
          <p:cNvPr id="17" name="円/楕円 17"/>
          <p:cNvSpPr>
            <a:spLocks noChangeArrowheads="1"/>
          </p:cNvSpPr>
          <p:nvPr/>
        </p:nvSpPr>
        <p:spPr bwMode="auto">
          <a:xfrm>
            <a:off x="6153355" y="5056110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18" name="直線矢印コネクタ 19"/>
          <p:cNvCxnSpPr>
            <a:cxnSpLocks noChangeShapeType="1"/>
            <a:stCxn id="5" idx="6"/>
            <a:endCxn id="17" idx="1"/>
          </p:cNvCxnSpPr>
          <p:nvPr/>
        </p:nvCxnSpPr>
        <p:spPr bwMode="auto">
          <a:xfrm>
            <a:off x="5775539" y="4837223"/>
            <a:ext cx="462179" cy="30325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20"/>
          <p:cNvSpPr txBox="1">
            <a:spLocks noChangeArrowheads="1"/>
          </p:cNvSpPr>
          <p:nvPr/>
        </p:nvSpPr>
        <p:spPr bwMode="auto">
          <a:xfrm>
            <a:off x="5775539" y="4983663"/>
            <a:ext cx="256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 err="1"/>
              <a:t>i</a:t>
            </a:r>
            <a:endParaRPr lang="ja-JP" altLang="en-US" sz="2000" dirty="0"/>
          </a:p>
        </p:txBody>
      </p:sp>
      <p:cxnSp>
        <p:nvCxnSpPr>
          <p:cNvPr id="20" name="直線矢印コネクタ 21"/>
          <p:cNvCxnSpPr>
            <a:cxnSpLocks noChangeShapeType="1"/>
          </p:cNvCxnSpPr>
          <p:nvPr/>
        </p:nvCxnSpPr>
        <p:spPr bwMode="auto">
          <a:xfrm>
            <a:off x="6701439" y="5344174"/>
            <a:ext cx="585152" cy="19541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4"/>
          <p:cNvCxnSpPr>
            <a:cxnSpLocks noChangeShapeType="1"/>
            <a:endCxn id="7" idx="3"/>
          </p:cNvCxnSpPr>
          <p:nvPr/>
        </p:nvCxnSpPr>
        <p:spPr bwMode="auto">
          <a:xfrm flipV="1">
            <a:off x="6729411" y="5012091"/>
            <a:ext cx="498623" cy="22009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>
            <a:spLocks noChangeArrowheads="1"/>
          </p:cNvSpPr>
          <p:nvPr/>
        </p:nvSpPr>
        <p:spPr bwMode="auto">
          <a:xfrm>
            <a:off x="6714753" y="5389691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f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087" y="4642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72924" y="46143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1,ID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2152" y="51595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2,ID</a:t>
            </a:r>
            <a:endParaRPr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209493" y="5451582"/>
            <a:ext cx="634612" cy="576127"/>
            <a:chOff x="6242417" y="4474362"/>
            <a:chExt cx="634612" cy="576127"/>
          </a:xfrm>
          <a:solidFill>
            <a:srgbClr val="00B0F0"/>
          </a:solidFill>
        </p:grpSpPr>
        <p:sp>
          <p:nvSpPr>
            <p:cNvPr id="27" name="円/楕円 7"/>
            <p:cNvSpPr>
              <a:spLocks noChangeArrowheads="1"/>
            </p:cNvSpPr>
            <p:nvPr/>
          </p:nvSpPr>
          <p:spPr bwMode="auto">
            <a:xfrm>
              <a:off x="6300973" y="4474362"/>
              <a:ext cx="576056" cy="576127"/>
            </a:xfrm>
            <a:prstGeom prst="ellipse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42417" y="4562371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3,IF</a:t>
              </a:r>
              <a:endParaRPr lang="ja-JP" altLang="en-US" dirty="0"/>
            </a:p>
          </p:txBody>
        </p:sp>
      </p:grpSp>
      <p:sp>
        <p:nvSpPr>
          <p:cNvPr id="29" name="円/楕円 3"/>
          <p:cNvSpPr>
            <a:spLocks noChangeArrowheads="1"/>
          </p:cNvSpPr>
          <p:nvPr/>
        </p:nvSpPr>
        <p:spPr bwMode="auto">
          <a:xfrm>
            <a:off x="3897984" y="4807646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29986" y="49374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4,LT</a:t>
            </a:r>
            <a:endParaRPr lang="ja-JP" altLang="en-US" dirty="0"/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5538365" y="3561836"/>
            <a:ext cx="1905803" cy="961584"/>
          </a:xfrm>
          <a:custGeom>
            <a:avLst/>
            <a:gdLst>
              <a:gd name="connsiteX0" fmla="*/ 1905803 w 1905803"/>
              <a:gd name="connsiteY0" fmla="*/ 932708 h 961584"/>
              <a:gd name="connsiteX1" fmla="*/ 1395664 w 1905803"/>
              <a:gd name="connsiteY1" fmla="*/ 56809 h 961584"/>
              <a:gd name="connsiteX2" fmla="*/ 288758 w 1905803"/>
              <a:gd name="connsiteY2" fmla="*/ 181938 h 961584"/>
              <a:gd name="connsiteX3" fmla="*/ 0 w 1905803"/>
              <a:gd name="connsiteY3" fmla="*/ 961584 h 9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803" h="961584">
                <a:moveTo>
                  <a:pt x="1905803" y="932708"/>
                </a:moveTo>
                <a:cubicBezTo>
                  <a:pt x="1785487" y="557322"/>
                  <a:pt x="1665172" y="181937"/>
                  <a:pt x="1395664" y="56809"/>
                </a:cubicBezTo>
                <a:cubicBezTo>
                  <a:pt x="1126156" y="-68319"/>
                  <a:pt x="521369" y="31142"/>
                  <a:pt x="288758" y="181938"/>
                </a:cubicBezTo>
                <a:cubicBezTo>
                  <a:pt x="56147" y="332734"/>
                  <a:pt x="28073" y="647159"/>
                  <a:pt x="0" y="96158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5" name="フリーフォーム 34"/>
          <p:cNvSpPr/>
          <p:nvPr/>
        </p:nvSpPr>
        <p:spPr bwMode="auto">
          <a:xfrm>
            <a:off x="5605744" y="5110562"/>
            <a:ext cx="616017" cy="404261"/>
          </a:xfrm>
          <a:custGeom>
            <a:avLst/>
            <a:gdLst>
              <a:gd name="connsiteX0" fmla="*/ 616017 w 616017"/>
              <a:gd name="connsiteY0" fmla="*/ 404261 h 404261"/>
              <a:gd name="connsiteX1" fmla="*/ 202131 w 616017"/>
              <a:gd name="connsiteY1" fmla="*/ 336884 h 404261"/>
              <a:gd name="connsiteX2" fmla="*/ 0 w 616017"/>
              <a:gd name="connsiteY2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017" h="404261">
                <a:moveTo>
                  <a:pt x="616017" y="404261"/>
                </a:moveTo>
                <a:cubicBezTo>
                  <a:pt x="460408" y="404261"/>
                  <a:pt x="304800" y="404261"/>
                  <a:pt x="202131" y="336884"/>
                </a:cubicBezTo>
                <a:cubicBezTo>
                  <a:pt x="99462" y="269507"/>
                  <a:pt x="49731" y="134753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5355089" y="5120187"/>
            <a:ext cx="1931503" cy="1181468"/>
          </a:xfrm>
          <a:custGeom>
            <a:avLst/>
            <a:gdLst>
              <a:gd name="connsiteX0" fmla="*/ 2108331 w 2108331"/>
              <a:gd name="connsiteY0" fmla="*/ 760396 h 1181468"/>
              <a:gd name="connsiteX1" fmla="*/ 443161 w 2108331"/>
              <a:gd name="connsiteY1" fmla="*/ 1174282 h 1181468"/>
              <a:gd name="connsiteX2" fmla="*/ 38900 w 2108331"/>
              <a:gd name="connsiteY2" fmla="*/ 452388 h 1181468"/>
              <a:gd name="connsiteX3" fmla="*/ 38900 w 2108331"/>
              <a:gd name="connsiteY3" fmla="*/ 0 h 118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331" h="1181468">
                <a:moveTo>
                  <a:pt x="2108331" y="760396"/>
                </a:moveTo>
                <a:cubicBezTo>
                  <a:pt x="1448198" y="993006"/>
                  <a:pt x="788066" y="1225617"/>
                  <a:pt x="443161" y="1174282"/>
                </a:cubicBezTo>
                <a:cubicBezTo>
                  <a:pt x="98256" y="1122947"/>
                  <a:pt x="106277" y="648102"/>
                  <a:pt x="38900" y="452388"/>
                </a:cubicBezTo>
                <a:cubicBezTo>
                  <a:pt x="-28477" y="256674"/>
                  <a:pt x="5211" y="128337"/>
                  <a:pt x="389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44406" y="353264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33222" y="61169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space/IF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73311" y="557435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984" y="3565867"/>
            <a:ext cx="1534504" cy="1207811"/>
            <a:chOff x="2373984" y="3565867"/>
            <a:chExt cx="1534504" cy="1207810"/>
          </a:xfrm>
        </p:grpSpPr>
        <p:sp>
          <p:nvSpPr>
            <p:cNvPr id="33" name="フリーフォーム 32"/>
            <p:cNvSpPr/>
            <p:nvPr/>
          </p:nvSpPr>
          <p:spPr bwMode="auto">
            <a:xfrm>
              <a:off x="2609077" y="3935199"/>
              <a:ext cx="1299411" cy="838478"/>
            </a:xfrm>
            <a:custGeom>
              <a:avLst/>
              <a:gdLst>
                <a:gd name="connsiteX0" fmla="*/ 0 w 1299411"/>
                <a:gd name="connsiteY0" fmla="*/ 838478 h 838478"/>
                <a:gd name="connsiteX1" fmla="*/ 394636 w 1299411"/>
                <a:gd name="connsiteY1" fmla="*/ 29956 h 838478"/>
                <a:gd name="connsiteX2" fmla="*/ 1078030 w 1299411"/>
                <a:gd name="connsiteY2" fmla="*/ 212836 h 838478"/>
                <a:gd name="connsiteX3" fmla="*/ 1299411 w 1299411"/>
                <a:gd name="connsiteY3" fmla="*/ 588221 h 83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411" h="838478">
                  <a:moveTo>
                    <a:pt x="0" y="838478"/>
                  </a:moveTo>
                  <a:cubicBezTo>
                    <a:pt x="107482" y="486354"/>
                    <a:pt x="214964" y="134230"/>
                    <a:pt x="394636" y="29956"/>
                  </a:cubicBezTo>
                  <a:cubicBezTo>
                    <a:pt x="574308" y="-74318"/>
                    <a:pt x="927234" y="119792"/>
                    <a:pt x="1078030" y="212836"/>
                  </a:cubicBezTo>
                  <a:cubicBezTo>
                    <a:pt x="1228826" y="305880"/>
                    <a:pt x="1264118" y="447050"/>
                    <a:pt x="1299411" y="58822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b="1">
                <a:latin typeface="Comic Sans MS" pitchFamily="66" charset="0"/>
                <a:ea typeface="HGS創英角ﾎﾟｯﾌﾟ体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73984" y="356586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space/LT</a:t>
              </a:r>
              <a:endParaRPr lang="ja-JP" altLang="en-US" dirty="0"/>
            </a:p>
          </p:txBody>
        </p:sp>
      </p:grpSp>
      <p:sp>
        <p:nvSpPr>
          <p:cNvPr id="43" name="フリーフォーム 42"/>
          <p:cNvSpPr/>
          <p:nvPr/>
        </p:nvSpPr>
        <p:spPr bwMode="auto">
          <a:xfrm>
            <a:off x="7684799" y="5043184"/>
            <a:ext cx="146151" cy="462013"/>
          </a:xfrm>
          <a:custGeom>
            <a:avLst/>
            <a:gdLst>
              <a:gd name="connsiteX0" fmla="*/ 67377 w 146150"/>
              <a:gd name="connsiteY0" fmla="*/ 462013 h 462013"/>
              <a:gd name="connsiteX1" fmla="*/ 144379 w 146150"/>
              <a:gd name="connsiteY1" fmla="*/ 259882 h 462013"/>
              <a:gd name="connsiteX2" fmla="*/ 0 w 146150"/>
              <a:gd name="connsiteY2" fmla="*/ 0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50" h="462013">
                <a:moveTo>
                  <a:pt x="67377" y="462013"/>
                </a:moveTo>
                <a:cubicBezTo>
                  <a:pt x="111492" y="399448"/>
                  <a:pt x="155608" y="336884"/>
                  <a:pt x="144379" y="259882"/>
                </a:cubicBezTo>
                <a:cubicBezTo>
                  <a:pt x="133150" y="182880"/>
                  <a:pt x="66575" y="9144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44106" y="52973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[a-z],[0-9]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328497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3832553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4340724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4336609" y="1884367"/>
            <a:ext cx="0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タイトル 1">
            <a:extLst>
              <a:ext uri="{FF2B5EF4-FFF2-40B4-BE49-F238E27FC236}">
                <a16:creationId xmlns:a16="http://schemas.microsoft.com/office/drawing/2014/main" id="{0523EDB0-4C69-0A41-AD55-F8D4954E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39" y="44624"/>
            <a:ext cx="11747863" cy="1143000"/>
          </a:xfrm>
        </p:spPr>
        <p:txBody>
          <a:bodyPr>
            <a:normAutofit/>
          </a:bodyPr>
          <a:lstStyle/>
          <a:p>
            <a:r>
              <a:rPr lang="ja-JP" altLang="en-US"/>
              <a:t>実行例</a:t>
            </a:r>
            <a:r>
              <a:rPr lang="en-US" altLang="ja-JP" dirty="0"/>
              <a:t>: </a:t>
            </a:r>
            <a:r>
              <a:rPr lang="ja-JP" altLang="en-US"/>
              <a:t>予約語の場合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6948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7540" y="126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入力例：</a:t>
            </a:r>
            <a:endParaRPr lang="en-US" altLang="ja-JP" sz="2400" dirty="0"/>
          </a:p>
        </p:txBody>
      </p:sp>
      <p:sp>
        <p:nvSpPr>
          <p:cNvPr id="5" name="円/楕円 3"/>
          <p:cNvSpPr>
            <a:spLocks noChangeArrowheads="1"/>
          </p:cNvSpPr>
          <p:nvPr/>
        </p:nvSpPr>
        <p:spPr bwMode="auto">
          <a:xfrm>
            <a:off x="5199483" y="4549161"/>
            <a:ext cx="576056" cy="576127"/>
          </a:xfrm>
          <a:prstGeom prst="ellipse">
            <a:avLst/>
          </a:prstGeom>
          <a:solidFill>
            <a:srgbClr val="00B0F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cxnSp>
        <p:nvCxnSpPr>
          <p:cNvPr id="6" name="直線矢印コネクタ 6"/>
          <p:cNvCxnSpPr>
            <a:cxnSpLocks noChangeShapeType="1"/>
            <a:endCxn id="5" idx="1"/>
          </p:cNvCxnSpPr>
          <p:nvPr/>
        </p:nvCxnSpPr>
        <p:spPr bwMode="auto">
          <a:xfrm>
            <a:off x="5055468" y="4477143"/>
            <a:ext cx="228376" cy="156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円/楕円 7"/>
          <p:cNvSpPr>
            <a:spLocks noChangeArrowheads="1"/>
          </p:cNvSpPr>
          <p:nvPr/>
        </p:nvSpPr>
        <p:spPr bwMode="auto">
          <a:xfrm>
            <a:off x="7143671" y="4520337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フリーフォーム 8"/>
          <p:cNvSpPr>
            <a:spLocks/>
          </p:cNvSpPr>
          <p:nvPr/>
        </p:nvSpPr>
        <p:spPr bwMode="auto">
          <a:xfrm>
            <a:off x="5719151" y="4357427"/>
            <a:ext cx="1444467" cy="31818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 bwMode="auto">
          <a:xfrm>
            <a:off x="5775540" y="4015020"/>
            <a:ext cx="9076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  [a-z]</a:t>
            </a:r>
            <a:endParaRPr lang="ja-JP" altLang="en-US" sz="1200" dirty="0"/>
          </a:p>
        </p:txBody>
      </p:sp>
      <p:sp>
        <p:nvSpPr>
          <p:cNvPr id="10" name="フリーフォーム 10"/>
          <p:cNvSpPr>
            <a:spLocks/>
          </p:cNvSpPr>
          <p:nvPr/>
        </p:nvSpPr>
        <p:spPr bwMode="auto">
          <a:xfrm>
            <a:off x="7690316" y="4277485"/>
            <a:ext cx="954195" cy="908111"/>
          </a:xfrm>
          <a:custGeom>
            <a:avLst/>
            <a:gdLst>
              <a:gd name="T0" fmla="*/ 0 w 954207"/>
              <a:gd name="T1" fmla="*/ 344638 h 908010"/>
              <a:gd name="T2" fmla="*/ 503582 w 954207"/>
              <a:gd name="T3" fmla="*/ 82 h 908010"/>
              <a:gd name="T4" fmla="*/ 954156 w 954207"/>
              <a:gd name="T5" fmla="*/ 371142 h 908010"/>
              <a:gd name="T6" fmla="*/ 530087 w 954207"/>
              <a:gd name="T7" fmla="*/ 901229 h 908010"/>
              <a:gd name="T8" fmla="*/ 53008 w 954207"/>
              <a:gd name="T9" fmla="*/ 622934 h 908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207" h="908010">
                <a:moveTo>
                  <a:pt x="0" y="344638"/>
                </a:moveTo>
                <a:cubicBezTo>
                  <a:pt x="172278" y="170151"/>
                  <a:pt x="344556" y="-4335"/>
                  <a:pt x="503582" y="82"/>
                </a:cubicBezTo>
                <a:cubicBezTo>
                  <a:pt x="662608" y="4499"/>
                  <a:pt x="949739" y="220951"/>
                  <a:pt x="954156" y="371142"/>
                </a:cubicBezTo>
                <a:cubicBezTo>
                  <a:pt x="958574" y="521333"/>
                  <a:pt x="680278" y="859264"/>
                  <a:pt x="530087" y="901229"/>
                </a:cubicBezTo>
                <a:cubicBezTo>
                  <a:pt x="379896" y="943194"/>
                  <a:pt x="216452" y="783064"/>
                  <a:pt x="53008" y="6229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 bwMode="auto">
          <a:xfrm>
            <a:off x="8644259" y="4015019"/>
            <a:ext cx="824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[a-z],</a:t>
            </a:r>
          </a:p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[0-9]</a:t>
            </a:r>
          </a:p>
        </p:txBody>
      </p:sp>
      <p:sp>
        <p:nvSpPr>
          <p:cNvPr id="12" name="フリーフォーム 12"/>
          <p:cNvSpPr>
            <a:spLocks/>
          </p:cNvSpPr>
          <p:nvPr/>
        </p:nvSpPr>
        <p:spPr bwMode="auto">
          <a:xfrm rot="10061821">
            <a:off x="4492125" y="5086247"/>
            <a:ext cx="771515" cy="28642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 bwMode="auto">
          <a:xfrm>
            <a:off x="4813872" y="5297358"/>
            <a:ext cx="301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&lt;</a:t>
            </a:r>
            <a:endParaRPr lang="ja-JP" altLang="en-US" sz="1400" dirty="0"/>
          </a:p>
        </p:txBody>
      </p:sp>
      <p:sp>
        <p:nvSpPr>
          <p:cNvPr id="17" name="円/楕円 17"/>
          <p:cNvSpPr>
            <a:spLocks noChangeArrowheads="1"/>
          </p:cNvSpPr>
          <p:nvPr/>
        </p:nvSpPr>
        <p:spPr bwMode="auto">
          <a:xfrm>
            <a:off x="6153355" y="5056110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18" name="直線矢印コネクタ 19"/>
          <p:cNvCxnSpPr>
            <a:cxnSpLocks noChangeShapeType="1"/>
            <a:stCxn id="5" idx="6"/>
            <a:endCxn id="17" idx="1"/>
          </p:cNvCxnSpPr>
          <p:nvPr/>
        </p:nvCxnSpPr>
        <p:spPr bwMode="auto">
          <a:xfrm>
            <a:off x="5775539" y="4837223"/>
            <a:ext cx="462179" cy="30325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20"/>
          <p:cNvSpPr txBox="1">
            <a:spLocks noChangeArrowheads="1"/>
          </p:cNvSpPr>
          <p:nvPr/>
        </p:nvSpPr>
        <p:spPr bwMode="auto">
          <a:xfrm>
            <a:off x="5775539" y="4983663"/>
            <a:ext cx="256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 err="1"/>
              <a:t>i</a:t>
            </a:r>
            <a:endParaRPr lang="ja-JP" altLang="en-US" sz="2000" dirty="0"/>
          </a:p>
        </p:txBody>
      </p:sp>
      <p:cxnSp>
        <p:nvCxnSpPr>
          <p:cNvPr id="20" name="直線矢印コネクタ 21"/>
          <p:cNvCxnSpPr>
            <a:cxnSpLocks noChangeShapeType="1"/>
          </p:cNvCxnSpPr>
          <p:nvPr/>
        </p:nvCxnSpPr>
        <p:spPr bwMode="auto">
          <a:xfrm>
            <a:off x="6701439" y="5344174"/>
            <a:ext cx="585152" cy="19541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4"/>
          <p:cNvCxnSpPr>
            <a:cxnSpLocks noChangeShapeType="1"/>
            <a:endCxn id="7" idx="3"/>
          </p:cNvCxnSpPr>
          <p:nvPr/>
        </p:nvCxnSpPr>
        <p:spPr bwMode="auto">
          <a:xfrm flipV="1">
            <a:off x="6729411" y="5012091"/>
            <a:ext cx="498623" cy="22009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>
            <a:spLocks noChangeArrowheads="1"/>
          </p:cNvSpPr>
          <p:nvPr/>
        </p:nvSpPr>
        <p:spPr bwMode="auto">
          <a:xfrm>
            <a:off x="6714753" y="5389691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f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087" y="4642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72924" y="46143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1,ID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2152" y="51595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2,ID</a:t>
            </a:r>
            <a:endParaRPr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209493" y="5451582"/>
            <a:ext cx="634612" cy="576127"/>
            <a:chOff x="6242417" y="4474362"/>
            <a:chExt cx="634612" cy="576127"/>
          </a:xfrm>
          <a:noFill/>
        </p:grpSpPr>
        <p:sp>
          <p:nvSpPr>
            <p:cNvPr id="27" name="円/楕円 7"/>
            <p:cNvSpPr>
              <a:spLocks noChangeArrowheads="1"/>
            </p:cNvSpPr>
            <p:nvPr/>
          </p:nvSpPr>
          <p:spPr bwMode="auto">
            <a:xfrm>
              <a:off x="6300973" y="4474362"/>
              <a:ext cx="576056" cy="576127"/>
            </a:xfrm>
            <a:prstGeom prst="ellipse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42417" y="4562371"/>
              <a:ext cx="58060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3,IF</a:t>
              </a:r>
              <a:endParaRPr lang="ja-JP" altLang="en-US" dirty="0"/>
            </a:p>
          </p:txBody>
        </p:sp>
      </p:grpSp>
      <p:sp>
        <p:nvSpPr>
          <p:cNvPr id="29" name="円/楕円 3"/>
          <p:cNvSpPr>
            <a:spLocks noChangeArrowheads="1"/>
          </p:cNvSpPr>
          <p:nvPr/>
        </p:nvSpPr>
        <p:spPr bwMode="auto">
          <a:xfrm>
            <a:off x="3897984" y="4807646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29986" y="49374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4,LT</a:t>
            </a:r>
            <a:endParaRPr lang="ja-JP" altLang="en-US" dirty="0"/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5538365" y="3561836"/>
            <a:ext cx="1905803" cy="961584"/>
          </a:xfrm>
          <a:custGeom>
            <a:avLst/>
            <a:gdLst>
              <a:gd name="connsiteX0" fmla="*/ 1905803 w 1905803"/>
              <a:gd name="connsiteY0" fmla="*/ 932708 h 961584"/>
              <a:gd name="connsiteX1" fmla="*/ 1395664 w 1905803"/>
              <a:gd name="connsiteY1" fmla="*/ 56809 h 961584"/>
              <a:gd name="connsiteX2" fmla="*/ 288758 w 1905803"/>
              <a:gd name="connsiteY2" fmla="*/ 181938 h 961584"/>
              <a:gd name="connsiteX3" fmla="*/ 0 w 1905803"/>
              <a:gd name="connsiteY3" fmla="*/ 961584 h 9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803" h="961584">
                <a:moveTo>
                  <a:pt x="1905803" y="932708"/>
                </a:moveTo>
                <a:cubicBezTo>
                  <a:pt x="1785487" y="557322"/>
                  <a:pt x="1665172" y="181937"/>
                  <a:pt x="1395664" y="56809"/>
                </a:cubicBezTo>
                <a:cubicBezTo>
                  <a:pt x="1126156" y="-68319"/>
                  <a:pt x="521369" y="31142"/>
                  <a:pt x="288758" y="181938"/>
                </a:cubicBezTo>
                <a:cubicBezTo>
                  <a:pt x="56147" y="332734"/>
                  <a:pt x="28073" y="647159"/>
                  <a:pt x="0" y="96158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5" name="フリーフォーム 34"/>
          <p:cNvSpPr/>
          <p:nvPr/>
        </p:nvSpPr>
        <p:spPr bwMode="auto">
          <a:xfrm>
            <a:off x="5605744" y="5110562"/>
            <a:ext cx="616017" cy="404261"/>
          </a:xfrm>
          <a:custGeom>
            <a:avLst/>
            <a:gdLst>
              <a:gd name="connsiteX0" fmla="*/ 616017 w 616017"/>
              <a:gd name="connsiteY0" fmla="*/ 404261 h 404261"/>
              <a:gd name="connsiteX1" fmla="*/ 202131 w 616017"/>
              <a:gd name="connsiteY1" fmla="*/ 336884 h 404261"/>
              <a:gd name="connsiteX2" fmla="*/ 0 w 616017"/>
              <a:gd name="connsiteY2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017" h="404261">
                <a:moveTo>
                  <a:pt x="616017" y="404261"/>
                </a:moveTo>
                <a:cubicBezTo>
                  <a:pt x="460408" y="404261"/>
                  <a:pt x="304800" y="404261"/>
                  <a:pt x="202131" y="336884"/>
                </a:cubicBezTo>
                <a:cubicBezTo>
                  <a:pt x="99462" y="269507"/>
                  <a:pt x="49731" y="134753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5355089" y="5120187"/>
            <a:ext cx="1931503" cy="1181468"/>
          </a:xfrm>
          <a:custGeom>
            <a:avLst/>
            <a:gdLst>
              <a:gd name="connsiteX0" fmla="*/ 2108331 w 2108331"/>
              <a:gd name="connsiteY0" fmla="*/ 760396 h 1181468"/>
              <a:gd name="connsiteX1" fmla="*/ 443161 w 2108331"/>
              <a:gd name="connsiteY1" fmla="*/ 1174282 h 1181468"/>
              <a:gd name="connsiteX2" fmla="*/ 38900 w 2108331"/>
              <a:gd name="connsiteY2" fmla="*/ 452388 h 1181468"/>
              <a:gd name="connsiteX3" fmla="*/ 38900 w 2108331"/>
              <a:gd name="connsiteY3" fmla="*/ 0 h 118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331" h="1181468">
                <a:moveTo>
                  <a:pt x="2108331" y="760396"/>
                </a:moveTo>
                <a:cubicBezTo>
                  <a:pt x="1448198" y="993006"/>
                  <a:pt x="788066" y="1225617"/>
                  <a:pt x="443161" y="1174282"/>
                </a:cubicBezTo>
                <a:cubicBezTo>
                  <a:pt x="98256" y="1122947"/>
                  <a:pt x="106277" y="648102"/>
                  <a:pt x="38900" y="452388"/>
                </a:cubicBezTo>
                <a:cubicBezTo>
                  <a:pt x="-28477" y="256674"/>
                  <a:pt x="5211" y="128337"/>
                  <a:pt x="3890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44406" y="353264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33222" y="61169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</a:t>
            </a:r>
            <a:r>
              <a:rPr lang="en-US" altLang="ja-JP" dirty="0">
                <a:solidFill>
                  <a:srgbClr val="FF0000"/>
                </a:solidFill>
              </a:rPr>
              <a:t>IF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73311" y="557435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984" y="3565867"/>
            <a:ext cx="1534504" cy="1207811"/>
            <a:chOff x="2373984" y="3565867"/>
            <a:chExt cx="1534504" cy="1207810"/>
          </a:xfrm>
        </p:grpSpPr>
        <p:sp>
          <p:nvSpPr>
            <p:cNvPr id="33" name="フリーフォーム 32"/>
            <p:cNvSpPr/>
            <p:nvPr/>
          </p:nvSpPr>
          <p:spPr bwMode="auto">
            <a:xfrm>
              <a:off x="2609077" y="3935199"/>
              <a:ext cx="1299411" cy="838478"/>
            </a:xfrm>
            <a:custGeom>
              <a:avLst/>
              <a:gdLst>
                <a:gd name="connsiteX0" fmla="*/ 0 w 1299411"/>
                <a:gd name="connsiteY0" fmla="*/ 838478 h 838478"/>
                <a:gd name="connsiteX1" fmla="*/ 394636 w 1299411"/>
                <a:gd name="connsiteY1" fmla="*/ 29956 h 838478"/>
                <a:gd name="connsiteX2" fmla="*/ 1078030 w 1299411"/>
                <a:gd name="connsiteY2" fmla="*/ 212836 h 838478"/>
                <a:gd name="connsiteX3" fmla="*/ 1299411 w 1299411"/>
                <a:gd name="connsiteY3" fmla="*/ 588221 h 83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411" h="838478">
                  <a:moveTo>
                    <a:pt x="0" y="838478"/>
                  </a:moveTo>
                  <a:cubicBezTo>
                    <a:pt x="107482" y="486354"/>
                    <a:pt x="214964" y="134230"/>
                    <a:pt x="394636" y="29956"/>
                  </a:cubicBezTo>
                  <a:cubicBezTo>
                    <a:pt x="574308" y="-74318"/>
                    <a:pt x="927234" y="119792"/>
                    <a:pt x="1078030" y="212836"/>
                  </a:cubicBezTo>
                  <a:cubicBezTo>
                    <a:pt x="1228826" y="305880"/>
                    <a:pt x="1264118" y="447050"/>
                    <a:pt x="1299411" y="58822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b="1">
                <a:latin typeface="Comic Sans MS" pitchFamily="66" charset="0"/>
                <a:ea typeface="HGS創英角ﾎﾟｯﾌﾟ体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73984" y="356586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space/LT</a:t>
              </a:r>
              <a:endParaRPr lang="ja-JP" altLang="en-US" dirty="0"/>
            </a:p>
          </p:txBody>
        </p:sp>
      </p:grpSp>
      <p:sp>
        <p:nvSpPr>
          <p:cNvPr id="43" name="フリーフォーム 42"/>
          <p:cNvSpPr/>
          <p:nvPr/>
        </p:nvSpPr>
        <p:spPr bwMode="auto">
          <a:xfrm>
            <a:off x="7684799" y="5043184"/>
            <a:ext cx="146151" cy="462013"/>
          </a:xfrm>
          <a:custGeom>
            <a:avLst/>
            <a:gdLst>
              <a:gd name="connsiteX0" fmla="*/ 67377 w 146150"/>
              <a:gd name="connsiteY0" fmla="*/ 462013 h 462013"/>
              <a:gd name="connsiteX1" fmla="*/ 144379 w 146150"/>
              <a:gd name="connsiteY1" fmla="*/ 259882 h 462013"/>
              <a:gd name="connsiteX2" fmla="*/ 0 w 146150"/>
              <a:gd name="connsiteY2" fmla="*/ 0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50" h="462013">
                <a:moveTo>
                  <a:pt x="67377" y="462013"/>
                </a:moveTo>
                <a:cubicBezTo>
                  <a:pt x="111492" y="399448"/>
                  <a:pt x="155608" y="336884"/>
                  <a:pt x="144379" y="259882"/>
                </a:cubicBezTo>
                <a:cubicBezTo>
                  <a:pt x="133150" y="182880"/>
                  <a:pt x="66575" y="9144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44106" y="52973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[a-z],[0-9]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328497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3832553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4340724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4844780" y="1844824"/>
            <a:ext cx="0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タイトル 1">
            <a:extLst>
              <a:ext uri="{FF2B5EF4-FFF2-40B4-BE49-F238E27FC236}">
                <a16:creationId xmlns:a16="http://schemas.microsoft.com/office/drawing/2014/main" id="{8B0E4A58-C6F8-9549-A9C3-C716E557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39" y="44624"/>
            <a:ext cx="11747863" cy="1143000"/>
          </a:xfrm>
        </p:spPr>
        <p:txBody>
          <a:bodyPr>
            <a:normAutofit/>
          </a:bodyPr>
          <a:lstStyle/>
          <a:p>
            <a:r>
              <a:rPr lang="ja-JP" altLang="en-US"/>
              <a:t>実行例</a:t>
            </a:r>
            <a:r>
              <a:rPr lang="en-US" altLang="ja-JP" dirty="0"/>
              <a:t>: </a:t>
            </a:r>
            <a:r>
              <a:rPr lang="ja-JP" altLang="en-US"/>
              <a:t>予約語の場合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58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8449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8673" y="44624"/>
            <a:ext cx="11599817" cy="1143000"/>
          </a:xfrm>
        </p:spPr>
        <p:txBody>
          <a:bodyPr>
            <a:normAutofit/>
          </a:bodyPr>
          <a:lstStyle/>
          <a:p>
            <a:r>
              <a:rPr lang="ja-JP" altLang="en-US"/>
              <a:t>実行例</a:t>
            </a:r>
            <a:r>
              <a:rPr lang="en-US" altLang="ja-JP" dirty="0"/>
              <a:t>: </a:t>
            </a:r>
            <a:r>
              <a:rPr lang="ja-JP" altLang="en-US"/>
              <a:t>予約語を</a:t>
            </a:r>
            <a:r>
              <a:rPr lang="en-US" altLang="ja-JP" dirty="0"/>
              <a:t> prefix </a:t>
            </a:r>
            <a:r>
              <a:rPr lang="ja-JP" altLang="en-US"/>
              <a:t>とする識別子</a:t>
            </a:r>
            <a:endParaRPr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7540" y="126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入力例：</a:t>
            </a:r>
            <a:endParaRPr lang="en-US" altLang="ja-JP" sz="2400" dirty="0"/>
          </a:p>
        </p:txBody>
      </p:sp>
      <p:sp>
        <p:nvSpPr>
          <p:cNvPr id="5" name="円/楕円 3"/>
          <p:cNvSpPr>
            <a:spLocks noChangeArrowheads="1"/>
          </p:cNvSpPr>
          <p:nvPr/>
        </p:nvSpPr>
        <p:spPr bwMode="auto">
          <a:xfrm>
            <a:off x="5199483" y="4549161"/>
            <a:ext cx="576056" cy="576127"/>
          </a:xfrm>
          <a:prstGeom prst="ellipse">
            <a:avLst/>
          </a:prstGeom>
          <a:solidFill>
            <a:srgbClr val="00B0F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cxnSp>
        <p:nvCxnSpPr>
          <p:cNvPr id="6" name="直線矢印コネクタ 6"/>
          <p:cNvCxnSpPr>
            <a:cxnSpLocks noChangeShapeType="1"/>
            <a:endCxn id="5" idx="1"/>
          </p:cNvCxnSpPr>
          <p:nvPr/>
        </p:nvCxnSpPr>
        <p:spPr bwMode="auto">
          <a:xfrm>
            <a:off x="5055468" y="4477143"/>
            <a:ext cx="228376" cy="156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円/楕円 7"/>
          <p:cNvSpPr>
            <a:spLocks noChangeArrowheads="1"/>
          </p:cNvSpPr>
          <p:nvPr/>
        </p:nvSpPr>
        <p:spPr bwMode="auto">
          <a:xfrm>
            <a:off x="7143671" y="4520337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フリーフォーム 8"/>
          <p:cNvSpPr>
            <a:spLocks/>
          </p:cNvSpPr>
          <p:nvPr/>
        </p:nvSpPr>
        <p:spPr bwMode="auto">
          <a:xfrm>
            <a:off x="5719151" y="4357427"/>
            <a:ext cx="1444467" cy="31818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 bwMode="auto">
          <a:xfrm>
            <a:off x="5775540" y="4015020"/>
            <a:ext cx="9076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  [a-z]</a:t>
            </a:r>
            <a:endParaRPr lang="ja-JP" altLang="en-US" sz="1200" dirty="0"/>
          </a:p>
        </p:txBody>
      </p:sp>
      <p:sp>
        <p:nvSpPr>
          <p:cNvPr id="10" name="フリーフォーム 10"/>
          <p:cNvSpPr>
            <a:spLocks/>
          </p:cNvSpPr>
          <p:nvPr/>
        </p:nvSpPr>
        <p:spPr bwMode="auto">
          <a:xfrm>
            <a:off x="7690316" y="4277485"/>
            <a:ext cx="954195" cy="908111"/>
          </a:xfrm>
          <a:custGeom>
            <a:avLst/>
            <a:gdLst>
              <a:gd name="T0" fmla="*/ 0 w 954207"/>
              <a:gd name="T1" fmla="*/ 344638 h 908010"/>
              <a:gd name="T2" fmla="*/ 503582 w 954207"/>
              <a:gd name="T3" fmla="*/ 82 h 908010"/>
              <a:gd name="T4" fmla="*/ 954156 w 954207"/>
              <a:gd name="T5" fmla="*/ 371142 h 908010"/>
              <a:gd name="T6" fmla="*/ 530087 w 954207"/>
              <a:gd name="T7" fmla="*/ 901229 h 908010"/>
              <a:gd name="T8" fmla="*/ 53008 w 954207"/>
              <a:gd name="T9" fmla="*/ 622934 h 908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207" h="908010">
                <a:moveTo>
                  <a:pt x="0" y="344638"/>
                </a:moveTo>
                <a:cubicBezTo>
                  <a:pt x="172278" y="170151"/>
                  <a:pt x="344556" y="-4335"/>
                  <a:pt x="503582" y="82"/>
                </a:cubicBezTo>
                <a:cubicBezTo>
                  <a:pt x="662608" y="4499"/>
                  <a:pt x="949739" y="220951"/>
                  <a:pt x="954156" y="371142"/>
                </a:cubicBezTo>
                <a:cubicBezTo>
                  <a:pt x="958574" y="521333"/>
                  <a:pt x="680278" y="859264"/>
                  <a:pt x="530087" y="901229"/>
                </a:cubicBezTo>
                <a:cubicBezTo>
                  <a:pt x="379896" y="943194"/>
                  <a:pt x="216452" y="783064"/>
                  <a:pt x="53008" y="6229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 bwMode="auto">
          <a:xfrm>
            <a:off x="8644259" y="4015019"/>
            <a:ext cx="824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[a-z],</a:t>
            </a:r>
          </a:p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[0-9]</a:t>
            </a:r>
          </a:p>
        </p:txBody>
      </p:sp>
      <p:sp>
        <p:nvSpPr>
          <p:cNvPr id="12" name="フリーフォーム 12"/>
          <p:cNvSpPr>
            <a:spLocks/>
          </p:cNvSpPr>
          <p:nvPr/>
        </p:nvSpPr>
        <p:spPr bwMode="auto">
          <a:xfrm rot="10061821">
            <a:off x="4492125" y="5086247"/>
            <a:ext cx="771515" cy="28642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 bwMode="auto">
          <a:xfrm>
            <a:off x="4813872" y="5297358"/>
            <a:ext cx="301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&lt;</a:t>
            </a:r>
            <a:endParaRPr lang="ja-JP" altLang="en-US" sz="1400" dirty="0"/>
          </a:p>
        </p:txBody>
      </p:sp>
      <p:sp>
        <p:nvSpPr>
          <p:cNvPr id="17" name="円/楕円 17"/>
          <p:cNvSpPr>
            <a:spLocks noChangeArrowheads="1"/>
          </p:cNvSpPr>
          <p:nvPr/>
        </p:nvSpPr>
        <p:spPr bwMode="auto">
          <a:xfrm>
            <a:off x="6153355" y="5056110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18" name="直線矢印コネクタ 19"/>
          <p:cNvCxnSpPr>
            <a:cxnSpLocks noChangeShapeType="1"/>
            <a:stCxn id="5" idx="6"/>
            <a:endCxn id="17" idx="1"/>
          </p:cNvCxnSpPr>
          <p:nvPr/>
        </p:nvCxnSpPr>
        <p:spPr bwMode="auto">
          <a:xfrm>
            <a:off x="5775539" y="4837223"/>
            <a:ext cx="462179" cy="30325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20"/>
          <p:cNvSpPr txBox="1">
            <a:spLocks noChangeArrowheads="1"/>
          </p:cNvSpPr>
          <p:nvPr/>
        </p:nvSpPr>
        <p:spPr bwMode="auto">
          <a:xfrm>
            <a:off x="5775539" y="4983663"/>
            <a:ext cx="256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 err="1"/>
              <a:t>i</a:t>
            </a:r>
            <a:endParaRPr lang="ja-JP" altLang="en-US" sz="2000" dirty="0"/>
          </a:p>
        </p:txBody>
      </p:sp>
      <p:cxnSp>
        <p:nvCxnSpPr>
          <p:cNvPr id="20" name="直線矢印コネクタ 21"/>
          <p:cNvCxnSpPr>
            <a:cxnSpLocks noChangeShapeType="1"/>
          </p:cNvCxnSpPr>
          <p:nvPr/>
        </p:nvCxnSpPr>
        <p:spPr bwMode="auto">
          <a:xfrm>
            <a:off x="6701439" y="5344174"/>
            <a:ext cx="585152" cy="19541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4"/>
          <p:cNvCxnSpPr>
            <a:cxnSpLocks noChangeShapeType="1"/>
            <a:endCxn id="7" idx="3"/>
          </p:cNvCxnSpPr>
          <p:nvPr/>
        </p:nvCxnSpPr>
        <p:spPr bwMode="auto">
          <a:xfrm flipV="1">
            <a:off x="6729411" y="5012091"/>
            <a:ext cx="498623" cy="22009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>
            <a:spLocks noChangeArrowheads="1"/>
          </p:cNvSpPr>
          <p:nvPr/>
        </p:nvSpPr>
        <p:spPr bwMode="auto">
          <a:xfrm>
            <a:off x="6714753" y="5389691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f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087" y="4642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72924" y="46143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1,ID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2152" y="51595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2,ID</a:t>
            </a:r>
            <a:endParaRPr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209493" y="5451582"/>
            <a:ext cx="634612" cy="576127"/>
            <a:chOff x="6242417" y="4474362"/>
            <a:chExt cx="634612" cy="576127"/>
          </a:xfrm>
        </p:grpSpPr>
        <p:sp>
          <p:nvSpPr>
            <p:cNvPr id="27" name="円/楕円 7"/>
            <p:cNvSpPr>
              <a:spLocks noChangeArrowheads="1"/>
            </p:cNvSpPr>
            <p:nvPr/>
          </p:nvSpPr>
          <p:spPr bwMode="auto">
            <a:xfrm>
              <a:off x="6300973" y="4474362"/>
              <a:ext cx="576056" cy="576127"/>
            </a:xfrm>
            <a:prstGeom prst="ellipse">
              <a:avLst/>
            </a:prstGeom>
            <a:solidFill>
              <a:srgbClr val="FFFFD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42417" y="4562371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3,IF</a:t>
              </a:r>
              <a:endParaRPr lang="ja-JP" altLang="en-US" dirty="0"/>
            </a:p>
          </p:txBody>
        </p:sp>
      </p:grpSp>
      <p:sp>
        <p:nvSpPr>
          <p:cNvPr id="29" name="円/楕円 3"/>
          <p:cNvSpPr>
            <a:spLocks noChangeArrowheads="1"/>
          </p:cNvSpPr>
          <p:nvPr/>
        </p:nvSpPr>
        <p:spPr bwMode="auto">
          <a:xfrm>
            <a:off x="3897984" y="4807646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29986" y="49374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4,LT</a:t>
            </a:r>
            <a:endParaRPr lang="ja-JP" altLang="en-US" dirty="0"/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5538365" y="3561836"/>
            <a:ext cx="1905803" cy="961584"/>
          </a:xfrm>
          <a:custGeom>
            <a:avLst/>
            <a:gdLst>
              <a:gd name="connsiteX0" fmla="*/ 1905803 w 1905803"/>
              <a:gd name="connsiteY0" fmla="*/ 932708 h 961584"/>
              <a:gd name="connsiteX1" fmla="*/ 1395664 w 1905803"/>
              <a:gd name="connsiteY1" fmla="*/ 56809 h 961584"/>
              <a:gd name="connsiteX2" fmla="*/ 288758 w 1905803"/>
              <a:gd name="connsiteY2" fmla="*/ 181938 h 961584"/>
              <a:gd name="connsiteX3" fmla="*/ 0 w 1905803"/>
              <a:gd name="connsiteY3" fmla="*/ 961584 h 9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803" h="961584">
                <a:moveTo>
                  <a:pt x="1905803" y="932708"/>
                </a:moveTo>
                <a:cubicBezTo>
                  <a:pt x="1785487" y="557322"/>
                  <a:pt x="1665172" y="181937"/>
                  <a:pt x="1395664" y="56809"/>
                </a:cubicBezTo>
                <a:cubicBezTo>
                  <a:pt x="1126156" y="-68319"/>
                  <a:pt x="521369" y="31142"/>
                  <a:pt x="288758" y="181938"/>
                </a:cubicBezTo>
                <a:cubicBezTo>
                  <a:pt x="56147" y="332734"/>
                  <a:pt x="28073" y="647159"/>
                  <a:pt x="0" y="96158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5" name="フリーフォーム 34"/>
          <p:cNvSpPr/>
          <p:nvPr/>
        </p:nvSpPr>
        <p:spPr bwMode="auto">
          <a:xfrm>
            <a:off x="5605744" y="5110562"/>
            <a:ext cx="616017" cy="404261"/>
          </a:xfrm>
          <a:custGeom>
            <a:avLst/>
            <a:gdLst>
              <a:gd name="connsiteX0" fmla="*/ 616017 w 616017"/>
              <a:gd name="connsiteY0" fmla="*/ 404261 h 404261"/>
              <a:gd name="connsiteX1" fmla="*/ 202131 w 616017"/>
              <a:gd name="connsiteY1" fmla="*/ 336884 h 404261"/>
              <a:gd name="connsiteX2" fmla="*/ 0 w 616017"/>
              <a:gd name="connsiteY2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017" h="404261">
                <a:moveTo>
                  <a:pt x="616017" y="404261"/>
                </a:moveTo>
                <a:cubicBezTo>
                  <a:pt x="460408" y="404261"/>
                  <a:pt x="304800" y="404261"/>
                  <a:pt x="202131" y="336884"/>
                </a:cubicBezTo>
                <a:cubicBezTo>
                  <a:pt x="99462" y="269507"/>
                  <a:pt x="49731" y="134753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5355089" y="5120187"/>
            <a:ext cx="1931503" cy="1181468"/>
          </a:xfrm>
          <a:custGeom>
            <a:avLst/>
            <a:gdLst>
              <a:gd name="connsiteX0" fmla="*/ 2108331 w 2108331"/>
              <a:gd name="connsiteY0" fmla="*/ 760396 h 1181468"/>
              <a:gd name="connsiteX1" fmla="*/ 443161 w 2108331"/>
              <a:gd name="connsiteY1" fmla="*/ 1174282 h 1181468"/>
              <a:gd name="connsiteX2" fmla="*/ 38900 w 2108331"/>
              <a:gd name="connsiteY2" fmla="*/ 452388 h 1181468"/>
              <a:gd name="connsiteX3" fmla="*/ 38900 w 2108331"/>
              <a:gd name="connsiteY3" fmla="*/ 0 h 118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331" h="1181468">
                <a:moveTo>
                  <a:pt x="2108331" y="760396"/>
                </a:moveTo>
                <a:cubicBezTo>
                  <a:pt x="1448198" y="993006"/>
                  <a:pt x="788066" y="1225617"/>
                  <a:pt x="443161" y="1174282"/>
                </a:cubicBezTo>
                <a:cubicBezTo>
                  <a:pt x="98256" y="1122947"/>
                  <a:pt x="106277" y="648102"/>
                  <a:pt x="38900" y="452388"/>
                </a:cubicBezTo>
                <a:cubicBezTo>
                  <a:pt x="-28477" y="256674"/>
                  <a:pt x="5211" y="128337"/>
                  <a:pt x="389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44406" y="353264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33222" y="61169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space/IF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73311" y="557435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984" y="3565867"/>
            <a:ext cx="1534504" cy="1207811"/>
            <a:chOff x="2373984" y="3565867"/>
            <a:chExt cx="1534504" cy="1207810"/>
          </a:xfrm>
        </p:grpSpPr>
        <p:sp>
          <p:nvSpPr>
            <p:cNvPr id="33" name="フリーフォーム 32"/>
            <p:cNvSpPr/>
            <p:nvPr/>
          </p:nvSpPr>
          <p:spPr bwMode="auto">
            <a:xfrm>
              <a:off x="2609077" y="3935199"/>
              <a:ext cx="1299411" cy="838478"/>
            </a:xfrm>
            <a:custGeom>
              <a:avLst/>
              <a:gdLst>
                <a:gd name="connsiteX0" fmla="*/ 0 w 1299411"/>
                <a:gd name="connsiteY0" fmla="*/ 838478 h 838478"/>
                <a:gd name="connsiteX1" fmla="*/ 394636 w 1299411"/>
                <a:gd name="connsiteY1" fmla="*/ 29956 h 838478"/>
                <a:gd name="connsiteX2" fmla="*/ 1078030 w 1299411"/>
                <a:gd name="connsiteY2" fmla="*/ 212836 h 838478"/>
                <a:gd name="connsiteX3" fmla="*/ 1299411 w 1299411"/>
                <a:gd name="connsiteY3" fmla="*/ 588221 h 83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411" h="838478">
                  <a:moveTo>
                    <a:pt x="0" y="838478"/>
                  </a:moveTo>
                  <a:cubicBezTo>
                    <a:pt x="107482" y="486354"/>
                    <a:pt x="214964" y="134230"/>
                    <a:pt x="394636" y="29956"/>
                  </a:cubicBezTo>
                  <a:cubicBezTo>
                    <a:pt x="574308" y="-74318"/>
                    <a:pt x="927234" y="119792"/>
                    <a:pt x="1078030" y="212836"/>
                  </a:cubicBezTo>
                  <a:cubicBezTo>
                    <a:pt x="1228826" y="305880"/>
                    <a:pt x="1264118" y="447050"/>
                    <a:pt x="1299411" y="58822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b="1">
                <a:latin typeface="Comic Sans MS" pitchFamily="66" charset="0"/>
                <a:ea typeface="HGS創英角ﾎﾟｯﾌﾟ体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73984" y="356586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space/LT</a:t>
              </a:r>
              <a:endParaRPr lang="ja-JP" altLang="en-US" dirty="0"/>
            </a:p>
          </p:txBody>
        </p:sp>
      </p:grpSp>
      <p:sp>
        <p:nvSpPr>
          <p:cNvPr id="43" name="フリーフォーム 42"/>
          <p:cNvSpPr/>
          <p:nvPr/>
        </p:nvSpPr>
        <p:spPr bwMode="auto">
          <a:xfrm>
            <a:off x="7684799" y="5043184"/>
            <a:ext cx="146151" cy="462013"/>
          </a:xfrm>
          <a:custGeom>
            <a:avLst/>
            <a:gdLst>
              <a:gd name="connsiteX0" fmla="*/ 67377 w 146150"/>
              <a:gd name="connsiteY0" fmla="*/ 462013 h 462013"/>
              <a:gd name="connsiteX1" fmla="*/ 144379 w 146150"/>
              <a:gd name="connsiteY1" fmla="*/ 259882 h 462013"/>
              <a:gd name="connsiteX2" fmla="*/ 0 w 146150"/>
              <a:gd name="connsiteY2" fmla="*/ 0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50" h="462013">
                <a:moveTo>
                  <a:pt x="67377" y="462013"/>
                </a:moveTo>
                <a:cubicBezTo>
                  <a:pt x="111492" y="399448"/>
                  <a:pt x="155608" y="336884"/>
                  <a:pt x="144379" y="259882"/>
                </a:cubicBezTo>
                <a:cubicBezTo>
                  <a:pt x="133150" y="182880"/>
                  <a:pt x="66575" y="9144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44106" y="52973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[a-z],[0-9]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328497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3832553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4340724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3328497" y="1844824"/>
            <a:ext cx="0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正方形/長方形 45"/>
          <p:cNvSpPr/>
          <p:nvPr/>
        </p:nvSpPr>
        <p:spPr bwMode="auto">
          <a:xfrm>
            <a:off x="4848529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07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8673" y="44624"/>
            <a:ext cx="11625943" cy="1143000"/>
          </a:xfrm>
        </p:spPr>
        <p:txBody>
          <a:bodyPr>
            <a:normAutofit/>
          </a:bodyPr>
          <a:lstStyle/>
          <a:p>
            <a:r>
              <a:rPr lang="ja-JP" altLang="en-US"/>
              <a:t>実行例</a:t>
            </a:r>
            <a:r>
              <a:rPr lang="en-US" altLang="ja-JP" dirty="0"/>
              <a:t>: </a:t>
            </a:r>
            <a:r>
              <a:rPr lang="ja-JP" altLang="en-US"/>
              <a:t>予約語を</a:t>
            </a:r>
            <a:r>
              <a:rPr lang="en-US" altLang="ja-JP" dirty="0"/>
              <a:t> prefix </a:t>
            </a:r>
            <a:r>
              <a:rPr lang="ja-JP" altLang="en-US"/>
              <a:t>とする識別子</a:t>
            </a:r>
            <a:endParaRPr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7540" y="126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入力例：</a:t>
            </a:r>
            <a:endParaRPr lang="en-US" altLang="ja-JP" sz="2400" dirty="0"/>
          </a:p>
        </p:txBody>
      </p:sp>
      <p:sp>
        <p:nvSpPr>
          <p:cNvPr id="5" name="円/楕円 3"/>
          <p:cNvSpPr>
            <a:spLocks noChangeArrowheads="1"/>
          </p:cNvSpPr>
          <p:nvPr/>
        </p:nvSpPr>
        <p:spPr bwMode="auto">
          <a:xfrm>
            <a:off x="5199483" y="4549161"/>
            <a:ext cx="576056" cy="576127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cxnSp>
        <p:nvCxnSpPr>
          <p:cNvPr id="6" name="直線矢印コネクタ 6"/>
          <p:cNvCxnSpPr>
            <a:cxnSpLocks noChangeShapeType="1"/>
            <a:endCxn id="5" idx="1"/>
          </p:cNvCxnSpPr>
          <p:nvPr/>
        </p:nvCxnSpPr>
        <p:spPr bwMode="auto">
          <a:xfrm>
            <a:off x="5055468" y="4477143"/>
            <a:ext cx="228376" cy="156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円/楕円 7"/>
          <p:cNvSpPr>
            <a:spLocks noChangeArrowheads="1"/>
          </p:cNvSpPr>
          <p:nvPr/>
        </p:nvSpPr>
        <p:spPr bwMode="auto">
          <a:xfrm>
            <a:off x="7143671" y="4520337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フリーフォーム 8"/>
          <p:cNvSpPr>
            <a:spLocks/>
          </p:cNvSpPr>
          <p:nvPr/>
        </p:nvSpPr>
        <p:spPr bwMode="auto">
          <a:xfrm>
            <a:off x="5719151" y="4357427"/>
            <a:ext cx="1444467" cy="31818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 bwMode="auto">
          <a:xfrm>
            <a:off x="5775540" y="4015020"/>
            <a:ext cx="9076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  [a-z]</a:t>
            </a:r>
            <a:endParaRPr lang="ja-JP" altLang="en-US" sz="1200" dirty="0"/>
          </a:p>
        </p:txBody>
      </p:sp>
      <p:sp>
        <p:nvSpPr>
          <p:cNvPr id="10" name="フリーフォーム 10"/>
          <p:cNvSpPr>
            <a:spLocks/>
          </p:cNvSpPr>
          <p:nvPr/>
        </p:nvSpPr>
        <p:spPr bwMode="auto">
          <a:xfrm>
            <a:off x="7690316" y="4277485"/>
            <a:ext cx="954195" cy="908111"/>
          </a:xfrm>
          <a:custGeom>
            <a:avLst/>
            <a:gdLst>
              <a:gd name="T0" fmla="*/ 0 w 954207"/>
              <a:gd name="T1" fmla="*/ 344638 h 908010"/>
              <a:gd name="T2" fmla="*/ 503582 w 954207"/>
              <a:gd name="T3" fmla="*/ 82 h 908010"/>
              <a:gd name="T4" fmla="*/ 954156 w 954207"/>
              <a:gd name="T5" fmla="*/ 371142 h 908010"/>
              <a:gd name="T6" fmla="*/ 530087 w 954207"/>
              <a:gd name="T7" fmla="*/ 901229 h 908010"/>
              <a:gd name="T8" fmla="*/ 53008 w 954207"/>
              <a:gd name="T9" fmla="*/ 622934 h 908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207" h="908010">
                <a:moveTo>
                  <a:pt x="0" y="344638"/>
                </a:moveTo>
                <a:cubicBezTo>
                  <a:pt x="172278" y="170151"/>
                  <a:pt x="344556" y="-4335"/>
                  <a:pt x="503582" y="82"/>
                </a:cubicBezTo>
                <a:cubicBezTo>
                  <a:pt x="662608" y="4499"/>
                  <a:pt x="949739" y="220951"/>
                  <a:pt x="954156" y="371142"/>
                </a:cubicBezTo>
                <a:cubicBezTo>
                  <a:pt x="958574" y="521333"/>
                  <a:pt x="680278" y="859264"/>
                  <a:pt x="530087" y="901229"/>
                </a:cubicBezTo>
                <a:cubicBezTo>
                  <a:pt x="379896" y="943194"/>
                  <a:pt x="216452" y="783064"/>
                  <a:pt x="53008" y="6229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 bwMode="auto">
          <a:xfrm>
            <a:off x="8644259" y="4015019"/>
            <a:ext cx="824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[a-z],</a:t>
            </a:r>
          </a:p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[0-9]</a:t>
            </a:r>
          </a:p>
        </p:txBody>
      </p:sp>
      <p:sp>
        <p:nvSpPr>
          <p:cNvPr id="12" name="フリーフォーム 12"/>
          <p:cNvSpPr>
            <a:spLocks/>
          </p:cNvSpPr>
          <p:nvPr/>
        </p:nvSpPr>
        <p:spPr bwMode="auto">
          <a:xfrm rot="10061821">
            <a:off x="4492125" y="5086247"/>
            <a:ext cx="771515" cy="28642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 bwMode="auto">
          <a:xfrm>
            <a:off x="4813872" y="5297358"/>
            <a:ext cx="301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kern="0" dirty="0">
                <a:latin typeface="Comic Sans MS"/>
                <a:ea typeface="HGS創英角ﾎﾟｯﾌﾟ体"/>
              </a:rPr>
              <a:t>&lt;</a:t>
            </a:r>
            <a:endParaRPr lang="ja-JP" altLang="en-US" sz="1400" dirty="0"/>
          </a:p>
        </p:txBody>
      </p:sp>
      <p:sp>
        <p:nvSpPr>
          <p:cNvPr id="17" name="円/楕円 17"/>
          <p:cNvSpPr>
            <a:spLocks noChangeArrowheads="1"/>
          </p:cNvSpPr>
          <p:nvPr/>
        </p:nvSpPr>
        <p:spPr bwMode="auto">
          <a:xfrm>
            <a:off x="6153355" y="5056110"/>
            <a:ext cx="576056" cy="576127"/>
          </a:xfrm>
          <a:prstGeom prst="ellipse">
            <a:avLst/>
          </a:prstGeom>
          <a:solidFill>
            <a:srgbClr val="00B0F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18" name="直線矢印コネクタ 19"/>
          <p:cNvCxnSpPr>
            <a:cxnSpLocks noChangeShapeType="1"/>
            <a:stCxn id="5" idx="6"/>
            <a:endCxn id="17" idx="1"/>
          </p:cNvCxnSpPr>
          <p:nvPr/>
        </p:nvCxnSpPr>
        <p:spPr bwMode="auto">
          <a:xfrm>
            <a:off x="5775539" y="4837223"/>
            <a:ext cx="462179" cy="303259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20"/>
          <p:cNvSpPr txBox="1">
            <a:spLocks noChangeArrowheads="1"/>
          </p:cNvSpPr>
          <p:nvPr/>
        </p:nvSpPr>
        <p:spPr bwMode="auto">
          <a:xfrm>
            <a:off x="5775539" y="4983663"/>
            <a:ext cx="2568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 err="1"/>
              <a:t>i</a:t>
            </a:r>
            <a:endParaRPr lang="ja-JP" altLang="en-US" sz="2000" dirty="0"/>
          </a:p>
        </p:txBody>
      </p:sp>
      <p:cxnSp>
        <p:nvCxnSpPr>
          <p:cNvPr id="20" name="直線矢印コネクタ 21"/>
          <p:cNvCxnSpPr>
            <a:cxnSpLocks noChangeShapeType="1"/>
          </p:cNvCxnSpPr>
          <p:nvPr/>
        </p:nvCxnSpPr>
        <p:spPr bwMode="auto">
          <a:xfrm>
            <a:off x="6701439" y="5344174"/>
            <a:ext cx="585152" cy="19541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4"/>
          <p:cNvCxnSpPr>
            <a:cxnSpLocks noChangeShapeType="1"/>
            <a:endCxn id="7" idx="3"/>
          </p:cNvCxnSpPr>
          <p:nvPr/>
        </p:nvCxnSpPr>
        <p:spPr bwMode="auto">
          <a:xfrm flipV="1">
            <a:off x="6729411" y="5012091"/>
            <a:ext cx="498623" cy="22009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>
            <a:spLocks noChangeArrowheads="1"/>
          </p:cNvSpPr>
          <p:nvPr/>
        </p:nvSpPr>
        <p:spPr bwMode="auto">
          <a:xfrm>
            <a:off x="6714753" y="5389691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f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087" y="4642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72924" y="46143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1,ID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2152" y="51595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2,ID</a:t>
            </a:r>
            <a:endParaRPr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209493" y="5451582"/>
            <a:ext cx="634612" cy="576127"/>
            <a:chOff x="6242417" y="4474362"/>
            <a:chExt cx="634612" cy="576127"/>
          </a:xfrm>
        </p:grpSpPr>
        <p:sp>
          <p:nvSpPr>
            <p:cNvPr id="27" name="円/楕円 7"/>
            <p:cNvSpPr>
              <a:spLocks noChangeArrowheads="1"/>
            </p:cNvSpPr>
            <p:nvPr/>
          </p:nvSpPr>
          <p:spPr bwMode="auto">
            <a:xfrm>
              <a:off x="6300973" y="4474362"/>
              <a:ext cx="576056" cy="576127"/>
            </a:xfrm>
            <a:prstGeom prst="ellipse">
              <a:avLst/>
            </a:prstGeom>
            <a:solidFill>
              <a:srgbClr val="FFFFD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42417" y="4562371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3,IF</a:t>
              </a:r>
              <a:endParaRPr lang="ja-JP" altLang="en-US" dirty="0"/>
            </a:p>
          </p:txBody>
        </p:sp>
      </p:grpSp>
      <p:sp>
        <p:nvSpPr>
          <p:cNvPr id="29" name="円/楕円 3"/>
          <p:cNvSpPr>
            <a:spLocks noChangeArrowheads="1"/>
          </p:cNvSpPr>
          <p:nvPr/>
        </p:nvSpPr>
        <p:spPr bwMode="auto">
          <a:xfrm>
            <a:off x="3897984" y="4807646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29986" y="49374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4,LT</a:t>
            </a:r>
            <a:endParaRPr lang="ja-JP" altLang="en-US" dirty="0"/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5538365" y="3561836"/>
            <a:ext cx="1905803" cy="961584"/>
          </a:xfrm>
          <a:custGeom>
            <a:avLst/>
            <a:gdLst>
              <a:gd name="connsiteX0" fmla="*/ 1905803 w 1905803"/>
              <a:gd name="connsiteY0" fmla="*/ 932708 h 961584"/>
              <a:gd name="connsiteX1" fmla="*/ 1395664 w 1905803"/>
              <a:gd name="connsiteY1" fmla="*/ 56809 h 961584"/>
              <a:gd name="connsiteX2" fmla="*/ 288758 w 1905803"/>
              <a:gd name="connsiteY2" fmla="*/ 181938 h 961584"/>
              <a:gd name="connsiteX3" fmla="*/ 0 w 1905803"/>
              <a:gd name="connsiteY3" fmla="*/ 961584 h 9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803" h="961584">
                <a:moveTo>
                  <a:pt x="1905803" y="932708"/>
                </a:moveTo>
                <a:cubicBezTo>
                  <a:pt x="1785487" y="557322"/>
                  <a:pt x="1665172" y="181937"/>
                  <a:pt x="1395664" y="56809"/>
                </a:cubicBezTo>
                <a:cubicBezTo>
                  <a:pt x="1126156" y="-68319"/>
                  <a:pt x="521369" y="31142"/>
                  <a:pt x="288758" y="181938"/>
                </a:cubicBezTo>
                <a:cubicBezTo>
                  <a:pt x="56147" y="332734"/>
                  <a:pt x="28073" y="647159"/>
                  <a:pt x="0" y="96158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5" name="フリーフォーム 34"/>
          <p:cNvSpPr/>
          <p:nvPr/>
        </p:nvSpPr>
        <p:spPr bwMode="auto">
          <a:xfrm>
            <a:off x="5605744" y="5110562"/>
            <a:ext cx="616017" cy="404261"/>
          </a:xfrm>
          <a:custGeom>
            <a:avLst/>
            <a:gdLst>
              <a:gd name="connsiteX0" fmla="*/ 616017 w 616017"/>
              <a:gd name="connsiteY0" fmla="*/ 404261 h 404261"/>
              <a:gd name="connsiteX1" fmla="*/ 202131 w 616017"/>
              <a:gd name="connsiteY1" fmla="*/ 336884 h 404261"/>
              <a:gd name="connsiteX2" fmla="*/ 0 w 616017"/>
              <a:gd name="connsiteY2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017" h="404261">
                <a:moveTo>
                  <a:pt x="616017" y="404261"/>
                </a:moveTo>
                <a:cubicBezTo>
                  <a:pt x="460408" y="404261"/>
                  <a:pt x="304800" y="404261"/>
                  <a:pt x="202131" y="336884"/>
                </a:cubicBezTo>
                <a:cubicBezTo>
                  <a:pt x="99462" y="269507"/>
                  <a:pt x="49731" y="134753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5355089" y="5120187"/>
            <a:ext cx="1931503" cy="1181468"/>
          </a:xfrm>
          <a:custGeom>
            <a:avLst/>
            <a:gdLst>
              <a:gd name="connsiteX0" fmla="*/ 2108331 w 2108331"/>
              <a:gd name="connsiteY0" fmla="*/ 760396 h 1181468"/>
              <a:gd name="connsiteX1" fmla="*/ 443161 w 2108331"/>
              <a:gd name="connsiteY1" fmla="*/ 1174282 h 1181468"/>
              <a:gd name="connsiteX2" fmla="*/ 38900 w 2108331"/>
              <a:gd name="connsiteY2" fmla="*/ 452388 h 1181468"/>
              <a:gd name="connsiteX3" fmla="*/ 38900 w 2108331"/>
              <a:gd name="connsiteY3" fmla="*/ 0 h 118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331" h="1181468">
                <a:moveTo>
                  <a:pt x="2108331" y="760396"/>
                </a:moveTo>
                <a:cubicBezTo>
                  <a:pt x="1448198" y="993006"/>
                  <a:pt x="788066" y="1225617"/>
                  <a:pt x="443161" y="1174282"/>
                </a:cubicBezTo>
                <a:cubicBezTo>
                  <a:pt x="98256" y="1122947"/>
                  <a:pt x="106277" y="648102"/>
                  <a:pt x="38900" y="452388"/>
                </a:cubicBezTo>
                <a:cubicBezTo>
                  <a:pt x="-28477" y="256674"/>
                  <a:pt x="5211" y="128337"/>
                  <a:pt x="389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44406" y="353264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33222" y="61169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space/IF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73311" y="557435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984" y="3565867"/>
            <a:ext cx="1534504" cy="1207811"/>
            <a:chOff x="2373984" y="3565867"/>
            <a:chExt cx="1534504" cy="1207810"/>
          </a:xfrm>
        </p:grpSpPr>
        <p:sp>
          <p:nvSpPr>
            <p:cNvPr id="33" name="フリーフォーム 32"/>
            <p:cNvSpPr/>
            <p:nvPr/>
          </p:nvSpPr>
          <p:spPr bwMode="auto">
            <a:xfrm>
              <a:off x="2609077" y="3935199"/>
              <a:ext cx="1299411" cy="838478"/>
            </a:xfrm>
            <a:custGeom>
              <a:avLst/>
              <a:gdLst>
                <a:gd name="connsiteX0" fmla="*/ 0 w 1299411"/>
                <a:gd name="connsiteY0" fmla="*/ 838478 h 838478"/>
                <a:gd name="connsiteX1" fmla="*/ 394636 w 1299411"/>
                <a:gd name="connsiteY1" fmla="*/ 29956 h 838478"/>
                <a:gd name="connsiteX2" fmla="*/ 1078030 w 1299411"/>
                <a:gd name="connsiteY2" fmla="*/ 212836 h 838478"/>
                <a:gd name="connsiteX3" fmla="*/ 1299411 w 1299411"/>
                <a:gd name="connsiteY3" fmla="*/ 588221 h 83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411" h="838478">
                  <a:moveTo>
                    <a:pt x="0" y="838478"/>
                  </a:moveTo>
                  <a:cubicBezTo>
                    <a:pt x="107482" y="486354"/>
                    <a:pt x="214964" y="134230"/>
                    <a:pt x="394636" y="29956"/>
                  </a:cubicBezTo>
                  <a:cubicBezTo>
                    <a:pt x="574308" y="-74318"/>
                    <a:pt x="927234" y="119792"/>
                    <a:pt x="1078030" y="212836"/>
                  </a:cubicBezTo>
                  <a:cubicBezTo>
                    <a:pt x="1228826" y="305880"/>
                    <a:pt x="1264118" y="447050"/>
                    <a:pt x="1299411" y="58822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b="1">
                <a:latin typeface="Comic Sans MS" pitchFamily="66" charset="0"/>
                <a:ea typeface="HGS創英角ﾎﾟｯﾌﾟ体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73984" y="356586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space/LT</a:t>
              </a:r>
              <a:endParaRPr lang="ja-JP" altLang="en-US" dirty="0"/>
            </a:p>
          </p:txBody>
        </p:sp>
      </p:grpSp>
      <p:sp>
        <p:nvSpPr>
          <p:cNvPr id="43" name="フリーフォーム 42"/>
          <p:cNvSpPr/>
          <p:nvPr/>
        </p:nvSpPr>
        <p:spPr bwMode="auto">
          <a:xfrm>
            <a:off x="7684799" y="5043184"/>
            <a:ext cx="146151" cy="462013"/>
          </a:xfrm>
          <a:custGeom>
            <a:avLst/>
            <a:gdLst>
              <a:gd name="connsiteX0" fmla="*/ 67377 w 146150"/>
              <a:gd name="connsiteY0" fmla="*/ 462013 h 462013"/>
              <a:gd name="connsiteX1" fmla="*/ 144379 w 146150"/>
              <a:gd name="connsiteY1" fmla="*/ 259882 h 462013"/>
              <a:gd name="connsiteX2" fmla="*/ 0 w 146150"/>
              <a:gd name="connsiteY2" fmla="*/ 0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50" h="462013">
                <a:moveTo>
                  <a:pt x="67377" y="462013"/>
                </a:moveTo>
                <a:cubicBezTo>
                  <a:pt x="111492" y="399448"/>
                  <a:pt x="155608" y="336884"/>
                  <a:pt x="144379" y="259882"/>
                </a:cubicBezTo>
                <a:cubicBezTo>
                  <a:pt x="133150" y="182880"/>
                  <a:pt x="66575" y="9144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44106" y="52973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[a-z],[0-9]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328497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3832553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3829985" y="1844824"/>
            <a:ext cx="0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正方形/長方形 45"/>
          <p:cNvSpPr/>
          <p:nvPr/>
        </p:nvSpPr>
        <p:spPr bwMode="auto">
          <a:xfrm>
            <a:off x="4340724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4848529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441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1589" y="44624"/>
            <a:ext cx="11782697" cy="1143000"/>
          </a:xfrm>
        </p:spPr>
        <p:txBody>
          <a:bodyPr>
            <a:normAutofit/>
          </a:bodyPr>
          <a:lstStyle/>
          <a:p>
            <a:r>
              <a:rPr lang="ja-JP" altLang="en-US"/>
              <a:t>実行例</a:t>
            </a:r>
            <a:r>
              <a:rPr lang="en-US" altLang="ja-JP" dirty="0"/>
              <a:t>: </a:t>
            </a:r>
            <a:r>
              <a:rPr lang="ja-JP" altLang="en-US"/>
              <a:t>予約語を</a:t>
            </a:r>
            <a:r>
              <a:rPr lang="en-US" altLang="ja-JP" dirty="0"/>
              <a:t> prefix </a:t>
            </a:r>
            <a:r>
              <a:rPr lang="ja-JP" altLang="en-US"/>
              <a:t>とする識別子</a:t>
            </a:r>
            <a:endParaRPr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7540" y="126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入力例：</a:t>
            </a:r>
            <a:endParaRPr lang="en-US" altLang="ja-JP" sz="2400" dirty="0"/>
          </a:p>
        </p:txBody>
      </p:sp>
      <p:sp>
        <p:nvSpPr>
          <p:cNvPr id="5" name="円/楕円 3"/>
          <p:cNvSpPr>
            <a:spLocks noChangeArrowheads="1"/>
          </p:cNvSpPr>
          <p:nvPr/>
        </p:nvSpPr>
        <p:spPr bwMode="auto">
          <a:xfrm>
            <a:off x="5199483" y="4549161"/>
            <a:ext cx="576056" cy="576127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cxnSp>
        <p:nvCxnSpPr>
          <p:cNvPr id="6" name="直線矢印コネクタ 6"/>
          <p:cNvCxnSpPr>
            <a:cxnSpLocks noChangeShapeType="1"/>
            <a:endCxn id="5" idx="1"/>
          </p:cNvCxnSpPr>
          <p:nvPr/>
        </p:nvCxnSpPr>
        <p:spPr bwMode="auto">
          <a:xfrm>
            <a:off x="5055468" y="4477143"/>
            <a:ext cx="228376" cy="156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円/楕円 7"/>
          <p:cNvSpPr>
            <a:spLocks noChangeArrowheads="1"/>
          </p:cNvSpPr>
          <p:nvPr/>
        </p:nvSpPr>
        <p:spPr bwMode="auto">
          <a:xfrm>
            <a:off x="7143671" y="4520337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フリーフォーム 8"/>
          <p:cNvSpPr>
            <a:spLocks/>
          </p:cNvSpPr>
          <p:nvPr/>
        </p:nvSpPr>
        <p:spPr bwMode="auto">
          <a:xfrm>
            <a:off x="5719151" y="4357427"/>
            <a:ext cx="1444467" cy="31818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 bwMode="auto">
          <a:xfrm>
            <a:off x="5775540" y="4015020"/>
            <a:ext cx="9076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  [a-z]</a:t>
            </a:r>
            <a:endParaRPr lang="ja-JP" altLang="en-US" sz="1200" dirty="0"/>
          </a:p>
        </p:txBody>
      </p:sp>
      <p:sp>
        <p:nvSpPr>
          <p:cNvPr id="10" name="フリーフォーム 10"/>
          <p:cNvSpPr>
            <a:spLocks/>
          </p:cNvSpPr>
          <p:nvPr/>
        </p:nvSpPr>
        <p:spPr bwMode="auto">
          <a:xfrm>
            <a:off x="7690316" y="4277485"/>
            <a:ext cx="954195" cy="908111"/>
          </a:xfrm>
          <a:custGeom>
            <a:avLst/>
            <a:gdLst>
              <a:gd name="T0" fmla="*/ 0 w 954207"/>
              <a:gd name="T1" fmla="*/ 344638 h 908010"/>
              <a:gd name="T2" fmla="*/ 503582 w 954207"/>
              <a:gd name="T3" fmla="*/ 82 h 908010"/>
              <a:gd name="T4" fmla="*/ 954156 w 954207"/>
              <a:gd name="T5" fmla="*/ 371142 h 908010"/>
              <a:gd name="T6" fmla="*/ 530087 w 954207"/>
              <a:gd name="T7" fmla="*/ 901229 h 908010"/>
              <a:gd name="T8" fmla="*/ 53008 w 954207"/>
              <a:gd name="T9" fmla="*/ 622934 h 908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207" h="908010">
                <a:moveTo>
                  <a:pt x="0" y="344638"/>
                </a:moveTo>
                <a:cubicBezTo>
                  <a:pt x="172278" y="170151"/>
                  <a:pt x="344556" y="-4335"/>
                  <a:pt x="503582" y="82"/>
                </a:cubicBezTo>
                <a:cubicBezTo>
                  <a:pt x="662608" y="4499"/>
                  <a:pt x="949739" y="220951"/>
                  <a:pt x="954156" y="371142"/>
                </a:cubicBezTo>
                <a:cubicBezTo>
                  <a:pt x="958574" y="521333"/>
                  <a:pt x="680278" y="859264"/>
                  <a:pt x="530087" y="901229"/>
                </a:cubicBezTo>
                <a:cubicBezTo>
                  <a:pt x="379896" y="943194"/>
                  <a:pt x="216452" y="783064"/>
                  <a:pt x="53008" y="6229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 bwMode="auto">
          <a:xfrm>
            <a:off x="8644259" y="4015019"/>
            <a:ext cx="824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[a-z],</a:t>
            </a:r>
          </a:p>
          <a:p>
            <a:pPr>
              <a:defRPr/>
            </a:pPr>
            <a:r>
              <a:rPr lang="en-US" altLang="ja-JP" sz="2000" kern="0" dirty="0">
                <a:latin typeface="Comic Sans MS"/>
                <a:ea typeface="HGS創英角ﾎﾟｯﾌﾟ体"/>
              </a:rPr>
              <a:t>[0-9]</a:t>
            </a:r>
          </a:p>
        </p:txBody>
      </p:sp>
      <p:sp>
        <p:nvSpPr>
          <p:cNvPr id="12" name="フリーフォーム 12"/>
          <p:cNvSpPr>
            <a:spLocks/>
          </p:cNvSpPr>
          <p:nvPr/>
        </p:nvSpPr>
        <p:spPr bwMode="auto">
          <a:xfrm rot="10061821">
            <a:off x="4492125" y="5086247"/>
            <a:ext cx="771515" cy="28642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 bwMode="auto">
          <a:xfrm>
            <a:off x="4813872" y="5297358"/>
            <a:ext cx="301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kern="0" dirty="0">
                <a:latin typeface="Comic Sans MS"/>
                <a:ea typeface="HGS創英角ﾎﾟｯﾌﾟ体"/>
              </a:rPr>
              <a:t>&lt;</a:t>
            </a:r>
            <a:endParaRPr lang="ja-JP" altLang="en-US" sz="1400" dirty="0"/>
          </a:p>
        </p:txBody>
      </p:sp>
      <p:sp>
        <p:nvSpPr>
          <p:cNvPr id="17" name="円/楕円 17"/>
          <p:cNvSpPr>
            <a:spLocks noChangeArrowheads="1"/>
          </p:cNvSpPr>
          <p:nvPr/>
        </p:nvSpPr>
        <p:spPr bwMode="auto">
          <a:xfrm>
            <a:off x="6153355" y="5056110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18" name="直線矢印コネクタ 19"/>
          <p:cNvCxnSpPr>
            <a:cxnSpLocks noChangeShapeType="1"/>
            <a:stCxn id="5" idx="6"/>
            <a:endCxn id="17" idx="1"/>
          </p:cNvCxnSpPr>
          <p:nvPr/>
        </p:nvCxnSpPr>
        <p:spPr bwMode="auto">
          <a:xfrm>
            <a:off x="5775539" y="4837223"/>
            <a:ext cx="462179" cy="30325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20"/>
          <p:cNvSpPr txBox="1">
            <a:spLocks noChangeArrowheads="1"/>
          </p:cNvSpPr>
          <p:nvPr/>
        </p:nvSpPr>
        <p:spPr bwMode="auto">
          <a:xfrm>
            <a:off x="5775539" y="4983663"/>
            <a:ext cx="256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 err="1"/>
              <a:t>i</a:t>
            </a:r>
            <a:endParaRPr lang="ja-JP" altLang="en-US" sz="2000" dirty="0"/>
          </a:p>
        </p:txBody>
      </p:sp>
      <p:cxnSp>
        <p:nvCxnSpPr>
          <p:cNvPr id="20" name="直線矢印コネクタ 21"/>
          <p:cNvCxnSpPr>
            <a:cxnSpLocks noChangeShapeType="1"/>
          </p:cNvCxnSpPr>
          <p:nvPr/>
        </p:nvCxnSpPr>
        <p:spPr bwMode="auto">
          <a:xfrm>
            <a:off x="6701439" y="5344174"/>
            <a:ext cx="585152" cy="19541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4"/>
          <p:cNvCxnSpPr>
            <a:cxnSpLocks noChangeShapeType="1"/>
            <a:endCxn id="7" idx="3"/>
          </p:cNvCxnSpPr>
          <p:nvPr/>
        </p:nvCxnSpPr>
        <p:spPr bwMode="auto">
          <a:xfrm flipV="1">
            <a:off x="6729411" y="5012091"/>
            <a:ext cx="498623" cy="22009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>
            <a:spLocks noChangeArrowheads="1"/>
          </p:cNvSpPr>
          <p:nvPr/>
        </p:nvSpPr>
        <p:spPr bwMode="auto">
          <a:xfrm>
            <a:off x="6714753" y="5389691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f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087" y="4642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72924" y="46143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1,ID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2152" y="51595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2,ID</a:t>
            </a:r>
            <a:endParaRPr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209493" y="5451582"/>
            <a:ext cx="634612" cy="576127"/>
            <a:chOff x="6242417" y="4474362"/>
            <a:chExt cx="634612" cy="576127"/>
          </a:xfrm>
          <a:solidFill>
            <a:srgbClr val="00B0F0"/>
          </a:solidFill>
        </p:grpSpPr>
        <p:sp>
          <p:nvSpPr>
            <p:cNvPr id="27" name="円/楕円 7"/>
            <p:cNvSpPr>
              <a:spLocks noChangeArrowheads="1"/>
            </p:cNvSpPr>
            <p:nvPr/>
          </p:nvSpPr>
          <p:spPr bwMode="auto">
            <a:xfrm>
              <a:off x="6300973" y="4474362"/>
              <a:ext cx="576056" cy="576127"/>
            </a:xfrm>
            <a:prstGeom prst="ellipse">
              <a:avLst/>
            </a:prstGeom>
            <a:grp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42417" y="4562371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3,IF</a:t>
              </a:r>
              <a:endParaRPr lang="ja-JP" altLang="en-US" dirty="0"/>
            </a:p>
          </p:txBody>
        </p:sp>
      </p:grpSp>
      <p:sp>
        <p:nvSpPr>
          <p:cNvPr id="29" name="円/楕円 3"/>
          <p:cNvSpPr>
            <a:spLocks noChangeArrowheads="1"/>
          </p:cNvSpPr>
          <p:nvPr/>
        </p:nvSpPr>
        <p:spPr bwMode="auto">
          <a:xfrm>
            <a:off x="3897984" y="4807646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29986" y="49374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4,LT</a:t>
            </a:r>
            <a:endParaRPr lang="ja-JP" altLang="en-US" dirty="0"/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5538365" y="3561836"/>
            <a:ext cx="1905803" cy="961584"/>
          </a:xfrm>
          <a:custGeom>
            <a:avLst/>
            <a:gdLst>
              <a:gd name="connsiteX0" fmla="*/ 1905803 w 1905803"/>
              <a:gd name="connsiteY0" fmla="*/ 932708 h 961584"/>
              <a:gd name="connsiteX1" fmla="*/ 1395664 w 1905803"/>
              <a:gd name="connsiteY1" fmla="*/ 56809 h 961584"/>
              <a:gd name="connsiteX2" fmla="*/ 288758 w 1905803"/>
              <a:gd name="connsiteY2" fmla="*/ 181938 h 961584"/>
              <a:gd name="connsiteX3" fmla="*/ 0 w 1905803"/>
              <a:gd name="connsiteY3" fmla="*/ 961584 h 9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803" h="961584">
                <a:moveTo>
                  <a:pt x="1905803" y="932708"/>
                </a:moveTo>
                <a:cubicBezTo>
                  <a:pt x="1785487" y="557322"/>
                  <a:pt x="1665172" y="181937"/>
                  <a:pt x="1395664" y="56809"/>
                </a:cubicBezTo>
                <a:cubicBezTo>
                  <a:pt x="1126156" y="-68319"/>
                  <a:pt x="521369" y="31142"/>
                  <a:pt x="288758" y="181938"/>
                </a:cubicBezTo>
                <a:cubicBezTo>
                  <a:pt x="56147" y="332734"/>
                  <a:pt x="28073" y="647159"/>
                  <a:pt x="0" y="96158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5" name="フリーフォーム 34"/>
          <p:cNvSpPr/>
          <p:nvPr/>
        </p:nvSpPr>
        <p:spPr bwMode="auto">
          <a:xfrm>
            <a:off x="5605744" y="5110562"/>
            <a:ext cx="616017" cy="404261"/>
          </a:xfrm>
          <a:custGeom>
            <a:avLst/>
            <a:gdLst>
              <a:gd name="connsiteX0" fmla="*/ 616017 w 616017"/>
              <a:gd name="connsiteY0" fmla="*/ 404261 h 404261"/>
              <a:gd name="connsiteX1" fmla="*/ 202131 w 616017"/>
              <a:gd name="connsiteY1" fmla="*/ 336884 h 404261"/>
              <a:gd name="connsiteX2" fmla="*/ 0 w 616017"/>
              <a:gd name="connsiteY2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017" h="404261">
                <a:moveTo>
                  <a:pt x="616017" y="404261"/>
                </a:moveTo>
                <a:cubicBezTo>
                  <a:pt x="460408" y="404261"/>
                  <a:pt x="304800" y="404261"/>
                  <a:pt x="202131" y="336884"/>
                </a:cubicBezTo>
                <a:cubicBezTo>
                  <a:pt x="99462" y="269507"/>
                  <a:pt x="49731" y="134753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5355089" y="5120187"/>
            <a:ext cx="1931503" cy="1181468"/>
          </a:xfrm>
          <a:custGeom>
            <a:avLst/>
            <a:gdLst>
              <a:gd name="connsiteX0" fmla="*/ 2108331 w 2108331"/>
              <a:gd name="connsiteY0" fmla="*/ 760396 h 1181468"/>
              <a:gd name="connsiteX1" fmla="*/ 443161 w 2108331"/>
              <a:gd name="connsiteY1" fmla="*/ 1174282 h 1181468"/>
              <a:gd name="connsiteX2" fmla="*/ 38900 w 2108331"/>
              <a:gd name="connsiteY2" fmla="*/ 452388 h 1181468"/>
              <a:gd name="connsiteX3" fmla="*/ 38900 w 2108331"/>
              <a:gd name="connsiteY3" fmla="*/ 0 h 118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331" h="1181468">
                <a:moveTo>
                  <a:pt x="2108331" y="760396"/>
                </a:moveTo>
                <a:cubicBezTo>
                  <a:pt x="1448198" y="993006"/>
                  <a:pt x="788066" y="1225617"/>
                  <a:pt x="443161" y="1174282"/>
                </a:cubicBezTo>
                <a:cubicBezTo>
                  <a:pt x="98256" y="1122947"/>
                  <a:pt x="106277" y="648102"/>
                  <a:pt x="38900" y="452388"/>
                </a:cubicBezTo>
                <a:cubicBezTo>
                  <a:pt x="-28477" y="256674"/>
                  <a:pt x="5211" y="128337"/>
                  <a:pt x="389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44406" y="353264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33222" y="61169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space/IF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73311" y="557435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984" y="3565867"/>
            <a:ext cx="1534504" cy="1207811"/>
            <a:chOff x="2373984" y="3565867"/>
            <a:chExt cx="1534504" cy="1207810"/>
          </a:xfrm>
        </p:grpSpPr>
        <p:sp>
          <p:nvSpPr>
            <p:cNvPr id="33" name="フリーフォーム 32"/>
            <p:cNvSpPr/>
            <p:nvPr/>
          </p:nvSpPr>
          <p:spPr bwMode="auto">
            <a:xfrm>
              <a:off x="2609077" y="3935199"/>
              <a:ext cx="1299411" cy="838478"/>
            </a:xfrm>
            <a:custGeom>
              <a:avLst/>
              <a:gdLst>
                <a:gd name="connsiteX0" fmla="*/ 0 w 1299411"/>
                <a:gd name="connsiteY0" fmla="*/ 838478 h 838478"/>
                <a:gd name="connsiteX1" fmla="*/ 394636 w 1299411"/>
                <a:gd name="connsiteY1" fmla="*/ 29956 h 838478"/>
                <a:gd name="connsiteX2" fmla="*/ 1078030 w 1299411"/>
                <a:gd name="connsiteY2" fmla="*/ 212836 h 838478"/>
                <a:gd name="connsiteX3" fmla="*/ 1299411 w 1299411"/>
                <a:gd name="connsiteY3" fmla="*/ 588221 h 83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411" h="838478">
                  <a:moveTo>
                    <a:pt x="0" y="838478"/>
                  </a:moveTo>
                  <a:cubicBezTo>
                    <a:pt x="107482" y="486354"/>
                    <a:pt x="214964" y="134230"/>
                    <a:pt x="394636" y="29956"/>
                  </a:cubicBezTo>
                  <a:cubicBezTo>
                    <a:pt x="574308" y="-74318"/>
                    <a:pt x="927234" y="119792"/>
                    <a:pt x="1078030" y="212836"/>
                  </a:cubicBezTo>
                  <a:cubicBezTo>
                    <a:pt x="1228826" y="305880"/>
                    <a:pt x="1264118" y="447050"/>
                    <a:pt x="1299411" y="58822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b="1">
                <a:latin typeface="Comic Sans MS" pitchFamily="66" charset="0"/>
                <a:ea typeface="HGS創英角ﾎﾟｯﾌﾟ体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73984" y="356586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space/LT</a:t>
              </a:r>
              <a:endParaRPr lang="ja-JP" altLang="en-US" dirty="0"/>
            </a:p>
          </p:txBody>
        </p:sp>
      </p:grpSp>
      <p:sp>
        <p:nvSpPr>
          <p:cNvPr id="43" name="フリーフォーム 42"/>
          <p:cNvSpPr/>
          <p:nvPr/>
        </p:nvSpPr>
        <p:spPr bwMode="auto">
          <a:xfrm>
            <a:off x="7684799" y="5043184"/>
            <a:ext cx="146151" cy="462013"/>
          </a:xfrm>
          <a:custGeom>
            <a:avLst/>
            <a:gdLst>
              <a:gd name="connsiteX0" fmla="*/ 67377 w 146150"/>
              <a:gd name="connsiteY0" fmla="*/ 462013 h 462013"/>
              <a:gd name="connsiteX1" fmla="*/ 144379 w 146150"/>
              <a:gd name="connsiteY1" fmla="*/ 259882 h 462013"/>
              <a:gd name="connsiteX2" fmla="*/ 0 w 146150"/>
              <a:gd name="connsiteY2" fmla="*/ 0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50" h="462013">
                <a:moveTo>
                  <a:pt x="67377" y="462013"/>
                </a:moveTo>
                <a:cubicBezTo>
                  <a:pt x="111492" y="399448"/>
                  <a:pt x="155608" y="336884"/>
                  <a:pt x="144379" y="259882"/>
                </a:cubicBezTo>
                <a:cubicBezTo>
                  <a:pt x="133150" y="182880"/>
                  <a:pt x="66575" y="9144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44106" y="52973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[a-z],[0-9]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328497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3832553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4336609" y="1884367"/>
            <a:ext cx="0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正方形/長方形 45"/>
          <p:cNvSpPr/>
          <p:nvPr/>
        </p:nvSpPr>
        <p:spPr bwMode="auto">
          <a:xfrm>
            <a:off x="4340724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4848529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128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5463" y="44624"/>
            <a:ext cx="11791406" cy="1143000"/>
          </a:xfrm>
        </p:spPr>
        <p:txBody>
          <a:bodyPr>
            <a:normAutofit/>
          </a:bodyPr>
          <a:lstStyle/>
          <a:p>
            <a:r>
              <a:rPr lang="ja-JP" altLang="en-US"/>
              <a:t>実行例</a:t>
            </a:r>
            <a:r>
              <a:rPr lang="en-US" altLang="ja-JP" dirty="0"/>
              <a:t>: </a:t>
            </a:r>
            <a:r>
              <a:rPr lang="ja-JP" altLang="en-US"/>
              <a:t>予約語を</a:t>
            </a:r>
            <a:r>
              <a:rPr lang="en-US" altLang="ja-JP" dirty="0"/>
              <a:t> prefix </a:t>
            </a:r>
            <a:r>
              <a:rPr lang="ja-JP" altLang="en-US"/>
              <a:t>とする識別子</a:t>
            </a:r>
            <a:endParaRPr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7540" y="126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入力例：</a:t>
            </a:r>
            <a:endParaRPr lang="en-US" altLang="ja-JP" sz="2400" dirty="0"/>
          </a:p>
        </p:txBody>
      </p:sp>
      <p:sp>
        <p:nvSpPr>
          <p:cNvPr id="5" name="円/楕円 3"/>
          <p:cNvSpPr>
            <a:spLocks noChangeArrowheads="1"/>
          </p:cNvSpPr>
          <p:nvPr/>
        </p:nvSpPr>
        <p:spPr bwMode="auto">
          <a:xfrm>
            <a:off x="5199483" y="4549161"/>
            <a:ext cx="576056" cy="576127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cxnSp>
        <p:nvCxnSpPr>
          <p:cNvPr id="6" name="直線矢印コネクタ 6"/>
          <p:cNvCxnSpPr>
            <a:cxnSpLocks noChangeShapeType="1"/>
            <a:endCxn id="5" idx="1"/>
          </p:cNvCxnSpPr>
          <p:nvPr/>
        </p:nvCxnSpPr>
        <p:spPr bwMode="auto">
          <a:xfrm>
            <a:off x="5055468" y="4477143"/>
            <a:ext cx="228376" cy="156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円/楕円 7"/>
          <p:cNvSpPr>
            <a:spLocks noChangeArrowheads="1"/>
          </p:cNvSpPr>
          <p:nvPr/>
        </p:nvSpPr>
        <p:spPr bwMode="auto">
          <a:xfrm>
            <a:off x="7143671" y="4520337"/>
            <a:ext cx="576056" cy="576127"/>
          </a:xfrm>
          <a:prstGeom prst="ellipse">
            <a:avLst/>
          </a:prstGeom>
          <a:solidFill>
            <a:srgbClr val="00B0F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フリーフォーム 8"/>
          <p:cNvSpPr>
            <a:spLocks/>
          </p:cNvSpPr>
          <p:nvPr/>
        </p:nvSpPr>
        <p:spPr bwMode="auto">
          <a:xfrm>
            <a:off x="5719151" y="4357427"/>
            <a:ext cx="1444467" cy="31818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 bwMode="auto">
          <a:xfrm>
            <a:off x="5775540" y="4015020"/>
            <a:ext cx="9076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  [a-z]</a:t>
            </a:r>
            <a:endParaRPr lang="ja-JP" altLang="en-US" sz="1200" dirty="0"/>
          </a:p>
        </p:txBody>
      </p:sp>
      <p:sp>
        <p:nvSpPr>
          <p:cNvPr id="10" name="フリーフォーム 10"/>
          <p:cNvSpPr>
            <a:spLocks/>
          </p:cNvSpPr>
          <p:nvPr/>
        </p:nvSpPr>
        <p:spPr bwMode="auto">
          <a:xfrm>
            <a:off x="7690316" y="4277485"/>
            <a:ext cx="954195" cy="908111"/>
          </a:xfrm>
          <a:custGeom>
            <a:avLst/>
            <a:gdLst>
              <a:gd name="T0" fmla="*/ 0 w 954207"/>
              <a:gd name="T1" fmla="*/ 344638 h 908010"/>
              <a:gd name="T2" fmla="*/ 503582 w 954207"/>
              <a:gd name="T3" fmla="*/ 82 h 908010"/>
              <a:gd name="T4" fmla="*/ 954156 w 954207"/>
              <a:gd name="T5" fmla="*/ 371142 h 908010"/>
              <a:gd name="T6" fmla="*/ 530087 w 954207"/>
              <a:gd name="T7" fmla="*/ 901229 h 908010"/>
              <a:gd name="T8" fmla="*/ 53008 w 954207"/>
              <a:gd name="T9" fmla="*/ 622934 h 908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207" h="908010">
                <a:moveTo>
                  <a:pt x="0" y="344638"/>
                </a:moveTo>
                <a:cubicBezTo>
                  <a:pt x="172278" y="170151"/>
                  <a:pt x="344556" y="-4335"/>
                  <a:pt x="503582" y="82"/>
                </a:cubicBezTo>
                <a:cubicBezTo>
                  <a:pt x="662608" y="4499"/>
                  <a:pt x="949739" y="220951"/>
                  <a:pt x="954156" y="371142"/>
                </a:cubicBezTo>
                <a:cubicBezTo>
                  <a:pt x="958574" y="521333"/>
                  <a:pt x="680278" y="859264"/>
                  <a:pt x="530087" y="901229"/>
                </a:cubicBezTo>
                <a:cubicBezTo>
                  <a:pt x="379896" y="943194"/>
                  <a:pt x="216452" y="783064"/>
                  <a:pt x="53008" y="6229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 bwMode="auto">
          <a:xfrm>
            <a:off x="8644259" y="4015019"/>
            <a:ext cx="824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[a-z],</a:t>
            </a:r>
          </a:p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[0-9]</a:t>
            </a:r>
          </a:p>
        </p:txBody>
      </p:sp>
      <p:sp>
        <p:nvSpPr>
          <p:cNvPr id="12" name="フリーフォーム 12"/>
          <p:cNvSpPr>
            <a:spLocks/>
          </p:cNvSpPr>
          <p:nvPr/>
        </p:nvSpPr>
        <p:spPr bwMode="auto">
          <a:xfrm rot="10061821">
            <a:off x="4492125" y="5086247"/>
            <a:ext cx="771515" cy="28642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 bwMode="auto">
          <a:xfrm>
            <a:off x="4813872" y="5297358"/>
            <a:ext cx="301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&lt;</a:t>
            </a:r>
            <a:endParaRPr lang="ja-JP" altLang="en-US" sz="1400" dirty="0"/>
          </a:p>
        </p:txBody>
      </p:sp>
      <p:sp>
        <p:nvSpPr>
          <p:cNvPr id="17" name="円/楕円 17"/>
          <p:cNvSpPr>
            <a:spLocks noChangeArrowheads="1"/>
          </p:cNvSpPr>
          <p:nvPr/>
        </p:nvSpPr>
        <p:spPr bwMode="auto">
          <a:xfrm>
            <a:off x="6153355" y="5056110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18" name="直線矢印コネクタ 19"/>
          <p:cNvCxnSpPr>
            <a:cxnSpLocks noChangeShapeType="1"/>
            <a:stCxn id="5" idx="6"/>
            <a:endCxn id="17" idx="1"/>
          </p:cNvCxnSpPr>
          <p:nvPr/>
        </p:nvCxnSpPr>
        <p:spPr bwMode="auto">
          <a:xfrm>
            <a:off x="5775539" y="4837223"/>
            <a:ext cx="462179" cy="30325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20"/>
          <p:cNvSpPr txBox="1">
            <a:spLocks noChangeArrowheads="1"/>
          </p:cNvSpPr>
          <p:nvPr/>
        </p:nvSpPr>
        <p:spPr bwMode="auto">
          <a:xfrm>
            <a:off x="5775539" y="4983663"/>
            <a:ext cx="256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 err="1"/>
              <a:t>i</a:t>
            </a:r>
            <a:endParaRPr lang="ja-JP" altLang="en-US" sz="2000" dirty="0"/>
          </a:p>
        </p:txBody>
      </p:sp>
      <p:cxnSp>
        <p:nvCxnSpPr>
          <p:cNvPr id="20" name="直線矢印コネクタ 21"/>
          <p:cNvCxnSpPr>
            <a:cxnSpLocks noChangeShapeType="1"/>
          </p:cNvCxnSpPr>
          <p:nvPr/>
        </p:nvCxnSpPr>
        <p:spPr bwMode="auto">
          <a:xfrm>
            <a:off x="6701439" y="5344174"/>
            <a:ext cx="585152" cy="19541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4"/>
          <p:cNvCxnSpPr>
            <a:cxnSpLocks noChangeShapeType="1"/>
            <a:endCxn id="7" idx="3"/>
          </p:cNvCxnSpPr>
          <p:nvPr/>
        </p:nvCxnSpPr>
        <p:spPr bwMode="auto">
          <a:xfrm flipV="1">
            <a:off x="6729411" y="5012091"/>
            <a:ext cx="498623" cy="22009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>
            <a:spLocks noChangeArrowheads="1"/>
          </p:cNvSpPr>
          <p:nvPr/>
        </p:nvSpPr>
        <p:spPr bwMode="auto">
          <a:xfrm>
            <a:off x="6714753" y="5389691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f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087" y="4642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72924" y="46143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1,ID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2152" y="51595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2,ID</a:t>
            </a:r>
            <a:endParaRPr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209493" y="5451582"/>
            <a:ext cx="634612" cy="576127"/>
            <a:chOff x="6242417" y="4474362"/>
            <a:chExt cx="634612" cy="576127"/>
          </a:xfrm>
        </p:grpSpPr>
        <p:sp>
          <p:nvSpPr>
            <p:cNvPr id="27" name="円/楕円 7"/>
            <p:cNvSpPr>
              <a:spLocks noChangeArrowheads="1"/>
            </p:cNvSpPr>
            <p:nvPr/>
          </p:nvSpPr>
          <p:spPr bwMode="auto">
            <a:xfrm>
              <a:off x="6300973" y="4474362"/>
              <a:ext cx="576056" cy="576127"/>
            </a:xfrm>
            <a:prstGeom prst="ellipse">
              <a:avLst/>
            </a:prstGeom>
            <a:solidFill>
              <a:srgbClr val="FFFFD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42417" y="4562371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3,IF</a:t>
              </a:r>
              <a:endParaRPr lang="ja-JP" altLang="en-US" dirty="0"/>
            </a:p>
          </p:txBody>
        </p:sp>
      </p:grpSp>
      <p:sp>
        <p:nvSpPr>
          <p:cNvPr id="29" name="円/楕円 3"/>
          <p:cNvSpPr>
            <a:spLocks noChangeArrowheads="1"/>
          </p:cNvSpPr>
          <p:nvPr/>
        </p:nvSpPr>
        <p:spPr bwMode="auto">
          <a:xfrm>
            <a:off x="3897984" y="4807646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29986" y="49374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4,LT</a:t>
            </a:r>
            <a:endParaRPr lang="ja-JP" altLang="en-US" dirty="0"/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5538365" y="3561836"/>
            <a:ext cx="1905803" cy="961584"/>
          </a:xfrm>
          <a:custGeom>
            <a:avLst/>
            <a:gdLst>
              <a:gd name="connsiteX0" fmla="*/ 1905803 w 1905803"/>
              <a:gd name="connsiteY0" fmla="*/ 932708 h 961584"/>
              <a:gd name="connsiteX1" fmla="*/ 1395664 w 1905803"/>
              <a:gd name="connsiteY1" fmla="*/ 56809 h 961584"/>
              <a:gd name="connsiteX2" fmla="*/ 288758 w 1905803"/>
              <a:gd name="connsiteY2" fmla="*/ 181938 h 961584"/>
              <a:gd name="connsiteX3" fmla="*/ 0 w 1905803"/>
              <a:gd name="connsiteY3" fmla="*/ 961584 h 9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803" h="961584">
                <a:moveTo>
                  <a:pt x="1905803" y="932708"/>
                </a:moveTo>
                <a:cubicBezTo>
                  <a:pt x="1785487" y="557322"/>
                  <a:pt x="1665172" y="181937"/>
                  <a:pt x="1395664" y="56809"/>
                </a:cubicBezTo>
                <a:cubicBezTo>
                  <a:pt x="1126156" y="-68319"/>
                  <a:pt x="521369" y="31142"/>
                  <a:pt x="288758" y="181938"/>
                </a:cubicBezTo>
                <a:cubicBezTo>
                  <a:pt x="56147" y="332734"/>
                  <a:pt x="28073" y="647159"/>
                  <a:pt x="0" y="96158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5" name="フリーフォーム 34"/>
          <p:cNvSpPr/>
          <p:nvPr/>
        </p:nvSpPr>
        <p:spPr bwMode="auto">
          <a:xfrm>
            <a:off x="5605744" y="5110562"/>
            <a:ext cx="616017" cy="404261"/>
          </a:xfrm>
          <a:custGeom>
            <a:avLst/>
            <a:gdLst>
              <a:gd name="connsiteX0" fmla="*/ 616017 w 616017"/>
              <a:gd name="connsiteY0" fmla="*/ 404261 h 404261"/>
              <a:gd name="connsiteX1" fmla="*/ 202131 w 616017"/>
              <a:gd name="connsiteY1" fmla="*/ 336884 h 404261"/>
              <a:gd name="connsiteX2" fmla="*/ 0 w 616017"/>
              <a:gd name="connsiteY2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017" h="404261">
                <a:moveTo>
                  <a:pt x="616017" y="404261"/>
                </a:moveTo>
                <a:cubicBezTo>
                  <a:pt x="460408" y="404261"/>
                  <a:pt x="304800" y="404261"/>
                  <a:pt x="202131" y="336884"/>
                </a:cubicBezTo>
                <a:cubicBezTo>
                  <a:pt x="99462" y="269507"/>
                  <a:pt x="49731" y="134753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5355089" y="5120187"/>
            <a:ext cx="1931503" cy="1181468"/>
          </a:xfrm>
          <a:custGeom>
            <a:avLst/>
            <a:gdLst>
              <a:gd name="connsiteX0" fmla="*/ 2108331 w 2108331"/>
              <a:gd name="connsiteY0" fmla="*/ 760396 h 1181468"/>
              <a:gd name="connsiteX1" fmla="*/ 443161 w 2108331"/>
              <a:gd name="connsiteY1" fmla="*/ 1174282 h 1181468"/>
              <a:gd name="connsiteX2" fmla="*/ 38900 w 2108331"/>
              <a:gd name="connsiteY2" fmla="*/ 452388 h 1181468"/>
              <a:gd name="connsiteX3" fmla="*/ 38900 w 2108331"/>
              <a:gd name="connsiteY3" fmla="*/ 0 h 118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331" h="1181468">
                <a:moveTo>
                  <a:pt x="2108331" y="760396"/>
                </a:moveTo>
                <a:cubicBezTo>
                  <a:pt x="1448198" y="993006"/>
                  <a:pt x="788066" y="1225617"/>
                  <a:pt x="443161" y="1174282"/>
                </a:cubicBezTo>
                <a:cubicBezTo>
                  <a:pt x="98256" y="1122947"/>
                  <a:pt x="106277" y="648102"/>
                  <a:pt x="38900" y="452388"/>
                </a:cubicBezTo>
                <a:cubicBezTo>
                  <a:pt x="-28477" y="256674"/>
                  <a:pt x="5211" y="128337"/>
                  <a:pt x="389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44406" y="353264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33222" y="61169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space/IF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73311" y="557435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984" y="3565867"/>
            <a:ext cx="1534504" cy="1207811"/>
            <a:chOff x="2373984" y="3565867"/>
            <a:chExt cx="1534504" cy="1207810"/>
          </a:xfrm>
        </p:grpSpPr>
        <p:sp>
          <p:nvSpPr>
            <p:cNvPr id="33" name="フリーフォーム 32"/>
            <p:cNvSpPr/>
            <p:nvPr/>
          </p:nvSpPr>
          <p:spPr bwMode="auto">
            <a:xfrm>
              <a:off x="2609077" y="3935199"/>
              <a:ext cx="1299411" cy="838478"/>
            </a:xfrm>
            <a:custGeom>
              <a:avLst/>
              <a:gdLst>
                <a:gd name="connsiteX0" fmla="*/ 0 w 1299411"/>
                <a:gd name="connsiteY0" fmla="*/ 838478 h 838478"/>
                <a:gd name="connsiteX1" fmla="*/ 394636 w 1299411"/>
                <a:gd name="connsiteY1" fmla="*/ 29956 h 838478"/>
                <a:gd name="connsiteX2" fmla="*/ 1078030 w 1299411"/>
                <a:gd name="connsiteY2" fmla="*/ 212836 h 838478"/>
                <a:gd name="connsiteX3" fmla="*/ 1299411 w 1299411"/>
                <a:gd name="connsiteY3" fmla="*/ 588221 h 83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411" h="838478">
                  <a:moveTo>
                    <a:pt x="0" y="838478"/>
                  </a:moveTo>
                  <a:cubicBezTo>
                    <a:pt x="107482" y="486354"/>
                    <a:pt x="214964" y="134230"/>
                    <a:pt x="394636" y="29956"/>
                  </a:cubicBezTo>
                  <a:cubicBezTo>
                    <a:pt x="574308" y="-74318"/>
                    <a:pt x="927234" y="119792"/>
                    <a:pt x="1078030" y="212836"/>
                  </a:cubicBezTo>
                  <a:cubicBezTo>
                    <a:pt x="1228826" y="305880"/>
                    <a:pt x="1264118" y="447050"/>
                    <a:pt x="1299411" y="58822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b="1">
                <a:latin typeface="Comic Sans MS" pitchFamily="66" charset="0"/>
                <a:ea typeface="HGS創英角ﾎﾟｯﾌﾟ体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73984" y="356586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space/LT</a:t>
              </a:r>
              <a:endParaRPr lang="ja-JP" altLang="en-US" dirty="0"/>
            </a:p>
          </p:txBody>
        </p:sp>
      </p:grpSp>
      <p:sp>
        <p:nvSpPr>
          <p:cNvPr id="43" name="フリーフォーム 42"/>
          <p:cNvSpPr/>
          <p:nvPr/>
        </p:nvSpPr>
        <p:spPr bwMode="auto">
          <a:xfrm>
            <a:off x="7684799" y="5043184"/>
            <a:ext cx="146151" cy="462013"/>
          </a:xfrm>
          <a:custGeom>
            <a:avLst/>
            <a:gdLst>
              <a:gd name="connsiteX0" fmla="*/ 67377 w 146150"/>
              <a:gd name="connsiteY0" fmla="*/ 462013 h 462013"/>
              <a:gd name="connsiteX1" fmla="*/ 144379 w 146150"/>
              <a:gd name="connsiteY1" fmla="*/ 259882 h 462013"/>
              <a:gd name="connsiteX2" fmla="*/ 0 w 146150"/>
              <a:gd name="connsiteY2" fmla="*/ 0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50" h="462013">
                <a:moveTo>
                  <a:pt x="67377" y="462013"/>
                </a:moveTo>
                <a:cubicBezTo>
                  <a:pt x="111492" y="399448"/>
                  <a:pt x="155608" y="336884"/>
                  <a:pt x="144379" y="259882"/>
                </a:cubicBezTo>
                <a:cubicBezTo>
                  <a:pt x="133150" y="182880"/>
                  <a:pt x="66575" y="91440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44106" y="52973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[a-z],[0-9]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328497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3832553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4340724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4848529" y="1844824"/>
            <a:ext cx="0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正方形/長方形 45"/>
          <p:cNvSpPr/>
          <p:nvPr/>
        </p:nvSpPr>
        <p:spPr bwMode="auto">
          <a:xfrm>
            <a:off x="4848529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874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79" y="44624"/>
            <a:ext cx="11686903" cy="1143000"/>
          </a:xfrm>
        </p:spPr>
        <p:txBody>
          <a:bodyPr>
            <a:normAutofit/>
          </a:bodyPr>
          <a:lstStyle/>
          <a:p>
            <a:r>
              <a:rPr lang="ja-JP" altLang="en-US"/>
              <a:t>実行例</a:t>
            </a:r>
            <a:r>
              <a:rPr lang="en-US" altLang="ja-JP" dirty="0"/>
              <a:t>: </a:t>
            </a:r>
            <a:r>
              <a:rPr lang="ja-JP" altLang="en-US"/>
              <a:t>予約語を</a:t>
            </a:r>
            <a:r>
              <a:rPr lang="en-US" altLang="ja-JP" dirty="0"/>
              <a:t> prefix </a:t>
            </a:r>
            <a:r>
              <a:rPr lang="ja-JP" altLang="en-US"/>
              <a:t>とする識別子</a:t>
            </a:r>
            <a:endParaRPr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7540" y="126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入力例：</a:t>
            </a:r>
            <a:endParaRPr lang="en-US" altLang="ja-JP" sz="2400" dirty="0"/>
          </a:p>
        </p:txBody>
      </p:sp>
      <p:sp>
        <p:nvSpPr>
          <p:cNvPr id="5" name="円/楕円 3"/>
          <p:cNvSpPr>
            <a:spLocks noChangeArrowheads="1"/>
          </p:cNvSpPr>
          <p:nvPr/>
        </p:nvSpPr>
        <p:spPr bwMode="auto">
          <a:xfrm>
            <a:off x="5199483" y="4549161"/>
            <a:ext cx="576056" cy="576127"/>
          </a:xfrm>
          <a:prstGeom prst="ellipse">
            <a:avLst/>
          </a:prstGeom>
          <a:solidFill>
            <a:srgbClr val="00B0F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cxnSp>
        <p:nvCxnSpPr>
          <p:cNvPr id="6" name="直線矢印コネクタ 6"/>
          <p:cNvCxnSpPr>
            <a:cxnSpLocks noChangeShapeType="1"/>
            <a:endCxn id="5" idx="1"/>
          </p:cNvCxnSpPr>
          <p:nvPr/>
        </p:nvCxnSpPr>
        <p:spPr bwMode="auto">
          <a:xfrm>
            <a:off x="5055468" y="4477143"/>
            <a:ext cx="228376" cy="1563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円/楕円 7"/>
          <p:cNvSpPr>
            <a:spLocks noChangeArrowheads="1"/>
          </p:cNvSpPr>
          <p:nvPr/>
        </p:nvSpPr>
        <p:spPr bwMode="auto">
          <a:xfrm>
            <a:off x="7143671" y="4520337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フリーフォーム 8"/>
          <p:cNvSpPr>
            <a:spLocks/>
          </p:cNvSpPr>
          <p:nvPr/>
        </p:nvSpPr>
        <p:spPr bwMode="auto">
          <a:xfrm>
            <a:off x="5719151" y="4357427"/>
            <a:ext cx="1444467" cy="31818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 bwMode="auto">
          <a:xfrm>
            <a:off x="5775540" y="4015020"/>
            <a:ext cx="9076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  [a-z]</a:t>
            </a:r>
            <a:endParaRPr lang="ja-JP" altLang="en-US" sz="1200" dirty="0"/>
          </a:p>
        </p:txBody>
      </p:sp>
      <p:sp>
        <p:nvSpPr>
          <p:cNvPr id="10" name="フリーフォーム 10"/>
          <p:cNvSpPr>
            <a:spLocks/>
          </p:cNvSpPr>
          <p:nvPr/>
        </p:nvSpPr>
        <p:spPr bwMode="auto">
          <a:xfrm>
            <a:off x="7690316" y="4277485"/>
            <a:ext cx="954195" cy="908111"/>
          </a:xfrm>
          <a:custGeom>
            <a:avLst/>
            <a:gdLst>
              <a:gd name="T0" fmla="*/ 0 w 954207"/>
              <a:gd name="T1" fmla="*/ 344638 h 908010"/>
              <a:gd name="T2" fmla="*/ 503582 w 954207"/>
              <a:gd name="T3" fmla="*/ 82 h 908010"/>
              <a:gd name="T4" fmla="*/ 954156 w 954207"/>
              <a:gd name="T5" fmla="*/ 371142 h 908010"/>
              <a:gd name="T6" fmla="*/ 530087 w 954207"/>
              <a:gd name="T7" fmla="*/ 901229 h 908010"/>
              <a:gd name="T8" fmla="*/ 53008 w 954207"/>
              <a:gd name="T9" fmla="*/ 622934 h 908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4207" h="908010">
                <a:moveTo>
                  <a:pt x="0" y="344638"/>
                </a:moveTo>
                <a:cubicBezTo>
                  <a:pt x="172278" y="170151"/>
                  <a:pt x="344556" y="-4335"/>
                  <a:pt x="503582" y="82"/>
                </a:cubicBezTo>
                <a:cubicBezTo>
                  <a:pt x="662608" y="4499"/>
                  <a:pt x="949739" y="220951"/>
                  <a:pt x="954156" y="371142"/>
                </a:cubicBezTo>
                <a:cubicBezTo>
                  <a:pt x="958574" y="521333"/>
                  <a:pt x="680278" y="859264"/>
                  <a:pt x="530087" y="901229"/>
                </a:cubicBezTo>
                <a:cubicBezTo>
                  <a:pt x="379896" y="943194"/>
                  <a:pt x="216452" y="783064"/>
                  <a:pt x="53008" y="6229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 bwMode="auto">
          <a:xfrm>
            <a:off x="8644259" y="4015019"/>
            <a:ext cx="824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[a-z],</a:t>
            </a:r>
          </a:p>
          <a:p>
            <a:pPr>
              <a:defRPr/>
            </a:pPr>
            <a:r>
              <a:rPr lang="en-US" altLang="ja-JP" sz="20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[0-9]</a:t>
            </a:r>
          </a:p>
        </p:txBody>
      </p:sp>
      <p:sp>
        <p:nvSpPr>
          <p:cNvPr id="12" name="フリーフォーム 12"/>
          <p:cNvSpPr>
            <a:spLocks/>
          </p:cNvSpPr>
          <p:nvPr/>
        </p:nvSpPr>
        <p:spPr bwMode="auto">
          <a:xfrm rot="10061821">
            <a:off x="4492125" y="5086247"/>
            <a:ext cx="771515" cy="286423"/>
          </a:xfrm>
          <a:custGeom>
            <a:avLst/>
            <a:gdLst>
              <a:gd name="T0" fmla="*/ 0 w 1444487"/>
              <a:gd name="T1" fmla="*/ 318148 h 318148"/>
              <a:gd name="T2" fmla="*/ 675861 w 1444487"/>
              <a:gd name="T3" fmla="*/ 96 h 318148"/>
              <a:gd name="T4" fmla="*/ 1444487 w 1444487"/>
              <a:gd name="T5" fmla="*/ 291644 h 318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4487" h="318148">
                <a:moveTo>
                  <a:pt x="0" y="318148"/>
                </a:moveTo>
                <a:cubicBezTo>
                  <a:pt x="217556" y="161330"/>
                  <a:pt x="435113" y="4513"/>
                  <a:pt x="675861" y="96"/>
                </a:cubicBezTo>
                <a:cubicBezTo>
                  <a:pt x="916609" y="-4321"/>
                  <a:pt x="1180548" y="143661"/>
                  <a:pt x="1444487" y="2916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 bwMode="auto">
          <a:xfrm>
            <a:off x="4813872" y="5297358"/>
            <a:ext cx="3016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kern="0" dirty="0">
                <a:solidFill>
                  <a:srgbClr val="000000"/>
                </a:solidFill>
                <a:latin typeface="Comic Sans MS"/>
                <a:ea typeface="HGS創英角ﾎﾟｯﾌﾟ体"/>
              </a:rPr>
              <a:t>&lt;</a:t>
            </a:r>
            <a:endParaRPr lang="ja-JP" altLang="en-US" sz="1400" dirty="0"/>
          </a:p>
        </p:txBody>
      </p:sp>
      <p:sp>
        <p:nvSpPr>
          <p:cNvPr id="17" name="円/楕円 17"/>
          <p:cNvSpPr>
            <a:spLocks noChangeArrowheads="1"/>
          </p:cNvSpPr>
          <p:nvPr/>
        </p:nvSpPr>
        <p:spPr bwMode="auto">
          <a:xfrm>
            <a:off x="6153355" y="5056110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18" name="直線矢印コネクタ 19"/>
          <p:cNvCxnSpPr>
            <a:cxnSpLocks noChangeShapeType="1"/>
            <a:stCxn id="5" idx="6"/>
            <a:endCxn id="17" idx="1"/>
          </p:cNvCxnSpPr>
          <p:nvPr/>
        </p:nvCxnSpPr>
        <p:spPr bwMode="auto">
          <a:xfrm>
            <a:off x="5775539" y="4837223"/>
            <a:ext cx="462179" cy="30325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20"/>
          <p:cNvSpPr txBox="1">
            <a:spLocks noChangeArrowheads="1"/>
          </p:cNvSpPr>
          <p:nvPr/>
        </p:nvSpPr>
        <p:spPr bwMode="auto">
          <a:xfrm>
            <a:off x="5775539" y="4983663"/>
            <a:ext cx="256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 err="1"/>
              <a:t>i</a:t>
            </a:r>
            <a:endParaRPr lang="ja-JP" altLang="en-US" sz="2000" dirty="0"/>
          </a:p>
        </p:txBody>
      </p:sp>
      <p:cxnSp>
        <p:nvCxnSpPr>
          <p:cNvPr id="20" name="直線矢印コネクタ 21"/>
          <p:cNvCxnSpPr>
            <a:cxnSpLocks noChangeShapeType="1"/>
          </p:cNvCxnSpPr>
          <p:nvPr/>
        </p:nvCxnSpPr>
        <p:spPr bwMode="auto">
          <a:xfrm>
            <a:off x="6701439" y="5344174"/>
            <a:ext cx="585152" cy="19541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4"/>
          <p:cNvCxnSpPr>
            <a:cxnSpLocks noChangeShapeType="1"/>
            <a:endCxn id="7" idx="3"/>
          </p:cNvCxnSpPr>
          <p:nvPr/>
        </p:nvCxnSpPr>
        <p:spPr bwMode="auto">
          <a:xfrm flipV="1">
            <a:off x="6729411" y="5012091"/>
            <a:ext cx="498623" cy="22009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>
            <a:spLocks noChangeArrowheads="1"/>
          </p:cNvSpPr>
          <p:nvPr/>
        </p:nvSpPr>
        <p:spPr bwMode="auto">
          <a:xfrm>
            <a:off x="6714753" y="5389691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f</a:t>
            </a:r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5087" y="4642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72924" y="46143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1,ID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2152" y="51595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2,ID</a:t>
            </a:r>
            <a:endParaRPr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209493" y="5451582"/>
            <a:ext cx="634612" cy="576127"/>
            <a:chOff x="6242417" y="4474362"/>
            <a:chExt cx="634612" cy="576127"/>
          </a:xfrm>
        </p:grpSpPr>
        <p:sp>
          <p:nvSpPr>
            <p:cNvPr id="27" name="円/楕円 7"/>
            <p:cNvSpPr>
              <a:spLocks noChangeArrowheads="1"/>
            </p:cNvSpPr>
            <p:nvPr/>
          </p:nvSpPr>
          <p:spPr bwMode="auto">
            <a:xfrm>
              <a:off x="6300973" y="4474362"/>
              <a:ext cx="576056" cy="576127"/>
            </a:xfrm>
            <a:prstGeom prst="ellipse">
              <a:avLst/>
            </a:prstGeom>
            <a:solidFill>
              <a:srgbClr val="FFFFD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242417" y="4562371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3,IF</a:t>
              </a:r>
              <a:endParaRPr lang="ja-JP" altLang="en-US" dirty="0"/>
            </a:p>
          </p:txBody>
        </p:sp>
      </p:grpSp>
      <p:sp>
        <p:nvSpPr>
          <p:cNvPr id="29" name="円/楕円 3"/>
          <p:cNvSpPr>
            <a:spLocks noChangeArrowheads="1"/>
          </p:cNvSpPr>
          <p:nvPr/>
        </p:nvSpPr>
        <p:spPr bwMode="auto">
          <a:xfrm>
            <a:off x="3897984" y="4807646"/>
            <a:ext cx="576056" cy="576127"/>
          </a:xfrm>
          <a:prstGeom prst="ellipse">
            <a:avLst/>
          </a:prstGeom>
          <a:solidFill>
            <a:srgbClr val="FFFFD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29986" y="49374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4,LT</a:t>
            </a:r>
            <a:endParaRPr lang="ja-JP" altLang="en-US" dirty="0"/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5538365" y="3561836"/>
            <a:ext cx="1905803" cy="961584"/>
          </a:xfrm>
          <a:custGeom>
            <a:avLst/>
            <a:gdLst>
              <a:gd name="connsiteX0" fmla="*/ 1905803 w 1905803"/>
              <a:gd name="connsiteY0" fmla="*/ 932708 h 961584"/>
              <a:gd name="connsiteX1" fmla="*/ 1395664 w 1905803"/>
              <a:gd name="connsiteY1" fmla="*/ 56809 h 961584"/>
              <a:gd name="connsiteX2" fmla="*/ 288758 w 1905803"/>
              <a:gd name="connsiteY2" fmla="*/ 181938 h 961584"/>
              <a:gd name="connsiteX3" fmla="*/ 0 w 1905803"/>
              <a:gd name="connsiteY3" fmla="*/ 961584 h 9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803" h="961584">
                <a:moveTo>
                  <a:pt x="1905803" y="932708"/>
                </a:moveTo>
                <a:cubicBezTo>
                  <a:pt x="1785487" y="557322"/>
                  <a:pt x="1665172" y="181937"/>
                  <a:pt x="1395664" y="56809"/>
                </a:cubicBezTo>
                <a:cubicBezTo>
                  <a:pt x="1126156" y="-68319"/>
                  <a:pt x="521369" y="31142"/>
                  <a:pt x="288758" y="181938"/>
                </a:cubicBezTo>
                <a:cubicBezTo>
                  <a:pt x="56147" y="332734"/>
                  <a:pt x="28073" y="647159"/>
                  <a:pt x="0" y="96158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5" name="フリーフォーム 34"/>
          <p:cNvSpPr/>
          <p:nvPr/>
        </p:nvSpPr>
        <p:spPr bwMode="auto">
          <a:xfrm>
            <a:off x="5605744" y="5110562"/>
            <a:ext cx="616017" cy="404261"/>
          </a:xfrm>
          <a:custGeom>
            <a:avLst/>
            <a:gdLst>
              <a:gd name="connsiteX0" fmla="*/ 616017 w 616017"/>
              <a:gd name="connsiteY0" fmla="*/ 404261 h 404261"/>
              <a:gd name="connsiteX1" fmla="*/ 202131 w 616017"/>
              <a:gd name="connsiteY1" fmla="*/ 336884 h 404261"/>
              <a:gd name="connsiteX2" fmla="*/ 0 w 616017"/>
              <a:gd name="connsiteY2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017" h="404261">
                <a:moveTo>
                  <a:pt x="616017" y="404261"/>
                </a:moveTo>
                <a:cubicBezTo>
                  <a:pt x="460408" y="404261"/>
                  <a:pt x="304800" y="404261"/>
                  <a:pt x="202131" y="336884"/>
                </a:cubicBezTo>
                <a:cubicBezTo>
                  <a:pt x="99462" y="269507"/>
                  <a:pt x="49731" y="134753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5355089" y="5120187"/>
            <a:ext cx="1931503" cy="1181468"/>
          </a:xfrm>
          <a:custGeom>
            <a:avLst/>
            <a:gdLst>
              <a:gd name="connsiteX0" fmla="*/ 2108331 w 2108331"/>
              <a:gd name="connsiteY0" fmla="*/ 760396 h 1181468"/>
              <a:gd name="connsiteX1" fmla="*/ 443161 w 2108331"/>
              <a:gd name="connsiteY1" fmla="*/ 1174282 h 1181468"/>
              <a:gd name="connsiteX2" fmla="*/ 38900 w 2108331"/>
              <a:gd name="connsiteY2" fmla="*/ 452388 h 1181468"/>
              <a:gd name="connsiteX3" fmla="*/ 38900 w 2108331"/>
              <a:gd name="connsiteY3" fmla="*/ 0 h 118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331" h="1181468">
                <a:moveTo>
                  <a:pt x="2108331" y="760396"/>
                </a:moveTo>
                <a:cubicBezTo>
                  <a:pt x="1448198" y="993006"/>
                  <a:pt x="788066" y="1225617"/>
                  <a:pt x="443161" y="1174282"/>
                </a:cubicBezTo>
                <a:cubicBezTo>
                  <a:pt x="98256" y="1122947"/>
                  <a:pt x="106277" y="648102"/>
                  <a:pt x="38900" y="452388"/>
                </a:cubicBezTo>
                <a:cubicBezTo>
                  <a:pt x="-28477" y="256674"/>
                  <a:pt x="5211" y="128337"/>
                  <a:pt x="389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44406" y="353264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</a:t>
            </a:r>
            <a:r>
              <a:rPr lang="en-US" altLang="ja-JP" dirty="0">
                <a:solidFill>
                  <a:srgbClr val="FF0000"/>
                </a:solidFill>
              </a:rPr>
              <a:t>ID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33222" y="61169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space/IF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73311" y="557435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space/ID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984" y="3565867"/>
            <a:ext cx="1534504" cy="1207811"/>
            <a:chOff x="2373984" y="3565867"/>
            <a:chExt cx="1534504" cy="1207810"/>
          </a:xfrm>
        </p:grpSpPr>
        <p:sp>
          <p:nvSpPr>
            <p:cNvPr id="33" name="フリーフォーム 32"/>
            <p:cNvSpPr/>
            <p:nvPr/>
          </p:nvSpPr>
          <p:spPr bwMode="auto">
            <a:xfrm>
              <a:off x="2609077" y="3935199"/>
              <a:ext cx="1299411" cy="838478"/>
            </a:xfrm>
            <a:custGeom>
              <a:avLst/>
              <a:gdLst>
                <a:gd name="connsiteX0" fmla="*/ 0 w 1299411"/>
                <a:gd name="connsiteY0" fmla="*/ 838478 h 838478"/>
                <a:gd name="connsiteX1" fmla="*/ 394636 w 1299411"/>
                <a:gd name="connsiteY1" fmla="*/ 29956 h 838478"/>
                <a:gd name="connsiteX2" fmla="*/ 1078030 w 1299411"/>
                <a:gd name="connsiteY2" fmla="*/ 212836 h 838478"/>
                <a:gd name="connsiteX3" fmla="*/ 1299411 w 1299411"/>
                <a:gd name="connsiteY3" fmla="*/ 588221 h 83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411" h="838478">
                  <a:moveTo>
                    <a:pt x="0" y="838478"/>
                  </a:moveTo>
                  <a:cubicBezTo>
                    <a:pt x="107482" y="486354"/>
                    <a:pt x="214964" y="134230"/>
                    <a:pt x="394636" y="29956"/>
                  </a:cubicBezTo>
                  <a:cubicBezTo>
                    <a:pt x="574308" y="-74318"/>
                    <a:pt x="927234" y="119792"/>
                    <a:pt x="1078030" y="212836"/>
                  </a:cubicBezTo>
                  <a:cubicBezTo>
                    <a:pt x="1228826" y="305880"/>
                    <a:pt x="1264118" y="447050"/>
                    <a:pt x="1299411" y="58822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b="1">
                <a:latin typeface="Comic Sans MS" pitchFamily="66" charset="0"/>
                <a:ea typeface="HGS創英角ﾎﾟｯﾌﾟ体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73984" y="356586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space/LT</a:t>
              </a:r>
              <a:endParaRPr lang="ja-JP" altLang="en-US" dirty="0"/>
            </a:p>
          </p:txBody>
        </p:sp>
      </p:grpSp>
      <p:sp>
        <p:nvSpPr>
          <p:cNvPr id="43" name="フリーフォーム 42"/>
          <p:cNvSpPr/>
          <p:nvPr/>
        </p:nvSpPr>
        <p:spPr bwMode="auto">
          <a:xfrm>
            <a:off x="7684799" y="5043184"/>
            <a:ext cx="146151" cy="462013"/>
          </a:xfrm>
          <a:custGeom>
            <a:avLst/>
            <a:gdLst>
              <a:gd name="connsiteX0" fmla="*/ 67377 w 146150"/>
              <a:gd name="connsiteY0" fmla="*/ 462013 h 462013"/>
              <a:gd name="connsiteX1" fmla="*/ 144379 w 146150"/>
              <a:gd name="connsiteY1" fmla="*/ 259882 h 462013"/>
              <a:gd name="connsiteX2" fmla="*/ 0 w 146150"/>
              <a:gd name="connsiteY2" fmla="*/ 0 h 4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50" h="462013">
                <a:moveTo>
                  <a:pt x="67377" y="462013"/>
                </a:moveTo>
                <a:cubicBezTo>
                  <a:pt x="111492" y="399448"/>
                  <a:pt x="155608" y="336884"/>
                  <a:pt x="144379" y="259882"/>
                </a:cubicBezTo>
                <a:cubicBezTo>
                  <a:pt x="133150" y="182880"/>
                  <a:pt x="66575" y="9144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b="1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44106" y="529735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[a-z],[0-9]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328497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3832553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4340724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5359065" y="1844824"/>
            <a:ext cx="0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正方形/長方形 45"/>
          <p:cNvSpPr/>
          <p:nvPr/>
        </p:nvSpPr>
        <p:spPr bwMode="auto">
          <a:xfrm>
            <a:off x="4848529" y="13407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97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正規表現とオートマトン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字句解析におけるオートマトンにおける問題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トークンと属性の出力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複数のトークンを連続して認識させるには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Longest match </a:t>
            </a:r>
            <a:r>
              <a:rPr lang="ja-JP" altLang="en-US">
                <a:sym typeface="Wingdings" pitchFamily="2" charset="2"/>
              </a:rPr>
              <a:t>と</a:t>
            </a:r>
            <a:r>
              <a:rPr lang="en-US" altLang="ja-JP" dirty="0">
                <a:sym typeface="Wingdings" pitchFamily="2" charset="2"/>
              </a:rPr>
              <a:t> first match </a:t>
            </a:r>
            <a:r>
              <a:rPr lang="ja-JP" altLang="en-US">
                <a:sym typeface="Wingdings" pitchFamily="2" charset="2"/>
              </a:rPr>
              <a:t>の実装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710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1589" y="365125"/>
            <a:ext cx="11162211" cy="1325563"/>
          </a:xfrm>
        </p:spPr>
        <p:txBody>
          <a:bodyPr/>
          <a:lstStyle/>
          <a:p>
            <a:r>
              <a:rPr kumimoji="1" lang="ja-JP" altLang="en-US" dirty="0"/>
              <a:t>字句解析における特殊事情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4469" y="1600201"/>
            <a:ext cx="10042011" cy="4525963"/>
          </a:xfrm>
        </p:spPr>
        <p:txBody>
          <a:bodyPr/>
          <a:lstStyle/>
          <a:p>
            <a:r>
              <a:rPr lang="ja-JP" altLang="en-US" dirty="0"/>
              <a:t>文字列を受理して終わりで</a:t>
            </a:r>
            <a:r>
              <a:rPr lang="ja-JP" altLang="en-US"/>
              <a:t>はなく</a:t>
            </a:r>
            <a:br>
              <a:rPr lang="en-US" altLang="ja-JP" dirty="0"/>
            </a:br>
            <a:r>
              <a:rPr lang="ja-JP" altLang="en-US"/>
              <a:t>トークン</a:t>
            </a:r>
            <a:r>
              <a:rPr lang="ja-JP" altLang="en-US" dirty="0"/>
              <a:t>とその属性を出力</a:t>
            </a:r>
            <a:r>
              <a:rPr lang="ja-JP" altLang="en-US"/>
              <a:t>する必要</a:t>
            </a:r>
            <a:endParaRPr lang="en-US" altLang="ja-JP" dirty="0"/>
          </a:p>
          <a:p>
            <a:pPr lvl="1"/>
            <a:r>
              <a:rPr lang="ja-JP" altLang="en-US"/>
              <a:t>例</a:t>
            </a:r>
            <a:r>
              <a:rPr lang="ja-JP" altLang="en-US" dirty="0"/>
              <a:t>：</a:t>
            </a:r>
            <a:r>
              <a:rPr lang="en-US" altLang="ja-JP" dirty="0"/>
              <a:t>”234”  </a:t>
            </a:r>
          </a:p>
          <a:p>
            <a:pPr lvl="2"/>
            <a:r>
              <a:rPr lang="ja-JP" altLang="en-US"/>
              <a:t>オートマトンであれば「</a:t>
            </a:r>
            <a:r>
              <a:rPr lang="ja-JP" altLang="en-US" b="1"/>
              <a:t>受理</a:t>
            </a:r>
            <a:r>
              <a:rPr lang="ja-JP" altLang="en-US"/>
              <a:t>」と返すだけ</a:t>
            </a:r>
            <a:r>
              <a:rPr lang="en-US" altLang="ja-JP" dirty="0"/>
              <a:t> </a:t>
            </a:r>
          </a:p>
          <a:p>
            <a:pPr lvl="2"/>
            <a:r>
              <a:rPr lang="ja-JP" altLang="en-US"/>
              <a:t>字句解析器では</a:t>
            </a:r>
            <a:r>
              <a:rPr lang="en-US" altLang="ja-JP" dirty="0"/>
              <a:t> </a:t>
            </a:r>
            <a:r>
              <a:rPr lang="en-US" altLang="ja-JP" b="1" dirty="0" err="1"/>
              <a:t>Int</a:t>
            </a:r>
            <a:r>
              <a:rPr lang="en-US" altLang="ja-JP" b="1" dirty="0"/>
              <a:t>(234)</a:t>
            </a:r>
            <a:r>
              <a:rPr lang="ja-JP" altLang="en-US" b="1"/>
              <a:t> </a:t>
            </a:r>
            <a:r>
              <a:rPr lang="ja-JP" altLang="en-US"/>
              <a:t>を返す必要がある</a:t>
            </a:r>
            <a:endParaRPr lang="en-US" altLang="ja-JP" dirty="0"/>
          </a:p>
          <a:p>
            <a:r>
              <a:rPr lang="ja-JP" altLang="en-US">
                <a:solidFill>
                  <a:srgbClr val="FF0000"/>
                </a:solidFill>
              </a:rPr>
              <a:t>一つ</a:t>
            </a:r>
            <a:r>
              <a:rPr lang="ja-JP" altLang="en-US" dirty="0">
                <a:solidFill>
                  <a:srgbClr val="FF0000"/>
                </a:solidFill>
              </a:rPr>
              <a:t>のトークンを</a:t>
            </a:r>
            <a:r>
              <a:rPr lang="ja-JP" altLang="en-US">
                <a:solidFill>
                  <a:srgbClr val="FF0000"/>
                </a:solidFill>
              </a:rPr>
              <a:t>認識したら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次のトークンを続けて認識しなければならない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例</a:t>
            </a:r>
            <a:r>
              <a:rPr lang="ja-JP" altLang="en-US" dirty="0">
                <a:solidFill>
                  <a:srgbClr val="FF0000"/>
                </a:solidFill>
              </a:rPr>
              <a:t>：</a:t>
            </a:r>
            <a:r>
              <a:rPr lang="en-US" altLang="ja-JP" dirty="0">
                <a:solidFill>
                  <a:srgbClr val="FF0000"/>
                </a:solidFill>
              </a:rPr>
              <a:t>”123&gt;2”</a:t>
            </a:r>
          </a:p>
          <a:p>
            <a:pPr lvl="2"/>
            <a:r>
              <a:rPr lang="en-US" altLang="ja-JP" b="1" dirty="0" err="1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(123)  GT  </a:t>
            </a:r>
            <a:r>
              <a:rPr lang="en-US" altLang="ja-JP" b="1" dirty="0" err="1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(2)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を続けて返す必要がある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14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6423" y="44624"/>
            <a:ext cx="11852366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2. </a:t>
            </a:r>
            <a:r>
              <a:rPr lang="ja-JP" altLang="en-US" sz="3200" dirty="0"/>
              <a:t>トークンの列の認識）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187625"/>
            <a:ext cx="11460480" cy="4938540"/>
          </a:xfrm>
        </p:spPr>
        <p:txBody>
          <a:bodyPr/>
          <a:lstStyle/>
          <a:p>
            <a:r>
              <a:rPr lang="ja-JP" altLang="en-US" dirty="0"/>
              <a:t>現在読んでいる</a:t>
            </a:r>
            <a:r>
              <a:rPr lang="ja-JP" altLang="en-US"/>
              <a:t>トークンの「開始位置」を状態</a:t>
            </a:r>
            <a:r>
              <a:rPr lang="ja-JP" altLang="en-US" dirty="0"/>
              <a:t>と</a:t>
            </a:r>
            <a:r>
              <a:rPr lang="ja-JP" altLang="en-US"/>
              <a:t>して保持</a:t>
            </a:r>
            <a:endParaRPr lang="en-US" altLang="ja-JP" dirty="0"/>
          </a:p>
          <a:p>
            <a:r>
              <a:rPr lang="ja-JP" altLang="en-US"/>
              <a:t>トークンを読み終えたら開始位置をアップデート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x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2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3168972" y="4770727"/>
            <a:ext cx="1034257" cy="837088"/>
            <a:chOff x="1644971" y="4770723"/>
            <a:chExt cx="1034256" cy="837087"/>
          </a:xfrm>
        </p:grpSpPr>
        <p:cxnSp>
          <p:nvCxnSpPr>
            <p:cNvPr id="7" name="直線矢印コネクタ 6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3575676" y="3861049"/>
            <a:ext cx="0" cy="4056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3161366" y="3487964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start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5282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6423" y="44624"/>
            <a:ext cx="11852366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2. </a:t>
            </a:r>
            <a:r>
              <a:rPr lang="ja-JP" altLang="en-US" sz="3200" dirty="0"/>
              <a:t>トークンの列の認識）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187625"/>
            <a:ext cx="11460480" cy="4938540"/>
          </a:xfrm>
        </p:spPr>
        <p:txBody>
          <a:bodyPr/>
          <a:lstStyle/>
          <a:p>
            <a:r>
              <a:rPr lang="ja-JP" altLang="en-US" dirty="0"/>
              <a:t>現在読んでいる</a:t>
            </a:r>
            <a:r>
              <a:rPr lang="ja-JP" altLang="en-US"/>
              <a:t>トークンの「開始位置」を状態</a:t>
            </a:r>
            <a:r>
              <a:rPr lang="ja-JP" altLang="en-US" dirty="0"/>
              <a:t>と</a:t>
            </a:r>
            <a:r>
              <a:rPr lang="ja-JP" altLang="en-US"/>
              <a:t>して保持</a:t>
            </a:r>
            <a:endParaRPr lang="en-US" altLang="ja-JP" dirty="0"/>
          </a:p>
          <a:p>
            <a:r>
              <a:rPr lang="ja-JP" altLang="en-US"/>
              <a:t>トークンを読み終えたら開始位置をアップデート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x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2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3674070" y="4770727"/>
            <a:ext cx="1034257" cy="837088"/>
            <a:chOff x="1644971" y="4770723"/>
            <a:chExt cx="1034256" cy="837087"/>
          </a:xfrm>
        </p:grpSpPr>
        <p:cxnSp>
          <p:nvCxnSpPr>
            <p:cNvPr id="7" name="直線矢印コネクタ 6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3575676" y="3861049"/>
            <a:ext cx="0" cy="4056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3161366" y="3487964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start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646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6423" y="44624"/>
            <a:ext cx="11852366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2. </a:t>
            </a:r>
            <a:r>
              <a:rPr lang="ja-JP" altLang="en-US" sz="3200" dirty="0"/>
              <a:t>トークンの列の認識）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187625"/>
            <a:ext cx="11460480" cy="4938540"/>
          </a:xfrm>
        </p:spPr>
        <p:txBody>
          <a:bodyPr/>
          <a:lstStyle/>
          <a:p>
            <a:r>
              <a:rPr lang="ja-JP" altLang="en-US" dirty="0"/>
              <a:t>現在読んでいる</a:t>
            </a:r>
            <a:r>
              <a:rPr lang="ja-JP" altLang="en-US"/>
              <a:t>トークンの「開始位置」を状態</a:t>
            </a:r>
            <a:r>
              <a:rPr lang="ja-JP" altLang="en-US" dirty="0"/>
              <a:t>と</a:t>
            </a:r>
            <a:r>
              <a:rPr lang="ja-JP" altLang="en-US"/>
              <a:t>して保持</a:t>
            </a:r>
            <a:endParaRPr lang="en-US" altLang="ja-JP" dirty="0"/>
          </a:p>
          <a:p>
            <a:r>
              <a:rPr lang="ja-JP" altLang="en-US"/>
              <a:t>トークンを読み終えたら開始位置をアップデート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x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2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4170470" y="4770727"/>
            <a:ext cx="1034257" cy="837088"/>
            <a:chOff x="1644971" y="4770723"/>
            <a:chExt cx="1034256" cy="837087"/>
          </a:xfrm>
        </p:grpSpPr>
        <p:cxnSp>
          <p:nvCxnSpPr>
            <p:cNvPr id="7" name="直線矢印コネクタ 6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3575676" y="3861049"/>
            <a:ext cx="0" cy="4056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3161366" y="3487964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start</a:t>
            </a:r>
            <a:endParaRPr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67742C-4D9C-CC4F-B888-9892E6D7FC10}"/>
              </a:ext>
            </a:extLst>
          </p:cNvPr>
          <p:cNvSpPr txBox="1"/>
          <p:nvPr/>
        </p:nvSpPr>
        <p:spPr>
          <a:xfrm>
            <a:off x="4169404" y="569260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ID(“x1”)</a:t>
            </a:r>
            <a:r>
              <a:rPr lang="ja-JP" altLang="en-US" sz="2400" dirty="0">
                <a:solidFill>
                  <a:srgbClr val="FF0000"/>
                </a:solidFill>
              </a:rPr>
              <a:t>を出力</a:t>
            </a:r>
          </a:p>
        </p:txBody>
      </p:sp>
    </p:spTree>
    <p:extLst>
      <p:ext uri="{BB962C8B-B14F-4D97-AF65-F5344CB8AC3E}">
        <p14:creationId xmlns:p14="http://schemas.microsoft.com/office/powerpoint/2010/main" val="210554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字句解析と構文解析の役割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862B81-E541-1346-BD08-B4A1B69834E0}"/>
              </a:ext>
            </a:extLst>
          </p:cNvPr>
          <p:cNvSpPr/>
          <p:nvPr/>
        </p:nvSpPr>
        <p:spPr>
          <a:xfrm>
            <a:off x="4238368" y="2509359"/>
            <a:ext cx="2681416" cy="1052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200" b="1">
                <a:solidFill>
                  <a:schemeClr val="tx1"/>
                </a:solidFill>
              </a:rPr>
              <a:t>字句解析器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D23CEA-4168-C64C-9CC5-2E3C166AAE4F}"/>
              </a:ext>
            </a:extLst>
          </p:cNvPr>
          <p:cNvSpPr/>
          <p:nvPr/>
        </p:nvSpPr>
        <p:spPr>
          <a:xfrm>
            <a:off x="7698260" y="2521708"/>
            <a:ext cx="2737018" cy="1040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200" b="1">
                <a:solidFill>
                  <a:schemeClr val="tx1"/>
                </a:solidFill>
              </a:rPr>
              <a:t>トークン列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4A749EF9-B22D-2F46-B808-D138166BB086}"/>
              </a:ext>
            </a:extLst>
          </p:cNvPr>
          <p:cNvSpPr/>
          <p:nvPr/>
        </p:nvSpPr>
        <p:spPr>
          <a:xfrm>
            <a:off x="6969211" y="2628001"/>
            <a:ext cx="679622" cy="8896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CEB871-70C1-434E-BF82-9C4D47831D24}"/>
              </a:ext>
            </a:extLst>
          </p:cNvPr>
          <p:cNvSpPr/>
          <p:nvPr/>
        </p:nvSpPr>
        <p:spPr>
          <a:xfrm>
            <a:off x="2204293" y="2504682"/>
            <a:ext cx="1532238" cy="8896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>
                <a:solidFill>
                  <a:schemeClr val="tx1"/>
                </a:solidFill>
              </a:rPr>
              <a:t>プログラム</a:t>
            </a:r>
            <a:br>
              <a:rPr kumimoji="1" lang="en-US" altLang="ja-JP" sz="2000" b="1" dirty="0">
                <a:solidFill>
                  <a:schemeClr val="tx1"/>
                </a:solidFill>
              </a:rPr>
            </a:br>
            <a:r>
              <a:rPr kumimoji="1" lang="en-US" altLang="ja-JP" sz="2000" b="1" dirty="0">
                <a:solidFill>
                  <a:schemeClr val="tx1"/>
                </a:solidFill>
              </a:rPr>
              <a:t>P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22DA160F-0AC3-4A4E-B306-E133473CFE7B}"/>
              </a:ext>
            </a:extLst>
          </p:cNvPr>
          <p:cNvSpPr/>
          <p:nvPr/>
        </p:nvSpPr>
        <p:spPr>
          <a:xfrm>
            <a:off x="3698074" y="2579212"/>
            <a:ext cx="679622" cy="8896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9654A7-5386-6145-8CA6-FE56DE55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428108"/>
            <a:ext cx="11620071" cy="919676"/>
          </a:xfrm>
        </p:spPr>
        <p:txBody>
          <a:bodyPr>
            <a:normAutofit/>
          </a:bodyPr>
          <a:lstStyle/>
          <a:p>
            <a:r>
              <a:rPr lang="ja-JP" altLang="en-US"/>
              <a:t>文字列として記述されたプログラムを抽象構文木</a:t>
            </a:r>
            <a:r>
              <a:rPr lang="en-US" altLang="ja-JP" dirty="0"/>
              <a:t> (abstract </a:t>
            </a:r>
            <a:r>
              <a:rPr lang="en-US" altLang="ja-JP"/>
              <a:t>syntax tree; AST) </a:t>
            </a:r>
            <a:r>
              <a:rPr lang="ja-JP" altLang="en-US"/>
              <a:t>に変換</a:t>
            </a:r>
            <a:endParaRPr lang="en-US" altLang="ja-JP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977ADA35-E409-9843-A8E6-85318A4BD629}"/>
              </a:ext>
            </a:extLst>
          </p:cNvPr>
          <p:cNvSpPr txBox="1">
            <a:spLocks/>
          </p:cNvSpPr>
          <p:nvPr/>
        </p:nvSpPr>
        <p:spPr>
          <a:xfrm>
            <a:off x="1204783" y="3517688"/>
            <a:ext cx="2644347" cy="2808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let rec f x =</a:t>
            </a:r>
            <a:br>
              <a:rPr lang="en-US" altLang="ja-JP" dirty="0"/>
            </a:br>
            <a:r>
              <a:rPr lang="en-US" altLang="ja-JP" dirty="0"/>
              <a:t>  if x = 0 then</a:t>
            </a:r>
            <a:br>
              <a:rPr lang="en-US" altLang="ja-JP" dirty="0"/>
            </a:br>
            <a:r>
              <a:rPr lang="en-US" altLang="ja-JP" dirty="0"/>
              <a:t>    1</a:t>
            </a:r>
            <a:br>
              <a:rPr lang="en-US" altLang="ja-JP" dirty="0"/>
            </a:br>
            <a:r>
              <a:rPr lang="en-US" altLang="ja-JP" dirty="0"/>
              <a:t>  else</a:t>
            </a:r>
            <a:br>
              <a:rPr lang="en-US" altLang="ja-JP" dirty="0"/>
            </a:br>
            <a:r>
              <a:rPr lang="en-US" altLang="ja-JP" dirty="0"/>
              <a:t>    f (x-1)</a:t>
            </a:r>
            <a:br>
              <a:rPr lang="en-US" altLang="ja-JP" dirty="0"/>
            </a:br>
            <a:r>
              <a:rPr lang="en-US" altLang="ja-JP" dirty="0"/>
              <a:t>in</a:t>
            </a:r>
            <a:br>
              <a:rPr lang="en-US" altLang="ja-JP" dirty="0"/>
            </a:br>
            <a:r>
              <a:rPr lang="en-US" altLang="ja-JP" dirty="0"/>
              <a:t>f 5</a:t>
            </a:r>
            <a:br>
              <a:rPr lang="en-US" altLang="ja-JP" dirty="0"/>
            </a:br>
            <a:r>
              <a:rPr lang="en-US" altLang="ja-JP" dirty="0"/>
              <a:t>;;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C987079B-51F8-D94D-AEDF-631FE4725C6E}"/>
              </a:ext>
            </a:extLst>
          </p:cNvPr>
          <p:cNvSpPr txBox="1">
            <a:spLocks/>
          </p:cNvSpPr>
          <p:nvPr/>
        </p:nvSpPr>
        <p:spPr>
          <a:xfrm>
            <a:off x="7970109" y="3640596"/>
            <a:ext cx="3546388" cy="2808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LET, REC, ID(“f”), ID(“x”), EQ, IF, ID(“x”), EQ, INT(0), THEN, INT(1), ELSE, ID(“f”), LPAREN, ID(“x”), MINUS, INT(1), RPAREN, IN, ID(“f”), INT(5), SEMISEMI</a:t>
            </a:r>
          </a:p>
        </p:txBody>
      </p:sp>
      <p:sp>
        <p:nvSpPr>
          <p:cNvPr id="14" name="四角形吹き出し 13">
            <a:extLst>
              <a:ext uri="{FF2B5EF4-FFF2-40B4-BE49-F238E27FC236}">
                <a16:creationId xmlns:a16="http://schemas.microsoft.com/office/drawing/2014/main" id="{A64EAB6E-36DC-3A41-B917-115FEE2DA43F}"/>
              </a:ext>
            </a:extLst>
          </p:cNvPr>
          <p:cNvSpPr/>
          <p:nvPr/>
        </p:nvSpPr>
        <p:spPr>
          <a:xfrm>
            <a:off x="2721576" y="4213056"/>
            <a:ext cx="2255107" cy="1001496"/>
          </a:xfrm>
          <a:prstGeom prst="wedgeRectCallout">
            <a:avLst>
              <a:gd name="adj1" fmla="val -57633"/>
              <a:gd name="adj2" fmla="val -317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文字列として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保存されている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プログラム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四角形吹き出し 14">
            <a:extLst>
              <a:ext uri="{FF2B5EF4-FFF2-40B4-BE49-F238E27FC236}">
                <a16:creationId xmlns:a16="http://schemas.microsoft.com/office/drawing/2014/main" id="{E4A389B1-7DD6-874C-97FC-418E252106A0}"/>
              </a:ext>
            </a:extLst>
          </p:cNvPr>
          <p:cNvSpPr/>
          <p:nvPr/>
        </p:nvSpPr>
        <p:spPr>
          <a:xfrm>
            <a:off x="5057003" y="3941806"/>
            <a:ext cx="2857500" cy="829718"/>
          </a:xfrm>
          <a:prstGeom prst="wedgeRectCallout">
            <a:avLst>
              <a:gd name="adj1" fmla="val 56888"/>
              <a:gd name="adj2" fmla="val 39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トークンの列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（ストリームやリスト）</a:t>
            </a:r>
          </a:p>
        </p:txBody>
      </p:sp>
    </p:spTree>
    <p:extLst>
      <p:ext uri="{BB962C8B-B14F-4D97-AF65-F5344CB8AC3E}">
        <p14:creationId xmlns:p14="http://schemas.microsoft.com/office/powerpoint/2010/main" val="1290891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6423" y="44624"/>
            <a:ext cx="11852366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2. </a:t>
            </a:r>
            <a:r>
              <a:rPr lang="ja-JP" altLang="en-US" sz="3200" dirty="0"/>
              <a:t>トークンの列の認識）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187625"/>
            <a:ext cx="11460480" cy="4938540"/>
          </a:xfrm>
        </p:spPr>
        <p:txBody>
          <a:bodyPr/>
          <a:lstStyle/>
          <a:p>
            <a:r>
              <a:rPr lang="ja-JP" altLang="en-US" dirty="0"/>
              <a:t>現在読んでいる</a:t>
            </a:r>
            <a:r>
              <a:rPr lang="ja-JP" altLang="en-US"/>
              <a:t>トークンの「開始位置」を状態</a:t>
            </a:r>
            <a:r>
              <a:rPr lang="ja-JP" altLang="en-US" dirty="0"/>
              <a:t>と</a:t>
            </a:r>
            <a:r>
              <a:rPr lang="ja-JP" altLang="en-US"/>
              <a:t>して保持</a:t>
            </a:r>
            <a:endParaRPr lang="en-US" altLang="ja-JP" dirty="0"/>
          </a:p>
          <a:p>
            <a:r>
              <a:rPr lang="ja-JP" altLang="en-US"/>
              <a:t>トークンを読み終えたら開始位置をアップデート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x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2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4170470" y="4770727"/>
            <a:ext cx="1034257" cy="837088"/>
            <a:chOff x="1644971" y="4770723"/>
            <a:chExt cx="1034256" cy="837087"/>
          </a:xfrm>
        </p:grpSpPr>
        <p:cxnSp>
          <p:nvCxnSpPr>
            <p:cNvPr id="7" name="直線矢印コネクタ 6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5A4BF9-91B3-B540-B868-D009E6A114CE}"/>
              </a:ext>
            </a:extLst>
          </p:cNvPr>
          <p:cNvGrpSpPr/>
          <p:nvPr/>
        </p:nvGrpSpPr>
        <p:grpSpPr>
          <a:xfrm>
            <a:off x="4172783" y="3487963"/>
            <a:ext cx="729687" cy="778704"/>
            <a:chOff x="3161366" y="3487964"/>
            <a:chExt cx="729687" cy="778704"/>
          </a:xfrm>
        </p:grpSpPr>
        <p:cxnSp>
          <p:nvCxnSpPr>
            <p:cNvPr id="15" name="直線矢印コネクタ 14"/>
            <p:cNvCxnSpPr/>
            <p:nvPr/>
          </p:nvCxnSpPr>
          <p:spPr bwMode="auto">
            <a:xfrm>
              <a:off x="3575676" y="3861049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テキスト ボックス 15"/>
            <p:cNvSpPr txBox="1"/>
            <p:nvPr/>
          </p:nvSpPr>
          <p:spPr>
            <a:xfrm>
              <a:off x="3161366" y="3487964"/>
              <a:ext cx="729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656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6423" y="44624"/>
            <a:ext cx="11852366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2. </a:t>
            </a:r>
            <a:r>
              <a:rPr lang="ja-JP" altLang="en-US" sz="3200" dirty="0"/>
              <a:t>トークンの列の認識）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187625"/>
            <a:ext cx="11460480" cy="4938540"/>
          </a:xfrm>
        </p:spPr>
        <p:txBody>
          <a:bodyPr/>
          <a:lstStyle/>
          <a:p>
            <a:r>
              <a:rPr lang="ja-JP" altLang="en-US" dirty="0"/>
              <a:t>現在読んでいる</a:t>
            </a:r>
            <a:r>
              <a:rPr lang="ja-JP" altLang="en-US"/>
              <a:t>トークンの「開始位置」を状態</a:t>
            </a:r>
            <a:r>
              <a:rPr lang="ja-JP" altLang="en-US" dirty="0"/>
              <a:t>と</a:t>
            </a:r>
            <a:r>
              <a:rPr lang="ja-JP" altLang="en-US"/>
              <a:t>して保持</a:t>
            </a:r>
            <a:endParaRPr lang="en-US" altLang="ja-JP" dirty="0"/>
          </a:p>
          <a:p>
            <a:r>
              <a:rPr lang="ja-JP" altLang="en-US"/>
              <a:t>トークンを読み終えたら開始位置をアップデート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x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2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4680154" y="4770723"/>
            <a:ext cx="1034257" cy="837088"/>
            <a:chOff x="1644971" y="4770723"/>
            <a:chExt cx="1034256" cy="837087"/>
          </a:xfrm>
        </p:grpSpPr>
        <p:cxnSp>
          <p:nvCxnSpPr>
            <p:cNvPr id="7" name="直線矢印コネクタ 6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5A4BF9-91B3-B540-B868-D009E6A114CE}"/>
              </a:ext>
            </a:extLst>
          </p:cNvPr>
          <p:cNvGrpSpPr/>
          <p:nvPr/>
        </p:nvGrpSpPr>
        <p:grpSpPr>
          <a:xfrm>
            <a:off x="4172783" y="3487963"/>
            <a:ext cx="729687" cy="778704"/>
            <a:chOff x="3161366" y="3487964"/>
            <a:chExt cx="729687" cy="778704"/>
          </a:xfrm>
        </p:grpSpPr>
        <p:cxnSp>
          <p:nvCxnSpPr>
            <p:cNvPr id="15" name="直線矢印コネクタ 14"/>
            <p:cNvCxnSpPr/>
            <p:nvPr/>
          </p:nvCxnSpPr>
          <p:spPr bwMode="auto">
            <a:xfrm>
              <a:off x="3575676" y="3861049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テキスト ボックス 15"/>
            <p:cNvSpPr txBox="1"/>
            <p:nvPr/>
          </p:nvSpPr>
          <p:spPr>
            <a:xfrm>
              <a:off x="3161366" y="3487964"/>
              <a:ext cx="729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A1AE8E4-C2FB-9B47-BBBF-741888484CE2}"/>
              </a:ext>
            </a:extLst>
          </p:cNvPr>
          <p:cNvSpPr txBox="1"/>
          <p:nvPr/>
        </p:nvSpPr>
        <p:spPr>
          <a:xfrm>
            <a:off x="4612223" y="569260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LT</a:t>
            </a:r>
            <a:r>
              <a:rPr lang="ja-JP" altLang="en-US" sz="2400" dirty="0">
                <a:solidFill>
                  <a:srgbClr val="FF0000"/>
                </a:solidFill>
              </a:rPr>
              <a:t>を出力</a:t>
            </a:r>
          </a:p>
        </p:txBody>
      </p:sp>
    </p:spTree>
    <p:extLst>
      <p:ext uri="{BB962C8B-B14F-4D97-AF65-F5344CB8AC3E}">
        <p14:creationId xmlns:p14="http://schemas.microsoft.com/office/powerpoint/2010/main" val="209933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6423" y="44624"/>
            <a:ext cx="11852366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2. </a:t>
            </a:r>
            <a:r>
              <a:rPr lang="ja-JP" altLang="en-US" sz="3200" dirty="0"/>
              <a:t>トークンの列の認識）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187625"/>
            <a:ext cx="11460480" cy="4938540"/>
          </a:xfrm>
        </p:spPr>
        <p:txBody>
          <a:bodyPr/>
          <a:lstStyle/>
          <a:p>
            <a:r>
              <a:rPr lang="ja-JP" altLang="en-US" dirty="0"/>
              <a:t>現在読んでいる</a:t>
            </a:r>
            <a:r>
              <a:rPr lang="ja-JP" altLang="en-US"/>
              <a:t>トークンの「開始位置」を状態</a:t>
            </a:r>
            <a:r>
              <a:rPr lang="ja-JP" altLang="en-US" dirty="0"/>
              <a:t>と</a:t>
            </a:r>
            <a:r>
              <a:rPr lang="ja-JP" altLang="en-US"/>
              <a:t>して保持</a:t>
            </a:r>
            <a:endParaRPr lang="en-US" altLang="ja-JP" dirty="0"/>
          </a:p>
          <a:p>
            <a:r>
              <a:rPr lang="ja-JP" altLang="en-US"/>
              <a:t>トークンを読み終えたら開始位置をアップデート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x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2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4680154" y="4770723"/>
            <a:ext cx="1034257" cy="837088"/>
            <a:chOff x="1644971" y="4770723"/>
            <a:chExt cx="1034256" cy="837087"/>
          </a:xfrm>
        </p:grpSpPr>
        <p:cxnSp>
          <p:nvCxnSpPr>
            <p:cNvPr id="7" name="直線矢印コネクタ 6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5A4BF9-91B3-B540-B868-D009E6A114CE}"/>
              </a:ext>
            </a:extLst>
          </p:cNvPr>
          <p:cNvGrpSpPr/>
          <p:nvPr/>
        </p:nvGrpSpPr>
        <p:grpSpPr>
          <a:xfrm>
            <a:off x="4674720" y="3485499"/>
            <a:ext cx="729687" cy="778704"/>
            <a:chOff x="3161366" y="3487964"/>
            <a:chExt cx="729687" cy="778704"/>
          </a:xfrm>
        </p:grpSpPr>
        <p:cxnSp>
          <p:nvCxnSpPr>
            <p:cNvPr id="15" name="直線矢印コネクタ 14"/>
            <p:cNvCxnSpPr/>
            <p:nvPr/>
          </p:nvCxnSpPr>
          <p:spPr bwMode="auto">
            <a:xfrm>
              <a:off x="3575676" y="3861049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テキスト ボックス 15"/>
            <p:cNvSpPr txBox="1"/>
            <p:nvPr/>
          </p:nvSpPr>
          <p:spPr>
            <a:xfrm>
              <a:off x="3161366" y="3487964"/>
              <a:ext cx="729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256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6423" y="44624"/>
            <a:ext cx="11852366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2. </a:t>
            </a:r>
            <a:r>
              <a:rPr lang="ja-JP" altLang="en-US" sz="3200" dirty="0"/>
              <a:t>トークンの列の認識）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187625"/>
            <a:ext cx="11460480" cy="4938540"/>
          </a:xfrm>
        </p:spPr>
        <p:txBody>
          <a:bodyPr/>
          <a:lstStyle/>
          <a:p>
            <a:r>
              <a:rPr lang="ja-JP" altLang="en-US" dirty="0"/>
              <a:t>現在読んでいる</a:t>
            </a:r>
            <a:r>
              <a:rPr lang="ja-JP" altLang="en-US"/>
              <a:t>トークンの「開始位置」を状態</a:t>
            </a:r>
            <a:r>
              <a:rPr lang="ja-JP" altLang="en-US" dirty="0"/>
              <a:t>と</a:t>
            </a:r>
            <a:r>
              <a:rPr lang="ja-JP" altLang="en-US"/>
              <a:t>して保持</a:t>
            </a:r>
            <a:endParaRPr lang="en-US" altLang="ja-JP" dirty="0"/>
          </a:p>
          <a:p>
            <a:r>
              <a:rPr lang="ja-JP" altLang="en-US"/>
              <a:t>トークンを読み終えたら開始位置をアップデート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x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2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5182785" y="4770723"/>
            <a:ext cx="1034257" cy="837088"/>
            <a:chOff x="1644971" y="4770723"/>
            <a:chExt cx="1034256" cy="837087"/>
          </a:xfrm>
        </p:grpSpPr>
        <p:cxnSp>
          <p:nvCxnSpPr>
            <p:cNvPr id="7" name="直線矢印コネクタ 6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5A4BF9-91B3-B540-B868-D009E6A114CE}"/>
              </a:ext>
            </a:extLst>
          </p:cNvPr>
          <p:cNvGrpSpPr/>
          <p:nvPr/>
        </p:nvGrpSpPr>
        <p:grpSpPr>
          <a:xfrm>
            <a:off x="4674720" y="3485499"/>
            <a:ext cx="729687" cy="778704"/>
            <a:chOff x="3161366" y="3487964"/>
            <a:chExt cx="729687" cy="778704"/>
          </a:xfrm>
        </p:grpSpPr>
        <p:cxnSp>
          <p:nvCxnSpPr>
            <p:cNvPr id="15" name="直線矢印コネクタ 14"/>
            <p:cNvCxnSpPr/>
            <p:nvPr/>
          </p:nvCxnSpPr>
          <p:spPr bwMode="auto">
            <a:xfrm>
              <a:off x="3575676" y="3861049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テキスト ボックス 15"/>
            <p:cNvSpPr txBox="1"/>
            <p:nvPr/>
          </p:nvSpPr>
          <p:spPr>
            <a:xfrm>
              <a:off x="3161366" y="3487964"/>
              <a:ext cx="729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6141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6423" y="44624"/>
            <a:ext cx="11852366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2. </a:t>
            </a:r>
            <a:r>
              <a:rPr lang="ja-JP" altLang="en-US" sz="3200" dirty="0"/>
              <a:t>トークンの列の認識）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187625"/>
            <a:ext cx="11460480" cy="4938540"/>
          </a:xfrm>
        </p:spPr>
        <p:txBody>
          <a:bodyPr/>
          <a:lstStyle/>
          <a:p>
            <a:r>
              <a:rPr lang="ja-JP" altLang="en-US" dirty="0"/>
              <a:t>現在読んでいる</a:t>
            </a:r>
            <a:r>
              <a:rPr lang="ja-JP" altLang="en-US"/>
              <a:t>トークンの「開始位置」を状態</a:t>
            </a:r>
            <a:r>
              <a:rPr lang="ja-JP" altLang="en-US" dirty="0"/>
              <a:t>と</a:t>
            </a:r>
            <a:r>
              <a:rPr lang="ja-JP" altLang="en-US"/>
              <a:t>して保持</a:t>
            </a:r>
            <a:endParaRPr lang="en-US" altLang="ja-JP" dirty="0"/>
          </a:p>
          <a:p>
            <a:r>
              <a:rPr lang="ja-JP" altLang="en-US"/>
              <a:t>トークンを読み終えたら開始位置をアップデート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x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2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5696589" y="4770723"/>
            <a:ext cx="1034257" cy="837088"/>
            <a:chOff x="1644971" y="4770723"/>
            <a:chExt cx="1034256" cy="837087"/>
          </a:xfrm>
        </p:grpSpPr>
        <p:cxnSp>
          <p:nvCxnSpPr>
            <p:cNvPr id="7" name="直線矢印コネクタ 6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5A4BF9-91B3-B540-B868-D009E6A114CE}"/>
              </a:ext>
            </a:extLst>
          </p:cNvPr>
          <p:cNvGrpSpPr/>
          <p:nvPr/>
        </p:nvGrpSpPr>
        <p:grpSpPr>
          <a:xfrm>
            <a:off x="4674720" y="3485499"/>
            <a:ext cx="729687" cy="778704"/>
            <a:chOff x="3161366" y="3487964"/>
            <a:chExt cx="729687" cy="778704"/>
          </a:xfrm>
        </p:grpSpPr>
        <p:cxnSp>
          <p:nvCxnSpPr>
            <p:cNvPr id="15" name="直線矢印コネクタ 14"/>
            <p:cNvCxnSpPr/>
            <p:nvPr/>
          </p:nvCxnSpPr>
          <p:spPr bwMode="auto">
            <a:xfrm>
              <a:off x="3575676" y="3861049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テキスト ボックス 15"/>
            <p:cNvSpPr txBox="1"/>
            <p:nvPr/>
          </p:nvSpPr>
          <p:spPr>
            <a:xfrm>
              <a:off x="3161366" y="3487964"/>
              <a:ext cx="729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831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6423" y="44624"/>
            <a:ext cx="11852366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2. </a:t>
            </a:r>
            <a:r>
              <a:rPr lang="ja-JP" altLang="en-US" sz="3200" dirty="0"/>
              <a:t>トークンの列の認識）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187625"/>
            <a:ext cx="11460480" cy="4938540"/>
          </a:xfrm>
        </p:spPr>
        <p:txBody>
          <a:bodyPr/>
          <a:lstStyle/>
          <a:p>
            <a:r>
              <a:rPr lang="ja-JP" altLang="en-US" dirty="0"/>
              <a:t>現在読んでいる</a:t>
            </a:r>
            <a:r>
              <a:rPr lang="ja-JP" altLang="en-US"/>
              <a:t>トークンの「開始位置」を状態</a:t>
            </a:r>
            <a:r>
              <a:rPr lang="ja-JP" altLang="en-US" dirty="0"/>
              <a:t>と</a:t>
            </a:r>
            <a:r>
              <a:rPr lang="ja-JP" altLang="en-US"/>
              <a:t>して保持</a:t>
            </a:r>
            <a:endParaRPr lang="en-US" altLang="ja-JP" dirty="0"/>
          </a:p>
          <a:p>
            <a:r>
              <a:rPr lang="ja-JP" altLang="en-US"/>
              <a:t>トークンを読み終えたら開始位置をアップデート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x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2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6201693" y="4770723"/>
            <a:ext cx="1034257" cy="837088"/>
            <a:chOff x="1644971" y="4770723"/>
            <a:chExt cx="1034256" cy="837087"/>
          </a:xfrm>
        </p:grpSpPr>
        <p:cxnSp>
          <p:nvCxnSpPr>
            <p:cNvPr id="7" name="直線矢印コネクタ 6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5A4BF9-91B3-B540-B868-D009E6A114CE}"/>
              </a:ext>
            </a:extLst>
          </p:cNvPr>
          <p:cNvGrpSpPr/>
          <p:nvPr/>
        </p:nvGrpSpPr>
        <p:grpSpPr>
          <a:xfrm>
            <a:off x="4674720" y="3485499"/>
            <a:ext cx="729687" cy="778704"/>
            <a:chOff x="3161366" y="3487964"/>
            <a:chExt cx="729687" cy="778704"/>
          </a:xfrm>
        </p:grpSpPr>
        <p:cxnSp>
          <p:nvCxnSpPr>
            <p:cNvPr id="15" name="直線矢印コネクタ 14"/>
            <p:cNvCxnSpPr/>
            <p:nvPr/>
          </p:nvCxnSpPr>
          <p:spPr bwMode="auto">
            <a:xfrm>
              <a:off x="3575676" y="3861049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テキスト ボックス 15"/>
            <p:cNvSpPr txBox="1"/>
            <p:nvPr/>
          </p:nvSpPr>
          <p:spPr>
            <a:xfrm>
              <a:off x="3161366" y="3487964"/>
              <a:ext cx="729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21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6423" y="44624"/>
            <a:ext cx="11852366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2. </a:t>
            </a:r>
            <a:r>
              <a:rPr lang="ja-JP" altLang="en-US" sz="3200" dirty="0"/>
              <a:t>トークンの列の認識）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187625"/>
            <a:ext cx="11460480" cy="4938540"/>
          </a:xfrm>
        </p:spPr>
        <p:txBody>
          <a:bodyPr/>
          <a:lstStyle/>
          <a:p>
            <a:r>
              <a:rPr lang="ja-JP" altLang="en-US" dirty="0"/>
              <a:t>現在読んでいる</a:t>
            </a:r>
            <a:r>
              <a:rPr lang="ja-JP" altLang="en-US"/>
              <a:t>トークンの「開始位置」を状態</a:t>
            </a:r>
            <a:r>
              <a:rPr lang="ja-JP" altLang="en-US" dirty="0"/>
              <a:t>と</a:t>
            </a:r>
            <a:r>
              <a:rPr lang="ja-JP" altLang="en-US"/>
              <a:t>して保持</a:t>
            </a:r>
            <a:endParaRPr lang="en-US" altLang="ja-JP" dirty="0"/>
          </a:p>
          <a:p>
            <a:r>
              <a:rPr lang="ja-JP" altLang="en-US"/>
              <a:t>トークンを読み終えたら開始位置をアップデート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x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2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6706791" y="4770723"/>
            <a:ext cx="1034257" cy="837088"/>
            <a:chOff x="1644971" y="4770723"/>
            <a:chExt cx="1034256" cy="837087"/>
          </a:xfrm>
        </p:grpSpPr>
        <p:cxnSp>
          <p:nvCxnSpPr>
            <p:cNvPr id="7" name="直線矢印コネクタ 6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5A4BF9-91B3-B540-B868-D009E6A114CE}"/>
              </a:ext>
            </a:extLst>
          </p:cNvPr>
          <p:cNvGrpSpPr/>
          <p:nvPr/>
        </p:nvGrpSpPr>
        <p:grpSpPr>
          <a:xfrm>
            <a:off x="4674720" y="3485499"/>
            <a:ext cx="729687" cy="778704"/>
            <a:chOff x="3161366" y="3487964"/>
            <a:chExt cx="729687" cy="778704"/>
          </a:xfrm>
        </p:grpSpPr>
        <p:cxnSp>
          <p:nvCxnSpPr>
            <p:cNvPr id="15" name="直線矢印コネクタ 14"/>
            <p:cNvCxnSpPr/>
            <p:nvPr/>
          </p:nvCxnSpPr>
          <p:spPr bwMode="auto">
            <a:xfrm>
              <a:off x="3575676" y="3861049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テキスト ボックス 15"/>
            <p:cNvSpPr txBox="1"/>
            <p:nvPr/>
          </p:nvSpPr>
          <p:spPr>
            <a:xfrm>
              <a:off x="3161366" y="3487964"/>
              <a:ext cx="729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1CA085A-A2E4-5F4C-8826-7C8CA4131AB9}"/>
              </a:ext>
            </a:extLst>
          </p:cNvPr>
          <p:cNvSpPr txBox="1"/>
          <p:nvPr/>
        </p:nvSpPr>
        <p:spPr>
          <a:xfrm>
            <a:off x="6607876" y="566012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solidFill>
                  <a:srgbClr val="FF0000"/>
                </a:solidFill>
              </a:rPr>
              <a:t>Int</a:t>
            </a:r>
            <a:r>
              <a:rPr lang="en-US" altLang="ja-JP" sz="2400" dirty="0">
                <a:solidFill>
                  <a:srgbClr val="FF0000"/>
                </a:solidFill>
              </a:rPr>
              <a:t>(123)</a:t>
            </a:r>
            <a:r>
              <a:rPr lang="ja-JP" altLang="en-US" sz="2400" dirty="0">
                <a:solidFill>
                  <a:srgbClr val="FF0000"/>
                </a:solidFill>
              </a:rPr>
              <a:t>を出力</a:t>
            </a:r>
          </a:p>
        </p:txBody>
      </p:sp>
    </p:spTree>
    <p:extLst>
      <p:ext uri="{BB962C8B-B14F-4D97-AF65-F5344CB8AC3E}">
        <p14:creationId xmlns:p14="http://schemas.microsoft.com/office/powerpoint/2010/main" val="13459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6423" y="44624"/>
            <a:ext cx="11852366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2. </a:t>
            </a:r>
            <a:r>
              <a:rPr lang="ja-JP" altLang="en-US" sz="3200" dirty="0"/>
              <a:t>トークンの列の認識）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2846" y="1187625"/>
            <a:ext cx="11460480" cy="4938540"/>
          </a:xfrm>
        </p:spPr>
        <p:txBody>
          <a:bodyPr/>
          <a:lstStyle/>
          <a:p>
            <a:r>
              <a:rPr lang="ja-JP" altLang="en-US" dirty="0"/>
              <a:t>現在読んでいる</a:t>
            </a:r>
            <a:r>
              <a:rPr lang="ja-JP" altLang="en-US"/>
              <a:t>トークンの「開始位置」を状態</a:t>
            </a:r>
            <a:r>
              <a:rPr lang="ja-JP" altLang="en-US" dirty="0"/>
              <a:t>と</a:t>
            </a:r>
            <a:r>
              <a:rPr lang="ja-JP" altLang="en-US"/>
              <a:t>して保持</a:t>
            </a:r>
            <a:endParaRPr lang="en-US" altLang="ja-JP" dirty="0"/>
          </a:p>
          <a:p>
            <a:r>
              <a:rPr lang="ja-JP" altLang="en-US"/>
              <a:t>トークンを読み終えたら開始位置をアップデート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x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1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2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6706791" y="4770723"/>
            <a:ext cx="1034257" cy="837088"/>
            <a:chOff x="1644971" y="4770723"/>
            <a:chExt cx="1034256" cy="837087"/>
          </a:xfrm>
        </p:grpSpPr>
        <p:cxnSp>
          <p:nvCxnSpPr>
            <p:cNvPr id="7" name="直線矢印コネクタ 6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5A4BF9-91B3-B540-B868-D009E6A114CE}"/>
              </a:ext>
            </a:extLst>
          </p:cNvPr>
          <p:cNvGrpSpPr/>
          <p:nvPr/>
        </p:nvGrpSpPr>
        <p:grpSpPr>
          <a:xfrm>
            <a:off x="6706791" y="3487963"/>
            <a:ext cx="729687" cy="778704"/>
            <a:chOff x="3161366" y="3487964"/>
            <a:chExt cx="729687" cy="778704"/>
          </a:xfrm>
        </p:grpSpPr>
        <p:cxnSp>
          <p:nvCxnSpPr>
            <p:cNvPr id="15" name="直線矢印コネクタ 14"/>
            <p:cNvCxnSpPr/>
            <p:nvPr/>
          </p:nvCxnSpPr>
          <p:spPr bwMode="auto">
            <a:xfrm>
              <a:off x="3575676" y="3861049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テキスト ボックス 15"/>
            <p:cNvSpPr txBox="1"/>
            <p:nvPr/>
          </p:nvSpPr>
          <p:spPr>
            <a:xfrm>
              <a:off x="3161366" y="3487964"/>
              <a:ext cx="729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5823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正規表現とオートマトン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字句解析におけるオートマトンにおける問題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トークンと属性の出力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複数のトークンを連続して認識させるには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Longest match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と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 first match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の実装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5843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7383" y="133820"/>
            <a:ext cx="11643360" cy="1143000"/>
          </a:xfrm>
        </p:spPr>
        <p:txBody>
          <a:bodyPr/>
          <a:lstStyle/>
          <a:p>
            <a:r>
              <a:rPr lang="ja-JP" altLang="en-US" dirty="0"/>
              <a:t>字句解析における特殊事情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8343" y="1076523"/>
            <a:ext cx="11582399" cy="5472323"/>
          </a:xfrm>
        </p:spPr>
        <p:txBody>
          <a:bodyPr>
            <a:normAutofit/>
          </a:bodyPr>
          <a:lstStyle/>
          <a:p>
            <a:r>
              <a:rPr lang="ja-JP" altLang="en-US"/>
              <a:t>曖昧性の問題</a:t>
            </a:r>
            <a:endParaRPr lang="en-US" altLang="ja-JP" dirty="0"/>
          </a:p>
          <a:p>
            <a:pPr lvl="1"/>
            <a:r>
              <a:rPr lang="ja-JP" altLang="en-US"/>
              <a:t>例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/>
              <a:t>= </a:t>
            </a:r>
            <a:r>
              <a:rPr lang="ja-JP" altLang="en-US"/>
              <a:t>は</a:t>
            </a:r>
            <a:r>
              <a:rPr lang="en-US" altLang="ja-JP" dirty="0"/>
              <a:t> EQ, &lt; </a:t>
            </a:r>
            <a:r>
              <a:rPr lang="ja-JP" altLang="en-US"/>
              <a:t>は</a:t>
            </a:r>
            <a:r>
              <a:rPr lang="en-US" altLang="ja-JP" dirty="0"/>
              <a:t> LT, &lt;= </a:t>
            </a:r>
            <a:r>
              <a:rPr lang="ja-JP" altLang="en-US"/>
              <a:t>は</a:t>
            </a:r>
            <a:r>
              <a:rPr lang="en-US" altLang="ja-JP" dirty="0"/>
              <a:t> LEQ, if </a:t>
            </a:r>
            <a:r>
              <a:rPr lang="ja-JP" altLang="en-US"/>
              <a:t>は</a:t>
            </a:r>
            <a:r>
              <a:rPr lang="en-US" altLang="ja-JP" dirty="0"/>
              <a:t> IF, </a:t>
            </a:r>
            <a:br>
              <a:rPr lang="en-US" altLang="ja-JP" dirty="0"/>
            </a:br>
            <a:r>
              <a:rPr lang="en-US" altLang="ja-JP" dirty="0"/>
              <a:t>[1-9][0-9]* </a:t>
            </a:r>
            <a:r>
              <a:rPr lang="ja-JP" altLang="en-US"/>
              <a:t>は</a:t>
            </a:r>
            <a:r>
              <a:rPr lang="en-US" altLang="ja-JP" dirty="0"/>
              <a:t> INT, </a:t>
            </a:r>
            <a:br>
              <a:rPr lang="en-US" altLang="ja-JP" dirty="0"/>
            </a:br>
            <a:r>
              <a:rPr lang="en-US" altLang="ja-JP" dirty="0"/>
              <a:t>[a-z]([a-z]|[0-9])* </a:t>
            </a:r>
            <a:r>
              <a:rPr lang="ja-JP" altLang="en-US"/>
              <a:t>は</a:t>
            </a:r>
            <a:r>
              <a:rPr lang="en-US" altLang="ja-JP" dirty="0"/>
              <a:t> ID </a:t>
            </a:r>
            <a:r>
              <a:rPr lang="ja-JP" altLang="en-US"/>
              <a:t>のときに</a:t>
            </a:r>
            <a:endParaRPr lang="en-US" altLang="ja-JP" dirty="0"/>
          </a:p>
          <a:p>
            <a:pPr lvl="2"/>
            <a:r>
              <a:rPr lang="en-US" altLang="ja-JP" dirty="0"/>
              <a:t>“&lt;=“ </a:t>
            </a:r>
            <a:r>
              <a:rPr lang="ja-JP" altLang="en-US"/>
              <a:t>は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LEQ</a:t>
            </a:r>
            <a:r>
              <a:rPr lang="ja-JP" altLang="en-US"/>
              <a:t> にすべきか，</a:t>
            </a:r>
            <a:r>
              <a:rPr lang="en-US" altLang="ja-JP" dirty="0"/>
              <a:t>LT EQ  </a:t>
            </a:r>
            <a:r>
              <a:rPr lang="ja-JP" altLang="en-US"/>
              <a:t>にすべきか？</a:t>
            </a:r>
            <a:endParaRPr lang="en-US" altLang="ja-JP" dirty="0"/>
          </a:p>
          <a:p>
            <a:pPr lvl="2"/>
            <a:r>
              <a:rPr lang="en-US" altLang="ja-JP" dirty="0"/>
              <a:t>“if123” </a:t>
            </a:r>
            <a:r>
              <a:rPr lang="ja-JP" altLang="en-US"/>
              <a:t>は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ID(“if123”)</a:t>
            </a:r>
            <a:r>
              <a:rPr lang="en-US" altLang="ja-JP" dirty="0"/>
              <a:t> </a:t>
            </a:r>
            <a:r>
              <a:rPr lang="ja-JP" altLang="en-US"/>
              <a:t>にすべきか，</a:t>
            </a:r>
            <a:r>
              <a:rPr lang="en-US" altLang="ja-JP" dirty="0"/>
              <a:t>IF INT(123) </a:t>
            </a:r>
            <a:r>
              <a:rPr lang="ja-JP" altLang="en-US"/>
              <a:t>か？</a:t>
            </a:r>
            <a:endParaRPr lang="en-US" altLang="ja-JP" dirty="0"/>
          </a:p>
          <a:p>
            <a:pPr lvl="2"/>
            <a:r>
              <a:rPr lang="en-US" altLang="ja-JP" dirty="0"/>
              <a:t>“if” </a:t>
            </a:r>
            <a:r>
              <a:rPr lang="ja-JP" altLang="en-US"/>
              <a:t>は </a:t>
            </a:r>
            <a:r>
              <a:rPr lang="en-US" altLang="ja-JP" b="1" dirty="0">
                <a:solidFill>
                  <a:srgbClr val="0070C0"/>
                </a:solidFill>
              </a:rPr>
              <a:t>IF</a:t>
            </a:r>
            <a:r>
              <a:rPr lang="ja-JP" altLang="en-US"/>
              <a:t> にすべきか，</a:t>
            </a:r>
            <a:r>
              <a:rPr lang="en-US" altLang="ja-JP" dirty="0"/>
              <a:t>ID(“if”)</a:t>
            </a:r>
            <a:r>
              <a:rPr lang="ja-JP" altLang="en-US"/>
              <a:t> にすべきか？</a:t>
            </a:r>
            <a:endParaRPr lang="en-US" altLang="ja-JP" dirty="0"/>
          </a:p>
          <a:p>
            <a:r>
              <a:rPr lang="ja-JP" altLang="en-US"/>
              <a:t>よくとられる対処法</a:t>
            </a:r>
            <a:r>
              <a:rPr lang="en-US" altLang="ja-JP" dirty="0"/>
              <a:t>: </a:t>
            </a:r>
            <a:r>
              <a:rPr lang="ja-JP" altLang="en-US"/>
              <a:t>以下の</a:t>
            </a:r>
            <a:r>
              <a:rPr lang="en-US" altLang="ja-JP" dirty="0"/>
              <a:t>2</a:t>
            </a:r>
            <a:r>
              <a:rPr lang="ja-JP" altLang="en-US"/>
              <a:t>つの規則で解消</a:t>
            </a:r>
            <a:endParaRPr lang="en-US" altLang="ja-JP" dirty="0"/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longest match</a:t>
            </a:r>
            <a:r>
              <a:rPr lang="en-US" altLang="ja-JP" dirty="0"/>
              <a:t>: </a:t>
            </a:r>
            <a:r>
              <a:rPr lang="ja-JP" altLang="en-US" dirty="0"/>
              <a:t>複数の部分文字列がトークン</a:t>
            </a:r>
            <a:r>
              <a:rPr lang="ja-JP" altLang="en-US"/>
              <a:t>定義にマッチする場合，</a:t>
            </a:r>
            <a:br>
              <a:rPr lang="en-US" altLang="ja-JP" dirty="0"/>
            </a:br>
            <a:r>
              <a:rPr lang="ja-JP" altLang="en-US"/>
              <a:t>それら</a:t>
            </a:r>
            <a:r>
              <a:rPr lang="ja-JP" altLang="en-US" dirty="0"/>
              <a:t>の中で最長の</a:t>
            </a:r>
            <a:r>
              <a:rPr lang="ja-JP" altLang="en-US"/>
              <a:t>ものを選択</a:t>
            </a:r>
            <a:endParaRPr lang="en-US" altLang="ja-JP" dirty="0"/>
          </a:p>
          <a:p>
            <a:pPr lvl="1"/>
            <a:r>
              <a:rPr lang="en-US" altLang="ja-JP" b="1" dirty="0">
                <a:solidFill>
                  <a:srgbClr val="0070C0"/>
                </a:solidFill>
              </a:rPr>
              <a:t>first match</a:t>
            </a:r>
            <a:r>
              <a:rPr lang="en-US" altLang="ja-JP" dirty="0"/>
              <a:t>: longest match </a:t>
            </a:r>
            <a:r>
              <a:rPr lang="ja-JP" altLang="en-US"/>
              <a:t>で候補が複数ある場合，</a:t>
            </a:r>
            <a:br>
              <a:rPr lang="en-US" altLang="ja-JP" dirty="0"/>
            </a:br>
            <a:r>
              <a:rPr lang="ja-JP" altLang="en-US"/>
              <a:t>先に</a:t>
            </a:r>
            <a:r>
              <a:rPr lang="ja-JP" altLang="en-US" dirty="0"/>
              <a:t>定義されているトークンを選択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610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字句解析器</a:t>
            </a:r>
            <a:r>
              <a:rPr kumimoji="1" lang="en-US" altLang="ja-JP" dirty="0">
                <a:latin typeface="+mn-ea"/>
                <a:ea typeface="+mn-ea"/>
              </a:rPr>
              <a:t> (</a:t>
            </a:r>
            <a:r>
              <a:rPr kumimoji="1" lang="en-US" altLang="ja-JP" dirty="0" err="1">
                <a:latin typeface="+mn-ea"/>
                <a:ea typeface="+mn-ea"/>
              </a:rPr>
              <a:t>lexer</a:t>
            </a:r>
            <a:r>
              <a:rPr kumimoji="1" lang="en-US" altLang="ja-JP" dirty="0">
                <a:latin typeface="+mn-ea"/>
                <a:ea typeface="+mn-ea"/>
              </a:rPr>
              <a:t>)</a:t>
            </a:r>
            <a:endParaRPr kumimoji="1" lang="ja-JP" altLang="en-US">
              <a:latin typeface="+mn-ea"/>
              <a:ea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862B81-E541-1346-BD08-B4A1B69834E0}"/>
              </a:ext>
            </a:extLst>
          </p:cNvPr>
          <p:cNvSpPr/>
          <p:nvPr/>
        </p:nvSpPr>
        <p:spPr>
          <a:xfrm>
            <a:off x="4238368" y="2509359"/>
            <a:ext cx="2681416" cy="1052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200" b="1">
                <a:solidFill>
                  <a:schemeClr val="tx1"/>
                </a:solidFill>
              </a:rPr>
              <a:t>字句解析器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D23CEA-4168-C64C-9CC5-2E3C166AAE4F}"/>
              </a:ext>
            </a:extLst>
          </p:cNvPr>
          <p:cNvSpPr/>
          <p:nvPr/>
        </p:nvSpPr>
        <p:spPr>
          <a:xfrm>
            <a:off x="7698260" y="2521708"/>
            <a:ext cx="2737018" cy="1040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200" b="1">
                <a:solidFill>
                  <a:schemeClr val="tx1"/>
                </a:solidFill>
              </a:rPr>
              <a:t>トークン列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4A749EF9-B22D-2F46-B808-D138166BB086}"/>
              </a:ext>
            </a:extLst>
          </p:cNvPr>
          <p:cNvSpPr/>
          <p:nvPr/>
        </p:nvSpPr>
        <p:spPr>
          <a:xfrm>
            <a:off x="6969211" y="2628001"/>
            <a:ext cx="679622" cy="8896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CEB871-70C1-434E-BF82-9C4D47831D24}"/>
              </a:ext>
            </a:extLst>
          </p:cNvPr>
          <p:cNvSpPr/>
          <p:nvPr/>
        </p:nvSpPr>
        <p:spPr>
          <a:xfrm>
            <a:off x="2204293" y="2504682"/>
            <a:ext cx="1532238" cy="8896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>
                <a:solidFill>
                  <a:schemeClr val="tx1"/>
                </a:solidFill>
              </a:rPr>
              <a:t>プログラム</a:t>
            </a:r>
            <a:br>
              <a:rPr kumimoji="1" lang="en-US" altLang="ja-JP" sz="2000" b="1" dirty="0">
                <a:solidFill>
                  <a:schemeClr val="tx1"/>
                </a:solidFill>
              </a:rPr>
            </a:br>
            <a:r>
              <a:rPr kumimoji="1" lang="en-US" altLang="ja-JP" sz="2000" b="1" dirty="0">
                <a:solidFill>
                  <a:schemeClr val="tx1"/>
                </a:solidFill>
              </a:rPr>
              <a:t>P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22DA160F-0AC3-4A4E-B306-E133473CFE7B}"/>
              </a:ext>
            </a:extLst>
          </p:cNvPr>
          <p:cNvSpPr/>
          <p:nvPr/>
        </p:nvSpPr>
        <p:spPr>
          <a:xfrm>
            <a:off x="3698074" y="2579212"/>
            <a:ext cx="679622" cy="8896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9654A7-5386-6145-8CA6-FE56DE55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428108"/>
            <a:ext cx="11620071" cy="919676"/>
          </a:xfrm>
        </p:spPr>
        <p:txBody>
          <a:bodyPr>
            <a:normAutofit/>
          </a:bodyPr>
          <a:lstStyle/>
          <a:p>
            <a:r>
              <a:rPr lang="ja-JP" altLang="en-US"/>
              <a:t>入力</a:t>
            </a:r>
            <a:r>
              <a:rPr lang="en-US" altLang="ja-JP" dirty="0"/>
              <a:t>:</a:t>
            </a:r>
            <a:r>
              <a:rPr lang="ja-JP" altLang="en-US"/>
              <a:t> プログラム</a:t>
            </a:r>
            <a:r>
              <a:rPr lang="en-US" altLang="ja-JP" dirty="0"/>
              <a:t> P </a:t>
            </a:r>
            <a:r>
              <a:rPr lang="ja-JP" altLang="en-US"/>
              <a:t>を表す文字列</a:t>
            </a:r>
            <a:br>
              <a:rPr lang="en-US" altLang="ja-JP" dirty="0"/>
            </a:br>
            <a:r>
              <a:rPr lang="ja-JP" altLang="en-US"/>
              <a:t>出力</a:t>
            </a:r>
            <a:r>
              <a:rPr lang="en-US" altLang="ja-JP" dirty="0"/>
              <a:t>: </a:t>
            </a:r>
            <a:r>
              <a:rPr lang="ja-JP" altLang="en-US"/>
              <a:t>入力文字列を単語（</a:t>
            </a:r>
            <a:r>
              <a:rPr lang="ja-JP" altLang="en-US" b="1">
                <a:solidFill>
                  <a:srgbClr val="FF0000"/>
                </a:solidFill>
              </a:rPr>
              <a:t>トークン</a:t>
            </a:r>
            <a:r>
              <a:rPr lang="ja-JP" altLang="en-US"/>
              <a:t>）に区切って得られる列</a:t>
            </a:r>
            <a:endParaRPr lang="en-US" altLang="ja-JP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977ADA35-E409-9843-A8E6-85318A4BD629}"/>
              </a:ext>
            </a:extLst>
          </p:cNvPr>
          <p:cNvSpPr txBox="1">
            <a:spLocks/>
          </p:cNvSpPr>
          <p:nvPr/>
        </p:nvSpPr>
        <p:spPr>
          <a:xfrm>
            <a:off x="1204783" y="3517688"/>
            <a:ext cx="2644347" cy="2808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let rec f x =</a:t>
            </a:r>
            <a:br>
              <a:rPr lang="en-US" altLang="ja-JP" dirty="0"/>
            </a:br>
            <a:r>
              <a:rPr lang="en-US" altLang="ja-JP" dirty="0"/>
              <a:t>  if x = 0 then</a:t>
            </a:r>
            <a:br>
              <a:rPr lang="en-US" altLang="ja-JP" dirty="0"/>
            </a:br>
            <a:r>
              <a:rPr lang="en-US" altLang="ja-JP" dirty="0"/>
              <a:t>    1</a:t>
            </a:r>
            <a:br>
              <a:rPr lang="en-US" altLang="ja-JP" dirty="0"/>
            </a:br>
            <a:r>
              <a:rPr lang="en-US" altLang="ja-JP" dirty="0"/>
              <a:t>  else</a:t>
            </a:r>
            <a:br>
              <a:rPr lang="en-US" altLang="ja-JP" dirty="0"/>
            </a:br>
            <a:r>
              <a:rPr lang="en-US" altLang="ja-JP" dirty="0"/>
              <a:t>    f (x-1)</a:t>
            </a:r>
            <a:br>
              <a:rPr lang="en-US" altLang="ja-JP" dirty="0"/>
            </a:br>
            <a:r>
              <a:rPr lang="en-US" altLang="ja-JP" dirty="0"/>
              <a:t>in</a:t>
            </a:r>
            <a:br>
              <a:rPr lang="en-US" altLang="ja-JP" dirty="0"/>
            </a:br>
            <a:r>
              <a:rPr lang="en-US" altLang="ja-JP" dirty="0"/>
              <a:t>f 5</a:t>
            </a:r>
            <a:br>
              <a:rPr lang="en-US" altLang="ja-JP" dirty="0"/>
            </a:br>
            <a:r>
              <a:rPr lang="en-US" altLang="ja-JP" dirty="0"/>
              <a:t>;;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C987079B-51F8-D94D-AEDF-631FE4725C6E}"/>
              </a:ext>
            </a:extLst>
          </p:cNvPr>
          <p:cNvSpPr txBox="1">
            <a:spLocks/>
          </p:cNvSpPr>
          <p:nvPr/>
        </p:nvSpPr>
        <p:spPr>
          <a:xfrm>
            <a:off x="7970109" y="3640596"/>
            <a:ext cx="3546388" cy="2808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LET, REC, ID(“f”), ID(“x”), EQ, IF, ID(“x”), EQ, INT(0), THEN, INT(1), ELSE, ID(“f”), LPAREN, ID(“x”), MINUS, INT(1), RPAREN, IN, ID(“f”), INT(5), SEMISEMI</a:t>
            </a:r>
          </a:p>
        </p:txBody>
      </p:sp>
      <p:sp>
        <p:nvSpPr>
          <p:cNvPr id="14" name="四角形吹き出し 13">
            <a:extLst>
              <a:ext uri="{FF2B5EF4-FFF2-40B4-BE49-F238E27FC236}">
                <a16:creationId xmlns:a16="http://schemas.microsoft.com/office/drawing/2014/main" id="{A64EAB6E-36DC-3A41-B917-115FEE2DA43F}"/>
              </a:ext>
            </a:extLst>
          </p:cNvPr>
          <p:cNvSpPr/>
          <p:nvPr/>
        </p:nvSpPr>
        <p:spPr>
          <a:xfrm>
            <a:off x="2721576" y="4213056"/>
            <a:ext cx="2255107" cy="1001496"/>
          </a:xfrm>
          <a:prstGeom prst="wedgeRectCallout">
            <a:avLst>
              <a:gd name="adj1" fmla="val -57633"/>
              <a:gd name="adj2" fmla="val -317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文字列として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保存されている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プログラム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四角形吹き出し 14">
            <a:extLst>
              <a:ext uri="{FF2B5EF4-FFF2-40B4-BE49-F238E27FC236}">
                <a16:creationId xmlns:a16="http://schemas.microsoft.com/office/drawing/2014/main" id="{E4A389B1-7DD6-874C-97FC-418E252106A0}"/>
              </a:ext>
            </a:extLst>
          </p:cNvPr>
          <p:cNvSpPr/>
          <p:nvPr/>
        </p:nvSpPr>
        <p:spPr>
          <a:xfrm>
            <a:off x="5057003" y="3941806"/>
            <a:ext cx="2857500" cy="829718"/>
          </a:xfrm>
          <a:prstGeom prst="wedgeRectCallout">
            <a:avLst>
              <a:gd name="adj1" fmla="val 56888"/>
              <a:gd name="adj2" fmla="val 39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トークンの列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（ストリームやリスト）</a:t>
            </a:r>
          </a:p>
        </p:txBody>
      </p:sp>
    </p:spTree>
    <p:extLst>
      <p:ext uri="{BB962C8B-B14F-4D97-AF65-F5344CB8AC3E}">
        <p14:creationId xmlns:p14="http://schemas.microsoft.com/office/powerpoint/2010/main" val="3399822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3285" y="164827"/>
            <a:ext cx="11591109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3285" y="1600201"/>
            <a:ext cx="11370704" cy="4525963"/>
          </a:xfrm>
        </p:spPr>
        <p:txBody>
          <a:bodyPr/>
          <a:lstStyle/>
          <a:p>
            <a:r>
              <a:rPr lang="en-US" altLang="ja-JP" dirty="0"/>
              <a:t>“first match”</a:t>
            </a:r>
            <a:r>
              <a:rPr lang="ja-JP" altLang="en-US"/>
              <a:t>の実現の仕方</a:t>
            </a:r>
            <a:endParaRPr lang="en-US" altLang="ja-JP" dirty="0"/>
          </a:p>
          <a:p>
            <a:pPr lvl="1"/>
            <a:r>
              <a:rPr lang="ja-JP" altLang="en-US" dirty="0"/>
              <a:t>正規表現の解釈時</a:t>
            </a:r>
            <a:r>
              <a:rPr lang="ja-JP" altLang="en-US"/>
              <a:t>に対処</a:t>
            </a:r>
            <a:endParaRPr lang="en-US" altLang="ja-JP" dirty="0"/>
          </a:p>
          <a:p>
            <a:pPr lvl="2"/>
            <a:r>
              <a:rPr lang="en-US" altLang="ja-JP" dirty="0"/>
              <a:t>IF: “if”     ID:  [a-z]([a-z]|[0-9])* </a:t>
            </a:r>
            <a:r>
              <a:rPr lang="ja-JP" altLang="en-US"/>
              <a:t>と書いてあったら</a:t>
            </a:r>
            <a:br>
              <a:rPr lang="en-US" altLang="ja-JP" dirty="0"/>
            </a:br>
            <a:r>
              <a:rPr lang="en-US" altLang="ja-JP" dirty="0">
                <a:sym typeface="Wingdings" pitchFamily="2" charset="2"/>
              </a:rPr>
              <a:t>IF: “if”     ID:  [a-z](</a:t>
            </a:r>
            <a:r>
              <a:rPr lang="en-US" altLang="ja-JP" dirty="0"/>
              <a:t>[a-z]|[0-9])*</a:t>
            </a:r>
            <a:r>
              <a:rPr lang="ja-JP" altLang="en-US">
                <a:solidFill>
                  <a:srgbClr val="FF0000"/>
                </a:solidFill>
              </a:rPr>
              <a:t>＼</a:t>
            </a:r>
            <a:r>
              <a:rPr lang="en-US" altLang="ja-JP" dirty="0">
                <a:solidFill>
                  <a:srgbClr val="FF0000"/>
                </a:solidFill>
              </a:rPr>
              <a:t>”if”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/>
              <a:t>と解釈</a:t>
            </a:r>
            <a:endParaRPr lang="en-US" altLang="ja-JP" dirty="0"/>
          </a:p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 dirty="0">
                <a:solidFill>
                  <a:srgbClr val="000000"/>
                </a:solidFill>
              </a:rPr>
              <a:t>最後に受理状態に入った位置とトークン</a:t>
            </a:r>
            <a:r>
              <a:rPr lang="ja-JP" altLang="en-US">
                <a:solidFill>
                  <a:srgbClr val="000000"/>
                </a:solidFill>
              </a:rPr>
              <a:t>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 dirty="0">
                <a:solidFill>
                  <a:srgbClr val="000000"/>
                </a:solidFill>
              </a:rPr>
              <a:t>マッチする文字</a:t>
            </a:r>
            <a:r>
              <a:rPr lang="ja-JP" altLang="en-US">
                <a:solidFill>
                  <a:srgbClr val="000000"/>
                </a:solidFill>
              </a:rPr>
              <a:t>がなくなった時に記憶していたトークン</a:t>
            </a:r>
            <a:r>
              <a:rPr lang="ja-JP" altLang="en-US" dirty="0">
                <a:solidFill>
                  <a:srgbClr val="000000"/>
                </a:solidFill>
              </a:rPr>
              <a:t>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3343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11209468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155" y="1600201"/>
            <a:ext cx="11274014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=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3122590" y="4836545"/>
            <a:ext cx="1034257" cy="837088"/>
            <a:chOff x="1644971" y="4770723"/>
            <a:chExt cx="1034256" cy="837087"/>
          </a:xfrm>
        </p:grpSpPr>
        <p:cxnSp>
          <p:nvCxnSpPr>
            <p:cNvPr id="13" name="直線矢印コネクタ 12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テキスト ボックス 13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3121174" y="3472022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7370259" y="3009911"/>
            <a:ext cx="3168352" cy="17608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LT: &lt;   </a:t>
            </a:r>
          </a:p>
          <a:p>
            <a:r>
              <a:rPr lang="en-US" altLang="ja-JP" dirty="0"/>
              <a:t>LEQ: &lt;=     </a:t>
            </a:r>
          </a:p>
          <a:p>
            <a:r>
              <a:rPr lang="en-US" altLang="ja-JP" dirty="0"/>
              <a:t>IF: if</a:t>
            </a:r>
          </a:p>
          <a:p>
            <a:r>
              <a:rPr lang="en-US" altLang="ja-JP" dirty="0"/>
              <a:t>INT: [1-9][0-9]*  </a:t>
            </a:r>
          </a:p>
          <a:p>
            <a:r>
              <a:rPr lang="en-US" altLang="ja-JP" dirty="0"/>
              <a:t>ID:  [a-z]([a-z]|[0-9])*</a:t>
            </a:r>
          </a:p>
        </p:txBody>
      </p:sp>
    </p:spTree>
    <p:extLst>
      <p:ext uri="{BB962C8B-B14F-4D97-AF65-F5344CB8AC3E}">
        <p14:creationId xmlns:p14="http://schemas.microsoft.com/office/powerpoint/2010/main" val="605237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11209468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155" y="1600201"/>
            <a:ext cx="11274014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=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121174" y="3472022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7370259" y="3009911"/>
            <a:ext cx="3168352" cy="17608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LT: &lt;   </a:t>
            </a:r>
          </a:p>
          <a:p>
            <a:r>
              <a:rPr lang="en-US" altLang="ja-JP" dirty="0"/>
              <a:t>LEQ: &lt;=     </a:t>
            </a:r>
          </a:p>
          <a:p>
            <a:r>
              <a:rPr lang="en-US" altLang="ja-JP" dirty="0"/>
              <a:t>IF: if</a:t>
            </a:r>
          </a:p>
          <a:p>
            <a:r>
              <a:rPr lang="en-US" altLang="ja-JP" dirty="0"/>
              <a:t>INT: [1-9][0-9]*  </a:t>
            </a:r>
          </a:p>
          <a:p>
            <a:r>
              <a:rPr lang="en-US" altLang="ja-JP" dirty="0"/>
              <a:t>ID:  [a-z]([a-z]|[0-9])*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FDEB8FA-0A33-5B4E-9B06-5616AC60D82E}"/>
              </a:ext>
            </a:extLst>
          </p:cNvPr>
          <p:cNvGrpSpPr/>
          <p:nvPr/>
        </p:nvGrpSpPr>
        <p:grpSpPr>
          <a:xfrm>
            <a:off x="3671230" y="4816378"/>
            <a:ext cx="1220335" cy="1467799"/>
            <a:chOff x="3671230" y="4816378"/>
            <a:chExt cx="1220335" cy="14677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671230" y="4816378"/>
              <a:ext cx="1034257" cy="837088"/>
              <a:chOff x="1644971" y="4770723"/>
              <a:chExt cx="1034256" cy="837087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 flipV="1">
                <a:off x="2051676" y="4770723"/>
                <a:ext cx="0" cy="4320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1644971" y="5207700"/>
                <a:ext cx="1034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current</a:t>
                </a:r>
                <a:endParaRPr lang="ja-JP" altLang="en-US" sz="2000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030EFF8-F6F2-B54E-B51C-9EE7AF0E3483}"/>
                </a:ext>
              </a:extLst>
            </p:cNvPr>
            <p:cNvSpPr txBox="1"/>
            <p:nvPr/>
          </p:nvSpPr>
          <p:spPr>
            <a:xfrm>
              <a:off x="3709138" y="558924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last=1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B5169DB-CAA4-D24B-8F19-F60EAA8996EE}"/>
                </a:ext>
              </a:extLst>
            </p:cNvPr>
            <p:cNvSpPr txBox="1"/>
            <p:nvPr/>
          </p:nvSpPr>
          <p:spPr>
            <a:xfrm>
              <a:off x="3705022" y="5914845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token=ID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174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11209468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155" y="1600201"/>
            <a:ext cx="11274014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=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121174" y="3472022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7370259" y="3009911"/>
            <a:ext cx="3168352" cy="17608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LT: &lt;   </a:t>
            </a:r>
          </a:p>
          <a:p>
            <a:r>
              <a:rPr lang="en-US" altLang="ja-JP" dirty="0"/>
              <a:t>LEQ: &lt;=     </a:t>
            </a:r>
          </a:p>
          <a:p>
            <a:r>
              <a:rPr lang="en-US" altLang="ja-JP" dirty="0"/>
              <a:t>IF: if</a:t>
            </a:r>
          </a:p>
          <a:p>
            <a:r>
              <a:rPr lang="en-US" altLang="ja-JP" dirty="0"/>
              <a:t>INT: [1-9][0-9]*  </a:t>
            </a:r>
          </a:p>
          <a:p>
            <a:r>
              <a:rPr lang="en-US" altLang="ja-JP" dirty="0"/>
              <a:t>ID:  [a-z]([a-z]|[0-9])*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FDEB8FA-0A33-5B4E-9B06-5616AC60D82E}"/>
              </a:ext>
            </a:extLst>
          </p:cNvPr>
          <p:cNvGrpSpPr/>
          <p:nvPr/>
        </p:nvGrpSpPr>
        <p:grpSpPr>
          <a:xfrm>
            <a:off x="4190777" y="4770723"/>
            <a:ext cx="1189878" cy="1467799"/>
            <a:chOff x="3671230" y="4816378"/>
            <a:chExt cx="1189878" cy="14677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671230" y="4816378"/>
              <a:ext cx="1034257" cy="837088"/>
              <a:chOff x="1644971" y="4770723"/>
              <a:chExt cx="1034256" cy="837087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 flipV="1">
                <a:off x="2051676" y="4770723"/>
                <a:ext cx="0" cy="4320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1644971" y="5207700"/>
                <a:ext cx="1034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current</a:t>
                </a:r>
                <a:endParaRPr lang="ja-JP" altLang="en-US" sz="2000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030EFF8-F6F2-B54E-B51C-9EE7AF0E3483}"/>
                </a:ext>
              </a:extLst>
            </p:cNvPr>
            <p:cNvSpPr txBox="1"/>
            <p:nvPr/>
          </p:nvSpPr>
          <p:spPr>
            <a:xfrm>
              <a:off x="3709138" y="558924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last=2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B5169DB-CAA4-D24B-8F19-F60EAA8996EE}"/>
                </a:ext>
              </a:extLst>
            </p:cNvPr>
            <p:cNvSpPr txBox="1"/>
            <p:nvPr/>
          </p:nvSpPr>
          <p:spPr>
            <a:xfrm>
              <a:off x="3705022" y="5914845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token=IF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3694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11209468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155" y="1600201"/>
            <a:ext cx="11274014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=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121174" y="3472022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7370259" y="3009911"/>
            <a:ext cx="3168352" cy="17608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LT: &lt;   </a:t>
            </a:r>
          </a:p>
          <a:p>
            <a:r>
              <a:rPr lang="en-US" altLang="ja-JP" dirty="0"/>
              <a:t>LEQ: &lt;=     </a:t>
            </a:r>
          </a:p>
          <a:p>
            <a:r>
              <a:rPr lang="en-US" altLang="ja-JP" dirty="0"/>
              <a:t>IF: if</a:t>
            </a:r>
          </a:p>
          <a:p>
            <a:r>
              <a:rPr lang="en-US" altLang="ja-JP" dirty="0"/>
              <a:t>INT: [1-9][0-9]*  </a:t>
            </a:r>
          </a:p>
          <a:p>
            <a:r>
              <a:rPr lang="en-US" altLang="ja-JP" dirty="0"/>
              <a:t>ID:  [a-z]([a-z]|[0-9])*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FDEB8FA-0A33-5B4E-9B06-5616AC60D82E}"/>
              </a:ext>
            </a:extLst>
          </p:cNvPr>
          <p:cNvGrpSpPr/>
          <p:nvPr/>
        </p:nvGrpSpPr>
        <p:grpSpPr>
          <a:xfrm>
            <a:off x="4707379" y="4728333"/>
            <a:ext cx="1864742" cy="1467799"/>
            <a:chOff x="3671230" y="4816378"/>
            <a:chExt cx="1864742" cy="14677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671230" y="4816378"/>
              <a:ext cx="1034257" cy="837088"/>
              <a:chOff x="1644971" y="4770723"/>
              <a:chExt cx="1034256" cy="837087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 flipV="1">
                <a:off x="2051676" y="4770723"/>
                <a:ext cx="0" cy="4320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1644971" y="5207700"/>
                <a:ext cx="1034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current</a:t>
                </a:r>
                <a:endParaRPr lang="ja-JP" altLang="en-US" sz="2000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030EFF8-F6F2-B54E-B51C-9EE7AF0E3483}"/>
                </a:ext>
              </a:extLst>
            </p:cNvPr>
            <p:cNvSpPr txBox="1"/>
            <p:nvPr/>
          </p:nvSpPr>
          <p:spPr>
            <a:xfrm>
              <a:off x="3709138" y="558924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last=3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B5169DB-CAA4-D24B-8F19-F60EAA8996EE}"/>
                </a:ext>
              </a:extLst>
            </p:cNvPr>
            <p:cNvSpPr txBox="1"/>
            <p:nvPr/>
          </p:nvSpPr>
          <p:spPr>
            <a:xfrm>
              <a:off x="3705022" y="5914845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token=ID(“if3”)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219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11209468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155" y="1600201"/>
            <a:ext cx="11274014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=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121174" y="3472022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7370259" y="3009911"/>
            <a:ext cx="3168352" cy="17608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LT: &lt;   </a:t>
            </a:r>
          </a:p>
          <a:p>
            <a:r>
              <a:rPr lang="en-US" altLang="ja-JP" dirty="0"/>
              <a:t>LEQ: &lt;=     </a:t>
            </a:r>
          </a:p>
          <a:p>
            <a:r>
              <a:rPr lang="en-US" altLang="ja-JP" dirty="0"/>
              <a:t>IF: if</a:t>
            </a:r>
          </a:p>
          <a:p>
            <a:r>
              <a:rPr lang="en-US" altLang="ja-JP" dirty="0"/>
              <a:t>INT: [1-9][0-9]*  </a:t>
            </a:r>
          </a:p>
          <a:p>
            <a:r>
              <a:rPr lang="en-US" altLang="ja-JP" dirty="0"/>
              <a:t>ID:  [a-z]([a-z]|[0-9])*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FDEB8FA-0A33-5B4E-9B06-5616AC60D82E}"/>
              </a:ext>
            </a:extLst>
          </p:cNvPr>
          <p:cNvGrpSpPr/>
          <p:nvPr/>
        </p:nvGrpSpPr>
        <p:grpSpPr>
          <a:xfrm>
            <a:off x="4707379" y="4728333"/>
            <a:ext cx="1864742" cy="1467799"/>
            <a:chOff x="3671230" y="4816378"/>
            <a:chExt cx="1864742" cy="14677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671230" y="4816378"/>
              <a:ext cx="1034257" cy="837088"/>
              <a:chOff x="1644971" y="4770723"/>
              <a:chExt cx="1034256" cy="837087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 flipV="1">
                <a:off x="2051676" y="4770723"/>
                <a:ext cx="0" cy="4320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1644971" y="5207700"/>
                <a:ext cx="1034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current</a:t>
                </a:r>
                <a:endParaRPr lang="ja-JP" altLang="en-US" sz="2000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030EFF8-F6F2-B54E-B51C-9EE7AF0E3483}"/>
                </a:ext>
              </a:extLst>
            </p:cNvPr>
            <p:cNvSpPr txBox="1"/>
            <p:nvPr/>
          </p:nvSpPr>
          <p:spPr>
            <a:xfrm>
              <a:off x="3709138" y="558924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last=3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B5169DB-CAA4-D24B-8F19-F60EAA8996EE}"/>
                </a:ext>
              </a:extLst>
            </p:cNvPr>
            <p:cNvSpPr txBox="1"/>
            <p:nvPr/>
          </p:nvSpPr>
          <p:spPr>
            <a:xfrm>
              <a:off x="3705022" y="5914845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token=ID(“if3”)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B37779-5EFC-CA44-A526-0D4116D6D086}"/>
              </a:ext>
            </a:extLst>
          </p:cNvPr>
          <p:cNvSpPr txBox="1"/>
          <p:nvPr/>
        </p:nvSpPr>
        <p:spPr>
          <a:xfrm>
            <a:off x="6673041" y="5455028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ID(“if3”)</a:t>
            </a:r>
            <a:r>
              <a:rPr lang="ja-JP" altLang="en-US" sz="2400" dirty="0">
                <a:solidFill>
                  <a:srgbClr val="FF0000"/>
                </a:solidFill>
              </a:rPr>
              <a:t>を出力</a:t>
            </a:r>
          </a:p>
        </p:txBody>
      </p:sp>
    </p:spTree>
    <p:extLst>
      <p:ext uri="{BB962C8B-B14F-4D97-AF65-F5344CB8AC3E}">
        <p14:creationId xmlns:p14="http://schemas.microsoft.com/office/powerpoint/2010/main" val="315864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11209468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155" y="1600201"/>
            <a:ext cx="11274014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=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691364" y="3519074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7370259" y="3009911"/>
            <a:ext cx="3168352" cy="17608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LT: &lt;   </a:t>
            </a:r>
          </a:p>
          <a:p>
            <a:r>
              <a:rPr lang="en-US" altLang="ja-JP" dirty="0"/>
              <a:t>LEQ: &lt;=     </a:t>
            </a:r>
          </a:p>
          <a:p>
            <a:r>
              <a:rPr lang="en-US" altLang="ja-JP" dirty="0"/>
              <a:t>IF: if</a:t>
            </a:r>
          </a:p>
          <a:p>
            <a:r>
              <a:rPr lang="en-US" altLang="ja-JP" dirty="0"/>
              <a:t>INT: [1-9][0-9]*  </a:t>
            </a:r>
          </a:p>
          <a:p>
            <a:r>
              <a:rPr lang="en-US" altLang="ja-JP" dirty="0"/>
              <a:t>ID:  [a-z]([a-z]|[0-9])*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FDEB8FA-0A33-5B4E-9B06-5616AC60D82E}"/>
              </a:ext>
            </a:extLst>
          </p:cNvPr>
          <p:cNvGrpSpPr/>
          <p:nvPr/>
        </p:nvGrpSpPr>
        <p:grpSpPr>
          <a:xfrm>
            <a:off x="4707379" y="4728333"/>
            <a:ext cx="1864742" cy="1467799"/>
            <a:chOff x="3671230" y="4816378"/>
            <a:chExt cx="1864742" cy="14677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671230" y="4816378"/>
              <a:ext cx="1034257" cy="837088"/>
              <a:chOff x="1644971" y="4770723"/>
              <a:chExt cx="1034256" cy="837087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 flipV="1">
                <a:off x="2051676" y="4770723"/>
                <a:ext cx="0" cy="4320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1644971" y="5207700"/>
                <a:ext cx="1034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current</a:t>
                </a:r>
                <a:endParaRPr lang="ja-JP" altLang="en-US" sz="2000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030EFF8-F6F2-B54E-B51C-9EE7AF0E3483}"/>
                </a:ext>
              </a:extLst>
            </p:cNvPr>
            <p:cNvSpPr txBox="1"/>
            <p:nvPr/>
          </p:nvSpPr>
          <p:spPr>
            <a:xfrm>
              <a:off x="3709138" y="558924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last=3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B5169DB-CAA4-D24B-8F19-F60EAA8996EE}"/>
                </a:ext>
              </a:extLst>
            </p:cNvPr>
            <p:cNvSpPr txBox="1"/>
            <p:nvPr/>
          </p:nvSpPr>
          <p:spPr>
            <a:xfrm>
              <a:off x="3705022" y="5914845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token=ID(“if3”)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B37779-5EFC-CA44-A526-0D4116D6D086}"/>
              </a:ext>
            </a:extLst>
          </p:cNvPr>
          <p:cNvSpPr txBox="1"/>
          <p:nvPr/>
        </p:nvSpPr>
        <p:spPr>
          <a:xfrm>
            <a:off x="6673041" y="5455028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ID(“if3”)</a:t>
            </a:r>
            <a:r>
              <a:rPr lang="ja-JP" altLang="en-US" sz="2400" dirty="0">
                <a:solidFill>
                  <a:srgbClr val="FF0000"/>
                </a:solidFill>
              </a:rPr>
              <a:t>を出力</a:t>
            </a:r>
          </a:p>
        </p:txBody>
      </p:sp>
    </p:spTree>
    <p:extLst>
      <p:ext uri="{BB962C8B-B14F-4D97-AF65-F5344CB8AC3E}">
        <p14:creationId xmlns:p14="http://schemas.microsoft.com/office/powerpoint/2010/main" val="153509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11209468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155" y="1600201"/>
            <a:ext cx="11274014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=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691364" y="3519074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7370259" y="3009911"/>
            <a:ext cx="3168352" cy="17608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LT: &lt;   </a:t>
            </a:r>
          </a:p>
          <a:p>
            <a:r>
              <a:rPr lang="en-US" altLang="ja-JP" dirty="0"/>
              <a:t>LEQ: &lt;=     </a:t>
            </a:r>
          </a:p>
          <a:p>
            <a:r>
              <a:rPr lang="en-US" altLang="ja-JP" dirty="0"/>
              <a:t>IF: if</a:t>
            </a:r>
          </a:p>
          <a:p>
            <a:r>
              <a:rPr lang="en-US" altLang="ja-JP" dirty="0"/>
              <a:t>INT: [1-9][0-9]*  </a:t>
            </a:r>
          </a:p>
          <a:p>
            <a:r>
              <a:rPr lang="en-US" altLang="ja-JP" dirty="0"/>
              <a:t>ID:  [a-z]([a-z]|[0-9])*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FDEB8FA-0A33-5B4E-9B06-5616AC60D82E}"/>
              </a:ext>
            </a:extLst>
          </p:cNvPr>
          <p:cNvGrpSpPr/>
          <p:nvPr/>
        </p:nvGrpSpPr>
        <p:grpSpPr>
          <a:xfrm>
            <a:off x="5199535" y="4770723"/>
            <a:ext cx="1265219" cy="1467799"/>
            <a:chOff x="3671230" y="4816378"/>
            <a:chExt cx="1265219" cy="14677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671230" y="4816378"/>
              <a:ext cx="1034257" cy="837088"/>
              <a:chOff x="1644971" y="4770723"/>
              <a:chExt cx="1034256" cy="837087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 flipV="1">
                <a:off x="2051676" y="4770723"/>
                <a:ext cx="0" cy="4320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1644971" y="5207700"/>
                <a:ext cx="1034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current</a:t>
                </a:r>
                <a:endParaRPr lang="ja-JP" altLang="en-US" sz="2000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030EFF8-F6F2-B54E-B51C-9EE7AF0E3483}"/>
                </a:ext>
              </a:extLst>
            </p:cNvPr>
            <p:cNvSpPr txBox="1"/>
            <p:nvPr/>
          </p:nvSpPr>
          <p:spPr>
            <a:xfrm>
              <a:off x="3709138" y="558924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last=4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B5169DB-CAA4-D24B-8F19-F60EAA8996EE}"/>
                </a:ext>
              </a:extLst>
            </p:cNvPr>
            <p:cNvSpPr txBox="1"/>
            <p:nvPr/>
          </p:nvSpPr>
          <p:spPr>
            <a:xfrm>
              <a:off x="3705022" y="5914845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token=LT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0761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11209468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155" y="1600201"/>
            <a:ext cx="11274014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=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691364" y="3519074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7370259" y="3009911"/>
            <a:ext cx="3168352" cy="17608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LT: &lt;   </a:t>
            </a:r>
          </a:p>
          <a:p>
            <a:r>
              <a:rPr lang="en-US" altLang="ja-JP" dirty="0"/>
              <a:t>LEQ: &lt;=     </a:t>
            </a:r>
          </a:p>
          <a:p>
            <a:r>
              <a:rPr lang="en-US" altLang="ja-JP" dirty="0"/>
              <a:t>IF: if</a:t>
            </a:r>
          </a:p>
          <a:p>
            <a:r>
              <a:rPr lang="en-US" altLang="ja-JP" dirty="0"/>
              <a:t>INT: [1-9][0-9]*  </a:t>
            </a:r>
          </a:p>
          <a:p>
            <a:r>
              <a:rPr lang="en-US" altLang="ja-JP" dirty="0"/>
              <a:t>ID:  [a-z]([a-z]|[0-9])*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FDEB8FA-0A33-5B4E-9B06-5616AC60D82E}"/>
              </a:ext>
            </a:extLst>
          </p:cNvPr>
          <p:cNvGrpSpPr/>
          <p:nvPr/>
        </p:nvGrpSpPr>
        <p:grpSpPr>
          <a:xfrm>
            <a:off x="5694390" y="4770723"/>
            <a:ext cx="1430328" cy="1467799"/>
            <a:chOff x="3671230" y="4816378"/>
            <a:chExt cx="1430328" cy="14677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671230" y="4816378"/>
              <a:ext cx="1034257" cy="837088"/>
              <a:chOff x="1644971" y="4770723"/>
              <a:chExt cx="1034256" cy="837087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 flipV="1">
                <a:off x="2051676" y="4770723"/>
                <a:ext cx="0" cy="4320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1644971" y="5207700"/>
                <a:ext cx="1034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current</a:t>
                </a:r>
                <a:endParaRPr lang="ja-JP" altLang="en-US" sz="2000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030EFF8-F6F2-B54E-B51C-9EE7AF0E3483}"/>
                </a:ext>
              </a:extLst>
            </p:cNvPr>
            <p:cNvSpPr txBox="1"/>
            <p:nvPr/>
          </p:nvSpPr>
          <p:spPr>
            <a:xfrm>
              <a:off x="3709138" y="558924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last=5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B5169DB-CAA4-D24B-8F19-F60EAA8996EE}"/>
                </a:ext>
              </a:extLst>
            </p:cNvPr>
            <p:cNvSpPr txBox="1"/>
            <p:nvPr/>
          </p:nvSpPr>
          <p:spPr>
            <a:xfrm>
              <a:off x="3705022" y="5914845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token=LEQ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2580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11209468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155" y="1600201"/>
            <a:ext cx="11274014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=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691364" y="3519074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7370259" y="3009911"/>
            <a:ext cx="3168352" cy="17608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LT: &lt;   </a:t>
            </a:r>
          </a:p>
          <a:p>
            <a:r>
              <a:rPr lang="en-US" altLang="ja-JP" dirty="0"/>
              <a:t>LEQ: &lt;=     </a:t>
            </a:r>
          </a:p>
          <a:p>
            <a:r>
              <a:rPr lang="en-US" altLang="ja-JP" dirty="0"/>
              <a:t>IF: if</a:t>
            </a:r>
          </a:p>
          <a:p>
            <a:r>
              <a:rPr lang="en-US" altLang="ja-JP" dirty="0"/>
              <a:t>INT: [1-9][0-9]*  </a:t>
            </a:r>
          </a:p>
          <a:p>
            <a:r>
              <a:rPr lang="en-US" altLang="ja-JP" dirty="0"/>
              <a:t>ID:  [a-z]([a-z]|[0-9])*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FDEB8FA-0A33-5B4E-9B06-5616AC60D82E}"/>
              </a:ext>
            </a:extLst>
          </p:cNvPr>
          <p:cNvGrpSpPr/>
          <p:nvPr/>
        </p:nvGrpSpPr>
        <p:grpSpPr>
          <a:xfrm>
            <a:off x="5694390" y="4770723"/>
            <a:ext cx="1430328" cy="1467799"/>
            <a:chOff x="3671230" y="4816378"/>
            <a:chExt cx="1430328" cy="14677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671230" y="4816378"/>
              <a:ext cx="1034257" cy="837088"/>
              <a:chOff x="1644971" y="4770723"/>
              <a:chExt cx="1034256" cy="837087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 flipV="1">
                <a:off x="2051676" y="4770723"/>
                <a:ext cx="0" cy="4320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1644971" y="5207700"/>
                <a:ext cx="1034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current</a:t>
                </a:r>
                <a:endParaRPr lang="ja-JP" altLang="en-US" sz="2000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030EFF8-F6F2-B54E-B51C-9EE7AF0E3483}"/>
                </a:ext>
              </a:extLst>
            </p:cNvPr>
            <p:cNvSpPr txBox="1"/>
            <p:nvPr/>
          </p:nvSpPr>
          <p:spPr>
            <a:xfrm>
              <a:off x="3709138" y="558924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last=5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B5169DB-CAA4-D24B-8F19-F60EAA8996EE}"/>
                </a:ext>
              </a:extLst>
            </p:cNvPr>
            <p:cNvSpPr txBox="1"/>
            <p:nvPr/>
          </p:nvSpPr>
          <p:spPr>
            <a:xfrm>
              <a:off x="3705022" y="5914845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token=LEQ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6E9242F-69A7-E74A-9450-EC760D4B38CD}"/>
              </a:ext>
            </a:extLst>
          </p:cNvPr>
          <p:cNvSpPr txBox="1"/>
          <p:nvPr/>
        </p:nvSpPr>
        <p:spPr>
          <a:xfrm>
            <a:off x="7370259" y="5451252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LEQ</a:t>
            </a:r>
            <a:r>
              <a:rPr lang="ja-JP" altLang="en-US" sz="2400">
                <a:solidFill>
                  <a:srgbClr val="FF0000"/>
                </a:solidFill>
              </a:rPr>
              <a:t>を</a:t>
            </a:r>
            <a:r>
              <a:rPr lang="ja-JP" altLang="en-US" sz="2400" dirty="0">
                <a:solidFill>
                  <a:srgbClr val="FF0000"/>
                </a:solidFill>
              </a:rPr>
              <a:t>出力</a:t>
            </a:r>
          </a:p>
        </p:txBody>
      </p:sp>
    </p:spTree>
    <p:extLst>
      <p:ext uri="{BB962C8B-B14F-4D97-AF65-F5344CB8AC3E}">
        <p14:creationId xmlns:p14="http://schemas.microsoft.com/office/powerpoint/2010/main" val="26351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構文解析器</a:t>
            </a:r>
            <a:r>
              <a:rPr kumimoji="1" lang="en-US" altLang="ja-JP" dirty="0">
                <a:latin typeface="+mn-ea"/>
                <a:ea typeface="+mn-ea"/>
              </a:rPr>
              <a:t>(parser)</a:t>
            </a:r>
            <a:endParaRPr kumimoji="1" lang="ja-JP" altLang="en-US">
              <a:latin typeface="+mn-ea"/>
              <a:ea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862B81-E541-1346-BD08-B4A1B69834E0}"/>
              </a:ext>
            </a:extLst>
          </p:cNvPr>
          <p:cNvSpPr/>
          <p:nvPr/>
        </p:nvSpPr>
        <p:spPr>
          <a:xfrm>
            <a:off x="4238368" y="2509359"/>
            <a:ext cx="2681416" cy="1052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構文</a:t>
            </a:r>
            <a:r>
              <a:rPr kumimoji="1" lang="ja-JP" altLang="en-US" sz="3200" b="1">
                <a:solidFill>
                  <a:schemeClr val="tx1"/>
                </a:solidFill>
              </a:rPr>
              <a:t>解析器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D23CEA-4168-C64C-9CC5-2E3C166AAE4F}"/>
              </a:ext>
            </a:extLst>
          </p:cNvPr>
          <p:cNvSpPr/>
          <p:nvPr/>
        </p:nvSpPr>
        <p:spPr>
          <a:xfrm>
            <a:off x="7698260" y="2521708"/>
            <a:ext cx="2737018" cy="1040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抽象構文木</a:t>
            </a:r>
            <a:endParaRPr kumimoji="1" lang="ja-JP" altLang="en-US" sz="3200" b="1">
              <a:solidFill>
                <a:schemeClr val="tx1"/>
              </a:solidFill>
            </a:endParaRP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4A749EF9-B22D-2F46-B808-D138166BB086}"/>
              </a:ext>
            </a:extLst>
          </p:cNvPr>
          <p:cNvSpPr/>
          <p:nvPr/>
        </p:nvSpPr>
        <p:spPr>
          <a:xfrm>
            <a:off x="6969211" y="2628001"/>
            <a:ext cx="679622" cy="8896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22DA160F-0AC3-4A4E-B306-E133473CFE7B}"/>
              </a:ext>
            </a:extLst>
          </p:cNvPr>
          <p:cNvSpPr/>
          <p:nvPr/>
        </p:nvSpPr>
        <p:spPr>
          <a:xfrm>
            <a:off x="3698074" y="2579212"/>
            <a:ext cx="679622" cy="8896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9654A7-5386-6145-8CA6-FE56DE55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428108"/>
            <a:ext cx="11620071" cy="919676"/>
          </a:xfrm>
        </p:spPr>
        <p:txBody>
          <a:bodyPr>
            <a:normAutofit/>
          </a:bodyPr>
          <a:lstStyle/>
          <a:p>
            <a:r>
              <a:rPr lang="ja-JP" altLang="en-US"/>
              <a:t>入力</a:t>
            </a:r>
            <a:r>
              <a:rPr lang="en-US" altLang="ja-JP" dirty="0"/>
              <a:t>:</a:t>
            </a:r>
            <a:r>
              <a:rPr lang="ja-JP" altLang="en-US"/>
              <a:t> トークン列</a:t>
            </a:r>
            <a:br>
              <a:rPr lang="en-US" altLang="ja-JP" dirty="0"/>
            </a:br>
            <a:r>
              <a:rPr lang="ja-JP" altLang="en-US"/>
              <a:t>出力</a:t>
            </a:r>
            <a:r>
              <a:rPr lang="en-US" altLang="ja-JP" dirty="0"/>
              <a:t>: </a:t>
            </a:r>
            <a:r>
              <a:rPr lang="ja-JP" altLang="en-US"/>
              <a:t>抽象構文木</a:t>
            </a:r>
            <a:r>
              <a:rPr lang="en-US" altLang="ja-JP" dirty="0"/>
              <a:t> (abstract syntax tree; AST)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49C71A-D45E-C343-BFA7-532F6538A9DF}"/>
              </a:ext>
            </a:extLst>
          </p:cNvPr>
          <p:cNvSpPr/>
          <p:nvPr/>
        </p:nvSpPr>
        <p:spPr>
          <a:xfrm>
            <a:off x="936343" y="2515533"/>
            <a:ext cx="2737018" cy="1040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トークン列</a:t>
            </a:r>
            <a:endParaRPr kumimoji="1" lang="ja-JP" altLang="en-US" sz="3200" b="1">
              <a:solidFill>
                <a:schemeClr val="tx1"/>
              </a:solidFill>
            </a:endParaRP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7A9CAF58-A264-7248-B80D-CF6E8727C28D}"/>
              </a:ext>
            </a:extLst>
          </p:cNvPr>
          <p:cNvSpPr txBox="1">
            <a:spLocks/>
          </p:cNvSpPr>
          <p:nvPr/>
        </p:nvSpPr>
        <p:spPr>
          <a:xfrm>
            <a:off x="318499" y="3628239"/>
            <a:ext cx="3546388" cy="2808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LET, REC, ID(“f”), ID(“x”), EQ, IF, ID(“x”), EQ, INT(0), THEN, INT(1), ELSE, ID(“f”), LPAREN, ID(“x”), MINUS, INT(1), RPAREN, IN, ID(“f”), INT(5), SEMISEMI</a:t>
            </a:r>
          </a:p>
        </p:txBody>
      </p:sp>
      <p:sp>
        <p:nvSpPr>
          <p:cNvPr id="18" name="四角形吹き出し 17">
            <a:extLst>
              <a:ext uri="{FF2B5EF4-FFF2-40B4-BE49-F238E27FC236}">
                <a16:creationId xmlns:a16="http://schemas.microsoft.com/office/drawing/2014/main" id="{74602F0D-6F99-1643-9D5F-C4478A1D189E}"/>
              </a:ext>
            </a:extLst>
          </p:cNvPr>
          <p:cNvSpPr/>
          <p:nvPr/>
        </p:nvSpPr>
        <p:spPr>
          <a:xfrm>
            <a:off x="5001398" y="934789"/>
            <a:ext cx="3734830" cy="829718"/>
          </a:xfrm>
          <a:prstGeom prst="wedgeRectCallout">
            <a:avLst>
              <a:gd name="adj1" fmla="val -39977"/>
              <a:gd name="adj2" fmla="val 680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トークン列の文法構造を表現する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木構造データ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92CCF9A-AF43-8F47-ABBF-02B33DE5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68" y="3645399"/>
            <a:ext cx="3701021" cy="2774411"/>
          </a:xfrm>
          <a:prstGeom prst="rect">
            <a:avLst/>
          </a:prstGeom>
        </p:spPr>
      </p:pic>
      <p:sp>
        <p:nvSpPr>
          <p:cNvPr id="15" name="四角形吹き出し 14">
            <a:extLst>
              <a:ext uri="{FF2B5EF4-FFF2-40B4-BE49-F238E27FC236}">
                <a16:creationId xmlns:a16="http://schemas.microsoft.com/office/drawing/2014/main" id="{E4A389B1-7DD6-874C-97FC-418E252106A0}"/>
              </a:ext>
            </a:extLst>
          </p:cNvPr>
          <p:cNvSpPr/>
          <p:nvPr/>
        </p:nvSpPr>
        <p:spPr>
          <a:xfrm>
            <a:off x="5206829" y="3985585"/>
            <a:ext cx="2857500" cy="829718"/>
          </a:xfrm>
          <a:prstGeom prst="wedgeRectCallout">
            <a:avLst>
              <a:gd name="adj1" fmla="val 56888"/>
              <a:gd name="adj2" fmla="val 39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文法構造に沿った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木構造</a:t>
            </a:r>
          </a:p>
        </p:txBody>
      </p:sp>
    </p:spTree>
    <p:extLst>
      <p:ext uri="{BB962C8B-B14F-4D97-AF65-F5344CB8AC3E}">
        <p14:creationId xmlns:p14="http://schemas.microsoft.com/office/powerpoint/2010/main" val="35524130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11209468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155" y="1600201"/>
            <a:ext cx="11274014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=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678621" y="3519074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7370259" y="3009911"/>
            <a:ext cx="3168352" cy="17608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LT: &lt;   </a:t>
            </a:r>
          </a:p>
          <a:p>
            <a:r>
              <a:rPr lang="en-US" altLang="ja-JP" dirty="0"/>
              <a:t>LEQ: &lt;=     </a:t>
            </a:r>
          </a:p>
          <a:p>
            <a:r>
              <a:rPr lang="en-US" altLang="ja-JP" dirty="0"/>
              <a:t>IF: if</a:t>
            </a:r>
          </a:p>
          <a:p>
            <a:r>
              <a:rPr lang="en-US" altLang="ja-JP" dirty="0"/>
              <a:t>INT: [1-9][0-9]*  </a:t>
            </a:r>
          </a:p>
          <a:p>
            <a:r>
              <a:rPr lang="en-US" altLang="ja-JP" dirty="0"/>
              <a:t>ID:  [a-z]([a-z]|[0-9])*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FDEB8FA-0A33-5B4E-9B06-5616AC60D82E}"/>
              </a:ext>
            </a:extLst>
          </p:cNvPr>
          <p:cNvGrpSpPr/>
          <p:nvPr/>
        </p:nvGrpSpPr>
        <p:grpSpPr>
          <a:xfrm>
            <a:off x="5694390" y="4770723"/>
            <a:ext cx="1430328" cy="1467799"/>
            <a:chOff x="3671230" y="4816378"/>
            <a:chExt cx="1430328" cy="14677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671230" y="4816378"/>
              <a:ext cx="1034257" cy="837088"/>
              <a:chOff x="1644971" y="4770723"/>
              <a:chExt cx="1034256" cy="837087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 flipV="1">
                <a:off x="2051676" y="4770723"/>
                <a:ext cx="0" cy="4320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1644971" y="5207700"/>
                <a:ext cx="1034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current</a:t>
                </a:r>
                <a:endParaRPr lang="ja-JP" altLang="en-US" sz="2000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030EFF8-F6F2-B54E-B51C-9EE7AF0E3483}"/>
                </a:ext>
              </a:extLst>
            </p:cNvPr>
            <p:cNvSpPr txBox="1"/>
            <p:nvPr/>
          </p:nvSpPr>
          <p:spPr>
            <a:xfrm>
              <a:off x="3709138" y="558924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last=5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B5169DB-CAA4-D24B-8F19-F60EAA8996EE}"/>
                </a:ext>
              </a:extLst>
            </p:cNvPr>
            <p:cNvSpPr txBox="1"/>
            <p:nvPr/>
          </p:nvSpPr>
          <p:spPr>
            <a:xfrm>
              <a:off x="3705022" y="5914845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token=LEQ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6E9242F-69A7-E74A-9450-EC760D4B38CD}"/>
              </a:ext>
            </a:extLst>
          </p:cNvPr>
          <p:cNvSpPr txBox="1"/>
          <p:nvPr/>
        </p:nvSpPr>
        <p:spPr>
          <a:xfrm>
            <a:off x="7370259" y="5451252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LEQ</a:t>
            </a:r>
            <a:r>
              <a:rPr lang="ja-JP" altLang="en-US" sz="2400">
                <a:solidFill>
                  <a:srgbClr val="FF0000"/>
                </a:solidFill>
              </a:rPr>
              <a:t>を</a:t>
            </a:r>
            <a:r>
              <a:rPr lang="ja-JP" altLang="en-US" sz="2400" dirty="0">
                <a:solidFill>
                  <a:srgbClr val="FF0000"/>
                </a:solidFill>
              </a:rPr>
              <a:t>出力</a:t>
            </a:r>
          </a:p>
        </p:txBody>
      </p:sp>
    </p:spTree>
    <p:extLst>
      <p:ext uri="{BB962C8B-B14F-4D97-AF65-F5344CB8AC3E}">
        <p14:creationId xmlns:p14="http://schemas.microsoft.com/office/powerpoint/2010/main" val="36509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11209468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155" y="1600201"/>
            <a:ext cx="11274014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=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678621" y="3519074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7370259" y="3009911"/>
            <a:ext cx="3168352" cy="17608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LT: &lt;   </a:t>
            </a:r>
          </a:p>
          <a:p>
            <a:r>
              <a:rPr lang="en-US" altLang="ja-JP" dirty="0"/>
              <a:t>LEQ: &lt;=     </a:t>
            </a:r>
          </a:p>
          <a:p>
            <a:r>
              <a:rPr lang="en-US" altLang="ja-JP" dirty="0"/>
              <a:t>IF: if</a:t>
            </a:r>
          </a:p>
          <a:p>
            <a:r>
              <a:rPr lang="en-US" altLang="ja-JP" dirty="0"/>
              <a:t>INT: [1-9][0-9]*  </a:t>
            </a:r>
          </a:p>
          <a:p>
            <a:r>
              <a:rPr lang="en-US" altLang="ja-JP" dirty="0"/>
              <a:t>ID:  [a-z]([a-z]|[0-9])*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FDEB8FA-0A33-5B4E-9B06-5616AC60D82E}"/>
              </a:ext>
            </a:extLst>
          </p:cNvPr>
          <p:cNvGrpSpPr/>
          <p:nvPr/>
        </p:nvGrpSpPr>
        <p:grpSpPr>
          <a:xfrm>
            <a:off x="6207162" y="4770723"/>
            <a:ext cx="1675588" cy="1467799"/>
            <a:chOff x="3671230" y="4816378"/>
            <a:chExt cx="1675588" cy="14677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671230" y="4816378"/>
              <a:ext cx="1034257" cy="837088"/>
              <a:chOff x="1644971" y="4770723"/>
              <a:chExt cx="1034256" cy="837087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 flipV="1">
                <a:off x="2051676" y="4770723"/>
                <a:ext cx="0" cy="4320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1644971" y="5207700"/>
                <a:ext cx="1034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current</a:t>
                </a:r>
                <a:endParaRPr lang="ja-JP" altLang="en-US" sz="2000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030EFF8-F6F2-B54E-B51C-9EE7AF0E3483}"/>
                </a:ext>
              </a:extLst>
            </p:cNvPr>
            <p:cNvSpPr txBox="1"/>
            <p:nvPr/>
          </p:nvSpPr>
          <p:spPr>
            <a:xfrm>
              <a:off x="3709138" y="558924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last=6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B5169DB-CAA4-D24B-8F19-F60EAA8996EE}"/>
                </a:ext>
              </a:extLst>
            </p:cNvPr>
            <p:cNvSpPr txBox="1"/>
            <p:nvPr/>
          </p:nvSpPr>
          <p:spPr>
            <a:xfrm>
              <a:off x="3705022" y="5914845"/>
              <a:ext cx="16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token=INT(3)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0569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11209468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155" y="1600201"/>
            <a:ext cx="11274014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=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678621" y="3519074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7370259" y="3009911"/>
            <a:ext cx="3168352" cy="17608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LT: &lt;   </a:t>
            </a:r>
          </a:p>
          <a:p>
            <a:r>
              <a:rPr lang="en-US" altLang="ja-JP" dirty="0"/>
              <a:t>LEQ: &lt;=     </a:t>
            </a:r>
          </a:p>
          <a:p>
            <a:r>
              <a:rPr lang="en-US" altLang="ja-JP" dirty="0"/>
              <a:t>IF: if</a:t>
            </a:r>
          </a:p>
          <a:p>
            <a:r>
              <a:rPr lang="en-US" altLang="ja-JP" dirty="0"/>
              <a:t>INT: [1-9][0-9]*  </a:t>
            </a:r>
          </a:p>
          <a:p>
            <a:r>
              <a:rPr lang="en-US" altLang="ja-JP" dirty="0"/>
              <a:t>ID:  [a-z]([a-z]|[0-9])*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FDEB8FA-0A33-5B4E-9B06-5616AC60D82E}"/>
              </a:ext>
            </a:extLst>
          </p:cNvPr>
          <p:cNvGrpSpPr/>
          <p:nvPr/>
        </p:nvGrpSpPr>
        <p:grpSpPr>
          <a:xfrm>
            <a:off x="6207162" y="4770723"/>
            <a:ext cx="1675588" cy="1467799"/>
            <a:chOff x="3671230" y="4816378"/>
            <a:chExt cx="1675588" cy="14677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671230" y="4816378"/>
              <a:ext cx="1034257" cy="837088"/>
              <a:chOff x="1644971" y="4770723"/>
              <a:chExt cx="1034256" cy="837087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 flipV="1">
                <a:off x="2051676" y="4770723"/>
                <a:ext cx="0" cy="4320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1644971" y="5207700"/>
                <a:ext cx="1034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current</a:t>
                </a:r>
                <a:endParaRPr lang="ja-JP" altLang="en-US" sz="2000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030EFF8-F6F2-B54E-B51C-9EE7AF0E3483}"/>
                </a:ext>
              </a:extLst>
            </p:cNvPr>
            <p:cNvSpPr txBox="1"/>
            <p:nvPr/>
          </p:nvSpPr>
          <p:spPr>
            <a:xfrm>
              <a:off x="3709138" y="558924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last=6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B5169DB-CAA4-D24B-8F19-F60EAA8996EE}"/>
                </a:ext>
              </a:extLst>
            </p:cNvPr>
            <p:cNvSpPr txBox="1"/>
            <p:nvPr/>
          </p:nvSpPr>
          <p:spPr>
            <a:xfrm>
              <a:off x="3705022" y="5914845"/>
              <a:ext cx="16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token=INT(3)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BD2740-C509-7542-8144-955E44A8AB00}"/>
              </a:ext>
            </a:extLst>
          </p:cNvPr>
          <p:cNvSpPr txBox="1"/>
          <p:nvPr/>
        </p:nvSpPr>
        <p:spPr>
          <a:xfrm>
            <a:off x="8080263" y="54512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INT(3)</a:t>
            </a:r>
            <a:r>
              <a:rPr lang="ja-JP" altLang="en-US" sz="2400">
                <a:solidFill>
                  <a:srgbClr val="FF0000"/>
                </a:solidFill>
              </a:rPr>
              <a:t>を</a:t>
            </a:r>
            <a:r>
              <a:rPr lang="ja-JP" altLang="en-US" sz="2400" dirty="0">
                <a:solidFill>
                  <a:srgbClr val="FF0000"/>
                </a:solidFill>
              </a:rPr>
              <a:t>出力</a:t>
            </a:r>
          </a:p>
        </p:txBody>
      </p:sp>
    </p:spTree>
    <p:extLst>
      <p:ext uri="{BB962C8B-B14F-4D97-AF65-F5344CB8AC3E}">
        <p14:creationId xmlns:p14="http://schemas.microsoft.com/office/powerpoint/2010/main" val="2372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11209468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155" y="1600201"/>
            <a:ext cx="11274014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5756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079732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87903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095708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&lt;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09785" y="4266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入力例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99764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=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03820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3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607876" y="426666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6196404" y="3519074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角丸四角形 17"/>
          <p:cNvSpPr/>
          <p:nvPr/>
        </p:nvSpPr>
        <p:spPr bwMode="auto">
          <a:xfrm>
            <a:off x="7370259" y="3009911"/>
            <a:ext cx="3168352" cy="176081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LT: &lt;   </a:t>
            </a:r>
          </a:p>
          <a:p>
            <a:r>
              <a:rPr lang="en-US" altLang="ja-JP" dirty="0"/>
              <a:t>LEQ: &lt;=     </a:t>
            </a:r>
          </a:p>
          <a:p>
            <a:r>
              <a:rPr lang="en-US" altLang="ja-JP" dirty="0"/>
              <a:t>IF: if</a:t>
            </a:r>
          </a:p>
          <a:p>
            <a:r>
              <a:rPr lang="en-US" altLang="ja-JP" dirty="0"/>
              <a:t>INT: [1-9][0-9]*  </a:t>
            </a:r>
          </a:p>
          <a:p>
            <a:r>
              <a:rPr lang="en-US" altLang="ja-JP" dirty="0"/>
              <a:t>ID:  [a-z]([a-z]|[0-9])*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FDEB8FA-0A33-5B4E-9B06-5616AC60D82E}"/>
              </a:ext>
            </a:extLst>
          </p:cNvPr>
          <p:cNvGrpSpPr/>
          <p:nvPr/>
        </p:nvGrpSpPr>
        <p:grpSpPr>
          <a:xfrm>
            <a:off x="6207162" y="4770723"/>
            <a:ext cx="1675588" cy="1467799"/>
            <a:chOff x="3671230" y="4816378"/>
            <a:chExt cx="1675588" cy="1467799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3671230" y="4816378"/>
              <a:ext cx="1034257" cy="837088"/>
              <a:chOff x="1644971" y="4770723"/>
              <a:chExt cx="1034256" cy="837087"/>
            </a:xfrm>
          </p:grpSpPr>
          <p:cxnSp>
            <p:nvCxnSpPr>
              <p:cNvPr id="13" name="直線矢印コネクタ 12"/>
              <p:cNvCxnSpPr/>
              <p:nvPr/>
            </p:nvCxnSpPr>
            <p:spPr bwMode="auto">
              <a:xfrm flipV="1">
                <a:off x="2051676" y="4770723"/>
                <a:ext cx="0" cy="4320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1644971" y="5207700"/>
                <a:ext cx="1034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current</a:t>
                </a:r>
                <a:endParaRPr lang="ja-JP" altLang="en-US" sz="2000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030EFF8-F6F2-B54E-B51C-9EE7AF0E3483}"/>
                </a:ext>
              </a:extLst>
            </p:cNvPr>
            <p:cNvSpPr txBox="1"/>
            <p:nvPr/>
          </p:nvSpPr>
          <p:spPr>
            <a:xfrm>
              <a:off x="3709138" y="5589240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last=6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B5169DB-CAA4-D24B-8F19-F60EAA8996EE}"/>
                </a:ext>
              </a:extLst>
            </p:cNvPr>
            <p:cNvSpPr txBox="1"/>
            <p:nvPr/>
          </p:nvSpPr>
          <p:spPr>
            <a:xfrm>
              <a:off x="3705022" y="5914845"/>
              <a:ext cx="16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token=INT(3)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BD2740-C509-7542-8144-955E44A8AB00}"/>
              </a:ext>
            </a:extLst>
          </p:cNvPr>
          <p:cNvSpPr txBox="1"/>
          <p:nvPr/>
        </p:nvSpPr>
        <p:spPr>
          <a:xfrm>
            <a:off x="8080263" y="54512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INT(3)</a:t>
            </a:r>
            <a:r>
              <a:rPr lang="ja-JP" altLang="en-US" sz="2400">
                <a:solidFill>
                  <a:srgbClr val="FF0000"/>
                </a:solidFill>
              </a:rPr>
              <a:t>を</a:t>
            </a:r>
            <a:r>
              <a:rPr lang="ja-JP" altLang="en-US" sz="2400" dirty="0">
                <a:solidFill>
                  <a:srgbClr val="FF0000"/>
                </a:solidFill>
              </a:rPr>
              <a:t>出力</a:t>
            </a:r>
          </a:p>
        </p:txBody>
      </p:sp>
    </p:spTree>
    <p:extLst>
      <p:ext uri="{BB962C8B-B14F-4D97-AF65-F5344CB8AC3E}">
        <p14:creationId xmlns:p14="http://schemas.microsoft.com/office/powerpoint/2010/main" val="2163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3541410" y="5693922"/>
            <a:ext cx="1034257" cy="837088"/>
            <a:chOff x="1644971" y="4770723"/>
            <a:chExt cx="1034256" cy="837087"/>
          </a:xfrm>
        </p:grpSpPr>
        <p:cxnSp>
          <p:nvCxnSpPr>
            <p:cNvPr id="13" name="直線矢印コネクタ 12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テキスト ボックス 13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49214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5025588" y="5629592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7429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5524350" y="5629592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8686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6012628" y="5628100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568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6549108" y="5628100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870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7046948" y="5628100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552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構文解析器の作り方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9F2777-4EE3-A841-A484-770DF00DD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428108"/>
            <a:ext cx="11620071" cy="5137078"/>
          </a:xfrm>
        </p:spPr>
        <p:txBody>
          <a:bodyPr/>
          <a:lstStyle/>
          <a:p>
            <a:r>
              <a:rPr lang="ja-JP" altLang="en-US"/>
              <a:t>構文解析用のよく知られたアルゴリズムを実装する</a:t>
            </a:r>
            <a:endParaRPr lang="en-US" altLang="ja-JP" dirty="0"/>
          </a:p>
          <a:p>
            <a:pPr lvl="1"/>
            <a:r>
              <a:rPr lang="en-US" altLang="ja-JP" dirty="0"/>
              <a:t>CKY</a:t>
            </a:r>
            <a:r>
              <a:rPr lang="ja-JP" altLang="en-US"/>
              <a:t>，</a:t>
            </a:r>
            <a:r>
              <a:rPr lang="en-US" altLang="ja-JP" dirty="0"/>
              <a:t>LL(k)</a:t>
            </a:r>
            <a:r>
              <a:rPr lang="ja-JP" altLang="en-US"/>
              <a:t>構文解析，</a:t>
            </a:r>
            <a:r>
              <a:rPr lang="en-US" altLang="ja-JP" dirty="0"/>
              <a:t>LR(k)</a:t>
            </a:r>
            <a:r>
              <a:rPr lang="ja-JP" altLang="en-US"/>
              <a:t>構文解析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/>
              <a:t>講義の終盤で説明</a:t>
            </a:r>
            <a:endParaRPr lang="en-US" altLang="ja-JP" dirty="0"/>
          </a:p>
          <a:p>
            <a:r>
              <a:rPr lang="en-US" altLang="ja-JP" dirty="0"/>
              <a:t>Parser generator </a:t>
            </a:r>
            <a:r>
              <a:rPr lang="ja-JP" altLang="en-US"/>
              <a:t>を使うともう少し簡単</a:t>
            </a:r>
            <a:endParaRPr lang="en-US" altLang="ja-JP" dirty="0"/>
          </a:p>
          <a:p>
            <a:pPr lvl="1"/>
            <a:r>
              <a:rPr lang="ja-JP" altLang="en-US"/>
              <a:t>文脈自由文法を与えると，その文法のための</a:t>
            </a:r>
            <a:r>
              <a:rPr lang="en-US" altLang="ja-JP" dirty="0"/>
              <a:t> parser </a:t>
            </a:r>
            <a:r>
              <a:rPr lang="ja-JP" altLang="en-US"/>
              <a:t>を自動生成</a:t>
            </a:r>
            <a:endParaRPr lang="en-US" altLang="ja-JP" dirty="0"/>
          </a:p>
          <a:p>
            <a:pPr lvl="2"/>
            <a:r>
              <a:rPr lang="en-US" altLang="ja-JP" dirty="0" err="1"/>
              <a:t>yacc</a:t>
            </a:r>
            <a:r>
              <a:rPr lang="en-US" altLang="ja-JP" dirty="0"/>
              <a:t>, bison, </a:t>
            </a:r>
            <a:r>
              <a:rPr lang="en-US" altLang="ja-JP" dirty="0" err="1"/>
              <a:t>menhir</a:t>
            </a:r>
            <a:r>
              <a:rPr lang="en-US" altLang="ja-JP" dirty="0"/>
              <a:t>…</a:t>
            </a:r>
          </a:p>
          <a:p>
            <a:pPr lvl="1"/>
            <a:endParaRPr lang="en-US" altLang="ja-JP" dirty="0"/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71B6A479-657D-D945-A3D8-D462BD447475}"/>
              </a:ext>
            </a:extLst>
          </p:cNvPr>
          <p:cNvSpPr/>
          <p:nvPr/>
        </p:nvSpPr>
        <p:spPr>
          <a:xfrm>
            <a:off x="2942253" y="3996647"/>
            <a:ext cx="4265855" cy="432486"/>
          </a:xfrm>
          <a:prstGeom prst="wedgeRectCallout">
            <a:avLst>
              <a:gd name="adj1" fmla="val -40124"/>
              <a:gd name="adj2" fmla="val -933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講義</a:t>
            </a:r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r>
              <a:rPr kumimoji="1" lang="ja-JP" altLang="en-US">
                <a:solidFill>
                  <a:schemeClr val="tx1"/>
                </a:solidFill>
              </a:rPr>
              <a:t>回目くらい？で出てくる</a:t>
            </a:r>
          </a:p>
        </p:txBody>
      </p:sp>
    </p:spTree>
    <p:extLst>
      <p:ext uri="{BB962C8B-B14F-4D97-AF65-F5344CB8AC3E}">
        <p14:creationId xmlns:p14="http://schemas.microsoft.com/office/powerpoint/2010/main" val="14245211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7569464" y="5604827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8321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7569464" y="5604827"/>
            <a:ext cx="2642070" cy="1140654"/>
            <a:chOff x="1582670" y="4770723"/>
            <a:chExt cx="2642070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642070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8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FUNC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8A2FEE9-E190-444C-A086-147DF2CD297D}"/>
              </a:ext>
            </a:extLst>
          </p:cNvPr>
          <p:cNvSpPr txBox="1"/>
          <p:nvPr/>
        </p:nvSpPr>
        <p:spPr>
          <a:xfrm>
            <a:off x="8616281" y="5517233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FUNC</a:t>
            </a:r>
            <a:r>
              <a:rPr lang="ja-JP" altLang="en-US" sz="2400" dirty="0">
                <a:solidFill>
                  <a:srgbClr val="FF0000"/>
                </a:solidFill>
              </a:rPr>
              <a:t>を出力</a:t>
            </a:r>
          </a:p>
        </p:txBody>
      </p:sp>
    </p:spTree>
    <p:extLst>
      <p:ext uri="{BB962C8B-B14F-4D97-AF65-F5344CB8AC3E}">
        <p14:creationId xmlns:p14="http://schemas.microsoft.com/office/powerpoint/2010/main" val="22706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3541410" y="5693922"/>
            <a:ext cx="1034257" cy="837088"/>
            <a:chOff x="1644971" y="4770723"/>
            <a:chExt cx="1034256" cy="837087"/>
          </a:xfrm>
        </p:grpSpPr>
        <p:cxnSp>
          <p:nvCxnSpPr>
            <p:cNvPr id="13" name="直線矢印コネクタ 12"/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テキスト ボックス 13"/>
            <p:cNvSpPr txBox="1"/>
            <p:nvPr/>
          </p:nvSpPr>
          <p:spPr>
            <a:xfrm>
              <a:off x="1644971" y="5207700"/>
              <a:ext cx="103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  <a:endParaRPr lang="ja-JP" altLang="en-US" sz="2000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4215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5025588" y="5629592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440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5025588" y="5629592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9688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5538277" y="5628100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4443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6048917" y="5628100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8523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6559550" y="5628100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8877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7034559" y="5628100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8786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39992" y="4329399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7034559" y="5628100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C29499-2FDB-D149-8426-8A4360AF7E0D}"/>
              </a:ext>
            </a:extLst>
          </p:cNvPr>
          <p:cNvSpPr txBox="1"/>
          <p:nvPr/>
        </p:nvSpPr>
        <p:spPr>
          <a:xfrm>
            <a:off x="8616280" y="5628101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FUN</a:t>
            </a:r>
            <a:r>
              <a:rPr lang="ja-JP" altLang="en-US" sz="2400" dirty="0">
                <a:solidFill>
                  <a:srgbClr val="FF0000"/>
                </a:solidFill>
              </a:rPr>
              <a:t>を出力</a:t>
            </a:r>
          </a:p>
        </p:txBody>
      </p:sp>
    </p:spTree>
    <p:extLst>
      <p:ext uri="{BB962C8B-B14F-4D97-AF65-F5344CB8AC3E}">
        <p14:creationId xmlns:p14="http://schemas.microsoft.com/office/powerpoint/2010/main" val="148668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lang="ja-JP" altLang="en-US">
                <a:latin typeface="+mn-ea"/>
                <a:ea typeface="+mn-ea"/>
              </a:rPr>
              <a:t>謝辞</a:t>
            </a:r>
            <a:endParaRPr kumimoji="1" lang="ja-JP" altLang="en-US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9F2777-4EE3-A841-A484-770DF00DD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078787"/>
            <a:ext cx="11620071" cy="5486399"/>
          </a:xfrm>
        </p:spPr>
        <p:txBody>
          <a:bodyPr/>
          <a:lstStyle/>
          <a:p>
            <a:r>
              <a:rPr lang="ja-JP" altLang="en-US"/>
              <a:t>これ以降のパートは東京大学の小林直樹先生の講義資料を</a:t>
            </a:r>
            <a:br>
              <a:rPr lang="en-US" altLang="ja-JP" dirty="0"/>
            </a:br>
            <a:r>
              <a:rPr lang="ja-JP" altLang="en-US"/>
              <a:t>ベースとして作成しています</a:t>
            </a:r>
            <a:endParaRPr lang="en-US" altLang="ja-JP" dirty="0"/>
          </a:p>
          <a:p>
            <a:r>
              <a:rPr lang="ja-JP" altLang="en-US" b="1">
                <a:solidFill>
                  <a:srgbClr val="FF0000"/>
                </a:solidFill>
              </a:rPr>
              <a:t>再配布厳禁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720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072266" y="4345341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5024701" y="5613033"/>
            <a:ext cx="2467342" cy="1140654"/>
            <a:chOff x="1582670" y="4770723"/>
            <a:chExt cx="2467342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467342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3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FUN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C29499-2FDB-D149-8426-8A4360AF7E0D}"/>
              </a:ext>
            </a:extLst>
          </p:cNvPr>
          <p:cNvSpPr txBox="1"/>
          <p:nvPr/>
        </p:nvSpPr>
        <p:spPr>
          <a:xfrm>
            <a:off x="8616280" y="5628101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FUN</a:t>
            </a:r>
            <a:r>
              <a:rPr lang="ja-JP" altLang="en-US" sz="2400" dirty="0">
                <a:solidFill>
                  <a:srgbClr val="FF0000"/>
                </a:solidFill>
              </a:rPr>
              <a:t>を出力</a:t>
            </a:r>
          </a:p>
        </p:txBody>
      </p:sp>
    </p:spTree>
    <p:extLst>
      <p:ext uri="{BB962C8B-B14F-4D97-AF65-F5344CB8AC3E}">
        <p14:creationId xmlns:p14="http://schemas.microsoft.com/office/powerpoint/2010/main" val="9078469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072266" y="4345341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5024701" y="5613033"/>
            <a:ext cx="2044149" cy="1140654"/>
            <a:chOff x="1582670" y="4770723"/>
            <a:chExt cx="2044149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044149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_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_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C29499-2FDB-D149-8426-8A4360AF7E0D}"/>
              </a:ext>
            </a:extLst>
          </p:cNvPr>
          <p:cNvSpPr txBox="1"/>
          <p:nvPr/>
        </p:nvSpPr>
        <p:spPr>
          <a:xfrm>
            <a:off x="8616280" y="5628101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FUN</a:t>
            </a:r>
            <a:r>
              <a:rPr lang="ja-JP" altLang="en-US" sz="2400" dirty="0">
                <a:solidFill>
                  <a:srgbClr val="FF0000"/>
                </a:solidFill>
              </a:rPr>
              <a:t>を出力</a:t>
            </a:r>
          </a:p>
        </p:txBody>
      </p:sp>
    </p:spTree>
    <p:extLst>
      <p:ext uri="{BB962C8B-B14F-4D97-AF65-F5344CB8AC3E}">
        <p14:creationId xmlns:p14="http://schemas.microsoft.com/office/powerpoint/2010/main" val="27696720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072266" y="4345341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5541446" y="5600503"/>
            <a:ext cx="2743059" cy="1140654"/>
            <a:chOff x="1582670" y="4770723"/>
            <a:chExt cx="2743059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743059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4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ID(“c”)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2389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072266" y="4345341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6052088" y="5600503"/>
            <a:ext cx="2832827" cy="1140654"/>
            <a:chOff x="1582670" y="4770723"/>
            <a:chExt cx="2832827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832827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5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ID(“</a:t>
              </a:r>
              <a:r>
                <a:rPr lang="en-US" altLang="ja-JP" sz="2000" dirty="0" err="1">
                  <a:solidFill>
                    <a:srgbClr val="FF0000"/>
                  </a:solidFill>
                </a:rPr>
                <a:t>ct</a:t>
              </a:r>
              <a:r>
                <a:rPr lang="en-US" altLang="ja-JP" sz="2000" dirty="0">
                  <a:solidFill>
                    <a:srgbClr val="FF0000"/>
                  </a:solidFill>
                </a:rPr>
                <a:t>”)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761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072266" y="4345341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6562728" y="5600503"/>
            <a:ext cx="2900153" cy="1140654"/>
            <a:chOff x="1582670" y="4770723"/>
            <a:chExt cx="2900153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2900153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6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ID(“</a:t>
              </a:r>
              <a:r>
                <a:rPr lang="en-US" altLang="ja-JP" sz="2000" dirty="0" err="1">
                  <a:solidFill>
                    <a:srgbClr val="FF0000"/>
                  </a:solidFill>
                </a:rPr>
                <a:t>cti</a:t>
              </a:r>
              <a:r>
                <a:rPr lang="en-US" altLang="ja-JP" sz="2000" dirty="0">
                  <a:solidFill>
                    <a:srgbClr val="FF0000"/>
                  </a:solidFill>
                </a:rPr>
                <a:t>”)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8501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072266" y="4345341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7049612" y="5600503"/>
            <a:ext cx="3044423" cy="1140654"/>
            <a:chOff x="1582670" y="4770723"/>
            <a:chExt cx="3044423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3044423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7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ID(“</a:t>
              </a:r>
              <a:r>
                <a:rPr lang="en-US" altLang="ja-JP" sz="2000" dirty="0" err="1">
                  <a:solidFill>
                    <a:srgbClr val="FF0000"/>
                  </a:solidFill>
                </a:rPr>
                <a:t>ctio</a:t>
              </a:r>
              <a:r>
                <a:rPr lang="en-US" altLang="ja-JP" sz="2000" dirty="0">
                  <a:solidFill>
                    <a:srgbClr val="FF0000"/>
                  </a:solidFill>
                </a:rPr>
                <a:t>”)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7470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072266" y="4345341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7560248" y="5600503"/>
            <a:ext cx="3265638" cy="1140654"/>
            <a:chOff x="1582670" y="4770723"/>
            <a:chExt cx="3265638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3265638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8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ID(“</a:t>
              </a:r>
              <a:r>
                <a:rPr lang="en-US" altLang="ja-JP" sz="2000" dirty="0" err="1">
                  <a:solidFill>
                    <a:srgbClr val="FF0000"/>
                  </a:solidFill>
                </a:rPr>
                <a:t>ctiom</a:t>
              </a:r>
              <a:r>
                <a:rPr lang="en-US" altLang="ja-JP" sz="2000" dirty="0">
                  <a:solidFill>
                    <a:srgbClr val="FF0000"/>
                  </a:solidFill>
                </a:rPr>
                <a:t>”)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2487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971" y="365125"/>
            <a:ext cx="11596743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対処法</a:t>
            </a:r>
            <a:br>
              <a:rPr kumimoji="1" lang="en-US" altLang="ja-JP" dirty="0"/>
            </a:br>
            <a:r>
              <a:rPr lang="en-US" altLang="ja-JP" dirty="0"/>
              <a:t>(3. longest/first match)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9398" y="1609149"/>
            <a:ext cx="11187953" cy="4525963"/>
          </a:xfrm>
        </p:spPr>
        <p:txBody>
          <a:bodyPr/>
          <a:lstStyle/>
          <a:p>
            <a:pPr lvl="0"/>
            <a:r>
              <a:rPr lang="en-US" altLang="ja-JP" dirty="0">
                <a:solidFill>
                  <a:srgbClr val="000000"/>
                </a:solidFill>
              </a:rPr>
              <a:t>“longest match”</a:t>
            </a:r>
            <a:r>
              <a:rPr lang="ja-JP" altLang="en-US">
                <a:solidFill>
                  <a:srgbClr val="000000"/>
                </a:solidFill>
              </a:rPr>
              <a:t>の実現の仕方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最後に受理状態に入った位置とトークンを覚えておきその先を読む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マッチする文字がなくなった時に記憶していたトークンを出力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944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f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4985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u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0672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n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51452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c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802" y="3119809"/>
            <a:ext cx="895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極端な場合：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FUN: fun   FUNC: function   ID: f</a:t>
            </a:r>
            <a:r>
              <a:rPr lang="ja-JP" altLang="en-US" sz="2400" dirty="0"/>
              <a:t>以外から始まる文字列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6018583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t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22639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>
                <a:latin typeface="Comic Sans MS" pitchFamily="66" charset="0"/>
                <a:ea typeface="HGS創英角ﾎﾟｯﾌﾟ体" pitchFamily="50" charset="-128"/>
              </a:rPr>
              <a:t>i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26695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latin typeface="Comic Sans MS" pitchFamily="66" charset="0"/>
                <a:ea typeface="HGS創英角ﾎﾟｯﾌﾟ体" pitchFamily="50" charset="-128"/>
              </a:rPr>
              <a:t>o</a:t>
            </a: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072266" y="4345341"/>
            <a:ext cx="729687" cy="778703"/>
            <a:chOff x="2645404" y="3487964"/>
            <a:chExt cx="729686" cy="778703"/>
          </a:xfrm>
        </p:grpSpPr>
        <p:cxnSp>
          <p:nvCxnSpPr>
            <p:cNvPr id="16" name="直線矢印コネクタ 15"/>
            <p:cNvCxnSpPr/>
            <p:nvPr/>
          </p:nvCxnSpPr>
          <p:spPr bwMode="auto">
            <a:xfrm>
              <a:off x="3059715" y="3861048"/>
              <a:ext cx="0" cy="405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2645404" y="3487964"/>
              <a:ext cx="729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start</a:t>
              </a:r>
              <a:endParaRPr lang="ja-JP" altLang="en-US" sz="2000" dirty="0"/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7530751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FF0000"/>
                </a:solidFill>
                <a:latin typeface="Comic Sans MS" pitchFamily="66" charset="0"/>
                <a:ea typeface="HGS創英角ﾎﾟｯﾌﾟ体" pitchFamily="50" charset="-128"/>
              </a:rPr>
              <a:t>m</a:t>
            </a:r>
            <a:endParaRPr lang="ja-JP" altLang="en-US" sz="2400" b="1" dirty="0">
              <a:solidFill>
                <a:srgbClr val="FF0000"/>
              </a:solidFill>
              <a:latin typeface="Comic Sans MS" pitchFamily="66" charset="0"/>
              <a:ea typeface="HGS創英角ﾎﾟｯﾌﾟ体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034807" y="51240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ja-JP" altLang="en-US" sz="2400" b="1" dirty="0">
              <a:latin typeface="Comic Sans MS" pitchFamily="66" charset="0"/>
              <a:ea typeface="HGS創英角ﾎﾟｯﾌﾟ体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2E8BD0-91B2-274E-B2D7-BF7E5066BBC3}"/>
              </a:ext>
            </a:extLst>
          </p:cNvPr>
          <p:cNvGrpSpPr/>
          <p:nvPr/>
        </p:nvGrpSpPr>
        <p:grpSpPr>
          <a:xfrm>
            <a:off x="7560248" y="5600503"/>
            <a:ext cx="3265638" cy="1140654"/>
            <a:chOff x="1582670" y="4770723"/>
            <a:chExt cx="3265638" cy="114065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D15DC96-0A6F-624A-A179-AC0AABD8D2E4}"/>
                </a:ext>
              </a:extLst>
            </p:cNvPr>
            <p:cNvCxnSpPr/>
            <p:nvPr/>
          </p:nvCxnSpPr>
          <p:spPr bwMode="auto">
            <a:xfrm flipV="1">
              <a:off x="2051676" y="4770723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A568673-B22A-E545-8837-64924B75CDC3}"/>
                </a:ext>
              </a:extLst>
            </p:cNvPr>
            <p:cNvSpPr txBox="1"/>
            <p:nvPr/>
          </p:nvSpPr>
          <p:spPr>
            <a:xfrm>
              <a:off x="1582670" y="5203491"/>
              <a:ext cx="3265638" cy="707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current</a:t>
              </a:r>
            </a:p>
            <a:p>
              <a:r>
                <a:rPr lang="en-US" altLang="ja-JP" sz="2000" dirty="0"/>
                <a:t>last=</a:t>
              </a:r>
              <a:r>
                <a:rPr lang="en-US" altLang="ja-JP" sz="2000" dirty="0">
                  <a:solidFill>
                    <a:srgbClr val="FF0000"/>
                  </a:solidFill>
                </a:rPr>
                <a:t>8</a:t>
              </a:r>
              <a:r>
                <a:rPr lang="en-US" altLang="ja-JP" sz="2000" dirty="0"/>
                <a:t>, token=</a:t>
              </a:r>
              <a:r>
                <a:rPr lang="en-US" altLang="ja-JP" sz="2000" dirty="0">
                  <a:solidFill>
                    <a:srgbClr val="FF0000"/>
                  </a:solidFill>
                </a:rPr>
                <a:t>ID(“</a:t>
              </a:r>
              <a:r>
                <a:rPr lang="en-US" altLang="ja-JP" sz="2000">
                  <a:solidFill>
                    <a:srgbClr val="FF0000"/>
                  </a:solidFill>
                </a:rPr>
                <a:t>ctiom”)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6769773-82B9-C445-8DC7-C9440F5CDF18}"/>
              </a:ext>
            </a:extLst>
          </p:cNvPr>
          <p:cNvSpPr txBox="1"/>
          <p:nvPr/>
        </p:nvSpPr>
        <p:spPr>
          <a:xfrm>
            <a:off x="8751811" y="5085186"/>
            <a:ext cx="17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ID(“</a:t>
            </a:r>
            <a:r>
              <a:rPr lang="en-US" altLang="ja-JP" sz="2400" dirty="0" err="1">
                <a:solidFill>
                  <a:srgbClr val="FF0000"/>
                </a:solidFill>
              </a:rPr>
              <a:t>ctiom</a:t>
            </a:r>
            <a:r>
              <a:rPr lang="en-US" altLang="ja-JP" sz="2400" dirty="0">
                <a:solidFill>
                  <a:srgbClr val="FF0000"/>
                </a:solidFill>
              </a:rPr>
              <a:t>”)</a:t>
            </a:r>
          </a:p>
          <a:p>
            <a:r>
              <a:rPr lang="ja-JP" altLang="en-US" sz="2400" dirty="0">
                <a:solidFill>
                  <a:srgbClr val="FF0000"/>
                </a:solidFill>
              </a:rPr>
              <a:t>を出力</a:t>
            </a:r>
          </a:p>
        </p:txBody>
      </p:sp>
    </p:spTree>
    <p:extLst>
      <p:ext uri="{BB962C8B-B14F-4D97-AF65-F5344CB8AC3E}">
        <p14:creationId xmlns:p14="http://schemas.microsoft.com/office/powerpoint/2010/main" val="258713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9387" y="365125"/>
            <a:ext cx="11305309" cy="1325563"/>
          </a:xfrm>
        </p:spPr>
        <p:txBody>
          <a:bodyPr/>
          <a:lstStyle/>
          <a:p>
            <a:r>
              <a:rPr kumimoji="1" lang="ja-JP" altLang="en-US"/>
              <a:t>対処法</a:t>
            </a:r>
            <a:r>
              <a:rPr kumimoji="1" lang="en-US" altLang="ja-JP" dirty="0"/>
              <a:t>: </a:t>
            </a:r>
            <a:r>
              <a:rPr kumimoji="1" lang="ja-JP" altLang="en-US"/>
              <a:t>正規表現で表現できないパターン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2513" y="1600201"/>
            <a:ext cx="11388437" cy="5014355"/>
          </a:xfrm>
        </p:spPr>
        <p:txBody>
          <a:bodyPr>
            <a:normAutofit/>
          </a:bodyPr>
          <a:lstStyle/>
          <a:p>
            <a:r>
              <a:rPr lang="ja-JP" altLang="en-US"/>
              <a:t>例</a:t>
            </a:r>
            <a:r>
              <a:rPr lang="ja-JP" altLang="en-US" dirty="0"/>
              <a:t>：</a:t>
            </a:r>
            <a:r>
              <a:rPr lang="en-US" altLang="ja-JP" dirty="0"/>
              <a:t>nested comments</a:t>
            </a:r>
          </a:p>
          <a:p>
            <a:pPr lvl="1"/>
            <a:r>
              <a:rPr lang="en-US" altLang="ja-JP" dirty="0"/>
              <a:t>(* </a:t>
            </a:r>
            <a:r>
              <a:rPr lang="ja-JP" altLang="en-US" dirty="0"/>
              <a:t>これは </a:t>
            </a:r>
            <a:r>
              <a:rPr lang="en-US" altLang="ja-JP" dirty="0"/>
              <a:t>(* </a:t>
            </a:r>
            <a:r>
              <a:rPr lang="ja-JP" altLang="en-US" dirty="0"/>
              <a:t>正しいコメント </a:t>
            </a:r>
            <a:r>
              <a:rPr lang="en-US" altLang="ja-JP" dirty="0"/>
              <a:t>*) </a:t>
            </a:r>
            <a:r>
              <a:rPr lang="ja-JP" altLang="en-US"/>
              <a:t>です </a:t>
            </a:r>
            <a:r>
              <a:rPr lang="en-US" altLang="ja-JP" dirty="0"/>
              <a:t>*)</a:t>
            </a:r>
          </a:p>
          <a:p>
            <a:pPr lvl="1"/>
            <a:r>
              <a:rPr lang="en-US" altLang="ja-JP" dirty="0"/>
              <a:t>(* </a:t>
            </a:r>
            <a:r>
              <a:rPr lang="ja-JP" altLang="en-US" dirty="0"/>
              <a:t>これは </a:t>
            </a:r>
            <a:r>
              <a:rPr lang="en-US" altLang="ja-JP" dirty="0"/>
              <a:t>(* </a:t>
            </a:r>
            <a:r>
              <a:rPr lang="ja-JP" altLang="en-US" dirty="0"/>
              <a:t>コメントが閉じて</a:t>
            </a:r>
            <a:r>
              <a:rPr lang="ja-JP" altLang="en-US"/>
              <a:t>いません </a:t>
            </a:r>
            <a:r>
              <a:rPr lang="en-US" altLang="ja-JP" dirty="0"/>
              <a:t>*)</a:t>
            </a:r>
          </a:p>
          <a:p>
            <a:endParaRPr lang="en-US" altLang="ja-JP" dirty="0"/>
          </a:p>
          <a:p>
            <a:r>
              <a:rPr lang="ja-JP" altLang="en-US"/>
              <a:t>対処方法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/>
              <a:t>個別にプログラミング</a:t>
            </a:r>
            <a:endParaRPr lang="en-US" altLang="ja-JP" dirty="0"/>
          </a:p>
          <a:p>
            <a:pPr lvl="1"/>
            <a:r>
              <a:rPr lang="ja-JP" altLang="en-US"/>
              <a:t>トークン</a:t>
            </a:r>
            <a:r>
              <a:rPr lang="ja-JP" altLang="en-US" dirty="0"/>
              <a:t>の定義を見直して構文解析</a:t>
            </a:r>
            <a:r>
              <a:rPr lang="ja-JP" altLang="en-US"/>
              <a:t>に先送り</a:t>
            </a:r>
            <a:r>
              <a:rPr lang="en-US" altLang="ja-JP" dirty="0"/>
              <a:t> (e.g. C</a:t>
            </a:r>
            <a:r>
              <a:rPr lang="ja-JP" altLang="en-US" dirty="0"/>
              <a:t>言語において「変数名」と「型の名前」は字句解析段階では区別</a:t>
            </a:r>
            <a:r>
              <a:rPr lang="ja-JP" altLang="en-US"/>
              <a:t>不能）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通常</a:t>
            </a:r>
            <a:r>
              <a:rPr lang="ja-JP" altLang="en-US" dirty="0"/>
              <a:t>のプログラミング言語では</a:t>
            </a:r>
            <a:r>
              <a:rPr lang="ja-JP" altLang="ja-JP" dirty="0"/>
              <a:t> </a:t>
            </a:r>
            <a:r>
              <a:rPr lang="en-US" altLang="ja-JP" dirty="0"/>
              <a:t>”nested comments </a:t>
            </a:r>
            <a:r>
              <a:rPr lang="ja-JP" altLang="en-US"/>
              <a:t>以外</a:t>
            </a:r>
            <a:r>
              <a:rPr lang="ja-JP" altLang="en-US" dirty="0"/>
              <a:t>はまれ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436370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の前に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: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文脈自由文法の復習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構文解析において考慮が必要な事項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トップダウン構文解析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Nulls, First, Follows </a:t>
            </a:r>
            <a:r>
              <a:rPr lang="ja-JP" altLang="en-US">
                <a:sym typeface="Wingdings" pitchFamily="2" charset="2"/>
              </a:rPr>
              <a:t>を計算するアルゴリズム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641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正規表現とオートマトン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字句解析におけるオートマトンにおける問題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トークンと属性の出力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複数のトークンを連続して認識させるには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Longest match </a:t>
            </a:r>
            <a:r>
              <a:rPr lang="ja-JP" altLang="en-US">
                <a:sym typeface="Wingdings" pitchFamily="2" charset="2"/>
              </a:rPr>
              <a:t>と</a:t>
            </a:r>
            <a:r>
              <a:rPr lang="en-US" altLang="ja-JP" dirty="0">
                <a:sym typeface="Wingdings" pitchFamily="2" charset="2"/>
              </a:rPr>
              <a:t> first match </a:t>
            </a:r>
            <a:r>
              <a:rPr lang="ja-JP" altLang="en-US">
                <a:sym typeface="Wingdings" pitchFamily="2" charset="2"/>
              </a:rPr>
              <a:t>の実装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72400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構文解析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47528" y="1495280"/>
            <a:ext cx="8229600" cy="4525963"/>
          </a:xfrm>
        </p:spPr>
        <p:txBody>
          <a:bodyPr/>
          <a:lstStyle/>
          <a:p>
            <a:r>
              <a:rPr lang="ja-JP" altLang="en-US" dirty="0"/>
              <a:t>トークンの列を論理的構造を表す木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AST</a:t>
            </a:r>
            <a:r>
              <a:rPr lang="ja-JP" altLang="en-US" dirty="0"/>
              <a:t>、抽象構文木）に変換</a:t>
            </a:r>
          </a:p>
        </p:txBody>
      </p:sp>
      <p:sp>
        <p:nvSpPr>
          <p:cNvPr id="4" name="テキスト ボックス 1"/>
          <p:cNvSpPr txBox="1">
            <a:spLocks noChangeArrowheads="1"/>
          </p:cNvSpPr>
          <p:nvPr/>
        </p:nvSpPr>
        <p:spPr bwMode="auto">
          <a:xfrm>
            <a:off x="1847528" y="3789041"/>
            <a:ext cx="4913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Arial" charset="0"/>
                <a:ea typeface="HGP創英角ﾎﾟｯﾌﾟ体" pitchFamily="50" charset="-128"/>
              </a:rPr>
              <a:t>ID(“x”) PLUS </a:t>
            </a:r>
            <a:r>
              <a:rPr lang="en-US" altLang="ja-JP" sz="2400" dirty="0" err="1">
                <a:latin typeface="Arial" charset="0"/>
                <a:ea typeface="HGP創英角ﾎﾟｯﾌﾟ体" pitchFamily="50" charset="-128"/>
              </a:rPr>
              <a:t>Int</a:t>
            </a:r>
            <a:r>
              <a:rPr lang="en-US" altLang="ja-JP" sz="2400" dirty="0">
                <a:latin typeface="Arial" charset="0"/>
                <a:ea typeface="HGP創英角ﾎﾟｯﾌﾟ体" pitchFamily="50" charset="-128"/>
              </a:rPr>
              <a:t>(3) MULT ID(“y”)</a:t>
            </a:r>
            <a:endParaRPr lang="ja-JP" altLang="en-US" sz="2400" dirty="0">
              <a:latin typeface="Arial" charset="0"/>
              <a:ea typeface="HGP創英角ﾎﾟｯﾌﾟ体" pitchFamily="50" charset="-128"/>
            </a:endParaRPr>
          </a:p>
        </p:txBody>
      </p:sp>
      <p:cxnSp>
        <p:nvCxnSpPr>
          <p:cNvPr id="6" name="直線矢印コネクタ 5"/>
          <p:cNvCxnSpPr>
            <a:cxnSpLocks/>
          </p:cNvCxnSpPr>
          <p:nvPr/>
        </p:nvCxnSpPr>
        <p:spPr bwMode="auto">
          <a:xfrm flipV="1">
            <a:off x="6873721" y="4019872"/>
            <a:ext cx="579729" cy="384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33"/>
          <p:cNvCxnSpPr>
            <a:cxnSpLocks noChangeShapeType="1"/>
          </p:cNvCxnSpPr>
          <p:nvPr/>
        </p:nvCxnSpPr>
        <p:spPr bwMode="auto">
          <a:xfrm flipH="1">
            <a:off x="7669855" y="3953057"/>
            <a:ext cx="271363" cy="1951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34"/>
          <p:cNvCxnSpPr>
            <a:cxnSpLocks noChangeShapeType="1"/>
          </p:cNvCxnSpPr>
          <p:nvPr/>
        </p:nvCxnSpPr>
        <p:spPr bwMode="auto">
          <a:xfrm>
            <a:off x="8199885" y="3964165"/>
            <a:ext cx="366580" cy="1951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テキスト ボックス 35"/>
          <p:cNvSpPr txBox="1">
            <a:spLocks noChangeArrowheads="1"/>
          </p:cNvSpPr>
          <p:nvPr/>
        </p:nvSpPr>
        <p:spPr bwMode="auto">
          <a:xfrm>
            <a:off x="7358815" y="4102781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400" dirty="0"/>
              <a:t>x</a:t>
            </a:r>
            <a:endParaRPr lang="ja-JP" altLang="en-US" sz="2400" dirty="0"/>
          </a:p>
        </p:txBody>
      </p:sp>
      <p:sp>
        <p:nvSpPr>
          <p:cNvPr id="16" name="テキスト ボックス 2"/>
          <p:cNvSpPr txBox="1">
            <a:spLocks noChangeArrowheads="1"/>
          </p:cNvSpPr>
          <p:nvPr/>
        </p:nvSpPr>
        <p:spPr bwMode="auto">
          <a:xfrm>
            <a:off x="7834854" y="3527429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800" dirty="0"/>
              <a:t>+</a:t>
            </a:r>
            <a:endParaRPr lang="ja-JP" altLang="en-US" sz="2800" dirty="0"/>
          </a:p>
        </p:txBody>
      </p:sp>
      <p:cxnSp>
        <p:nvCxnSpPr>
          <p:cNvPr id="17" name="直線コネクタ 33"/>
          <p:cNvCxnSpPr>
            <a:cxnSpLocks noChangeShapeType="1"/>
          </p:cNvCxnSpPr>
          <p:nvPr/>
        </p:nvCxnSpPr>
        <p:spPr bwMode="auto">
          <a:xfrm flipH="1">
            <a:off x="8267404" y="4387221"/>
            <a:ext cx="271363" cy="1951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コネクタ 34"/>
          <p:cNvCxnSpPr>
            <a:cxnSpLocks noChangeShapeType="1"/>
          </p:cNvCxnSpPr>
          <p:nvPr/>
        </p:nvCxnSpPr>
        <p:spPr bwMode="auto">
          <a:xfrm>
            <a:off x="8593523" y="4363981"/>
            <a:ext cx="366580" cy="1951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2"/>
          <p:cNvSpPr txBox="1">
            <a:spLocks noChangeArrowheads="1"/>
          </p:cNvSpPr>
          <p:nvPr/>
        </p:nvSpPr>
        <p:spPr bwMode="auto">
          <a:xfrm>
            <a:off x="8417402" y="4097504"/>
            <a:ext cx="348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400" dirty="0"/>
              <a:t>*</a:t>
            </a:r>
            <a:endParaRPr lang="ja-JP" altLang="en-US" sz="2400" dirty="0"/>
          </a:p>
        </p:txBody>
      </p:sp>
      <p:sp>
        <p:nvSpPr>
          <p:cNvPr id="20" name="テキスト ボックス 32"/>
          <p:cNvSpPr txBox="1">
            <a:spLocks noChangeArrowheads="1"/>
          </p:cNvSpPr>
          <p:nvPr/>
        </p:nvSpPr>
        <p:spPr bwMode="auto">
          <a:xfrm>
            <a:off x="8099777" y="4533624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400" dirty="0"/>
              <a:t>3</a:t>
            </a:r>
            <a:endParaRPr lang="ja-JP" altLang="en-US" sz="2400" dirty="0"/>
          </a:p>
        </p:txBody>
      </p:sp>
      <p:sp>
        <p:nvSpPr>
          <p:cNvPr id="21" name="テキスト ボックス 36"/>
          <p:cNvSpPr txBox="1">
            <a:spLocks noChangeArrowheads="1"/>
          </p:cNvSpPr>
          <p:nvPr/>
        </p:nvSpPr>
        <p:spPr bwMode="auto">
          <a:xfrm>
            <a:off x="8858907" y="4548276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mic Sans MS" pitchFamily="66" charset="0"/>
                <a:ea typeface="HGS創英角ﾎﾟｯﾌﾟ体" pitchFamily="50" charset="-128"/>
              </a:defRPr>
            </a:lvl9pPr>
          </a:lstStyle>
          <a:p>
            <a:pPr eaLnBrk="1" hangingPunct="1"/>
            <a:r>
              <a:rPr lang="en-US" altLang="ja-JP" sz="2400" dirty="0"/>
              <a:t>y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2861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構文解析の基本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文脈自由文法を用いて構文を定義</a:t>
            </a:r>
            <a:endParaRPr lang="en-US" altLang="ja-JP" dirty="0"/>
          </a:p>
          <a:p>
            <a:pPr marL="457189" lvl="1" indent="0">
              <a:buNone/>
            </a:pPr>
            <a:r>
              <a:rPr kumimoji="1" lang="ja-JP" altLang="en-US" dirty="0"/>
              <a:t>　</a:t>
            </a:r>
            <a:r>
              <a:rPr lang="en-US" altLang="ja-JP" dirty="0"/>
              <a:t>E </a:t>
            </a:r>
            <a:r>
              <a:rPr lang="en-US" altLang="ja-JP" dirty="0">
                <a:sym typeface="Symbol"/>
              </a:rPr>
              <a:t> id | </a:t>
            </a:r>
            <a:r>
              <a:rPr lang="en-US" altLang="ja-JP" dirty="0" err="1">
                <a:sym typeface="Symbol"/>
              </a:rPr>
              <a:t>num</a:t>
            </a:r>
            <a:r>
              <a:rPr lang="en-US" altLang="ja-JP" dirty="0">
                <a:sym typeface="Symbol"/>
              </a:rPr>
              <a:t> | E+E | E * E | (E)</a:t>
            </a: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  <a:p>
            <a:r>
              <a:rPr lang="ja-JP" altLang="en-US" dirty="0"/>
              <a:t>与えられた入力トークン列が文脈自由文法によって生成できるか</a:t>
            </a:r>
            <a:r>
              <a:rPr lang="ja-JP" altLang="en-US"/>
              <a:t>を判定</a:t>
            </a:r>
            <a:endParaRPr lang="en-US" altLang="ja-JP" dirty="0"/>
          </a:p>
          <a:p>
            <a:pPr lvl="1"/>
            <a:r>
              <a:rPr lang="ja-JP" altLang="en-US"/>
              <a:t>生成</a:t>
            </a:r>
            <a:r>
              <a:rPr lang="ja-JP" altLang="en-US" dirty="0"/>
              <a:t>できればその導出木</a:t>
            </a:r>
            <a:r>
              <a:rPr lang="ja-JP" altLang="en-US"/>
              <a:t>を出力</a:t>
            </a: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endParaRPr lang="ja-JP" altLang="en-US" dirty="0"/>
          </a:p>
          <a:p>
            <a:pPr marL="457189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40167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文脈自由文法（復習）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４つ組 </a:t>
            </a:r>
            <a:r>
              <a:rPr lang="en-US" altLang="ja-JP" dirty="0"/>
              <a:t>G = (</a:t>
            </a:r>
            <a:r>
              <a:rPr lang="en-US" altLang="ja-JP" dirty="0">
                <a:latin typeface="Symbol" pitchFamily="18" charset="2"/>
              </a:rPr>
              <a:t>S</a:t>
            </a:r>
            <a:r>
              <a:rPr lang="en-US" altLang="ja-JP" dirty="0"/>
              <a:t>, N, R, S)</a:t>
            </a:r>
          </a:p>
          <a:p>
            <a:pPr lvl="1"/>
            <a:r>
              <a:rPr lang="en-US" altLang="ja-JP" dirty="0">
                <a:latin typeface="+mj-lt"/>
              </a:rPr>
              <a:t> </a:t>
            </a:r>
            <a:r>
              <a:rPr lang="en-US" altLang="ja-JP" dirty="0">
                <a:latin typeface="Symbol" pitchFamily="18" charset="2"/>
              </a:rPr>
              <a:t>S: </a:t>
            </a:r>
            <a:r>
              <a:rPr lang="ja-JP" altLang="en-US" dirty="0">
                <a:latin typeface="Symbol" pitchFamily="18" charset="2"/>
              </a:rPr>
              <a:t>終端記号（ここではトークン）の集合</a:t>
            </a:r>
            <a:endParaRPr lang="en-US" altLang="ja-JP" dirty="0">
              <a:latin typeface="Symbol" pitchFamily="18" charset="2"/>
            </a:endParaRPr>
          </a:p>
          <a:p>
            <a:pPr lvl="1"/>
            <a:r>
              <a:rPr lang="en-US" altLang="ja-JP" dirty="0"/>
              <a:t>N: </a:t>
            </a:r>
            <a:r>
              <a:rPr lang="ja-JP" altLang="en-US" dirty="0"/>
              <a:t>非終端記号の集合</a:t>
            </a:r>
            <a:endParaRPr lang="en-US" altLang="ja-JP" dirty="0"/>
          </a:p>
          <a:p>
            <a:pPr lvl="1"/>
            <a:r>
              <a:rPr lang="en-US" altLang="ja-JP" dirty="0"/>
              <a:t>R: </a:t>
            </a:r>
            <a:r>
              <a:rPr lang="ja-JP" altLang="en-US" dirty="0"/>
              <a:t>生成規則</a:t>
            </a:r>
            <a:r>
              <a:rPr lang="en-US" altLang="ja-JP" dirty="0"/>
              <a:t>A </a:t>
            </a:r>
            <a:r>
              <a:rPr lang="en-US" altLang="ja-JP" dirty="0">
                <a:sym typeface="Symbol"/>
              </a:rPr>
              <a:t></a:t>
            </a:r>
            <a:r>
              <a:rPr lang="en-US" altLang="ja-JP" dirty="0">
                <a:latin typeface="Symbol" pitchFamily="18" charset="2"/>
                <a:sym typeface="Symbol"/>
              </a:rPr>
              <a:t>a</a:t>
            </a:r>
            <a:r>
              <a:rPr lang="en-US" altLang="ja-JP" dirty="0">
                <a:sym typeface="Symbol"/>
              </a:rPr>
              <a:t> (A</a:t>
            </a:r>
            <a:r>
              <a:rPr lang="en-US" altLang="ja-JP" dirty="0">
                <a:latin typeface="Symbol" pitchFamily="18" charset="2"/>
                <a:sym typeface="Symbol"/>
              </a:rPr>
              <a:t>  </a:t>
            </a:r>
            <a:r>
              <a:rPr lang="en-US" altLang="ja-JP" dirty="0">
                <a:sym typeface="Symbol"/>
              </a:rPr>
              <a:t>N, </a:t>
            </a:r>
            <a:r>
              <a:rPr lang="en-US" altLang="ja-JP" dirty="0">
                <a:latin typeface="Symbol" pitchFamily="18" charset="2"/>
                <a:sym typeface="Symbol"/>
              </a:rPr>
              <a:t>a </a:t>
            </a:r>
            <a:r>
              <a:rPr lang="en-US" altLang="ja-JP" dirty="0">
                <a:sym typeface="Symbol"/>
              </a:rPr>
              <a:t>(</a:t>
            </a:r>
            <a:r>
              <a:rPr lang="en-US" altLang="ja-JP" dirty="0">
                <a:latin typeface="Symbol" pitchFamily="18" charset="2"/>
              </a:rPr>
              <a:t>S </a:t>
            </a:r>
            <a:r>
              <a:rPr lang="en-US" altLang="ja-JP" dirty="0">
                <a:latin typeface="Symbol" pitchFamily="18" charset="2"/>
                <a:sym typeface="Symbol"/>
              </a:rPr>
              <a:t></a:t>
            </a:r>
            <a:r>
              <a:rPr lang="en-US" altLang="ja-JP" dirty="0">
                <a:sym typeface="Symbol"/>
              </a:rPr>
              <a:t>N)*)</a:t>
            </a:r>
            <a:r>
              <a:rPr lang="ja-JP" altLang="en-US" dirty="0">
                <a:sym typeface="Symbol"/>
              </a:rPr>
              <a:t>の集合</a:t>
            </a:r>
            <a:endParaRPr lang="en-US" altLang="ja-JP" dirty="0">
              <a:sym typeface="Symbol"/>
            </a:endParaRPr>
          </a:p>
          <a:p>
            <a:pPr lvl="1"/>
            <a:r>
              <a:rPr lang="en-US" altLang="ja-JP" dirty="0">
                <a:sym typeface="Symbol"/>
              </a:rPr>
              <a:t>S: </a:t>
            </a:r>
            <a:r>
              <a:rPr lang="ja-JP" altLang="en-US" dirty="0">
                <a:sym typeface="Symbol"/>
              </a:rPr>
              <a:t>開始記号</a:t>
            </a:r>
            <a:r>
              <a:rPr lang="en-US" altLang="ja-JP" sz="2000" dirty="0">
                <a:sym typeface="Symbol"/>
              </a:rPr>
              <a:t> </a:t>
            </a:r>
            <a:endParaRPr lang="en-US" altLang="ja-JP" sz="2000" dirty="0"/>
          </a:p>
          <a:p>
            <a:r>
              <a:rPr lang="en-US" altLang="ja-JP" dirty="0"/>
              <a:t>G</a:t>
            </a:r>
            <a:r>
              <a:rPr lang="ja-JP" altLang="en-US" dirty="0"/>
              <a:t>が生成する言語：</a:t>
            </a:r>
            <a:br>
              <a:rPr lang="en-US" altLang="ja-JP" dirty="0"/>
            </a:br>
            <a:r>
              <a:rPr lang="ja-JP" altLang="en-US" sz="2400" dirty="0"/>
              <a:t>生成規則を使って</a:t>
            </a:r>
            <a:r>
              <a:rPr lang="en-US" altLang="ja-JP" sz="2400" dirty="0"/>
              <a:t>S</a:t>
            </a:r>
            <a:r>
              <a:rPr lang="ja-JP" altLang="en-US" sz="2400" dirty="0"/>
              <a:t>を書き換えて得られる語の集合</a:t>
            </a:r>
            <a:endParaRPr lang="en-US" altLang="ja-JP" sz="2400" dirty="0"/>
          </a:p>
          <a:p>
            <a:pPr marL="457189" lvl="1" indent="0">
              <a:buNone/>
            </a:pPr>
            <a:r>
              <a:rPr lang="en-US" altLang="ja-JP" dirty="0"/>
              <a:t>L(G) = {w</a:t>
            </a:r>
            <a:r>
              <a:rPr lang="en-US" altLang="ja-JP" dirty="0">
                <a:latin typeface="Symbol" pitchFamily="18" charset="2"/>
                <a:sym typeface="Symbol"/>
              </a:rPr>
              <a:t>  </a:t>
            </a:r>
            <a:r>
              <a:rPr lang="en-US" altLang="ja-JP" dirty="0">
                <a:latin typeface="Symbol" pitchFamily="18" charset="2"/>
              </a:rPr>
              <a:t>S</a:t>
            </a:r>
            <a:r>
              <a:rPr lang="en-US" altLang="ja-JP" dirty="0">
                <a:sym typeface="Symbol"/>
              </a:rPr>
              <a:t>*</a:t>
            </a:r>
            <a:r>
              <a:rPr lang="en-US" altLang="ja-JP" dirty="0"/>
              <a:t> | S </a:t>
            </a:r>
            <a:r>
              <a:rPr lang="en-US" altLang="ja-JP" dirty="0">
                <a:sym typeface="Symbol"/>
              </a:rPr>
              <a:t>* w}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0723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840" y="-25103"/>
            <a:ext cx="11585359" cy="1143000"/>
          </a:xfrm>
        </p:spPr>
        <p:txBody>
          <a:bodyPr/>
          <a:lstStyle/>
          <a:p>
            <a:r>
              <a:rPr kumimoji="1" lang="ja-JP" altLang="en-US" dirty="0"/>
              <a:t>導出列と構文解析木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9394" y="960690"/>
            <a:ext cx="11230253" cy="5719511"/>
          </a:xfrm>
        </p:spPr>
        <p:txBody>
          <a:bodyPr>
            <a:normAutofit/>
          </a:bodyPr>
          <a:lstStyle/>
          <a:p>
            <a:pPr lvl="0"/>
            <a:r>
              <a:rPr lang="ja-JP" altLang="en-US" dirty="0">
                <a:solidFill>
                  <a:srgbClr val="000000"/>
                </a:solidFill>
              </a:rPr>
              <a:t>導出列：開始記号から語</a:t>
            </a:r>
            <a:r>
              <a:rPr lang="en-US" altLang="ja-JP" dirty="0">
                <a:solidFill>
                  <a:srgbClr val="000000"/>
                </a:solidFill>
              </a:rPr>
              <a:t>w</a:t>
            </a:r>
            <a:r>
              <a:rPr lang="en-US" altLang="ja-JP" dirty="0">
                <a:solidFill>
                  <a:srgbClr val="000000"/>
                </a:solidFill>
                <a:latin typeface="Symbol" pitchFamily="18" charset="2"/>
                <a:sym typeface="Symbol"/>
              </a:rPr>
              <a:t>  </a:t>
            </a:r>
            <a:r>
              <a:rPr lang="en-US" altLang="ja-JP" dirty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*</a:t>
            </a:r>
            <a:r>
              <a:rPr lang="ja-JP" altLang="en-US" dirty="0" err="1">
                <a:solidFill>
                  <a:srgbClr val="000000"/>
                </a:solidFill>
              </a:rPr>
              <a:t>への</a:t>
            </a:r>
            <a:r>
              <a:rPr lang="ja-JP" altLang="en-US" dirty="0">
                <a:solidFill>
                  <a:srgbClr val="000000"/>
                </a:solidFill>
              </a:rPr>
              <a:t>書き換え列</a:t>
            </a:r>
            <a:endParaRPr lang="en-US" altLang="ja-JP" dirty="0">
              <a:solidFill>
                <a:srgbClr val="000000"/>
              </a:solidFill>
            </a:endParaRPr>
          </a:p>
          <a:p>
            <a:pPr marL="457189" lvl="1" indent="0">
              <a:buNone/>
            </a:pPr>
            <a:r>
              <a:rPr lang="ja-JP" altLang="en-US" sz="2000" dirty="0">
                <a:solidFill>
                  <a:srgbClr val="000000"/>
                </a:solidFill>
              </a:rPr>
              <a:t>　</a:t>
            </a:r>
            <a:r>
              <a:rPr lang="en-US" altLang="ja-JP" sz="2000" dirty="0">
                <a:solidFill>
                  <a:srgbClr val="FF0000"/>
                </a:solidFill>
              </a:rPr>
              <a:t>E</a:t>
            </a:r>
            <a:r>
              <a:rPr lang="en-US" altLang="ja-JP" sz="2000" dirty="0">
                <a:solidFill>
                  <a:srgbClr val="000000"/>
                </a:solidFill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sym typeface="Symbol"/>
              </a:rPr>
              <a:t> E+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sz="2000" dirty="0">
                <a:solidFill>
                  <a:srgbClr val="000000"/>
                </a:solidFill>
                <a:sym typeface="Symbol"/>
              </a:rPr>
              <a:t>  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sz="2000" dirty="0">
                <a:solidFill>
                  <a:srgbClr val="000000"/>
                </a:solidFill>
                <a:sym typeface="Symbol"/>
              </a:rPr>
              <a:t>+E</a:t>
            </a:r>
            <a:r>
              <a:rPr lang="en-US" altLang="ja-JP" sz="2000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sz="2000" dirty="0">
                <a:solidFill>
                  <a:srgbClr val="000000"/>
                </a:solidFill>
                <a:sym typeface="Symbol"/>
              </a:rPr>
              <a:t>E  </a:t>
            </a:r>
            <a:r>
              <a:rPr lang="en-US" altLang="ja-JP" sz="2000" dirty="0" err="1">
                <a:solidFill>
                  <a:srgbClr val="000000"/>
                </a:solidFill>
                <a:sym typeface="Symbol"/>
              </a:rPr>
              <a:t>id+</a:t>
            </a:r>
            <a:r>
              <a:rPr lang="en-US" altLang="ja-JP" sz="2000" dirty="0" err="1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sz="2000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sz="2000" dirty="0">
                <a:solidFill>
                  <a:srgbClr val="000000"/>
                </a:solidFill>
                <a:sym typeface="Symbol"/>
              </a:rPr>
              <a:t>E </a:t>
            </a:r>
            <a:r>
              <a:rPr lang="en-US" altLang="ja-JP" sz="2000" dirty="0" err="1">
                <a:solidFill>
                  <a:srgbClr val="000000"/>
                </a:solidFill>
                <a:sym typeface="Symbol"/>
              </a:rPr>
              <a:t>id+num</a:t>
            </a:r>
            <a:r>
              <a:rPr lang="en-US" altLang="ja-JP" sz="2000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sz="2000" dirty="0">
                <a:solidFill>
                  <a:srgbClr val="000000"/>
                </a:solidFill>
                <a:sym typeface="Symbol"/>
              </a:rPr>
              <a:t>  </a:t>
            </a:r>
            <a:r>
              <a:rPr lang="en-US" altLang="ja-JP" sz="2000" dirty="0" err="1">
                <a:solidFill>
                  <a:srgbClr val="000000"/>
                </a:solidFill>
                <a:sym typeface="Symbol"/>
              </a:rPr>
              <a:t>id+num</a:t>
            </a:r>
            <a:r>
              <a:rPr lang="en-US" altLang="ja-JP" sz="2000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sz="2000" dirty="0">
                <a:solidFill>
                  <a:srgbClr val="000000"/>
                </a:solidFill>
                <a:sym typeface="Symbol"/>
              </a:rPr>
              <a:t>id</a:t>
            </a:r>
            <a:endParaRPr lang="ja-JP" altLang="en-US" dirty="0">
              <a:solidFill>
                <a:srgbClr val="000000"/>
              </a:solidFill>
            </a:endParaRPr>
          </a:p>
          <a:p>
            <a:pPr lvl="0"/>
            <a:r>
              <a:rPr lang="ja-JP" altLang="en-US">
                <a:solidFill>
                  <a:srgbClr val="000000"/>
                </a:solidFill>
              </a:rPr>
              <a:t>構文解析木（具象構文木）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導出の過程を木構造で表現したもの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endParaRPr lang="en-US" altLang="ja-JP" dirty="0">
              <a:solidFill>
                <a:srgbClr val="000000"/>
              </a:solidFill>
            </a:endParaRPr>
          </a:p>
          <a:p>
            <a:pPr lvl="1"/>
            <a:endParaRPr lang="en-US" altLang="ja-JP" dirty="0">
              <a:solidFill>
                <a:srgbClr val="000000"/>
              </a:solidFill>
            </a:endParaRPr>
          </a:p>
          <a:p>
            <a:pPr lvl="1"/>
            <a:endParaRPr lang="en-US" altLang="ja-JP" dirty="0">
              <a:solidFill>
                <a:srgbClr val="000000"/>
              </a:solidFill>
            </a:endParaRPr>
          </a:p>
          <a:p>
            <a:pPr lvl="1"/>
            <a:endParaRPr lang="en-US" altLang="ja-JP" dirty="0">
              <a:solidFill>
                <a:srgbClr val="000000"/>
              </a:solidFill>
            </a:endParaRPr>
          </a:p>
          <a:p>
            <a:pPr lvl="1"/>
            <a:endParaRPr lang="en-US" altLang="ja-JP" dirty="0">
              <a:solidFill>
                <a:srgbClr val="000000"/>
              </a:solidFill>
            </a:endParaRPr>
          </a:p>
          <a:p>
            <a:pPr lvl="1"/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>
                <a:solidFill>
                  <a:srgbClr val="000000"/>
                </a:solidFill>
              </a:rPr>
              <a:t>意味のない書き換え順序による違いを除去</a:t>
            </a:r>
            <a:endParaRPr lang="en-US" altLang="ja-JP" dirty="0">
              <a:solidFill>
                <a:srgbClr val="000000"/>
              </a:solidFill>
            </a:endParaRPr>
          </a:p>
          <a:p>
            <a:pPr lvl="2"/>
            <a:r>
              <a:rPr lang="en-US" altLang="ja-JP" dirty="0">
                <a:solidFill>
                  <a:srgbClr val="000000"/>
                </a:solidFill>
              </a:rPr>
              <a:t>E 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 E+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 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E+E</a:t>
            </a:r>
            <a:r>
              <a:rPr lang="en-US" altLang="ja-JP" b="1" dirty="0">
                <a:solidFill>
                  <a:srgbClr val="FF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E </a:t>
            </a:r>
            <a:r>
              <a:rPr lang="en-US" altLang="ja-JP" dirty="0">
                <a:sym typeface="Symbol"/>
              </a:rPr>
              <a:t> </a:t>
            </a:r>
            <a:r>
              <a:rPr lang="en-US" altLang="ja-JP" dirty="0" err="1">
                <a:sym typeface="Symbol"/>
              </a:rPr>
              <a:t>id+E</a:t>
            </a:r>
            <a:r>
              <a:rPr lang="en-US" altLang="ja-JP" b="1" dirty="0"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ym typeface="Symbol"/>
              </a:rPr>
              <a:t>E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 </a:t>
            </a:r>
            <a:r>
              <a:rPr lang="en-US" altLang="ja-JP" dirty="0" err="1">
                <a:solidFill>
                  <a:srgbClr val="000000"/>
                </a:solidFill>
                <a:sym typeface="Symbol"/>
              </a:rPr>
              <a:t>id+num</a:t>
            </a:r>
            <a:r>
              <a:rPr lang="en-US" altLang="ja-JP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E  </a:t>
            </a:r>
            <a:r>
              <a:rPr lang="en-US" altLang="ja-JP" dirty="0" err="1">
                <a:solidFill>
                  <a:srgbClr val="000000"/>
                </a:solidFill>
                <a:sym typeface="Symbol"/>
              </a:rPr>
              <a:t>id+num</a:t>
            </a:r>
            <a:r>
              <a:rPr lang="en-US" altLang="ja-JP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id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</a:rPr>
              <a:t>E 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+E  </a:t>
            </a:r>
            <a:r>
              <a:rPr lang="en-US" altLang="ja-JP" dirty="0" err="1">
                <a:solidFill>
                  <a:srgbClr val="FF0000"/>
                </a:solidFill>
                <a:sym typeface="Symbol"/>
              </a:rPr>
              <a:t>id+E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 </a:t>
            </a:r>
            <a:r>
              <a:rPr lang="en-US" altLang="ja-JP" dirty="0" err="1">
                <a:solidFill>
                  <a:srgbClr val="000000"/>
                </a:solidFill>
                <a:sym typeface="Symbol"/>
              </a:rPr>
              <a:t>id+E</a:t>
            </a:r>
            <a:r>
              <a:rPr lang="en-US" altLang="ja-JP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E </a:t>
            </a:r>
            <a:r>
              <a:rPr lang="en-US" altLang="ja-JP" dirty="0" err="1">
                <a:solidFill>
                  <a:srgbClr val="000000"/>
                </a:solidFill>
                <a:sym typeface="Symbol"/>
              </a:rPr>
              <a:t>id+num</a:t>
            </a:r>
            <a:r>
              <a:rPr lang="en-US" altLang="ja-JP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E  </a:t>
            </a:r>
            <a:r>
              <a:rPr lang="en-US" altLang="ja-JP" dirty="0" err="1">
                <a:solidFill>
                  <a:srgbClr val="000000"/>
                </a:solidFill>
                <a:sym typeface="Symbol"/>
              </a:rPr>
              <a:t>id+num</a:t>
            </a:r>
            <a:r>
              <a:rPr lang="en-US" altLang="ja-JP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id</a:t>
            </a:r>
            <a:endParaRPr lang="en-US" altLang="ja-JP" dirty="0">
              <a:solidFill>
                <a:srgbClr val="000000"/>
              </a:solidFill>
            </a:endParaRPr>
          </a:p>
          <a:p>
            <a:pPr marL="457189" lvl="1" indent="0">
              <a:buNone/>
            </a:pPr>
            <a:r>
              <a:rPr lang="ja-JP" altLang="en-US" sz="2000">
                <a:solidFill>
                  <a:srgbClr val="000000"/>
                </a:solidFill>
              </a:rPr>
              <a:t>　</a:t>
            </a:r>
            <a:endParaRPr lang="ja-JP" altLang="en-US">
              <a:solidFill>
                <a:srgbClr val="000000"/>
              </a:solidFill>
            </a:endParaRPr>
          </a:p>
          <a:p>
            <a:pPr marL="457189" lvl="1" indent="0">
              <a:buNone/>
            </a:pPr>
            <a:endParaRPr lang="ja-JP" altLang="en-US" dirty="0"/>
          </a:p>
          <a:p>
            <a:pPr marL="457189" lvl="1" indent="0">
              <a:buNone/>
            </a:pP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4630760" y="2565664"/>
            <a:ext cx="2318221" cy="2433168"/>
            <a:chOff x="3106761" y="2839446"/>
            <a:chExt cx="2318223" cy="2433167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3672300" y="2839446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106761" y="3460306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320372" y="3453510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cxnSp>
          <p:nvCxnSpPr>
            <p:cNvPr id="8" name="直線コネクタ 7"/>
            <p:cNvCxnSpPr/>
            <p:nvPr/>
          </p:nvCxnSpPr>
          <p:spPr bwMode="auto">
            <a:xfrm flipH="1">
              <a:off x="3394267" y="3221538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線コネクタ 9"/>
            <p:cNvCxnSpPr/>
            <p:nvPr/>
          </p:nvCxnSpPr>
          <p:spPr bwMode="auto">
            <a:xfrm>
              <a:off x="4049326" y="3221538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線コネクタ 13"/>
            <p:cNvCxnSpPr/>
            <p:nvPr/>
          </p:nvCxnSpPr>
          <p:spPr bwMode="auto">
            <a:xfrm>
              <a:off x="3886362" y="3227503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テキスト ボックス 15"/>
            <p:cNvSpPr txBox="1"/>
            <p:nvPr/>
          </p:nvSpPr>
          <p:spPr>
            <a:xfrm>
              <a:off x="3697849" y="346030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lang="ja-JP" altLang="en-US" sz="24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776213" y="4115199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989824" y="4108403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cxnSp>
          <p:nvCxnSpPr>
            <p:cNvPr id="19" name="直線コネクタ 18"/>
            <p:cNvCxnSpPr/>
            <p:nvPr/>
          </p:nvCxnSpPr>
          <p:spPr bwMode="auto">
            <a:xfrm flipH="1">
              <a:off x="4063719" y="3876431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19"/>
            <p:cNvCxnSpPr/>
            <p:nvPr/>
          </p:nvCxnSpPr>
          <p:spPr bwMode="auto">
            <a:xfrm>
              <a:off x="4718778" y="3876431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20"/>
            <p:cNvCxnSpPr/>
            <p:nvPr/>
          </p:nvCxnSpPr>
          <p:spPr bwMode="auto">
            <a:xfrm>
              <a:off x="4555814" y="3882396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/>
            <p:cNvSpPr txBox="1"/>
            <p:nvPr/>
          </p:nvSpPr>
          <p:spPr>
            <a:xfrm>
              <a:off x="4349226" y="4217267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*</a:t>
              </a:r>
              <a:endParaRPr lang="ja-JP" altLang="en-US" sz="2400" dirty="0"/>
            </a:p>
          </p:txBody>
        </p:sp>
        <p:cxnSp>
          <p:nvCxnSpPr>
            <p:cNvPr id="23" name="直線コネクタ 22"/>
            <p:cNvCxnSpPr/>
            <p:nvPr/>
          </p:nvCxnSpPr>
          <p:spPr bwMode="auto">
            <a:xfrm>
              <a:off x="3295274" y="3870698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テキスト ボックス 23"/>
            <p:cNvSpPr txBox="1"/>
            <p:nvPr/>
          </p:nvSpPr>
          <p:spPr>
            <a:xfrm>
              <a:off x="3106761" y="4161376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id</a:t>
              </a:r>
              <a:endParaRPr lang="ja-JP" altLang="en-US" sz="2400" dirty="0"/>
            </a:p>
          </p:txBody>
        </p:sp>
        <p:cxnSp>
          <p:nvCxnSpPr>
            <p:cNvPr id="25" name="直線コネクタ 24"/>
            <p:cNvCxnSpPr/>
            <p:nvPr/>
          </p:nvCxnSpPr>
          <p:spPr bwMode="auto">
            <a:xfrm>
              <a:off x="5170747" y="4520270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テキスト ボックス 25"/>
            <p:cNvSpPr txBox="1"/>
            <p:nvPr/>
          </p:nvSpPr>
          <p:spPr>
            <a:xfrm>
              <a:off x="4982234" y="4810948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id</a:t>
              </a:r>
              <a:endParaRPr lang="ja-JP" altLang="en-US" sz="2400" dirty="0"/>
            </a:p>
          </p:txBody>
        </p:sp>
        <p:cxnSp>
          <p:nvCxnSpPr>
            <p:cNvPr id="27" name="直線コネクタ 26"/>
            <p:cNvCxnSpPr/>
            <p:nvPr/>
          </p:nvCxnSpPr>
          <p:spPr bwMode="auto">
            <a:xfrm>
              <a:off x="3964726" y="4520270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テキスト ボックス 27"/>
            <p:cNvSpPr txBox="1"/>
            <p:nvPr/>
          </p:nvSpPr>
          <p:spPr>
            <a:xfrm>
              <a:off x="3636199" y="4810947"/>
              <a:ext cx="806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err="1"/>
                <a:t>num</a:t>
              </a:r>
              <a:endParaRPr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9103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840" y="-25103"/>
            <a:ext cx="11585359" cy="1143000"/>
          </a:xfrm>
        </p:spPr>
        <p:txBody>
          <a:bodyPr/>
          <a:lstStyle/>
          <a:p>
            <a:r>
              <a:rPr lang="ja-JP" altLang="en-US"/>
              <a:t>最左導出と最右導出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9394" y="960690"/>
            <a:ext cx="11230253" cy="5719511"/>
          </a:xfrm>
        </p:spPr>
        <p:txBody>
          <a:bodyPr>
            <a:normAutofit/>
          </a:bodyPr>
          <a:lstStyle/>
          <a:p>
            <a:pPr lvl="0"/>
            <a:r>
              <a:rPr lang="ja-JP" altLang="en-US">
                <a:solidFill>
                  <a:srgbClr val="000000"/>
                </a:solidFill>
              </a:rPr>
              <a:t>最左導出</a:t>
            </a:r>
            <a:r>
              <a:rPr lang="en-US" altLang="ja-JP" dirty="0">
                <a:solidFill>
                  <a:srgbClr val="000000"/>
                </a:solidFill>
              </a:rPr>
              <a:t> (leftmost derivation): </a:t>
            </a:r>
            <a:br>
              <a:rPr lang="en-US" altLang="ja-JP" dirty="0">
                <a:solidFill>
                  <a:srgbClr val="000000"/>
                </a:solidFill>
              </a:rPr>
            </a:br>
            <a:r>
              <a:rPr lang="ja-JP" altLang="en-US">
                <a:solidFill>
                  <a:srgbClr val="000000"/>
                </a:solidFill>
              </a:rPr>
              <a:t>導出の各時点で一番左にある非終端記号を書き換える導出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E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 E+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  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+E</a:t>
            </a:r>
            <a:r>
              <a:rPr lang="en-US" altLang="ja-JP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E  </a:t>
            </a:r>
            <a:r>
              <a:rPr lang="en-US" altLang="ja-JP" dirty="0" err="1">
                <a:solidFill>
                  <a:srgbClr val="000000"/>
                </a:solidFill>
                <a:sym typeface="Symbol"/>
              </a:rPr>
              <a:t>id+</a:t>
            </a:r>
            <a:r>
              <a:rPr lang="en-US" altLang="ja-JP" dirty="0" err="1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E </a:t>
            </a:r>
            <a:r>
              <a:rPr lang="en-US" altLang="ja-JP" dirty="0" err="1">
                <a:solidFill>
                  <a:srgbClr val="000000"/>
                </a:solidFill>
                <a:sym typeface="Symbol"/>
              </a:rPr>
              <a:t>id+num</a:t>
            </a:r>
            <a:r>
              <a:rPr lang="en-US" altLang="ja-JP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  </a:t>
            </a:r>
            <a:r>
              <a:rPr lang="en-US" altLang="ja-JP" dirty="0" err="1">
                <a:solidFill>
                  <a:srgbClr val="000000"/>
                </a:solidFill>
                <a:sym typeface="Symbol"/>
              </a:rPr>
              <a:t>id+num</a:t>
            </a:r>
            <a:r>
              <a:rPr lang="en-US" altLang="ja-JP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id</a:t>
            </a:r>
          </a:p>
          <a:p>
            <a:pPr lvl="0"/>
            <a:r>
              <a:rPr lang="ja-JP" altLang="en-US">
                <a:solidFill>
                  <a:srgbClr val="000000"/>
                </a:solidFill>
                <a:sym typeface="Symbol"/>
              </a:rPr>
              <a:t>最右導出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 (rightmost derivation):</a:t>
            </a:r>
            <a:br>
              <a:rPr lang="en-US" altLang="ja-JP" dirty="0">
                <a:solidFill>
                  <a:srgbClr val="000000"/>
                </a:solidFill>
                <a:sym typeface="Symbol"/>
              </a:rPr>
            </a:br>
            <a:r>
              <a:rPr lang="ja-JP" altLang="en-US">
                <a:solidFill>
                  <a:srgbClr val="000000"/>
                </a:solidFill>
                <a:sym typeface="Symbol"/>
              </a:rPr>
              <a:t>導出の各時点で一番右にある非終端記号を書き換える導出</a:t>
            </a:r>
            <a:endParaRPr lang="en-US" altLang="ja-JP" dirty="0">
              <a:solidFill>
                <a:srgbClr val="000000"/>
              </a:solidFill>
              <a:sym typeface="Symbol"/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E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 E+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  </a:t>
            </a:r>
            <a:r>
              <a:rPr lang="en-US" altLang="ja-JP" dirty="0">
                <a:sym typeface="Symbol"/>
              </a:rPr>
              <a:t>E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+E</a:t>
            </a:r>
            <a:r>
              <a:rPr lang="en-US" altLang="ja-JP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  E+</a:t>
            </a:r>
            <a:r>
              <a:rPr lang="en-US" altLang="ja-JP" dirty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olidFill>
                  <a:srgbClr val="000000"/>
                </a:solidFill>
                <a:ea typeface="Arial Unicode MS" pitchFamily="50" charset="-128"/>
                <a:cs typeface="Arial Unicode MS" pitchFamily="50" charset="-128"/>
                <a:sym typeface="Symbol"/>
              </a:rPr>
              <a:t>id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 </a:t>
            </a:r>
            <a:r>
              <a:rPr lang="en-US" altLang="ja-JP" dirty="0" err="1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ja-JP" dirty="0" err="1">
                <a:solidFill>
                  <a:srgbClr val="000000"/>
                </a:solidFill>
                <a:sym typeface="Symbol"/>
              </a:rPr>
              <a:t>+num</a:t>
            </a:r>
            <a:r>
              <a:rPr lang="en-US" altLang="ja-JP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ym typeface="Symbol"/>
              </a:rPr>
              <a:t>E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  </a:t>
            </a:r>
            <a:r>
              <a:rPr lang="en-US" altLang="ja-JP" dirty="0" err="1">
                <a:solidFill>
                  <a:srgbClr val="000000"/>
                </a:solidFill>
                <a:sym typeface="Symbol"/>
              </a:rPr>
              <a:t>id+num</a:t>
            </a:r>
            <a:r>
              <a:rPr lang="en-US" altLang="ja-JP" b="1" dirty="0">
                <a:solidFill>
                  <a:srgbClr val="000000"/>
                </a:solidFill>
                <a:latin typeface="Symbol" pitchFamily="18" charset="2"/>
                <a:ea typeface="Arial Unicode MS" pitchFamily="50" charset="-128"/>
                <a:cs typeface="Arial Unicode MS" pitchFamily="50" charset="-128"/>
                <a:sym typeface="Symbol"/>
              </a:rPr>
              <a:t>*</a:t>
            </a:r>
            <a:r>
              <a:rPr lang="en-US" altLang="ja-JP" dirty="0">
                <a:solidFill>
                  <a:srgbClr val="000000"/>
                </a:solidFill>
                <a:sym typeface="Symbol"/>
              </a:rPr>
              <a:t>id</a:t>
            </a:r>
          </a:p>
          <a:p>
            <a:pPr lvl="1"/>
            <a:endParaRPr lang="en-US" altLang="ja-JP" dirty="0">
              <a:solidFill>
                <a:srgbClr val="000000"/>
              </a:solidFill>
              <a:sym typeface="Symbol"/>
            </a:endParaRPr>
          </a:p>
          <a:p>
            <a:r>
              <a:rPr lang="ja-JP" altLang="en-US">
                <a:solidFill>
                  <a:srgbClr val="000000"/>
                </a:solidFill>
                <a:sym typeface="Symbol"/>
              </a:rPr>
              <a:t>構文解析アルゴリズムの説明をするところで出てくるので</a:t>
            </a:r>
            <a:br>
              <a:rPr lang="en-US" altLang="ja-JP" dirty="0">
                <a:solidFill>
                  <a:srgbClr val="000000"/>
                </a:solidFill>
                <a:sym typeface="Symbol"/>
              </a:rPr>
            </a:br>
            <a:r>
              <a:rPr lang="ja-JP" altLang="en-US">
                <a:solidFill>
                  <a:srgbClr val="000000"/>
                </a:solidFill>
                <a:sym typeface="Symbol"/>
              </a:rPr>
              <a:t>覚えておくこと</a:t>
            </a:r>
            <a:endParaRPr lang="ja-JP" altLang="en-US" dirty="0">
              <a:solidFill>
                <a:srgbClr val="000000"/>
              </a:solidFill>
            </a:endParaRPr>
          </a:p>
          <a:p>
            <a:pPr marL="457189" lvl="1" indent="0">
              <a:buNone/>
            </a:pPr>
            <a:endParaRPr lang="ja-JP" altLang="en-US" dirty="0"/>
          </a:p>
          <a:p>
            <a:pPr marL="457189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7933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1545F-88BC-FC4E-B593-F3516AAA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102545"/>
            <a:ext cx="11620071" cy="1325563"/>
          </a:xfrm>
        </p:spPr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アウトライン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F53B20CA-4572-7B46-BB65-B5096BB1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332411"/>
            <a:ext cx="11620071" cy="5232775"/>
          </a:xfrm>
        </p:spPr>
        <p:txBody>
          <a:bodyPr/>
          <a:lstStyle/>
          <a:p>
            <a:r>
              <a:rPr lang="ja-JP" altLang="en-US">
                <a:sym typeface="Wingdings" pitchFamily="2" charset="2"/>
              </a:rPr>
              <a:t>字句解析と構文解析（復習）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>
                <a:sym typeface="Wingdings" pitchFamily="2" charset="2"/>
              </a:rPr>
              <a:t>字句解析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の前に</a:t>
            </a:r>
            <a:r>
              <a:rPr lang="en-US" altLang="ja-JP" dirty="0">
                <a:sym typeface="Wingdings" pitchFamily="2" charset="2"/>
              </a:rPr>
              <a:t>: </a:t>
            </a:r>
            <a:r>
              <a:rPr lang="ja-JP" altLang="en-US">
                <a:sym typeface="Wingdings" pitchFamily="2" charset="2"/>
              </a:rPr>
              <a:t>文脈自由文法の復習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構文解析において考慮が必要な事項</a:t>
            </a:r>
            <a:endParaRPr lang="en-US" altLang="ja-JP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ja-JP" altLang="en-US">
                <a:sym typeface="Wingdings" pitchFamily="2" charset="2"/>
              </a:rPr>
              <a:t>トップダウン構文解析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LL(1)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pPr lvl="1"/>
            <a:r>
              <a:rPr lang="en-US" altLang="ja-JP" dirty="0">
                <a:sym typeface="Wingdings" pitchFamily="2" charset="2"/>
              </a:rPr>
              <a:t>Nulls, First, Follows </a:t>
            </a:r>
            <a:r>
              <a:rPr lang="ja-JP" altLang="en-US">
                <a:sym typeface="Wingdings" pitchFamily="2" charset="2"/>
              </a:rPr>
              <a:t>を計算するアルゴリズム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LR(0)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SLR(1)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  <a:p>
            <a:r>
              <a:rPr lang="en-US" altLang="ja-JP" dirty="0">
                <a:sym typeface="Wingdings" pitchFamily="2" charset="2"/>
              </a:rPr>
              <a:t>LR(1) </a:t>
            </a:r>
            <a:r>
              <a:rPr lang="ja-JP" altLang="en-US">
                <a:sym typeface="Wingdings" pitchFamily="2" charset="2"/>
              </a:rPr>
              <a:t>アルゴリズム</a:t>
            </a:r>
            <a:endParaRPr lang="en-US" altLang="ja-JP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10210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049" y="365125"/>
            <a:ext cx="10946167" cy="1325563"/>
          </a:xfrm>
        </p:spPr>
        <p:txBody>
          <a:bodyPr/>
          <a:lstStyle/>
          <a:p>
            <a:r>
              <a:rPr kumimoji="1" lang="ja-JP" altLang="en-US"/>
              <a:t>構文解析のやり方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文脈自由文法を用いて構文を定義</a:t>
            </a:r>
            <a:endParaRPr lang="en-US" altLang="ja-JP" dirty="0"/>
          </a:p>
          <a:p>
            <a:pPr marL="457189" lvl="1" indent="0">
              <a:buNone/>
            </a:pPr>
            <a:r>
              <a:rPr kumimoji="1" lang="ja-JP" altLang="en-US" dirty="0"/>
              <a:t>　</a:t>
            </a:r>
            <a:r>
              <a:rPr lang="en-US" altLang="ja-JP" dirty="0"/>
              <a:t>E </a:t>
            </a:r>
            <a:r>
              <a:rPr lang="en-US" altLang="ja-JP" dirty="0">
                <a:sym typeface="Symbol"/>
              </a:rPr>
              <a:t> id | </a:t>
            </a:r>
            <a:r>
              <a:rPr lang="en-US" altLang="ja-JP" dirty="0" err="1">
                <a:sym typeface="Symbol"/>
              </a:rPr>
              <a:t>num</a:t>
            </a:r>
            <a:r>
              <a:rPr lang="en-US" altLang="ja-JP" dirty="0">
                <a:sym typeface="Symbol"/>
              </a:rPr>
              <a:t> | E+E | E * E | (E)</a:t>
            </a: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  <a:p>
            <a:r>
              <a:rPr lang="ja-JP" altLang="en-US" dirty="0"/>
              <a:t>与えられた入力トークン列が文脈自由文法によって生成できるか</a:t>
            </a:r>
            <a:r>
              <a:rPr lang="ja-JP" altLang="en-US"/>
              <a:t>を判定</a:t>
            </a:r>
            <a:endParaRPr lang="en-US" altLang="ja-JP" dirty="0"/>
          </a:p>
          <a:p>
            <a:pPr lvl="1"/>
            <a:r>
              <a:rPr lang="ja-JP" altLang="en-US"/>
              <a:t>生成</a:t>
            </a:r>
            <a:r>
              <a:rPr lang="ja-JP" altLang="en-US" dirty="0"/>
              <a:t>できればその導出木</a:t>
            </a:r>
            <a:r>
              <a:rPr lang="ja-JP" altLang="en-US"/>
              <a:t>を出力</a:t>
            </a: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endParaRPr lang="ja-JP" altLang="en-US" dirty="0"/>
          </a:p>
          <a:p>
            <a:pPr marL="457189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468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3782" y="142502"/>
            <a:ext cx="11354539" cy="1325563"/>
          </a:xfrm>
        </p:spPr>
        <p:txBody>
          <a:bodyPr/>
          <a:lstStyle/>
          <a:p>
            <a:r>
              <a:rPr kumimoji="1" lang="ja-JP" altLang="en-US"/>
              <a:t>構文解析において考慮すべきこと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0315" y="1270151"/>
            <a:ext cx="11319029" cy="4525963"/>
          </a:xfrm>
        </p:spPr>
        <p:txBody>
          <a:bodyPr/>
          <a:lstStyle/>
          <a:p>
            <a:r>
              <a:rPr lang="ja-JP" altLang="en-US" dirty="0"/>
              <a:t>曖昧性へ</a:t>
            </a:r>
            <a:r>
              <a:rPr lang="ja-JP" altLang="en-US"/>
              <a:t>の対応</a:t>
            </a:r>
            <a:endParaRPr lang="en-US" altLang="ja-JP" dirty="0"/>
          </a:p>
          <a:p>
            <a:pPr lvl="1"/>
            <a:r>
              <a:rPr lang="ja-JP" altLang="en-US"/>
              <a:t>書き換え規則が </a:t>
            </a:r>
            <a:r>
              <a:rPr lang="en-US" altLang="ja-JP" dirty="0"/>
              <a:t>E </a:t>
            </a:r>
            <a:r>
              <a:rPr lang="en-US" altLang="ja-JP" dirty="0">
                <a:sym typeface="Symbol"/>
              </a:rPr>
              <a:t> id | </a:t>
            </a:r>
            <a:r>
              <a:rPr lang="en-US" altLang="ja-JP" dirty="0" err="1">
                <a:sym typeface="Symbol"/>
              </a:rPr>
              <a:t>num</a:t>
            </a:r>
            <a:r>
              <a:rPr lang="en-US" altLang="ja-JP" dirty="0">
                <a:sym typeface="Symbol"/>
              </a:rPr>
              <a:t> | E+E | E </a:t>
            </a:r>
            <a:r>
              <a:rPr lang="en-US" altLang="ja-JP" dirty="0">
                <a:latin typeface="Symbol" pitchFamily="18" charset="2"/>
                <a:sym typeface="Symbol"/>
              </a:rPr>
              <a:t>*</a:t>
            </a:r>
            <a:r>
              <a:rPr lang="en-US" altLang="ja-JP" dirty="0">
                <a:sym typeface="Symbol"/>
              </a:rPr>
              <a:t> E | (E)</a:t>
            </a:r>
            <a:r>
              <a:rPr lang="ja-JP" altLang="en-US">
                <a:sym typeface="Symbol"/>
              </a:rPr>
              <a:t> のときに</a:t>
            </a:r>
            <a:br>
              <a:rPr lang="en-US" altLang="ja-JP" dirty="0">
                <a:sym typeface="Symbol"/>
              </a:rPr>
            </a:br>
            <a:r>
              <a:rPr lang="en-US" altLang="ja-JP" dirty="0" err="1">
                <a:sym typeface="Symbol"/>
              </a:rPr>
              <a:t>id+num</a:t>
            </a:r>
            <a:r>
              <a:rPr lang="en-US" altLang="ja-JP" dirty="0">
                <a:latin typeface="Symbol" pitchFamily="18" charset="2"/>
                <a:sym typeface="Symbol"/>
              </a:rPr>
              <a:t>*</a:t>
            </a:r>
            <a:r>
              <a:rPr lang="en-US" altLang="ja-JP" dirty="0">
                <a:sym typeface="Symbol"/>
              </a:rPr>
              <a:t>id </a:t>
            </a:r>
            <a:r>
              <a:rPr lang="ja-JP" altLang="en-US" dirty="0">
                <a:sym typeface="Symbol"/>
              </a:rPr>
              <a:t>は</a:t>
            </a: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endParaRPr kumimoji="1" lang="ja-JP" altLang="en-US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2765551" y="2423386"/>
            <a:ext cx="6871000" cy="2559652"/>
            <a:chOff x="1525555" y="2840635"/>
            <a:chExt cx="6871000" cy="2559651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091094" y="2919068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525555" y="3539928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739166" y="3533132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cxnSp>
          <p:nvCxnSpPr>
            <p:cNvPr id="7" name="直線コネクタ 6"/>
            <p:cNvCxnSpPr/>
            <p:nvPr/>
          </p:nvCxnSpPr>
          <p:spPr bwMode="auto">
            <a:xfrm flipH="1">
              <a:off x="1813061" y="3301160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線コネクタ 7"/>
            <p:cNvCxnSpPr/>
            <p:nvPr/>
          </p:nvCxnSpPr>
          <p:spPr bwMode="auto">
            <a:xfrm>
              <a:off x="2468120" y="3301160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線コネクタ 8"/>
            <p:cNvCxnSpPr/>
            <p:nvPr/>
          </p:nvCxnSpPr>
          <p:spPr bwMode="auto">
            <a:xfrm>
              <a:off x="2305156" y="3307125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テキスト ボックス 9"/>
            <p:cNvSpPr txBox="1"/>
            <p:nvPr/>
          </p:nvSpPr>
          <p:spPr>
            <a:xfrm>
              <a:off x="2116643" y="3539927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lang="ja-JP" altLang="en-US" sz="24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195007" y="4194821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08618" y="4188025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cxnSp>
          <p:nvCxnSpPr>
            <p:cNvPr id="13" name="直線コネクタ 12"/>
            <p:cNvCxnSpPr/>
            <p:nvPr/>
          </p:nvCxnSpPr>
          <p:spPr bwMode="auto">
            <a:xfrm flipH="1">
              <a:off x="2482513" y="3956053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線コネクタ 13"/>
            <p:cNvCxnSpPr/>
            <p:nvPr/>
          </p:nvCxnSpPr>
          <p:spPr bwMode="auto">
            <a:xfrm>
              <a:off x="3137572" y="3956053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コネクタ 14"/>
            <p:cNvCxnSpPr/>
            <p:nvPr/>
          </p:nvCxnSpPr>
          <p:spPr bwMode="auto">
            <a:xfrm>
              <a:off x="2974608" y="3962018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テキスト ボックス 15"/>
            <p:cNvSpPr txBox="1"/>
            <p:nvPr/>
          </p:nvSpPr>
          <p:spPr>
            <a:xfrm>
              <a:off x="2768020" y="4296889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*</a:t>
              </a:r>
              <a:endParaRPr lang="ja-JP" altLang="en-US" sz="2400" dirty="0"/>
            </a:p>
          </p:txBody>
        </p:sp>
        <p:cxnSp>
          <p:nvCxnSpPr>
            <p:cNvPr id="17" name="直線コネクタ 16"/>
            <p:cNvCxnSpPr/>
            <p:nvPr/>
          </p:nvCxnSpPr>
          <p:spPr bwMode="auto">
            <a:xfrm>
              <a:off x="1714068" y="3950320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テキスト ボックス 17"/>
            <p:cNvSpPr txBox="1"/>
            <p:nvPr/>
          </p:nvSpPr>
          <p:spPr>
            <a:xfrm>
              <a:off x="1525555" y="4240999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id</a:t>
              </a:r>
              <a:endParaRPr lang="ja-JP" altLang="en-US" sz="2400" dirty="0"/>
            </a:p>
          </p:txBody>
        </p:sp>
        <p:cxnSp>
          <p:nvCxnSpPr>
            <p:cNvPr id="19" name="直線コネクタ 18"/>
            <p:cNvCxnSpPr/>
            <p:nvPr/>
          </p:nvCxnSpPr>
          <p:spPr bwMode="auto">
            <a:xfrm>
              <a:off x="3589541" y="4599892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テキスト ボックス 19"/>
            <p:cNvSpPr txBox="1"/>
            <p:nvPr/>
          </p:nvSpPr>
          <p:spPr>
            <a:xfrm>
              <a:off x="3401028" y="4890569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id</a:t>
              </a:r>
              <a:endParaRPr lang="ja-JP" altLang="en-US" sz="2400" dirty="0"/>
            </a:p>
          </p:txBody>
        </p:sp>
        <p:cxnSp>
          <p:nvCxnSpPr>
            <p:cNvPr id="21" name="直線コネクタ 20"/>
            <p:cNvCxnSpPr/>
            <p:nvPr/>
          </p:nvCxnSpPr>
          <p:spPr bwMode="auto">
            <a:xfrm>
              <a:off x="2383520" y="4599892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テキスト ボックス 21"/>
            <p:cNvSpPr txBox="1"/>
            <p:nvPr/>
          </p:nvSpPr>
          <p:spPr>
            <a:xfrm>
              <a:off x="2054994" y="4890569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err="1"/>
                <a:t>num</a:t>
              </a:r>
              <a:endParaRPr lang="ja-JP" altLang="en-US" sz="24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6012160" y="2840635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6660232" y="3585089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5421355" y="3581183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cxnSp>
          <p:nvCxnSpPr>
            <p:cNvPr id="26" name="直線コネクタ 25"/>
            <p:cNvCxnSpPr/>
            <p:nvPr/>
          </p:nvCxnSpPr>
          <p:spPr bwMode="auto">
            <a:xfrm flipH="1">
              <a:off x="5734127" y="3222727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/>
            <p:cNvCxnSpPr/>
            <p:nvPr/>
          </p:nvCxnSpPr>
          <p:spPr bwMode="auto">
            <a:xfrm>
              <a:off x="6389186" y="3222727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/>
            <p:cNvCxnSpPr/>
            <p:nvPr/>
          </p:nvCxnSpPr>
          <p:spPr bwMode="auto">
            <a:xfrm>
              <a:off x="6226222" y="3228692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テキスト ボックス 28"/>
            <p:cNvSpPr txBox="1"/>
            <p:nvPr/>
          </p:nvSpPr>
          <p:spPr>
            <a:xfrm>
              <a:off x="5482899" y="427588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lang="ja-JP" altLang="en-US" sz="2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877195" y="4242872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6090807" y="4236076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cxnSp>
          <p:nvCxnSpPr>
            <p:cNvPr id="32" name="直線コネクタ 31"/>
            <p:cNvCxnSpPr/>
            <p:nvPr/>
          </p:nvCxnSpPr>
          <p:spPr bwMode="auto">
            <a:xfrm flipH="1">
              <a:off x="5164701" y="4004104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/>
            <p:cNvCxnSpPr/>
            <p:nvPr/>
          </p:nvCxnSpPr>
          <p:spPr bwMode="auto">
            <a:xfrm>
              <a:off x="5819760" y="4004104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/>
            <p:cNvCxnSpPr/>
            <p:nvPr/>
          </p:nvCxnSpPr>
          <p:spPr bwMode="auto">
            <a:xfrm>
              <a:off x="5656796" y="4010069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テキスト ボックス 34"/>
            <p:cNvSpPr txBox="1"/>
            <p:nvPr/>
          </p:nvSpPr>
          <p:spPr>
            <a:xfrm>
              <a:off x="6054771" y="3533131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*</a:t>
              </a:r>
              <a:endParaRPr lang="ja-JP" altLang="en-US" sz="2400" dirty="0"/>
            </a:p>
          </p:txBody>
        </p:sp>
        <p:cxnSp>
          <p:nvCxnSpPr>
            <p:cNvPr id="36" name="直線コネクタ 35"/>
            <p:cNvCxnSpPr/>
            <p:nvPr/>
          </p:nvCxnSpPr>
          <p:spPr bwMode="auto">
            <a:xfrm>
              <a:off x="6848745" y="3995481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テキスト ボックス 36"/>
            <p:cNvSpPr txBox="1"/>
            <p:nvPr/>
          </p:nvSpPr>
          <p:spPr>
            <a:xfrm>
              <a:off x="6660232" y="4286158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id</a:t>
              </a:r>
              <a:endParaRPr lang="ja-JP" altLang="en-US" sz="2400" dirty="0"/>
            </a:p>
          </p:txBody>
        </p:sp>
        <p:cxnSp>
          <p:nvCxnSpPr>
            <p:cNvPr id="38" name="直線コネクタ 37"/>
            <p:cNvCxnSpPr/>
            <p:nvPr/>
          </p:nvCxnSpPr>
          <p:spPr bwMode="auto">
            <a:xfrm>
              <a:off x="6271729" y="4647943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テキスト ボックス 38"/>
            <p:cNvSpPr txBox="1"/>
            <p:nvPr/>
          </p:nvSpPr>
          <p:spPr>
            <a:xfrm>
              <a:off x="5990076" y="4938621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err="1"/>
                <a:t>num</a:t>
              </a:r>
              <a:endParaRPr lang="ja-JP" altLang="en-US" sz="2400" dirty="0"/>
            </a:p>
          </p:txBody>
        </p:sp>
        <p:cxnSp>
          <p:nvCxnSpPr>
            <p:cNvPr id="40" name="直線コネクタ 39"/>
            <p:cNvCxnSpPr/>
            <p:nvPr/>
          </p:nvCxnSpPr>
          <p:spPr bwMode="auto">
            <a:xfrm>
              <a:off x="5065708" y="4647943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テキスト ボックス 40"/>
            <p:cNvSpPr txBox="1"/>
            <p:nvPr/>
          </p:nvSpPr>
          <p:spPr>
            <a:xfrm>
              <a:off x="4898219" y="4938620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id</a:t>
              </a:r>
              <a:endParaRPr lang="ja-JP" altLang="en-US" sz="2400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4067944" y="377441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か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7596336" y="382361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か？</a:t>
              </a:r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656946" y="5185252"/>
            <a:ext cx="1108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FF0000"/>
                </a:solidFill>
              </a:rPr>
              <a:t>対処法（</a:t>
            </a:r>
            <a:r>
              <a:rPr lang="ja-JP" altLang="en-US" sz="2400">
                <a:solidFill>
                  <a:srgbClr val="FF0000"/>
                </a:solidFill>
              </a:rPr>
              <a:t>後述）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FF0000"/>
                </a:solidFill>
              </a:rPr>
              <a:t>曖昧性</a:t>
            </a:r>
            <a:r>
              <a:rPr lang="ja-JP" altLang="en-US" sz="2400" dirty="0">
                <a:solidFill>
                  <a:srgbClr val="FF0000"/>
                </a:solidFill>
              </a:rPr>
              <a:t>のない文法</a:t>
            </a:r>
            <a:r>
              <a:rPr lang="ja-JP" altLang="en-US" sz="2400">
                <a:solidFill>
                  <a:srgbClr val="FF0000"/>
                </a:solidFill>
              </a:rPr>
              <a:t>で記述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FF0000"/>
                </a:solidFill>
              </a:rPr>
              <a:t>文法</a:t>
            </a:r>
            <a:r>
              <a:rPr lang="ja-JP" altLang="en-US" sz="2400" dirty="0">
                <a:solidFill>
                  <a:srgbClr val="FF0000"/>
                </a:solidFill>
              </a:rPr>
              <a:t>＋演算子の優先順位の宣言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95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3782" y="1268868"/>
            <a:ext cx="11265764" cy="4525963"/>
          </a:xfrm>
        </p:spPr>
        <p:txBody>
          <a:bodyPr/>
          <a:lstStyle/>
          <a:p>
            <a:r>
              <a:rPr lang="ja-JP" altLang="en-US" dirty="0"/>
              <a:t>出力は具象構文木（構文解析木）で</a:t>
            </a:r>
            <a:r>
              <a:rPr lang="ja-JP" altLang="en-US"/>
              <a:t>はなく，</a:t>
            </a:r>
            <a:br>
              <a:rPr lang="en-US" altLang="ja-JP" dirty="0"/>
            </a:br>
            <a:r>
              <a:rPr lang="ja-JP" altLang="en-US"/>
              <a:t>余計</a:t>
            </a:r>
            <a:r>
              <a:rPr lang="ja-JP" altLang="en-US" dirty="0"/>
              <a:t>な情報を取り除いた</a:t>
            </a:r>
            <a:r>
              <a:rPr lang="ja-JP" altLang="en-US" dirty="0">
                <a:solidFill>
                  <a:srgbClr val="FF0000"/>
                </a:solidFill>
              </a:rPr>
              <a:t>抽象構文木</a:t>
            </a:r>
            <a:r>
              <a:rPr lang="en-US" altLang="ja-JP" dirty="0">
                <a:solidFill>
                  <a:srgbClr val="FF0000"/>
                </a:solidFill>
              </a:rPr>
              <a:t>(AST)</a:t>
            </a: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195038" y="2297432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入力：</a:t>
            </a:r>
            <a:r>
              <a:rPr lang="en-US" altLang="ja-JP" sz="2400" dirty="0"/>
              <a:t>(id + </a:t>
            </a:r>
            <a:r>
              <a:rPr lang="en-US" altLang="ja-JP" sz="2400" dirty="0" err="1"/>
              <a:t>num</a:t>
            </a:r>
            <a:r>
              <a:rPr lang="en-US" altLang="ja-JP" sz="2400" dirty="0"/>
              <a:t>) * id</a:t>
            </a:r>
            <a:endParaRPr lang="ja-JP" altLang="en-US" sz="24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7362472" y="2874700"/>
            <a:ext cx="2118614" cy="2307615"/>
            <a:chOff x="5838466" y="2874699"/>
            <a:chExt cx="2118612" cy="2307616"/>
          </a:xfrm>
        </p:grpSpPr>
        <p:cxnSp>
          <p:nvCxnSpPr>
            <p:cNvPr id="59" name="直線コネクタ 58"/>
            <p:cNvCxnSpPr/>
            <p:nvPr/>
          </p:nvCxnSpPr>
          <p:spPr bwMode="auto">
            <a:xfrm flipH="1">
              <a:off x="6588224" y="3261293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7243283" y="3261293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テキスト ボックス 61"/>
            <p:cNvSpPr txBox="1"/>
            <p:nvPr/>
          </p:nvSpPr>
          <p:spPr>
            <a:xfrm>
              <a:off x="6375595" y="351126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lang="ja-JP" altLang="en-US" sz="24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6953320" y="2874699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*</a:t>
              </a:r>
              <a:endParaRPr lang="ja-JP" altLang="en-US" sz="2400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514328" y="3533077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id</a:t>
              </a:r>
              <a:endParaRPr lang="ja-JP" altLang="en-US" sz="2400" dirty="0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6812786" y="4179242"/>
              <a:ext cx="806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err="1"/>
                <a:t>num</a:t>
              </a:r>
              <a:endParaRPr lang="ja-JP" altLang="en-US" sz="2400" dirty="0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5838466" y="4245554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id</a:t>
              </a:r>
              <a:endParaRPr lang="ja-JP" altLang="en-US" sz="2400" dirty="0"/>
            </a:p>
          </p:txBody>
        </p:sp>
        <p:cxnSp>
          <p:nvCxnSpPr>
            <p:cNvPr id="78" name="直線コネクタ 77"/>
            <p:cNvCxnSpPr/>
            <p:nvPr/>
          </p:nvCxnSpPr>
          <p:spPr bwMode="auto">
            <a:xfrm flipH="1">
              <a:off x="6064650" y="3928233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6719709" y="3928233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テキスト ボックス 80"/>
            <p:cNvSpPr txBox="1"/>
            <p:nvPr/>
          </p:nvSpPr>
          <p:spPr>
            <a:xfrm>
              <a:off x="6171279" y="4720650"/>
              <a:ext cx="1723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抽象構文木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3222154" y="2964552"/>
            <a:ext cx="2205366" cy="3673131"/>
            <a:chOff x="1698154" y="2964551"/>
            <a:chExt cx="2205365" cy="3673130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2812698" y="2964551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460769" y="3709006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242312" y="4359992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cxnSp>
          <p:nvCxnSpPr>
            <p:cNvPr id="26" name="直線コネクタ 25"/>
            <p:cNvCxnSpPr/>
            <p:nvPr/>
          </p:nvCxnSpPr>
          <p:spPr bwMode="auto">
            <a:xfrm flipH="1">
              <a:off x="2534665" y="3346643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/>
            <p:cNvCxnSpPr/>
            <p:nvPr/>
          </p:nvCxnSpPr>
          <p:spPr bwMode="auto">
            <a:xfrm>
              <a:off x="3189724" y="3346643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/>
            <p:cNvCxnSpPr/>
            <p:nvPr/>
          </p:nvCxnSpPr>
          <p:spPr bwMode="auto">
            <a:xfrm>
              <a:off x="3026760" y="3352608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テキスト ボックス 28"/>
            <p:cNvSpPr txBox="1"/>
            <p:nvPr/>
          </p:nvSpPr>
          <p:spPr>
            <a:xfrm>
              <a:off x="2303856" y="505469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lang="ja-JP" altLang="en-US" sz="2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698154" y="5021682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911767" y="5014886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cxnSp>
          <p:nvCxnSpPr>
            <p:cNvPr id="32" name="直線コネクタ 31"/>
            <p:cNvCxnSpPr/>
            <p:nvPr/>
          </p:nvCxnSpPr>
          <p:spPr bwMode="auto">
            <a:xfrm flipH="1">
              <a:off x="1985660" y="4782913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/>
            <p:cNvCxnSpPr/>
            <p:nvPr/>
          </p:nvCxnSpPr>
          <p:spPr bwMode="auto">
            <a:xfrm>
              <a:off x="2640719" y="4782913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/>
            <p:cNvCxnSpPr/>
            <p:nvPr/>
          </p:nvCxnSpPr>
          <p:spPr bwMode="auto">
            <a:xfrm>
              <a:off x="2477755" y="4788878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テキスト ボックス 34"/>
            <p:cNvSpPr txBox="1"/>
            <p:nvPr/>
          </p:nvSpPr>
          <p:spPr>
            <a:xfrm>
              <a:off x="2855308" y="3657047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*</a:t>
              </a:r>
              <a:endParaRPr lang="ja-JP" altLang="en-US" sz="2400" dirty="0"/>
            </a:p>
          </p:txBody>
        </p:sp>
        <p:cxnSp>
          <p:nvCxnSpPr>
            <p:cNvPr id="36" name="直線コネクタ 35"/>
            <p:cNvCxnSpPr/>
            <p:nvPr/>
          </p:nvCxnSpPr>
          <p:spPr bwMode="auto">
            <a:xfrm>
              <a:off x="3649283" y="4119397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テキスト ボックス 36"/>
            <p:cNvSpPr txBox="1"/>
            <p:nvPr/>
          </p:nvSpPr>
          <p:spPr>
            <a:xfrm>
              <a:off x="3460769" y="4410075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id</a:t>
              </a:r>
              <a:endParaRPr lang="ja-JP" altLang="en-US" sz="2400" dirty="0"/>
            </a:p>
          </p:txBody>
        </p:sp>
        <p:cxnSp>
          <p:nvCxnSpPr>
            <p:cNvPr id="38" name="直線コネクタ 37"/>
            <p:cNvCxnSpPr/>
            <p:nvPr/>
          </p:nvCxnSpPr>
          <p:spPr bwMode="auto">
            <a:xfrm>
              <a:off x="3092688" y="5426752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テキスト ボックス 38"/>
            <p:cNvSpPr txBox="1"/>
            <p:nvPr/>
          </p:nvSpPr>
          <p:spPr>
            <a:xfrm>
              <a:off x="2811035" y="5717430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err="1"/>
                <a:t>num</a:t>
              </a:r>
              <a:endParaRPr lang="ja-JP" altLang="en-US" sz="2400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719178" y="5717430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id</a:t>
              </a:r>
              <a:endParaRPr lang="ja-JP" altLang="en-US" sz="2400" dirty="0"/>
            </a:p>
          </p:txBody>
        </p:sp>
        <p:cxnSp>
          <p:nvCxnSpPr>
            <p:cNvPr id="45" name="直線コネクタ 44"/>
            <p:cNvCxnSpPr/>
            <p:nvPr/>
          </p:nvCxnSpPr>
          <p:spPr bwMode="auto">
            <a:xfrm>
              <a:off x="1885613" y="5447886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テキスト ボックス 48"/>
            <p:cNvSpPr txBox="1"/>
            <p:nvPr/>
          </p:nvSpPr>
          <p:spPr>
            <a:xfrm>
              <a:off x="2267744" y="3590662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</a:t>
              </a:r>
              <a:endParaRPr lang="ja-JP" altLang="en-US" sz="2400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1723585" y="4252351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(</a:t>
              </a:r>
              <a:endParaRPr lang="ja-JP" altLang="en-US" sz="24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937196" y="4245555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)</a:t>
              </a:r>
              <a:endParaRPr lang="ja-JP" altLang="en-US" sz="2400" dirty="0"/>
            </a:p>
          </p:txBody>
        </p:sp>
        <p:cxnSp>
          <p:nvCxnSpPr>
            <p:cNvPr id="53" name="直線コネクタ 52"/>
            <p:cNvCxnSpPr/>
            <p:nvPr/>
          </p:nvCxnSpPr>
          <p:spPr bwMode="auto">
            <a:xfrm flipH="1">
              <a:off x="2011091" y="4013583"/>
              <a:ext cx="377552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/>
            <p:cNvCxnSpPr/>
            <p:nvPr/>
          </p:nvCxnSpPr>
          <p:spPr bwMode="auto">
            <a:xfrm>
              <a:off x="2666150" y="4013583"/>
              <a:ext cx="406338" cy="2717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2503186" y="4019548"/>
              <a:ext cx="0" cy="317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テキスト ボックス 81"/>
            <p:cNvSpPr txBox="1"/>
            <p:nvPr/>
          </p:nvSpPr>
          <p:spPr>
            <a:xfrm>
              <a:off x="1940446" y="6176016"/>
              <a:ext cx="1723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具象構文木</a:t>
              </a:r>
            </a:p>
          </p:txBody>
        </p:sp>
      </p:grpSp>
      <p:sp>
        <p:nvSpPr>
          <p:cNvPr id="83" name="テキスト ボックス 82"/>
          <p:cNvSpPr txBox="1"/>
          <p:nvPr/>
        </p:nvSpPr>
        <p:spPr>
          <a:xfrm>
            <a:off x="5423320" y="5525173"/>
            <a:ext cx="6587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対処法：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ja-JP" altLang="en-US" sz="2400" dirty="0">
                <a:solidFill>
                  <a:srgbClr val="FF0000"/>
                </a:solidFill>
              </a:rPr>
              <a:t> 具象構文木</a:t>
            </a:r>
            <a:r>
              <a:rPr lang="ja-JP" altLang="en-US" sz="2400">
                <a:solidFill>
                  <a:srgbClr val="FF0000"/>
                </a:solidFill>
              </a:rPr>
              <a:t>をたどりながら抽象</a:t>
            </a:r>
            <a:r>
              <a:rPr lang="ja-JP" altLang="en-US" sz="2400" dirty="0">
                <a:solidFill>
                  <a:srgbClr val="FF0000"/>
                </a:solidFill>
              </a:rPr>
              <a:t>構文木を構成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0A5D2F33-08FE-EE40-9341-0C0F12656AAD}"/>
              </a:ext>
            </a:extLst>
          </p:cNvPr>
          <p:cNvSpPr txBox="1">
            <a:spLocks/>
          </p:cNvSpPr>
          <p:nvPr/>
        </p:nvSpPr>
        <p:spPr>
          <a:xfrm>
            <a:off x="523782" y="142502"/>
            <a:ext cx="113545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構文解析において考慮すべきこと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12318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0315" y="1278385"/>
            <a:ext cx="11248006" cy="4732364"/>
          </a:xfrm>
        </p:spPr>
        <p:txBody>
          <a:bodyPr/>
          <a:lstStyle/>
          <a:p>
            <a:r>
              <a:rPr lang="ja-JP" altLang="en-US" dirty="0"/>
              <a:t>プログラミング言語の構文記述</a:t>
            </a:r>
            <a:r>
              <a:rPr lang="ja-JP" altLang="en-US"/>
              <a:t>には</a:t>
            </a:r>
            <a:br>
              <a:rPr lang="en-US" altLang="ja-JP" dirty="0"/>
            </a:br>
            <a:r>
              <a:rPr lang="ja-JP" altLang="en-US"/>
              <a:t>文脈</a:t>
            </a:r>
            <a:r>
              <a:rPr lang="ja-JP" altLang="en-US" dirty="0"/>
              <a:t>自由文法のサブクラスで十分</a:t>
            </a:r>
            <a:endParaRPr lang="en-US" altLang="ja-JP" dirty="0"/>
          </a:p>
          <a:p>
            <a:r>
              <a:rPr lang="ja-JP" altLang="en-US" dirty="0"/>
              <a:t>構文解析の効率</a:t>
            </a:r>
            <a:r>
              <a:rPr lang="ja-JP" altLang="en-US"/>
              <a:t>が重要</a:t>
            </a:r>
            <a:endParaRPr lang="en-US" altLang="ja-JP" dirty="0"/>
          </a:p>
          <a:p>
            <a:pPr lvl="1"/>
            <a:r>
              <a:rPr lang="ja-JP" altLang="en-US"/>
              <a:t>構文解析に一日とかかかったら困る</a:t>
            </a:r>
            <a:endParaRPr lang="en-US" altLang="ja-JP" dirty="0"/>
          </a:p>
          <a:p>
            <a:pPr lvl="1"/>
            <a:r>
              <a:rPr lang="ja-JP" altLang="en-US"/>
              <a:t>（プログラミング</a:t>
            </a:r>
            <a:r>
              <a:rPr lang="ja-JP" altLang="en-US" dirty="0"/>
              <a:t>言語</a:t>
            </a:r>
            <a:r>
              <a:rPr lang="ja-JP" altLang="en-US"/>
              <a:t>の場合）入力に対してほぼ</a:t>
            </a:r>
            <a:r>
              <a:rPr lang="ja-JP" altLang="en-US" dirty="0"/>
              <a:t>線形時間で</a:t>
            </a:r>
            <a:r>
              <a:rPr lang="ja-JP" altLang="en-US"/>
              <a:t>あってほしい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ym typeface="Wingdings" pitchFamily="2" charset="2"/>
              </a:rPr>
              <a:t> </a:t>
            </a:r>
            <a:r>
              <a:rPr lang="ja-JP" altLang="en-US"/>
              <a:t>種々</a:t>
            </a:r>
            <a:r>
              <a:rPr lang="ja-JP" altLang="en-US" dirty="0"/>
              <a:t>の構文</a:t>
            </a:r>
            <a:r>
              <a:rPr lang="ja-JP" altLang="en-US"/>
              <a:t>解析アルゴリズム</a:t>
            </a:r>
            <a:r>
              <a:rPr lang="ja-JP" altLang="en-US" dirty="0"/>
              <a:t> </a:t>
            </a:r>
            <a:r>
              <a:rPr lang="en-US" altLang="ja-JP" dirty="0"/>
              <a:t>(CKY, LL(k), LR(k), LALR, ...)</a:t>
            </a: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endParaRPr lang="en-US" altLang="ja-JP" dirty="0">
              <a:sym typeface="Symbol"/>
            </a:endParaRPr>
          </a:p>
          <a:p>
            <a:pPr marL="457189" lvl="1" indent="0">
              <a:buNone/>
            </a:pPr>
            <a:endParaRPr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9F01D5FD-B6A7-1543-9012-9A8E46AE65CA}"/>
              </a:ext>
            </a:extLst>
          </p:cNvPr>
          <p:cNvSpPr txBox="1">
            <a:spLocks/>
          </p:cNvSpPr>
          <p:nvPr/>
        </p:nvSpPr>
        <p:spPr>
          <a:xfrm>
            <a:off x="523782" y="142502"/>
            <a:ext cx="113545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構文解析において考慮すべきこと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6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16169</TotalTime>
  <Words>30668</Words>
  <Application>Microsoft Macintosh PowerPoint</Application>
  <PresentationFormat>ワイド画面</PresentationFormat>
  <Paragraphs>5602</Paragraphs>
  <Slides>248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248</vt:i4>
      </vt:variant>
    </vt:vector>
  </HeadingPairs>
  <TitlesOfParts>
    <vt:vector size="260" baseType="lpstr">
      <vt:lpstr>Arial Unicode MS</vt:lpstr>
      <vt:lpstr>HGP創英角ﾎﾟｯﾌﾟ体</vt:lpstr>
      <vt:lpstr>HGS創英角ﾎﾟｯﾌﾟ体</vt:lpstr>
      <vt:lpstr>游ゴシック</vt:lpstr>
      <vt:lpstr>游ゴシック Light</vt:lpstr>
      <vt:lpstr>Arial</vt:lpstr>
      <vt:lpstr>Comic Sans MS</vt:lpstr>
      <vt:lpstr>Consolas</vt:lpstr>
      <vt:lpstr>Mangal</vt:lpstr>
      <vt:lpstr>Symbol</vt:lpstr>
      <vt:lpstr>Wingdings</vt:lpstr>
      <vt:lpstr>Office テーマ</vt:lpstr>
      <vt:lpstr>プログラミング言語処理系 字句解析と構文解析</vt:lpstr>
      <vt:lpstr>この資料について</vt:lpstr>
      <vt:lpstr>アウトライン</vt:lpstr>
      <vt:lpstr>字句解析と構文解析の役割</vt:lpstr>
      <vt:lpstr>字句解析器 (lexer)</vt:lpstr>
      <vt:lpstr>構文解析器(parser)</vt:lpstr>
      <vt:lpstr>構文解析器の作り方</vt:lpstr>
      <vt:lpstr>謝辞</vt:lpstr>
      <vt:lpstr>アウトライン</vt:lpstr>
      <vt:lpstr>字句解析器の構成</vt:lpstr>
      <vt:lpstr>正規表現</vt:lpstr>
      <vt:lpstr>字句解析などで用いられる 拡張正規表現</vt:lpstr>
      <vt:lpstr>正規表現とオートマトンとの関係</vt:lpstr>
      <vt:lpstr>アウトライン</vt:lpstr>
      <vt:lpstr>字句解析器の構成 (基本的な考え方)</vt:lpstr>
      <vt:lpstr>字句解析における特殊事情</vt:lpstr>
      <vt:lpstr>字句解析における特殊事情</vt:lpstr>
      <vt:lpstr>字句解析における特殊事情</vt:lpstr>
      <vt:lpstr>字句解析における特殊事情</vt:lpstr>
      <vt:lpstr>アウトライン</vt:lpstr>
      <vt:lpstr>字句解析における特殊事情</vt:lpstr>
      <vt:lpstr>対処法 (1. トークンとその属性の出力）</vt:lpstr>
      <vt:lpstr>対処法 (1. トークンとその属性の出力）</vt:lpstr>
      <vt:lpstr>対処法 (1. トークンとその属性の出力）</vt:lpstr>
      <vt:lpstr>実行例: 予約語の場合</vt:lpstr>
      <vt:lpstr>PowerPoint プレゼンテーション</vt:lpstr>
      <vt:lpstr>実行例: 予約語の場合</vt:lpstr>
      <vt:lpstr>実行例: 予約語の場合</vt:lpstr>
      <vt:lpstr>実行例: 予約語の場合</vt:lpstr>
      <vt:lpstr>実行例: 予約語を prefix とする識別子</vt:lpstr>
      <vt:lpstr>実行例: 予約語を prefix とする識別子</vt:lpstr>
      <vt:lpstr>実行例: 予約語を prefix とする識別子</vt:lpstr>
      <vt:lpstr>実行例: 予約語を prefix とする識別子</vt:lpstr>
      <vt:lpstr>実行例: 予約語を prefix とする識別子</vt:lpstr>
      <vt:lpstr>アウトライン</vt:lpstr>
      <vt:lpstr>字句解析における特殊事情</vt:lpstr>
      <vt:lpstr>対処法 （2. トークンの列の認識）</vt:lpstr>
      <vt:lpstr>対処法 （2. トークンの列の認識）</vt:lpstr>
      <vt:lpstr>対処法 （2. トークンの列の認識）</vt:lpstr>
      <vt:lpstr>対処法 （2. トークンの列の認識）</vt:lpstr>
      <vt:lpstr>対処法 （2. トークンの列の認識）</vt:lpstr>
      <vt:lpstr>対処法 （2. トークンの列の認識）</vt:lpstr>
      <vt:lpstr>対処法 （2. トークンの列の認識）</vt:lpstr>
      <vt:lpstr>対処法 （2. トークンの列の認識）</vt:lpstr>
      <vt:lpstr>対処法 （2. トークンの列の認識）</vt:lpstr>
      <vt:lpstr>対処法 （2. トークンの列の認識）</vt:lpstr>
      <vt:lpstr>対処法 （2. トークンの列の認識）</vt:lpstr>
      <vt:lpstr>アウトライン</vt:lpstr>
      <vt:lpstr>字句解析における特殊事情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 (3. longest/first match)</vt:lpstr>
      <vt:lpstr>対処法: 正規表現で表現できないパターン</vt:lpstr>
      <vt:lpstr>アウトライン</vt:lpstr>
      <vt:lpstr>構文解析</vt:lpstr>
      <vt:lpstr>構文解析の基本</vt:lpstr>
      <vt:lpstr>文脈自由文法（復習）</vt:lpstr>
      <vt:lpstr>導出列と構文解析木</vt:lpstr>
      <vt:lpstr>最左導出と最右導出</vt:lpstr>
      <vt:lpstr>アウトライン</vt:lpstr>
      <vt:lpstr>構文解析のやり方</vt:lpstr>
      <vt:lpstr>構文解析において考慮すべきこと</vt:lpstr>
      <vt:lpstr>PowerPoint プレゼンテーション</vt:lpstr>
      <vt:lpstr>PowerPoint プレゼンテーション</vt:lpstr>
      <vt:lpstr>曖昧な文法の例</vt:lpstr>
      <vt:lpstr> E  id | num | E-E | E * E | (E) </vt:lpstr>
      <vt:lpstr>演算子の優先度の反映のさせ方</vt:lpstr>
      <vt:lpstr>本質的に曖昧な文脈自由言語</vt:lpstr>
      <vt:lpstr>アウトライン</vt:lpstr>
      <vt:lpstr>トップダウンvsボトムアップ解析</vt:lpstr>
      <vt:lpstr>トップダウン構文解析</vt:lpstr>
      <vt:lpstr>トップダウン構文解析</vt:lpstr>
      <vt:lpstr>ナイーブなトップダウン解析の利点と欠点</vt:lpstr>
      <vt:lpstr>解決策</vt:lpstr>
      <vt:lpstr>左再帰除去の実行例</vt:lpstr>
      <vt:lpstr>左再帰除去の問題点</vt:lpstr>
      <vt:lpstr>アウトライン</vt:lpstr>
      <vt:lpstr>LL(k)</vt:lpstr>
      <vt:lpstr>LL(k)</vt:lpstr>
      <vt:lpstr>先読みによる生成規則の選択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LL(1)解析器の構成</vt:lpstr>
      <vt:lpstr>LL(1)で扱えない例</vt:lpstr>
      <vt:lpstr>LL(k) 構文解析アルゴリズム</vt:lpstr>
      <vt:lpstr>LL(k)文法とLL(k)言語</vt:lpstr>
      <vt:lpstr>アウトライン</vt:lpstr>
      <vt:lpstr>Null, First, Follow の計算</vt:lpstr>
      <vt:lpstr>Nulls ({X | X * e })の求め方</vt:lpstr>
      <vt:lpstr>Nulls ({X | X * e })の求め方</vt:lpstr>
      <vt:lpstr>FIRST(X)= {a | X * aw}の求め方</vt:lpstr>
      <vt:lpstr>FIRST(X)= {a | X * aw}の求め方</vt:lpstr>
      <vt:lpstr>FOLLOW(X)= {a | S * aXab}の求め方</vt:lpstr>
      <vt:lpstr>FOLLOW(X)= {a | S * aXab}の求め方</vt:lpstr>
      <vt:lpstr>FOLLOW(X)= {a | S * aXab}の求め方</vt:lpstr>
      <vt:lpstr>理論的背景: 不動点定理</vt:lpstr>
      <vt:lpstr>不動点を求めるアルゴリズム</vt:lpstr>
      <vt:lpstr>例：Nullsの場合</vt:lpstr>
      <vt:lpstr>例：First(X)の場合</vt:lpstr>
      <vt:lpstr>アウトライン</vt:lpstr>
      <vt:lpstr>LR 構文解析</vt:lpstr>
      <vt:lpstr>LR解析の流れ</vt:lpstr>
      <vt:lpstr>PowerPoint プレゼンテーション</vt:lpstr>
      <vt:lpstr>PowerPoint プレゼンテーション</vt:lpstr>
      <vt:lpstr>PowerPoint プレゼンテーション</vt:lpstr>
      <vt:lpstr>アウトライン</vt:lpstr>
      <vt:lpstr>Shift vs Reduce</vt:lpstr>
      <vt:lpstr>LR(0) での shift/reduce の 決め方</vt:lpstr>
      <vt:lpstr>LR(0) での shift/reduce の 決め方</vt:lpstr>
      <vt:lpstr>LR(0) での shift/reduce の 決め方</vt:lpstr>
      <vt:lpstr>LR(0) での shift/reduce の 決め方</vt:lpstr>
      <vt:lpstr>LR(0) での shift/reduce の 決め方</vt:lpstr>
      <vt:lpstr>LR(0) での shift/reduce の 決め方</vt:lpstr>
      <vt:lpstr>LR(0) での shift/reduce の 決め方</vt:lpstr>
      <vt:lpstr>LR(0) での shift/reduce の 決め方</vt:lpstr>
      <vt:lpstr>LR(0) での shift/reduce の 決め方</vt:lpstr>
      <vt:lpstr>LR(0) での shift/reduce の 決め方</vt:lpstr>
      <vt:lpstr>LR(0) での shift/reduce の 決め方</vt:lpstr>
      <vt:lpstr>LR(0) での shift/reduce の 決め方</vt:lpstr>
      <vt:lpstr>LR(0) での shift/reduce の 決め方</vt:lpstr>
      <vt:lpstr>LR(0) での shift/reduce の 決め方</vt:lpstr>
      <vt:lpstr>LR(0) での shift/reduce の 決め方</vt:lpstr>
      <vt:lpstr>LR(0) での shift/reduce の 決め方</vt:lpstr>
      <vt:lpstr>まとめると，LR(0)とは</vt:lpstr>
      <vt:lpstr>各アイテムが表わす スタック＋入力の状況</vt:lpstr>
      <vt:lpstr>アイテム集合とクロージャ操作</vt:lpstr>
      <vt:lpstr>アウトライン</vt:lpstr>
      <vt:lpstr>LR(0)オートマトン</vt:lpstr>
      <vt:lpstr>例：{S’S$;   S(L);  Sx; LS; LL,S}の LR(0)オートマトン</vt:lpstr>
      <vt:lpstr>例：LR(0)オートマトンを用いたshift/reduceの選択</vt:lpstr>
      <vt:lpstr>例：LR(0)オートマトンを用いたshift/reduceの選択</vt:lpstr>
      <vt:lpstr>例：LR(0)オートマトンを用いたshift/reduceの選択</vt:lpstr>
      <vt:lpstr>PowerPoint プレゼンテーション</vt:lpstr>
      <vt:lpstr>例：LR(0)オートマトンを用いたshift/reduceの選択</vt:lpstr>
      <vt:lpstr>PowerPoint プレゼンテーション</vt:lpstr>
      <vt:lpstr>LR(0)オートマトンとは結局何なのか 詳しくは [1] を読もう!</vt:lpstr>
      <vt:lpstr>PowerPoint プレゼンテーション</vt:lpstr>
      <vt:lpstr>アウトライン</vt:lpstr>
      <vt:lpstr>ここまで説明したLR(0)の問題点</vt:lpstr>
      <vt:lpstr>ここまで説明したLR(0)の問題点</vt:lpstr>
      <vt:lpstr>LR(0)アルゴリズムの実際</vt:lpstr>
      <vt:lpstr>解析例：</vt:lpstr>
      <vt:lpstr>解析例：</vt:lpstr>
      <vt:lpstr>解析例：</vt:lpstr>
      <vt:lpstr>解析例：</vt:lpstr>
      <vt:lpstr>解析例：</vt:lpstr>
      <vt:lpstr>解析例：</vt:lpstr>
      <vt:lpstr>解析例：</vt:lpstr>
      <vt:lpstr>解析例：</vt:lpstr>
      <vt:lpstr>解析例：</vt:lpstr>
      <vt:lpstr>解析例：</vt:lpstr>
      <vt:lpstr>解析例：</vt:lpstr>
      <vt:lpstr>解析例：</vt:lpstr>
      <vt:lpstr>解析例：</vt:lpstr>
      <vt:lpstr>解析例：</vt:lpstr>
      <vt:lpstr>解析例：</vt:lpstr>
      <vt:lpstr>解析例：</vt:lpstr>
      <vt:lpstr>解析例：</vt:lpstr>
      <vt:lpstr>解析例：</vt:lpstr>
      <vt:lpstr>解析例：</vt:lpstr>
      <vt:lpstr>LR(0)構文解析表</vt:lpstr>
      <vt:lpstr>LR(0)構文解析表の例</vt:lpstr>
      <vt:lpstr>LR(0)構文解析表の例</vt:lpstr>
      <vt:lpstr>LR(0)構文解析表の例</vt:lpstr>
      <vt:lpstr>LR(0)構文解析表の例</vt:lpstr>
      <vt:lpstr>LR(0)構文解析表の例</vt:lpstr>
      <vt:lpstr>アウトライン</vt:lpstr>
      <vt:lpstr>LR(0)の欠点</vt:lpstr>
      <vt:lpstr>SLR(1)　（”(1)”はしばしば省略）</vt:lpstr>
      <vt:lpstr>{0:SE$  1:ET  2:ET+E 3:Tx}の SLR(1)構文解析表</vt:lpstr>
      <vt:lpstr>{0:SE$  1:ET  2:ET+E 3:Tx}の SLR(1)構文解析表</vt:lpstr>
      <vt:lpstr>SLR(1)で解析できない文法</vt:lpstr>
      <vt:lpstr>アウトライン</vt:lpstr>
      <vt:lpstr>LR(1)</vt:lpstr>
      <vt:lpstr>LR(1)に基づくshift/Reduceの選択</vt:lpstr>
      <vt:lpstr>LR(1)に基づくshift/Reduceの選択</vt:lpstr>
      <vt:lpstr>先読みの計算: closure関数で行う</vt:lpstr>
      <vt:lpstr>例： {S’S$, SV=E, SE,  EV, Vx,  V*E}</vt:lpstr>
      <vt:lpstr>例： {S’S$, SV=E, SE,  EV, Vx,  V*E}</vt:lpstr>
      <vt:lpstr>例： {S’S$, SV=E, SE,  EV, Vx,  V*E}</vt:lpstr>
      <vt:lpstr>例： {S’S$, SV=E, SE, EV, Vx,  V*E}</vt:lpstr>
      <vt:lpstr>アウトライン</vt:lpstr>
      <vt:lpstr>LALR(1)</vt:lpstr>
      <vt:lpstr>例： {S’S$, SV=E, SE,  EV, Vx,  V*E}</vt:lpstr>
      <vt:lpstr>例： {S’S$, SV=E, SE,  EV, Vx,  V*E}</vt:lpstr>
      <vt:lpstr>例： {S’S$, SV=E, SE,  EV, Vx,  V*E}</vt:lpstr>
      <vt:lpstr>例： {S’S$, SV=E, SE,  EV, Vx,  V*E}</vt:lpstr>
      <vt:lpstr>例： {S’S$, SV=E, SE,  EV, Vx,  V*E}</vt:lpstr>
      <vt:lpstr>LR(1)で扱えてLALR(1)で扱えない文法</vt:lpstr>
      <vt:lpstr>PowerPoint プレゼンテーション</vt:lpstr>
      <vt:lpstr>PowerPoint プレゼンテーション</vt:lpstr>
      <vt:lpstr>文法クラスの分類</vt:lpstr>
      <vt:lpstr>LL(k)       vs         LR(k)</vt:lpstr>
      <vt:lpstr>言語クラスの分類（参考）</vt:lpstr>
      <vt:lpstr>言語クラスの分類に関する参考文献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プログラミング言語処理系</dc:title>
  <dc:creator>Suenaga Kohei</dc:creator>
  <cp:lastModifiedBy>Suenaga Kohei</cp:lastModifiedBy>
  <cp:revision>6597</cp:revision>
  <cp:lastPrinted>2020-05-26T03:01:07Z</cp:lastPrinted>
  <dcterms:created xsi:type="dcterms:W3CDTF">2020-03-29T07:12:08Z</dcterms:created>
  <dcterms:modified xsi:type="dcterms:W3CDTF">2020-07-23T15:49:10Z</dcterms:modified>
</cp:coreProperties>
</file>