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  <p:sldMasterId id="2147484106" r:id="rId2"/>
    <p:sldMasterId id="2147483648" r:id="rId3"/>
  </p:sldMasterIdLst>
  <p:sldIdLst>
    <p:sldId id="277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6" r:id="rId23"/>
    <p:sldId id="267" r:id="rId24"/>
    <p:sldId id="268" r:id="rId25"/>
    <p:sldId id="265" r:id="rId26"/>
    <p:sldId id="278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024E94-1A3D-4773-90D6-78B9A514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5A67-EBB9-4118-BCEA-4656662C3DE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797748-0762-4EBB-81CF-B4B3F5C8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EA0CCE-0C7C-47E3-A7CF-D1ED18C2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FBCC-FE7B-4370-91C8-71C59E07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5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1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882CF91-DB14-4AC4-AB59-3F3003EF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4B75A7-217B-40D5-A527-08E675D8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1227FA-737A-453A-AEA4-3905A9388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5A67-EBB9-4118-BCEA-4656662C3DE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7FD8DA-3AD5-41FC-9E09-E16EFC523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0F1920-563C-4E34-BABD-F18AC2502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FBCC-FE7B-4370-91C8-71C59E07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xmlns="" id="{4DADC12F-C19F-4763-B1A9-A7D583F49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7" r="9090" b="144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52834E-D800-4776-810D-0A8C1B364973}"/>
              </a:ext>
            </a:extLst>
          </p:cNvPr>
          <p:cNvSpPr txBox="1"/>
          <p:nvPr/>
        </p:nvSpPr>
        <p:spPr>
          <a:xfrm>
            <a:off x="5285457" y="3099945"/>
            <a:ext cx="12328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Group 3</a:t>
            </a:r>
            <a:endParaRPr lang="en-US" sz="2400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0D9776-8DA4-4196-9A0F-FA31BE629F88}"/>
              </a:ext>
            </a:extLst>
          </p:cNvPr>
          <p:cNvSpPr txBox="1"/>
          <p:nvPr/>
        </p:nvSpPr>
        <p:spPr>
          <a:xfrm>
            <a:off x="424815" y="4199786"/>
            <a:ext cx="5187040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1606135 |  M Zafir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Sadik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 Khan</a:t>
            </a:r>
            <a:r>
              <a:rPr lang="en-US" sz="2400" b="1" dirty="0">
                <a:latin typeface="Calibri"/>
                <a:cs typeface="Calibri Light"/>
              </a:rPr>
              <a:t/>
            </a:r>
            <a:br>
              <a:rPr lang="en-US" sz="2400" b="1" dirty="0">
                <a:latin typeface="Calibri"/>
                <a:cs typeface="Calibri Light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1606179|  Md.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Shahedul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 Hasan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 Light"/>
              </a:rPr>
              <a:t/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 Light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1606159 | Md.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Toufiqur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 Rahman 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lt"/>
                <a:cs typeface="Calibri" panose="020F0502020204030204"/>
              </a:rPr>
              <a:t>1606166 | Shovon Roy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3C144C-98F8-49F8-9E20-DFF3D99C399C}"/>
              </a:ext>
            </a:extLst>
          </p:cNvPr>
          <p:cNvSpPr txBox="1"/>
          <p:nvPr/>
        </p:nvSpPr>
        <p:spPr>
          <a:xfrm>
            <a:off x="6707559" y="4199785"/>
            <a:ext cx="4799620" cy="16466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Calibri"/>
                <a:cs typeface="Calibri Light"/>
              </a:rPr>
              <a:t>1606156 |   Kanak Kanti Bhowmik</a:t>
            </a:r>
            <a:r>
              <a:rPr lang="en-US" sz="2400" b="1" dirty="0">
                <a:latin typeface="Calibri"/>
              </a:rPr>
              <a:t/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 Light"/>
              </a:rPr>
              <a:t>1606160 |   Tushar Roy</a:t>
            </a:r>
            <a:r>
              <a:rPr lang="en-US" sz="2400" b="1" dirty="0">
                <a:latin typeface="Calibri"/>
              </a:rPr>
              <a:t/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 Light"/>
              </a:rPr>
              <a:t>1606178 |   </a:t>
            </a:r>
            <a:r>
              <a:rPr lang="en-US" sz="2400" b="1" dirty="0" err="1">
                <a:latin typeface="Calibri"/>
                <a:cs typeface="Calibri Light"/>
              </a:rPr>
              <a:t>Partho</a:t>
            </a:r>
            <a:r>
              <a:rPr lang="en-US" sz="2400" b="1" dirty="0">
                <a:latin typeface="Calibri"/>
                <a:cs typeface="Calibri Light"/>
              </a:rPr>
              <a:t> </a:t>
            </a:r>
            <a:r>
              <a:rPr lang="en-US" sz="2400" b="1" dirty="0" err="1">
                <a:latin typeface="Calibri"/>
                <a:cs typeface="Calibri Light"/>
              </a:rPr>
              <a:t>Bhoumik</a:t>
            </a:r>
            <a:r>
              <a:rPr lang="en-US" sz="2400" b="1" dirty="0">
                <a:latin typeface="Calibri"/>
              </a:rPr>
              <a:t/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 Light"/>
              </a:rPr>
              <a:t>1606192 |   Swagata Goswami Utsha</a:t>
            </a:r>
            <a:endParaRPr lang="en-US" sz="2400" dirty="0">
              <a:latin typeface="Calibri"/>
              <a:cs typeface="Calibri Light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606E981-5A07-49F1-BD63-65E383E4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6" y="985110"/>
            <a:ext cx="6390893" cy="13353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 414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Service Design Laboratory</a:t>
            </a:r>
            <a:r>
              <a:rPr lang="en-US" sz="1500" b="1" dirty="0">
                <a:latin typeface="Calibri"/>
              </a:rPr>
              <a:t/>
            </a:r>
            <a:br>
              <a:rPr lang="en-US" sz="1500" b="1" dirty="0">
                <a:latin typeface="Calibri"/>
              </a:rPr>
            </a:br>
            <a:r>
              <a:rPr lang="en-US" sz="1800" b="1" dirty="0">
                <a:latin typeface="Calibri"/>
                <a:cs typeface="Calibri"/>
              </a:rPr>
              <a:t>  </a:t>
            </a:r>
            <a:endParaRPr lang="en-US" sz="15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855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B610A476-F26C-4A30-9CA4-CCFD2AF4E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2" y="935793"/>
            <a:ext cx="3833192" cy="5784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BC77FE-2598-460F-9708-9CCFF755C0A3}"/>
              </a:ext>
            </a:extLst>
          </p:cNvPr>
          <p:cNvSpPr txBox="1"/>
          <p:nvPr/>
        </p:nvSpPr>
        <p:spPr>
          <a:xfrm>
            <a:off x="256161" y="193675"/>
            <a:ext cx="380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Space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14520B-1F19-46DF-A4CD-4751DC02E581}"/>
              </a:ext>
            </a:extLst>
          </p:cNvPr>
          <p:cNvSpPr txBox="1"/>
          <p:nvPr/>
        </p:nvSpPr>
        <p:spPr>
          <a:xfrm>
            <a:off x="5583677" y="1284051"/>
            <a:ext cx="626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Guard Room &amp; Washroom:  105 sq ft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&amp; Pump Room:  54 sq ft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Garage:  1300 sq 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DA35F8-B9B5-4F1F-A20D-B2B1F783054F}"/>
              </a:ext>
            </a:extLst>
          </p:cNvPr>
          <p:cNvSpPr txBox="1"/>
          <p:nvPr/>
        </p:nvSpPr>
        <p:spPr>
          <a:xfrm>
            <a:off x="5719864" y="3051535"/>
            <a:ext cx="3462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Tubelights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Ceiling mounted lights – 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 mounted lights – 1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Switchboards - 5</a:t>
            </a:r>
          </a:p>
        </p:txBody>
      </p:sp>
    </p:spTree>
    <p:extLst>
      <p:ext uri="{BB962C8B-B14F-4D97-AF65-F5344CB8AC3E}">
        <p14:creationId xmlns:p14="http://schemas.microsoft.com/office/powerpoint/2010/main" val="64934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CC744758-8F5A-4CA4-B3F7-0D04F48E2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" y="1262270"/>
            <a:ext cx="12153991" cy="5595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6422A3-307F-423A-AC67-3AB208616636}"/>
              </a:ext>
            </a:extLst>
          </p:cNvPr>
          <p:cNvSpPr txBox="1"/>
          <p:nvPr/>
        </p:nvSpPr>
        <p:spPr>
          <a:xfrm>
            <a:off x="256161" y="193675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SDB0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92BB58-5A6A-4327-8EC7-CA321F00F045}"/>
              </a:ext>
            </a:extLst>
          </p:cNvPr>
          <p:cNvSpPr txBox="1"/>
          <p:nvPr/>
        </p:nvSpPr>
        <p:spPr>
          <a:xfrm>
            <a:off x="6955277" y="409424"/>
            <a:ext cx="3321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Current: 14.35 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Breaker Rating: 20A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X 6rm BYM + 6rm BYS ECC)</a:t>
            </a:r>
          </a:p>
        </p:txBody>
      </p:sp>
    </p:spTree>
    <p:extLst>
      <p:ext uri="{BB962C8B-B14F-4D97-AF65-F5344CB8AC3E}">
        <p14:creationId xmlns:p14="http://schemas.microsoft.com/office/powerpoint/2010/main" val="8339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CCBB1F32-FF61-4DF0-B1D2-D36E9FB3C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t="3147" r="-92" b="699"/>
          <a:stretch/>
        </p:blipFill>
        <p:spPr>
          <a:xfrm>
            <a:off x="596347" y="1391260"/>
            <a:ext cx="10802261" cy="5466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834858-54BF-41BE-A91D-079D37AC7790}"/>
              </a:ext>
            </a:extLst>
          </p:cNvPr>
          <p:cNvSpPr txBox="1"/>
          <p:nvPr/>
        </p:nvSpPr>
        <p:spPr>
          <a:xfrm>
            <a:off x="392913" y="20407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ESDB0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2443BB-7CDC-42F5-B272-6847441E1DD1}"/>
              </a:ext>
            </a:extLst>
          </p:cNvPr>
          <p:cNvSpPr txBox="1"/>
          <p:nvPr/>
        </p:nvSpPr>
        <p:spPr>
          <a:xfrm>
            <a:off x="6955277" y="409424"/>
            <a:ext cx="366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Current: 1.247 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Breaker Rating: 5A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X 1.5rm BYM + 1.5rm BYS ECC)</a:t>
            </a:r>
          </a:p>
        </p:txBody>
      </p:sp>
    </p:spTree>
    <p:extLst>
      <p:ext uri="{BB962C8B-B14F-4D97-AF65-F5344CB8AC3E}">
        <p14:creationId xmlns:p14="http://schemas.microsoft.com/office/powerpoint/2010/main" val="163544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1"/>
            <a:ext cx="3733800" cy="51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914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SDB</a:t>
            </a:r>
            <a:r>
              <a:rPr lang="en-US" sz="2800" b="1" dirty="0"/>
              <a:t>1 </a:t>
            </a:r>
            <a:r>
              <a:rPr lang="en-US" sz="1600" b="1" dirty="0"/>
              <a:t>WIRING DIAGRAM 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6324600" y="39624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7315200" y="3886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Sub Distribution board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37160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*Green line indicates the main line.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30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</p:spTree>
    <p:extLst>
      <p:ext uri="{BB962C8B-B14F-4D97-AF65-F5344CB8AC3E}">
        <p14:creationId xmlns:p14="http://schemas.microsoft.com/office/powerpoint/2010/main" val="277400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78967"/>
            <a:ext cx="9144000" cy="51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SDB</a:t>
            </a:r>
            <a:r>
              <a:rPr lang="en-US" sz="2800" b="1" dirty="0"/>
              <a:t>1 </a:t>
            </a:r>
            <a:r>
              <a:rPr lang="en-US" sz="1600" b="1" dirty="0"/>
              <a:t>CIRCUIT DIAGRAM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630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</p:spTree>
    <p:extLst>
      <p:ext uri="{BB962C8B-B14F-4D97-AF65-F5344CB8AC3E}">
        <p14:creationId xmlns:p14="http://schemas.microsoft.com/office/powerpoint/2010/main" val="237639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6" y="1066800"/>
            <a:ext cx="9096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7630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</p:spTree>
    <p:extLst>
      <p:ext uri="{BB962C8B-B14F-4D97-AF65-F5344CB8AC3E}">
        <p14:creationId xmlns:p14="http://schemas.microsoft.com/office/powerpoint/2010/main" val="8613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30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5334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FOR SDB</a:t>
            </a:r>
            <a:r>
              <a:rPr lang="en-US" sz="2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1371601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*Total SDB LOAD=9632w</a:t>
            </a:r>
          </a:p>
          <a:p>
            <a:r>
              <a:rPr lang="en-US" sz="1800" dirty="0"/>
              <a:t>*SDB Current=62.545A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*70 A SP MCB is used for the connection with MDB.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5052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FOR   ESDB</a:t>
            </a:r>
            <a:r>
              <a:rPr lang="en-US" sz="28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114801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*Total  ESDB LOAD=832w</a:t>
            </a:r>
          </a:p>
          <a:p>
            <a:r>
              <a:rPr lang="en-US" sz="1800" dirty="0"/>
              <a:t>*ESDB Current=5.40A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*10A SP MCB is used for the connection with  EMDB.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61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914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ESDB</a:t>
            </a:r>
            <a:r>
              <a:rPr lang="en-US" sz="2800" b="1" dirty="0"/>
              <a:t>1 </a:t>
            </a:r>
            <a:r>
              <a:rPr lang="en-US" sz="1600" b="1" dirty="0"/>
              <a:t>WIRING DIAGRAM </a:t>
            </a:r>
            <a:endParaRPr lang="en-US" sz="2800" b="1" dirty="0"/>
          </a:p>
        </p:txBody>
      </p:sp>
      <p:sp>
        <p:nvSpPr>
          <p:cNvPr id="4" name="Right Arrow 3"/>
          <p:cNvSpPr/>
          <p:nvPr/>
        </p:nvSpPr>
        <p:spPr>
          <a:xfrm>
            <a:off x="5867400" y="4038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6934200" y="40386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Emergency Sub Distribution board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37160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*Red line indicates the Emergency line.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1447800"/>
            <a:ext cx="3733800" cy="51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7630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</p:spTree>
    <p:extLst>
      <p:ext uri="{BB962C8B-B14F-4D97-AF65-F5344CB8AC3E}">
        <p14:creationId xmlns:p14="http://schemas.microsoft.com/office/powerpoint/2010/main" val="275087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33951"/>
            <a:ext cx="9144000" cy="475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7630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</p:spTree>
    <p:extLst>
      <p:ext uri="{BB962C8B-B14F-4D97-AF65-F5344CB8AC3E}">
        <p14:creationId xmlns:p14="http://schemas.microsoft.com/office/powerpoint/2010/main" val="234473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91440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763000" y="6488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1606159</a:t>
            </a:r>
          </a:p>
        </p:txBody>
      </p:sp>
    </p:spTree>
    <p:extLst>
      <p:ext uri="{BB962C8B-B14F-4D97-AF65-F5344CB8AC3E}">
        <p14:creationId xmlns:p14="http://schemas.microsoft.com/office/powerpoint/2010/main" val="147804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08FAD4-71BE-4132-A922-3D4730A2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8652" y="616687"/>
            <a:ext cx="8080743" cy="5580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1ECF86-2156-44EC-AC4F-8F7FA158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7" y="510364"/>
            <a:ext cx="8601740" cy="6018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F05A24-7BD2-49F4-B634-0B7CDD49A98D}"/>
              </a:ext>
            </a:extLst>
          </p:cNvPr>
          <p:cNvSpPr txBox="1"/>
          <p:nvPr/>
        </p:nvSpPr>
        <p:spPr>
          <a:xfrm>
            <a:off x="9324754" y="1881963"/>
            <a:ext cx="263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Ground floor and the main entrance</a:t>
            </a:r>
          </a:p>
        </p:txBody>
      </p:sp>
    </p:spTree>
    <p:extLst>
      <p:ext uri="{BB962C8B-B14F-4D97-AF65-F5344CB8AC3E}">
        <p14:creationId xmlns:p14="http://schemas.microsoft.com/office/powerpoint/2010/main" val="248906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4BA31E-AEA9-4B09-BD9E-07D20726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5" y="376384"/>
            <a:ext cx="10514030" cy="61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7BD060-2C17-4DBC-9CD3-E18D361E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" t="26876" r="76956" b="4661"/>
          <a:stretch/>
        </p:blipFill>
        <p:spPr>
          <a:xfrm>
            <a:off x="1084083" y="128633"/>
            <a:ext cx="3289953" cy="6600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63F2A4C-005F-4EA8-B773-E16D4031B78C}"/>
                  </a:ext>
                </a:extLst>
              </p:cNvPr>
              <p:cNvSpPr txBox="1"/>
              <p:nvPr/>
            </p:nvSpPr>
            <p:spPr>
              <a:xfrm>
                <a:off x="6299462" y="2029865"/>
                <a:ext cx="4343399" cy="279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CKT1 Rating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I =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20+100+100+20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220∗0.7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 (A)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  =1.55844 A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So,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2 x 1.5 rm BYM + 1.5 BYA ECC are used.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F2A4C-005F-4EA8-B773-E16D4031B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62" y="2029865"/>
                <a:ext cx="4343399" cy="2798267"/>
              </a:xfrm>
              <a:prstGeom prst="rect">
                <a:avLst/>
              </a:prstGeom>
              <a:blipFill>
                <a:blip r:embed="rId3"/>
                <a:stretch>
                  <a:fillRect l="-2104" t="-1525" r="-2244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4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38DC0-DA56-43B6-8FE9-205FB1DC4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7" r="11642"/>
          <a:stretch/>
        </p:blipFill>
        <p:spPr>
          <a:xfrm>
            <a:off x="0" y="509047"/>
            <a:ext cx="6183983" cy="5212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D9F843F8-1294-436A-85B9-77CF66816CE7}"/>
                  </a:ext>
                </a:extLst>
              </p:cNvPr>
              <p:cNvSpPr txBox="1"/>
              <p:nvPr/>
            </p:nvSpPr>
            <p:spPr>
              <a:xfrm>
                <a:off x="7522589" y="1772106"/>
                <a:ext cx="4402319" cy="2552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sz="3200" b="1" dirty="0">
                    <a:solidFill>
                      <a:srgbClr val="4472C4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Calculations for ESDB2: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ESDB2 LOAD = 1080*0.8=864W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ESDB2 CURRENT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𝑆𝐷𝐵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𝐿𝑂𝐴𝐷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𝑉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𝑝𝑓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=  5.61 A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So, 2 x 2.5 rm BYM + 2.5 rm BYA ECC are used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F843F8-1294-436A-85B9-77CF6681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89" y="1772106"/>
                <a:ext cx="4402319" cy="2552558"/>
              </a:xfrm>
              <a:prstGeom prst="rect">
                <a:avLst/>
              </a:prstGeom>
              <a:blipFill>
                <a:blip r:embed="rId3"/>
                <a:stretch>
                  <a:fillRect l="-1108" t="-3828" r="-970" b="-3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C26E58-98CF-49BC-B5EF-6EE6513F2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7" r="4143" b="42857"/>
          <a:stretch/>
        </p:blipFill>
        <p:spPr>
          <a:xfrm>
            <a:off x="128495" y="1162731"/>
            <a:ext cx="5877780" cy="4172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5002E8A-0C45-413D-B2FE-0B190759C5A2}"/>
                  </a:ext>
                </a:extLst>
              </p:cNvPr>
              <p:cNvSpPr txBox="1"/>
              <p:nvPr/>
            </p:nvSpPr>
            <p:spPr>
              <a:xfrm>
                <a:off x="6617616" y="1421676"/>
                <a:ext cx="4817097" cy="7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EMDB Current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EMDB</m:t>
                        </m:r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Load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Line</m:t>
                        </m:r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Voltage</m:t>
                        </m:r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pf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002E8A-0C45-413D-B2FE-0B190759C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16" y="1421676"/>
                <a:ext cx="4817097" cy="722314"/>
              </a:xfrm>
              <a:prstGeom prst="rect">
                <a:avLst/>
              </a:prstGeom>
              <a:blipFill>
                <a:blip r:embed="rId3"/>
                <a:stretch>
                  <a:fillRect l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F09064E-30AD-45CC-BB46-491535403595}"/>
                  </a:ext>
                </a:extLst>
              </p:cNvPr>
              <p:cNvSpPr txBox="1"/>
              <p:nvPr/>
            </p:nvSpPr>
            <p:spPr>
              <a:xfrm>
                <a:off x="8524189" y="2239007"/>
                <a:ext cx="15788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6.69 </m:t>
                    </m:r>
                    <m:r>
                      <m:rPr>
                        <m:sty m:val="p"/>
                      </m:rPr>
                      <a:rPr lang="en-US" sz="180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09064E-30AD-45CC-BB46-49153540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189" y="2239007"/>
                <a:ext cx="15788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99B4695-214B-429B-A0E7-114D2B472BD8}"/>
              </a:ext>
            </a:extLst>
          </p:cNvPr>
          <p:cNvSpPr txBox="1"/>
          <p:nvPr/>
        </p:nvSpPr>
        <p:spPr>
          <a:xfrm>
            <a:off x="5156284" y="3684614"/>
            <a:ext cx="6426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 5 KW Generator is used to supply the EMDB Load through an ATS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4B9D6A-279D-4534-85C2-E11EA09DF550}"/>
              </a:ext>
            </a:extLst>
          </p:cNvPr>
          <p:cNvSpPr txBox="1"/>
          <p:nvPr/>
        </p:nvSpPr>
        <p:spPr>
          <a:xfrm>
            <a:off x="342508" y="4898036"/>
            <a:ext cx="50975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Vrinda" panose="020B0502040204020203" pitchFamily="34" charset="0"/>
              </a:rPr>
              <a:t>MDB load = Total SDB load x 0.7 + (EMDB load + Pump load) x 0.7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96A02C-A8B1-4689-ADEC-ACE9FE08AB85}"/>
              </a:ext>
            </a:extLst>
          </p:cNvPr>
          <p:cNvSpPr txBox="1"/>
          <p:nvPr/>
        </p:nvSpPr>
        <p:spPr>
          <a:xfrm>
            <a:off x="2891280" y="5232614"/>
            <a:ext cx="1722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= 40372.4 W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51191E9-607E-48E9-BD22-B9D219557824}"/>
                  </a:ext>
                </a:extLst>
              </p:cNvPr>
              <p:cNvSpPr txBox="1"/>
              <p:nvPr/>
            </p:nvSpPr>
            <p:spPr>
              <a:xfrm>
                <a:off x="6751949" y="4804358"/>
                <a:ext cx="5522789" cy="1487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MDB</m:t>
                      </m:r>
                      <m:r>
                        <a:rPr lang="en-US" sz="180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current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40372.4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×381.05×0.7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=87.386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Vrinda" panose="020B0502040204020203" pitchFamily="34" charset="0"/>
                  </a:rPr>
                  <a:t>So, 150A TP MCCB is needed from MDB to Main Line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191E9-607E-48E9-BD22-B9D21955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49" y="4804358"/>
                <a:ext cx="5522789" cy="1487971"/>
              </a:xfrm>
              <a:prstGeom prst="rect">
                <a:avLst/>
              </a:prstGeom>
              <a:blipFill>
                <a:blip r:embed="rId2"/>
                <a:stretch>
                  <a:fillRect l="-993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A653968-0C3F-436C-A114-1A4B1317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4" y="103414"/>
            <a:ext cx="10451691" cy="45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7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3B105-A622-4EF4-99BD-D17B62FD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675" y="2766218"/>
            <a:ext cx="5298650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13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AD02D2-2B22-4DC9-8178-5A859E92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204776"/>
            <a:ext cx="8418010" cy="58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0D6E0B-6C7D-4A9A-A0CB-5826BE2883F7}"/>
              </a:ext>
            </a:extLst>
          </p:cNvPr>
          <p:cNvSpPr txBox="1"/>
          <p:nvPr/>
        </p:nvSpPr>
        <p:spPr>
          <a:xfrm>
            <a:off x="4455042" y="6148502"/>
            <a:ext cx="16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9500D7-77FA-42E4-924D-6C83D4DE4396}"/>
              </a:ext>
            </a:extLst>
          </p:cNvPr>
          <p:cNvSpPr txBox="1"/>
          <p:nvPr/>
        </p:nvSpPr>
        <p:spPr>
          <a:xfrm>
            <a:off x="9080205" y="1616149"/>
            <a:ext cx="2923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 for the 1</a:t>
            </a:r>
            <a:r>
              <a:rPr lang="en-US" sz="2400" baseline="30000" dirty="0"/>
              <a:t>st</a:t>
            </a:r>
            <a:r>
              <a:rPr lang="en-US" sz="2400" dirty="0"/>
              <a:t> floor and same goes for the 2</a:t>
            </a:r>
            <a:r>
              <a:rPr lang="en-US" sz="2400" baseline="30000" dirty="0"/>
              <a:t>nd</a:t>
            </a:r>
            <a:r>
              <a:rPr lang="en-US" sz="2400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3801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C7B57-BDFE-48CC-B49E-DE7BB47B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Formula related to the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28CBEE-C40E-4D84-B480-1E1CB8C02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10"/>
                <a:ext cx="4674704" cy="48105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We know,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𝑬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𝒏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𝑵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𝑭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𝑼𝑭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𝑳𝑳𝑭</m:t>
                        </m:r>
                      </m:num>
                      <m:den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𝑨</m:t>
                        </m:r>
                      </m:den>
                    </m:f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𝑖𝑛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E = Illuminance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n = number of lights per illuminance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N = number of lights required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F = lumen of bulb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LLF = Light Loss Factor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UF = Utilization factor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A = area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𝑭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𝑨</m:t>
                        </m:r>
                      </m:num>
                      <m:den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𝟏𝟎𝟎</m:t>
                        </m:r>
                      </m:den>
                    </m:f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𝑖𝑛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𝑠𝑞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𝑓𝑡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Here,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F = number of fans required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8CBEE-C40E-4D84-B480-1E1CB8C0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10"/>
                <a:ext cx="4674704" cy="4810538"/>
              </a:xfrm>
              <a:blipFill>
                <a:blip r:embed="rId2"/>
                <a:stretch>
                  <a:fillRect l="-653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582E01-1D24-4DA9-8828-FE08F96E94E9}"/>
              </a:ext>
            </a:extLst>
          </p:cNvPr>
          <p:cNvSpPr txBox="1"/>
          <p:nvPr/>
        </p:nvSpPr>
        <p:spPr>
          <a:xfrm>
            <a:off x="5632174" y="1895061"/>
            <a:ext cx="4969565" cy="425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Master Bedroom: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Area= 12’1” x 11’2” = 134.93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sqft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12.53546 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Illuminance, E= 100 Lumen/m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Light Loss Factor and Utilization Factor, LLF x UF = 0.7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Number of lights per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illuminaire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n=1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Flux= 1250 Lumen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Number of Lights, N= 1.4326 ≈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So, 1 light bulb and 1 tube light are required.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Number of Fans= 1.3493 ≈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E1FAD-56EC-42FF-823F-C6B5A7BC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dirty="0"/>
              <a:t>Fixtures and Fittings (Typical Floor)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xmlns="" id="{C2FFA9C1-94A8-4EDA-9653-1FB7739C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53550"/>
            <a:ext cx="10373750" cy="5339323"/>
          </a:xfrm>
        </p:spPr>
      </p:pic>
    </p:spTree>
    <p:extLst>
      <p:ext uri="{BB962C8B-B14F-4D97-AF65-F5344CB8AC3E}">
        <p14:creationId xmlns:p14="http://schemas.microsoft.com/office/powerpoint/2010/main" val="17668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E1FAD-56EC-42FF-823F-C6B5A7BC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dirty="0"/>
              <a:t>Fixtures and Fittings (Ground Floor)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xmlns="" id="{552EFE75-25BF-46B1-B310-0C13D3D77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8" y="1181686"/>
            <a:ext cx="9664504" cy="5176911"/>
          </a:xfrm>
        </p:spPr>
      </p:pic>
    </p:spTree>
    <p:extLst>
      <p:ext uri="{BB962C8B-B14F-4D97-AF65-F5344CB8AC3E}">
        <p14:creationId xmlns:p14="http://schemas.microsoft.com/office/powerpoint/2010/main" val="18357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FD4A0-C988-48AB-8C57-FA313946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6"/>
            <a:ext cx="10515600" cy="47707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Calculation of no of Lights and Fans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F72518D8-B42C-4D65-8A44-D7FC29167AF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681038"/>
          <a:ext cx="9498496" cy="639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432">
                  <a:extLst>
                    <a:ext uri="{9D8B030D-6E8A-4147-A177-3AD203B41FA5}">
                      <a16:colId xmlns:a16="http://schemas.microsoft.com/office/drawing/2014/main" xmlns="" val="194985484"/>
                    </a:ext>
                  </a:extLst>
                </a:gridCol>
                <a:gridCol w="2270906">
                  <a:extLst>
                    <a:ext uri="{9D8B030D-6E8A-4147-A177-3AD203B41FA5}">
                      <a16:colId xmlns:a16="http://schemas.microsoft.com/office/drawing/2014/main" xmlns="" val="2178282545"/>
                    </a:ext>
                  </a:extLst>
                </a:gridCol>
                <a:gridCol w="2061158">
                  <a:extLst>
                    <a:ext uri="{9D8B030D-6E8A-4147-A177-3AD203B41FA5}">
                      <a16:colId xmlns:a16="http://schemas.microsoft.com/office/drawing/2014/main" xmlns="" val="4016923138"/>
                    </a:ext>
                  </a:extLst>
                </a:gridCol>
              </a:tblGrid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Room name (Ground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Fans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5743760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1.  Veranda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173233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2. Toilet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475787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3. Toilet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91478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4. Master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196570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5. Bedroom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9505536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6. Dinning space 1,2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1929810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7. 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5001729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8. G.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704561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9. Toilet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124300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10. Living Room 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97229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11. Veranda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423834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12. Guard’s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818414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14. Guard’s Toilet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800068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13. Store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3103119"/>
                  </a:ext>
                </a:extLst>
              </a:tr>
              <a:tr h="358657">
                <a:tc>
                  <a:txBody>
                    <a:bodyPr/>
                    <a:lstStyle/>
                    <a:p>
                      <a:r>
                        <a:rPr lang="en-US" dirty="0"/>
                        <a:t>14. </a:t>
                      </a:r>
                      <a:r>
                        <a:rPr lang="en-US" dirty="0" err="1"/>
                        <a:t>Garrage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488944"/>
                  </a:ext>
                </a:extLst>
              </a:tr>
              <a:tr h="538689">
                <a:tc>
                  <a:txBody>
                    <a:bodyPr/>
                    <a:lstStyle/>
                    <a:p>
                      <a:r>
                        <a:rPr lang="en-US" dirty="0"/>
                        <a:t>15. Generator and Pump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235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FD4A0-C988-48AB-8C57-FA313946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6"/>
            <a:ext cx="10515600" cy="47707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Calculation of no of Lights and Fans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F72518D8-B42C-4D65-8A44-D7FC29167AF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681038"/>
          <a:ext cx="9471992" cy="560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015">
                  <a:extLst>
                    <a:ext uri="{9D8B030D-6E8A-4147-A177-3AD203B41FA5}">
                      <a16:colId xmlns:a16="http://schemas.microsoft.com/office/drawing/2014/main" xmlns="" val="194985484"/>
                    </a:ext>
                  </a:extLst>
                </a:gridCol>
                <a:gridCol w="2264570">
                  <a:extLst>
                    <a:ext uri="{9D8B030D-6E8A-4147-A177-3AD203B41FA5}">
                      <a16:colId xmlns:a16="http://schemas.microsoft.com/office/drawing/2014/main" xmlns="" val="2178282545"/>
                    </a:ext>
                  </a:extLst>
                </a:gridCol>
                <a:gridCol w="2055407">
                  <a:extLst>
                    <a:ext uri="{9D8B030D-6E8A-4147-A177-3AD203B41FA5}">
                      <a16:colId xmlns:a16="http://schemas.microsoft.com/office/drawing/2014/main" xmlns="" val="4016923138"/>
                    </a:ext>
                  </a:extLst>
                </a:gridCol>
              </a:tblGrid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Room name (First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Fans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5743760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1.  Veranda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173233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2. Toilet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475787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3. Toilet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91478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4. Master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196570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5. Bedroom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9505536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6. Dinning space 1,2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1929810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7. 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5001729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8. G.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704561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9. Toilet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124300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10. Living Room 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97229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11. Veranda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423834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dirty="0"/>
                        <a:t>12. Store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310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FD4A0-C988-48AB-8C57-FA313946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6"/>
            <a:ext cx="10515600" cy="47707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Calculation of no of Lights and Fans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F72518D8-B42C-4D65-8A44-D7FC29167AF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681037"/>
          <a:ext cx="9776792" cy="566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802">
                  <a:extLst>
                    <a:ext uri="{9D8B030D-6E8A-4147-A177-3AD203B41FA5}">
                      <a16:colId xmlns:a16="http://schemas.microsoft.com/office/drawing/2014/main" xmlns="" val="194985484"/>
                    </a:ext>
                  </a:extLst>
                </a:gridCol>
                <a:gridCol w="2337442">
                  <a:extLst>
                    <a:ext uri="{9D8B030D-6E8A-4147-A177-3AD203B41FA5}">
                      <a16:colId xmlns:a16="http://schemas.microsoft.com/office/drawing/2014/main" xmlns="" val="2178282545"/>
                    </a:ext>
                  </a:extLst>
                </a:gridCol>
                <a:gridCol w="2121548">
                  <a:extLst>
                    <a:ext uri="{9D8B030D-6E8A-4147-A177-3AD203B41FA5}">
                      <a16:colId xmlns:a16="http://schemas.microsoft.com/office/drawing/2014/main" xmlns="" val="4016923138"/>
                    </a:ext>
                  </a:extLst>
                </a:gridCol>
              </a:tblGrid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Room name (Second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Fans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5743760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1.  Veranda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173233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2. Toilet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475787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3. Toilet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91478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4. Master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196570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5. Bedroom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9505536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6. Dinning space 1,2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1929810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7. 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5001729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8. G.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704561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9. Toilet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124300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10. Living Room 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97229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11. Veranda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423834"/>
                  </a:ext>
                </a:extLst>
              </a:tr>
              <a:tr h="435904">
                <a:tc>
                  <a:txBody>
                    <a:bodyPr/>
                    <a:lstStyle/>
                    <a:p>
                      <a:r>
                        <a:rPr lang="en-US" dirty="0"/>
                        <a:t>12. Store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310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23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658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Agency FB</vt:lpstr>
      <vt:lpstr>Arial</vt:lpstr>
      <vt:lpstr>Calibri</vt:lpstr>
      <vt:lpstr>Calibri Light</vt:lpstr>
      <vt:lpstr>Cambria Math</vt:lpstr>
      <vt:lpstr>DengXian</vt:lpstr>
      <vt:lpstr>Times New Roman</vt:lpstr>
      <vt:lpstr>Vrinda</vt:lpstr>
      <vt:lpstr>Office Theme</vt:lpstr>
      <vt:lpstr>Office Theme</vt:lpstr>
      <vt:lpstr>Office Theme</vt:lpstr>
      <vt:lpstr>EEE 414 Electrical Service Design Laboratory   </vt:lpstr>
      <vt:lpstr>PowerPoint Presentation</vt:lpstr>
      <vt:lpstr>PowerPoint Presentation</vt:lpstr>
      <vt:lpstr>Formula related to the calculation</vt:lpstr>
      <vt:lpstr>Fixtures and Fittings (Typical Floor)</vt:lpstr>
      <vt:lpstr>Fixtures and Fittings (Ground Floor)</vt:lpstr>
      <vt:lpstr>Calculation of no of Lights and Fans</vt:lpstr>
      <vt:lpstr>Calculation of no of Lights and Fans</vt:lpstr>
      <vt:lpstr>Calculation of no of Lights and Fans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1606192 - Swagata Goswami Utsha</dc:creator>
  <cp:lastModifiedBy>Shimanto Bhoumik</cp:lastModifiedBy>
  <cp:revision>7</cp:revision>
  <dcterms:created xsi:type="dcterms:W3CDTF">2022-02-18T15:06:06Z</dcterms:created>
  <dcterms:modified xsi:type="dcterms:W3CDTF">2022-02-18T23:08:21Z</dcterms:modified>
</cp:coreProperties>
</file>