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4"/>
  </p:sldMasterIdLst>
  <p:notesMasterIdLst>
    <p:notesMasterId r:id="rId34"/>
  </p:notesMasterIdLst>
  <p:sldIdLst>
    <p:sldId id="256" r:id="rId5"/>
    <p:sldId id="272" r:id="rId6"/>
    <p:sldId id="271" r:id="rId7"/>
    <p:sldId id="257" r:id="rId8"/>
    <p:sldId id="258" r:id="rId9"/>
    <p:sldId id="275" r:id="rId10"/>
    <p:sldId id="276" r:id="rId11"/>
    <p:sldId id="277" r:id="rId12"/>
    <p:sldId id="281" r:id="rId13"/>
    <p:sldId id="279" r:id="rId14"/>
    <p:sldId id="280" r:id="rId15"/>
    <p:sldId id="259" r:id="rId16"/>
    <p:sldId id="264" r:id="rId17"/>
    <p:sldId id="274" r:id="rId18"/>
    <p:sldId id="263" r:id="rId19"/>
    <p:sldId id="262" r:id="rId20"/>
    <p:sldId id="261" r:id="rId21"/>
    <p:sldId id="268" r:id="rId22"/>
    <p:sldId id="265" r:id="rId23"/>
    <p:sldId id="273" r:id="rId24"/>
    <p:sldId id="266" r:id="rId25"/>
    <p:sldId id="267" r:id="rId26"/>
    <p:sldId id="282" r:id="rId27"/>
    <p:sldId id="283" r:id="rId28"/>
    <p:sldId id="284" r:id="rId29"/>
    <p:sldId id="285" r:id="rId30"/>
    <p:sldId id="286" r:id="rId31"/>
    <p:sldId id="287" r:id="rId32"/>
    <p:sldId id="26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06"/>
    <p:restoredTop sz="95153"/>
  </p:normalViewPr>
  <p:slideViewPr>
    <p:cSldViewPr snapToGrid="0" snapToObjects="1">
      <p:cViewPr varScale="1">
        <p:scale>
          <a:sx n="116" d="100"/>
          <a:sy n="116" d="100"/>
        </p:scale>
        <p:origin x="-35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606187 - Sandip Kollol Dhruba" userId="dd432e23-c901-4e08-8bdc-ae15ec579099" providerId="ADAL" clId="{4EA05DC9-4BF4-47F8-B2B1-C1C1FDF4F315}"/>
    <pc:docChg chg="custSel modSld">
      <pc:chgData name="1606187 - Sandip Kollol Dhruba" userId="dd432e23-c901-4e08-8bdc-ae15ec579099" providerId="ADAL" clId="{4EA05DC9-4BF4-47F8-B2B1-C1C1FDF4F315}" dt="2021-07-27T14:57:32.738" v="132" actId="313"/>
      <pc:docMkLst>
        <pc:docMk/>
      </pc:docMkLst>
      <pc:sldChg chg="modSp mod">
        <pc:chgData name="1606187 - Sandip Kollol Dhruba" userId="dd432e23-c901-4e08-8bdc-ae15ec579099" providerId="ADAL" clId="{4EA05DC9-4BF4-47F8-B2B1-C1C1FDF4F315}" dt="2021-07-27T14:55:51.779" v="111" actId="20577"/>
        <pc:sldMkLst>
          <pc:docMk/>
          <pc:sldMk cId="3388380818" sldId="265"/>
        </pc:sldMkLst>
        <pc:spChg chg="mod">
          <ac:chgData name="1606187 - Sandip Kollol Dhruba" userId="dd432e23-c901-4e08-8bdc-ae15ec579099" providerId="ADAL" clId="{4EA05DC9-4BF4-47F8-B2B1-C1C1FDF4F315}" dt="2021-07-27T14:55:51.779" v="111" actId="20577"/>
          <ac:spMkLst>
            <pc:docMk/>
            <pc:sldMk cId="3388380818" sldId="265"/>
            <ac:spMk id="3" creationId="{1AC9164C-782E-BE42-9711-6F26A90B30BA}"/>
          </ac:spMkLst>
        </pc:spChg>
      </pc:sldChg>
      <pc:sldChg chg="addSp modSp mod">
        <pc:chgData name="1606187 - Sandip Kollol Dhruba" userId="dd432e23-c901-4e08-8bdc-ae15ec579099" providerId="ADAL" clId="{4EA05DC9-4BF4-47F8-B2B1-C1C1FDF4F315}" dt="2021-07-27T14:57:32.738" v="132" actId="313"/>
        <pc:sldMkLst>
          <pc:docMk/>
          <pc:sldMk cId="1466889805" sldId="272"/>
        </pc:sldMkLst>
        <pc:spChg chg="add mod">
          <ac:chgData name="1606187 - Sandip Kollol Dhruba" userId="dd432e23-c901-4e08-8bdc-ae15ec579099" providerId="ADAL" clId="{4EA05DC9-4BF4-47F8-B2B1-C1C1FDF4F315}" dt="2021-07-27T14:57:32.738" v="132" actId="313"/>
          <ac:spMkLst>
            <pc:docMk/>
            <pc:sldMk cId="1466889805" sldId="272"/>
            <ac:spMk id="7" creationId="{574A2A46-A4B2-4D5A-B912-BFBCD3C24C98}"/>
          </ac:spMkLst>
        </pc:spChg>
      </pc:sldChg>
      <pc:sldChg chg="modSp mod">
        <pc:chgData name="1606187 - Sandip Kollol Dhruba" userId="dd432e23-c901-4e08-8bdc-ae15ec579099" providerId="ADAL" clId="{4EA05DC9-4BF4-47F8-B2B1-C1C1FDF4F315}" dt="2021-07-27T14:55:03.912" v="43" actId="20577"/>
        <pc:sldMkLst>
          <pc:docMk/>
          <pc:sldMk cId="1988585283" sldId="273"/>
        </pc:sldMkLst>
        <pc:spChg chg="mod">
          <ac:chgData name="1606187 - Sandip Kollol Dhruba" userId="dd432e23-c901-4e08-8bdc-ae15ec579099" providerId="ADAL" clId="{4EA05DC9-4BF4-47F8-B2B1-C1C1FDF4F315}" dt="2021-07-27T14:55:03.912" v="43" actId="20577"/>
          <ac:spMkLst>
            <pc:docMk/>
            <pc:sldMk cId="1988585283" sldId="273"/>
            <ac:spMk id="3" creationId="{27805BA9-2F09-2F4A-AFB2-B74B6D7DB2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F15EC-E103-EA4C-8F3D-F70BFBFE368F}" type="datetimeFigureOut">
              <a:rPr lang="x-none" smtClean="0"/>
              <a:pPr/>
              <a:t>9/18/2023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5D39E-BF79-5044-9B9C-292D64001D9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30034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C29D53-9981-884B-B5B6-B5743DF81FD1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CC9C879-EF2D-BA4E-B6A9-D4377737278E}"/>
              </a:ext>
            </a:extLst>
          </p:cNvPr>
          <p:cNvSpPr/>
          <p:nvPr userDrawn="1"/>
        </p:nvSpPr>
        <p:spPr>
          <a:xfrm>
            <a:off x="0" y="0"/>
            <a:ext cx="12192000" cy="156226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sz="2400" dirty="0"/>
              <a:t>EEE 416 – Microprocessor and Embedded Systems Laboratory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x-none" sz="2800" dirty="0"/>
              <a:t>Jan 2020 Level-4 Term-I Section A</a:t>
            </a:r>
          </a:p>
          <a:p>
            <a:pPr algn="ctr"/>
            <a:r>
              <a:rPr lang="x-none" sz="3600" dirty="0"/>
              <a:t>Final Project Demonstration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799C6A4-662A-4C47-AB70-4A7A449F40AE}"/>
              </a:ext>
            </a:extLst>
          </p:cNvPr>
          <p:cNvSpPr/>
          <p:nvPr userDrawn="1"/>
        </p:nvSpPr>
        <p:spPr>
          <a:xfrm>
            <a:off x="0" y="6068291"/>
            <a:ext cx="12192000" cy="7897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76525" indent="0" algn="l">
              <a:tabLst/>
            </a:pPr>
            <a:r>
              <a:rPr lang="x-none" sz="2400" dirty="0"/>
              <a:t>Department of Electrical and Electronics Engineering</a:t>
            </a:r>
          </a:p>
          <a:p>
            <a:pPr marL="2676525" indent="0" algn="l">
              <a:tabLst/>
            </a:pPr>
            <a:r>
              <a:rPr lang="x-none" sz="2400" dirty="0"/>
              <a:t>Bangladesh University of Engineering and Technology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89B5FDC4-269D-0A46-8DED-E482158D83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84048"/>
          <a:stretch/>
        </p:blipFill>
        <p:spPr>
          <a:xfrm>
            <a:off x="1828800" y="6123433"/>
            <a:ext cx="793630" cy="73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6892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xmlns="" id="{CD1030DA-C266-2642-A625-FA25A743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416 (2020) – Final Project Group A.XY</a:t>
            </a:r>
            <a:endParaRPr lang="x-none" dirty="0"/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xmlns="" id="{A63F09F2-96B8-3F4E-AA06-1C6A5FFDA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x-none" dirty="0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xmlns="" val="321943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  <a:prstGeom prst="rect">
            <a:avLst/>
          </a:prstGeo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9979AE2-2A78-1741-B569-5332A1EF6F1C}" type="datetime1">
              <a:rPr lang="en-US" smtClean="0"/>
              <a:pPr/>
              <a:t>9/18/2023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E9C29D53-9981-884B-B5B6-B5743DF81FD1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811557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xmlns="" id="{7A532869-E847-B04C-9454-B1BBC68D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416 (2020) – Final Project Group A.XY</a:t>
            </a:r>
            <a:endParaRPr lang="x-none" dirty="0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xmlns="" id="{39C3B094-71D1-654C-855E-07B8BFC1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x-none" dirty="0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xmlns="" val="423745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xmlns="" id="{3AA596F9-6385-224E-8B6A-50967833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416 (2020) – Final Project Group A.XY</a:t>
            </a:r>
            <a:endParaRPr lang="x-none" dirty="0"/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xmlns="" id="{1CB05F73-B36B-5A48-81EA-E76B1357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x-none" dirty="0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xmlns="" val="318402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24A8BE3A-860F-304A-9628-0D1C6721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416 (2020) – Final Project Group A.XY</a:t>
            </a:r>
            <a:endParaRPr lang="x-non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78BF763A-9E9F-6745-958E-87128C40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x-none" dirty="0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xmlns="" val="144822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xmlns="" id="{7E522AF0-01E9-C04B-A4BD-1E790BA6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416 (2020) – Final Project Group A.XY</a:t>
            </a:r>
            <a:endParaRPr lang="x-none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xmlns="" id="{6FE88DDB-FE65-5846-A692-EED395E9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x-none" dirty="0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xmlns="" val="397047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852ED7D-C8C9-FC45-9D41-2B197068D5F8}"/>
              </a:ext>
            </a:extLst>
          </p:cNvPr>
          <p:cNvSpPr/>
          <p:nvPr userDrawn="1"/>
        </p:nvSpPr>
        <p:spPr>
          <a:xfrm>
            <a:off x="51125" y="6457189"/>
            <a:ext cx="12192000" cy="4131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493520"/>
            <a:ext cx="10058400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E9C29D53-9981-884B-B5B6-B5743DF81FD1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8D083A58-BF4A-C247-A39E-31621332A2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r="84048"/>
          <a:stretch/>
        </p:blipFill>
        <p:spPr>
          <a:xfrm>
            <a:off x="51125" y="6457189"/>
            <a:ext cx="381361" cy="352979"/>
          </a:xfrm>
          <a:prstGeom prst="rect">
            <a:avLst/>
          </a:prstGeom>
        </p:spPr>
      </p:pic>
      <p:sp>
        <p:nvSpPr>
          <p:cNvPr id="10" name="Date Placeholder 5">
            <a:extLst>
              <a:ext uri="{FF2B5EF4-FFF2-40B4-BE49-F238E27FC236}">
                <a16:creationId xmlns:a16="http://schemas.microsoft.com/office/drawing/2014/main" xmlns="" id="{576C60AE-BF9F-E948-A464-57EC6013B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2486" y="6501637"/>
            <a:ext cx="4920564" cy="3941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EEE 416 (2020) – Final Project Group A.XY</a:t>
            </a:r>
            <a:endParaRPr lang="x-none" dirty="0"/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xmlns="" id="{DCD1120D-AD02-624F-AC7B-A52A109EC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3050" y="6482588"/>
            <a:ext cx="6057900" cy="3754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x-none" dirty="0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xmlns="" val="41558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.com/en/microcontrollers-microprocessors/stm32f103t6.html" TargetMode="External"/><Relationship Id="rId2" Type="http://schemas.openxmlformats.org/officeDocument/2006/relationships/hyperlink" Target="https://www.youtube.com/playlist?list=PLEBQazB0HUyRYuzfi4clXsKUSgorErmBv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ponents101.com/development-boards/nodemcu-esp8266-pinout-features-and-datasheet" TargetMode="External"/><Relationship Id="rId4" Type="http://schemas.openxmlformats.org/officeDocument/2006/relationships/hyperlink" Target="https://github.com/mathworks/thingspeak-arduino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46C925-AD3C-084C-A393-173805EA7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076" y="1775977"/>
            <a:ext cx="9757450" cy="1580405"/>
          </a:xfrm>
        </p:spPr>
        <p:txBody>
          <a:bodyPr/>
          <a:lstStyle/>
          <a:p>
            <a:r>
              <a:rPr lang="en-US" sz="5400" b="1" cap="none" dirty="0"/>
              <a:t>Iot Data Logger for Main Line</a:t>
            </a:r>
            <a:endParaRPr lang="x-none" sz="5400" b="1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7F0DBAF-7D79-1641-9F57-35E40E2F3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1175" y="5326165"/>
            <a:ext cx="2350475" cy="885432"/>
          </a:xfrm>
        </p:spPr>
        <p:txBody>
          <a:bodyPr/>
          <a:lstStyle/>
          <a:p>
            <a:r>
              <a:rPr lang="en-US" sz="1200" dirty="0"/>
              <a:t>M Zafir Sadik Khan</a:t>
            </a:r>
            <a:endParaRPr lang="x-none" sz="1200" dirty="0"/>
          </a:p>
          <a:p>
            <a:r>
              <a:rPr lang="x-none" sz="2000" dirty="0"/>
              <a:t>1606</a:t>
            </a:r>
            <a:r>
              <a:rPr lang="en-US" sz="2000" dirty="0"/>
              <a:t>135</a:t>
            </a:r>
            <a:endParaRPr lang="x-none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3858C5C2-70BE-814B-8762-8829283F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t="-1" b="-1088"/>
          <a:stretch/>
        </p:blipFill>
        <p:spPr bwMode="auto">
          <a:xfrm>
            <a:off x="2012661" y="3982702"/>
            <a:ext cx="1329777" cy="135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73D65FC9-0D80-444D-8239-028EF0E63ED0}"/>
              </a:ext>
            </a:extLst>
          </p:cNvPr>
          <p:cNvSpPr txBox="1">
            <a:spLocks/>
          </p:cNvSpPr>
          <p:nvPr/>
        </p:nvSpPr>
        <p:spPr>
          <a:xfrm>
            <a:off x="3863924" y="5326165"/>
            <a:ext cx="2350475" cy="88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Nur Nabila Sadia</a:t>
            </a:r>
            <a:endParaRPr lang="x-none" sz="1200" dirty="0"/>
          </a:p>
          <a:p>
            <a:r>
              <a:rPr lang="x-none" sz="2000" dirty="0"/>
              <a:t>1606</a:t>
            </a:r>
            <a:r>
              <a:rPr lang="en-US" sz="2000" dirty="0"/>
              <a:t>138</a:t>
            </a:r>
            <a:endParaRPr lang="x-none" sz="20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8C1E2448-7174-D146-87EA-2E00E125D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447211" y="3982702"/>
            <a:ext cx="1206174" cy="134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C185C57D-A765-0B46-AE76-AD4244F426AB}"/>
              </a:ext>
            </a:extLst>
          </p:cNvPr>
          <p:cNvSpPr txBox="1">
            <a:spLocks/>
          </p:cNvSpPr>
          <p:nvPr/>
        </p:nvSpPr>
        <p:spPr>
          <a:xfrm>
            <a:off x="6117109" y="5333200"/>
            <a:ext cx="2350475" cy="88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Toufiqur Rahman Shuvo</a:t>
            </a:r>
            <a:endParaRPr lang="x-none" sz="1200" dirty="0"/>
          </a:p>
          <a:p>
            <a:r>
              <a:rPr lang="x-none" sz="2000" dirty="0"/>
              <a:t>1606</a:t>
            </a:r>
            <a:r>
              <a:rPr lang="en-US" sz="2000" dirty="0"/>
              <a:t>159</a:t>
            </a:r>
            <a:endParaRPr lang="x-none" sz="20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C7A885CF-D2B7-2D4F-9C5B-F2B757DB520C}"/>
              </a:ext>
            </a:extLst>
          </p:cNvPr>
          <p:cNvSpPr txBox="1">
            <a:spLocks/>
          </p:cNvSpPr>
          <p:nvPr/>
        </p:nvSpPr>
        <p:spPr>
          <a:xfrm>
            <a:off x="8490051" y="5323751"/>
            <a:ext cx="2350475" cy="88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Sandip Kollol Dhruba</a:t>
            </a:r>
            <a:endParaRPr lang="x-none" sz="1200" dirty="0"/>
          </a:p>
          <a:p>
            <a:r>
              <a:rPr lang="x-none" sz="2000" dirty="0"/>
              <a:t>1606</a:t>
            </a:r>
            <a:r>
              <a:rPr lang="en-US" sz="2000" dirty="0"/>
              <a:t>187</a:t>
            </a:r>
            <a:endParaRPr lang="x-none" sz="200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1D1BDD9D-1AC6-D545-AED6-677086890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9051066" y="3980288"/>
            <a:ext cx="1128273" cy="134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6D4ABD83-8F2E-FD4E-B18C-2299D6E2E152}"/>
              </a:ext>
            </a:extLst>
          </p:cNvPr>
          <p:cNvSpPr txBox="1">
            <a:spLocks/>
          </p:cNvSpPr>
          <p:nvPr/>
        </p:nvSpPr>
        <p:spPr>
          <a:xfrm>
            <a:off x="4884528" y="3554820"/>
            <a:ext cx="3033537" cy="88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cap="small" dirty="0"/>
              <a:t>Submitted by – Group </a:t>
            </a:r>
            <a:r>
              <a:rPr lang="en-US" cap="small" dirty="0"/>
              <a:t>C</a:t>
            </a:r>
            <a:r>
              <a:rPr lang="x-none" cap="small" dirty="0"/>
              <a:t>.</a:t>
            </a:r>
            <a:r>
              <a:rPr lang="en-US" cap="small" dirty="0"/>
              <a:t>06</a:t>
            </a:r>
            <a:endParaRPr lang="x-none" sz="2800" cap="smal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CF91AF-B1BD-4796-B116-538598755560}"/>
              </a:ext>
            </a:extLst>
          </p:cNvPr>
          <p:cNvSpPr txBox="1"/>
          <p:nvPr/>
        </p:nvSpPr>
        <p:spPr>
          <a:xfrm>
            <a:off x="8611340" y="490784"/>
            <a:ext cx="315439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13" name="Picture 12" descr="shuvo_pic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500" y="3895001"/>
            <a:ext cx="1143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8246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DECDC3-5120-41C3-9E6B-2A8A6FE0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10</a:t>
            </a:fld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2100023-779A-4789-9F92-128DB484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416 (2020) – Final Project Group C.06</a:t>
            </a:r>
            <a:endParaRPr lang="x-non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C7C586C-4FB5-46EA-887A-94203150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	 Iot Data Logger for Main Line</a:t>
            </a:r>
            <a:endParaRPr lang="x-none" dirty="0"/>
          </a:p>
        </p:txBody>
      </p:sp>
      <p:pic>
        <p:nvPicPr>
          <p:cNvPr id="10" name="Google Shape;229;p10">
            <a:extLst>
              <a:ext uri="{FF2B5EF4-FFF2-40B4-BE49-F238E27FC236}">
                <a16:creationId xmlns:a16="http://schemas.microsoft.com/office/drawing/2014/main" xmlns="" id="{0EB0E54F-8C6B-488F-BFA9-04C84C728A3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67000" y="804332"/>
            <a:ext cx="6858000" cy="524933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30;p10">
            <a:extLst>
              <a:ext uri="{FF2B5EF4-FFF2-40B4-BE49-F238E27FC236}">
                <a16:creationId xmlns:a16="http://schemas.microsoft.com/office/drawing/2014/main" xmlns="" id="{4B3F14A6-449E-4558-A318-5DB437AB727A}"/>
              </a:ext>
            </a:extLst>
          </p:cNvPr>
          <p:cNvSpPr txBox="1"/>
          <p:nvPr/>
        </p:nvSpPr>
        <p:spPr>
          <a:xfrm>
            <a:off x="595542" y="34931"/>
            <a:ext cx="557665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+mj-lt"/>
                <a:ea typeface="Arial"/>
                <a:cs typeface="Arial"/>
                <a:sym typeface="Arial"/>
              </a:rPr>
              <a:t>INPUT PART</a:t>
            </a:r>
            <a:endParaRPr sz="4400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31;p10">
            <a:extLst>
              <a:ext uri="{FF2B5EF4-FFF2-40B4-BE49-F238E27FC236}">
                <a16:creationId xmlns:a16="http://schemas.microsoft.com/office/drawing/2014/main" xmlns="" id="{410A0CBF-04BC-4227-A2FA-83BE75F710C4}"/>
              </a:ext>
            </a:extLst>
          </p:cNvPr>
          <p:cNvSpPr txBox="1"/>
          <p:nvPr/>
        </p:nvSpPr>
        <p:spPr>
          <a:xfrm>
            <a:off x="2667000" y="4419600"/>
            <a:ext cx="838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LINE</a:t>
            </a:r>
            <a:endParaRPr sz="1200" b="1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232;p10">
            <a:extLst>
              <a:ext uri="{FF2B5EF4-FFF2-40B4-BE49-F238E27FC236}">
                <a16:creationId xmlns:a16="http://schemas.microsoft.com/office/drawing/2014/main" xmlns="" id="{F3CE53C4-279E-4B35-8B80-C4C3FEEF1E89}"/>
              </a:ext>
            </a:extLst>
          </p:cNvPr>
          <p:cNvCxnSpPr/>
          <p:nvPr/>
        </p:nvCxnSpPr>
        <p:spPr>
          <a:xfrm rot="5400000">
            <a:off x="2553494" y="3848100"/>
            <a:ext cx="685006" cy="79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4" name="Google Shape;233;p10">
            <a:extLst>
              <a:ext uri="{FF2B5EF4-FFF2-40B4-BE49-F238E27FC236}">
                <a16:creationId xmlns:a16="http://schemas.microsoft.com/office/drawing/2014/main" xmlns="" id="{815DA828-B579-4B7C-BB63-C8857F742D7B}"/>
              </a:ext>
            </a:extLst>
          </p:cNvPr>
          <p:cNvCxnSpPr/>
          <p:nvPr/>
        </p:nvCxnSpPr>
        <p:spPr>
          <a:xfrm rot="-5400000">
            <a:off x="2552700" y="5295900"/>
            <a:ext cx="6858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5" name="Google Shape;234;p10">
            <a:extLst>
              <a:ext uri="{FF2B5EF4-FFF2-40B4-BE49-F238E27FC236}">
                <a16:creationId xmlns:a16="http://schemas.microsoft.com/office/drawing/2014/main" xmlns="" id="{1A7DB2B1-BEC6-43CE-BA1D-9B91F67689C5}"/>
              </a:ext>
            </a:extLst>
          </p:cNvPr>
          <p:cNvSpPr txBox="1"/>
          <p:nvPr/>
        </p:nvSpPr>
        <p:spPr>
          <a:xfrm>
            <a:off x="4038600" y="4267200"/>
            <a:ext cx="1219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235;p10">
            <a:extLst>
              <a:ext uri="{FF2B5EF4-FFF2-40B4-BE49-F238E27FC236}">
                <a16:creationId xmlns:a16="http://schemas.microsoft.com/office/drawing/2014/main" xmlns="" id="{80C622AA-DE1E-4471-A5BB-042C79C7729E}"/>
              </a:ext>
            </a:extLst>
          </p:cNvPr>
          <p:cNvSpPr/>
          <p:nvPr/>
        </p:nvSpPr>
        <p:spPr>
          <a:xfrm>
            <a:off x="4648200" y="4343400"/>
            <a:ext cx="381000" cy="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36;p10">
            <a:extLst>
              <a:ext uri="{FF2B5EF4-FFF2-40B4-BE49-F238E27FC236}">
                <a16:creationId xmlns:a16="http://schemas.microsoft.com/office/drawing/2014/main" xmlns="" id="{32E091C8-940B-4625-91FC-4C2D28DAB936}"/>
              </a:ext>
            </a:extLst>
          </p:cNvPr>
          <p:cNvSpPr txBox="1"/>
          <p:nvPr/>
        </p:nvSpPr>
        <p:spPr>
          <a:xfrm>
            <a:off x="2667000" y="1066800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sensor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37;p10">
            <a:extLst>
              <a:ext uri="{FF2B5EF4-FFF2-40B4-BE49-F238E27FC236}">
                <a16:creationId xmlns:a16="http://schemas.microsoft.com/office/drawing/2014/main" xmlns="" id="{8A64917E-4434-497F-9C26-5F5C9EABB73F}"/>
              </a:ext>
            </a:extLst>
          </p:cNvPr>
          <p:cNvSpPr/>
          <p:nvPr/>
        </p:nvSpPr>
        <p:spPr>
          <a:xfrm rot="1106097">
            <a:off x="4267200" y="1371600"/>
            <a:ext cx="609600" cy="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238;p10">
            <a:extLst>
              <a:ext uri="{FF2B5EF4-FFF2-40B4-BE49-F238E27FC236}">
                <a16:creationId xmlns:a16="http://schemas.microsoft.com/office/drawing/2014/main" xmlns="" id="{5B9F08E7-BA88-4B3A-A30D-A291EBC2D5D2}"/>
              </a:ext>
            </a:extLst>
          </p:cNvPr>
          <p:cNvSpPr txBox="1"/>
          <p:nvPr/>
        </p:nvSpPr>
        <p:spPr>
          <a:xfrm>
            <a:off x="6172200" y="1600200"/>
            <a:ext cx="35814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[2.5±(sensitivity*value of current)]&lt;3.3V 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39;p10">
            <a:extLst>
              <a:ext uri="{FF2B5EF4-FFF2-40B4-BE49-F238E27FC236}">
                <a16:creationId xmlns:a16="http://schemas.microsoft.com/office/drawing/2014/main" xmlns="" id="{82DCCB21-4542-4E4D-8ECA-36FB4B39CAEC}"/>
              </a:ext>
            </a:extLst>
          </p:cNvPr>
          <p:cNvSpPr txBox="1"/>
          <p:nvPr/>
        </p:nvSpPr>
        <p:spPr>
          <a:xfrm>
            <a:off x="5715000" y="3810000"/>
            <a:ext cx="1524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Bridge Rectifier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40;p10">
            <a:extLst>
              <a:ext uri="{FF2B5EF4-FFF2-40B4-BE49-F238E27FC236}">
                <a16:creationId xmlns:a16="http://schemas.microsoft.com/office/drawing/2014/main" xmlns="" id="{4B6AD552-CE8F-4D46-B0ED-463DD0206750}"/>
              </a:ext>
            </a:extLst>
          </p:cNvPr>
          <p:cNvSpPr/>
          <p:nvPr/>
        </p:nvSpPr>
        <p:spPr>
          <a:xfrm>
            <a:off x="6553200" y="4191000"/>
            <a:ext cx="381000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41;p10">
            <a:extLst>
              <a:ext uri="{FF2B5EF4-FFF2-40B4-BE49-F238E27FC236}">
                <a16:creationId xmlns:a16="http://schemas.microsoft.com/office/drawing/2014/main" xmlns="" id="{70E18A93-B67E-4056-B52D-9C493172F22C}"/>
              </a:ext>
            </a:extLst>
          </p:cNvPr>
          <p:cNvSpPr txBox="1"/>
          <p:nvPr/>
        </p:nvSpPr>
        <p:spPr>
          <a:xfrm>
            <a:off x="7696200" y="4495800"/>
            <a:ext cx="12954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Voltage divider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42;p10">
            <a:extLst>
              <a:ext uri="{FF2B5EF4-FFF2-40B4-BE49-F238E27FC236}">
                <a16:creationId xmlns:a16="http://schemas.microsoft.com/office/drawing/2014/main" xmlns="" id="{2E36A27F-3137-43AC-914D-B812E6FB1530}"/>
              </a:ext>
            </a:extLst>
          </p:cNvPr>
          <p:cNvSpPr/>
          <p:nvPr/>
        </p:nvSpPr>
        <p:spPr>
          <a:xfrm>
            <a:off x="8458200" y="4724400"/>
            <a:ext cx="457200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3;p10">
            <a:extLst>
              <a:ext uri="{FF2B5EF4-FFF2-40B4-BE49-F238E27FC236}">
                <a16:creationId xmlns:a16="http://schemas.microsoft.com/office/drawing/2014/main" xmlns="" id="{4FD4AE0D-BD6E-45CD-9439-5E81AD09BF20}"/>
              </a:ext>
            </a:extLst>
          </p:cNvPr>
          <p:cNvCxnSpPr/>
          <p:nvPr/>
        </p:nvCxnSpPr>
        <p:spPr>
          <a:xfrm>
            <a:off x="9525000" y="4724400"/>
            <a:ext cx="6858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5" name="Google Shape;244;p10">
            <a:extLst>
              <a:ext uri="{FF2B5EF4-FFF2-40B4-BE49-F238E27FC236}">
                <a16:creationId xmlns:a16="http://schemas.microsoft.com/office/drawing/2014/main" xmlns="" id="{F87E85E3-DAC3-4C42-A1CF-6D3A4E1B967C}"/>
              </a:ext>
            </a:extLst>
          </p:cNvPr>
          <p:cNvCxnSpPr/>
          <p:nvPr/>
        </p:nvCxnSpPr>
        <p:spPr>
          <a:xfrm rot="-5400000" flipH="1">
            <a:off x="8648700" y="1866900"/>
            <a:ext cx="2819400" cy="1066800"/>
          </a:xfrm>
          <a:prstGeom prst="bentConnector3">
            <a:avLst>
              <a:gd name="adj1" fmla="val -1351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6" name="Google Shape;245;p10">
            <a:extLst>
              <a:ext uri="{FF2B5EF4-FFF2-40B4-BE49-F238E27FC236}">
                <a16:creationId xmlns:a16="http://schemas.microsoft.com/office/drawing/2014/main" xmlns="" id="{403A055E-8065-4573-9C8D-0ADCA2EC3ADE}"/>
              </a:ext>
            </a:extLst>
          </p:cNvPr>
          <p:cNvSpPr/>
          <p:nvPr/>
        </p:nvSpPr>
        <p:spPr>
          <a:xfrm>
            <a:off x="10363200" y="4038600"/>
            <a:ext cx="838200" cy="1066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46;p10">
            <a:extLst>
              <a:ext uri="{FF2B5EF4-FFF2-40B4-BE49-F238E27FC236}">
                <a16:creationId xmlns:a16="http://schemas.microsoft.com/office/drawing/2014/main" xmlns="" id="{F3184FB0-9D34-4CF0-BD01-2ACE35AC77C3}"/>
              </a:ext>
            </a:extLst>
          </p:cNvPr>
          <p:cNvSpPr txBox="1"/>
          <p:nvPr/>
        </p:nvSpPr>
        <p:spPr>
          <a:xfrm>
            <a:off x="10363200" y="3352800"/>
            <a:ext cx="10668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Pin A4 </a:t>
            </a:r>
            <a:endParaRPr sz="1100" b="1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47;p10">
            <a:extLst>
              <a:ext uri="{FF2B5EF4-FFF2-40B4-BE49-F238E27FC236}">
                <a16:creationId xmlns:a16="http://schemas.microsoft.com/office/drawing/2014/main" xmlns="" id="{D0C552C7-2549-4DEB-A9C0-0794430A1AB5}"/>
              </a:ext>
            </a:extLst>
          </p:cNvPr>
          <p:cNvSpPr txBox="1"/>
          <p:nvPr/>
        </p:nvSpPr>
        <p:spPr>
          <a:xfrm>
            <a:off x="9525000" y="4724400"/>
            <a:ext cx="9906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Pin A3</a:t>
            </a:r>
            <a:endParaRPr sz="1200" b="1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48;p10">
            <a:extLst>
              <a:ext uri="{FF2B5EF4-FFF2-40B4-BE49-F238E27FC236}">
                <a16:creationId xmlns:a16="http://schemas.microsoft.com/office/drawing/2014/main" xmlns="" id="{46E90296-AB43-4F0F-AE64-1E765276BA06}"/>
              </a:ext>
            </a:extLst>
          </p:cNvPr>
          <p:cNvSpPr txBox="1"/>
          <p:nvPr/>
        </p:nvSpPr>
        <p:spPr>
          <a:xfrm>
            <a:off x="9372600" y="4343400"/>
            <a:ext cx="838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&lt;3.3V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49;p10">
            <a:extLst>
              <a:ext uri="{FF2B5EF4-FFF2-40B4-BE49-F238E27FC236}">
                <a16:creationId xmlns:a16="http://schemas.microsoft.com/office/drawing/2014/main" xmlns="" id="{AB867D64-5E5F-4F51-8635-749861486238}"/>
              </a:ext>
            </a:extLst>
          </p:cNvPr>
          <p:cNvSpPr txBox="1"/>
          <p:nvPr/>
        </p:nvSpPr>
        <p:spPr>
          <a:xfrm>
            <a:off x="10058400" y="5334000"/>
            <a:ext cx="1828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Processing part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50;p10">
            <a:extLst>
              <a:ext uri="{FF2B5EF4-FFF2-40B4-BE49-F238E27FC236}">
                <a16:creationId xmlns:a16="http://schemas.microsoft.com/office/drawing/2014/main" xmlns="" id="{A916EF0B-64A2-4194-AD3F-12F55D95C4DA}"/>
              </a:ext>
            </a:extLst>
          </p:cNvPr>
          <p:cNvSpPr txBox="1"/>
          <p:nvPr/>
        </p:nvSpPr>
        <p:spPr>
          <a:xfrm>
            <a:off x="10744200" y="6019800"/>
            <a:ext cx="1447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1606159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407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A7A630-3F70-4915-97F1-AFA81A32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513" y="176237"/>
            <a:ext cx="10058400" cy="729006"/>
          </a:xfrm>
        </p:spPr>
        <p:txBody>
          <a:bodyPr/>
          <a:lstStyle/>
          <a:p>
            <a:r>
              <a:rPr lang="en-US" dirty="0"/>
              <a:t>Voltage, Current &amp;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09BE6D-CED4-4A13-8286-3160BBAE6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51" y="924292"/>
            <a:ext cx="11860568" cy="22361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To get the RMS voltage, the stm32 samples the voltage at the ADC (Analog to Digital Pins) 20 times in a cycle of 1/50Hz or 20ms and calculates the RMS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To get the RMS current, the stm32 does the same with a second ADC pin after correcting for the 2.5V offset.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To get the phase, we calculate the time difference between the zero crossings using the inbuilt 16 bit timer which has been set up to increment count by 1 every microsecond.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D6F9D92-FE69-4FAD-A191-0E96B308B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11</a:t>
            </a:fld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A7B939B-9BE5-49AA-80DF-F2209F0F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416 (2020) – Final Project Group C.06</a:t>
            </a:r>
            <a:endParaRPr lang="x-non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8A1932-3F34-4821-9B61-59661A80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13414" y="6482588"/>
            <a:ext cx="6153150" cy="375412"/>
          </a:xfrm>
        </p:spPr>
        <p:txBody>
          <a:bodyPr/>
          <a:lstStyle/>
          <a:p>
            <a:r>
              <a:rPr lang="en-US" dirty="0"/>
              <a:t>	 Iot Data Logger for Main Line</a:t>
            </a:r>
            <a:endParaRPr lang="x-non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A885BCF-44BA-47AD-AB64-47C4D2D5EAE7}"/>
              </a:ext>
            </a:extLst>
          </p:cNvPr>
          <p:cNvSpPr txBox="1"/>
          <p:nvPr/>
        </p:nvSpPr>
        <p:spPr>
          <a:xfrm>
            <a:off x="6223246" y="5253057"/>
            <a:ext cx="39661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(top) and Voltage vs time</a:t>
            </a:r>
          </a:p>
          <a:p>
            <a:r>
              <a:rPr lang="en-US" dirty="0"/>
              <a:t>Input going into ADC of stm32 </a:t>
            </a:r>
          </a:p>
          <a:p>
            <a:r>
              <a:rPr lang="en-US" dirty="0"/>
              <a:t>(amplitudes not to scale)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AA4BC94-FFB2-409B-8594-C165035DFAF2}"/>
              </a:ext>
            </a:extLst>
          </p:cNvPr>
          <p:cNvSpPr txBox="1"/>
          <p:nvPr/>
        </p:nvSpPr>
        <p:spPr>
          <a:xfrm>
            <a:off x="10589587" y="605633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1606135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30B079D-A063-4BF9-B3F8-B754AB9B9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30" y="3160450"/>
            <a:ext cx="4324025" cy="316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05574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7F02C-1EFF-7D4C-B45F-42F0E37BA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49" y="285119"/>
            <a:ext cx="10058400" cy="729006"/>
          </a:xfrm>
        </p:spPr>
        <p:txBody>
          <a:bodyPr/>
          <a:lstStyle/>
          <a:p>
            <a:r>
              <a:rPr lang="x-none" dirty="0"/>
              <a:t>Simulation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85F763-F781-F043-808B-881C1C3A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12</a:t>
            </a:fld>
            <a:endParaRPr lang="x-none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xmlns="" id="{C602F4CA-DD7B-CF49-91E1-C48A0A66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416 (2020) – Final Project Group C.06</a:t>
            </a:r>
            <a:endParaRPr lang="x-none" dirty="0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xmlns="" id="{1B64B1C5-C192-DE4C-902D-771BC6821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	 Iot Data Logger for Main Line</a:t>
            </a:r>
            <a:endParaRPr lang="x-non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74353E43-DA33-4658-8CF7-FECBBE7C6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603677" y="4002861"/>
            <a:ext cx="1330476" cy="13576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B761C13-6AC2-4ADA-B80D-89ECCBADE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98" y="1014125"/>
            <a:ext cx="9278191" cy="53318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357EC28-D0B9-4AA4-9FCC-0D2232503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8418" y="2174696"/>
            <a:ext cx="1918861" cy="17598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B385608-AD20-4AFB-B090-CC4BCF2E4500}"/>
              </a:ext>
            </a:extLst>
          </p:cNvPr>
          <p:cNvSpPr txBox="1"/>
          <p:nvPr/>
        </p:nvSpPr>
        <p:spPr>
          <a:xfrm>
            <a:off x="10675289" y="604943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1606135</a:t>
            </a:r>
          </a:p>
        </p:txBody>
      </p:sp>
    </p:spTree>
    <p:extLst>
      <p:ext uri="{BB962C8B-B14F-4D97-AF65-F5344CB8AC3E}">
        <p14:creationId xmlns:p14="http://schemas.microsoft.com/office/powerpoint/2010/main" xmlns="" val="1394075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60B970-D649-D94F-8664-96B04BAE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914" y="214098"/>
            <a:ext cx="10058400" cy="729006"/>
          </a:xfrm>
        </p:spPr>
        <p:txBody>
          <a:bodyPr/>
          <a:lstStyle/>
          <a:p>
            <a:r>
              <a:rPr lang="x-none" dirty="0"/>
              <a:t>PCB Layout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F75B291-E340-49EF-A3E4-3329B79AC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829" y="1015206"/>
            <a:ext cx="8470210" cy="5225796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698FA6-9BAA-4542-B217-33D440FE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13</a:t>
            </a:fld>
            <a:endParaRPr lang="x-none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xmlns="" id="{8CC09E19-179A-6E40-996F-0A7D45FD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416 (2020) – Final Project Group C.06</a:t>
            </a:r>
            <a:endParaRPr lang="x-none" dirty="0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xmlns="" id="{E17F9CEA-A96B-EF46-A422-E1A080B0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	 Iot Data Logger for Main Line</a:t>
            </a:r>
            <a:endParaRPr lang="x-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E82FAF1-3926-49AF-A96C-821B1DE8A3AD}"/>
              </a:ext>
            </a:extLst>
          </p:cNvPr>
          <p:cNvSpPr txBox="1"/>
          <p:nvPr/>
        </p:nvSpPr>
        <p:spPr>
          <a:xfrm>
            <a:off x="10713874" y="605633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1606135</a:t>
            </a:r>
          </a:p>
        </p:txBody>
      </p:sp>
    </p:spTree>
    <p:extLst>
      <p:ext uri="{BB962C8B-B14F-4D97-AF65-F5344CB8AC3E}">
        <p14:creationId xmlns:p14="http://schemas.microsoft.com/office/powerpoint/2010/main" xmlns="" val="3289438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60B970-D649-D94F-8664-96B04BAE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82" y="125917"/>
            <a:ext cx="10058400" cy="729006"/>
          </a:xfrm>
        </p:spPr>
        <p:txBody>
          <a:bodyPr/>
          <a:lstStyle/>
          <a:p>
            <a:r>
              <a:rPr lang="en-US" dirty="0"/>
              <a:t>3D Design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698FA6-9BAA-4542-B217-33D440FE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14</a:t>
            </a:fld>
            <a:endParaRPr lang="x-none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xmlns="" id="{8CC09E19-179A-6E40-996F-0A7D45FD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416 (2020) – Final Project Group C.06</a:t>
            </a:r>
            <a:endParaRPr lang="x-none" dirty="0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xmlns="" id="{E17F9CEA-A96B-EF46-A422-E1A080B0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	 Iot Data Logger for Main Line</a:t>
            </a:r>
            <a:endParaRPr lang="x-none" dirty="0"/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xmlns="" id="{F7223C27-AF8E-41D1-8268-75D617F8E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914" y="962153"/>
            <a:ext cx="4059328" cy="2542084"/>
          </a:xfr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D182411E-19DF-4ED7-9B2F-A463A9A3E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356" y="962153"/>
            <a:ext cx="4082038" cy="254208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D6F1CC17-9DCA-4CC9-B19E-81108E40A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14" y="3812256"/>
            <a:ext cx="4059328" cy="245274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87E34DF1-E5ED-4630-B437-6B974CEF0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3356" y="3812257"/>
            <a:ext cx="4082038" cy="24558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FBE16D1-CEBC-4A54-9903-9656B2F2EBC7}"/>
              </a:ext>
            </a:extLst>
          </p:cNvPr>
          <p:cNvSpPr txBox="1"/>
          <p:nvPr/>
        </p:nvSpPr>
        <p:spPr>
          <a:xfrm>
            <a:off x="10667304" y="604943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1606135</a:t>
            </a:r>
          </a:p>
        </p:txBody>
      </p:sp>
    </p:spTree>
    <p:extLst>
      <p:ext uri="{BB962C8B-B14F-4D97-AF65-F5344CB8AC3E}">
        <p14:creationId xmlns:p14="http://schemas.microsoft.com/office/powerpoint/2010/main" xmlns="" val="246811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0E831A-7BCE-9F4F-A64D-39651FC7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Future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DAEC5A-DEA9-CA49-A251-DAA853685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project may be implemented in hardware.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can be logged from a small area or even city wide to get idea of quality of service provided.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Power engineers then may use the data to improve service sometimes in real time. </a:t>
            </a:r>
          </a:p>
          <a:p>
            <a:pPr>
              <a:buFont typeface="Wingdings" panose="05000000000000000000" pitchFamily="2" charset="2"/>
              <a:buChar char="§"/>
            </a:pP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58BBEF-82A6-674A-BBE9-388FECF2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15</a:t>
            </a:fld>
            <a:endParaRPr lang="x-none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xmlns="" id="{7DDCAD13-1674-C84E-A7AF-FAAF6993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416 (2020) – Final Project Group C.06</a:t>
            </a:r>
            <a:endParaRPr lang="x-none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xmlns="" id="{2FC335E2-B369-974B-93B5-90D94A08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	 Iot Data Logger for Main Line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1042964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F1EB76-18C4-8F4B-856A-8A287862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967" y="2481797"/>
            <a:ext cx="3172065" cy="1894406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br>
              <a:rPr lang="en-US" dirty="0"/>
            </a:br>
            <a:r>
              <a:rPr lang="en-US" dirty="0"/>
              <a:t>Questions?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4526B5-FFA0-224D-A8AA-ACB09549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16</a:t>
            </a:fld>
            <a:endParaRPr lang="x-none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xmlns="" id="{90C2FDBF-778F-8D45-A40D-9DD3F63E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416 (2020) – Final Project Group C.06</a:t>
            </a:r>
            <a:endParaRPr lang="x-none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xmlns="" id="{51E1C324-49A4-6748-BBED-6E948419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	Iot Data Logger for Main Line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1512175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C75AD6B4-2C51-7242-877E-6803B3AD6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 dirty="0"/>
              <a:t>Additional Slides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FE5EEE-DF2D-5240-85E5-CC8F3D7E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17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012292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CBF11D-A416-0F4E-9F78-0DF2456C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A9824A-37CE-5047-8E24-58FA9D659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(1) Getting Started with STM32 and Nucleo – YouTube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STM32F103T6 - Mainstream Performance line, Arm Cortex-M3 MCU with 32 Kbytes of Flash memory, 72 MHz CPU, motor control, USB and CAN – STMicroelectronics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GitHub - mathworks/thingspeak-arduino: ThingSpeak Communication Library for Arduino, ESP8266 and ESP32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5"/>
              </a:rPr>
              <a:t>NodeMCU ESP8266 Pinout, Specifications, Features &amp; Datasheet (components101.com)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C25CA0-776A-F245-A1EB-5693AB3E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3472764" cy="356363"/>
          </a:xfrm>
        </p:spPr>
        <p:txBody>
          <a:bodyPr/>
          <a:lstStyle/>
          <a:p>
            <a:r>
              <a:rPr lang="en-US" dirty="0"/>
              <a:t>EEE 416 A 2020 – Final Project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D3A405-BAC8-CE44-AF2C-14F06899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18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005554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322DA6-B9F8-A44A-9BC6-570760E1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Bill of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C9164C-782E-BE42-9711-6F26A90B3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Parts used in simulation: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STM32 microprocessor model STM32F103T6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High voltage rectifier model GSIB1540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Generic resistors and capacitors</a:t>
            </a:r>
          </a:p>
          <a:p>
            <a:pPr marL="0" indent="0">
              <a:buNone/>
            </a:pPr>
            <a:r>
              <a:rPr lang="en-US" dirty="0"/>
              <a:t>Parts used as hardware: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ESP8266 LiLon MODEMCU V3</a:t>
            </a:r>
          </a:p>
          <a:p>
            <a:pPr>
              <a:buFont typeface="Wingdings" panose="05000000000000000000" pitchFamily="2" charset="2"/>
              <a:buChar char="§"/>
            </a:pP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2122F0-FFF5-014D-AA1D-C128FFFC26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3625164" cy="356363"/>
          </a:xfrm>
        </p:spPr>
        <p:txBody>
          <a:bodyPr/>
          <a:lstStyle/>
          <a:p>
            <a:r>
              <a:rPr lang="en-US" dirty="0"/>
              <a:t>EEE 416 A 2020 – Final Project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CB8B55-A47B-7442-B30E-58B7DC62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19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38838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33012B-84B9-7349-A96C-D843A3695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E5899E-188D-E346-BD75-A52C25C2C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x-none" dirty="0"/>
              <a:t>Summary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x-none" dirty="0"/>
              <a:t>Background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x-none" dirty="0"/>
              <a:t>Methods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x-none" dirty="0"/>
              <a:t>Simulation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x-none" dirty="0"/>
              <a:t>PCB layout and 3d rendering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x-none" dirty="0"/>
              <a:t>Future Outlook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016421-CA9E-E344-9555-2F9A2A51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2</a:t>
            </a:fld>
            <a:endParaRPr lang="x-non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416 (2020) – Final Project Group C.06</a:t>
            </a:r>
            <a:endParaRPr lang="x-non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	Iot Data Logger for Main Line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1466889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C02316-B4BA-A440-BE58-EB565E07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Detailed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805BA9-2F09-2F4A-AFB2-B74B6D7DB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STM32CubeIDE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Arduino 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Proteus version 8.6</a:t>
            </a:r>
          </a:p>
          <a:p>
            <a:pPr>
              <a:buFont typeface="Wingdings" panose="05000000000000000000" pitchFamily="2" charset="2"/>
              <a:buChar char="§"/>
            </a:pPr>
            <a:endParaRPr lang="x-none" dirty="0"/>
          </a:p>
          <a:p>
            <a:pPr>
              <a:buFont typeface="Wingdings" panose="05000000000000000000" pitchFamily="2" charset="2"/>
              <a:buChar char="§"/>
            </a:pP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8C4FB4-FC06-B346-A1D2-C06B5D8E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20</a:t>
            </a:fld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13EE2D-E2ED-2B43-A2AA-3179A584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416 (2020) – Final Project Group A.XY</a:t>
            </a:r>
            <a:endParaRPr lang="x-non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D5EDE73-D99E-BA42-9370-C14D5B50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x-none"/>
              <a:t>Title of the Project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1988585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7B471E-02B4-9945-9E01-96A65E9D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Circuit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9C82F3-3701-E94F-9BD1-A2D51D7A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3548964" cy="356363"/>
          </a:xfrm>
        </p:spPr>
        <p:txBody>
          <a:bodyPr/>
          <a:lstStyle/>
          <a:p>
            <a:r>
              <a:rPr lang="en-US" dirty="0"/>
              <a:t>EEE 416 A 2020 – Final Project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766C0B-2E7D-1245-B50D-4E970C4E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21</a:t>
            </a:fld>
            <a:endParaRPr lang="x-non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C8F4F9B-94C1-4AD8-A535-B67BDB15B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047" y="1459053"/>
            <a:ext cx="6790591" cy="477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7936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0A7773-6EEE-4640-9E7B-C1CC7DF5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Source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CC76C6-0966-DB40-8235-6CBA92FDC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STM32 was programmed with the STM32CubeIDE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ESP8266 was programmed with Arduino IDE</a:t>
            </a:r>
          </a:p>
          <a:p>
            <a:pPr marL="0" indent="0">
              <a:buNone/>
            </a:pPr>
            <a:endParaRPr lang="x-none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B93FC3-51DC-3D46-907C-3D79484A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3644214" cy="356363"/>
          </a:xfrm>
        </p:spPr>
        <p:txBody>
          <a:bodyPr/>
          <a:lstStyle/>
          <a:p>
            <a:r>
              <a:rPr lang="en-US" dirty="0"/>
              <a:t>EEE 416 A 2020 – Final Project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26E321-8D03-C64C-9C3F-D15364DB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22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59653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0A7773-6EEE-4640-9E7B-C1CC7DF5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86" y="95211"/>
            <a:ext cx="10058400" cy="729006"/>
          </a:xfrm>
        </p:spPr>
        <p:txBody>
          <a:bodyPr/>
          <a:lstStyle/>
          <a:p>
            <a:r>
              <a:rPr lang="en-US" dirty="0"/>
              <a:t>STM32 source code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B93FC3-51DC-3D46-907C-3D79484A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3644214" cy="356363"/>
          </a:xfrm>
        </p:spPr>
        <p:txBody>
          <a:bodyPr/>
          <a:lstStyle/>
          <a:p>
            <a:r>
              <a:rPr lang="en-US" dirty="0"/>
              <a:t>EEE 416 A 2020 – Final Project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26E321-8D03-C64C-9C3F-D15364DB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23</a:t>
            </a:fld>
            <a:endParaRPr lang="x-non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320482-A16A-4E7C-8954-4754230698A6}"/>
              </a:ext>
            </a:extLst>
          </p:cNvPr>
          <p:cNvSpPr txBox="1"/>
          <p:nvPr/>
        </p:nvSpPr>
        <p:spPr>
          <a:xfrm>
            <a:off x="1091953" y="824217"/>
            <a:ext cx="4673074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Header */</a:t>
            </a: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Header */</a:t>
            </a: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 Includes ------------------------------------------------------------------*/</a:t>
            </a:r>
          </a:p>
          <a:p>
            <a:pPr algn="l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"main.h"</a:t>
            </a:r>
          </a:p>
          <a:p>
            <a:pPr algn="l"/>
            <a:endParaRPr lang="en-US" sz="800" dirty="0">
              <a:latin typeface="Consolas" panose="020B0609020204030204" pitchFamily="49" charset="0"/>
            </a:endParaRP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 Private includes ----------------------------------------------------------*/</a:t>
            </a: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Includes */</a:t>
            </a:r>
          </a:p>
          <a:p>
            <a:pPr algn="l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string.h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stdio.h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math.h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Includes */</a:t>
            </a:r>
          </a:p>
          <a:p>
            <a:pPr algn="l"/>
            <a:endParaRPr lang="en-US" sz="800" dirty="0">
              <a:latin typeface="Consolas" panose="020B0609020204030204" pitchFamily="49" charset="0"/>
            </a:endParaRP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 Private typedef -----------------------------------------------------------*/</a:t>
            </a: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PTD */</a:t>
            </a: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PTD */</a:t>
            </a:r>
          </a:p>
          <a:p>
            <a:pPr algn="l"/>
            <a:endParaRPr lang="en-US" sz="800" dirty="0">
              <a:latin typeface="Consolas" panose="020B0609020204030204" pitchFamily="49" charset="0"/>
            </a:endParaRP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 Private define ------------------------------------------------------------*/</a:t>
            </a: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PD */</a:t>
            </a: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PD */</a:t>
            </a:r>
          </a:p>
          <a:p>
            <a:pPr algn="l"/>
            <a:endParaRPr lang="en-US" sz="800" dirty="0">
              <a:latin typeface="Consolas" panose="020B0609020204030204" pitchFamily="49" charset="0"/>
            </a:endParaRP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 Private macro -------------------------------------------------------------*/</a:t>
            </a: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PM */</a:t>
            </a: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PM */</a:t>
            </a:r>
          </a:p>
          <a:p>
            <a:pPr algn="l"/>
            <a:endParaRPr lang="en-US" sz="800" dirty="0">
              <a:latin typeface="Consolas" panose="020B0609020204030204" pitchFamily="49" charset="0"/>
            </a:endParaRP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 Private variables ---------------------------------------------------------*/</a:t>
            </a:r>
          </a:p>
          <a:p>
            <a:pPr algn="l"/>
            <a:r>
              <a:rPr lang="en-US" sz="800" dirty="0" err="1">
                <a:solidFill>
                  <a:srgbClr val="005032"/>
                </a:solidFill>
                <a:latin typeface="Consolas" panose="020B0609020204030204" pitchFamily="49" charset="0"/>
              </a:rPr>
              <a:t>ADC_HandleTypeDef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hadc1;</a:t>
            </a:r>
          </a:p>
          <a:p>
            <a:pPr algn="l"/>
            <a:endParaRPr lang="en-US" sz="800" dirty="0">
              <a:latin typeface="Consolas" panose="020B0609020204030204" pitchFamily="49" charset="0"/>
            </a:endParaRPr>
          </a:p>
          <a:p>
            <a:pPr algn="l"/>
            <a:r>
              <a:rPr lang="en-US" sz="800" dirty="0" err="1">
                <a:solidFill>
                  <a:srgbClr val="005032"/>
                </a:solidFill>
                <a:latin typeface="Consolas" panose="020B0609020204030204" pitchFamily="49" charset="0"/>
              </a:rPr>
              <a:t>TIM_HandleTypeDef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htim3;</a:t>
            </a:r>
          </a:p>
          <a:p>
            <a:pPr algn="l"/>
            <a:endParaRPr lang="en-US" sz="800" dirty="0">
              <a:latin typeface="Consolas" panose="020B0609020204030204" pitchFamily="49" charset="0"/>
            </a:endParaRPr>
          </a:p>
          <a:p>
            <a:pPr algn="l"/>
            <a:r>
              <a:rPr lang="en-US" sz="800" dirty="0" err="1">
                <a:solidFill>
                  <a:srgbClr val="005032"/>
                </a:solidFill>
                <a:latin typeface="Consolas" panose="020B0609020204030204" pitchFamily="49" charset="0"/>
              </a:rPr>
              <a:t>UART_HandleTypeDef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huart1;</a:t>
            </a:r>
          </a:p>
          <a:p>
            <a:pPr algn="l"/>
            <a:endParaRPr lang="en-US" sz="800" dirty="0">
              <a:latin typeface="Consolas" panose="020B0609020204030204" pitchFamily="49" charset="0"/>
            </a:endParaRP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PV */</a:t>
            </a: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PV */</a:t>
            </a:r>
          </a:p>
          <a:p>
            <a:pPr algn="l"/>
            <a:endParaRPr lang="en-US" sz="800" dirty="0">
              <a:latin typeface="Consolas" panose="020B0609020204030204" pitchFamily="49" charset="0"/>
            </a:endParaRP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 Private function prototypes -----------------------------------------------*/</a:t>
            </a:r>
          </a:p>
          <a:p>
            <a:pPr algn="l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SystemClock_Config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MX_GPIO_Init(</a:t>
            </a:r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MX_ADC1_Init(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MX_USART1_UART_Init(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MX_TIM3_Init(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PFP */</a:t>
            </a: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PFP */</a:t>
            </a:r>
          </a:p>
          <a:p>
            <a:pPr algn="l"/>
            <a:endParaRPr lang="en-US" sz="800" dirty="0">
              <a:latin typeface="Consolas" panose="020B0609020204030204" pitchFamily="49" charset="0"/>
            </a:endParaRP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 Private user code ---------------------------------------------------------*/</a:t>
            </a: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0 */</a:t>
            </a:r>
            <a:endParaRPr 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4BEF405-E2EA-4691-B01C-A21256027EF4}"/>
              </a:ext>
            </a:extLst>
          </p:cNvPr>
          <p:cNvSpPr txBox="1"/>
          <p:nvPr/>
        </p:nvSpPr>
        <p:spPr>
          <a:xfrm>
            <a:off x="6318244" y="833095"/>
            <a:ext cx="3326552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ADC_Select_CH3(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5032"/>
                </a:solidFill>
                <a:latin typeface="Consolas" panose="020B0609020204030204" pitchFamily="49" charset="0"/>
              </a:rPr>
              <a:t>ADC_ChannelConfTypeDef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sConfig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{0};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sConfig.</a:t>
            </a:r>
            <a:r>
              <a:rPr lang="it-IT" sz="800" dirty="0">
                <a:solidFill>
                  <a:srgbClr val="0000C0"/>
                </a:solidFill>
                <a:latin typeface="Consolas" panose="020B0609020204030204" pitchFamily="49" charset="0"/>
              </a:rPr>
              <a:t>Channel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= ADC_CHANNEL_3;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sConfig.</a:t>
            </a:r>
            <a:r>
              <a:rPr lang="en-US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Rank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sConfig.</a:t>
            </a:r>
            <a:r>
              <a:rPr lang="en-US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SamplingTime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ADC_SAMPLETIME_1CYCLE_5;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HAL_ADC_ConfigChannel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(&amp;hadc1, &amp;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sConfig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HAL_OK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Error_Handler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endParaRPr lang="en-US" sz="800" dirty="0">
              <a:latin typeface="Consolas" panose="020B0609020204030204" pitchFamily="49" charset="0"/>
            </a:endParaRP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800" dirty="0">
              <a:latin typeface="Consolas" panose="020B0609020204030204" pitchFamily="49" charset="0"/>
            </a:endParaRPr>
          </a:p>
          <a:p>
            <a:pPr algn="l"/>
            <a:endParaRPr lang="en-US" sz="800" dirty="0">
              <a:latin typeface="Consolas" panose="020B0609020204030204" pitchFamily="49" charset="0"/>
            </a:endParaRPr>
          </a:p>
          <a:p>
            <a:pPr algn="l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ADC_Select_CH4(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5032"/>
                </a:solidFill>
                <a:latin typeface="Consolas" panose="020B0609020204030204" pitchFamily="49" charset="0"/>
              </a:rPr>
              <a:t>ADC_ChannelConfTypeDef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sConfig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{0};</a:t>
            </a:r>
          </a:p>
          <a:p>
            <a:pPr algn="l"/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 sConfig.</a:t>
            </a:r>
            <a:r>
              <a:rPr lang="it-IT" sz="800" dirty="0">
                <a:solidFill>
                  <a:srgbClr val="0000C0"/>
                </a:solidFill>
                <a:latin typeface="Consolas" panose="020B0609020204030204" pitchFamily="49" charset="0"/>
              </a:rPr>
              <a:t>Channel</a:t>
            </a:r>
            <a:r>
              <a:rPr lang="it-IT" sz="800" dirty="0">
                <a:solidFill>
                  <a:srgbClr val="000000"/>
                </a:solidFill>
                <a:latin typeface="Consolas" panose="020B0609020204030204" pitchFamily="49" charset="0"/>
              </a:rPr>
              <a:t> = ADC_CHANNEL_4;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sConfig.</a:t>
            </a:r>
            <a:r>
              <a:rPr lang="en-US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Rank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HAL_ADC_ConfigChannel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(&amp;hadc1, &amp;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sConfig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HAL_OK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Error_Handler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800" dirty="0">
              <a:latin typeface="Consolas" panose="020B0609020204030204" pitchFamily="49" charset="0"/>
            </a:endParaRP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0 */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xmlns="" val="1474152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0A7773-6EEE-4640-9E7B-C1CC7DF5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86" y="95211"/>
            <a:ext cx="10058400" cy="729006"/>
          </a:xfrm>
        </p:spPr>
        <p:txBody>
          <a:bodyPr/>
          <a:lstStyle/>
          <a:p>
            <a:r>
              <a:rPr lang="en-US" dirty="0"/>
              <a:t>STM32 source code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B93FC3-51DC-3D46-907C-3D79484A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3644214" cy="356363"/>
          </a:xfrm>
        </p:spPr>
        <p:txBody>
          <a:bodyPr/>
          <a:lstStyle/>
          <a:p>
            <a:r>
              <a:rPr lang="en-US"/>
              <a:t>EEE 416 A 2020 – Final Project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26E321-8D03-C64C-9C3F-D15364DB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24</a:t>
            </a:fld>
            <a:endParaRPr lang="x-non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320482-A16A-4E7C-8954-4754230698A6}"/>
              </a:ext>
            </a:extLst>
          </p:cNvPr>
          <p:cNvSpPr txBox="1"/>
          <p:nvPr/>
        </p:nvSpPr>
        <p:spPr>
          <a:xfrm>
            <a:off x="1091953" y="824217"/>
            <a:ext cx="4259499" cy="558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/**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* @brief  The application entry point.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* @</a:t>
            </a:r>
            <a:r>
              <a:rPr lang="en-US" sz="700" u="sng" dirty="0">
                <a:solidFill>
                  <a:srgbClr val="3F7F5F"/>
                </a:solidFill>
                <a:latin typeface="Consolas" panose="020B0609020204030204" pitchFamily="49" charset="0"/>
              </a:rPr>
              <a:t>retval int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*/</a:t>
            </a:r>
          </a:p>
          <a:p>
            <a:pPr algn="l"/>
            <a:r>
              <a:rPr lang="en-US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1 */</a:t>
            </a:r>
          </a:p>
          <a:p>
            <a:pPr algn="l"/>
            <a:r>
              <a:rPr lang="en-US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raw;</a:t>
            </a:r>
          </a:p>
          <a:p>
            <a:pPr algn="l"/>
            <a:r>
              <a:rPr lang="en-US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curr_sample</a:t>
            </a:r>
            <a:r>
              <a:rPr lang="en-US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vol_sample</a:t>
            </a:r>
            <a:r>
              <a:rPr lang="en-US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curr_thresh</a:t>
            </a:r>
            <a:r>
              <a:rPr lang="en-US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vol_thresh</a:t>
            </a:r>
            <a:r>
              <a:rPr lang="en-US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sum;</a:t>
            </a:r>
          </a:p>
          <a:p>
            <a:pPr algn="l"/>
            <a:r>
              <a:rPr lang="en-US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rms1;</a:t>
            </a:r>
          </a:p>
          <a:p>
            <a:pPr algn="l"/>
            <a:r>
              <a:rPr lang="en-US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rms2;</a:t>
            </a:r>
          </a:p>
          <a:p>
            <a:pPr algn="l"/>
            <a:r>
              <a:rPr lang="en-US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num_of_samp</a:t>
            </a:r>
            <a:r>
              <a:rPr lang="en-US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=20;</a:t>
            </a:r>
          </a:p>
          <a:p>
            <a:pPr algn="l"/>
            <a:r>
              <a:rPr lang="en-US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avg_timer_val</a:t>
            </a:r>
            <a:r>
              <a:rPr lang="en-US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700" dirty="0">
                <a:solidFill>
                  <a:srgbClr val="005032"/>
                </a:solidFill>
                <a:latin typeface="Consolas" panose="020B0609020204030204" pitchFamily="49" charset="0"/>
              </a:rPr>
              <a:t>uint16_t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timer_val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700" b="1" dirty="0">
                <a:solidFill>
                  <a:srgbClr val="000000"/>
                </a:solidFill>
                <a:latin typeface="Consolas" panose="020B0609020204030204" pitchFamily="49" charset="0"/>
              </a:rPr>
              <a:t> msg[20];</a:t>
            </a:r>
          </a:p>
          <a:p>
            <a:pPr algn="l"/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1 */</a:t>
            </a:r>
          </a:p>
          <a:p>
            <a:pPr algn="l"/>
            <a:endParaRPr lang="en-US" sz="700" dirty="0">
              <a:latin typeface="Consolas" panose="020B0609020204030204" pitchFamily="49" charset="0"/>
            </a:endParaRPr>
          </a:p>
          <a:p>
            <a:pPr algn="l"/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/* MCU Configuration--------------------------------------------------------*/</a:t>
            </a:r>
          </a:p>
          <a:p>
            <a:pPr algn="l"/>
            <a:endParaRPr lang="en-US" sz="700" dirty="0">
              <a:latin typeface="Consolas" panose="020B0609020204030204" pitchFamily="49" charset="0"/>
            </a:endParaRPr>
          </a:p>
          <a:p>
            <a:pPr algn="l"/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/* Reset of all peripherals, Initializes the Flash interface and the </a:t>
            </a:r>
            <a:r>
              <a:rPr lang="en-US" sz="7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Systick</a:t>
            </a:r>
            <a:r>
              <a:rPr lang="en-US" sz="700" u="sng" dirty="0">
                <a:solidFill>
                  <a:srgbClr val="3F7F5F"/>
                </a:solidFill>
                <a:latin typeface="Consolas" panose="020B0609020204030204" pitchFamily="49" charset="0"/>
              </a:rPr>
              <a:t>. */</a:t>
            </a:r>
          </a:p>
          <a:p>
            <a:pPr algn="l"/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HAL_Init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US" sz="700" dirty="0">
              <a:latin typeface="Consolas" panose="020B0609020204030204" pitchFamily="49" charset="0"/>
            </a:endParaRPr>
          </a:p>
          <a:p>
            <a:pPr algn="l"/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</a:t>
            </a:r>
            <a:r>
              <a:rPr lang="en-US" sz="700" u="sng" dirty="0">
                <a:solidFill>
                  <a:srgbClr val="3F7F5F"/>
                </a:solidFill>
                <a:latin typeface="Consolas" panose="020B0609020204030204" pitchFamily="49" charset="0"/>
              </a:rPr>
              <a:t>Init */</a:t>
            </a:r>
          </a:p>
          <a:p>
            <a:pPr algn="l"/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</a:t>
            </a:r>
            <a:r>
              <a:rPr lang="en-US" sz="700" u="sng" dirty="0">
                <a:solidFill>
                  <a:srgbClr val="3F7F5F"/>
                </a:solidFill>
                <a:latin typeface="Consolas" panose="020B0609020204030204" pitchFamily="49" charset="0"/>
              </a:rPr>
              <a:t>Init */</a:t>
            </a:r>
          </a:p>
          <a:p>
            <a:pPr algn="l"/>
            <a:endParaRPr lang="en-US" sz="700" dirty="0">
              <a:latin typeface="Consolas" panose="020B0609020204030204" pitchFamily="49" charset="0"/>
            </a:endParaRPr>
          </a:p>
          <a:p>
            <a:pPr algn="l"/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/* Configure the system clock */</a:t>
            </a:r>
          </a:p>
          <a:p>
            <a:pPr algn="l"/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SystemClock_Config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US" sz="700" dirty="0">
              <a:latin typeface="Consolas" panose="020B0609020204030204" pitchFamily="49" charset="0"/>
            </a:endParaRPr>
          </a:p>
          <a:p>
            <a:pPr algn="l"/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SysInit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</a:p>
          <a:p>
            <a:pPr algn="l"/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SysInit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</a:p>
          <a:p>
            <a:pPr algn="l"/>
            <a:endParaRPr lang="en-US" sz="700" dirty="0">
              <a:latin typeface="Consolas" panose="020B0609020204030204" pitchFamily="49" charset="0"/>
            </a:endParaRPr>
          </a:p>
          <a:p>
            <a:pPr algn="l"/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/* Initialize all configured peripherals */</a:t>
            </a:r>
          </a:p>
          <a:p>
            <a:pPr algn="l"/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MX_GPIO_Init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MX_ADC1_Init();</a:t>
            </a:r>
          </a:p>
          <a:p>
            <a:pPr algn="l"/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MX_USART1_UART_Init();</a:t>
            </a:r>
          </a:p>
          <a:p>
            <a:pPr algn="l"/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MX_TIM3_Init();</a:t>
            </a:r>
          </a:p>
          <a:p>
            <a:pPr algn="l"/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2 */</a:t>
            </a:r>
          </a:p>
          <a:p>
            <a:pPr algn="l"/>
            <a:endParaRPr lang="en-US" sz="700" dirty="0">
              <a:latin typeface="Consolas" panose="020B0609020204030204" pitchFamily="49" charset="0"/>
            </a:endParaRPr>
          </a:p>
          <a:p>
            <a:pPr algn="l"/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//Start Timer</a:t>
            </a:r>
          </a:p>
          <a:p>
            <a:pPr algn="l"/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HAL_TIM_Base_Start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(&amp;htim3);</a:t>
            </a:r>
          </a:p>
          <a:p>
            <a:pPr algn="l"/>
            <a:endParaRPr lang="en-US" sz="700" dirty="0">
              <a:latin typeface="Consolas" panose="020B0609020204030204" pitchFamily="49" charset="0"/>
            </a:endParaRPr>
          </a:p>
          <a:p>
            <a:pPr algn="l"/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2 */</a:t>
            </a:r>
          </a:p>
          <a:p>
            <a:pPr algn="l"/>
            <a:endParaRPr lang="en-US" sz="700" dirty="0">
              <a:latin typeface="Consolas" panose="020B0609020204030204" pitchFamily="49" charset="0"/>
            </a:endParaRPr>
          </a:p>
          <a:p>
            <a:pPr algn="l"/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/* Infinite loop */</a:t>
            </a:r>
          </a:p>
          <a:p>
            <a:pPr algn="l"/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WHILE */</a:t>
            </a:r>
          </a:p>
          <a:p>
            <a:pPr algn="l"/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72999A1-3533-4B47-87B4-A2FA69B64A0A}"/>
              </a:ext>
            </a:extLst>
          </p:cNvPr>
          <p:cNvSpPr txBox="1"/>
          <p:nvPr/>
        </p:nvSpPr>
        <p:spPr>
          <a:xfrm>
            <a:off x="6019060" y="687776"/>
            <a:ext cx="5495278" cy="5940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5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500" b="1" dirty="0">
                <a:solidFill>
                  <a:srgbClr val="000000"/>
                </a:solidFill>
                <a:latin typeface="Consolas" panose="020B0609020204030204" pitchFamily="49" charset="0"/>
              </a:rPr>
              <a:t> (1)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500" dirty="0">
                <a:solidFill>
                  <a:srgbClr val="3F7F5F"/>
                </a:solidFill>
                <a:latin typeface="Consolas" panose="020B0609020204030204" pitchFamily="49" charset="0"/>
              </a:rPr>
              <a:t>//get first ADC value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HAL_ADC_Start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(&amp;hadc1);</a:t>
            </a:r>
          </a:p>
          <a:p>
            <a:pPr algn="l"/>
            <a:endParaRPr lang="en-US" sz="500" dirty="0">
              <a:latin typeface="Consolas" panose="020B0609020204030204" pitchFamily="49" charset="0"/>
            </a:endParaRP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ADC_Select_CH3();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HAL_ADC_PollForConversion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(&amp;hadc1, HAL_MAX_DELAY);</a:t>
            </a:r>
          </a:p>
          <a:p>
            <a:pPr algn="l"/>
            <a:endParaRPr lang="en-US" sz="500" dirty="0">
              <a:latin typeface="Consolas" panose="020B0609020204030204" pitchFamily="49" charset="0"/>
            </a:endParaRP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500" dirty="0">
                <a:solidFill>
                  <a:srgbClr val="3F7F5F"/>
                </a:solidFill>
                <a:latin typeface="Consolas" panose="020B0609020204030204" pitchFamily="49" charset="0"/>
              </a:rPr>
              <a:t>//Voltage value sampling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sum=0;i=0;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5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5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5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num_of_samp</a:t>
            </a:r>
            <a:r>
              <a:rPr lang="en-US" sz="5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raw = 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HAL_ADC_GetValue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(&amp;hadc1);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sum=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sum+raw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*raw;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HAL_Delay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rms1=</a:t>
            </a:r>
            <a:r>
              <a:rPr lang="en-US" sz="500" b="1" dirty="0">
                <a:solidFill>
                  <a:srgbClr val="642880"/>
                </a:solidFill>
                <a:latin typeface="Consolas" panose="020B0609020204030204" pitchFamily="49" charset="0"/>
              </a:rPr>
              <a:t>sqrt</a:t>
            </a:r>
            <a:r>
              <a:rPr lang="en-US" sz="500" b="1" dirty="0">
                <a:solidFill>
                  <a:srgbClr val="000000"/>
                </a:solidFill>
                <a:latin typeface="Consolas" panose="020B0609020204030204" pitchFamily="49" charset="0"/>
              </a:rPr>
              <a:t>(sum/(</a:t>
            </a:r>
            <a:r>
              <a:rPr lang="en-US" sz="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num_of_samp</a:t>
            </a:r>
            <a:r>
              <a:rPr lang="en-US" sz="5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endParaRPr lang="en-US" sz="500" dirty="0">
              <a:latin typeface="Consolas" panose="020B0609020204030204" pitchFamily="49" charset="0"/>
            </a:endParaRPr>
          </a:p>
          <a:p>
            <a:pPr algn="l"/>
            <a:endParaRPr lang="en-US" sz="500" dirty="0">
              <a:latin typeface="Consolas" panose="020B0609020204030204" pitchFamily="49" charset="0"/>
            </a:endParaRP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ADC_Select_CH4();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sum=0;i=0;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5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5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5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num_of_samp</a:t>
            </a:r>
            <a:r>
              <a:rPr lang="en-US" sz="5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raw = 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HAL_ADC_GetValue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(&amp;hadc1);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sum=sum+(raw-3102.27)*(raw-3102.27);  </a:t>
            </a:r>
            <a:r>
              <a:rPr lang="en-US" sz="500" dirty="0">
                <a:solidFill>
                  <a:srgbClr val="3F7F5F"/>
                </a:solidFill>
                <a:latin typeface="Consolas" panose="020B0609020204030204" pitchFamily="49" charset="0"/>
              </a:rPr>
              <a:t>//3102 is the equivalent of 2.5V on a scale where 3.3V is 4095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algn="l"/>
            <a:endParaRPr lang="en-US" sz="500" dirty="0">
              <a:latin typeface="Consolas" panose="020B0609020204030204" pitchFamily="49" charset="0"/>
            </a:endParaRP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HAL_Delay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rms2=</a:t>
            </a:r>
            <a:r>
              <a:rPr lang="en-US" sz="500" b="1" dirty="0">
                <a:solidFill>
                  <a:srgbClr val="642880"/>
                </a:solidFill>
                <a:latin typeface="Consolas" panose="020B0609020204030204" pitchFamily="49" charset="0"/>
              </a:rPr>
              <a:t>sqrt</a:t>
            </a:r>
            <a:r>
              <a:rPr lang="en-US" sz="500" b="1" dirty="0">
                <a:solidFill>
                  <a:srgbClr val="000000"/>
                </a:solidFill>
                <a:latin typeface="Consolas" panose="020B0609020204030204" pitchFamily="49" charset="0"/>
              </a:rPr>
              <a:t>(sum/(</a:t>
            </a:r>
            <a:r>
              <a:rPr lang="en-US" sz="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num_of_samp</a:t>
            </a:r>
            <a:r>
              <a:rPr lang="en-US" sz="5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endParaRPr lang="en-US" sz="500" dirty="0">
              <a:latin typeface="Consolas" panose="020B0609020204030204" pitchFamily="49" charset="0"/>
            </a:endParaRP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curr_thresh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= 10; </a:t>
            </a:r>
            <a:r>
              <a:rPr lang="en-US" sz="500" dirty="0">
                <a:solidFill>
                  <a:srgbClr val="3F7F5F"/>
                </a:solidFill>
                <a:latin typeface="Consolas" panose="020B0609020204030204" pitchFamily="49" charset="0"/>
              </a:rPr>
              <a:t>//keep low value to get accurate zero crossing point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vol_thresh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pPr algn="l"/>
            <a:endParaRPr lang="en-US" sz="500" dirty="0">
              <a:latin typeface="Consolas" panose="020B0609020204030204" pitchFamily="49" charset="0"/>
            </a:endParaRP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avg_timer_val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pPr algn="l"/>
            <a:endParaRPr lang="en-US" sz="500" dirty="0">
              <a:latin typeface="Consolas" panose="020B0609020204030204" pitchFamily="49" charset="0"/>
            </a:endParaRP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5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5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500" b="1" dirty="0">
                <a:solidFill>
                  <a:srgbClr val="000000"/>
                </a:solidFill>
                <a:latin typeface="Consolas" panose="020B0609020204030204" pitchFamily="49" charset="0"/>
              </a:rPr>
              <a:t>&lt;3) </a:t>
            </a:r>
            <a:r>
              <a:rPr lang="en-US" sz="500" b="1" dirty="0">
                <a:solidFill>
                  <a:srgbClr val="3F7F5F"/>
                </a:solidFill>
                <a:latin typeface="Consolas" panose="020B0609020204030204" pitchFamily="49" charset="0"/>
              </a:rPr>
              <a:t>//sampling phase </a:t>
            </a:r>
            <a:r>
              <a:rPr lang="en-US" sz="5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num_of_samp</a:t>
            </a:r>
            <a:r>
              <a:rPr lang="en-US" sz="500" b="1" dirty="0">
                <a:solidFill>
                  <a:srgbClr val="3F7F5F"/>
                </a:solidFill>
                <a:latin typeface="Consolas" panose="020B0609020204030204" pitchFamily="49" charset="0"/>
              </a:rPr>
              <a:t> times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curr_sample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= 9999; </a:t>
            </a:r>
            <a:r>
              <a:rPr lang="en-US" sz="500" dirty="0">
                <a:solidFill>
                  <a:srgbClr val="3F7F5F"/>
                </a:solidFill>
                <a:latin typeface="Consolas" panose="020B0609020204030204" pitchFamily="49" charset="0"/>
              </a:rPr>
              <a:t>//initial value to get into loop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vol_sample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= 9999;</a:t>
            </a:r>
          </a:p>
          <a:p>
            <a:pPr algn="l"/>
            <a:endParaRPr lang="en-US" sz="500" dirty="0">
              <a:latin typeface="Consolas" panose="020B0609020204030204" pitchFamily="49" charset="0"/>
            </a:endParaRP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ADC_Select_CH3();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5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5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vol_sample</a:t>
            </a:r>
            <a:r>
              <a:rPr lang="en-US" sz="5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vol_thresh</a:t>
            </a:r>
            <a:r>
              <a:rPr lang="en-US" sz="5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vol_sample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HAL_ADC_GetValue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(&amp;hadc1);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endParaRPr lang="en-US" sz="500" dirty="0">
              <a:latin typeface="Consolas" panose="020B0609020204030204" pitchFamily="49" charset="0"/>
            </a:endParaRP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timer_val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= __HAL_TIM_GET_COUNTER(&amp;htim3);</a:t>
            </a:r>
          </a:p>
          <a:p>
            <a:pPr algn="l"/>
            <a:endParaRPr lang="en-US" sz="500" dirty="0">
              <a:latin typeface="Consolas" panose="020B0609020204030204" pitchFamily="49" charset="0"/>
            </a:endParaRP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ADC_Select_CH4();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5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5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curr_sample</a:t>
            </a:r>
            <a:r>
              <a:rPr lang="en-US" sz="500" b="1" dirty="0">
                <a:solidFill>
                  <a:srgbClr val="000000"/>
                </a:solidFill>
                <a:latin typeface="Consolas" panose="020B0609020204030204" pitchFamily="49" charset="0"/>
              </a:rPr>
              <a:t>&gt;3102.27+curr_thresh || </a:t>
            </a:r>
            <a:r>
              <a:rPr lang="en-US" sz="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curr_sample</a:t>
            </a:r>
            <a:r>
              <a:rPr lang="en-US" sz="500" b="1" dirty="0">
                <a:solidFill>
                  <a:srgbClr val="000000"/>
                </a:solidFill>
                <a:latin typeface="Consolas" panose="020B0609020204030204" pitchFamily="49" charset="0"/>
              </a:rPr>
              <a:t>&lt;3102.27-curr_thresh)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curr_sample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HAL_ADC_GetValue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(&amp;hadc1);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endParaRPr lang="en-US" sz="500" dirty="0">
              <a:latin typeface="Consolas" panose="020B0609020204030204" pitchFamily="49" charset="0"/>
            </a:endParaRPr>
          </a:p>
          <a:p>
            <a:pPr algn="l"/>
            <a:r>
              <a:rPr lang="da-DK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timer_val = __HAL_TIM_GET_COUNTER(&amp;htim3) - timer_val;</a:t>
            </a:r>
          </a:p>
          <a:p>
            <a:pPr algn="l"/>
            <a:endParaRPr lang="en-US" sz="500" dirty="0">
              <a:latin typeface="Consolas" panose="020B0609020204030204" pitchFamily="49" charset="0"/>
            </a:endParaRP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avg_timer_val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avg_timer_val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timer_val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endParaRPr lang="en-US" sz="500" dirty="0">
              <a:latin typeface="Consolas" panose="020B0609020204030204" pitchFamily="49" charset="0"/>
            </a:endParaRP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avg_timer_val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avg_timer_val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/3;</a:t>
            </a:r>
          </a:p>
          <a:p>
            <a:pPr algn="l"/>
            <a:endParaRPr lang="en-US" sz="500" dirty="0">
              <a:latin typeface="Consolas" panose="020B0609020204030204" pitchFamily="49" charset="0"/>
            </a:endParaRPr>
          </a:p>
          <a:p>
            <a:pPr algn="l"/>
            <a:endParaRPr lang="en-US" sz="500" dirty="0">
              <a:latin typeface="Consolas" panose="020B0609020204030204" pitchFamily="49" charset="0"/>
            </a:endParaRP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5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sprintf</a:t>
            </a:r>
            <a:r>
              <a:rPr lang="en-US" sz="500" b="1" dirty="0">
                <a:solidFill>
                  <a:srgbClr val="000000"/>
                </a:solidFill>
                <a:latin typeface="Consolas" panose="020B0609020204030204" pitchFamily="49" charset="0"/>
              </a:rPr>
              <a:t>(msg, </a:t>
            </a:r>
            <a:r>
              <a:rPr lang="en-US" sz="500" b="1" dirty="0">
                <a:solidFill>
                  <a:srgbClr val="2A00FF"/>
                </a:solidFill>
                <a:latin typeface="Consolas" panose="020B0609020204030204" pitchFamily="49" charset="0"/>
              </a:rPr>
              <a:t>"$%4u %4u %4u\r\n"</a:t>
            </a:r>
            <a:r>
              <a:rPr lang="en-US" sz="500" b="1" dirty="0">
                <a:solidFill>
                  <a:srgbClr val="000000"/>
                </a:solidFill>
                <a:latin typeface="Consolas" panose="020B0609020204030204" pitchFamily="49" charset="0"/>
              </a:rPr>
              <a:t>,rms1, rms2 ,</a:t>
            </a:r>
            <a:r>
              <a:rPr lang="en-US" sz="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avg_timer_val</a:t>
            </a:r>
            <a:r>
              <a:rPr lang="en-US" sz="5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HAL_UART_Transmit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(&amp;huart1, (</a:t>
            </a:r>
            <a:r>
              <a:rPr lang="en-US" sz="5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*)msg, </a:t>
            </a:r>
            <a:r>
              <a:rPr lang="en-US" sz="5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strlen</a:t>
            </a:r>
            <a:r>
              <a:rPr lang="en-US" sz="500" b="1" dirty="0">
                <a:solidFill>
                  <a:srgbClr val="000000"/>
                </a:solidFill>
                <a:latin typeface="Consolas" panose="020B0609020204030204" pitchFamily="49" charset="0"/>
              </a:rPr>
              <a:t>(msg), HAL_MAX_DELAY);</a:t>
            </a:r>
          </a:p>
          <a:p>
            <a:pPr algn="l"/>
            <a:endParaRPr lang="en-US" sz="500" dirty="0">
              <a:latin typeface="Consolas" panose="020B0609020204030204" pitchFamily="49" charset="0"/>
            </a:endParaRP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HAL_ADC_Stop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(&amp;hadc1);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500" dirty="0" err="1">
                <a:solidFill>
                  <a:srgbClr val="000000"/>
                </a:solidFill>
                <a:latin typeface="Consolas" panose="020B0609020204030204" pitchFamily="49" charset="0"/>
              </a:rPr>
              <a:t>HAL_Delay</a:t>
            </a:r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(1000);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5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WHILE */</a:t>
            </a:r>
          </a:p>
          <a:p>
            <a:pPr algn="l"/>
            <a:endParaRPr lang="en-US" sz="500" dirty="0">
              <a:latin typeface="Consolas" panose="020B0609020204030204" pitchFamily="49" charset="0"/>
            </a:endParaRP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5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3 */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5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3 */</a:t>
            </a:r>
          </a:p>
          <a:p>
            <a:pPr algn="l"/>
            <a:r>
              <a:rPr lang="en-US" sz="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xmlns="" val="2981698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0A7773-6EEE-4640-9E7B-C1CC7DF5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86" y="95211"/>
            <a:ext cx="10058400" cy="729006"/>
          </a:xfrm>
        </p:spPr>
        <p:txBody>
          <a:bodyPr/>
          <a:lstStyle/>
          <a:p>
            <a:r>
              <a:rPr lang="en-US" dirty="0"/>
              <a:t>STM32 source code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B93FC3-51DC-3D46-907C-3D79484A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3644214" cy="356363"/>
          </a:xfrm>
        </p:spPr>
        <p:txBody>
          <a:bodyPr/>
          <a:lstStyle/>
          <a:p>
            <a:r>
              <a:rPr lang="en-US"/>
              <a:t>EEE 416 A 2020 – Final Project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26E321-8D03-C64C-9C3F-D15364DB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25</a:t>
            </a:fld>
            <a:endParaRPr lang="x-non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320482-A16A-4E7C-8954-4754230698A6}"/>
              </a:ext>
            </a:extLst>
          </p:cNvPr>
          <p:cNvSpPr txBox="1"/>
          <p:nvPr/>
        </p:nvSpPr>
        <p:spPr>
          <a:xfrm>
            <a:off x="1091953" y="824217"/>
            <a:ext cx="4392549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/**</a:t>
            </a: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 * @brief System Clock Configuration</a:t>
            </a: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 * @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retval None</a:t>
            </a: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 */</a:t>
            </a:r>
          </a:p>
          <a:p>
            <a:pPr algn="l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SystemClock_Config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5032"/>
                </a:solidFill>
                <a:latin typeface="Consolas" panose="020B0609020204030204" pitchFamily="49" charset="0"/>
              </a:rPr>
              <a:t>RCC_OscInitTypeDef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RCC_OscInitStruct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{0};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5032"/>
                </a:solidFill>
                <a:latin typeface="Consolas" panose="020B0609020204030204" pitchFamily="49" charset="0"/>
              </a:rPr>
              <a:t>RCC_ClkInitTypeDef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RCC_ClkInitStruct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{0};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5032"/>
                </a:solidFill>
                <a:latin typeface="Consolas" panose="020B0609020204030204" pitchFamily="49" charset="0"/>
              </a:rPr>
              <a:t>RCC_PeriphCLKInitTypeDef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PeriphClkInit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{0};</a:t>
            </a:r>
          </a:p>
          <a:p>
            <a:pPr algn="l"/>
            <a:endParaRPr lang="en-US" sz="800" dirty="0">
              <a:latin typeface="Consolas" panose="020B0609020204030204" pitchFamily="49" charset="0"/>
            </a:endParaRP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/** Initializes the RCC Oscillators according to the specified parameters</a:t>
            </a: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 * in the </a:t>
            </a:r>
            <a:r>
              <a:rPr lang="en-US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RCC_OscInitTypeDef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structure.</a:t>
            </a: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 */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RCC_OscInitStruct.</a:t>
            </a:r>
            <a:r>
              <a:rPr lang="en-US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OscillatorType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RCC_OSCILLATORTYPE_HSE;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RCC_OscInitStruct.</a:t>
            </a:r>
            <a:r>
              <a:rPr lang="en-US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HSEState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RCC_HSE_ON;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RCC_OscInitStruct.</a:t>
            </a:r>
            <a:r>
              <a:rPr lang="en-US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PLL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PLLState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RCC_PLL_NONE;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HAL_RCC_OscConfig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RCC_OscInitStruct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HAL_OK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Error_Handler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/** Initializes the CPU, AHB and APB buses clocks</a:t>
            </a: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 */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RCC_ClkInitStruct.</a:t>
            </a:r>
            <a:r>
              <a:rPr lang="en-US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ClockType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RCC_CLOCKTYPE_HCLK|RCC_CLOCKTYPE_SYSCLK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|RCC_CLOCKTYPE_PCLK1|RCC_CLOCKTYPE_PCLK2;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RCC_ClkInitStruct.</a:t>
            </a:r>
            <a:r>
              <a:rPr lang="en-US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SYSCLKSource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RCC_SYSCLKSOURCE_HSE;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RCC_ClkInitStruct.</a:t>
            </a:r>
            <a:r>
              <a:rPr lang="en-US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AHBCLKDivider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RCC_SYSCLK_DIV1;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RCC_ClkInitStruct.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APB1CLKDivider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RCC_HCLK_DIV1;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RCC_ClkInitStruct.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APB2CLKDivider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RCC_HCLK_DIV1;</a:t>
            </a:r>
          </a:p>
          <a:p>
            <a:pPr algn="l"/>
            <a:endParaRPr lang="en-US" sz="800" dirty="0">
              <a:latin typeface="Consolas" panose="020B0609020204030204" pitchFamily="49" charset="0"/>
            </a:endParaRP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HAL_RCC_ClockConfig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RCC_ClkInitStruct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FLASH_LATENCY_0) != </a:t>
            </a:r>
            <a:r>
              <a:rPr lang="en-US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HAL_OK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Error_Handler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PeriphClkInit.</a:t>
            </a:r>
            <a:r>
              <a:rPr lang="en-US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PeriphClockSelection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RCC_PERIPHCLK_ADC;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PeriphClkInit.</a:t>
            </a:r>
            <a:r>
              <a:rPr lang="en-US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AdcClockSelection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RCC_ADCPCLK2_DIV2;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HAL_RCCEx_PeriphCLKConfig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PeriphClkInit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HAL_OK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Error_Handler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72999A1-3533-4B47-87B4-A2FA69B64A0A}"/>
              </a:ext>
            </a:extLst>
          </p:cNvPr>
          <p:cNvSpPr txBox="1"/>
          <p:nvPr/>
        </p:nvSpPr>
        <p:spPr>
          <a:xfrm>
            <a:off x="6019060" y="828412"/>
            <a:ext cx="5495278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/**</a:t>
            </a: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 * @brief ADC1 Initialization Function</a:t>
            </a: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 * @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param None</a:t>
            </a: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 * @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retval None</a:t>
            </a: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 */</a:t>
            </a:r>
          </a:p>
          <a:p>
            <a:pPr algn="l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MX_ADC1_Init(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endParaRPr lang="en-US" sz="800" dirty="0">
              <a:latin typeface="Consolas" panose="020B0609020204030204" pitchFamily="49" charset="0"/>
            </a:endParaRP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ADC1_Init 0 */</a:t>
            </a:r>
          </a:p>
          <a:p>
            <a:pPr algn="l"/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a-DK" sz="8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ADC1_Init 0 */</a:t>
            </a:r>
          </a:p>
          <a:p>
            <a:pPr algn="l"/>
            <a:endParaRPr lang="en-US" sz="800" dirty="0">
              <a:latin typeface="Consolas" panose="020B0609020204030204" pitchFamily="49" charset="0"/>
            </a:endParaRP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ADC_ChannelConfTypeDef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sConfig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= {0};</a:t>
            </a:r>
          </a:p>
          <a:p>
            <a:pPr algn="l"/>
            <a:endParaRPr lang="en-US" sz="800" dirty="0">
              <a:latin typeface="Consolas" panose="020B0609020204030204" pitchFamily="49" charset="0"/>
            </a:endParaRP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ADC1_Init 1 */</a:t>
            </a:r>
          </a:p>
          <a:p>
            <a:pPr algn="l"/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a-DK" sz="8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ADC1_Init 1 */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/** Common 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config</a:t>
            </a: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 */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hadc1.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ADC1;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hadc1.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ScanConvMode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ADC_SCAN_ENABLE;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hadc1.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ContinuousConvMode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i="1" dirty="0">
                <a:solidFill>
                  <a:srgbClr val="0000C0"/>
                </a:solidFill>
                <a:latin typeface="Consolas" panose="020B0609020204030204" pitchFamily="49" charset="0"/>
              </a:rPr>
              <a:t>ENABLE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hadc1.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DiscontinuousConvMode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i="1" dirty="0">
                <a:solidFill>
                  <a:srgbClr val="0000C0"/>
                </a:solidFill>
                <a:latin typeface="Consolas" panose="020B0609020204030204" pitchFamily="49" charset="0"/>
              </a:rPr>
              <a:t>DISABLE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hadc1.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ExternalTrigConv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ADC_SOFTWARE_START;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hadc1.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DataAlign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ADC_DATAALIGN_RIGHT;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hadc1.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NbrOfConversion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HAL_ADC_Init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(&amp;hadc1) != </a:t>
            </a:r>
            <a:r>
              <a:rPr lang="en-US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HAL_OK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Error_Handler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endParaRPr lang="en-US" sz="800" dirty="0">
              <a:latin typeface="Consolas" panose="020B0609020204030204" pitchFamily="49" charset="0"/>
            </a:endParaRP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ADC1_Init 2 */</a:t>
            </a:r>
          </a:p>
          <a:p>
            <a:pPr algn="l"/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a-DK" sz="8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ADC1_Init 2 */</a:t>
            </a:r>
          </a:p>
          <a:p>
            <a:pPr algn="l"/>
            <a:endParaRPr lang="en-US" sz="800" dirty="0">
              <a:latin typeface="Consolas" panose="020B0609020204030204" pitchFamily="49" charset="0"/>
            </a:endParaRP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xmlns="" val="3964956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0A7773-6EEE-4640-9E7B-C1CC7DF5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86" y="95211"/>
            <a:ext cx="10058400" cy="729006"/>
          </a:xfrm>
        </p:spPr>
        <p:txBody>
          <a:bodyPr/>
          <a:lstStyle/>
          <a:p>
            <a:r>
              <a:rPr lang="en-US" dirty="0"/>
              <a:t>STM32 source code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B93FC3-51DC-3D46-907C-3D79484A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3644214" cy="356363"/>
          </a:xfrm>
        </p:spPr>
        <p:txBody>
          <a:bodyPr/>
          <a:lstStyle/>
          <a:p>
            <a:r>
              <a:rPr lang="en-US"/>
              <a:t>EEE 416 A 2020 – Final Project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26E321-8D03-C64C-9C3F-D15364DB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26</a:t>
            </a:fld>
            <a:endParaRPr lang="x-non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320482-A16A-4E7C-8954-4754230698A6}"/>
              </a:ext>
            </a:extLst>
          </p:cNvPr>
          <p:cNvSpPr txBox="1"/>
          <p:nvPr/>
        </p:nvSpPr>
        <p:spPr>
          <a:xfrm>
            <a:off x="1091953" y="824217"/>
            <a:ext cx="4560864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/**</a:t>
            </a: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 * @brief TIM3 Initialization Function</a:t>
            </a: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 * @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param None</a:t>
            </a: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 * @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retval None</a:t>
            </a: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 */</a:t>
            </a:r>
          </a:p>
          <a:p>
            <a:pPr algn="l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MX_TIM3_Init(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endParaRPr lang="en-US" sz="800" dirty="0">
              <a:latin typeface="Consolas" panose="020B0609020204030204" pitchFamily="49" charset="0"/>
            </a:endParaRP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TIM3_Init 0 */</a:t>
            </a:r>
          </a:p>
          <a:p>
            <a:pPr algn="l"/>
            <a:endParaRPr lang="en-US" sz="800" dirty="0">
              <a:latin typeface="Consolas" panose="020B0609020204030204" pitchFamily="49" charset="0"/>
            </a:endParaRPr>
          </a:p>
          <a:p>
            <a:pPr algn="l"/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a-DK" sz="8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TIM3_Init 0 */</a:t>
            </a:r>
          </a:p>
          <a:p>
            <a:pPr algn="l"/>
            <a:endParaRPr lang="en-US" sz="800" dirty="0">
              <a:latin typeface="Consolas" panose="020B0609020204030204" pitchFamily="49" charset="0"/>
            </a:endParaRP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5032"/>
                </a:solidFill>
                <a:latin typeface="Consolas" panose="020B0609020204030204" pitchFamily="49" charset="0"/>
              </a:rPr>
              <a:t>TIM_ClockConfigTypeDef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sClockSourceConfig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{0};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5032"/>
                </a:solidFill>
                <a:latin typeface="Consolas" panose="020B0609020204030204" pitchFamily="49" charset="0"/>
              </a:rPr>
              <a:t>TIM_MasterConfigTypeDef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sMasterConfig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{0};</a:t>
            </a:r>
          </a:p>
          <a:p>
            <a:pPr algn="l"/>
            <a:endParaRPr lang="en-US" sz="800" dirty="0">
              <a:latin typeface="Consolas" panose="020B0609020204030204" pitchFamily="49" charset="0"/>
            </a:endParaRP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TIM3_Init 1 */</a:t>
            </a:r>
          </a:p>
          <a:p>
            <a:pPr algn="l"/>
            <a:endParaRPr lang="en-US" sz="800" dirty="0">
              <a:latin typeface="Consolas" panose="020B0609020204030204" pitchFamily="49" charset="0"/>
            </a:endParaRPr>
          </a:p>
          <a:p>
            <a:pPr algn="l"/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a-DK" sz="8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TIM3_Init 1 */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htim3.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TIM3;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htim3.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Prescaler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7;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htim3.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CounterMode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TIM_COUNTERMODE_UP;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htim3.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Period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65535;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htim3.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ClockDivision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TIM_CLOCKDIVISION_DIV1;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htim3.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AutoReloadPreload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TIM_AUTORELOAD_PRELOAD_DISABLE;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HAL_TIM_Base_Init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(&amp;htim3) != </a:t>
            </a:r>
            <a:r>
              <a:rPr lang="en-US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HAL_OK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Error_Handler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sClockSourceConfig.</a:t>
            </a:r>
            <a:r>
              <a:rPr lang="en-US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ClockSource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TIM_CLOCKSOURCE_INTERNAL;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HAL_TIM_ConfigClockSource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(&amp;htim3, &amp;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sClockSourceConfig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HAL_OK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Error_Handler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sMasterConfig.</a:t>
            </a:r>
            <a:r>
              <a:rPr lang="en-US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MasterOutputTrigger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TIM_TRGO_RESET;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sMasterConfig.</a:t>
            </a:r>
            <a:r>
              <a:rPr lang="en-US" sz="800" dirty="0" err="1">
                <a:solidFill>
                  <a:srgbClr val="0000C0"/>
                </a:solidFill>
                <a:latin typeface="Consolas" panose="020B0609020204030204" pitchFamily="49" charset="0"/>
              </a:rPr>
              <a:t>MasterSlaveMode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TIM_MASTERSLAVEMODE_DISABLE;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HAL_TIMEx_MasterConfigSynchronization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(&amp;htim3, &amp;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sMasterConfig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HAL_OK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Error_Handler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TIM3_Init 2 */</a:t>
            </a:r>
          </a:p>
          <a:p>
            <a:pPr algn="l"/>
            <a:endParaRPr lang="en-US" sz="800" dirty="0">
              <a:latin typeface="Consolas" panose="020B0609020204030204" pitchFamily="49" charset="0"/>
            </a:endParaRPr>
          </a:p>
          <a:p>
            <a:pPr algn="l"/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a-DK" sz="8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TIM3_Init 2 */</a:t>
            </a:r>
          </a:p>
          <a:p>
            <a:pPr algn="l"/>
            <a:endParaRPr lang="en-US" sz="800" dirty="0">
              <a:latin typeface="Consolas" panose="020B0609020204030204" pitchFamily="49" charset="0"/>
            </a:endParaRP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72999A1-3533-4B47-87B4-A2FA69B64A0A}"/>
              </a:ext>
            </a:extLst>
          </p:cNvPr>
          <p:cNvSpPr txBox="1"/>
          <p:nvPr/>
        </p:nvSpPr>
        <p:spPr>
          <a:xfrm>
            <a:off x="6019060" y="828412"/>
            <a:ext cx="5495278" cy="5386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/**</a:t>
            </a: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 * @brief USART1 Initialization Function</a:t>
            </a: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 * @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param None</a:t>
            </a: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 * @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retval None</a:t>
            </a: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 */</a:t>
            </a:r>
          </a:p>
          <a:p>
            <a:pPr algn="l"/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MX_USART1_UART_Init(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endParaRPr lang="en-US" sz="800" dirty="0">
              <a:latin typeface="Consolas" panose="020B0609020204030204" pitchFamily="49" charset="0"/>
            </a:endParaRP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USART1_Init 0 */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USART1_Init 0 */</a:t>
            </a:r>
          </a:p>
          <a:p>
            <a:pPr algn="l"/>
            <a:endParaRPr lang="en-US" sz="800" dirty="0">
              <a:latin typeface="Consolas" panose="020B0609020204030204" pitchFamily="49" charset="0"/>
            </a:endParaRP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USART1_Init 1 */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USART1_Init 1 */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huart1.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USART1;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huart1.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BaudRate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9600;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huart1.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WordLength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UART_WORDLENGTH_8B;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huart1.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StopBits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UART_STOPBITS_1;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huart1.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Parity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UART_PARITY_NONE;</a:t>
            </a:r>
          </a:p>
          <a:p>
            <a:pPr algn="l"/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huart1.</a:t>
            </a:r>
            <a:r>
              <a:rPr lang="fr-FR" sz="8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800" dirty="0">
                <a:solidFill>
                  <a:srgbClr val="0000C0"/>
                </a:solidFill>
                <a:latin typeface="Consolas" panose="020B0609020204030204" pitchFamily="49" charset="0"/>
              </a:rPr>
              <a:t>Mode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= UART_MODE_TX_RX;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huart1.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HwFlowCtl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UART_HWCONTROL_NONE;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huart1.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>
                <a:solidFill>
                  <a:srgbClr val="0000C0"/>
                </a:solidFill>
                <a:latin typeface="Consolas" panose="020B0609020204030204" pitchFamily="49" charset="0"/>
              </a:rPr>
              <a:t>OverSampling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UART_OVERSAMPLING_16;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HAL_UART_Init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(&amp;huart1) != </a:t>
            </a:r>
            <a:r>
              <a:rPr lang="en-US" sz="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HAL_OK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Error_Handler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USART1_Init 2 */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USART1_Init 2 */</a:t>
            </a:r>
          </a:p>
          <a:p>
            <a:pPr algn="l"/>
            <a:endParaRPr lang="en-US" sz="800" dirty="0">
              <a:latin typeface="Consolas" panose="020B0609020204030204" pitchFamily="49" charset="0"/>
            </a:endParaRP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800" dirty="0">
              <a:latin typeface="Consolas" panose="020B0609020204030204" pitchFamily="49" charset="0"/>
            </a:endParaRP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/**</a:t>
            </a: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 * @brief GPIO Initialization Function</a:t>
            </a: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 * @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param None</a:t>
            </a: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 * @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retval None</a:t>
            </a:r>
          </a:p>
          <a:p>
            <a:pPr algn="l"/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  */</a:t>
            </a:r>
          </a:p>
          <a:p>
            <a:pPr algn="l"/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MX_GPIO_Init(</a:t>
            </a:r>
            <a:r>
              <a:rPr lang="it-IT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it-IT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endParaRPr lang="en-US" sz="800" dirty="0">
              <a:latin typeface="Consolas" panose="020B0609020204030204" pitchFamily="49" charset="0"/>
            </a:endParaRP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/* GPIO Ports Clock Enable */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__HAL_RCC_GPIOD_CLK_ENABLE();</a:t>
            </a: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__HAL_RCC_GPIOA_CLK_ENABLE();</a:t>
            </a:r>
          </a:p>
          <a:p>
            <a:pPr algn="l"/>
            <a:endParaRPr lang="en-US" sz="800" dirty="0">
              <a:latin typeface="Consolas" panose="020B0609020204030204" pitchFamily="49" charset="0"/>
            </a:endParaRPr>
          </a:p>
          <a:p>
            <a:pPr algn="l"/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xmlns="" val="2819715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0A7773-6EEE-4640-9E7B-C1CC7DF5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86" y="95211"/>
            <a:ext cx="10058400" cy="729006"/>
          </a:xfrm>
        </p:spPr>
        <p:txBody>
          <a:bodyPr/>
          <a:lstStyle/>
          <a:p>
            <a:r>
              <a:rPr lang="en-US" dirty="0"/>
              <a:t>STM32 source code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B93FC3-51DC-3D46-907C-3D79484A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3644214" cy="356363"/>
          </a:xfrm>
        </p:spPr>
        <p:txBody>
          <a:bodyPr/>
          <a:lstStyle/>
          <a:p>
            <a:r>
              <a:rPr lang="en-US"/>
              <a:t>EEE 416 A 2020 – Final Project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26E321-8D03-C64C-9C3F-D15364DB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27</a:t>
            </a:fld>
            <a:endParaRPr lang="x-non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320482-A16A-4E7C-8954-4754230698A6}"/>
              </a:ext>
            </a:extLst>
          </p:cNvPr>
          <p:cNvSpPr txBox="1"/>
          <p:nvPr/>
        </p:nvSpPr>
        <p:spPr>
          <a:xfrm>
            <a:off x="1091953" y="824217"/>
            <a:ext cx="6083717" cy="4778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4 */</a:t>
            </a:r>
          </a:p>
          <a:p>
            <a:pPr algn="l"/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4 */</a:t>
            </a:r>
          </a:p>
          <a:p>
            <a:pPr algn="l"/>
            <a:endParaRPr lang="en-US" sz="1050" dirty="0">
              <a:latin typeface="Consolas" panose="020B0609020204030204" pitchFamily="49" charset="0"/>
            </a:endParaRPr>
          </a:p>
          <a:p>
            <a:pPr algn="l"/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/**</a:t>
            </a:r>
          </a:p>
          <a:p>
            <a:pPr algn="l"/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  * @brief  This function is executed in case of error occurrence.</a:t>
            </a:r>
          </a:p>
          <a:p>
            <a:pPr algn="l"/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  * @</a:t>
            </a:r>
            <a:r>
              <a:rPr lang="en-US" sz="1050" u="sng" dirty="0">
                <a:solidFill>
                  <a:srgbClr val="3F7F5F"/>
                </a:solidFill>
                <a:latin typeface="Consolas" panose="020B0609020204030204" pitchFamily="49" charset="0"/>
              </a:rPr>
              <a:t>retval None</a:t>
            </a:r>
          </a:p>
          <a:p>
            <a:pPr algn="l"/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  */</a:t>
            </a:r>
          </a:p>
          <a:p>
            <a:pPr algn="l"/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Error_Handler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</a:t>
            </a:r>
            <a:r>
              <a:rPr lang="en-US" sz="1050" dirty="0" err="1">
                <a:solidFill>
                  <a:srgbClr val="3F7F5F"/>
                </a:solidFill>
                <a:latin typeface="Consolas" panose="020B0609020204030204" pitchFamily="49" charset="0"/>
              </a:rPr>
              <a:t>Error_Handler_Debug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</a:p>
          <a:p>
            <a:pPr algn="l"/>
            <a:r>
              <a:rPr lang="da-DK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a-DK" sz="105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Error_Handler_Debug */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050" dirty="0">
              <a:latin typeface="Consolas" panose="020B0609020204030204" pitchFamily="49" charset="0"/>
            </a:endParaRPr>
          </a:p>
          <a:p>
            <a:pPr algn="l"/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#ifdef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USE_FULL_ASSERT</a:t>
            </a:r>
          </a:p>
          <a:p>
            <a:pPr algn="l"/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/**</a:t>
            </a:r>
          </a:p>
          <a:p>
            <a:pPr algn="l"/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  * @brief  Reports the name of the source file and the source line number</a:t>
            </a:r>
          </a:p>
          <a:p>
            <a:pPr algn="l"/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  *         where the </a:t>
            </a:r>
            <a:r>
              <a:rPr lang="en-US" sz="1050" dirty="0" err="1">
                <a:solidFill>
                  <a:srgbClr val="3F7F5F"/>
                </a:solidFill>
                <a:latin typeface="Consolas" panose="020B0609020204030204" pitchFamily="49" charset="0"/>
              </a:rPr>
              <a:t>assert_param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 error has occurred.</a:t>
            </a:r>
          </a:p>
          <a:p>
            <a:pPr algn="l"/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  * @</a:t>
            </a:r>
            <a:r>
              <a:rPr lang="en-US" sz="1050" u="sng" dirty="0">
                <a:solidFill>
                  <a:srgbClr val="3F7F5F"/>
                </a:solidFill>
                <a:latin typeface="Consolas" panose="020B0609020204030204" pitchFamily="49" charset="0"/>
              </a:rPr>
              <a:t>param  file: pointer to the source file name</a:t>
            </a:r>
          </a:p>
          <a:p>
            <a:pPr algn="l"/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  * @</a:t>
            </a:r>
            <a:r>
              <a:rPr lang="en-US" sz="1050" u="sng" dirty="0">
                <a:solidFill>
                  <a:srgbClr val="3F7F5F"/>
                </a:solidFill>
                <a:latin typeface="Consolas" panose="020B0609020204030204" pitchFamily="49" charset="0"/>
              </a:rPr>
              <a:t>param  line: </a:t>
            </a:r>
            <a:r>
              <a:rPr lang="en-US" sz="105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assert_param</a:t>
            </a:r>
            <a:r>
              <a:rPr lang="en-US" sz="1050" u="sng" dirty="0">
                <a:solidFill>
                  <a:srgbClr val="3F7F5F"/>
                </a:solidFill>
                <a:latin typeface="Consolas" panose="020B0609020204030204" pitchFamily="49" charset="0"/>
              </a:rPr>
              <a:t> error line source number</a:t>
            </a:r>
          </a:p>
          <a:p>
            <a:pPr algn="l"/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  * @</a:t>
            </a:r>
            <a:r>
              <a:rPr lang="en-US" sz="1050" u="sng" dirty="0">
                <a:solidFill>
                  <a:srgbClr val="3F7F5F"/>
                </a:solidFill>
                <a:latin typeface="Consolas" panose="020B0609020204030204" pitchFamily="49" charset="0"/>
              </a:rPr>
              <a:t>retval None</a:t>
            </a:r>
          </a:p>
          <a:p>
            <a:pPr algn="l"/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  */</a:t>
            </a:r>
          </a:p>
          <a:p>
            <a:pPr algn="l"/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assert_failed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(uint8_t *file, uint32_t line)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6 */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6 */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#endif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3F7F5F"/>
                </a:solidFill>
                <a:latin typeface="Consolas" panose="020B0609020204030204" pitchFamily="49" charset="0"/>
              </a:rPr>
              <a:t>/* USE_FULL_ASSERT */</a:t>
            </a:r>
          </a:p>
          <a:p>
            <a:pPr algn="l"/>
            <a:endParaRPr lang="en-US" sz="1050" dirty="0">
              <a:latin typeface="Consolas" panose="020B0609020204030204" pitchFamily="49" charset="0"/>
            </a:endParaRPr>
          </a:p>
          <a:p>
            <a:pPr algn="l"/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/************************ (C) COPYRIGHT STMicroelectronics *****END OF FILE****/</a:t>
            </a:r>
          </a:p>
        </p:txBody>
      </p:sp>
    </p:spTree>
    <p:extLst>
      <p:ext uri="{BB962C8B-B14F-4D97-AF65-F5344CB8AC3E}">
        <p14:creationId xmlns:p14="http://schemas.microsoft.com/office/powerpoint/2010/main" xmlns="" val="1890718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0A7773-6EEE-4640-9E7B-C1CC7DF5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109" y="165811"/>
            <a:ext cx="10058400" cy="729006"/>
          </a:xfrm>
        </p:spPr>
        <p:txBody>
          <a:bodyPr/>
          <a:lstStyle/>
          <a:p>
            <a:r>
              <a:rPr lang="en-US" dirty="0"/>
              <a:t>ESP8266 Code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B93FC3-51DC-3D46-907C-3D79484A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3644214" cy="356363"/>
          </a:xfrm>
        </p:spPr>
        <p:txBody>
          <a:bodyPr/>
          <a:lstStyle/>
          <a:p>
            <a:r>
              <a:rPr lang="en-US"/>
              <a:t>EEE 416 A 2020 – Final Project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26E321-8D03-C64C-9C3F-D15364DB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28</a:t>
            </a:fld>
            <a:endParaRPr lang="x-non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320482-A16A-4E7C-8954-4754230698A6}"/>
              </a:ext>
            </a:extLst>
          </p:cNvPr>
          <p:cNvSpPr txBox="1"/>
          <p:nvPr/>
        </p:nvSpPr>
        <p:spPr>
          <a:xfrm>
            <a:off x="352587" y="1308465"/>
            <a:ext cx="5501827" cy="38625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#include &lt;ESP8266WiFi.h&gt;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#include "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secrets.h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"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#include "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ThingSpeak.h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" // always include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thingspeak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header file after other header files and custom macros</a:t>
            </a:r>
          </a:p>
          <a:p>
            <a:pPr algn="l"/>
            <a:endParaRPr lang="en-US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char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ssid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[] = SECRET_SSID;   // your network SSID (name) 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char pass[] = SECRET_PASS;   // your network password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int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keyIndex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= 0;            // your network key Index number (needed only for WEP)</a:t>
            </a:r>
          </a:p>
          <a:p>
            <a:pPr algn="l"/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WiFiClient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client;</a:t>
            </a:r>
          </a:p>
          <a:p>
            <a:pPr algn="l"/>
            <a:endParaRPr lang="en-US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unsigned long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myChannelNumber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= SECRET_CH_ID;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const char *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myWriteAPIKey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= SECRET_WRITE_APIKEY;</a:t>
            </a:r>
          </a:p>
          <a:p>
            <a:pPr algn="l"/>
            <a:endParaRPr lang="en-US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//int number = 0;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int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String a;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float Vol;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float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Curr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float PF;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float period=20; //1/frequency of wave in milliseconds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//float Power;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//String b;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//String Vol;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//String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Curr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//int x;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void setup() {</a:t>
            </a:r>
          </a:p>
          <a:p>
            <a:pPr algn="l"/>
            <a:endParaRPr lang="en-US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//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pinMode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(A0,INPUT);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Serial.begin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(9600);  // Initialize serial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while (!Serial) {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  ; // wait for serial port to connect. Needed for Leonardo native USB port only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WiFi.mode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(WIFI_STA); 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ThingSpeak.begin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(client);  // Initialize ThingSpeak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995B43-2C96-4C91-888F-49E928F0763C}"/>
              </a:ext>
            </a:extLst>
          </p:cNvPr>
          <p:cNvSpPr txBox="1"/>
          <p:nvPr/>
        </p:nvSpPr>
        <p:spPr>
          <a:xfrm>
            <a:off x="5934313" y="165811"/>
            <a:ext cx="5551520" cy="6232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endParaRPr lang="en-US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void loop() {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//String a;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//String b;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// Connect or reconnect to WiFi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if(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WiFi.status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() != WL_CONNECTED){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 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Serial.print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("Attempting to connect to SSID: ");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 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Serial.println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(SECRET_SSID);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  while(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WiFi.status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() != WL_CONNECTED){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   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WiFi.begin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ssid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, pass);  // Connect to WPA/WPA2 network. Change this line if using open or WEP network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   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Serial.print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(".");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    delay(5000);     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  } 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  //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Serial.println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("\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nConnected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.");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endParaRPr lang="en-US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// Write to ThingSpeak. There are up to 8 fields in a channel, allowing you to store up to 8 different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// pieces of information in a channel.  Here, we write to field 1.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a.remove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(0);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while (a[0]!='$')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{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   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a.remove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(0);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    if (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Serial.available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()&gt;0){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        a=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Serial.readStringUntil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('\r');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        //b=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Serial.readStringUntil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('\r');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       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endParaRPr lang="en-US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a.remove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(0,1);</a:t>
            </a:r>
          </a:p>
          <a:p>
            <a:pPr algn="l"/>
            <a:endParaRPr lang="en-US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Vol = ((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a.substring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(0,4)).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toFloat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()/4095)*3.3*100;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Curr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=  ((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a.substring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(5,9)).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toFloat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() )/4095*3.3*10;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PF = (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a.substring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(10)).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toFloat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US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endParaRPr lang="en-US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PF =PF/1000;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if (PF&gt;period/4)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{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  PF = period/2-PF;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PF = cos((PF/period)*2*3.142) ;</a:t>
            </a:r>
          </a:p>
          <a:p>
            <a:pPr algn="l"/>
            <a:endParaRPr lang="en-US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//Power = Vol*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Curr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ThingSpeak.writeField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myChannelNumber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, 1, Vol,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myWriteAPIKey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delay(15000);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ThingSpeak.writeField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myChannelNumber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, 2,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Curr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myWriteAPIKey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delay(15000); 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ThingSpeak.writeField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myChannelNumber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, 3, Vol*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Curr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myWriteAPIKey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delay(15000);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ThingSpeak.writeField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myChannelNumber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, 4, PF,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myWriteAPIKey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delay(15000);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311268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805E17-92C7-4B4A-84F4-EC7A1700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074542-2179-9344-8530-695AA377D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was difficult to get Proetus to give accurate voltage input and frequency and that’s why output was not exact. 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945E5E-01D6-AF4D-940F-40D4D4A1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3415614" cy="356363"/>
          </a:xfrm>
        </p:spPr>
        <p:txBody>
          <a:bodyPr/>
          <a:lstStyle/>
          <a:p>
            <a:r>
              <a:rPr lang="en-US" dirty="0"/>
              <a:t>EEE 416 A 2020 – Final Project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8522FC-FE39-A249-AA65-9B91AE65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29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1739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7961EB-6866-FA44-9890-3FC75818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44EED5-AC03-E841-ADE7-2984B709E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Analysis of main line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Voltage and current measurement using STM32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Voltage and current logging using ESP8266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Power calculation and logging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Power factor calculation and logging</a:t>
            </a: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FAD992-AD21-5740-BF3B-2C295153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3</a:t>
            </a:fld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62E6447-AA41-6B4C-8CFC-31D1B16F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416 (2020) – Final Project Group C.06</a:t>
            </a:r>
            <a:endParaRPr lang="x-non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408D72C-7E9C-0D4E-983B-71D619F2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	 Iot Data Logger for Main Line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242871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C29DA07C-0ED1-CC41-B09A-5D684746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668100" cy="356363"/>
          </a:xfrm>
        </p:spPr>
        <p:txBody>
          <a:bodyPr/>
          <a:lstStyle/>
          <a:p>
            <a:r>
              <a:rPr lang="en-US" dirty="0"/>
              <a:t>EEE 416 (2020) – Final Project Group C.06</a:t>
            </a:r>
            <a:endParaRPr lang="x-non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62B1C3D-B08D-D14D-A3BD-DCF2567A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00586" y="6482588"/>
            <a:ext cx="6310364" cy="375412"/>
          </a:xfrm>
        </p:spPr>
        <p:txBody>
          <a:bodyPr/>
          <a:lstStyle/>
          <a:p>
            <a:r>
              <a:rPr lang="en-US" dirty="0"/>
              <a:t>	 Iot Data Logger for Main Line</a:t>
            </a:r>
            <a:endParaRPr lang="x-non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242F02E1-6859-4149-9453-07F6EB30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4</a:t>
            </a:fld>
            <a:endParaRPr lang="x-none"/>
          </a:p>
        </p:txBody>
      </p:sp>
      <p:sp>
        <p:nvSpPr>
          <p:cNvPr id="13" name="Google Shape;131;p4">
            <a:extLst>
              <a:ext uri="{FF2B5EF4-FFF2-40B4-BE49-F238E27FC236}">
                <a16:creationId xmlns:a16="http://schemas.microsoft.com/office/drawing/2014/main" xmlns="" id="{D052C5EC-A0B1-474E-B97B-B58790F36AC0}"/>
              </a:ext>
            </a:extLst>
          </p:cNvPr>
          <p:cNvSpPr/>
          <p:nvPr/>
        </p:nvSpPr>
        <p:spPr>
          <a:xfrm>
            <a:off x="3733800" y="3124199"/>
            <a:ext cx="8382000" cy="1295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  <a:lnTo>
                  <a:pt x="-10000" y="120000"/>
                </a:lnTo>
              </a:path>
              <a:path w="120000" h="120000" fill="none" extrusionOk="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marR="0" lvl="1" indent="-28575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Monitoring voltage &amp; current from main line</a:t>
            </a:r>
            <a:endParaRPr sz="18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400050" marR="0" lvl="1" indent="-28575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</a:pPr>
            <a:endParaRPr sz="18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285750" marR="0" lvl="1" indent="-28575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Uploading data on ThingSpeak server (IoT based)</a:t>
            </a:r>
            <a:endParaRPr sz="18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400050" marR="0" lvl="1" indent="-28575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</a:pPr>
            <a:endParaRPr sz="18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285750" marR="0" lvl="1" indent="-28575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Accessing data  by authorized users. </a:t>
            </a:r>
            <a:endParaRPr sz="18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33;p4">
            <a:extLst>
              <a:ext uri="{FF2B5EF4-FFF2-40B4-BE49-F238E27FC236}">
                <a16:creationId xmlns:a16="http://schemas.microsoft.com/office/drawing/2014/main" xmlns="" id="{6ADE9A83-EC02-4BF4-AA0B-8A70D69F9F0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00" y="2895599"/>
            <a:ext cx="40386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34;p4">
            <a:extLst>
              <a:ext uri="{FF2B5EF4-FFF2-40B4-BE49-F238E27FC236}">
                <a16:creationId xmlns:a16="http://schemas.microsoft.com/office/drawing/2014/main" xmlns="" id="{C2BEE969-7B8C-4426-A65C-2DF59A1BB7A9}"/>
              </a:ext>
            </a:extLst>
          </p:cNvPr>
          <p:cNvSpPr txBox="1"/>
          <p:nvPr/>
        </p:nvSpPr>
        <p:spPr>
          <a:xfrm>
            <a:off x="193089" y="1171387"/>
            <a:ext cx="11998911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Data loggers use a microprocessor, an internal memory for data storage, and a sensor to collect data.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dirty="0">
              <a:latin typeface="+mj-lt"/>
            </a:endParaRPr>
          </a:p>
          <a:p>
            <a:pPr marL="1714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Data logger input types: </a:t>
            </a:r>
            <a:r>
              <a:rPr lang="en-US" sz="1800" b="1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Pressure, Temperature, Humidity, Voltage, Current.</a:t>
            </a:r>
            <a:endParaRPr sz="1800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35;p4">
            <a:extLst>
              <a:ext uri="{FF2B5EF4-FFF2-40B4-BE49-F238E27FC236}">
                <a16:creationId xmlns:a16="http://schemas.microsoft.com/office/drawing/2014/main" xmlns="" id="{EE61821C-7D20-4DC8-86D1-2357CED80B00}"/>
              </a:ext>
            </a:extLst>
          </p:cNvPr>
          <p:cNvSpPr txBox="1"/>
          <p:nvPr/>
        </p:nvSpPr>
        <p:spPr>
          <a:xfrm>
            <a:off x="4495800" y="5029201"/>
            <a:ext cx="76962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***Single phase AC supply line of 50Hz frequency is used as a main line***</a:t>
            </a:r>
            <a:endParaRPr sz="1800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36;p4">
            <a:extLst>
              <a:ext uri="{FF2B5EF4-FFF2-40B4-BE49-F238E27FC236}">
                <a16:creationId xmlns:a16="http://schemas.microsoft.com/office/drawing/2014/main" xmlns="" id="{6461149A-79D1-41D3-A45A-E7CE5801C458}"/>
              </a:ext>
            </a:extLst>
          </p:cNvPr>
          <p:cNvSpPr txBox="1"/>
          <p:nvPr/>
        </p:nvSpPr>
        <p:spPr>
          <a:xfrm>
            <a:off x="2895600" y="2285999"/>
            <a:ext cx="6172200" cy="369332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Data logger : voltage &amp; current as inputs </a:t>
            </a:r>
            <a:endParaRPr sz="1800" b="1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37;p4">
            <a:extLst>
              <a:ext uri="{FF2B5EF4-FFF2-40B4-BE49-F238E27FC236}">
                <a16:creationId xmlns:a16="http://schemas.microsoft.com/office/drawing/2014/main" xmlns="" id="{0D56D4D7-25B1-4535-8F34-96C01E742649}"/>
              </a:ext>
            </a:extLst>
          </p:cNvPr>
          <p:cNvSpPr txBox="1"/>
          <p:nvPr/>
        </p:nvSpPr>
        <p:spPr>
          <a:xfrm>
            <a:off x="10668000" y="5791199"/>
            <a:ext cx="1447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BFBFBF"/>
                </a:solidFill>
                <a:latin typeface="+mj-lt"/>
                <a:ea typeface="Arial"/>
                <a:cs typeface="Arial"/>
                <a:sym typeface="Arial"/>
              </a:rPr>
              <a:t>1606159</a:t>
            </a:r>
            <a:endParaRPr sz="1800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CCBF367F-530C-4E1A-96A4-15618D27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96658"/>
            <a:ext cx="10058400" cy="729006"/>
          </a:xfrm>
        </p:spPr>
        <p:txBody>
          <a:bodyPr/>
          <a:lstStyle/>
          <a:p>
            <a:r>
              <a:rPr lang="en-US" dirty="0"/>
              <a:t>Background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1875727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4FAFD4-E2E1-B948-84C7-28DD8B57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5</a:t>
            </a:fld>
            <a:endParaRPr lang="x-none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xmlns="" id="{BFD6422F-12DA-8A45-9AF9-8BFCA12E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416 (2020) – Final Project Group C.06</a:t>
            </a:r>
            <a:endParaRPr lang="x-none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xmlns="" id="{82DF7523-28E5-1646-96D1-1E49DDA9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	 Iot Data Logger for Main Line</a:t>
            </a:r>
            <a:endParaRPr lang="x-none" dirty="0"/>
          </a:p>
        </p:txBody>
      </p:sp>
      <p:pic>
        <p:nvPicPr>
          <p:cNvPr id="14" name="Google Shape;145;p5">
            <a:extLst>
              <a:ext uri="{FF2B5EF4-FFF2-40B4-BE49-F238E27FC236}">
                <a16:creationId xmlns:a16="http://schemas.microsoft.com/office/drawing/2014/main" xmlns="" id="{34761590-B95C-4512-B9BD-C2567852159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2552700"/>
            <a:ext cx="1645227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46;p5">
            <a:extLst>
              <a:ext uri="{FF2B5EF4-FFF2-40B4-BE49-F238E27FC236}">
                <a16:creationId xmlns:a16="http://schemas.microsoft.com/office/drawing/2014/main" xmlns="" id="{3DC62967-2380-435C-AE35-3E07C92B52F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0" y="2379525"/>
            <a:ext cx="2438400" cy="1562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47;p5">
            <a:extLst>
              <a:ext uri="{FF2B5EF4-FFF2-40B4-BE49-F238E27FC236}">
                <a16:creationId xmlns:a16="http://schemas.microsoft.com/office/drawing/2014/main" xmlns="" id="{F0B790EB-D789-4E23-9B7F-CF20D492ED3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01305" y="2371594"/>
            <a:ext cx="1630014" cy="1476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48;p5">
            <a:extLst>
              <a:ext uri="{FF2B5EF4-FFF2-40B4-BE49-F238E27FC236}">
                <a16:creationId xmlns:a16="http://schemas.microsoft.com/office/drawing/2014/main" xmlns="" id="{094E62A0-CB24-4F48-A87F-62EF4DD73AB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81400" y="2552700"/>
            <a:ext cx="19812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49;p5">
            <a:extLst>
              <a:ext uri="{FF2B5EF4-FFF2-40B4-BE49-F238E27FC236}">
                <a16:creationId xmlns:a16="http://schemas.microsoft.com/office/drawing/2014/main" xmlns="" id="{E4082841-4DA5-4021-9D4B-FBA62CD65076}"/>
              </a:ext>
            </a:extLst>
          </p:cNvPr>
          <p:cNvSpPr txBox="1"/>
          <p:nvPr/>
        </p:nvSpPr>
        <p:spPr>
          <a:xfrm>
            <a:off x="3505199" y="342900"/>
            <a:ext cx="596727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Main Components</a:t>
            </a:r>
            <a:endParaRPr sz="4400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50;p5">
            <a:extLst>
              <a:ext uri="{FF2B5EF4-FFF2-40B4-BE49-F238E27FC236}">
                <a16:creationId xmlns:a16="http://schemas.microsoft.com/office/drawing/2014/main" xmlns="" id="{3384779C-DF82-4987-8382-BAF094040260}"/>
              </a:ext>
            </a:extLst>
          </p:cNvPr>
          <p:cNvSpPr txBox="1"/>
          <p:nvPr/>
        </p:nvSpPr>
        <p:spPr>
          <a:xfrm>
            <a:off x="578427" y="1112301"/>
            <a:ext cx="38100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Sensor : ACS-712</a:t>
            </a:r>
            <a:endParaRPr dirty="0"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Voltage Bridge Rectifier</a:t>
            </a:r>
            <a:endParaRPr dirty="0"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ESP8266 WiFi Module</a:t>
            </a:r>
            <a:endParaRPr dirty="0"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STM32 microprocessor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151;p5">
            <a:extLst>
              <a:ext uri="{FF2B5EF4-FFF2-40B4-BE49-F238E27FC236}">
                <a16:creationId xmlns:a16="http://schemas.microsoft.com/office/drawing/2014/main" xmlns="" id="{B23D98E3-3423-4305-AF11-0C178538A92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8510" y="4750791"/>
            <a:ext cx="1384917" cy="100231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152;p5">
            <a:extLst>
              <a:ext uri="{FF2B5EF4-FFF2-40B4-BE49-F238E27FC236}">
                <a16:creationId xmlns:a16="http://schemas.microsoft.com/office/drawing/2014/main" xmlns="" id="{0400E2BF-9778-4E56-B7D3-EC80740F3707}"/>
              </a:ext>
            </a:extLst>
          </p:cNvPr>
          <p:cNvSpPr txBox="1"/>
          <p:nvPr/>
        </p:nvSpPr>
        <p:spPr>
          <a:xfrm>
            <a:off x="1219199" y="4000500"/>
            <a:ext cx="1025962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ACS712                     Full Wave Rectifier                  STM32                                          ESP8266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153;p5">
            <a:extLst>
              <a:ext uri="{FF2B5EF4-FFF2-40B4-BE49-F238E27FC236}">
                <a16:creationId xmlns:a16="http://schemas.microsoft.com/office/drawing/2014/main" xmlns="" id="{02E91401-0E9C-4937-9CA4-9B1FD4AF7C1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10000" y="4794744"/>
            <a:ext cx="1225118" cy="1002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157;p5">
            <a:extLst>
              <a:ext uri="{FF2B5EF4-FFF2-40B4-BE49-F238E27FC236}">
                <a16:creationId xmlns:a16="http://schemas.microsoft.com/office/drawing/2014/main" xmlns="" id="{2EE2B278-1E45-4854-9898-F7F598EFC719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96000" y="4369832"/>
            <a:ext cx="1694895" cy="198906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158;p5">
            <a:extLst>
              <a:ext uri="{FF2B5EF4-FFF2-40B4-BE49-F238E27FC236}">
                <a16:creationId xmlns:a16="http://schemas.microsoft.com/office/drawing/2014/main" xmlns="" id="{5D8554AD-DA72-49A2-A99A-63BFF0E93EA5}"/>
              </a:ext>
            </a:extLst>
          </p:cNvPr>
          <p:cNvSpPr txBox="1"/>
          <p:nvPr/>
        </p:nvSpPr>
        <p:spPr>
          <a:xfrm>
            <a:off x="10439400" y="5676900"/>
            <a:ext cx="1447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BFBFBF"/>
                </a:solidFill>
                <a:latin typeface="+mj-lt"/>
                <a:ea typeface="Arial"/>
                <a:cs typeface="Arial"/>
                <a:sym typeface="Arial"/>
              </a:rPr>
              <a:t>1606159</a:t>
            </a:r>
            <a:endParaRPr sz="1800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013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512AF01-BA25-4F1D-AD7E-BD1F3B18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6</a:t>
            </a:fld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409EEFE-F647-4156-8F8D-8E95D223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416 (2020) – Final Project Group C.06</a:t>
            </a:r>
            <a:endParaRPr lang="x-non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FB7BB83-E011-4C32-A38A-0C572185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	 Iot Data Logger for Main Line</a:t>
            </a:r>
            <a:endParaRPr lang="x-none" dirty="0"/>
          </a:p>
        </p:txBody>
      </p:sp>
      <p:pic>
        <p:nvPicPr>
          <p:cNvPr id="10" name="Google Shape;166;p6">
            <a:extLst>
              <a:ext uri="{FF2B5EF4-FFF2-40B4-BE49-F238E27FC236}">
                <a16:creationId xmlns:a16="http://schemas.microsoft.com/office/drawing/2014/main" xmlns="" id="{99E232C3-A23A-4E13-8E90-0208977154B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67401" y="1848088"/>
            <a:ext cx="4343400" cy="207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67;p6">
            <a:extLst>
              <a:ext uri="{FF2B5EF4-FFF2-40B4-BE49-F238E27FC236}">
                <a16:creationId xmlns:a16="http://schemas.microsoft.com/office/drawing/2014/main" xmlns="" id="{1B18230C-8659-4108-AA11-600034C879B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1943100"/>
            <a:ext cx="3581400" cy="222772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68;p6">
            <a:extLst>
              <a:ext uri="{FF2B5EF4-FFF2-40B4-BE49-F238E27FC236}">
                <a16:creationId xmlns:a16="http://schemas.microsoft.com/office/drawing/2014/main" xmlns="" id="{0F64B936-7C35-4377-9141-09BA859777EE}"/>
              </a:ext>
            </a:extLst>
          </p:cNvPr>
          <p:cNvSpPr txBox="1"/>
          <p:nvPr/>
        </p:nvSpPr>
        <p:spPr>
          <a:xfrm>
            <a:off x="685800" y="342900"/>
            <a:ext cx="81534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IoT based data logger</a:t>
            </a:r>
            <a:endParaRPr dirty="0"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Font typeface="Noto Sans Symbols"/>
              <a:buChar char="❑"/>
            </a:pPr>
            <a:r>
              <a:rPr lang="en-US" sz="2000" dirty="0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1" dirty="0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ThingSpeak Server ,for uploading &amp; accessing  data </a:t>
            </a:r>
            <a:endParaRPr sz="2000" b="1" dirty="0">
              <a:solidFill>
                <a:srgbClr val="4944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69;p6">
            <a:extLst>
              <a:ext uri="{FF2B5EF4-FFF2-40B4-BE49-F238E27FC236}">
                <a16:creationId xmlns:a16="http://schemas.microsoft.com/office/drawing/2014/main" xmlns="" id="{1B0D8F67-5320-4C5E-AB17-207CB87C760D}"/>
              </a:ext>
            </a:extLst>
          </p:cNvPr>
          <p:cNvSpPr txBox="1"/>
          <p:nvPr/>
        </p:nvSpPr>
        <p:spPr>
          <a:xfrm>
            <a:off x="10439400" y="5676900"/>
            <a:ext cx="1447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BFBFBF"/>
                </a:solidFill>
                <a:latin typeface="+mj-lt"/>
                <a:ea typeface="Arial"/>
                <a:cs typeface="Arial"/>
                <a:sym typeface="Arial"/>
              </a:rPr>
              <a:t>1606159</a:t>
            </a:r>
            <a:endParaRPr sz="1800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8106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EA464DD-9786-4070-832D-002747F8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7</a:t>
            </a:fld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B35EE6A-70A6-4015-A245-99AD2EE6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416 (2020) – Final Project Group C.06</a:t>
            </a:r>
            <a:endParaRPr lang="x-non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F068A94-C609-4627-959B-421274AB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	 Iot Data Logger for Main Line</a:t>
            </a:r>
            <a:endParaRPr lang="x-none" dirty="0"/>
          </a:p>
        </p:txBody>
      </p:sp>
      <p:sp>
        <p:nvSpPr>
          <p:cNvPr id="10" name="Google Shape;177;p7">
            <a:extLst>
              <a:ext uri="{FF2B5EF4-FFF2-40B4-BE49-F238E27FC236}">
                <a16:creationId xmlns:a16="http://schemas.microsoft.com/office/drawing/2014/main" xmlns="" id="{BC1F8C84-95E5-4625-9A27-C52C5F5347EF}"/>
              </a:ext>
            </a:extLst>
          </p:cNvPr>
          <p:cNvSpPr txBox="1"/>
          <p:nvPr/>
        </p:nvSpPr>
        <p:spPr>
          <a:xfrm>
            <a:off x="759041" y="192805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n-US" sz="4400" i="0" u="none" strike="noStrike" cap="none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Stm32 configuration</a:t>
            </a:r>
            <a:endParaRPr sz="4400" i="0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78;p7">
            <a:extLst>
              <a:ext uri="{FF2B5EF4-FFF2-40B4-BE49-F238E27FC236}">
                <a16:creationId xmlns:a16="http://schemas.microsoft.com/office/drawing/2014/main" xmlns="" id="{FF8EC4CD-64E8-49A4-93B7-F4EB7A1891C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669" y="1117600"/>
            <a:ext cx="2210456" cy="4415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79;p7">
            <a:extLst>
              <a:ext uri="{FF2B5EF4-FFF2-40B4-BE49-F238E27FC236}">
                <a16:creationId xmlns:a16="http://schemas.microsoft.com/office/drawing/2014/main" xmlns="" id="{3DF10CE3-35D3-44DE-A7E9-211CA3A6EF2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7575" y="1117600"/>
            <a:ext cx="3695700" cy="284436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80;p7">
            <a:extLst>
              <a:ext uri="{FF2B5EF4-FFF2-40B4-BE49-F238E27FC236}">
                <a16:creationId xmlns:a16="http://schemas.microsoft.com/office/drawing/2014/main" xmlns="" id="{8CC8C004-6AF1-4C95-BDFB-82A53D3D2256}"/>
              </a:ext>
            </a:extLst>
          </p:cNvPr>
          <p:cNvSpPr txBox="1"/>
          <p:nvPr/>
        </p:nvSpPr>
        <p:spPr>
          <a:xfrm>
            <a:off x="3771899" y="3961961"/>
            <a:ext cx="7813459" cy="2059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Wingdings" panose="05000000000000000000" pitchFamily="2" charset="2"/>
              <a:buChar char="§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Pins 3 and 4 used as 12 bit ADC pins ( 0 to 4095 for 0 to 3.3V)</a:t>
            </a:r>
            <a:endParaRPr sz="1200" dirty="0">
              <a:latin typeface="+mj-lt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Wingdings" panose="05000000000000000000" pitchFamily="2" charset="2"/>
              <a:buChar char="§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Pins 9 and 10 are set for USART communication with esp8266</a:t>
            </a: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81;p7">
            <a:extLst>
              <a:ext uri="{FF2B5EF4-FFF2-40B4-BE49-F238E27FC236}">
                <a16:creationId xmlns:a16="http://schemas.microsoft.com/office/drawing/2014/main" xmlns="" id="{4850AA8A-984E-4CA9-9796-1F2BDBE259D8}"/>
              </a:ext>
            </a:extLst>
          </p:cNvPr>
          <p:cNvSpPr txBox="1"/>
          <p:nvPr/>
        </p:nvSpPr>
        <p:spPr>
          <a:xfrm>
            <a:off x="10439400" y="5867400"/>
            <a:ext cx="1447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BFBFBF"/>
                </a:solidFill>
                <a:latin typeface="+mj-lt"/>
                <a:ea typeface="Arial"/>
                <a:cs typeface="Arial"/>
                <a:sym typeface="Arial"/>
              </a:rPr>
              <a:t>1606159</a:t>
            </a:r>
            <a:endParaRPr sz="1800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428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DE8A3B2-AE8B-4F31-AF5E-1FC9A3B0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8</a:t>
            </a:fld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D07B58-F955-49C4-9E00-4C6E5436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416 (2020) – Final Project Group C.06</a:t>
            </a:r>
            <a:endParaRPr lang="x-non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FF6A68-AE1F-4B72-8830-A545DBBC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	 Iot Data Logger for Main Line</a:t>
            </a:r>
            <a:endParaRPr lang="x-none" dirty="0"/>
          </a:p>
        </p:txBody>
      </p:sp>
      <p:pic>
        <p:nvPicPr>
          <p:cNvPr id="10" name="Google Shape;189;p8">
            <a:extLst>
              <a:ext uri="{FF2B5EF4-FFF2-40B4-BE49-F238E27FC236}">
                <a16:creationId xmlns:a16="http://schemas.microsoft.com/office/drawing/2014/main" xmlns="" id="{A0EA272E-A77F-4FF8-8D5E-2CE5AC27064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16396" y="1219919"/>
            <a:ext cx="2410764" cy="1757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90;p8">
            <a:extLst>
              <a:ext uri="{FF2B5EF4-FFF2-40B4-BE49-F238E27FC236}">
                <a16:creationId xmlns:a16="http://schemas.microsoft.com/office/drawing/2014/main" xmlns="" id="{D4161CDD-3B98-4271-96C4-C0BFA110D22C}"/>
              </a:ext>
            </a:extLst>
          </p:cNvPr>
          <p:cNvSpPr txBox="1"/>
          <p:nvPr/>
        </p:nvSpPr>
        <p:spPr>
          <a:xfrm>
            <a:off x="457200" y="2945681"/>
            <a:ext cx="8596668" cy="2981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Wingdings" panose="05000000000000000000" pitchFamily="2" charset="2"/>
              <a:buChar char="§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gives an output voltage of 2.5V at 0A. 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Wingdings" panose="05000000000000000000" pitchFamily="2" charset="2"/>
              <a:buChar char="§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gives 2.5V+0.1V*every ampere of current 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Wingdings" panose="05000000000000000000" pitchFamily="2" charset="2"/>
              <a:buChar char="§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1A -&gt; 2.6V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Wingdings" panose="05000000000000000000" pitchFamily="2" charset="2"/>
              <a:buChar char="§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-1A -&gt; 2.4V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Wingdings" panose="05000000000000000000" pitchFamily="2" charset="2"/>
              <a:buChar char="§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stm32 can only take input of upto 3.3V, current setup of project can only take a maximum of 8A current. </a:t>
            </a: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91;p8">
            <a:extLst>
              <a:ext uri="{FF2B5EF4-FFF2-40B4-BE49-F238E27FC236}">
                <a16:creationId xmlns:a16="http://schemas.microsoft.com/office/drawing/2014/main" xmlns="" id="{1D9F1FB6-B5EC-40A0-8B45-5EC88A83C506}"/>
              </a:ext>
            </a:extLst>
          </p:cNvPr>
          <p:cNvSpPr txBox="1"/>
          <p:nvPr/>
        </p:nvSpPr>
        <p:spPr>
          <a:xfrm>
            <a:off x="676964" y="330919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</a:pPr>
            <a:r>
              <a:rPr lang="en-US" sz="4400" b="0" i="0" u="none" strike="noStrike" cap="none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Current sensor</a:t>
            </a:r>
            <a:endParaRPr sz="4400" b="0" i="0" u="none" strike="noStrike" cap="none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92;p8">
            <a:extLst>
              <a:ext uri="{FF2B5EF4-FFF2-40B4-BE49-F238E27FC236}">
                <a16:creationId xmlns:a16="http://schemas.microsoft.com/office/drawing/2014/main" xmlns="" id="{05F2A825-F905-4CED-9C48-8AE4F526859F}"/>
              </a:ext>
            </a:extLst>
          </p:cNvPr>
          <p:cNvSpPr txBox="1"/>
          <p:nvPr/>
        </p:nvSpPr>
        <p:spPr>
          <a:xfrm>
            <a:off x="10439400" y="5688881"/>
            <a:ext cx="1447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BFBFBF"/>
                </a:solidFill>
                <a:latin typeface="+mj-lt"/>
                <a:ea typeface="Arial"/>
                <a:cs typeface="Arial"/>
                <a:sym typeface="Arial"/>
              </a:rPr>
              <a:t>1606159</a:t>
            </a:r>
            <a:endParaRPr sz="1800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93;p8">
            <a:extLst>
              <a:ext uri="{FF2B5EF4-FFF2-40B4-BE49-F238E27FC236}">
                <a16:creationId xmlns:a16="http://schemas.microsoft.com/office/drawing/2014/main" xmlns="" id="{EF91131B-A954-43D4-81D8-86556B872B6B}"/>
              </a:ext>
            </a:extLst>
          </p:cNvPr>
          <p:cNvSpPr txBox="1"/>
          <p:nvPr/>
        </p:nvSpPr>
        <p:spPr>
          <a:xfrm>
            <a:off x="7924800" y="1116881"/>
            <a:ext cx="39624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Sensitivity ,185mV/A, for  ACS712 5A,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Sensitivity ,100mV/A,  for ACS712 20A,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Sensitivity ,66mV/A,  for ACS712-30A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3121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4F56714-7CE4-4008-A38C-7887BA61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pPr/>
              <a:t>9</a:t>
            </a:fld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E2B82DC-4D68-4BC9-BE53-EBD7FAE11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416 (2020) – Final Project Group C.06</a:t>
            </a:r>
            <a:endParaRPr lang="x-non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13DEBC2-BCC8-41BC-B3C3-85E9ABC0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	 Iot Data Logger for Main Line</a:t>
            </a:r>
            <a:endParaRPr lang="x-non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93750D2-B5C3-4952-B043-B6717C8BB947}"/>
              </a:ext>
            </a:extLst>
          </p:cNvPr>
          <p:cNvSpPr txBox="1"/>
          <p:nvPr/>
        </p:nvSpPr>
        <p:spPr>
          <a:xfrm>
            <a:off x="2209800" y="381000"/>
            <a:ext cx="8343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2">
                    <a:lumMod val="25000"/>
                  </a:schemeClr>
                </a:solidFill>
              </a:rPr>
              <a:t>Algorithm: Working principle</a:t>
            </a:r>
            <a:r>
              <a:rPr lang="en-US" sz="44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01CCDDA-7BA0-40DD-973B-60867BE1693A}"/>
              </a:ext>
            </a:extLst>
          </p:cNvPr>
          <p:cNvSpPr txBox="1"/>
          <p:nvPr/>
        </p:nvSpPr>
        <p:spPr>
          <a:xfrm>
            <a:off x="533400" y="1676400"/>
            <a:ext cx="5105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i="1" dirty="0"/>
              <a:t>INPUT: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Step1 : Voltage Measurement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Step2:Current Measurement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r>
              <a:rPr lang="en-US" b="1" i="1" dirty="0"/>
              <a:t>DATA-PROCESSING :</a:t>
            </a:r>
          </a:p>
          <a:p>
            <a:endParaRPr lang="en-US" dirty="0"/>
          </a:p>
          <a:p>
            <a:r>
              <a:rPr lang="en-US" dirty="0"/>
              <a:t>Step3:Measurment of phase angle &amp; power</a:t>
            </a:r>
          </a:p>
          <a:p>
            <a:endParaRPr lang="en-US" dirty="0"/>
          </a:p>
          <a:p>
            <a:r>
              <a:rPr lang="en-US" b="1" i="1" dirty="0"/>
              <a:t>OUTPUT:</a:t>
            </a:r>
          </a:p>
          <a:p>
            <a:endParaRPr lang="en-US" dirty="0"/>
          </a:p>
          <a:p>
            <a:r>
              <a:rPr lang="en-US" dirty="0"/>
              <a:t>Step4:Uploading data to server</a:t>
            </a:r>
          </a:p>
          <a:p>
            <a:r>
              <a:rPr lang="en-US" dirty="0"/>
              <a:t>Step5:Monitoring data 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CB7ED7C-D8E7-4771-88B2-B99E7190AD72}"/>
              </a:ext>
            </a:extLst>
          </p:cNvPr>
          <p:cNvSpPr txBox="1"/>
          <p:nvPr/>
        </p:nvSpPr>
        <p:spPr>
          <a:xfrm>
            <a:off x="10687050" y="609141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1606159</a:t>
            </a:r>
            <a:endParaRPr lang="en-US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xmlns="" id="{13E78403-9404-4FE7-8DA8-CB309B9D5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48300" y="1262947"/>
            <a:ext cx="674370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3304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903984D5CB6347B7C4CD946C471998" ma:contentTypeVersion="3" ma:contentTypeDescription="Create a new document." ma:contentTypeScope="" ma:versionID="069ad7da7c37cf138eadc47b1fb7aebc">
  <xsd:schema xmlns:xsd="http://www.w3.org/2001/XMLSchema" xmlns:xs="http://www.w3.org/2001/XMLSchema" xmlns:p="http://schemas.microsoft.com/office/2006/metadata/properties" xmlns:ns2="574e4c1a-54f1-4a49-8004-03a94f7a12bf" targetNamespace="http://schemas.microsoft.com/office/2006/metadata/properties" ma:root="true" ma:fieldsID="635fb581ed91db32263384aa00313280" ns2:_="">
    <xsd:import namespace="574e4c1a-54f1-4a49-8004-03a94f7a12b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4e4c1a-54f1-4a49-8004-03a94f7a12b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574e4c1a-54f1-4a49-8004-03a94f7a12b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60D520-EAF1-4901-80C2-91C3F6E884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4e4c1a-54f1-4a49-8004-03a94f7a12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4B0EC7-3664-41F5-ABDA-EEB23614E75B}">
  <ds:schemaRefs>
    <ds:schemaRef ds:uri="http://schemas.microsoft.com/office/2006/metadata/properties"/>
    <ds:schemaRef ds:uri="http://schemas.microsoft.com/office/infopath/2007/PartnerControls"/>
    <ds:schemaRef ds:uri="574e4c1a-54f1-4a49-8004-03a94f7a12bf"/>
  </ds:schemaRefs>
</ds:datastoreItem>
</file>

<file path=customXml/itemProps3.xml><?xml version="1.0" encoding="utf-8"?>
<ds:datastoreItem xmlns:ds="http://schemas.openxmlformats.org/officeDocument/2006/customXml" ds:itemID="{FE03AA31-AD0D-4E04-A28E-9F18700374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{05D23346-88B9-1E48-85E6-2D29E7791F05}tf10001067</Template>
  <TotalTime>663</TotalTime>
  <Words>3025</Words>
  <Application>Microsoft Office PowerPoint</Application>
  <PresentationFormat>Custom</PresentationFormat>
  <Paragraphs>684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Savon</vt:lpstr>
      <vt:lpstr>Iot Data Logger for Main Line</vt:lpstr>
      <vt:lpstr>Outline</vt:lpstr>
      <vt:lpstr>Summary</vt:lpstr>
      <vt:lpstr>Background</vt:lpstr>
      <vt:lpstr>Slide 5</vt:lpstr>
      <vt:lpstr>Slide 6</vt:lpstr>
      <vt:lpstr>Slide 7</vt:lpstr>
      <vt:lpstr>Slide 8</vt:lpstr>
      <vt:lpstr>Slide 9</vt:lpstr>
      <vt:lpstr>Slide 10</vt:lpstr>
      <vt:lpstr>Voltage, Current &amp; Phase</vt:lpstr>
      <vt:lpstr>Simulation</vt:lpstr>
      <vt:lpstr>PCB Layout</vt:lpstr>
      <vt:lpstr>3D Design</vt:lpstr>
      <vt:lpstr>Future Outlook</vt:lpstr>
      <vt:lpstr>Thank You! Questions?</vt:lpstr>
      <vt:lpstr>Additional Slides</vt:lpstr>
      <vt:lpstr>References</vt:lpstr>
      <vt:lpstr>Bill of Materials</vt:lpstr>
      <vt:lpstr>Detailed Methods</vt:lpstr>
      <vt:lpstr>Circuit Diagram</vt:lpstr>
      <vt:lpstr>Source Codes</vt:lpstr>
      <vt:lpstr>STM32 source code</vt:lpstr>
      <vt:lpstr>STM32 source code</vt:lpstr>
      <vt:lpstr>STM32 source code</vt:lpstr>
      <vt:lpstr>STM32 source code</vt:lpstr>
      <vt:lpstr>STM32 source code</vt:lpstr>
      <vt:lpstr>ESP8266 Code</vt:lpstr>
      <vt:lpstr>Difficulties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Sajid Muhaimin Choudhury</dc:creator>
  <cp:lastModifiedBy>ACER</cp:lastModifiedBy>
  <cp:revision>31</cp:revision>
  <dcterms:created xsi:type="dcterms:W3CDTF">2021-07-11T09:27:00Z</dcterms:created>
  <dcterms:modified xsi:type="dcterms:W3CDTF">2023-09-18T14:15:09Z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0x01010069903984D5CB6347B7C4CD946C471998</vt:lpwstr>
  </property>
  <property fmtid="{D5CDD505-2E9C-101B-9397-08002B2CF9AE}" pid="3" name="Order">
    <vt:r8>4500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ComplianceAssetId">
    <vt:lpwstr/>
  </property>
  <property fmtid="{D5CDD505-2E9C-101B-9397-08002B2CF9AE}" pid="8" name="TemplateUrl">
    <vt:lpwstr/>
  </property>
</Properties>
</file>