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 id="2147483803" r:id="rId3"/>
  </p:sldMasterIdLst>
  <p:notesMasterIdLst>
    <p:notesMasterId r:id="rId33"/>
  </p:notesMasterIdLst>
  <p:sldIdLst>
    <p:sldId id="355" r:id="rId4"/>
    <p:sldId id="365" r:id="rId5"/>
    <p:sldId id="357" r:id="rId6"/>
    <p:sldId id="367" r:id="rId7"/>
    <p:sldId id="358" r:id="rId8"/>
    <p:sldId id="369" r:id="rId9"/>
    <p:sldId id="370" r:id="rId10"/>
    <p:sldId id="371" r:id="rId11"/>
    <p:sldId id="359" r:id="rId12"/>
    <p:sldId id="360" r:id="rId13"/>
    <p:sldId id="372" r:id="rId14"/>
    <p:sldId id="373" r:id="rId15"/>
    <p:sldId id="374" r:id="rId16"/>
    <p:sldId id="375" r:id="rId17"/>
    <p:sldId id="379" r:id="rId18"/>
    <p:sldId id="380" r:id="rId19"/>
    <p:sldId id="381" r:id="rId20"/>
    <p:sldId id="382" r:id="rId21"/>
    <p:sldId id="383" r:id="rId22"/>
    <p:sldId id="384" r:id="rId23"/>
    <p:sldId id="385" r:id="rId24"/>
    <p:sldId id="386" r:id="rId25"/>
    <p:sldId id="387" r:id="rId26"/>
    <p:sldId id="361" r:id="rId27"/>
    <p:sldId id="378" r:id="rId28"/>
    <p:sldId id="362" r:id="rId29"/>
    <p:sldId id="363" r:id="rId30"/>
    <p:sldId id="366" r:id="rId31"/>
    <p:sldId id="36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94D"/>
    <a:srgbClr val="3648BB"/>
    <a:srgbClr val="213540"/>
    <a:srgbClr val="AF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2" d="100"/>
          <a:sy n="72" d="100"/>
        </p:scale>
        <p:origin x="660" y="78"/>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FA4565-946B-4261-87CA-19DB67301B5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90875D0-3BFB-4C3A-9F67-12C362C4B42E}">
      <dgm:prSet phldrT="[Text]"/>
      <dgm:spPr/>
      <dgm:t>
        <a:bodyPr/>
        <a:lstStyle/>
        <a:p>
          <a:r>
            <a:rPr lang="en-US"/>
            <a:t>Model Development</a:t>
          </a:r>
        </a:p>
      </dgm:t>
    </dgm:pt>
    <dgm:pt modelId="{3C20516B-95E9-4BAD-A1CD-5C2B35F87429}" type="parTrans" cxnId="{CC9A03EE-EF38-4209-9DF2-DE148146929A}">
      <dgm:prSet/>
      <dgm:spPr/>
      <dgm:t>
        <a:bodyPr/>
        <a:lstStyle/>
        <a:p>
          <a:endParaRPr lang="en-US"/>
        </a:p>
      </dgm:t>
    </dgm:pt>
    <dgm:pt modelId="{FBA380E6-F9E3-4D1A-A93E-E258BA1488FD}" type="sibTrans" cxnId="{CC9A03EE-EF38-4209-9DF2-DE148146929A}">
      <dgm:prSet/>
      <dgm:spPr/>
      <dgm:t>
        <a:bodyPr/>
        <a:lstStyle/>
        <a:p>
          <a:endParaRPr lang="en-US"/>
        </a:p>
      </dgm:t>
    </dgm:pt>
    <dgm:pt modelId="{877CAF49-7703-483A-88CF-22367025B980}">
      <dgm:prSet phldrT="[Text]"/>
      <dgm:spPr/>
      <dgm:t>
        <a:bodyPr/>
        <a:lstStyle/>
        <a:p>
          <a:r>
            <a:rPr lang="en-US">
              <a:solidFill>
                <a:sysClr val="windowText" lastClr="000000"/>
              </a:solidFill>
            </a:rPr>
            <a:t>Develop regression models to predict the likelihood of loan repayment based on borrower attributes.</a:t>
          </a:r>
          <a:endParaRPr lang="en-US"/>
        </a:p>
      </dgm:t>
    </dgm:pt>
    <dgm:pt modelId="{6739F493-31ED-4752-8F96-5F83B97C3F4F}" type="parTrans" cxnId="{693CB99B-9779-468A-8D13-0C44307AC24D}">
      <dgm:prSet/>
      <dgm:spPr/>
      <dgm:t>
        <a:bodyPr/>
        <a:lstStyle/>
        <a:p>
          <a:endParaRPr lang="en-US"/>
        </a:p>
      </dgm:t>
    </dgm:pt>
    <dgm:pt modelId="{6B377A5E-F381-4A34-9E3E-AE9FD958E7D9}" type="sibTrans" cxnId="{693CB99B-9779-468A-8D13-0C44307AC24D}">
      <dgm:prSet/>
      <dgm:spPr/>
      <dgm:t>
        <a:bodyPr/>
        <a:lstStyle/>
        <a:p>
          <a:endParaRPr lang="en-US"/>
        </a:p>
      </dgm:t>
    </dgm:pt>
    <dgm:pt modelId="{CDF1E88F-72B1-49AC-923D-1FE7357B505C}">
      <dgm:prSet phldrT="[Text]"/>
      <dgm:spPr/>
      <dgm:t>
        <a:bodyPr/>
        <a:lstStyle/>
        <a:p>
          <a:r>
            <a:rPr lang="en-US"/>
            <a:t>Analysis Features</a:t>
          </a:r>
        </a:p>
      </dgm:t>
    </dgm:pt>
    <dgm:pt modelId="{B759BC41-BB5A-4E1D-8BEF-E9EAD6FC4E11}" type="parTrans" cxnId="{63439A9B-4D2B-4DCF-BCF3-BCD667AADE27}">
      <dgm:prSet/>
      <dgm:spPr/>
      <dgm:t>
        <a:bodyPr/>
        <a:lstStyle/>
        <a:p>
          <a:endParaRPr lang="en-US"/>
        </a:p>
      </dgm:t>
    </dgm:pt>
    <dgm:pt modelId="{01AEF195-0EDF-4BD9-9907-7A1D4DEEA4AB}" type="sibTrans" cxnId="{63439A9B-4D2B-4DCF-BCF3-BCD667AADE27}">
      <dgm:prSet/>
      <dgm:spPr/>
      <dgm:t>
        <a:bodyPr/>
        <a:lstStyle/>
        <a:p>
          <a:endParaRPr lang="en-US"/>
        </a:p>
      </dgm:t>
    </dgm:pt>
    <dgm:pt modelId="{40D68BE5-C436-4162-820F-FE715221E866}">
      <dgm:prSet phldrT="[Text]"/>
      <dgm:spPr/>
      <dgm:t>
        <a:bodyPr/>
        <a:lstStyle/>
        <a:p>
          <a:r>
            <a:rPr lang="en-US">
              <a:solidFill>
                <a:sysClr val="windowText" lastClr="000000"/>
              </a:solidFill>
            </a:rPr>
            <a:t>Determine the relative importance of different borrower characteristics in predicting loan repayment.</a:t>
          </a:r>
          <a:endParaRPr lang="en-US"/>
        </a:p>
      </dgm:t>
    </dgm:pt>
    <dgm:pt modelId="{AF7CE78C-31FA-4F5A-B4F0-FAEB7EF7568F}" type="parTrans" cxnId="{47D32128-9E44-4736-B87E-A9781ADA3BC7}">
      <dgm:prSet/>
      <dgm:spPr/>
      <dgm:t>
        <a:bodyPr/>
        <a:lstStyle/>
        <a:p>
          <a:endParaRPr lang="en-US"/>
        </a:p>
      </dgm:t>
    </dgm:pt>
    <dgm:pt modelId="{52E225E0-3040-4FE5-AE87-B414A682A183}" type="sibTrans" cxnId="{47D32128-9E44-4736-B87E-A9781ADA3BC7}">
      <dgm:prSet/>
      <dgm:spPr/>
      <dgm:t>
        <a:bodyPr/>
        <a:lstStyle/>
        <a:p>
          <a:endParaRPr lang="en-US"/>
        </a:p>
      </dgm:t>
    </dgm:pt>
    <dgm:pt modelId="{31CDA791-11FA-4EB8-B663-43C772177638}" type="pres">
      <dgm:prSet presAssocID="{A2FA4565-946B-4261-87CA-19DB67301B51}" presName="linear" presStyleCnt="0">
        <dgm:presLayoutVars>
          <dgm:animLvl val="lvl"/>
          <dgm:resizeHandles val="exact"/>
        </dgm:presLayoutVars>
      </dgm:prSet>
      <dgm:spPr/>
    </dgm:pt>
    <dgm:pt modelId="{AF127218-6F56-41F5-9FD4-BD0B64460F41}" type="pres">
      <dgm:prSet presAssocID="{890875D0-3BFB-4C3A-9F67-12C362C4B42E}" presName="parentText" presStyleLbl="node1" presStyleIdx="0" presStyleCnt="2">
        <dgm:presLayoutVars>
          <dgm:chMax val="0"/>
          <dgm:bulletEnabled val="1"/>
        </dgm:presLayoutVars>
      </dgm:prSet>
      <dgm:spPr/>
    </dgm:pt>
    <dgm:pt modelId="{3E4A9F9A-437D-4453-96FA-FCC2E641B991}" type="pres">
      <dgm:prSet presAssocID="{890875D0-3BFB-4C3A-9F67-12C362C4B42E}" presName="childText" presStyleLbl="revTx" presStyleIdx="0" presStyleCnt="2">
        <dgm:presLayoutVars>
          <dgm:bulletEnabled val="1"/>
        </dgm:presLayoutVars>
      </dgm:prSet>
      <dgm:spPr/>
    </dgm:pt>
    <dgm:pt modelId="{58BDE255-1DD3-4B74-A4CA-6CA6FD9B2CF1}" type="pres">
      <dgm:prSet presAssocID="{CDF1E88F-72B1-49AC-923D-1FE7357B505C}" presName="parentText" presStyleLbl="node1" presStyleIdx="1" presStyleCnt="2">
        <dgm:presLayoutVars>
          <dgm:chMax val="0"/>
          <dgm:bulletEnabled val="1"/>
        </dgm:presLayoutVars>
      </dgm:prSet>
      <dgm:spPr/>
    </dgm:pt>
    <dgm:pt modelId="{5FE0A1D4-4815-404A-8CB8-04BA0BE1F3A8}" type="pres">
      <dgm:prSet presAssocID="{CDF1E88F-72B1-49AC-923D-1FE7357B505C}" presName="childText" presStyleLbl="revTx" presStyleIdx="1" presStyleCnt="2">
        <dgm:presLayoutVars>
          <dgm:bulletEnabled val="1"/>
        </dgm:presLayoutVars>
      </dgm:prSet>
      <dgm:spPr/>
    </dgm:pt>
  </dgm:ptLst>
  <dgm:cxnLst>
    <dgm:cxn modelId="{47D32128-9E44-4736-B87E-A9781ADA3BC7}" srcId="{CDF1E88F-72B1-49AC-923D-1FE7357B505C}" destId="{40D68BE5-C436-4162-820F-FE715221E866}" srcOrd="0" destOrd="0" parTransId="{AF7CE78C-31FA-4F5A-B4F0-FAEB7EF7568F}" sibTransId="{52E225E0-3040-4FE5-AE87-B414A682A183}"/>
    <dgm:cxn modelId="{3FE3F187-ACD2-44F7-9996-D22456143B13}" type="presOf" srcId="{A2FA4565-946B-4261-87CA-19DB67301B51}" destId="{31CDA791-11FA-4EB8-B663-43C772177638}" srcOrd="0" destOrd="0" presId="urn:microsoft.com/office/officeart/2005/8/layout/vList2"/>
    <dgm:cxn modelId="{63439A9B-4D2B-4DCF-BCF3-BCD667AADE27}" srcId="{A2FA4565-946B-4261-87CA-19DB67301B51}" destId="{CDF1E88F-72B1-49AC-923D-1FE7357B505C}" srcOrd="1" destOrd="0" parTransId="{B759BC41-BB5A-4E1D-8BEF-E9EAD6FC4E11}" sibTransId="{01AEF195-0EDF-4BD9-9907-7A1D4DEEA4AB}"/>
    <dgm:cxn modelId="{693CB99B-9779-468A-8D13-0C44307AC24D}" srcId="{890875D0-3BFB-4C3A-9F67-12C362C4B42E}" destId="{877CAF49-7703-483A-88CF-22367025B980}" srcOrd="0" destOrd="0" parTransId="{6739F493-31ED-4752-8F96-5F83B97C3F4F}" sibTransId="{6B377A5E-F381-4A34-9E3E-AE9FD958E7D9}"/>
    <dgm:cxn modelId="{6C21409D-1306-4DE9-9F33-2683A8789A1E}" type="presOf" srcId="{890875D0-3BFB-4C3A-9F67-12C362C4B42E}" destId="{AF127218-6F56-41F5-9FD4-BD0B64460F41}" srcOrd="0" destOrd="0" presId="urn:microsoft.com/office/officeart/2005/8/layout/vList2"/>
    <dgm:cxn modelId="{58CC2FAE-D15A-457B-B8CB-824758CFEABD}" type="presOf" srcId="{877CAF49-7703-483A-88CF-22367025B980}" destId="{3E4A9F9A-437D-4453-96FA-FCC2E641B991}" srcOrd="0" destOrd="0" presId="urn:microsoft.com/office/officeart/2005/8/layout/vList2"/>
    <dgm:cxn modelId="{7F7765BC-EA32-4EE9-A02C-91B7D79270D6}" type="presOf" srcId="{40D68BE5-C436-4162-820F-FE715221E866}" destId="{5FE0A1D4-4815-404A-8CB8-04BA0BE1F3A8}" srcOrd="0" destOrd="0" presId="urn:microsoft.com/office/officeart/2005/8/layout/vList2"/>
    <dgm:cxn modelId="{75D78FC8-59D7-4674-BFAF-4C945CBF3632}" type="presOf" srcId="{CDF1E88F-72B1-49AC-923D-1FE7357B505C}" destId="{58BDE255-1DD3-4B74-A4CA-6CA6FD9B2CF1}" srcOrd="0" destOrd="0" presId="urn:microsoft.com/office/officeart/2005/8/layout/vList2"/>
    <dgm:cxn modelId="{CC9A03EE-EF38-4209-9DF2-DE148146929A}" srcId="{A2FA4565-946B-4261-87CA-19DB67301B51}" destId="{890875D0-3BFB-4C3A-9F67-12C362C4B42E}" srcOrd="0" destOrd="0" parTransId="{3C20516B-95E9-4BAD-A1CD-5C2B35F87429}" sibTransId="{FBA380E6-F9E3-4D1A-A93E-E258BA1488FD}"/>
    <dgm:cxn modelId="{6726C08F-AF71-4D7F-8743-E9FBB6E00211}" type="presParOf" srcId="{31CDA791-11FA-4EB8-B663-43C772177638}" destId="{AF127218-6F56-41F5-9FD4-BD0B64460F41}" srcOrd="0" destOrd="0" presId="urn:microsoft.com/office/officeart/2005/8/layout/vList2"/>
    <dgm:cxn modelId="{6E67CA36-05B1-4F89-9F86-7B6E3885B6F8}" type="presParOf" srcId="{31CDA791-11FA-4EB8-B663-43C772177638}" destId="{3E4A9F9A-437D-4453-96FA-FCC2E641B991}" srcOrd="1" destOrd="0" presId="urn:microsoft.com/office/officeart/2005/8/layout/vList2"/>
    <dgm:cxn modelId="{74A234FB-E87A-4C9B-B1B2-BFF43EBAB894}" type="presParOf" srcId="{31CDA791-11FA-4EB8-B663-43C772177638}" destId="{58BDE255-1DD3-4B74-A4CA-6CA6FD9B2CF1}" srcOrd="2" destOrd="0" presId="urn:microsoft.com/office/officeart/2005/8/layout/vList2"/>
    <dgm:cxn modelId="{78DCCE6E-E949-4257-9820-E384698C8A2C}" type="presParOf" srcId="{31CDA791-11FA-4EB8-B663-43C772177638}" destId="{5FE0A1D4-4815-404A-8CB8-04BA0BE1F3A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B5163B-F713-42FC-A73F-2046A3F3705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5302F9D-491C-4880-B235-C6A15879981F}">
      <dgm:prSet phldrT="[Text]"/>
      <dgm:spPr/>
      <dgm:t>
        <a:bodyPr/>
        <a:lstStyle/>
        <a:p>
          <a:r>
            <a:rPr lang="en-US"/>
            <a:t>Data Collected by LendingClub.com</a:t>
          </a:r>
        </a:p>
      </dgm:t>
    </dgm:pt>
    <dgm:pt modelId="{5FE4034B-F7E0-4BBE-B2AF-FDB5943B7C54}" type="parTrans" cxnId="{BA003C48-2FF6-43D5-AFA0-1018FD328791}">
      <dgm:prSet/>
      <dgm:spPr/>
      <dgm:t>
        <a:bodyPr/>
        <a:lstStyle/>
        <a:p>
          <a:endParaRPr lang="en-US"/>
        </a:p>
      </dgm:t>
    </dgm:pt>
    <dgm:pt modelId="{9A2D55E3-3A05-4791-A35F-4B58E7CD8518}" type="sibTrans" cxnId="{BA003C48-2FF6-43D5-AFA0-1018FD328791}">
      <dgm:prSet/>
      <dgm:spPr/>
      <dgm:t>
        <a:bodyPr/>
        <a:lstStyle/>
        <a:p>
          <a:endParaRPr lang="en-US"/>
        </a:p>
      </dgm:t>
    </dgm:pt>
    <dgm:pt modelId="{E4F26534-049B-4C8A-BBE5-CE8E2ED875E1}">
      <dgm:prSet phldrT="[Text]"/>
      <dgm:spPr/>
      <dgm:t>
        <a:bodyPr/>
        <a:lstStyle/>
        <a:p>
          <a:r>
            <a:rPr lang="en-US"/>
            <a:t>USA based Platform</a:t>
          </a:r>
        </a:p>
      </dgm:t>
    </dgm:pt>
    <dgm:pt modelId="{90D171B5-6C26-4FBE-97AE-A6546463239E}" type="parTrans" cxnId="{632C4372-E6F2-4026-A9C3-9EE6A646E9B3}">
      <dgm:prSet/>
      <dgm:spPr/>
      <dgm:t>
        <a:bodyPr/>
        <a:lstStyle/>
        <a:p>
          <a:endParaRPr lang="en-US"/>
        </a:p>
      </dgm:t>
    </dgm:pt>
    <dgm:pt modelId="{11BA44BE-364B-4C77-A115-2E841EC77FBD}" type="sibTrans" cxnId="{632C4372-E6F2-4026-A9C3-9EE6A646E9B3}">
      <dgm:prSet/>
      <dgm:spPr/>
      <dgm:t>
        <a:bodyPr/>
        <a:lstStyle/>
        <a:p>
          <a:endParaRPr lang="en-US"/>
        </a:p>
      </dgm:t>
    </dgm:pt>
    <dgm:pt modelId="{CEE45C2C-0FEA-49CA-A05B-5BDA8DD8B490}">
      <dgm:prSet phldrT="[Text]"/>
      <dgm:spPr/>
      <dgm:t>
        <a:bodyPr/>
        <a:lstStyle/>
        <a:p>
          <a:r>
            <a:rPr lang="en-US"/>
            <a:t>9578 Records of Borrower</a:t>
          </a:r>
        </a:p>
      </dgm:t>
    </dgm:pt>
    <dgm:pt modelId="{B66B3802-3EF5-4AFF-8D22-6975DB790FF1}" type="parTrans" cxnId="{78AFF79F-1414-4FA9-B51A-AD107A888432}">
      <dgm:prSet/>
      <dgm:spPr/>
      <dgm:t>
        <a:bodyPr/>
        <a:lstStyle/>
        <a:p>
          <a:endParaRPr lang="en-US"/>
        </a:p>
      </dgm:t>
    </dgm:pt>
    <dgm:pt modelId="{20209B08-0DAE-4F06-A36F-7749C777D0DD}" type="sibTrans" cxnId="{78AFF79F-1414-4FA9-B51A-AD107A888432}">
      <dgm:prSet/>
      <dgm:spPr/>
      <dgm:t>
        <a:bodyPr/>
        <a:lstStyle/>
        <a:p>
          <a:endParaRPr lang="en-US"/>
        </a:p>
      </dgm:t>
    </dgm:pt>
    <dgm:pt modelId="{71BC2750-BE93-4F11-BBE0-CB66578BE627}">
      <dgm:prSet phldrT="[Text]"/>
      <dgm:spPr/>
      <dgm:t>
        <a:bodyPr/>
        <a:lstStyle/>
        <a:p>
          <a:r>
            <a:rPr lang="en-US"/>
            <a:t>Time Period 2007-2010</a:t>
          </a:r>
        </a:p>
      </dgm:t>
    </dgm:pt>
    <dgm:pt modelId="{44AA29CD-4DCA-4EA8-B35A-961DFDD9EFCD}" type="parTrans" cxnId="{1347820C-35AC-4958-A23B-E827ED34C745}">
      <dgm:prSet/>
      <dgm:spPr/>
      <dgm:t>
        <a:bodyPr/>
        <a:lstStyle/>
        <a:p>
          <a:endParaRPr lang="en-US"/>
        </a:p>
      </dgm:t>
    </dgm:pt>
    <dgm:pt modelId="{3FD6743A-2D47-48FA-AAB9-AC551F329E03}" type="sibTrans" cxnId="{1347820C-35AC-4958-A23B-E827ED34C745}">
      <dgm:prSet/>
      <dgm:spPr/>
      <dgm:t>
        <a:bodyPr/>
        <a:lstStyle/>
        <a:p>
          <a:endParaRPr lang="en-US"/>
        </a:p>
      </dgm:t>
    </dgm:pt>
    <dgm:pt modelId="{39DFBE70-E437-411C-8E67-DB8EC4444DD4}" type="pres">
      <dgm:prSet presAssocID="{05B5163B-F713-42FC-A73F-2046A3F3705E}" presName="Name0" presStyleCnt="0">
        <dgm:presLayoutVars>
          <dgm:chMax val="7"/>
          <dgm:chPref val="7"/>
          <dgm:dir/>
        </dgm:presLayoutVars>
      </dgm:prSet>
      <dgm:spPr/>
    </dgm:pt>
    <dgm:pt modelId="{70FAE201-0A44-4F02-A58F-9E2B7CC2B54A}" type="pres">
      <dgm:prSet presAssocID="{05B5163B-F713-42FC-A73F-2046A3F3705E}" presName="Name1" presStyleCnt="0"/>
      <dgm:spPr/>
    </dgm:pt>
    <dgm:pt modelId="{96E5DF71-5411-46E0-866D-C31BF0DE3204}" type="pres">
      <dgm:prSet presAssocID="{05B5163B-F713-42FC-A73F-2046A3F3705E}" presName="cycle" presStyleCnt="0"/>
      <dgm:spPr/>
    </dgm:pt>
    <dgm:pt modelId="{99D2A618-3638-42F7-B19E-BD9147C1C31D}" type="pres">
      <dgm:prSet presAssocID="{05B5163B-F713-42FC-A73F-2046A3F3705E}" presName="srcNode" presStyleLbl="node1" presStyleIdx="0" presStyleCnt="4"/>
      <dgm:spPr/>
    </dgm:pt>
    <dgm:pt modelId="{3F5C8A0B-264B-491D-9E07-6035FA24BB76}" type="pres">
      <dgm:prSet presAssocID="{05B5163B-F713-42FC-A73F-2046A3F3705E}" presName="conn" presStyleLbl="parChTrans1D2" presStyleIdx="0" presStyleCnt="1"/>
      <dgm:spPr/>
    </dgm:pt>
    <dgm:pt modelId="{2B1EFA19-3D56-4FAF-BBC2-A0D841B105AD}" type="pres">
      <dgm:prSet presAssocID="{05B5163B-F713-42FC-A73F-2046A3F3705E}" presName="extraNode" presStyleLbl="node1" presStyleIdx="0" presStyleCnt="4"/>
      <dgm:spPr/>
    </dgm:pt>
    <dgm:pt modelId="{E0B154E5-6451-491B-8FD1-7DC0C05A195C}" type="pres">
      <dgm:prSet presAssocID="{05B5163B-F713-42FC-A73F-2046A3F3705E}" presName="dstNode" presStyleLbl="node1" presStyleIdx="0" presStyleCnt="4"/>
      <dgm:spPr/>
    </dgm:pt>
    <dgm:pt modelId="{D48AE6F3-A7D6-4F20-869B-2275F15DACA0}" type="pres">
      <dgm:prSet presAssocID="{A5302F9D-491C-4880-B235-C6A15879981F}" presName="text_1" presStyleLbl="node1" presStyleIdx="0" presStyleCnt="4">
        <dgm:presLayoutVars>
          <dgm:bulletEnabled val="1"/>
        </dgm:presLayoutVars>
      </dgm:prSet>
      <dgm:spPr/>
    </dgm:pt>
    <dgm:pt modelId="{7C973C6A-E07C-49B9-A51E-3BDEAB661EC5}" type="pres">
      <dgm:prSet presAssocID="{A5302F9D-491C-4880-B235-C6A15879981F}" presName="accent_1" presStyleCnt="0"/>
      <dgm:spPr/>
    </dgm:pt>
    <dgm:pt modelId="{F36F5F5D-3873-4D58-B743-FB50BC70AD6E}" type="pres">
      <dgm:prSet presAssocID="{A5302F9D-491C-4880-B235-C6A15879981F}" presName="accentRepeatNode" presStyleLbl="solidFgAcc1" presStyleIdx="0" presStyleCnt="4"/>
      <dgm:spPr/>
    </dgm:pt>
    <dgm:pt modelId="{DA0782F8-D8D3-4223-BCB0-E318B066A0C1}" type="pres">
      <dgm:prSet presAssocID="{CEE45C2C-0FEA-49CA-A05B-5BDA8DD8B490}" presName="text_2" presStyleLbl="node1" presStyleIdx="1" presStyleCnt="4">
        <dgm:presLayoutVars>
          <dgm:bulletEnabled val="1"/>
        </dgm:presLayoutVars>
      </dgm:prSet>
      <dgm:spPr/>
    </dgm:pt>
    <dgm:pt modelId="{4D9A72AF-197F-4A06-8365-0149492A7EA6}" type="pres">
      <dgm:prSet presAssocID="{CEE45C2C-0FEA-49CA-A05B-5BDA8DD8B490}" presName="accent_2" presStyleCnt="0"/>
      <dgm:spPr/>
    </dgm:pt>
    <dgm:pt modelId="{8BAA0FD5-6829-408B-994C-2BFD6CC53BFC}" type="pres">
      <dgm:prSet presAssocID="{CEE45C2C-0FEA-49CA-A05B-5BDA8DD8B490}" presName="accentRepeatNode" presStyleLbl="solidFgAcc1" presStyleIdx="1" presStyleCnt="4"/>
      <dgm:spPr/>
    </dgm:pt>
    <dgm:pt modelId="{BB12A64D-6B0E-4192-861D-E9028CC126F1}" type="pres">
      <dgm:prSet presAssocID="{71BC2750-BE93-4F11-BBE0-CB66578BE627}" presName="text_3" presStyleLbl="node1" presStyleIdx="2" presStyleCnt="4">
        <dgm:presLayoutVars>
          <dgm:bulletEnabled val="1"/>
        </dgm:presLayoutVars>
      </dgm:prSet>
      <dgm:spPr/>
    </dgm:pt>
    <dgm:pt modelId="{A7C41C8D-D48D-4AE2-B85F-2E664D45825F}" type="pres">
      <dgm:prSet presAssocID="{71BC2750-BE93-4F11-BBE0-CB66578BE627}" presName="accent_3" presStyleCnt="0"/>
      <dgm:spPr/>
    </dgm:pt>
    <dgm:pt modelId="{C2506933-98E2-44E2-9236-0147742F2C3D}" type="pres">
      <dgm:prSet presAssocID="{71BC2750-BE93-4F11-BBE0-CB66578BE627}" presName="accentRepeatNode" presStyleLbl="solidFgAcc1" presStyleIdx="2" presStyleCnt="4"/>
      <dgm:spPr/>
    </dgm:pt>
    <dgm:pt modelId="{423BC029-9672-4C0F-9512-6F80AA3F1A8B}" type="pres">
      <dgm:prSet presAssocID="{E4F26534-049B-4C8A-BBE5-CE8E2ED875E1}" presName="text_4" presStyleLbl="node1" presStyleIdx="3" presStyleCnt="4">
        <dgm:presLayoutVars>
          <dgm:bulletEnabled val="1"/>
        </dgm:presLayoutVars>
      </dgm:prSet>
      <dgm:spPr/>
    </dgm:pt>
    <dgm:pt modelId="{B424AEDB-4F82-4CCB-8802-94F0A7F4F046}" type="pres">
      <dgm:prSet presAssocID="{E4F26534-049B-4C8A-BBE5-CE8E2ED875E1}" presName="accent_4" presStyleCnt="0"/>
      <dgm:spPr/>
    </dgm:pt>
    <dgm:pt modelId="{68BEDD1A-E7CA-4EC8-95D5-A5F501CD4E35}" type="pres">
      <dgm:prSet presAssocID="{E4F26534-049B-4C8A-BBE5-CE8E2ED875E1}" presName="accentRepeatNode" presStyleLbl="solidFgAcc1" presStyleIdx="3" presStyleCnt="4"/>
      <dgm:spPr/>
    </dgm:pt>
  </dgm:ptLst>
  <dgm:cxnLst>
    <dgm:cxn modelId="{1347820C-35AC-4958-A23B-E827ED34C745}" srcId="{05B5163B-F713-42FC-A73F-2046A3F3705E}" destId="{71BC2750-BE93-4F11-BBE0-CB66578BE627}" srcOrd="2" destOrd="0" parTransId="{44AA29CD-4DCA-4EA8-B35A-961DFDD9EFCD}" sibTransId="{3FD6743A-2D47-48FA-AAB9-AC551F329E03}"/>
    <dgm:cxn modelId="{C8C9782F-16C3-440E-A47D-8D2FDAA7F85F}" type="presOf" srcId="{E4F26534-049B-4C8A-BBE5-CE8E2ED875E1}" destId="{423BC029-9672-4C0F-9512-6F80AA3F1A8B}" srcOrd="0" destOrd="0" presId="urn:microsoft.com/office/officeart/2008/layout/VerticalCurvedList"/>
    <dgm:cxn modelId="{73813135-798A-46A2-BDAD-A0ABC0371769}" type="presOf" srcId="{71BC2750-BE93-4F11-BBE0-CB66578BE627}" destId="{BB12A64D-6B0E-4192-861D-E9028CC126F1}" srcOrd="0" destOrd="0" presId="urn:microsoft.com/office/officeart/2008/layout/VerticalCurvedList"/>
    <dgm:cxn modelId="{43172565-B7E7-4B29-8A02-419AA7C09658}" type="presOf" srcId="{9A2D55E3-3A05-4791-A35F-4B58E7CD8518}" destId="{3F5C8A0B-264B-491D-9E07-6035FA24BB76}" srcOrd="0" destOrd="0" presId="urn:microsoft.com/office/officeart/2008/layout/VerticalCurvedList"/>
    <dgm:cxn modelId="{82029B65-8BD2-406B-AA8B-E5DB0F0643C7}" type="presOf" srcId="{A5302F9D-491C-4880-B235-C6A15879981F}" destId="{D48AE6F3-A7D6-4F20-869B-2275F15DACA0}" srcOrd="0" destOrd="0" presId="urn:microsoft.com/office/officeart/2008/layout/VerticalCurvedList"/>
    <dgm:cxn modelId="{BA003C48-2FF6-43D5-AFA0-1018FD328791}" srcId="{05B5163B-F713-42FC-A73F-2046A3F3705E}" destId="{A5302F9D-491C-4880-B235-C6A15879981F}" srcOrd="0" destOrd="0" parTransId="{5FE4034B-F7E0-4BBE-B2AF-FDB5943B7C54}" sibTransId="{9A2D55E3-3A05-4791-A35F-4B58E7CD8518}"/>
    <dgm:cxn modelId="{632C4372-E6F2-4026-A9C3-9EE6A646E9B3}" srcId="{05B5163B-F713-42FC-A73F-2046A3F3705E}" destId="{E4F26534-049B-4C8A-BBE5-CE8E2ED875E1}" srcOrd="3" destOrd="0" parTransId="{90D171B5-6C26-4FBE-97AE-A6546463239E}" sibTransId="{11BA44BE-364B-4C77-A115-2E841EC77FBD}"/>
    <dgm:cxn modelId="{AF3A5073-BE7C-4754-A722-11EAED68D013}" type="presOf" srcId="{05B5163B-F713-42FC-A73F-2046A3F3705E}" destId="{39DFBE70-E437-411C-8E67-DB8EC4444DD4}" srcOrd="0" destOrd="0" presId="urn:microsoft.com/office/officeart/2008/layout/VerticalCurvedList"/>
    <dgm:cxn modelId="{78AFF79F-1414-4FA9-B51A-AD107A888432}" srcId="{05B5163B-F713-42FC-A73F-2046A3F3705E}" destId="{CEE45C2C-0FEA-49CA-A05B-5BDA8DD8B490}" srcOrd="1" destOrd="0" parTransId="{B66B3802-3EF5-4AFF-8D22-6975DB790FF1}" sibTransId="{20209B08-0DAE-4F06-A36F-7749C777D0DD}"/>
    <dgm:cxn modelId="{FF9C01DA-08B2-4147-ABEC-C69425631330}" type="presOf" srcId="{CEE45C2C-0FEA-49CA-A05B-5BDA8DD8B490}" destId="{DA0782F8-D8D3-4223-BCB0-E318B066A0C1}" srcOrd="0" destOrd="0" presId="urn:microsoft.com/office/officeart/2008/layout/VerticalCurvedList"/>
    <dgm:cxn modelId="{1CD32ED1-1DFE-4F19-92DB-7A5C6452040D}" type="presParOf" srcId="{39DFBE70-E437-411C-8E67-DB8EC4444DD4}" destId="{70FAE201-0A44-4F02-A58F-9E2B7CC2B54A}" srcOrd="0" destOrd="0" presId="urn:microsoft.com/office/officeart/2008/layout/VerticalCurvedList"/>
    <dgm:cxn modelId="{3E8166B7-C947-4DF9-9F3A-4817EB57B48B}" type="presParOf" srcId="{70FAE201-0A44-4F02-A58F-9E2B7CC2B54A}" destId="{96E5DF71-5411-46E0-866D-C31BF0DE3204}" srcOrd="0" destOrd="0" presId="urn:microsoft.com/office/officeart/2008/layout/VerticalCurvedList"/>
    <dgm:cxn modelId="{CE67049F-ED44-4EC5-8A26-CEAC16C5826A}" type="presParOf" srcId="{96E5DF71-5411-46E0-866D-C31BF0DE3204}" destId="{99D2A618-3638-42F7-B19E-BD9147C1C31D}" srcOrd="0" destOrd="0" presId="urn:microsoft.com/office/officeart/2008/layout/VerticalCurvedList"/>
    <dgm:cxn modelId="{7DA50506-A954-46B0-B936-F74C777F8BD8}" type="presParOf" srcId="{96E5DF71-5411-46E0-866D-C31BF0DE3204}" destId="{3F5C8A0B-264B-491D-9E07-6035FA24BB76}" srcOrd="1" destOrd="0" presId="urn:microsoft.com/office/officeart/2008/layout/VerticalCurvedList"/>
    <dgm:cxn modelId="{7EF27A35-B33A-4C75-B031-FE3A774271D5}" type="presParOf" srcId="{96E5DF71-5411-46E0-866D-C31BF0DE3204}" destId="{2B1EFA19-3D56-4FAF-BBC2-A0D841B105AD}" srcOrd="2" destOrd="0" presId="urn:microsoft.com/office/officeart/2008/layout/VerticalCurvedList"/>
    <dgm:cxn modelId="{B82F5E23-6999-480E-A1E6-5F9C8B2B3F51}" type="presParOf" srcId="{96E5DF71-5411-46E0-866D-C31BF0DE3204}" destId="{E0B154E5-6451-491B-8FD1-7DC0C05A195C}" srcOrd="3" destOrd="0" presId="urn:microsoft.com/office/officeart/2008/layout/VerticalCurvedList"/>
    <dgm:cxn modelId="{62F96D3D-B1EB-4FAD-982A-B7DE11A0BBF0}" type="presParOf" srcId="{70FAE201-0A44-4F02-A58F-9E2B7CC2B54A}" destId="{D48AE6F3-A7D6-4F20-869B-2275F15DACA0}" srcOrd="1" destOrd="0" presId="urn:microsoft.com/office/officeart/2008/layout/VerticalCurvedList"/>
    <dgm:cxn modelId="{6A4B0B77-6503-49B0-9E07-97F272AE8977}" type="presParOf" srcId="{70FAE201-0A44-4F02-A58F-9E2B7CC2B54A}" destId="{7C973C6A-E07C-49B9-A51E-3BDEAB661EC5}" srcOrd="2" destOrd="0" presId="urn:microsoft.com/office/officeart/2008/layout/VerticalCurvedList"/>
    <dgm:cxn modelId="{76F32265-D882-4A86-AF2C-71B3B6EFBB07}" type="presParOf" srcId="{7C973C6A-E07C-49B9-A51E-3BDEAB661EC5}" destId="{F36F5F5D-3873-4D58-B743-FB50BC70AD6E}" srcOrd="0" destOrd="0" presId="urn:microsoft.com/office/officeart/2008/layout/VerticalCurvedList"/>
    <dgm:cxn modelId="{0A857ADE-A8A0-43C6-B5B6-016B2BDC04C8}" type="presParOf" srcId="{70FAE201-0A44-4F02-A58F-9E2B7CC2B54A}" destId="{DA0782F8-D8D3-4223-BCB0-E318B066A0C1}" srcOrd="3" destOrd="0" presId="urn:microsoft.com/office/officeart/2008/layout/VerticalCurvedList"/>
    <dgm:cxn modelId="{899B63B8-9118-49DB-86DB-AF4FD42FD576}" type="presParOf" srcId="{70FAE201-0A44-4F02-A58F-9E2B7CC2B54A}" destId="{4D9A72AF-197F-4A06-8365-0149492A7EA6}" srcOrd="4" destOrd="0" presId="urn:microsoft.com/office/officeart/2008/layout/VerticalCurvedList"/>
    <dgm:cxn modelId="{82EE94E7-D25A-4E90-A27F-D2933209E562}" type="presParOf" srcId="{4D9A72AF-197F-4A06-8365-0149492A7EA6}" destId="{8BAA0FD5-6829-408B-994C-2BFD6CC53BFC}" srcOrd="0" destOrd="0" presId="urn:microsoft.com/office/officeart/2008/layout/VerticalCurvedList"/>
    <dgm:cxn modelId="{9FFE07BB-C95B-42E3-B402-702A56E59EE7}" type="presParOf" srcId="{70FAE201-0A44-4F02-A58F-9E2B7CC2B54A}" destId="{BB12A64D-6B0E-4192-861D-E9028CC126F1}" srcOrd="5" destOrd="0" presId="urn:microsoft.com/office/officeart/2008/layout/VerticalCurvedList"/>
    <dgm:cxn modelId="{9FD15E1F-689B-4B37-8061-36743FE335FE}" type="presParOf" srcId="{70FAE201-0A44-4F02-A58F-9E2B7CC2B54A}" destId="{A7C41C8D-D48D-4AE2-B85F-2E664D45825F}" srcOrd="6" destOrd="0" presId="urn:microsoft.com/office/officeart/2008/layout/VerticalCurvedList"/>
    <dgm:cxn modelId="{6CE00405-6FF5-4716-91EA-227A8B1080FC}" type="presParOf" srcId="{A7C41C8D-D48D-4AE2-B85F-2E664D45825F}" destId="{C2506933-98E2-44E2-9236-0147742F2C3D}" srcOrd="0" destOrd="0" presId="urn:microsoft.com/office/officeart/2008/layout/VerticalCurvedList"/>
    <dgm:cxn modelId="{4BF84EBE-DD1F-4C0C-B760-BBB7866EC3CB}" type="presParOf" srcId="{70FAE201-0A44-4F02-A58F-9E2B7CC2B54A}" destId="{423BC029-9672-4C0F-9512-6F80AA3F1A8B}" srcOrd="7" destOrd="0" presId="urn:microsoft.com/office/officeart/2008/layout/VerticalCurvedList"/>
    <dgm:cxn modelId="{C0182B8E-2071-4D99-92DF-1D476E4342F6}" type="presParOf" srcId="{70FAE201-0A44-4F02-A58F-9E2B7CC2B54A}" destId="{B424AEDB-4F82-4CCB-8802-94F0A7F4F046}" srcOrd="8" destOrd="0" presId="urn:microsoft.com/office/officeart/2008/layout/VerticalCurvedList"/>
    <dgm:cxn modelId="{2197C68D-9B39-4775-A693-1E695A41014B}" type="presParOf" srcId="{B424AEDB-4F82-4CCB-8802-94F0A7F4F046}" destId="{68BEDD1A-E7CA-4EC8-95D5-A5F501CD4E3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27218-6F56-41F5-9FD4-BD0B64460F41}">
      <dsp:nvSpPr>
        <dsp:cNvPr id="0" name=""/>
        <dsp:cNvSpPr/>
      </dsp:nvSpPr>
      <dsp:spPr>
        <a:xfrm>
          <a:off x="0" y="72018"/>
          <a:ext cx="6595872" cy="8897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Model Development</a:t>
          </a:r>
        </a:p>
      </dsp:txBody>
      <dsp:txXfrm>
        <a:off x="43436" y="115454"/>
        <a:ext cx="6509000" cy="802913"/>
      </dsp:txXfrm>
    </dsp:sp>
    <dsp:sp modelId="{3E4A9F9A-437D-4453-96FA-FCC2E641B991}">
      <dsp:nvSpPr>
        <dsp:cNvPr id="0" name=""/>
        <dsp:cNvSpPr/>
      </dsp:nvSpPr>
      <dsp:spPr>
        <a:xfrm>
          <a:off x="0" y="961803"/>
          <a:ext cx="6595872" cy="123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419"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solidFill>
                <a:sysClr val="windowText" lastClr="000000"/>
              </a:solidFill>
            </a:rPr>
            <a:t>Develop regression models to predict the likelihood of loan repayment based on borrower attributes.</a:t>
          </a:r>
          <a:endParaRPr lang="en-US" sz="3000" kern="1200"/>
        </a:p>
      </dsp:txBody>
      <dsp:txXfrm>
        <a:off x="0" y="961803"/>
        <a:ext cx="6595872" cy="1231132"/>
      </dsp:txXfrm>
    </dsp:sp>
    <dsp:sp modelId="{58BDE255-1DD3-4B74-A4CA-6CA6FD9B2CF1}">
      <dsp:nvSpPr>
        <dsp:cNvPr id="0" name=""/>
        <dsp:cNvSpPr/>
      </dsp:nvSpPr>
      <dsp:spPr>
        <a:xfrm>
          <a:off x="0" y="2192936"/>
          <a:ext cx="6595872" cy="8897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Analysis Features</a:t>
          </a:r>
        </a:p>
      </dsp:txBody>
      <dsp:txXfrm>
        <a:off x="43436" y="2236372"/>
        <a:ext cx="6509000" cy="802913"/>
      </dsp:txXfrm>
    </dsp:sp>
    <dsp:sp modelId="{5FE0A1D4-4815-404A-8CB8-04BA0BE1F3A8}">
      <dsp:nvSpPr>
        <dsp:cNvPr id="0" name=""/>
        <dsp:cNvSpPr/>
      </dsp:nvSpPr>
      <dsp:spPr>
        <a:xfrm>
          <a:off x="0" y="3082721"/>
          <a:ext cx="6595872" cy="123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419"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solidFill>
                <a:sysClr val="windowText" lastClr="000000"/>
              </a:solidFill>
            </a:rPr>
            <a:t>Determine the relative importance of different borrower characteristics in predicting loan repayment.</a:t>
          </a:r>
          <a:endParaRPr lang="en-US" sz="3000" kern="1200"/>
        </a:p>
      </dsp:txBody>
      <dsp:txXfrm>
        <a:off x="0" y="3082721"/>
        <a:ext cx="6595872" cy="1231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C8A0B-264B-491D-9E07-6035FA24BB76}">
      <dsp:nvSpPr>
        <dsp:cNvPr id="0" name=""/>
        <dsp:cNvSpPr/>
      </dsp:nvSpPr>
      <dsp:spPr>
        <a:xfrm>
          <a:off x="-5152313" y="-789235"/>
          <a:ext cx="6135653" cy="6135653"/>
        </a:xfrm>
        <a:prstGeom prst="blockArc">
          <a:avLst>
            <a:gd name="adj1" fmla="val 18900000"/>
            <a:gd name="adj2" fmla="val 2700000"/>
            <a:gd name="adj3" fmla="val 352"/>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8AE6F3-A7D6-4F20-869B-2275F15DACA0}">
      <dsp:nvSpPr>
        <dsp:cNvPr id="0" name=""/>
        <dsp:cNvSpPr/>
      </dsp:nvSpPr>
      <dsp:spPr>
        <a:xfrm>
          <a:off x="514874" y="350356"/>
          <a:ext cx="7550149" cy="70107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6480" tIns="96520" rIns="96520" bIns="96520" numCol="1" spcCol="1270" anchor="ctr" anchorCtr="0">
          <a:noAutofit/>
        </a:bodyPr>
        <a:lstStyle/>
        <a:p>
          <a:pPr marL="0" lvl="0" indent="0" algn="l" defTabSz="1689100">
            <a:lnSpc>
              <a:spcPct val="90000"/>
            </a:lnSpc>
            <a:spcBef>
              <a:spcPct val="0"/>
            </a:spcBef>
            <a:spcAft>
              <a:spcPct val="35000"/>
            </a:spcAft>
            <a:buNone/>
          </a:pPr>
          <a:r>
            <a:rPr lang="en-US" sz="3800" kern="1200"/>
            <a:t>Data Collected by LendingClub.com</a:t>
          </a:r>
        </a:p>
      </dsp:txBody>
      <dsp:txXfrm>
        <a:off x="514874" y="350356"/>
        <a:ext cx="7550149" cy="701077"/>
      </dsp:txXfrm>
    </dsp:sp>
    <dsp:sp modelId="{F36F5F5D-3873-4D58-B743-FB50BC70AD6E}">
      <dsp:nvSpPr>
        <dsp:cNvPr id="0" name=""/>
        <dsp:cNvSpPr/>
      </dsp:nvSpPr>
      <dsp:spPr>
        <a:xfrm>
          <a:off x="76701" y="262721"/>
          <a:ext cx="876346" cy="87634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0782F8-D8D3-4223-BCB0-E318B066A0C1}">
      <dsp:nvSpPr>
        <dsp:cNvPr id="0" name=""/>
        <dsp:cNvSpPr/>
      </dsp:nvSpPr>
      <dsp:spPr>
        <a:xfrm>
          <a:off x="916818" y="1402154"/>
          <a:ext cx="7148205" cy="70107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6480" tIns="96520" rIns="96520" bIns="96520" numCol="1" spcCol="1270" anchor="ctr" anchorCtr="0">
          <a:noAutofit/>
        </a:bodyPr>
        <a:lstStyle/>
        <a:p>
          <a:pPr marL="0" lvl="0" indent="0" algn="l" defTabSz="1689100">
            <a:lnSpc>
              <a:spcPct val="90000"/>
            </a:lnSpc>
            <a:spcBef>
              <a:spcPct val="0"/>
            </a:spcBef>
            <a:spcAft>
              <a:spcPct val="35000"/>
            </a:spcAft>
            <a:buNone/>
          </a:pPr>
          <a:r>
            <a:rPr lang="en-US" sz="3800" kern="1200"/>
            <a:t>9578 Records of Borrower</a:t>
          </a:r>
        </a:p>
      </dsp:txBody>
      <dsp:txXfrm>
        <a:off x="916818" y="1402154"/>
        <a:ext cx="7148205" cy="701077"/>
      </dsp:txXfrm>
    </dsp:sp>
    <dsp:sp modelId="{8BAA0FD5-6829-408B-994C-2BFD6CC53BFC}">
      <dsp:nvSpPr>
        <dsp:cNvPr id="0" name=""/>
        <dsp:cNvSpPr/>
      </dsp:nvSpPr>
      <dsp:spPr>
        <a:xfrm>
          <a:off x="478645" y="1314519"/>
          <a:ext cx="876346" cy="87634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12A64D-6B0E-4192-861D-E9028CC126F1}">
      <dsp:nvSpPr>
        <dsp:cNvPr id="0" name=""/>
        <dsp:cNvSpPr/>
      </dsp:nvSpPr>
      <dsp:spPr>
        <a:xfrm>
          <a:off x="916818" y="2453951"/>
          <a:ext cx="7148205" cy="70107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6480" tIns="96520" rIns="96520" bIns="96520" numCol="1" spcCol="1270" anchor="ctr" anchorCtr="0">
          <a:noAutofit/>
        </a:bodyPr>
        <a:lstStyle/>
        <a:p>
          <a:pPr marL="0" lvl="0" indent="0" algn="l" defTabSz="1689100">
            <a:lnSpc>
              <a:spcPct val="90000"/>
            </a:lnSpc>
            <a:spcBef>
              <a:spcPct val="0"/>
            </a:spcBef>
            <a:spcAft>
              <a:spcPct val="35000"/>
            </a:spcAft>
            <a:buNone/>
          </a:pPr>
          <a:r>
            <a:rPr lang="en-US" sz="3800" kern="1200"/>
            <a:t>Time Period 2007-2010</a:t>
          </a:r>
        </a:p>
      </dsp:txBody>
      <dsp:txXfrm>
        <a:off x="916818" y="2453951"/>
        <a:ext cx="7148205" cy="701077"/>
      </dsp:txXfrm>
    </dsp:sp>
    <dsp:sp modelId="{C2506933-98E2-44E2-9236-0147742F2C3D}">
      <dsp:nvSpPr>
        <dsp:cNvPr id="0" name=""/>
        <dsp:cNvSpPr/>
      </dsp:nvSpPr>
      <dsp:spPr>
        <a:xfrm>
          <a:off x="478645" y="2366317"/>
          <a:ext cx="876346" cy="87634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3BC029-9672-4C0F-9512-6F80AA3F1A8B}">
      <dsp:nvSpPr>
        <dsp:cNvPr id="0" name=""/>
        <dsp:cNvSpPr/>
      </dsp:nvSpPr>
      <dsp:spPr>
        <a:xfrm>
          <a:off x="514874" y="3505749"/>
          <a:ext cx="7550149" cy="70107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6480" tIns="96520" rIns="96520" bIns="96520" numCol="1" spcCol="1270" anchor="ctr" anchorCtr="0">
          <a:noAutofit/>
        </a:bodyPr>
        <a:lstStyle/>
        <a:p>
          <a:pPr marL="0" lvl="0" indent="0" algn="l" defTabSz="1689100">
            <a:lnSpc>
              <a:spcPct val="90000"/>
            </a:lnSpc>
            <a:spcBef>
              <a:spcPct val="0"/>
            </a:spcBef>
            <a:spcAft>
              <a:spcPct val="35000"/>
            </a:spcAft>
            <a:buNone/>
          </a:pPr>
          <a:r>
            <a:rPr lang="en-US" sz="3800" kern="1200"/>
            <a:t>USA based Platform</a:t>
          </a:r>
        </a:p>
      </dsp:txBody>
      <dsp:txXfrm>
        <a:off x="514874" y="3505749"/>
        <a:ext cx="7550149" cy="701077"/>
      </dsp:txXfrm>
    </dsp:sp>
    <dsp:sp modelId="{68BEDD1A-E7CA-4EC8-95D5-A5F501CD4E35}">
      <dsp:nvSpPr>
        <dsp:cNvPr id="0" name=""/>
        <dsp:cNvSpPr/>
      </dsp:nvSpPr>
      <dsp:spPr>
        <a:xfrm>
          <a:off x="76701" y="3418115"/>
          <a:ext cx="876346" cy="87634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0AB7A6DC-B505-4DE2-8B34-F46C78467F90}"/>
              </a:ext>
            </a:extLst>
          </p:cNvPr>
          <p:cNvSpPr>
            <a:spLocks noGrp="1"/>
          </p:cNvSpPr>
          <p:nvPr>
            <p:ph type="pic" sz="quarter" idx="41" hasCustomPrompt="1"/>
          </p:nvPr>
        </p:nvSpPr>
        <p:spPr>
          <a:xfrm>
            <a:off x="0" y="0"/>
            <a:ext cx="4689695"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80EAF71-FD4F-4948-B1F9-6FC16AE6C625}"/>
              </a:ext>
            </a:extLst>
          </p:cNvPr>
          <p:cNvSpPr>
            <a:spLocks noGrp="1"/>
          </p:cNvSpPr>
          <p:nvPr>
            <p:ph type="pic" sz="quarter" idx="14" hasCustomPrompt="1"/>
          </p:nvPr>
        </p:nvSpPr>
        <p:spPr>
          <a:xfrm>
            <a:off x="609600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399B645-B5A3-484D-B83F-CEFA9F565957}"/>
              </a:ext>
            </a:extLst>
          </p:cNvPr>
          <p:cNvGrpSpPr/>
          <p:nvPr/>
        </p:nvGrpSpPr>
        <p:grpSpPr>
          <a:xfrm>
            <a:off x="6419914" y="1745766"/>
            <a:ext cx="1575412" cy="2721167"/>
            <a:chOff x="4863456" y="1894632"/>
            <a:chExt cx="1417556" cy="2448506"/>
          </a:xfrm>
        </p:grpSpPr>
        <p:sp>
          <p:nvSpPr>
            <p:cNvPr id="18" name="Rounded Rectangle 21">
              <a:extLst>
                <a:ext uri="{FF2B5EF4-FFF2-40B4-BE49-F238E27FC236}">
                  <a16:creationId xmlns:a16="http://schemas.microsoft.com/office/drawing/2014/main" id="{ADF119D9-EF81-4BD6-851A-C6FD2F65004F}"/>
                </a:ext>
              </a:extLst>
            </p:cNvPr>
            <p:cNvSpPr/>
            <p:nvPr userDrawn="1"/>
          </p:nvSpPr>
          <p:spPr>
            <a:xfrm>
              <a:off x="4863456"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Rectangle 18">
              <a:extLst>
                <a:ext uri="{FF2B5EF4-FFF2-40B4-BE49-F238E27FC236}">
                  <a16:creationId xmlns:a16="http://schemas.microsoft.com/office/drawing/2014/main" id="{BDD90D9B-92A7-4DF4-A6E7-0A63E1B13D0A}"/>
                </a:ext>
              </a:extLst>
            </p:cNvPr>
            <p:cNvSpPr/>
            <p:nvPr userDrawn="1"/>
          </p:nvSpPr>
          <p:spPr>
            <a:xfrm>
              <a:off x="5479028" y="20000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0" name="Group 19">
              <a:extLst>
                <a:ext uri="{FF2B5EF4-FFF2-40B4-BE49-F238E27FC236}">
                  <a16:creationId xmlns:a16="http://schemas.microsoft.com/office/drawing/2014/main" id="{C03DDDAC-361E-4A35-B70F-3174147FA15F}"/>
                </a:ext>
              </a:extLst>
            </p:cNvPr>
            <p:cNvGrpSpPr/>
            <p:nvPr userDrawn="1"/>
          </p:nvGrpSpPr>
          <p:grpSpPr>
            <a:xfrm>
              <a:off x="5503568" y="4128564"/>
              <a:ext cx="137331" cy="151064"/>
              <a:chOff x="2453209" y="5151638"/>
              <a:chExt cx="191820" cy="211002"/>
            </a:xfrm>
          </p:grpSpPr>
          <p:sp>
            <p:nvSpPr>
              <p:cNvPr id="22" name="Oval 21">
                <a:extLst>
                  <a:ext uri="{FF2B5EF4-FFF2-40B4-BE49-F238E27FC236}">
                    <a16:creationId xmlns:a16="http://schemas.microsoft.com/office/drawing/2014/main" id="{699F3A22-6347-41EF-9211-F5BB84441976}"/>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ounded Rectangle 35">
                <a:extLst>
                  <a:ext uri="{FF2B5EF4-FFF2-40B4-BE49-F238E27FC236}">
                    <a16:creationId xmlns:a16="http://schemas.microsoft.com/office/drawing/2014/main" id="{20F6EF04-C2C6-466A-B17C-D0C62AD7517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1" name="Rectangle 20">
              <a:extLst>
                <a:ext uri="{FF2B5EF4-FFF2-40B4-BE49-F238E27FC236}">
                  <a16:creationId xmlns:a16="http://schemas.microsoft.com/office/drawing/2014/main" id="{2D49FC3B-F320-4846-9FCF-36544DAB07BA}"/>
                </a:ext>
              </a:extLst>
            </p:cNvPr>
            <p:cNvSpPr/>
            <p:nvPr/>
          </p:nvSpPr>
          <p:spPr>
            <a:xfrm>
              <a:off x="5361788" y="2104137"/>
              <a:ext cx="839496" cy="19677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4" name="Group 3">
            <a:extLst>
              <a:ext uri="{FF2B5EF4-FFF2-40B4-BE49-F238E27FC236}">
                <a16:creationId xmlns:a16="http://schemas.microsoft.com/office/drawing/2014/main" id="{6C289B4B-DD16-40DB-AB13-6A7A6D147307}"/>
              </a:ext>
            </a:extLst>
          </p:cNvPr>
          <p:cNvGrpSpPr/>
          <p:nvPr/>
        </p:nvGrpSpPr>
        <p:grpSpPr>
          <a:xfrm>
            <a:off x="4196676" y="1745766"/>
            <a:ext cx="1575412" cy="2721167"/>
            <a:chOff x="2862987" y="1894632"/>
            <a:chExt cx="1417556" cy="2448506"/>
          </a:xfrm>
        </p:grpSpPr>
        <p:sp>
          <p:nvSpPr>
            <p:cNvPr id="12" name="Rounded Rectangle 24">
              <a:extLst>
                <a:ext uri="{FF2B5EF4-FFF2-40B4-BE49-F238E27FC236}">
                  <a16:creationId xmlns:a16="http://schemas.microsoft.com/office/drawing/2014/main" id="{97A0A018-A78E-4B64-AE6E-7321E95CC91F}"/>
                </a:ext>
              </a:extLst>
            </p:cNvPr>
            <p:cNvSpPr/>
            <p:nvPr userDrawn="1"/>
          </p:nvSpPr>
          <p:spPr>
            <a:xfrm>
              <a:off x="2862987"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12">
              <a:extLst>
                <a:ext uri="{FF2B5EF4-FFF2-40B4-BE49-F238E27FC236}">
                  <a16:creationId xmlns:a16="http://schemas.microsoft.com/office/drawing/2014/main" id="{5BE1A99F-4E37-468D-95EA-0C344DFCA8AA}"/>
                </a:ext>
              </a:extLst>
            </p:cNvPr>
            <p:cNvSpPr/>
            <p:nvPr userDrawn="1"/>
          </p:nvSpPr>
          <p:spPr>
            <a:xfrm>
              <a:off x="3478559" y="2015923"/>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4" name="Group 13">
              <a:extLst>
                <a:ext uri="{FF2B5EF4-FFF2-40B4-BE49-F238E27FC236}">
                  <a16:creationId xmlns:a16="http://schemas.microsoft.com/office/drawing/2014/main" id="{BEEA32FC-25C8-49F5-8B6E-221743734874}"/>
                </a:ext>
              </a:extLst>
            </p:cNvPr>
            <p:cNvGrpSpPr/>
            <p:nvPr userDrawn="1"/>
          </p:nvGrpSpPr>
          <p:grpSpPr>
            <a:xfrm>
              <a:off x="3503099" y="4128565"/>
              <a:ext cx="137331" cy="151064"/>
              <a:chOff x="2453209" y="5151638"/>
              <a:chExt cx="191820" cy="211002"/>
            </a:xfrm>
          </p:grpSpPr>
          <p:sp>
            <p:nvSpPr>
              <p:cNvPr id="16" name="Oval 15">
                <a:extLst>
                  <a:ext uri="{FF2B5EF4-FFF2-40B4-BE49-F238E27FC236}">
                    <a16:creationId xmlns:a16="http://schemas.microsoft.com/office/drawing/2014/main" id="{94C2B34F-7A2F-4371-AB6E-058A0A60FD43}"/>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ounded Rectangle 33">
                <a:extLst>
                  <a:ext uri="{FF2B5EF4-FFF2-40B4-BE49-F238E27FC236}">
                    <a16:creationId xmlns:a16="http://schemas.microsoft.com/office/drawing/2014/main" id="{AAD4E90B-E81E-4F73-8800-4B2C0379BF64}"/>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5" name="Rectangle 14">
              <a:extLst>
                <a:ext uri="{FF2B5EF4-FFF2-40B4-BE49-F238E27FC236}">
                  <a16:creationId xmlns:a16="http://schemas.microsoft.com/office/drawing/2014/main" id="{12580D13-F14C-4F43-9E5E-9B3C28917E1E}"/>
                </a:ext>
              </a:extLst>
            </p:cNvPr>
            <p:cNvSpPr/>
            <p:nvPr/>
          </p:nvSpPr>
          <p:spPr>
            <a:xfrm>
              <a:off x="2958987" y="2104137"/>
              <a:ext cx="839496" cy="1967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 name="Group 4">
            <a:extLst>
              <a:ext uri="{FF2B5EF4-FFF2-40B4-BE49-F238E27FC236}">
                <a16:creationId xmlns:a16="http://schemas.microsoft.com/office/drawing/2014/main" id="{3AD95153-1265-47CD-8D66-A6A30E29AE74}"/>
              </a:ext>
            </a:extLst>
          </p:cNvPr>
          <p:cNvGrpSpPr/>
          <p:nvPr/>
        </p:nvGrpSpPr>
        <p:grpSpPr>
          <a:xfrm>
            <a:off x="5226473" y="1564259"/>
            <a:ext cx="1732762" cy="2992952"/>
            <a:chOff x="3789598" y="1731312"/>
            <a:chExt cx="1559139" cy="2693058"/>
          </a:xfrm>
        </p:grpSpPr>
        <p:sp>
          <p:nvSpPr>
            <p:cNvPr id="6" name="Rounded Rectangle 27">
              <a:extLst>
                <a:ext uri="{FF2B5EF4-FFF2-40B4-BE49-F238E27FC236}">
                  <a16:creationId xmlns:a16="http://schemas.microsoft.com/office/drawing/2014/main" id="{3DC2C918-D30B-4302-81DE-0475245BB7FF}"/>
                </a:ext>
              </a:extLst>
            </p:cNvPr>
            <p:cNvSpPr/>
            <p:nvPr userDrawn="1"/>
          </p:nvSpPr>
          <p:spPr>
            <a:xfrm>
              <a:off x="3789598" y="1731312"/>
              <a:ext cx="1559139" cy="2693058"/>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6">
              <a:extLst>
                <a:ext uri="{FF2B5EF4-FFF2-40B4-BE49-F238E27FC236}">
                  <a16:creationId xmlns:a16="http://schemas.microsoft.com/office/drawing/2014/main" id="{4353D849-9555-45DF-98E3-BCDC75E63018}"/>
                </a:ext>
              </a:extLst>
            </p:cNvPr>
            <p:cNvSpPr/>
            <p:nvPr userDrawn="1"/>
          </p:nvSpPr>
          <p:spPr>
            <a:xfrm>
              <a:off x="4475963" y="18586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 name="Group 7">
              <a:extLst>
                <a:ext uri="{FF2B5EF4-FFF2-40B4-BE49-F238E27FC236}">
                  <a16:creationId xmlns:a16="http://schemas.microsoft.com/office/drawing/2014/main" id="{2FA2FDBC-F7A4-4C0A-A8B6-1A3B2C51C195}"/>
                </a:ext>
              </a:extLst>
            </p:cNvPr>
            <p:cNvGrpSpPr/>
            <p:nvPr userDrawn="1"/>
          </p:nvGrpSpPr>
          <p:grpSpPr>
            <a:xfrm>
              <a:off x="4493644" y="4176986"/>
              <a:ext cx="151047" cy="166152"/>
              <a:chOff x="2453209" y="5151638"/>
              <a:chExt cx="191820" cy="211002"/>
            </a:xfrm>
          </p:grpSpPr>
          <p:sp>
            <p:nvSpPr>
              <p:cNvPr id="10" name="Oval 9">
                <a:extLst>
                  <a:ext uri="{FF2B5EF4-FFF2-40B4-BE49-F238E27FC236}">
                    <a16:creationId xmlns:a16="http://schemas.microsoft.com/office/drawing/2014/main" id="{9A33B923-B6E0-4547-9D5A-77BBCA58F899}"/>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31">
                <a:extLst>
                  <a:ext uri="{FF2B5EF4-FFF2-40B4-BE49-F238E27FC236}">
                    <a16:creationId xmlns:a16="http://schemas.microsoft.com/office/drawing/2014/main" id="{13F5C831-A523-4F9A-998D-C1CC36775F2F}"/>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9" name="Rectangle 8">
              <a:extLst>
                <a:ext uri="{FF2B5EF4-FFF2-40B4-BE49-F238E27FC236}">
                  <a16:creationId xmlns:a16="http://schemas.microsoft.com/office/drawing/2014/main" id="{920B260C-F2CE-405C-9926-F56C94D4D2F4}"/>
                </a:ext>
              </a:extLst>
            </p:cNvPr>
            <p:cNvSpPr/>
            <p:nvPr/>
          </p:nvSpPr>
          <p:spPr>
            <a:xfrm>
              <a:off x="3888524" y="1953447"/>
              <a:ext cx="1370057" cy="21625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4" name="Picture Placeholder 2">
            <a:extLst>
              <a:ext uri="{FF2B5EF4-FFF2-40B4-BE49-F238E27FC236}">
                <a16:creationId xmlns:a16="http://schemas.microsoft.com/office/drawing/2014/main" id="{758DD7FB-E8FD-4619-B42E-06EF98890456}"/>
              </a:ext>
            </a:extLst>
          </p:cNvPr>
          <p:cNvSpPr>
            <a:spLocks noGrp="1"/>
          </p:cNvSpPr>
          <p:nvPr userDrawn="1">
            <p:ph type="pic" idx="11" hasCustomPrompt="1"/>
          </p:nvPr>
        </p:nvSpPr>
        <p:spPr>
          <a:xfrm>
            <a:off x="5328994" y="1811131"/>
            <a:ext cx="1530045" cy="2403358"/>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5" name="Picture Placeholder 2">
            <a:extLst>
              <a:ext uri="{FF2B5EF4-FFF2-40B4-BE49-F238E27FC236}">
                <a16:creationId xmlns:a16="http://schemas.microsoft.com/office/drawing/2014/main" id="{6F9E5237-B850-47AE-8A06-0AEE1CCCC1FB}"/>
              </a:ext>
            </a:extLst>
          </p:cNvPr>
          <p:cNvSpPr>
            <a:spLocks noGrp="1"/>
          </p:cNvSpPr>
          <p:nvPr userDrawn="1">
            <p:ph type="pic" idx="12" hasCustomPrompt="1"/>
          </p:nvPr>
        </p:nvSpPr>
        <p:spPr>
          <a:xfrm>
            <a:off x="4289755" y="1971247"/>
            <a:ext cx="932980" cy="2194259"/>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6" name="Picture Placeholder 2">
            <a:extLst>
              <a:ext uri="{FF2B5EF4-FFF2-40B4-BE49-F238E27FC236}">
                <a16:creationId xmlns:a16="http://schemas.microsoft.com/office/drawing/2014/main" id="{5A4120BA-C0D5-45B8-A240-02FC8A02B745}"/>
              </a:ext>
            </a:extLst>
          </p:cNvPr>
          <p:cNvSpPr>
            <a:spLocks noGrp="1"/>
          </p:cNvSpPr>
          <p:nvPr userDrawn="1">
            <p:ph type="pic" idx="13" hasCustomPrompt="1"/>
          </p:nvPr>
        </p:nvSpPr>
        <p:spPr>
          <a:xfrm>
            <a:off x="6974022" y="1971247"/>
            <a:ext cx="932980" cy="2194259"/>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7" name="Text Placeholder 9">
            <a:extLst>
              <a:ext uri="{FF2B5EF4-FFF2-40B4-BE49-F238E27FC236}">
                <a16:creationId xmlns:a16="http://schemas.microsoft.com/office/drawing/2014/main" id="{BA8C3B9D-DA54-4C4D-8199-10B49202013D}"/>
              </a:ext>
            </a:extLst>
          </p:cNvPr>
          <p:cNvSpPr>
            <a:spLocks noGrp="1"/>
          </p:cNvSpPr>
          <p:nvPr userDrawn="1">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1528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84531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8329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6409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직사각형 3">
            <a:extLst>
              <a:ext uri="{FF2B5EF4-FFF2-40B4-BE49-F238E27FC236}">
                <a16:creationId xmlns:a16="http://schemas.microsoft.com/office/drawing/2014/main" id="{34BFA16C-ED27-4AB1-A53C-E4D723CB959F}"/>
              </a:ext>
            </a:extLst>
          </p:cNvPr>
          <p:cNvSpPr/>
          <p:nvPr userDrawn="1"/>
        </p:nvSpPr>
        <p:spPr>
          <a:xfrm>
            <a:off x="1544417" y="1816072"/>
            <a:ext cx="2627534" cy="19621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005E398E-FBCE-4C5B-AE19-0FDBF6648319}"/>
              </a:ext>
            </a:extLst>
          </p:cNvPr>
          <p:cNvSpPr/>
          <p:nvPr userDrawn="1"/>
        </p:nvSpPr>
        <p:spPr>
          <a:xfrm>
            <a:off x="5197607" y="1816072"/>
            <a:ext cx="2627534" cy="19621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D03A606C-8532-46E8-BCA5-E5E0D20F8499}"/>
              </a:ext>
            </a:extLst>
          </p:cNvPr>
          <p:cNvSpPr/>
          <p:nvPr userDrawn="1"/>
        </p:nvSpPr>
        <p:spPr>
          <a:xfrm>
            <a:off x="8850797" y="1816072"/>
            <a:ext cx="2627534" cy="196215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그림 개체 틀 2">
            <a:extLst>
              <a:ext uri="{FF2B5EF4-FFF2-40B4-BE49-F238E27FC236}">
                <a16:creationId xmlns:a16="http://schemas.microsoft.com/office/drawing/2014/main" id="{588AF5B6-D66B-4576-9FA0-C781C6182CA6}"/>
              </a:ext>
            </a:extLst>
          </p:cNvPr>
          <p:cNvSpPr>
            <a:spLocks noGrp="1"/>
          </p:cNvSpPr>
          <p:nvPr>
            <p:ph type="pic" sz="quarter" idx="11" hasCustomPrompt="1"/>
          </p:nvPr>
        </p:nvSpPr>
        <p:spPr>
          <a:xfrm>
            <a:off x="690912" y="1943644"/>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84107EEB-05D0-4394-9A8D-FA13AF08F370}"/>
              </a:ext>
            </a:extLst>
          </p:cNvPr>
          <p:cNvSpPr>
            <a:spLocks noGrp="1"/>
          </p:cNvSpPr>
          <p:nvPr>
            <p:ph type="pic" sz="quarter" idx="12" hasCustomPrompt="1"/>
          </p:nvPr>
        </p:nvSpPr>
        <p:spPr>
          <a:xfrm>
            <a:off x="4344102" y="1943644"/>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0A64A60A-834D-49DE-A916-E504C9D28103}"/>
              </a:ext>
            </a:extLst>
          </p:cNvPr>
          <p:cNvSpPr>
            <a:spLocks noGrp="1"/>
          </p:cNvSpPr>
          <p:nvPr>
            <p:ph type="pic" sz="quarter" idx="13" hasCustomPrompt="1"/>
          </p:nvPr>
        </p:nvSpPr>
        <p:spPr>
          <a:xfrm>
            <a:off x="7997292" y="1943644"/>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0" name="직사각형 9">
            <a:extLst>
              <a:ext uri="{FF2B5EF4-FFF2-40B4-BE49-F238E27FC236}">
                <a16:creationId xmlns:a16="http://schemas.microsoft.com/office/drawing/2014/main" id="{8EBA2362-ED5F-42B0-BBEF-1B4A56D97537}"/>
              </a:ext>
            </a:extLst>
          </p:cNvPr>
          <p:cNvSpPr/>
          <p:nvPr userDrawn="1"/>
        </p:nvSpPr>
        <p:spPr>
          <a:xfrm>
            <a:off x="1544417" y="4159030"/>
            <a:ext cx="2627534" cy="196215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AA126C76-85E9-4F73-9A98-CB209265F50B}"/>
              </a:ext>
            </a:extLst>
          </p:cNvPr>
          <p:cNvSpPr/>
          <p:nvPr userDrawn="1"/>
        </p:nvSpPr>
        <p:spPr>
          <a:xfrm>
            <a:off x="5197607" y="4159030"/>
            <a:ext cx="2627534" cy="1962150"/>
          </a:xfrm>
          <a:prstGeom prst="rect">
            <a:avLst/>
          </a:prstGeom>
          <a:noFill/>
          <a:ln w="38100">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BF765391-DC08-4A03-9D6B-7397AC1E6ECC}"/>
              </a:ext>
            </a:extLst>
          </p:cNvPr>
          <p:cNvSpPr/>
          <p:nvPr userDrawn="1"/>
        </p:nvSpPr>
        <p:spPr>
          <a:xfrm>
            <a:off x="8850797" y="4159030"/>
            <a:ext cx="2627534" cy="196215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그림 개체 틀 2">
            <a:extLst>
              <a:ext uri="{FF2B5EF4-FFF2-40B4-BE49-F238E27FC236}">
                <a16:creationId xmlns:a16="http://schemas.microsoft.com/office/drawing/2014/main" id="{EFFF9825-C82F-46DF-8385-F63779CCFACF}"/>
              </a:ext>
            </a:extLst>
          </p:cNvPr>
          <p:cNvSpPr>
            <a:spLocks noGrp="1"/>
          </p:cNvSpPr>
          <p:nvPr>
            <p:ph type="pic" sz="quarter" idx="14" hasCustomPrompt="1"/>
          </p:nvPr>
        </p:nvSpPr>
        <p:spPr>
          <a:xfrm>
            <a:off x="690912" y="4286602"/>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AD3E9639-E9A0-4CFC-8B82-DB426877DC9F}"/>
              </a:ext>
            </a:extLst>
          </p:cNvPr>
          <p:cNvSpPr>
            <a:spLocks noGrp="1"/>
          </p:cNvSpPr>
          <p:nvPr>
            <p:ph type="pic" sz="quarter" idx="15" hasCustomPrompt="1"/>
          </p:nvPr>
        </p:nvSpPr>
        <p:spPr>
          <a:xfrm>
            <a:off x="4344102" y="4286602"/>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69480295-3418-48B3-B5E7-005322480D4A}"/>
              </a:ext>
            </a:extLst>
          </p:cNvPr>
          <p:cNvSpPr>
            <a:spLocks noGrp="1"/>
          </p:cNvSpPr>
          <p:nvPr>
            <p:ph type="pic" sz="quarter" idx="16" hasCustomPrompt="1"/>
          </p:nvPr>
        </p:nvSpPr>
        <p:spPr>
          <a:xfrm>
            <a:off x="7997292" y="4286602"/>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40724815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Contents slide layout">
    <p:spTree>
      <p:nvGrpSpPr>
        <p:cNvPr id="1" name=""/>
        <p:cNvGrpSpPr/>
        <p:nvPr/>
      </p:nvGrpSpPr>
      <p:grpSpPr>
        <a:xfrm>
          <a:off x="0" y="0"/>
          <a:ext cx="0" cy="0"/>
          <a:chOff x="0" y="0"/>
          <a:chExt cx="0" cy="0"/>
        </a:xfrm>
      </p:grpSpPr>
      <p:sp>
        <p:nvSpPr>
          <p:cNvPr id="2" name="원형: 비어 있음 1">
            <a:extLst>
              <a:ext uri="{FF2B5EF4-FFF2-40B4-BE49-F238E27FC236}">
                <a16:creationId xmlns:a16="http://schemas.microsoft.com/office/drawing/2014/main" id="{D530A118-6DC3-4EC1-8C58-941F74115402}"/>
              </a:ext>
            </a:extLst>
          </p:cNvPr>
          <p:cNvSpPr/>
          <p:nvPr userDrawn="1"/>
        </p:nvSpPr>
        <p:spPr>
          <a:xfrm>
            <a:off x="6392164" y="1281975"/>
            <a:ext cx="4759542" cy="4759542"/>
          </a:xfrm>
          <a:prstGeom prst="donut">
            <a:avLst>
              <a:gd name="adj" fmla="val 93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 name="그림 개체 틀 19">
            <a:extLst>
              <a:ext uri="{FF2B5EF4-FFF2-40B4-BE49-F238E27FC236}">
                <a16:creationId xmlns:a16="http://schemas.microsoft.com/office/drawing/2014/main" id="{629156BC-AE00-4DF5-AD70-4AFA72FB5601}"/>
              </a:ext>
            </a:extLst>
          </p:cNvPr>
          <p:cNvSpPr>
            <a:spLocks noGrp="1"/>
          </p:cNvSpPr>
          <p:nvPr>
            <p:ph type="pic" sz="quarter" idx="10" hasCustomPrompt="1"/>
          </p:nvPr>
        </p:nvSpPr>
        <p:spPr>
          <a:xfrm>
            <a:off x="9030709" y="1366318"/>
            <a:ext cx="1822409" cy="2586876"/>
          </a:xfrm>
          <a:custGeom>
            <a:avLst/>
            <a:gdLst>
              <a:gd name="connsiteX0" fmla="*/ 863642 w 1822409"/>
              <a:gd name="connsiteY0" fmla="*/ 0 h 2586876"/>
              <a:gd name="connsiteX1" fmla="*/ 1706307 w 1822409"/>
              <a:gd name="connsiteY1" fmla="*/ 2577164 h 2586876"/>
              <a:gd name="connsiteX2" fmla="*/ 0 w 1822409"/>
              <a:gd name="connsiteY2" fmla="*/ 2586876 h 2586876"/>
            </a:gdLst>
            <a:ahLst/>
            <a:cxnLst>
              <a:cxn ang="0">
                <a:pos x="connsiteX0" y="connsiteY0"/>
              </a:cxn>
              <a:cxn ang="0">
                <a:pos x="connsiteX1" y="connsiteY1"/>
              </a:cxn>
              <a:cxn ang="0">
                <a:pos x="connsiteX2" y="connsiteY2"/>
              </a:cxn>
            </a:cxnLst>
            <a:rect l="l" t="t" r="r" b="b"/>
            <a:pathLst>
              <a:path w="1822409" h="2586876">
                <a:moveTo>
                  <a:pt x="863642" y="0"/>
                </a:moveTo>
                <a:cubicBezTo>
                  <a:pt x="1679882" y="581132"/>
                  <a:pt x="2021522" y="1626487"/>
                  <a:pt x="1706307" y="2577164"/>
                </a:cubicBezTo>
                <a:lnTo>
                  <a:pt x="0" y="25868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4" name="그림 개체 틀 12">
            <a:extLst>
              <a:ext uri="{FF2B5EF4-FFF2-40B4-BE49-F238E27FC236}">
                <a16:creationId xmlns:a16="http://schemas.microsoft.com/office/drawing/2014/main" id="{967C3BDC-2E93-445C-9F41-BE0C6AED98BD}"/>
              </a:ext>
            </a:extLst>
          </p:cNvPr>
          <p:cNvSpPr>
            <a:spLocks noGrp="1"/>
          </p:cNvSpPr>
          <p:nvPr>
            <p:ph type="pic" sz="quarter" idx="11" hasCustomPrompt="1"/>
          </p:nvPr>
        </p:nvSpPr>
        <p:spPr>
          <a:xfrm>
            <a:off x="7118317" y="932349"/>
            <a:ext cx="2719605" cy="2144179"/>
          </a:xfrm>
          <a:custGeom>
            <a:avLst/>
            <a:gdLst>
              <a:gd name="connsiteX0" fmla="*/ 1401769 w 2719605"/>
              <a:gd name="connsiteY0" fmla="*/ 1 h 2144179"/>
              <a:gd name="connsiteX1" fmla="*/ 2719605 w 2719605"/>
              <a:gd name="connsiteY1" fmla="*/ 421978 h 2144179"/>
              <a:gd name="connsiteX2" fmla="*/ 2144640 w 2719605"/>
              <a:gd name="connsiteY2" fmla="*/ 2144179 h 2144179"/>
              <a:gd name="connsiteX3" fmla="*/ 2136701 w 2719605"/>
              <a:gd name="connsiteY3" fmla="*/ 2144179 h 2144179"/>
              <a:gd name="connsiteX4" fmla="*/ 0 w 2719605"/>
              <a:gd name="connsiteY4" fmla="*/ 480476 h 2144179"/>
              <a:gd name="connsiteX5" fmla="*/ 1401769 w 2719605"/>
              <a:gd name="connsiteY5" fmla="*/ 1 h 2144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605" h="2144179">
                <a:moveTo>
                  <a:pt x="1401769" y="1"/>
                </a:moveTo>
                <a:cubicBezTo>
                  <a:pt x="1863929" y="178"/>
                  <a:pt x="2326036" y="140289"/>
                  <a:pt x="2719605" y="421978"/>
                </a:cubicBezTo>
                <a:lnTo>
                  <a:pt x="2144640" y="2144179"/>
                </a:lnTo>
                <a:lnTo>
                  <a:pt x="2136701" y="2144179"/>
                </a:lnTo>
                <a:lnTo>
                  <a:pt x="0" y="480476"/>
                </a:lnTo>
                <a:cubicBezTo>
                  <a:pt x="412291" y="159962"/>
                  <a:pt x="907061" y="-188"/>
                  <a:pt x="1401769" y="1"/>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t>
            </a:r>
          </a:p>
          <a:p>
            <a:r>
              <a:rPr lang="en-US" altLang="ko-KR" dirty="0"/>
              <a:t>And Send To Back</a:t>
            </a:r>
            <a:endParaRPr lang="ko-KR" altLang="en-US" dirty="0"/>
          </a:p>
        </p:txBody>
      </p:sp>
      <p:sp>
        <p:nvSpPr>
          <p:cNvPr id="5" name="그림 개체 틀 23">
            <a:extLst>
              <a:ext uri="{FF2B5EF4-FFF2-40B4-BE49-F238E27FC236}">
                <a16:creationId xmlns:a16="http://schemas.microsoft.com/office/drawing/2014/main" id="{F1B8E0F6-4853-480F-91DF-0139A64ABEE6}"/>
              </a:ext>
            </a:extLst>
          </p:cNvPr>
          <p:cNvSpPr>
            <a:spLocks noGrp="1"/>
          </p:cNvSpPr>
          <p:nvPr>
            <p:ph type="pic" sz="quarter" idx="12" hasCustomPrompt="1"/>
          </p:nvPr>
        </p:nvSpPr>
        <p:spPr>
          <a:xfrm>
            <a:off x="8112013" y="4022252"/>
            <a:ext cx="2626805" cy="1570156"/>
          </a:xfrm>
          <a:custGeom>
            <a:avLst/>
            <a:gdLst>
              <a:gd name="connsiteX0" fmla="*/ 462339 w 2626805"/>
              <a:gd name="connsiteY0" fmla="*/ 1569148 h 1570156"/>
              <a:gd name="connsiteX1" fmla="*/ 483227 w 2626805"/>
              <a:gd name="connsiteY1" fmla="*/ 1569612 h 1570156"/>
              <a:gd name="connsiteX2" fmla="*/ 471294 w 2626805"/>
              <a:gd name="connsiteY2" fmla="*/ 1570156 h 1570156"/>
              <a:gd name="connsiteX3" fmla="*/ 462562 w 2626805"/>
              <a:gd name="connsiteY3" fmla="*/ 1569858 h 1570156"/>
              <a:gd name="connsiteX4" fmla="*/ 2626805 w 2626805"/>
              <a:gd name="connsiteY4" fmla="*/ 0 h 1570156"/>
              <a:gd name="connsiteX5" fmla="*/ 495284 w 2626805"/>
              <a:gd name="connsiteY5" fmla="*/ 1569062 h 1570156"/>
              <a:gd name="connsiteX6" fmla="*/ 0 w 2626805"/>
              <a:gd name="connsiteY6" fmla="*/ 14951 h 157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6805" h="1570156">
                <a:moveTo>
                  <a:pt x="462339" y="1569148"/>
                </a:moveTo>
                <a:lnTo>
                  <a:pt x="483227" y="1569612"/>
                </a:lnTo>
                <a:cubicBezTo>
                  <a:pt x="479254" y="1570099"/>
                  <a:pt x="475275" y="1570133"/>
                  <a:pt x="471294" y="1570156"/>
                </a:cubicBezTo>
                <a:lnTo>
                  <a:pt x="462562" y="1569858"/>
                </a:lnTo>
                <a:close/>
                <a:moveTo>
                  <a:pt x="2626805" y="0"/>
                </a:moveTo>
                <a:cubicBezTo>
                  <a:pt x="2323053" y="924730"/>
                  <a:pt x="1466758" y="1554229"/>
                  <a:pt x="495284" y="1569062"/>
                </a:cubicBezTo>
                <a:lnTo>
                  <a:pt x="0" y="14951"/>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25">
            <a:extLst>
              <a:ext uri="{FF2B5EF4-FFF2-40B4-BE49-F238E27FC236}">
                <a16:creationId xmlns:a16="http://schemas.microsoft.com/office/drawing/2014/main" id="{29707181-8848-4307-8D78-37ACBA08EF40}"/>
              </a:ext>
            </a:extLst>
          </p:cNvPr>
          <p:cNvSpPr>
            <a:spLocks noGrp="1"/>
          </p:cNvSpPr>
          <p:nvPr>
            <p:ph type="pic" sz="quarter" idx="14" hasCustomPrompt="1"/>
          </p:nvPr>
        </p:nvSpPr>
        <p:spPr>
          <a:xfrm>
            <a:off x="6392163" y="3145586"/>
            <a:ext cx="2195336" cy="2446823"/>
          </a:xfrm>
          <a:custGeom>
            <a:avLst/>
            <a:gdLst>
              <a:gd name="connsiteX0" fmla="*/ 1374390 w 2195336"/>
              <a:gd name="connsiteY0" fmla="*/ 0 h 2446823"/>
              <a:gd name="connsiteX1" fmla="*/ 2151590 w 2195336"/>
              <a:gd name="connsiteY1" fmla="*/ 2438716 h 2446823"/>
              <a:gd name="connsiteX2" fmla="*/ 2195126 w 2195336"/>
              <a:gd name="connsiteY2" fmla="*/ 2439683 h 2446823"/>
              <a:gd name="connsiteX3" fmla="*/ 2195336 w 2195336"/>
              <a:gd name="connsiteY3" fmla="*/ 2440337 h 2446823"/>
              <a:gd name="connsiteX4" fmla="*/ 2192990 w 2195336"/>
              <a:gd name="connsiteY4" fmla="*/ 2440444 h 2446823"/>
              <a:gd name="connsiteX5" fmla="*/ 2151693 w 2195336"/>
              <a:gd name="connsiteY5" fmla="*/ 2439035 h 2446823"/>
              <a:gd name="connsiteX6" fmla="*/ 2154077 w 2195336"/>
              <a:gd name="connsiteY6" fmla="*/ 2446517 h 2446823"/>
              <a:gd name="connsiteX7" fmla="*/ 0 w 2195336"/>
              <a:gd name="connsiteY7" fmla="*/ 1016322 h 244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5336" h="2446823">
                <a:moveTo>
                  <a:pt x="1374390" y="0"/>
                </a:moveTo>
                <a:lnTo>
                  <a:pt x="2151590" y="2438716"/>
                </a:lnTo>
                <a:lnTo>
                  <a:pt x="2195126" y="2439683"/>
                </a:lnTo>
                <a:lnTo>
                  <a:pt x="2195336" y="2440337"/>
                </a:lnTo>
                <a:lnTo>
                  <a:pt x="2192990" y="2440444"/>
                </a:lnTo>
                <a:lnTo>
                  <a:pt x="2151693" y="2439035"/>
                </a:lnTo>
                <a:lnTo>
                  <a:pt x="2154077" y="2446517"/>
                </a:lnTo>
                <a:cubicBezTo>
                  <a:pt x="1203619" y="2462028"/>
                  <a:pt x="349619" y="1887845"/>
                  <a:pt x="0" y="1016322"/>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6438877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A562A9C8-7074-4460-947E-D5C634D2135F}"/>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DFFA1950-8BA5-4D70-80C0-41C71A0E6E61}"/>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970786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5166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Contents slide layout">
    <p:spTree>
      <p:nvGrpSpPr>
        <p:cNvPr id="1" name=""/>
        <p:cNvGrpSpPr/>
        <p:nvPr/>
      </p:nvGrpSpPr>
      <p:grpSpPr>
        <a:xfrm>
          <a:off x="0" y="0"/>
          <a:ext cx="0" cy="0"/>
          <a:chOff x="0" y="0"/>
          <a:chExt cx="0" cy="0"/>
        </a:xfrm>
      </p:grpSpPr>
      <p:sp>
        <p:nvSpPr>
          <p:cNvPr id="2" name="Oval 13">
            <a:extLst>
              <a:ext uri="{FF2B5EF4-FFF2-40B4-BE49-F238E27FC236}">
                <a16:creationId xmlns:a16="http://schemas.microsoft.com/office/drawing/2014/main" id="{466C39BD-B262-49DB-908A-D28E20C7B7D6}"/>
              </a:ext>
            </a:extLst>
          </p:cNvPr>
          <p:cNvSpPr/>
          <p:nvPr userDrawn="1"/>
        </p:nvSpPr>
        <p:spPr>
          <a:xfrm>
            <a:off x="9739306" y="5780910"/>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5">
            <a:extLst>
              <a:ext uri="{FF2B5EF4-FFF2-40B4-BE49-F238E27FC236}">
                <a16:creationId xmlns:a16="http://schemas.microsoft.com/office/drawing/2014/main" id="{CBC3723E-1690-45F4-86C0-DF71683D1866}"/>
              </a:ext>
            </a:extLst>
          </p:cNvPr>
          <p:cNvGrpSpPr/>
          <p:nvPr userDrawn="1"/>
        </p:nvGrpSpPr>
        <p:grpSpPr>
          <a:xfrm>
            <a:off x="9150364" y="1155759"/>
            <a:ext cx="3041636" cy="4780454"/>
            <a:chOff x="9508727" y="2147107"/>
            <a:chExt cx="2683273" cy="4217224"/>
          </a:xfrm>
        </p:grpSpPr>
        <p:sp>
          <p:nvSpPr>
            <p:cNvPr id="4" name="Freeform: Shape 6">
              <a:extLst>
                <a:ext uri="{FF2B5EF4-FFF2-40B4-BE49-F238E27FC236}">
                  <a16:creationId xmlns:a16="http://schemas.microsoft.com/office/drawing/2014/main" id="{6A183720-8B81-4433-9366-15FC290B15DC}"/>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5" name="Freeform: Shape 7">
              <a:extLst>
                <a:ext uri="{FF2B5EF4-FFF2-40B4-BE49-F238E27FC236}">
                  <a16:creationId xmlns:a16="http://schemas.microsoft.com/office/drawing/2014/main" id="{CE05AE47-C592-49A3-8B2D-A65D6C08CEA3}"/>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6" name="Freeform: Shape 8">
              <a:extLst>
                <a:ext uri="{FF2B5EF4-FFF2-40B4-BE49-F238E27FC236}">
                  <a16:creationId xmlns:a16="http://schemas.microsoft.com/office/drawing/2014/main" id="{7E4E9A36-2481-45CE-9EB4-34B3FE261006}"/>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7" name="Freeform: Shape 9">
              <a:extLst>
                <a:ext uri="{FF2B5EF4-FFF2-40B4-BE49-F238E27FC236}">
                  <a16:creationId xmlns:a16="http://schemas.microsoft.com/office/drawing/2014/main" id="{6CDC90AF-FD32-4EBF-A6A2-841FA9D4BA76}"/>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8" name="Freeform: Shape 10">
              <a:extLst>
                <a:ext uri="{FF2B5EF4-FFF2-40B4-BE49-F238E27FC236}">
                  <a16:creationId xmlns:a16="http://schemas.microsoft.com/office/drawing/2014/main" id="{EEA49A5F-A16C-48B4-9694-87DE27F723F7}"/>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9" name="Freeform: Shape 11">
              <a:extLst>
                <a:ext uri="{FF2B5EF4-FFF2-40B4-BE49-F238E27FC236}">
                  <a16:creationId xmlns:a16="http://schemas.microsoft.com/office/drawing/2014/main" id="{5A8EB63A-A763-4D11-96B5-F91A19685B65}"/>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12">
              <a:extLst>
                <a:ext uri="{FF2B5EF4-FFF2-40B4-BE49-F238E27FC236}">
                  <a16:creationId xmlns:a16="http://schemas.microsoft.com/office/drawing/2014/main" id="{7C0D2A08-67B2-403E-8651-7F42AC262F60}"/>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Picture Placeholder 2">
            <a:extLst>
              <a:ext uri="{FF2B5EF4-FFF2-40B4-BE49-F238E27FC236}">
                <a16:creationId xmlns:a16="http://schemas.microsoft.com/office/drawing/2014/main" id="{592F7E3F-71F2-4031-9420-116E355BBB52}"/>
              </a:ext>
            </a:extLst>
          </p:cNvPr>
          <p:cNvSpPr>
            <a:spLocks noGrp="1"/>
          </p:cNvSpPr>
          <p:nvPr>
            <p:ph type="pic" idx="10" hasCustomPrompt="1"/>
          </p:nvPr>
        </p:nvSpPr>
        <p:spPr>
          <a:xfrm>
            <a:off x="9268081" y="1292594"/>
            <a:ext cx="2923920" cy="3378994"/>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3260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080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0AB7A6DC-B505-4DE2-8B34-F46C78467F90}"/>
              </a:ext>
            </a:extLst>
          </p:cNvPr>
          <p:cNvSpPr>
            <a:spLocks noGrp="1"/>
          </p:cNvSpPr>
          <p:nvPr>
            <p:ph type="pic" sz="quarter" idx="41" hasCustomPrompt="1"/>
          </p:nvPr>
        </p:nvSpPr>
        <p:spPr>
          <a:xfrm>
            <a:off x="0" y="0"/>
            <a:ext cx="4689695"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9909121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4431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80EAF71-FD4F-4948-B1F9-6FC16AE6C625}"/>
              </a:ext>
            </a:extLst>
          </p:cNvPr>
          <p:cNvSpPr>
            <a:spLocks noGrp="1"/>
          </p:cNvSpPr>
          <p:nvPr>
            <p:ph type="pic" sz="quarter" idx="14" hasCustomPrompt="1"/>
          </p:nvPr>
        </p:nvSpPr>
        <p:spPr>
          <a:xfrm>
            <a:off x="609600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3230829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20390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5_Contents slide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399B645-B5A3-484D-B83F-CEFA9F565957}"/>
              </a:ext>
            </a:extLst>
          </p:cNvPr>
          <p:cNvGrpSpPr/>
          <p:nvPr/>
        </p:nvGrpSpPr>
        <p:grpSpPr>
          <a:xfrm>
            <a:off x="6419914" y="1745766"/>
            <a:ext cx="1575412" cy="2721167"/>
            <a:chOff x="4863456" y="1894632"/>
            <a:chExt cx="1417556" cy="2448506"/>
          </a:xfrm>
        </p:grpSpPr>
        <p:sp>
          <p:nvSpPr>
            <p:cNvPr id="18" name="Rounded Rectangle 21">
              <a:extLst>
                <a:ext uri="{FF2B5EF4-FFF2-40B4-BE49-F238E27FC236}">
                  <a16:creationId xmlns:a16="http://schemas.microsoft.com/office/drawing/2014/main" id="{ADF119D9-EF81-4BD6-851A-C6FD2F65004F}"/>
                </a:ext>
              </a:extLst>
            </p:cNvPr>
            <p:cNvSpPr/>
            <p:nvPr userDrawn="1"/>
          </p:nvSpPr>
          <p:spPr>
            <a:xfrm>
              <a:off x="4863456"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Rectangle 18">
              <a:extLst>
                <a:ext uri="{FF2B5EF4-FFF2-40B4-BE49-F238E27FC236}">
                  <a16:creationId xmlns:a16="http://schemas.microsoft.com/office/drawing/2014/main" id="{BDD90D9B-92A7-4DF4-A6E7-0A63E1B13D0A}"/>
                </a:ext>
              </a:extLst>
            </p:cNvPr>
            <p:cNvSpPr/>
            <p:nvPr userDrawn="1"/>
          </p:nvSpPr>
          <p:spPr>
            <a:xfrm>
              <a:off x="5479028" y="20000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0" name="Group 19">
              <a:extLst>
                <a:ext uri="{FF2B5EF4-FFF2-40B4-BE49-F238E27FC236}">
                  <a16:creationId xmlns:a16="http://schemas.microsoft.com/office/drawing/2014/main" id="{C03DDDAC-361E-4A35-B70F-3174147FA15F}"/>
                </a:ext>
              </a:extLst>
            </p:cNvPr>
            <p:cNvGrpSpPr/>
            <p:nvPr userDrawn="1"/>
          </p:nvGrpSpPr>
          <p:grpSpPr>
            <a:xfrm>
              <a:off x="5503568" y="4128564"/>
              <a:ext cx="137331" cy="151064"/>
              <a:chOff x="2453209" y="5151638"/>
              <a:chExt cx="191820" cy="211002"/>
            </a:xfrm>
          </p:grpSpPr>
          <p:sp>
            <p:nvSpPr>
              <p:cNvPr id="22" name="Oval 21">
                <a:extLst>
                  <a:ext uri="{FF2B5EF4-FFF2-40B4-BE49-F238E27FC236}">
                    <a16:creationId xmlns:a16="http://schemas.microsoft.com/office/drawing/2014/main" id="{699F3A22-6347-41EF-9211-F5BB84441976}"/>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ounded Rectangle 35">
                <a:extLst>
                  <a:ext uri="{FF2B5EF4-FFF2-40B4-BE49-F238E27FC236}">
                    <a16:creationId xmlns:a16="http://schemas.microsoft.com/office/drawing/2014/main" id="{20F6EF04-C2C6-466A-B17C-D0C62AD7517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1" name="Rectangle 20">
              <a:extLst>
                <a:ext uri="{FF2B5EF4-FFF2-40B4-BE49-F238E27FC236}">
                  <a16:creationId xmlns:a16="http://schemas.microsoft.com/office/drawing/2014/main" id="{2D49FC3B-F320-4846-9FCF-36544DAB07BA}"/>
                </a:ext>
              </a:extLst>
            </p:cNvPr>
            <p:cNvSpPr/>
            <p:nvPr/>
          </p:nvSpPr>
          <p:spPr>
            <a:xfrm>
              <a:off x="5361788" y="2104137"/>
              <a:ext cx="839496" cy="19677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4" name="Group 3">
            <a:extLst>
              <a:ext uri="{FF2B5EF4-FFF2-40B4-BE49-F238E27FC236}">
                <a16:creationId xmlns:a16="http://schemas.microsoft.com/office/drawing/2014/main" id="{6C289B4B-DD16-40DB-AB13-6A7A6D147307}"/>
              </a:ext>
            </a:extLst>
          </p:cNvPr>
          <p:cNvGrpSpPr/>
          <p:nvPr/>
        </p:nvGrpSpPr>
        <p:grpSpPr>
          <a:xfrm>
            <a:off x="4196676" y="1745766"/>
            <a:ext cx="1575412" cy="2721167"/>
            <a:chOff x="2862987" y="1894632"/>
            <a:chExt cx="1417556" cy="2448506"/>
          </a:xfrm>
        </p:grpSpPr>
        <p:sp>
          <p:nvSpPr>
            <p:cNvPr id="12" name="Rounded Rectangle 24">
              <a:extLst>
                <a:ext uri="{FF2B5EF4-FFF2-40B4-BE49-F238E27FC236}">
                  <a16:creationId xmlns:a16="http://schemas.microsoft.com/office/drawing/2014/main" id="{97A0A018-A78E-4B64-AE6E-7321E95CC91F}"/>
                </a:ext>
              </a:extLst>
            </p:cNvPr>
            <p:cNvSpPr/>
            <p:nvPr userDrawn="1"/>
          </p:nvSpPr>
          <p:spPr>
            <a:xfrm>
              <a:off x="2862987"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12">
              <a:extLst>
                <a:ext uri="{FF2B5EF4-FFF2-40B4-BE49-F238E27FC236}">
                  <a16:creationId xmlns:a16="http://schemas.microsoft.com/office/drawing/2014/main" id="{5BE1A99F-4E37-468D-95EA-0C344DFCA8AA}"/>
                </a:ext>
              </a:extLst>
            </p:cNvPr>
            <p:cNvSpPr/>
            <p:nvPr userDrawn="1"/>
          </p:nvSpPr>
          <p:spPr>
            <a:xfrm>
              <a:off x="3478559" y="2015923"/>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4" name="Group 13">
              <a:extLst>
                <a:ext uri="{FF2B5EF4-FFF2-40B4-BE49-F238E27FC236}">
                  <a16:creationId xmlns:a16="http://schemas.microsoft.com/office/drawing/2014/main" id="{BEEA32FC-25C8-49F5-8B6E-221743734874}"/>
                </a:ext>
              </a:extLst>
            </p:cNvPr>
            <p:cNvGrpSpPr/>
            <p:nvPr userDrawn="1"/>
          </p:nvGrpSpPr>
          <p:grpSpPr>
            <a:xfrm>
              <a:off x="3503099" y="4128565"/>
              <a:ext cx="137331" cy="151064"/>
              <a:chOff x="2453209" y="5151638"/>
              <a:chExt cx="191820" cy="211002"/>
            </a:xfrm>
          </p:grpSpPr>
          <p:sp>
            <p:nvSpPr>
              <p:cNvPr id="16" name="Oval 15">
                <a:extLst>
                  <a:ext uri="{FF2B5EF4-FFF2-40B4-BE49-F238E27FC236}">
                    <a16:creationId xmlns:a16="http://schemas.microsoft.com/office/drawing/2014/main" id="{94C2B34F-7A2F-4371-AB6E-058A0A60FD43}"/>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ounded Rectangle 33">
                <a:extLst>
                  <a:ext uri="{FF2B5EF4-FFF2-40B4-BE49-F238E27FC236}">
                    <a16:creationId xmlns:a16="http://schemas.microsoft.com/office/drawing/2014/main" id="{AAD4E90B-E81E-4F73-8800-4B2C0379BF64}"/>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5" name="Rectangle 14">
              <a:extLst>
                <a:ext uri="{FF2B5EF4-FFF2-40B4-BE49-F238E27FC236}">
                  <a16:creationId xmlns:a16="http://schemas.microsoft.com/office/drawing/2014/main" id="{12580D13-F14C-4F43-9E5E-9B3C28917E1E}"/>
                </a:ext>
              </a:extLst>
            </p:cNvPr>
            <p:cNvSpPr/>
            <p:nvPr/>
          </p:nvSpPr>
          <p:spPr>
            <a:xfrm>
              <a:off x="2958987" y="2104137"/>
              <a:ext cx="839496" cy="1967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 name="Group 4">
            <a:extLst>
              <a:ext uri="{FF2B5EF4-FFF2-40B4-BE49-F238E27FC236}">
                <a16:creationId xmlns:a16="http://schemas.microsoft.com/office/drawing/2014/main" id="{3AD95153-1265-47CD-8D66-A6A30E29AE74}"/>
              </a:ext>
            </a:extLst>
          </p:cNvPr>
          <p:cNvGrpSpPr/>
          <p:nvPr/>
        </p:nvGrpSpPr>
        <p:grpSpPr>
          <a:xfrm>
            <a:off x="5226473" y="1564259"/>
            <a:ext cx="1732762" cy="2992952"/>
            <a:chOff x="3789598" y="1731312"/>
            <a:chExt cx="1559139" cy="2693058"/>
          </a:xfrm>
        </p:grpSpPr>
        <p:sp>
          <p:nvSpPr>
            <p:cNvPr id="6" name="Rounded Rectangle 27">
              <a:extLst>
                <a:ext uri="{FF2B5EF4-FFF2-40B4-BE49-F238E27FC236}">
                  <a16:creationId xmlns:a16="http://schemas.microsoft.com/office/drawing/2014/main" id="{3DC2C918-D30B-4302-81DE-0475245BB7FF}"/>
                </a:ext>
              </a:extLst>
            </p:cNvPr>
            <p:cNvSpPr/>
            <p:nvPr userDrawn="1"/>
          </p:nvSpPr>
          <p:spPr>
            <a:xfrm>
              <a:off x="3789598" y="1731312"/>
              <a:ext cx="1559139" cy="2693058"/>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6">
              <a:extLst>
                <a:ext uri="{FF2B5EF4-FFF2-40B4-BE49-F238E27FC236}">
                  <a16:creationId xmlns:a16="http://schemas.microsoft.com/office/drawing/2014/main" id="{4353D849-9555-45DF-98E3-BCDC75E63018}"/>
                </a:ext>
              </a:extLst>
            </p:cNvPr>
            <p:cNvSpPr/>
            <p:nvPr userDrawn="1"/>
          </p:nvSpPr>
          <p:spPr>
            <a:xfrm>
              <a:off x="4475963" y="18586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 name="Group 7">
              <a:extLst>
                <a:ext uri="{FF2B5EF4-FFF2-40B4-BE49-F238E27FC236}">
                  <a16:creationId xmlns:a16="http://schemas.microsoft.com/office/drawing/2014/main" id="{2FA2FDBC-F7A4-4C0A-A8B6-1A3B2C51C195}"/>
                </a:ext>
              </a:extLst>
            </p:cNvPr>
            <p:cNvGrpSpPr/>
            <p:nvPr userDrawn="1"/>
          </p:nvGrpSpPr>
          <p:grpSpPr>
            <a:xfrm>
              <a:off x="4493644" y="4176986"/>
              <a:ext cx="151047" cy="166152"/>
              <a:chOff x="2453209" y="5151638"/>
              <a:chExt cx="191820" cy="211002"/>
            </a:xfrm>
          </p:grpSpPr>
          <p:sp>
            <p:nvSpPr>
              <p:cNvPr id="10" name="Oval 9">
                <a:extLst>
                  <a:ext uri="{FF2B5EF4-FFF2-40B4-BE49-F238E27FC236}">
                    <a16:creationId xmlns:a16="http://schemas.microsoft.com/office/drawing/2014/main" id="{9A33B923-B6E0-4547-9D5A-77BBCA58F899}"/>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31">
                <a:extLst>
                  <a:ext uri="{FF2B5EF4-FFF2-40B4-BE49-F238E27FC236}">
                    <a16:creationId xmlns:a16="http://schemas.microsoft.com/office/drawing/2014/main" id="{13F5C831-A523-4F9A-998D-C1CC36775F2F}"/>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9" name="Rectangle 8">
              <a:extLst>
                <a:ext uri="{FF2B5EF4-FFF2-40B4-BE49-F238E27FC236}">
                  <a16:creationId xmlns:a16="http://schemas.microsoft.com/office/drawing/2014/main" id="{920B260C-F2CE-405C-9926-F56C94D4D2F4}"/>
                </a:ext>
              </a:extLst>
            </p:cNvPr>
            <p:cNvSpPr/>
            <p:nvPr/>
          </p:nvSpPr>
          <p:spPr>
            <a:xfrm>
              <a:off x="3888524" y="1953447"/>
              <a:ext cx="1370057" cy="21625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4" name="Picture Placeholder 2">
            <a:extLst>
              <a:ext uri="{FF2B5EF4-FFF2-40B4-BE49-F238E27FC236}">
                <a16:creationId xmlns:a16="http://schemas.microsoft.com/office/drawing/2014/main" id="{758DD7FB-E8FD-4619-B42E-06EF98890456}"/>
              </a:ext>
            </a:extLst>
          </p:cNvPr>
          <p:cNvSpPr>
            <a:spLocks noGrp="1"/>
          </p:cNvSpPr>
          <p:nvPr userDrawn="1">
            <p:ph type="pic" idx="11" hasCustomPrompt="1"/>
          </p:nvPr>
        </p:nvSpPr>
        <p:spPr>
          <a:xfrm>
            <a:off x="5328994" y="1811131"/>
            <a:ext cx="1530045" cy="2403358"/>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5" name="Picture Placeholder 2">
            <a:extLst>
              <a:ext uri="{FF2B5EF4-FFF2-40B4-BE49-F238E27FC236}">
                <a16:creationId xmlns:a16="http://schemas.microsoft.com/office/drawing/2014/main" id="{6F9E5237-B850-47AE-8A06-0AEE1CCCC1FB}"/>
              </a:ext>
            </a:extLst>
          </p:cNvPr>
          <p:cNvSpPr>
            <a:spLocks noGrp="1"/>
          </p:cNvSpPr>
          <p:nvPr userDrawn="1">
            <p:ph type="pic" idx="12" hasCustomPrompt="1"/>
          </p:nvPr>
        </p:nvSpPr>
        <p:spPr>
          <a:xfrm>
            <a:off x="4289755" y="1971247"/>
            <a:ext cx="932980" cy="2194259"/>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6" name="Picture Placeholder 2">
            <a:extLst>
              <a:ext uri="{FF2B5EF4-FFF2-40B4-BE49-F238E27FC236}">
                <a16:creationId xmlns:a16="http://schemas.microsoft.com/office/drawing/2014/main" id="{5A4120BA-C0D5-45B8-A240-02FC8A02B745}"/>
              </a:ext>
            </a:extLst>
          </p:cNvPr>
          <p:cNvSpPr>
            <a:spLocks noGrp="1"/>
          </p:cNvSpPr>
          <p:nvPr userDrawn="1">
            <p:ph type="pic" idx="13" hasCustomPrompt="1"/>
          </p:nvPr>
        </p:nvSpPr>
        <p:spPr>
          <a:xfrm>
            <a:off x="6974022" y="1971247"/>
            <a:ext cx="932980" cy="2194259"/>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7" name="Text Placeholder 9">
            <a:extLst>
              <a:ext uri="{FF2B5EF4-FFF2-40B4-BE49-F238E27FC236}">
                <a16:creationId xmlns:a16="http://schemas.microsoft.com/office/drawing/2014/main" id="{BA8C3B9D-DA54-4C4D-8199-10B49202013D}"/>
              </a:ext>
            </a:extLst>
          </p:cNvPr>
          <p:cNvSpPr>
            <a:spLocks noGrp="1"/>
          </p:cNvSpPr>
          <p:nvPr userDrawn="1">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728844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6120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2698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6076644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74536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직사각형 3">
            <a:extLst>
              <a:ext uri="{FF2B5EF4-FFF2-40B4-BE49-F238E27FC236}">
                <a16:creationId xmlns:a16="http://schemas.microsoft.com/office/drawing/2014/main" id="{34BFA16C-ED27-4AB1-A53C-E4D723CB959F}"/>
              </a:ext>
            </a:extLst>
          </p:cNvPr>
          <p:cNvSpPr/>
          <p:nvPr userDrawn="1"/>
        </p:nvSpPr>
        <p:spPr>
          <a:xfrm>
            <a:off x="1544417" y="1816072"/>
            <a:ext cx="2627534" cy="19621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005E398E-FBCE-4C5B-AE19-0FDBF6648319}"/>
              </a:ext>
            </a:extLst>
          </p:cNvPr>
          <p:cNvSpPr/>
          <p:nvPr userDrawn="1"/>
        </p:nvSpPr>
        <p:spPr>
          <a:xfrm>
            <a:off x="5197607" y="1816072"/>
            <a:ext cx="2627534" cy="19621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D03A606C-8532-46E8-BCA5-E5E0D20F8499}"/>
              </a:ext>
            </a:extLst>
          </p:cNvPr>
          <p:cNvSpPr/>
          <p:nvPr userDrawn="1"/>
        </p:nvSpPr>
        <p:spPr>
          <a:xfrm>
            <a:off x="8850797" y="1816072"/>
            <a:ext cx="2627534" cy="196215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그림 개체 틀 2">
            <a:extLst>
              <a:ext uri="{FF2B5EF4-FFF2-40B4-BE49-F238E27FC236}">
                <a16:creationId xmlns:a16="http://schemas.microsoft.com/office/drawing/2014/main" id="{588AF5B6-D66B-4576-9FA0-C781C6182CA6}"/>
              </a:ext>
            </a:extLst>
          </p:cNvPr>
          <p:cNvSpPr>
            <a:spLocks noGrp="1"/>
          </p:cNvSpPr>
          <p:nvPr>
            <p:ph type="pic" sz="quarter" idx="11" hasCustomPrompt="1"/>
          </p:nvPr>
        </p:nvSpPr>
        <p:spPr>
          <a:xfrm>
            <a:off x="690912" y="1943644"/>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84107EEB-05D0-4394-9A8D-FA13AF08F370}"/>
              </a:ext>
            </a:extLst>
          </p:cNvPr>
          <p:cNvSpPr>
            <a:spLocks noGrp="1"/>
          </p:cNvSpPr>
          <p:nvPr>
            <p:ph type="pic" sz="quarter" idx="12" hasCustomPrompt="1"/>
          </p:nvPr>
        </p:nvSpPr>
        <p:spPr>
          <a:xfrm>
            <a:off x="4344102" y="1943644"/>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0A64A60A-834D-49DE-A916-E504C9D28103}"/>
              </a:ext>
            </a:extLst>
          </p:cNvPr>
          <p:cNvSpPr>
            <a:spLocks noGrp="1"/>
          </p:cNvSpPr>
          <p:nvPr>
            <p:ph type="pic" sz="quarter" idx="13" hasCustomPrompt="1"/>
          </p:nvPr>
        </p:nvSpPr>
        <p:spPr>
          <a:xfrm>
            <a:off x="7997292" y="1943644"/>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0" name="직사각형 9">
            <a:extLst>
              <a:ext uri="{FF2B5EF4-FFF2-40B4-BE49-F238E27FC236}">
                <a16:creationId xmlns:a16="http://schemas.microsoft.com/office/drawing/2014/main" id="{8EBA2362-ED5F-42B0-BBEF-1B4A56D97537}"/>
              </a:ext>
            </a:extLst>
          </p:cNvPr>
          <p:cNvSpPr/>
          <p:nvPr userDrawn="1"/>
        </p:nvSpPr>
        <p:spPr>
          <a:xfrm>
            <a:off x="1544417" y="4159030"/>
            <a:ext cx="2627534" cy="196215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AA126C76-85E9-4F73-9A98-CB209265F50B}"/>
              </a:ext>
            </a:extLst>
          </p:cNvPr>
          <p:cNvSpPr/>
          <p:nvPr userDrawn="1"/>
        </p:nvSpPr>
        <p:spPr>
          <a:xfrm>
            <a:off x="5197607" y="4159030"/>
            <a:ext cx="2627534" cy="1962150"/>
          </a:xfrm>
          <a:prstGeom prst="rect">
            <a:avLst/>
          </a:prstGeom>
          <a:noFill/>
          <a:ln w="38100">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BF765391-DC08-4A03-9D6B-7397AC1E6ECC}"/>
              </a:ext>
            </a:extLst>
          </p:cNvPr>
          <p:cNvSpPr/>
          <p:nvPr userDrawn="1"/>
        </p:nvSpPr>
        <p:spPr>
          <a:xfrm>
            <a:off x="8850797" y="4159030"/>
            <a:ext cx="2627534" cy="196215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그림 개체 틀 2">
            <a:extLst>
              <a:ext uri="{FF2B5EF4-FFF2-40B4-BE49-F238E27FC236}">
                <a16:creationId xmlns:a16="http://schemas.microsoft.com/office/drawing/2014/main" id="{EFFF9825-C82F-46DF-8385-F63779CCFACF}"/>
              </a:ext>
            </a:extLst>
          </p:cNvPr>
          <p:cNvSpPr>
            <a:spLocks noGrp="1"/>
          </p:cNvSpPr>
          <p:nvPr>
            <p:ph type="pic" sz="quarter" idx="14" hasCustomPrompt="1"/>
          </p:nvPr>
        </p:nvSpPr>
        <p:spPr>
          <a:xfrm>
            <a:off x="690912" y="4286602"/>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AD3E9639-E9A0-4CFC-8B82-DB426877DC9F}"/>
              </a:ext>
            </a:extLst>
          </p:cNvPr>
          <p:cNvSpPr>
            <a:spLocks noGrp="1"/>
          </p:cNvSpPr>
          <p:nvPr>
            <p:ph type="pic" sz="quarter" idx="15" hasCustomPrompt="1"/>
          </p:nvPr>
        </p:nvSpPr>
        <p:spPr>
          <a:xfrm>
            <a:off x="4344102" y="4286602"/>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69480295-3418-48B3-B5E7-005322480D4A}"/>
              </a:ext>
            </a:extLst>
          </p:cNvPr>
          <p:cNvSpPr>
            <a:spLocks noGrp="1"/>
          </p:cNvSpPr>
          <p:nvPr>
            <p:ph type="pic" sz="quarter" idx="16" hasCustomPrompt="1"/>
          </p:nvPr>
        </p:nvSpPr>
        <p:spPr>
          <a:xfrm>
            <a:off x="7997292" y="4286602"/>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BFAF35E-C842-4CCF-9220-22E30F8FC973}" type="datetime1">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4967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EE19E-4660-4E34-ACD9-AEA5FE95ED49}" type="datetime1">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439057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9D0556-9547-4E8C-BE59-277038F643F9}" type="datetime1">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88974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806893-E18E-4593-A20C-21F67E16E372}" type="datetime1">
              <a:rPr lang="en-US" smtClean="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91654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CC9D9D-614E-4013-B5B9-C1CF7E344660}" type="datetime1">
              <a:rPr lang="en-US" smtClean="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924344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80D6A6-DDFA-4F9A-B69E-AD9588351200}" type="datetime1">
              <a:rPr lang="en-US" smtClean="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58354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41A4A-2960-47B5-80E1-FD423C66D832}" type="datetime1">
              <a:rPr lang="en-US" smtClean="0"/>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09023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E67AB2-D6F3-4F8D-AEF1-BE478160C1EC}" type="datetime1">
              <a:rPr lang="en-US" smtClean="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63556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B71A7A-0F74-4A22-80B3-0AA7580DC50E}" type="datetime1">
              <a:rPr lang="en-US" smtClean="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9285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3F8053-759B-41F5-92B5-97A35E817A0C}" type="datetime1">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47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원형: 비어 있음 1">
            <a:extLst>
              <a:ext uri="{FF2B5EF4-FFF2-40B4-BE49-F238E27FC236}">
                <a16:creationId xmlns:a16="http://schemas.microsoft.com/office/drawing/2014/main" id="{D530A118-6DC3-4EC1-8C58-941F74115402}"/>
              </a:ext>
            </a:extLst>
          </p:cNvPr>
          <p:cNvSpPr/>
          <p:nvPr userDrawn="1"/>
        </p:nvSpPr>
        <p:spPr>
          <a:xfrm>
            <a:off x="6392164" y="1281975"/>
            <a:ext cx="4759542" cy="4759542"/>
          </a:xfrm>
          <a:prstGeom prst="donut">
            <a:avLst>
              <a:gd name="adj" fmla="val 93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 name="그림 개체 틀 19">
            <a:extLst>
              <a:ext uri="{FF2B5EF4-FFF2-40B4-BE49-F238E27FC236}">
                <a16:creationId xmlns:a16="http://schemas.microsoft.com/office/drawing/2014/main" id="{629156BC-AE00-4DF5-AD70-4AFA72FB5601}"/>
              </a:ext>
            </a:extLst>
          </p:cNvPr>
          <p:cNvSpPr>
            <a:spLocks noGrp="1"/>
          </p:cNvSpPr>
          <p:nvPr>
            <p:ph type="pic" sz="quarter" idx="10" hasCustomPrompt="1"/>
          </p:nvPr>
        </p:nvSpPr>
        <p:spPr>
          <a:xfrm>
            <a:off x="9030709" y="1366318"/>
            <a:ext cx="1822409" cy="2586876"/>
          </a:xfrm>
          <a:custGeom>
            <a:avLst/>
            <a:gdLst>
              <a:gd name="connsiteX0" fmla="*/ 863642 w 1822409"/>
              <a:gd name="connsiteY0" fmla="*/ 0 h 2586876"/>
              <a:gd name="connsiteX1" fmla="*/ 1706307 w 1822409"/>
              <a:gd name="connsiteY1" fmla="*/ 2577164 h 2586876"/>
              <a:gd name="connsiteX2" fmla="*/ 0 w 1822409"/>
              <a:gd name="connsiteY2" fmla="*/ 2586876 h 2586876"/>
            </a:gdLst>
            <a:ahLst/>
            <a:cxnLst>
              <a:cxn ang="0">
                <a:pos x="connsiteX0" y="connsiteY0"/>
              </a:cxn>
              <a:cxn ang="0">
                <a:pos x="connsiteX1" y="connsiteY1"/>
              </a:cxn>
              <a:cxn ang="0">
                <a:pos x="connsiteX2" y="connsiteY2"/>
              </a:cxn>
            </a:cxnLst>
            <a:rect l="l" t="t" r="r" b="b"/>
            <a:pathLst>
              <a:path w="1822409" h="2586876">
                <a:moveTo>
                  <a:pt x="863642" y="0"/>
                </a:moveTo>
                <a:cubicBezTo>
                  <a:pt x="1679882" y="581132"/>
                  <a:pt x="2021522" y="1626487"/>
                  <a:pt x="1706307" y="2577164"/>
                </a:cubicBezTo>
                <a:lnTo>
                  <a:pt x="0" y="25868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4" name="그림 개체 틀 12">
            <a:extLst>
              <a:ext uri="{FF2B5EF4-FFF2-40B4-BE49-F238E27FC236}">
                <a16:creationId xmlns:a16="http://schemas.microsoft.com/office/drawing/2014/main" id="{967C3BDC-2E93-445C-9F41-BE0C6AED98BD}"/>
              </a:ext>
            </a:extLst>
          </p:cNvPr>
          <p:cNvSpPr>
            <a:spLocks noGrp="1"/>
          </p:cNvSpPr>
          <p:nvPr>
            <p:ph type="pic" sz="quarter" idx="11" hasCustomPrompt="1"/>
          </p:nvPr>
        </p:nvSpPr>
        <p:spPr>
          <a:xfrm>
            <a:off x="7118317" y="932349"/>
            <a:ext cx="2719605" cy="2144179"/>
          </a:xfrm>
          <a:custGeom>
            <a:avLst/>
            <a:gdLst>
              <a:gd name="connsiteX0" fmla="*/ 1401769 w 2719605"/>
              <a:gd name="connsiteY0" fmla="*/ 1 h 2144179"/>
              <a:gd name="connsiteX1" fmla="*/ 2719605 w 2719605"/>
              <a:gd name="connsiteY1" fmla="*/ 421978 h 2144179"/>
              <a:gd name="connsiteX2" fmla="*/ 2144640 w 2719605"/>
              <a:gd name="connsiteY2" fmla="*/ 2144179 h 2144179"/>
              <a:gd name="connsiteX3" fmla="*/ 2136701 w 2719605"/>
              <a:gd name="connsiteY3" fmla="*/ 2144179 h 2144179"/>
              <a:gd name="connsiteX4" fmla="*/ 0 w 2719605"/>
              <a:gd name="connsiteY4" fmla="*/ 480476 h 2144179"/>
              <a:gd name="connsiteX5" fmla="*/ 1401769 w 2719605"/>
              <a:gd name="connsiteY5" fmla="*/ 1 h 2144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605" h="2144179">
                <a:moveTo>
                  <a:pt x="1401769" y="1"/>
                </a:moveTo>
                <a:cubicBezTo>
                  <a:pt x="1863929" y="178"/>
                  <a:pt x="2326036" y="140289"/>
                  <a:pt x="2719605" y="421978"/>
                </a:cubicBezTo>
                <a:lnTo>
                  <a:pt x="2144640" y="2144179"/>
                </a:lnTo>
                <a:lnTo>
                  <a:pt x="2136701" y="2144179"/>
                </a:lnTo>
                <a:lnTo>
                  <a:pt x="0" y="480476"/>
                </a:lnTo>
                <a:cubicBezTo>
                  <a:pt x="412291" y="159962"/>
                  <a:pt x="907061" y="-188"/>
                  <a:pt x="1401769" y="1"/>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t>
            </a:r>
          </a:p>
          <a:p>
            <a:r>
              <a:rPr lang="en-US" altLang="ko-KR" dirty="0"/>
              <a:t>And Send To Back</a:t>
            </a:r>
            <a:endParaRPr lang="ko-KR" altLang="en-US" dirty="0"/>
          </a:p>
        </p:txBody>
      </p:sp>
      <p:sp>
        <p:nvSpPr>
          <p:cNvPr id="5" name="그림 개체 틀 23">
            <a:extLst>
              <a:ext uri="{FF2B5EF4-FFF2-40B4-BE49-F238E27FC236}">
                <a16:creationId xmlns:a16="http://schemas.microsoft.com/office/drawing/2014/main" id="{F1B8E0F6-4853-480F-91DF-0139A64ABEE6}"/>
              </a:ext>
            </a:extLst>
          </p:cNvPr>
          <p:cNvSpPr>
            <a:spLocks noGrp="1"/>
          </p:cNvSpPr>
          <p:nvPr>
            <p:ph type="pic" sz="quarter" idx="12" hasCustomPrompt="1"/>
          </p:nvPr>
        </p:nvSpPr>
        <p:spPr>
          <a:xfrm>
            <a:off x="8112013" y="4022252"/>
            <a:ext cx="2626805" cy="1570156"/>
          </a:xfrm>
          <a:custGeom>
            <a:avLst/>
            <a:gdLst>
              <a:gd name="connsiteX0" fmla="*/ 462339 w 2626805"/>
              <a:gd name="connsiteY0" fmla="*/ 1569148 h 1570156"/>
              <a:gd name="connsiteX1" fmla="*/ 483227 w 2626805"/>
              <a:gd name="connsiteY1" fmla="*/ 1569612 h 1570156"/>
              <a:gd name="connsiteX2" fmla="*/ 471294 w 2626805"/>
              <a:gd name="connsiteY2" fmla="*/ 1570156 h 1570156"/>
              <a:gd name="connsiteX3" fmla="*/ 462562 w 2626805"/>
              <a:gd name="connsiteY3" fmla="*/ 1569858 h 1570156"/>
              <a:gd name="connsiteX4" fmla="*/ 2626805 w 2626805"/>
              <a:gd name="connsiteY4" fmla="*/ 0 h 1570156"/>
              <a:gd name="connsiteX5" fmla="*/ 495284 w 2626805"/>
              <a:gd name="connsiteY5" fmla="*/ 1569062 h 1570156"/>
              <a:gd name="connsiteX6" fmla="*/ 0 w 2626805"/>
              <a:gd name="connsiteY6" fmla="*/ 14951 h 157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6805" h="1570156">
                <a:moveTo>
                  <a:pt x="462339" y="1569148"/>
                </a:moveTo>
                <a:lnTo>
                  <a:pt x="483227" y="1569612"/>
                </a:lnTo>
                <a:cubicBezTo>
                  <a:pt x="479254" y="1570099"/>
                  <a:pt x="475275" y="1570133"/>
                  <a:pt x="471294" y="1570156"/>
                </a:cubicBezTo>
                <a:lnTo>
                  <a:pt x="462562" y="1569858"/>
                </a:lnTo>
                <a:close/>
                <a:moveTo>
                  <a:pt x="2626805" y="0"/>
                </a:moveTo>
                <a:cubicBezTo>
                  <a:pt x="2323053" y="924730"/>
                  <a:pt x="1466758" y="1554229"/>
                  <a:pt x="495284" y="1569062"/>
                </a:cubicBezTo>
                <a:lnTo>
                  <a:pt x="0" y="14951"/>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25">
            <a:extLst>
              <a:ext uri="{FF2B5EF4-FFF2-40B4-BE49-F238E27FC236}">
                <a16:creationId xmlns:a16="http://schemas.microsoft.com/office/drawing/2014/main" id="{29707181-8848-4307-8D78-37ACBA08EF40}"/>
              </a:ext>
            </a:extLst>
          </p:cNvPr>
          <p:cNvSpPr>
            <a:spLocks noGrp="1"/>
          </p:cNvSpPr>
          <p:nvPr>
            <p:ph type="pic" sz="quarter" idx="14" hasCustomPrompt="1"/>
          </p:nvPr>
        </p:nvSpPr>
        <p:spPr>
          <a:xfrm>
            <a:off x="6392163" y="3145586"/>
            <a:ext cx="2195336" cy="2446823"/>
          </a:xfrm>
          <a:custGeom>
            <a:avLst/>
            <a:gdLst>
              <a:gd name="connsiteX0" fmla="*/ 1374390 w 2195336"/>
              <a:gd name="connsiteY0" fmla="*/ 0 h 2446823"/>
              <a:gd name="connsiteX1" fmla="*/ 2151590 w 2195336"/>
              <a:gd name="connsiteY1" fmla="*/ 2438716 h 2446823"/>
              <a:gd name="connsiteX2" fmla="*/ 2195126 w 2195336"/>
              <a:gd name="connsiteY2" fmla="*/ 2439683 h 2446823"/>
              <a:gd name="connsiteX3" fmla="*/ 2195336 w 2195336"/>
              <a:gd name="connsiteY3" fmla="*/ 2440337 h 2446823"/>
              <a:gd name="connsiteX4" fmla="*/ 2192990 w 2195336"/>
              <a:gd name="connsiteY4" fmla="*/ 2440444 h 2446823"/>
              <a:gd name="connsiteX5" fmla="*/ 2151693 w 2195336"/>
              <a:gd name="connsiteY5" fmla="*/ 2439035 h 2446823"/>
              <a:gd name="connsiteX6" fmla="*/ 2154077 w 2195336"/>
              <a:gd name="connsiteY6" fmla="*/ 2446517 h 2446823"/>
              <a:gd name="connsiteX7" fmla="*/ 0 w 2195336"/>
              <a:gd name="connsiteY7" fmla="*/ 1016322 h 244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5336" h="2446823">
                <a:moveTo>
                  <a:pt x="1374390" y="0"/>
                </a:moveTo>
                <a:lnTo>
                  <a:pt x="2151590" y="2438716"/>
                </a:lnTo>
                <a:lnTo>
                  <a:pt x="2195126" y="2439683"/>
                </a:lnTo>
                <a:lnTo>
                  <a:pt x="2195336" y="2440337"/>
                </a:lnTo>
                <a:lnTo>
                  <a:pt x="2192990" y="2440444"/>
                </a:lnTo>
                <a:lnTo>
                  <a:pt x="2151693" y="2439035"/>
                </a:lnTo>
                <a:lnTo>
                  <a:pt x="2154077" y="2446517"/>
                </a:lnTo>
                <a:cubicBezTo>
                  <a:pt x="1203619" y="2462028"/>
                  <a:pt x="349619" y="1887845"/>
                  <a:pt x="0" y="1016322"/>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83DD7-6A5D-48C5-A43C-37A05DD93112}" type="datetime1">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9661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42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A562A9C8-7074-4460-947E-D5C634D2135F}"/>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DFFA1950-8BA5-4D70-80C0-41C71A0E6E61}"/>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Oval 13">
            <a:extLst>
              <a:ext uri="{FF2B5EF4-FFF2-40B4-BE49-F238E27FC236}">
                <a16:creationId xmlns:a16="http://schemas.microsoft.com/office/drawing/2014/main" id="{466C39BD-B262-49DB-908A-D28E20C7B7D6}"/>
              </a:ext>
            </a:extLst>
          </p:cNvPr>
          <p:cNvSpPr/>
          <p:nvPr userDrawn="1"/>
        </p:nvSpPr>
        <p:spPr>
          <a:xfrm>
            <a:off x="9739306" y="5780910"/>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5">
            <a:extLst>
              <a:ext uri="{FF2B5EF4-FFF2-40B4-BE49-F238E27FC236}">
                <a16:creationId xmlns:a16="http://schemas.microsoft.com/office/drawing/2014/main" id="{CBC3723E-1690-45F4-86C0-DF71683D1866}"/>
              </a:ext>
            </a:extLst>
          </p:cNvPr>
          <p:cNvGrpSpPr/>
          <p:nvPr userDrawn="1"/>
        </p:nvGrpSpPr>
        <p:grpSpPr>
          <a:xfrm>
            <a:off x="9150364" y="1155759"/>
            <a:ext cx="3041636" cy="4780454"/>
            <a:chOff x="9508727" y="2147107"/>
            <a:chExt cx="2683273" cy="4217224"/>
          </a:xfrm>
        </p:grpSpPr>
        <p:sp>
          <p:nvSpPr>
            <p:cNvPr id="4" name="Freeform: Shape 6">
              <a:extLst>
                <a:ext uri="{FF2B5EF4-FFF2-40B4-BE49-F238E27FC236}">
                  <a16:creationId xmlns:a16="http://schemas.microsoft.com/office/drawing/2014/main" id="{6A183720-8B81-4433-9366-15FC290B15DC}"/>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5" name="Freeform: Shape 7">
              <a:extLst>
                <a:ext uri="{FF2B5EF4-FFF2-40B4-BE49-F238E27FC236}">
                  <a16:creationId xmlns:a16="http://schemas.microsoft.com/office/drawing/2014/main" id="{CE05AE47-C592-49A3-8B2D-A65D6C08CEA3}"/>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6" name="Freeform: Shape 8">
              <a:extLst>
                <a:ext uri="{FF2B5EF4-FFF2-40B4-BE49-F238E27FC236}">
                  <a16:creationId xmlns:a16="http://schemas.microsoft.com/office/drawing/2014/main" id="{7E4E9A36-2481-45CE-9EB4-34B3FE261006}"/>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7" name="Freeform: Shape 9">
              <a:extLst>
                <a:ext uri="{FF2B5EF4-FFF2-40B4-BE49-F238E27FC236}">
                  <a16:creationId xmlns:a16="http://schemas.microsoft.com/office/drawing/2014/main" id="{6CDC90AF-FD32-4EBF-A6A2-841FA9D4BA76}"/>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8" name="Freeform: Shape 10">
              <a:extLst>
                <a:ext uri="{FF2B5EF4-FFF2-40B4-BE49-F238E27FC236}">
                  <a16:creationId xmlns:a16="http://schemas.microsoft.com/office/drawing/2014/main" id="{EEA49A5F-A16C-48B4-9694-87DE27F723F7}"/>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9" name="Freeform: Shape 11">
              <a:extLst>
                <a:ext uri="{FF2B5EF4-FFF2-40B4-BE49-F238E27FC236}">
                  <a16:creationId xmlns:a16="http://schemas.microsoft.com/office/drawing/2014/main" id="{5A8EB63A-A763-4D11-96B5-F91A19685B65}"/>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12">
              <a:extLst>
                <a:ext uri="{FF2B5EF4-FFF2-40B4-BE49-F238E27FC236}">
                  <a16:creationId xmlns:a16="http://schemas.microsoft.com/office/drawing/2014/main" id="{7C0D2A08-67B2-403E-8651-7F42AC262F60}"/>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Picture Placeholder 2">
            <a:extLst>
              <a:ext uri="{FF2B5EF4-FFF2-40B4-BE49-F238E27FC236}">
                <a16:creationId xmlns:a16="http://schemas.microsoft.com/office/drawing/2014/main" id="{592F7E3F-71F2-4031-9420-116E355BBB52}"/>
              </a:ext>
            </a:extLst>
          </p:cNvPr>
          <p:cNvSpPr>
            <a:spLocks noGrp="1"/>
          </p:cNvSpPr>
          <p:nvPr>
            <p:ph type="pic" idx="10" hasCustomPrompt="1"/>
          </p:nvPr>
        </p:nvSpPr>
        <p:spPr>
          <a:xfrm>
            <a:off x="9268081" y="1292594"/>
            <a:ext cx="2923920" cy="3378994"/>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3.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8B23077-1C3C-4991-9A91-411FEE035B1F}" type="datetime1">
              <a:rPr lang="en-US" smtClean="0"/>
              <a:t>4/29/2024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51725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6.png"/><Relationship Id="rId1" Type="http://schemas.openxmlformats.org/officeDocument/2006/relationships/slideLayout" Target="../slideLayouts/slideLayout4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hqprint">
            <a:duotone>
              <a:schemeClr val="accent1">
                <a:shade val="45000"/>
                <a:satMod val="135000"/>
              </a:schemeClr>
              <a:prstClr val="white"/>
            </a:duotone>
            <a:extLst>
              <a:ext uri="{28A0092B-C50C-407E-A947-70E740481C1C}">
                <a14:useLocalDpi xmlns:a14="http://schemas.microsoft.com/office/drawing/2010/main" val="0"/>
              </a:ext>
            </a:extLst>
          </a:blip>
          <a:srcRect l="12584" t="6851" r="12269" b="4340"/>
          <a:stretch/>
        </p:blipFill>
        <p:spPr>
          <a:xfrm>
            <a:off x="5657850" y="66675"/>
            <a:ext cx="942975" cy="1114425"/>
          </a:xfrm>
          <a:prstGeom prst="rect">
            <a:avLst/>
          </a:prstGeom>
        </p:spPr>
      </p:pic>
      <p:sp>
        <p:nvSpPr>
          <p:cNvPr id="3" name="Rectangle 2"/>
          <p:cNvSpPr/>
          <p:nvPr/>
        </p:nvSpPr>
        <p:spPr>
          <a:xfrm>
            <a:off x="556552" y="5288340"/>
            <a:ext cx="11141611" cy="1323439"/>
          </a:xfrm>
          <a:prstGeom prst="rect">
            <a:avLst/>
          </a:prstGeom>
          <a:noFill/>
        </p:spPr>
        <p:txBody>
          <a:bodyPr wrap="square">
            <a:spAutoFit/>
          </a:bodyPr>
          <a:lstStyle/>
          <a:p>
            <a:pPr algn="ctr"/>
            <a:r>
              <a:rPr lang="en-US" sz="2000">
                <a:latin typeface="Tw Cen MT (Body)"/>
                <a:cs typeface="Times New Roman" panose="02020603050405020304" pitchFamily="18" charset="0"/>
              </a:rPr>
              <a:t>Course: Introduction to Data Science with Python (WM-ASDS04)</a:t>
            </a:r>
          </a:p>
          <a:p>
            <a:pPr algn="ctr"/>
            <a:r>
              <a:rPr lang="en-US" sz="2000">
                <a:latin typeface="Tw Cen MT (Body)"/>
                <a:cs typeface="Times New Roman" panose="02020603050405020304" pitchFamily="18" charset="0"/>
              </a:rPr>
              <a:t>Masters in Applied Statistics and Data Science under Weekend Program</a:t>
            </a:r>
          </a:p>
          <a:p>
            <a:pPr algn="ctr"/>
            <a:r>
              <a:rPr lang="en-US" sz="2000">
                <a:latin typeface="Tw Cen MT (Body)"/>
                <a:cs typeface="Times New Roman" panose="02020603050405020304" pitchFamily="18" charset="0"/>
              </a:rPr>
              <a:t>Department of Statistics and Data Science</a:t>
            </a:r>
          </a:p>
          <a:p>
            <a:pPr algn="ctr"/>
            <a:r>
              <a:rPr lang="en-US" sz="2000">
                <a:latin typeface="Tw Cen MT (Body)"/>
                <a:cs typeface="Times New Roman" panose="02020603050405020304" pitchFamily="18" charset="0"/>
              </a:rPr>
              <a:t>Jahangirnagar University, Savar, Dhaka.</a:t>
            </a:r>
          </a:p>
        </p:txBody>
      </p:sp>
      <p:sp>
        <p:nvSpPr>
          <p:cNvPr id="4" name="Rectangle 3"/>
          <p:cNvSpPr/>
          <p:nvPr/>
        </p:nvSpPr>
        <p:spPr>
          <a:xfrm>
            <a:off x="3271295" y="2794946"/>
            <a:ext cx="5562834" cy="2534027"/>
          </a:xfrm>
          <a:prstGeom prst="rect">
            <a:avLst/>
          </a:prstGeom>
          <a:noFill/>
        </p:spPr>
        <p:txBody>
          <a:bodyPr wrap="square">
            <a:spAutoFit/>
          </a:bodyPr>
          <a:lstStyle/>
          <a:p>
            <a:pPr algn="ctr">
              <a:spcAft>
                <a:spcPts val="800"/>
              </a:spcAft>
            </a:pPr>
            <a:r>
              <a:rPr lang="en-US" sz="3200" dirty="0">
                <a:solidFill>
                  <a:schemeClr val="accent5">
                    <a:lumMod val="90000"/>
                    <a:lumOff val="10000"/>
                  </a:schemeClr>
                </a:solidFill>
                <a:ea typeface="Calibri" panose="020F0502020204030204" pitchFamily="34" charset="0"/>
                <a:cs typeface="Vrinda"/>
              </a:rPr>
              <a:t>Group:</a:t>
            </a:r>
            <a:r>
              <a:rPr lang="en-US" sz="2000" dirty="0">
                <a:solidFill>
                  <a:schemeClr val="accent5">
                    <a:lumMod val="90000"/>
                    <a:lumOff val="10000"/>
                  </a:schemeClr>
                </a:solidFill>
                <a:ea typeface="Calibri" panose="020F0502020204030204" pitchFamily="34" charset="0"/>
                <a:cs typeface="Vrinda"/>
              </a:rPr>
              <a:t> </a:t>
            </a:r>
            <a:r>
              <a:rPr lang="en-US" sz="3200" dirty="0">
                <a:solidFill>
                  <a:schemeClr val="accent5">
                    <a:lumMod val="90000"/>
                    <a:lumOff val="10000"/>
                  </a:schemeClr>
                </a:solidFill>
                <a:ea typeface="Calibri" panose="020F0502020204030204" pitchFamily="34" charset="0"/>
                <a:cs typeface="Vrinda"/>
              </a:rPr>
              <a:t>ASDS 12 Bachelors</a:t>
            </a:r>
          </a:p>
          <a:p>
            <a:pPr algn="ctr">
              <a:spcAft>
                <a:spcPts val="800"/>
              </a:spcAft>
            </a:pPr>
            <a:r>
              <a:rPr lang="en-US" sz="2000" dirty="0">
                <a:ea typeface="Calibri" panose="020F0502020204030204" pitchFamily="34" charset="0"/>
                <a:cs typeface="Vrinda"/>
              </a:rPr>
              <a:t>Khandoker Toufiq Amin Rumi (Team Leader, 20231235)</a:t>
            </a:r>
          </a:p>
          <a:p>
            <a:pPr algn="ctr">
              <a:spcAft>
                <a:spcPts val="800"/>
              </a:spcAft>
            </a:pPr>
            <a:r>
              <a:rPr lang="en-US" sz="2000" dirty="0">
                <a:ea typeface="Calibri" panose="020F0502020204030204" pitchFamily="34" charset="0"/>
                <a:cs typeface="Vrinda"/>
              </a:rPr>
              <a:t>Md. Saifullah (20231204)</a:t>
            </a:r>
          </a:p>
          <a:p>
            <a:pPr algn="ctr">
              <a:spcAft>
                <a:spcPts val="800"/>
              </a:spcAft>
            </a:pPr>
            <a:r>
              <a:rPr lang="en-US" sz="2000" dirty="0" err="1">
                <a:ea typeface="Calibri" panose="020F0502020204030204" pitchFamily="34" charset="0"/>
                <a:cs typeface="Vrinda"/>
              </a:rPr>
              <a:t>Moshiur</a:t>
            </a:r>
            <a:r>
              <a:rPr lang="en-US" sz="2000" dirty="0">
                <a:ea typeface="Calibri" panose="020F0502020204030204" pitchFamily="34" charset="0"/>
                <a:cs typeface="Vrinda"/>
              </a:rPr>
              <a:t> Rahman (20231233)</a:t>
            </a:r>
          </a:p>
          <a:p>
            <a:pPr algn="ctr">
              <a:spcAft>
                <a:spcPts val="800"/>
              </a:spcAft>
            </a:pPr>
            <a:r>
              <a:rPr lang="en-US" sz="2000" dirty="0" err="1">
                <a:ea typeface="Calibri" panose="020F0502020204030204" pitchFamily="34" charset="0"/>
                <a:cs typeface="Vrinda"/>
              </a:rPr>
              <a:t>Kazi</a:t>
            </a:r>
            <a:r>
              <a:rPr lang="en-US" sz="2000" dirty="0">
                <a:ea typeface="Calibri" panose="020F0502020204030204" pitchFamily="34" charset="0"/>
                <a:cs typeface="Vrinda"/>
              </a:rPr>
              <a:t> </a:t>
            </a:r>
            <a:r>
              <a:rPr lang="en-US" sz="2000" dirty="0" err="1">
                <a:ea typeface="Calibri" panose="020F0502020204030204" pitchFamily="34" charset="0"/>
                <a:cs typeface="Vrinda"/>
              </a:rPr>
              <a:t>Muhtasim</a:t>
            </a:r>
            <a:r>
              <a:rPr lang="en-US" sz="2000" dirty="0">
                <a:ea typeface="Calibri" panose="020F0502020204030204" pitchFamily="34" charset="0"/>
                <a:cs typeface="Vrinda"/>
              </a:rPr>
              <a:t> Rafid (20231224)</a:t>
            </a:r>
          </a:p>
        </p:txBody>
      </p:sp>
      <p:sp>
        <p:nvSpPr>
          <p:cNvPr id="5" name="Rectangle 4"/>
          <p:cNvSpPr/>
          <p:nvPr/>
        </p:nvSpPr>
        <p:spPr>
          <a:xfrm>
            <a:off x="556552" y="1261481"/>
            <a:ext cx="11141611" cy="1359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Loan Repayment Prediction Using Logistic Regression</a:t>
            </a:r>
          </a:p>
        </p:txBody>
      </p:sp>
    </p:spTree>
    <p:extLst>
      <p:ext uri="{BB962C8B-B14F-4D97-AF65-F5344CB8AC3E}">
        <p14:creationId xmlns:p14="http://schemas.microsoft.com/office/powerpoint/2010/main" val="2679471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Descriptive statistics</a:t>
            </a:r>
          </a:p>
        </p:txBody>
      </p:sp>
      <p:pic>
        <p:nvPicPr>
          <p:cNvPr id="5" name="Content Placeholder 4">
            <a:extLst>
              <a:ext uri="{FF2B5EF4-FFF2-40B4-BE49-F238E27FC236}">
                <a16:creationId xmlns:a16="http://schemas.microsoft.com/office/drawing/2014/main" id="{575DECF2-5085-4051-9B7D-CB52D6B85A0E}"/>
              </a:ext>
            </a:extLst>
          </p:cNvPr>
          <p:cNvPicPr>
            <a:picLocks noGrp="1" noChangeAspect="1"/>
          </p:cNvPicPr>
          <p:nvPr>
            <p:ph idx="1"/>
          </p:nvPr>
        </p:nvPicPr>
        <p:blipFill>
          <a:blip r:embed="rId2"/>
          <a:stretch>
            <a:fillRect/>
          </a:stretch>
        </p:blipFill>
        <p:spPr>
          <a:xfrm>
            <a:off x="0" y="1656522"/>
            <a:ext cx="12192000" cy="5201477"/>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252385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Descriptive statistics</a:t>
            </a:r>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pic>
        <p:nvPicPr>
          <p:cNvPr id="8" name="Picture 7"/>
          <p:cNvPicPr>
            <a:picLocks noChangeAspect="1"/>
          </p:cNvPicPr>
          <p:nvPr/>
        </p:nvPicPr>
        <p:blipFill>
          <a:blip r:embed="rId2"/>
          <a:stretch>
            <a:fillRect/>
          </a:stretch>
        </p:blipFill>
        <p:spPr>
          <a:xfrm>
            <a:off x="2509837" y="1776620"/>
            <a:ext cx="6005513" cy="4694084"/>
          </a:xfrm>
          <a:prstGeom prst="rect">
            <a:avLst/>
          </a:prstGeom>
        </p:spPr>
      </p:pic>
    </p:spTree>
    <p:extLst>
      <p:ext uri="{BB962C8B-B14F-4D97-AF65-F5344CB8AC3E}">
        <p14:creationId xmlns:p14="http://schemas.microsoft.com/office/powerpoint/2010/main" val="286806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Descriptive statistics</a:t>
            </a:r>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pic>
        <p:nvPicPr>
          <p:cNvPr id="3" name="Picture 2"/>
          <p:cNvPicPr>
            <a:picLocks noChangeAspect="1"/>
          </p:cNvPicPr>
          <p:nvPr/>
        </p:nvPicPr>
        <p:blipFill>
          <a:blip r:embed="rId2"/>
          <a:stretch>
            <a:fillRect/>
          </a:stretch>
        </p:blipFill>
        <p:spPr>
          <a:xfrm>
            <a:off x="601446" y="1876424"/>
            <a:ext cx="11367038" cy="3724276"/>
          </a:xfrm>
          <a:prstGeom prst="rect">
            <a:avLst/>
          </a:prstGeom>
        </p:spPr>
      </p:pic>
    </p:spTree>
    <p:extLst>
      <p:ext uri="{BB962C8B-B14F-4D97-AF65-F5344CB8AC3E}">
        <p14:creationId xmlns:p14="http://schemas.microsoft.com/office/powerpoint/2010/main" val="82597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Descriptive statistics</a:t>
            </a:r>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pic>
        <p:nvPicPr>
          <p:cNvPr id="3" name="Picture 2"/>
          <p:cNvPicPr>
            <a:picLocks noChangeAspect="1"/>
          </p:cNvPicPr>
          <p:nvPr/>
        </p:nvPicPr>
        <p:blipFill>
          <a:blip r:embed="rId2"/>
          <a:stretch>
            <a:fillRect/>
          </a:stretch>
        </p:blipFill>
        <p:spPr>
          <a:xfrm>
            <a:off x="1252537" y="1850709"/>
            <a:ext cx="7167563" cy="4894315"/>
          </a:xfrm>
          <a:prstGeom prst="rect">
            <a:avLst/>
          </a:prstGeom>
        </p:spPr>
      </p:pic>
    </p:spTree>
    <p:extLst>
      <p:ext uri="{BB962C8B-B14F-4D97-AF65-F5344CB8AC3E}">
        <p14:creationId xmlns:p14="http://schemas.microsoft.com/office/powerpoint/2010/main" val="405684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Descriptive statistics</a:t>
            </a:r>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pic>
        <p:nvPicPr>
          <p:cNvPr id="3" name="Picture 2"/>
          <p:cNvPicPr>
            <a:picLocks noChangeAspect="1"/>
          </p:cNvPicPr>
          <p:nvPr/>
        </p:nvPicPr>
        <p:blipFill>
          <a:blip r:embed="rId2"/>
          <a:stretch>
            <a:fillRect/>
          </a:stretch>
        </p:blipFill>
        <p:spPr>
          <a:xfrm>
            <a:off x="2243137" y="2084832"/>
            <a:ext cx="5996272" cy="4194229"/>
          </a:xfrm>
          <a:prstGeom prst="rect">
            <a:avLst/>
          </a:prstGeom>
        </p:spPr>
      </p:pic>
    </p:spTree>
    <p:extLst>
      <p:ext uri="{BB962C8B-B14F-4D97-AF65-F5344CB8AC3E}">
        <p14:creationId xmlns:p14="http://schemas.microsoft.com/office/powerpoint/2010/main" val="1916320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Descriptive statistics</a:t>
            </a:r>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pic>
        <p:nvPicPr>
          <p:cNvPr id="5" name="Picture 4"/>
          <p:cNvPicPr>
            <a:picLocks noChangeAspect="1"/>
          </p:cNvPicPr>
          <p:nvPr/>
        </p:nvPicPr>
        <p:blipFill>
          <a:blip r:embed="rId2"/>
          <a:stretch>
            <a:fillRect/>
          </a:stretch>
        </p:blipFill>
        <p:spPr>
          <a:xfrm>
            <a:off x="2157412" y="1890712"/>
            <a:ext cx="6345772" cy="4579992"/>
          </a:xfrm>
          <a:prstGeom prst="rect">
            <a:avLst/>
          </a:prstGeom>
        </p:spPr>
      </p:pic>
    </p:spTree>
    <p:extLst>
      <p:ext uri="{BB962C8B-B14F-4D97-AF65-F5344CB8AC3E}">
        <p14:creationId xmlns:p14="http://schemas.microsoft.com/office/powerpoint/2010/main" val="1171242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Descriptive statistics</a:t>
            </a:r>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pic>
        <p:nvPicPr>
          <p:cNvPr id="5" name="Picture 4"/>
          <p:cNvPicPr>
            <a:picLocks noChangeAspect="1"/>
          </p:cNvPicPr>
          <p:nvPr/>
        </p:nvPicPr>
        <p:blipFill>
          <a:blip r:embed="rId2"/>
          <a:stretch>
            <a:fillRect/>
          </a:stretch>
        </p:blipFill>
        <p:spPr>
          <a:xfrm>
            <a:off x="2538412" y="1852612"/>
            <a:ext cx="6820394" cy="4618092"/>
          </a:xfrm>
          <a:prstGeom prst="rect">
            <a:avLst/>
          </a:prstGeom>
        </p:spPr>
      </p:pic>
    </p:spTree>
    <p:extLst>
      <p:ext uri="{BB962C8B-B14F-4D97-AF65-F5344CB8AC3E}">
        <p14:creationId xmlns:p14="http://schemas.microsoft.com/office/powerpoint/2010/main" val="1130670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Descriptive statistics</a:t>
            </a:r>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pic>
        <p:nvPicPr>
          <p:cNvPr id="3" name="Picture 2"/>
          <p:cNvPicPr>
            <a:picLocks noChangeAspect="1"/>
          </p:cNvPicPr>
          <p:nvPr/>
        </p:nvPicPr>
        <p:blipFill>
          <a:blip r:embed="rId2"/>
          <a:stretch>
            <a:fillRect/>
          </a:stretch>
        </p:blipFill>
        <p:spPr>
          <a:xfrm>
            <a:off x="2895600" y="2084832"/>
            <a:ext cx="5448300" cy="4086225"/>
          </a:xfrm>
          <a:prstGeom prst="rect">
            <a:avLst/>
          </a:prstGeom>
        </p:spPr>
      </p:pic>
    </p:spTree>
    <p:extLst>
      <p:ext uri="{BB962C8B-B14F-4D97-AF65-F5344CB8AC3E}">
        <p14:creationId xmlns:p14="http://schemas.microsoft.com/office/powerpoint/2010/main" val="610957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Descriptive statistics</a:t>
            </a:r>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pic>
        <p:nvPicPr>
          <p:cNvPr id="3" name="Picture 2"/>
          <p:cNvPicPr>
            <a:picLocks noChangeAspect="1"/>
          </p:cNvPicPr>
          <p:nvPr/>
        </p:nvPicPr>
        <p:blipFill>
          <a:blip r:embed="rId2"/>
          <a:stretch>
            <a:fillRect/>
          </a:stretch>
        </p:blipFill>
        <p:spPr>
          <a:xfrm>
            <a:off x="2983801" y="2084832"/>
            <a:ext cx="5800725" cy="3895725"/>
          </a:xfrm>
          <a:prstGeom prst="rect">
            <a:avLst/>
          </a:prstGeom>
        </p:spPr>
      </p:pic>
    </p:spTree>
    <p:extLst>
      <p:ext uri="{BB962C8B-B14F-4D97-AF65-F5344CB8AC3E}">
        <p14:creationId xmlns:p14="http://schemas.microsoft.com/office/powerpoint/2010/main" val="975084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Descriptive statistics</a:t>
            </a:r>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pic>
        <p:nvPicPr>
          <p:cNvPr id="3" name="Picture 2"/>
          <p:cNvPicPr>
            <a:picLocks noChangeAspect="1"/>
          </p:cNvPicPr>
          <p:nvPr/>
        </p:nvPicPr>
        <p:blipFill>
          <a:blip r:embed="rId2"/>
          <a:stretch>
            <a:fillRect/>
          </a:stretch>
        </p:blipFill>
        <p:spPr>
          <a:xfrm>
            <a:off x="3069526" y="2243137"/>
            <a:ext cx="5629275" cy="3933825"/>
          </a:xfrm>
          <a:prstGeom prst="rect">
            <a:avLst/>
          </a:prstGeom>
        </p:spPr>
      </p:pic>
    </p:spTree>
    <p:extLst>
      <p:ext uri="{BB962C8B-B14F-4D97-AF65-F5344CB8AC3E}">
        <p14:creationId xmlns:p14="http://schemas.microsoft.com/office/powerpoint/2010/main" val="56399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BEBA8EAE-BF5A-486C-A8C5-ECC9F3942E4B}">
                <a14:imgProps xmlns:a14="http://schemas.microsoft.com/office/drawing/2010/main">
                  <a14:imgLayer r:embed="rId3">
                    <a14:imgEffect>
                      <a14:backgroundRemoval t="3500" b="91167" l="10000" r="99778">
                        <a14:foregroundMark x1="35333" y1="46000" x2="35333" y2="46000"/>
                        <a14:foregroundMark x1="34222" y1="50833" x2="34222" y2="50833"/>
                        <a14:foregroundMark x1="31556" y1="45167" x2="31556" y2="45167"/>
                        <a14:foregroundMark x1="31444" y1="42000" x2="30444" y2="54500"/>
                        <a14:foregroundMark x1="34889" y1="56167" x2="34889" y2="56167"/>
                        <a14:foregroundMark x1="37222" y1="56833" x2="37778" y2="56000"/>
                        <a14:foregroundMark x1="39889" y1="51167" x2="40000" y2="50333"/>
                        <a14:foregroundMark x1="48111" y1="58667" x2="48111" y2="58667"/>
                        <a14:foregroundMark x1="47556" y1="33667" x2="47556" y2="33667"/>
                        <a14:foregroundMark x1="54667" y1="29667" x2="54667" y2="29667"/>
                        <a14:foregroundMark x1="71222" y1="36500" x2="71222" y2="36500"/>
                        <a14:foregroundMark x1="85778" y1="42333" x2="85778" y2="42333"/>
                        <a14:foregroundMark x1="93111" y1="42667" x2="93111" y2="42667"/>
                        <a14:foregroundMark x1="95111" y1="43167" x2="95111" y2="43167"/>
                        <a14:foregroundMark x1="97222" y1="46000" x2="97222" y2="46000"/>
                        <a14:foregroundMark x1="98667" y1="75000" x2="98667" y2="75000"/>
                        <a14:foregroundMark x1="99778" y1="77333" x2="99778" y2="77333"/>
                        <a14:foregroundMark x1="66111" y1="91333" x2="66111" y2="91333"/>
                        <a14:foregroundMark x1="73667" y1="8167" x2="73667" y2="8167"/>
                        <a14:foregroundMark x1="73778" y1="6833" x2="73778" y2="6833"/>
                        <a14:foregroundMark x1="73000" y1="3500" x2="73000" y2="3500"/>
                        <a14:foregroundMark x1="80778" y1="50000" x2="80778" y2="50000"/>
                        <a14:foregroundMark x1="62889" y1="84333" x2="62889" y2="84333"/>
                        <a14:foregroundMark x1="50667" y1="81167" x2="50667" y2="81167"/>
                        <a14:foregroundMark x1="54667" y1="81167" x2="54667" y2="81167"/>
                        <a14:foregroundMark x1="34444" y1="81333" x2="34667" y2="81333"/>
                      </a14:backgroundRemoval>
                    </a14:imgEffect>
                  </a14:imgLayer>
                </a14:imgProps>
              </a:ext>
            </a:extLst>
          </a:blip>
          <a:srcRect l="25456" t="3061"/>
          <a:stretch/>
        </p:blipFill>
        <p:spPr>
          <a:xfrm>
            <a:off x="6573957" y="2053999"/>
            <a:ext cx="4788309" cy="3897518"/>
          </a:xfrm>
          <a:prstGeom prst="rect">
            <a:avLst/>
          </a:prstGeom>
        </p:spPr>
      </p:pic>
      <p:sp>
        <p:nvSpPr>
          <p:cNvPr id="2" name="Title 1"/>
          <p:cNvSpPr>
            <a:spLocks noGrp="1"/>
          </p:cNvSpPr>
          <p:nvPr>
            <p:ph type="title"/>
          </p:nvPr>
        </p:nvSpPr>
        <p:spPr/>
        <p:txBody>
          <a:bodyPr/>
          <a:lstStyle/>
          <a:p>
            <a:r>
              <a:rPr lang="en-US"/>
              <a:t>Problem Statement</a:t>
            </a: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
        <p:nvSpPr>
          <p:cNvPr id="7" name="Rounded Rectangle 6"/>
          <p:cNvSpPr/>
          <p:nvPr/>
        </p:nvSpPr>
        <p:spPr>
          <a:xfrm>
            <a:off x="819150" y="2990850"/>
            <a:ext cx="5219700" cy="2023816"/>
          </a:xfrm>
          <a:prstGeom prst="roundRect">
            <a:avLst/>
          </a:prstGeom>
          <a:solidFill>
            <a:srgbClr val="2135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Arial" panose="020B0604020202020204" pitchFamily="34" charset="0"/>
                <a:cs typeface="Arial" panose="020B0604020202020204" pitchFamily="34" charset="0"/>
              </a:rPr>
              <a:t>Will the borrower pay back the loan ?</a:t>
            </a:r>
          </a:p>
        </p:txBody>
      </p:sp>
    </p:spTree>
    <p:extLst>
      <p:ext uri="{BB962C8B-B14F-4D97-AF65-F5344CB8AC3E}">
        <p14:creationId xmlns:p14="http://schemas.microsoft.com/office/powerpoint/2010/main" val="2596368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Descriptive statistics</a:t>
            </a:r>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pic>
        <p:nvPicPr>
          <p:cNvPr id="3" name="Picture 2"/>
          <p:cNvPicPr>
            <a:picLocks noChangeAspect="1"/>
          </p:cNvPicPr>
          <p:nvPr/>
        </p:nvPicPr>
        <p:blipFill>
          <a:blip r:embed="rId2"/>
          <a:stretch>
            <a:fillRect/>
          </a:stretch>
        </p:blipFill>
        <p:spPr>
          <a:xfrm>
            <a:off x="2471737" y="1913382"/>
            <a:ext cx="4776538" cy="4163568"/>
          </a:xfrm>
          <a:prstGeom prst="rect">
            <a:avLst/>
          </a:prstGeom>
        </p:spPr>
      </p:pic>
    </p:spTree>
    <p:extLst>
      <p:ext uri="{BB962C8B-B14F-4D97-AF65-F5344CB8AC3E}">
        <p14:creationId xmlns:p14="http://schemas.microsoft.com/office/powerpoint/2010/main" val="36698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Descriptive statistics</a:t>
            </a:r>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pic>
        <p:nvPicPr>
          <p:cNvPr id="3" name="Picture 2"/>
          <p:cNvPicPr>
            <a:picLocks noChangeAspect="1"/>
          </p:cNvPicPr>
          <p:nvPr/>
        </p:nvPicPr>
        <p:blipFill>
          <a:blip r:embed="rId2"/>
          <a:stretch>
            <a:fillRect/>
          </a:stretch>
        </p:blipFill>
        <p:spPr>
          <a:xfrm>
            <a:off x="2238374" y="1932432"/>
            <a:ext cx="6265083" cy="4201668"/>
          </a:xfrm>
          <a:prstGeom prst="rect">
            <a:avLst/>
          </a:prstGeom>
        </p:spPr>
      </p:pic>
    </p:spTree>
    <p:extLst>
      <p:ext uri="{BB962C8B-B14F-4D97-AF65-F5344CB8AC3E}">
        <p14:creationId xmlns:p14="http://schemas.microsoft.com/office/powerpoint/2010/main" val="307757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Descriptive statistics</a:t>
            </a:r>
          </a:p>
        </p:txBody>
      </p:sp>
      <p:sp>
        <p:nvSpPr>
          <p:cNvPr id="4" name="Slide Number Placeholder 3"/>
          <p:cNvSpPr>
            <a:spLocks noGrp="1"/>
          </p:cNvSpPr>
          <p:nvPr>
            <p:ph type="sldNum" sz="quarter" idx="12"/>
          </p:nvPr>
        </p:nvSpPr>
        <p:spPr/>
        <p:txBody>
          <a:bodyPr/>
          <a:lstStyle/>
          <a:p>
            <a:fld id="{4FAB73BC-B049-4115-A692-8D63A059BFB8}" type="slidenum">
              <a:rPr lang="en-US" smtClean="0"/>
              <a:t>22</a:t>
            </a:fld>
            <a:endParaRPr lang="en-US" dirty="0"/>
          </a:p>
        </p:txBody>
      </p:sp>
      <p:pic>
        <p:nvPicPr>
          <p:cNvPr id="3" name="Picture 2"/>
          <p:cNvPicPr>
            <a:picLocks noChangeAspect="1"/>
          </p:cNvPicPr>
          <p:nvPr/>
        </p:nvPicPr>
        <p:blipFill>
          <a:blip r:embed="rId2"/>
          <a:stretch>
            <a:fillRect/>
          </a:stretch>
        </p:blipFill>
        <p:spPr>
          <a:xfrm>
            <a:off x="2771775" y="2084832"/>
            <a:ext cx="5429250" cy="3667125"/>
          </a:xfrm>
          <a:prstGeom prst="rect">
            <a:avLst/>
          </a:prstGeom>
        </p:spPr>
      </p:pic>
    </p:spTree>
    <p:extLst>
      <p:ext uri="{BB962C8B-B14F-4D97-AF65-F5344CB8AC3E}">
        <p14:creationId xmlns:p14="http://schemas.microsoft.com/office/powerpoint/2010/main" val="1352253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Descriptive statistics</a:t>
            </a:r>
          </a:p>
        </p:txBody>
      </p:sp>
      <p:sp>
        <p:nvSpPr>
          <p:cNvPr id="4" name="Slide Number Placeholder 3"/>
          <p:cNvSpPr>
            <a:spLocks noGrp="1"/>
          </p:cNvSpPr>
          <p:nvPr>
            <p:ph type="sldNum" sz="quarter" idx="12"/>
          </p:nvPr>
        </p:nvSpPr>
        <p:spPr/>
        <p:txBody>
          <a:bodyPr/>
          <a:lstStyle/>
          <a:p>
            <a:fld id="{4FAB73BC-B049-4115-A692-8D63A059BFB8}" type="slidenum">
              <a:rPr lang="en-US" smtClean="0"/>
              <a:t>23</a:t>
            </a:fld>
            <a:endParaRPr lang="en-US" dirty="0"/>
          </a:p>
        </p:txBody>
      </p:sp>
      <p:pic>
        <p:nvPicPr>
          <p:cNvPr id="3" name="Picture 2"/>
          <p:cNvPicPr>
            <a:picLocks noChangeAspect="1"/>
          </p:cNvPicPr>
          <p:nvPr/>
        </p:nvPicPr>
        <p:blipFill rotWithShape="1">
          <a:blip r:embed="rId2"/>
          <a:srcRect l="2625" r="8296" b="2127"/>
          <a:stretch/>
        </p:blipFill>
        <p:spPr>
          <a:xfrm>
            <a:off x="1024128" y="177580"/>
            <a:ext cx="7709055" cy="6413719"/>
          </a:xfrm>
          <a:prstGeom prst="rect">
            <a:avLst/>
          </a:prstGeom>
        </p:spPr>
      </p:pic>
    </p:spTree>
    <p:extLst>
      <p:ext uri="{BB962C8B-B14F-4D97-AF65-F5344CB8AC3E}">
        <p14:creationId xmlns:p14="http://schemas.microsoft.com/office/powerpoint/2010/main" val="1393198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a:t>
            </a:r>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dirty="0"/>
          </a:p>
        </p:txBody>
      </p:sp>
      <p:sp>
        <p:nvSpPr>
          <p:cNvPr id="5" name="Rectangle 1"/>
          <p:cNvSpPr>
            <a:spLocks noChangeArrowheads="1"/>
          </p:cNvSpPr>
          <p:nvPr/>
        </p:nvSpPr>
        <p:spPr bwMode="auto">
          <a:xfrm>
            <a:off x="1024128" y="2489602"/>
            <a:ext cx="5546390"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Logistic Regression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Accuracy 87.7 %</a:t>
            </a:r>
            <a:r>
              <a:rPr kumimoji="0" lang="en-US" altLang="en-US" sz="44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640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230632"/>
            <a:ext cx="9720072" cy="1499616"/>
          </a:xfrm>
        </p:spPr>
        <p:txBody>
          <a:bodyPr/>
          <a:lstStyle/>
          <a:p>
            <a:r>
              <a:rPr lang="en-US" dirty="0"/>
              <a:t>Findings</a:t>
            </a:r>
          </a:p>
        </p:txBody>
      </p:sp>
      <p:sp>
        <p:nvSpPr>
          <p:cNvPr id="3" name="Content Placeholder 2"/>
          <p:cNvSpPr>
            <a:spLocks noGrp="1"/>
          </p:cNvSpPr>
          <p:nvPr>
            <p:ph idx="1"/>
          </p:nvPr>
        </p:nvSpPr>
        <p:spPr>
          <a:xfrm>
            <a:off x="1024127" y="1231149"/>
            <a:ext cx="9720073" cy="4626334"/>
          </a:xfrm>
        </p:spPr>
        <p:txBody>
          <a:bodyPr/>
          <a:lstStyle/>
          <a:p>
            <a:pPr marL="457200" indent="-457200">
              <a:buFont typeface="+mj-lt"/>
              <a:buAutoNum type="arabicPeriod"/>
            </a:pPr>
            <a:r>
              <a:rPr lang="en-US" dirty="0"/>
              <a:t>The  ML Model’s Accuracy is 87.7 % and it is implying that it correctly predicts loan eligibility for approximately 87.7% of the test instances.</a:t>
            </a:r>
          </a:p>
          <a:p>
            <a:pPr marL="457200" indent="-457200">
              <a:buFont typeface="+mj-lt"/>
              <a:buAutoNum type="arabicPeriod"/>
            </a:pPr>
            <a:r>
              <a:rPr lang="en-US" dirty="0"/>
              <a:t>A precision of 0.87 indicates that out of all instances predicted as eligible for a loan, approximately 87% are indeed eligible.</a:t>
            </a:r>
          </a:p>
          <a:p>
            <a:pPr marL="457200" indent="-457200">
              <a:buFont typeface="+mj-lt"/>
              <a:buAutoNum type="arabicPeriod"/>
            </a:pPr>
            <a:r>
              <a:rPr lang="en-US" dirty="0"/>
              <a:t>A recall of 0.89 suggests that the model captures approximately 89% of all eligible loan applicants.</a:t>
            </a:r>
          </a:p>
          <a:p>
            <a:pPr marL="457200" indent="-457200">
              <a:buFont typeface="+mj-lt"/>
              <a:buAutoNum type="arabicPeriod"/>
            </a:pPr>
            <a:r>
              <a:rPr lang="en-US" dirty="0"/>
              <a:t>In this case, the MSE is approximately 0.123. Since MSE values closer to 0 indicate better model performance, this indicates that, on average, the model's predictions have a squared error of about 0.123.</a:t>
            </a:r>
          </a:p>
          <a:p>
            <a:pPr marL="457200" indent="-457200">
              <a:buFont typeface="+mj-lt"/>
              <a:buAutoNum type="arabicPeriod"/>
            </a:pPr>
            <a:r>
              <a:rPr lang="en-US" dirty="0"/>
              <a:t>Confusion Matrix:</a:t>
            </a:r>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25</a:t>
            </a:fld>
            <a:endParaRPr lang="en-US" dirty="0"/>
          </a:p>
        </p:txBody>
      </p:sp>
      <p:graphicFrame>
        <p:nvGraphicFramePr>
          <p:cNvPr id="5" name="Table 4">
            <a:extLst>
              <a:ext uri="{FF2B5EF4-FFF2-40B4-BE49-F238E27FC236}">
                <a16:creationId xmlns:a16="http://schemas.microsoft.com/office/drawing/2014/main" id="{0484F6CF-CD01-4452-9DE9-429B1048155E}"/>
              </a:ext>
            </a:extLst>
          </p:cNvPr>
          <p:cNvGraphicFramePr>
            <a:graphicFrameLocks noGrp="1"/>
          </p:cNvGraphicFramePr>
          <p:nvPr>
            <p:extLst>
              <p:ext uri="{D42A27DB-BD31-4B8C-83A1-F6EECF244321}">
                <p14:modId xmlns:p14="http://schemas.microsoft.com/office/powerpoint/2010/main" val="600655287"/>
              </p:ext>
            </p:extLst>
          </p:nvPr>
        </p:nvGraphicFramePr>
        <p:xfrm>
          <a:off x="1820164" y="500380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21067397"/>
                    </a:ext>
                  </a:extLst>
                </a:gridCol>
                <a:gridCol w="4064000">
                  <a:extLst>
                    <a:ext uri="{9D8B030D-6E8A-4147-A177-3AD203B41FA5}">
                      <a16:colId xmlns:a16="http://schemas.microsoft.com/office/drawing/2014/main" val="478096480"/>
                    </a:ext>
                  </a:extLst>
                </a:gridCol>
              </a:tblGrid>
              <a:tr h="370840">
                <a:tc>
                  <a:txBody>
                    <a:bodyPr/>
                    <a:lstStyle/>
                    <a:p>
                      <a:pPr algn="ctr"/>
                      <a:r>
                        <a:rPr lang="en-US" dirty="0"/>
                        <a:t>Types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Logistic Regression Value count</a:t>
                      </a:r>
                    </a:p>
                  </a:txBody>
                  <a:tcPr/>
                </a:tc>
                <a:extLst>
                  <a:ext uri="{0D108BD9-81ED-4DB2-BD59-A6C34878D82A}">
                    <a16:rowId xmlns:a16="http://schemas.microsoft.com/office/drawing/2014/main" val="2074125628"/>
                  </a:ext>
                </a:extLst>
              </a:tr>
              <a:tr h="370840">
                <a:tc>
                  <a:txBody>
                    <a:bodyPr/>
                    <a:lstStyle/>
                    <a:p>
                      <a:pPr algn="ctr"/>
                      <a:r>
                        <a:rPr lang="en-US" dirty="0"/>
                        <a:t>True Positive (TP)</a:t>
                      </a:r>
                    </a:p>
                  </a:txBody>
                  <a:tcPr/>
                </a:tc>
                <a:tc>
                  <a:txBody>
                    <a:bodyPr/>
                    <a:lstStyle/>
                    <a:p>
                      <a:pPr algn="ctr"/>
                      <a:r>
                        <a:rPr lang="en-US" dirty="0"/>
                        <a:t>158</a:t>
                      </a:r>
                    </a:p>
                  </a:txBody>
                  <a:tcPr/>
                </a:tc>
                <a:extLst>
                  <a:ext uri="{0D108BD9-81ED-4DB2-BD59-A6C34878D82A}">
                    <a16:rowId xmlns:a16="http://schemas.microsoft.com/office/drawing/2014/main" val="443312360"/>
                  </a:ext>
                </a:extLst>
              </a:tr>
              <a:tr h="370840">
                <a:tc>
                  <a:txBody>
                    <a:bodyPr/>
                    <a:lstStyle/>
                    <a:p>
                      <a:pPr algn="ctr"/>
                      <a:r>
                        <a:rPr lang="en-US" dirty="0"/>
                        <a:t>False Positive (FP)</a:t>
                      </a:r>
                    </a:p>
                  </a:txBody>
                  <a:tcPr/>
                </a:tc>
                <a:tc>
                  <a:txBody>
                    <a:bodyPr/>
                    <a:lstStyle/>
                    <a:p>
                      <a:pPr algn="ctr"/>
                      <a:r>
                        <a:rPr lang="en-US" dirty="0"/>
                        <a:t>25</a:t>
                      </a:r>
                    </a:p>
                  </a:txBody>
                  <a:tcPr/>
                </a:tc>
                <a:extLst>
                  <a:ext uri="{0D108BD9-81ED-4DB2-BD59-A6C34878D82A}">
                    <a16:rowId xmlns:a16="http://schemas.microsoft.com/office/drawing/2014/main" val="4249930393"/>
                  </a:ext>
                </a:extLst>
              </a:tr>
              <a:tr h="370840">
                <a:tc>
                  <a:txBody>
                    <a:bodyPr/>
                    <a:lstStyle/>
                    <a:p>
                      <a:pPr algn="ctr"/>
                      <a:r>
                        <a:rPr lang="en-US" dirty="0"/>
                        <a:t>False Negative (FN)</a:t>
                      </a:r>
                    </a:p>
                  </a:txBody>
                  <a:tcPr/>
                </a:tc>
                <a:tc>
                  <a:txBody>
                    <a:bodyPr/>
                    <a:lstStyle/>
                    <a:p>
                      <a:pPr algn="ctr"/>
                      <a:r>
                        <a:rPr lang="en-US" dirty="0"/>
                        <a:t>21</a:t>
                      </a:r>
                    </a:p>
                  </a:txBody>
                  <a:tcPr/>
                </a:tc>
                <a:extLst>
                  <a:ext uri="{0D108BD9-81ED-4DB2-BD59-A6C34878D82A}">
                    <a16:rowId xmlns:a16="http://schemas.microsoft.com/office/drawing/2014/main" val="2651825648"/>
                  </a:ext>
                </a:extLst>
              </a:tr>
              <a:tr h="370840">
                <a:tc>
                  <a:txBody>
                    <a:bodyPr/>
                    <a:lstStyle/>
                    <a:p>
                      <a:pPr algn="ctr"/>
                      <a:r>
                        <a:rPr lang="en-US" dirty="0"/>
                        <a:t>True Negative (TN)</a:t>
                      </a:r>
                    </a:p>
                  </a:txBody>
                  <a:tcPr/>
                </a:tc>
                <a:tc>
                  <a:txBody>
                    <a:bodyPr/>
                    <a:lstStyle/>
                    <a:p>
                      <a:pPr algn="ctr"/>
                      <a:r>
                        <a:rPr lang="en-US" dirty="0"/>
                        <a:t>170</a:t>
                      </a:r>
                    </a:p>
                  </a:txBody>
                  <a:tcPr/>
                </a:tc>
                <a:extLst>
                  <a:ext uri="{0D108BD9-81ED-4DB2-BD59-A6C34878D82A}">
                    <a16:rowId xmlns:a16="http://schemas.microsoft.com/office/drawing/2014/main" val="3632561037"/>
                  </a:ext>
                </a:extLst>
              </a:tr>
            </a:tbl>
          </a:graphicData>
        </a:graphic>
      </p:graphicFrame>
    </p:spTree>
    <p:extLst>
      <p:ext uri="{BB962C8B-B14F-4D97-AF65-F5344CB8AC3E}">
        <p14:creationId xmlns:p14="http://schemas.microsoft.com/office/powerpoint/2010/main" val="1396577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Evaluation</a:t>
            </a:r>
          </a:p>
        </p:txBody>
      </p:sp>
      <p:sp>
        <p:nvSpPr>
          <p:cNvPr id="4" name="Slide Number Placeholder 3"/>
          <p:cNvSpPr>
            <a:spLocks noGrp="1"/>
          </p:cNvSpPr>
          <p:nvPr>
            <p:ph type="sldNum" sz="quarter" idx="12"/>
          </p:nvPr>
        </p:nvSpPr>
        <p:spPr/>
        <p:txBody>
          <a:bodyPr/>
          <a:lstStyle/>
          <a:p>
            <a:fld id="{4FAB73BC-B049-4115-A692-8D63A059BFB8}" type="slidenum">
              <a:rPr lang="en-US" smtClean="0"/>
              <a:t>26</a:t>
            </a:fld>
            <a:endParaRPr lang="en-US" dirty="0"/>
          </a:p>
        </p:txBody>
      </p:sp>
      <p:pic>
        <p:nvPicPr>
          <p:cNvPr id="5" name="Picture 4"/>
          <p:cNvPicPr>
            <a:picLocks noChangeAspect="1"/>
          </p:cNvPicPr>
          <p:nvPr/>
        </p:nvPicPr>
        <p:blipFill>
          <a:blip r:embed="rId2"/>
          <a:stretch>
            <a:fillRect/>
          </a:stretch>
        </p:blipFill>
        <p:spPr>
          <a:xfrm>
            <a:off x="2657474" y="1611695"/>
            <a:ext cx="6924675" cy="4859009"/>
          </a:xfrm>
          <a:prstGeom prst="rect">
            <a:avLst/>
          </a:prstGeom>
        </p:spPr>
      </p:pic>
    </p:spTree>
    <p:extLst>
      <p:ext uri="{BB962C8B-B14F-4D97-AF65-F5344CB8AC3E}">
        <p14:creationId xmlns:p14="http://schemas.microsoft.com/office/powerpoint/2010/main" val="2996300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lstStyle/>
          <a:p>
            <a:pPr algn="just"/>
            <a:r>
              <a:rPr lang="en-US" dirty="0"/>
              <a:t>The logistic regression model shows potential for accurately predicting loan eligibility based on the provided features. Future work could involve further refinement of the model, exploration of additional algorithms such as Random Forest and Boosting, and incorporation of additional features to enhance predictive performance and robustness. Overall, leveraging machine learning techniques offers a promising approach to optimizing loan approval processes and minimizing the risk of default for lending institutions.</a:t>
            </a:r>
          </a:p>
        </p:txBody>
      </p:sp>
      <p:sp>
        <p:nvSpPr>
          <p:cNvPr id="4" name="Slide Number Placeholder 3"/>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1340466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a:t>
            </a:r>
          </a:p>
        </p:txBody>
      </p:sp>
      <p:sp>
        <p:nvSpPr>
          <p:cNvPr id="3" name="Content Placeholder 2"/>
          <p:cNvSpPr>
            <a:spLocks noGrp="1"/>
          </p:cNvSpPr>
          <p:nvPr>
            <p:ph idx="1"/>
          </p:nvPr>
        </p:nvSpPr>
        <p:spPr/>
        <p:txBody>
          <a:bodyPr/>
          <a:lstStyle/>
          <a:p>
            <a:r>
              <a:rPr lang="en-US"/>
              <a:t>Chowdhury, R., &amp; Dhar, B. K. (2012). The perspective of loan default problems of the commercial banking sector of Bangladesh: A closer look into the key contributory factors. </a:t>
            </a:r>
            <a:r>
              <a:rPr lang="en-US" i="1"/>
              <a:t>University of Science and Technology Annual (USTA)</a:t>
            </a:r>
            <a:r>
              <a:rPr lang="en-US"/>
              <a:t>, </a:t>
            </a:r>
            <a:r>
              <a:rPr lang="en-US" i="1"/>
              <a:t>18</a:t>
            </a:r>
            <a:r>
              <a:rPr lang="en-US"/>
              <a:t>(1), 71-87.</a:t>
            </a:r>
          </a:p>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3653036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878" y="2833116"/>
            <a:ext cx="9720072" cy="1499616"/>
          </a:xfrm>
        </p:spPr>
        <p:txBody>
          <a:bodyPr/>
          <a:lstStyle/>
          <a:p>
            <a:pPr algn="r"/>
            <a:r>
              <a:rPr lang="en-US"/>
              <a:t>Thank you</a:t>
            </a:r>
          </a:p>
        </p:txBody>
      </p:sp>
      <p:sp>
        <p:nvSpPr>
          <p:cNvPr id="4" name="Slide Number Placeholder 3"/>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419827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pic>
        <p:nvPicPr>
          <p:cNvPr id="5" name="Picture 4"/>
          <p:cNvPicPr>
            <a:picLocks noChangeAspect="1"/>
          </p:cNvPicPr>
          <p:nvPr/>
        </p:nvPicPr>
        <p:blipFill>
          <a:blip r:embed="rId2"/>
          <a:stretch>
            <a:fillRect/>
          </a:stretch>
        </p:blipFill>
        <p:spPr>
          <a:xfrm>
            <a:off x="8736271" y="2084832"/>
            <a:ext cx="3074729" cy="3074729"/>
          </a:xfrm>
          <a:prstGeom prst="rect">
            <a:avLst/>
          </a:prstGeom>
        </p:spPr>
      </p:pic>
      <p:sp>
        <p:nvSpPr>
          <p:cNvPr id="7" name="Rectangle 6"/>
          <p:cNvSpPr/>
          <p:nvPr/>
        </p:nvSpPr>
        <p:spPr>
          <a:xfrm>
            <a:off x="694266" y="1951482"/>
            <a:ext cx="7306734" cy="3763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gn="just">
              <a:buFont typeface="Arial" panose="020B0604020202020204" pitchFamily="34" charset="0"/>
              <a:buChar char="•"/>
            </a:pPr>
            <a:r>
              <a:rPr lang="en-US" sz="3200">
                <a:solidFill>
                  <a:sysClr val="windowText" lastClr="000000"/>
                </a:solidFill>
              </a:rPr>
              <a:t>Defaulted loans in the banking sector of Bangladesh reached an all-time high at </a:t>
            </a:r>
            <a:r>
              <a:rPr lang="en-US" sz="3200" b="1" u="sng">
                <a:solidFill>
                  <a:srgbClr val="FFC000"/>
                </a:solidFill>
                <a:effectLst>
                  <a:outerShdw blurRad="38100" dist="38100" dir="2700000" algn="tl">
                    <a:srgbClr val="000000">
                      <a:alpha val="43137"/>
                    </a:srgbClr>
                  </a:outerShdw>
                </a:effectLst>
              </a:rPr>
              <a:t>Tk 1.45 trillion</a:t>
            </a:r>
            <a:r>
              <a:rPr lang="en-US" sz="3200" b="1">
                <a:solidFill>
                  <a:srgbClr val="FFC000"/>
                </a:solidFill>
                <a:effectLst>
                  <a:outerShdw blurRad="38100" dist="38100" dir="2700000" algn="tl">
                    <a:srgbClr val="000000">
                      <a:alpha val="43137"/>
                    </a:srgbClr>
                  </a:outerShdw>
                </a:effectLst>
              </a:rPr>
              <a:t> </a:t>
            </a:r>
            <a:r>
              <a:rPr lang="en-US" sz="3200">
                <a:solidFill>
                  <a:sysClr val="windowText" lastClr="000000"/>
                </a:solidFill>
              </a:rPr>
              <a:t>(Bangladesh Bank, December 2023)</a:t>
            </a:r>
          </a:p>
          <a:p>
            <a:pPr marL="571500" indent="-571500" algn="just">
              <a:buFont typeface="Arial" panose="020B0604020202020204" pitchFamily="34" charset="0"/>
              <a:buChar char="•"/>
            </a:pPr>
            <a:r>
              <a:rPr lang="en-US" sz="3200">
                <a:solidFill>
                  <a:sysClr val="windowText" lastClr="000000"/>
                </a:solidFill>
              </a:rPr>
              <a:t>Half of the defaulted loans were risky, the banks </a:t>
            </a:r>
            <a:r>
              <a:rPr lang="en-US" sz="3200" b="1" u="sng">
                <a:solidFill>
                  <a:srgbClr val="FFC000"/>
                </a:solidFill>
                <a:effectLst>
                  <a:outerShdw blurRad="38100" dist="38100" dir="2700000" algn="tl">
                    <a:srgbClr val="000000">
                      <a:alpha val="43137"/>
                    </a:srgbClr>
                  </a:outerShdw>
                </a:effectLst>
              </a:rPr>
              <a:t>failed to assess the risk </a:t>
            </a:r>
            <a:r>
              <a:rPr lang="en-US" sz="3200">
                <a:solidFill>
                  <a:sysClr val="windowText" lastClr="000000"/>
                </a:solidFill>
              </a:rPr>
              <a:t>(</a:t>
            </a:r>
            <a:r>
              <a:rPr lang="pl-PL" sz="3200">
                <a:solidFill>
                  <a:sysClr val="windowText" lastClr="000000"/>
                </a:solidFill>
              </a:rPr>
              <a:t>Chowdhury</a:t>
            </a:r>
            <a:r>
              <a:rPr lang="en-US" sz="3200">
                <a:solidFill>
                  <a:sysClr val="windowText" lastClr="000000"/>
                </a:solidFill>
              </a:rPr>
              <a:t> </a:t>
            </a:r>
            <a:r>
              <a:rPr lang="pl-PL" sz="3200">
                <a:solidFill>
                  <a:sysClr val="windowText" lastClr="000000"/>
                </a:solidFill>
              </a:rPr>
              <a:t>&amp; Dhar</a:t>
            </a:r>
            <a:r>
              <a:rPr lang="en-US" sz="3200">
                <a:solidFill>
                  <a:sysClr val="windowText" lastClr="000000"/>
                </a:solidFill>
              </a:rPr>
              <a:t>, </a:t>
            </a:r>
            <a:r>
              <a:rPr lang="pl-PL" sz="3200">
                <a:solidFill>
                  <a:sysClr val="windowText" lastClr="000000"/>
                </a:solidFill>
              </a:rPr>
              <a:t>20</a:t>
            </a:r>
            <a:r>
              <a:rPr lang="en-US" sz="3200">
                <a:solidFill>
                  <a:sysClr val="windowText" lastClr="000000"/>
                </a:solidFill>
              </a:rPr>
              <a:t>2</a:t>
            </a:r>
            <a:r>
              <a:rPr lang="pl-PL" sz="3200">
                <a:solidFill>
                  <a:sysClr val="windowText" lastClr="000000"/>
                </a:solidFill>
              </a:rPr>
              <a:t>2)</a:t>
            </a:r>
            <a:endParaRPr lang="en-US" sz="3200">
              <a:solidFill>
                <a:sysClr val="windowText" lastClr="000000"/>
              </a:solidFill>
            </a:endParaRPr>
          </a:p>
        </p:txBody>
      </p:sp>
    </p:spTree>
    <p:extLst>
      <p:ext uri="{BB962C8B-B14F-4D97-AF65-F5344CB8AC3E}">
        <p14:creationId xmlns:p14="http://schemas.microsoft.com/office/powerpoint/2010/main" val="3888445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a:t>
            </a:r>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8912" y="2084832"/>
            <a:ext cx="3708738" cy="3708738"/>
          </a:xfrm>
          <a:prstGeom prst="rect">
            <a:avLst/>
          </a:prstGeom>
        </p:spPr>
      </p:pic>
      <p:graphicFrame>
        <p:nvGraphicFramePr>
          <p:cNvPr id="6" name="Diagram 5"/>
          <p:cNvGraphicFramePr/>
          <p:nvPr>
            <p:extLst>
              <p:ext uri="{D42A27DB-BD31-4B8C-83A1-F6EECF244321}">
                <p14:modId xmlns:p14="http://schemas.microsoft.com/office/powerpoint/2010/main" val="2097058016"/>
              </p:ext>
            </p:extLst>
          </p:nvPr>
        </p:nvGraphicFramePr>
        <p:xfrm>
          <a:off x="1024128" y="2084832"/>
          <a:ext cx="6595872" cy="4385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585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Dataset (Metadata)</a:t>
            </a:r>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graphicFrame>
        <p:nvGraphicFramePr>
          <p:cNvPr id="5" name="Diagram 4"/>
          <p:cNvGraphicFramePr/>
          <p:nvPr>
            <p:extLst>
              <p:ext uri="{D42A27DB-BD31-4B8C-83A1-F6EECF244321}">
                <p14:modId xmlns:p14="http://schemas.microsoft.com/office/powerpoint/2010/main" val="3933411919"/>
              </p:ext>
            </p:extLst>
          </p:nvPr>
        </p:nvGraphicFramePr>
        <p:xfrm>
          <a:off x="1955800" y="1913521"/>
          <a:ext cx="8128000" cy="4557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5959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Dataset  (variables)</a:t>
            </a:r>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51410714"/>
              </p:ext>
            </p:extLst>
          </p:nvPr>
        </p:nvGraphicFramePr>
        <p:xfrm>
          <a:off x="1024128" y="2084832"/>
          <a:ext cx="10501123" cy="4002786"/>
        </p:xfrm>
        <a:graphic>
          <a:graphicData uri="http://schemas.openxmlformats.org/drawingml/2006/table">
            <a:tbl>
              <a:tblPr firstRow="1" firstCol="1" bandRow="1">
                <a:tableStyleId>{5C22544A-7EE6-4342-B048-85BDC9FD1C3A}</a:tableStyleId>
              </a:tblPr>
              <a:tblGrid>
                <a:gridCol w="638486">
                  <a:extLst>
                    <a:ext uri="{9D8B030D-6E8A-4147-A177-3AD203B41FA5}">
                      <a16:colId xmlns:a16="http://schemas.microsoft.com/office/drawing/2014/main" val="4118019245"/>
                    </a:ext>
                  </a:extLst>
                </a:gridCol>
                <a:gridCol w="2585537">
                  <a:extLst>
                    <a:ext uri="{9D8B030D-6E8A-4147-A177-3AD203B41FA5}">
                      <a16:colId xmlns:a16="http://schemas.microsoft.com/office/drawing/2014/main" val="392046944"/>
                    </a:ext>
                  </a:extLst>
                </a:gridCol>
                <a:gridCol w="7277100">
                  <a:extLst>
                    <a:ext uri="{9D8B030D-6E8A-4147-A177-3AD203B41FA5}">
                      <a16:colId xmlns:a16="http://schemas.microsoft.com/office/drawing/2014/main" val="2191348158"/>
                    </a:ext>
                  </a:extLst>
                </a:gridCol>
              </a:tblGrid>
              <a:tr h="134091">
                <a:tc>
                  <a:txBody>
                    <a:bodyPr/>
                    <a:lstStyle/>
                    <a:p>
                      <a:pPr marL="0" marR="0">
                        <a:lnSpc>
                          <a:spcPct val="107000"/>
                        </a:lnSpc>
                        <a:spcBef>
                          <a:spcPts val="0"/>
                        </a:spcBef>
                        <a:spcAft>
                          <a:spcPts val="0"/>
                        </a:spcAft>
                      </a:pPr>
                      <a:r>
                        <a:rPr lang="en-US" sz="2800">
                          <a:effectLst/>
                        </a:rPr>
                        <a:t>Sl.</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Variable</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Description</a:t>
                      </a:r>
                      <a:endParaRPr lang="en-US" sz="2800">
                        <a:effectLst/>
                        <a:latin typeface="Calibri" panose="020F0502020204030204" pitchFamily="34" charset="0"/>
                        <a:ea typeface="Calibri" panose="020F0502020204030204" pitchFamily="34" charset="0"/>
                        <a:cs typeface="Vrinda"/>
                      </a:endParaRPr>
                    </a:p>
                  </a:txBody>
                  <a:tcPr marL="46988" marR="46988" marT="0" marB="0"/>
                </a:tc>
                <a:extLst>
                  <a:ext uri="{0D108BD9-81ED-4DB2-BD59-A6C34878D82A}">
                    <a16:rowId xmlns:a16="http://schemas.microsoft.com/office/drawing/2014/main" val="3755969625"/>
                  </a:ext>
                </a:extLst>
              </a:tr>
              <a:tr h="402272">
                <a:tc>
                  <a:txBody>
                    <a:bodyPr/>
                    <a:lstStyle/>
                    <a:p>
                      <a:pPr marL="0" marR="0">
                        <a:lnSpc>
                          <a:spcPct val="107000"/>
                        </a:lnSpc>
                        <a:spcBef>
                          <a:spcPts val="0"/>
                        </a:spcBef>
                        <a:spcAft>
                          <a:spcPts val="0"/>
                        </a:spcAft>
                      </a:pPr>
                      <a:r>
                        <a:rPr lang="en-US" sz="2800">
                          <a:effectLst/>
                        </a:rPr>
                        <a:t>1</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Credit Policy</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Whether the borrower meets the credit underwriting criteria of LendingClub.com or not</a:t>
                      </a:r>
                      <a:endParaRPr lang="en-US" sz="2800">
                        <a:effectLst/>
                        <a:latin typeface="Calibri" panose="020F0502020204030204" pitchFamily="34" charset="0"/>
                        <a:ea typeface="Calibri" panose="020F0502020204030204" pitchFamily="34" charset="0"/>
                        <a:cs typeface="Vrinda"/>
                      </a:endParaRPr>
                    </a:p>
                  </a:txBody>
                  <a:tcPr marL="46988" marR="46988" marT="0" marB="0"/>
                </a:tc>
                <a:extLst>
                  <a:ext uri="{0D108BD9-81ED-4DB2-BD59-A6C34878D82A}">
                    <a16:rowId xmlns:a16="http://schemas.microsoft.com/office/drawing/2014/main" val="662640508"/>
                  </a:ext>
                </a:extLst>
              </a:tr>
              <a:tr h="536363">
                <a:tc>
                  <a:txBody>
                    <a:bodyPr/>
                    <a:lstStyle/>
                    <a:p>
                      <a:pPr marL="0" marR="0">
                        <a:lnSpc>
                          <a:spcPct val="107000"/>
                        </a:lnSpc>
                        <a:spcBef>
                          <a:spcPts val="0"/>
                        </a:spcBef>
                        <a:spcAft>
                          <a:spcPts val="0"/>
                        </a:spcAft>
                      </a:pPr>
                      <a:r>
                        <a:rPr lang="en-US" sz="2800">
                          <a:effectLst/>
                        </a:rPr>
                        <a:t>2</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Purpose</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The purpose of the loan (takes values "credit_card", "debt_consolidation", "educational", "major_purchase", "small_business", and "all_other")</a:t>
                      </a:r>
                      <a:endParaRPr lang="en-US" sz="2800">
                        <a:effectLst/>
                        <a:latin typeface="Calibri" panose="020F0502020204030204" pitchFamily="34" charset="0"/>
                        <a:ea typeface="Calibri" panose="020F0502020204030204" pitchFamily="34" charset="0"/>
                        <a:cs typeface="Vrinda"/>
                      </a:endParaRPr>
                    </a:p>
                  </a:txBody>
                  <a:tcPr marL="46988" marR="46988" marT="0" marB="0"/>
                </a:tc>
                <a:extLst>
                  <a:ext uri="{0D108BD9-81ED-4DB2-BD59-A6C34878D82A}">
                    <a16:rowId xmlns:a16="http://schemas.microsoft.com/office/drawing/2014/main" val="3433322296"/>
                  </a:ext>
                </a:extLst>
              </a:tr>
              <a:tr h="134091">
                <a:tc>
                  <a:txBody>
                    <a:bodyPr/>
                    <a:lstStyle/>
                    <a:p>
                      <a:pPr marL="0" marR="0">
                        <a:lnSpc>
                          <a:spcPct val="107000"/>
                        </a:lnSpc>
                        <a:spcBef>
                          <a:spcPts val="0"/>
                        </a:spcBef>
                        <a:spcAft>
                          <a:spcPts val="0"/>
                        </a:spcAft>
                      </a:pPr>
                      <a:r>
                        <a:rPr lang="en-US" sz="2800">
                          <a:effectLst/>
                        </a:rPr>
                        <a:t>3</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Interest Rate</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The interest rate of the loan</a:t>
                      </a:r>
                      <a:endParaRPr lang="en-US" sz="2800">
                        <a:effectLst/>
                        <a:latin typeface="Calibri" panose="020F0502020204030204" pitchFamily="34" charset="0"/>
                        <a:ea typeface="Calibri" panose="020F0502020204030204" pitchFamily="34" charset="0"/>
                        <a:cs typeface="Vrinda"/>
                      </a:endParaRPr>
                    </a:p>
                  </a:txBody>
                  <a:tcPr marL="46988" marR="46988" marT="0" marB="0"/>
                </a:tc>
                <a:extLst>
                  <a:ext uri="{0D108BD9-81ED-4DB2-BD59-A6C34878D82A}">
                    <a16:rowId xmlns:a16="http://schemas.microsoft.com/office/drawing/2014/main" val="897428022"/>
                  </a:ext>
                </a:extLst>
              </a:tr>
              <a:tr h="268182">
                <a:tc>
                  <a:txBody>
                    <a:bodyPr/>
                    <a:lstStyle/>
                    <a:p>
                      <a:pPr marL="0" marR="0">
                        <a:lnSpc>
                          <a:spcPct val="107000"/>
                        </a:lnSpc>
                        <a:spcBef>
                          <a:spcPts val="0"/>
                        </a:spcBef>
                        <a:spcAft>
                          <a:spcPts val="0"/>
                        </a:spcAft>
                      </a:pPr>
                      <a:r>
                        <a:rPr lang="en-US" sz="2800">
                          <a:effectLst/>
                        </a:rPr>
                        <a:t>4</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Installment</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The monthly installments owed by the borrower</a:t>
                      </a:r>
                      <a:endParaRPr lang="en-US" sz="2800">
                        <a:effectLst/>
                        <a:latin typeface="Calibri" panose="020F0502020204030204" pitchFamily="34" charset="0"/>
                        <a:ea typeface="Calibri" panose="020F0502020204030204" pitchFamily="34" charset="0"/>
                        <a:cs typeface="Vrinda"/>
                      </a:endParaRPr>
                    </a:p>
                  </a:txBody>
                  <a:tcPr marL="46988" marR="46988" marT="0" marB="0"/>
                </a:tc>
                <a:extLst>
                  <a:ext uri="{0D108BD9-81ED-4DB2-BD59-A6C34878D82A}">
                    <a16:rowId xmlns:a16="http://schemas.microsoft.com/office/drawing/2014/main" val="3715122673"/>
                  </a:ext>
                </a:extLst>
              </a:tr>
            </a:tbl>
          </a:graphicData>
        </a:graphic>
      </p:graphicFrame>
    </p:spTree>
    <p:extLst>
      <p:ext uri="{BB962C8B-B14F-4D97-AF65-F5344CB8AC3E}">
        <p14:creationId xmlns:p14="http://schemas.microsoft.com/office/powerpoint/2010/main" val="312355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Dataset  (variables)</a:t>
            </a:r>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68144861"/>
              </p:ext>
            </p:extLst>
          </p:nvPr>
        </p:nvGraphicFramePr>
        <p:xfrm>
          <a:off x="1024127" y="2084832"/>
          <a:ext cx="10501123" cy="4002786"/>
        </p:xfrm>
        <a:graphic>
          <a:graphicData uri="http://schemas.openxmlformats.org/drawingml/2006/table">
            <a:tbl>
              <a:tblPr firstRow="1" firstCol="1" bandRow="1">
                <a:tableStyleId>{5C22544A-7EE6-4342-B048-85BDC9FD1C3A}</a:tableStyleId>
              </a:tblPr>
              <a:tblGrid>
                <a:gridCol w="638486">
                  <a:extLst>
                    <a:ext uri="{9D8B030D-6E8A-4147-A177-3AD203B41FA5}">
                      <a16:colId xmlns:a16="http://schemas.microsoft.com/office/drawing/2014/main" val="4118019245"/>
                    </a:ext>
                  </a:extLst>
                </a:gridCol>
                <a:gridCol w="2585537">
                  <a:extLst>
                    <a:ext uri="{9D8B030D-6E8A-4147-A177-3AD203B41FA5}">
                      <a16:colId xmlns:a16="http://schemas.microsoft.com/office/drawing/2014/main" val="392046944"/>
                    </a:ext>
                  </a:extLst>
                </a:gridCol>
                <a:gridCol w="7277100">
                  <a:extLst>
                    <a:ext uri="{9D8B030D-6E8A-4147-A177-3AD203B41FA5}">
                      <a16:colId xmlns:a16="http://schemas.microsoft.com/office/drawing/2014/main" val="2191348158"/>
                    </a:ext>
                  </a:extLst>
                </a:gridCol>
              </a:tblGrid>
              <a:tr h="134091">
                <a:tc>
                  <a:txBody>
                    <a:bodyPr/>
                    <a:lstStyle/>
                    <a:p>
                      <a:pPr marL="0" marR="0">
                        <a:lnSpc>
                          <a:spcPct val="107000"/>
                        </a:lnSpc>
                        <a:spcBef>
                          <a:spcPts val="0"/>
                        </a:spcBef>
                        <a:spcAft>
                          <a:spcPts val="0"/>
                        </a:spcAft>
                      </a:pPr>
                      <a:r>
                        <a:rPr lang="en-US" sz="2800">
                          <a:effectLst/>
                        </a:rPr>
                        <a:t>Sl.</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Variable</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Description</a:t>
                      </a:r>
                      <a:endParaRPr lang="en-US" sz="2800">
                        <a:effectLst/>
                        <a:latin typeface="Calibri" panose="020F0502020204030204" pitchFamily="34" charset="0"/>
                        <a:ea typeface="Calibri" panose="020F0502020204030204" pitchFamily="34" charset="0"/>
                        <a:cs typeface="Vrinda"/>
                      </a:endParaRPr>
                    </a:p>
                  </a:txBody>
                  <a:tcPr marL="46988" marR="46988" marT="0" marB="0"/>
                </a:tc>
                <a:extLst>
                  <a:ext uri="{0D108BD9-81ED-4DB2-BD59-A6C34878D82A}">
                    <a16:rowId xmlns:a16="http://schemas.microsoft.com/office/drawing/2014/main" val="3755969625"/>
                  </a:ext>
                </a:extLst>
              </a:tr>
              <a:tr h="268182">
                <a:tc>
                  <a:txBody>
                    <a:bodyPr/>
                    <a:lstStyle/>
                    <a:p>
                      <a:pPr marL="0" marR="0">
                        <a:lnSpc>
                          <a:spcPct val="107000"/>
                        </a:lnSpc>
                        <a:spcBef>
                          <a:spcPts val="0"/>
                        </a:spcBef>
                        <a:spcAft>
                          <a:spcPts val="0"/>
                        </a:spcAft>
                      </a:pPr>
                      <a:r>
                        <a:rPr lang="en-US" sz="2800">
                          <a:effectLst/>
                        </a:rPr>
                        <a:t>5</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Logarithm of Annual Income</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The natural log of the self-reported annual income of the borrower</a:t>
                      </a:r>
                      <a:endParaRPr lang="en-US" sz="2800">
                        <a:effectLst/>
                        <a:latin typeface="Calibri" panose="020F0502020204030204" pitchFamily="34" charset="0"/>
                        <a:ea typeface="Calibri" panose="020F0502020204030204" pitchFamily="34" charset="0"/>
                        <a:cs typeface="Vrinda"/>
                      </a:endParaRPr>
                    </a:p>
                  </a:txBody>
                  <a:tcPr marL="46988" marR="46988" marT="0" marB="0"/>
                </a:tc>
                <a:extLst>
                  <a:ext uri="{0D108BD9-81ED-4DB2-BD59-A6C34878D82A}">
                    <a16:rowId xmlns:a16="http://schemas.microsoft.com/office/drawing/2014/main" val="2690122849"/>
                  </a:ext>
                </a:extLst>
              </a:tr>
              <a:tr h="268182">
                <a:tc>
                  <a:txBody>
                    <a:bodyPr/>
                    <a:lstStyle/>
                    <a:p>
                      <a:pPr marL="0" marR="0">
                        <a:lnSpc>
                          <a:spcPct val="107000"/>
                        </a:lnSpc>
                        <a:spcBef>
                          <a:spcPts val="0"/>
                        </a:spcBef>
                        <a:spcAft>
                          <a:spcPts val="0"/>
                        </a:spcAft>
                      </a:pPr>
                      <a:r>
                        <a:rPr lang="en-US" sz="2800">
                          <a:effectLst/>
                        </a:rPr>
                        <a:t>6</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Debt-to-Income Ratio</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amount of debt divided by annual income of the borrower</a:t>
                      </a:r>
                      <a:endParaRPr lang="en-US" sz="2800">
                        <a:effectLst/>
                        <a:latin typeface="Calibri" panose="020F0502020204030204" pitchFamily="34" charset="0"/>
                        <a:ea typeface="Calibri" panose="020F0502020204030204" pitchFamily="34" charset="0"/>
                        <a:cs typeface="Vrinda"/>
                      </a:endParaRPr>
                    </a:p>
                  </a:txBody>
                  <a:tcPr marL="46988" marR="46988" marT="0" marB="0"/>
                </a:tc>
                <a:extLst>
                  <a:ext uri="{0D108BD9-81ED-4DB2-BD59-A6C34878D82A}">
                    <a16:rowId xmlns:a16="http://schemas.microsoft.com/office/drawing/2014/main" val="704056456"/>
                  </a:ext>
                </a:extLst>
              </a:tr>
              <a:tr h="134091">
                <a:tc>
                  <a:txBody>
                    <a:bodyPr/>
                    <a:lstStyle/>
                    <a:p>
                      <a:pPr marL="0" marR="0">
                        <a:lnSpc>
                          <a:spcPct val="107000"/>
                        </a:lnSpc>
                        <a:spcBef>
                          <a:spcPts val="0"/>
                        </a:spcBef>
                        <a:spcAft>
                          <a:spcPts val="0"/>
                        </a:spcAft>
                      </a:pPr>
                      <a:r>
                        <a:rPr lang="en-US" sz="2800">
                          <a:effectLst/>
                        </a:rPr>
                        <a:t>7</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FICO Credit Score</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The FICO credit score of the borrower</a:t>
                      </a:r>
                      <a:endParaRPr lang="en-US" sz="2800">
                        <a:effectLst/>
                        <a:latin typeface="Calibri" panose="020F0502020204030204" pitchFamily="34" charset="0"/>
                        <a:ea typeface="Calibri" panose="020F0502020204030204" pitchFamily="34" charset="0"/>
                        <a:cs typeface="Vrinda"/>
                      </a:endParaRPr>
                    </a:p>
                  </a:txBody>
                  <a:tcPr marL="46988" marR="46988" marT="0" marB="0"/>
                </a:tc>
                <a:extLst>
                  <a:ext uri="{0D108BD9-81ED-4DB2-BD59-A6C34878D82A}">
                    <a16:rowId xmlns:a16="http://schemas.microsoft.com/office/drawing/2014/main" val="2169172332"/>
                  </a:ext>
                </a:extLst>
              </a:tr>
              <a:tr h="268182">
                <a:tc>
                  <a:txBody>
                    <a:bodyPr/>
                    <a:lstStyle/>
                    <a:p>
                      <a:pPr marL="0" marR="0">
                        <a:lnSpc>
                          <a:spcPct val="107000"/>
                        </a:lnSpc>
                        <a:spcBef>
                          <a:spcPts val="0"/>
                        </a:spcBef>
                        <a:spcAft>
                          <a:spcPts val="0"/>
                        </a:spcAft>
                      </a:pPr>
                      <a:r>
                        <a:rPr lang="en-US" sz="2800">
                          <a:effectLst/>
                        </a:rPr>
                        <a:t>8</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Days with Credit Line</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The number of days the borrower has had a credit line</a:t>
                      </a:r>
                      <a:endParaRPr lang="en-US" sz="2800">
                        <a:effectLst/>
                        <a:latin typeface="Calibri" panose="020F0502020204030204" pitchFamily="34" charset="0"/>
                        <a:ea typeface="Calibri" panose="020F0502020204030204" pitchFamily="34" charset="0"/>
                        <a:cs typeface="Vrinda"/>
                      </a:endParaRPr>
                    </a:p>
                  </a:txBody>
                  <a:tcPr marL="46988" marR="46988" marT="0" marB="0"/>
                </a:tc>
                <a:extLst>
                  <a:ext uri="{0D108BD9-81ED-4DB2-BD59-A6C34878D82A}">
                    <a16:rowId xmlns:a16="http://schemas.microsoft.com/office/drawing/2014/main" val="2962521142"/>
                  </a:ext>
                </a:extLst>
              </a:tr>
            </a:tbl>
          </a:graphicData>
        </a:graphic>
      </p:graphicFrame>
    </p:spTree>
    <p:extLst>
      <p:ext uri="{BB962C8B-B14F-4D97-AF65-F5344CB8AC3E}">
        <p14:creationId xmlns:p14="http://schemas.microsoft.com/office/powerpoint/2010/main" val="340206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Dataset  (variables)</a:t>
            </a:r>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90613992"/>
              </p:ext>
            </p:extLst>
          </p:nvPr>
        </p:nvGraphicFramePr>
        <p:xfrm>
          <a:off x="1024128" y="2015617"/>
          <a:ext cx="10596373" cy="4374833"/>
        </p:xfrm>
        <a:graphic>
          <a:graphicData uri="http://schemas.openxmlformats.org/drawingml/2006/table">
            <a:tbl>
              <a:tblPr firstRow="1" firstCol="1" bandRow="1">
                <a:tableStyleId>{5C22544A-7EE6-4342-B048-85BDC9FD1C3A}</a:tableStyleId>
              </a:tblPr>
              <a:tblGrid>
                <a:gridCol w="644277">
                  <a:extLst>
                    <a:ext uri="{9D8B030D-6E8A-4147-A177-3AD203B41FA5}">
                      <a16:colId xmlns:a16="http://schemas.microsoft.com/office/drawing/2014/main" val="4118019245"/>
                    </a:ext>
                  </a:extLst>
                </a:gridCol>
                <a:gridCol w="2865496">
                  <a:extLst>
                    <a:ext uri="{9D8B030D-6E8A-4147-A177-3AD203B41FA5}">
                      <a16:colId xmlns:a16="http://schemas.microsoft.com/office/drawing/2014/main" val="392046944"/>
                    </a:ext>
                  </a:extLst>
                </a:gridCol>
                <a:gridCol w="7086600">
                  <a:extLst>
                    <a:ext uri="{9D8B030D-6E8A-4147-A177-3AD203B41FA5}">
                      <a16:colId xmlns:a16="http://schemas.microsoft.com/office/drawing/2014/main" val="2191348158"/>
                    </a:ext>
                  </a:extLst>
                </a:gridCol>
              </a:tblGrid>
              <a:tr h="134091">
                <a:tc>
                  <a:txBody>
                    <a:bodyPr/>
                    <a:lstStyle/>
                    <a:p>
                      <a:pPr marL="0" marR="0">
                        <a:lnSpc>
                          <a:spcPct val="107000"/>
                        </a:lnSpc>
                        <a:spcBef>
                          <a:spcPts val="0"/>
                        </a:spcBef>
                        <a:spcAft>
                          <a:spcPts val="0"/>
                        </a:spcAft>
                      </a:pPr>
                      <a:r>
                        <a:rPr lang="en-US" sz="2800">
                          <a:effectLst/>
                        </a:rPr>
                        <a:t>Sl.</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Variable</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Description</a:t>
                      </a:r>
                      <a:endParaRPr lang="en-US" sz="2800">
                        <a:effectLst/>
                        <a:latin typeface="Calibri" panose="020F0502020204030204" pitchFamily="34" charset="0"/>
                        <a:ea typeface="Calibri" panose="020F0502020204030204" pitchFamily="34" charset="0"/>
                        <a:cs typeface="Vrinda"/>
                      </a:endParaRPr>
                    </a:p>
                  </a:txBody>
                  <a:tcPr marL="46988" marR="46988" marT="0" marB="0"/>
                </a:tc>
                <a:extLst>
                  <a:ext uri="{0D108BD9-81ED-4DB2-BD59-A6C34878D82A}">
                    <a16:rowId xmlns:a16="http://schemas.microsoft.com/office/drawing/2014/main" val="3755969625"/>
                  </a:ext>
                </a:extLst>
              </a:tr>
              <a:tr h="268182">
                <a:tc>
                  <a:txBody>
                    <a:bodyPr/>
                    <a:lstStyle/>
                    <a:p>
                      <a:pPr marL="0" marR="0">
                        <a:lnSpc>
                          <a:spcPct val="107000"/>
                        </a:lnSpc>
                        <a:spcBef>
                          <a:spcPts val="0"/>
                        </a:spcBef>
                        <a:spcAft>
                          <a:spcPts val="0"/>
                        </a:spcAft>
                      </a:pPr>
                      <a:r>
                        <a:rPr lang="en-US" sz="2800">
                          <a:effectLst/>
                        </a:rPr>
                        <a:t>9</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Revolving Balance</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600">
                          <a:effectLst/>
                        </a:rPr>
                        <a:t>Amount unpaid at the end of the credit card billing cycle</a:t>
                      </a:r>
                      <a:endParaRPr lang="en-US" sz="2600">
                        <a:effectLst/>
                        <a:latin typeface="Calibri" panose="020F0502020204030204" pitchFamily="34" charset="0"/>
                        <a:ea typeface="Calibri" panose="020F0502020204030204" pitchFamily="34" charset="0"/>
                        <a:cs typeface="Vrinda"/>
                      </a:endParaRPr>
                    </a:p>
                  </a:txBody>
                  <a:tcPr marL="46988" marR="46988" marT="0" marB="0"/>
                </a:tc>
                <a:extLst>
                  <a:ext uri="{0D108BD9-81ED-4DB2-BD59-A6C34878D82A}">
                    <a16:rowId xmlns:a16="http://schemas.microsoft.com/office/drawing/2014/main" val="3066526123"/>
                  </a:ext>
                </a:extLst>
              </a:tr>
              <a:tr h="268182">
                <a:tc>
                  <a:txBody>
                    <a:bodyPr/>
                    <a:lstStyle/>
                    <a:p>
                      <a:pPr marL="0" marR="0">
                        <a:lnSpc>
                          <a:spcPct val="107000"/>
                        </a:lnSpc>
                        <a:spcBef>
                          <a:spcPts val="0"/>
                        </a:spcBef>
                        <a:spcAft>
                          <a:spcPts val="0"/>
                        </a:spcAft>
                      </a:pPr>
                      <a:r>
                        <a:rPr lang="en-US" sz="2800">
                          <a:effectLst/>
                        </a:rPr>
                        <a:t>10</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Revolving Line Utilization Rate</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600">
                          <a:effectLst/>
                        </a:rPr>
                        <a:t>The amount of the credit line used relative to total credit available</a:t>
                      </a:r>
                      <a:endParaRPr lang="en-US" sz="2600">
                        <a:effectLst/>
                        <a:latin typeface="Calibri" panose="020F0502020204030204" pitchFamily="34" charset="0"/>
                        <a:ea typeface="Calibri" panose="020F0502020204030204" pitchFamily="34" charset="0"/>
                        <a:cs typeface="Vrinda"/>
                      </a:endParaRPr>
                    </a:p>
                  </a:txBody>
                  <a:tcPr marL="46988" marR="46988" marT="0" marB="0"/>
                </a:tc>
                <a:extLst>
                  <a:ext uri="{0D108BD9-81ED-4DB2-BD59-A6C34878D82A}">
                    <a16:rowId xmlns:a16="http://schemas.microsoft.com/office/drawing/2014/main" val="1922493238"/>
                  </a:ext>
                </a:extLst>
              </a:tr>
              <a:tr h="268182">
                <a:tc>
                  <a:txBody>
                    <a:bodyPr/>
                    <a:lstStyle/>
                    <a:p>
                      <a:pPr marL="0" marR="0">
                        <a:lnSpc>
                          <a:spcPct val="107000"/>
                        </a:lnSpc>
                        <a:spcBef>
                          <a:spcPts val="0"/>
                        </a:spcBef>
                        <a:spcAft>
                          <a:spcPts val="0"/>
                        </a:spcAft>
                      </a:pPr>
                      <a:r>
                        <a:rPr lang="en-US" sz="2800">
                          <a:effectLst/>
                        </a:rPr>
                        <a:t>11</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Inquiries in the Last 6 Months</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600">
                          <a:effectLst/>
                        </a:rPr>
                        <a:t>The borrower's number of inquiries in the last 6 months.</a:t>
                      </a:r>
                      <a:endParaRPr lang="en-US" sz="2600">
                        <a:effectLst/>
                        <a:latin typeface="Calibri" panose="020F0502020204030204" pitchFamily="34" charset="0"/>
                        <a:ea typeface="Calibri" panose="020F0502020204030204" pitchFamily="34" charset="0"/>
                        <a:cs typeface="Vrinda"/>
                      </a:endParaRPr>
                    </a:p>
                  </a:txBody>
                  <a:tcPr marL="46988" marR="46988" marT="0" marB="0"/>
                </a:tc>
                <a:extLst>
                  <a:ext uri="{0D108BD9-81ED-4DB2-BD59-A6C34878D82A}">
                    <a16:rowId xmlns:a16="http://schemas.microsoft.com/office/drawing/2014/main" val="2516955113"/>
                  </a:ext>
                </a:extLst>
              </a:tr>
              <a:tr h="402272">
                <a:tc>
                  <a:txBody>
                    <a:bodyPr/>
                    <a:lstStyle/>
                    <a:p>
                      <a:pPr marL="0" marR="0">
                        <a:lnSpc>
                          <a:spcPct val="107000"/>
                        </a:lnSpc>
                        <a:spcBef>
                          <a:spcPts val="0"/>
                        </a:spcBef>
                        <a:spcAft>
                          <a:spcPts val="0"/>
                        </a:spcAft>
                      </a:pPr>
                      <a:r>
                        <a:rPr lang="en-US" sz="2800">
                          <a:effectLst/>
                        </a:rPr>
                        <a:t>12</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Delinquencies in the Last 2 Years</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600">
                          <a:effectLst/>
                        </a:rPr>
                        <a:t>The number of times the borrower had been 30+ days past due in last 2 years</a:t>
                      </a:r>
                      <a:endParaRPr lang="en-US" sz="2600">
                        <a:effectLst/>
                        <a:latin typeface="Calibri" panose="020F0502020204030204" pitchFamily="34" charset="0"/>
                        <a:ea typeface="Calibri" panose="020F0502020204030204" pitchFamily="34" charset="0"/>
                        <a:cs typeface="Vrinda"/>
                      </a:endParaRPr>
                    </a:p>
                  </a:txBody>
                  <a:tcPr marL="46988" marR="46988" marT="0" marB="0"/>
                </a:tc>
                <a:extLst>
                  <a:ext uri="{0D108BD9-81ED-4DB2-BD59-A6C34878D82A}">
                    <a16:rowId xmlns:a16="http://schemas.microsoft.com/office/drawing/2014/main" val="1170246971"/>
                  </a:ext>
                </a:extLst>
              </a:tr>
              <a:tr h="402272">
                <a:tc>
                  <a:txBody>
                    <a:bodyPr/>
                    <a:lstStyle/>
                    <a:p>
                      <a:pPr marL="0" marR="0">
                        <a:lnSpc>
                          <a:spcPct val="107000"/>
                        </a:lnSpc>
                        <a:spcBef>
                          <a:spcPts val="0"/>
                        </a:spcBef>
                        <a:spcAft>
                          <a:spcPts val="0"/>
                        </a:spcAft>
                      </a:pPr>
                      <a:r>
                        <a:rPr lang="en-US" sz="2800">
                          <a:effectLst/>
                        </a:rPr>
                        <a:t>13</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800">
                          <a:effectLst/>
                        </a:rPr>
                        <a:t>Public Records</a:t>
                      </a:r>
                      <a:endParaRPr lang="en-US" sz="2800">
                        <a:effectLst/>
                        <a:latin typeface="Calibri" panose="020F0502020204030204" pitchFamily="34" charset="0"/>
                        <a:ea typeface="Calibri" panose="020F0502020204030204" pitchFamily="34" charset="0"/>
                        <a:cs typeface="Vrinda"/>
                      </a:endParaRPr>
                    </a:p>
                  </a:txBody>
                  <a:tcPr marL="46988" marR="46988" marT="0" marB="0"/>
                </a:tc>
                <a:tc>
                  <a:txBody>
                    <a:bodyPr/>
                    <a:lstStyle/>
                    <a:p>
                      <a:pPr marL="0" marR="0">
                        <a:lnSpc>
                          <a:spcPct val="107000"/>
                        </a:lnSpc>
                        <a:spcBef>
                          <a:spcPts val="0"/>
                        </a:spcBef>
                        <a:spcAft>
                          <a:spcPts val="0"/>
                        </a:spcAft>
                      </a:pPr>
                      <a:r>
                        <a:rPr lang="en-US" sz="2600">
                          <a:effectLst/>
                        </a:rPr>
                        <a:t>The borrower's number of derogatory public records</a:t>
                      </a:r>
                      <a:endParaRPr lang="en-US" sz="2600">
                        <a:effectLst/>
                        <a:latin typeface="Calibri" panose="020F0502020204030204" pitchFamily="34" charset="0"/>
                        <a:ea typeface="Calibri" panose="020F0502020204030204" pitchFamily="34" charset="0"/>
                        <a:cs typeface="Vrinda"/>
                      </a:endParaRPr>
                    </a:p>
                  </a:txBody>
                  <a:tcPr marL="46988" marR="46988" marT="0" marB="0"/>
                </a:tc>
                <a:extLst>
                  <a:ext uri="{0D108BD9-81ED-4DB2-BD59-A6C34878D82A}">
                    <a16:rowId xmlns:a16="http://schemas.microsoft.com/office/drawing/2014/main" val="305092985"/>
                  </a:ext>
                </a:extLst>
              </a:tr>
            </a:tbl>
          </a:graphicData>
        </a:graphic>
      </p:graphicFrame>
    </p:spTree>
    <p:extLst>
      <p:ext uri="{BB962C8B-B14F-4D97-AF65-F5344CB8AC3E}">
        <p14:creationId xmlns:p14="http://schemas.microsoft.com/office/powerpoint/2010/main" val="128728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datatypes</a:t>
            </a:r>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pic>
        <p:nvPicPr>
          <p:cNvPr id="6" name="Picture 5"/>
          <p:cNvPicPr>
            <a:picLocks noChangeAspect="1"/>
          </p:cNvPicPr>
          <p:nvPr/>
        </p:nvPicPr>
        <p:blipFill rotWithShape="1">
          <a:blip r:embed="rId2"/>
          <a:srcRect b="2233"/>
          <a:stretch/>
        </p:blipFill>
        <p:spPr>
          <a:xfrm>
            <a:off x="1195387" y="1878560"/>
            <a:ext cx="4424363" cy="4396510"/>
          </a:xfrm>
          <a:prstGeom prst="rect">
            <a:avLst/>
          </a:prstGeom>
          <a:ln>
            <a:noFill/>
          </a:ln>
          <a:effectLst>
            <a:outerShdw blurRad="292100" dist="139700" dir="2700000" algn="tl" rotWithShape="0">
              <a:srgbClr val="333333">
                <a:alpha val="65000"/>
              </a:srgbClr>
            </a:outerShdw>
          </a:effectLst>
        </p:spPr>
      </p:pic>
      <p:cxnSp>
        <p:nvCxnSpPr>
          <p:cNvPr id="8" name="Straight Connector 7"/>
          <p:cNvCxnSpPr>
            <a:endCxn id="18" idx="2"/>
          </p:cNvCxnSpPr>
          <p:nvPr/>
        </p:nvCxnSpPr>
        <p:spPr>
          <a:xfrm>
            <a:off x="5335926" y="2092143"/>
            <a:ext cx="3918140" cy="15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19" idx="2"/>
          </p:cNvCxnSpPr>
          <p:nvPr/>
        </p:nvCxnSpPr>
        <p:spPr>
          <a:xfrm>
            <a:off x="5353050" y="2389632"/>
            <a:ext cx="3922183" cy="2419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53050" y="2683382"/>
            <a:ext cx="4057650" cy="2179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9" idx="2"/>
          </p:cNvCxnSpPr>
          <p:nvPr/>
        </p:nvCxnSpPr>
        <p:spPr>
          <a:xfrm>
            <a:off x="5353050" y="2977132"/>
            <a:ext cx="3922183" cy="1832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9" idx="2"/>
          </p:cNvCxnSpPr>
          <p:nvPr/>
        </p:nvCxnSpPr>
        <p:spPr>
          <a:xfrm>
            <a:off x="5353050" y="3298123"/>
            <a:ext cx="3922183" cy="1511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53050" y="4862796"/>
            <a:ext cx="3905250" cy="1252254"/>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254066" y="1613757"/>
            <a:ext cx="2419350" cy="1259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Dependent Variable</a:t>
            </a:r>
          </a:p>
        </p:txBody>
      </p:sp>
      <p:sp>
        <p:nvSpPr>
          <p:cNvPr id="19" name="Oval 18"/>
          <p:cNvSpPr/>
          <p:nvPr/>
        </p:nvSpPr>
        <p:spPr>
          <a:xfrm>
            <a:off x="9275233" y="4179950"/>
            <a:ext cx="2419350" cy="1259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Independent Variable</a:t>
            </a:r>
          </a:p>
        </p:txBody>
      </p:sp>
      <p:cxnSp>
        <p:nvCxnSpPr>
          <p:cNvPr id="25" name="Straight Connector 24"/>
          <p:cNvCxnSpPr>
            <a:endCxn id="19" idx="2"/>
          </p:cNvCxnSpPr>
          <p:nvPr/>
        </p:nvCxnSpPr>
        <p:spPr>
          <a:xfrm flipV="1">
            <a:off x="5243777" y="4809628"/>
            <a:ext cx="4031456" cy="967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257800" y="4816939"/>
            <a:ext cx="4150783" cy="692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9" idx="2"/>
          </p:cNvCxnSpPr>
          <p:nvPr/>
        </p:nvCxnSpPr>
        <p:spPr>
          <a:xfrm flipV="1">
            <a:off x="5274733" y="4809628"/>
            <a:ext cx="4000500" cy="35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9" idx="2"/>
          </p:cNvCxnSpPr>
          <p:nvPr/>
        </p:nvCxnSpPr>
        <p:spPr>
          <a:xfrm flipV="1">
            <a:off x="5255683" y="4809628"/>
            <a:ext cx="4019550" cy="51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38750" y="4593095"/>
            <a:ext cx="4150783" cy="195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9" idx="2"/>
          </p:cNvCxnSpPr>
          <p:nvPr/>
        </p:nvCxnSpPr>
        <p:spPr>
          <a:xfrm>
            <a:off x="5238750" y="4247445"/>
            <a:ext cx="4036483" cy="562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9" idx="2"/>
          </p:cNvCxnSpPr>
          <p:nvPr/>
        </p:nvCxnSpPr>
        <p:spPr>
          <a:xfrm>
            <a:off x="5335926" y="3621397"/>
            <a:ext cx="3939307" cy="118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335926" y="3983217"/>
            <a:ext cx="4055724" cy="8051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45444"/>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Contents Slide Master">
  <a:themeElements>
    <a:clrScheme name="ALLPPT-620">
      <a:dk1>
        <a:sysClr val="windowText" lastClr="000000"/>
      </a:dk1>
      <a:lt1>
        <a:sysClr val="window" lastClr="FFFFFF"/>
      </a:lt1>
      <a:dk2>
        <a:srgbClr val="1F497D"/>
      </a:dk2>
      <a:lt2>
        <a:srgbClr val="EEECE1"/>
      </a:lt2>
      <a:accent1>
        <a:srgbClr val="3A876B"/>
      </a:accent1>
      <a:accent2>
        <a:srgbClr val="4D9724"/>
      </a:accent2>
      <a:accent3>
        <a:srgbClr val="90B141"/>
      </a:accent3>
      <a:accent4>
        <a:srgbClr val="CEDD46"/>
      </a:accent4>
      <a:accent5>
        <a:srgbClr val="1C4335"/>
      </a:accent5>
      <a:accent6>
        <a:srgbClr val="2E5B1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620">
      <a:dk1>
        <a:sysClr val="windowText" lastClr="000000"/>
      </a:dk1>
      <a:lt1>
        <a:sysClr val="window" lastClr="FFFFFF"/>
      </a:lt1>
      <a:dk2>
        <a:srgbClr val="1F497D"/>
      </a:dk2>
      <a:lt2>
        <a:srgbClr val="EEECE1"/>
      </a:lt2>
      <a:accent1>
        <a:srgbClr val="3A876B"/>
      </a:accent1>
      <a:accent2>
        <a:srgbClr val="4D9724"/>
      </a:accent2>
      <a:accent3>
        <a:srgbClr val="90B141"/>
      </a:accent3>
      <a:accent4>
        <a:srgbClr val="CEDD46"/>
      </a:accent4>
      <a:accent5>
        <a:srgbClr val="1C4335"/>
      </a:accent5>
      <a:accent6>
        <a:srgbClr val="2E5B1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7252</TotalTime>
  <Words>759</Words>
  <Application>Microsoft Office PowerPoint</Application>
  <PresentationFormat>Widescreen</PresentationFormat>
  <Paragraphs>146</Paragraphs>
  <Slides>29</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29</vt:i4>
      </vt:variant>
    </vt:vector>
  </HeadingPairs>
  <TitlesOfParts>
    <vt:vector size="42" baseType="lpstr">
      <vt:lpstr>Arial</vt:lpstr>
      <vt:lpstr>Arial Unicode MS</vt:lpstr>
      <vt:lpstr>Calibri</vt:lpstr>
      <vt:lpstr>Courier New</vt:lpstr>
      <vt:lpstr>Times New Roman</vt:lpstr>
      <vt:lpstr>Tw Cen MT</vt:lpstr>
      <vt:lpstr>Tw Cen MT (Body)</vt:lpstr>
      <vt:lpstr>Tw Cen MT Condensed</vt:lpstr>
      <vt:lpstr>Vrinda</vt:lpstr>
      <vt:lpstr>Wingdings 3</vt:lpstr>
      <vt:lpstr>Contents Slide Master</vt:lpstr>
      <vt:lpstr>Section Break Slide Master</vt:lpstr>
      <vt:lpstr>Integral</vt:lpstr>
      <vt:lpstr>PowerPoint Presentation</vt:lpstr>
      <vt:lpstr>Problem Statement</vt:lpstr>
      <vt:lpstr>Background</vt:lpstr>
      <vt:lpstr>Objective</vt:lpstr>
      <vt:lpstr>Dataset (Metadata)</vt:lpstr>
      <vt:lpstr>Dataset  (variables)</vt:lpstr>
      <vt:lpstr>Dataset  (variables)</vt:lpstr>
      <vt:lpstr>Dataset  (variables)</vt:lpstr>
      <vt:lpstr>datatypes</vt:lpstr>
      <vt:lpstr>Descriptive statistics</vt:lpstr>
      <vt:lpstr>Descriptive statistics</vt:lpstr>
      <vt:lpstr>Descriptive statistics</vt:lpstr>
      <vt:lpstr>Descriptive statistics</vt:lpstr>
      <vt:lpstr>Descriptive statistics</vt:lpstr>
      <vt:lpstr>Descriptive statistics</vt:lpstr>
      <vt:lpstr>Descriptive statistics</vt:lpstr>
      <vt:lpstr>Descriptive statistics</vt:lpstr>
      <vt:lpstr>Descriptive statistics</vt:lpstr>
      <vt:lpstr>Descriptive statistics</vt:lpstr>
      <vt:lpstr>Descriptive statistics</vt:lpstr>
      <vt:lpstr>Descriptive statistics</vt:lpstr>
      <vt:lpstr>Descriptive statistics</vt:lpstr>
      <vt:lpstr>Descriptive statistics</vt:lpstr>
      <vt:lpstr>Model</vt:lpstr>
      <vt:lpstr>Findings</vt:lpstr>
      <vt:lpstr>Evaluation</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Toufiq Amin</cp:lastModifiedBy>
  <cp:revision>107</cp:revision>
  <dcterms:created xsi:type="dcterms:W3CDTF">2020-01-20T05:08:25Z</dcterms:created>
  <dcterms:modified xsi:type="dcterms:W3CDTF">2024-04-29T15:04:56Z</dcterms:modified>
</cp:coreProperties>
</file>