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activeX/activeX2.bin" ContentType="application/vnd.ms-office.activeX"/>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activeX/activeX1.xml" ContentType="application/vnd.ms-office.activeX+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0" r:id="rId3"/>
    <p:sldId id="314" r:id="rId4"/>
    <p:sldId id="315" r:id="rId5"/>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316" r:id="rId35"/>
    <p:sldId id="317" r:id="rId36"/>
    <p:sldId id="286" r:id="rId37"/>
    <p:sldId id="287" r:id="rId38"/>
    <p:sldId id="288" r:id="rId39"/>
    <p:sldId id="289" r:id="rId40"/>
    <p:sldId id="290" r:id="rId41"/>
    <p:sldId id="291" r:id="rId42"/>
    <p:sldId id="292" r:id="rId43"/>
    <p:sldId id="293" r:id="rId44"/>
    <p:sldId id="318" r:id="rId45"/>
    <p:sldId id="294"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8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1.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1.wmf"/><Relationship Id="rId1"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47.wmf"/><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wmf"/><Relationship Id="rId9" Type="http://schemas.openxmlformats.org/officeDocument/2006/relationships/image" Target="../media/image102.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image" Target="../media/image47.wmf"/><Relationship Id="rId7" Type="http://schemas.openxmlformats.org/officeDocument/2006/relationships/image" Target="../media/image108.e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7.emf"/><Relationship Id="rId5" Type="http://schemas.openxmlformats.org/officeDocument/2006/relationships/image" Target="../media/image106.wmf"/><Relationship Id="rId4" Type="http://schemas.openxmlformats.org/officeDocument/2006/relationships/image" Target="../media/image105.wmf"/><Relationship Id="rId9" Type="http://schemas.openxmlformats.org/officeDocument/2006/relationships/image" Target="../media/image11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4.wmf"/><Relationship Id="rId1" Type="http://schemas.openxmlformats.org/officeDocument/2006/relationships/image" Target="../media/image1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e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4.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5" Type="http://schemas.openxmlformats.org/officeDocument/2006/relationships/image" Target="../media/image132.e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 Id="rId14" Type="http://schemas.openxmlformats.org/officeDocument/2006/relationships/image" Target="../media/image131.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37.wmf"/><Relationship Id="rId6" Type="http://schemas.openxmlformats.org/officeDocument/2006/relationships/image" Target="../media/image137.emf"/><Relationship Id="rId5" Type="http://schemas.openxmlformats.org/officeDocument/2006/relationships/image" Target="../media/image136.wmf"/><Relationship Id="rId10" Type="http://schemas.openxmlformats.org/officeDocument/2006/relationships/image" Target="../media/image141.emf"/><Relationship Id="rId4" Type="http://schemas.openxmlformats.org/officeDocument/2006/relationships/image" Target="../media/image135.wmf"/><Relationship Id="rId9"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38.wmf"/><Relationship Id="rId7" Type="http://schemas.openxmlformats.org/officeDocument/2006/relationships/image" Target="../media/image149.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8.wmf"/><Relationship Id="rId5" Type="http://schemas.openxmlformats.org/officeDocument/2006/relationships/image" Target="../media/image147.emf"/><Relationship Id="rId4" Type="http://schemas.openxmlformats.org/officeDocument/2006/relationships/image" Target="../media/image14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1.wmf"/><Relationship Id="rId5" Type="http://schemas.openxmlformats.org/officeDocument/2006/relationships/image" Target="../media/image161.wmf"/><Relationship Id="rId4" Type="http://schemas.openxmlformats.org/officeDocument/2006/relationships/image" Target="../media/image16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69.emf"/><Relationship Id="rId5" Type="http://schemas.openxmlformats.org/officeDocument/2006/relationships/image" Target="../media/image168.wmf"/><Relationship Id="rId4" Type="http://schemas.openxmlformats.org/officeDocument/2006/relationships/image" Target="../media/image1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78.wmf"/><Relationship Id="rId1" Type="http://schemas.openxmlformats.org/officeDocument/2006/relationships/image" Target="../media/image170.emf"/><Relationship Id="rId6" Type="http://schemas.openxmlformats.org/officeDocument/2006/relationships/image" Target="../media/image174.emf"/><Relationship Id="rId5" Type="http://schemas.openxmlformats.org/officeDocument/2006/relationships/image" Target="../media/image173.wmf"/><Relationship Id="rId4" Type="http://schemas.openxmlformats.org/officeDocument/2006/relationships/image" Target="../media/image17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10" Type="http://schemas.openxmlformats.org/officeDocument/2006/relationships/image" Target="../media/image185.wmf"/><Relationship Id="rId4" Type="http://schemas.openxmlformats.org/officeDocument/2006/relationships/image" Target="../media/image180.wmf"/><Relationship Id="rId9"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80.wmf"/><Relationship Id="rId1" Type="http://schemas.openxmlformats.org/officeDocument/2006/relationships/image" Target="../media/image189.wmf"/><Relationship Id="rId6" Type="http://schemas.openxmlformats.org/officeDocument/2006/relationships/image" Target="../media/image177.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4" Type="http://schemas.openxmlformats.org/officeDocument/2006/relationships/image" Target="../media/image196.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201.wmf"/><Relationship Id="rId4" Type="http://schemas.openxmlformats.org/officeDocument/2006/relationships/image" Target="../media/image20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2.emf"/><Relationship Id="rId2" Type="http://schemas.openxmlformats.org/officeDocument/2006/relationships/image" Target="../media/image211.wmf"/><Relationship Id="rId1" Type="http://schemas.openxmlformats.org/officeDocument/2006/relationships/image" Target="../media/image210.wmf"/><Relationship Id="rId5" Type="http://schemas.openxmlformats.org/officeDocument/2006/relationships/image" Target="../media/image214.wmf"/><Relationship Id="rId4" Type="http://schemas.openxmlformats.org/officeDocument/2006/relationships/image" Target="../media/image213.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16.emf"/><Relationship Id="rId7" Type="http://schemas.openxmlformats.org/officeDocument/2006/relationships/image" Target="../media/image220.emf"/><Relationship Id="rId2" Type="http://schemas.openxmlformats.org/officeDocument/2006/relationships/image" Target="../media/image215.emf"/><Relationship Id="rId1" Type="http://schemas.openxmlformats.org/officeDocument/2006/relationships/image" Target="../media/image135.w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wmf"/><Relationship Id="rId7" Type="http://schemas.openxmlformats.org/officeDocument/2006/relationships/image" Target="../media/image30.emf"/><Relationship Id="rId12" Type="http://schemas.openxmlformats.org/officeDocument/2006/relationships/image" Target="../media/image35.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34.e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26.emf"/><Relationship Id="rId3" Type="http://schemas.openxmlformats.org/officeDocument/2006/relationships/image" Target="../media/image221.wmf"/><Relationship Id="rId7" Type="http://schemas.openxmlformats.org/officeDocument/2006/relationships/image" Target="../media/image225.emf"/><Relationship Id="rId12" Type="http://schemas.openxmlformats.org/officeDocument/2006/relationships/image" Target="../media/image230.emf"/><Relationship Id="rId2" Type="http://schemas.openxmlformats.org/officeDocument/2006/relationships/image" Target="../media/image135.wmf"/><Relationship Id="rId1" Type="http://schemas.openxmlformats.org/officeDocument/2006/relationships/image" Target="../media/image24.wmf"/><Relationship Id="rId6" Type="http://schemas.openxmlformats.org/officeDocument/2006/relationships/image" Target="../media/image224.wmf"/><Relationship Id="rId11" Type="http://schemas.openxmlformats.org/officeDocument/2006/relationships/image" Target="../media/image229.emf"/><Relationship Id="rId5" Type="http://schemas.openxmlformats.org/officeDocument/2006/relationships/image" Target="../media/image223.wmf"/><Relationship Id="rId10" Type="http://schemas.openxmlformats.org/officeDocument/2006/relationships/image" Target="../media/image228.emf"/><Relationship Id="rId4" Type="http://schemas.openxmlformats.org/officeDocument/2006/relationships/image" Target="../media/image222.wmf"/><Relationship Id="rId9" Type="http://schemas.openxmlformats.org/officeDocument/2006/relationships/image" Target="../media/image227.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3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emf"/><Relationship Id="rId18" Type="http://schemas.openxmlformats.org/officeDocument/2006/relationships/image" Target="../media/image51.emf"/><Relationship Id="rId3" Type="http://schemas.openxmlformats.org/officeDocument/2006/relationships/image" Target="../media/image38.wmf"/><Relationship Id="rId7" Type="http://schemas.openxmlformats.org/officeDocument/2006/relationships/image" Target="../media/image24.wmf"/><Relationship Id="rId12" Type="http://schemas.openxmlformats.org/officeDocument/2006/relationships/image" Target="../media/image45.wmf"/><Relationship Id="rId17" Type="http://schemas.openxmlformats.org/officeDocument/2006/relationships/image" Target="../media/image50.wmf"/><Relationship Id="rId2" Type="http://schemas.openxmlformats.org/officeDocument/2006/relationships/image" Target="../media/image37.wmf"/><Relationship Id="rId16" Type="http://schemas.openxmlformats.org/officeDocument/2006/relationships/image" Target="../media/image49.emf"/><Relationship Id="rId20" Type="http://schemas.openxmlformats.org/officeDocument/2006/relationships/image" Target="../media/image53.wmf"/><Relationship Id="rId1" Type="http://schemas.openxmlformats.org/officeDocument/2006/relationships/image" Target="../media/image25.wmf"/><Relationship Id="rId6" Type="http://schemas.openxmlformats.org/officeDocument/2006/relationships/image" Target="../media/image33.wmf"/><Relationship Id="rId11" Type="http://schemas.openxmlformats.org/officeDocument/2006/relationships/image" Target="../media/image44.wmf"/><Relationship Id="rId5" Type="http://schemas.openxmlformats.org/officeDocument/2006/relationships/image" Target="../media/image40.wmf"/><Relationship Id="rId15" Type="http://schemas.openxmlformats.org/officeDocument/2006/relationships/image" Target="../media/image48.emf"/><Relationship Id="rId10" Type="http://schemas.openxmlformats.org/officeDocument/2006/relationships/image" Target="../media/image43.wmf"/><Relationship Id="rId19" Type="http://schemas.openxmlformats.org/officeDocument/2006/relationships/image" Target="../media/image52.emf"/><Relationship Id="rId4" Type="http://schemas.openxmlformats.org/officeDocument/2006/relationships/image" Target="../media/image39.emf"/><Relationship Id="rId9" Type="http://schemas.openxmlformats.org/officeDocument/2006/relationships/image" Target="../media/image42.wmf"/><Relationship Id="rId1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45.wmf"/><Relationship Id="rId18" Type="http://schemas.openxmlformats.org/officeDocument/2006/relationships/image" Target="../media/image40.wmf"/><Relationship Id="rId3" Type="http://schemas.openxmlformats.org/officeDocument/2006/relationships/image" Target="../media/image56.wmf"/><Relationship Id="rId21" Type="http://schemas.openxmlformats.org/officeDocument/2006/relationships/image" Target="../media/image37.wmf"/><Relationship Id="rId7" Type="http://schemas.openxmlformats.org/officeDocument/2006/relationships/image" Target="../media/image60.wmf"/><Relationship Id="rId12" Type="http://schemas.openxmlformats.org/officeDocument/2006/relationships/image" Target="../media/image44.wmf"/><Relationship Id="rId17" Type="http://schemas.openxmlformats.org/officeDocument/2006/relationships/image" Target="../media/image53.wmf"/><Relationship Id="rId2" Type="http://schemas.openxmlformats.org/officeDocument/2006/relationships/image" Target="../media/image55.wmf"/><Relationship Id="rId16" Type="http://schemas.openxmlformats.org/officeDocument/2006/relationships/image" Target="../media/image33.wmf"/><Relationship Id="rId20" Type="http://schemas.openxmlformats.org/officeDocument/2006/relationships/image" Target="../media/image50.wmf"/><Relationship Id="rId1" Type="http://schemas.openxmlformats.org/officeDocument/2006/relationships/image" Target="../media/image54.wmf"/><Relationship Id="rId6" Type="http://schemas.openxmlformats.org/officeDocument/2006/relationships/image" Target="../media/image59.wmf"/><Relationship Id="rId11" Type="http://schemas.openxmlformats.org/officeDocument/2006/relationships/image" Target="../media/image43.wmf"/><Relationship Id="rId5" Type="http://schemas.openxmlformats.org/officeDocument/2006/relationships/image" Target="../media/image58.wmf"/><Relationship Id="rId15" Type="http://schemas.openxmlformats.org/officeDocument/2006/relationships/image" Target="../media/image25.wmf"/><Relationship Id="rId10" Type="http://schemas.openxmlformats.org/officeDocument/2006/relationships/image" Target="../media/image63.wmf"/><Relationship Id="rId19" Type="http://schemas.openxmlformats.org/officeDocument/2006/relationships/image" Target="../media/image38.wmf"/><Relationship Id="rId4" Type="http://schemas.openxmlformats.org/officeDocument/2006/relationships/image" Target="../media/image57.wmf"/><Relationship Id="rId9" Type="http://schemas.openxmlformats.org/officeDocument/2006/relationships/image" Target="../media/image62.wmf"/><Relationship Id="rId14" Type="http://schemas.openxmlformats.org/officeDocument/2006/relationships/image" Target="../media/image64.emf"/><Relationship Id="rId22"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11" Type="http://schemas.openxmlformats.org/officeDocument/2006/relationships/image" Target="../media/image56.wmf"/><Relationship Id="rId5" Type="http://schemas.openxmlformats.org/officeDocument/2006/relationships/image" Target="../media/image69.wmf"/><Relationship Id="rId10" Type="http://schemas.openxmlformats.org/officeDocument/2006/relationships/image" Target="../media/image55.wmf"/><Relationship Id="rId4" Type="http://schemas.openxmlformats.org/officeDocument/2006/relationships/image" Target="../media/image68.wmf"/><Relationship Id="rId9"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24.wmf"/><Relationship Id="rId7" Type="http://schemas.openxmlformats.org/officeDocument/2006/relationships/image" Target="../media/image77.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50.wmf"/><Relationship Id="rId5" Type="http://schemas.openxmlformats.org/officeDocument/2006/relationships/image" Target="../media/image37.wmf"/><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47.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r="85000" b="8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D2149-C3BE-4E83-9D39-851865D29897}" type="datetimeFigureOut">
              <a:rPr lang="zh-CN" altLang="en-US" smtClean="0"/>
              <a:pPr/>
              <a:t>2020/5/26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67310-57CE-4AC1-B08F-F56B7CC3CDE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oleObject" Target="../embeddings/oleObject39.bin"/><Relationship Id="rId18" Type="http://schemas.openxmlformats.org/officeDocument/2006/relationships/oleObject" Target="../embeddings/oleObject44.bin"/><Relationship Id="rId26" Type="http://schemas.openxmlformats.org/officeDocument/2006/relationships/oleObject" Target="../embeddings/oleObject52.bin"/><Relationship Id="rId3" Type="http://schemas.openxmlformats.org/officeDocument/2006/relationships/oleObject" Target="../embeddings/oleObject29.bin"/><Relationship Id="rId21" Type="http://schemas.openxmlformats.org/officeDocument/2006/relationships/oleObject" Target="../embeddings/oleObject47.bin"/><Relationship Id="rId7" Type="http://schemas.openxmlformats.org/officeDocument/2006/relationships/oleObject" Target="../embeddings/oleObject33.bin"/><Relationship Id="rId12" Type="http://schemas.openxmlformats.org/officeDocument/2006/relationships/oleObject" Target="../embeddings/oleObject38.bin"/><Relationship Id="rId17" Type="http://schemas.openxmlformats.org/officeDocument/2006/relationships/oleObject" Target="../embeddings/oleObject43.bin"/><Relationship Id="rId25" Type="http://schemas.openxmlformats.org/officeDocument/2006/relationships/oleObject" Target="../embeddings/oleObject51.bin"/><Relationship Id="rId33"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oleObject" Target="../embeddings/oleObject42.bin"/><Relationship Id="rId20" Type="http://schemas.openxmlformats.org/officeDocument/2006/relationships/oleObject" Target="../embeddings/oleObject46.bin"/><Relationship Id="rId29" Type="http://schemas.openxmlformats.org/officeDocument/2006/relationships/oleObject" Target="../embeddings/oleObject55.bin"/><Relationship Id="rId1" Type="http://schemas.openxmlformats.org/officeDocument/2006/relationships/vmlDrawing" Target="../drawings/vmlDrawing5.vml"/><Relationship Id="rId6" Type="http://schemas.openxmlformats.org/officeDocument/2006/relationships/oleObject" Target="../embeddings/oleObject32.bin"/><Relationship Id="rId11" Type="http://schemas.openxmlformats.org/officeDocument/2006/relationships/oleObject" Target="../embeddings/oleObject37.bin"/><Relationship Id="rId24" Type="http://schemas.openxmlformats.org/officeDocument/2006/relationships/oleObject" Target="../embeddings/oleObject50.bin"/><Relationship Id="rId32" Type="http://schemas.openxmlformats.org/officeDocument/2006/relationships/oleObject" Target="../embeddings/oleObject58.bin"/><Relationship Id="rId5" Type="http://schemas.openxmlformats.org/officeDocument/2006/relationships/oleObject" Target="../embeddings/oleObject31.bin"/><Relationship Id="rId15" Type="http://schemas.openxmlformats.org/officeDocument/2006/relationships/oleObject" Target="../embeddings/oleObject41.bin"/><Relationship Id="rId23" Type="http://schemas.openxmlformats.org/officeDocument/2006/relationships/oleObject" Target="../embeddings/oleObject49.bin"/><Relationship Id="rId28" Type="http://schemas.openxmlformats.org/officeDocument/2006/relationships/oleObject" Target="../embeddings/oleObject54.bin"/><Relationship Id="rId10" Type="http://schemas.openxmlformats.org/officeDocument/2006/relationships/oleObject" Target="../embeddings/oleObject36.bin"/><Relationship Id="rId19" Type="http://schemas.openxmlformats.org/officeDocument/2006/relationships/oleObject" Target="../embeddings/oleObject45.bin"/><Relationship Id="rId31" Type="http://schemas.openxmlformats.org/officeDocument/2006/relationships/oleObject" Target="../embeddings/oleObject57.bin"/><Relationship Id="rId4" Type="http://schemas.openxmlformats.org/officeDocument/2006/relationships/oleObject" Target="../embeddings/oleObject30.bin"/><Relationship Id="rId9" Type="http://schemas.openxmlformats.org/officeDocument/2006/relationships/oleObject" Target="../embeddings/oleObject35.bin"/><Relationship Id="rId14" Type="http://schemas.openxmlformats.org/officeDocument/2006/relationships/oleObject" Target="../embeddings/oleObject40.bin"/><Relationship Id="rId22" Type="http://schemas.openxmlformats.org/officeDocument/2006/relationships/oleObject" Target="../embeddings/oleObject48.bin"/><Relationship Id="rId27" Type="http://schemas.openxmlformats.org/officeDocument/2006/relationships/oleObject" Target="../embeddings/oleObject53.bin"/><Relationship Id="rId30"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oleObject" Target="../embeddings/oleObject70.bin"/><Relationship Id="rId18" Type="http://schemas.openxmlformats.org/officeDocument/2006/relationships/oleObject" Target="../embeddings/oleObject75.bin"/><Relationship Id="rId3" Type="http://schemas.openxmlformats.org/officeDocument/2006/relationships/oleObject" Target="../embeddings/oleObject60.bin"/><Relationship Id="rId21" Type="http://schemas.openxmlformats.org/officeDocument/2006/relationships/oleObject" Target="../embeddings/oleObject78.bin"/><Relationship Id="rId7" Type="http://schemas.openxmlformats.org/officeDocument/2006/relationships/oleObject" Target="../embeddings/oleObject64.bin"/><Relationship Id="rId12" Type="http://schemas.openxmlformats.org/officeDocument/2006/relationships/oleObject" Target="../embeddings/oleObject69.bin"/><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oleObject" Target="../embeddings/oleObject73.bin"/><Relationship Id="rId20" Type="http://schemas.openxmlformats.org/officeDocument/2006/relationships/oleObject" Target="../embeddings/oleObject77.bin"/><Relationship Id="rId1" Type="http://schemas.openxmlformats.org/officeDocument/2006/relationships/vmlDrawing" Target="../drawings/vmlDrawing6.vml"/><Relationship Id="rId6" Type="http://schemas.openxmlformats.org/officeDocument/2006/relationships/oleObject" Target="../embeddings/oleObject63.bin"/><Relationship Id="rId11" Type="http://schemas.openxmlformats.org/officeDocument/2006/relationships/oleObject" Target="../embeddings/oleObject68.bin"/><Relationship Id="rId24" Type="http://schemas.openxmlformats.org/officeDocument/2006/relationships/oleObject" Target="../embeddings/oleObject81.bin"/><Relationship Id="rId5" Type="http://schemas.openxmlformats.org/officeDocument/2006/relationships/oleObject" Target="../embeddings/oleObject62.bin"/><Relationship Id="rId15" Type="http://schemas.openxmlformats.org/officeDocument/2006/relationships/oleObject" Target="../embeddings/oleObject72.bin"/><Relationship Id="rId23" Type="http://schemas.openxmlformats.org/officeDocument/2006/relationships/oleObject" Target="../embeddings/oleObject80.bin"/><Relationship Id="rId10" Type="http://schemas.openxmlformats.org/officeDocument/2006/relationships/oleObject" Target="../embeddings/oleObject67.bin"/><Relationship Id="rId19" Type="http://schemas.openxmlformats.org/officeDocument/2006/relationships/oleObject" Target="../embeddings/oleObject76.bin"/><Relationship Id="rId4" Type="http://schemas.openxmlformats.org/officeDocument/2006/relationships/oleObject" Target="../embeddings/oleObject61.bin"/><Relationship Id="rId9" Type="http://schemas.openxmlformats.org/officeDocument/2006/relationships/oleObject" Target="../embeddings/oleObject66.bin"/><Relationship Id="rId14" Type="http://schemas.openxmlformats.org/officeDocument/2006/relationships/oleObject" Target="../embeddings/oleObject71.bin"/><Relationship Id="rId22" Type="http://schemas.openxmlformats.org/officeDocument/2006/relationships/oleObject" Target="../embeddings/oleObject7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oleObject" Target="../embeddings/oleObject92.bin"/><Relationship Id="rId3" Type="http://schemas.openxmlformats.org/officeDocument/2006/relationships/oleObject" Target="../embeddings/oleObject82.bin"/><Relationship Id="rId7" Type="http://schemas.openxmlformats.org/officeDocument/2006/relationships/oleObject" Target="../embeddings/oleObject86.bin"/><Relationship Id="rId12"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5.bin"/><Relationship Id="rId11" Type="http://schemas.openxmlformats.org/officeDocument/2006/relationships/oleObject" Target="../embeddings/oleObject90.bin"/><Relationship Id="rId5" Type="http://schemas.openxmlformats.org/officeDocument/2006/relationships/oleObject" Target="../embeddings/oleObject84.bin"/><Relationship Id="rId10" Type="http://schemas.openxmlformats.org/officeDocument/2006/relationships/oleObject" Target="../embeddings/oleObject89.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oleObject" Target="../embeddings/oleObject103.bin"/><Relationship Id="rId3" Type="http://schemas.openxmlformats.org/officeDocument/2006/relationships/oleObject" Target="../embeddings/oleObject93.bin"/><Relationship Id="rId7" Type="http://schemas.openxmlformats.org/officeDocument/2006/relationships/oleObject" Target="../embeddings/oleObject97.bin"/><Relationship Id="rId12"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96.bin"/><Relationship Id="rId11" Type="http://schemas.openxmlformats.org/officeDocument/2006/relationships/oleObject" Target="../embeddings/oleObject101.bin"/><Relationship Id="rId5" Type="http://schemas.openxmlformats.org/officeDocument/2006/relationships/oleObject" Target="../embeddings/oleObject95.bin"/><Relationship Id="rId10" Type="http://schemas.openxmlformats.org/officeDocument/2006/relationships/oleObject" Target="../embeddings/oleObject100.bin"/><Relationship Id="rId4" Type="http://schemas.openxmlformats.org/officeDocument/2006/relationships/oleObject" Target="../embeddings/oleObject94.bin"/><Relationship Id="rId9" Type="http://schemas.openxmlformats.org/officeDocument/2006/relationships/oleObject" Target="../embeddings/oleObject9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oleObject" Target="../embeddings/oleObject113.bin"/><Relationship Id="rId3" Type="http://schemas.openxmlformats.org/officeDocument/2006/relationships/image" Target="../media/image86.png"/><Relationship Id="rId7" Type="http://schemas.openxmlformats.org/officeDocument/2006/relationships/oleObject" Target="../embeddings/oleObject107.bin"/><Relationship Id="rId12"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06.bin"/><Relationship Id="rId11" Type="http://schemas.openxmlformats.org/officeDocument/2006/relationships/oleObject" Target="../embeddings/oleObject111.bin"/><Relationship Id="rId5" Type="http://schemas.openxmlformats.org/officeDocument/2006/relationships/oleObject" Target="../embeddings/oleObject105.bin"/><Relationship Id="rId10" Type="http://schemas.openxmlformats.org/officeDocument/2006/relationships/oleObject" Target="../embeddings/oleObject110.bin"/><Relationship Id="rId4" Type="http://schemas.openxmlformats.org/officeDocument/2006/relationships/oleObject" Target="../embeddings/oleObject104.bin"/><Relationship Id="rId9" Type="http://schemas.openxmlformats.org/officeDocument/2006/relationships/oleObject" Target="../embeddings/oleObject109.bin"/><Relationship Id="rId14" Type="http://schemas.openxmlformats.org/officeDocument/2006/relationships/oleObject" Target="../embeddings/oleObject11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1.vml"/><Relationship Id="rId4" Type="http://schemas.openxmlformats.org/officeDocument/2006/relationships/image" Target="../media/image8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12.vml"/><Relationship Id="rId6" Type="http://schemas.openxmlformats.org/officeDocument/2006/relationships/image" Target="../media/image86.png"/><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6.png"/><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2.xml.rels><?xml version="1.0" encoding="UTF-8" standalone="yes"?>
<Relationships xmlns="http://schemas.openxmlformats.org/package/2006/relationships"><Relationship Id="rId3" Type="http://schemas.openxmlformats.org/officeDocument/2006/relationships/hyperlink" Target="11-6&#20809;&#30340;&#34893;&#23556;.ppt" TargetMode="Externa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11-9&#34893;&#23556;&#20809;&#26629;.ppt" TargetMode="External"/><Relationship Id="rId5" Type="http://schemas.openxmlformats.org/officeDocument/2006/relationships/hyperlink" Target="11-8&#22278;&#23380;&#34893;&#23556;%20&#20809;&#23398;&#20202;&#22120;&#30340;&#20998;&#36776;&#29575;.ppt" TargetMode="External"/><Relationship Id="rId4" Type="http://schemas.openxmlformats.org/officeDocument/2006/relationships/hyperlink" Target="11-7&#21333;&#32541;&#34893;&#23556;.ppt" TargetMode="Externa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30.bin"/><Relationship Id="rId11" Type="http://schemas.openxmlformats.org/officeDocument/2006/relationships/oleObject" Target="../embeddings/oleObject135.bin"/><Relationship Id="rId5" Type="http://schemas.openxmlformats.org/officeDocument/2006/relationships/oleObject" Target="../embeddings/oleObject129.bin"/><Relationship Id="rId10" Type="http://schemas.openxmlformats.org/officeDocument/2006/relationships/oleObject" Target="../embeddings/oleObject134.bin"/><Relationship Id="rId4" Type="http://schemas.openxmlformats.org/officeDocument/2006/relationships/oleObject" Target="../embeddings/oleObject128.bin"/><Relationship Id="rId9" Type="http://schemas.openxmlformats.org/officeDocument/2006/relationships/oleObject" Target="../embeddings/oleObject13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39.bin"/><Relationship Id="rId11" Type="http://schemas.openxmlformats.org/officeDocument/2006/relationships/oleObject" Target="../embeddings/oleObject144.bin"/><Relationship Id="rId5" Type="http://schemas.openxmlformats.org/officeDocument/2006/relationships/oleObject" Target="../embeddings/oleObject138.bin"/><Relationship Id="rId10" Type="http://schemas.openxmlformats.org/officeDocument/2006/relationships/oleObject" Target="../embeddings/oleObject143.bin"/><Relationship Id="rId4" Type="http://schemas.openxmlformats.org/officeDocument/2006/relationships/oleObject" Target="../embeddings/oleObject137.bin"/><Relationship Id="rId9" Type="http://schemas.openxmlformats.org/officeDocument/2006/relationships/oleObject" Target="../embeddings/oleObject14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14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7.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49.bin"/><Relationship Id="rId5" Type="http://schemas.openxmlformats.org/officeDocument/2006/relationships/image" Target="../media/image117.jpeg"/><Relationship Id="rId4" Type="http://schemas.openxmlformats.org/officeDocument/2006/relationships/oleObject" Target="../embeddings/oleObject148.bin"/></Relationships>
</file>

<file path=ppt/slides/_rels/slide25.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54.bin"/><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oleObject" Target="../embeddings/oleObject164.bin"/><Relationship Id="rId18" Type="http://schemas.openxmlformats.org/officeDocument/2006/relationships/oleObject" Target="../embeddings/oleObject169.bin"/><Relationship Id="rId3" Type="http://schemas.openxmlformats.org/officeDocument/2006/relationships/image" Target="../media/image117.jpeg"/><Relationship Id="rId7" Type="http://schemas.openxmlformats.org/officeDocument/2006/relationships/oleObject" Target="../embeddings/oleObject158.bin"/><Relationship Id="rId12" Type="http://schemas.openxmlformats.org/officeDocument/2006/relationships/oleObject" Target="../embeddings/oleObject163.bin"/><Relationship Id="rId17"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oleObject" Target="../embeddings/oleObject167.bin"/><Relationship Id="rId1" Type="http://schemas.openxmlformats.org/officeDocument/2006/relationships/vmlDrawing" Target="../drawings/vmlDrawing20.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5" Type="http://schemas.openxmlformats.org/officeDocument/2006/relationships/oleObject" Target="../embeddings/oleObject166.bin"/><Relationship Id="rId10" Type="http://schemas.openxmlformats.org/officeDocument/2006/relationships/oleObject" Target="../embeddings/oleObject161.bin"/><Relationship Id="rId4" Type="http://schemas.openxmlformats.org/officeDocument/2006/relationships/oleObject" Target="../embeddings/oleObject155.bin"/><Relationship Id="rId9" Type="http://schemas.openxmlformats.org/officeDocument/2006/relationships/oleObject" Target="../embeddings/oleObject160.bin"/><Relationship Id="rId14" Type="http://schemas.openxmlformats.org/officeDocument/2006/relationships/oleObject" Target="../embeddings/oleObject16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oleObject" Target="../embeddings/oleObject179.bin"/><Relationship Id="rId3" Type="http://schemas.openxmlformats.org/officeDocument/2006/relationships/oleObject" Target="../embeddings/oleObject170.bin"/><Relationship Id="rId7" Type="http://schemas.openxmlformats.org/officeDocument/2006/relationships/oleObject" Target="../embeddings/oleObject173.bin"/><Relationship Id="rId12"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oleObject" Target="../embeddings/oleObject182.bin"/><Relationship Id="rId1" Type="http://schemas.openxmlformats.org/officeDocument/2006/relationships/vmlDrawing" Target="../drawings/vmlDrawing21.vml"/><Relationship Id="rId6" Type="http://schemas.openxmlformats.org/officeDocument/2006/relationships/oleObject" Target="../embeddings/oleObject172.bin"/><Relationship Id="rId11" Type="http://schemas.openxmlformats.org/officeDocument/2006/relationships/oleObject" Target="../embeddings/oleObject177.bin"/><Relationship Id="rId5" Type="http://schemas.openxmlformats.org/officeDocument/2006/relationships/oleObject" Target="../embeddings/oleObject171.bin"/><Relationship Id="rId15" Type="http://schemas.openxmlformats.org/officeDocument/2006/relationships/oleObject" Target="../embeddings/oleObject181.bin"/><Relationship Id="rId10" Type="http://schemas.openxmlformats.org/officeDocument/2006/relationships/oleObject" Target="../embeddings/oleObject176.bin"/><Relationship Id="rId4" Type="http://schemas.openxmlformats.org/officeDocument/2006/relationships/image" Target="../media/image142.jpeg"/><Relationship Id="rId9" Type="http://schemas.openxmlformats.org/officeDocument/2006/relationships/oleObject" Target="../embeddings/oleObject175.bin"/><Relationship Id="rId14" Type="http://schemas.openxmlformats.org/officeDocument/2006/relationships/oleObject" Target="../embeddings/oleObject18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87.bin"/><Relationship Id="rId5" Type="http://schemas.openxmlformats.org/officeDocument/2006/relationships/oleObject" Target="../embeddings/oleObject186.bin"/><Relationship Id="rId10" Type="http://schemas.openxmlformats.org/officeDocument/2006/relationships/oleObject" Target="../embeddings/oleObject191.bin"/><Relationship Id="rId4" Type="http://schemas.openxmlformats.org/officeDocument/2006/relationships/oleObject" Target="../embeddings/oleObject185.bin"/><Relationship Id="rId9" Type="http://schemas.openxmlformats.org/officeDocument/2006/relationships/oleObject" Target="../embeddings/oleObject19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32.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34.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6.bin"/><Relationship Id="rId7"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99.bin"/><Relationship Id="rId5" Type="http://schemas.openxmlformats.org/officeDocument/2006/relationships/oleObject" Target="../embeddings/oleObject198.bin"/><Relationship Id="rId4" Type="http://schemas.openxmlformats.org/officeDocument/2006/relationships/oleObject" Target="../embeddings/oleObject19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08.bin"/><Relationship Id="rId3" Type="http://schemas.openxmlformats.org/officeDocument/2006/relationships/image" Target="../media/image19.jpeg"/><Relationship Id="rId7"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206.bin"/><Relationship Id="rId5" Type="http://schemas.openxmlformats.org/officeDocument/2006/relationships/oleObject" Target="../embeddings/oleObject205.bin"/><Relationship Id="rId4" Type="http://schemas.openxmlformats.org/officeDocument/2006/relationships/oleObject" Target="../embeddings/oleObject204.bin"/><Relationship Id="rId9" Type="http://schemas.openxmlformats.org/officeDocument/2006/relationships/oleObject" Target="../embeddings/oleObject20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image" Target="../media/image19.jpeg"/><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212.bin"/><Relationship Id="rId5" Type="http://schemas.openxmlformats.org/officeDocument/2006/relationships/oleObject" Target="../embeddings/oleObject211.bin"/><Relationship Id="rId4" Type="http://schemas.openxmlformats.org/officeDocument/2006/relationships/oleObject" Target="../embeddings/oleObject210.bin"/><Relationship Id="rId9" Type="http://schemas.openxmlformats.org/officeDocument/2006/relationships/oleObject" Target="../embeddings/oleObject21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21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image" Target="../media/image86.png"/><Relationship Id="rId3" Type="http://schemas.openxmlformats.org/officeDocument/2006/relationships/oleObject" Target="../embeddings/oleObject218.bin"/><Relationship Id="rId7" Type="http://schemas.openxmlformats.org/officeDocument/2006/relationships/oleObject" Target="../embeddings/oleObject222.bin"/><Relationship Id="rId12"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221.bin"/><Relationship Id="rId11" Type="http://schemas.openxmlformats.org/officeDocument/2006/relationships/oleObject" Target="../embeddings/oleObject226.bin"/><Relationship Id="rId5" Type="http://schemas.openxmlformats.org/officeDocument/2006/relationships/oleObject" Target="../embeddings/oleObject220.bin"/><Relationship Id="rId10" Type="http://schemas.openxmlformats.org/officeDocument/2006/relationships/oleObject" Target="../embeddings/oleObject225.bin"/><Relationship Id="rId4" Type="http://schemas.openxmlformats.org/officeDocument/2006/relationships/oleObject" Target="../embeddings/oleObject219.bin"/><Relationship Id="rId9" Type="http://schemas.openxmlformats.org/officeDocument/2006/relationships/oleObject" Target="../embeddings/oleObject224.bin"/></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86.png"/><Relationship Id="rId4" Type="http://schemas.openxmlformats.org/officeDocument/2006/relationships/oleObject" Target="../embeddings/oleObject22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5.bin"/><Relationship Id="rId3" Type="http://schemas.openxmlformats.org/officeDocument/2006/relationships/oleObject" Target="../embeddings/oleObject230.bin"/><Relationship Id="rId7"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233.bin"/><Relationship Id="rId11" Type="http://schemas.openxmlformats.org/officeDocument/2006/relationships/oleObject" Target="../embeddings/oleObject237.bin"/><Relationship Id="rId5" Type="http://schemas.openxmlformats.org/officeDocument/2006/relationships/oleObject" Target="../embeddings/oleObject232.bin"/><Relationship Id="rId10" Type="http://schemas.openxmlformats.org/officeDocument/2006/relationships/image" Target="../media/image86.png"/><Relationship Id="rId4" Type="http://schemas.openxmlformats.org/officeDocument/2006/relationships/oleObject" Target="../embeddings/oleObject231.bin"/><Relationship Id="rId9" Type="http://schemas.openxmlformats.org/officeDocument/2006/relationships/oleObject" Target="../embeddings/oleObject23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241.bin"/><Relationship Id="rId5" Type="http://schemas.openxmlformats.org/officeDocument/2006/relationships/oleObject" Target="../embeddings/oleObject240.bin"/><Relationship Id="rId4" Type="http://schemas.openxmlformats.org/officeDocument/2006/relationships/oleObject" Target="../embeddings/oleObject23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2.bin"/><Relationship Id="rId7"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245.bin"/><Relationship Id="rId5" Type="http://schemas.openxmlformats.org/officeDocument/2006/relationships/oleObject" Target="../embeddings/oleObject244.bin"/><Relationship Id="rId4" Type="http://schemas.openxmlformats.org/officeDocument/2006/relationships/oleObject" Target="../embeddings/oleObject243.bin"/></Relationships>
</file>

<file path=ppt/slides/_rels/slide4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http://202.205.107.80/wangshangjiaoxue/kejian/daxuewuli/daxuewuli-fanshixi/wuli/17-2.files/slide0129_image011.gif" TargetMode="External"/><Relationship Id="rId3" Type="http://schemas.openxmlformats.org/officeDocument/2006/relationships/image" Target="http://202.205.107.80/wangshangjiaoxue/kejian/daxuewuli/daxuewuli-fanshixi/wuli/17-2.files/slide0129_image007.gif" TargetMode="External"/><Relationship Id="rId7" Type="http://schemas.openxmlformats.org/officeDocument/2006/relationships/image" Target="http://202.205.107.80/wangshangjiaoxue/kejian/daxuewuli/daxuewuli-fanshixi/wuli/17-2.files/slide0129_image013.gif" TargetMode="Externa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http://202.205.107.80/wangshangjiaoxue/kejian/daxuewuli/daxuewuli-fanshixi/wuli/17-2.files/slide0129_image012.gif" TargetMode="External"/><Relationship Id="rId5" Type="http://schemas.openxmlformats.org/officeDocument/2006/relationships/image" Target="http://202.205.107.80/wangshangjiaoxue/kejian/daxuewuli/daxuewuli-fanshixi/wuli/17-2.files/slide0129_image009.gif"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http://202.205.107.80/wangshangjiaoxue/kejian/daxuewuli/daxuewuli-fanshixi/wuli/17-2.files/slide0129_image010.gif"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7.bin"/><Relationship Id="rId7"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250.bin"/><Relationship Id="rId5" Type="http://schemas.openxmlformats.org/officeDocument/2006/relationships/oleObject" Target="../embeddings/oleObject249.bin"/><Relationship Id="rId4" Type="http://schemas.openxmlformats.org/officeDocument/2006/relationships/oleObject" Target="../embeddings/oleObject24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254.bin"/><Relationship Id="rId4" Type="http://schemas.openxmlformats.org/officeDocument/2006/relationships/oleObject" Target="../embeddings/oleObject253.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5.bin"/><Relationship Id="rId7"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258.bin"/><Relationship Id="rId5" Type="http://schemas.openxmlformats.org/officeDocument/2006/relationships/oleObject" Target="../embeddings/oleObject257.bin"/><Relationship Id="rId4" Type="http://schemas.openxmlformats.org/officeDocument/2006/relationships/oleObject" Target="../embeddings/oleObject25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oleObject" Target="../embeddings/oleObject260.bin"/><Relationship Id="rId7" Type="http://schemas.openxmlformats.org/officeDocument/2006/relationships/oleObject" Target="../embeddings/oleObject264.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263.bin"/><Relationship Id="rId5" Type="http://schemas.openxmlformats.org/officeDocument/2006/relationships/oleObject" Target="../embeddings/oleObject262.bin"/><Relationship Id="rId4" Type="http://schemas.openxmlformats.org/officeDocument/2006/relationships/oleObject" Target="../embeddings/oleObject261.bin"/><Relationship Id="rId9" Type="http://schemas.openxmlformats.org/officeDocument/2006/relationships/oleObject" Target="../embeddings/oleObject266.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oleObject" Target="../embeddings/oleObject276.bin"/><Relationship Id="rId3" Type="http://schemas.openxmlformats.org/officeDocument/2006/relationships/oleObject" Target="../embeddings/oleObject267.bin"/><Relationship Id="rId7" Type="http://schemas.openxmlformats.org/officeDocument/2006/relationships/oleObject" Target="../embeddings/oleObject270.bin"/><Relationship Id="rId12" Type="http://schemas.openxmlformats.org/officeDocument/2006/relationships/oleObject" Target="../embeddings/oleObject275.bin"/><Relationship Id="rId2" Type="http://schemas.openxmlformats.org/officeDocument/2006/relationships/slideLayout" Target="../slideLayouts/slideLayout7.xml"/><Relationship Id="rId16" Type="http://schemas.openxmlformats.org/officeDocument/2006/relationships/oleObject" Target="../embeddings/oleObject279.bin"/><Relationship Id="rId1" Type="http://schemas.openxmlformats.org/officeDocument/2006/relationships/vmlDrawing" Target="../drawings/vmlDrawing40.vml"/><Relationship Id="rId6" Type="http://schemas.openxmlformats.org/officeDocument/2006/relationships/oleObject" Target="../embeddings/oleObject269.bin"/><Relationship Id="rId11" Type="http://schemas.openxmlformats.org/officeDocument/2006/relationships/oleObject" Target="../embeddings/oleObject274.bin"/><Relationship Id="rId5" Type="http://schemas.openxmlformats.org/officeDocument/2006/relationships/image" Target="../media/image86.png"/><Relationship Id="rId15" Type="http://schemas.openxmlformats.org/officeDocument/2006/relationships/oleObject" Target="../embeddings/oleObject278.bin"/><Relationship Id="rId10" Type="http://schemas.openxmlformats.org/officeDocument/2006/relationships/oleObject" Target="../embeddings/oleObject273.bin"/><Relationship Id="rId4" Type="http://schemas.openxmlformats.org/officeDocument/2006/relationships/oleObject" Target="../embeddings/oleObject268.bin"/><Relationship Id="rId9" Type="http://schemas.openxmlformats.org/officeDocument/2006/relationships/oleObject" Target="../embeddings/oleObject272.bin"/><Relationship Id="rId14" Type="http://schemas.openxmlformats.org/officeDocument/2006/relationships/oleObject" Target="../embeddings/oleObject277.bin"/></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oleObject" Target="../embeddings/oleObject281.bin"/><Relationship Id="rId4" Type="http://schemas.openxmlformats.org/officeDocument/2006/relationships/oleObject" Target="../embeddings/oleObject280.bin"/></Relationships>
</file>

<file path=ppt/slides/_rels/slide58.xml.rels><?xml version="1.0" encoding="UTF-8" standalone="yes"?>
<Relationships xmlns="http://schemas.openxmlformats.org/package/2006/relationships"><Relationship Id="rId3" Type="http://schemas.openxmlformats.org/officeDocument/2006/relationships/image" Target="../media/image233.jpeg"/><Relationship Id="rId2" Type="http://schemas.openxmlformats.org/officeDocument/2006/relationships/image" Target="../media/image232.jpeg"/><Relationship Id="rId1" Type="http://schemas.openxmlformats.org/officeDocument/2006/relationships/slideLayout" Target="../slideLayouts/slideLayout7.xml"/><Relationship Id="rId5" Type="http://schemas.openxmlformats.org/officeDocument/2006/relationships/image" Target="../media/image234.png"/><Relationship Id="rId4" Type="http://schemas.openxmlformats.org/officeDocument/2006/relationships/hyperlink" Target="11-0&#25945;&#23398;&#22522;&#26412;&#35201;&#27714;.ppt" TargetMode="Externa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9.jpe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oleObject" Target="../embeddings/oleObject25.bin"/><Relationship Id="rId3" Type="http://schemas.openxmlformats.org/officeDocument/2006/relationships/oleObject" Target="../embeddings/oleObject16.bin"/><Relationship Id="rId7" Type="http://schemas.openxmlformats.org/officeDocument/2006/relationships/oleObject" Target="../embeddings/oleObject20.bin"/><Relationship Id="rId12"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oleObject" Target="../embeddings/oleObject28.bin"/><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oleObject" Target="../embeddings/oleObject23.bin"/><Relationship Id="rId5" Type="http://schemas.openxmlformats.org/officeDocument/2006/relationships/oleObject" Target="../embeddings/oleObject18.bin"/><Relationship Id="rId15" Type="http://schemas.openxmlformats.org/officeDocument/2006/relationships/oleObject" Target="../embeddings/oleObject27.bin"/><Relationship Id="rId10" Type="http://schemas.openxmlformats.org/officeDocument/2006/relationships/oleObject" Target="../embeddings/oleObject22.bin"/><Relationship Id="rId4" Type="http://schemas.openxmlformats.org/officeDocument/2006/relationships/oleObject" Target="../embeddings/oleObject17.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ban-4-1-"/>
          <p:cNvPicPr>
            <a:picLocks noChangeAspect="1" noChangeArrowheads="1"/>
          </p:cNvPicPr>
          <p:nvPr/>
        </p:nvPicPr>
        <p:blipFill>
          <a:blip r:embed="rId2" cstate="print"/>
          <a:srcRect/>
          <a:stretch>
            <a:fillRect/>
          </a:stretch>
        </p:blipFill>
        <p:spPr bwMode="auto">
          <a:xfrm>
            <a:off x="0" y="-23813"/>
            <a:ext cx="9144000" cy="6905626"/>
          </a:xfrm>
          <a:prstGeom prst="rect">
            <a:avLst/>
          </a:prstGeom>
          <a:noFill/>
        </p:spPr>
      </p:pic>
      <p:sp>
        <p:nvSpPr>
          <p:cNvPr id="2053" name="Rectangle 5"/>
          <p:cNvSpPr>
            <a:spLocks noGrp="1" noChangeArrowheads="1"/>
          </p:cNvSpPr>
          <p:nvPr>
            <p:ph type="ctrTitle"/>
          </p:nvPr>
        </p:nvSpPr>
        <p:spPr bwMode="auto">
          <a:xfrm>
            <a:off x="914400" y="2819400"/>
            <a:ext cx="6911975" cy="1581150"/>
          </a:xfrm>
          <a:noFill/>
          <a:ln>
            <a:miter lim="800000"/>
            <a:headEnd/>
            <a:tailEnd/>
          </a:ln>
          <a:effectLst>
            <a:outerShdw dist="35921" dir="2700000" algn="ctr" rotWithShape="0">
              <a:schemeClr val="bg2"/>
            </a:outerShdw>
          </a:effectLst>
        </p:spPr>
        <p:txBody>
          <a:bodyPr vert="horz" wrap="square" lIns="91440" tIns="45720" rIns="91440" bIns="45720" numCol="1" anchor="t" anchorCtr="0" compatLnSpc="1">
            <a:prstTxWarp prst="textNoShape">
              <a:avLst/>
            </a:prstTxWarp>
            <a:normAutofit/>
          </a:bodyPr>
          <a:lstStyle/>
          <a:p>
            <a:pPr>
              <a:lnSpc>
                <a:spcPct val="120000"/>
              </a:lnSpc>
            </a:pPr>
            <a:r>
              <a:rPr lang="zh-CN" altLang="en-US" sz="8000" b="1" dirty="0">
                <a:solidFill>
                  <a:srgbClr val="FF9900"/>
                </a:solidFill>
                <a:latin typeface="华文细黑" pitchFamily="2" charset="-122"/>
                <a:ea typeface="华文细黑" pitchFamily="2" charset="-122"/>
              </a:rPr>
              <a:t>光 </a:t>
            </a:r>
            <a:r>
              <a:rPr lang="zh-CN" altLang="en-US" sz="8000" b="1" dirty="0" smtClean="0">
                <a:solidFill>
                  <a:srgbClr val="FF9900"/>
                </a:solidFill>
                <a:latin typeface="华文细黑" pitchFamily="2" charset="-122"/>
                <a:ea typeface="华文细黑" pitchFamily="2" charset="-122"/>
              </a:rPr>
              <a:t> 的  衍  射</a:t>
            </a:r>
            <a:r>
              <a:rPr lang="zh-CN" altLang="en-US" sz="8000" b="1" dirty="0">
                <a:solidFill>
                  <a:srgbClr val="FF9900"/>
                </a:solidFill>
                <a:latin typeface="华文细黑" pitchFamily="2" charset="-122"/>
                <a:ea typeface="华文细黑" pitchFamily="2" charset="-122"/>
              </a:rPr>
              <a:t>　</a:t>
            </a:r>
          </a:p>
        </p:txBody>
      </p:sp>
      <p:sp>
        <p:nvSpPr>
          <p:cNvPr id="2055" name="Rectangle 7"/>
          <p:cNvSpPr>
            <a:spLocks noChangeArrowheads="1"/>
          </p:cNvSpPr>
          <p:nvPr/>
        </p:nvSpPr>
        <p:spPr bwMode="auto">
          <a:xfrm>
            <a:off x="2286000" y="1524000"/>
            <a:ext cx="5029200" cy="1015663"/>
          </a:xfrm>
          <a:prstGeom prst="rect">
            <a:avLst/>
          </a:prstGeom>
          <a:noFill/>
          <a:ln w="9525">
            <a:noFill/>
            <a:miter lim="800000"/>
            <a:headEnd/>
            <a:tailEnd/>
          </a:ln>
          <a:effectLst>
            <a:outerShdw dist="35921" dir="2700000" algn="ctr" rotWithShape="0">
              <a:schemeClr val="bg2"/>
            </a:outerShdw>
          </a:effectLst>
        </p:spPr>
        <p:txBody>
          <a:bodyPr>
            <a:spAutoFit/>
          </a:bodyPr>
          <a:lstStyle/>
          <a:p>
            <a:r>
              <a:rPr lang="zh-CN" altLang="en-US" sz="6000" b="1" dirty="0">
                <a:solidFill>
                  <a:srgbClr val="FF9900"/>
                </a:solidFill>
                <a:ea typeface="华文细黑" pitchFamily="2" charset="-122"/>
              </a:rPr>
              <a:t>第  十  </a:t>
            </a:r>
            <a:r>
              <a:rPr lang="zh-CN" altLang="en-US" sz="6000" b="1" dirty="0" smtClean="0">
                <a:solidFill>
                  <a:srgbClr val="FF9900"/>
                </a:solidFill>
                <a:ea typeface="华文细黑" pitchFamily="2" charset="-122"/>
              </a:rPr>
              <a:t>四  </a:t>
            </a:r>
            <a:r>
              <a:rPr lang="zh-CN" altLang="en-US" sz="6000" b="1" dirty="0">
                <a:solidFill>
                  <a:srgbClr val="FF9900"/>
                </a:solidFill>
                <a:ea typeface="华文细黑" pitchFamily="2" charset="-122"/>
              </a:rPr>
              <a:t>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灯片编号占位符 1"/>
          <p:cNvSpPr>
            <a:spLocks noGrp="1"/>
          </p:cNvSpPr>
          <p:nvPr>
            <p:ph type="sldNum" sz="quarter" idx="10"/>
          </p:nvPr>
        </p:nvSpPr>
        <p:spPr/>
        <p:txBody>
          <a:bodyPr/>
          <a:lstStyle/>
          <a:p>
            <a:fld id="{95CF25A0-79DF-4613-8640-B90703CC03B7}" type="slidenum">
              <a:rPr lang="en-US" altLang="zh-CN"/>
              <a:pPr/>
              <a:t>10</a:t>
            </a:fld>
            <a:endParaRPr lang="en-US" altLang="zh-CN"/>
          </a:p>
        </p:txBody>
      </p:sp>
      <p:grpSp>
        <p:nvGrpSpPr>
          <p:cNvPr id="2" name="Group 2"/>
          <p:cNvGrpSpPr>
            <a:grpSpLocks/>
          </p:cNvGrpSpPr>
          <p:nvPr/>
        </p:nvGrpSpPr>
        <p:grpSpPr bwMode="auto">
          <a:xfrm>
            <a:off x="3741738" y="958850"/>
            <a:ext cx="4784725" cy="5137150"/>
            <a:chOff x="2400" y="384"/>
            <a:chExt cx="3216" cy="3744"/>
          </a:xfrm>
        </p:grpSpPr>
        <p:grpSp>
          <p:nvGrpSpPr>
            <p:cNvPr id="3" name="Group 3"/>
            <p:cNvGrpSpPr>
              <a:grpSpLocks/>
            </p:cNvGrpSpPr>
            <p:nvPr/>
          </p:nvGrpSpPr>
          <p:grpSpPr bwMode="auto">
            <a:xfrm>
              <a:off x="2400" y="384"/>
              <a:ext cx="3216" cy="3744"/>
              <a:chOff x="2400" y="384"/>
              <a:chExt cx="3216" cy="3744"/>
            </a:xfrm>
          </p:grpSpPr>
          <p:grpSp>
            <p:nvGrpSpPr>
              <p:cNvPr id="4" name="Group 4"/>
              <p:cNvGrpSpPr>
                <a:grpSpLocks/>
              </p:cNvGrpSpPr>
              <p:nvPr/>
            </p:nvGrpSpPr>
            <p:grpSpPr bwMode="auto">
              <a:xfrm>
                <a:off x="2400" y="384"/>
                <a:ext cx="3216" cy="3744"/>
                <a:chOff x="2400" y="384"/>
                <a:chExt cx="3216" cy="3744"/>
              </a:xfrm>
            </p:grpSpPr>
            <p:grpSp>
              <p:nvGrpSpPr>
                <p:cNvPr id="5" name="Group 5"/>
                <p:cNvGrpSpPr>
                  <a:grpSpLocks/>
                </p:cNvGrpSpPr>
                <p:nvPr/>
              </p:nvGrpSpPr>
              <p:grpSpPr bwMode="auto">
                <a:xfrm>
                  <a:off x="2400" y="384"/>
                  <a:ext cx="3216" cy="3744"/>
                  <a:chOff x="2400" y="384"/>
                  <a:chExt cx="3216" cy="3744"/>
                </a:xfrm>
              </p:grpSpPr>
              <p:sp>
                <p:nvSpPr>
                  <p:cNvPr id="35846" name="Rectangle 6"/>
                  <p:cNvSpPr>
                    <a:spLocks noChangeArrowheads="1"/>
                  </p:cNvSpPr>
                  <p:nvPr/>
                </p:nvSpPr>
                <p:spPr bwMode="auto">
                  <a:xfrm>
                    <a:off x="2400" y="384"/>
                    <a:ext cx="3216" cy="374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5847" name="Line 7"/>
                  <p:cNvSpPr>
                    <a:spLocks noChangeShapeType="1"/>
                  </p:cNvSpPr>
                  <p:nvPr/>
                </p:nvSpPr>
                <p:spPr bwMode="auto">
                  <a:xfrm>
                    <a:off x="2544" y="1440"/>
                    <a:ext cx="3024"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35848" name="Rectangle 8"/>
                  <p:cNvSpPr>
                    <a:spLocks noChangeArrowheads="1"/>
                  </p:cNvSpPr>
                  <p:nvPr/>
                </p:nvSpPr>
                <p:spPr bwMode="auto">
                  <a:xfrm>
                    <a:off x="5263" y="433"/>
                    <a:ext cx="34" cy="177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5849" name="Object 9"/>
                  <p:cNvGraphicFramePr>
                    <a:graphicFrameLocks noChangeAspect="1"/>
                  </p:cNvGraphicFramePr>
                  <p:nvPr/>
                </p:nvGraphicFramePr>
                <p:xfrm>
                  <a:off x="5344" y="1497"/>
                  <a:ext cx="176" cy="231"/>
                </p:xfrm>
                <a:graphic>
                  <a:graphicData uri="http://schemas.openxmlformats.org/presentationml/2006/ole">
                    <p:oleObj spid="_x0000_s18527" name="Equation" r:id="rId3" imgW="164957" imgH="190335" progId="Equation.3">
                      <p:embed/>
                    </p:oleObj>
                  </a:graphicData>
                </a:graphic>
              </p:graphicFrame>
              <p:graphicFrame>
                <p:nvGraphicFramePr>
                  <p:cNvPr id="35850" name="Object 10"/>
                  <p:cNvGraphicFramePr>
                    <a:graphicFrameLocks noChangeAspect="1"/>
                  </p:cNvGraphicFramePr>
                  <p:nvPr/>
                </p:nvGraphicFramePr>
                <p:xfrm>
                  <a:off x="4954" y="408"/>
                  <a:ext cx="232" cy="312"/>
                </p:xfrm>
                <a:graphic>
                  <a:graphicData uri="http://schemas.openxmlformats.org/presentationml/2006/ole">
                    <p:oleObj spid="_x0000_s18528" name="Equation" r:id="rId4" imgW="139579" imgH="164957" progId="Equation.3">
                      <p:embed/>
                    </p:oleObj>
                  </a:graphicData>
                </a:graphic>
              </p:graphicFrame>
              <p:sp>
                <p:nvSpPr>
                  <p:cNvPr id="35851" name="Rectangle 11"/>
                  <p:cNvSpPr>
                    <a:spLocks noChangeArrowheads="1"/>
                  </p:cNvSpPr>
                  <p:nvPr/>
                </p:nvSpPr>
                <p:spPr bwMode="auto">
                  <a:xfrm>
                    <a:off x="3156" y="674"/>
                    <a:ext cx="60" cy="382"/>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5852" name="Object 12"/>
                  <p:cNvGraphicFramePr>
                    <a:graphicFrameLocks noChangeAspect="1"/>
                  </p:cNvGraphicFramePr>
                  <p:nvPr/>
                </p:nvGraphicFramePr>
                <p:xfrm>
                  <a:off x="2897" y="404"/>
                  <a:ext cx="243" cy="277"/>
                </p:xfrm>
                <a:graphic>
                  <a:graphicData uri="http://schemas.openxmlformats.org/presentationml/2006/ole">
                    <p:oleObj spid="_x0000_s18529" name="Equation" r:id="rId5" imgW="164885" imgH="164885" progId="Equation.3">
                      <p:embed/>
                    </p:oleObj>
                  </a:graphicData>
                </a:graphic>
              </p:graphicFrame>
              <p:sp>
                <p:nvSpPr>
                  <p:cNvPr id="35853" name="Line 13"/>
                  <p:cNvSpPr>
                    <a:spLocks noChangeShapeType="1"/>
                  </p:cNvSpPr>
                  <p:nvPr/>
                </p:nvSpPr>
                <p:spPr bwMode="auto">
                  <a:xfrm>
                    <a:off x="2695" y="1437"/>
                    <a:ext cx="521" cy="3"/>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854" name="Line 14"/>
                  <p:cNvSpPr>
                    <a:spLocks noChangeShapeType="1"/>
                  </p:cNvSpPr>
                  <p:nvPr/>
                </p:nvSpPr>
                <p:spPr bwMode="auto">
                  <a:xfrm flipH="1">
                    <a:off x="2525" y="105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5855" name="Line 15"/>
                  <p:cNvSpPr>
                    <a:spLocks noChangeShapeType="1"/>
                  </p:cNvSpPr>
                  <p:nvPr/>
                </p:nvSpPr>
                <p:spPr bwMode="auto">
                  <a:xfrm flipH="1">
                    <a:off x="2525" y="143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5856" name="Line 16"/>
                  <p:cNvSpPr>
                    <a:spLocks noChangeShapeType="1"/>
                  </p:cNvSpPr>
                  <p:nvPr/>
                </p:nvSpPr>
                <p:spPr bwMode="auto">
                  <a:xfrm flipH="1">
                    <a:off x="2525" y="1824"/>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aphicFrame>
                <p:nvGraphicFramePr>
                  <p:cNvPr id="35857" name="Object 17"/>
                  <p:cNvGraphicFramePr>
                    <a:graphicFrameLocks noChangeAspect="1"/>
                  </p:cNvGraphicFramePr>
                  <p:nvPr/>
                </p:nvGraphicFramePr>
                <p:xfrm>
                  <a:off x="2853" y="720"/>
                  <a:ext cx="315" cy="340"/>
                </p:xfrm>
                <a:graphic>
                  <a:graphicData uri="http://schemas.openxmlformats.org/presentationml/2006/ole">
                    <p:oleObj spid="_x0000_s18530" name="Equation" r:id="rId6" imgW="3425400" imgH="3707280" progId="Equation.3">
                      <p:embed/>
                    </p:oleObj>
                  </a:graphicData>
                </a:graphic>
              </p:graphicFrame>
              <p:graphicFrame>
                <p:nvGraphicFramePr>
                  <p:cNvPr id="35858" name="Object 18"/>
                  <p:cNvGraphicFramePr>
                    <a:graphicFrameLocks noChangeAspect="1"/>
                  </p:cNvGraphicFramePr>
                  <p:nvPr/>
                </p:nvGraphicFramePr>
                <p:xfrm>
                  <a:off x="2853" y="1776"/>
                  <a:ext cx="315" cy="340"/>
                </p:xfrm>
                <a:graphic>
                  <a:graphicData uri="http://schemas.openxmlformats.org/presentationml/2006/ole">
                    <p:oleObj spid="_x0000_s18531" name="Equation" r:id="rId7" imgW="152268" imgH="164957" progId="Equation.3">
                      <p:embed/>
                    </p:oleObj>
                  </a:graphicData>
                </a:graphic>
              </p:graphicFrame>
              <p:sp>
                <p:nvSpPr>
                  <p:cNvPr id="35859" name="Rectangle 19"/>
                  <p:cNvSpPr>
                    <a:spLocks noChangeArrowheads="1"/>
                  </p:cNvSpPr>
                  <p:nvPr/>
                </p:nvSpPr>
                <p:spPr bwMode="auto">
                  <a:xfrm>
                    <a:off x="3164" y="1824"/>
                    <a:ext cx="52" cy="355"/>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pSp>
            <p:graphicFrame>
              <p:nvGraphicFramePr>
                <p:cNvPr id="35860" name="Object 20"/>
                <p:cNvGraphicFramePr>
                  <a:graphicFrameLocks noChangeAspect="1"/>
                </p:cNvGraphicFramePr>
                <p:nvPr/>
              </p:nvGraphicFramePr>
              <p:xfrm>
                <a:off x="5280" y="864"/>
                <a:ext cx="288" cy="384"/>
              </p:xfrm>
              <a:graphic>
                <a:graphicData uri="http://schemas.openxmlformats.org/presentationml/2006/ole">
                  <p:oleObj spid="_x0000_s18532" name="Equation" r:id="rId8" imgW="152268" imgH="203024" progId="Equation.3">
                    <p:embed/>
                  </p:oleObj>
                </a:graphicData>
              </a:graphic>
            </p:graphicFrame>
          </p:grpSp>
          <p:grpSp>
            <p:nvGrpSpPr>
              <p:cNvPr id="6" name="Group 21"/>
              <p:cNvGrpSpPr>
                <a:grpSpLocks/>
              </p:cNvGrpSpPr>
              <p:nvPr/>
            </p:nvGrpSpPr>
            <p:grpSpPr bwMode="auto">
              <a:xfrm>
                <a:off x="3456" y="528"/>
                <a:ext cx="288" cy="336"/>
                <a:chOff x="3456" y="528"/>
                <a:chExt cx="288" cy="336"/>
              </a:xfrm>
            </p:grpSpPr>
            <p:sp>
              <p:nvSpPr>
                <p:cNvPr id="35862" name="AutoShape 22"/>
                <p:cNvSpPr>
                  <a:spLocks noChangeArrowheads="1"/>
                </p:cNvSpPr>
                <p:nvPr/>
              </p:nvSpPr>
              <p:spPr bwMode="auto">
                <a:xfrm>
                  <a:off x="3456" y="528"/>
                  <a:ext cx="288" cy="336"/>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35863" name="Object 23"/>
                <p:cNvGraphicFramePr>
                  <a:graphicFrameLocks noChangeAspect="1"/>
                </p:cNvGraphicFramePr>
                <p:nvPr/>
              </p:nvGraphicFramePr>
              <p:xfrm>
                <a:off x="3504" y="576"/>
                <a:ext cx="213" cy="288"/>
              </p:xfrm>
              <a:graphic>
                <a:graphicData uri="http://schemas.openxmlformats.org/presentationml/2006/ole">
                  <p:oleObj spid="_x0000_s18533" name="Equation" r:id="rId9" imgW="177646" imgH="241091" progId="Equation.3">
                    <p:embed/>
                  </p:oleObj>
                </a:graphicData>
              </a:graphic>
            </p:graphicFrame>
          </p:grpSp>
        </p:grpSp>
        <p:grpSp>
          <p:nvGrpSpPr>
            <p:cNvPr id="7" name="Group 24"/>
            <p:cNvGrpSpPr>
              <a:grpSpLocks/>
            </p:cNvGrpSpPr>
            <p:nvPr/>
          </p:nvGrpSpPr>
          <p:grpSpPr bwMode="auto">
            <a:xfrm>
              <a:off x="2705" y="1050"/>
              <a:ext cx="463" cy="774"/>
              <a:chOff x="2705" y="1050"/>
              <a:chExt cx="463" cy="774"/>
            </a:xfrm>
          </p:grpSpPr>
          <p:sp>
            <p:nvSpPr>
              <p:cNvPr id="35865" name="Line 25"/>
              <p:cNvSpPr>
                <a:spLocks noChangeShapeType="1"/>
              </p:cNvSpPr>
              <p:nvPr/>
            </p:nvSpPr>
            <p:spPr bwMode="auto">
              <a:xfrm flipV="1">
                <a:off x="2705" y="1050"/>
                <a:ext cx="45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866" name="Line 26"/>
              <p:cNvSpPr>
                <a:spLocks noChangeShapeType="1"/>
              </p:cNvSpPr>
              <p:nvPr/>
            </p:nvSpPr>
            <p:spPr bwMode="auto">
              <a:xfrm>
                <a:off x="2705" y="1824"/>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graphicFrame>
        <p:nvGraphicFramePr>
          <p:cNvPr id="35867" name="Object 27"/>
          <p:cNvGraphicFramePr>
            <a:graphicFrameLocks noChangeAspect="1"/>
          </p:cNvGraphicFramePr>
          <p:nvPr/>
        </p:nvGraphicFramePr>
        <p:xfrm>
          <a:off x="438150" y="2994025"/>
          <a:ext cx="2860675" cy="815975"/>
        </p:xfrm>
        <a:graphic>
          <a:graphicData uri="http://schemas.openxmlformats.org/presentationml/2006/ole">
            <p:oleObj spid="_x0000_s18534" name="公式" r:id="rId10" imgW="952087" imgH="304668" progId="Equation.3">
              <p:embed/>
            </p:oleObj>
          </a:graphicData>
        </a:graphic>
      </p:graphicFrame>
      <p:graphicFrame>
        <p:nvGraphicFramePr>
          <p:cNvPr id="35868" name="Object 28"/>
          <p:cNvGraphicFramePr>
            <a:graphicFrameLocks noChangeAspect="1"/>
          </p:cNvGraphicFramePr>
          <p:nvPr/>
        </p:nvGraphicFramePr>
        <p:xfrm>
          <a:off x="823913" y="4941888"/>
          <a:ext cx="2503487" cy="809625"/>
        </p:xfrm>
        <a:graphic>
          <a:graphicData uri="http://schemas.openxmlformats.org/presentationml/2006/ole">
            <p:oleObj spid="_x0000_s18535" name="公式" r:id="rId11" imgW="952087" imgH="304668" progId="Equation.3">
              <p:embed/>
            </p:oleObj>
          </a:graphicData>
        </a:graphic>
      </p:graphicFrame>
      <p:sp>
        <p:nvSpPr>
          <p:cNvPr id="35869" name="Text Box 29"/>
          <p:cNvSpPr txBox="1">
            <a:spLocks noChangeArrowheads="1"/>
          </p:cNvSpPr>
          <p:nvPr/>
        </p:nvSpPr>
        <p:spPr bwMode="auto">
          <a:xfrm>
            <a:off x="1475656" y="0"/>
            <a:ext cx="4104456" cy="646331"/>
          </a:xfrm>
          <a:prstGeom prst="rect">
            <a:avLst/>
          </a:prstGeom>
          <a:noFill/>
          <a:ln w="9525">
            <a:noFill/>
            <a:miter lim="800000"/>
            <a:headEnd/>
            <a:tailEnd/>
          </a:ln>
          <a:effectLst/>
        </p:spPr>
        <p:txBody>
          <a:bodyPr wrap="square">
            <a:spAutoFit/>
          </a:bodyPr>
          <a:lstStyle/>
          <a:p>
            <a:pPr>
              <a:spcBef>
                <a:spcPct val="50000"/>
              </a:spcBef>
            </a:pPr>
            <a:r>
              <a:rPr lang="zh-CN" altLang="en-US" sz="3600" b="1" dirty="0" smtClean="0">
                <a:solidFill>
                  <a:srgbClr val="FF0000"/>
                </a:solidFill>
              </a:rPr>
              <a:t>菲涅耳</a:t>
            </a:r>
            <a:r>
              <a:rPr lang="zh-CN" altLang="en-US" sz="3600" b="1" dirty="0" smtClean="0">
                <a:solidFill>
                  <a:srgbClr val="FF0000"/>
                </a:solidFill>
                <a:latin typeface="Times New Roman" pitchFamily="18" charset="0"/>
              </a:rPr>
              <a:t>半波</a:t>
            </a:r>
            <a:r>
              <a:rPr lang="zh-CN" altLang="en-US" sz="3600" b="1" dirty="0">
                <a:solidFill>
                  <a:srgbClr val="FF0000"/>
                </a:solidFill>
                <a:latin typeface="Times New Roman" pitchFamily="18" charset="0"/>
              </a:rPr>
              <a:t>带法</a:t>
            </a:r>
          </a:p>
        </p:txBody>
      </p:sp>
      <p:grpSp>
        <p:nvGrpSpPr>
          <p:cNvPr id="8" name="Group 142"/>
          <p:cNvGrpSpPr>
            <a:grpSpLocks/>
          </p:cNvGrpSpPr>
          <p:nvPr/>
        </p:nvGrpSpPr>
        <p:grpSpPr bwMode="auto">
          <a:xfrm>
            <a:off x="4549775" y="4383088"/>
            <a:ext cx="1670050" cy="1652587"/>
            <a:chOff x="2914" y="2761"/>
            <a:chExt cx="1052" cy="1041"/>
          </a:xfrm>
        </p:grpSpPr>
        <p:graphicFrame>
          <p:nvGraphicFramePr>
            <p:cNvPr id="35873" name="Object 33"/>
            <p:cNvGraphicFramePr>
              <a:graphicFrameLocks noChangeAspect="1"/>
            </p:cNvGraphicFramePr>
            <p:nvPr/>
          </p:nvGraphicFramePr>
          <p:xfrm>
            <a:off x="2928" y="2768"/>
            <a:ext cx="228" cy="256"/>
          </p:xfrm>
          <a:graphic>
            <a:graphicData uri="http://schemas.openxmlformats.org/presentationml/2006/ole">
              <p:oleObj spid="_x0000_s18536" name="Equation" r:id="rId12" imgW="177569" imgH="215619" progId="Equation.3">
                <p:embed/>
              </p:oleObj>
            </a:graphicData>
          </a:graphic>
        </p:graphicFrame>
        <p:graphicFrame>
          <p:nvGraphicFramePr>
            <p:cNvPr id="35874" name="Object 34"/>
            <p:cNvGraphicFramePr>
              <a:graphicFrameLocks noChangeAspect="1"/>
            </p:cNvGraphicFramePr>
            <p:nvPr/>
          </p:nvGraphicFramePr>
          <p:xfrm>
            <a:off x="2914" y="3172"/>
            <a:ext cx="226" cy="236"/>
          </p:xfrm>
          <a:graphic>
            <a:graphicData uri="http://schemas.openxmlformats.org/presentationml/2006/ole">
              <p:oleObj spid="_x0000_s18537" name="Equation" r:id="rId13" imgW="190335" imgH="215713" progId="Equation.3">
                <p:embed/>
              </p:oleObj>
            </a:graphicData>
          </a:graphic>
        </p:graphicFrame>
        <p:graphicFrame>
          <p:nvGraphicFramePr>
            <p:cNvPr id="35875" name="Object 35"/>
            <p:cNvGraphicFramePr>
              <a:graphicFrameLocks noChangeAspect="1"/>
            </p:cNvGraphicFramePr>
            <p:nvPr/>
          </p:nvGraphicFramePr>
          <p:xfrm>
            <a:off x="3410" y="3123"/>
            <a:ext cx="231" cy="249"/>
          </p:xfrm>
          <a:graphic>
            <a:graphicData uri="http://schemas.openxmlformats.org/presentationml/2006/ole">
              <p:oleObj spid="_x0000_s18538" name="Equation" r:id="rId14" imgW="152202" imgH="177569" progId="Equation.3">
                <p:embed/>
              </p:oleObj>
            </a:graphicData>
          </a:graphic>
        </p:graphicFrame>
        <p:grpSp>
          <p:nvGrpSpPr>
            <p:cNvPr id="9" name="Group 141"/>
            <p:cNvGrpSpPr>
              <a:grpSpLocks/>
            </p:cNvGrpSpPr>
            <p:nvPr/>
          </p:nvGrpSpPr>
          <p:grpSpPr bwMode="auto">
            <a:xfrm>
              <a:off x="3170" y="2761"/>
              <a:ext cx="796" cy="1041"/>
              <a:chOff x="3170" y="2761"/>
              <a:chExt cx="796" cy="1041"/>
            </a:xfrm>
          </p:grpSpPr>
          <p:grpSp>
            <p:nvGrpSpPr>
              <p:cNvPr id="10" name="Group 37"/>
              <p:cNvGrpSpPr>
                <a:grpSpLocks/>
              </p:cNvGrpSpPr>
              <p:nvPr/>
            </p:nvGrpSpPr>
            <p:grpSpPr bwMode="auto">
              <a:xfrm>
                <a:off x="3170" y="2761"/>
                <a:ext cx="431" cy="1041"/>
                <a:chOff x="3216" y="2880"/>
                <a:chExt cx="460" cy="1204"/>
              </a:xfrm>
            </p:grpSpPr>
            <p:sp>
              <p:nvSpPr>
                <p:cNvPr id="35878" name="Freeform 38" descr="浅色上对角线"/>
                <p:cNvSpPr>
                  <a:spLocks/>
                </p:cNvSpPr>
                <p:nvPr/>
              </p:nvSpPr>
              <p:spPr bwMode="auto">
                <a:xfrm>
                  <a:off x="3230" y="3388"/>
                  <a:ext cx="280" cy="686"/>
                </a:xfrm>
                <a:custGeom>
                  <a:avLst/>
                  <a:gdLst/>
                  <a:ahLst/>
                  <a:cxnLst>
                    <a:cxn ang="0">
                      <a:pos x="0" y="0"/>
                    </a:cxn>
                    <a:cxn ang="0">
                      <a:pos x="280" y="668"/>
                    </a:cxn>
                    <a:cxn ang="0">
                      <a:pos x="200" y="686"/>
                    </a:cxn>
                    <a:cxn ang="0">
                      <a:pos x="20" y="244"/>
                    </a:cxn>
                    <a:cxn ang="0">
                      <a:pos x="0" y="0"/>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w="9525" cap="flat" cmpd="sng">
                  <a:noFill/>
                  <a:prstDash val="solid"/>
                  <a:round/>
                  <a:headEnd type="none" w="med" len="med"/>
                  <a:tailEnd type="none" w="sm" len="lg"/>
                </a:ln>
                <a:effectLst/>
              </p:spPr>
              <p:txBody>
                <a:bodyPr wrap="none"/>
                <a:lstStyle/>
                <a:p>
                  <a:endParaRPr lang="zh-CN" altLang="en-US"/>
                </a:p>
              </p:txBody>
            </p:sp>
            <p:sp>
              <p:nvSpPr>
                <p:cNvPr id="35879" name="Freeform 39" descr="浅色上对角线"/>
                <p:cNvSpPr>
                  <a:spLocks/>
                </p:cNvSpPr>
                <p:nvPr/>
              </p:nvSpPr>
              <p:spPr bwMode="auto">
                <a:xfrm>
                  <a:off x="3216" y="2888"/>
                  <a:ext cx="460" cy="1124"/>
                </a:xfrm>
                <a:custGeom>
                  <a:avLst/>
                  <a:gdLst/>
                  <a:ahLst/>
                  <a:cxnLst>
                    <a:cxn ang="0">
                      <a:pos x="12" y="0"/>
                    </a:cxn>
                    <a:cxn ang="0">
                      <a:pos x="460" y="1084"/>
                    </a:cxn>
                    <a:cxn ang="0">
                      <a:pos x="380" y="1124"/>
                    </a:cxn>
                    <a:cxn ang="0">
                      <a:pos x="0" y="259"/>
                    </a:cxn>
                    <a:cxn ang="0">
                      <a:pos x="12" y="0"/>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p:spPr>
              <p:txBody>
                <a:bodyPr wrap="none"/>
                <a:lstStyle/>
                <a:p>
                  <a:endParaRPr lang="zh-CN" altLang="en-US"/>
                </a:p>
              </p:txBody>
            </p:sp>
            <p:sp>
              <p:nvSpPr>
                <p:cNvPr id="35880" name="Freeform 40" descr="浅色横线"/>
                <p:cNvSpPr>
                  <a:spLocks/>
                </p:cNvSpPr>
                <p:nvPr/>
              </p:nvSpPr>
              <p:spPr bwMode="auto">
                <a:xfrm>
                  <a:off x="3230" y="3152"/>
                  <a:ext cx="376" cy="892"/>
                </a:xfrm>
                <a:custGeom>
                  <a:avLst/>
                  <a:gdLst/>
                  <a:ahLst/>
                  <a:cxnLst>
                    <a:cxn ang="0">
                      <a:pos x="0" y="0"/>
                    </a:cxn>
                    <a:cxn ang="0">
                      <a:pos x="376" y="864"/>
                    </a:cxn>
                    <a:cxn ang="0">
                      <a:pos x="274" y="892"/>
                    </a:cxn>
                    <a:cxn ang="0">
                      <a:pos x="48" y="344"/>
                    </a:cxn>
                    <a:cxn ang="0">
                      <a:pos x="0" y="240"/>
                    </a:cxn>
                    <a:cxn ang="0">
                      <a:pos x="0" y="0"/>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w="9525" cap="flat" cmpd="sng">
                  <a:noFill/>
                  <a:prstDash val="solid"/>
                  <a:round/>
                  <a:headEnd type="none" w="med" len="med"/>
                  <a:tailEnd type="none" w="sm" len="lg"/>
                </a:ln>
                <a:effectLst/>
              </p:spPr>
              <p:txBody>
                <a:bodyPr wrap="none"/>
                <a:lstStyle/>
                <a:p>
                  <a:endParaRPr lang="zh-CN" altLang="en-US"/>
                </a:p>
              </p:txBody>
            </p:sp>
            <p:grpSp>
              <p:nvGrpSpPr>
                <p:cNvPr id="11" name="Group 41"/>
                <p:cNvGrpSpPr>
                  <a:grpSpLocks/>
                </p:cNvGrpSpPr>
                <p:nvPr/>
              </p:nvGrpSpPr>
              <p:grpSpPr bwMode="auto">
                <a:xfrm>
                  <a:off x="3216" y="2880"/>
                  <a:ext cx="460" cy="1204"/>
                  <a:chOff x="3236" y="2880"/>
                  <a:chExt cx="460" cy="1204"/>
                </a:xfrm>
              </p:grpSpPr>
              <p:sp>
                <p:nvSpPr>
                  <p:cNvPr id="35882" name="Freeform 42" descr="宽上对角线"/>
                  <p:cNvSpPr>
                    <a:spLocks/>
                  </p:cNvSpPr>
                  <p:nvPr/>
                </p:nvSpPr>
                <p:spPr bwMode="auto">
                  <a:xfrm>
                    <a:off x="3252" y="3624"/>
                    <a:ext cx="188" cy="460"/>
                  </a:xfrm>
                  <a:custGeom>
                    <a:avLst/>
                    <a:gdLst/>
                    <a:ahLst/>
                    <a:cxnLst>
                      <a:cxn ang="0">
                        <a:pos x="0" y="0"/>
                      </a:cxn>
                      <a:cxn ang="0">
                        <a:pos x="188" y="460"/>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5883" name="Freeform 43" descr="宽上对角线"/>
                  <p:cNvSpPr>
                    <a:spLocks/>
                  </p:cNvSpPr>
                  <p:nvPr/>
                </p:nvSpPr>
                <p:spPr bwMode="auto">
                  <a:xfrm>
                    <a:off x="3252" y="2880"/>
                    <a:ext cx="444" cy="1092"/>
                  </a:xfrm>
                  <a:custGeom>
                    <a:avLst/>
                    <a:gdLst/>
                    <a:ahLst/>
                    <a:cxnLst>
                      <a:cxn ang="0">
                        <a:pos x="0" y="0"/>
                      </a:cxn>
                      <a:cxn ang="0">
                        <a:pos x="444" y="1092"/>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5884" name="Freeform 44" descr="宽上对角线"/>
                  <p:cNvSpPr>
                    <a:spLocks/>
                  </p:cNvSpPr>
                  <p:nvPr/>
                </p:nvSpPr>
                <p:spPr bwMode="auto">
                  <a:xfrm>
                    <a:off x="3236" y="3122"/>
                    <a:ext cx="380" cy="890"/>
                  </a:xfrm>
                  <a:custGeom>
                    <a:avLst/>
                    <a:gdLst/>
                    <a:ahLst/>
                    <a:cxnLst>
                      <a:cxn ang="0">
                        <a:pos x="0" y="0"/>
                      </a:cxn>
                      <a:cxn ang="0">
                        <a:pos x="380" y="890"/>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5885" name="Freeform 45" descr="宽上对角线"/>
                  <p:cNvSpPr>
                    <a:spLocks/>
                  </p:cNvSpPr>
                  <p:nvPr/>
                </p:nvSpPr>
                <p:spPr bwMode="auto">
                  <a:xfrm>
                    <a:off x="3236" y="3374"/>
                    <a:ext cx="280" cy="676"/>
                  </a:xfrm>
                  <a:custGeom>
                    <a:avLst/>
                    <a:gdLst/>
                    <a:ahLst/>
                    <a:cxnLst>
                      <a:cxn ang="0">
                        <a:pos x="0" y="0"/>
                      </a:cxn>
                      <a:cxn ang="0">
                        <a:pos x="280" y="676"/>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grpSp>
          </p:grpSp>
          <p:grpSp>
            <p:nvGrpSpPr>
              <p:cNvPr id="12" name="Group 140"/>
              <p:cNvGrpSpPr>
                <a:grpSpLocks/>
              </p:cNvGrpSpPr>
              <p:nvPr/>
            </p:nvGrpSpPr>
            <p:grpSpPr bwMode="auto">
              <a:xfrm>
                <a:off x="3198" y="3504"/>
                <a:ext cx="594" cy="159"/>
                <a:chOff x="3198" y="3454"/>
                <a:chExt cx="594" cy="209"/>
              </a:xfrm>
            </p:grpSpPr>
            <p:sp>
              <p:nvSpPr>
                <p:cNvPr id="35887" name="Freeform 47"/>
                <p:cNvSpPr>
                  <a:spLocks/>
                </p:cNvSpPr>
                <p:nvPr/>
              </p:nvSpPr>
              <p:spPr bwMode="auto">
                <a:xfrm>
                  <a:off x="3198" y="3567"/>
                  <a:ext cx="272" cy="96"/>
                </a:xfrm>
                <a:custGeom>
                  <a:avLst/>
                  <a:gdLst/>
                  <a:ahLst/>
                  <a:cxnLst>
                    <a:cxn ang="0">
                      <a:pos x="0" y="132"/>
                    </a:cxn>
                    <a:cxn ang="0">
                      <a:pos x="340" y="0"/>
                    </a:cxn>
                  </a:cxnLst>
                  <a:rect l="0" t="0" r="r" b="b"/>
                  <a:pathLst>
                    <a:path w="340" h="132">
                      <a:moveTo>
                        <a:pt x="0" y="132"/>
                      </a:moveTo>
                      <a:lnTo>
                        <a:pt x="340" y="0"/>
                      </a:lnTo>
                    </a:path>
                  </a:pathLst>
                </a:custGeom>
                <a:noFill/>
                <a:ln w="38100">
                  <a:solidFill>
                    <a:srgbClr val="FF0000"/>
                  </a:solidFill>
                  <a:round/>
                  <a:headEnd/>
                  <a:tailEnd type="triangle" w="sm" len="lg"/>
                </a:ln>
                <a:effectLst/>
              </p:spPr>
              <p:txBody>
                <a:bodyPr wrap="none" anchor="ctr"/>
                <a:lstStyle/>
                <a:p>
                  <a:endParaRPr lang="zh-CN" altLang="en-US"/>
                </a:p>
              </p:txBody>
            </p:sp>
            <p:sp>
              <p:nvSpPr>
                <p:cNvPr id="35888" name="Freeform 48"/>
                <p:cNvSpPr>
                  <a:spLocks/>
                </p:cNvSpPr>
                <p:nvPr/>
              </p:nvSpPr>
              <p:spPr bwMode="auto">
                <a:xfrm>
                  <a:off x="3519" y="3454"/>
                  <a:ext cx="273" cy="98"/>
                </a:xfrm>
                <a:custGeom>
                  <a:avLst/>
                  <a:gdLst/>
                  <a:ahLst/>
                  <a:cxnLst>
                    <a:cxn ang="0">
                      <a:pos x="308" y="0"/>
                    </a:cxn>
                    <a:cxn ang="0">
                      <a:pos x="0" y="120"/>
                    </a:cxn>
                  </a:cxnLst>
                  <a:rect l="0" t="0" r="r" b="b"/>
                  <a:pathLst>
                    <a:path w="308" h="120">
                      <a:moveTo>
                        <a:pt x="308" y="0"/>
                      </a:moveTo>
                      <a:lnTo>
                        <a:pt x="0" y="120"/>
                      </a:lnTo>
                    </a:path>
                  </a:pathLst>
                </a:custGeom>
                <a:noFill/>
                <a:ln w="38100">
                  <a:solidFill>
                    <a:srgbClr val="FF0000"/>
                  </a:solidFill>
                  <a:round/>
                  <a:headEnd/>
                  <a:tailEnd type="triangle" w="sm" len="lg"/>
                </a:ln>
                <a:effectLst/>
              </p:spPr>
              <p:txBody>
                <a:bodyPr wrap="none" anchor="ctr"/>
                <a:lstStyle/>
                <a:p>
                  <a:endParaRPr lang="zh-CN" altLang="en-US"/>
                </a:p>
              </p:txBody>
            </p:sp>
          </p:grpSp>
          <p:graphicFrame>
            <p:nvGraphicFramePr>
              <p:cNvPr id="35889" name="Object 49"/>
              <p:cNvGraphicFramePr>
                <a:graphicFrameLocks noChangeAspect="1"/>
              </p:cNvGraphicFramePr>
              <p:nvPr/>
            </p:nvGraphicFramePr>
            <p:xfrm>
              <a:off x="3600" y="3595"/>
              <a:ext cx="366" cy="197"/>
            </p:xfrm>
            <a:graphic>
              <a:graphicData uri="http://schemas.openxmlformats.org/presentationml/2006/ole">
                <p:oleObj spid="_x0000_s18539" name="Equation" r:id="rId15" imgW="6859800" imgH="3993120" progId="Equation.3">
                  <p:embed/>
                </p:oleObj>
              </a:graphicData>
            </a:graphic>
          </p:graphicFrame>
        </p:grpSp>
      </p:grpSp>
      <p:grpSp>
        <p:nvGrpSpPr>
          <p:cNvPr id="13" name="Group 50"/>
          <p:cNvGrpSpPr>
            <a:grpSpLocks/>
          </p:cNvGrpSpPr>
          <p:nvPr/>
        </p:nvGrpSpPr>
        <p:grpSpPr bwMode="auto">
          <a:xfrm>
            <a:off x="671513" y="3659188"/>
            <a:ext cx="2470150" cy="1382712"/>
            <a:chOff x="359" y="2400"/>
            <a:chExt cx="1660" cy="1008"/>
          </a:xfrm>
        </p:grpSpPr>
        <p:sp>
          <p:nvSpPr>
            <p:cNvPr id="35891" name="Rectangle 51" descr="浅色上对角线"/>
            <p:cNvSpPr>
              <a:spLocks noChangeArrowheads="1"/>
            </p:cNvSpPr>
            <p:nvPr/>
          </p:nvSpPr>
          <p:spPr bwMode="auto">
            <a:xfrm>
              <a:off x="694" y="2544"/>
              <a:ext cx="1007" cy="256"/>
            </a:xfrm>
            <a:prstGeom prst="rect">
              <a:avLst/>
            </a:prstGeom>
            <a:pattFill prst="ltUp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sp>
          <p:nvSpPr>
            <p:cNvPr id="35892" name="Rectangle 52" descr="浅色下对角线"/>
            <p:cNvSpPr>
              <a:spLocks noChangeArrowheads="1"/>
            </p:cNvSpPr>
            <p:nvPr/>
          </p:nvSpPr>
          <p:spPr bwMode="auto">
            <a:xfrm>
              <a:off x="694" y="2800"/>
              <a:ext cx="1007" cy="256"/>
            </a:xfrm>
            <a:prstGeom prst="rect">
              <a:avLst/>
            </a:prstGeom>
            <a:pattFill prst="ltDn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sp>
          <p:nvSpPr>
            <p:cNvPr id="35893" name="Rectangle 53" descr="浅色上对角线"/>
            <p:cNvSpPr>
              <a:spLocks noChangeArrowheads="1"/>
            </p:cNvSpPr>
            <p:nvPr/>
          </p:nvSpPr>
          <p:spPr bwMode="auto">
            <a:xfrm>
              <a:off x="694" y="3056"/>
              <a:ext cx="1007" cy="256"/>
            </a:xfrm>
            <a:prstGeom prst="rect">
              <a:avLst/>
            </a:prstGeom>
            <a:pattFill prst="ltUpDiag">
              <a:fgClr>
                <a:srgbClr val="009900"/>
              </a:fgClr>
              <a:bgClr>
                <a:schemeClr val="bg1"/>
              </a:bgClr>
            </a:pattFill>
            <a:ln w="19050">
              <a:solidFill>
                <a:schemeClr val="tx1"/>
              </a:solidFill>
              <a:miter lim="800000"/>
              <a:headEnd/>
              <a:tailEnd/>
            </a:ln>
            <a:effectLst/>
          </p:spPr>
          <p:txBody>
            <a:bodyPr wrap="none" anchor="ctr"/>
            <a:lstStyle/>
            <a:p>
              <a:endParaRPr lang="zh-CN" altLang="en-US"/>
            </a:p>
          </p:txBody>
        </p:sp>
        <p:grpSp>
          <p:nvGrpSpPr>
            <p:cNvPr id="14" name="Group 54"/>
            <p:cNvGrpSpPr>
              <a:grpSpLocks/>
            </p:cNvGrpSpPr>
            <p:nvPr/>
          </p:nvGrpSpPr>
          <p:grpSpPr bwMode="auto">
            <a:xfrm>
              <a:off x="359" y="2544"/>
              <a:ext cx="336" cy="768"/>
              <a:chOff x="359" y="2544"/>
              <a:chExt cx="336" cy="768"/>
            </a:xfrm>
          </p:grpSpPr>
          <p:sp>
            <p:nvSpPr>
              <p:cNvPr id="35895" name="Line 55"/>
              <p:cNvSpPr>
                <a:spLocks noChangeShapeType="1"/>
              </p:cNvSpPr>
              <p:nvPr/>
            </p:nvSpPr>
            <p:spPr bwMode="auto">
              <a:xfrm flipH="1">
                <a:off x="359" y="2544"/>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35896" name="Line 56"/>
              <p:cNvSpPr>
                <a:spLocks noChangeShapeType="1"/>
              </p:cNvSpPr>
              <p:nvPr/>
            </p:nvSpPr>
            <p:spPr bwMode="auto">
              <a:xfrm flipH="1">
                <a:off x="359" y="3312"/>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35897" name="Line 57"/>
              <p:cNvSpPr>
                <a:spLocks noChangeShapeType="1"/>
              </p:cNvSpPr>
              <p:nvPr/>
            </p:nvSpPr>
            <p:spPr bwMode="auto">
              <a:xfrm>
                <a:off x="455" y="2544"/>
                <a:ext cx="0" cy="768"/>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35898" name="Object 58"/>
              <p:cNvGraphicFramePr>
                <a:graphicFrameLocks noChangeAspect="1"/>
              </p:cNvGraphicFramePr>
              <p:nvPr/>
            </p:nvGraphicFramePr>
            <p:xfrm>
              <a:off x="445" y="2736"/>
              <a:ext cx="202" cy="314"/>
            </p:xfrm>
            <a:graphic>
              <a:graphicData uri="http://schemas.openxmlformats.org/presentationml/2006/ole">
                <p:oleObj spid="_x0000_s18540" name="公式" r:id="rId16" imgW="164957" imgH="253780" progId="Equation.3">
                  <p:embed/>
                </p:oleObj>
              </a:graphicData>
            </a:graphic>
          </p:graphicFrame>
        </p:grpSp>
        <p:graphicFrame>
          <p:nvGraphicFramePr>
            <p:cNvPr id="35899" name="Object 59"/>
            <p:cNvGraphicFramePr>
              <a:graphicFrameLocks noChangeAspect="1"/>
            </p:cNvGraphicFramePr>
            <p:nvPr/>
          </p:nvGraphicFramePr>
          <p:xfrm>
            <a:off x="1708" y="2400"/>
            <a:ext cx="311" cy="336"/>
          </p:xfrm>
          <a:graphic>
            <a:graphicData uri="http://schemas.openxmlformats.org/presentationml/2006/ole">
              <p:oleObj spid="_x0000_s18541" name="Equation" r:id="rId17" imgW="134280" imgH="142920" progId="Equation.3">
                <p:embed/>
              </p:oleObj>
            </a:graphicData>
          </a:graphic>
        </p:graphicFrame>
        <p:graphicFrame>
          <p:nvGraphicFramePr>
            <p:cNvPr id="35900" name="Object 60"/>
            <p:cNvGraphicFramePr>
              <a:graphicFrameLocks noChangeAspect="1"/>
            </p:cNvGraphicFramePr>
            <p:nvPr/>
          </p:nvGraphicFramePr>
          <p:xfrm>
            <a:off x="1704" y="3120"/>
            <a:ext cx="267" cy="288"/>
          </p:xfrm>
          <a:graphic>
            <a:graphicData uri="http://schemas.openxmlformats.org/presentationml/2006/ole">
              <p:oleObj spid="_x0000_s18542" name="Equation" r:id="rId18" imgW="152268" imgH="164957" progId="Equation.3">
                <p:embed/>
              </p:oleObj>
            </a:graphicData>
          </a:graphic>
        </p:graphicFrame>
      </p:grpSp>
      <p:grpSp>
        <p:nvGrpSpPr>
          <p:cNvPr id="15" name="Group 61"/>
          <p:cNvGrpSpPr>
            <a:grpSpLocks/>
          </p:cNvGrpSpPr>
          <p:nvPr/>
        </p:nvGrpSpPr>
        <p:grpSpPr bwMode="auto">
          <a:xfrm>
            <a:off x="671513" y="1289050"/>
            <a:ext cx="2470150" cy="1900238"/>
            <a:chOff x="288" y="1152"/>
            <a:chExt cx="1660" cy="1385"/>
          </a:xfrm>
        </p:grpSpPr>
        <p:sp>
          <p:nvSpPr>
            <p:cNvPr id="35902" name="Rectangle 62" descr="浅色上对角线"/>
            <p:cNvSpPr>
              <a:spLocks noChangeArrowheads="1"/>
            </p:cNvSpPr>
            <p:nvPr/>
          </p:nvSpPr>
          <p:spPr bwMode="auto">
            <a:xfrm>
              <a:off x="624" y="1296"/>
              <a:ext cx="1008" cy="384"/>
            </a:xfrm>
            <a:prstGeom prst="rect">
              <a:avLst/>
            </a:prstGeom>
            <a:pattFill prst="ltUpDiag">
              <a:fgClr>
                <a:srgbClr val="CC00CC"/>
              </a:fgClr>
              <a:bgClr>
                <a:schemeClr val="bg1"/>
              </a:bgClr>
            </a:pattFill>
            <a:ln w="19050">
              <a:solidFill>
                <a:schemeClr val="tx1"/>
              </a:solidFill>
              <a:miter lim="800000"/>
              <a:headEnd/>
              <a:tailEnd/>
            </a:ln>
            <a:effectLst/>
          </p:spPr>
          <p:txBody>
            <a:bodyPr wrap="none" anchor="ctr"/>
            <a:lstStyle/>
            <a:p>
              <a:endParaRPr lang="zh-CN" altLang="en-US"/>
            </a:p>
          </p:txBody>
        </p:sp>
        <p:sp>
          <p:nvSpPr>
            <p:cNvPr id="35903" name="Line 63"/>
            <p:cNvSpPr>
              <a:spLocks noChangeShapeType="1"/>
            </p:cNvSpPr>
            <p:nvPr/>
          </p:nvSpPr>
          <p:spPr bwMode="auto">
            <a:xfrm flipH="1">
              <a:off x="288" y="1296"/>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35904" name="Line 64"/>
            <p:cNvSpPr>
              <a:spLocks noChangeShapeType="1"/>
            </p:cNvSpPr>
            <p:nvPr/>
          </p:nvSpPr>
          <p:spPr bwMode="auto">
            <a:xfrm flipH="1">
              <a:off x="288" y="2064"/>
              <a:ext cx="336" cy="0"/>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35905" name="Line 65"/>
            <p:cNvSpPr>
              <a:spLocks noChangeShapeType="1"/>
            </p:cNvSpPr>
            <p:nvPr/>
          </p:nvSpPr>
          <p:spPr bwMode="auto">
            <a:xfrm>
              <a:off x="384" y="1296"/>
              <a:ext cx="0" cy="768"/>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35906" name="Object 66"/>
            <p:cNvGraphicFramePr>
              <a:graphicFrameLocks noChangeAspect="1"/>
            </p:cNvGraphicFramePr>
            <p:nvPr/>
          </p:nvGraphicFramePr>
          <p:xfrm>
            <a:off x="374" y="1488"/>
            <a:ext cx="202" cy="314"/>
          </p:xfrm>
          <a:graphic>
            <a:graphicData uri="http://schemas.openxmlformats.org/presentationml/2006/ole">
              <p:oleObj spid="_x0000_s18543" name="公式" r:id="rId19" imgW="164957" imgH="253780" progId="Equation.3">
                <p:embed/>
              </p:oleObj>
            </a:graphicData>
          </a:graphic>
        </p:graphicFrame>
        <p:sp>
          <p:nvSpPr>
            <p:cNvPr id="35907" name="Line 67"/>
            <p:cNvSpPr>
              <a:spLocks noChangeShapeType="1"/>
            </p:cNvSpPr>
            <p:nvPr/>
          </p:nvSpPr>
          <p:spPr bwMode="auto">
            <a:xfrm>
              <a:off x="624" y="2208"/>
              <a:ext cx="1008"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sp>
          <p:nvSpPr>
            <p:cNvPr id="35908" name="Text Box 68"/>
            <p:cNvSpPr txBox="1">
              <a:spLocks noChangeArrowheads="1"/>
            </p:cNvSpPr>
            <p:nvPr/>
          </p:nvSpPr>
          <p:spPr bwMode="auto">
            <a:xfrm>
              <a:off x="816" y="2159"/>
              <a:ext cx="604" cy="378"/>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000000"/>
                  </a:solidFill>
                  <a:latin typeface="Times New Roman" pitchFamily="18" charset="0"/>
                </a:rPr>
                <a:t>缝长</a:t>
              </a:r>
            </a:p>
          </p:txBody>
        </p:sp>
        <p:graphicFrame>
          <p:nvGraphicFramePr>
            <p:cNvPr id="35909" name="Object 69"/>
            <p:cNvGraphicFramePr>
              <a:graphicFrameLocks noChangeAspect="1"/>
            </p:cNvGraphicFramePr>
            <p:nvPr/>
          </p:nvGraphicFramePr>
          <p:xfrm>
            <a:off x="1637" y="1152"/>
            <a:ext cx="311" cy="336"/>
          </p:xfrm>
          <a:graphic>
            <a:graphicData uri="http://schemas.openxmlformats.org/presentationml/2006/ole">
              <p:oleObj spid="_x0000_s18544" name="Equation" r:id="rId20" imgW="134280" imgH="142920" progId="Equation.3">
                <p:embed/>
              </p:oleObj>
            </a:graphicData>
          </a:graphic>
        </p:graphicFrame>
        <p:graphicFrame>
          <p:nvGraphicFramePr>
            <p:cNvPr id="35910" name="Object 70"/>
            <p:cNvGraphicFramePr>
              <a:graphicFrameLocks noChangeAspect="1"/>
            </p:cNvGraphicFramePr>
            <p:nvPr/>
          </p:nvGraphicFramePr>
          <p:xfrm>
            <a:off x="1633" y="1872"/>
            <a:ext cx="267" cy="288"/>
          </p:xfrm>
          <a:graphic>
            <a:graphicData uri="http://schemas.openxmlformats.org/presentationml/2006/ole">
              <p:oleObj spid="_x0000_s18545" name="Equation" r:id="rId21" imgW="152268" imgH="164957" progId="Equation.3">
                <p:embed/>
              </p:oleObj>
            </a:graphicData>
          </a:graphic>
        </p:graphicFrame>
        <p:sp>
          <p:nvSpPr>
            <p:cNvPr id="35911" name="Rectangle 71" descr="浅色下对角线"/>
            <p:cNvSpPr>
              <a:spLocks noChangeArrowheads="1"/>
            </p:cNvSpPr>
            <p:nvPr/>
          </p:nvSpPr>
          <p:spPr bwMode="auto">
            <a:xfrm>
              <a:off x="624" y="1680"/>
              <a:ext cx="1008" cy="384"/>
            </a:xfrm>
            <a:prstGeom prst="rect">
              <a:avLst/>
            </a:prstGeom>
            <a:pattFill prst="ltDnDiag">
              <a:fgClr>
                <a:srgbClr val="CC00CC"/>
              </a:fgClr>
              <a:bgClr>
                <a:schemeClr val="bg1"/>
              </a:bgClr>
            </a:pattFill>
            <a:ln w="19050">
              <a:solidFill>
                <a:schemeClr val="tx1"/>
              </a:solidFill>
              <a:miter lim="800000"/>
              <a:headEnd/>
              <a:tailEnd/>
            </a:ln>
            <a:effectLst/>
          </p:spPr>
          <p:txBody>
            <a:bodyPr wrap="none" anchor="ctr"/>
            <a:lstStyle/>
            <a:p>
              <a:endParaRPr lang="zh-CN" altLang="en-US"/>
            </a:p>
          </p:txBody>
        </p:sp>
        <p:sp>
          <p:nvSpPr>
            <p:cNvPr id="35912" name="Line 72"/>
            <p:cNvSpPr>
              <a:spLocks noChangeShapeType="1"/>
            </p:cNvSpPr>
            <p:nvPr/>
          </p:nvSpPr>
          <p:spPr bwMode="auto">
            <a:xfrm>
              <a:off x="624" y="2064"/>
              <a:ext cx="0" cy="24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35913" name="Line 73"/>
            <p:cNvSpPr>
              <a:spLocks noChangeShapeType="1"/>
            </p:cNvSpPr>
            <p:nvPr/>
          </p:nvSpPr>
          <p:spPr bwMode="auto">
            <a:xfrm>
              <a:off x="1630" y="2064"/>
              <a:ext cx="2" cy="240"/>
            </a:xfrm>
            <a:prstGeom prst="line">
              <a:avLst/>
            </a:prstGeom>
            <a:noFill/>
            <a:ln w="12700">
              <a:solidFill>
                <a:schemeClr val="tx1"/>
              </a:solidFill>
              <a:prstDash val="dash"/>
              <a:round/>
              <a:headEnd/>
              <a:tailEnd type="none" w="sm" len="lg"/>
            </a:ln>
            <a:effectLst/>
          </p:spPr>
          <p:txBody>
            <a:bodyPr wrap="none"/>
            <a:lstStyle/>
            <a:p>
              <a:endParaRPr lang="zh-CN" altLang="en-US"/>
            </a:p>
          </p:txBody>
        </p:sp>
      </p:grpSp>
      <p:sp>
        <p:nvSpPr>
          <p:cNvPr id="35949" name="Line 109"/>
          <p:cNvSpPr>
            <a:spLocks noChangeShapeType="1"/>
          </p:cNvSpPr>
          <p:nvPr/>
        </p:nvSpPr>
        <p:spPr bwMode="auto">
          <a:xfrm>
            <a:off x="4956175" y="1881188"/>
            <a:ext cx="1143000" cy="0"/>
          </a:xfrm>
          <a:prstGeom prst="line">
            <a:avLst/>
          </a:prstGeom>
          <a:noFill/>
          <a:ln w="9525">
            <a:solidFill>
              <a:schemeClr val="tx1"/>
            </a:solidFill>
            <a:prstDash val="dash"/>
            <a:round/>
            <a:headEnd/>
            <a:tailEnd/>
          </a:ln>
          <a:effectLst/>
        </p:spPr>
        <p:txBody>
          <a:bodyPr wrap="none"/>
          <a:lstStyle/>
          <a:p>
            <a:endParaRPr lang="zh-CN" altLang="en-US"/>
          </a:p>
        </p:txBody>
      </p:sp>
      <p:grpSp>
        <p:nvGrpSpPr>
          <p:cNvPr id="16" name="Group 123"/>
          <p:cNvGrpSpPr>
            <a:grpSpLocks/>
          </p:cNvGrpSpPr>
          <p:nvPr/>
        </p:nvGrpSpPr>
        <p:grpSpPr bwMode="auto">
          <a:xfrm>
            <a:off x="4884738" y="1493838"/>
            <a:ext cx="3141662" cy="1441450"/>
            <a:chOff x="3168" y="773"/>
            <a:chExt cx="2160" cy="1051"/>
          </a:xfrm>
        </p:grpSpPr>
        <p:sp>
          <p:nvSpPr>
            <p:cNvPr id="35964" name="Freeform 124"/>
            <p:cNvSpPr>
              <a:spLocks/>
            </p:cNvSpPr>
            <p:nvPr/>
          </p:nvSpPr>
          <p:spPr bwMode="auto">
            <a:xfrm>
              <a:off x="3168" y="816"/>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35965" name="Line 125"/>
            <p:cNvSpPr>
              <a:spLocks noChangeShapeType="1"/>
            </p:cNvSpPr>
            <p:nvPr/>
          </p:nvSpPr>
          <p:spPr bwMode="auto">
            <a:xfrm rot="21317352" flipV="1">
              <a:off x="4270" y="1151"/>
              <a:ext cx="1058" cy="381"/>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66" name="Line 126"/>
            <p:cNvSpPr>
              <a:spLocks noChangeShapeType="1"/>
            </p:cNvSpPr>
            <p:nvPr/>
          </p:nvSpPr>
          <p:spPr bwMode="auto">
            <a:xfrm rot="-282648">
              <a:off x="4271" y="773"/>
              <a:ext cx="1008" cy="377"/>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67" name="Freeform 127"/>
            <p:cNvSpPr>
              <a:spLocks/>
            </p:cNvSpPr>
            <p:nvPr/>
          </p:nvSpPr>
          <p:spPr bwMode="auto">
            <a:xfrm>
              <a:off x="3216" y="1200"/>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35968" name="Freeform 128"/>
            <p:cNvSpPr>
              <a:spLocks/>
            </p:cNvSpPr>
            <p:nvPr/>
          </p:nvSpPr>
          <p:spPr bwMode="auto">
            <a:xfrm>
              <a:off x="3216" y="1584"/>
              <a:ext cx="1056" cy="240"/>
            </a:xfrm>
            <a:custGeom>
              <a:avLst/>
              <a:gdLst/>
              <a:ahLst/>
              <a:cxnLst>
                <a:cxn ang="0">
                  <a:pos x="0" y="432"/>
                </a:cxn>
                <a:cxn ang="0">
                  <a:pos x="959" y="0"/>
                </a:cxn>
              </a:cxnLst>
              <a:rect l="0" t="0" r="r" b="b"/>
              <a:pathLst>
                <a:path w="959" h="432">
                  <a:moveTo>
                    <a:pt x="0" y="432"/>
                  </a:moveTo>
                  <a:lnTo>
                    <a:pt x="959" y="0"/>
                  </a:lnTo>
                </a:path>
              </a:pathLst>
            </a:custGeom>
            <a:noFill/>
            <a:ln w="19050" cmpd="sng">
              <a:solidFill>
                <a:srgbClr val="0000FF"/>
              </a:solidFill>
              <a:round/>
              <a:headEnd type="none" w="sm" len="lg"/>
              <a:tailEnd type="none" w="sm" len="lg"/>
            </a:ln>
            <a:effectLst/>
          </p:spPr>
          <p:txBody>
            <a:bodyPr wrap="none" anchor="ctr"/>
            <a:lstStyle/>
            <a:p>
              <a:endParaRPr lang="zh-CN" altLang="en-US"/>
            </a:p>
          </p:txBody>
        </p:sp>
        <p:sp>
          <p:nvSpPr>
            <p:cNvPr id="35969" name="Line 129"/>
            <p:cNvSpPr>
              <a:spLocks noChangeShapeType="1"/>
            </p:cNvSpPr>
            <p:nvPr/>
          </p:nvSpPr>
          <p:spPr bwMode="auto">
            <a:xfrm rot="-282648">
              <a:off x="4286" y="1150"/>
              <a:ext cx="99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17" name="Group 130"/>
          <p:cNvGrpSpPr>
            <a:grpSpLocks/>
          </p:cNvGrpSpPr>
          <p:nvPr/>
        </p:nvGrpSpPr>
        <p:grpSpPr bwMode="auto">
          <a:xfrm>
            <a:off x="5884863" y="958850"/>
            <a:ext cx="658812" cy="2473325"/>
            <a:chOff x="3840" y="384"/>
            <a:chExt cx="443" cy="1802"/>
          </a:xfrm>
        </p:grpSpPr>
        <p:graphicFrame>
          <p:nvGraphicFramePr>
            <p:cNvPr id="35971" name="Object 131"/>
            <p:cNvGraphicFramePr>
              <a:graphicFrameLocks noChangeAspect="1"/>
            </p:cNvGraphicFramePr>
            <p:nvPr/>
          </p:nvGraphicFramePr>
          <p:xfrm>
            <a:off x="3840" y="384"/>
            <a:ext cx="241" cy="288"/>
          </p:xfrm>
          <a:graphic>
            <a:graphicData uri="http://schemas.openxmlformats.org/presentationml/2006/ole">
              <p:oleObj spid="_x0000_s18546" name="Equation" r:id="rId22" imgW="139579" imgH="164957" progId="Equation.3">
                <p:embed/>
              </p:oleObj>
            </a:graphicData>
          </a:graphic>
        </p:graphicFrame>
        <p:sp>
          <p:nvSpPr>
            <p:cNvPr id="35972" name="Oval 132"/>
            <p:cNvSpPr>
              <a:spLocks noChangeArrowheads="1"/>
            </p:cNvSpPr>
            <p:nvPr/>
          </p:nvSpPr>
          <p:spPr bwMode="auto">
            <a:xfrm>
              <a:off x="4032" y="528"/>
              <a:ext cx="251" cy="1658"/>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grpSp>
      <p:grpSp>
        <p:nvGrpSpPr>
          <p:cNvPr id="18" name="Group 146"/>
          <p:cNvGrpSpPr>
            <a:grpSpLocks/>
          </p:cNvGrpSpPr>
          <p:nvPr/>
        </p:nvGrpSpPr>
        <p:grpSpPr bwMode="auto">
          <a:xfrm>
            <a:off x="4456113" y="1816100"/>
            <a:ext cx="1639887" cy="1671638"/>
            <a:chOff x="2855" y="1144"/>
            <a:chExt cx="1033" cy="1053"/>
          </a:xfrm>
        </p:grpSpPr>
        <p:grpSp>
          <p:nvGrpSpPr>
            <p:cNvPr id="19" name="Group 138"/>
            <p:cNvGrpSpPr>
              <a:grpSpLocks/>
            </p:cNvGrpSpPr>
            <p:nvPr/>
          </p:nvGrpSpPr>
          <p:grpSpPr bwMode="auto">
            <a:xfrm>
              <a:off x="2855" y="1144"/>
              <a:ext cx="720" cy="1037"/>
              <a:chOff x="2855" y="1144"/>
              <a:chExt cx="720" cy="1037"/>
            </a:xfrm>
          </p:grpSpPr>
          <p:graphicFrame>
            <p:nvGraphicFramePr>
              <p:cNvPr id="35951" name="Object 111"/>
              <p:cNvGraphicFramePr>
                <a:graphicFrameLocks noChangeAspect="1"/>
              </p:cNvGraphicFramePr>
              <p:nvPr/>
            </p:nvGraphicFramePr>
            <p:xfrm>
              <a:off x="3343" y="1559"/>
              <a:ext cx="232" cy="249"/>
            </p:xfrm>
            <a:graphic>
              <a:graphicData uri="http://schemas.openxmlformats.org/presentationml/2006/ole">
                <p:oleObj spid="_x0000_s18547" name="Equation" r:id="rId23" imgW="152202" imgH="177569" progId="Equation.3">
                  <p:embed/>
                </p:oleObj>
              </a:graphicData>
            </a:graphic>
          </p:graphicFrame>
          <p:graphicFrame>
            <p:nvGraphicFramePr>
              <p:cNvPr id="35953" name="Object 113"/>
              <p:cNvGraphicFramePr>
                <a:graphicFrameLocks noChangeAspect="1"/>
              </p:cNvGraphicFramePr>
              <p:nvPr/>
            </p:nvGraphicFramePr>
            <p:xfrm>
              <a:off x="2855" y="1227"/>
              <a:ext cx="360" cy="332"/>
            </p:xfrm>
            <a:graphic>
              <a:graphicData uri="http://schemas.openxmlformats.org/presentationml/2006/ole">
                <p:oleObj spid="_x0000_s18548" name="Equation" r:id="rId24" imgW="160920" imgH="196560" progId="Equation.3">
                  <p:embed/>
                </p:oleObj>
              </a:graphicData>
            </a:graphic>
          </p:graphicFrame>
          <p:sp>
            <p:nvSpPr>
              <p:cNvPr id="35956" name="Freeform 116" descr="浅色上对角线"/>
              <p:cNvSpPr>
                <a:spLocks/>
              </p:cNvSpPr>
              <p:nvPr/>
            </p:nvSpPr>
            <p:spPr bwMode="auto">
              <a:xfrm>
                <a:off x="3160" y="1144"/>
                <a:ext cx="270" cy="1037"/>
              </a:xfrm>
              <a:custGeom>
                <a:avLst/>
                <a:gdLst/>
                <a:ahLst/>
                <a:cxnLst>
                  <a:cxn ang="0">
                    <a:pos x="0" y="0"/>
                  </a:cxn>
                  <a:cxn ang="0">
                    <a:pos x="288" y="1152"/>
                  </a:cxn>
                  <a:cxn ang="0">
                    <a:pos x="192" y="1200"/>
                  </a:cxn>
                  <a:cxn ang="0">
                    <a:pos x="0" y="432"/>
                  </a:cxn>
                  <a:cxn ang="0">
                    <a:pos x="0" y="48"/>
                  </a:cxn>
                </a:cxnLst>
                <a:rect l="0" t="0" r="r" b="b"/>
                <a:pathLst>
                  <a:path w="288" h="1200">
                    <a:moveTo>
                      <a:pt x="0" y="0"/>
                    </a:moveTo>
                    <a:lnTo>
                      <a:pt x="288" y="1152"/>
                    </a:lnTo>
                    <a:lnTo>
                      <a:pt x="192" y="1200"/>
                    </a:lnTo>
                    <a:lnTo>
                      <a:pt x="0" y="432"/>
                    </a:lnTo>
                    <a:lnTo>
                      <a:pt x="0" y="48"/>
                    </a:lnTo>
                  </a:path>
                </a:pathLst>
              </a:custGeom>
              <a:pattFill prst="ltUpDiag">
                <a:fgClr>
                  <a:schemeClr val="tx1"/>
                </a:fgClr>
                <a:bgClr>
                  <a:srgbClr val="FFDDFF"/>
                </a:bgClr>
              </a:pattFill>
              <a:ln w="9525" cap="flat" cmpd="sng">
                <a:noFill/>
                <a:prstDash val="solid"/>
                <a:round/>
                <a:headEnd type="none" w="med" len="med"/>
                <a:tailEnd type="triangle" w="sm" len="lg"/>
              </a:ln>
              <a:effectLst/>
            </p:spPr>
            <p:txBody>
              <a:bodyPr wrap="none"/>
              <a:lstStyle/>
              <a:p>
                <a:endParaRPr lang="zh-CN" altLang="en-US"/>
              </a:p>
            </p:txBody>
          </p:sp>
          <p:sp>
            <p:nvSpPr>
              <p:cNvPr id="35957" name="Freeform 117" descr="浅色下对角线"/>
              <p:cNvSpPr>
                <a:spLocks/>
              </p:cNvSpPr>
              <p:nvPr/>
            </p:nvSpPr>
            <p:spPr bwMode="auto">
              <a:xfrm>
                <a:off x="3160" y="1517"/>
                <a:ext cx="180" cy="664"/>
              </a:xfrm>
              <a:custGeom>
                <a:avLst/>
                <a:gdLst/>
                <a:ahLst/>
                <a:cxnLst>
                  <a:cxn ang="0">
                    <a:pos x="192" y="768"/>
                  </a:cxn>
                  <a:cxn ang="0">
                    <a:pos x="0" y="0"/>
                  </a:cxn>
                  <a:cxn ang="0">
                    <a:pos x="0" y="384"/>
                  </a:cxn>
                  <a:cxn ang="0">
                    <a:pos x="96" y="768"/>
                  </a:cxn>
                  <a:cxn ang="0">
                    <a:pos x="192" y="768"/>
                  </a:cxn>
                </a:cxnLst>
                <a:rect l="0" t="0" r="r" b="b"/>
                <a:pathLst>
                  <a:path w="192" h="768">
                    <a:moveTo>
                      <a:pt x="192" y="768"/>
                    </a:moveTo>
                    <a:lnTo>
                      <a:pt x="0" y="0"/>
                    </a:lnTo>
                    <a:lnTo>
                      <a:pt x="0" y="384"/>
                    </a:lnTo>
                    <a:lnTo>
                      <a:pt x="96" y="768"/>
                    </a:lnTo>
                    <a:lnTo>
                      <a:pt x="192" y="768"/>
                    </a:lnTo>
                    <a:close/>
                  </a:path>
                </a:pathLst>
              </a:custGeom>
              <a:pattFill prst="ltDnDiag">
                <a:fgClr>
                  <a:schemeClr val="tx1"/>
                </a:fgClr>
                <a:bgClr>
                  <a:srgbClr val="FFDDFF"/>
                </a:bgClr>
              </a:pattFill>
              <a:ln w="9525" cap="flat" cmpd="sng">
                <a:noFill/>
                <a:prstDash val="solid"/>
                <a:round/>
                <a:headEnd type="none" w="med" len="med"/>
                <a:tailEnd type="none" w="sm" len="lg"/>
              </a:ln>
              <a:effectLst/>
            </p:spPr>
            <p:txBody>
              <a:bodyPr wrap="none"/>
              <a:lstStyle/>
              <a:p>
                <a:endParaRPr lang="zh-CN" altLang="en-US"/>
              </a:p>
            </p:txBody>
          </p:sp>
          <p:sp>
            <p:nvSpPr>
              <p:cNvPr id="35958" name="Line 118"/>
              <p:cNvSpPr>
                <a:spLocks noChangeShapeType="1"/>
              </p:cNvSpPr>
              <p:nvPr/>
            </p:nvSpPr>
            <p:spPr bwMode="auto">
              <a:xfrm>
                <a:off x="3160" y="1185"/>
                <a:ext cx="270" cy="955"/>
              </a:xfrm>
              <a:prstGeom prst="line">
                <a:avLst/>
              </a:prstGeom>
              <a:noFill/>
              <a:ln w="19050">
                <a:solidFill>
                  <a:schemeClr val="tx1"/>
                </a:solidFill>
                <a:round/>
                <a:headEnd/>
                <a:tailEnd type="none" w="sm" len="lg"/>
              </a:ln>
              <a:effectLst/>
            </p:spPr>
            <p:txBody>
              <a:bodyPr wrap="none"/>
              <a:lstStyle/>
              <a:p>
                <a:endParaRPr lang="zh-CN" altLang="en-US"/>
              </a:p>
            </p:txBody>
          </p:sp>
          <p:sp>
            <p:nvSpPr>
              <p:cNvPr id="35959" name="Line 119"/>
              <p:cNvSpPr>
                <a:spLocks noChangeShapeType="1"/>
              </p:cNvSpPr>
              <p:nvPr/>
            </p:nvSpPr>
            <p:spPr bwMode="auto">
              <a:xfrm>
                <a:off x="3160" y="1517"/>
                <a:ext cx="180" cy="664"/>
              </a:xfrm>
              <a:prstGeom prst="line">
                <a:avLst/>
              </a:prstGeom>
              <a:noFill/>
              <a:ln w="19050">
                <a:solidFill>
                  <a:schemeClr val="tx1"/>
                </a:solidFill>
                <a:round/>
                <a:headEnd/>
                <a:tailEnd type="none" w="sm" len="lg"/>
              </a:ln>
              <a:effectLst/>
            </p:spPr>
            <p:txBody>
              <a:bodyPr wrap="none"/>
              <a:lstStyle/>
              <a:p>
                <a:endParaRPr lang="zh-CN" altLang="en-US"/>
              </a:p>
            </p:txBody>
          </p:sp>
          <p:sp>
            <p:nvSpPr>
              <p:cNvPr id="35960" name="Line 120"/>
              <p:cNvSpPr>
                <a:spLocks noChangeShapeType="1"/>
              </p:cNvSpPr>
              <p:nvPr/>
            </p:nvSpPr>
            <p:spPr bwMode="auto">
              <a:xfrm>
                <a:off x="3169" y="1849"/>
                <a:ext cx="90" cy="332"/>
              </a:xfrm>
              <a:prstGeom prst="line">
                <a:avLst/>
              </a:prstGeom>
              <a:noFill/>
              <a:ln w="19050">
                <a:solidFill>
                  <a:schemeClr val="tx1"/>
                </a:solidFill>
                <a:round/>
                <a:headEnd/>
                <a:tailEnd type="none" w="sm" len="lg"/>
              </a:ln>
              <a:effectLst/>
            </p:spPr>
            <p:txBody>
              <a:bodyPr wrap="none"/>
              <a:lstStyle/>
              <a:p>
                <a:endParaRPr lang="zh-CN" altLang="en-US"/>
              </a:p>
            </p:txBody>
          </p:sp>
        </p:grpSp>
        <p:grpSp>
          <p:nvGrpSpPr>
            <p:cNvPr id="20" name="Group 145"/>
            <p:cNvGrpSpPr>
              <a:grpSpLocks/>
            </p:cNvGrpSpPr>
            <p:nvPr/>
          </p:nvGrpSpPr>
          <p:grpSpPr bwMode="auto">
            <a:xfrm>
              <a:off x="3075" y="1968"/>
              <a:ext cx="813" cy="229"/>
              <a:chOff x="3075" y="1968"/>
              <a:chExt cx="813" cy="229"/>
            </a:xfrm>
          </p:grpSpPr>
          <p:graphicFrame>
            <p:nvGraphicFramePr>
              <p:cNvPr id="35955" name="Object 115"/>
              <p:cNvGraphicFramePr>
                <a:graphicFrameLocks noChangeAspect="1"/>
              </p:cNvGraphicFramePr>
              <p:nvPr/>
            </p:nvGraphicFramePr>
            <p:xfrm>
              <a:off x="3456" y="2016"/>
              <a:ext cx="432" cy="181"/>
            </p:xfrm>
            <a:graphic>
              <a:graphicData uri="http://schemas.openxmlformats.org/presentationml/2006/ole">
                <p:oleObj spid="_x0000_s18549" name="Equation" r:id="rId25" imgW="6859800" imgH="3993120" progId="Equation.3">
                  <p:embed/>
                </p:oleObj>
              </a:graphicData>
            </a:graphic>
          </p:graphicFrame>
          <p:grpSp>
            <p:nvGrpSpPr>
              <p:cNvPr id="21" name="Group 144"/>
              <p:cNvGrpSpPr>
                <a:grpSpLocks/>
              </p:cNvGrpSpPr>
              <p:nvPr/>
            </p:nvGrpSpPr>
            <p:grpSpPr bwMode="auto">
              <a:xfrm>
                <a:off x="3075" y="1968"/>
                <a:ext cx="528" cy="144"/>
                <a:chOff x="3120" y="1968"/>
                <a:chExt cx="535" cy="159"/>
              </a:xfrm>
            </p:grpSpPr>
            <p:sp>
              <p:nvSpPr>
                <p:cNvPr id="35961" name="Line 121"/>
                <p:cNvSpPr>
                  <a:spLocks noChangeShapeType="1"/>
                </p:cNvSpPr>
                <p:nvPr/>
              </p:nvSpPr>
              <p:spPr bwMode="auto">
                <a:xfrm flipV="1">
                  <a:off x="3120" y="2060"/>
                  <a:ext cx="223" cy="67"/>
                </a:xfrm>
                <a:prstGeom prst="line">
                  <a:avLst/>
                </a:prstGeom>
                <a:noFill/>
                <a:ln w="38100">
                  <a:solidFill>
                    <a:srgbClr val="FF0000"/>
                  </a:solidFill>
                  <a:round/>
                  <a:headEnd/>
                  <a:tailEnd type="triangle" w="sm" len="lg"/>
                </a:ln>
                <a:effectLst/>
              </p:spPr>
              <p:txBody>
                <a:bodyPr wrap="none" anchor="ctr"/>
                <a:lstStyle/>
                <a:p>
                  <a:endParaRPr lang="zh-CN" altLang="en-US"/>
                </a:p>
              </p:txBody>
            </p:sp>
            <p:sp>
              <p:nvSpPr>
                <p:cNvPr id="35977" name="Line 137"/>
                <p:cNvSpPr>
                  <a:spLocks noChangeShapeType="1"/>
                </p:cNvSpPr>
                <p:nvPr/>
              </p:nvSpPr>
              <p:spPr bwMode="auto">
                <a:xfrm flipH="1">
                  <a:off x="3418" y="1968"/>
                  <a:ext cx="237" cy="71"/>
                </a:xfrm>
                <a:prstGeom prst="line">
                  <a:avLst/>
                </a:prstGeom>
                <a:noFill/>
                <a:ln w="38100">
                  <a:solidFill>
                    <a:srgbClr val="FF0000"/>
                  </a:solidFill>
                  <a:round/>
                  <a:headEnd/>
                  <a:tailEnd type="triangle" w="sm" len="lg"/>
                </a:ln>
                <a:effectLst/>
              </p:spPr>
              <p:txBody>
                <a:bodyPr wrap="none" anchor="ctr"/>
                <a:lstStyle/>
                <a:p>
                  <a:endParaRPr lang="zh-CN" altLang="en-US"/>
                </a:p>
              </p:txBody>
            </p:sp>
          </p:grpSp>
        </p:grpSp>
      </p:grpSp>
      <p:grpSp>
        <p:nvGrpSpPr>
          <p:cNvPr id="22" name="Group 149"/>
          <p:cNvGrpSpPr>
            <a:grpSpLocks/>
          </p:cNvGrpSpPr>
          <p:nvPr/>
        </p:nvGrpSpPr>
        <p:grpSpPr bwMode="auto">
          <a:xfrm>
            <a:off x="3741738" y="3527425"/>
            <a:ext cx="4792662" cy="2503488"/>
            <a:chOff x="2405" y="2222"/>
            <a:chExt cx="3019" cy="1577"/>
          </a:xfrm>
        </p:grpSpPr>
        <p:sp>
          <p:nvSpPr>
            <p:cNvPr id="35915" name="Line 75"/>
            <p:cNvSpPr>
              <a:spLocks noChangeShapeType="1"/>
            </p:cNvSpPr>
            <p:nvPr/>
          </p:nvSpPr>
          <p:spPr bwMode="auto">
            <a:xfrm>
              <a:off x="2405" y="2222"/>
              <a:ext cx="3019" cy="0"/>
            </a:xfrm>
            <a:prstGeom prst="line">
              <a:avLst/>
            </a:prstGeom>
            <a:noFill/>
            <a:ln w="9525">
              <a:solidFill>
                <a:schemeClr val="tx2"/>
              </a:solidFill>
              <a:round/>
              <a:headEnd/>
              <a:tailEnd type="none" w="sm" len="lg"/>
            </a:ln>
            <a:effectLst/>
          </p:spPr>
          <p:txBody>
            <a:bodyPr wrap="none"/>
            <a:lstStyle/>
            <a:p>
              <a:endParaRPr lang="zh-CN" altLang="en-US"/>
            </a:p>
          </p:txBody>
        </p:sp>
        <p:grpSp>
          <p:nvGrpSpPr>
            <p:cNvPr id="23" name="Group 76"/>
            <p:cNvGrpSpPr>
              <a:grpSpLocks/>
            </p:cNvGrpSpPr>
            <p:nvPr/>
          </p:nvGrpSpPr>
          <p:grpSpPr bwMode="auto">
            <a:xfrm rot="-83261">
              <a:off x="3124" y="2512"/>
              <a:ext cx="1036" cy="912"/>
              <a:chOff x="3120" y="2688"/>
              <a:chExt cx="912" cy="1008"/>
            </a:xfrm>
          </p:grpSpPr>
          <p:sp>
            <p:nvSpPr>
              <p:cNvPr id="35917" name="Line 77"/>
              <p:cNvSpPr>
                <a:spLocks noChangeShapeType="1"/>
              </p:cNvSpPr>
              <p:nvPr/>
            </p:nvSpPr>
            <p:spPr bwMode="auto">
              <a:xfrm flipV="1">
                <a:off x="3120" y="2688"/>
                <a:ext cx="864" cy="272"/>
              </a:xfrm>
              <a:prstGeom prst="line">
                <a:avLst/>
              </a:prstGeom>
              <a:noFill/>
              <a:ln w="19050">
                <a:solidFill>
                  <a:srgbClr val="0000FF"/>
                </a:solidFill>
                <a:round/>
                <a:headEnd/>
                <a:tailEnd/>
              </a:ln>
              <a:effectLst/>
            </p:spPr>
            <p:txBody>
              <a:bodyPr wrap="none" anchor="ctr"/>
              <a:lstStyle/>
              <a:p>
                <a:endParaRPr lang="zh-CN" altLang="en-US"/>
              </a:p>
            </p:txBody>
          </p:sp>
          <p:sp>
            <p:nvSpPr>
              <p:cNvPr id="35918" name="Line 78"/>
              <p:cNvSpPr>
                <a:spLocks noChangeShapeType="1"/>
              </p:cNvSpPr>
              <p:nvPr/>
            </p:nvSpPr>
            <p:spPr bwMode="auto">
              <a:xfrm flipV="1">
                <a:off x="3120" y="292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35919" name="Line 79"/>
              <p:cNvSpPr>
                <a:spLocks noChangeShapeType="1"/>
              </p:cNvSpPr>
              <p:nvPr/>
            </p:nvSpPr>
            <p:spPr bwMode="auto">
              <a:xfrm flipV="1">
                <a:off x="3120" y="316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35920" name="Line 80"/>
              <p:cNvSpPr>
                <a:spLocks noChangeShapeType="1"/>
              </p:cNvSpPr>
              <p:nvPr/>
            </p:nvSpPr>
            <p:spPr bwMode="auto">
              <a:xfrm flipV="1">
                <a:off x="3120" y="3408"/>
                <a:ext cx="912" cy="288"/>
              </a:xfrm>
              <a:prstGeom prst="line">
                <a:avLst/>
              </a:prstGeom>
              <a:noFill/>
              <a:ln w="19050">
                <a:solidFill>
                  <a:srgbClr val="0000FF"/>
                </a:solidFill>
                <a:round/>
                <a:headEnd/>
                <a:tailEnd/>
              </a:ln>
              <a:effectLst/>
            </p:spPr>
            <p:txBody>
              <a:bodyPr wrap="none" anchor="ctr"/>
              <a:lstStyle/>
              <a:p>
                <a:endParaRPr lang="zh-CN" altLang="en-US"/>
              </a:p>
            </p:txBody>
          </p:sp>
        </p:grpSp>
        <p:grpSp>
          <p:nvGrpSpPr>
            <p:cNvPr id="24" name="Group 81"/>
            <p:cNvGrpSpPr>
              <a:grpSpLocks/>
            </p:cNvGrpSpPr>
            <p:nvPr/>
          </p:nvGrpSpPr>
          <p:grpSpPr bwMode="auto">
            <a:xfrm>
              <a:off x="4115" y="2513"/>
              <a:ext cx="989" cy="622"/>
              <a:chOff x="4224" y="2592"/>
              <a:chExt cx="1056" cy="720"/>
            </a:xfrm>
          </p:grpSpPr>
          <p:sp>
            <p:nvSpPr>
              <p:cNvPr id="35922" name="Line 82"/>
              <p:cNvSpPr>
                <a:spLocks noChangeShapeType="1"/>
              </p:cNvSpPr>
              <p:nvPr/>
            </p:nvSpPr>
            <p:spPr bwMode="auto">
              <a:xfrm>
                <a:off x="4272" y="2832"/>
                <a:ext cx="1008" cy="0"/>
              </a:xfrm>
              <a:prstGeom prst="line">
                <a:avLst/>
              </a:prstGeom>
              <a:noFill/>
              <a:ln w="19050">
                <a:solidFill>
                  <a:srgbClr val="0000FF"/>
                </a:solidFill>
                <a:round/>
                <a:headEnd/>
                <a:tailEnd/>
              </a:ln>
              <a:effectLst/>
            </p:spPr>
            <p:txBody>
              <a:bodyPr wrap="none" anchor="ctr"/>
              <a:lstStyle/>
              <a:p>
                <a:endParaRPr lang="zh-CN" altLang="en-US"/>
              </a:p>
            </p:txBody>
          </p:sp>
          <p:sp>
            <p:nvSpPr>
              <p:cNvPr id="35923" name="Line 83"/>
              <p:cNvSpPr>
                <a:spLocks noChangeShapeType="1"/>
              </p:cNvSpPr>
              <p:nvPr/>
            </p:nvSpPr>
            <p:spPr bwMode="auto">
              <a:xfrm flipV="1">
                <a:off x="4272" y="2832"/>
                <a:ext cx="1008" cy="233"/>
              </a:xfrm>
              <a:prstGeom prst="line">
                <a:avLst/>
              </a:prstGeom>
              <a:noFill/>
              <a:ln w="19050">
                <a:solidFill>
                  <a:srgbClr val="0000FF"/>
                </a:solidFill>
                <a:round/>
                <a:headEnd/>
                <a:tailEnd/>
              </a:ln>
              <a:effectLst/>
            </p:spPr>
            <p:txBody>
              <a:bodyPr wrap="none" anchor="ctr"/>
              <a:lstStyle/>
              <a:p>
                <a:endParaRPr lang="zh-CN" altLang="en-US"/>
              </a:p>
            </p:txBody>
          </p:sp>
          <p:sp>
            <p:nvSpPr>
              <p:cNvPr id="35924" name="Line 84"/>
              <p:cNvSpPr>
                <a:spLocks noChangeShapeType="1"/>
              </p:cNvSpPr>
              <p:nvPr/>
            </p:nvSpPr>
            <p:spPr bwMode="auto">
              <a:xfrm>
                <a:off x="4224" y="2592"/>
                <a:ext cx="1056" cy="240"/>
              </a:xfrm>
              <a:prstGeom prst="line">
                <a:avLst/>
              </a:prstGeom>
              <a:noFill/>
              <a:ln w="19050">
                <a:solidFill>
                  <a:srgbClr val="0000FF"/>
                </a:solidFill>
                <a:round/>
                <a:headEnd/>
                <a:tailEnd/>
              </a:ln>
              <a:effectLst/>
            </p:spPr>
            <p:txBody>
              <a:bodyPr wrap="none" anchor="ctr"/>
              <a:lstStyle/>
              <a:p>
                <a:endParaRPr lang="zh-CN" altLang="en-US"/>
              </a:p>
            </p:txBody>
          </p:sp>
          <p:sp>
            <p:nvSpPr>
              <p:cNvPr id="35925" name="Line 85"/>
              <p:cNvSpPr>
                <a:spLocks noChangeShapeType="1"/>
              </p:cNvSpPr>
              <p:nvPr/>
            </p:nvSpPr>
            <p:spPr bwMode="auto">
              <a:xfrm flipV="1">
                <a:off x="4272" y="2832"/>
                <a:ext cx="1008" cy="480"/>
              </a:xfrm>
              <a:prstGeom prst="line">
                <a:avLst/>
              </a:prstGeom>
              <a:noFill/>
              <a:ln w="19050">
                <a:solidFill>
                  <a:srgbClr val="0000FF"/>
                </a:solidFill>
                <a:round/>
                <a:headEnd/>
                <a:tailEnd/>
              </a:ln>
              <a:effectLst/>
            </p:spPr>
            <p:txBody>
              <a:bodyPr wrap="none" anchor="ctr"/>
              <a:lstStyle/>
              <a:p>
                <a:endParaRPr lang="zh-CN" altLang="en-US"/>
              </a:p>
            </p:txBody>
          </p:sp>
        </p:grpSp>
        <p:sp>
          <p:nvSpPr>
            <p:cNvPr id="35926" name="Line 86"/>
            <p:cNvSpPr>
              <a:spLocks noChangeShapeType="1"/>
            </p:cNvSpPr>
            <p:nvPr/>
          </p:nvSpPr>
          <p:spPr bwMode="auto">
            <a:xfrm>
              <a:off x="2630" y="3094"/>
              <a:ext cx="2744"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35927" name="Rectangle 87"/>
            <p:cNvSpPr>
              <a:spLocks noChangeArrowheads="1"/>
            </p:cNvSpPr>
            <p:nvPr/>
          </p:nvSpPr>
          <p:spPr bwMode="auto">
            <a:xfrm>
              <a:off x="5088" y="226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5928" name="Object 88"/>
            <p:cNvGraphicFramePr>
              <a:graphicFrameLocks noChangeAspect="1"/>
            </p:cNvGraphicFramePr>
            <p:nvPr/>
          </p:nvGraphicFramePr>
          <p:xfrm>
            <a:off x="5164" y="3101"/>
            <a:ext cx="165" cy="200"/>
          </p:xfrm>
          <a:graphic>
            <a:graphicData uri="http://schemas.openxmlformats.org/presentationml/2006/ole">
              <p:oleObj spid="_x0000_s18550" name="Equation" r:id="rId26" imgW="164957" imgH="190335" progId="Equation.3">
                <p:embed/>
              </p:oleObj>
            </a:graphicData>
          </a:graphic>
        </p:graphicFrame>
        <p:sp>
          <p:nvSpPr>
            <p:cNvPr id="35929" name="Rectangle 89"/>
            <p:cNvSpPr>
              <a:spLocks noChangeArrowheads="1"/>
            </p:cNvSpPr>
            <p:nvPr/>
          </p:nvSpPr>
          <p:spPr bwMode="auto">
            <a:xfrm>
              <a:off x="3114" y="243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sp>
          <p:nvSpPr>
            <p:cNvPr id="35930" name="Rectangle 90"/>
            <p:cNvSpPr>
              <a:spLocks noChangeArrowheads="1"/>
            </p:cNvSpPr>
            <p:nvPr/>
          </p:nvSpPr>
          <p:spPr bwMode="auto">
            <a:xfrm>
              <a:off x="3121" y="342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5931" name="Object 91"/>
            <p:cNvGraphicFramePr>
              <a:graphicFrameLocks noChangeAspect="1"/>
            </p:cNvGraphicFramePr>
            <p:nvPr/>
          </p:nvGraphicFramePr>
          <p:xfrm>
            <a:off x="5104" y="2471"/>
            <a:ext cx="270" cy="332"/>
          </p:xfrm>
          <a:graphic>
            <a:graphicData uri="http://schemas.openxmlformats.org/presentationml/2006/ole">
              <p:oleObj spid="_x0000_s18551" name="Equation" r:id="rId27" imgW="152268" imgH="203024" progId="Equation.3">
                <p:embed/>
              </p:oleObj>
            </a:graphicData>
          </a:graphic>
        </p:graphicFrame>
        <p:graphicFrame>
          <p:nvGraphicFramePr>
            <p:cNvPr id="35932" name="Object 92"/>
            <p:cNvGraphicFramePr>
              <a:graphicFrameLocks noChangeAspect="1"/>
            </p:cNvGraphicFramePr>
            <p:nvPr/>
          </p:nvGraphicFramePr>
          <p:xfrm>
            <a:off x="2833" y="2471"/>
            <a:ext cx="292" cy="291"/>
          </p:xfrm>
          <a:graphic>
            <a:graphicData uri="http://schemas.openxmlformats.org/presentationml/2006/ole">
              <p:oleObj spid="_x0000_s18552" name="Equation" r:id="rId28" imgW="152268" imgH="164957" progId="Equation.3">
                <p:embed/>
              </p:oleObj>
            </a:graphicData>
          </a:graphic>
        </p:graphicFrame>
        <p:graphicFrame>
          <p:nvGraphicFramePr>
            <p:cNvPr id="35933" name="Object 93"/>
            <p:cNvGraphicFramePr>
              <a:graphicFrameLocks noChangeAspect="1"/>
            </p:cNvGraphicFramePr>
            <p:nvPr/>
          </p:nvGraphicFramePr>
          <p:xfrm>
            <a:off x="2810" y="3384"/>
            <a:ext cx="295" cy="294"/>
          </p:xfrm>
          <a:graphic>
            <a:graphicData uri="http://schemas.openxmlformats.org/presentationml/2006/ole">
              <p:oleObj spid="_x0000_s18553" name="Equation" r:id="rId29" imgW="152268" imgH="164957" progId="Equation.3">
                <p:embed/>
              </p:oleObj>
            </a:graphicData>
          </a:graphic>
        </p:graphicFrame>
        <p:sp>
          <p:nvSpPr>
            <p:cNvPr id="35934" name="Line 94"/>
            <p:cNvSpPr>
              <a:spLocks noChangeShapeType="1"/>
            </p:cNvSpPr>
            <p:nvPr/>
          </p:nvSpPr>
          <p:spPr bwMode="auto">
            <a:xfrm>
              <a:off x="3170" y="2762"/>
              <a:ext cx="675" cy="0"/>
            </a:xfrm>
            <a:prstGeom prst="line">
              <a:avLst/>
            </a:prstGeom>
            <a:noFill/>
            <a:ln w="9525">
              <a:solidFill>
                <a:schemeClr val="tx1"/>
              </a:solidFill>
              <a:prstDash val="dash"/>
              <a:round/>
              <a:headEnd/>
              <a:tailEnd/>
            </a:ln>
            <a:effectLst/>
          </p:spPr>
          <p:txBody>
            <a:bodyPr wrap="none"/>
            <a:lstStyle/>
            <a:p>
              <a:endParaRPr lang="zh-CN" altLang="en-US"/>
            </a:p>
          </p:txBody>
        </p:sp>
        <p:grpSp>
          <p:nvGrpSpPr>
            <p:cNvPr id="25" name="Group 96"/>
            <p:cNvGrpSpPr>
              <a:grpSpLocks/>
            </p:cNvGrpSpPr>
            <p:nvPr/>
          </p:nvGrpSpPr>
          <p:grpSpPr bwMode="auto">
            <a:xfrm>
              <a:off x="2540" y="2762"/>
              <a:ext cx="603" cy="664"/>
              <a:chOff x="2592" y="2880"/>
              <a:chExt cx="643" cy="768"/>
            </a:xfrm>
          </p:grpSpPr>
          <p:sp>
            <p:nvSpPr>
              <p:cNvPr id="35937" name="Line 97"/>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38" name="Line 98"/>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39" name="Line 99"/>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40" name="Line 100"/>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5941" name="Line 101"/>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5942" name="Line 102"/>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5943" name="Line 103"/>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5944" name="Line 104"/>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aphicFrame>
          <p:nvGraphicFramePr>
            <p:cNvPr id="35945" name="Object 105"/>
            <p:cNvGraphicFramePr>
              <a:graphicFrameLocks noChangeAspect="1"/>
            </p:cNvGraphicFramePr>
            <p:nvPr/>
          </p:nvGraphicFramePr>
          <p:xfrm>
            <a:off x="2897" y="2273"/>
            <a:ext cx="228" cy="240"/>
          </p:xfrm>
          <a:graphic>
            <a:graphicData uri="http://schemas.openxmlformats.org/presentationml/2006/ole">
              <p:oleObj spid="_x0000_s18554" name="Equation" r:id="rId30" imgW="164885" imgH="164885" progId="Equation.3">
                <p:embed/>
              </p:oleObj>
            </a:graphicData>
          </a:graphic>
        </p:graphicFrame>
        <p:graphicFrame>
          <p:nvGraphicFramePr>
            <p:cNvPr id="35946" name="Object 106"/>
            <p:cNvGraphicFramePr>
              <a:graphicFrameLocks noChangeAspect="1"/>
            </p:cNvGraphicFramePr>
            <p:nvPr/>
          </p:nvGraphicFramePr>
          <p:xfrm>
            <a:off x="3710" y="2305"/>
            <a:ext cx="226" cy="249"/>
          </p:xfrm>
          <a:graphic>
            <a:graphicData uri="http://schemas.openxmlformats.org/presentationml/2006/ole">
              <p:oleObj spid="_x0000_s18555" name="Equation" r:id="rId31" imgW="139579" imgH="164957" progId="Equation.3">
                <p:embed/>
              </p:oleObj>
            </a:graphicData>
          </a:graphic>
        </p:graphicFrame>
        <p:graphicFrame>
          <p:nvGraphicFramePr>
            <p:cNvPr id="35947" name="Object 107"/>
            <p:cNvGraphicFramePr>
              <a:graphicFrameLocks noChangeAspect="1"/>
            </p:cNvGraphicFramePr>
            <p:nvPr/>
          </p:nvGraphicFramePr>
          <p:xfrm>
            <a:off x="4789" y="2284"/>
            <a:ext cx="218" cy="270"/>
          </p:xfrm>
          <a:graphic>
            <a:graphicData uri="http://schemas.openxmlformats.org/presentationml/2006/ole">
              <p:oleObj spid="_x0000_s18556" name="Equation" r:id="rId32" imgW="139579" imgH="164957" progId="Equation.3">
                <p:embed/>
              </p:oleObj>
            </a:graphicData>
          </a:graphic>
        </p:graphicFrame>
        <p:sp>
          <p:nvSpPr>
            <p:cNvPr id="35948" name="Oval 108"/>
            <p:cNvSpPr>
              <a:spLocks noChangeArrowheads="1"/>
            </p:cNvSpPr>
            <p:nvPr/>
          </p:nvSpPr>
          <p:spPr bwMode="auto">
            <a:xfrm>
              <a:off x="3924" y="2305"/>
              <a:ext cx="236" cy="1433"/>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35987" name="AutoShape 147"/>
            <p:cNvSpPr>
              <a:spLocks noChangeArrowheads="1"/>
            </p:cNvSpPr>
            <p:nvPr/>
          </p:nvSpPr>
          <p:spPr bwMode="auto">
            <a:xfrm>
              <a:off x="3380" y="228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35988" name="Object 148"/>
            <p:cNvGraphicFramePr>
              <a:graphicFrameLocks noChangeAspect="1"/>
            </p:cNvGraphicFramePr>
            <p:nvPr/>
          </p:nvGraphicFramePr>
          <p:xfrm>
            <a:off x="3425" y="2328"/>
            <a:ext cx="200" cy="249"/>
          </p:xfrm>
          <a:graphic>
            <a:graphicData uri="http://schemas.openxmlformats.org/presentationml/2006/ole">
              <p:oleObj spid="_x0000_s18557" name="Equation" r:id="rId33" imgW="177646" imgH="241091"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67"/>
                                        </p:tgtEl>
                                        <p:attrNameLst>
                                          <p:attrName>style.visibility</p:attrName>
                                        </p:attrNameLst>
                                      </p:cBhvr>
                                      <p:to>
                                        <p:strVal val="visible"/>
                                      </p:to>
                                    </p:set>
                                    <p:animEffect transition="in" filter="blinds(horizontal)">
                                      <p:cBhvr>
                                        <p:cTn id="17" dur="500"/>
                                        <p:tgtEl>
                                          <p:spTgt spid="3586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out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out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68"/>
                                        </p:tgtEl>
                                        <p:attrNameLst>
                                          <p:attrName>style.visibility</p:attrName>
                                        </p:attrNameLst>
                                      </p:cBhvr>
                                      <p:to>
                                        <p:strVal val="visible"/>
                                      </p:to>
                                    </p:set>
                                    <p:animEffect transition="in" filter="blinds(horizontal)">
                                      <p:cBhvr>
                                        <p:cTn id="37" dur="500"/>
                                        <p:tgtEl>
                                          <p:spTgt spid="35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1"/>
          <p:cNvSpPr>
            <a:spLocks noGrp="1"/>
          </p:cNvSpPr>
          <p:nvPr>
            <p:ph type="sldNum" sz="quarter" idx="10"/>
          </p:nvPr>
        </p:nvSpPr>
        <p:spPr/>
        <p:txBody>
          <a:bodyPr/>
          <a:lstStyle/>
          <a:p>
            <a:fld id="{3AC292FF-0376-415D-BF03-6F9CBDAF9D4D}" type="slidenum">
              <a:rPr lang="en-US" altLang="zh-CN"/>
              <a:pPr/>
              <a:t>11</a:t>
            </a:fld>
            <a:endParaRPr lang="en-US" altLang="zh-CN"/>
          </a:p>
        </p:txBody>
      </p:sp>
      <p:sp>
        <p:nvSpPr>
          <p:cNvPr id="36866" name="AutoShape 2"/>
          <p:cNvSpPr>
            <a:spLocks/>
          </p:cNvSpPr>
          <p:nvPr/>
        </p:nvSpPr>
        <p:spPr bwMode="auto">
          <a:xfrm>
            <a:off x="457200" y="3663950"/>
            <a:ext cx="280988" cy="2193925"/>
          </a:xfrm>
          <a:prstGeom prst="leftBrace">
            <a:avLst>
              <a:gd name="adj1" fmla="val 65066"/>
              <a:gd name="adj2" fmla="val 50000"/>
            </a:avLst>
          </a:prstGeom>
          <a:noFill/>
          <a:ln w="28575">
            <a:solidFill>
              <a:schemeClr val="tx1"/>
            </a:solidFill>
            <a:round/>
            <a:headEnd/>
            <a:tailEnd/>
          </a:ln>
          <a:effectLst/>
        </p:spPr>
        <p:txBody>
          <a:bodyPr wrap="none" anchor="ctr"/>
          <a:lstStyle/>
          <a:p>
            <a:endParaRPr lang="zh-CN" altLang="en-US"/>
          </a:p>
        </p:txBody>
      </p:sp>
      <p:graphicFrame>
        <p:nvGraphicFramePr>
          <p:cNvPr id="36867" name="Object 3"/>
          <p:cNvGraphicFramePr>
            <a:graphicFrameLocks noChangeAspect="1"/>
          </p:cNvGraphicFramePr>
          <p:nvPr/>
        </p:nvGraphicFramePr>
        <p:xfrm>
          <a:off x="5737225" y="5654675"/>
          <a:ext cx="2744788" cy="476250"/>
        </p:xfrm>
        <a:graphic>
          <a:graphicData uri="http://schemas.openxmlformats.org/presentationml/2006/ole">
            <p:oleObj spid="_x0000_s19524" name="Equation" r:id="rId3" imgW="1612900" imgH="342900" progId="Equation.3">
              <p:embed/>
            </p:oleObj>
          </a:graphicData>
        </a:graphic>
      </p:graphicFrame>
      <p:grpSp>
        <p:nvGrpSpPr>
          <p:cNvPr id="2" name="Group 4"/>
          <p:cNvGrpSpPr>
            <a:grpSpLocks/>
          </p:cNvGrpSpPr>
          <p:nvPr/>
        </p:nvGrpSpPr>
        <p:grpSpPr bwMode="auto">
          <a:xfrm>
            <a:off x="685800" y="3810000"/>
            <a:ext cx="7010400" cy="1008063"/>
            <a:chOff x="288" y="2400"/>
            <a:chExt cx="4663" cy="624"/>
          </a:xfrm>
        </p:grpSpPr>
        <p:graphicFrame>
          <p:nvGraphicFramePr>
            <p:cNvPr id="36869" name="Object 5"/>
            <p:cNvGraphicFramePr>
              <a:graphicFrameLocks noChangeAspect="1"/>
            </p:cNvGraphicFramePr>
            <p:nvPr/>
          </p:nvGraphicFramePr>
          <p:xfrm>
            <a:off x="288" y="2400"/>
            <a:ext cx="2256" cy="624"/>
          </p:xfrm>
          <a:graphic>
            <a:graphicData uri="http://schemas.openxmlformats.org/presentationml/2006/ole">
              <p:oleObj spid="_x0000_s19525" name="Equation" r:id="rId4" imgW="2209800" imgH="609600" progId="Equation.3">
                <p:embed/>
              </p:oleObj>
            </a:graphicData>
          </a:graphic>
        </p:graphicFrame>
        <p:sp>
          <p:nvSpPr>
            <p:cNvPr id="36870" name="Text Box 6"/>
            <p:cNvSpPr txBox="1">
              <a:spLocks noChangeArrowheads="1"/>
            </p:cNvSpPr>
            <p:nvPr/>
          </p:nvSpPr>
          <p:spPr bwMode="auto">
            <a:xfrm>
              <a:off x="2502" y="2553"/>
              <a:ext cx="2449" cy="322"/>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CC"/>
                  </a:solidFill>
                  <a:latin typeface="Times New Roman" pitchFamily="18" charset="0"/>
                </a:rPr>
                <a:t>干涉相消</a:t>
              </a:r>
              <a:r>
                <a:rPr lang="en-US" altLang="zh-CN" sz="2800" b="1">
                  <a:solidFill>
                    <a:srgbClr val="0000CC"/>
                  </a:solidFill>
                  <a:latin typeface="宋体" pitchFamily="2" charset="-122"/>
                </a:rPr>
                <a:t>(</a:t>
              </a:r>
              <a:r>
                <a:rPr lang="zh-CN" altLang="en-US" sz="2800" b="1">
                  <a:solidFill>
                    <a:srgbClr val="0000CC"/>
                  </a:solidFill>
                  <a:effectLst>
                    <a:outerShdw blurRad="38100" dist="38100" dir="2700000" algn="tl">
                      <a:srgbClr val="C0C0C0"/>
                    </a:outerShdw>
                  </a:effectLst>
                  <a:latin typeface="宋体" pitchFamily="2" charset="-122"/>
                </a:rPr>
                <a:t>暗纹</a:t>
              </a:r>
              <a:r>
                <a:rPr lang="en-US" altLang="zh-CN" sz="2800" b="1">
                  <a:solidFill>
                    <a:srgbClr val="0000CC"/>
                  </a:solidFill>
                  <a:effectLst>
                    <a:outerShdw blurRad="38100" dist="38100" dir="2700000" algn="tl">
                      <a:srgbClr val="C0C0C0"/>
                    </a:outerShdw>
                  </a:effectLst>
                  <a:latin typeface="宋体" pitchFamily="2" charset="-122"/>
                </a:rPr>
                <a:t>)</a:t>
              </a:r>
              <a:endParaRPr lang="en-US" altLang="zh-CN" sz="2800" b="1">
                <a:solidFill>
                  <a:srgbClr val="0000FF"/>
                </a:solidFill>
                <a:latin typeface="宋体" pitchFamily="2" charset="-122"/>
              </a:endParaRPr>
            </a:p>
          </p:txBody>
        </p:sp>
      </p:grpSp>
      <p:grpSp>
        <p:nvGrpSpPr>
          <p:cNvPr id="3" name="Group 7"/>
          <p:cNvGrpSpPr>
            <a:grpSpLocks/>
          </p:cNvGrpSpPr>
          <p:nvPr/>
        </p:nvGrpSpPr>
        <p:grpSpPr bwMode="auto">
          <a:xfrm>
            <a:off x="685800" y="4572000"/>
            <a:ext cx="8382000" cy="990600"/>
            <a:chOff x="288" y="2968"/>
            <a:chExt cx="5094" cy="632"/>
          </a:xfrm>
        </p:grpSpPr>
        <p:graphicFrame>
          <p:nvGraphicFramePr>
            <p:cNvPr id="36872" name="Object 8"/>
            <p:cNvGraphicFramePr>
              <a:graphicFrameLocks noChangeAspect="1"/>
            </p:cNvGraphicFramePr>
            <p:nvPr/>
          </p:nvGraphicFramePr>
          <p:xfrm>
            <a:off x="288" y="2968"/>
            <a:ext cx="2112" cy="632"/>
          </p:xfrm>
          <a:graphic>
            <a:graphicData uri="http://schemas.openxmlformats.org/presentationml/2006/ole">
              <p:oleObj spid="_x0000_s19526" name="公式" r:id="rId5" imgW="2019300" imgH="609600" progId="Equation.3">
                <p:embed/>
              </p:oleObj>
            </a:graphicData>
          </a:graphic>
        </p:graphicFrame>
        <p:sp>
          <p:nvSpPr>
            <p:cNvPr id="36873" name="Text Box 9"/>
            <p:cNvSpPr txBox="1">
              <a:spLocks noChangeArrowheads="1"/>
            </p:cNvSpPr>
            <p:nvPr/>
          </p:nvSpPr>
          <p:spPr bwMode="auto">
            <a:xfrm>
              <a:off x="2496" y="3121"/>
              <a:ext cx="2886" cy="331"/>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干涉加强</a:t>
              </a:r>
              <a:r>
                <a:rPr lang="en-US" altLang="zh-CN" sz="2800" b="1">
                  <a:solidFill>
                    <a:srgbClr val="CC0000"/>
                  </a:solidFill>
                  <a:latin typeface="宋体" pitchFamily="2" charset="-122"/>
                </a:rPr>
                <a:t>(</a:t>
              </a:r>
              <a:r>
                <a:rPr lang="zh-CN" altLang="en-US" sz="2800" b="1">
                  <a:solidFill>
                    <a:srgbClr val="CC0000"/>
                  </a:solidFill>
                  <a:effectLst>
                    <a:outerShdw blurRad="38100" dist="38100" dir="2700000" algn="tl">
                      <a:srgbClr val="C0C0C0"/>
                    </a:outerShdw>
                  </a:effectLst>
                  <a:latin typeface="宋体" pitchFamily="2" charset="-122"/>
                </a:rPr>
                <a:t>明纹</a:t>
              </a:r>
              <a:r>
                <a:rPr lang="en-US" altLang="zh-CN" sz="2800" b="1">
                  <a:solidFill>
                    <a:srgbClr val="CC0000"/>
                  </a:solidFill>
                  <a:latin typeface="宋体" pitchFamily="2" charset="-122"/>
                </a:rPr>
                <a:t>)</a:t>
              </a:r>
            </a:p>
          </p:txBody>
        </p:sp>
      </p:grpSp>
      <p:grpSp>
        <p:nvGrpSpPr>
          <p:cNvPr id="4" name="Group 10"/>
          <p:cNvGrpSpPr>
            <a:grpSpLocks/>
          </p:cNvGrpSpPr>
          <p:nvPr/>
        </p:nvGrpSpPr>
        <p:grpSpPr bwMode="auto">
          <a:xfrm>
            <a:off x="746125" y="5308600"/>
            <a:ext cx="5349875" cy="1016000"/>
            <a:chOff x="336" y="3456"/>
            <a:chExt cx="3408" cy="658"/>
          </a:xfrm>
        </p:grpSpPr>
        <p:graphicFrame>
          <p:nvGraphicFramePr>
            <p:cNvPr id="36875" name="Object 11"/>
            <p:cNvGraphicFramePr>
              <a:graphicFrameLocks noChangeAspect="1"/>
            </p:cNvGraphicFramePr>
            <p:nvPr/>
          </p:nvGraphicFramePr>
          <p:xfrm>
            <a:off x="336" y="3456"/>
            <a:ext cx="1248" cy="658"/>
          </p:xfrm>
          <a:graphic>
            <a:graphicData uri="http://schemas.openxmlformats.org/presentationml/2006/ole">
              <p:oleObj spid="_x0000_s19527" name="Equation" r:id="rId6" imgW="1497950" imgH="723586" progId="Equation.3">
                <p:embed/>
              </p:oleObj>
            </a:graphicData>
          </a:graphic>
        </p:graphicFrame>
        <p:sp>
          <p:nvSpPr>
            <p:cNvPr id="36876" name="Text Box 12"/>
            <p:cNvSpPr txBox="1">
              <a:spLocks noChangeArrowheads="1"/>
            </p:cNvSpPr>
            <p:nvPr/>
          </p:nvSpPr>
          <p:spPr bwMode="auto">
            <a:xfrm>
              <a:off x="1632" y="3658"/>
              <a:ext cx="2112" cy="336"/>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（介于</a:t>
              </a:r>
              <a:r>
                <a:rPr lang="zh-CN" altLang="en-US" sz="2800" b="1">
                  <a:solidFill>
                    <a:srgbClr val="CC0000"/>
                  </a:solidFill>
                  <a:latin typeface="Times New Roman" pitchFamily="18" charset="0"/>
                </a:rPr>
                <a:t>明</a:t>
              </a:r>
              <a:r>
                <a:rPr lang="zh-CN" altLang="en-US" sz="2800" b="1">
                  <a:solidFill>
                    <a:srgbClr val="0000FF"/>
                  </a:solidFill>
                  <a:latin typeface="Times New Roman" pitchFamily="18" charset="0"/>
                </a:rPr>
                <a:t>暗</a:t>
              </a:r>
              <a:r>
                <a:rPr lang="zh-CN" altLang="en-US" sz="2800" b="1">
                  <a:latin typeface="Times New Roman" pitchFamily="18" charset="0"/>
                </a:rPr>
                <a:t>之间）</a:t>
              </a:r>
            </a:p>
          </p:txBody>
        </p:sp>
      </p:grpSp>
      <p:grpSp>
        <p:nvGrpSpPr>
          <p:cNvPr id="5" name="Group 81"/>
          <p:cNvGrpSpPr>
            <a:grpSpLocks/>
          </p:cNvGrpSpPr>
          <p:nvPr/>
        </p:nvGrpSpPr>
        <p:grpSpPr bwMode="auto">
          <a:xfrm>
            <a:off x="6956425" y="4006850"/>
            <a:ext cx="2263775" cy="585788"/>
            <a:chOff x="4190" y="2524"/>
            <a:chExt cx="1426" cy="369"/>
          </a:xfrm>
        </p:grpSpPr>
        <p:sp>
          <p:nvSpPr>
            <p:cNvPr id="36933" name="Rectangle 69"/>
            <p:cNvSpPr>
              <a:spLocks noChangeArrowheads="1"/>
            </p:cNvSpPr>
            <p:nvPr/>
          </p:nvSpPr>
          <p:spPr bwMode="auto">
            <a:xfrm>
              <a:off x="4190" y="2524"/>
              <a:ext cx="1330" cy="356"/>
            </a:xfrm>
            <a:prstGeom prst="rect">
              <a:avLst/>
            </a:prstGeom>
            <a:gradFill rotWithShape="0">
              <a:gsLst>
                <a:gs pos="0">
                  <a:srgbClr val="D6ECEE"/>
                </a:gs>
                <a:gs pos="50000">
                  <a:schemeClr val="bg1"/>
                </a:gs>
                <a:gs pos="100000">
                  <a:srgbClr val="D6ECEE"/>
                </a:gs>
              </a:gsLst>
              <a:lin ang="5400000" scaled="1"/>
            </a:gradFill>
            <a:ln w="9525">
              <a:solidFill>
                <a:srgbClr val="0000FF"/>
              </a:solidFill>
              <a:miter lim="800000"/>
              <a:headEnd/>
              <a:tailEnd type="none" w="sm" len="lg"/>
            </a:ln>
            <a:effectLst/>
          </p:spPr>
          <p:txBody>
            <a:bodyPr wrap="none" anchor="ctr"/>
            <a:lstStyle/>
            <a:p>
              <a:endParaRPr lang="zh-CN" altLang="en-US"/>
            </a:p>
          </p:txBody>
        </p:sp>
        <p:grpSp>
          <p:nvGrpSpPr>
            <p:cNvPr id="6" name="Group 80"/>
            <p:cNvGrpSpPr>
              <a:grpSpLocks/>
            </p:cNvGrpSpPr>
            <p:nvPr/>
          </p:nvGrpSpPr>
          <p:grpSpPr bwMode="auto">
            <a:xfrm>
              <a:off x="4196" y="2534"/>
              <a:ext cx="1420" cy="359"/>
              <a:chOff x="4196" y="2534"/>
              <a:chExt cx="1420" cy="359"/>
            </a:xfrm>
          </p:grpSpPr>
          <p:sp>
            <p:nvSpPr>
              <p:cNvPr id="36934" name="Text Box 70"/>
              <p:cNvSpPr txBox="1">
                <a:spLocks noChangeArrowheads="1"/>
              </p:cNvSpPr>
              <p:nvPr/>
            </p:nvSpPr>
            <p:spPr bwMode="auto">
              <a:xfrm>
                <a:off x="4196" y="2566"/>
                <a:ext cx="1420" cy="327"/>
              </a:xfrm>
              <a:prstGeom prst="rect">
                <a:avLst/>
              </a:prstGeom>
              <a:noFill/>
              <a:ln w="9525">
                <a:noFill/>
                <a:miter lim="800000"/>
                <a:headEnd/>
                <a:tailEnd type="none" w="sm" len="lg"/>
              </a:ln>
              <a:effectLst/>
            </p:spPr>
            <p:txBody>
              <a:bodyPr>
                <a:spAutoFit/>
              </a:bodyPr>
              <a:lstStyle/>
              <a:p>
                <a:pPr>
                  <a:spcBef>
                    <a:spcPct val="50000"/>
                  </a:spcBef>
                </a:pPr>
                <a:r>
                  <a:rPr lang="en-US" altLang="zh-CN" sz="2800" b="1"/>
                  <a:t>     </a:t>
                </a:r>
                <a:r>
                  <a:rPr lang="zh-CN" altLang="en-US" sz="2800" b="1"/>
                  <a:t>个半波带</a:t>
                </a:r>
              </a:p>
            </p:txBody>
          </p:sp>
          <p:graphicFrame>
            <p:nvGraphicFramePr>
              <p:cNvPr id="36935" name="Object 71"/>
              <p:cNvGraphicFramePr>
                <a:graphicFrameLocks noChangeAspect="1"/>
              </p:cNvGraphicFramePr>
              <p:nvPr/>
            </p:nvGraphicFramePr>
            <p:xfrm>
              <a:off x="4202" y="2534"/>
              <a:ext cx="406" cy="346"/>
            </p:xfrm>
            <a:graphic>
              <a:graphicData uri="http://schemas.openxmlformats.org/presentationml/2006/ole">
                <p:oleObj spid="_x0000_s19528" name="Equation" r:id="rId7" imgW="202936" imgH="177569" progId="Equation.3">
                  <p:embed/>
                </p:oleObj>
              </a:graphicData>
            </a:graphic>
          </p:graphicFrame>
        </p:grpSp>
      </p:grpSp>
      <p:grpSp>
        <p:nvGrpSpPr>
          <p:cNvPr id="7" name="Group 82"/>
          <p:cNvGrpSpPr>
            <a:grpSpLocks/>
          </p:cNvGrpSpPr>
          <p:nvPr/>
        </p:nvGrpSpPr>
        <p:grpSpPr bwMode="auto">
          <a:xfrm>
            <a:off x="6745288" y="4692650"/>
            <a:ext cx="2322512" cy="874713"/>
            <a:chOff x="4057" y="2956"/>
            <a:chExt cx="1463" cy="551"/>
          </a:xfrm>
        </p:grpSpPr>
        <p:sp>
          <p:nvSpPr>
            <p:cNvPr id="36937" name="Rectangle 73"/>
            <p:cNvSpPr>
              <a:spLocks noChangeArrowheads="1"/>
            </p:cNvSpPr>
            <p:nvPr/>
          </p:nvSpPr>
          <p:spPr bwMode="auto">
            <a:xfrm>
              <a:off x="4190" y="2956"/>
              <a:ext cx="1330" cy="548"/>
            </a:xfrm>
            <a:prstGeom prst="rect">
              <a:avLst/>
            </a:prstGeom>
            <a:gradFill rotWithShape="0">
              <a:gsLst>
                <a:gs pos="0">
                  <a:srgbClr val="FFEBEB"/>
                </a:gs>
                <a:gs pos="50000">
                  <a:srgbClr val="FFEBEB">
                    <a:gamma/>
                    <a:tint val="0"/>
                    <a:invGamma/>
                  </a:srgbClr>
                </a:gs>
                <a:gs pos="100000">
                  <a:srgbClr val="FFEBEB"/>
                </a:gs>
              </a:gsLst>
              <a:lin ang="5400000" scaled="1"/>
            </a:gradFill>
            <a:ln w="9525">
              <a:solidFill>
                <a:srgbClr val="FF0000"/>
              </a:solidFill>
              <a:miter lim="800000"/>
              <a:headEnd/>
              <a:tailEnd type="none" w="sm" len="lg"/>
            </a:ln>
            <a:effectLst/>
          </p:spPr>
          <p:txBody>
            <a:bodyPr wrap="none" anchor="ctr"/>
            <a:lstStyle/>
            <a:p>
              <a:endParaRPr lang="zh-CN" altLang="en-US"/>
            </a:p>
          </p:txBody>
        </p:sp>
        <p:sp>
          <p:nvSpPr>
            <p:cNvPr id="36938" name="Text Box 74"/>
            <p:cNvSpPr txBox="1">
              <a:spLocks noChangeArrowheads="1"/>
            </p:cNvSpPr>
            <p:nvPr/>
          </p:nvSpPr>
          <p:spPr bwMode="auto">
            <a:xfrm>
              <a:off x="4057" y="3181"/>
              <a:ext cx="1419" cy="326"/>
            </a:xfrm>
            <a:prstGeom prst="rect">
              <a:avLst/>
            </a:prstGeom>
            <a:noFill/>
            <a:ln w="9525">
              <a:noFill/>
              <a:miter lim="800000"/>
              <a:headEnd/>
              <a:tailEnd type="none" w="sm" len="lg"/>
            </a:ln>
            <a:effectLst/>
          </p:spPr>
          <p:txBody>
            <a:bodyPr>
              <a:spAutoFit/>
            </a:bodyPr>
            <a:lstStyle/>
            <a:p>
              <a:pPr>
                <a:spcBef>
                  <a:spcPct val="50000"/>
                </a:spcBef>
              </a:pPr>
              <a:r>
                <a:rPr lang="en-US" altLang="zh-CN" sz="2800" b="1"/>
                <a:t>     </a:t>
              </a:r>
              <a:r>
                <a:rPr lang="zh-CN" altLang="en-US" sz="2800" b="1"/>
                <a:t>个半波带</a:t>
              </a:r>
            </a:p>
          </p:txBody>
        </p:sp>
        <p:graphicFrame>
          <p:nvGraphicFramePr>
            <p:cNvPr id="36939" name="Object 75"/>
            <p:cNvGraphicFramePr>
              <a:graphicFrameLocks noChangeAspect="1"/>
            </p:cNvGraphicFramePr>
            <p:nvPr/>
          </p:nvGraphicFramePr>
          <p:xfrm>
            <a:off x="4424" y="2956"/>
            <a:ext cx="698" cy="310"/>
          </p:xfrm>
          <a:graphic>
            <a:graphicData uri="http://schemas.openxmlformats.org/presentationml/2006/ole">
              <p:oleObj spid="_x0000_s19529" name="Equation" r:id="rId8" imgW="393359" imgH="177646" progId="Equation.3">
                <p:embed/>
              </p:oleObj>
            </a:graphicData>
          </a:graphic>
        </p:graphicFrame>
      </p:grpSp>
      <p:grpSp>
        <p:nvGrpSpPr>
          <p:cNvPr id="8" name="Group 76"/>
          <p:cNvGrpSpPr>
            <a:grpSpLocks/>
          </p:cNvGrpSpPr>
          <p:nvPr/>
        </p:nvGrpSpPr>
        <p:grpSpPr bwMode="auto">
          <a:xfrm>
            <a:off x="762000" y="3505200"/>
            <a:ext cx="5638800" cy="519113"/>
            <a:chOff x="336" y="2160"/>
            <a:chExt cx="4127" cy="358"/>
          </a:xfrm>
        </p:grpSpPr>
        <p:graphicFrame>
          <p:nvGraphicFramePr>
            <p:cNvPr id="36941" name="Object 77"/>
            <p:cNvGraphicFramePr>
              <a:graphicFrameLocks noChangeAspect="1"/>
            </p:cNvGraphicFramePr>
            <p:nvPr/>
          </p:nvGraphicFramePr>
          <p:xfrm>
            <a:off x="336" y="2169"/>
            <a:ext cx="1200" cy="272"/>
          </p:xfrm>
          <a:graphic>
            <a:graphicData uri="http://schemas.openxmlformats.org/presentationml/2006/ole">
              <p:oleObj spid="_x0000_s19530" name="Equation" r:id="rId9" imgW="1231366" imgH="279279" progId="Equation.3">
                <p:embed/>
              </p:oleObj>
            </a:graphicData>
          </a:graphic>
        </p:graphicFrame>
        <p:sp>
          <p:nvSpPr>
            <p:cNvPr id="36942" name="Text Box 78"/>
            <p:cNvSpPr txBox="1">
              <a:spLocks noChangeArrowheads="1"/>
            </p:cNvSpPr>
            <p:nvPr/>
          </p:nvSpPr>
          <p:spPr bwMode="auto">
            <a:xfrm>
              <a:off x="2500" y="2160"/>
              <a:ext cx="1963" cy="358"/>
            </a:xfrm>
            <a:prstGeom prst="rect">
              <a:avLst/>
            </a:prstGeom>
            <a:noFill/>
            <a:ln w="9525">
              <a:noFill/>
              <a:miter lim="800000"/>
              <a:headEnd/>
              <a:tailEnd type="none" w="sm" len="lg"/>
            </a:ln>
            <a:effectLst/>
          </p:spPr>
          <p:txBody>
            <a:bodyPr>
              <a:spAutoFit/>
            </a:bodyPr>
            <a:lstStyle/>
            <a:p>
              <a:pPr>
                <a:spcBef>
                  <a:spcPct val="50000"/>
                </a:spcBef>
              </a:pPr>
              <a:r>
                <a:rPr lang="zh-CN" altLang="en-US" sz="2800" b="1">
                  <a:solidFill>
                    <a:srgbClr val="CC0000"/>
                  </a:solidFill>
                </a:rPr>
                <a:t>中央明纹中心</a:t>
              </a:r>
            </a:p>
          </p:txBody>
        </p:sp>
      </p:grpSp>
      <p:grpSp>
        <p:nvGrpSpPr>
          <p:cNvPr id="9" name="Group 140"/>
          <p:cNvGrpSpPr>
            <a:grpSpLocks/>
          </p:cNvGrpSpPr>
          <p:nvPr/>
        </p:nvGrpSpPr>
        <p:grpSpPr bwMode="auto">
          <a:xfrm>
            <a:off x="879475" y="914400"/>
            <a:ext cx="7578725" cy="2514600"/>
            <a:chOff x="554" y="576"/>
            <a:chExt cx="4774" cy="1584"/>
          </a:xfrm>
        </p:grpSpPr>
        <p:sp>
          <p:nvSpPr>
            <p:cNvPr id="36878" name="Rectangle 14"/>
            <p:cNvSpPr>
              <a:spLocks noChangeArrowheads="1"/>
            </p:cNvSpPr>
            <p:nvPr/>
          </p:nvSpPr>
          <p:spPr bwMode="auto">
            <a:xfrm>
              <a:off x="554" y="576"/>
              <a:ext cx="4774" cy="158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aphicFrame>
          <p:nvGraphicFramePr>
            <p:cNvPr id="36927" name="Object 63"/>
            <p:cNvGraphicFramePr>
              <a:graphicFrameLocks noChangeAspect="1"/>
            </p:cNvGraphicFramePr>
            <p:nvPr/>
          </p:nvGraphicFramePr>
          <p:xfrm>
            <a:off x="3662" y="720"/>
            <a:ext cx="1371" cy="320"/>
          </p:xfrm>
          <a:graphic>
            <a:graphicData uri="http://schemas.openxmlformats.org/presentationml/2006/ole">
              <p:oleObj spid="_x0000_s19531" name="Equation" r:id="rId10" imgW="787058" imgH="177723" progId="Equation.3">
                <p:embed/>
              </p:oleObj>
            </a:graphicData>
          </a:graphic>
        </p:graphicFrame>
        <p:graphicFrame>
          <p:nvGraphicFramePr>
            <p:cNvPr id="36928" name="Object 64"/>
            <p:cNvGraphicFramePr>
              <a:graphicFrameLocks noChangeAspect="1"/>
            </p:cNvGraphicFramePr>
            <p:nvPr/>
          </p:nvGraphicFramePr>
          <p:xfrm>
            <a:off x="4102" y="1013"/>
            <a:ext cx="754" cy="616"/>
          </p:xfrm>
          <a:graphic>
            <a:graphicData uri="http://schemas.openxmlformats.org/presentationml/2006/ole">
              <p:oleObj spid="_x0000_s19532" name="Equation" r:id="rId11" imgW="863225" imgH="723586" progId="Equation.3">
                <p:embed/>
              </p:oleObj>
            </a:graphicData>
          </a:graphic>
        </p:graphicFrame>
        <p:grpSp>
          <p:nvGrpSpPr>
            <p:cNvPr id="10" name="Group 65"/>
            <p:cNvGrpSpPr>
              <a:grpSpLocks/>
            </p:cNvGrpSpPr>
            <p:nvPr/>
          </p:nvGrpSpPr>
          <p:grpSpPr bwMode="auto">
            <a:xfrm>
              <a:off x="3481" y="1703"/>
              <a:ext cx="1774" cy="327"/>
              <a:chOff x="3648" y="1728"/>
              <a:chExt cx="1920" cy="363"/>
            </a:xfrm>
          </p:grpSpPr>
          <p:sp>
            <p:nvSpPr>
              <p:cNvPr id="36930" name="Text Box 66"/>
              <p:cNvSpPr txBox="1">
                <a:spLocks noChangeArrowheads="1"/>
              </p:cNvSpPr>
              <p:nvPr/>
            </p:nvSpPr>
            <p:spPr bwMode="auto">
              <a:xfrm>
                <a:off x="3648" y="1728"/>
                <a:ext cx="1920" cy="363"/>
              </a:xfrm>
              <a:prstGeom prst="rect">
                <a:avLst/>
              </a:prstGeom>
              <a:noFill/>
              <a:ln w="9525">
                <a:noFill/>
                <a:miter lim="800000"/>
                <a:headEnd/>
                <a:tailEnd type="none" w="sm" len="lg"/>
              </a:ln>
              <a:effectLst/>
            </p:spPr>
            <p:txBody>
              <a:bodyPr>
                <a:spAutoFit/>
              </a:bodyPr>
              <a:lstStyle/>
              <a:p>
                <a:pPr>
                  <a:spcBef>
                    <a:spcPct val="50000"/>
                  </a:spcBef>
                </a:pPr>
                <a:r>
                  <a:rPr lang="zh-CN" altLang="en-US" sz="2800" b="1"/>
                  <a:t>（     个半波带）</a:t>
                </a:r>
              </a:p>
            </p:txBody>
          </p:sp>
          <p:graphicFrame>
            <p:nvGraphicFramePr>
              <p:cNvPr id="36931" name="Object 67"/>
              <p:cNvGraphicFramePr>
                <a:graphicFrameLocks noChangeAspect="1"/>
              </p:cNvGraphicFramePr>
              <p:nvPr/>
            </p:nvGraphicFramePr>
            <p:xfrm>
              <a:off x="3984" y="1728"/>
              <a:ext cx="210" cy="288"/>
            </p:xfrm>
            <a:graphic>
              <a:graphicData uri="http://schemas.openxmlformats.org/presentationml/2006/ole">
                <p:oleObj spid="_x0000_s19533" name="Equation" r:id="rId12" imgW="203112" imgH="279279" progId="Equation.3">
                  <p:embed/>
                </p:oleObj>
              </a:graphicData>
            </a:graphic>
          </p:graphicFrame>
        </p:grpSp>
        <p:graphicFrame>
          <p:nvGraphicFramePr>
            <p:cNvPr id="36947" name="Object 83"/>
            <p:cNvGraphicFramePr>
              <a:graphicFrameLocks noChangeAspect="1"/>
            </p:cNvGraphicFramePr>
            <p:nvPr/>
          </p:nvGraphicFramePr>
          <p:xfrm>
            <a:off x="1058" y="1088"/>
            <a:ext cx="228" cy="256"/>
          </p:xfrm>
          <a:graphic>
            <a:graphicData uri="http://schemas.openxmlformats.org/presentationml/2006/ole">
              <p:oleObj spid="_x0000_s19534" name="Equation" r:id="rId13" imgW="177569" imgH="215619" progId="Equation.3">
                <p:embed/>
              </p:oleObj>
            </a:graphicData>
          </a:graphic>
        </p:graphicFrame>
        <p:graphicFrame>
          <p:nvGraphicFramePr>
            <p:cNvPr id="36948" name="Object 84"/>
            <p:cNvGraphicFramePr>
              <a:graphicFrameLocks noChangeAspect="1"/>
            </p:cNvGraphicFramePr>
            <p:nvPr/>
          </p:nvGraphicFramePr>
          <p:xfrm>
            <a:off x="1044" y="1492"/>
            <a:ext cx="226" cy="236"/>
          </p:xfrm>
          <a:graphic>
            <a:graphicData uri="http://schemas.openxmlformats.org/presentationml/2006/ole">
              <p:oleObj spid="_x0000_s19535" name="Equation" r:id="rId14" imgW="190335" imgH="215713" progId="Equation.3">
                <p:embed/>
              </p:oleObj>
            </a:graphicData>
          </a:graphic>
        </p:graphicFrame>
        <p:graphicFrame>
          <p:nvGraphicFramePr>
            <p:cNvPr id="36949" name="Object 85"/>
            <p:cNvGraphicFramePr>
              <a:graphicFrameLocks noChangeAspect="1"/>
            </p:cNvGraphicFramePr>
            <p:nvPr/>
          </p:nvGraphicFramePr>
          <p:xfrm>
            <a:off x="1540" y="1443"/>
            <a:ext cx="231" cy="249"/>
          </p:xfrm>
          <a:graphic>
            <a:graphicData uri="http://schemas.openxmlformats.org/presentationml/2006/ole">
              <p:oleObj spid="_x0000_s19536" name="Equation" r:id="rId15" imgW="152202" imgH="177569" progId="Equation.3">
                <p:embed/>
              </p:oleObj>
            </a:graphicData>
          </a:graphic>
        </p:graphicFrame>
        <p:grpSp>
          <p:nvGrpSpPr>
            <p:cNvPr id="11" name="Group 86"/>
            <p:cNvGrpSpPr>
              <a:grpSpLocks/>
            </p:cNvGrpSpPr>
            <p:nvPr/>
          </p:nvGrpSpPr>
          <p:grpSpPr bwMode="auto">
            <a:xfrm>
              <a:off x="1300" y="1081"/>
              <a:ext cx="796" cy="1041"/>
              <a:chOff x="3170" y="2761"/>
              <a:chExt cx="796" cy="1041"/>
            </a:xfrm>
          </p:grpSpPr>
          <p:grpSp>
            <p:nvGrpSpPr>
              <p:cNvPr id="12" name="Group 87"/>
              <p:cNvGrpSpPr>
                <a:grpSpLocks/>
              </p:cNvGrpSpPr>
              <p:nvPr/>
            </p:nvGrpSpPr>
            <p:grpSpPr bwMode="auto">
              <a:xfrm>
                <a:off x="3170" y="2761"/>
                <a:ext cx="431" cy="1041"/>
                <a:chOff x="3216" y="2880"/>
                <a:chExt cx="460" cy="1204"/>
              </a:xfrm>
            </p:grpSpPr>
            <p:sp>
              <p:nvSpPr>
                <p:cNvPr id="36952" name="Freeform 88" descr="浅色上对角线"/>
                <p:cNvSpPr>
                  <a:spLocks/>
                </p:cNvSpPr>
                <p:nvPr/>
              </p:nvSpPr>
              <p:spPr bwMode="auto">
                <a:xfrm>
                  <a:off x="3230" y="3388"/>
                  <a:ext cx="280" cy="686"/>
                </a:xfrm>
                <a:custGeom>
                  <a:avLst/>
                  <a:gdLst/>
                  <a:ahLst/>
                  <a:cxnLst>
                    <a:cxn ang="0">
                      <a:pos x="0" y="0"/>
                    </a:cxn>
                    <a:cxn ang="0">
                      <a:pos x="280" y="668"/>
                    </a:cxn>
                    <a:cxn ang="0">
                      <a:pos x="200" y="686"/>
                    </a:cxn>
                    <a:cxn ang="0">
                      <a:pos x="20" y="244"/>
                    </a:cxn>
                    <a:cxn ang="0">
                      <a:pos x="0" y="0"/>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w="9525" cap="flat" cmpd="sng">
                  <a:noFill/>
                  <a:prstDash val="solid"/>
                  <a:round/>
                  <a:headEnd type="none" w="med" len="med"/>
                  <a:tailEnd type="none" w="sm" len="lg"/>
                </a:ln>
                <a:effectLst/>
              </p:spPr>
              <p:txBody>
                <a:bodyPr wrap="none"/>
                <a:lstStyle/>
                <a:p>
                  <a:endParaRPr lang="zh-CN" altLang="en-US"/>
                </a:p>
              </p:txBody>
            </p:sp>
            <p:sp>
              <p:nvSpPr>
                <p:cNvPr id="36953" name="Freeform 89" descr="浅色上对角线"/>
                <p:cNvSpPr>
                  <a:spLocks/>
                </p:cNvSpPr>
                <p:nvPr/>
              </p:nvSpPr>
              <p:spPr bwMode="auto">
                <a:xfrm>
                  <a:off x="3216" y="2888"/>
                  <a:ext cx="460" cy="1124"/>
                </a:xfrm>
                <a:custGeom>
                  <a:avLst/>
                  <a:gdLst/>
                  <a:ahLst/>
                  <a:cxnLst>
                    <a:cxn ang="0">
                      <a:pos x="12" y="0"/>
                    </a:cxn>
                    <a:cxn ang="0">
                      <a:pos x="460" y="1084"/>
                    </a:cxn>
                    <a:cxn ang="0">
                      <a:pos x="380" y="1124"/>
                    </a:cxn>
                    <a:cxn ang="0">
                      <a:pos x="0" y="259"/>
                    </a:cxn>
                    <a:cxn ang="0">
                      <a:pos x="12" y="0"/>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p:spPr>
              <p:txBody>
                <a:bodyPr wrap="none"/>
                <a:lstStyle/>
                <a:p>
                  <a:endParaRPr lang="zh-CN" altLang="en-US"/>
                </a:p>
              </p:txBody>
            </p:sp>
            <p:sp>
              <p:nvSpPr>
                <p:cNvPr id="36954" name="Freeform 90" descr="浅色横线"/>
                <p:cNvSpPr>
                  <a:spLocks/>
                </p:cNvSpPr>
                <p:nvPr/>
              </p:nvSpPr>
              <p:spPr bwMode="auto">
                <a:xfrm>
                  <a:off x="3230" y="3152"/>
                  <a:ext cx="376" cy="892"/>
                </a:xfrm>
                <a:custGeom>
                  <a:avLst/>
                  <a:gdLst/>
                  <a:ahLst/>
                  <a:cxnLst>
                    <a:cxn ang="0">
                      <a:pos x="0" y="0"/>
                    </a:cxn>
                    <a:cxn ang="0">
                      <a:pos x="376" y="864"/>
                    </a:cxn>
                    <a:cxn ang="0">
                      <a:pos x="274" y="892"/>
                    </a:cxn>
                    <a:cxn ang="0">
                      <a:pos x="48" y="344"/>
                    </a:cxn>
                    <a:cxn ang="0">
                      <a:pos x="0" y="240"/>
                    </a:cxn>
                    <a:cxn ang="0">
                      <a:pos x="0" y="0"/>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w="9525" cap="flat" cmpd="sng">
                  <a:noFill/>
                  <a:prstDash val="solid"/>
                  <a:round/>
                  <a:headEnd type="none" w="med" len="med"/>
                  <a:tailEnd type="none" w="sm" len="lg"/>
                </a:ln>
                <a:effectLst/>
              </p:spPr>
              <p:txBody>
                <a:bodyPr wrap="none"/>
                <a:lstStyle/>
                <a:p>
                  <a:endParaRPr lang="zh-CN" altLang="en-US"/>
                </a:p>
              </p:txBody>
            </p:sp>
            <p:grpSp>
              <p:nvGrpSpPr>
                <p:cNvPr id="13" name="Group 91"/>
                <p:cNvGrpSpPr>
                  <a:grpSpLocks/>
                </p:cNvGrpSpPr>
                <p:nvPr/>
              </p:nvGrpSpPr>
              <p:grpSpPr bwMode="auto">
                <a:xfrm>
                  <a:off x="3216" y="2880"/>
                  <a:ext cx="460" cy="1204"/>
                  <a:chOff x="3236" y="2880"/>
                  <a:chExt cx="460" cy="1204"/>
                </a:xfrm>
              </p:grpSpPr>
              <p:sp>
                <p:nvSpPr>
                  <p:cNvPr id="36956" name="Freeform 92" descr="宽上对角线"/>
                  <p:cNvSpPr>
                    <a:spLocks/>
                  </p:cNvSpPr>
                  <p:nvPr/>
                </p:nvSpPr>
                <p:spPr bwMode="auto">
                  <a:xfrm>
                    <a:off x="3252" y="3624"/>
                    <a:ext cx="188" cy="460"/>
                  </a:xfrm>
                  <a:custGeom>
                    <a:avLst/>
                    <a:gdLst/>
                    <a:ahLst/>
                    <a:cxnLst>
                      <a:cxn ang="0">
                        <a:pos x="0" y="0"/>
                      </a:cxn>
                      <a:cxn ang="0">
                        <a:pos x="188" y="460"/>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6957" name="Freeform 93" descr="宽上对角线"/>
                  <p:cNvSpPr>
                    <a:spLocks/>
                  </p:cNvSpPr>
                  <p:nvPr/>
                </p:nvSpPr>
                <p:spPr bwMode="auto">
                  <a:xfrm>
                    <a:off x="3252" y="2880"/>
                    <a:ext cx="444" cy="1092"/>
                  </a:xfrm>
                  <a:custGeom>
                    <a:avLst/>
                    <a:gdLst/>
                    <a:ahLst/>
                    <a:cxnLst>
                      <a:cxn ang="0">
                        <a:pos x="0" y="0"/>
                      </a:cxn>
                      <a:cxn ang="0">
                        <a:pos x="444" y="1092"/>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6958" name="Freeform 94" descr="宽上对角线"/>
                  <p:cNvSpPr>
                    <a:spLocks/>
                  </p:cNvSpPr>
                  <p:nvPr/>
                </p:nvSpPr>
                <p:spPr bwMode="auto">
                  <a:xfrm>
                    <a:off x="3236" y="3122"/>
                    <a:ext cx="380" cy="890"/>
                  </a:xfrm>
                  <a:custGeom>
                    <a:avLst/>
                    <a:gdLst/>
                    <a:ahLst/>
                    <a:cxnLst>
                      <a:cxn ang="0">
                        <a:pos x="0" y="0"/>
                      </a:cxn>
                      <a:cxn ang="0">
                        <a:pos x="380" y="890"/>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sp>
                <p:nvSpPr>
                  <p:cNvPr id="36959" name="Freeform 95" descr="宽上对角线"/>
                  <p:cNvSpPr>
                    <a:spLocks/>
                  </p:cNvSpPr>
                  <p:nvPr/>
                </p:nvSpPr>
                <p:spPr bwMode="auto">
                  <a:xfrm>
                    <a:off x="3236" y="3374"/>
                    <a:ext cx="280" cy="676"/>
                  </a:xfrm>
                  <a:custGeom>
                    <a:avLst/>
                    <a:gdLst/>
                    <a:ahLst/>
                    <a:cxnLst>
                      <a:cxn ang="0">
                        <a:pos x="0" y="0"/>
                      </a:cxn>
                      <a:cxn ang="0">
                        <a:pos x="280" y="676"/>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p:spPr>
                <p:txBody>
                  <a:bodyPr wrap="none" anchor="ctr"/>
                  <a:lstStyle/>
                  <a:p>
                    <a:endParaRPr lang="zh-CN" altLang="en-US"/>
                  </a:p>
                </p:txBody>
              </p:sp>
            </p:grpSp>
          </p:grpSp>
          <p:grpSp>
            <p:nvGrpSpPr>
              <p:cNvPr id="14" name="Group 96"/>
              <p:cNvGrpSpPr>
                <a:grpSpLocks/>
              </p:cNvGrpSpPr>
              <p:nvPr/>
            </p:nvGrpSpPr>
            <p:grpSpPr bwMode="auto">
              <a:xfrm>
                <a:off x="3198" y="3504"/>
                <a:ext cx="594" cy="159"/>
                <a:chOff x="3198" y="3454"/>
                <a:chExt cx="594" cy="209"/>
              </a:xfrm>
            </p:grpSpPr>
            <p:sp>
              <p:nvSpPr>
                <p:cNvPr id="36961" name="Freeform 97"/>
                <p:cNvSpPr>
                  <a:spLocks/>
                </p:cNvSpPr>
                <p:nvPr/>
              </p:nvSpPr>
              <p:spPr bwMode="auto">
                <a:xfrm>
                  <a:off x="3198" y="3567"/>
                  <a:ext cx="272" cy="96"/>
                </a:xfrm>
                <a:custGeom>
                  <a:avLst/>
                  <a:gdLst/>
                  <a:ahLst/>
                  <a:cxnLst>
                    <a:cxn ang="0">
                      <a:pos x="0" y="132"/>
                    </a:cxn>
                    <a:cxn ang="0">
                      <a:pos x="340" y="0"/>
                    </a:cxn>
                  </a:cxnLst>
                  <a:rect l="0" t="0" r="r" b="b"/>
                  <a:pathLst>
                    <a:path w="340" h="132">
                      <a:moveTo>
                        <a:pt x="0" y="132"/>
                      </a:moveTo>
                      <a:lnTo>
                        <a:pt x="340" y="0"/>
                      </a:lnTo>
                    </a:path>
                  </a:pathLst>
                </a:custGeom>
                <a:noFill/>
                <a:ln w="38100">
                  <a:solidFill>
                    <a:srgbClr val="FF0000"/>
                  </a:solidFill>
                  <a:round/>
                  <a:headEnd/>
                  <a:tailEnd type="triangle" w="sm" len="lg"/>
                </a:ln>
                <a:effectLst/>
              </p:spPr>
              <p:txBody>
                <a:bodyPr wrap="none" anchor="ctr"/>
                <a:lstStyle/>
                <a:p>
                  <a:endParaRPr lang="zh-CN" altLang="en-US"/>
                </a:p>
              </p:txBody>
            </p:sp>
            <p:sp>
              <p:nvSpPr>
                <p:cNvPr id="36962" name="Freeform 98"/>
                <p:cNvSpPr>
                  <a:spLocks/>
                </p:cNvSpPr>
                <p:nvPr/>
              </p:nvSpPr>
              <p:spPr bwMode="auto">
                <a:xfrm>
                  <a:off x="3519" y="3454"/>
                  <a:ext cx="273" cy="98"/>
                </a:xfrm>
                <a:custGeom>
                  <a:avLst/>
                  <a:gdLst/>
                  <a:ahLst/>
                  <a:cxnLst>
                    <a:cxn ang="0">
                      <a:pos x="308" y="0"/>
                    </a:cxn>
                    <a:cxn ang="0">
                      <a:pos x="0" y="120"/>
                    </a:cxn>
                  </a:cxnLst>
                  <a:rect l="0" t="0" r="r" b="b"/>
                  <a:pathLst>
                    <a:path w="308" h="120">
                      <a:moveTo>
                        <a:pt x="308" y="0"/>
                      </a:moveTo>
                      <a:lnTo>
                        <a:pt x="0" y="120"/>
                      </a:lnTo>
                    </a:path>
                  </a:pathLst>
                </a:custGeom>
                <a:noFill/>
                <a:ln w="38100">
                  <a:solidFill>
                    <a:srgbClr val="FF0000"/>
                  </a:solidFill>
                  <a:round/>
                  <a:headEnd/>
                  <a:tailEnd type="triangle" w="sm" len="lg"/>
                </a:ln>
                <a:effectLst/>
              </p:spPr>
              <p:txBody>
                <a:bodyPr wrap="none" anchor="ctr"/>
                <a:lstStyle/>
                <a:p>
                  <a:endParaRPr lang="zh-CN" altLang="en-US"/>
                </a:p>
              </p:txBody>
            </p:sp>
          </p:grpSp>
          <p:graphicFrame>
            <p:nvGraphicFramePr>
              <p:cNvPr id="36963" name="Object 99"/>
              <p:cNvGraphicFramePr>
                <a:graphicFrameLocks noChangeAspect="1"/>
              </p:cNvGraphicFramePr>
              <p:nvPr/>
            </p:nvGraphicFramePr>
            <p:xfrm>
              <a:off x="3600" y="3595"/>
              <a:ext cx="366" cy="197"/>
            </p:xfrm>
            <a:graphic>
              <a:graphicData uri="http://schemas.openxmlformats.org/presentationml/2006/ole">
                <p:oleObj spid="_x0000_s19537" name="Equation" r:id="rId16" imgW="277200" imgH="160920" progId="Equation.3">
                  <p:embed/>
                </p:oleObj>
              </a:graphicData>
            </a:graphic>
          </p:graphicFrame>
        </p:grpSp>
        <p:grpSp>
          <p:nvGrpSpPr>
            <p:cNvPr id="15" name="Group 100"/>
            <p:cNvGrpSpPr>
              <a:grpSpLocks/>
            </p:cNvGrpSpPr>
            <p:nvPr/>
          </p:nvGrpSpPr>
          <p:grpSpPr bwMode="auto">
            <a:xfrm rot="-83261">
              <a:off x="1254" y="832"/>
              <a:ext cx="1036" cy="912"/>
              <a:chOff x="3120" y="2688"/>
              <a:chExt cx="912" cy="1008"/>
            </a:xfrm>
          </p:grpSpPr>
          <p:sp>
            <p:nvSpPr>
              <p:cNvPr id="36965" name="Line 101"/>
              <p:cNvSpPr>
                <a:spLocks noChangeShapeType="1"/>
              </p:cNvSpPr>
              <p:nvPr/>
            </p:nvSpPr>
            <p:spPr bwMode="auto">
              <a:xfrm flipV="1">
                <a:off x="3120" y="2688"/>
                <a:ext cx="864" cy="272"/>
              </a:xfrm>
              <a:prstGeom prst="line">
                <a:avLst/>
              </a:prstGeom>
              <a:noFill/>
              <a:ln w="19050">
                <a:solidFill>
                  <a:srgbClr val="0000FF"/>
                </a:solidFill>
                <a:round/>
                <a:headEnd/>
                <a:tailEnd/>
              </a:ln>
              <a:effectLst/>
            </p:spPr>
            <p:txBody>
              <a:bodyPr wrap="none" anchor="ctr"/>
              <a:lstStyle/>
              <a:p>
                <a:endParaRPr lang="zh-CN" altLang="en-US"/>
              </a:p>
            </p:txBody>
          </p:sp>
          <p:sp>
            <p:nvSpPr>
              <p:cNvPr id="36966" name="Line 102"/>
              <p:cNvSpPr>
                <a:spLocks noChangeShapeType="1"/>
              </p:cNvSpPr>
              <p:nvPr/>
            </p:nvSpPr>
            <p:spPr bwMode="auto">
              <a:xfrm flipV="1">
                <a:off x="3120" y="292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36967" name="Line 103"/>
              <p:cNvSpPr>
                <a:spLocks noChangeShapeType="1"/>
              </p:cNvSpPr>
              <p:nvPr/>
            </p:nvSpPr>
            <p:spPr bwMode="auto">
              <a:xfrm flipV="1">
                <a:off x="3120" y="3168"/>
                <a:ext cx="912" cy="288"/>
              </a:xfrm>
              <a:prstGeom prst="line">
                <a:avLst/>
              </a:prstGeom>
              <a:noFill/>
              <a:ln w="19050">
                <a:solidFill>
                  <a:srgbClr val="0000FF"/>
                </a:solidFill>
                <a:round/>
                <a:headEnd/>
                <a:tailEnd/>
              </a:ln>
              <a:effectLst/>
            </p:spPr>
            <p:txBody>
              <a:bodyPr wrap="none" anchor="ctr"/>
              <a:lstStyle/>
              <a:p>
                <a:endParaRPr lang="zh-CN" altLang="en-US"/>
              </a:p>
            </p:txBody>
          </p:sp>
          <p:sp>
            <p:nvSpPr>
              <p:cNvPr id="36968" name="Line 104"/>
              <p:cNvSpPr>
                <a:spLocks noChangeShapeType="1"/>
              </p:cNvSpPr>
              <p:nvPr/>
            </p:nvSpPr>
            <p:spPr bwMode="auto">
              <a:xfrm flipV="1">
                <a:off x="3120" y="3408"/>
                <a:ext cx="912" cy="288"/>
              </a:xfrm>
              <a:prstGeom prst="line">
                <a:avLst/>
              </a:prstGeom>
              <a:noFill/>
              <a:ln w="19050">
                <a:solidFill>
                  <a:srgbClr val="0000FF"/>
                </a:solidFill>
                <a:round/>
                <a:headEnd/>
                <a:tailEnd/>
              </a:ln>
              <a:effectLst/>
            </p:spPr>
            <p:txBody>
              <a:bodyPr wrap="none" anchor="ctr"/>
              <a:lstStyle/>
              <a:p>
                <a:endParaRPr lang="zh-CN" altLang="en-US"/>
              </a:p>
            </p:txBody>
          </p:sp>
        </p:grpSp>
        <p:grpSp>
          <p:nvGrpSpPr>
            <p:cNvPr id="16" name="Group 105"/>
            <p:cNvGrpSpPr>
              <a:grpSpLocks/>
            </p:cNvGrpSpPr>
            <p:nvPr/>
          </p:nvGrpSpPr>
          <p:grpSpPr bwMode="auto">
            <a:xfrm>
              <a:off x="2245" y="833"/>
              <a:ext cx="989" cy="622"/>
              <a:chOff x="4224" y="2592"/>
              <a:chExt cx="1056" cy="720"/>
            </a:xfrm>
          </p:grpSpPr>
          <p:sp>
            <p:nvSpPr>
              <p:cNvPr id="36970" name="Line 106"/>
              <p:cNvSpPr>
                <a:spLocks noChangeShapeType="1"/>
              </p:cNvSpPr>
              <p:nvPr/>
            </p:nvSpPr>
            <p:spPr bwMode="auto">
              <a:xfrm>
                <a:off x="4272" y="2832"/>
                <a:ext cx="1008" cy="0"/>
              </a:xfrm>
              <a:prstGeom prst="line">
                <a:avLst/>
              </a:prstGeom>
              <a:noFill/>
              <a:ln w="19050">
                <a:solidFill>
                  <a:srgbClr val="0000FF"/>
                </a:solidFill>
                <a:round/>
                <a:headEnd/>
                <a:tailEnd/>
              </a:ln>
              <a:effectLst/>
            </p:spPr>
            <p:txBody>
              <a:bodyPr wrap="none" anchor="ctr"/>
              <a:lstStyle/>
              <a:p>
                <a:endParaRPr lang="zh-CN" altLang="en-US"/>
              </a:p>
            </p:txBody>
          </p:sp>
          <p:sp>
            <p:nvSpPr>
              <p:cNvPr id="36971" name="Line 107"/>
              <p:cNvSpPr>
                <a:spLocks noChangeShapeType="1"/>
              </p:cNvSpPr>
              <p:nvPr/>
            </p:nvSpPr>
            <p:spPr bwMode="auto">
              <a:xfrm flipV="1">
                <a:off x="4272" y="2832"/>
                <a:ext cx="1008" cy="233"/>
              </a:xfrm>
              <a:prstGeom prst="line">
                <a:avLst/>
              </a:prstGeom>
              <a:noFill/>
              <a:ln w="19050">
                <a:solidFill>
                  <a:srgbClr val="0000FF"/>
                </a:solidFill>
                <a:round/>
                <a:headEnd/>
                <a:tailEnd/>
              </a:ln>
              <a:effectLst/>
            </p:spPr>
            <p:txBody>
              <a:bodyPr wrap="none" anchor="ctr"/>
              <a:lstStyle/>
              <a:p>
                <a:endParaRPr lang="zh-CN" altLang="en-US"/>
              </a:p>
            </p:txBody>
          </p:sp>
          <p:sp>
            <p:nvSpPr>
              <p:cNvPr id="36972" name="Line 108"/>
              <p:cNvSpPr>
                <a:spLocks noChangeShapeType="1"/>
              </p:cNvSpPr>
              <p:nvPr/>
            </p:nvSpPr>
            <p:spPr bwMode="auto">
              <a:xfrm>
                <a:off x="4224" y="2592"/>
                <a:ext cx="1056" cy="240"/>
              </a:xfrm>
              <a:prstGeom prst="line">
                <a:avLst/>
              </a:prstGeom>
              <a:noFill/>
              <a:ln w="19050">
                <a:solidFill>
                  <a:srgbClr val="0000FF"/>
                </a:solidFill>
                <a:round/>
                <a:headEnd/>
                <a:tailEnd/>
              </a:ln>
              <a:effectLst/>
            </p:spPr>
            <p:txBody>
              <a:bodyPr wrap="none" anchor="ctr"/>
              <a:lstStyle/>
              <a:p>
                <a:endParaRPr lang="zh-CN" altLang="en-US"/>
              </a:p>
            </p:txBody>
          </p:sp>
          <p:sp>
            <p:nvSpPr>
              <p:cNvPr id="36973" name="Line 109"/>
              <p:cNvSpPr>
                <a:spLocks noChangeShapeType="1"/>
              </p:cNvSpPr>
              <p:nvPr/>
            </p:nvSpPr>
            <p:spPr bwMode="auto">
              <a:xfrm flipV="1">
                <a:off x="4272" y="2832"/>
                <a:ext cx="1008" cy="480"/>
              </a:xfrm>
              <a:prstGeom prst="line">
                <a:avLst/>
              </a:prstGeom>
              <a:noFill/>
              <a:ln w="19050">
                <a:solidFill>
                  <a:srgbClr val="0000FF"/>
                </a:solidFill>
                <a:round/>
                <a:headEnd/>
                <a:tailEnd/>
              </a:ln>
              <a:effectLst/>
            </p:spPr>
            <p:txBody>
              <a:bodyPr wrap="none" anchor="ctr"/>
              <a:lstStyle/>
              <a:p>
                <a:endParaRPr lang="zh-CN" altLang="en-US"/>
              </a:p>
            </p:txBody>
          </p:sp>
        </p:grpSp>
        <p:sp>
          <p:nvSpPr>
            <p:cNvPr id="36974" name="Line 110"/>
            <p:cNvSpPr>
              <a:spLocks noChangeShapeType="1"/>
            </p:cNvSpPr>
            <p:nvPr/>
          </p:nvSpPr>
          <p:spPr bwMode="auto">
            <a:xfrm>
              <a:off x="760" y="1414"/>
              <a:ext cx="2744"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sp>
          <p:nvSpPr>
            <p:cNvPr id="36975" name="Rectangle 111"/>
            <p:cNvSpPr>
              <a:spLocks noChangeArrowheads="1"/>
            </p:cNvSpPr>
            <p:nvPr/>
          </p:nvSpPr>
          <p:spPr bwMode="auto">
            <a:xfrm>
              <a:off x="3218" y="58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6976" name="Object 112"/>
            <p:cNvGraphicFramePr>
              <a:graphicFrameLocks noChangeAspect="1"/>
            </p:cNvGraphicFramePr>
            <p:nvPr/>
          </p:nvGraphicFramePr>
          <p:xfrm>
            <a:off x="3294" y="1421"/>
            <a:ext cx="165" cy="200"/>
          </p:xfrm>
          <a:graphic>
            <a:graphicData uri="http://schemas.openxmlformats.org/presentationml/2006/ole">
              <p:oleObj spid="_x0000_s19538" name="Equation" r:id="rId17" imgW="164957" imgH="190335" progId="Equation.3">
                <p:embed/>
              </p:oleObj>
            </a:graphicData>
          </a:graphic>
        </p:graphicFrame>
        <p:sp>
          <p:nvSpPr>
            <p:cNvPr id="36977" name="Rectangle 113"/>
            <p:cNvSpPr>
              <a:spLocks noChangeArrowheads="1"/>
            </p:cNvSpPr>
            <p:nvPr/>
          </p:nvSpPr>
          <p:spPr bwMode="auto">
            <a:xfrm>
              <a:off x="1244" y="75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sp>
          <p:nvSpPr>
            <p:cNvPr id="36978" name="Rectangle 114"/>
            <p:cNvSpPr>
              <a:spLocks noChangeArrowheads="1"/>
            </p:cNvSpPr>
            <p:nvPr/>
          </p:nvSpPr>
          <p:spPr bwMode="auto">
            <a:xfrm>
              <a:off x="1251" y="174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6979" name="Object 115"/>
            <p:cNvGraphicFramePr>
              <a:graphicFrameLocks noChangeAspect="1"/>
            </p:cNvGraphicFramePr>
            <p:nvPr/>
          </p:nvGraphicFramePr>
          <p:xfrm>
            <a:off x="3234" y="791"/>
            <a:ext cx="270" cy="332"/>
          </p:xfrm>
          <a:graphic>
            <a:graphicData uri="http://schemas.openxmlformats.org/presentationml/2006/ole">
              <p:oleObj spid="_x0000_s19539" name="Equation" r:id="rId18" imgW="152268" imgH="203024" progId="Equation.3">
                <p:embed/>
              </p:oleObj>
            </a:graphicData>
          </a:graphic>
        </p:graphicFrame>
        <p:graphicFrame>
          <p:nvGraphicFramePr>
            <p:cNvPr id="36980" name="Object 116"/>
            <p:cNvGraphicFramePr>
              <a:graphicFrameLocks noChangeAspect="1"/>
            </p:cNvGraphicFramePr>
            <p:nvPr/>
          </p:nvGraphicFramePr>
          <p:xfrm>
            <a:off x="963" y="791"/>
            <a:ext cx="292" cy="291"/>
          </p:xfrm>
          <a:graphic>
            <a:graphicData uri="http://schemas.openxmlformats.org/presentationml/2006/ole">
              <p:oleObj spid="_x0000_s19540" name="Equation" r:id="rId19" imgW="152268" imgH="164957" progId="Equation.3">
                <p:embed/>
              </p:oleObj>
            </a:graphicData>
          </a:graphic>
        </p:graphicFrame>
        <p:graphicFrame>
          <p:nvGraphicFramePr>
            <p:cNvPr id="36981" name="Object 117"/>
            <p:cNvGraphicFramePr>
              <a:graphicFrameLocks noChangeAspect="1"/>
            </p:cNvGraphicFramePr>
            <p:nvPr/>
          </p:nvGraphicFramePr>
          <p:xfrm>
            <a:off x="940" y="1704"/>
            <a:ext cx="295" cy="294"/>
          </p:xfrm>
          <a:graphic>
            <a:graphicData uri="http://schemas.openxmlformats.org/presentationml/2006/ole">
              <p:oleObj spid="_x0000_s19541" name="Equation" r:id="rId20" imgW="152268" imgH="164957" progId="Equation.3">
                <p:embed/>
              </p:oleObj>
            </a:graphicData>
          </a:graphic>
        </p:graphicFrame>
        <p:sp>
          <p:nvSpPr>
            <p:cNvPr id="36982" name="Line 118"/>
            <p:cNvSpPr>
              <a:spLocks noChangeShapeType="1"/>
            </p:cNvSpPr>
            <p:nvPr/>
          </p:nvSpPr>
          <p:spPr bwMode="auto">
            <a:xfrm>
              <a:off x="1300" y="1082"/>
              <a:ext cx="675" cy="0"/>
            </a:xfrm>
            <a:prstGeom prst="line">
              <a:avLst/>
            </a:prstGeom>
            <a:noFill/>
            <a:ln w="9525">
              <a:solidFill>
                <a:schemeClr val="tx1"/>
              </a:solidFill>
              <a:prstDash val="dash"/>
              <a:round/>
              <a:headEnd/>
              <a:tailEnd/>
            </a:ln>
            <a:effectLst/>
          </p:spPr>
          <p:txBody>
            <a:bodyPr wrap="none"/>
            <a:lstStyle/>
            <a:p>
              <a:endParaRPr lang="zh-CN" altLang="en-US"/>
            </a:p>
          </p:txBody>
        </p:sp>
        <p:grpSp>
          <p:nvGrpSpPr>
            <p:cNvPr id="17" name="Group 120"/>
            <p:cNvGrpSpPr>
              <a:grpSpLocks/>
            </p:cNvGrpSpPr>
            <p:nvPr/>
          </p:nvGrpSpPr>
          <p:grpSpPr bwMode="auto">
            <a:xfrm>
              <a:off x="670" y="1082"/>
              <a:ext cx="603" cy="664"/>
              <a:chOff x="2592" y="2880"/>
              <a:chExt cx="643" cy="768"/>
            </a:xfrm>
          </p:grpSpPr>
          <p:sp>
            <p:nvSpPr>
              <p:cNvPr id="36985" name="Line 121"/>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6986" name="Line 122"/>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6987" name="Line 123"/>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6988" name="Line 124"/>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6989" name="Line 125"/>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6990" name="Line 126"/>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6991" name="Line 127"/>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6992" name="Line 128"/>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aphicFrame>
          <p:nvGraphicFramePr>
            <p:cNvPr id="36993" name="Object 129"/>
            <p:cNvGraphicFramePr>
              <a:graphicFrameLocks noChangeAspect="1"/>
            </p:cNvGraphicFramePr>
            <p:nvPr/>
          </p:nvGraphicFramePr>
          <p:xfrm>
            <a:off x="1027" y="593"/>
            <a:ext cx="228" cy="240"/>
          </p:xfrm>
          <a:graphic>
            <a:graphicData uri="http://schemas.openxmlformats.org/presentationml/2006/ole">
              <p:oleObj spid="_x0000_s19542" name="Equation" r:id="rId21" imgW="164885" imgH="164885" progId="Equation.3">
                <p:embed/>
              </p:oleObj>
            </a:graphicData>
          </a:graphic>
        </p:graphicFrame>
        <p:graphicFrame>
          <p:nvGraphicFramePr>
            <p:cNvPr id="36994" name="Object 130"/>
            <p:cNvGraphicFramePr>
              <a:graphicFrameLocks noChangeAspect="1"/>
            </p:cNvGraphicFramePr>
            <p:nvPr/>
          </p:nvGraphicFramePr>
          <p:xfrm>
            <a:off x="1840" y="625"/>
            <a:ext cx="226" cy="249"/>
          </p:xfrm>
          <a:graphic>
            <a:graphicData uri="http://schemas.openxmlformats.org/presentationml/2006/ole">
              <p:oleObj spid="_x0000_s19543" name="Equation" r:id="rId22" imgW="139579" imgH="164957" progId="Equation.3">
                <p:embed/>
              </p:oleObj>
            </a:graphicData>
          </a:graphic>
        </p:graphicFrame>
        <p:graphicFrame>
          <p:nvGraphicFramePr>
            <p:cNvPr id="36995" name="Object 131"/>
            <p:cNvGraphicFramePr>
              <a:graphicFrameLocks noChangeAspect="1"/>
            </p:cNvGraphicFramePr>
            <p:nvPr/>
          </p:nvGraphicFramePr>
          <p:xfrm>
            <a:off x="2919" y="604"/>
            <a:ext cx="218" cy="270"/>
          </p:xfrm>
          <a:graphic>
            <a:graphicData uri="http://schemas.openxmlformats.org/presentationml/2006/ole">
              <p:oleObj spid="_x0000_s19544" name="Equation" r:id="rId23" imgW="139579" imgH="164957" progId="Equation.3">
                <p:embed/>
              </p:oleObj>
            </a:graphicData>
          </a:graphic>
        </p:graphicFrame>
        <p:sp>
          <p:nvSpPr>
            <p:cNvPr id="36996" name="Oval 132"/>
            <p:cNvSpPr>
              <a:spLocks noChangeArrowheads="1"/>
            </p:cNvSpPr>
            <p:nvPr/>
          </p:nvSpPr>
          <p:spPr bwMode="auto">
            <a:xfrm>
              <a:off x="2054" y="625"/>
              <a:ext cx="236" cy="1433"/>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37002" name="AutoShape 138"/>
            <p:cNvSpPr>
              <a:spLocks noChangeArrowheads="1"/>
            </p:cNvSpPr>
            <p:nvPr/>
          </p:nvSpPr>
          <p:spPr bwMode="auto">
            <a:xfrm>
              <a:off x="1488" y="60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37003" name="Object 139"/>
            <p:cNvGraphicFramePr>
              <a:graphicFrameLocks noChangeAspect="1"/>
            </p:cNvGraphicFramePr>
            <p:nvPr/>
          </p:nvGraphicFramePr>
          <p:xfrm>
            <a:off x="1533" y="648"/>
            <a:ext cx="200" cy="249"/>
          </p:xfrm>
          <a:graphic>
            <a:graphicData uri="http://schemas.openxmlformats.org/presentationml/2006/ole">
              <p:oleObj spid="_x0000_s19545" name="Equation" r:id="rId24" imgW="177646" imgH="241091"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arn(outHorizontal)">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867"/>
                                        </p:tgtEl>
                                        <p:attrNameLst>
                                          <p:attrName>style.visibility</p:attrName>
                                        </p:attrNameLst>
                                      </p:cBhvr>
                                      <p:to>
                                        <p:strVal val="visible"/>
                                      </p:to>
                                    </p:set>
                                    <p:animEffect transition="in" filter="blinds(horizontal)">
                                      <p:cBhvr>
                                        <p:cTn id="42"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p:cNvSpPr>
            <a:spLocks noGrp="1"/>
          </p:cNvSpPr>
          <p:nvPr>
            <p:ph type="sldNum" sz="quarter" idx="10"/>
          </p:nvPr>
        </p:nvSpPr>
        <p:spPr/>
        <p:txBody>
          <a:bodyPr/>
          <a:lstStyle/>
          <a:p>
            <a:fld id="{D218321E-3CFE-40F0-AE09-7DAE9334919A}" type="slidenum">
              <a:rPr lang="en-US" altLang="zh-CN"/>
              <a:pPr/>
              <a:t>12</a:t>
            </a:fld>
            <a:endParaRPr lang="en-US" altLang="zh-CN"/>
          </a:p>
        </p:txBody>
      </p:sp>
      <p:grpSp>
        <p:nvGrpSpPr>
          <p:cNvPr id="2" name="Group 2"/>
          <p:cNvGrpSpPr>
            <a:grpSpLocks/>
          </p:cNvGrpSpPr>
          <p:nvPr/>
        </p:nvGrpSpPr>
        <p:grpSpPr bwMode="auto">
          <a:xfrm>
            <a:off x="533400" y="2811463"/>
            <a:ext cx="7915275" cy="3360737"/>
            <a:chOff x="240" y="1776"/>
            <a:chExt cx="5328" cy="2352"/>
          </a:xfrm>
        </p:grpSpPr>
        <p:sp>
          <p:nvSpPr>
            <p:cNvPr id="37891" name="Rectangle 3"/>
            <p:cNvSpPr>
              <a:spLocks noChangeArrowheads="1"/>
            </p:cNvSpPr>
            <p:nvPr/>
          </p:nvSpPr>
          <p:spPr bwMode="auto">
            <a:xfrm>
              <a:off x="240" y="1776"/>
              <a:ext cx="5328" cy="235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3" name="Group 4"/>
            <p:cNvGrpSpPr>
              <a:grpSpLocks/>
            </p:cNvGrpSpPr>
            <p:nvPr/>
          </p:nvGrpSpPr>
          <p:grpSpPr bwMode="auto">
            <a:xfrm>
              <a:off x="432" y="1824"/>
              <a:ext cx="5018" cy="1824"/>
              <a:chOff x="432" y="1824"/>
              <a:chExt cx="5018" cy="1824"/>
            </a:xfrm>
          </p:grpSpPr>
          <p:graphicFrame>
            <p:nvGraphicFramePr>
              <p:cNvPr id="37893" name="Object 5"/>
              <p:cNvGraphicFramePr>
                <a:graphicFrameLocks noChangeAspect="1"/>
              </p:cNvGraphicFramePr>
              <p:nvPr/>
            </p:nvGraphicFramePr>
            <p:xfrm>
              <a:off x="4944" y="3120"/>
              <a:ext cx="506" cy="325"/>
            </p:xfrm>
            <a:graphic>
              <a:graphicData uri="http://schemas.openxmlformats.org/presentationml/2006/ole">
                <p:oleObj spid="_x0000_s20515" name="Equation" r:id="rId3" imgW="329914" imgH="177646" progId="Equation.3">
                  <p:embed/>
                </p:oleObj>
              </a:graphicData>
            </a:graphic>
          </p:graphicFrame>
          <p:sp>
            <p:nvSpPr>
              <p:cNvPr id="37894" name="Line 6"/>
              <p:cNvSpPr>
                <a:spLocks noChangeShapeType="1"/>
              </p:cNvSpPr>
              <p:nvPr/>
            </p:nvSpPr>
            <p:spPr bwMode="auto">
              <a:xfrm flipV="1">
                <a:off x="2640" y="1824"/>
                <a:ext cx="0" cy="1296"/>
              </a:xfrm>
              <a:prstGeom prst="line">
                <a:avLst/>
              </a:prstGeom>
              <a:noFill/>
              <a:ln w="12700">
                <a:solidFill>
                  <a:schemeClr val="tx1"/>
                </a:solidFill>
                <a:round/>
                <a:headEnd/>
                <a:tailEnd type="triangle" w="sm" len="lg"/>
              </a:ln>
              <a:effectLst/>
            </p:spPr>
            <p:txBody>
              <a:bodyPr wrap="none" anchor="ctr"/>
              <a:lstStyle/>
              <a:p>
                <a:endParaRPr lang="zh-CN" altLang="en-US"/>
              </a:p>
            </p:txBody>
          </p:sp>
          <p:grpSp>
            <p:nvGrpSpPr>
              <p:cNvPr id="4" name="Group 7"/>
              <p:cNvGrpSpPr>
                <a:grpSpLocks/>
              </p:cNvGrpSpPr>
              <p:nvPr/>
            </p:nvGrpSpPr>
            <p:grpSpPr bwMode="auto">
              <a:xfrm>
                <a:off x="720" y="2976"/>
                <a:ext cx="3888" cy="144"/>
                <a:chOff x="864" y="1632"/>
                <a:chExt cx="3888" cy="96"/>
              </a:xfrm>
            </p:grpSpPr>
            <p:sp>
              <p:nvSpPr>
                <p:cNvPr id="37896" name="Line 8"/>
                <p:cNvSpPr>
                  <a:spLocks noChangeShapeType="1"/>
                </p:cNvSpPr>
                <p:nvPr/>
              </p:nvSpPr>
              <p:spPr bwMode="auto">
                <a:xfrm>
                  <a:off x="3408"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7897" name="Line 9"/>
                <p:cNvSpPr>
                  <a:spLocks noChangeShapeType="1"/>
                </p:cNvSpPr>
                <p:nvPr/>
              </p:nvSpPr>
              <p:spPr bwMode="auto">
                <a:xfrm>
                  <a:off x="4080"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7898" name="Line 10"/>
                <p:cNvSpPr>
                  <a:spLocks noChangeShapeType="1"/>
                </p:cNvSpPr>
                <p:nvPr/>
              </p:nvSpPr>
              <p:spPr bwMode="auto">
                <a:xfrm>
                  <a:off x="4752"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7899" name="Line 11"/>
                <p:cNvSpPr>
                  <a:spLocks noChangeShapeType="1"/>
                </p:cNvSpPr>
                <p:nvPr/>
              </p:nvSpPr>
              <p:spPr bwMode="auto">
                <a:xfrm>
                  <a:off x="2174"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7900" name="Line 12"/>
                <p:cNvSpPr>
                  <a:spLocks noChangeShapeType="1"/>
                </p:cNvSpPr>
                <p:nvPr/>
              </p:nvSpPr>
              <p:spPr bwMode="auto">
                <a:xfrm>
                  <a:off x="1488" y="1632"/>
                  <a:ext cx="0" cy="96"/>
                </a:xfrm>
                <a:prstGeom prst="line">
                  <a:avLst/>
                </a:prstGeom>
                <a:noFill/>
                <a:ln w="12700">
                  <a:solidFill>
                    <a:schemeClr val="tx1"/>
                  </a:solidFill>
                  <a:round/>
                  <a:headEnd/>
                  <a:tailEnd/>
                </a:ln>
                <a:effectLst/>
              </p:spPr>
              <p:txBody>
                <a:bodyPr wrap="none" anchor="ctr"/>
                <a:lstStyle/>
                <a:p>
                  <a:endParaRPr lang="zh-CN" altLang="en-US"/>
                </a:p>
              </p:txBody>
            </p:sp>
            <p:sp>
              <p:nvSpPr>
                <p:cNvPr id="37901" name="Line 13"/>
                <p:cNvSpPr>
                  <a:spLocks noChangeShapeType="1"/>
                </p:cNvSpPr>
                <p:nvPr/>
              </p:nvSpPr>
              <p:spPr bwMode="auto">
                <a:xfrm>
                  <a:off x="864" y="1632"/>
                  <a:ext cx="0" cy="96"/>
                </a:xfrm>
                <a:prstGeom prst="line">
                  <a:avLst/>
                </a:prstGeom>
                <a:noFill/>
                <a:ln w="12700">
                  <a:solidFill>
                    <a:schemeClr val="tx1"/>
                  </a:solidFill>
                  <a:round/>
                  <a:headEnd/>
                  <a:tailEnd/>
                </a:ln>
                <a:effectLst/>
              </p:spPr>
              <p:txBody>
                <a:bodyPr wrap="none" anchor="ctr"/>
                <a:lstStyle/>
                <a:p>
                  <a:endParaRPr lang="zh-CN" altLang="en-US"/>
                </a:p>
              </p:txBody>
            </p:sp>
          </p:grpSp>
          <p:sp>
            <p:nvSpPr>
              <p:cNvPr id="37902" name="Freeform 14"/>
              <p:cNvSpPr>
                <a:spLocks/>
              </p:cNvSpPr>
              <p:nvPr/>
            </p:nvSpPr>
            <p:spPr bwMode="auto">
              <a:xfrm>
                <a:off x="2028" y="2112"/>
                <a:ext cx="1230" cy="1014"/>
              </a:xfrm>
              <a:custGeom>
                <a:avLst/>
                <a:gdLst/>
                <a:ahLst/>
                <a:cxnLst>
                  <a:cxn ang="0">
                    <a:pos x="0" y="1014"/>
                  </a:cxn>
                  <a:cxn ang="0">
                    <a:pos x="192" y="819"/>
                  </a:cxn>
                  <a:cxn ang="0">
                    <a:pos x="605" y="0"/>
                  </a:cxn>
                  <a:cxn ang="0">
                    <a:pos x="1046" y="819"/>
                  </a:cxn>
                  <a:cxn ang="0">
                    <a:pos x="1230" y="1008"/>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p:spPr>
            <p:txBody>
              <a:bodyPr wrap="none" anchor="ctr"/>
              <a:lstStyle/>
              <a:p>
                <a:endParaRPr lang="zh-CN" altLang="en-US"/>
              </a:p>
            </p:txBody>
          </p:sp>
          <p:graphicFrame>
            <p:nvGraphicFramePr>
              <p:cNvPr id="37903" name="Object 15"/>
              <p:cNvGraphicFramePr>
                <a:graphicFrameLocks noChangeAspect="1"/>
              </p:cNvGraphicFramePr>
              <p:nvPr/>
            </p:nvGraphicFramePr>
            <p:xfrm>
              <a:off x="2688" y="1824"/>
              <a:ext cx="332" cy="336"/>
            </p:xfrm>
            <a:graphic>
              <a:graphicData uri="http://schemas.openxmlformats.org/presentationml/2006/ole">
                <p:oleObj spid="_x0000_s20516" name="公式" r:id="rId4" imgW="165028" imgH="228501" progId="Equation.3">
                  <p:embed/>
                </p:oleObj>
              </a:graphicData>
            </a:graphic>
          </p:graphicFrame>
          <p:sp>
            <p:nvSpPr>
              <p:cNvPr id="37904" name="Line 16"/>
              <p:cNvSpPr>
                <a:spLocks noChangeShapeType="1"/>
              </p:cNvSpPr>
              <p:nvPr/>
            </p:nvSpPr>
            <p:spPr bwMode="auto">
              <a:xfrm>
                <a:off x="432" y="3120"/>
                <a:ext cx="4800" cy="0"/>
              </a:xfrm>
              <a:prstGeom prst="line">
                <a:avLst/>
              </a:prstGeom>
              <a:noFill/>
              <a:ln w="12700">
                <a:solidFill>
                  <a:schemeClr val="tx1"/>
                </a:solidFill>
                <a:round/>
                <a:headEnd/>
                <a:tailEnd type="triangle" w="sm" len="lg"/>
              </a:ln>
              <a:effectLst/>
            </p:spPr>
            <p:txBody>
              <a:bodyPr wrap="none" anchor="ctr"/>
              <a:lstStyle/>
              <a:p>
                <a:endParaRPr lang="zh-CN" altLang="en-US"/>
              </a:p>
            </p:txBody>
          </p:sp>
          <p:graphicFrame>
            <p:nvGraphicFramePr>
              <p:cNvPr id="37905" name="Object 17"/>
              <p:cNvGraphicFramePr>
                <a:graphicFrameLocks noChangeAspect="1"/>
              </p:cNvGraphicFramePr>
              <p:nvPr/>
            </p:nvGraphicFramePr>
            <p:xfrm>
              <a:off x="2544" y="3216"/>
              <a:ext cx="208" cy="240"/>
            </p:xfrm>
            <a:graphic>
              <a:graphicData uri="http://schemas.openxmlformats.org/presentationml/2006/ole">
                <p:oleObj spid="_x0000_s20517" name="Equation" r:id="rId5" imgW="164957" imgH="190335" progId="Equation.3">
                  <p:embed/>
                </p:oleObj>
              </a:graphicData>
            </a:graphic>
          </p:graphicFrame>
          <p:sp>
            <p:nvSpPr>
              <p:cNvPr id="37906" name="Freeform 18"/>
              <p:cNvSpPr>
                <a:spLocks/>
              </p:cNvSpPr>
              <p:nvPr/>
            </p:nvSpPr>
            <p:spPr bwMode="auto">
              <a:xfrm>
                <a:off x="3264" y="2967"/>
                <a:ext cx="1452" cy="161"/>
              </a:xfrm>
              <a:custGeom>
                <a:avLst/>
                <a:gdLst/>
                <a:ahLst/>
                <a:cxnLst>
                  <a:cxn ang="0">
                    <a:pos x="0" y="145"/>
                  </a:cxn>
                  <a:cxn ang="0">
                    <a:pos x="288" y="1"/>
                  </a:cxn>
                  <a:cxn ang="0">
                    <a:pos x="689" y="153"/>
                  </a:cxn>
                  <a:cxn ang="0">
                    <a:pos x="986" y="44"/>
                  </a:cxn>
                  <a:cxn ang="0">
                    <a:pos x="1344" y="145"/>
                  </a:cxn>
                  <a:cxn ang="0">
                    <a:pos x="1452" y="14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sp>
            <p:nvSpPr>
              <p:cNvPr id="37907" name="Freeform 19"/>
              <p:cNvSpPr>
                <a:spLocks/>
              </p:cNvSpPr>
              <p:nvPr/>
            </p:nvSpPr>
            <p:spPr bwMode="auto">
              <a:xfrm>
                <a:off x="576" y="2961"/>
                <a:ext cx="1446" cy="170"/>
              </a:xfrm>
              <a:custGeom>
                <a:avLst/>
                <a:gdLst/>
                <a:ahLst/>
                <a:cxnLst>
                  <a:cxn ang="0">
                    <a:pos x="1446" y="159"/>
                  </a:cxn>
                  <a:cxn ang="0">
                    <a:pos x="1154" y="0"/>
                  </a:cxn>
                  <a:cxn ang="0">
                    <a:pos x="765" y="159"/>
                  </a:cxn>
                  <a:cxn ang="0">
                    <a:pos x="477" y="40"/>
                  </a:cxn>
                  <a:cxn ang="0">
                    <a:pos x="132" y="153"/>
                  </a:cxn>
                  <a:cxn ang="0">
                    <a:pos x="0" y="140"/>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graphicFrame>
            <p:nvGraphicFramePr>
              <p:cNvPr id="37908" name="Object 20"/>
              <p:cNvGraphicFramePr>
                <a:graphicFrameLocks noChangeAspect="1"/>
              </p:cNvGraphicFramePr>
              <p:nvPr/>
            </p:nvGraphicFramePr>
            <p:xfrm>
              <a:off x="3115" y="3120"/>
              <a:ext cx="245" cy="528"/>
            </p:xfrm>
            <a:graphic>
              <a:graphicData uri="http://schemas.openxmlformats.org/presentationml/2006/ole">
                <p:oleObj spid="_x0000_s20518" name="公式" r:id="rId6" imgW="215806" imgH="609336" progId="Equation.3">
                  <p:embed/>
                </p:oleObj>
              </a:graphicData>
            </a:graphic>
          </p:graphicFrame>
          <p:graphicFrame>
            <p:nvGraphicFramePr>
              <p:cNvPr id="37909" name="Object 21"/>
              <p:cNvGraphicFramePr>
                <a:graphicFrameLocks noChangeAspect="1"/>
              </p:cNvGraphicFramePr>
              <p:nvPr/>
            </p:nvGraphicFramePr>
            <p:xfrm>
              <a:off x="3648" y="3120"/>
              <a:ext cx="434" cy="528"/>
            </p:xfrm>
            <a:graphic>
              <a:graphicData uri="http://schemas.openxmlformats.org/presentationml/2006/ole">
                <p:oleObj spid="_x0000_s20519" name="公式" r:id="rId7" imgW="380835" imgH="609336" progId="Equation.3">
                  <p:embed/>
                </p:oleObj>
              </a:graphicData>
            </a:graphic>
          </p:graphicFrame>
          <p:graphicFrame>
            <p:nvGraphicFramePr>
              <p:cNvPr id="37910" name="Object 22"/>
              <p:cNvGraphicFramePr>
                <a:graphicFrameLocks noChangeAspect="1"/>
              </p:cNvGraphicFramePr>
              <p:nvPr/>
            </p:nvGraphicFramePr>
            <p:xfrm>
              <a:off x="4368" y="3120"/>
              <a:ext cx="404" cy="528"/>
            </p:xfrm>
            <a:graphic>
              <a:graphicData uri="http://schemas.openxmlformats.org/presentationml/2006/ole">
                <p:oleObj spid="_x0000_s20520" name="公式" r:id="rId8" imgW="355446" imgH="609336" progId="Equation.3">
                  <p:embed/>
                </p:oleObj>
              </a:graphicData>
            </a:graphic>
          </p:graphicFrame>
          <p:graphicFrame>
            <p:nvGraphicFramePr>
              <p:cNvPr id="37911" name="Object 23"/>
              <p:cNvGraphicFramePr>
                <a:graphicFrameLocks noChangeAspect="1"/>
              </p:cNvGraphicFramePr>
              <p:nvPr/>
            </p:nvGraphicFramePr>
            <p:xfrm>
              <a:off x="1776" y="3120"/>
              <a:ext cx="352" cy="528"/>
            </p:xfrm>
            <a:graphic>
              <a:graphicData uri="http://schemas.openxmlformats.org/presentationml/2006/ole">
                <p:oleObj spid="_x0000_s20521" name="公式" r:id="rId9" imgW="406224" imgH="609336" progId="Equation.3">
                  <p:embed/>
                </p:oleObj>
              </a:graphicData>
            </a:graphic>
          </p:graphicFrame>
          <p:graphicFrame>
            <p:nvGraphicFramePr>
              <p:cNvPr id="37912" name="Object 24"/>
              <p:cNvGraphicFramePr>
                <a:graphicFrameLocks noChangeAspect="1"/>
              </p:cNvGraphicFramePr>
              <p:nvPr/>
            </p:nvGraphicFramePr>
            <p:xfrm>
              <a:off x="1056" y="3120"/>
              <a:ext cx="411" cy="528"/>
            </p:xfrm>
            <a:graphic>
              <a:graphicData uri="http://schemas.openxmlformats.org/presentationml/2006/ole">
                <p:oleObj spid="_x0000_s20522" name="公式" r:id="rId10" imgW="558800" imgH="609600" progId="Equation.3">
                  <p:embed/>
                </p:oleObj>
              </a:graphicData>
            </a:graphic>
          </p:graphicFrame>
          <p:graphicFrame>
            <p:nvGraphicFramePr>
              <p:cNvPr id="37913" name="Object 25"/>
              <p:cNvGraphicFramePr>
                <a:graphicFrameLocks noChangeAspect="1"/>
              </p:cNvGraphicFramePr>
              <p:nvPr/>
            </p:nvGraphicFramePr>
            <p:xfrm>
              <a:off x="528" y="3120"/>
              <a:ext cx="411" cy="528"/>
            </p:xfrm>
            <a:graphic>
              <a:graphicData uri="http://schemas.openxmlformats.org/presentationml/2006/ole">
                <p:oleObj spid="_x0000_s20523" name="公式" r:id="rId11" imgW="545863" imgH="609336" progId="Equation.3">
                  <p:embed/>
                </p:oleObj>
              </a:graphicData>
            </a:graphic>
          </p:graphicFrame>
        </p:grpSp>
      </p:grpSp>
      <p:sp>
        <p:nvSpPr>
          <p:cNvPr id="37914" name="Text Box 26"/>
          <p:cNvSpPr txBox="1">
            <a:spLocks noChangeArrowheads="1"/>
          </p:cNvSpPr>
          <p:nvPr/>
        </p:nvSpPr>
        <p:spPr bwMode="auto">
          <a:xfrm>
            <a:off x="1763688" y="260648"/>
            <a:ext cx="3462337"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CC0000"/>
                </a:solidFill>
                <a:latin typeface="宋体" pitchFamily="2" charset="-122"/>
              </a:rPr>
              <a:t>二  光强分布</a:t>
            </a:r>
            <a:endParaRPr lang="zh-CN" altLang="en-US" sz="3600" b="1" dirty="0">
              <a:latin typeface="宋体" pitchFamily="2" charset="-122"/>
            </a:endParaRPr>
          </a:p>
        </p:txBody>
      </p:sp>
      <p:grpSp>
        <p:nvGrpSpPr>
          <p:cNvPr id="5" name="Group 27"/>
          <p:cNvGrpSpPr>
            <a:grpSpLocks/>
          </p:cNvGrpSpPr>
          <p:nvPr/>
        </p:nvGrpSpPr>
        <p:grpSpPr bwMode="auto">
          <a:xfrm>
            <a:off x="1181100" y="5554663"/>
            <a:ext cx="6345238" cy="549275"/>
            <a:chOff x="672" y="2304"/>
            <a:chExt cx="4272" cy="384"/>
          </a:xfrm>
        </p:grpSpPr>
        <p:sp>
          <p:nvSpPr>
            <p:cNvPr id="37916" name="Rectangle 28"/>
            <p:cNvSpPr>
              <a:spLocks noChangeArrowheads="1"/>
            </p:cNvSpPr>
            <p:nvPr/>
          </p:nvSpPr>
          <p:spPr bwMode="auto">
            <a:xfrm>
              <a:off x="672" y="2304"/>
              <a:ext cx="4272" cy="384"/>
            </a:xfrm>
            <a:prstGeom prst="rect">
              <a:avLst/>
            </a:prstGeom>
            <a:solidFill>
              <a:srgbClr val="333333"/>
            </a:solidFill>
            <a:ln w="9525">
              <a:solidFill>
                <a:schemeClr val="tx1"/>
              </a:solidFill>
              <a:miter lim="800000"/>
              <a:headEnd/>
              <a:tailEnd/>
            </a:ln>
            <a:effectLst/>
          </p:spPr>
          <p:txBody>
            <a:bodyPr wrap="none" anchor="ctr"/>
            <a:lstStyle/>
            <a:p>
              <a:endParaRPr lang="zh-CN" altLang="en-US"/>
            </a:p>
          </p:txBody>
        </p:sp>
        <p:sp>
          <p:nvSpPr>
            <p:cNvPr id="37917" name="Rectangle 29"/>
            <p:cNvSpPr>
              <a:spLocks noChangeArrowheads="1"/>
            </p:cNvSpPr>
            <p:nvPr/>
          </p:nvSpPr>
          <p:spPr bwMode="auto">
            <a:xfrm>
              <a:off x="2208" y="2304"/>
              <a:ext cx="1152"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37918" name="Rectangle 30"/>
            <p:cNvSpPr>
              <a:spLocks noChangeArrowheads="1"/>
            </p:cNvSpPr>
            <p:nvPr/>
          </p:nvSpPr>
          <p:spPr bwMode="auto">
            <a:xfrm>
              <a:off x="355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37919" name="Rectangle 31"/>
            <p:cNvSpPr>
              <a:spLocks noChangeArrowheads="1"/>
            </p:cNvSpPr>
            <p:nvPr/>
          </p:nvSpPr>
          <p:spPr bwMode="auto">
            <a:xfrm>
              <a:off x="163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37920" name="Rectangle 32"/>
            <p:cNvSpPr>
              <a:spLocks noChangeArrowheads="1"/>
            </p:cNvSpPr>
            <p:nvPr/>
          </p:nvSpPr>
          <p:spPr bwMode="auto">
            <a:xfrm>
              <a:off x="4272"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37921" name="Rectangle 33"/>
            <p:cNvSpPr>
              <a:spLocks noChangeArrowheads="1"/>
            </p:cNvSpPr>
            <p:nvPr/>
          </p:nvSpPr>
          <p:spPr bwMode="auto">
            <a:xfrm>
              <a:off x="1104"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w="9525">
              <a:noFill/>
              <a:miter lim="800000"/>
              <a:headEnd/>
              <a:tailEnd/>
            </a:ln>
            <a:effectLst/>
          </p:spPr>
          <p:txBody>
            <a:bodyPr wrap="none" anchor="ctr"/>
            <a:lstStyle/>
            <a:p>
              <a:endParaRPr lang="zh-CN" altLang="en-US"/>
            </a:p>
          </p:txBody>
        </p:sp>
        <p:sp>
          <p:nvSpPr>
            <p:cNvPr id="37922" name="Rectangle 34"/>
            <p:cNvSpPr>
              <a:spLocks noChangeArrowheads="1"/>
            </p:cNvSpPr>
            <p:nvPr/>
          </p:nvSpPr>
          <p:spPr bwMode="auto">
            <a:xfrm>
              <a:off x="4272" y="2304"/>
              <a:ext cx="240" cy="384"/>
            </a:xfrm>
            <a:prstGeom prst="rect">
              <a:avLst/>
            </a:prstGeom>
            <a:solidFill>
              <a:srgbClr val="292929">
                <a:alpha val="50000"/>
              </a:srgbClr>
            </a:solidFill>
            <a:ln w="9525">
              <a:noFill/>
              <a:miter lim="800000"/>
              <a:headEnd/>
              <a:tailEnd/>
            </a:ln>
            <a:effectLst/>
          </p:spPr>
          <p:txBody>
            <a:bodyPr wrap="none" anchor="ctr"/>
            <a:lstStyle/>
            <a:p>
              <a:endParaRPr lang="zh-CN" altLang="en-US"/>
            </a:p>
          </p:txBody>
        </p:sp>
        <p:sp>
          <p:nvSpPr>
            <p:cNvPr id="37923" name="Rectangle 35"/>
            <p:cNvSpPr>
              <a:spLocks noChangeArrowheads="1"/>
            </p:cNvSpPr>
            <p:nvPr/>
          </p:nvSpPr>
          <p:spPr bwMode="auto">
            <a:xfrm>
              <a:off x="1104" y="2304"/>
              <a:ext cx="240" cy="384"/>
            </a:xfrm>
            <a:prstGeom prst="rect">
              <a:avLst/>
            </a:prstGeom>
            <a:solidFill>
              <a:srgbClr val="292929">
                <a:alpha val="50000"/>
              </a:srgbClr>
            </a:solidFill>
            <a:ln w="9525">
              <a:noFill/>
              <a:miter lim="800000"/>
              <a:headEnd/>
              <a:tailEnd/>
            </a:ln>
            <a:effectLst/>
          </p:spPr>
          <p:txBody>
            <a:bodyPr wrap="none" anchor="ctr"/>
            <a:lstStyle/>
            <a:p>
              <a:endParaRPr lang="zh-CN" altLang="en-US"/>
            </a:p>
          </p:txBody>
        </p:sp>
        <p:sp>
          <p:nvSpPr>
            <p:cNvPr id="37924" name="Rectangle 36"/>
            <p:cNvSpPr>
              <a:spLocks noChangeArrowheads="1"/>
            </p:cNvSpPr>
            <p:nvPr/>
          </p:nvSpPr>
          <p:spPr bwMode="auto">
            <a:xfrm>
              <a:off x="1680" y="2304"/>
              <a:ext cx="288" cy="384"/>
            </a:xfrm>
            <a:prstGeom prst="rect">
              <a:avLst/>
            </a:prstGeom>
            <a:solidFill>
              <a:srgbClr val="808080">
                <a:alpha val="50000"/>
              </a:srgbClr>
            </a:solidFill>
            <a:ln w="9525">
              <a:noFill/>
              <a:miter lim="800000"/>
              <a:headEnd/>
              <a:tailEnd/>
            </a:ln>
            <a:effectLst/>
          </p:spPr>
          <p:txBody>
            <a:bodyPr wrap="none" anchor="ctr"/>
            <a:lstStyle/>
            <a:p>
              <a:endParaRPr lang="zh-CN" altLang="en-US"/>
            </a:p>
          </p:txBody>
        </p:sp>
        <p:sp>
          <p:nvSpPr>
            <p:cNvPr id="37925" name="Rectangle 37"/>
            <p:cNvSpPr>
              <a:spLocks noChangeArrowheads="1"/>
            </p:cNvSpPr>
            <p:nvPr/>
          </p:nvSpPr>
          <p:spPr bwMode="auto">
            <a:xfrm>
              <a:off x="3600" y="2304"/>
              <a:ext cx="288" cy="384"/>
            </a:xfrm>
            <a:prstGeom prst="rect">
              <a:avLst/>
            </a:prstGeom>
            <a:solidFill>
              <a:srgbClr val="808080">
                <a:alpha val="50000"/>
              </a:srgbClr>
            </a:solidFill>
            <a:ln w="9525">
              <a:noFill/>
              <a:miter lim="800000"/>
              <a:headEnd/>
              <a:tailEnd/>
            </a:ln>
            <a:effectLst/>
          </p:spPr>
          <p:txBody>
            <a:bodyPr wrap="none" anchor="ctr"/>
            <a:lstStyle/>
            <a:p>
              <a:endParaRPr lang="zh-CN" altLang="en-US"/>
            </a:p>
          </p:txBody>
        </p:sp>
      </p:grpSp>
      <p:grpSp>
        <p:nvGrpSpPr>
          <p:cNvPr id="6" name="Group 52"/>
          <p:cNvGrpSpPr>
            <a:grpSpLocks/>
          </p:cNvGrpSpPr>
          <p:nvPr/>
        </p:nvGrpSpPr>
        <p:grpSpPr bwMode="auto">
          <a:xfrm>
            <a:off x="1219200" y="1066800"/>
            <a:ext cx="7772400" cy="1720850"/>
            <a:chOff x="768" y="672"/>
            <a:chExt cx="4896" cy="1084"/>
          </a:xfrm>
        </p:grpSpPr>
        <p:graphicFrame>
          <p:nvGraphicFramePr>
            <p:cNvPr id="37935" name="Object 47"/>
            <p:cNvGraphicFramePr>
              <a:graphicFrameLocks noChangeAspect="1"/>
            </p:cNvGraphicFramePr>
            <p:nvPr/>
          </p:nvGraphicFramePr>
          <p:xfrm>
            <a:off x="1008" y="672"/>
            <a:ext cx="2352" cy="609"/>
          </p:xfrm>
          <a:graphic>
            <a:graphicData uri="http://schemas.openxmlformats.org/presentationml/2006/ole">
              <p:oleObj spid="_x0000_s20524" name="公式" r:id="rId12" imgW="2209800" imgH="609600" progId="Equation.3">
                <p:embed/>
              </p:oleObj>
            </a:graphicData>
          </a:graphic>
        </p:graphicFrame>
        <p:sp>
          <p:nvSpPr>
            <p:cNvPr id="37936" name="Text Box 48"/>
            <p:cNvSpPr txBox="1">
              <a:spLocks noChangeArrowheads="1"/>
            </p:cNvSpPr>
            <p:nvPr/>
          </p:nvSpPr>
          <p:spPr bwMode="auto">
            <a:xfrm>
              <a:off x="3312" y="768"/>
              <a:ext cx="2352"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CC"/>
                  </a:solidFill>
                  <a:latin typeface="Times New Roman" pitchFamily="18" charset="0"/>
                </a:rPr>
                <a:t>干涉相消（</a:t>
              </a:r>
              <a:r>
                <a:rPr lang="zh-CN" altLang="en-US" sz="3200" b="1">
                  <a:solidFill>
                    <a:srgbClr val="0000CC"/>
                  </a:solidFill>
                  <a:effectLst>
                    <a:outerShdw blurRad="38100" dist="38100" dir="2700000" algn="tl">
                      <a:srgbClr val="C0C0C0"/>
                    </a:outerShdw>
                  </a:effectLst>
                  <a:latin typeface="Times New Roman" pitchFamily="18" charset="0"/>
                </a:rPr>
                <a:t>暗纹</a:t>
              </a:r>
              <a:r>
                <a:rPr lang="zh-CN" altLang="en-US" sz="3200" b="1">
                  <a:solidFill>
                    <a:srgbClr val="0000CC"/>
                  </a:solidFill>
                  <a:latin typeface="Times New Roman" pitchFamily="18" charset="0"/>
                </a:rPr>
                <a:t>）</a:t>
              </a:r>
              <a:endParaRPr lang="zh-CN" altLang="en-US" sz="3200" b="1">
                <a:solidFill>
                  <a:srgbClr val="0000FF"/>
                </a:solidFill>
                <a:latin typeface="Times New Roman" pitchFamily="18" charset="0"/>
              </a:endParaRPr>
            </a:p>
          </p:txBody>
        </p:sp>
        <p:graphicFrame>
          <p:nvGraphicFramePr>
            <p:cNvPr id="37937" name="Object 49"/>
            <p:cNvGraphicFramePr>
              <a:graphicFrameLocks noChangeAspect="1"/>
            </p:cNvGraphicFramePr>
            <p:nvPr/>
          </p:nvGraphicFramePr>
          <p:xfrm>
            <a:off x="1008" y="1152"/>
            <a:ext cx="2016" cy="604"/>
          </p:xfrm>
          <a:graphic>
            <a:graphicData uri="http://schemas.openxmlformats.org/presentationml/2006/ole">
              <p:oleObj spid="_x0000_s20525" name="公式" r:id="rId13" imgW="2019300" imgH="609600" progId="Equation.3">
                <p:embed/>
              </p:oleObj>
            </a:graphicData>
          </a:graphic>
        </p:graphicFrame>
        <p:sp>
          <p:nvSpPr>
            <p:cNvPr id="37938" name="Text Box 50"/>
            <p:cNvSpPr txBox="1">
              <a:spLocks noChangeArrowheads="1"/>
            </p:cNvSpPr>
            <p:nvPr/>
          </p:nvSpPr>
          <p:spPr bwMode="auto">
            <a:xfrm>
              <a:off x="3312" y="1296"/>
              <a:ext cx="2256"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干涉加强（</a:t>
              </a:r>
              <a:r>
                <a:rPr lang="zh-CN" altLang="en-US" sz="3200" b="1">
                  <a:solidFill>
                    <a:srgbClr val="CC0000"/>
                  </a:solidFill>
                  <a:effectLst>
                    <a:outerShdw blurRad="38100" dist="38100" dir="2700000" algn="tl">
                      <a:srgbClr val="C0C0C0"/>
                    </a:outerShdw>
                  </a:effectLst>
                  <a:latin typeface="Times New Roman" pitchFamily="18" charset="0"/>
                </a:rPr>
                <a:t>明纹</a:t>
              </a:r>
              <a:r>
                <a:rPr lang="zh-CN" altLang="en-US" sz="3200" b="1">
                  <a:solidFill>
                    <a:srgbClr val="CC0000"/>
                  </a:solidFill>
                  <a:latin typeface="Times New Roman" pitchFamily="18" charset="0"/>
                </a:rPr>
                <a:t>）</a:t>
              </a:r>
            </a:p>
          </p:txBody>
        </p:sp>
        <p:sp>
          <p:nvSpPr>
            <p:cNvPr id="37939" name="AutoShape 51"/>
            <p:cNvSpPr>
              <a:spLocks/>
            </p:cNvSpPr>
            <p:nvPr/>
          </p:nvSpPr>
          <p:spPr bwMode="auto">
            <a:xfrm>
              <a:off x="768" y="864"/>
              <a:ext cx="192" cy="672"/>
            </a:xfrm>
            <a:prstGeom prst="leftBrace">
              <a:avLst>
                <a:gd name="adj1" fmla="val 29167"/>
                <a:gd name="adj2" fmla="val 50000"/>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1"/>
          <p:cNvSpPr>
            <a:spLocks noGrp="1"/>
          </p:cNvSpPr>
          <p:nvPr>
            <p:ph type="sldNum" sz="quarter" idx="10"/>
          </p:nvPr>
        </p:nvSpPr>
        <p:spPr/>
        <p:txBody>
          <a:bodyPr/>
          <a:lstStyle/>
          <a:p>
            <a:fld id="{F80D20DF-C3DC-46F6-B8C6-D767528B34D3}" type="slidenum">
              <a:rPr lang="en-US" altLang="zh-CN"/>
              <a:pPr/>
              <a:t>13</a:t>
            </a:fld>
            <a:endParaRPr lang="en-US" altLang="zh-CN"/>
          </a:p>
        </p:txBody>
      </p:sp>
      <p:sp>
        <p:nvSpPr>
          <p:cNvPr id="53290" name="Text Box 1066"/>
          <p:cNvSpPr txBox="1">
            <a:spLocks noChangeArrowheads="1"/>
          </p:cNvSpPr>
          <p:nvPr/>
        </p:nvSpPr>
        <p:spPr bwMode="auto">
          <a:xfrm>
            <a:off x="827584" y="3645024"/>
            <a:ext cx="3240360" cy="1323439"/>
          </a:xfrm>
          <a:prstGeom prst="rect">
            <a:avLst/>
          </a:prstGeom>
          <a:noFill/>
          <a:ln w="9525">
            <a:noFill/>
            <a:miter lim="800000"/>
            <a:headEnd/>
            <a:tailEnd type="none" w="sm" len="lg"/>
          </a:ln>
          <a:effectLst/>
        </p:spPr>
        <p:txBody>
          <a:bodyPr wrap="square">
            <a:spAutoFit/>
          </a:bodyPr>
          <a:lstStyle/>
          <a:p>
            <a:pPr>
              <a:spcBef>
                <a:spcPct val="50000"/>
              </a:spcBef>
            </a:pPr>
            <a:r>
              <a:rPr lang="zh-CN" altLang="en-US" sz="3200" b="1" dirty="0" smtClean="0">
                <a:latin typeface="Times New Roman" pitchFamily="18" charset="0"/>
              </a:rPr>
              <a:t>第一</a:t>
            </a:r>
            <a:r>
              <a:rPr lang="zh-CN" altLang="en-US" sz="3200" b="1" dirty="0">
                <a:latin typeface="Times New Roman" pitchFamily="18" charset="0"/>
              </a:rPr>
              <a:t>暗纹距</a:t>
            </a:r>
            <a:r>
              <a:rPr lang="zh-CN" altLang="en-US" sz="3200" b="1" dirty="0" smtClean="0">
                <a:latin typeface="Times New Roman" pitchFamily="18" charset="0"/>
              </a:rPr>
              <a:t>中心</a:t>
            </a:r>
            <a:endParaRPr lang="en-US" altLang="zh-CN" sz="3200" b="1" dirty="0" smtClean="0">
              <a:latin typeface="Times New Roman" pitchFamily="18" charset="0"/>
            </a:endParaRPr>
          </a:p>
          <a:p>
            <a:pPr>
              <a:spcBef>
                <a:spcPct val="50000"/>
              </a:spcBef>
            </a:pPr>
            <a:r>
              <a:rPr lang="zh-CN" altLang="en-US" sz="3200" b="1" dirty="0" smtClean="0">
                <a:latin typeface="Times New Roman" pitchFamily="18" charset="0"/>
              </a:rPr>
              <a:t>的</a:t>
            </a:r>
            <a:r>
              <a:rPr lang="zh-CN" altLang="en-US" sz="3200" b="1" dirty="0">
                <a:latin typeface="Times New Roman" pitchFamily="18" charset="0"/>
              </a:rPr>
              <a:t>距离</a:t>
            </a:r>
          </a:p>
        </p:txBody>
      </p:sp>
      <p:graphicFrame>
        <p:nvGraphicFramePr>
          <p:cNvPr id="56320" name="Object 1024"/>
          <p:cNvGraphicFramePr>
            <a:graphicFrameLocks noChangeAspect="1"/>
          </p:cNvGraphicFramePr>
          <p:nvPr/>
        </p:nvGraphicFramePr>
        <p:xfrm>
          <a:off x="1089024" y="5013176"/>
          <a:ext cx="7250144" cy="1368151"/>
        </p:xfrm>
        <a:graphic>
          <a:graphicData uri="http://schemas.openxmlformats.org/presentationml/2006/ole">
            <p:oleObj spid="_x0000_s22563" name="Equation" r:id="rId3" imgW="1777680" imgH="393480" progId="Equation.3">
              <p:embed/>
            </p:oleObj>
          </a:graphicData>
        </a:graphic>
      </p:graphicFrame>
      <p:sp>
        <p:nvSpPr>
          <p:cNvPr id="53292" name="Rectangle 1068"/>
          <p:cNvSpPr>
            <a:spLocks noChangeArrowheads="1"/>
          </p:cNvSpPr>
          <p:nvPr/>
        </p:nvSpPr>
        <p:spPr bwMode="auto">
          <a:xfrm>
            <a:off x="1259632" y="1196752"/>
            <a:ext cx="4320480" cy="584775"/>
          </a:xfrm>
          <a:prstGeom prst="rect">
            <a:avLst/>
          </a:prstGeom>
          <a:noFill/>
          <a:ln w="9525">
            <a:noFill/>
            <a:miter lim="800000"/>
            <a:headEnd/>
            <a:tailEnd/>
          </a:ln>
          <a:effectLst/>
        </p:spPr>
        <p:txBody>
          <a:bodyPr wrap="square">
            <a:spAutoFit/>
          </a:bodyPr>
          <a:lstStyle/>
          <a:p>
            <a:r>
              <a:rPr lang="en-US" altLang="zh-CN" sz="3200" b="1" dirty="0" smtClean="0">
                <a:solidFill>
                  <a:srgbClr val="CC0000"/>
                </a:solidFill>
                <a:latin typeface="宋体" pitchFamily="2" charset="-122"/>
              </a:rPr>
              <a:t>(</a:t>
            </a:r>
            <a:r>
              <a:rPr lang="en-US" altLang="zh-CN" sz="3200" b="1" dirty="0" smtClean="0">
                <a:solidFill>
                  <a:srgbClr val="CC0000"/>
                </a:solidFill>
                <a:latin typeface="Times New Roman" pitchFamily="18" charset="0"/>
              </a:rPr>
              <a:t>1</a:t>
            </a:r>
            <a:r>
              <a:rPr lang="en-US" altLang="zh-CN" sz="3200" b="1" dirty="0" smtClean="0">
                <a:solidFill>
                  <a:srgbClr val="CC0000"/>
                </a:solidFill>
                <a:latin typeface="宋体" pitchFamily="2" charset="-122"/>
              </a:rPr>
              <a:t>)</a:t>
            </a:r>
            <a:r>
              <a:rPr lang="zh-CN" altLang="en-US" sz="3200" b="1" dirty="0" smtClean="0">
                <a:latin typeface="Times New Roman" pitchFamily="18" charset="0"/>
              </a:rPr>
              <a:t>第一</a:t>
            </a:r>
            <a:r>
              <a:rPr lang="zh-CN" altLang="en-US" sz="3200" b="1" dirty="0">
                <a:latin typeface="Times New Roman" pitchFamily="18" charset="0"/>
              </a:rPr>
              <a:t>暗纹的衍射角</a:t>
            </a:r>
          </a:p>
        </p:txBody>
      </p:sp>
      <p:graphicFrame>
        <p:nvGraphicFramePr>
          <p:cNvPr id="56321" name="Object 1025"/>
          <p:cNvGraphicFramePr>
            <a:graphicFrameLocks noChangeAspect="1"/>
          </p:cNvGraphicFramePr>
          <p:nvPr/>
        </p:nvGraphicFramePr>
        <p:xfrm>
          <a:off x="1763688" y="1916832"/>
          <a:ext cx="2088232" cy="1304729"/>
        </p:xfrm>
        <a:graphic>
          <a:graphicData uri="http://schemas.openxmlformats.org/presentationml/2006/ole">
            <p:oleObj spid="_x0000_s22564" name="Equation" r:id="rId4" imgW="634725" imgH="393529" progId="Equation.3">
              <p:embed/>
            </p:oleObj>
          </a:graphicData>
        </a:graphic>
      </p:graphicFrame>
      <p:grpSp>
        <p:nvGrpSpPr>
          <p:cNvPr id="2" name="Group 1087"/>
          <p:cNvGrpSpPr>
            <a:grpSpLocks/>
          </p:cNvGrpSpPr>
          <p:nvPr/>
        </p:nvGrpSpPr>
        <p:grpSpPr bwMode="auto">
          <a:xfrm>
            <a:off x="4495800" y="2057400"/>
            <a:ext cx="4114800" cy="2590800"/>
            <a:chOff x="2832" y="1296"/>
            <a:chExt cx="2592" cy="1632"/>
          </a:xfrm>
        </p:grpSpPr>
        <p:graphicFrame>
          <p:nvGraphicFramePr>
            <p:cNvPr id="56322" name="Object 1026"/>
            <p:cNvGraphicFramePr>
              <a:graphicFrameLocks noChangeAspect="1"/>
            </p:cNvGraphicFramePr>
            <p:nvPr/>
          </p:nvGraphicFramePr>
          <p:xfrm>
            <a:off x="3479" y="1728"/>
            <a:ext cx="221" cy="339"/>
          </p:xfrm>
          <a:graphic>
            <a:graphicData uri="http://schemas.openxmlformats.org/presentationml/2006/ole">
              <p:oleObj spid="_x0000_s22565" name="Equation" r:id="rId5" imgW="177646" imgH="241091" progId="Equation.3">
                <p:embed/>
              </p:oleObj>
            </a:graphicData>
          </a:graphic>
        </p:graphicFrame>
        <p:grpSp>
          <p:nvGrpSpPr>
            <p:cNvPr id="3" name="Group 1077"/>
            <p:cNvGrpSpPr>
              <a:grpSpLocks/>
            </p:cNvGrpSpPr>
            <p:nvPr/>
          </p:nvGrpSpPr>
          <p:grpSpPr bwMode="auto">
            <a:xfrm>
              <a:off x="2832" y="1296"/>
              <a:ext cx="2592" cy="1632"/>
              <a:chOff x="2832" y="1296"/>
              <a:chExt cx="2592" cy="1632"/>
            </a:xfrm>
          </p:grpSpPr>
          <p:sp>
            <p:nvSpPr>
              <p:cNvPr id="53251" name="Rectangle 1027"/>
              <p:cNvSpPr>
                <a:spLocks noChangeArrowheads="1"/>
              </p:cNvSpPr>
              <p:nvPr/>
            </p:nvSpPr>
            <p:spPr bwMode="auto">
              <a:xfrm>
                <a:off x="2832" y="1296"/>
                <a:ext cx="2592" cy="163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4" name="Group 1028"/>
              <p:cNvGrpSpPr>
                <a:grpSpLocks/>
              </p:cNvGrpSpPr>
              <p:nvPr/>
            </p:nvGrpSpPr>
            <p:grpSpPr bwMode="auto">
              <a:xfrm>
                <a:off x="3378" y="1902"/>
                <a:ext cx="318" cy="162"/>
                <a:chOff x="2064" y="3150"/>
                <a:chExt cx="1050" cy="162"/>
              </a:xfrm>
            </p:grpSpPr>
            <p:sp>
              <p:nvSpPr>
                <p:cNvPr id="53253" name="Freeform 1029"/>
                <p:cNvSpPr>
                  <a:spLocks/>
                </p:cNvSpPr>
                <p:nvPr/>
              </p:nvSpPr>
              <p:spPr bwMode="auto">
                <a:xfrm>
                  <a:off x="2064" y="3150"/>
                  <a:ext cx="1050" cy="162"/>
                </a:xfrm>
                <a:custGeom>
                  <a:avLst/>
                  <a:gdLst/>
                  <a:ahLst/>
                  <a:cxnLst>
                    <a:cxn ang="0">
                      <a:pos x="1044" y="0"/>
                    </a:cxn>
                    <a:cxn ang="0">
                      <a:pos x="0" y="162"/>
                    </a:cxn>
                    <a:cxn ang="0">
                      <a:pos x="1050" y="162"/>
                    </a:cxn>
                    <a:cxn ang="0">
                      <a:pos x="1044" y="0"/>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3254" name="Line 1030"/>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p:spPr>
              <p:txBody>
                <a:bodyPr wrap="none"/>
                <a:lstStyle/>
                <a:p>
                  <a:endParaRPr lang="zh-CN" altLang="en-US"/>
                </a:p>
              </p:txBody>
            </p:sp>
          </p:grpSp>
          <p:sp>
            <p:nvSpPr>
              <p:cNvPr id="53255" name="Line 1031"/>
              <p:cNvSpPr>
                <a:spLocks noChangeShapeType="1"/>
              </p:cNvSpPr>
              <p:nvPr/>
            </p:nvSpPr>
            <p:spPr bwMode="auto">
              <a:xfrm>
                <a:off x="2923" y="2208"/>
                <a:ext cx="2365" cy="0"/>
              </a:xfrm>
              <a:prstGeom prst="line">
                <a:avLst/>
              </a:prstGeom>
              <a:noFill/>
              <a:ln w="12700">
                <a:solidFill>
                  <a:schemeClr val="tx1"/>
                </a:solidFill>
                <a:prstDash val="lgDashDot"/>
                <a:round/>
                <a:headEnd type="none" w="sm" len="lg"/>
                <a:tailEnd type="none" w="sm" len="lg"/>
              </a:ln>
              <a:effectLst/>
            </p:spPr>
            <p:txBody>
              <a:bodyPr wrap="none" anchor="ctr"/>
              <a:lstStyle/>
              <a:p>
                <a:endParaRPr lang="zh-CN" altLang="en-US"/>
              </a:p>
            </p:txBody>
          </p:sp>
          <p:sp>
            <p:nvSpPr>
              <p:cNvPr id="53256" name="Rectangle 1032"/>
              <p:cNvSpPr>
                <a:spLocks noChangeArrowheads="1"/>
              </p:cNvSpPr>
              <p:nvPr/>
            </p:nvSpPr>
            <p:spPr bwMode="auto">
              <a:xfrm>
                <a:off x="4924" y="1632"/>
                <a:ext cx="45" cy="1152"/>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p:spPr>
            <p:txBody>
              <a:bodyPr wrap="none" anchor="ctr"/>
              <a:lstStyle/>
              <a:p>
                <a:endParaRPr lang="zh-CN" altLang="en-US"/>
              </a:p>
            </p:txBody>
          </p:sp>
          <p:sp>
            <p:nvSpPr>
              <p:cNvPr id="53257" name="Freeform 1033"/>
              <p:cNvSpPr>
                <a:spLocks/>
              </p:cNvSpPr>
              <p:nvPr/>
            </p:nvSpPr>
            <p:spPr bwMode="auto">
              <a:xfrm>
                <a:off x="3020" y="2046"/>
                <a:ext cx="1" cy="348"/>
              </a:xfrm>
              <a:custGeom>
                <a:avLst/>
                <a:gdLst/>
                <a:ahLst/>
                <a:cxnLst>
                  <a:cxn ang="0">
                    <a:pos x="0" y="0"/>
                  </a:cxn>
                  <a:cxn ang="0">
                    <a:pos x="0" y="348"/>
                  </a:cxn>
                </a:cxnLst>
                <a:rect l="0" t="0" r="r" b="b"/>
                <a:pathLst>
                  <a:path w="1" h="348">
                    <a:moveTo>
                      <a:pt x="0" y="0"/>
                    </a:moveTo>
                    <a:lnTo>
                      <a:pt x="0" y="348"/>
                    </a:lnTo>
                  </a:path>
                </a:pathLst>
              </a:custGeom>
              <a:noFill/>
              <a:ln w="9525">
                <a:solidFill>
                  <a:schemeClr val="tx1"/>
                </a:solidFill>
                <a:round/>
                <a:headEnd type="triangle" w="sm" len="lg"/>
                <a:tailEnd type="triangle" w="sm" len="lg"/>
              </a:ln>
              <a:effectLst/>
            </p:spPr>
            <p:txBody>
              <a:bodyPr wrap="none"/>
              <a:lstStyle/>
              <a:p>
                <a:endParaRPr lang="zh-CN" altLang="en-US"/>
              </a:p>
            </p:txBody>
          </p:sp>
          <p:graphicFrame>
            <p:nvGraphicFramePr>
              <p:cNvPr id="56325" name="Object 1029"/>
              <p:cNvGraphicFramePr>
                <a:graphicFrameLocks noChangeAspect="1"/>
              </p:cNvGraphicFramePr>
              <p:nvPr/>
            </p:nvGraphicFramePr>
            <p:xfrm>
              <a:off x="3098" y="1488"/>
              <a:ext cx="274" cy="288"/>
            </p:xfrm>
            <a:graphic>
              <a:graphicData uri="http://schemas.openxmlformats.org/presentationml/2006/ole">
                <p:oleObj spid="_x0000_s22566" name="Equation" r:id="rId6" imgW="164885" imgH="164885" progId="Equation.3">
                  <p:embed/>
                </p:oleObj>
              </a:graphicData>
            </a:graphic>
          </p:graphicFrame>
          <p:graphicFrame>
            <p:nvGraphicFramePr>
              <p:cNvPr id="56326" name="Object 1030"/>
              <p:cNvGraphicFramePr>
                <a:graphicFrameLocks noChangeAspect="1"/>
              </p:cNvGraphicFramePr>
              <p:nvPr/>
            </p:nvGraphicFramePr>
            <p:xfrm>
              <a:off x="4651" y="1440"/>
              <a:ext cx="269" cy="336"/>
            </p:xfrm>
            <a:graphic>
              <a:graphicData uri="http://schemas.openxmlformats.org/presentationml/2006/ole">
                <p:oleObj spid="_x0000_s22567" name="Equation" r:id="rId7" imgW="139579" imgH="164957" progId="Equation.3">
                  <p:embed/>
                </p:oleObj>
              </a:graphicData>
            </a:graphic>
          </p:graphicFrame>
          <p:sp>
            <p:nvSpPr>
              <p:cNvPr id="53260" name="Rectangle 1036"/>
              <p:cNvSpPr>
                <a:spLocks noChangeArrowheads="1"/>
              </p:cNvSpPr>
              <p:nvPr/>
            </p:nvSpPr>
            <p:spPr bwMode="auto">
              <a:xfrm>
                <a:off x="3343" y="1728"/>
                <a:ext cx="36" cy="324"/>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53261" name="Rectangle 1037"/>
              <p:cNvSpPr>
                <a:spLocks noChangeArrowheads="1"/>
              </p:cNvSpPr>
              <p:nvPr/>
            </p:nvSpPr>
            <p:spPr bwMode="auto">
              <a:xfrm>
                <a:off x="3343" y="2352"/>
                <a:ext cx="36" cy="288"/>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53262" name="Line 1038"/>
              <p:cNvSpPr>
                <a:spLocks noChangeShapeType="1"/>
              </p:cNvSpPr>
              <p:nvPr/>
            </p:nvSpPr>
            <p:spPr bwMode="auto">
              <a:xfrm>
                <a:off x="2933" y="2064"/>
                <a:ext cx="864" cy="0"/>
              </a:xfrm>
              <a:prstGeom prst="line">
                <a:avLst/>
              </a:prstGeom>
              <a:noFill/>
              <a:ln w="19050">
                <a:solidFill>
                  <a:srgbClr val="0000FF"/>
                </a:solidFill>
                <a:round/>
                <a:headEnd/>
                <a:tailEnd/>
              </a:ln>
              <a:effectLst/>
            </p:spPr>
            <p:txBody>
              <a:bodyPr wrap="none" anchor="ctr"/>
              <a:lstStyle/>
              <a:p>
                <a:endParaRPr lang="zh-CN" altLang="en-US"/>
              </a:p>
            </p:txBody>
          </p:sp>
          <p:sp>
            <p:nvSpPr>
              <p:cNvPr id="53263" name="Line 1039"/>
              <p:cNvSpPr>
                <a:spLocks noChangeShapeType="1"/>
              </p:cNvSpPr>
              <p:nvPr/>
            </p:nvSpPr>
            <p:spPr bwMode="auto">
              <a:xfrm>
                <a:off x="2933" y="2352"/>
                <a:ext cx="864" cy="0"/>
              </a:xfrm>
              <a:prstGeom prst="line">
                <a:avLst/>
              </a:prstGeom>
              <a:noFill/>
              <a:ln w="19050">
                <a:solidFill>
                  <a:srgbClr val="0000FF"/>
                </a:solidFill>
                <a:round/>
                <a:headEnd/>
                <a:tailEnd/>
              </a:ln>
              <a:effectLst/>
            </p:spPr>
            <p:txBody>
              <a:bodyPr wrap="none" anchor="ctr"/>
              <a:lstStyle/>
              <a:p>
                <a:endParaRPr lang="zh-CN" altLang="en-US"/>
              </a:p>
            </p:txBody>
          </p:sp>
          <p:sp>
            <p:nvSpPr>
              <p:cNvPr id="53264" name="Line 1040"/>
              <p:cNvSpPr>
                <a:spLocks noChangeShapeType="1"/>
              </p:cNvSpPr>
              <p:nvPr/>
            </p:nvSpPr>
            <p:spPr bwMode="auto">
              <a:xfrm flipV="1">
                <a:off x="3343" y="1872"/>
                <a:ext cx="454" cy="192"/>
              </a:xfrm>
              <a:prstGeom prst="line">
                <a:avLst/>
              </a:prstGeom>
              <a:noFill/>
              <a:ln w="19050">
                <a:solidFill>
                  <a:srgbClr val="FF6600"/>
                </a:solidFill>
                <a:round/>
                <a:headEnd/>
                <a:tailEnd/>
              </a:ln>
              <a:effectLst/>
            </p:spPr>
            <p:txBody>
              <a:bodyPr wrap="none" anchor="ctr"/>
              <a:lstStyle/>
              <a:p>
                <a:endParaRPr lang="zh-CN" altLang="en-US"/>
              </a:p>
            </p:txBody>
          </p:sp>
          <p:sp>
            <p:nvSpPr>
              <p:cNvPr id="53265" name="Line 1041"/>
              <p:cNvSpPr>
                <a:spLocks noChangeShapeType="1"/>
              </p:cNvSpPr>
              <p:nvPr/>
            </p:nvSpPr>
            <p:spPr bwMode="auto">
              <a:xfrm flipV="1">
                <a:off x="3343" y="2208"/>
                <a:ext cx="454" cy="161"/>
              </a:xfrm>
              <a:prstGeom prst="line">
                <a:avLst/>
              </a:prstGeom>
              <a:noFill/>
              <a:ln w="19050">
                <a:solidFill>
                  <a:srgbClr val="FF6600"/>
                </a:solidFill>
                <a:round/>
                <a:headEnd/>
                <a:tailEnd/>
              </a:ln>
              <a:effectLst/>
            </p:spPr>
            <p:txBody>
              <a:bodyPr wrap="none" anchor="ctr"/>
              <a:lstStyle/>
              <a:p>
                <a:endParaRPr lang="zh-CN" altLang="en-US"/>
              </a:p>
            </p:txBody>
          </p:sp>
          <p:sp>
            <p:nvSpPr>
              <p:cNvPr id="53266" name="Line 1042"/>
              <p:cNvSpPr>
                <a:spLocks noChangeShapeType="1"/>
              </p:cNvSpPr>
              <p:nvPr/>
            </p:nvSpPr>
            <p:spPr bwMode="auto">
              <a:xfrm>
                <a:off x="3797" y="1872"/>
                <a:ext cx="1183" cy="0"/>
              </a:xfrm>
              <a:prstGeom prst="line">
                <a:avLst/>
              </a:prstGeom>
              <a:noFill/>
              <a:ln w="19050">
                <a:solidFill>
                  <a:srgbClr val="FF6600"/>
                </a:solidFill>
                <a:round/>
                <a:headEnd/>
                <a:tailEnd/>
              </a:ln>
              <a:effectLst/>
            </p:spPr>
            <p:txBody>
              <a:bodyPr wrap="none" anchor="ctr"/>
              <a:lstStyle/>
              <a:p>
                <a:endParaRPr lang="zh-CN" altLang="en-US"/>
              </a:p>
            </p:txBody>
          </p:sp>
          <p:graphicFrame>
            <p:nvGraphicFramePr>
              <p:cNvPr id="56327" name="Object 1031"/>
              <p:cNvGraphicFramePr>
                <a:graphicFrameLocks noChangeAspect="1"/>
              </p:cNvGraphicFramePr>
              <p:nvPr/>
            </p:nvGraphicFramePr>
            <p:xfrm>
              <a:off x="3687" y="1440"/>
              <a:ext cx="256" cy="288"/>
            </p:xfrm>
            <a:graphic>
              <a:graphicData uri="http://schemas.openxmlformats.org/presentationml/2006/ole">
                <p:oleObj spid="_x0000_s22568" name="Equation" r:id="rId8" imgW="139579" imgH="164957" progId="Equation.3">
                  <p:embed/>
                </p:oleObj>
              </a:graphicData>
            </a:graphic>
          </p:graphicFrame>
          <p:sp>
            <p:nvSpPr>
              <p:cNvPr id="53268" name="Line 1044"/>
              <p:cNvSpPr>
                <a:spLocks noChangeShapeType="1"/>
              </p:cNvSpPr>
              <p:nvPr/>
            </p:nvSpPr>
            <p:spPr bwMode="auto">
              <a:xfrm flipV="1">
                <a:off x="3752" y="1872"/>
                <a:ext cx="1182" cy="358"/>
              </a:xfrm>
              <a:prstGeom prst="line">
                <a:avLst/>
              </a:prstGeom>
              <a:noFill/>
              <a:ln w="19050">
                <a:solidFill>
                  <a:srgbClr val="FF6600"/>
                </a:solidFill>
                <a:round/>
                <a:headEnd/>
                <a:tailEnd/>
              </a:ln>
              <a:effectLst/>
            </p:spPr>
            <p:txBody>
              <a:bodyPr wrap="none" anchor="ctr"/>
              <a:lstStyle/>
              <a:p>
                <a:endParaRPr lang="zh-CN" altLang="en-US"/>
              </a:p>
            </p:txBody>
          </p:sp>
          <p:graphicFrame>
            <p:nvGraphicFramePr>
              <p:cNvPr id="56328" name="Object 1032"/>
              <p:cNvGraphicFramePr>
                <a:graphicFrameLocks noChangeAspect="1"/>
              </p:cNvGraphicFramePr>
              <p:nvPr/>
            </p:nvGraphicFramePr>
            <p:xfrm>
              <a:off x="5015" y="2208"/>
              <a:ext cx="164" cy="240"/>
            </p:xfrm>
            <a:graphic>
              <a:graphicData uri="http://schemas.openxmlformats.org/presentationml/2006/ole">
                <p:oleObj spid="_x0000_s22569" name="Equation" r:id="rId9" imgW="164957" imgH="190335" progId="Equation.3">
                  <p:embed/>
                </p:oleObj>
              </a:graphicData>
            </a:graphic>
          </p:graphicFrame>
          <p:graphicFrame>
            <p:nvGraphicFramePr>
              <p:cNvPr id="56329" name="Object 1033"/>
              <p:cNvGraphicFramePr>
                <a:graphicFrameLocks noChangeAspect="1"/>
              </p:cNvGraphicFramePr>
              <p:nvPr/>
            </p:nvGraphicFramePr>
            <p:xfrm>
              <a:off x="3115" y="2064"/>
              <a:ext cx="184" cy="319"/>
            </p:xfrm>
            <a:graphic>
              <a:graphicData uri="http://schemas.openxmlformats.org/presentationml/2006/ole">
                <p:oleObj spid="_x0000_s22570" name="Equation" r:id="rId10" imgW="164957" imgH="253780" progId="Equation.3">
                  <p:embed/>
                </p:oleObj>
              </a:graphicData>
            </a:graphic>
          </p:graphicFrame>
          <p:sp>
            <p:nvSpPr>
              <p:cNvPr id="53272" name="Line 1048"/>
              <p:cNvSpPr>
                <a:spLocks noChangeShapeType="1"/>
              </p:cNvSpPr>
              <p:nvPr/>
            </p:nvSpPr>
            <p:spPr bwMode="auto">
              <a:xfrm>
                <a:off x="3797" y="2064"/>
                <a:ext cx="1137" cy="144"/>
              </a:xfrm>
              <a:prstGeom prst="line">
                <a:avLst/>
              </a:prstGeom>
              <a:noFill/>
              <a:ln w="19050">
                <a:solidFill>
                  <a:srgbClr val="0000FF"/>
                </a:solidFill>
                <a:round/>
                <a:headEnd/>
                <a:tailEnd/>
              </a:ln>
              <a:effectLst/>
            </p:spPr>
            <p:txBody>
              <a:bodyPr wrap="none"/>
              <a:lstStyle/>
              <a:p>
                <a:endParaRPr lang="zh-CN" altLang="en-US"/>
              </a:p>
            </p:txBody>
          </p:sp>
          <p:sp>
            <p:nvSpPr>
              <p:cNvPr id="53273" name="Line 1049"/>
              <p:cNvSpPr>
                <a:spLocks noChangeShapeType="1"/>
              </p:cNvSpPr>
              <p:nvPr/>
            </p:nvSpPr>
            <p:spPr bwMode="auto">
              <a:xfrm flipV="1">
                <a:off x="3797" y="2208"/>
                <a:ext cx="1137" cy="144"/>
              </a:xfrm>
              <a:prstGeom prst="line">
                <a:avLst/>
              </a:prstGeom>
              <a:noFill/>
              <a:ln w="19050">
                <a:solidFill>
                  <a:srgbClr val="0000FF"/>
                </a:solidFill>
                <a:round/>
                <a:headEnd/>
                <a:tailEnd/>
              </a:ln>
              <a:effectLst/>
            </p:spPr>
            <p:txBody>
              <a:bodyPr wrap="none"/>
              <a:lstStyle/>
              <a:p>
                <a:endParaRPr lang="zh-CN" altLang="en-US"/>
              </a:p>
            </p:txBody>
          </p:sp>
          <p:sp>
            <p:nvSpPr>
              <p:cNvPr id="53274" name="Oval 1050"/>
              <p:cNvSpPr>
                <a:spLocks noChangeArrowheads="1"/>
              </p:cNvSpPr>
              <p:nvPr/>
            </p:nvSpPr>
            <p:spPr bwMode="auto">
              <a:xfrm>
                <a:off x="3741" y="1728"/>
                <a:ext cx="137" cy="960"/>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53275" name="Line 1051"/>
              <p:cNvSpPr>
                <a:spLocks noChangeShapeType="1"/>
              </p:cNvSpPr>
              <p:nvPr/>
            </p:nvSpPr>
            <p:spPr bwMode="auto">
              <a:xfrm flipV="1">
                <a:off x="3787" y="2688"/>
                <a:ext cx="1182"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graphicFrame>
            <p:nvGraphicFramePr>
              <p:cNvPr id="56330" name="Object 1034"/>
              <p:cNvGraphicFramePr>
                <a:graphicFrameLocks noChangeAspect="1"/>
              </p:cNvGraphicFramePr>
              <p:nvPr/>
            </p:nvGraphicFramePr>
            <p:xfrm>
              <a:off x="4287" y="2352"/>
              <a:ext cx="354" cy="336"/>
            </p:xfrm>
            <a:graphic>
              <a:graphicData uri="http://schemas.openxmlformats.org/presentationml/2006/ole">
                <p:oleObj spid="_x0000_s22571" name="公式" r:id="rId11" imgW="215713" imgH="304536" progId="Equation.3">
                  <p:embed/>
                </p:oleObj>
              </a:graphicData>
            </a:graphic>
          </p:graphicFrame>
        </p:grpSp>
        <p:grpSp>
          <p:nvGrpSpPr>
            <p:cNvPr id="5" name="Group 1070"/>
            <p:cNvGrpSpPr>
              <a:grpSpLocks/>
            </p:cNvGrpSpPr>
            <p:nvPr/>
          </p:nvGrpSpPr>
          <p:grpSpPr bwMode="auto">
            <a:xfrm>
              <a:off x="4934" y="1872"/>
              <a:ext cx="445" cy="336"/>
              <a:chOff x="5099" y="2976"/>
              <a:chExt cx="469" cy="336"/>
            </a:xfrm>
          </p:grpSpPr>
          <p:sp>
            <p:nvSpPr>
              <p:cNvPr id="53295" name="Line 1071"/>
              <p:cNvSpPr>
                <a:spLocks noChangeShapeType="1"/>
              </p:cNvSpPr>
              <p:nvPr/>
            </p:nvSpPr>
            <p:spPr bwMode="auto">
              <a:xfrm>
                <a:off x="5099" y="2976"/>
                <a:ext cx="373" cy="0"/>
              </a:xfrm>
              <a:prstGeom prst="line">
                <a:avLst/>
              </a:prstGeom>
              <a:noFill/>
              <a:ln w="9525">
                <a:solidFill>
                  <a:schemeClr val="tx1"/>
                </a:solidFill>
                <a:prstDash val="dash"/>
                <a:round/>
                <a:headEnd/>
                <a:tailEnd/>
              </a:ln>
              <a:effectLst/>
            </p:spPr>
            <p:txBody>
              <a:bodyPr wrap="none"/>
              <a:lstStyle/>
              <a:p>
                <a:endParaRPr lang="zh-CN" altLang="en-US"/>
              </a:p>
            </p:txBody>
          </p:sp>
          <p:graphicFrame>
            <p:nvGraphicFramePr>
              <p:cNvPr id="56324" name="Object 1028"/>
              <p:cNvGraphicFramePr>
                <a:graphicFrameLocks noChangeAspect="1"/>
              </p:cNvGraphicFramePr>
              <p:nvPr/>
            </p:nvGraphicFramePr>
            <p:xfrm>
              <a:off x="5347" y="3024"/>
              <a:ext cx="221" cy="253"/>
            </p:xfrm>
            <a:graphic>
              <a:graphicData uri="http://schemas.openxmlformats.org/presentationml/2006/ole">
                <p:oleObj spid="_x0000_s22572" name="Equation" r:id="rId12" imgW="177646" imgH="190335" progId="Equation.3">
                  <p:embed/>
                </p:oleObj>
              </a:graphicData>
            </a:graphic>
          </p:graphicFrame>
          <p:sp>
            <p:nvSpPr>
              <p:cNvPr id="53297" name="Line 1073"/>
              <p:cNvSpPr>
                <a:spLocks noChangeShapeType="1"/>
              </p:cNvSpPr>
              <p:nvPr/>
            </p:nvSpPr>
            <p:spPr bwMode="auto">
              <a:xfrm>
                <a:off x="5291" y="2976"/>
                <a:ext cx="0" cy="336"/>
              </a:xfrm>
              <a:prstGeom prst="line">
                <a:avLst/>
              </a:prstGeom>
              <a:noFill/>
              <a:ln w="19050">
                <a:solidFill>
                  <a:srgbClr val="FF0000"/>
                </a:solidFill>
                <a:round/>
                <a:headEnd type="triangle" w="sm" len="lg"/>
                <a:tailEnd type="triangle" w="sm" len="lg"/>
              </a:ln>
              <a:effectLst/>
            </p:spPr>
            <p:txBody>
              <a:bodyPr wrap="none"/>
              <a:lstStyle/>
              <a:p>
                <a:endParaRPr lang="zh-CN" altLang="en-US"/>
              </a:p>
            </p:txBody>
          </p:sp>
        </p:grpSp>
        <p:sp>
          <p:nvSpPr>
            <p:cNvPr id="53299" name="AutoShape 1075"/>
            <p:cNvSpPr>
              <a:spLocks noChangeArrowheads="1"/>
            </p:cNvSpPr>
            <p:nvPr/>
          </p:nvSpPr>
          <p:spPr bwMode="auto">
            <a:xfrm>
              <a:off x="4089" y="1712"/>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56323" name="Object 1027"/>
            <p:cNvGraphicFramePr>
              <a:graphicFrameLocks noChangeAspect="1"/>
            </p:cNvGraphicFramePr>
            <p:nvPr>
              <p:extLst>
                <p:ext uri="{D42A27DB-BD31-4B8C-83A1-F6EECF244321}">
                  <p14:modId xmlns:p14="http://schemas.microsoft.com/office/powerpoint/2010/main" xmlns="" val="2809139561"/>
                </p:ext>
              </p:extLst>
            </p:nvPr>
          </p:nvGraphicFramePr>
          <p:xfrm>
            <a:off x="4125" y="1736"/>
            <a:ext cx="159" cy="198"/>
          </p:xfrm>
          <a:graphic>
            <a:graphicData uri="http://schemas.openxmlformats.org/presentationml/2006/ole">
              <p:oleObj spid="_x0000_s22573" name="Equation" r:id="rId13" imgW="177646" imgH="241091" progId="Equation.3">
                <p:embed/>
              </p:oleObj>
            </a:graphicData>
          </a:graphic>
        </p:graphicFrame>
      </p:grpSp>
      <p:grpSp>
        <p:nvGrpSpPr>
          <p:cNvPr id="41" name="Group 39"/>
          <p:cNvGrpSpPr>
            <a:grpSpLocks/>
          </p:cNvGrpSpPr>
          <p:nvPr/>
        </p:nvGrpSpPr>
        <p:grpSpPr bwMode="auto">
          <a:xfrm>
            <a:off x="2267744" y="188640"/>
            <a:ext cx="2133600" cy="838200"/>
            <a:chOff x="192" y="672"/>
            <a:chExt cx="1344" cy="528"/>
          </a:xfrm>
        </p:grpSpPr>
        <p:sp>
          <p:nvSpPr>
            <p:cNvPr id="42" name="AutoShape 40"/>
            <p:cNvSpPr>
              <a:spLocks noChangeArrowheads="1"/>
            </p:cNvSpPr>
            <p:nvPr/>
          </p:nvSpPr>
          <p:spPr bwMode="auto">
            <a:xfrm>
              <a:off x="192" y="672"/>
              <a:ext cx="768" cy="528"/>
            </a:xfrm>
            <a:prstGeom prst="horizontalScroll">
              <a:avLst>
                <a:gd name="adj" fmla="val 12500"/>
              </a:avLst>
            </a:prstGeom>
            <a:solidFill>
              <a:schemeClr val="accent1"/>
            </a:solidFill>
            <a:ln w="9525">
              <a:solidFill>
                <a:schemeClr val="tx1"/>
              </a:solidFill>
              <a:round/>
              <a:headEnd/>
              <a:tailEnd type="none" w="sm" len="lg"/>
            </a:ln>
            <a:effectLst>
              <a:outerShdw dist="107763" dir="13500000" algn="ctr" rotWithShape="0">
                <a:srgbClr val="006666"/>
              </a:outerShdw>
            </a:effectLst>
          </p:spPr>
          <p:txBody>
            <a:bodyPr wrap="none" anchor="ctr"/>
            <a:lstStyle/>
            <a:p>
              <a:endParaRPr lang="zh-CN" altLang="en-US"/>
            </a:p>
          </p:txBody>
        </p:sp>
        <p:sp>
          <p:nvSpPr>
            <p:cNvPr id="43" name="Text Box 41"/>
            <p:cNvSpPr txBox="1">
              <a:spLocks noChangeArrowheads="1"/>
            </p:cNvSpPr>
            <p:nvPr/>
          </p:nvSpPr>
          <p:spPr bwMode="auto">
            <a:xfrm>
              <a:off x="288" y="768"/>
              <a:ext cx="1248"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讨 论</a:t>
              </a:r>
            </a:p>
          </p:txBody>
        </p:sp>
      </p:grpSp>
      <p:sp>
        <p:nvSpPr>
          <p:cNvPr id="44" name="Freeform 46"/>
          <p:cNvSpPr>
            <a:spLocks/>
          </p:cNvSpPr>
          <p:nvPr/>
        </p:nvSpPr>
        <p:spPr bwMode="auto">
          <a:xfrm>
            <a:off x="6516216" y="3356992"/>
            <a:ext cx="162567" cy="197879"/>
          </a:xfrm>
          <a:custGeom>
            <a:avLst/>
            <a:gdLst/>
            <a:ahLst/>
            <a:cxnLst>
              <a:cxn ang="0">
                <a:pos x="0" y="0"/>
              </a:cxn>
              <a:cxn ang="0">
                <a:pos x="0" y="18"/>
              </a:cxn>
              <a:cxn ang="0">
                <a:pos x="5" y="19"/>
              </a:cxn>
              <a:cxn ang="0">
                <a:pos x="5" y="10"/>
              </a:cxn>
              <a:cxn ang="0">
                <a:pos x="2" y="18"/>
              </a:cxn>
              <a:cxn ang="0">
                <a:pos x="6" y="20"/>
              </a:cxn>
              <a:cxn ang="0">
                <a:pos x="10" y="12"/>
              </a:cxn>
              <a:cxn ang="0">
                <a:pos x="3" y="18"/>
              </a:cxn>
              <a:cxn ang="0">
                <a:pos x="8" y="22"/>
              </a:cxn>
              <a:cxn ang="0">
                <a:pos x="12" y="27"/>
              </a:cxn>
              <a:cxn ang="0">
                <a:pos x="17" y="33"/>
              </a:cxn>
              <a:cxn ang="0">
                <a:pos x="23" y="26"/>
              </a:cxn>
              <a:cxn ang="0">
                <a:pos x="15" y="30"/>
              </a:cxn>
              <a:cxn ang="0">
                <a:pos x="19" y="37"/>
              </a:cxn>
              <a:cxn ang="0">
                <a:pos x="22" y="45"/>
              </a:cxn>
              <a:cxn ang="0">
                <a:pos x="26" y="55"/>
              </a:cxn>
              <a:cxn ang="0">
                <a:pos x="31" y="76"/>
              </a:cxn>
              <a:cxn ang="0">
                <a:pos x="40" y="72"/>
              </a:cxn>
              <a:cxn ang="0">
                <a:pos x="31" y="72"/>
              </a:cxn>
              <a:cxn ang="0">
                <a:pos x="35" y="97"/>
              </a:cxn>
              <a:cxn ang="0">
                <a:pos x="38" y="124"/>
              </a:cxn>
              <a:cxn ang="0">
                <a:pos x="39" y="153"/>
              </a:cxn>
              <a:cxn ang="0">
                <a:pos x="57" y="153"/>
              </a:cxn>
              <a:cxn ang="0">
                <a:pos x="56" y="124"/>
              </a:cxn>
              <a:cxn ang="0">
                <a:pos x="53" y="97"/>
              </a:cxn>
              <a:cxn ang="0">
                <a:pos x="49" y="72"/>
              </a:cxn>
              <a:cxn ang="0">
                <a:pos x="48" y="69"/>
              </a:cxn>
              <a:cxn ang="0">
                <a:pos x="43" y="48"/>
              </a:cxn>
              <a:cxn ang="0">
                <a:pos x="39" y="38"/>
              </a:cxn>
              <a:cxn ang="0">
                <a:pos x="36" y="30"/>
              </a:cxn>
              <a:cxn ang="0">
                <a:pos x="32" y="23"/>
              </a:cxn>
              <a:cxn ang="0">
                <a:pos x="30" y="20"/>
              </a:cxn>
              <a:cxn ang="0">
                <a:pos x="25" y="14"/>
              </a:cxn>
              <a:cxn ang="0">
                <a:pos x="21" y="9"/>
              </a:cxn>
              <a:cxn ang="0">
                <a:pos x="16" y="5"/>
              </a:cxn>
              <a:cxn ang="0">
                <a:pos x="13" y="3"/>
              </a:cxn>
              <a:cxn ang="0">
                <a:pos x="9" y="1"/>
              </a:cxn>
              <a:cxn ang="0">
                <a:pos x="5" y="1"/>
              </a:cxn>
              <a:cxn ang="0">
                <a:pos x="0" y="0"/>
              </a:cxn>
            </a:cxnLst>
            <a:rect l="0" t="0" r="r" b="b"/>
            <a:pathLst>
              <a:path w="57" h="153">
                <a:moveTo>
                  <a:pt x="0" y="0"/>
                </a:moveTo>
                <a:lnTo>
                  <a:pt x="0" y="18"/>
                </a:lnTo>
                <a:lnTo>
                  <a:pt x="5" y="19"/>
                </a:lnTo>
                <a:lnTo>
                  <a:pt x="5" y="10"/>
                </a:lnTo>
                <a:lnTo>
                  <a:pt x="2" y="18"/>
                </a:lnTo>
                <a:lnTo>
                  <a:pt x="6" y="20"/>
                </a:lnTo>
                <a:lnTo>
                  <a:pt x="10" y="12"/>
                </a:lnTo>
                <a:lnTo>
                  <a:pt x="3" y="18"/>
                </a:lnTo>
                <a:lnTo>
                  <a:pt x="8" y="22"/>
                </a:lnTo>
                <a:lnTo>
                  <a:pt x="12" y="27"/>
                </a:lnTo>
                <a:lnTo>
                  <a:pt x="17" y="33"/>
                </a:lnTo>
                <a:lnTo>
                  <a:pt x="23" y="26"/>
                </a:lnTo>
                <a:lnTo>
                  <a:pt x="15" y="30"/>
                </a:lnTo>
                <a:lnTo>
                  <a:pt x="19" y="37"/>
                </a:lnTo>
                <a:lnTo>
                  <a:pt x="22" y="45"/>
                </a:lnTo>
                <a:lnTo>
                  <a:pt x="26" y="55"/>
                </a:lnTo>
                <a:lnTo>
                  <a:pt x="31" y="76"/>
                </a:lnTo>
                <a:lnTo>
                  <a:pt x="40" y="72"/>
                </a:lnTo>
                <a:lnTo>
                  <a:pt x="31" y="72"/>
                </a:lnTo>
                <a:lnTo>
                  <a:pt x="35" y="97"/>
                </a:lnTo>
                <a:lnTo>
                  <a:pt x="38" y="124"/>
                </a:lnTo>
                <a:lnTo>
                  <a:pt x="39" y="153"/>
                </a:lnTo>
                <a:lnTo>
                  <a:pt x="57" y="153"/>
                </a:lnTo>
                <a:lnTo>
                  <a:pt x="56" y="124"/>
                </a:lnTo>
                <a:lnTo>
                  <a:pt x="53" y="97"/>
                </a:lnTo>
                <a:lnTo>
                  <a:pt x="49" y="72"/>
                </a:lnTo>
                <a:lnTo>
                  <a:pt x="48" y="69"/>
                </a:lnTo>
                <a:lnTo>
                  <a:pt x="43" y="48"/>
                </a:lnTo>
                <a:lnTo>
                  <a:pt x="39" y="38"/>
                </a:lnTo>
                <a:lnTo>
                  <a:pt x="36" y="30"/>
                </a:lnTo>
                <a:lnTo>
                  <a:pt x="32" y="23"/>
                </a:lnTo>
                <a:lnTo>
                  <a:pt x="30" y="20"/>
                </a:lnTo>
                <a:lnTo>
                  <a:pt x="25" y="14"/>
                </a:lnTo>
                <a:lnTo>
                  <a:pt x="21" y="9"/>
                </a:lnTo>
                <a:lnTo>
                  <a:pt x="16" y="5"/>
                </a:lnTo>
                <a:lnTo>
                  <a:pt x="13" y="3"/>
                </a:lnTo>
                <a:lnTo>
                  <a:pt x="9" y="1"/>
                </a:lnTo>
                <a:lnTo>
                  <a:pt x="5" y="1"/>
                </a:lnTo>
                <a:lnTo>
                  <a:pt x="0" y="0"/>
                </a:lnTo>
                <a:close/>
              </a:path>
            </a:pathLst>
          </a:custGeom>
          <a:solidFill>
            <a:srgbClr val="CCFFFF"/>
          </a:solidFill>
          <a:ln w="28575" cmpd="sng">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92"/>
                                        </p:tgtEl>
                                        <p:attrNameLst>
                                          <p:attrName>style.visibility</p:attrName>
                                        </p:attrNameLst>
                                      </p:cBhvr>
                                      <p:to>
                                        <p:strVal val="visible"/>
                                      </p:to>
                                    </p:set>
                                    <p:animEffect transition="in" filter="blinds(horizontal)">
                                      <p:cBhvr>
                                        <p:cTn id="7" dur="500"/>
                                        <p:tgtEl>
                                          <p:spTgt spid="53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6321"/>
                                        </p:tgtEl>
                                        <p:attrNameLst>
                                          <p:attrName>style.visibility</p:attrName>
                                        </p:attrNameLst>
                                      </p:cBhvr>
                                      <p:to>
                                        <p:strVal val="visible"/>
                                      </p:to>
                                    </p:set>
                                    <p:animEffect transition="in" filter="blinds(vertical)">
                                      <p:cBhvr>
                                        <p:cTn id="12" dur="500"/>
                                        <p:tgtEl>
                                          <p:spTgt spid="563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90"/>
                                        </p:tgtEl>
                                        <p:attrNameLst>
                                          <p:attrName>style.visibility</p:attrName>
                                        </p:attrNameLst>
                                      </p:cBhvr>
                                      <p:to>
                                        <p:strVal val="visible"/>
                                      </p:to>
                                    </p:set>
                                    <p:animEffect transition="in" filter="blinds(horizontal)">
                                      <p:cBhvr>
                                        <p:cTn id="17" dur="500"/>
                                        <p:tgtEl>
                                          <p:spTgt spid="532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56320"/>
                                        </p:tgtEl>
                                        <p:attrNameLst>
                                          <p:attrName>style.visibility</p:attrName>
                                        </p:attrNameLst>
                                      </p:cBhvr>
                                      <p:to>
                                        <p:strVal val="visible"/>
                                      </p:to>
                                    </p:set>
                                    <p:animEffect transition="in" filter="blinds(vertical)">
                                      <p:cBhvr>
                                        <p:cTn id="22" dur="500"/>
                                        <p:tgtEl>
                                          <p:spTgt spid="5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0" grpId="0" autoUpdateAnimBg="0"/>
      <p:bldP spid="532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p:cNvSpPr>
            <a:spLocks noGrp="1"/>
          </p:cNvSpPr>
          <p:nvPr>
            <p:ph type="sldNum" sz="quarter" idx="10"/>
          </p:nvPr>
        </p:nvSpPr>
        <p:spPr/>
        <p:txBody>
          <a:bodyPr/>
          <a:lstStyle/>
          <a:p>
            <a:fld id="{EA931442-DDBC-4DC6-8FC7-3841E01608ED}" type="slidenum">
              <a:rPr lang="en-US" altLang="zh-CN"/>
              <a:pPr/>
              <a:t>14</a:t>
            </a:fld>
            <a:endParaRPr lang="en-US" altLang="zh-CN"/>
          </a:p>
        </p:txBody>
      </p:sp>
      <p:grpSp>
        <p:nvGrpSpPr>
          <p:cNvPr id="2" name="Group 41"/>
          <p:cNvGrpSpPr>
            <a:grpSpLocks/>
          </p:cNvGrpSpPr>
          <p:nvPr/>
        </p:nvGrpSpPr>
        <p:grpSpPr bwMode="auto">
          <a:xfrm>
            <a:off x="590550" y="5181600"/>
            <a:ext cx="8401050" cy="609600"/>
            <a:chOff x="324" y="2544"/>
            <a:chExt cx="5292" cy="384"/>
          </a:xfrm>
        </p:grpSpPr>
        <p:sp>
          <p:nvSpPr>
            <p:cNvPr id="40963" name="Text Box 3"/>
            <p:cNvSpPr txBox="1">
              <a:spLocks noChangeArrowheads="1"/>
            </p:cNvSpPr>
            <p:nvPr/>
          </p:nvSpPr>
          <p:spPr bwMode="auto">
            <a:xfrm>
              <a:off x="324" y="2544"/>
              <a:ext cx="5292" cy="36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3200" b="1">
                  <a:latin typeface="宋体" pitchFamily="2" charset="-122"/>
                </a:rPr>
                <a:t>   </a:t>
              </a:r>
              <a:r>
                <a:rPr lang="zh-CN" altLang="en-US" sz="3200" b="1">
                  <a:latin typeface="宋体" pitchFamily="2" charset="-122"/>
                </a:rPr>
                <a:t>一定， 越大， 越大，衍射效应越明显</a:t>
              </a:r>
              <a:r>
                <a:rPr lang="en-US" altLang="zh-CN" sz="3200" b="1">
                  <a:latin typeface="Times New Roman" pitchFamily="18" charset="0"/>
                </a:rPr>
                <a:t>.</a:t>
              </a:r>
            </a:p>
          </p:txBody>
        </p:sp>
        <p:grpSp>
          <p:nvGrpSpPr>
            <p:cNvPr id="3" name="Group 40"/>
            <p:cNvGrpSpPr>
              <a:grpSpLocks/>
            </p:cNvGrpSpPr>
            <p:nvPr/>
          </p:nvGrpSpPr>
          <p:grpSpPr bwMode="auto">
            <a:xfrm>
              <a:off x="768" y="2544"/>
              <a:ext cx="2038" cy="384"/>
              <a:chOff x="768" y="2544"/>
              <a:chExt cx="2038" cy="384"/>
            </a:xfrm>
          </p:grpSpPr>
          <p:graphicFrame>
            <p:nvGraphicFramePr>
              <p:cNvPr id="57352" name="Object 1032"/>
              <p:cNvGraphicFramePr>
                <a:graphicFrameLocks noChangeAspect="1"/>
              </p:cNvGraphicFramePr>
              <p:nvPr/>
            </p:nvGraphicFramePr>
            <p:xfrm>
              <a:off x="768" y="2544"/>
              <a:ext cx="218" cy="336"/>
            </p:xfrm>
            <a:graphic>
              <a:graphicData uri="http://schemas.openxmlformats.org/presentationml/2006/ole">
                <p:oleObj spid="_x0000_s23587" name="公式" r:id="rId4" imgW="164957" imgH="253780" progId="Equation.3">
                  <p:embed/>
                </p:oleObj>
              </a:graphicData>
            </a:graphic>
          </p:graphicFrame>
          <p:graphicFrame>
            <p:nvGraphicFramePr>
              <p:cNvPr id="57353" name="Object 1033"/>
              <p:cNvGraphicFramePr>
                <a:graphicFrameLocks noChangeAspect="1"/>
              </p:cNvGraphicFramePr>
              <p:nvPr/>
            </p:nvGraphicFramePr>
            <p:xfrm>
              <a:off x="1584" y="2592"/>
              <a:ext cx="230" cy="288"/>
            </p:xfrm>
            <a:graphic>
              <a:graphicData uri="http://schemas.openxmlformats.org/presentationml/2006/ole">
                <p:oleObj spid="_x0000_s23588" name="公式" r:id="rId5" imgW="190417" imgH="241195" progId="Equation.3">
                  <p:embed/>
                </p:oleObj>
              </a:graphicData>
            </a:graphic>
          </p:graphicFrame>
          <p:graphicFrame>
            <p:nvGraphicFramePr>
              <p:cNvPr id="57354" name="Object 1034"/>
              <p:cNvGraphicFramePr>
                <a:graphicFrameLocks noChangeAspect="1"/>
              </p:cNvGraphicFramePr>
              <p:nvPr/>
            </p:nvGraphicFramePr>
            <p:xfrm>
              <a:off x="2544" y="2544"/>
              <a:ext cx="262" cy="384"/>
            </p:xfrm>
            <a:graphic>
              <a:graphicData uri="http://schemas.openxmlformats.org/presentationml/2006/ole">
                <p:oleObj spid="_x0000_s23589" name="公式" r:id="rId6" imgW="215619" imgH="317087" progId="Equation.3">
                  <p:embed/>
                </p:oleObj>
              </a:graphicData>
            </a:graphic>
          </p:graphicFrame>
        </p:grpSp>
      </p:grpSp>
      <p:sp>
        <p:nvSpPr>
          <p:cNvPr id="40967" name="Text Box 7"/>
          <p:cNvSpPr txBox="1">
            <a:spLocks noChangeArrowheads="1"/>
          </p:cNvSpPr>
          <p:nvPr/>
        </p:nvSpPr>
        <p:spPr bwMode="auto">
          <a:xfrm>
            <a:off x="5562600" y="2667000"/>
            <a:ext cx="2286000" cy="58896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3200" b="1">
                <a:latin typeface="Times New Roman" pitchFamily="18" charset="0"/>
              </a:rPr>
              <a:t>光直线传播</a:t>
            </a:r>
          </a:p>
        </p:txBody>
      </p:sp>
      <p:graphicFrame>
        <p:nvGraphicFramePr>
          <p:cNvPr id="57344" name="Object 1024"/>
          <p:cNvGraphicFramePr>
            <a:graphicFrameLocks noChangeAspect="1"/>
          </p:cNvGraphicFramePr>
          <p:nvPr/>
        </p:nvGraphicFramePr>
        <p:xfrm>
          <a:off x="5467350" y="1652588"/>
          <a:ext cx="2228850" cy="1050925"/>
        </p:xfrm>
        <a:graphic>
          <a:graphicData uri="http://schemas.openxmlformats.org/presentationml/2006/ole">
            <p:oleObj spid="_x0000_s23590" name="Equation" r:id="rId7" imgW="926698" imgH="393529" progId="Equation.3">
              <p:embed/>
            </p:oleObj>
          </a:graphicData>
        </a:graphic>
      </p:graphicFrame>
      <p:grpSp>
        <p:nvGrpSpPr>
          <p:cNvPr id="4" name="Group 43"/>
          <p:cNvGrpSpPr>
            <a:grpSpLocks/>
          </p:cNvGrpSpPr>
          <p:nvPr/>
        </p:nvGrpSpPr>
        <p:grpSpPr bwMode="auto">
          <a:xfrm>
            <a:off x="2363788" y="1824038"/>
            <a:ext cx="3638550" cy="619125"/>
            <a:chOff x="1489" y="1149"/>
            <a:chExt cx="2292" cy="390"/>
          </a:xfrm>
        </p:grpSpPr>
        <p:sp>
          <p:nvSpPr>
            <p:cNvPr id="40970" name="Text Box 10"/>
            <p:cNvSpPr txBox="1">
              <a:spLocks noChangeArrowheads="1"/>
            </p:cNvSpPr>
            <p:nvPr/>
          </p:nvSpPr>
          <p:spPr bwMode="auto">
            <a:xfrm>
              <a:off x="1489" y="1149"/>
              <a:ext cx="2292" cy="365"/>
            </a:xfrm>
            <a:prstGeom prst="rect">
              <a:avLst/>
            </a:prstGeom>
            <a:noFill/>
            <a:ln w="9525">
              <a:noFill/>
              <a:miter lim="800000"/>
              <a:headEnd/>
              <a:tailEnd/>
            </a:ln>
            <a:effectLst/>
          </p:spPr>
          <p:txBody>
            <a:bodyPr>
              <a:spAutoFit/>
            </a:bodyPr>
            <a:lstStyle/>
            <a:p>
              <a:pPr>
                <a:spcBef>
                  <a:spcPct val="50000"/>
                </a:spcBef>
              </a:pPr>
              <a:r>
                <a:rPr lang="en-US" altLang="zh-CN" sz="3200" b="1">
                  <a:latin typeface="宋体" pitchFamily="2" charset="-122"/>
                </a:rPr>
                <a:t>  </a:t>
              </a:r>
              <a:r>
                <a:rPr lang="zh-CN" altLang="en-US" sz="3200" b="1">
                  <a:latin typeface="宋体" pitchFamily="2" charset="-122"/>
                </a:rPr>
                <a:t>增</a:t>
              </a:r>
              <a:r>
                <a:rPr lang="zh-CN" altLang="en-US" sz="3200" b="1">
                  <a:solidFill>
                    <a:srgbClr val="CC0000"/>
                  </a:solidFill>
                  <a:latin typeface="宋体" pitchFamily="2" charset="-122"/>
                </a:rPr>
                <a:t>大</a:t>
              </a:r>
              <a:r>
                <a:rPr lang="zh-CN" altLang="en-US" sz="3200" b="1">
                  <a:latin typeface="宋体" pitchFamily="2" charset="-122"/>
                </a:rPr>
                <a:t>， 减</a:t>
              </a:r>
              <a:r>
                <a:rPr lang="zh-CN" altLang="en-US" sz="3200" b="1">
                  <a:solidFill>
                    <a:srgbClr val="0000FF"/>
                  </a:solidFill>
                  <a:latin typeface="宋体" pitchFamily="2" charset="-122"/>
                </a:rPr>
                <a:t>小</a:t>
              </a:r>
            </a:p>
          </p:txBody>
        </p:sp>
        <p:graphicFrame>
          <p:nvGraphicFramePr>
            <p:cNvPr id="57350" name="Object 1030"/>
            <p:cNvGraphicFramePr>
              <a:graphicFrameLocks noChangeAspect="1"/>
            </p:cNvGraphicFramePr>
            <p:nvPr/>
          </p:nvGraphicFramePr>
          <p:xfrm>
            <a:off x="2473" y="1152"/>
            <a:ext cx="263" cy="387"/>
          </p:xfrm>
          <a:graphic>
            <a:graphicData uri="http://schemas.openxmlformats.org/presentationml/2006/ole">
              <p:oleObj spid="_x0000_s23591" name="公式" r:id="rId8" imgW="215619" imgH="317087" progId="Equation.3">
                <p:embed/>
              </p:oleObj>
            </a:graphicData>
          </a:graphic>
        </p:graphicFrame>
        <p:graphicFrame>
          <p:nvGraphicFramePr>
            <p:cNvPr id="57351" name="Object 1031"/>
            <p:cNvGraphicFramePr>
              <a:graphicFrameLocks noChangeAspect="1"/>
            </p:cNvGraphicFramePr>
            <p:nvPr/>
          </p:nvGraphicFramePr>
          <p:xfrm>
            <a:off x="1614" y="1149"/>
            <a:ext cx="207" cy="318"/>
          </p:xfrm>
          <a:graphic>
            <a:graphicData uri="http://schemas.openxmlformats.org/presentationml/2006/ole">
              <p:oleObj spid="_x0000_s23592" name="公式" r:id="rId9" imgW="164957" imgH="253780" progId="Equation.3">
                <p:embed/>
              </p:oleObj>
            </a:graphicData>
          </a:graphic>
        </p:graphicFrame>
      </p:grpSp>
      <p:grpSp>
        <p:nvGrpSpPr>
          <p:cNvPr id="5" name="Group 13"/>
          <p:cNvGrpSpPr>
            <a:grpSpLocks/>
          </p:cNvGrpSpPr>
          <p:nvPr/>
        </p:nvGrpSpPr>
        <p:grpSpPr bwMode="auto">
          <a:xfrm>
            <a:off x="533400" y="2544763"/>
            <a:ext cx="2495550" cy="579437"/>
            <a:chOff x="96" y="1209"/>
            <a:chExt cx="1572" cy="365"/>
          </a:xfrm>
        </p:grpSpPr>
        <p:sp>
          <p:nvSpPr>
            <p:cNvPr id="40974" name="Text Box 14"/>
            <p:cNvSpPr txBox="1">
              <a:spLocks noChangeArrowheads="1"/>
            </p:cNvSpPr>
            <p:nvPr/>
          </p:nvSpPr>
          <p:spPr bwMode="auto">
            <a:xfrm>
              <a:off x="96" y="1209"/>
              <a:ext cx="1572" cy="36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3200" b="1">
                  <a:latin typeface="宋体" pitchFamily="2" charset="-122"/>
                </a:rPr>
                <a:t>   </a:t>
              </a:r>
              <a:r>
                <a:rPr lang="zh-CN" altLang="en-US" sz="3200" b="1">
                  <a:latin typeface="宋体" pitchFamily="2" charset="-122"/>
                </a:rPr>
                <a:t>一定</a:t>
              </a:r>
            </a:p>
          </p:txBody>
        </p:sp>
        <p:graphicFrame>
          <p:nvGraphicFramePr>
            <p:cNvPr id="57349" name="Object 1029"/>
            <p:cNvGraphicFramePr>
              <a:graphicFrameLocks noChangeAspect="1"/>
            </p:cNvGraphicFramePr>
            <p:nvPr/>
          </p:nvGraphicFramePr>
          <p:xfrm>
            <a:off x="420" y="1231"/>
            <a:ext cx="243" cy="305"/>
          </p:xfrm>
          <a:graphic>
            <a:graphicData uri="http://schemas.openxmlformats.org/presentationml/2006/ole">
              <p:oleObj spid="_x0000_s23593" name="公式" r:id="rId10" imgW="190417" imgH="241195" progId="Equation.3">
                <p:embed/>
              </p:oleObj>
            </a:graphicData>
          </a:graphic>
        </p:graphicFrame>
      </p:grpSp>
      <p:grpSp>
        <p:nvGrpSpPr>
          <p:cNvPr id="6" name="Group 42"/>
          <p:cNvGrpSpPr>
            <a:grpSpLocks/>
          </p:cNvGrpSpPr>
          <p:nvPr/>
        </p:nvGrpSpPr>
        <p:grpSpPr bwMode="auto">
          <a:xfrm>
            <a:off x="2566988" y="3352800"/>
            <a:ext cx="3740150" cy="671513"/>
            <a:chOff x="1617" y="2073"/>
            <a:chExt cx="2356" cy="423"/>
          </a:xfrm>
        </p:grpSpPr>
        <p:sp>
          <p:nvSpPr>
            <p:cNvPr id="40977" name="Rectangle 17"/>
            <p:cNvSpPr>
              <a:spLocks noChangeArrowheads="1"/>
            </p:cNvSpPr>
            <p:nvPr/>
          </p:nvSpPr>
          <p:spPr bwMode="auto">
            <a:xfrm>
              <a:off x="1729" y="2073"/>
              <a:ext cx="2244" cy="365"/>
            </a:xfrm>
            <a:prstGeom prst="rect">
              <a:avLst/>
            </a:prstGeom>
            <a:noFill/>
            <a:ln w="9525">
              <a:noFill/>
              <a:miter lim="800000"/>
              <a:headEnd/>
              <a:tailEnd/>
            </a:ln>
            <a:effectLst/>
          </p:spPr>
          <p:txBody>
            <a:bodyPr>
              <a:spAutoFit/>
            </a:bodyPr>
            <a:lstStyle/>
            <a:p>
              <a:r>
                <a:rPr lang="zh-CN" altLang="en-US" sz="3200" b="1">
                  <a:latin typeface="宋体" pitchFamily="2" charset="-122"/>
                </a:rPr>
                <a:t>减</a:t>
              </a:r>
              <a:r>
                <a:rPr lang="zh-CN" altLang="en-US" sz="3200" b="1">
                  <a:solidFill>
                    <a:srgbClr val="0000FF"/>
                  </a:solidFill>
                  <a:latin typeface="宋体" pitchFamily="2" charset="-122"/>
                </a:rPr>
                <a:t>小</a:t>
              </a:r>
              <a:r>
                <a:rPr lang="zh-CN" altLang="en-US" sz="3200" b="1">
                  <a:latin typeface="宋体" pitchFamily="2" charset="-122"/>
                </a:rPr>
                <a:t>， 增</a:t>
              </a:r>
              <a:r>
                <a:rPr lang="zh-CN" altLang="en-US" sz="3200" b="1">
                  <a:solidFill>
                    <a:srgbClr val="CC0000"/>
                  </a:solidFill>
                  <a:latin typeface="宋体" pitchFamily="2" charset="-122"/>
                </a:rPr>
                <a:t>大</a:t>
              </a:r>
            </a:p>
          </p:txBody>
        </p:sp>
        <p:graphicFrame>
          <p:nvGraphicFramePr>
            <p:cNvPr id="57347" name="Object 1027"/>
            <p:cNvGraphicFramePr>
              <a:graphicFrameLocks noChangeAspect="1"/>
            </p:cNvGraphicFramePr>
            <p:nvPr/>
          </p:nvGraphicFramePr>
          <p:xfrm>
            <a:off x="2475" y="2112"/>
            <a:ext cx="261" cy="384"/>
          </p:xfrm>
          <a:graphic>
            <a:graphicData uri="http://schemas.openxmlformats.org/presentationml/2006/ole">
              <p:oleObj spid="_x0000_s23594" name="公式" r:id="rId11" imgW="215619" imgH="317087" progId="Equation.3">
                <p:embed/>
              </p:oleObj>
            </a:graphicData>
          </a:graphic>
        </p:graphicFrame>
        <p:graphicFrame>
          <p:nvGraphicFramePr>
            <p:cNvPr id="57348" name="Object 1028"/>
            <p:cNvGraphicFramePr>
              <a:graphicFrameLocks noChangeAspect="1"/>
            </p:cNvGraphicFramePr>
            <p:nvPr/>
          </p:nvGraphicFramePr>
          <p:xfrm>
            <a:off x="1617" y="2129"/>
            <a:ext cx="207" cy="319"/>
          </p:xfrm>
          <a:graphic>
            <a:graphicData uri="http://schemas.openxmlformats.org/presentationml/2006/ole">
              <p:oleObj spid="_x0000_s23595" name="公式" r:id="rId12" imgW="164957" imgH="253780" progId="Equation.3">
                <p:embed/>
              </p:oleObj>
            </a:graphicData>
          </a:graphic>
        </p:graphicFrame>
      </p:grpSp>
      <p:graphicFrame>
        <p:nvGraphicFramePr>
          <p:cNvPr id="57345" name="Object 1025"/>
          <p:cNvGraphicFramePr>
            <a:graphicFrameLocks noChangeAspect="1"/>
          </p:cNvGraphicFramePr>
          <p:nvPr/>
        </p:nvGraphicFramePr>
        <p:xfrm>
          <a:off x="5532438" y="3203575"/>
          <a:ext cx="2087562" cy="1063625"/>
        </p:xfrm>
        <a:graphic>
          <a:graphicData uri="http://schemas.openxmlformats.org/presentationml/2006/ole">
            <p:oleObj spid="_x0000_s23596" name="Equation" r:id="rId13" imgW="939392" imgH="393529" progId="Equation.3">
              <p:embed/>
            </p:oleObj>
          </a:graphicData>
        </a:graphic>
      </p:graphicFrame>
      <p:sp>
        <p:nvSpPr>
          <p:cNvPr id="40981" name="AutoShape 21"/>
          <p:cNvSpPr>
            <a:spLocks/>
          </p:cNvSpPr>
          <p:nvPr/>
        </p:nvSpPr>
        <p:spPr bwMode="auto">
          <a:xfrm>
            <a:off x="2362200" y="1905000"/>
            <a:ext cx="76200" cy="1981200"/>
          </a:xfrm>
          <a:prstGeom prst="leftBrace">
            <a:avLst>
              <a:gd name="adj1" fmla="val 216667"/>
              <a:gd name="adj2" fmla="val 50000"/>
            </a:avLst>
          </a:prstGeom>
          <a:noFill/>
          <a:ln w="28575">
            <a:solidFill>
              <a:schemeClr val="tx1"/>
            </a:solidFill>
            <a:round/>
            <a:headEnd/>
            <a:tailEnd/>
          </a:ln>
          <a:effectLst/>
        </p:spPr>
        <p:txBody>
          <a:bodyPr wrap="none" anchor="ctr"/>
          <a:lstStyle/>
          <a:p>
            <a:endParaRPr lang="zh-CN" altLang="en-US"/>
          </a:p>
        </p:txBody>
      </p:sp>
      <p:sp>
        <p:nvSpPr>
          <p:cNvPr id="40982" name="Text Box 22"/>
          <p:cNvSpPr txBox="1">
            <a:spLocks noChangeArrowheads="1"/>
          </p:cNvSpPr>
          <p:nvPr/>
        </p:nvSpPr>
        <p:spPr bwMode="auto">
          <a:xfrm>
            <a:off x="5638800" y="4343400"/>
            <a:ext cx="2057400" cy="588963"/>
          </a:xfrm>
          <a:prstGeom prst="rect">
            <a:avLst/>
          </a:prstGeom>
          <a:gradFill rotWithShape="0">
            <a:gsLst>
              <a:gs pos="0">
                <a:srgbClr val="FFD9FF"/>
              </a:gs>
              <a:gs pos="50000">
                <a:srgbClr val="FFFFFF"/>
              </a:gs>
              <a:gs pos="100000">
                <a:srgbClr val="FFD9FF"/>
              </a:gs>
            </a:gsLst>
            <a:lin ang="5400000" scaled="1"/>
          </a:gradFill>
          <a:ln w="9525">
            <a:solidFill>
              <a:srgbClr val="CC00CC"/>
            </a:solidFill>
            <a:miter lim="800000"/>
            <a:headEnd/>
            <a:tailEnd/>
          </a:ln>
          <a:effectLst/>
        </p:spPr>
        <p:txBody>
          <a:bodyPr>
            <a:spAutoFit/>
          </a:bodyPr>
          <a:lstStyle/>
          <a:p>
            <a:pPr algn="ctr">
              <a:spcBef>
                <a:spcPct val="50000"/>
              </a:spcBef>
            </a:pPr>
            <a:r>
              <a:rPr lang="zh-CN" altLang="en-US" sz="3200" b="1"/>
              <a:t>衍射最大</a:t>
            </a:r>
          </a:p>
        </p:txBody>
      </p:sp>
      <p:graphicFrame>
        <p:nvGraphicFramePr>
          <p:cNvPr id="57346" name="Object 1026"/>
          <p:cNvGraphicFramePr>
            <a:graphicFrameLocks noChangeAspect="1"/>
          </p:cNvGraphicFramePr>
          <p:nvPr/>
        </p:nvGraphicFramePr>
        <p:xfrm>
          <a:off x="5253038" y="418210"/>
          <a:ext cx="1983258" cy="1239141"/>
        </p:xfrm>
        <a:graphic>
          <a:graphicData uri="http://schemas.openxmlformats.org/presentationml/2006/ole">
            <p:oleObj spid="_x0000_s23597" name="Equation" r:id="rId14" imgW="634725" imgH="393529" progId="Equation.3">
              <p:embed/>
            </p:oleObj>
          </a:graphicData>
        </a:graphic>
      </p:graphicFrame>
      <p:sp>
        <p:nvSpPr>
          <p:cNvPr id="40985" name="Rectangle 25"/>
          <p:cNvSpPr>
            <a:spLocks noChangeArrowheads="1"/>
          </p:cNvSpPr>
          <p:nvPr/>
        </p:nvSpPr>
        <p:spPr bwMode="auto">
          <a:xfrm>
            <a:off x="1143000" y="1020763"/>
            <a:ext cx="3505200" cy="579437"/>
          </a:xfrm>
          <a:prstGeom prst="rect">
            <a:avLst/>
          </a:prstGeom>
          <a:noFill/>
          <a:ln w="9525">
            <a:noFill/>
            <a:miter lim="800000"/>
            <a:headEnd/>
            <a:tailEnd/>
          </a:ln>
          <a:effectLst/>
        </p:spPr>
        <p:txBody>
          <a:bodyPr>
            <a:spAutoFit/>
          </a:bodyPr>
          <a:lstStyle/>
          <a:p>
            <a:r>
              <a:rPr lang="zh-CN" altLang="en-US" sz="3200" b="1">
                <a:latin typeface="Times New Roman" pitchFamily="18" charset="0"/>
              </a:rPr>
              <a:t>第一暗纹的衍射角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vertic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81"/>
                                        </p:tgtEl>
                                        <p:attrNameLst>
                                          <p:attrName>style.visibility</p:attrName>
                                        </p:attrNameLst>
                                      </p:cBhvr>
                                      <p:to>
                                        <p:strVal val="visible"/>
                                      </p:to>
                                    </p:set>
                                    <p:animEffect transition="in" filter="blinds(horizontal)">
                                      <p:cBhvr>
                                        <p:cTn id="17" dur="500"/>
                                        <p:tgtEl>
                                          <p:spTgt spid="4098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7344"/>
                                        </p:tgtEl>
                                        <p:attrNameLst>
                                          <p:attrName>style.visibility</p:attrName>
                                        </p:attrNameLst>
                                      </p:cBhvr>
                                      <p:to>
                                        <p:strVal val="visible"/>
                                      </p:to>
                                    </p:set>
                                    <p:animEffect transition="in" filter="blinds(horizontal)">
                                      <p:cBhvr>
                                        <p:cTn id="26" dur="500"/>
                                        <p:tgtEl>
                                          <p:spTgt spid="5734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0967"/>
                                        </p:tgtEl>
                                        <p:attrNameLst>
                                          <p:attrName>style.visibility</p:attrName>
                                        </p:attrNameLst>
                                      </p:cBhvr>
                                      <p:to>
                                        <p:strVal val="visible"/>
                                      </p:to>
                                    </p:set>
                                    <p:animEffect transition="in" filter="blinds(horizontal)">
                                      <p:cBhvr>
                                        <p:cTn id="31" dur="500"/>
                                        <p:tgtEl>
                                          <p:spTgt spid="4096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nodeType="clickEffect">
                                  <p:stCondLst>
                                    <p:cond delay="0"/>
                                  </p:stCondLst>
                                  <p:childTnLst>
                                    <p:set>
                                      <p:cBhvr>
                                        <p:cTn id="39" dur="1" fill="hold">
                                          <p:stCondLst>
                                            <p:cond delay="0"/>
                                          </p:stCondLst>
                                        </p:cTn>
                                        <p:tgtEl>
                                          <p:spTgt spid="57345"/>
                                        </p:tgtEl>
                                        <p:attrNameLst>
                                          <p:attrName>style.visibility</p:attrName>
                                        </p:attrNameLst>
                                      </p:cBhvr>
                                      <p:to>
                                        <p:strVal val="visible"/>
                                      </p:to>
                                    </p:set>
                                    <p:animEffect transition="in" filter="blinds(vertical)">
                                      <p:cBhvr>
                                        <p:cTn id="40" dur="500"/>
                                        <p:tgtEl>
                                          <p:spTgt spid="5734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40982"/>
                                        </p:tgtEl>
                                        <p:attrNameLst>
                                          <p:attrName>style.visibility</p:attrName>
                                        </p:attrNameLst>
                                      </p:cBhvr>
                                      <p:to>
                                        <p:strVal val="visible"/>
                                      </p:to>
                                    </p:set>
                                    <p:animEffect transition="in" filter="blinds(vertical)">
                                      <p:cBhvr>
                                        <p:cTn id="45" dur="500"/>
                                        <p:tgtEl>
                                          <p:spTgt spid="4098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autoUpdateAnimBg="0"/>
      <p:bldP spid="40981" grpId="0" animBg="1"/>
      <p:bldP spid="4098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10"/>
          </p:nvPr>
        </p:nvSpPr>
        <p:spPr/>
        <p:txBody>
          <a:bodyPr/>
          <a:lstStyle/>
          <a:p>
            <a:fld id="{A1F9FB2A-41C2-4AEB-83EF-8AE8C33EADB2}" type="slidenum">
              <a:rPr lang="en-US" altLang="zh-CN"/>
              <a:pPr/>
              <a:t>15</a:t>
            </a:fld>
            <a:endParaRPr lang="en-US" altLang="zh-CN"/>
          </a:p>
        </p:txBody>
      </p:sp>
      <p:grpSp>
        <p:nvGrpSpPr>
          <p:cNvPr id="2" name="Group 26"/>
          <p:cNvGrpSpPr>
            <a:grpSpLocks/>
          </p:cNvGrpSpPr>
          <p:nvPr/>
        </p:nvGrpSpPr>
        <p:grpSpPr bwMode="auto">
          <a:xfrm>
            <a:off x="1219200" y="2264719"/>
            <a:ext cx="3352801" cy="975865"/>
            <a:chOff x="528" y="2771"/>
            <a:chExt cx="2112" cy="596"/>
          </a:xfrm>
        </p:grpSpPr>
        <p:sp>
          <p:nvSpPr>
            <p:cNvPr id="54299" name="Text Box 27"/>
            <p:cNvSpPr txBox="1">
              <a:spLocks noChangeArrowheads="1"/>
            </p:cNvSpPr>
            <p:nvPr/>
          </p:nvSpPr>
          <p:spPr bwMode="auto">
            <a:xfrm>
              <a:off x="528" y="2898"/>
              <a:ext cx="1248" cy="354"/>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宋体" pitchFamily="2" charset="-122"/>
                </a:rPr>
                <a:t>角范围 </a:t>
              </a:r>
            </a:p>
          </p:txBody>
        </p:sp>
        <p:graphicFrame>
          <p:nvGraphicFramePr>
            <p:cNvPr id="58371" name="Object 3"/>
            <p:cNvGraphicFramePr>
              <a:graphicFrameLocks noChangeAspect="1"/>
            </p:cNvGraphicFramePr>
            <p:nvPr>
              <p:extLst>
                <p:ext uri="{D42A27DB-BD31-4B8C-83A1-F6EECF244321}">
                  <p14:modId xmlns:p14="http://schemas.microsoft.com/office/powerpoint/2010/main" xmlns="" val="586854524"/>
                </p:ext>
              </p:extLst>
            </p:nvPr>
          </p:nvGraphicFramePr>
          <p:xfrm>
            <a:off x="1551" y="2771"/>
            <a:ext cx="1089" cy="596"/>
          </p:xfrm>
          <a:graphic>
            <a:graphicData uri="http://schemas.openxmlformats.org/presentationml/2006/ole">
              <p:oleObj spid="_x0000_s24590" name="Equation" r:id="rId3" imgW="774360" imgH="393480" progId="">
                <p:embed/>
              </p:oleObj>
            </a:graphicData>
          </a:graphic>
        </p:graphicFrame>
      </p:grpSp>
      <p:grpSp>
        <p:nvGrpSpPr>
          <p:cNvPr id="3" name="Group 29"/>
          <p:cNvGrpSpPr>
            <a:grpSpLocks/>
          </p:cNvGrpSpPr>
          <p:nvPr/>
        </p:nvGrpSpPr>
        <p:grpSpPr bwMode="auto">
          <a:xfrm>
            <a:off x="1295400" y="3429000"/>
            <a:ext cx="3810000" cy="990600"/>
            <a:chOff x="3120" y="2755"/>
            <a:chExt cx="2352" cy="594"/>
          </a:xfrm>
        </p:grpSpPr>
        <p:sp>
          <p:nvSpPr>
            <p:cNvPr id="54302" name="Rectangle 30"/>
            <p:cNvSpPr>
              <a:spLocks noChangeArrowheads="1"/>
            </p:cNvSpPr>
            <p:nvPr/>
          </p:nvSpPr>
          <p:spPr bwMode="auto">
            <a:xfrm>
              <a:off x="3120" y="2878"/>
              <a:ext cx="1968" cy="347"/>
            </a:xfrm>
            <a:prstGeom prst="rect">
              <a:avLst/>
            </a:prstGeom>
            <a:noFill/>
            <a:ln w="9525">
              <a:noFill/>
              <a:miter lim="800000"/>
              <a:headEnd/>
              <a:tailEnd/>
            </a:ln>
            <a:effectLst/>
          </p:spPr>
          <p:txBody>
            <a:bodyPr>
              <a:spAutoFit/>
            </a:bodyPr>
            <a:lstStyle/>
            <a:p>
              <a:r>
                <a:rPr lang="zh-CN" altLang="en-US" sz="3200" b="1">
                  <a:solidFill>
                    <a:srgbClr val="CC0000"/>
                  </a:solidFill>
                  <a:latin typeface="宋体" pitchFamily="2" charset="-122"/>
                </a:rPr>
                <a:t>线范围</a:t>
              </a:r>
              <a:endParaRPr lang="zh-CN" altLang="en-US" sz="3200" b="1">
                <a:solidFill>
                  <a:srgbClr val="FF3399"/>
                </a:solidFill>
                <a:latin typeface="宋体" pitchFamily="2" charset="-122"/>
              </a:endParaRPr>
            </a:p>
          </p:txBody>
        </p:sp>
        <p:graphicFrame>
          <p:nvGraphicFramePr>
            <p:cNvPr id="58370" name="Object 2"/>
            <p:cNvGraphicFramePr>
              <a:graphicFrameLocks noChangeAspect="1"/>
            </p:cNvGraphicFramePr>
            <p:nvPr/>
          </p:nvGraphicFramePr>
          <p:xfrm>
            <a:off x="3888" y="2755"/>
            <a:ext cx="1584" cy="594"/>
          </p:xfrm>
          <a:graphic>
            <a:graphicData uri="http://schemas.openxmlformats.org/presentationml/2006/ole">
              <p:oleObj spid="_x0000_s24591" name="公式" r:id="rId4" imgW="1625600" imgH="609600" progId="Equation.3">
                <p:embed/>
              </p:oleObj>
            </a:graphicData>
          </a:graphic>
        </p:graphicFrame>
      </p:grpSp>
      <p:grpSp>
        <p:nvGrpSpPr>
          <p:cNvPr id="4" name="Group 42"/>
          <p:cNvGrpSpPr>
            <a:grpSpLocks/>
          </p:cNvGrpSpPr>
          <p:nvPr/>
        </p:nvGrpSpPr>
        <p:grpSpPr bwMode="auto">
          <a:xfrm>
            <a:off x="1295400" y="4495800"/>
            <a:ext cx="6248400" cy="990600"/>
            <a:chOff x="816" y="2832"/>
            <a:chExt cx="3888" cy="641"/>
          </a:xfrm>
        </p:grpSpPr>
        <p:sp>
          <p:nvSpPr>
            <p:cNvPr id="54305" name="Rectangle 33"/>
            <p:cNvSpPr>
              <a:spLocks noChangeArrowheads="1"/>
            </p:cNvSpPr>
            <p:nvPr/>
          </p:nvSpPr>
          <p:spPr bwMode="auto">
            <a:xfrm>
              <a:off x="816" y="2832"/>
              <a:ext cx="3888" cy="624"/>
            </a:xfrm>
            <a:prstGeom prst="rect">
              <a:avLst/>
            </a:prstGeom>
            <a:gradFill rotWithShape="0">
              <a:gsLst>
                <a:gs pos="0">
                  <a:srgbClr val="DEF1F2"/>
                </a:gs>
                <a:gs pos="50000">
                  <a:srgbClr val="DEF1F2">
                    <a:gamma/>
                    <a:tint val="0"/>
                    <a:invGamma/>
                  </a:srgbClr>
                </a:gs>
                <a:gs pos="100000">
                  <a:srgbClr val="DEF1F2"/>
                </a:gs>
              </a:gsLst>
              <a:lin ang="5400000" scaled="1"/>
            </a:gradFill>
            <a:ln w="9525">
              <a:solidFill>
                <a:srgbClr val="006666"/>
              </a:solidFill>
              <a:miter lim="800000"/>
              <a:headEnd/>
              <a:tailEnd type="none" w="sm" len="lg"/>
            </a:ln>
            <a:effectLst/>
          </p:spPr>
          <p:txBody>
            <a:bodyPr wrap="none" anchor="ctr"/>
            <a:lstStyle/>
            <a:p>
              <a:endParaRPr lang="zh-CN" altLang="en-US"/>
            </a:p>
          </p:txBody>
        </p:sp>
        <p:grpSp>
          <p:nvGrpSpPr>
            <p:cNvPr id="5" name="Group 41"/>
            <p:cNvGrpSpPr>
              <a:grpSpLocks/>
            </p:cNvGrpSpPr>
            <p:nvPr/>
          </p:nvGrpSpPr>
          <p:grpSpPr bwMode="auto">
            <a:xfrm>
              <a:off x="864" y="2832"/>
              <a:ext cx="3744" cy="641"/>
              <a:chOff x="864" y="2832"/>
              <a:chExt cx="3744" cy="641"/>
            </a:xfrm>
          </p:grpSpPr>
          <p:sp>
            <p:nvSpPr>
              <p:cNvPr id="54306" name="Text Box 34"/>
              <p:cNvSpPr txBox="1">
                <a:spLocks noChangeArrowheads="1"/>
              </p:cNvSpPr>
              <p:nvPr/>
            </p:nvSpPr>
            <p:spPr bwMode="auto">
              <a:xfrm>
                <a:off x="864" y="2947"/>
                <a:ext cx="2688" cy="375"/>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中央明纹的宽度</a:t>
                </a:r>
              </a:p>
            </p:txBody>
          </p:sp>
          <p:graphicFrame>
            <p:nvGraphicFramePr>
              <p:cNvPr id="58369" name="Object 1"/>
              <p:cNvGraphicFramePr>
                <a:graphicFrameLocks noChangeAspect="1"/>
              </p:cNvGraphicFramePr>
              <p:nvPr/>
            </p:nvGraphicFramePr>
            <p:xfrm>
              <a:off x="2832" y="2832"/>
              <a:ext cx="1776" cy="641"/>
            </p:xfrm>
            <a:graphic>
              <a:graphicData uri="http://schemas.openxmlformats.org/presentationml/2006/ole">
                <p:oleObj spid="_x0000_s24592" name="公式" r:id="rId5" imgW="1574800" imgH="609600" progId="Equation.3">
                  <p:embed/>
                </p:oleObj>
              </a:graphicData>
            </a:graphic>
          </p:graphicFrame>
        </p:grpSp>
      </p:grpSp>
      <p:sp>
        <p:nvSpPr>
          <p:cNvPr id="54308" name="Text Box 36"/>
          <p:cNvSpPr txBox="1">
            <a:spLocks noChangeArrowheads="1"/>
          </p:cNvSpPr>
          <p:nvPr/>
        </p:nvSpPr>
        <p:spPr bwMode="auto">
          <a:xfrm>
            <a:off x="914400" y="1143000"/>
            <a:ext cx="3657600" cy="579438"/>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zh-CN" altLang="en-US" sz="3200" b="1"/>
              <a:t>中央明纹</a:t>
            </a:r>
          </a:p>
        </p:txBody>
      </p:sp>
      <p:grpSp>
        <p:nvGrpSpPr>
          <p:cNvPr id="6" name="Group 37"/>
          <p:cNvGrpSpPr>
            <a:grpSpLocks/>
          </p:cNvGrpSpPr>
          <p:nvPr/>
        </p:nvGrpSpPr>
        <p:grpSpPr bwMode="auto">
          <a:xfrm>
            <a:off x="3962400" y="1173163"/>
            <a:ext cx="4114800" cy="579437"/>
            <a:chOff x="1776" y="2640"/>
            <a:chExt cx="2350" cy="365"/>
          </a:xfrm>
        </p:grpSpPr>
        <p:graphicFrame>
          <p:nvGraphicFramePr>
            <p:cNvPr id="58368" name="Object 0"/>
            <p:cNvGraphicFramePr>
              <a:graphicFrameLocks noChangeAspect="1"/>
            </p:cNvGraphicFramePr>
            <p:nvPr/>
          </p:nvGraphicFramePr>
          <p:xfrm>
            <a:off x="2110" y="2676"/>
            <a:ext cx="480" cy="291"/>
          </p:xfrm>
          <a:graphic>
            <a:graphicData uri="http://schemas.openxmlformats.org/presentationml/2006/ole">
              <p:oleObj spid="_x0000_s24593" name="公式" r:id="rId6" imgW="507780" imgH="253890" progId="Equation.3">
                <p:embed/>
              </p:oleObj>
            </a:graphicData>
          </a:graphic>
        </p:graphicFrame>
        <p:sp>
          <p:nvSpPr>
            <p:cNvPr id="54311" name="Rectangle 39"/>
            <p:cNvSpPr>
              <a:spLocks noChangeArrowheads="1"/>
            </p:cNvSpPr>
            <p:nvPr/>
          </p:nvSpPr>
          <p:spPr bwMode="auto">
            <a:xfrm>
              <a:off x="1776" y="2640"/>
              <a:ext cx="2350"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a:latin typeface="Times New Roman" pitchFamily="18" charset="0"/>
                </a:rPr>
                <a:t>（          的两暗纹间）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08"/>
                                        </p:tgtEl>
                                        <p:attrNameLst>
                                          <p:attrName>style.visibility</p:attrName>
                                        </p:attrNameLst>
                                      </p:cBhvr>
                                      <p:to>
                                        <p:strVal val="visible"/>
                                      </p:to>
                                    </p:set>
                                    <p:animEffect transition="in" filter="blinds(horizontal)">
                                      <p:cBhvr>
                                        <p:cTn id="7" dur="500"/>
                                        <p:tgtEl>
                                          <p:spTgt spid="543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292D615E-26B7-4EEA-9A7C-280367E2DBBC}" type="slidenum">
              <a:rPr lang="en-US" altLang="zh-CN"/>
              <a:pPr/>
              <a:t>16</a:t>
            </a:fld>
            <a:endParaRPr lang="en-US" altLang="zh-CN"/>
          </a:p>
        </p:txBody>
      </p:sp>
      <p:sp>
        <p:nvSpPr>
          <p:cNvPr id="41987" name="Rectangle 3"/>
          <p:cNvSpPr>
            <a:spLocks noChangeArrowheads="1"/>
          </p:cNvSpPr>
          <p:nvPr/>
        </p:nvSpPr>
        <p:spPr bwMode="auto">
          <a:xfrm>
            <a:off x="609600" y="914400"/>
            <a:ext cx="8077200" cy="579438"/>
          </a:xfrm>
          <a:prstGeom prst="rect">
            <a:avLst/>
          </a:prstGeom>
          <a:noFill/>
          <a:ln w="9525">
            <a:noFill/>
            <a:miter lim="800000"/>
            <a:headEnd/>
            <a:tailEnd type="none" w="sm" len="lg"/>
          </a:ln>
          <a:effectLst/>
        </p:spPr>
        <p:txBody>
          <a:bodyPr>
            <a:spAutoFit/>
          </a:bodyPr>
          <a:lstStyle/>
          <a:p>
            <a:pPr>
              <a:spcBef>
                <a:spcPct val="50000"/>
              </a:spcBef>
              <a:buFontTx/>
              <a:buBlip>
                <a:blip r:embed="rId4"/>
              </a:buBlip>
            </a:pPr>
            <a:r>
              <a:rPr lang="en-US" altLang="zh-CN" sz="3200" b="1">
                <a:latin typeface="宋体" pitchFamily="2" charset="-122"/>
              </a:rPr>
              <a:t> </a:t>
            </a:r>
            <a:r>
              <a:rPr lang="zh-CN" altLang="en-US" sz="3200" b="1">
                <a:latin typeface="宋体" pitchFamily="2" charset="-122"/>
              </a:rPr>
              <a:t>单缝宽度变化，中央明纹宽度如何变化？</a:t>
            </a:r>
          </a:p>
        </p:txBody>
      </p:sp>
    </p:spTree>
    <p:controls>
      <p:control spid="25605" name="ShockwaveFlash1" r:id="rId2" imgW="6004766" imgH="4535733"/>
    </p:controls>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546FE660-6B59-4E29-82BA-99AEF6AEECFA}" type="slidenum">
              <a:rPr lang="en-US" altLang="zh-CN"/>
              <a:pPr/>
              <a:t>17</a:t>
            </a:fld>
            <a:endParaRPr lang="en-US" altLang="zh-CN"/>
          </a:p>
        </p:txBody>
      </p:sp>
      <p:grpSp>
        <p:nvGrpSpPr>
          <p:cNvPr id="2" name="Group 8"/>
          <p:cNvGrpSpPr>
            <a:grpSpLocks/>
          </p:cNvGrpSpPr>
          <p:nvPr/>
        </p:nvGrpSpPr>
        <p:grpSpPr bwMode="auto">
          <a:xfrm>
            <a:off x="990600" y="1582738"/>
            <a:ext cx="6934200" cy="4589462"/>
            <a:chOff x="624" y="864"/>
            <a:chExt cx="4416" cy="3132"/>
          </a:xfrm>
        </p:grpSpPr>
        <p:grpSp>
          <p:nvGrpSpPr>
            <p:cNvPr id="3" name="Group 2"/>
            <p:cNvGrpSpPr>
              <a:grpSpLocks/>
            </p:cNvGrpSpPr>
            <p:nvPr/>
          </p:nvGrpSpPr>
          <p:grpSpPr bwMode="auto">
            <a:xfrm>
              <a:off x="960" y="3600"/>
              <a:ext cx="4032" cy="396"/>
              <a:chOff x="1728" y="768"/>
              <a:chExt cx="4032" cy="396"/>
            </a:xfrm>
          </p:grpSpPr>
          <p:sp>
            <p:nvSpPr>
              <p:cNvPr id="43011" name="Text Box 3"/>
              <p:cNvSpPr txBox="1">
                <a:spLocks noChangeArrowheads="1"/>
              </p:cNvSpPr>
              <p:nvPr/>
            </p:nvSpPr>
            <p:spPr bwMode="auto">
              <a:xfrm>
                <a:off x="1906" y="769"/>
                <a:ext cx="3854" cy="395"/>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越大，  越大，衍射效应越明显</a:t>
                </a:r>
                <a:r>
                  <a:rPr lang="en-US" altLang="zh-CN" sz="3200" b="1">
                    <a:latin typeface="Times New Roman" pitchFamily="18" charset="0"/>
                  </a:rPr>
                  <a:t>.</a:t>
                </a:r>
              </a:p>
            </p:txBody>
          </p:sp>
          <p:graphicFrame>
            <p:nvGraphicFramePr>
              <p:cNvPr id="43012" name="Object 4"/>
              <p:cNvGraphicFramePr>
                <a:graphicFrameLocks noChangeAspect="1"/>
              </p:cNvGraphicFramePr>
              <p:nvPr/>
            </p:nvGraphicFramePr>
            <p:xfrm>
              <a:off x="1728" y="799"/>
              <a:ext cx="243" cy="305"/>
            </p:xfrm>
            <a:graphic>
              <a:graphicData uri="http://schemas.openxmlformats.org/presentationml/2006/ole">
                <p:oleObj spid="_x0000_s26635" name="公式" r:id="rId4" imgW="190417" imgH="241195" progId="Equation.3">
                  <p:embed/>
                </p:oleObj>
              </a:graphicData>
            </a:graphic>
          </p:graphicFrame>
          <p:graphicFrame>
            <p:nvGraphicFramePr>
              <p:cNvPr id="43013" name="Object 5"/>
              <p:cNvGraphicFramePr>
                <a:graphicFrameLocks noChangeAspect="1"/>
              </p:cNvGraphicFramePr>
              <p:nvPr/>
            </p:nvGraphicFramePr>
            <p:xfrm>
              <a:off x="2640" y="768"/>
              <a:ext cx="261" cy="384"/>
            </p:xfrm>
            <a:graphic>
              <a:graphicData uri="http://schemas.openxmlformats.org/presentationml/2006/ole">
                <p:oleObj spid="_x0000_s26636" name="公式" r:id="rId5" imgW="215619" imgH="317087" progId="Equation.3">
                  <p:embed/>
                </p:oleObj>
              </a:graphicData>
            </a:graphic>
          </p:graphicFrame>
        </p:grpSp>
      </p:grpSp>
      <p:sp>
        <p:nvSpPr>
          <p:cNvPr id="43015" name="Rectangle 7"/>
          <p:cNvSpPr>
            <a:spLocks noChangeArrowheads="1"/>
          </p:cNvSpPr>
          <p:nvPr/>
        </p:nvSpPr>
        <p:spPr bwMode="auto">
          <a:xfrm>
            <a:off x="762000" y="944563"/>
            <a:ext cx="7927975" cy="579437"/>
          </a:xfrm>
          <a:prstGeom prst="rect">
            <a:avLst/>
          </a:prstGeom>
          <a:noFill/>
          <a:ln w="9525">
            <a:noFill/>
            <a:miter lim="800000"/>
            <a:headEnd/>
            <a:tailEnd type="none" w="sm" len="lg"/>
          </a:ln>
          <a:effectLst/>
        </p:spPr>
        <p:txBody>
          <a:bodyPr>
            <a:spAutoFit/>
          </a:bodyPr>
          <a:lstStyle/>
          <a:p>
            <a:pPr>
              <a:spcBef>
                <a:spcPct val="50000"/>
              </a:spcBef>
              <a:buFontTx/>
              <a:buBlip>
                <a:blip r:embed="rId6"/>
              </a:buBlip>
            </a:pPr>
            <a:r>
              <a:rPr lang="en-US" altLang="zh-CN" sz="3200" b="1">
                <a:latin typeface="宋体" pitchFamily="2" charset="-122"/>
              </a:rPr>
              <a:t>  </a:t>
            </a:r>
            <a:r>
              <a:rPr lang="zh-CN" altLang="en-US" sz="3200" b="1">
                <a:latin typeface="宋体" pitchFamily="2" charset="-122"/>
              </a:rPr>
              <a:t>入射波长变化，衍射效应如何变化 </a:t>
            </a:r>
            <a:r>
              <a:rPr lang="en-US" altLang="zh-CN" sz="3200" b="1">
                <a:latin typeface="宋体" pitchFamily="2" charset="-122"/>
              </a:rPr>
              <a:t>?</a:t>
            </a:r>
          </a:p>
        </p:txBody>
      </p:sp>
    </p:spTree>
    <p:controls>
      <p:control spid="26637" name="ShockwaveFlash1" r:id="rId2" imgW="6935168" imgH="3868714"/>
    </p:controls>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44230366-39F6-4EB6-BAAD-E8F263D72C3C}" type="slidenum">
              <a:rPr lang="en-US" altLang="zh-CN"/>
              <a:pPr/>
              <a:t>18</a:t>
            </a:fld>
            <a:endParaRPr lang="en-US" altLang="zh-CN"/>
          </a:p>
        </p:txBody>
      </p:sp>
      <p:sp>
        <p:nvSpPr>
          <p:cNvPr id="44034" name="Text Box 2"/>
          <p:cNvSpPr txBox="1">
            <a:spLocks noChangeArrowheads="1"/>
          </p:cNvSpPr>
          <p:nvPr/>
        </p:nvSpPr>
        <p:spPr bwMode="auto">
          <a:xfrm>
            <a:off x="609600" y="868363"/>
            <a:ext cx="60960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itchFamily="18" charset="0"/>
              </a:rPr>
              <a:t>3</a:t>
            </a:r>
            <a:r>
              <a:rPr lang="en-US" altLang="zh-CN" sz="3200" b="1">
                <a:solidFill>
                  <a:srgbClr val="CC0000"/>
                </a:solidFill>
                <a:latin typeface="宋体" pitchFamily="2" charset="-122"/>
              </a:rPr>
              <a:t>)</a:t>
            </a:r>
            <a:r>
              <a:rPr lang="zh-CN" altLang="en-US" sz="3200" b="1"/>
              <a:t>条纹宽度（相邻条纹间距）</a:t>
            </a:r>
          </a:p>
        </p:txBody>
      </p:sp>
      <p:grpSp>
        <p:nvGrpSpPr>
          <p:cNvPr id="2" name="Group 22"/>
          <p:cNvGrpSpPr>
            <a:grpSpLocks/>
          </p:cNvGrpSpPr>
          <p:nvPr/>
        </p:nvGrpSpPr>
        <p:grpSpPr bwMode="auto">
          <a:xfrm>
            <a:off x="1093788" y="3670300"/>
            <a:ext cx="7440612" cy="1130300"/>
            <a:chOff x="497" y="2312"/>
            <a:chExt cx="4687" cy="712"/>
          </a:xfrm>
        </p:grpSpPr>
        <p:sp>
          <p:nvSpPr>
            <p:cNvPr id="44043" name="Rectangle 11"/>
            <p:cNvSpPr>
              <a:spLocks noChangeArrowheads="1"/>
            </p:cNvSpPr>
            <p:nvPr/>
          </p:nvSpPr>
          <p:spPr bwMode="auto">
            <a:xfrm>
              <a:off x="497" y="2352"/>
              <a:ext cx="4639" cy="672"/>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type="none" w="sm" len="lg"/>
            </a:ln>
            <a:effectLst/>
          </p:spPr>
          <p:txBody>
            <a:bodyPr wrap="none" anchor="ctr"/>
            <a:lstStyle/>
            <a:p>
              <a:endParaRPr lang="zh-CN" altLang="en-US"/>
            </a:p>
          </p:txBody>
        </p:sp>
        <p:graphicFrame>
          <p:nvGraphicFramePr>
            <p:cNvPr id="44044" name="Object 12"/>
            <p:cNvGraphicFramePr>
              <a:graphicFrameLocks noChangeAspect="1"/>
            </p:cNvGraphicFramePr>
            <p:nvPr/>
          </p:nvGraphicFramePr>
          <p:xfrm>
            <a:off x="595" y="2353"/>
            <a:ext cx="2285" cy="655"/>
          </p:xfrm>
          <a:graphic>
            <a:graphicData uri="http://schemas.openxmlformats.org/presentationml/2006/ole">
              <p:oleObj spid="_x0000_s27659" name="Equation" r:id="rId3" imgW="1345616" imgH="393529" progId="Equation.3">
                <p:embed/>
              </p:oleObj>
            </a:graphicData>
          </a:graphic>
        </p:graphicFrame>
        <p:sp>
          <p:nvSpPr>
            <p:cNvPr id="44045" name="Text Box 13"/>
            <p:cNvSpPr txBox="1">
              <a:spLocks noChangeArrowheads="1"/>
            </p:cNvSpPr>
            <p:nvPr/>
          </p:nvSpPr>
          <p:spPr bwMode="auto">
            <a:xfrm>
              <a:off x="3181" y="2312"/>
              <a:ext cx="2003" cy="672"/>
            </a:xfrm>
            <a:prstGeom prst="rect">
              <a:avLst/>
            </a:prstGeom>
            <a:noFill/>
            <a:ln w="9525">
              <a:noFill/>
              <a:miter lim="800000"/>
              <a:headEnd/>
              <a:tailEnd type="none" w="sm" len="lg"/>
            </a:ln>
            <a:effectLst/>
          </p:spPr>
          <p:txBody>
            <a:bodyPr>
              <a:spAutoFit/>
            </a:bodyPr>
            <a:lstStyle/>
            <a:p>
              <a:pPr>
                <a:spcBef>
                  <a:spcPct val="50000"/>
                </a:spcBef>
              </a:pPr>
              <a:r>
                <a:rPr lang="zh-CN" altLang="en-US" sz="3200" b="1"/>
                <a:t>除了中央明纹外其它明纹的宽度</a:t>
              </a:r>
            </a:p>
          </p:txBody>
        </p:sp>
      </p:grpSp>
      <p:grpSp>
        <p:nvGrpSpPr>
          <p:cNvPr id="3" name="Group 16"/>
          <p:cNvGrpSpPr>
            <a:grpSpLocks/>
          </p:cNvGrpSpPr>
          <p:nvPr/>
        </p:nvGrpSpPr>
        <p:grpSpPr bwMode="auto">
          <a:xfrm>
            <a:off x="1066800" y="1730375"/>
            <a:ext cx="7772400" cy="1720850"/>
            <a:chOff x="768" y="1090"/>
            <a:chExt cx="4896" cy="1084"/>
          </a:xfrm>
        </p:grpSpPr>
        <p:graphicFrame>
          <p:nvGraphicFramePr>
            <p:cNvPr id="44049" name="Object 17"/>
            <p:cNvGraphicFramePr>
              <a:graphicFrameLocks noChangeAspect="1"/>
            </p:cNvGraphicFramePr>
            <p:nvPr/>
          </p:nvGraphicFramePr>
          <p:xfrm>
            <a:off x="1008" y="1090"/>
            <a:ext cx="2352" cy="609"/>
          </p:xfrm>
          <a:graphic>
            <a:graphicData uri="http://schemas.openxmlformats.org/presentationml/2006/ole">
              <p:oleObj spid="_x0000_s27660" name="公式" r:id="rId4" imgW="2209800" imgH="609600" progId="Equation.3">
                <p:embed/>
              </p:oleObj>
            </a:graphicData>
          </a:graphic>
        </p:graphicFrame>
        <p:sp>
          <p:nvSpPr>
            <p:cNvPr id="44050" name="Text Box 18"/>
            <p:cNvSpPr txBox="1">
              <a:spLocks noChangeArrowheads="1"/>
            </p:cNvSpPr>
            <p:nvPr/>
          </p:nvSpPr>
          <p:spPr bwMode="auto">
            <a:xfrm>
              <a:off x="3312" y="1186"/>
              <a:ext cx="2352"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CC"/>
                  </a:solidFill>
                  <a:latin typeface="Times New Roman" pitchFamily="18" charset="0"/>
                </a:rPr>
                <a:t>干涉相消（</a:t>
              </a:r>
              <a:r>
                <a:rPr lang="zh-CN" altLang="en-US" sz="3200" b="1">
                  <a:solidFill>
                    <a:srgbClr val="0000CC"/>
                  </a:solidFill>
                  <a:effectLst>
                    <a:outerShdw blurRad="38100" dist="38100" dir="2700000" algn="tl">
                      <a:srgbClr val="C0C0C0"/>
                    </a:outerShdw>
                  </a:effectLst>
                  <a:latin typeface="Times New Roman" pitchFamily="18" charset="0"/>
                </a:rPr>
                <a:t>暗纹</a:t>
              </a:r>
              <a:r>
                <a:rPr lang="zh-CN" altLang="en-US" sz="3200" b="1">
                  <a:solidFill>
                    <a:srgbClr val="0000CC"/>
                  </a:solidFill>
                  <a:latin typeface="Times New Roman" pitchFamily="18" charset="0"/>
                </a:rPr>
                <a:t>）</a:t>
              </a:r>
              <a:endParaRPr lang="zh-CN" altLang="en-US" sz="3200" b="1">
                <a:solidFill>
                  <a:srgbClr val="0000FF"/>
                </a:solidFill>
                <a:latin typeface="Times New Roman" pitchFamily="18" charset="0"/>
              </a:endParaRPr>
            </a:p>
          </p:txBody>
        </p:sp>
        <p:graphicFrame>
          <p:nvGraphicFramePr>
            <p:cNvPr id="44051" name="Object 19"/>
            <p:cNvGraphicFramePr>
              <a:graphicFrameLocks noChangeAspect="1"/>
            </p:cNvGraphicFramePr>
            <p:nvPr/>
          </p:nvGraphicFramePr>
          <p:xfrm>
            <a:off x="1008" y="1570"/>
            <a:ext cx="2016" cy="604"/>
          </p:xfrm>
          <a:graphic>
            <a:graphicData uri="http://schemas.openxmlformats.org/presentationml/2006/ole">
              <p:oleObj spid="_x0000_s27661" name="公式" r:id="rId5" imgW="2019300" imgH="609600" progId="Equation.3">
                <p:embed/>
              </p:oleObj>
            </a:graphicData>
          </a:graphic>
        </p:graphicFrame>
        <p:sp>
          <p:nvSpPr>
            <p:cNvPr id="44052" name="Text Box 20"/>
            <p:cNvSpPr txBox="1">
              <a:spLocks noChangeArrowheads="1"/>
            </p:cNvSpPr>
            <p:nvPr/>
          </p:nvSpPr>
          <p:spPr bwMode="auto">
            <a:xfrm>
              <a:off x="3312" y="1714"/>
              <a:ext cx="2256"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干涉加强（</a:t>
              </a:r>
              <a:r>
                <a:rPr lang="zh-CN" altLang="en-US" sz="3200" b="1">
                  <a:solidFill>
                    <a:srgbClr val="CC0000"/>
                  </a:solidFill>
                  <a:effectLst>
                    <a:outerShdw blurRad="38100" dist="38100" dir="2700000" algn="tl">
                      <a:srgbClr val="C0C0C0"/>
                    </a:outerShdw>
                  </a:effectLst>
                  <a:latin typeface="Times New Roman" pitchFamily="18" charset="0"/>
                </a:rPr>
                <a:t>明纹</a:t>
              </a:r>
              <a:r>
                <a:rPr lang="zh-CN" altLang="en-US" sz="3200" b="1">
                  <a:solidFill>
                    <a:srgbClr val="CC0000"/>
                  </a:solidFill>
                  <a:latin typeface="Times New Roman" pitchFamily="18" charset="0"/>
                </a:rPr>
                <a:t>）</a:t>
              </a:r>
            </a:p>
          </p:txBody>
        </p:sp>
        <p:sp>
          <p:nvSpPr>
            <p:cNvPr id="44053" name="AutoShape 21"/>
            <p:cNvSpPr>
              <a:spLocks/>
            </p:cNvSpPr>
            <p:nvPr/>
          </p:nvSpPr>
          <p:spPr bwMode="auto">
            <a:xfrm>
              <a:off x="768" y="1282"/>
              <a:ext cx="192" cy="672"/>
            </a:xfrm>
            <a:prstGeom prst="leftBrace">
              <a:avLst>
                <a:gd name="adj1" fmla="val 29167"/>
                <a:gd name="adj2" fmla="val 50000"/>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10"/>
          </p:nvPr>
        </p:nvSpPr>
        <p:spPr/>
        <p:txBody>
          <a:bodyPr/>
          <a:lstStyle/>
          <a:p>
            <a:fld id="{ECAC1BB2-5AB3-496D-9B0C-9C95F3C08831}" type="slidenum">
              <a:rPr lang="en-US" altLang="zh-CN"/>
              <a:pPr/>
              <a:t>19</a:t>
            </a:fld>
            <a:endParaRPr lang="en-US" altLang="zh-CN"/>
          </a:p>
        </p:txBody>
      </p:sp>
      <p:grpSp>
        <p:nvGrpSpPr>
          <p:cNvPr id="2" name="Group 26"/>
          <p:cNvGrpSpPr>
            <a:grpSpLocks/>
          </p:cNvGrpSpPr>
          <p:nvPr/>
        </p:nvGrpSpPr>
        <p:grpSpPr bwMode="auto">
          <a:xfrm>
            <a:off x="609600" y="3124200"/>
            <a:ext cx="8077200" cy="1752600"/>
            <a:chOff x="384" y="1968"/>
            <a:chExt cx="5088" cy="1104"/>
          </a:xfrm>
        </p:grpSpPr>
        <p:sp>
          <p:nvSpPr>
            <p:cNvPr id="45059" name="Rectangle 3"/>
            <p:cNvSpPr>
              <a:spLocks noChangeArrowheads="1"/>
            </p:cNvSpPr>
            <p:nvPr/>
          </p:nvSpPr>
          <p:spPr bwMode="auto">
            <a:xfrm>
              <a:off x="384" y="1968"/>
              <a:ext cx="5088" cy="110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5060" name="Line 4"/>
            <p:cNvSpPr>
              <a:spLocks noChangeShapeType="1"/>
            </p:cNvSpPr>
            <p:nvPr/>
          </p:nvSpPr>
          <p:spPr bwMode="auto">
            <a:xfrm>
              <a:off x="480" y="2549"/>
              <a:ext cx="2640" cy="0"/>
            </a:xfrm>
            <a:prstGeom prst="line">
              <a:avLst/>
            </a:prstGeom>
            <a:noFill/>
            <a:ln w="12700">
              <a:solidFill>
                <a:schemeClr val="tx1"/>
              </a:solidFill>
              <a:prstDash val="lgDashDot"/>
              <a:round/>
              <a:headEnd/>
              <a:tailEnd/>
            </a:ln>
            <a:effectLst/>
          </p:spPr>
          <p:txBody>
            <a:bodyPr wrap="none" anchor="ctr"/>
            <a:lstStyle/>
            <a:p>
              <a:endParaRPr lang="zh-CN" altLang="en-US"/>
            </a:p>
          </p:txBody>
        </p:sp>
        <p:sp>
          <p:nvSpPr>
            <p:cNvPr id="45064" name="Line 8"/>
            <p:cNvSpPr>
              <a:spLocks noChangeShapeType="1"/>
            </p:cNvSpPr>
            <p:nvPr/>
          </p:nvSpPr>
          <p:spPr bwMode="auto">
            <a:xfrm flipH="1">
              <a:off x="628" y="2405"/>
              <a:ext cx="1218" cy="0"/>
            </a:xfrm>
            <a:prstGeom prst="line">
              <a:avLst/>
            </a:prstGeom>
            <a:noFill/>
            <a:ln w="19050">
              <a:solidFill>
                <a:srgbClr val="0000FF"/>
              </a:solidFill>
              <a:round/>
              <a:headEnd/>
              <a:tailEnd/>
            </a:ln>
            <a:effectLst/>
          </p:spPr>
          <p:txBody>
            <a:bodyPr wrap="none" anchor="ctr"/>
            <a:lstStyle/>
            <a:p>
              <a:endParaRPr lang="zh-CN" altLang="en-US"/>
            </a:p>
          </p:txBody>
        </p:sp>
        <p:sp>
          <p:nvSpPr>
            <p:cNvPr id="45065" name="Line 9"/>
            <p:cNvSpPr>
              <a:spLocks noChangeShapeType="1"/>
            </p:cNvSpPr>
            <p:nvPr/>
          </p:nvSpPr>
          <p:spPr bwMode="auto">
            <a:xfrm flipH="1">
              <a:off x="624" y="2549"/>
              <a:ext cx="1218" cy="0"/>
            </a:xfrm>
            <a:prstGeom prst="line">
              <a:avLst/>
            </a:prstGeom>
            <a:noFill/>
            <a:ln w="19050">
              <a:solidFill>
                <a:srgbClr val="0000FF"/>
              </a:solidFill>
              <a:round/>
              <a:headEnd/>
              <a:tailEnd/>
            </a:ln>
            <a:effectLst/>
          </p:spPr>
          <p:txBody>
            <a:bodyPr wrap="none" anchor="ctr"/>
            <a:lstStyle/>
            <a:p>
              <a:endParaRPr lang="zh-CN" altLang="en-US"/>
            </a:p>
          </p:txBody>
        </p:sp>
        <p:sp>
          <p:nvSpPr>
            <p:cNvPr id="45066" name="Line 10"/>
            <p:cNvSpPr>
              <a:spLocks noChangeShapeType="1"/>
            </p:cNvSpPr>
            <p:nvPr/>
          </p:nvSpPr>
          <p:spPr bwMode="auto">
            <a:xfrm>
              <a:off x="1846" y="2405"/>
              <a:ext cx="986" cy="144"/>
            </a:xfrm>
            <a:prstGeom prst="line">
              <a:avLst/>
            </a:prstGeom>
            <a:noFill/>
            <a:ln w="19050">
              <a:solidFill>
                <a:srgbClr val="0000FF"/>
              </a:solidFill>
              <a:round/>
              <a:headEnd/>
              <a:tailEnd/>
            </a:ln>
            <a:effectLst/>
          </p:spPr>
          <p:txBody>
            <a:bodyPr wrap="none" anchor="ctr"/>
            <a:lstStyle/>
            <a:p>
              <a:endParaRPr lang="zh-CN" altLang="en-US"/>
            </a:p>
          </p:txBody>
        </p:sp>
        <p:sp>
          <p:nvSpPr>
            <p:cNvPr id="45067" name="Line 11"/>
            <p:cNvSpPr>
              <a:spLocks noChangeShapeType="1"/>
            </p:cNvSpPr>
            <p:nvPr/>
          </p:nvSpPr>
          <p:spPr bwMode="auto">
            <a:xfrm flipV="1">
              <a:off x="1824" y="2549"/>
              <a:ext cx="982" cy="0"/>
            </a:xfrm>
            <a:prstGeom prst="line">
              <a:avLst/>
            </a:prstGeom>
            <a:noFill/>
            <a:ln w="19050">
              <a:solidFill>
                <a:srgbClr val="0000FF"/>
              </a:solidFill>
              <a:round/>
              <a:headEnd/>
              <a:tailEnd/>
            </a:ln>
            <a:effectLst/>
          </p:spPr>
          <p:txBody>
            <a:bodyPr wrap="none" anchor="ctr"/>
            <a:lstStyle/>
            <a:p>
              <a:endParaRPr lang="zh-CN" altLang="en-US"/>
            </a:p>
          </p:txBody>
        </p:sp>
        <p:sp>
          <p:nvSpPr>
            <p:cNvPr id="45068" name="Oval 12"/>
            <p:cNvSpPr>
              <a:spLocks noChangeArrowheads="1"/>
            </p:cNvSpPr>
            <p:nvPr/>
          </p:nvSpPr>
          <p:spPr bwMode="auto">
            <a:xfrm>
              <a:off x="1728" y="2233"/>
              <a:ext cx="118" cy="689"/>
            </a:xfrm>
            <a:prstGeom prst="ellipse">
              <a:avLst/>
            </a:prstGeom>
            <a:solidFill>
              <a:srgbClr val="00FF99">
                <a:alpha val="50000"/>
              </a:srgbClr>
            </a:solidFill>
            <a:ln w="19050">
              <a:solidFill>
                <a:schemeClr val="tx1"/>
              </a:solidFill>
              <a:round/>
              <a:headEnd/>
              <a:tailEnd/>
            </a:ln>
            <a:effectLst/>
          </p:spPr>
          <p:txBody>
            <a:bodyPr wrap="none" anchor="ctr"/>
            <a:lstStyle/>
            <a:p>
              <a:endParaRPr lang="zh-CN" altLang="en-US"/>
            </a:p>
          </p:txBody>
        </p:sp>
        <p:graphicFrame>
          <p:nvGraphicFramePr>
            <p:cNvPr id="59393" name="Object 1025"/>
            <p:cNvGraphicFramePr>
              <a:graphicFrameLocks noChangeAspect="1"/>
            </p:cNvGraphicFramePr>
            <p:nvPr/>
          </p:nvGraphicFramePr>
          <p:xfrm>
            <a:off x="2928" y="2549"/>
            <a:ext cx="250" cy="349"/>
          </p:xfrm>
          <a:graphic>
            <a:graphicData uri="http://schemas.openxmlformats.org/presentationml/2006/ole">
              <p:oleObj spid="_x0000_s28683" name="Equation" r:id="rId3" imgW="164957" imgH="190335" progId="Equation.3">
                <p:embed/>
              </p:oleObj>
            </a:graphicData>
          </a:graphic>
        </p:graphicFrame>
        <p:sp>
          <p:nvSpPr>
            <p:cNvPr id="45074" name="Rectangle 18"/>
            <p:cNvSpPr>
              <a:spLocks noChangeArrowheads="1"/>
            </p:cNvSpPr>
            <p:nvPr/>
          </p:nvSpPr>
          <p:spPr bwMode="auto">
            <a:xfrm>
              <a:off x="2832" y="2084"/>
              <a:ext cx="48" cy="930"/>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p:spPr>
          <p:txBody>
            <a:bodyPr wrap="none" anchor="ctr"/>
            <a:lstStyle/>
            <a:p>
              <a:endParaRPr lang="zh-CN" altLang="en-US"/>
            </a:p>
          </p:txBody>
        </p:sp>
        <p:sp>
          <p:nvSpPr>
            <p:cNvPr id="45075" name="Line 19"/>
            <p:cNvSpPr>
              <a:spLocks noChangeShapeType="1"/>
            </p:cNvSpPr>
            <p:nvPr/>
          </p:nvSpPr>
          <p:spPr bwMode="auto">
            <a:xfrm flipV="1">
              <a:off x="1776" y="2898"/>
              <a:ext cx="1056" cy="0"/>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graphicFrame>
          <p:nvGraphicFramePr>
            <p:cNvPr id="59394" name="Object 1026"/>
            <p:cNvGraphicFramePr>
              <a:graphicFrameLocks noChangeAspect="1"/>
            </p:cNvGraphicFramePr>
            <p:nvPr/>
          </p:nvGraphicFramePr>
          <p:xfrm>
            <a:off x="2208" y="2584"/>
            <a:ext cx="336" cy="366"/>
          </p:xfrm>
          <a:graphic>
            <a:graphicData uri="http://schemas.openxmlformats.org/presentationml/2006/ole">
              <p:oleObj spid="_x0000_s28684" name="公式" r:id="rId4" imgW="215713" imgH="304536" progId="Equation.3">
                <p:embed/>
              </p:oleObj>
            </a:graphicData>
          </a:graphic>
        </p:graphicFrame>
      </p:grpSp>
      <p:graphicFrame>
        <p:nvGraphicFramePr>
          <p:cNvPr id="59392" name="Object 1024"/>
          <p:cNvGraphicFramePr>
            <a:graphicFrameLocks noChangeAspect="1"/>
          </p:cNvGraphicFramePr>
          <p:nvPr/>
        </p:nvGraphicFramePr>
        <p:xfrm>
          <a:off x="1666875" y="3276600"/>
          <a:ext cx="314325" cy="381000"/>
        </p:xfrm>
        <a:graphic>
          <a:graphicData uri="http://schemas.openxmlformats.org/presentationml/2006/ole">
            <p:oleObj spid="_x0000_s28685" name="Equation" r:id="rId5" imgW="164885" imgH="164885" progId="Equation.3">
              <p:embed/>
            </p:oleObj>
          </a:graphicData>
        </a:graphic>
      </p:graphicFrame>
      <p:grpSp>
        <p:nvGrpSpPr>
          <p:cNvPr id="3" name="Group 25"/>
          <p:cNvGrpSpPr>
            <a:grpSpLocks/>
          </p:cNvGrpSpPr>
          <p:nvPr/>
        </p:nvGrpSpPr>
        <p:grpSpPr bwMode="auto">
          <a:xfrm>
            <a:off x="1993900" y="3314700"/>
            <a:ext cx="63500" cy="1244600"/>
            <a:chOff x="1256" y="2096"/>
            <a:chExt cx="40" cy="784"/>
          </a:xfrm>
        </p:grpSpPr>
        <p:sp>
          <p:nvSpPr>
            <p:cNvPr id="45062" name="Rectangle 6"/>
            <p:cNvSpPr>
              <a:spLocks noChangeArrowheads="1"/>
            </p:cNvSpPr>
            <p:nvPr/>
          </p:nvSpPr>
          <p:spPr bwMode="auto">
            <a:xfrm>
              <a:off x="1256" y="2192"/>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63" name="Rectangle 7"/>
            <p:cNvSpPr>
              <a:spLocks noChangeArrowheads="1"/>
            </p:cNvSpPr>
            <p:nvPr/>
          </p:nvSpPr>
          <p:spPr bwMode="auto">
            <a:xfrm>
              <a:off x="1256" y="2691"/>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71" name="Rectangle 15"/>
            <p:cNvSpPr>
              <a:spLocks noChangeArrowheads="1"/>
            </p:cNvSpPr>
            <p:nvPr/>
          </p:nvSpPr>
          <p:spPr bwMode="auto">
            <a:xfrm>
              <a:off x="1256" y="2096"/>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sp>
          <p:nvSpPr>
            <p:cNvPr id="45072" name="Rectangle 16"/>
            <p:cNvSpPr>
              <a:spLocks noChangeArrowheads="1"/>
            </p:cNvSpPr>
            <p:nvPr/>
          </p:nvSpPr>
          <p:spPr bwMode="auto">
            <a:xfrm>
              <a:off x="1256" y="2595"/>
              <a:ext cx="40" cy="189"/>
            </a:xfrm>
            <a:prstGeom prst="rect">
              <a:avLst/>
            </a:prstGeom>
            <a:solidFill>
              <a:srgbClr val="663300"/>
            </a:solidFill>
            <a:ln w="19050">
              <a:solidFill>
                <a:schemeClr val="tx1"/>
              </a:solidFill>
              <a:miter lim="800000"/>
              <a:headEnd/>
              <a:tailEnd/>
            </a:ln>
            <a:effectLst/>
          </p:spPr>
          <p:txBody>
            <a:bodyPr wrap="none" anchor="ctr"/>
            <a:lstStyle/>
            <a:p>
              <a:endParaRPr lang="zh-CN" altLang="en-US"/>
            </a:p>
          </p:txBody>
        </p:sp>
      </p:grpSp>
      <p:sp>
        <p:nvSpPr>
          <p:cNvPr id="45077" name="Text Box 21"/>
          <p:cNvSpPr txBox="1">
            <a:spLocks noChangeArrowheads="1"/>
          </p:cNvSpPr>
          <p:nvPr/>
        </p:nvSpPr>
        <p:spPr bwMode="auto">
          <a:xfrm>
            <a:off x="914400" y="838200"/>
            <a:ext cx="5105400"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4</a:t>
            </a:r>
            <a:r>
              <a:rPr lang="en-US" altLang="zh-CN" sz="3200" b="1">
                <a:solidFill>
                  <a:srgbClr val="CC0000"/>
                </a:solidFill>
                <a:latin typeface="宋体" pitchFamily="2" charset="-122"/>
              </a:rPr>
              <a:t>)</a:t>
            </a:r>
            <a:r>
              <a:rPr lang="zh-CN" altLang="en-US" sz="3200" b="1">
                <a:latin typeface="宋体" pitchFamily="2" charset="-122"/>
              </a:rPr>
              <a:t>单缝衍射的动态变化</a:t>
            </a:r>
          </a:p>
        </p:txBody>
      </p:sp>
      <p:sp>
        <p:nvSpPr>
          <p:cNvPr id="45078" name="Text Box 22"/>
          <p:cNvSpPr txBox="1">
            <a:spLocks noChangeArrowheads="1"/>
          </p:cNvSpPr>
          <p:nvPr/>
        </p:nvSpPr>
        <p:spPr bwMode="auto">
          <a:xfrm>
            <a:off x="5410200" y="3246438"/>
            <a:ext cx="3352800" cy="1554162"/>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单缝上移，零级明纹仍在透镜光轴上</a:t>
            </a:r>
            <a:r>
              <a:rPr lang="en-US" altLang="zh-CN" sz="3200" b="1">
                <a:latin typeface="Times New Roman" pitchFamily="18" charset="0"/>
              </a:rPr>
              <a:t>.</a:t>
            </a:r>
          </a:p>
        </p:txBody>
      </p:sp>
      <p:sp>
        <p:nvSpPr>
          <p:cNvPr id="45079" name="Rectangle 23"/>
          <p:cNvSpPr>
            <a:spLocks noChangeArrowheads="1"/>
          </p:cNvSpPr>
          <p:nvPr/>
        </p:nvSpPr>
        <p:spPr bwMode="auto">
          <a:xfrm>
            <a:off x="606425" y="1600200"/>
            <a:ext cx="8080375" cy="1066800"/>
          </a:xfrm>
          <a:prstGeom prst="rect">
            <a:avLst/>
          </a:prstGeom>
          <a:noFill/>
          <a:ln w="9525">
            <a:noFill/>
            <a:miter lim="800000"/>
            <a:headEnd/>
            <a:tailEnd type="none" w="sm" len="lg"/>
          </a:ln>
          <a:effectLst/>
        </p:spPr>
        <p:txBody>
          <a:bodyPr>
            <a:spAutoFit/>
          </a:bodyPr>
          <a:lstStyle/>
          <a:p>
            <a:pPr>
              <a:spcBef>
                <a:spcPct val="50000"/>
              </a:spcBef>
              <a:buFontTx/>
              <a:buBlip>
                <a:blip r:embed="rId6"/>
              </a:buBlip>
            </a:pPr>
            <a:r>
              <a:rPr lang="en-US" altLang="zh-CN" sz="3200" b="1">
                <a:latin typeface="宋体" pitchFamily="2" charset="-122"/>
              </a:rPr>
              <a:t> </a:t>
            </a:r>
            <a:r>
              <a:rPr lang="zh-CN" altLang="en-US" sz="3200" b="1">
                <a:latin typeface="宋体" pitchFamily="2" charset="-122"/>
              </a:rPr>
              <a:t>单缝</a:t>
            </a:r>
            <a:r>
              <a:rPr lang="zh-CN" altLang="en-US" sz="3200" b="1">
                <a:solidFill>
                  <a:srgbClr val="CC0000"/>
                </a:solidFill>
                <a:latin typeface="宋体" pitchFamily="2" charset="-122"/>
              </a:rPr>
              <a:t>上下</a:t>
            </a:r>
            <a:r>
              <a:rPr lang="zh-CN" altLang="en-US" sz="3200" b="1">
                <a:latin typeface="宋体" pitchFamily="2" charset="-122"/>
              </a:rPr>
              <a:t>移动，根据透镜成像原理衍射图</a:t>
            </a:r>
            <a:r>
              <a:rPr lang="zh-CN" altLang="en-US" sz="3200" b="1">
                <a:solidFill>
                  <a:srgbClr val="CC0000"/>
                </a:solidFill>
                <a:latin typeface="宋体" pitchFamily="2" charset="-122"/>
              </a:rPr>
              <a:t>不</a:t>
            </a:r>
            <a:r>
              <a:rPr lang="zh-CN" altLang="en-US" sz="3200" b="1">
                <a:latin typeface="宋体" pitchFamily="2" charset="-122"/>
              </a:rPr>
              <a:t>变 </a:t>
            </a:r>
            <a:r>
              <a:rPr lang="en-US" altLang="zh-CN" sz="32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blinds(horizontal)">
                                      <p:cBhvr>
                                        <p:cTn id="7" dur="500"/>
                                        <p:tgtEl>
                                          <p:spTgt spid="45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9"/>
                                        </p:tgtEl>
                                        <p:attrNameLst>
                                          <p:attrName>style.visibility</p:attrName>
                                        </p:attrNameLst>
                                      </p:cBhvr>
                                      <p:to>
                                        <p:strVal val="visible"/>
                                      </p:to>
                                    </p:set>
                                    <p:animEffect transition="in" filter="blinds(horizontal)">
                                      <p:cBhvr>
                                        <p:cTn id="12" dur="500"/>
                                        <p:tgtEl>
                                          <p:spTgt spid="450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78"/>
                                        </p:tgtEl>
                                        <p:attrNameLst>
                                          <p:attrName>style.visibility</p:attrName>
                                        </p:attrNameLst>
                                      </p:cBhvr>
                                      <p:to>
                                        <p:strVal val="visible"/>
                                      </p:to>
                                    </p:set>
                                    <p:animEffect transition="in" filter="blinds(horizontal)">
                                      <p:cBhvr>
                                        <p:cTn id="17" dur="5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autoUpdateAnimBg="0"/>
      <p:bldP spid="45078" grpId="0" autoUpdateAnimBg="0"/>
      <p:bldP spid="4507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7AD05F47-4A7B-4F91-A613-BD8A0BE646B7}" type="slidenum">
              <a:rPr lang="en-US" altLang="zh-CN"/>
              <a:pPr/>
              <a:t>2</a:t>
            </a:fld>
            <a:endParaRPr lang="en-US" altLang="zh-CN"/>
          </a:p>
        </p:txBody>
      </p:sp>
      <p:sp>
        <p:nvSpPr>
          <p:cNvPr id="16406" name="Rectangle 22"/>
          <p:cNvSpPr>
            <a:spLocks noChangeArrowheads="1"/>
          </p:cNvSpPr>
          <p:nvPr/>
        </p:nvSpPr>
        <p:spPr bwMode="auto">
          <a:xfrm>
            <a:off x="6348413" y="101600"/>
            <a:ext cx="2255837" cy="519113"/>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b="1">
                <a:solidFill>
                  <a:srgbClr val="000066"/>
                </a:solidFill>
                <a:latin typeface="楷体_GB2312" pitchFamily="49" charset="-122"/>
                <a:ea typeface="楷体_GB2312" pitchFamily="49" charset="-122"/>
              </a:rPr>
              <a:t>本章目录</a:t>
            </a:r>
          </a:p>
        </p:txBody>
      </p:sp>
      <p:sp>
        <p:nvSpPr>
          <p:cNvPr id="16407" name="Oval 23"/>
          <p:cNvSpPr>
            <a:spLocks noChangeArrowheads="1"/>
          </p:cNvSpPr>
          <p:nvPr/>
        </p:nvSpPr>
        <p:spPr bwMode="auto">
          <a:xfrm>
            <a:off x="4956175" y="584200"/>
            <a:ext cx="3824288"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
        <p:nvSpPr>
          <p:cNvPr id="16417" name="Rectangle 33">
            <a:hlinkClick r:id="rId2" action="ppaction://hlinksldjump"/>
          </p:cNvPr>
          <p:cNvSpPr>
            <a:spLocks noChangeArrowheads="1"/>
          </p:cNvSpPr>
          <p:nvPr/>
        </p:nvSpPr>
        <p:spPr bwMode="auto">
          <a:xfrm>
            <a:off x="1475656" y="836712"/>
            <a:ext cx="5684837" cy="482600"/>
          </a:xfrm>
          <a:prstGeom prst="rect">
            <a:avLst/>
          </a:prstGeom>
          <a:noFill/>
          <a:ln w="9525">
            <a:noFill/>
            <a:miter lim="800000"/>
            <a:headEnd/>
            <a:tailEnd/>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14-0 </a:t>
            </a:r>
            <a:r>
              <a:rPr kumimoji="1" lang="zh-CN" altLang="en-US" sz="3200" b="1" dirty="0">
                <a:solidFill>
                  <a:srgbClr val="000066"/>
                </a:solidFill>
                <a:latin typeface="楷体_GB2312" pitchFamily="49" charset="-122"/>
                <a:ea typeface="楷体_GB2312" pitchFamily="49" charset="-122"/>
              </a:rPr>
              <a:t>教学基本要求</a:t>
            </a:r>
          </a:p>
        </p:txBody>
      </p:sp>
      <p:sp>
        <p:nvSpPr>
          <p:cNvPr id="16420" name="Rectangle 36">
            <a:hlinkClick r:id="rId3"/>
          </p:cNvPr>
          <p:cNvSpPr>
            <a:spLocks noChangeArrowheads="1"/>
          </p:cNvSpPr>
          <p:nvPr/>
        </p:nvSpPr>
        <p:spPr bwMode="auto">
          <a:xfrm>
            <a:off x="1115616" y="2060848"/>
            <a:ext cx="3246437" cy="482600"/>
          </a:xfrm>
          <a:prstGeom prst="rect">
            <a:avLst/>
          </a:prstGeom>
          <a:noFill/>
          <a:ln w="9525">
            <a:noFill/>
            <a:miter lim="800000"/>
            <a:headEnd/>
            <a:tailEnd/>
          </a:ln>
          <a:effectLst/>
        </p:spPr>
        <p:txBody>
          <a:bodyPr>
            <a:spAutoFit/>
          </a:bodyPr>
          <a:lstStyle/>
          <a:p>
            <a:pPr>
              <a:lnSpc>
                <a:spcPct val="80000"/>
              </a:lnSpc>
              <a:spcBef>
                <a:spcPct val="50000"/>
              </a:spcBef>
            </a:pPr>
            <a:r>
              <a:rPr kumimoji="1" lang="en-US" altLang="zh-CN" sz="3200" b="1" dirty="0">
                <a:solidFill>
                  <a:srgbClr val="000066"/>
                </a:solidFill>
                <a:latin typeface="楷体_GB2312" pitchFamily="49" charset="-122"/>
                <a:ea typeface="楷体_GB2312" pitchFamily="49" charset="-122"/>
              </a:rPr>
              <a:t> </a:t>
            </a:r>
            <a:r>
              <a:rPr kumimoji="1" lang="en-US" altLang="zh-CN" sz="3200" b="1" dirty="0" smtClean="0">
                <a:solidFill>
                  <a:srgbClr val="000066"/>
                </a:solidFill>
                <a:latin typeface="楷体_GB2312" pitchFamily="49" charset="-122"/>
                <a:ea typeface="楷体_GB2312" pitchFamily="49" charset="-122"/>
              </a:rPr>
              <a:t>14-1 </a:t>
            </a:r>
            <a:r>
              <a:rPr kumimoji="1" lang="zh-CN" altLang="en-US" sz="3200" b="1" dirty="0">
                <a:solidFill>
                  <a:srgbClr val="000066"/>
                </a:solidFill>
                <a:latin typeface="楷体_GB2312" pitchFamily="49" charset="-122"/>
                <a:ea typeface="楷体_GB2312" pitchFamily="49" charset="-122"/>
              </a:rPr>
              <a:t>光的衍射</a:t>
            </a:r>
          </a:p>
        </p:txBody>
      </p:sp>
      <p:sp>
        <p:nvSpPr>
          <p:cNvPr id="16421" name="Rectangle 37">
            <a:hlinkClick r:id="rId4"/>
          </p:cNvPr>
          <p:cNvSpPr>
            <a:spLocks noChangeArrowheads="1"/>
          </p:cNvSpPr>
          <p:nvPr/>
        </p:nvSpPr>
        <p:spPr bwMode="auto">
          <a:xfrm>
            <a:off x="1331640" y="2780928"/>
            <a:ext cx="3200400" cy="482600"/>
          </a:xfrm>
          <a:prstGeom prst="rect">
            <a:avLst/>
          </a:prstGeom>
          <a:noFill/>
          <a:ln w="9525">
            <a:noFill/>
            <a:miter lim="800000"/>
            <a:headEnd/>
            <a:tailEnd/>
          </a:ln>
          <a:effectLst/>
        </p:spPr>
        <p:txBody>
          <a:bodyPr>
            <a:spAutoFit/>
          </a:bodyPr>
          <a:lstStyle/>
          <a:p>
            <a:pPr>
              <a:lnSpc>
                <a:spcPct val="80000"/>
              </a:lnSpc>
              <a:spcBef>
                <a:spcPct val="25000"/>
              </a:spcBef>
            </a:pPr>
            <a:r>
              <a:rPr kumimoji="1" lang="en-US" altLang="zh-CN" sz="3200" b="1" dirty="0" smtClean="0">
                <a:solidFill>
                  <a:srgbClr val="000066"/>
                </a:solidFill>
                <a:latin typeface="楷体_GB2312" pitchFamily="49" charset="-122"/>
                <a:ea typeface="楷体_GB2312" pitchFamily="49" charset="-122"/>
              </a:rPr>
              <a:t>14</a:t>
            </a:r>
            <a:r>
              <a:rPr kumimoji="1" lang="en-US" altLang="zh-CN" sz="3200" b="1" dirty="0" smtClean="0">
                <a:solidFill>
                  <a:srgbClr val="000066"/>
                </a:solidFill>
                <a:latin typeface="Times New Roman"/>
                <a:ea typeface="楷体_GB2312" pitchFamily="49" charset="-122"/>
              </a:rPr>
              <a:t>–2</a:t>
            </a:r>
            <a:r>
              <a:rPr kumimoji="1" lang="en-US" altLang="zh-CN" sz="3200" b="1" dirty="0" smtClean="0">
                <a:solidFill>
                  <a:srgbClr val="000066"/>
                </a:solidFill>
                <a:latin typeface="楷体_GB2312" pitchFamily="49" charset="-122"/>
                <a:ea typeface="楷体_GB2312" pitchFamily="49" charset="-122"/>
              </a:rPr>
              <a:t> </a:t>
            </a:r>
            <a:r>
              <a:rPr kumimoji="1" lang="zh-CN" altLang="en-US" sz="3200" b="1" dirty="0">
                <a:solidFill>
                  <a:srgbClr val="000066"/>
                </a:solidFill>
                <a:latin typeface="楷体_GB2312" pitchFamily="49" charset="-122"/>
                <a:ea typeface="楷体_GB2312" pitchFamily="49" charset="-122"/>
              </a:rPr>
              <a:t>单缝衍射</a:t>
            </a:r>
          </a:p>
        </p:txBody>
      </p:sp>
      <p:sp>
        <p:nvSpPr>
          <p:cNvPr id="14" name="Rectangle 24">
            <a:hlinkClick r:id="rId5"/>
          </p:cNvPr>
          <p:cNvSpPr>
            <a:spLocks noChangeArrowheads="1"/>
          </p:cNvSpPr>
          <p:nvPr/>
        </p:nvSpPr>
        <p:spPr bwMode="auto">
          <a:xfrm>
            <a:off x="1331640" y="3429000"/>
            <a:ext cx="7256462" cy="482600"/>
          </a:xfrm>
          <a:prstGeom prst="rect">
            <a:avLst/>
          </a:prstGeom>
          <a:noFill/>
          <a:ln w="9525">
            <a:noFill/>
            <a:miter lim="800000"/>
            <a:headEnd/>
            <a:tailEnd/>
          </a:ln>
          <a:effectLst/>
        </p:spPr>
        <p:txBody>
          <a:bodyPr>
            <a:spAutoFit/>
          </a:bodyPr>
          <a:lstStyle/>
          <a:p>
            <a:pPr>
              <a:lnSpc>
                <a:spcPct val="80000"/>
              </a:lnSpc>
            </a:pPr>
            <a:r>
              <a:rPr kumimoji="1" lang="en-US" altLang="zh-CN" sz="3200" b="1" dirty="0" smtClean="0">
                <a:solidFill>
                  <a:srgbClr val="000066"/>
                </a:solidFill>
                <a:latin typeface="楷体_GB2312" pitchFamily="49" charset="-122"/>
                <a:ea typeface="楷体_GB2312" pitchFamily="49" charset="-122"/>
              </a:rPr>
              <a:t>14-3 </a:t>
            </a:r>
            <a:r>
              <a:rPr kumimoji="1" lang="zh-CN" altLang="en-US" sz="3200" b="1" dirty="0">
                <a:solidFill>
                  <a:srgbClr val="000066"/>
                </a:solidFill>
                <a:latin typeface="楷体_GB2312" pitchFamily="49" charset="-122"/>
                <a:ea typeface="楷体_GB2312" pitchFamily="49" charset="-122"/>
              </a:rPr>
              <a:t>圆孔衍射 光学仪器的分辨本领</a:t>
            </a:r>
          </a:p>
        </p:txBody>
      </p:sp>
      <p:sp>
        <p:nvSpPr>
          <p:cNvPr id="15" name="Rectangle 23">
            <a:hlinkClick r:id="rId6"/>
          </p:cNvPr>
          <p:cNvSpPr>
            <a:spLocks noChangeArrowheads="1"/>
          </p:cNvSpPr>
          <p:nvPr/>
        </p:nvSpPr>
        <p:spPr bwMode="auto">
          <a:xfrm>
            <a:off x="1403648" y="4149080"/>
            <a:ext cx="3675062" cy="482600"/>
          </a:xfrm>
          <a:prstGeom prst="rect">
            <a:avLst/>
          </a:prstGeom>
          <a:noFill/>
          <a:ln w="9525">
            <a:noFill/>
            <a:miter lim="800000"/>
            <a:headEnd/>
            <a:tailEnd/>
          </a:ln>
          <a:effectLst/>
        </p:spPr>
        <p:txBody>
          <a:bodyPr>
            <a:spAutoFit/>
          </a:bodyPr>
          <a:lstStyle/>
          <a:p>
            <a:pPr>
              <a:lnSpc>
                <a:spcPct val="80000"/>
              </a:lnSpc>
              <a:spcBef>
                <a:spcPct val="25000"/>
              </a:spcBef>
            </a:pPr>
            <a:r>
              <a:rPr kumimoji="1" lang="en-US" altLang="zh-CN" sz="3200" b="1" dirty="0" smtClean="0">
                <a:solidFill>
                  <a:srgbClr val="000066"/>
                </a:solidFill>
                <a:latin typeface="楷体_GB2312" pitchFamily="49" charset="-122"/>
                <a:ea typeface="楷体_GB2312" pitchFamily="49" charset="-122"/>
              </a:rPr>
              <a:t>14-4 </a:t>
            </a:r>
            <a:r>
              <a:rPr kumimoji="1" lang="zh-CN" altLang="en-US" sz="3200" b="1" dirty="0">
                <a:solidFill>
                  <a:srgbClr val="000066"/>
                </a:solidFill>
                <a:latin typeface="楷体_GB2312" pitchFamily="49" charset="-122"/>
                <a:ea typeface="楷体_GB2312" pitchFamily="49" charset="-122"/>
              </a:rPr>
              <a:t>衍射光栅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10"/>
          </p:nvPr>
        </p:nvSpPr>
        <p:spPr/>
        <p:txBody>
          <a:bodyPr/>
          <a:lstStyle/>
          <a:p>
            <a:fld id="{0DCB046E-D259-4C9E-B8D0-6DD8D39DCA2F}" type="slidenum">
              <a:rPr lang="en-US" altLang="zh-CN"/>
              <a:pPr/>
              <a:t>20</a:t>
            </a:fld>
            <a:endParaRPr lang="en-US" altLang="zh-CN"/>
          </a:p>
        </p:txBody>
      </p:sp>
      <p:grpSp>
        <p:nvGrpSpPr>
          <p:cNvPr id="2" name="Group 33"/>
          <p:cNvGrpSpPr>
            <a:grpSpLocks/>
          </p:cNvGrpSpPr>
          <p:nvPr/>
        </p:nvGrpSpPr>
        <p:grpSpPr bwMode="auto">
          <a:xfrm>
            <a:off x="4648200" y="1905000"/>
            <a:ext cx="3886200" cy="2514600"/>
            <a:chOff x="2928" y="1200"/>
            <a:chExt cx="2448" cy="1584"/>
          </a:xfrm>
        </p:grpSpPr>
        <p:sp>
          <p:nvSpPr>
            <p:cNvPr id="46083" name="Rectangle 3"/>
            <p:cNvSpPr>
              <a:spLocks noChangeArrowheads="1"/>
            </p:cNvSpPr>
            <p:nvPr/>
          </p:nvSpPr>
          <p:spPr bwMode="auto">
            <a:xfrm>
              <a:off x="2928" y="1200"/>
              <a:ext cx="2448" cy="158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6084" name="Rectangle 4"/>
            <p:cNvSpPr>
              <a:spLocks noChangeArrowheads="1"/>
            </p:cNvSpPr>
            <p:nvPr/>
          </p:nvSpPr>
          <p:spPr bwMode="auto">
            <a:xfrm>
              <a:off x="4128" y="134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6085" name="Rectangle 5"/>
            <p:cNvSpPr>
              <a:spLocks noChangeArrowheads="1"/>
            </p:cNvSpPr>
            <p:nvPr/>
          </p:nvSpPr>
          <p:spPr bwMode="auto">
            <a:xfrm>
              <a:off x="4128" y="230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6086" name="Line 6"/>
            <p:cNvSpPr>
              <a:spLocks noChangeShapeType="1"/>
            </p:cNvSpPr>
            <p:nvPr/>
          </p:nvSpPr>
          <p:spPr bwMode="auto">
            <a:xfrm>
              <a:off x="3120" y="1728"/>
              <a:ext cx="211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60422" name="Object 6"/>
            <p:cNvGraphicFramePr>
              <a:graphicFrameLocks noChangeAspect="1"/>
            </p:cNvGraphicFramePr>
            <p:nvPr/>
          </p:nvGraphicFramePr>
          <p:xfrm>
            <a:off x="3120" y="1776"/>
            <a:ext cx="183" cy="281"/>
          </p:xfrm>
          <a:graphic>
            <a:graphicData uri="http://schemas.openxmlformats.org/presentationml/2006/ole">
              <p:oleObj spid="_x0000_s29725" name="公式" r:id="rId3" imgW="164957" imgH="253780" progId="Equation.3">
                <p:embed/>
              </p:oleObj>
            </a:graphicData>
          </a:graphic>
        </p:graphicFrame>
        <p:sp>
          <p:nvSpPr>
            <p:cNvPr id="46088" name="Line 8"/>
            <p:cNvSpPr>
              <a:spLocks noChangeShapeType="1"/>
            </p:cNvSpPr>
            <p:nvPr/>
          </p:nvSpPr>
          <p:spPr bwMode="auto">
            <a:xfrm flipV="1">
              <a:off x="3360" y="1728"/>
              <a:ext cx="0" cy="576"/>
            </a:xfrm>
            <a:prstGeom prst="line">
              <a:avLst/>
            </a:prstGeom>
            <a:noFill/>
            <a:ln w="12700">
              <a:solidFill>
                <a:schemeClr val="tx1"/>
              </a:solidFill>
              <a:round/>
              <a:headEnd type="triangle" w="sm" len="lg"/>
              <a:tailEnd type="triangle" w="sm" len="lg"/>
            </a:ln>
            <a:effectLst/>
          </p:spPr>
          <p:txBody>
            <a:bodyPr wrap="none" anchor="ctr"/>
            <a:lstStyle/>
            <a:p>
              <a:endParaRPr lang="zh-CN" altLang="en-US"/>
            </a:p>
          </p:txBody>
        </p:sp>
        <p:sp>
          <p:nvSpPr>
            <p:cNvPr id="46089" name="Line 9"/>
            <p:cNvSpPr>
              <a:spLocks noChangeShapeType="1"/>
            </p:cNvSpPr>
            <p:nvPr/>
          </p:nvSpPr>
          <p:spPr bwMode="auto">
            <a:xfrm>
              <a:off x="3120" y="2304"/>
              <a:ext cx="211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60423" name="Object 7"/>
            <p:cNvGraphicFramePr>
              <a:graphicFrameLocks noChangeAspect="1"/>
            </p:cNvGraphicFramePr>
            <p:nvPr/>
          </p:nvGraphicFramePr>
          <p:xfrm>
            <a:off x="4176" y="1392"/>
            <a:ext cx="266" cy="288"/>
          </p:xfrm>
          <a:graphic>
            <a:graphicData uri="http://schemas.openxmlformats.org/presentationml/2006/ole">
              <p:oleObj spid="_x0000_s29726" name="Equation" r:id="rId4" imgW="152268" imgH="164957" progId="Equation.3">
                <p:embed/>
              </p:oleObj>
            </a:graphicData>
          </a:graphic>
        </p:graphicFrame>
        <p:graphicFrame>
          <p:nvGraphicFramePr>
            <p:cNvPr id="60424" name="Object 8"/>
            <p:cNvGraphicFramePr>
              <a:graphicFrameLocks noChangeAspect="1"/>
            </p:cNvGraphicFramePr>
            <p:nvPr/>
          </p:nvGraphicFramePr>
          <p:xfrm>
            <a:off x="3840" y="2352"/>
            <a:ext cx="266" cy="288"/>
          </p:xfrm>
          <a:graphic>
            <a:graphicData uri="http://schemas.openxmlformats.org/presentationml/2006/ole">
              <p:oleObj spid="_x0000_s29727" name="Equation" r:id="rId5" imgW="152268" imgH="164957" progId="Equation.3">
                <p:embed/>
              </p:oleObj>
            </a:graphicData>
          </a:graphic>
        </p:graphicFrame>
        <p:sp>
          <p:nvSpPr>
            <p:cNvPr id="46112" name="Line 32"/>
            <p:cNvSpPr>
              <a:spLocks noChangeShapeType="1"/>
            </p:cNvSpPr>
            <p:nvPr/>
          </p:nvSpPr>
          <p:spPr bwMode="auto">
            <a:xfrm>
              <a:off x="4152" y="1752"/>
              <a:ext cx="0" cy="528"/>
            </a:xfrm>
            <a:prstGeom prst="line">
              <a:avLst/>
            </a:prstGeom>
            <a:noFill/>
            <a:ln w="9525">
              <a:solidFill>
                <a:schemeClr val="tx1"/>
              </a:solidFill>
              <a:prstDash val="lgDashDot"/>
              <a:round/>
              <a:headEnd/>
              <a:tailEnd/>
            </a:ln>
            <a:effectLst/>
          </p:spPr>
          <p:txBody>
            <a:bodyPr/>
            <a:lstStyle/>
            <a:p>
              <a:endParaRPr lang="zh-CN" altLang="en-US"/>
            </a:p>
          </p:txBody>
        </p:sp>
      </p:grpSp>
      <p:sp>
        <p:nvSpPr>
          <p:cNvPr id="46092" name="Text Box 12"/>
          <p:cNvSpPr txBox="1">
            <a:spLocks noChangeArrowheads="1"/>
          </p:cNvSpPr>
          <p:nvPr/>
        </p:nvSpPr>
        <p:spPr bwMode="auto">
          <a:xfrm>
            <a:off x="609600" y="944563"/>
            <a:ext cx="7467600" cy="579437"/>
          </a:xfrm>
          <a:prstGeom prst="rect">
            <a:avLst/>
          </a:prstGeom>
          <a:noFill/>
          <a:ln w="9525">
            <a:noFill/>
            <a:miter lim="800000"/>
            <a:headEnd/>
            <a:tailEnd/>
          </a:ln>
          <a:effectLst/>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itchFamily="18" charset="0"/>
              </a:rPr>
              <a:t>5</a:t>
            </a:r>
            <a:r>
              <a:rPr lang="en-US" altLang="zh-CN" sz="3200" b="1">
                <a:solidFill>
                  <a:srgbClr val="CC0000"/>
                </a:solidFill>
                <a:latin typeface="宋体" pitchFamily="2" charset="-122"/>
              </a:rPr>
              <a:t>)</a:t>
            </a:r>
            <a:r>
              <a:rPr lang="zh-CN" altLang="en-US" sz="3200" b="1">
                <a:solidFill>
                  <a:srgbClr val="000000"/>
                </a:solidFill>
                <a:latin typeface="宋体" pitchFamily="2" charset="-122"/>
              </a:rPr>
              <a:t>入射光非垂直入射时光程差的计算</a:t>
            </a:r>
          </a:p>
        </p:txBody>
      </p:sp>
      <p:graphicFrame>
        <p:nvGraphicFramePr>
          <p:cNvPr id="60416" name="Object 0"/>
          <p:cNvGraphicFramePr>
            <a:graphicFrameLocks noChangeAspect="1"/>
          </p:cNvGraphicFramePr>
          <p:nvPr/>
        </p:nvGraphicFramePr>
        <p:xfrm>
          <a:off x="1524000" y="2971800"/>
          <a:ext cx="2743200" cy="484188"/>
        </p:xfrm>
        <a:graphic>
          <a:graphicData uri="http://schemas.openxmlformats.org/presentationml/2006/ole">
            <p:oleObj spid="_x0000_s29728" name="公式" r:id="rId6" imgW="1726451" imgH="304668" progId="Equation.3">
              <p:embed/>
            </p:oleObj>
          </a:graphicData>
        </a:graphic>
      </p:graphicFrame>
      <p:grpSp>
        <p:nvGrpSpPr>
          <p:cNvPr id="3" name="Group 14"/>
          <p:cNvGrpSpPr>
            <a:grpSpLocks/>
          </p:cNvGrpSpPr>
          <p:nvPr/>
        </p:nvGrpSpPr>
        <p:grpSpPr bwMode="auto">
          <a:xfrm>
            <a:off x="6629400" y="2286000"/>
            <a:ext cx="1447800" cy="1371600"/>
            <a:chOff x="4176" y="1008"/>
            <a:chExt cx="912" cy="864"/>
          </a:xfrm>
        </p:grpSpPr>
        <p:sp>
          <p:nvSpPr>
            <p:cNvPr id="46095" name="Line 15"/>
            <p:cNvSpPr>
              <a:spLocks noChangeShapeType="1"/>
            </p:cNvSpPr>
            <p:nvPr/>
          </p:nvSpPr>
          <p:spPr bwMode="auto">
            <a:xfrm flipV="1">
              <a:off x="4176" y="1008"/>
              <a:ext cx="912"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096" name="Line 16"/>
            <p:cNvSpPr>
              <a:spLocks noChangeShapeType="1"/>
            </p:cNvSpPr>
            <p:nvPr/>
          </p:nvSpPr>
          <p:spPr bwMode="auto">
            <a:xfrm flipV="1">
              <a:off x="4176" y="1584"/>
              <a:ext cx="912"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097" name="Arc 17"/>
            <p:cNvSpPr>
              <a:spLocks/>
            </p:cNvSpPr>
            <p:nvPr/>
          </p:nvSpPr>
          <p:spPr bwMode="auto">
            <a:xfrm>
              <a:off x="4608"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60421" name="Object 5"/>
            <p:cNvGraphicFramePr>
              <a:graphicFrameLocks noChangeAspect="1"/>
            </p:cNvGraphicFramePr>
            <p:nvPr/>
          </p:nvGraphicFramePr>
          <p:xfrm>
            <a:off x="4795" y="1056"/>
            <a:ext cx="197" cy="267"/>
          </p:xfrm>
          <a:graphic>
            <a:graphicData uri="http://schemas.openxmlformats.org/presentationml/2006/ole">
              <p:oleObj spid="_x0000_s29729" name="公式" r:id="rId7" imgW="160920" imgH="214560" progId="Equation.3">
                <p:embed/>
              </p:oleObj>
            </a:graphicData>
          </a:graphic>
        </p:graphicFrame>
      </p:grpSp>
      <p:grpSp>
        <p:nvGrpSpPr>
          <p:cNvPr id="4" name="Group 19"/>
          <p:cNvGrpSpPr>
            <a:grpSpLocks/>
          </p:cNvGrpSpPr>
          <p:nvPr/>
        </p:nvGrpSpPr>
        <p:grpSpPr bwMode="auto">
          <a:xfrm>
            <a:off x="5486400" y="2209800"/>
            <a:ext cx="1066800" cy="1447800"/>
            <a:chOff x="3456" y="960"/>
            <a:chExt cx="672" cy="912"/>
          </a:xfrm>
        </p:grpSpPr>
        <p:sp>
          <p:nvSpPr>
            <p:cNvPr id="46100" name="Line 20"/>
            <p:cNvSpPr>
              <a:spLocks noChangeShapeType="1"/>
            </p:cNvSpPr>
            <p:nvPr/>
          </p:nvSpPr>
          <p:spPr bwMode="auto">
            <a:xfrm>
              <a:off x="3456" y="960"/>
              <a:ext cx="672" cy="336"/>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101" name="Line 21"/>
            <p:cNvSpPr>
              <a:spLocks noChangeShapeType="1"/>
            </p:cNvSpPr>
            <p:nvPr/>
          </p:nvSpPr>
          <p:spPr bwMode="auto">
            <a:xfrm>
              <a:off x="3456" y="1536"/>
              <a:ext cx="672" cy="336"/>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6102" name="Arc 22"/>
            <p:cNvSpPr>
              <a:spLocks/>
            </p:cNvSpPr>
            <p:nvPr/>
          </p:nvSpPr>
          <p:spPr bwMode="auto">
            <a:xfrm flipH="1">
              <a:off x="3792"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60420" name="Object 4"/>
            <p:cNvGraphicFramePr>
              <a:graphicFrameLocks noChangeAspect="1"/>
            </p:cNvGraphicFramePr>
            <p:nvPr/>
          </p:nvGraphicFramePr>
          <p:xfrm>
            <a:off x="3504" y="1056"/>
            <a:ext cx="226" cy="267"/>
          </p:xfrm>
          <a:graphic>
            <a:graphicData uri="http://schemas.openxmlformats.org/presentationml/2006/ole">
              <p:oleObj spid="_x0000_s29730" name="公式" r:id="rId8" imgW="4570200" imgH="5422680" progId="Equation.3">
                <p:embed/>
              </p:oleObj>
            </a:graphicData>
          </a:graphic>
        </p:graphicFrame>
      </p:grpSp>
      <p:graphicFrame>
        <p:nvGraphicFramePr>
          <p:cNvPr id="60417" name="Object 1"/>
          <p:cNvGraphicFramePr>
            <a:graphicFrameLocks noChangeAspect="1"/>
          </p:cNvGraphicFramePr>
          <p:nvPr/>
        </p:nvGraphicFramePr>
        <p:xfrm>
          <a:off x="1143000" y="2057400"/>
          <a:ext cx="2209800" cy="369888"/>
        </p:xfrm>
        <a:graphic>
          <a:graphicData uri="http://schemas.openxmlformats.org/presentationml/2006/ole">
            <p:oleObj spid="_x0000_s29731" name="Equation" r:id="rId9" imgW="1651000" imgH="279400" progId="Equation.3">
              <p:embed/>
            </p:oleObj>
          </a:graphicData>
        </a:graphic>
      </p:graphicFrame>
      <p:sp>
        <p:nvSpPr>
          <p:cNvPr id="46105" name="Text Box 25"/>
          <p:cNvSpPr txBox="1">
            <a:spLocks noChangeArrowheads="1"/>
          </p:cNvSpPr>
          <p:nvPr/>
        </p:nvSpPr>
        <p:spPr bwMode="auto">
          <a:xfrm>
            <a:off x="2438400" y="4572000"/>
            <a:ext cx="4648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000000"/>
                </a:solidFill>
                <a:latin typeface="Times New Roman" pitchFamily="18" charset="0"/>
              </a:rPr>
              <a:t>（中央明纹</a:t>
            </a:r>
            <a:r>
              <a:rPr lang="zh-CN" altLang="en-US" sz="3200" b="1">
                <a:solidFill>
                  <a:srgbClr val="CC0000"/>
                </a:solidFill>
                <a:latin typeface="Times New Roman" pitchFamily="18" charset="0"/>
              </a:rPr>
              <a:t>向下</a:t>
            </a:r>
            <a:r>
              <a:rPr lang="zh-CN" altLang="en-US" sz="3200" b="1">
                <a:solidFill>
                  <a:srgbClr val="000000"/>
                </a:solidFill>
                <a:latin typeface="Times New Roman" pitchFamily="18" charset="0"/>
              </a:rPr>
              <a:t>移动）</a:t>
            </a:r>
          </a:p>
        </p:txBody>
      </p:sp>
      <p:grpSp>
        <p:nvGrpSpPr>
          <p:cNvPr id="5" name="Group 26"/>
          <p:cNvGrpSpPr>
            <a:grpSpLocks/>
          </p:cNvGrpSpPr>
          <p:nvPr/>
        </p:nvGrpSpPr>
        <p:grpSpPr bwMode="auto">
          <a:xfrm>
            <a:off x="5791200" y="2733675"/>
            <a:ext cx="790575" cy="1076325"/>
            <a:chOff x="3648" y="1290"/>
            <a:chExt cx="498" cy="678"/>
          </a:xfrm>
        </p:grpSpPr>
        <p:sp>
          <p:nvSpPr>
            <p:cNvPr id="46107" name="Freeform 27"/>
            <p:cNvSpPr>
              <a:spLocks/>
            </p:cNvSpPr>
            <p:nvPr/>
          </p:nvSpPr>
          <p:spPr bwMode="auto">
            <a:xfrm>
              <a:off x="3888" y="1290"/>
              <a:ext cx="258" cy="438"/>
            </a:xfrm>
            <a:custGeom>
              <a:avLst/>
              <a:gdLst/>
              <a:ahLst/>
              <a:cxnLst>
                <a:cxn ang="0">
                  <a:pos x="186" y="0"/>
                </a:cxn>
                <a:cxn ang="0">
                  <a:pos x="0" y="294"/>
                </a:cxn>
              </a:cxnLst>
              <a:rect l="0" t="0" r="r" b="b"/>
              <a:pathLst>
                <a:path w="186" h="294">
                  <a:moveTo>
                    <a:pt x="186" y="0"/>
                  </a:moveTo>
                  <a:lnTo>
                    <a:pt x="0" y="294"/>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60419" name="Object 3"/>
            <p:cNvGraphicFramePr>
              <a:graphicFrameLocks noChangeAspect="1"/>
            </p:cNvGraphicFramePr>
            <p:nvPr/>
          </p:nvGraphicFramePr>
          <p:xfrm>
            <a:off x="3648" y="1720"/>
            <a:ext cx="248" cy="248"/>
          </p:xfrm>
          <a:graphic>
            <a:graphicData uri="http://schemas.openxmlformats.org/presentationml/2006/ole">
              <p:oleObj spid="_x0000_s29732" name="Equation" r:id="rId10" imgW="3711600" imgH="3707280" progId="Equation.3">
                <p:embed/>
              </p:oleObj>
            </a:graphicData>
          </a:graphic>
        </p:graphicFrame>
      </p:grpSp>
      <p:grpSp>
        <p:nvGrpSpPr>
          <p:cNvPr id="6" name="Group 29"/>
          <p:cNvGrpSpPr>
            <a:grpSpLocks/>
          </p:cNvGrpSpPr>
          <p:nvPr/>
        </p:nvGrpSpPr>
        <p:grpSpPr bwMode="auto">
          <a:xfrm>
            <a:off x="6591300" y="2743200"/>
            <a:ext cx="706438" cy="1262063"/>
            <a:chOff x="4152" y="1296"/>
            <a:chExt cx="445" cy="795"/>
          </a:xfrm>
        </p:grpSpPr>
        <p:sp>
          <p:nvSpPr>
            <p:cNvPr id="46110" name="Freeform 30"/>
            <p:cNvSpPr>
              <a:spLocks/>
            </p:cNvSpPr>
            <p:nvPr/>
          </p:nvSpPr>
          <p:spPr bwMode="auto">
            <a:xfrm>
              <a:off x="4152" y="1296"/>
              <a:ext cx="216" cy="528"/>
            </a:xfrm>
            <a:custGeom>
              <a:avLst/>
              <a:gdLst/>
              <a:ahLst/>
              <a:cxnLst>
                <a:cxn ang="0">
                  <a:pos x="0" y="0"/>
                </a:cxn>
                <a:cxn ang="0">
                  <a:pos x="156" y="342"/>
                </a:cxn>
              </a:cxnLst>
              <a:rect l="0" t="0" r="r" b="b"/>
              <a:pathLst>
                <a:path w="156" h="342">
                  <a:moveTo>
                    <a:pt x="0" y="0"/>
                  </a:moveTo>
                  <a:lnTo>
                    <a:pt x="156" y="342"/>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60418" name="Object 2"/>
            <p:cNvGraphicFramePr>
              <a:graphicFrameLocks noChangeAspect="1"/>
            </p:cNvGraphicFramePr>
            <p:nvPr/>
          </p:nvGraphicFramePr>
          <p:xfrm>
            <a:off x="4368" y="1824"/>
            <a:ext cx="229" cy="267"/>
          </p:xfrm>
          <a:graphic>
            <a:graphicData uri="http://schemas.openxmlformats.org/presentationml/2006/ole">
              <p:oleObj spid="_x0000_s29733" name="Equation" r:id="rId11" imgW="134280" imgH="16092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60417"/>
                                        </p:tgtEl>
                                        <p:attrNameLst>
                                          <p:attrName>style.visibility</p:attrName>
                                        </p:attrNameLst>
                                      </p:cBhvr>
                                      <p:to>
                                        <p:strVal val="visible"/>
                                      </p:to>
                                    </p:set>
                                    <p:animEffect transition="in" filter="blinds(vertical)">
                                      <p:cBhvr>
                                        <p:cTn id="27" dur="500"/>
                                        <p:tgtEl>
                                          <p:spTgt spid="604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60416"/>
                                        </p:tgtEl>
                                        <p:attrNameLst>
                                          <p:attrName>style.visibility</p:attrName>
                                        </p:attrNameLst>
                                      </p:cBhvr>
                                      <p:to>
                                        <p:strVal val="visible"/>
                                      </p:to>
                                    </p:set>
                                    <p:animEffect transition="in" filter="blinds(vertical)">
                                      <p:cBhvr>
                                        <p:cTn id="32" dur="500"/>
                                        <p:tgtEl>
                                          <p:spTgt spid="604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6105"/>
                                        </p:tgtEl>
                                        <p:attrNameLst>
                                          <p:attrName>style.visibility</p:attrName>
                                        </p:attrNameLst>
                                      </p:cBhvr>
                                      <p:to>
                                        <p:strVal val="visible"/>
                                      </p:to>
                                    </p:set>
                                    <p:animEffect transition="in" filter="blinds(vertical)">
                                      <p:cBhvr>
                                        <p:cTn id="37" dur="500"/>
                                        <p:tgtEl>
                                          <p:spTgt spid="46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p:cNvSpPr>
            <a:spLocks noGrp="1"/>
          </p:cNvSpPr>
          <p:nvPr>
            <p:ph type="sldNum" sz="quarter" idx="10"/>
          </p:nvPr>
        </p:nvSpPr>
        <p:spPr/>
        <p:txBody>
          <a:bodyPr/>
          <a:lstStyle/>
          <a:p>
            <a:fld id="{9E16E0ED-8BA3-4734-9E44-7F971DF19BE2}" type="slidenum">
              <a:rPr lang="en-US" altLang="zh-CN"/>
              <a:pPr/>
              <a:t>21</a:t>
            </a:fld>
            <a:endParaRPr lang="en-US" altLang="zh-CN"/>
          </a:p>
        </p:txBody>
      </p:sp>
      <p:grpSp>
        <p:nvGrpSpPr>
          <p:cNvPr id="2" name="Group 32"/>
          <p:cNvGrpSpPr>
            <a:grpSpLocks/>
          </p:cNvGrpSpPr>
          <p:nvPr/>
        </p:nvGrpSpPr>
        <p:grpSpPr bwMode="auto">
          <a:xfrm>
            <a:off x="4648200" y="1066800"/>
            <a:ext cx="3886200" cy="2590800"/>
            <a:chOff x="2928" y="672"/>
            <a:chExt cx="2448" cy="1632"/>
          </a:xfrm>
        </p:grpSpPr>
        <p:grpSp>
          <p:nvGrpSpPr>
            <p:cNvPr id="3" name="Group 31"/>
            <p:cNvGrpSpPr>
              <a:grpSpLocks/>
            </p:cNvGrpSpPr>
            <p:nvPr/>
          </p:nvGrpSpPr>
          <p:grpSpPr bwMode="auto">
            <a:xfrm>
              <a:off x="2928" y="672"/>
              <a:ext cx="2448" cy="1632"/>
              <a:chOff x="2928" y="672"/>
              <a:chExt cx="2448" cy="1632"/>
            </a:xfrm>
          </p:grpSpPr>
          <p:sp>
            <p:nvSpPr>
              <p:cNvPr id="47107" name="Rectangle 3"/>
              <p:cNvSpPr>
                <a:spLocks noChangeArrowheads="1"/>
              </p:cNvSpPr>
              <p:nvPr/>
            </p:nvSpPr>
            <p:spPr bwMode="auto">
              <a:xfrm>
                <a:off x="2928" y="672"/>
                <a:ext cx="2448" cy="163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7108" name="Rectangle 4"/>
              <p:cNvSpPr>
                <a:spLocks noChangeArrowheads="1"/>
              </p:cNvSpPr>
              <p:nvPr/>
            </p:nvSpPr>
            <p:spPr bwMode="auto">
              <a:xfrm>
                <a:off x="4128" y="86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7109" name="Rectangle 5"/>
              <p:cNvSpPr>
                <a:spLocks noChangeArrowheads="1"/>
              </p:cNvSpPr>
              <p:nvPr/>
            </p:nvSpPr>
            <p:spPr bwMode="auto">
              <a:xfrm>
                <a:off x="4128" y="1824"/>
                <a:ext cx="48" cy="384"/>
              </a:xfrm>
              <a:prstGeom prst="rect">
                <a:avLst/>
              </a:prstGeom>
              <a:solidFill>
                <a:srgbClr val="663300"/>
              </a:solidFill>
              <a:ln w="9525">
                <a:solidFill>
                  <a:schemeClr val="tx1"/>
                </a:solidFill>
                <a:miter lim="800000"/>
                <a:headEnd/>
                <a:tailEnd/>
              </a:ln>
              <a:effectLst/>
            </p:spPr>
            <p:txBody>
              <a:bodyPr wrap="none" anchor="ctr"/>
              <a:lstStyle/>
              <a:p>
                <a:endParaRPr lang="zh-CN" altLang="en-US"/>
              </a:p>
            </p:txBody>
          </p:sp>
          <p:sp>
            <p:nvSpPr>
              <p:cNvPr id="47111" name="Line 7"/>
              <p:cNvSpPr>
                <a:spLocks noChangeShapeType="1"/>
              </p:cNvSpPr>
              <p:nvPr/>
            </p:nvSpPr>
            <p:spPr bwMode="auto">
              <a:xfrm flipV="1">
                <a:off x="3408" y="1248"/>
                <a:ext cx="0" cy="576"/>
              </a:xfrm>
              <a:prstGeom prst="line">
                <a:avLst/>
              </a:prstGeom>
              <a:noFill/>
              <a:ln w="19050">
                <a:solidFill>
                  <a:schemeClr val="tx1"/>
                </a:solidFill>
                <a:round/>
                <a:headEnd type="triangle" w="sm" len="lg"/>
                <a:tailEnd type="triangle" w="sm" len="lg"/>
              </a:ln>
              <a:effectLst/>
            </p:spPr>
            <p:txBody>
              <a:bodyPr wrap="none" anchor="ctr"/>
              <a:lstStyle/>
              <a:p>
                <a:endParaRPr lang="zh-CN" altLang="en-US"/>
              </a:p>
            </p:txBody>
          </p:sp>
          <p:graphicFrame>
            <p:nvGraphicFramePr>
              <p:cNvPr id="47112" name="Object 8"/>
              <p:cNvGraphicFramePr>
                <a:graphicFrameLocks noChangeAspect="1"/>
              </p:cNvGraphicFramePr>
              <p:nvPr/>
            </p:nvGraphicFramePr>
            <p:xfrm>
              <a:off x="4176" y="864"/>
              <a:ext cx="266" cy="288"/>
            </p:xfrm>
            <a:graphic>
              <a:graphicData uri="http://schemas.openxmlformats.org/presentationml/2006/ole">
                <p:oleObj spid="_x0000_s30749" name="Equation" r:id="rId3" imgW="152268" imgH="164957" progId="Equation.3">
                  <p:embed/>
                </p:oleObj>
              </a:graphicData>
            </a:graphic>
          </p:graphicFrame>
          <p:graphicFrame>
            <p:nvGraphicFramePr>
              <p:cNvPr id="47113" name="Object 9"/>
              <p:cNvGraphicFramePr>
                <a:graphicFrameLocks noChangeAspect="1"/>
              </p:cNvGraphicFramePr>
              <p:nvPr/>
            </p:nvGraphicFramePr>
            <p:xfrm>
              <a:off x="3862" y="1872"/>
              <a:ext cx="266" cy="288"/>
            </p:xfrm>
            <a:graphic>
              <a:graphicData uri="http://schemas.openxmlformats.org/presentationml/2006/ole">
                <p:oleObj spid="_x0000_s30750" name="Equation" r:id="rId4" imgW="152268" imgH="164957" progId="Equation.3">
                  <p:embed/>
                </p:oleObj>
              </a:graphicData>
            </a:graphic>
          </p:graphicFrame>
          <p:sp>
            <p:nvSpPr>
              <p:cNvPr id="47114" name="Line 10"/>
              <p:cNvSpPr>
                <a:spLocks noChangeShapeType="1"/>
              </p:cNvSpPr>
              <p:nvPr/>
            </p:nvSpPr>
            <p:spPr bwMode="auto">
              <a:xfrm>
                <a:off x="3072" y="1248"/>
                <a:ext cx="220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47115" name="Line 11"/>
              <p:cNvSpPr>
                <a:spLocks noChangeShapeType="1"/>
              </p:cNvSpPr>
              <p:nvPr/>
            </p:nvSpPr>
            <p:spPr bwMode="auto">
              <a:xfrm>
                <a:off x="3072" y="1824"/>
                <a:ext cx="220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pSp>
        <p:graphicFrame>
          <p:nvGraphicFramePr>
            <p:cNvPr id="47110" name="Object 6"/>
            <p:cNvGraphicFramePr>
              <a:graphicFrameLocks noChangeAspect="1"/>
            </p:cNvGraphicFramePr>
            <p:nvPr/>
          </p:nvGraphicFramePr>
          <p:xfrm>
            <a:off x="3216" y="1495"/>
            <a:ext cx="183" cy="281"/>
          </p:xfrm>
          <a:graphic>
            <a:graphicData uri="http://schemas.openxmlformats.org/presentationml/2006/ole">
              <p:oleObj spid="_x0000_s30751" name="公式" r:id="rId5" imgW="164957" imgH="253780" progId="Equation.3">
                <p:embed/>
              </p:oleObj>
            </a:graphicData>
          </a:graphic>
        </p:graphicFrame>
      </p:grpSp>
      <p:graphicFrame>
        <p:nvGraphicFramePr>
          <p:cNvPr id="47116" name="Object 12"/>
          <p:cNvGraphicFramePr>
            <a:graphicFrameLocks noChangeAspect="1"/>
          </p:cNvGraphicFramePr>
          <p:nvPr/>
        </p:nvGraphicFramePr>
        <p:xfrm>
          <a:off x="1201738" y="1743075"/>
          <a:ext cx="2227262" cy="468313"/>
        </p:xfrm>
        <a:graphic>
          <a:graphicData uri="http://schemas.openxmlformats.org/presentationml/2006/ole">
            <p:oleObj spid="_x0000_s30752" name="Equation" r:id="rId6" imgW="837836" imgH="177723" progId="Equation.3">
              <p:embed/>
            </p:oleObj>
          </a:graphicData>
        </a:graphic>
      </p:graphicFrame>
      <p:graphicFrame>
        <p:nvGraphicFramePr>
          <p:cNvPr id="47117" name="Object 13"/>
          <p:cNvGraphicFramePr>
            <a:graphicFrameLocks noChangeAspect="1"/>
          </p:cNvGraphicFramePr>
          <p:nvPr/>
        </p:nvGraphicFramePr>
        <p:xfrm>
          <a:off x="1587500" y="2438400"/>
          <a:ext cx="2743200" cy="479425"/>
        </p:xfrm>
        <a:graphic>
          <a:graphicData uri="http://schemas.openxmlformats.org/presentationml/2006/ole">
            <p:oleObj spid="_x0000_s30753" name="公式" r:id="rId7" imgW="1726451" imgH="304668" progId="Equation.3">
              <p:embed/>
            </p:oleObj>
          </a:graphicData>
        </a:graphic>
      </p:graphicFrame>
      <p:sp>
        <p:nvSpPr>
          <p:cNvPr id="47118" name="Rectangle 14"/>
          <p:cNvSpPr>
            <a:spLocks noChangeArrowheads="1"/>
          </p:cNvSpPr>
          <p:nvPr/>
        </p:nvSpPr>
        <p:spPr bwMode="auto">
          <a:xfrm>
            <a:off x="2362200" y="4114800"/>
            <a:ext cx="4724400" cy="579438"/>
          </a:xfrm>
          <a:prstGeom prst="rect">
            <a:avLst/>
          </a:prstGeom>
          <a:noFill/>
          <a:ln w="9525">
            <a:noFill/>
            <a:miter lim="800000"/>
            <a:headEnd/>
            <a:tailEnd/>
          </a:ln>
          <a:effectLst/>
        </p:spPr>
        <p:txBody>
          <a:bodyPr>
            <a:spAutoFit/>
          </a:bodyPr>
          <a:lstStyle/>
          <a:p>
            <a:r>
              <a:rPr lang="zh-CN" altLang="en-US" sz="3200" b="1">
                <a:solidFill>
                  <a:srgbClr val="000000"/>
                </a:solidFill>
                <a:latin typeface="Times New Roman" pitchFamily="18" charset="0"/>
              </a:rPr>
              <a:t>（中央明纹</a:t>
            </a:r>
            <a:r>
              <a:rPr lang="zh-CN" altLang="en-US" sz="3200" b="1">
                <a:solidFill>
                  <a:srgbClr val="CC0000"/>
                </a:solidFill>
                <a:latin typeface="Times New Roman" pitchFamily="18" charset="0"/>
              </a:rPr>
              <a:t>向上</a:t>
            </a:r>
            <a:r>
              <a:rPr lang="zh-CN" altLang="en-US" sz="3200" b="1">
                <a:solidFill>
                  <a:srgbClr val="000000"/>
                </a:solidFill>
                <a:latin typeface="Times New Roman" pitchFamily="18" charset="0"/>
              </a:rPr>
              <a:t>移动）</a:t>
            </a:r>
          </a:p>
        </p:txBody>
      </p:sp>
      <p:grpSp>
        <p:nvGrpSpPr>
          <p:cNvPr id="4" name="Group 15"/>
          <p:cNvGrpSpPr>
            <a:grpSpLocks/>
          </p:cNvGrpSpPr>
          <p:nvPr/>
        </p:nvGrpSpPr>
        <p:grpSpPr bwMode="auto">
          <a:xfrm>
            <a:off x="5854700" y="1739900"/>
            <a:ext cx="698500" cy="1155700"/>
            <a:chOff x="3688" y="2872"/>
            <a:chExt cx="440" cy="728"/>
          </a:xfrm>
        </p:grpSpPr>
        <p:sp>
          <p:nvSpPr>
            <p:cNvPr id="47120" name="Freeform 16"/>
            <p:cNvSpPr>
              <a:spLocks/>
            </p:cNvSpPr>
            <p:nvPr/>
          </p:nvSpPr>
          <p:spPr bwMode="auto">
            <a:xfrm>
              <a:off x="3966" y="3072"/>
              <a:ext cx="162" cy="528"/>
            </a:xfrm>
            <a:custGeom>
              <a:avLst/>
              <a:gdLst/>
              <a:ahLst/>
              <a:cxnLst>
                <a:cxn ang="0">
                  <a:pos x="162" y="528"/>
                </a:cxn>
                <a:cxn ang="0">
                  <a:pos x="0" y="0"/>
                </a:cxn>
              </a:cxnLst>
              <a:rect l="0" t="0" r="r" b="b"/>
              <a:pathLst>
                <a:path w="162" h="528">
                  <a:moveTo>
                    <a:pt x="162" y="528"/>
                  </a:moveTo>
                  <a:lnTo>
                    <a:pt x="0" y="0"/>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47121" name="Object 17"/>
            <p:cNvGraphicFramePr>
              <a:graphicFrameLocks noChangeAspect="1"/>
            </p:cNvGraphicFramePr>
            <p:nvPr/>
          </p:nvGraphicFramePr>
          <p:xfrm>
            <a:off x="3688" y="2872"/>
            <a:ext cx="248" cy="248"/>
          </p:xfrm>
          <a:graphic>
            <a:graphicData uri="http://schemas.openxmlformats.org/presentationml/2006/ole">
              <p:oleObj spid="_x0000_s30754" name="Equation" r:id="rId8" imgW="3711600" imgH="3707280" progId="Equation.3">
                <p:embed/>
              </p:oleObj>
            </a:graphicData>
          </a:graphic>
        </p:graphicFrame>
      </p:grpSp>
      <p:grpSp>
        <p:nvGrpSpPr>
          <p:cNvPr id="5" name="Group 18"/>
          <p:cNvGrpSpPr>
            <a:grpSpLocks/>
          </p:cNvGrpSpPr>
          <p:nvPr/>
        </p:nvGrpSpPr>
        <p:grpSpPr bwMode="auto">
          <a:xfrm>
            <a:off x="6629400" y="1981200"/>
            <a:ext cx="685800" cy="1109663"/>
            <a:chOff x="4176" y="3024"/>
            <a:chExt cx="432" cy="699"/>
          </a:xfrm>
        </p:grpSpPr>
        <p:sp>
          <p:nvSpPr>
            <p:cNvPr id="47123" name="Freeform 19"/>
            <p:cNvSpPr>
              <a:spLocks/>
            </p:cNvSpPr>
            <p:nvPr/>
          </p:nvSpPr>
          <p:spPr bwMode="auto">
            <a:xfrm>
              <a:off x="4176" y="3024"/>
              <a:ext cx="216" cy="456"/>
            </a:xfrm>
            <a:custGeom>
              <a:avLst/>
              <a:gdLst/>
              <a:ahLst/>
              <a:cxnLst>
                <a:cxn ang="0">
                  <a:pos x="0" y="0"/>
                </a:cxn>
                <a:cxn ang="0">
                  <a:pos x="216" y="456"/>
                </a:cxn>
              </a:cxnLst>
              <a:rect l="0" t="0" r="r" b="b"/>
              <a:pathLst>
                <a:path w="216" h="456">
                  <a:moveTo>
                    <a:pt x="0" y="0"/>
                  </a:moveTo>
                  <a:lnTo>
                    <a:pt x="216" y="456"/>
                  </a:lnTo>
                </a:path>
              </a:pathLst>
            </a:custGeom>
            <a:noFill/>
            <a:ln w="38100" cap="flat" cmpd="sng">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47124" name="Object 20"/>
            <p:cNvGraphicFramePr>
              <a:graphicFrameLocks noChangeAspect="1"/>
            </p:cNvGraphicFramePr>
            <p:nvPr/>
          </p:nvGraphicFramePr>
          <p:xfrm>
            <a:off x="4379" y="3456"/>
            <a:ext cx="229" cy="267"/>
          </p:xfrm>
          <a:graphic>
            <a:graphicData uri="http://schemas.openxmlformats.org/presentationml/2006/ole">
              <p:oleObj spid="_x0000_s30755" name="Equation" r:id="rId9" imgW="3425400" imgH="3993120" progId="Equation.3">
                <p:embed/>
              </p:oleObj>
            </a:graphicData>
          </a:graphic>
        </p:graphicFrame>
      </p:grpSp>
      <p:grpSp>
        <p:nvGrpSpPr>
          <p:cNvPr id="6" name="Group 34"/>
          <p:cNvGrpSpPr>
            <a:grpSpLocks/>
          </p:cNvGrpSpPr>
          <p:nvPr/>
        </p:nvGrpSpPr>
        <p:grpSpPr bwMode="auto">
          <a:xfrm>
            <a:off x="4876800" y="1981200"/>
            <a:ext cx="1676400" cy="1371600"/>
            <a:chOff x="3072" y="1248"/>
            <a:chExt cx="1056" cy="864"/>
          </a:xfrm>
        </p:grpSpPr>
        <p:grpSp>
          <p:nvGrpSpPr>
            <p:cNvPr id="7" name="Group 33"/>
            <p:cNvGrpSpPr>
              <a:grpSpLocks/>
            </p:cNvGrpSpPr>
            <p:nvPr/>
          </p:nvGrpSpPr>
          <p:grpSpPr bwMode="auto">
            <a:xfrm>
              <a:off x="3072" y="1248"/>
              <a:ext cx="1056" cy="864"/>
              <a:chOff x="3072" y="1248"/>
              <a:chExt cx="1056" cy="864"/>
            </a:xfrm>
          </p:grpSpPr>
          <p:sp>
            <p:nvSpPr>
              <p:cNvPr id="47126" name="Line 22"/>
              <p:cNvSpPr>
                <a:spLocks noChangeShapeType="1"/>
              </p:cNvSpPr>
              <p:nvPr/>
            </p:nvSpPr>
            <p:spPr bwMode="auto">
              <a:xfrm flipV="1">
                <a:off x="3072" y="1248"/>
                <a:ext cx="1056" cy="24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7127" name="Line 23"/>
              <p:cNvSpPr>
                <a:spLocks noChangeShapeType="1"/>
              </p:cNvSpPr>
              <p:nvPr/>
            </p:nvSpPr>
            <p:spPr bwMode="auto">
              <a:xfrm flipV="1">
                <a:off x="3120" y="1824"/>
                <a:ext cx="1008" cy="288"/>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7128" name="Arc 24"/>
              <p:cNvSpPr>
                <a:spLocks/>
              </p:cNvSpPr>
              <p:nvPr/>
            </p:nvSpPr>
            <p:spPr bwMode="auto">
              <a:xfrm rot="21113913" flipH="1">
                <a:off x="3648" y="1824"/>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pSp>
        <p:graphicFrame>
          <p:nvGraphicFramePr>
            <p:cNvPr id="47129" name="Object 25"/>
            <p:cNvGraphicFramePr>
              <a:graphicFrameLocks noChangeAspect="1"/>
            </p:cNvGraphicFramePr>
            <p:nvPr/>
          </p:nvGraphicFramePr>
          <p:xfrm>
            <a:off x="3319" y="1824"/>
            <a:ext cx="185" cy="219"/>
          </p:xfrm>
          <a:graphic>
            <a:graphicData uri="http://schemas.openxmlformats.org/presentationml/2006/ole">
              <p:oleObj spid="_x0000_s30756" name="公式" r:id="rId10" imgW="178920" imgH="214560" progId="Equation.3">
                <p:embed/>
              </p:oleObj>
            </a:graphicData>
          </a:graphic>
        </p:graphicFrame>
      </p:grpSp>
      <p:grpSp>
        <p:nvGrpSpPr>
          <p:cNvPr id="8" name="Group 26"/>
          <p:cNvGrpSpPr>
            <a:grpSpLocks/>
          </p:cNvGrpSpPr>
          <p:nvPr/>
        </p:nvGrpSpPr>
        <p:grpSpPr bwMode="auto">
          <a:xfrm>
            <a:off x="6553200" y="1295400"/>
            <a:ext cx="1447800" cy="1600200"/>
            <a:chOff x="4128" y="2592"/>
            <a:chExt cx="912" cy="1008"/>
          </a:xfrm>
        </p:grpSpPr>
        <p:sp>
          <p:nvSpPr>
            <p:cNvPr id="47131" name="Line 27"/>
            <p:cNvSpPr>
              <a:spLocks noChangeShapeType="1"/>
            </p:cNvSpPr>
            <p:nvPr/>
          </p:nvSpPr>
          <p:spPr bwMode="auto">
            <a:xfrm flipV="1">
              <a:off x="4128" y="2592"/>
              <a:ext cx="912" cy="43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7132" name="Line 28"/>
            <p:cNvSpPr>
              <a:spLocks noChangeShapeType="1"/>
            </p:cNvSpPr>
            <p:nvPr/>
          </p:nvSpPr>
          <p:spPr bwMode="auto">
            <a:xfrm flipV="1">
              <a:off x="4128" y="3168"/>
              <a:ext cx="912" cy="432"/>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47133" name="Arc 29"/>
            <p:cNvSpPr>
              <a:spLocks/>
            </p:cNvSpPr>
            <p:nvPr/>
          </p:nvSpPr>
          <p:spPr bwMode="auto">
            <a:xfrm>
              <a:off x="4560" y="2832"/>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p:spPr>
          <p:txBody>
            <a:bodyPr wrap="none" anchor="ctr"/>
            <a:lstStyle/>
            <a:p>
              <a:endParaRPr lang="zh-CN" altLang="en-US"/>
            </a:p>
          </p:txBody>
        </p:sp>
        <p:graphicFrame>
          <p:nvGraphicFramePr>
            <p:cNvPr id="47134" name="Object 30"/>
            <p:cNvGraphicFramePr>
              <a:graphicFrameLocks noChangeAspect="1"/>
            </p:cNvGraphicFramePr>
            <p:nvPr/>
          </p:nvGraphicFramePr>
          <p:xfrm>
            <a:off x="4704" y="2757"/>
            <a:ext cx="197" cy="267"/>
          </p:xfrm>
          <a:graphic>
            <a:graphicData uri="http://schemas.openxmlformats.org/presentationml/2006/ole">
              <p:oleObj spid="_x0000_s30757" name="公式" r:id="rId11" imgW="160920" imgH="214560" progId="Equation.3">
                <p:embed/>
              </p:oleObj>
            </a:graphicData>
          </a:graphic>
        </p:graphicFrame>
      </p:grpSp>
      <p:sp>
        <p:nvSpPr>
          <p:cNvPr id="47139" name="Line 35"/>
          <p:cNvSpPr>
            <a:spLocks noChangeShapeType="1"/>
          </p:cNvSpPr>
          <p:nvPr/>
        </p:nvSpPr>
        <p:spPr bwMode="auto">
          <a:xfrm>
            <a:off x="6591300" y="1981200"/>
            <a:ext cx="0" cy="914400"/>
          </a:xfrm>
          <a:prstGeom prst="line">
            <a:avLst/>
          </a:prstGeom>
          <a:noFill/>
          <a:ln w="3175">
            <a:solidFill>
              <a:schemeClr val="tx1"/>
            </a:solidFill>
            <a:prstDash val="lgDashDot"/>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animEffect transition="in" filter="blinds(horizontal)">
                                      <p:cBhvr>
                                        <p:cTn id="27" dur="500"/>
                                        <p:tgtEl>
                                          <p:spTgt spid="47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blinds(horizontal)">
                                      <p:cBhvr>
                                        <p:cTn id="32" dur="500"/>
                                        <p:tgtEl>
                                          <p:spTgt spid="471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18"/>
                                        </p:tgtEl>
                                        <p:attrNameLst>
                                          <p:attrName>style.visibility</p:attrName>
                                        </p:attrNameLst>
                                      </p:cBhvr>
                                      <p:to>
                                        <p:strVal val="visible"/>
                                      </p:to>
                                    </p:set>
                                    <p:animEffect transition="in" filter="blinds(horizontal)">
                                      <p:cBhvr>
                                        <p:cTn id="37"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25E0EF28-8B9C-4A59-BBFA-5ACFC7ADB86A}" type="slidenum">
              <a:rPr lang="en-US" altLang="zh-CN"/>
              <a:pPr/>
              <a:t>22</a:t>
            </a:fld>
            <a:endParaRPr lang="en-US" altLang="zh-CN"/>
          </a:p>
        </p:txBody>
      </p:sp>
      <p:sp>
        <p:nvSpPr>
          <p:cNvPr id="48130" name="Text Box 2"/>
          <p:cNvSpPr txBox="1">
            <a:spLocks noChangeArrowheads="1"/>
          </p:cNvSpPr>
          <p:nvPr/>
        </p:nvSpPr>
        <p:spPr bwMode="auto">
          <a:xfrm>
            <a:off x="457200" y="822325"/>
            <a:ext cx="8610600" cy="35972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dirty="0"/>
              <a:t>       </a:t>
            </a:r>
            <a:r>
              <a:rPr lang="zh-CN" altLang="en-US" sz="3200" b="1" dirty="0">
                <a:solidFill>
                  <a:srgbClr val="CC0000"/>
                </a:solidFill>
              </a:rPr>
              <a:t>例</a:t>
            </a:r>
            <a:r>
              <a:rPr lang="en-US" altLang="zh-CN" sz="3200" b="1" dirty="0">
                <a:solidFill>
                  <a:srgbClr val="CC0000"/>
                </a:solidFill>
              </a:rPr>
              <a:t>1</a:t>
            </a:r>
            <a:r>
              <a:rPr lang="en-US" altLang="zh-CN" sz="3200" b="1" dirty="0"/>
              <a:t>  </a:t>
            </a:r>
            <a:r>
              <a:rPr lang="zh-CN" altLang="en-US" sz="3200" b="1" dirty="0"/>
              <a:t>一单缝，宽为</a:t>
            </a:r>
            <a:r>
              <a:rPr lang="en-US" altLang="zh-CN" sz="3200" i="1" dirty="0">
                <a:latin typeface="Times New Roman" pitchFamily="18" charset="0"/>
              </a:rPr>
              <a:t>b</a:t>
            </a:r>
            <a:r>
              <a:rPr lang="en-US" altLang="zh-CN" sz="3200" dirty="0">
                <a:latin typeface="Times New Roman" pitchFamily="18" charset="0"/>
              </a:rPr>
              <a:t>=0.1 mm</a:t>
            </a:r>
            <a:r>
              <a:rPr lang="zh-CN" altLang="en-US" sz="3200" b="1" dirty="0"/>
              <a:t>，缝后放有一焦距为</a:t>
            </a:r>
            <a:r>
              <a:rPr lang="en-US" altLang="zh-CN" sz="3200" dirty="0">
                <a:latin typeface="Times New Roman" pitchFamily="18" charset="0"/>
              </a:rPr>
              <a:t>50 cm</a:t>
            </a:r>
            <a:r>
              <a:rPr lang="zh-CN" altLang="en-US" sz="3200" b="1" dirty="0"/>
              <a:t>的会聚透镜，用波长</a:t>
            </a:r>
            <a:r>
              <a:rPr lang="zh-CN" altLang="en-US" sz="3200" i="1" dirty="0">
                <a:latin typeface="Times New Roman" pitchFamily="18" charset="0"/>
                <a:sym typeface="Symbol" pitchFamily="18" charset="2"/>
              </a:rPr>
              <a:t></a:t>
            </a:r>
            <a:r>
              <a:rPr lang="en-US" altLang="zh-CN" sz="3200" dirty="0">
                <a:latin typeface="Times New Roman" pitchFamily="18" charset="0"/>
                <a:sym typeface="Symbol" pitchFamily="18" charset="2"/>
              </a:rPr>
              <a:t>=546.1 nm</a:t>
            </a:r>
            <a:r>
              <a:rPr lang="zh-CN" altLang="en-US" sz="3200" b="1" dirty="0">
                <a:latin typeface="Times New Roman" pitchFamily="18" charset="0"/>
                <a:sym typeface="Symbol" pitchFamily="18" charset="2"/>
              </a:rPr>
              <a:t>的平行光垂直照射单缝，试求位于透镜焦平面处的屏幕上中央明纹的宽度和中央明纹两侧任意两相邻暗纹中心之间的距离．如将单缝位置作上下小距离移动，屏上衍射条纹有何变化？</a:t>
            </a:r>
            <a:endParaRPr lang="zh-CN" altLang="en-US" sz="3200" b="1" dirty="0">
              <a:solidFill>
                <a:srgbClr val="000000"/>
              </a:solidFill>
            </a:endParaRPr>
          </a:p>
        </p:txBody>
      </p:sp>
      <p:sp>
        <p:nvSpPr>
          <p:cNvPr id="48131" name="Text Box 3"/>
          <p:cNvSpPr txBox="1">
            <a:spLocks noChangeArrowheads="1"/>
          </p:cNvSpPr>
          <p:nvPr/>
        </p:nvSpPr>
        <p:spPr bwMode="auto">
          <a:xfrm>
            <a:off x="1143000" y="4678363"/>
            <a:ext cx="6858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解</a:t>
            </a:r>
          </a:p>
        </p:txBody>
      </p:sp>
      <p:graphicFrame>
        <p:nvGraphicFramePr>
          <p:cNvPr id="48132" name="Object 4"/>
          <p:cNvGraphicFramePr>
            <a:graphicFrameLocks noChangeAspect="1"/>
          </p:cNvGraphicFramePr>
          <p:nvPr/>
        </p:nvGraphicFramePr>
        <p:xfrm>
          <a:off x="4781550" y="4419600"/>
          <a:ext cx="4057650" cy="1055688"/>
        </p:xfrm>
        <a:graphic>
          <a:graphicData uri="http://schemas.openxmlformats.org/presentationml/2006/ole">
            <p:oleObj spid="_x0000_s31752" name="Equation" r:id="rId3" imgW="1333500" imgH="393700" progId="Equation.3">
              <p:embed/>
            </p:oleObj>
          </a:graphicData>
        </a:graphic>
      </p:graphicFrame>
      <p:sp>
        <p:nvSpPr>
          <p:cNvPr id="48133" name="Text Box 5"/>
          <p:cNvSpPr txBox="1">
            <a:spLocks noChangeArrowheads="1"/>
          </p:cNvSpPr>
          <p:nvPr/>
        </p:nvSpPr>
        <p:spPr bwMode="auto">
          <a:xfrm>
            <a:off x="1828800" y="4648200"/>
            <a:ext cx="2819400" cy="579438"/>
          </a:xfrm>
          <a:prstGeom prst="rect">
            <a:avLst/>
          </a:prstGeom>
          <a:noFill/>
          <a:ln w="9525">
            <a:noFill/>
            <a:miter lim="800000"/>
            <a:headEnd/>
            <a:tailEnd/>
          </a:ln>
          <a:effectLst/>
        </p:spPr>
        <p:txBody>
          <a:bodyPr>
            <a:spAutoFit/>
          </a:bodyPr>
          <a:lstStyle/>
          <a:p>
            <a:pPr>
              <a:spcBef>
                <a:spcPct val="50000"/>
              </a:spcBef>
            </a:pPr>
            <a:r>
              <a:rPr lang="zh-CN" altLang="en-US" sz="3200" b="1"/>
              <a:t>中央明纹宽度</a:t>
            </a:r>
          </a:p>
        </p:txBody>
      </p:sp>
      <p:sp>
        <p:nvSpPr>
          <p:cNvPr id="48134" name="Text Box 6"/>
          <p:cNvSpPr txBox="1">
            <a:spLocks noChangeArrowheads="1"/>
          </p:cNvSpPr>
          <p:nvPr/>
        </p:nvSpPr>
        <p:spPr bwMode="auto">
          <a:xfrm>
            <a:off x="1828800" y="5364163"/>
            <a:ext cx="2819400" cy="579437"/>
          </a:xfrm>
          <a:prstGeom prst="rect">
            <a:avLst/>
          </a:prstGeom>
          <a:noFill/>
          <a:ln w="9525">
            <a:noFill/>
            <a:miter lim="800000"/>
            <a:headEnd/>
            <a:tailEnd/>
          </a:ln>
          <a:effectLst/>
        </p:spPr>
        <p:txBody>
          <a:bodyPr>
            <a:spAutoFit/>
          </a:bodyPr>
          <a:lstStyle/>
          <a:p>
            <a:pPr>
              <a:spcBef>
                <a:spcPct val="50000"/>
              </a:spcBef>
            </a:pPr>
            <a:r>
              <a:rPr lang="zh-CN" altLang="en-US" sz="3200" b="1"/>
              <a:t>其它明纹宽度</a:t>
            </a:r>
          </a:p>
        </p:txBody>
      </p:sp>
      <p:graphicFrame>
        <p:nvGraphicFramePr>
          <p:cNvPr id="48135" name="Object 7"/>
          <p:cNvGraphicFramePr>
            <a:graphicFrameLocks noChangeAspect="1"/>
          </p:cNvGraphicFramePr>
          <p:nvPr/>
        </p:nvGraphicFramePr>
        <p:xfrm>
          <a:off x="4718050" y="5338763"/>
          <a:ext cx="3798888" cy="1062037"/>
        </p:xfrm>
        <a:graphic>
          <a:graphicData uri="http://schemas.openxmlformats.org/presentationml/2006/ole">
            <p:oleObj spid="_x0000_s31753" name="Equation" r:id="rId4" imgW="1244600" imgH="3937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blinds(horizontal)">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4F5BB689-2C47-4C79-A623-79CDCC558946}" type="slidenum">
              <a:rPr lang="en-US" altLang="zh-CN"/>
              <a:pPr/>
              <a:t>23</a:t>
            </a:fld>
            <a:endParaRPr lang="en-US" altLang="zh-CN"/>
          </a:p>
        </p:txBody>
      </p:sp>
      <p:sp>
        <p:nvSpPr>
          <p:cNvPr id="49154" name="Text Box 2"/>
          <p:cNvSpPr txBox="1">
            <a:spLocks noChangeArrowheads="1"/>
          </p:cNvSpPr>
          <p:nvPr/>
        </p:nvSpPr>
        <p:spPr bwMode="auto">
          <a:xfrm>
            <a:off x="1066800" y="1254125"/>
            <a:ext cx="7467600" cy="12604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t>　　如将单缝位置作上下小距离移动，屏上衍射条纹不变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p:cNvSpPr>
            <a:spLocks noGrp="1"/>
          </p:cNvSpPr>
          <p:nvPr>
            <p:ph type="sldNum" sz="quarter" idx="10"/>
          </p:nvPr>
        </p:nvSpPr>
        <p:spPr/>
        <p:txBody>
          <a:bodyPr/>
          <a:lstStyle/>
          <a:p>
            <a:fld id="{307BF261-4F8D-4ECF-97BE-02A9CD02320D}" type="slidenum">
              <a:rPr lang="en-US" altLang="zh-CN"/>
              <a:pPr/>
              <a:t>24</a:t>
            </a:fld>
            <a:endParaRPr lang="en-US" altLang="zh-CN"/>
          </a:p>
        </p:txBody>
      </p:sp>
      <p:sp>
        <p:nvSpPr>
          <p:cNvPr id="50190" name="Text Box 14"/>
          <p:cNvSpPr txBox="1">
            <a:spLocks noChangeArrowheads="1"/>
          </p:cNvSpPr>
          <p:nvPr/>
        </p:nvSpPr>
        <p:spPr bwMode="auto">
          <a:xfrm>
            <a:off x="685800" y="609600"/>
            <a:ext cx="8382000" cy="24288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dirty="0"/>
              <a:t>        </a:t>
            </a:r>
            <a:r>
              <a:rPr lang="zh-CN" altLang="en-US" sz="3200" b="1" dirty="0">
                <a:solidFill>
                  <a:srgbClr val="CC0000"/>
                </a:solidFill>
              </a:rPr>
              <a:t>例</a:t>
            </a:r>
            <a:r>
              <a:rPr lang="en-US" altLang="zh-CN" sz="3200" b="1" dirty="0">
                <a:solidFill>
                  <a:srgbClr val="CC0000"/>
                </a:solidFill>
              </a:rPr>
              <a:t>2</a:t>
            </a:r>
            <a:r>
              <a:rPr lang="en-US" altLang="zh-CN" sz="3200" b="1" dirty="0"/>
              <a:t>  </a:t>
            </a:r>
            <a:r>
              <a:rPr lang="zh-CN" altLang="en-US" sz="3200" b="1" dirty="0"/>
              <a:t>如图，一雷达位于路边 </a:t>
            </a:r>
            <a:r>
              <a:rPr lang="en-US" altLang="zh-CN" sz="3200" dirty="0">
                <a:latin typeface="Times New Roman" pitchFamily="18" charset="0"/>
              </a:rPr>
              <a:t>15 m</a:t>
            </a:r>
            <a:r>
              <a:rPr lang="en-US" altLang="zh-CN" sz="3200" dirty="0"/>
              <a:t> </a:t>
            </a:r>
            <a:r>
              <a:rPr lang="zh-CN" altLang="en-US" sz="3200" b="1" dirty="0"/>
              <a:t>处，它的射束与公路成      角</a:t>
            </a:r>
            <a:r>
              <a:rPr lang="en-US" altLang="zh-CN" sz="3200" b="1" dirty="0">
                <a:latin typeface="Times New Roman" pitchFamily="18" charset="0"/>
              </a:rPr>
              <a:t>.</a:t>
            </a:r>
            <a:r>
              <a:rPr lang="en-US" altLang="zh-CN" sz="3200" b="1" dirty="0"/>
              <a:t>  </a:t>
            </a:r>
            <a:r>
              <a:rPr lang="zh-CN" altLang="en-US" sz="3200" b="1" dirty="0"/>
              <a:t>假如发射天线的输出口宽度               </a:t>
            </a:r>
            <a:r>
              <a:rPr lang="zh-CN" altLang="en-US" sz="3200" b="1" dirty="0" smtClean="0"/>
              <a:t>     </a:t>
            </a:r>
            <a:r>
              <a:rPr lang="zh-CN" altLang="en-US" sz="3200" b="1" dirty="0"/>
              <a:t>，发射的微波波长是</a:t>
            </a:r>
            <a:r>
              <a:rPr lang="en-US" altLang="zh-CN" sz="3200" dirty="0">
                <a:latin typeface="Times New Roman" pitchFamily="18" charset="0"/>
              </a:rPr>
              <a:t>18 mm</a:t>
            </a:r>
            <a:r>
              <a:rPr lang="en-US" altLang="zh-CN" sz="3200" dirty="0"/>
              <a:t> </a:t>
            </a:r>
            <a:r>
              <a:rPr lang="zh-CN" altLang="en-US" sz="3200" b="1" dirty="0"/>
              <a:t>，则在它监视范围内的公路长度大约是多少？</a:t>
            </a:r>
          </a:p>
        </p:txBody>
      </p:sp>
      <p:graphicFrame>
        <p:nvGraphicFramePr>
          <p:cNvPr id="50192" name="Object 16"/>
          <p:cNvGraphicFramePr>
            <a:graphicFrameLocks noChangeAspect="1"/>
          </p:cNvGraphicFramePr>
          <p:nvPr/>
        </p:nvGraphicFramePr>
        <p:xfrm>
          <a:off x="1619672" y="1844824"/>
          <a:ext cx="1893887" cy="511175"/>
        </p:xfrm>
        <a:graphic>
          <a:graphicData uri="http://schemas.openxmlformats.org/presentationml/2006/ole">
            <p:oleObj spid="_x0000_s32785" name="Equation" r:id="rId3" imgW="698197" imgH="177723" progId="Equation.3">
              <p:embed/>
            </p:oleObj>
          </a:graphicData>
        </a:graphic>
      </p:graphicFrame>
      <p:graphicFrame>
        <p:nvGraphicFramePr>
          <p:cNvPr id="50191" name="Object 15"/>
          <p:cNvGraphicFramePr>
            <a:graphicFrameLocks noChangeAspect="1"/>
          </p:cNvGraphicFramePr>
          <p:nvPr/>
        </p:nvGraphicFramePr>
        <p:xfrm>
          <a:off x="3733800" y="1219200"/>
          <a:ext cx="644525" cy="609600"/>
        </p:xfrm>
        <a:graphic>
          <a:graphicData uri="http://schemas.openxmlformats.org/presentationml/2006/ole">
            <p:oleObj spid="_x0000_s32786" name="Equation" r:id="rId4" imgW="228501" imgH="203112" progId="Equation.3">
              <p:embed/>
            </p:oleObj>
          </a:graphicData>
        </a:graphic>
      </p:graphicFrame>
      <p:grpSp>
        <p:nvGrpSpPr>
          <p:cNvPr id="2" name="Group 47"/>
          <p:cNvGrpSpPr>
            <a:grpSpLocks/>
          </p:cNvGrpSpPr>
          <p:nvPr/>
        </p:nvGrpSpPr>
        <p:grpSpPr bwMode="auto">
          <a:xfrm>
            <a:off x="787400" y="3048000"/>
            <a:ext cx="7924800" cy="2743200"/>
            <a:chOff x="496" y="1920"/>
            <a:chExt cx="4992" cy="1728"/>
          </a:xfrm>
        </p:grpSpPr>
        <p:sp>
          <p:nvSpPr>
            <p:cNvPr id="50179" name="Rectangle 3"/>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0181" name="Rectangle 5" descr="新闻纸"/>
            <p:cNvSpPr>
              <a:spLocks noChangeArrowheads="1"/>
            </p:cNvSpPr>
            <p:nvPr/>
          </p:nvSpPr>
          <p:spPr bwMode="auto">
            <a:xfrm>
              <a:off x="661" y="2112"/>
              <a:ext cx="4726" cy="336"/>
            </a:xfrm>
            <a:prstGeom prst="rect">
              <a:avLst/>
            </a:prstGeom>
            <a:blipFill dpi="0" rotWithShape="0">
              <a:blip r:embed="rId5"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0182" name="Line 6"/>
            <p:cNvSpPr>
              <a:spLocks noChangeShapeType="1"/>
            </p:cNvSpPr>
            <p:nvPr/>
          </p:nvSpPr>
          <p:spPr bwMode="auto">
            <a:xfrm>
              <a:off x="661" y="2112"/>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0183" name="Line 7"/>
            <p:cNvSpPr>
              <a:spLocks noChangeShapeType="1"/>
            </p:cNvSpPr>
            <p:nvPr/>
          </p:nvSpPr>
          <p:spPr bwMode="auto">
            <a:xfrm>
              <a:off x="661" y="2448"/>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0206" name="Freeform 30"/>
            <p:cNvSpPr>
              <a:spLocks/>
            </p:cNvSpPr>
            <p:nvPr/>
          </p:nvSpPr>
          <p:spPr bwMode="auto">
            <a:xfrm>
              <a:off x="3642" y="2448"/>
              <a:ext cx="52"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0203" name="Object 27"/>
            <p:cNvGraphicFramePr>
              <a:graphicFrameLocks noChangeAspect="1"/>
            </p:cNvGraphicFramePr>
            <p:nvPr/>
          </p:nvGraphicFramePr>
          <p:xfrm>
            <a:off x="751" y="2688"/>
            <a:ext cx="897" cy="297"/>
          </p:xfrm>
          <a:graphic>
            <a:graphicData uri="http://schemas.openxmlformats.org/presentationml/2006/ole">
              <p:oleObj spid="_x0000_s32787" name="Equation" r:id="rId6" imgW="583693" imgH="177646" progId="Equation.3">
                <p:embed/>
              </p:oleObj>
            </a:graphicData>
          </a:graphic>
        </p:graphicFrame>
        <p:sp>
          <p:nvSpPr>
            <p:cNvPr id="50200" name="Line 24"/>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0201" name="Line 25"/>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0202" name="Line 26"/>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0204" name="Line 28"/>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0185" name="AutoShape 9"/>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sp>
          <p:nvSpPr>
            <p:cNvPr id="50186" name="AutoShape 10"/>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0187" name="Freeform 11"/>
            <p:cNvSpPr>
              <a:spLocks/>
            </p:cNvSpPr>
            <p:nvPr/>
          </p:nvSpPr>
          <p:spPr bwMode="auto">
            <a:xfrm>
              <a:off x="1408" y="3298"/>
              <a:ext cx="103" cy="152"/>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0188" name="Rectangle 12" descr="深色横线"/>
            <p:cNvSpPr>
              <a:spLocks noChangeArrowheads="1"/>
            </p:cNvSpPr>
            <p:nvPr/>
          </p:nvSpPr>
          <p:spPr bwMode="auto">
            <a:xfrm rot="-2254633">
              <a:off x="1423" y="3306"/>
              <a:ext cx="44" cy="192"/>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grpSp>
          <p:nvGrpSpPr>
            <p:cNvPr id="3" name="Group 18"/>
            <p:cNvGrpSpPr>
              <a:grpSpLocks/>
            </p:cNvGrpSpPr>
            <p:nvPr/>
          </p:nvGrpSpPr>
          <p:grpSpPr bwMode="auto">
            <a:xfrm rot="400739">
              <a:off x="1577" y="3024"/>
              <a:ext cx="471" cy="372"/>
              <a:chOff x="1744" y="3372"/>
              <a:chExt cx="512" cy="372"/>
            </a:xfrm>
          </p:grpSpPr>
          <p:sp>
            <p:nvSpPr>
              <p:cNvPr id="50195" name="Freeform 19"/>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0196" name="Freeform 20"/>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0197" name="Freeform 21"/>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0198" name="Freeform 22"/>
            <p:cNvSpPr>
              <a:spLocks/>
            </p:cNvSpPr>
            <p:nvPr/>
          </p:nvSpPr>
          <p:spPr bwMode="auto">
            <a:xfrm>
              <a:off x="1636" y="2448"/>
              <a:ext cx="2444" cy="808"/>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graphicFrame>
          <p:nvGraphicFramePr>
            <p:cNvPr id="50207" name="Object 31"/>
            <p:cNvGraphicFramePr>
              <a:graphicFrameLocks noChangeAspect="1"/>
            </p:cNvGraphicFramePr>
            <p:nvPr/>
          </p:nvGraphicFramePr>
          <p:xfrm>
            <a:off x="3241" y="2358"/>
            <a:ext cx="397" cy="383"/>
          </p:xfrm>
          <a:graphic>
            <a:graphicData uri="http://schemas.openxmlformats.org/presentationml/2006/ole">
              <p:oleObj spid="_x0000_s32788" name="Equation" r:id="rId7" imgW="228501" imgH="203112" progId="Equation.3">
                <p:embed/>
              </p:oleObj>
            </a:graphicData>
          </a:graphic>
        </p:graphicFrame>
        <p:sp>
          <p:nvSpPr>
            <p:cNvPr id="50209" name="Freeform 33"/>
            <p:cNvSpPr>
              <a:spLocks/>
            </p:cNvSpPr>
            <p:nvPr/>
          </p:nvSpPr>
          <p:spPr bwMode="auto">
            <a:xfrm>
              <a:off x="1501" y="2928"/>
              <a:ext cx="95" cy="266"/>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0210" name="Freeform 34"/>
            <p:cNvSpPr>
              <a:spLocks/>
            </p:cNvSpPr>
            <p:nvPr/>
          </p:nvSpPr>
          <p:spPr bwMode="auto">
            <a:xfrm>
              <a:off x="1658" y="3358"/>
              <a:ext cx="79" cy="210"/>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aphicFrame>
          <p:nvGraphicFramePr>
            <p:cNvPr id="50211" name="Object 35"/>
            <p:cNvGraphicFramePr>
              <a:graphicFrameLocks noChangeAspect="1"/>
            </p:cNvGraphicFramePr>
            <p:nvPr/>
          </p:nvGraphicFramePr>
          <p:xfrm>
            <a:off x="1750" y="3296"/>
            <a:ext cx="1188" cy="304"/>
          </p:xfrm>
          <a:graphic>
            <a:graphicData uri="http://schemas.openxmlformats.org/presentationml/2006/ole">
              <p:oleObj spid="_x0000_s32789" name="Equation" r:id="rId8" imgW="15732000" imgH="3993120" progId="Equation.3">
                <p:embed/>
              </p:oleObj>
            </a:graphicData>
          </a:graphic>
        </p:graphicFrame>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10"/>
          </p:nvPr>
        </p:nvSpPr>
        <p:spPr/>
        <p:txBody>
          <a:bodyPr/>
          <a:lstStyle/>
          <a:p>
            <a:fld id="{DFA55C2B-203B-4F72-AD9F-37D0B8744399}" type="slidenum">
              <a:rPr lang="en-US" altLang="zh-CN"/>
              <a:pPr/>
              <a:t>25</a:t>
            </a:fld>
            <a:endParaRPr lang="en-US" altLang="zh-CN"/>
          </a:p>
        </p:txBody>
      </p:sp>
      <p:sp>
        <p:nvSpPr>
          <p:cNvPr id="51232" name="Text Box 32"/>
          <p:cNvSpPr txBox="1">
            <a:spLocks noChangeArrowheads="1"/>
          </p:cNvSpPr>
          <p:nvPr/>
        </p:nvSpPr>
        <p:spPr bwMode="auto">
          <a:xfrm>
            <a:off x="533400" y="1066800"/>
            <a:ext cx="8153400" cy="18446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a:solidFill>
                  <a:srgbClr val="CC0000"/>
                </a:solidFill>
              </a:rPr>
              <a:t>        </a:t>
            </a:r>
            <a:r>
              <a:rPr lang="zh-CN" altLang="en-US" sz="3200" b="1">
                <a:solidFill>
                  <a:srgbClr val="CC0000"/>
                </a:solidFill>
              </a:rPr>
              <a:t>解   </a:t>
            </a:r>
            <a:r>
              <a:rPr lang="zh-CN" altLang="en-US" sz="3200" b="1"/>
              <a:t>将雷达天线输出口看成是发出衍射波的单缝，衍射波能量主要集中在中央明纹范围内</a:t>
            </a:r>
            <a:r>
              <a:rPr lang="en-US" altLang="zh-CN" sz="3200" b="1">
                <a:latin typeface="Times New Roman" pitchFamily="18" charset="0"/>
              </a:rPr>
              <a:t>.</a:t>
            </a:r>
          </a:p>
        </p:txBody>
      </p:sp>
      <p:grpSp>
        <p:nvGrpSpPr>
          <p:cNvPr id="2" name="Group 35"/>
          <p:cNvGrpSpPr>
            <a:grpSpLocks/>
          </p:cNvGrpSpPr>
          <p:nvPr/>
        </p:nvGrpSpPr>
        <p:grpSpPr bwMode="auto">
          <a:xfrm>
            <a:off x="787400" y="3048000"/>
            <a:ext cx="7924800" cy="2743200"/>
            <a:chOff x="496" y="1920"/>
            <a:chExt cx="4992" cy="1728"/>
          </a:xfrm>
        </p:grpSpPr>
        <p:sp>
          <p:nvSpPr>
            <p:cNvPr id="51236" name="Rectangle 36"/>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1237" name="Rectangle 37" descr="新闻纸"/>
            <p:cNvSpPr>
              <a:spLocks noChangeArrowheads="1"/>
            </p:cNvSpPr>
            <p:nvPr/>
          </p:nvSpPr>
          <p:spPr bwMode="auto">
            <a:xfrm>
              <a:off x="661" y="2112"/>
              <a:ext cx="4726" cy="336"/>
            </a:xfrm>
            <a:prstGeom prst="rect">
              <a:avLst/>
            </a:prstGeom>
            <a:blipFill dpi="0" rotWithShape="0">
              <a:blip r:embed="rId3"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1238" name="Line 38"/>
            <p:cNvSpPr>
              <a:spLocks noChangeShapeType="1"/>
            </p:cNvSpPr>
            <p:nvPr/>
          </p:nvSpPr>
          <p:spPr bwMode="auto">
            <a:xfrm>
              <a:off x="661" y="2112"/>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1239" name="Line 39"/>
            <p:cNvSpPr>
              <a:spLocks noChangeShapeType="1"/>
            </p:cNvSpPr>
            <p:nvPr/>
          </p:nvSpPr>
          <p:spPr bwMode="auto">
            <a:xfrm>
              <a:off x="661" y="2448"/>
              <a:ext cx="4726" cy="0"/>
            </a:xfrm>
            <a:prstGeom prst="line">
              <a:avLst/>
            </a:prstGeom>
            <a:noFill/>
            <a:ln w="28575">
              <a:solidFill>
                <a:schemeClr val="tx1"/>
              </a:solidFill>
              <a:round/>
              <a:headEnd/>
              <a:tailEnd type="none" w="sm" len="lg"/>
            </a:ln>
            <a:effectLst/>
          </p:spPr>
          <p:txBody>
            <a:bodyPr wrap="none"/>
            <a:lstStyle/>
            <a:p>
              <a:endParaRPr lang="zh-CN" altLang="en-US"/>
            </a:p>
          </p:txBody>
        </p:sp>
        <p:sp>
          <p:nvSpPr>
            <p:cNvPr id="51240" name="Freeform 40"/>
            <p:cNvSpPr>
              <a:spLocks/>
            </p:cNvSpPr>
            <p:nvPr/>
          </p:nvSpPr>
          <p:spPr bwMode="auto">
            <a:xfrm>
              <a:off x="3642" y="2448"/>
              <a:ext cx="52"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1241" name="Object 41"/>
            <p:cNvGraphicFramePr>
              <a:graphicFrameLocks noChangeAspect="1"/>
            </p:cNvGraphicFramePr>
            <p:nvPr/>
          </p:nvGraphicFramePr>
          <p:xfrm>
            <a:off x="751" y="2688"/>
            <a:ext cx="897" cy="297"/>
          </p:xfrm>
          <a:graphic>
            <a:graphicData uri="http://schemas.openxmlformats.org/presentationml/2006/ole">
              <p:oleObj spid="_x0000_s33803" name="Equation" r:id="rId4" imgW="583693" imgH="177646" progId="Equation.3">
                <p:embed/>
              </p:oleObj>
            </a:graphicData>
          </a:graphic>
        </p:graphicFrame>
        <p:sp>
          <p:nvSpPr>
            <p:cNvPr id="51242" name="Line 42"/>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1243" name="Line 43"/>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1244" name="Line 44"/>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1245" name="Line 45"/>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1246" name="AutoShape 46"/>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sp>
          <p:nvSpPr>
            <p:cNvPr id="51247" name="AutoShape 47"/>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1248" name="Freeform 48"/>
            <p:cNvSpPr>
              <a:spLocks/>
            </p:cNvSpPr>
            <p:nvPr/>
          </p:nvSpPr>
          <p:spPr bwMode="auto">
            <a:xfrm>
              <a:off x="1408" y="3298"/>
              <a:ext cx="103" cy="152"/>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1249" name="Rectangle 49" descr="深色横线"/>
            <p:cNvSpPr>
              <a:spLocks noChangeArrowheads="1"/>
            </p:cNvSpPr>
            <p:nvPr/>
          </p:nvSpPr>
          <p:spPr bwMode="auto">
            <a:xfrm rot="-2254633">
              <a:off x="1423" y="3306"/>
              <a:ext cx="44" cy="192"/>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grpSp>
          <p:nvGrpSpPr>
            <p:cNvPr id="3" name="Group 50"/>
            <p:cNvGrpSpPr>
              <a:grpSpLocks/>
            </p:cNvGrpSpPr>
            <p:nvPr/>
          </p:nvGrpSpPr>
          <p:grpSpPr bwMode="auto">
            <a:xfrm rot="400739">
              <a:off x="1577" y="3024"/>
              <a:ext cx="471" cy="372"/>
              <a:chOff x="1744" y="3372"/>
              <a:chExt cx="512" cy="372"/>
            </a:xfrm>
          </p:grpSpPr>
          <p:sp>
            <p:nvSpPr>
              <p:cNvPr id="51251" name="Freeform 51"/>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1252" name="Freeform 52"/>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1253" name="Freeform 53"/>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1254" name="Freeform 54"/>
            <p:cNvSpPr>
              <a:spLocks/>
            </p:cNvSpPr>
            <p:nvPr/>
          </p:nvSpPr>
          <p:spPr bwMode="auto">
            <a:xfrm>
              <a:off x="1636" y="2448"/>
              <a:ext cx="2444" cy="808"/>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graphicFrame>
          <p:nvGraphicFramePr>
            <p:cNvPr id="51255" name="Object 55"/>
            <p:cNvGraphicFramePr>
              <a:graphicFrameLocks noChangeAspect="1"/>
            </p:cNvGraphicFramePr>
            <p:nvPr/>
          </p:nvGraphicFramePr>
          <p:xfrm>
            <a:off x="3241" y="2358"/>
            <a:ext cx="397" cy="383"/>
          </p:xfrm>
          <a:graphic>
            <a:graphicData uri="http://schemas.openxmlformats.org/presentationml/2006/ole">
              <p:oleObj spid="_x0000_s33804" name="Equation" r:id="rId5" imgW="228501" imgH="203112" progId="Equation.3">
                <p:embed/>
              </p:oleObj>
            </a:graphicData>
          </a:graphic>
        </p:graphicFrame>
        <p:sp>
          <p:nvSpPr>
            <p:cNvPr id="51256" name="Freeform 56"/>
            <p:cNvSpPr>
              <a:spLocks/>
            </p:cNvSpPr>
            <p:nvPr/>
          </p:nvSpPr>
          <p:spPr bwMode="auto">
            <a:xfrm>
              <a:off x="1501" y="2928"/>
              <a:ext cx="95" cy="266"/>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1257" name="Freeform 57"/>
            <p:cNvSpPr>
              <a:spLocks/>
            </p:cNvSpPr>
            <p:nvPr/>
          </p:nvSpPr>
          <p:spPr bwMode="auto">
            <a:xfrm>
              <a:off x="1658" y="3358"/>
              <a:ext cx="79" cy="210"/>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aphicFrame>
          <p:nvGraphicFramePr>
            <p:cNvPr id="51258" name="Object 58"/>
            <p:cNvGraphicFramePr>
              <a:graphicFrameLocks noChangeAspect="1"/>
            </p:cNvGraphicFramePr>
            <p:nvPr/>
          </p:nvGraphicFramePr>
          <p:xfrm>
            <a:off x="1750" y="3296"/>
            <a:ext cx="1188" cy="304"/>
          </p:xfrm>
          <a:graphic>
            <a:graphicData uri="http://schemas.openxmlformats.org/presentationml/2006/ole">
              <p:oleObj spid="_x0000_s33805" name="Equation" r:id="rId6" imgW="644040" imgH="160920" progId="Equation.3">
                <p:embed/>
              </p:oleObj>
            </a:graphicData>
          </a:graphic>
        </p:graphicFrame>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1"/>
          <p:cNvSpPr>
            <a:spLocks noGrp="1"/>
          </p:cNvSpPr>
          <p:nvPr>
            <p:ph type="sldNum" sz="quarter" idx="10"/>
          </p:nvPr>
        </p:nvSpPr>
        <p:spPr/>
        <p:txBody>
          <a:bodyPr/>
          <a:lstStyle/>
          <a:p>
            <a:fld id="{8032D7BE-6A07-41FE-BE20-4739C758D697}" type="slidenum">
              <a:rPr lang="en-US" altLang="zh-CN"/>
              <a:pPr/>
              <a:t>26</a:t>
            </a:fld>
            <a:endParaRPr lang="en-US" altLang="zh-CN"/>
          </a:p>
        </p:txBody>
      </p:sp>
      <p:grpSp>
        <p:nvGrpSpPr>
          <p:cNvPr id="2" name="Group 76"/>
          <p:cNvGrpSpPr>
            <a:grpSpLocks/>
          </p:cNvGrpSpPr>
          <p:nvPr/>
        </p:nvGrpSpPr>
        <p:grpSpPr bwMode="auto">
          <a:xfrm>
            <a:off x="685800" y="990600"/>
            <a:ext cx="7924800" cy="2895600"/>
            <a:chOff x="432" y="624"/>
            <a:chExt cx="4992" cy="1824"/>
          </a:xfrm>
        </p:grpSpPr>
        <p:grpSp>
          <p:nvGrpSpPr>
            <p:cNvPr id="3" name="Group 75"/>
            <p:cNvGrpSpPr>
              <a:grpSpLocks/>
            </p:cNvGrpSpPr>
            <p:nvPr/>
          </p:nvGrpSpPr>
          <p:grpSpPr bwMode="auto">
            <a:xfrm>
              <a:off x="432" y="624"/>
              <a:ext cx="4992" cy="1824"/>
              <a:chOff x="432" y="624"/>
              <a:chExt cx="4992" cy="1824"/>
            </a:xfrm>
          </p:grpSpPr>
          <p:sp>
            <p:nvSpPr>
              <p:cNvPr id="52228" name="Rectangle 4"/>
              <p:cNvSpPr>
                <a:spLocks noChangeArrowheads="1"/>
              </p:cNvSpPr>
              <p:nvPr/>
            </p:nvSpPr>
            <p:spPr bwMode="auto">
              <a:xfrm>
                <a:off x="432" y="624"/>
                <a:ext cx="4992" cy="182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2229" name="Line 5"/>
              <p:cNvSpPr>
                <a:spLocks noChangeShapeType="1"/>
              </p:cNvSpPr>
              <p:nvPr/>
            </p:nvSpPr>
            <p:spPr bwMode="auto">
              <a:xfrm>
                <a:off x="1360" y="1175"/>
                <a:ext cx="0" cy="976"/>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2230" name="AutoShape 6"/>
              <p:cNvSpPr>
                <a:spLocks noChangeArrowheads="1"/>
              </p:cNvSpPr>
              <p:nvPr/>
            </p:nvSpPr>
            <p:spPr bwMode="auto">
              <a:xfrm rot="-22645157">
                <a:off x="1273" y="2024"/>
                <a:ext cx="175" cy="323"/>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p:spPr>
            <p:txBody>
              <a:bodyPr wrap="none" anchor="ctr"/>
              <a:lstStyle/>
              <a:p>
                <a:endParaRPr lang="zh-CN" altLang="en-US"/>
              </a:p>
            </p:txBody>
          </p:sp>
          <p:grpSp>
            <p:nvGrpSpPr>
              <p:cNvPr id="4" name="Group 7"/>
              <p:cNvGrpSpPr>
                <a:grpSpLocks/>
              </p:cNvGrpSpPr>
              <p:nvPr/>
            </p:nvGrpSpPr>
            <p:grpSpPr bwMode="auto">
              <a:xfrm>
                <a:off x="565" y="1175"/>
                <a:ext cx="4726" cy="297"/>
                <a:chOff x="768" y="2016"/>
                <a:chExt cx="3408" cy="336"/>
              </a:xfrm>
            </p:grpSpPr>
            <p:sp>
              <p:nvSpPr>
                <p:cNvPr id="52232" name="Rectangle 8" descr="新闻纸"/>
                <p:cNvSpPr>
                  <a:spLocks noChangeArrowheads="1"/>
                </p:cNvSpPr>
                <p:nvPr/>
              </p:nvSpPr>
              <p:spPr bwMode="auto">
                <a:xfrm>
                  <a:off x="768" y="2016"/>
                  <a:ext cx="3408" cy="336"/>
                </a:xfrm>
                <a:prstGeom prst="rect">
                  <a:avLst/>
                </a:prstGeom>
                <a:blipFill dpi="0" rotWithShape="0">
                  <a:blip r:embed="rId3" cstate="print"/>
                  <a:srcRect/>
                  <a:tile tx="0" ty="0" sx="100000" sy="100000" flip="none" algn="tl"/>
                </a:blipFill>
                <a:ln w="9525">
                  <a:noFill/>
                  <a:miter lim="800000"/>
                  <a:headEnd/>
                  <a:tailEnd type="none" w="sm" len="lg"/>
                </a:ln>
                <a:effectLst/>
              </p:spPr>
              <p:txBody>
                <a:bodyPr wrap="none" anchor="ctr"/>
                <a:lstStyle/>
                <a:p>
                  <a:endParaRPr lang="zh-CN" altLang="en-US"/>
                </a:p>
              </p:txBody>
            </p:sp>
            <p:sp>
              <p:nvSpPr>
                <p:cNvPr id="52233" name="Line 9"/>
                <p:cNvSpPr>
                  <a:spLocks noChangeShapeType="1"/>
                </p:cNvSpPr>
                <p:nvPr/>
              </p:nvSpPr>
              <p:spPr bwMode="auto">
                <a:xfrm>
                  <a:off x="768" y="2016"/>
                  <a:ext cx="3408" cy="0"/>
                </a:xfrm>
                <a:prstGeom prst="line">
                  <a:avLst/>
                </a:prstGeom>
                <a:noFill/>
                <a:ln w="28575">
                  <a:solidFill>
                    <a:schemeClr val="tx1"/>
                  </a:solidFill>
                  <a:round/>
                  <a:headEnd/>
                  <a:tailEnd type="none" w="sm" len="lg"/>
                </a:ln>
                <a:effectLst/>
              </p:spPr>
              <p:txBody>
                <a:bodyPr wrap="none"/>
                <a:lstStyle/>
                <a:p>
                  <a:endParaRPr lang="zh-CN" altLang="en-US"/>
                </a:p>
              </p:txBody>
            </p:sp>
            <p:sp>
              <p:nvSpPr>
                <p:cNvPr id="52234" name="Line 10"/>
                <p:cNvSpPr>
                  <a:spLocks noChangeShapeType="1"/>
                </p:cNvSpPr>
                <p:nvPr/>
              </p:nvSpPr>
              <p:spPr bwMode="auto">
                <a:xfrm>
                  <a:off x="768" y="2352"/>
                  <a:ext cx="3408" cy="0"/>
                </a:xfrm>
                <a:prstGeom prst="line">
                  <a:avLst/>
                </a:prstGeom>
                <a:noFill/>
                <a:ln w="28575">
                  <a:solidFill>
                    <a:schemeClr val="tx1"/>
                  </a:solidFill>
                  <a:round/>
                  <a:headEnd/>
                  <a:tailEnd type="none" w="sm" len="lg"/>
                </a:ln>
                <a:effectLst/>
              </p:spPr>
              <p:txBody>
                <a:bodyPr wrap="none"/>
                <a:lstStyle/>
                <a:p>
                  <a:endParaRPr lang="zh-CN" altLang="en-US"/>
                </a:p>
              </p:txBody>
            </p:sp>
          </p:grpSp>
          <p:sp>
            <p:nvSpPr>
              <p:cNvPr id="52235" name="AutoShape 11"/>
              <p:cNvSpPr>
                <a:spLocks noChangeArrowheads="1"/>
              </p:cNvSpPr>
              <p:nvPr/>
            </p:nvSpPr>
            <p:spPr bwMode="auto">
              <a:xfrm rot="3106539">
                <a:off x="1210" y="2192"/>
                <a:ext cx="85" cy="88"/>
              </a:xfrm>
              <a:prstGeom prst="triangle">
                <a:avLst>
                  <a:gd name="adj" fmla="val 50000"/>
                </a:avLst>
              </a:prstGeom>
              <a:solidFill>
                <a:srgbClr val="808080"/>
              </a:solidFill>
              <a:ln w="9525">
                <a:solidFill>
                  <a:schemeClr val="tx1"/>
                </a:solidFill>
                <a:miter lim="800000"/>
                <a:headEnd/>
                <a:tailEnd type="none" w="sm" len="lg"/>
              </a:ln>
              <a:effectLst/>
            </p:spPr>
            <p:txBody>
              <a:bodyPr wrap="none" anchor="ctr"/>
              <a:lstStyle/>
              <a:p>
                <a:endParaRPr lang="zh-CN" altLang="en-US"/>
              </a:p>
            </p:txBody>
          </p:sp>
          <p:sp>
            <p:nvSpPr>
              <p:cNvPr id="52236" name="Freeform 12"/>
              <p:cNvSpPr>
                <a:spLocks/>
              </p:cNvSpPr>
              <p:nvPr/>
            </p:nvSpPr>
            <p:spPr bwMode="auto">
              <a:xfrm>
                <a:off x="1168" y="2195"/>
                <a:ext cx="103" cy="135"/>
              </a:xfrm>
              <a:custGeom>
                <a:avLst/>
                <a:gdLst/>
                <a:ahLst/>
                <a:cxnLst>
                  <a:cxn ang="0">
                    <a:pos x="0" y="0"/>
                  </a:cxn>
                  <a:cxn ang="0">
                    <a:pos x="112" y="152"/>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p:spPr>
            <p:txBody>
              <a:bodyPr wrap="none"/>
              <a:lstStyle/>
              <a:p>
                <a:endParaRPr lang="zh-CN" altLang="en-US"/>
              </a:p>
            </p:txBody>
          </p:sp>
          <p:sp>
            <p:nvSpPr>
              <p:cNvPr id="52237" name="Rectangle 13" descr="深色横线"/>
              <p:cNvSpPr>
                <a:spLocks noChangeArrowheads="1"/>
              </p:cNvSpPr>
              <p:nvPr/>
            </p:nvSpPr>
            <p:spPr bwMode="auto">
              <a:xfrm rot="-2254633">
                <a:off x="1183" y="2202"/>
                <a:ext cx="44" cy="170"/>
              </a:xfrm>
              <a:prstGeom prst="rect">
                <a:avLst/>
              </a:prstGeom>
              <a:pattFill prst="dkHorz">
                <a:fgClr>
                  <a:schemeClr val="tx1"/>
                </a:fgClr>
                <a:bgClr>
                  <a:schemeClr val="bg1"/>
                </a:bgClr>
              </a:pattFill>
              <a:ln w="9525">
                <a:noFill/>
                <a:miter lim="800000"/>
                <a:headEnd/>
                <a:tailEnd type="none" w="sm" len="lg"/>
              </a:ln>
              <a:effectLst/>
            </p:spPr>
            <p:txBody>
              <a:bodyPr wrap="none" anchor="ctr"/>
              <a:lstStyle/>
              <a:p>
                <a:endParaRPr lang="zh-CN" altLang="en-US"/>
              </a:p>
            </p:txBody>
          </p:sp>
          <p:sp>
            <p:nvSpPr>
              <p:cNvPr id="52238" name="Line 14"/>
              <p:cNvSpPr>
                <a:spLocks noChangeShapeType="1"/>
              </p:cNvSpPr>
              <p:nvPr/>
            </p:nvSpPr>
            <p:spPr bwMode="auto">
              <a:xfrm>
                <a:off x="565" y="2193"/>
                <a:ext cx="751" cy="0"/>
              </a:xfrm>
              <a:prstGeom prst="line">
                <a:avLst/>
              </a:prstGeom>
              <a:noFill/>
              <a:ln w="12700">
                <a:solidFill>
                  <a:schemeClr val="tx1"/>
                </a:solidFill>
                <a:prstDash val="dash"/>
                <a:round/>
                <a:headEnd/>
                <a:tailEnd type="none" w="sm" len="lg"/>
              </a:ln>
              <a:effectLst/>
            </p:spPr>
            <p:txBody>
              <a:bodyPr wrap="none"/>
              <a:lstStyle/>
              <a:p>
                <a:endParaRPr lang="zh-CN" altLang="en-US"/>
              </a:p>
            </p:txBody>
          </p:sp>
          <p:sp>
            <p:nvSpPr>
              <p:cNvPr id="52239" name="Line 15"/>
              <p:cNvSpPr>
                <a:spLocks noChangeShapeType="1"/>
              </p:cNvSpPr>
              <p:nvPr/>
            </p:nvSpPr>
            <p:spPr bwMode="auto">
              <a:xfrm flipH="1">
                <a:off x="962" y="1472"/>
                <a:ext cx="0" cy="255"/>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41" name="Line 17"/>
              <p:cNvSpPr>
                <a:spLocks noChangeShapeType="1"/>
              </p:cNvSpPr>
              <p:nvPr/>
            </p:nvSpPr>
            <p:spPr bwMode="auto">
              <a:xfrm flipH="1" flipV="1">
                <a:off x="962" y="1939"/>
                <a:ext cx="0" cy="254"/>
              </a:xfrm>
              <a:prstGeom prst="line">
                <a:avLst/>
              </a:prstGeom>
              <a:noFill/>
              <a:ln w="12700">
                <a:solidFill>
                  <a:schemeClr val="tx1"/>
                </a:solidFill>
                <a:round/>
                <a:headEnd type="triangle" w="sm" len="lg"/>
                <a:tailEnd type="none" w="sm" len="lg"/>
              </a:ln>
              <a:effectLst/>
            </p:spPr>
            <p:txBody>
              <a:bodyPr wrap="none"/>
              <a:lstStyle/>
              <a:p>
                <a:endParaRPr lang="zh-CN" altLang="en-US"/>
              </a:p>
            </p:txBody>
          </p:sp>
          <p:grpSp>
            <p:nvGrpSpPr>
              <p:cNvPr id="5" name="Group 19"/>
              <p:cNvGrpSpPr>
                <a:grpSpLocks/>
              </p:cNvGrpSpPr>
              <p:nvPr/>
            </p:nvGrpSpPr>
            <p:grpSpPr bwMode="auto">
              <a:xfrm rot="400739">
                <a:off x="1286" y="1981"/>
                <a:ext cx="471" cy="329"/>
                <a:chOff x="1744" y="3372"/>
                <a:chExt cx="512" cy="372"/>
              </a:xfrm>
            </p:grpSpPr>
            <p:sp>
              <p:nvSpPr>
                <p:cNvPr id="52244" name="Freeform 20"/>
                <p:cNvSpPr>
                  <a:spLocks/>
                </p:cNvSpPr>
                <p:nvPr/>
              </p:nvSpPr>
              <p:spPr bwMode="auto">
                <a:xfrm>
                  <a:off x="1744" y="3380"/>
                  <a:ext cx="512" cy="364"/>
                </a:xfrm>
                <a:custGeom>
                  <a:avLst/>
                  <a:gdLst/>
                  <a:ahLst/>
                  <a:cxnLst>
                    <a:cxn ang="0">
                      <a:pos x="0" y="200"/>
                    </a:cxn>
                    <a:cxn ang="0">
                      <a:pos x="428" y="0"/>
                    </a:cxn>
                    <a:cxn ang="0">
                      <a:pos x="512" y="172"/>
                    </a:cxn>
                    <a:cxn ang="0">
                      <a:pos x="80" y="364"/>
                    </a:cxn>
                    <a:cxn ang="0">
                      <a:pos x="0" y="200"/>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w="9525" cap="flat" cmpd="sng">
                  <a:noFill/>
                  <a:prstDash val="solid"/>
                  <a:round/>
                  <a:headEnd type="none" w="med" len="med"/>
                  <a:tailEnd type="none" w="sm" len="lg"/>
                </a:ln>
                <a:effectLst/>
              </p:spPr>
              <p:txBody>
                <a:bodyPr wrap="none"/>
                <a:lstStyle/>
                <a:p>
                  <a:endParaRPr lang="zh-CN" altLang="en-US"/>
                </a:p>
              </p:txBody>
            </p:sp>
            <p:sp>
              <p:nvSpPr>
                <p:cNvPr id="52245" name="Freeform 21"/>
                <p:cNvSpPr>
                  <a:spLocks/>
                </p:cNvSpPr>
                <p:nvPr/>
              </p:nvSpPr>
              <p:spPr bwMode="auto">
                <a:xfrm>
                  <a:off x="1756" y="3372"/>
                  <a:ext cx="407" cy="198"/>
                </a:xfrm>
                <a:custGeom>
                  <a:avLst/>
                  <a:gdLst/>
                  <a:ahLst/>
                  <a:cxnLst>
                    <a:cxn ang="0">
                      <a:pos x="0" y="198"/>
                    </a:cxn>
                    <a:cxn ang="0">
                      <a:pos x="407" y="0"/>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sp>
              <p:nvSpPr>
                <p:cNvPr id="52246" name="Freeform 22"/>
                <p:cNvSpPr>
                  <a:spLocks/>
                </p:cNvSpPr>
                <p:nvPr/>
              </p:nvSpPr>
              <p:spPr bwMode="auto">
                <a:xfrm>
                  <a:off x="1824" y="3552"/>
                  <a:ext cx="414" cy="192"/>
                </a:xfrm>
                <a:custGeom>
                  <a:avLst/>
                  <a:gdLst/>
                  <a:ahLst/>
                  <a:cxnLst>
                    <a:cxn ang="0">
                      <a:pos x="0" y="192"/>
                    </a:cxn>
                    <a:cxn ang="0">
                      <a:pos x="414" y="0"/>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p:spPr>
              <p:txBody>
                <a:bodyPr wrap="none"/>
                <a:lstStyle/>
                <a:p>
                  <a:endParaRPr lang="zh-CN" altLang="en-US"/>
                </a:p>
              </p:txBody>
            </p:sp>
          </p:grpSp>
          <p:sp>
            <p:nvSpPr>
              <p:cNvPr id="52247" name="Freeform 23"/>
              <p:cNvSpPr>
                <a:spLocks/>
              </p:cNvSpPr>
              <p:nvPr/>
            </p:nvSpPr>
            <p:spPr bwMode="auto">
              <a:xfrm>
                <a:off x="1345" y="1473"/>
                <a:ext cx="2444" cy="713"/>
              </a:xfrm>
              <a:custGeom>
                <a:avLst/>
                <a:gdLst/>
                <a:ahLst/>
                <a:cxnLst>
                  <a:cxn ang="0">
                    <a:pos x="0" y="808"/>
                  </a:cxn>
                  <a:cxn ang="0">
                    <a:pos x="2656" y="0"/>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48" name="Freeform 24"/>
              <p:cNvSpPr>
                <a:spLocks/>
              </p:cNvSpPr>
              <p:nvPr/>
            </p:nvSpPr>
            <p:spPr bwMode="auto">
              <a:xfrm>
                <a:off x="3340" y="1473"/>
                <a:ext cx="51" cy="127"/>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49" name="Object 25"/>
              <p:cNvGraphicFramePr>
                <a:graphicFrameLocks noChangeAspect="1"/>
              </p:cNvGraphicFramePr>
              <p:nvPr/>
            </p:nvGraphicFramePr>
            <p:xfrm>
              <a:off x="2861" y="1393"/>
              <a:ext cx="398" cy="338"/>
            </p:xfrm>
            <a:graphic>
              <a:graphicData uri="http://schemas.openxmlformats.org/presentationml/2006/ole">
                <p:oleObj spid="_x0000_s34863" name="Equation" r:id="rId4" imgW="228501" imgH="203112" progId="Equation.3">
                  <p:embed/>
                </p:oleObj>
              </a:graphicData>
            </a:graphic>
          </p:graphicFrame>
          <p:sp>
            <p:nvSpPr>
              <p:cNvPr id="52251" name="Freeform 27"/>
              <p:cNvSpPr>
                <a:spLocks/>
              </p:cNvSpPr>
              <p:nvPr/>
            </p:nvSpPr>
            <p:spPr bwMode="auto">
              <a:xfrm>
                <a:off x="1437" y="1806"/>
                <a:ext cx="94" cy="250"/>
              </a:xfrm>
              <a:custGeom>
                <a:avLst/>
                <a:gdLst/>
                <a:ahLst/>
                <a:cxnLst>
                  <a:cxn ang="0">
                    <a:pos x="102" y="282"/>
                  </a:cxn>
                  <a:cxn ang="0">
                    <a:pos x="0" y="0"/>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sp>
            <p:nvSpPr>
              <p:cNvPr id="52252" name="Freeform 28"/>
              <p:cNvSpPr>
                <a:spLocks/>
              </p:cNvSpPr>
              <p:nvPr/>
            </p:nvSpPr>
            <p:spPr bwMode="auto">
              <a:xfrm>
                <a:off x="1592" y="2209"/>
                <a:ext cx="77" cy="197"/>
              </a:xfrm>
              <a:custGeom>
                <a:avLst/>
                <a:gdLst/>
                <a:ahLst/>
                <a:cxnLst>
                  <a:cxn ang="0">
                    <a:pos x="0" y="0"/>
                  </a:cxn>
                  <a:cxn ang="0">
                    <a:pos x="108" y="294"/>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p:spPr>
            <p:txBody>
              <a:bodyPr wrap="none"/>
              <a:lstStyle/>
              <a:p>
                <a:endParaRPr lang="zh-CN" altLang="en-US"/>
              </a:p>
            </p:txBody>
          </p:sp>
        </p:grpSp>
        <p:graphicFrame>
          <p:nvGraphicFramePr>
            <p:cNvPr id="52240" name="Object 16"/>
            <p:cNvGraphicFramePr>
              <a:graphicFrameLocks noChangeAspect="1"/>
            </p:cNvGraphicFramePr>
            <p:nvPr/>
          </p:nvGraphicFramePr>
          <p:xfrm>
            <a:off x="491" y="1684"/>
            <a:ext cx="899" cy="263"/>
          </p:xfrm>
          <a:graphic>
            <a:graphicData uri="http://schemas.openxmlformats.org/presentationml/2006/ole">
              <p:oleObj spid="_x0000_s34864" name="Equation" r:id="rId5" imgW="583693" imgH="177646" progId="Equation.3">
                <p:embed/>
              </p:oleObj>
            </a:graphicData>
          </a:graphic>
        </p:graphicFrame>
        <p:graphicFrame>
          <p:nvGraphicFramePr>
            <p:cNvPr id="52253" name="Object 29"/>
            <p:cNvGraphicFramePr>
              <a:graphicFrameLocks noChangeAspect="1"/>
            </p:cNvGraphicFramePr>
            <p:nvPr/>
          </p:nvGraphicFramePr>
          <p:xfrm>
            <a:off x="1681" y="2151"/>
            <a:ext cx="1169" cy="285"/>
          </p:xfrm>
          <a:graphic>
            <a:graphicData uri="http://schemas.openxmlformats.org/presentationml/2006/ole">
              <p:oleObj spid="_x0000_s34865" name="Equation" r:id="rId6" imgW="15732000" imgH="3993120" progId="Equation.3">
                <p:embed/>
              </p:oleObj>
            </a:graphicData>
          </a:graphic>
        </p:graphicFrame>
      </p:grpSp>
      <p:grpSp>
        <p:nvGrpSpPr>
          <p:cNvPr id="6" name="Group 30"/>
          <p:cNvGrpSpPr>
            <a:grpSpLocks/>
          </p:cNvGrpSpPr>
          <p:nvPr/>
        </p:nvGrpSpPr>
        <p:grpSpPr bwMode="auto">
          <a:xfrm>
            <a:off x="3289300" y="2135188"/>
            <a:ext cx="3860800" cy="606425"/>
            <a:chOff x="1974" y="1200"/>
            <a:chExt cx="2642" cy="432"/>
          </a:xfrm>
        </p:grpSpPr>
        <p:sp>
          <p:nvSpPr>
            <p:cNvPr id="52255" name="Freeform 31"/>
            <p:cNvSpPr>
              <a:spLocks/>
            </p:cNvSpPr>
            <p:nvPr/>
          </p:nvSpPr>
          <p:spPr bwMode="auto">
            <a:xfrm>
              <a:off x="2400" y="1344"/>
              <a:ext cx="96" cy="192"/>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56" name="Object 32"/>
            <p:cNvGraphicFramePr>
              <a:graphicFrameLocks noChangeAspect="1"/>
            </p:cNvGraphicFramePr>
            <p:nvPr/>
          </p:nvGraphicFramePr>
          <p:xfrm>
            <a:off x="1974" y="1200"/>
            <a:ext cx="330" cy="432"/>
          </p:xfrm>
          <a:graphic>
            <a:graphicData uri="http://schemas.openxmlformats.org/presentationml/2006/ole">
              <p:oleObj spid="_x0000_s34866" name="Equation" r:id="rId7" imgW="164885" imgH="215619" progId="Equation.3">
                <p:embed/>
              </p:oleObj>
            </a:graphicData>
          </a:graphic>
        </p:graphicFrame>
        <p:sp>
          <p:nvSpPr>
            <p:cNvPr id="52257" name="Freeform 33"/>
            <p:cNvSpPr>
              <a:spLocks/>
            </p:cNvSpPr>
            <p:nvPr/>
          </p:nvSpPr>
          <p:spPr bwMode="auto">
            <a:xfrm>
              <a:off x="4560" y="1344"/>
              <a:ext cx="56" cy="144"/>
            </a:xfrm>
            <a:custGeom>
              <a:avLst/>
              <a:gdLst/>
              <a:ahLst/>
              <a:cxnLst>
                <a:cxn ang="0">
                  <a:pos x="8" y="0"/>
                </a:cxn>
                <a:cxn ang="0">
                  <a:pos x="8" y="96"/>
                </a:cxn>
                <a:cxn ang="0">
                  <a:pos x="56" y="144"/>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aphicFrame>
          <p:nvGraphicFramePr>
            <p:cNvPr id="52258" name="Object 34"/>
            <p:cNvGraphicFramePr>
              <a:graphicFrameLocks noChangeAspect="1"/>
            </p:cNvGraphicFramePr>
            <p:nvPr/>
          </p:nvGraphicFramePr>
          <p:xfrm>
            <a:off x="4083" y="1200"/>
            <a:ext cx="381" cy="432"/>
          </p:xfrm>
          <a:graphic>
            <a:graphicData uri="http://schemas.openxmlformats.org/presentationml/2006/ole">
              <p:oleObj spid="_x0000_s34867" name="Equation" r:id="rId8" imgW="190335" imgH="215713" progId="Equation.3">
                <p:embed/>
              </p:oleObj>
            </a:graphicData>
          </a:graphic>
        </p:graphicFrame>
      </p:grpSp>
      <p:grpSp>
        <p:nvGrpSpPr>
          <p:cNvPr id="7" name="Group 43"/>
          <p:cNvGrpSpPr>
            <a:grpSpLocks/>
          </p:cNvGrpSpPr>
          <p:nvPr/>
        </p:nvGrpSpPr>
        <p:grpSpPr bwMode="auto">
          <a:xfrm>
            <a:off x="2157413" y="1125538"/>
            <a:ext cx="6102350" cy="739775"/>
            <a:chOff x="1199" y="576"/>
            <a:chExt cx="4177" cy="528"/>
          </a:xfrm>
        </p:grpSpPr>
        <p:sp>
          <p:nvSpPr>
            <p:cNvPr id="52268" name="Line 44"/>
            <p:cNvSpPr>
              <a:spLocks noChangeShapeType="1"/>
            </p:cNvSpPr>
            <p:nvPr/>
          </p:nvSpPr>
          <p:spPr bwMode="auto">
            <a:xfrm flipV="1">
              <a:off x="1200" y="576"/>
              <a:ext cx="0" cy="528"/>
            </a:xfrm>
            <a:prstGeom prst="line">
              <a:avLst/>
            </a:prstGeom>
            <a:noFill/>
            <a:ln w="12700">
              <a:solidFill>
                <a:schemeClr val="tx1"/>
              </a:solidFill>
              <a:round/>
              <a:headEnd/>
              <a:tailEnd type="none" w="sm" len="lg"/>
            </a:ln>
            <a:effectLst/>
          </p:spPr>
          <p:txBody>
            <a:bodyPr wrap="none"/>
            <a:lstStyle/>
            <a:p>
              <a:endParaRPr lang="zh-CN" altLang="en-US"/>
            </a:p>
          </p:txBody>
        </p:sp>
        <p:sp>
          <p:nvSpPr>
            <p:cNvPr id="52269" name="Line 45"/>
            <p:cNvSpPr>
              <a:spLocks noChangeShapeType="1"/>
            </p:cNvSpPr>
            <p:nvPr/>
          </p:nvSpPr>
          <p:spPr bwMode="auto">
            <a:xfrm flipV="1">
              <a:off x="5376" y="576"/>
              <a:ext cx="0" cy="528"/>
            </a:xfrm>
            <a:prstGeom prst="line">
              <a:avLst/>
            </a:prstGeom>
            <a:noFill/>
            <a:ln w="12700">
              <a:solidFill>
                <a:schemeClr val="tx1"/>
              </a:solidFill>
              <a:round/>
              <a:headEnd/>
              <a:tailEnd type="none" w="sm" len="lg"/>
            </a:ln>
            <a:effectLst/>
          </p:spPr>
          <p:txBody>
            <a:bodyPr wrap="none"/>
            <a:lstStyle/>
            <a:p>
              <a:endParaRPr lang="zh-CN" altLang="en-US"/>
            </a:p>
          </p:txBody>
        </p:sp>
        <p:sp>
          <p:nvSpPr>
            <p:cNvPr id="52270" name="Line 46"/>
            <p:cNvSpPr>
              <a:spLocks noChangeShapeType="1"/>
            </p:cNvSpPr>
            <p:nvPr/>
          </p:nvSpPr>
          <p:spPr bwMode="auto">
            <a:xfrm flipV="1">
              <a:off x="2880" y="816"/>
              <a:ext cx="0" cy="288"/>
            </a:xfrm>
            <a:prstGeom prst="line">
              <a:avLst/>
            </a:prstGeom>
            <a:noFill/>
            <a:ln w="12700">
              <a:solidFill>
                <a:schemeClr val="tx1"/>
              </a:solidFill>
              <a:round/>
              <a:headEnd/>
              <a:tailEnd type="none" w="sm" len="lg"/>
            </a:ln>
            <a:effectLst/>
          </p:spPr>
          <p:txBody>
            <a:bodyPr wrap="none"/>
            <a:lstStyle/>
            <a:p>
              <a:endParaRPr lang="zh-CN" altLang="en-US"/>
            </a:p>
          </p:txBody>
        </p:sp>
        <p:grpSp>
          <p:nvGrpSpPr>
            <p:cNvPr id="8" name="Group 47"/>
            <p:cNvGrpSpPr>
              <a:grpSpLocks/>
            </p:cNvGrpSpPr>
            <p:nvPr/>
          </p:nvGrpSpPr>
          <p:grpSpPr bwMode="auto">
            <a:xfrm rot="5400000" flipV="1">
              <a:off x="2016" y="144"/>
              <a:ext cx="48" cy="1680"/>
              <a:chOff x="1248" y="1968"/>
              <a:chExt cx="0" cy="816"/>
            </a:xfrm>
          </p:grpSpPr>
          <p:sp>
            <p:nvSpPr>
              <p:cNvPr id="52272" name="Line 48"/>
              <p:cNvSpPr>
                <a:spLocks noChangeShapeType="1"/>
              </p:cNvSpPr>
              <p:nvPr/>
            </p:nvSpPr>
            <p:spPr bwMode="auto">
              <a:xfrm flipH="1">
                <a:off x="1248" y="1968"/>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3" name="Line 49"/>
              <p:cNvSpPr>
                <a:spLocks noChangeShapeType="1"/>
              </p:cNvSpPr>
              <p:nvPr/>
            </p:nvSpPr>
            <p:spPr bwMode="auto">
              <a:xfrm flipH="1" flipV="1">
                <a:off x="1248" y="2496"/>
                <a:ext cx="0" cy="288"/>
              </a:xfrm>
              <a:prstGeom prst="line">
                <a:avLst/>
              </a:prstGeom>
              <a:noFill/>
              <a:ln w="12700">
                <a:solidFill>
                  <a:schemeClr val="tx1"/>
                </a:solidFill>
                <a:round/>
                <a:headEnd type="triangle" w="sm" len="lg"/>
                <a:tailEnd type="none" w="sm" len="lg"/>
              </a:ln>
              <a:effectLst/>
            </p:spPr>
            <p:txBody>
              <a:bodyPr wrap="none"/>
              <a:lstStyle/>
              <a:p>
                <a:endParaRPr lang="zh-CN" altLang="en-US"/>
              </a:p>
            </p:txBody>
          </p:sp>
        </p:grpSp>
        <p:sp>
          <p:nvSpPr>
            <p:cNvPr id="52274" name="Line 50"/>
            <p:cNvSpPr>
              <a:spLocks noChangeShapeType="1"/>
            </p:cNvSpPr>
            <p:nvPr/>
          </p:nvSpPr>
          <p:spPr bwMode="auto">
            <a:xfrm rot="16200000" flipH="1">
              <a:off x="3358" y="479"/>
              <a:ext cx="1" cy="962"/>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5" name="Line 51"/>
            <p:cNvSpPr>
              <a:spLocks noChangeShapeType="1"/>
            </p:cNvSpPr>
            <p:nvPr/>
          </p:nvSpPr>
          <p:spPr bwMode="auto">
            <a:xfrm rot="-5400000" flipH="1" flipV="1">
              <a:off x="4894" y="481"/>
              <a:ext cx="1" cy="958"/>
            </a:xfrm>
            <a:prstGeom prst="line">
              <a:avLst/>
            </a:prstGeom>
            <a:noFill/>
            <a:ln w="12700">
              <a:solidFill>
                <a:schemeClr val="tx1"/>
              </a:solidFill>
              <a:round/>
              <a:headEnd type="triangle" w="sm" len="lg"/>
              <a:tailEnd type="none" w="sm" len="lg"/>
            </a:ln>
            <a:effectLst/>
          </p:spPr>
          <p:txBody>
            <a:bodyPr wrap="none"/>
            <a:lstStyle/>
            <a:p>
              <a:endParaRPr lang="zh-CN" altLang="en-US"/>
            </a:p>
          </p:txBody>
        </p:sp>
        <p:graphicFrame>
          <p:nvGraphicFramePr>
            <p:cNvPr id="52276" name="Object 52"/>
            <p:cNvGraphicFramePr>
              <a:graphicFrameLocks noChangeAspect="1"/>
            </p:cNvGraphicFramePr>
            <p:nvPr/>
          </p:nvGraphicFramePr>
          <p:xfrm>
            <a:off x="1920" y="576"/>
            <a:ext cx="341" cy="528"/>
          </p:xfrm>
          <a:graphic>
            <a:graphicData uri="http://schemas.openxmlformats.org/presentationml/2006/ole">
              <p:oleObj spid="_x0000_s34868" name="Equation" r:id="rId9" imgW="139579" imgH="215713" progId="Equation.3">
                <p:embed/>
              </p:oleObj>
            </a:graphicData>
          </a:graphic>
        </p:graphicFrame>
        <p:graphicFrame>
          <p:nvGraphicFramePr>
            <p:cNvPr id="52277" name="Object 53"/>
            <p:cNvGraphicFramePr>
              <a:graphicFrameLocks noChangeAspect="1"/>
            </p:cNvGraphicFramePr>
            <p:nvPr/>
          </p:nvGraphicFramePr>
          <p:xfrm>
            <a:off x="3971" y="576"/>
            <a:ext cx="373" cy="528"/>
          </p:xfrm>
          <a:graphic>
            <a:graphicData uri="http://schemas.openxmlformats.org/presentationml/2006/ole">
              <p:oleObj spid="_x0000_s34869" name="Equation" r:id="rId10" imgW="152268" imgH="215713" progId="Equation.3">
                <p:embed/>
              </p:oleObj>
            </a:graphicData>
          </a:graphic>
        </p:graphicFrame>
        <p:sp>
          <p:nvSpPr>
            <p:cNvPr id="52278" name="Line 54"/>
            <p:cNvSpPr>
              <a:spLocks noChangeShapeType="1"/>
            </p:cNvSpPr>
            <p:nvPr/>
          </p:nvSpPr>
          <p:spPr bwMode="auto">
            <a:xfrm rot="16200000" flipH="1">
              <a:off x="2159" y="-288"/>
              <a:ext cx="1" cy="1921"/>
            </a:xfrm>
            <a:prstGeom prst="line">
              <a:avLst/>
            </a:prstGeom>
            <a:noFill/>
            <a:ln w="12700">
              <a:solidFill>
                <a:schemeClr val="tx1"/>
              </a:solidFill>
              <a:round/>
              <a:headEnd type="triangle" w="sm" len="lg"/>
              <a:tailEnd type="none" w="sm" len="lg"/>
            </a:ln>
            <a:effectLst/>
          </p:spPr>
          <p:txBody>
            <a:bodyPr wrap="none"/>
            <a:lstStyle/>
            <a:p>
              <a:endParaRPr lang="zh-CN" altLang="en-US"/>
            </a:p>
          </p:txBody>
        </p:sp>
        <p:sp>
          <p:nvSpPr>
            <p:cNvPr id="52279" name="Line 55"/>
            <p:cNvSpPr>
              <a:spLocks noChangeShapeType="1"/>
            </p:cNvSpPr>
            <p:nvPr/>
          </p:nvSpPr>
          <p:spPr bwMode="auto">
            <a:xfrm rot="-5400000" flipH="1" flipV="1">
              <a:off x="4415" y="-287"/>
              <a:ext cx="1" cy="1919"/>
            </a:xfrm>
            <a:prstGeom prst="line">
              <a:avLst/>
            </a:prstGeom>
            <a:noFill/>
            <a:ln w="12700">
              <a:solidFill>
                <a:schemeClr val="tx1"/>
              </a:solidFill>
              <a:round/>
              <a:headEnd type="triangle" w="sm" len="lg"/>
              <a:tailEnd type="none" w="sm" len="lg"/>
            </a:ln>
            <a:effectLst/>
          </p:spPr>
          <p:txBody>
            <a:bodyPr wrap="none"/>
            <a:lstStyle/>
            <a:p>
              <a:endParaRPr lang="zh-CN" altLang="en-US"/>
            </a:p>
          </p:txBody>
        </p:sp>
        <p:graphicFrame>
          <p:nvGraphicFramePr>
            <p:cNvPr id="52280" name="Object 56"/>
            <p:cNvGraphicFramePr>
              <a:graphicFrameLocks noChangeAspect="1"/>
            </p:cNvGraphicFramePr>
            <p:nvPr/>
          </p:nvGraphicFramePr>
          <p:xfrm>
            <a:off x="3133" y="576"/>
            <a:ext cx="314" cy="384"/>
          </p:xfrm>
          <a:graphic>
            <a:graphicData uri="http://schemas.openxmlformats.org/presentationml/2006/ole">
              <p:oleObj spid="_x0000_s34870" name="Equation" r:id="rId11" imgW="114201" imgH="139579" progId="Equation.3">
                <p:embed/>
              </p:oleObj>
            </a:graphicData>
          </a:graphic>
        </p:graphicFrame>
      </p:grpSp>
      <p:grpSp>
        <p:nvGrpSpPr>
          <p:cNvPr id="9" name="Group 71"/>
          <p:cNvGrpSpPr>
            <a:grpSpLocks/>
          </p:cNvGrpSpPr>
          <p:nvPr/>
        </p:nvGrpSpPr>
        <p:grpSpPr bwMode="auto">
          <a:xfrm>
            <a:off x="533400" y="4114800"/>
            <a:ext cx="4724400" cy="609600"/>
            <a:chOff x="336" y="2592"/>
            <a:chExt cx="2976" cy="384"/>
          </a:xfrm>
        </p:grpSpPr>
        <p:sp>
          <p:nvSpPr>
            <p:cNvPr id="52282" name="Text Box 58"/>
            <p:cNvSpPr txBox="1">
              <a:spLocks noChangeArrowheads="1"/>
            </p:cNvSpPr>
            <p:nvPr/>
          </p:nvSpPr>
          <p:spPr bwMode="auto">
            <a:xfrm>
              <a:off x="336" y="2592"/>
              <a:ext cx="2880"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a:t>根据暗纹条件</a:t>
              </a:r>
            </a:p>
          </p:txBody>
        </p:sp>
        <p:graphicFrame>
          <p:nvGraphicFramePr>
            <p:cNvPr id="52283" name="Object 59"/>
            <p:cNvGraphicFramePr>
              <a:graphicFrameLocks noChangeAspect="1"/>
            </p:cNvGraphicFramePr>
            <p:nvPr/>
          </p:nvGraphicFramePr>
          <p:xfrm>
            <a:off x="1918" y="2634"/>
            <a:ext cx="1394" cy="342"/>
          </p:xfrm>
          <a:graphic>
            <a:graphicData uri="http://schemas.openxmlformats.org/presentationml/2006/ole">
              <p:oleObj spid="_x0000_s34871" name="Equation" r:id="rId12" imgW="710891" imgH="203112" progId="Equation.3">
                <p:embed/>
              </p:oleObj>
            </a:graphicData>
          </a:graphic>
        </p:graphicFrame>
      </p:grpSp>
      <p:graphicFrame>
        <p:nvGraphicFramePr>
          <p:cNvPr id="52284" name="Object 60"/>
          <p:cNvGraphicFramePr>
            <a:graphicFrameLocks noChangeAspect="1"/>
          </p:cNvGraphicFramePr>
          <p:nvPr/>
        </p:nvGraphicFramePr>
        <p:xfrm>
          <a:off x="5257800" y="3886200"/>
          <a:ext cx="3581400" cy="1077913"/>
        </p:xfrm>
        <a:graphic>
          <a:graphicData uri="http://schemas.openxmlformats.org/presentationml/2006/ole">
            <p:oleObj spid="_x0000_s34872" name="Equation" r:id="rId13" imgW="1307532" imgH="393529" progId="Equation.3">
              <p:embed/>
            </p:oleObj>
          </a:graphicData>
        </a:graphic>
      </p:graphicFrame>
      <p:graphicFrame>
        <p:nvGraphicFramePr>
          <p:cNvPr id="52285" name="Object 61"/>
          <p:cNvGraphicFramePr>
            <a:graphicFrameLocks noChangeAspect="1"/>
          </p:cNvGraphicFramePr>
          <p:nvPr/>
        </p:nvGraphicFramePr>
        <p:xfrm>
          <a:off x="685800" y="4800600"/>
          <a:ext cx="4876800" cy="573088"/>
        </p:xfrm>
        <a:graphic>
          <a:graphicData uri="http://schemas.openxmlformats.org/presentationml/2006/ole">
            <p:oleObj spid="_x0000_s34873" name="Equation" r:id="rId14" imgW="1828800" imgH="215900" progId="Equation.3">
              <p:embed/>
            </p:oleObj>
          </a:graphicData>
        </a:graphic>
      </p:graphicFrame>
      <p:graphicFrame>
        <p:nvGraphicFramePr>
          <p:cNvPr id="52286" name="Object 62"/>
          <p:cNvGraphicFramePr>
            <a:graphicFrameLocks noChangeAspect="1"/>
          </p:cNvGraphicFramePr>
          <p:nvPr/>
        </p:nvGraphicFramePr>
        <p:xfrm>
          <a:off x="1143000" y="5486400"/>
          <a:ext cx="5029200" cy="611188"/>
        </p:xfrm>
        <a:graphic>
          <a:graphicData uri="http://schemas.openxmlformats.org/presentationml/2006/ole">
            <p:oleObj spid="_x0000_s34874" name="Equation" r:id="rId15" imgW="1879600" imgH="228600" progId="Equation.3">
              <p:embed/>
            </p:oleObj>
          </a:graphicData>
        </a:graphic>
      </p:graphicFrame>
      <p:graphicFrame>
        <p:nvGraphicFramePr>
          <p:cNvPr id="52287" name="Object 63"/>
          <p:cNvGraphicFramePr>
            <a:graphicFrameLocks noChangeAspect="1"/>
          </p:cNvGraphicFramePr>
          <p:nvPr/>
        </p:nvGraphicFramePr>
        <p:xfrm>
          <a:off x="6046788" y="5562600"/>
          <a:ext cx="1395412" cy="466725"/>
        </p:xfrm>
        <a:graphic>
          <a:graphicData uri="http://schemas.openxmlformats.org/presentationml/2006/ole">
            <p:oleObj spid="_x0000_s34875" name="Equation" r:id="rId16" imgW="532937" imgH="177646" progId="Equation.3">
              <p:embed/>
            </p:oleObj>
          </a:graphicData>
        </a:graphic>
      </p:graphicFrame>
      <p:grpSp>
        <p:nvGrpSpPr>
          <p:cNvPr id="10" name="Group 70"/>
          <p:cNvGrpSpPr>
            <a:grpSpLocks/>
          </p:cNvGrpSpPr>
          <p:nvPr/>
        </p:nvGrpSpPr>
        <p:grpSpPr bwMode="auto">
          <a:xfrm>
            <a:off x="2124075" y="2336800"/>
            <a:ext cx="6135688" cy="1244600"/>
            <a:chOff x="1338" y="1472"/>
            <a:chExt cx="3865" cy="784"/>
          </a:xfrm>
        </p:grpSpPr>
        <p:grpSp>
          <p:nvGrpSpPr>
            <p:cNvPr id="11" name="Group 65"/>
            <p:cNvGrpSpPr>
              <a:grpSpLocks/>
            </p:cNvGrpSpPr>
            <p:nvPr/>
          </p:nvGrpSpPr>
          <p:grpSpPr bwMode="auto">
            <a:xfrm>
              <a:off x="1338" y="1472"/>
              <a:ext cx="3865" cy="718"/>
              <a:chOff x="1338" y="1472"/>
              <a:chExt cx="3865" cy="718"/>
            </a:xfrm>
          </p:grpSpPr>
          <p:sp>
            <p:nvSpPr>
              <p:cNvPr id="52260" name="Freeform 36"/>
              <p:cNvSpPr>
                <a:spLocks/>
              </p:cNvSpPr>
              <p:nvPr/>
            </p:nvSpPr>
            <p:spPr bwMode="auto">
              <a:xfrm>
                <a:off x="1338" y="1472"/>
                <a:ext cx="1568" cy="714"/>
              </a:xfrm>
              <a:custGeom>
                <a:avLst/>
                <a:gdLst/>
                <a:ahLst/>
                <a:cxnLst>
                  <a:cxn ang="0">
                    <a:pos x="0" y="808"/>
                  </a:cxn>
                  <a:cxn ang="0">
                    <a:pos x="1704" y="0"/>
                  </a:cxn>
                </a:cxnLst>
                <a:rect l="0" t="0" r="r" b="b"/>
                <a:pathLst>
                  <a:path w="1704" h="808">
                    <a:moveTo>
                      <a:pt x="0" y="808"/>
                    </a:moveTo>
                    <a:lnTo>
                      <a:pt x="1704"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61" name="Freeform 37"/>
              <p:cNvSpPr>
                <a:spLocks/>
              </p:cNvSpPr>
              <p:nvPr/>
            </p:nvSpPr>
            <p:spPr bwMode="auto">
              <a:xfrm>
                <a:off x="1338" y="1472"/>
                <a:ext cx="3865" cy="718"/>
              </a:xfrm>
              <a:custGeom>
                <a:avLst/>
                <a:gdLst/>
                <a:ahLst/>
                <a:cxnLst>
                  <a:cxn ang="0">
                    <a:pos x="0" y="812"/>
                  </a:cxn>
                  <a:cxn ang="0">
                    <a:pos x="4200" y="0"/>
                  </a:cxn>
                </a:cxnLst>
                <a:rect l="0" t="0" r="r" b="b"/>
                <a:pathLst>
                  <a:path w="4200" h="812">
                    <a:moveTo>
                      <a:pt x="0" y="812"/>
                    </a:moveTo>
                    <a:lnTo>
                      <a:pt x="4200" y="0"/>
                    </a:lnTo>
                  </a:path>
                </a:pathLst>
              </a:custGeom>
              <a:noFill/>
              <a:ln w="28575" cap="flat" cmpd="sng">
                <a:solidFill>
                  <a:srgbClr val="0000FF"/>
                </a:solidFill>
                <a:prstDash val="solid"/>
                <a:round/>
                <a:headEnd type="none" w="med" len="med"/>
                <a:tailEnd type="none" w="sm" len="lg"/>
              </a:ln>
              <a:effectLst/>
            </p:spPr>
            <p:txBody>
              <a:bodyPr wrap="none"/>
              <a:lstStyle/>
              <a:p>
                <a:endParaRPr lang="zh-CN" altLang="en-US"/>
              </a:p>
            </p:txBody>
          </p:sp>
          <p:sp>
            <p:nvSpPr>
              <p:cNvPr id="52263" name="Freeform 39"/>
              <p:cNvSpPr>
                <a:spLocks/>
              </p:cNvSpPr>
              <p:nvPr/>
            </p:nvSpPr>
            <p:spPr bwMode="auto">
              <a:xfrm>
                <a:off x="2195" y="1801"/>
                <a:ext cx="45" cy="120"/>
              </a:xfrm>
              <a:custGeom>
                <a:avLst/>
                <a:gdLst/>
                <a:ahLst/>
                <a:cxnLst>
                  <a:cxn ang="0">
                    <a:pos x="0" y="0"/>
                  </a:cxn>
                  <a:cxn ang="0">
                    <a:pos x="44" y="64"/>
                  </a:cxn>
                  <a:cxn ang="0">
                    <a:pos x="32" y="136"/>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sp>
            <p:nvSpPr>
              <p:cNvPr id="52264" name="Freeform 40"/>
              <p:cNvSpPr>
                <a:spLocks/>
              </p:cNvSpPr>
              <p:nvPr/>
            </p:nvSpPr>
            <p:spPr bwMode="auto">
              <a:xfrm>
                <a:off x="2463" y="1854"/>
                <a:ext cx="45" cy="120"/>
              </a:xfrm>
              <a:custGeom>
                <a:avLst/>
                <a:gdLst/>
                <a:ahLst/>
                <a:cxnLst>
                  <a:cxn ang="0">
                    <a:pos x="0" y="0"/>
                  </a:cxn>
                  <a:cxn ang="0">
                    <a:pos x="44" y="64"/>
                  </a:cxn>
                  <a:cxn ang="0">
                    <a:pos x="32" y="136"/>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p:spPr>
            <p:txBody>
              <a:bodyPr wrap="none"/>
              <a:lstStyle/>
              <a:p>
                <a:endParaRPr lang="zh-CN" altLang="en-US"/>
              </a:p>
            </p:txBody>
          </p:sp>
        </p:grpSp>
        <p:sp>
          <p:nvSpPr>
            <p:cNvPr id="52290" name="AutoShape 66"/>
            <p:cNvSpPr>
              <a:spLocks noChangeArrowheads="1"/>
            </p:cNvSpPr>
            <p:nvPr/>
          </p:nvSpPr>
          <p:spPr bwMode="auto">
            <a:xfrm>
              <a:off x="1824" y="1534"/>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52265" name="Object 41"/>
            <p:cNvGraphicFramePr>
              <a:graphicFrameLocks noChangeAspect="1"/>
            </p:cNvGraphicFramePr>
            <p:nvPr/>
          </p:nvGraphicFramePr>
          <p:xfrm>
            <a:off x="1824" y="1518"/>
            <a:ext cx="226" cy="304"/>
          </p:xfrm>
          <a:graphic>
            <a:graphicData uri="http://schemas.openxmlformats.org/presentationml/2006/ole">
              <p:oleObj spid="_x0000_s34876" name="Equation" r:id="rId17" imgW="2853000" imgH="3993120" progId="Equation.3">
                <p:embed/>
              </p:oleObj>
            </a:graphicData>
          </a:graphic>
        </p:graphicFrame>
        <p:grpSp>
          <p:nvGrpSpPr>
            <p:cNvPr id="12" name="Group 69"/>
            <p:cNvGrpSpPr>
              <a:grpSpLocks/>
            </p:cNvGrpSpPr>
            <p:nvPr/>
          </p:nvGrpSpPr>
          <p:grpSpPr bwMode="auto">
            <a:xfrm>
              <a:off x="2736" y="1952"/>
              <a:ext cx="240" cy="304"/>
              <a:chOff x="2736" y="1889"/>
              <a:chExt cx="240" cy="304"/>
            </a:xfrm>
          </p:grpSpPr>
          <p:sp>
            <p:nvSpPr>
              <p:cNvPr id="52291" name="AutoShape 67"/>
              <p:cNvSpPr>
                <a:spLocks noChangeArrowheads="1"/>
              </p:cNvSpPr>
              <p:nvPr/>
            </p:nvSpPr>
            <p:spPr bwMode="auto">
              <a:xfrm>
                <a:off x="2736" y="1920"/>
                <a:ext cx="240" cy="240"/>
              </a:xfrm>
              <a:prstGeom prst="wedgeRoundRectCallout">
                <a:avLst>
                  <a:gd name="adj1" fmla="val -130417"/>
                  <a:gd name="adj2" fmla="val -87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p:spPr>
            <p:txBody>
              <a:bodyPr/>
              <a:lstStyle/>
              <a:p>
                <a:pPr algn="ctr">
                  <a:spcBef>
                    <a:spcPct val="50000"/>
                  </a:spcBef>
                </a:pPr>
                <a:endParaRPr lang="zh-CN" altLang="zh-CN" sz="2800" b="1"/>
              </a:p>
            </p:txBody>
          </p:sp>
          <p:graphicFrame>
            <p:nvGraphicFramePr>
              <p:cNvPr id="52292" name="Object 68"/>
              <p:cNvGraphicFramePr>
                <a:graphicFrameLocks noChangeAspect="1"/>
              </p:cNvGraphicFramePr>
              <p:nvPr/>
            </p:nvGraphicFramePr>
            <p:xfrm>
              <a:off x="2736" y="1889"/>
              <a:ext cx="226" cy="304"/>
            </p:xfrm>
            <a:graphic>
              <a:graphicData uri="http://schemas.openxmlformats.org/presentationml/2006/ole">
                <p:oleObj spid="_x0000_s34877" name="Equation" r:id="rId18" imgW="107280" imgH="160920" progId="Equation.3">
                  <p:embed/>
                </p:oleObj>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284"/>
                                        </p:tgtEl>
                                        <p:attrNameLst>
                                          <p:attrName>style.visibility</p:attrName>
                                        </p:attrNameLst>
                                      </p:cBhvr>
                                      <p:to>
                                        <p:strVal val="visible"/>
                                      </p:to>
                                    </p:set>
                                    <p:animEffect transition="in" filter="blinds(horizontal)">
                                      <p:cBhvr>
                                        <p:cTn id="31" dur="500"/>
                                        <p:tgtEl>
                                          <p:spTgt spid="5228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2285"/>
                                        </p:tgtEl>
                                        <p:attrNameLst>
                                          <p:attrName>style.visibility</p:attrName>
                                        </p:attrNameLst>
                                      </p:cBhvr>
                                      <p:to>
                                        <p:strVal val="visible"/>
                                      </p:to>
                                    </p:set>
                                    <p:animEffect transition="in" filter="blinds(horizontal)">
                                      <p:cBhvr>
                                        <p:cTn id="36" dur="500"/>
                                        <p:tgtEl>
                                          <p:spTgt spid="5228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2286"/>
                                        </p:tgtEl>
                                        <p:attrNameLst>
                                          <p:attrName>style.visibility</p:attrName>
                                        </p:attrNameLst>
                                      </p:cBhvr>
                                      <p:to>
                                        <p:strVal val="visible"/>
                                      </p:to>
                                    </p:set>
                                    <p:animEffect transition="in" filter="blinds(horizontal)">
                                      <p:cBhvr>
                                        <p:cTn id="41" dur="500"/>
                                        <p:tgtEl>
                                          <p:spTgt spid="5228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2287"/>
                                        </p:tgtEl>
                                        <p:attrNameLst>
                                          <p:attrName>style.visibility</p:attrName>
                                        </p:attrNameLst>
                                      </p:cBhvr>
                                      <p:to>
                                        <p:strVal val="visible"/>
                                      </p:to>
                                    </p:set>
                                    <p:animEffect transition="in" filter="blinds(horizontal)">
                                      <p:cBhvr>
                                        <p:cTn id="46" dur="500"/>
                                        <p:tgtEl>
                                          <p:spTgt spid="52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灯片编号占位符 1"/>
          <p:cNvSpPr>
            <a:spLocks noGrp="1"/>
          </p:cNvSpPr>
          <p:nvPr>
            <p:ph type="sldNum" sz="quarter" idx="10"/>
          </p:nvPr>
        </p:nvSpPr>
        <p:spPr>
          <a:noFill/>
        </p:spPr>
        <p:txBody>
          <a:bodyPr/>
          <a:lstStyle/>
          <a:p>
            <a:fld id="{5A549F39-5CC2-4422-93B1-A5CEA3372EDF}" type="slidenum">
              <a:rPr lang="en-US" altLang="zh-CN" smtClean="0"/>
              <a:pPr/>
              <a:t>27</a:t>
            </a:fld>
            <a:endParaRPr lang="en-US" altLang="zh-CN" smtClean="0"/>
          </a:p>
        </p:txBody>
      </p:sp>
      <p:sp>
        <p:nvSpPr>
          <p:cNvPr id="1040" name="Text Box 20"/>
          <p:cNvSpPr txBox="1">
            <a:spLocks noChangeArrowheads="1"/>
          </p:cNvSpPr>
          <p:nvPr/>
        </p:nvSpPr>
        <p:spPr bwMode="auto">
          <a:xfrm>
            <a:off x="685800" y="685800"/>
            <a:ext cx="36576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pitchFamily="2" charset="-122"/>
              </a:rPr>
              <a:t>一   圆孔衍射</a:t>
            </a:r>
          </a:p>
        </p:txBody>
      </p:sp>
      <p:grpSp>
        <p:nvGrpSpPr>
          <p:cNvPr id="2" name="Group 2"/>
          <p:cNvGrpSpPr>
            <a:grpSpLocks/>
          </p:cNvGrpSpPr>
          <p:nvPr/>
        </p:nvGrpSpPr>
        <p:grpSpPr bwMode="auto">
          <a:xfrm>
            <a:off x="838200" y="1447800"/>
            <a:ext cx="7627938" cy="2670175"/>
            <a:chOff x="288" y="768"/>
            <a:chExt cx="5328" cy="1872"/>
          </a:xfrm>
        </p:grpSpPr>
        <p:sp>
          <p:nvSpPr>
            <p:cNvPr id="1102" name="Rectangle 3"/>
            <p:cNvSpPr>
              <a:spLocks noChangeArrowheads="1"/>
            </p:cNvSpPr>
            <p:nvPr/>
          </p:nvSpPr>
          <p:spPr bwMode="auto">
            <a:xfrm>
              <a:off x="288" y="768"/>
              <a:ext cx="5328" cy="1872"/>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grpSp>
          <p:nvGrpSpPr>
            <p:cNvPr id="3" name="Group 4"/>
            <p:cNvGrpSpPr>
              <a:grpSpLocks/>
            </p:cNvGrpSpPr>
            <p:nvPr/>
          </p:nvGrpSpPr>
          <p:grpSpPr bwMode="auto">
            <a:xfrm>
              <a:off x="960" y="816"/>
              <a:ext cx="2352" cy="1560"/>
              <a:chOff x="960" y="816"/>
              <a:chExt cx="2352" cy="1560"/>
            </a:xfrm>
          </p:grpSpPr>
          <p:sp>
            <p:nvSpPr>
              <p:cNvPr id="1104" name="AutoShape 5"/>
              <p:cNvSpPr>
                <a:spLocks noChangeArrowheads="1"/>
              </p:cNvSpPr>
              <p:nvPr/>
            </p:nvSpPr>
            <p:spPr bwMode="auto">
              <a:xfrm rot="5400000">
                <a:off x="2064" y="1128"/>
                <a:ext cx="1536" cy="960"/>
              </a:xfrm>
              <a:prstGeom prst="parallelogram">
                <a:avLst>
                  <a:gd name="adj" fmla="val 40000"/>
                </a:avLst>
              </a:prstGeom>
              <a:solidFill>
                <a:srgbClr val="333333"/>
              </a:solidFill>
              <a:ln w="19050">
                <a:solidFill>
                  <a:schemeClr val="tx1"/>
                </a:solidFill>
                <a:miter lim="800000"/>
                <a:headEnd/>
                <a:tailEnd/>
              </a:ln>
            </p:spPr>
            <p:txBody>
              <a:bodyPr wrap="none" anchor="ctr"/>
              <a:lstStyle/>
              <a:p>
                <a:endParaRPr lang="zh-CN" altLang="en-US"/>
              </a:p>
            </p:txBody>
          </p:sp>
          <p:graphicFrame>
            <p:nvGraphicFramePr>
              <p:cNvPr id="1036" name="Object 6"/>
              <p:cNvGraphicFramePr>
                <a:graphicFrameLocks noChangeAspect="1"/>
              </p:cNvGraphicFramePr>
              <p:nvPr/>
            </p:nvGraphicFramePr>
            <p:xfrm>
              <a:off x="2016" y="816"/>
              <a:ext cx="288" cy="340"/>
            </p:xfrm>
            <a:graphic>
              <a:graphicData uri="http://schemas.openxmlformats.org/presentationml/2006/ole">
                <p:oleObj spid="_x0000_s36905" name="Equation" r:id="rId3" imgW="139579" imgH="164957" progId="Equation.3">
                  <p:embed/>
                </p:oleObj>
              </a:graphicData>
            </a:graphic>
          </p:graphicFrame>
          <p:grpSp>
            <p:nvGrpSpPr>
              <p:cNvPr id="4" name="Group 7"/>
              <p:cNvGrpSpPr>
                <a:grpSpLocks/>
              </p:cNvGrpSpPr>
              <p:nvPr/>
            </p:nvGrpSpPr>
            <p:grpSpPr bwMode="auto">
              <a:xfrm>
                <a:off x="960" y="892"/>
                <a:ext cx="528" cy="1176"/>
                <a:chOff x="960" y="892"/>
                <a:chExt cx="528" cy="1176"/>
              </a:xfrm>
            </p:grpSpPr>
            <p:sp>
              <p:nvSpPr>
                <p:cNvPr id="1107" name="AutoShape 8" descr="棕色大理石"/>
                <p:cNvSpPr>
                  <a:spLocks noChangeArrowheads="1"/>
                </p:cNvSpPr>
                <p:nvPr/>
              </p:nvSpPr>
              <p:spPr bwMode="auto">
                <a:xfrm rot="5400000">
                  <a:off x="744" y="1324"/>
                  <a:ext cx="960" cy="528"/>
                </a:xfrm>
                <a:prstGeom prst="parallelogram">
                  <a:avLst>
                    <a:gd name="adj" fmla="val 42416"/>
                  </a:avLst>
                </a:prstGeom>
                <a:blipFill dpi="0" rotWithShape="0">
                  <a:blip r:embed="rId4" cstate="print"/>
                  <a:srcRect/>
                  <a:tile tx="0" ty="0" sx="100000" sy="100000" flip="none" algn="tl"/>
                </a:blipFill>
                <a:ln w="9525">
                  <a:solidFill>
                    <a:schemeClr val="tx1"/>
                  </a:solidFill>
                  <a:miter lim="800000"/>
                  <a:headEnd/>
                  <a:tailEnd/>
                </a:ln>
              </p:spPr>
              <p:txBody>
                <a:bodyPr wrap="none" anchor="ctr"/>
                <a:lstStyle/>
                <a:p>
                  <a:endParaRPr lang="zh-CN" altLang="en-US"/>
                </a:p>
              </p:txBody>
            </p:sp>
            <p:sp>
              <p:nvSpPr>
                <p:cNvPr id="1108" name="Oval 9"/>
                <p:cNvSpPr>
                  <a:spLocks noChangeArrowheads="1"/>
                </p:cNvSpPr>
                <p:nvPr/>
              </p:nvSpPr>
              <p:spPr bwMode="auto">
                <a:xfrm>
                  <a:off x="1152" y="1492"/>
                  <a:ext cx="96" cy="192"/>
                </a:xfrm>
                <a:prstGeom prst="ellipse">
                  <a:avLst/>
                </a:prstGeom>
                <a:solidFill>
                  <a:schemeClr val="bg1"/>
                </a:solidFill>
                <a:ln w="28575">
                  <a:noFill/>
                  <a:round/>
                  <a:headEnd/>
                  <a:tailEnd/>
                </a:ln>
              </p:spPr>
              <p:txBody>
                <a:bodyPr wrap="none" anchor="ctr"/>
                <a:lstStyle/>
                <a:p>
                  <a:endParaRPr lang="zh-CN" altLang="en-US"/>
                </a:p>
              </p:txBody>
            </p:sp>
            <p:graphicFrame>
              <p:nvGraphicFramePr>
                <p:cNvPr id="1038" name="Object 10"/>
                <p:cNvGraphicFramePr>
                  <a:graphicFrameLocks noChangeAspect="1"/>
                </p:cNvGraphicFramePr>
                <p:nvPr/>
              </p:nvGraphicFramePr>
              <p:xfrm>
                <a:off x="1068" y="892"/>
                <a:ext cx="312" cy="312"/>
              </p:xfrm>
              <a:graphic>
                <a:graphicData uri="http://schemas.openxmlformats.org/presentationml/2006/ole">
                  <p:oleObj spid="_x0000_s36906" name="Equation" r:id="rId5" imgW="164885" imgH="164885" progId="Equation.3">
                    <p:embed/>
                  </p:oleObj>
                </a:graphicData>
              </a:graphic>
            </p:graphicFrame>
          </p:grpSp>
          <p:graphicFrame>
            <p:nvGraphicFramePr>
              <p:cNvPr id="1037" name="Object 11"/>
              <p:cNvGraphicFramePr>
                <a:graphicFrameLocks noChangeAspect="1"/>
              </p:cNvGraphicFramePr>
              <p:nvPr/>
            </p:nvGraphicFramePr>
            <p:xfrm>
              <a:off x="1632" y="1100"/>
              <a:ext cx="251" cy="296"/>
            </p:xfrm>
            <a:graphic>
              <a:graphicData uri="http://schemas.openxmlformats.org/presentationml/2006/ole">
                <p:oleObj spid="_x0000_s36907" name="Equation" r:id="rId6" imgW="139579" imgH="164957" progId="Equation.3">
                  <p:embed/>
                </p:oleObj>
              </a:graphicData>
            </a:graphic>
          </p:graphicFrame>
          <p:sp>
            <p:nvSpPr>
              <p:cNvPr id="1106" name="Oval 12"/>
              <p:cNvSpPr>
                <a:spLocks noChangeArrowheads="1"/>
              </p:cNvSpPr>
              <p:nvPr/>
            </p:nvSpPr>
            <p:spPr bwMode="auto">
              <a:xfrm>
                <a:off x="1872" y="1252"/>
                <a:ext cx="96" cy="672"/>
              </a:xfrm>
              <a:prstGeom prst="ellipse">
                <a:avLst/>
              </a:prstGeom>
              <a:solidFill>
                <a:srgbClr val="00FFFF">
                  <a:alpha val="50195"/>
                </a:srgbClr>
              </a:solidFill>
              <a:ln w="9525">
                <a:solidFill>
                  <a:srgbClr val="006666"/>
                </a:solidFill>
                <a:round/>
                <a:headEnd/>
                <a:tailEnd/>
              </a:ln>
            </p:spPr>
            <p:txBody>
              <a:bodyPr wrap="none" anchor="ctr"/>
              <a:lstStyle/>
              <a:p>
                <a:endParaRPr lang="zh-CN" altLang="en-US"/>
              </a:p>
            </p:txBody>
          </p:sp>
        </p:grpSp>
      </p:grpSp>
      <p:grpSp>
        <p:nvGrpSpPr>
          <p:cNvPr id="5" name="Group 13"/>
          <p:cNvGrpSpPr>
            <a:grpSpLocks/>
          </p:cNvGrpSpPr>
          <p:nvPr/>
        </p:nvGrpSpPr>
        <p:grpSpPr bwMode="auto">
          <a:xfrm>
            <a:off x="5648325" y="1652588"/>
            <a:ext cx="2062163" cy="1849437"/>
            <a:chOff x="3648" y="912"/>
            <a:chExt cx="1440" cy="1296"/>
          </a:xfrm>
        </p:grpSpPr>
        <p:sp>
          <p:nvSpPr>
            <p:cNvPr id="1096" name="Rectangle 14"/>
            <p:cNvSpPr>
              <a:spLocks noChangeArrowheads="1"/>
            </p:cNvSpPr>
            <p:nvPr/>
          </p:nvSpPr>
          <p:spPr bwMode="auto">
            <a:xfrm>
              <a:off x="3648" y="912"/>
              <a:ext cx="1440" cy="1296"/>
            </a:xfrm>
            <a:prstGeom prst="rect">
              <a:avLst/>
            </a:prstGeom>
            <a:solidFill>
              <a:srgbClr val="333333"/>
            </a:solidFill>
            <a:ln w="9525">
              <a:solidFill>
                <a:schemeClr val="tx1"/>
              </a:solidFill>
              <a:miter lim="800000"/>
              <a:headEnd/>
              <a:tailEnd/>
            </a:ln>
          </p:spPr>
          <p:txBody>
            <a:bodyPr wrap="none" anchor="ctr"/>
            <a:lstStyle/>
            <a:p>
              <a:endParaRPr lang="zh-CN" altLang="en-US"/>
            </a:p>
          </p:txBody>
        </p:sp>
        <p:sp>
          <p:nvSpPr>
            <p:cNvPr id="1097" name="Oval 15"/>
            <p:cNvSpPr>
              <a:spLocks noChangeArrowheads="1"/>
            </p:cNvSpPr>
            <p:nvPr/>
          </p:nvSpPr>
          <p:spPr bwMode="auto">
            <a:xfrm>
              <a:off x="3790" y="1005"/>
              <a:ext cx="1154" cy="1154"/>
            </a:xfrm>
            <a:prstGeom prst="ellipse">
              <a:avLst/>
            </a:prstGeom>
            <a:solidFill>
              <a:srgbClr val="FFD48F">
                <a:alpha val="50195"/>
              </a:srgbClr>
            </a:solidFill>
            <a:ln w="9525">
              <a:noFill/>
              <a:round/>
              <a:headEnd/>
              <a:tailEnd/>
            </a:ln>
          </p:spPr>
          <p:txBody>
            <a:bodyPr wrap="none" anchor="ctr"/>
            <a:lstStyle/>
            <a:p>
              <a:endParaRPr lang="zh-CN" altLang="en-US"/>
            </a:p>
          </p:txBody>
        </p:sp>
        <p:sp>
          <p:nvSpPr>
            <p:cNvPr id="1098" name="Oval 16"/>
            <p:cNvSpPr>
              <a:spLocks noChangeArrowheads="1"/>
            </p:cNvSpPr>
            <p:nvPr/>
          </p:nvSpPr>
          <p:spPr bwMode="auto">
            <a:xfrm>
              <a:off x="3840" y="1056"/>
              <a:ext cx="1056" cy="1056"/>
            </a:xfrm>
            <a:prstGeom prst="ellipse">
              <a:avLst/>
            </a:prstGeom>
            <a:solidFill>
              <a:srgbClr val="634701"/>
            </a:solidFill>
            <a:ln w="9525">
              <a:solidFill>
                <a:schemeClr val="tx1"/>
              </a:solidFill>
              <a:round/>
              <a:headEnd/>
              <a:tailEnd type="none" w="sm" len="lg"/>
            </a:ln>
          </p:spPr>
          <p:txBody>
            <a:bodyPr wrap="none" anchor="ctr"/>
            <a:lstStyle/>
            <a:p>
              <a:endParaRPr lang="zh-CN" altLang="en-US"/>
            </a:p>
          </p:txBody>
        </p:sp>
        <p:sp>
          <p:nvSpPr>
            <p:cNvPr id="1099" name="Oval 17"/>
            <p:cNvSpPr>
              <a:spLocks noChangeArrowheads="1"/>
            </p:cNvSpPr>
            <p:nvPr/>
          </p:nvSpPr>
          <p:spPr bwMode="auto">
            <a:xfrm>
              <a:off x="4006" y="1222"/>
              <a:ext cx="746" cy="746"/>
            </a:xfrm>
            <a:prstGeom prst="ellipse">
              <a:avLst/>
            </a:prstGeom>
            <a:solidFill>
              <a:srgbClr val="FFD48F"/>
            </a:solidFill>
            <a:ln w="9525">
              <a:noFill/>
              <a:round/>
              <a:headEnd/>
              <a:tailEnd/>
            </a:ln>
          </p:spPr>
          <p:txBody>
            <a:bodyPr wrap="none" anchor="ctr"/>
            <a:lstStyle/>
            <a:p>
              <a:endParaRPr lang="zh-CN" altLang="en-US"/>
            </a:p>
          </p:txBody>
        </p:sp>
        <p:sp>
          <p:nvSpPr>
            <p:cNvPr id="1100" name="Oval 18"/>
            <p:cNvSpPr>
              <a:spLocks noChangeArrowheads="1"/>
            </p:cNvSpPr>
            <p:nvPr/>
          </p:nvSpPr>
          <p:spPr bwMode="auto">
            <a:xfrm>
              <a:off x="4112" y="1343"/>
              <a:ext cx="521" cy="521"/>
            </a:xfrm>
            <a:prstGeom prst="ellipse">
              <a:avLst/>
            </a:prstGeom>
            <a:solidFill>
              <a:srgbClr val="634701"/>
            </a:solidFill>
            <a:ln w="9525">
              <a:solidFill>
                <a:schemeClr val="tx1"/>
              </a:solidFill>
              <a:round/>
              <a:headEnd/>
              <a:tailEnd type="none" w="sm" len="lg"/>
            </a:ln>
          </p:spPr>
          <p:txBody>
            <a:bodyPr wrap="none" anchor="ctr"/>
            <a:lstStyle/>
            <a:p>
              <a:endParaRPr lang="zh-CN" altLang="en-US"/>
            </a:p>
          </p:txBody>
        </p:sp>
        <p:sp>
          <p:nvSpPr>
            <p:cNvPr id="1101" name="Oval 19"/>
            <p:cNvSpPr>
              <a:spLocks noChangeArrowheads="1"/>
            </p:cNvSpPr>
            <p:nvPr/>
          </p:nvSpPr>
          <p:spPr bwMode="auto">
            <a:xfrm>
              <a:off x="4164" y="1389"/>
              <a:ext cx="433" cy="432"/>
            </a:xfrm>
            <a:prstGeom prst="ellipse">
              <a:avLst/>
            </a:prstGeom>
            <a:solidFill>
              <a:srgbClr val="FFD48F"/>
            </a:solidFill>
            <a:ln w="9525">
              <a:noFill/>
              <a:round/>
              <a:headEnd/>
              <a:tailEnd/>
            </a:ln>
          </p:spPr>
          <p:txBody>
            <a:bodyPr wrap="none" anchor="ctr"/>
            <a:lstStyle/>
            <a:p>
              <a:endParaRPr lang="zh-CN" altLang="en-US"/>
            </a:p>
          </p:txBody>
        </p:sp>
      </p:grpSp>
      <p:grpSp>
        <p:nvGrpSpPr>
          <p:cNvPr id="6" name="Group 21"/>
          <p:cNvGrpSpPr>
            <a:grpSpLocks/>
          </p:cNvGrpSpPr>
          <p:nvPr/>
        </p:nvGrpSpPr>
        <p:grpSpPr bwMode="auto">
          <a:xfrm>
            <a:off x="6678613" y="2200275"/>
            <a:ext cx="1855787" cy="1373188"/>
            <a:chOff x="4368" y="1296"/>
            <a:chExt cx="1296" cy="962"/>
          </a:xfrm>
        </p:grpSpPr>
        <p:sp>
          <p:nvSpPr>
            <p:cNvPr id="1094" name="Line 22"/>
            <p:cNvSpPr>
              <a:spLocks noChangeShapeType="1"/>
            </p:cNvSpPr>
            <p:nvPr/>
          </p:nvSpPr>
          <p:spPr bwMode="auto">
            <a:xfrm flipH="1" flipV="1">
              <a:off x="4368" y="1584"/>
              <a:ext cx="864" cy="144"/>
            </a:xfrm>
            <a:prstGeom prst="line">
              <a:avLst/>
            </a:prstGeom>
            <a:noFill/>
            <a:ln w="28575">
              <a:solidFill>
                <a:srgbClr val="0000FF"/>
              </a:solidFill>
              <a:round/>
              <a:headEnd/>
              <a:tailEnd type="triangle" w="sm" len="lg"/>
            </a:ln>
          </p:spPr>
          <p:txBody>
            <a:bodyPr wrap="none" anchor="ctr"/>
            <a:lstStyle/>
            <a:p>
              <a:endParaRPr lang="zh-CN" altLang="en-US"/>
            </a:p>
          </p:txBody>
        </p:sp>
        <p:sp>
          <p:nvSpPr>
            <p:cNvPr id="1095" name="Text Box 23"/>
            <p:cNvSpPr txBox="1">
              <a:spLocks noChangeArrowheads="1"/>
            </p:cNvSpPr>
            <p:nvPr/>
          </p:nvSpPr>
          <p:spPr bwMode="auto">
            <a:xfrm>
              <a:off x="5184" y="1296"/>
              <a:ext cx="480" cy="962"/>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latin typeface="Times New Roman" pitchFamily="18" charset="0"/>
                </a:rPr>
                <a:t>艾里斑</a:t>
              </a:r>
              <a:endParaRPr lang="zh-CN" altLang="en-US" sz="2400" b="1">
                <a:solidFill>
                  <a:schemeClr val="accent2"/>
                </a:solidFill>
                <a:latin typeface="Times New Roman" pitchFamily="18" charset="0"/>
              </a:endParaRPr>
            </a:p>
          </p:txBody>
        </p:sp>
      </p:grpSp>
      <p:grpSp>
        <p:nvGrpSpPr>
          <p:cNvPr id="7" name="Group 24"/>
          <p:cNvGrpSpPr>
            <a:grpSpLocks/>
          </p:cNvGrpSpPr>
          <p:nvPr/>
        </p:nvGrpSpPr>
        <p:grpSpPr bwMode="auto">
          <a:xfrm>
            <a:off x="6396038" y="2603500"/>
            <a:ext cx="627062" cy="1514475"/>
            <a:chOff x="4170" y="1578"/>
            <a:chExt cx="438" cy="1062"/>
          </a:xfrm>
        </p:grpSpPr>
        <p:sp>
          <p:nvSpPr>
            <p:cNvPr id="1091" name="Freeform 25"/>
            <p:cNvSpPr>
              <a:spLocks/>
            </p:cNvSpPr>
            <p:nvPr/>
          </p:nvSpPr>
          <p:spPr bwMode="auto">
            <a:xfrm>
              <a:off x="4170" y="1578"/>
              <a:ext cx="1" cy="876"/>
            </a:xfrm>
            <a:custGeom>
              <a:avLst/>
              <a:gdLst>
                <a:gd name="T0" fmla="*/ 0 w 1"/>
                <a:gd name="T1" fmla="*/ 0 h 876"/>
                <a:gd name="T2" fmla="*/ 0 w 1"/>
                <a:gd name="T3" fmla="*/ 876 h 876"/>
                <a:gd name="T4" fmla="*/ 0 60000 65536"/>
                <a:gd name="T5" fmla="*/ 0 60000 65536"/>
                <a:gd name="T6" fmla="*/ 0 w 1"/>
                <a:gd name="T7" fmla="*/ 0 h 876"/>
                <a:gd name="T8" fmla="*/ 1 w 1"/>
                <a:gd name="T9" fmla="*/ 876 h 876"/>
              </a:gdLst>
              <a:ahLst/>
              <a:cxnLst>
                <a:cxn ang="T4">
                  <a:pos x="T0" y="T1"/>
                </a:cxn>
                <a:cxn ang="T5">
                  <a:pos x="T2" y="T3"/>
                </a:cxn>
              </a:cxnLst>
              <a:rect l="T6" t="T7" r="T8" b="T9"/>
              <a:pathLst>
                <a:path w="1" h="876">
                  <a:moveTo>
                    <a:pt x="0" y="0"/>
                  </a:moveTo>
                  <a:lnTo>
                    <a:pt x="0" y="876"/>
                  </a:lnTo>
                </a:path>
              </a:pathLst>
            </a:custGeom>
            <a:noFill/>
            <a:ln w="28575">
              <a:solidFill>
                <a:srgbClr val="FF0000"/>
              </a:solidFill>
              <a:round/>
              <a:headEnd/>
              <a:tailEnd/>
            </a:ln>
          </p:spPr>
          <p:txBody>
            <a:bodyPr wrap="none" anchor="ctr"/>
            <a:lstStyle/>
            <a:p>
              <a:endParaRPr lang="zh-CN" altLang="en-US"/>
            </a:p>
          </p:txBody>
        </p:sp>
        <p:sp>
          <p:nvSpPr>
            <p:cNvPr id="1092" name="Freeform 26"/>
            <p:cNvSpPr>
              <a:spLocks/>
            </p:cNvSpPr>
            <p:nvPr/>
          </p:nvSpPr>
          <p:spPr bwMode="auto">
            <a:xfrm>
              <a:off x="4590" y="1590"/>
              <a:ext cx="1" cy="852"/>
            </a:xfrm>
            <a:custGeom>
              <a:avLst/>
              <a:gdLst>
                <a:gd name="T0" fmla="*/ 0 w 1"/>
                <a:gd name="T1" fmla="*/ 0 h 852"/>
                <a:gd name="T2" fmla="*/ 0 w 1"/>
                <a:gd name="T3" fmla="*/ 852 h 852"/>
                <a:gd name="T4" fmla="*/ 0 60000 65536"/>
                <a:gd name="T5" fmla="*/ 0 60000 65536"/>
                <a:gd name="T6" fmla="*/ 0 w 1"/>
                <a:gd name="T7" fmla="*/ 0 h 852"/>
                <a:gd name="T8" fmla="*/ 1 w 1"/>
                <a:gd name="T9" fmla="*/ 852 h 852"/>
              </a:gdLst>
              <a:ahLst/>
              <a:cxnLst>
                <a:cxn ang="T4">
                  <a:pos x="T0" y="T1"/>
                </a:cxn>
                <a:cxn ang="T5">
                  <a:pos x="T2" y="T3"/>
                </a:cxn>
              </a:cxnLst>
              <a:rect l="T6" t="T7" r="T8" b="T9"/>
              <a:pathLst>
                <a:path w="1" h="852">
                  <a:moveTo>
                    <a:pt x="0" y="0"/>
                  </a:moveTo>
                  <a:lnTo>
                    <a:pt x="0" y="852"/>
                  </a:lnTo>
                </a:path>
              </a:pathLst>
            </a:custGeom>
            <a:noFill/>
            <a:ln w="28575">
              <a:solidFill>
                <a:srgbClr val="FF0000"/>
              </a:solidFill>
              <a:round/>
              <a:headEnd/>
              <a:tailEnd/>
            </a:ln>
          </p:spPr>
          <p:txBody>
            <a:bodyPr wrap="none" anchor="ctr"/>
            <a:lstStyle/>
            <a:p>
              <a:endParaRPr lang="zh-CN" altLang="en-US"/>
            </a:p>
          </p:txBody>
        </p:sp>
        <p:sp>
          <p:nvSpPr>
            <p:cNvPr id="1093" name="Line 27"/>
            <p:cNvSpPr>
              <a:spLocks noChangeShapeType="1"/>
            </p:cNvSpPr>
            <p:nvPr/>
          </p:nvSpPr>
          <p:spPr bwMode="auto">
            <a:xfrm>
              <a:off x="4176" y="2304"/>
              <a:ext cx="432" cy="0"/>
            </a:xfrm>
            <a:prstGeom prst="line">
              <a:avLst/>
            </a:prstGeom>
            <a:noFill/>
            <a:ln w="19050">
              <a:solidFill>
                <a:schemeClr val="tx1"/>
              </a:solidFill>
              <a:round/>
              <a:headEnd type="triangle" w="sm" len="lg"/>
              <a:tailEnd type="triangle" w="sm" len="lg"/>
            </a:ln>
          </p:spPr>
          <p:txBody>
            <a:bodyPr wrap="none" anchor="ctr"/>
            <a:lstStyle/>
            <a:p>
              <a:endParaRPr lang="zh-CN" altLang="en-US"/>
            </a:p>
          </p:txBody>
        </p:sp>
        <p:graphicFrame>
          <p:nvGraphicFramePr>
            <p:cNvPr id="1035" name="Object 28"/>
            <p:cNvGraphicFramePr>
              <a:graphicFrameLocks noChangeAspect="1"/>
            </p:cNvGraphicFramePr>
            <p:nvPr/>
          </p:nvGraphicFramePr>
          <p:xfrm>
            <a:off x="4272" y="2304"/>
            <a:ext cx="254" cy="336"/>
          </p:xfrm>
          <a:graphic>
            <a:graphicData uri="http://schemas.openxmlformats.org/presentationml/2006/ole">
              <p:oleObj spid="_x0000_s36908" name="公式" r:id="rId7" imgW="190417" imgH="253890" progId="Equation.3">
                <p:embed/>
              </p:oleObj>
            </a:graphicData>
          </a:graphic>
        </p:graphicFrame>
      </p:grpSp>
      <p:graphicFrame>
        <p:nvGraphicFramePr>
          <p:cNvPr id="34845" name="Object 29"/>
          <p:cNvGraphicFramePr>
            <a:graphicFrameLocks noChangeAspect="1"/>
          </p:cNvGraphicFramePr>
          <p:nvPr/>
        </p:nvGraphicFramePr>
        <p:xfrm>
          <a:off x="5662613" y="5008563"/>
          <a:ext cx="2871787" cy="1077912"/>
        </p:xfrm>
        <a:graphic>
          <a:graphicData uri="http://schemas.openxmlformats.org/presentationml/2006/ole">
            <p:oleObj spid="_x0000_s36909" name="Equation" r:id="rId8" imgW="2082800" imgH="787400" progId="Equation.3">
              <p:embed/>
            </p:oleObj>
          </a:graphicData>
        </a:graphic>
      </p:graphicFrame>
      <p:grpSp>
        <p:nvGrpSpPr>
          <p:cNvPr id="8" name="Group 30"/>
          <p:cNvGrpSpPr>
            <a:grpSpLocks/>
          </p:cNvGrpSpPr>
          <p:nvPr/>
        </p:nvGrpSpPr>
        <p:grpSpPr bwMode="auto">
          <a:xfrm>
            <a:off x="5678488" y="4322763"/>
            <a:ext cx="2855912" cy="571500"/>
            <a:chOff x="3669" y="2784"/>
            <a:chExt cx="1995" cy="400"/>
          </a:xfrm>
        </p:grpSpPr>
        <p:sp>
          <p:nvSpPr>
            <p:cNvPr id="1090" name="Rectangle 31"/>
            <p:cNvSpPr>
              <a:spLocks noChangeArrowheads="1"/>
            </p:cNvSpPr>
            <p:nvPr/>
          </p:nvSpPr>
          <p:spPr bwMode="auto">
            <a:xfrm>
              <a:off x="3984" y="2799"/>
              <a:ext cx="1680" cy="364"/>
            </a:xfrm>
            <a:prstGeom prst="rect">
              <a:avLst/>
            </a:prstGeom>
            <a:noFill/>
            <a:ln w="9525">
              <a:noFill/>
              <a:miter lim="800000"/>
              <a:headEnd/>
              <a:tailEnd type="none" w="sm" len="lg"/>
            </a:ln>
          </p:spPr>
          <p:txBody>
            <a:bodyPr>
              <a:spAutoFit/>
            </a:bodyPr>
            <a:lstStyle/>
            <a:p>
              <a:pPr>
                <a:spcBef>
                  <a:spcPct val="50000"/>
                </a:spcBef>
              </a:pPr>
              <a:r>
                <a:rPr lang="zh-CN" altLang="en-US" sz="2800" b="1">
                  <a:solidFill>
                    <a:schemeClr val="accent2"/>
                  </a:solidFill>
                  <a:latin typeface="Times New Roman" pitchFamily="18" charset="0"/>
                </a:rPr>
                <a:t>：艾里斑直径</a:t>
              </a:r>
            </a:p>
          </p:txBody>
        </p:sp>
        <p:graphicFrame>
          <p:nvGraphicFramePr>
            <p:cNvPr id="1034" name="Object 32"/>
            <p:cNvGraphicFramePr>
              <a:graphicFrameLocks noChangeAspect="1"/>
            </p:cNvGraphicFramePr>
            <p:nvPr/>
          </p:nvGraphicFramePr>
          <p:xfrm>
            <a:off x="3669" y="2784"/>
            <a:ext cx="315" cy="400"/>
          </p:xfrm>
          <a:graphic>
            <a:graphicData uri="http://schemas.openxmlformats.org/presentationml/2006/ole">
              <p:oleObj spid="_x0000_s36910" name="Equation" r:id="rId9" imgW="3139200" imgH="3993120" progId="Equation.3">
                <p:embed/>
              </p:oleObj>
            </a:graphicData>
          </a:graphic>
        </p:graphicFrame>
      </p:grpSp>
      <p:grpSp>
        <p:nvGrpSpPr>
          <p:cNvPr id="9" name="Group 33"/>
          <p:cNvGrpSpPr>
            <a:grpSpLocks/>
          </p:cNvGrpSpPr>
          <p:nvPr/>
        </p:nvGrpSpPr>
        <p:grpSpPr bwMode="auto">
          <a:xfrm>
            <a:off x="4165600" y="1905000"/>
            <a:ext cx="711200" cy="1431925"/>
            <a:chOff x="2448" y="1153"/>
            <a:chExt cx="732" cy="864"/>
          </a:xfrm>
        </p:grpSpPr>
        <p:sp>
          <p:nvSpPr>
            <p:cNvPr id="1085" name="Oval 34"/>
            <p:cNvSpPr>
              <a:spLocks noChangeArrowheads="1"/>
            </p:cNvSpPr>
            <p:nvPr/>
          </p:nvSpPr>
          <p:spPr bwMode="auto">
            <a:xfrm rot="-211580">
              <a:off x="2544" y="1272"/>
              <a:ext cx="529" cy="650"/>
            </a:xfrm>
            <a:prstGeom prst="ellipse">
              <a:avLst/>
            </a:prstGeom>
            <a:solidFill>
              <a:srgbClr val="FFD48F"/>
            </a:solidFill>
            <a:ln w="9525">
              <a:noFill/>
              <a:round/>
              <a:headEnd/>
              <a:tailEnd/>
            </a:ln>
          </p:spPr>
          <p:txBody>
            <a:bodyPr wrap="none" anchor="ctr"/>
            <a:lstStyle/>
            <a:p>
              <a:endParaRPr lang="zh-CN" altLang="en-US"/>
            </a:p>
          </p:txBody>
        </p:sp>
        <p:sp>
          <p:nvSpPr>
            <p:cNvPr id="1086" name="Oval 35"/>
            <p:cNvSpPr>
              <a:spLocks noChangeArrowheads="1"/>
            </p:cNvSpPr>
            <p:nvPr/>
          </p:nvSpPr>
          <p:spPr bwMode="auto">
            <a:xfrm rot="-211580">
              <a:off x="2629" y="1365"/>
              <a:ext cx="371" cy="447"/>
            </a:xfrm>
            <a:prstGeom prst="ellipse">
              <a:avLst/>
            </a:prstGeom>
            <a:solidFill>
              <a:srgbClr val="634701"/>
            </a:solidFill>
            <a:ln w="9525">
              <a:noFill/>
              <a:round/>
              <a:headEnd/>
              <a:tailEnd/>
            </a:ln>
          </p:spPr>
          <p:txBody>
            <a:bodyPr wrap="none" anchor="ctr"/>
            <a:lstStyle/>
            <a:p>
              <a:endParaRPr lang="zh-CN" altLang="en-US"/>
            </a:p>
          </p:txBody>
        </p:sp>
        <p:sp>
          <p:nvSpPr>
            <p:cNvPr id="1087" name="Oval 36"/>
            <p:cNvSpPr>
              <a:spLocks noChangeArrowheads="1"/>
            </p:cNvSpPr>
            <p:nvPr/>
          </p:nvSpPr>
          <p:spPr bwMode="auto">
            <a:xfrm rot="-211580">
              <a:off x="2665" y="1415"/>
              <a:ext cx="299" cy="358"/>
            </a:xfrm>
            <a:prstGeom prst="ellipse">
              <a:avLst/>
            </a:prstGeom>
            <a:solidFill>
              <a:srgbClr val="FFD48F"/>
            </a:solidFill>
            <a:ln w="9525">
              <a:noFill/>
              <a:round/>
              <a:headEnd/>
              <a:tailEnd/>
            </a:ln>
          </p:spPr>
          <p:txBody>
            <a:bodyPr wrap="none" anchor="ctr"/>
            <a:lstStyle/>
            <a:p>
              <a:endParaRPr lang="zh-CN" altLang="en-US"/>
            </a:p>
          </p:txBody>
        </p:sp>
        <p:sp>
          <p:nvSpPr>
            <p:cNvPr id="1088" name="AutoShape 37"/>
            <p:cNvSpPr>
              <a:spLocks noChangeArrowheads="1"/>
            </p:cNvSpPr>
            <p:nvPr/>
          </p:nvSpPr>
          <p:spPr bwMode="auto">
            <a:xfrm>
              <a:off x="2448" y="1153"/>
              <a:ext cx="732" cy="864"/>
            </a:xfrm>
            <a:custGeom>
              <a:avLst/>
              <a:gdLst>
                <a:gd name="T0" fmla="*/ 12 w 21600"/>
                <a:gd name="T1" fmla="*/ 0 h 21600"/>
                <a:gd name="T2" fmla="*/ 4 w 21600"/>
                <a:gd name="T3" fmla="*/ 5 h 21600"/>
                <a:gd name="T4" fmla="*/ 0 w 21600"/>
                <a:gd name="T5" fmla="*/ 17 h 21600"/>
                <a:gd name="T6" fmla="*/ 4 w 21600"/>
                <a:gd name="T7" fmla="*/ 29 h 21600"/>
                <a:gd name="T8" fmla="*/ 12 w 21600"/>
                <a:gd name="T9" fmla="*/ 35 h 21600"/>
                <a:gd name="T10" fmla="*/ 21 w 21600"/>
                <a:gd name="T11" fmla="*/ 29 h 21600"/>
                <a:gd name="T12" fmla="*/ 25 w 21600"/>
                <a:gd name="T13" fmla="*/ 17 h 21600"/>
                <a:gd name="T14" fmla="*/ 21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75 h 21600"/>
                <a:gd name="T26" fmla="*/ 18443 w 21600"/>
                <a:gd name="T27" fmla="*/ 1842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91" y="10800"/>
                  </a:moveTo>
                  <a:cubicBezTo>
                    <a:pt x="591" y="16438"/>
                    <a:pt x="5162" y="21009"/>
                    <a:pt x="10800" y="21009"/>
                  </a:cubicBezTo>
                  <a:cubicBezTo>
                    <a:pt x="16438" y="21009"/>
                    <a:pt x="21009" y="16438"/>
                    <a:pt x="21009" y="10800"/>
                  </a:cubicBezTo>
                  <a:cubicBezTo>
                    <a:pt x="21009" y="5162"/>
                    <a:pt x="16438" y="591"/>
                    <a:pt x="10800" y="591"/>
                  </a:cubicBezTo>
                  <a:cubicBezTo>
                    <a:pt x="5162" y="591"/>
                    <a:pt x="591" y="5162"/>
                    <a:pt x="591" y="10800"/>
                  </a:cubicBezTo>
                  <a:close/>
                </a:path>
              </a:pathLst>
            </a:custGeom>
            <a:solidFill>
              <a:srgbClr val="FFD48F">
                <a:alpha val="50195"/>
              </a:srgbClr>
            </a:solidFill>
            <a:ln w="9525">
              <a:noFill/>
              <a:round/>
              <a:headEnd/>
              <a:tailEnd type="none" w="sm" len="lg"/>
            </a:ln>
          </p:spPr>
          <p:txBody>
            <a:bodyPr wrap="none" anchor="ctr"/>
            <a:lstStyle/>
            <a:p>
              <a:endParaRPr lang="zh-CN" altLang="en-US"/>
            </a:p>
          </p:txBody>
        </p:sp>
        <p:sp>
          <p:nvSpPr>
            <p:cNvPr id="1089" name="AutoShape 38"/>
            <p:cNvSpPr>
              <a:spLocks noChangeArrowheads="1"/>
            </p:cNvSpPr>
            <p:nvPr/>
          </p:nvSpPr>
          <p:spPr bwMode="auto">
            <a:xfrm>
              <a:off x="2459" y="1176"/>
              <a:ext cx="698" cy="816"/>
            </a:xfrm>
            <a:custGeom>
              <a:avLst/>
              <a:gdLst>
                <a:gd name="T0" fmla="*/ 11 w 21600"/>
                <a:gd name="T1" fmla="*/ 0 h 21600"/>
                <a:gd name="T2" fmla="*/ 3 w 21600"/>
                <a:gd name="T3" fmla="*/ 4 h 21600"/>
                <a:gd name="T4" fmla="*/ 0 w 21600"/>
                <a:gd name="T5" fmla="*/ 15 h 21600"/>
                <a:gd name="T6" fmla="*/ 3 w 21600"/>
                <a:gd name="T7" fmla="*/ 26 h 21600"/>
                <a:gd name="T8" fmla="*/ 11 w 21600"/>
                <a:gd name="T9" fmla="*/ 31 h 21600"/>
                <a:gd name="T10" fmla="*/ 19 w 21600"/>
                <a:gd name="T11" fmla="*/ 26 h 21600"/>
                <a:gd name="T12" fmla="*/ 23 w 21600"/>
                <a:gd name="T13" fmla="*/ 15 h 21600"/>
                <a:gd name="T14" fmla="*/ 19 w 21600"/>
                <a:gd name="T15" fmla="*/ 4 h 21600"/>
                <a:gd name="T16" fmla="*/ 0 60000 65536"/>
                <a:gd name="T17" fmla="*/ 0 60000 65536"/>
                <a:gd name="T18" fmla="*/ 0 60000 65536"/>
                <a:gd name="T19" fmla="*/ 0 60000 65536"/>
                <a:gd name="T20" fmla="*/ 0 60000 65536"/>
                <a:gd name="T21" fmla="*/ 0 60000 65536"/>
                <a:gd name="T22" fmla="*/ 0 60000 65536"/>
                <a:gd name="T23" fmla="*/ 0 60000 65536"/>
                <a:gd name="T24" fmla="*/ 3156 w 21600"/>
                <a:gd name="T25" fmla="*/ 3150 h 21600"/>
                <a:gd name="T26" fmla="*/ 18444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868" y="10800"/>
                  </a:moveTo>
                  <a:cubicBezTo>
                    <a:pt x="3868" y="14628"/>
                    <a:pt x="6972" y="17732"/>
                    <a:pt x="10800" y="17732"/>
                  </a:cubicBezTo>
                  <a:cubicBezTo>
                    <a:pt x="14628" y="17732"/>
                    <a:pt x="17732" y="14628"/>
                    <a:pt x="17732" y="10800"/>
                  </a:cubicBezTo>
                  <a:cubicBezTo>
                    <a:pt x="17732" y="6972"/>
                    <a:pt x="14628" y="3868"/>
                    <a:pt x="10800" y="3868"/>
                  </a:cubicBezTo>
                  <a:cubicBezTo>
                    <a:pt x="6972" y="3868"/>
                    <a:pt x="3868" y="6972"/>
                    <a:pt x="3868" y="10800"/>
                  </a:cubicBezTo>
                  <a:close/>
                </a:path>
              </a:pathLst>
            </a:custGeom>
            <a:solidFill>
              <a:srgbClr val="634701"/>
            </a:solidFill>
            <a:ln w="9525">
              <a:solidFill>
                <a:schemeClr val="tx1"/>
              </a:solidFill>
              <a:round/>
              <a:headEnd/>
              <a:tailEnd type="none" w="sm" len="lg"/>
            </a:ln>
          </p:spPr>
          <p:txBody>
            <a:bodyPr wrap="none" anchor="ctr"/>
            <a:lstStyle/>
            <a:p>
              <a:endParaRPr lang="zh-CN" altLang="en-US"/>
            </a:p>
          </p:txBody>
        </p:sp>
      </p:grpSp>
      <p:grpSp>
        <p:nvGrpSpPr>
          <p:cNvPr id="10" name="Group 39"/>
          <p:cNvGrpSpPr>
            <a:grpSpLocks/>
          </p:cNvGrpSpPr>
          <p:nvPr/>
        </p:nvGrpSpPr>
        <p:grpSpPr bwMode="auto">
          <a:xfrm>
            <a:off x="906463" y="2138363"/>
            <a:ext cx="1512887" cy="958850"/>
            <a:chOff x="336" y="1252"/>
            <a:chExt cx="1056" cy="672"/>
          </a:xfrm>
        </p:grpSpPr>
        <p:sp>
          <p:nvSpPr>
            <p:cNvPr id="1076" name="Line 40"/>
            <p:cNvSpPr>
              <a:spLocks noChangeShapeType="1"/>
            </p:cNvSpPr>
            <p:nvPr/>
          </p:nvSpPr>
          <p:spPr bwMode="auto">
            <a:xfrm>
              <a:off x="336" y="1492"/>
              <a:ext cx="720"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77" name="Line 41"/>
            <p:cNvSpPr>
              <a:spLocks noChangeShapeType="1"/>
            </p:cNvSpPr>
            <p:nvPr/>
          </p:nvSpPr>
          <p:spPr bwMode="auto">
            <a:xfrm flipV="1">
              <a:off x="720" y="1684"/>
              <a:ext cx="624"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78" name="Line 42"/>
            <p:cNvSpPr>
              <a:spLocks noChangeShapeType="1"/>
            </p:cNvSpPr>
            <p:nvPr/>
          </p:nvSpPr>
          <p:spPr bwMode="auto">
            <a:xfrm>
              <a:off x="528" y="1588"/>
              <a:ext cx="672"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79" name="Line 43"/>
            <p:cNvSpPr>
              <a:spLocks noChangeShapeType="1"/>
            </p:cNvSpPr>
            <p:nvPr/>
          </p:nvSpPr>
          <p:spPr bwMode="auto">
            <a:xfrm>
              <a:off x="384" y="1252"/>
              <a:ext cx="720"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80" name="Line 44"/>
            <p:cNvSpPr>
              <a:spLocks noChangeShapeType="1"/>
            </p:cNvSpPr>
            <p:nvPr/>
          </p:nvSpPr>
          <p:spPr bwMode="auto">
            <a:xfrm flipV="1">
              <a:off x="768" y="1444"/>
              <a:ext cx="624"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81" name="Line 45"/>
            <p:cNvSpPr>
              <a:spLocks noChangeShapeType="1"/>
            </p:cNvSpPr>
            <p:nvPr/>
          </p:nvSpPr>
          <p:spPr bwMode="auto">
            <a:xfrm>
              <a:off x="576" y="1348"/>
              <a:ext cx="672"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82" name="Line 46"/>
            <p:cNvSpPr>
              <a:spLocks noChangeShapeType="1"/>
            </p:cNvSpPr>
            <p:nvPr/>
          </p:nvSpPr>
          <p:spPr bwMode="auto">
            <a:xfrm>
              <a:off x="384" y="1732"/>
              <a:ext cx="720"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83" name="Line 47"/>
            <p:cNvSpPr>
              <a:spLocks noChangeShapeType="1"/>
            </p:cNvSpPr>
            <p:nvPr/>
          </p:nvSpPr>
          <p:spPr bwMode="auto">
            <a:xfrm flipV="1">
              <a:off x="768" y="1924"/>
              <a:ext cx="624"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84" name="Line 48"/>
            <p:cNvSpPr>
              <a:spLocks noChangeShapeType="1"/>
            </p:cNvSpPr>
            <p:nvPr/>
          </p:nvSpPr>
          <p:spPr bwMode="auto">
            <a:xfrm>
              <a:off x="576" y="1828"/>
              <a:ext cx="672" cy="0"/>
            </a:xfrm>
            <a:prstGeom prst="line">
              <a:avLst/>
            </a:prstGeom>
            <a:noFill/>
            <a:ln w="28575">
              <a:solidFill>
                <a:srgbClr val="FF6600"/>
              </a:solidFill>
              <a:round/>
              <a:headEnd/>
              <a:tailEnd type="triangle" w="sm" len="lg"/>
            </a:ln>
          </p:spPr>
          <p:txBody>
            <a:bodyPr wrap="none" anchor="ctr"/>
            <a:lstStyle/>
            <a:p>
              <a:endParaRPr lang="zh-CN" altLang="en-US"/>
            </a:p>
          </p:txBody>
        </p:sp>
      </p:grpSp>
      <p:grpSp>
        <p:nvGrpSpPr>
          <p:cNvPr id="11" name="Group 49"/>
          <p:cNvGrpSpPr>
            <a:grpSpLocks/>
          </p:cNvGrpSpPr>
          <p:nvPr/>
        </p:nvGrpSpPr>
        <p:grpSpPr bwMode="auto">
          <a:xfrm>
            <a:off x="2555875" y="2481263"/>
            <a:ext cx="1924050" cy="273050"/>
            <a:chOff x="1488" y="1492"/>
            <a:chExt cx="1344" cy="192"/>
          </a:xfrm>
        </p:grpSpPr>
        <p:sp>
          <p:nvSpPr>
            <p:cNvPr id="1071" name="Line 50"/>
            <p:cNvSpPr>
              <a:spLocks noChangeShapeType="1"/>
            </p:cNvSpPr>
            <p:nvPr/>
          </p:nvSpPr>
          <p:spPr bwMode="auto">
            <a:xfrm>
              <a:off x="1488" y="1588"/>
              <a:ext cx="1344" cy="0"/>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72" name="Line 51"/>
            <p:cNvSpPr>
              <a:spLocks noChangeShapeType="1"/>
            </p:cNvSpPr>
            <p:nvPr/>
          </p:nvSpPr>
          <p:spPr bwMode="auto">
            <a:xfrm>
              <a:off x="1488" y="1492"/>
              <a:ext cx="432" cy="0"/>
            </a:xfrm>
            <a:prstGeom prst="line">
              <a:avLst/>
            </a:prstGeom>
            <a:noFill/>
            <a:ln w="28575">
              <a:solidFill>
                <a:srgbClr val="FF6600"/>
              </a:solidFill>
              <a:round/>
              <a:headEnd/>
              <a:tailEnd type="none" w="sm" len="lg"/>
            </a:ln>
          </p:spPr>
          <p:txBody>
            <a:bodyPr wrap="none" anchor="ctr"/>
            <a:lstStyle/>
            <a:p>
              <a:endParaRPr lang="zh-CN" altLang="en-US"/>
            </a:p>
          </p:txBody>
        </p:sp>
        <p:sp>
          <p:nvSpPr>
            <p:cNvPr id="1073" name="Line 52"/>
            <p:cNvSpPr>
              <a:spLocks noChangeShapeType="1"/>
            </p:cNvSpPr>
            <p:nvPr/>
          </p:nvSpPr>
          <p:spPr bwMode="auto">
            <a:xfrm>
              <a:off x="1488" y="1684"/>
              <a:ext cx="432" cy="0"/>
            </a:xfrm>
            <a:prstGeom prst="line">
              <a:avLst/>
            </a:prstGeom>
            <a:noFill/>
            <a:ln w="28575">
              <a:solidFill>
                <a:srgbClr val="FF6600"/>
              </a:solidFill>
              <a:round/>
              <a:headEnd/>
              <a:tailEnd type="none" w="sm" len="lg"/>
            </a:ln>
          </p:spPr>
          <p:txBody>
            <a:bodyPr wrap="none" anchor="ctr"/>
            <a:lstStyle/>
            <a:p>
              <a:endParaRPr lang="zh-CN" altLang="en-US"/>
            </a:p>
          </p:txBody>
        </p:sp>
        <p:sp>
          <p:nvSpPr>
            <p:cNvPr id="1074" name="Line 53"/>
            <p:cNvSpPr>
              <a:spLocks noChangeShapeType="1"/>
            </p:cNvSpPr>
            <p:nvPr/>
          </p:nvSpPr>
          <p:spPr bwMode="auto">
            <a:xfrm>
              <a:off x="1920" y="1492"/>
              <a:ext cx="864" cy="96"/>
            </a:xfrm>
            <a:prstGeom prst="line">
              <a:avLst/>
            </a:prstGeom>
            <a:noFill/>
            <a:ln w="28575">
              <a:solidFill>
                <a:srgbClr val="FF6600"/>
              </a:solidFill>
              <a:round/>
              <a:headEnd/>
              <a:tailEnd type="triangle" w="sm" len="lg"/>
            </a:ln>
          </p:spPr>
          <p:txBody>
            <a:bodyPr wrap="none" anchor="ctr"/>
            <a:lstStyle/>
            <a:p>
              <a:endParaRPr lang="zh-CN" altLang="en-US"/>
            </a:p>
          </p:txBody>
        </p:sp>
        <p:sp>
          <p:nvSpPr>
            <p:cNvPr id="1075" name="Line 54"/>
            <p:cNvSpPr>
              <a:spLocks noChangeShapeType="1"/>
            </p:cNvSpPr>
            <p:nvPr/>
          </p:nvSpPr>
          <p:spPr bwMode="auto">
            <a:xfrm flipV="1">
              <a:off x="1920" y="1588"/>
              <a:ext cx="912" cy="96"/>
            </a:xfrm>
            <a:prstGeom prst="line">
              <a:avLst/>
            </a:prstGeom>
            <a:noFill/>
            <a:ln w="28575">
              <a:solidFill>
                <a:srgbClr val="FF6600"/>
              </a:solidFill>
              <a:round/>
              <a:headEnd/>
              <a:tailEnd type="triangle" w="sm" len="lg"/>
            </a:ln>
          </p:spPr>
          <p:txBody>
            <a:bodyPr wrap="none" anchor="ctr"/>
            <a:lstStyle/>
            <a:p>
              <a:endParaRPr lang="zh-CN" altLang="en-US"/>
            </a:p>
          </p:txBody>
        </p:sp>
      </p:grpSp>
      <p:grpSp>
        <p:nvGrpSpPr>
          <p:cNvPr id="12" name="Group 55"/>
          <p:cNvGrpSpPr>
            <a:grpSpLocks/>
          </p:cNvGrpSpPr>
          <p:nvPr/>
        </p:nvGrpSpPr>
        <p:grpSpPr bwMode="auto">
          <a:xfrm>
            <a:off x="838200" y="4254500"/>
            <a:ext cx="4397375" cy="1917700"/>
            <a:chOff x="240" y="2736"/>
            <a:chExt cx="3072" cy="1344"/>
          </a:xfrm>
        </p:grpSpPr>
        <p:sp>
          <p:nvSpPr>
            <p:cNvPr id="1050" name="Rectangle 56"/>
            <p:cNvSpPr>
              <a:spLocks noChangeArrowheads="1"/>
            </p:cNvSpPr>
            <p:nvPr/>
          </p:nvSpPr>
          <p:spPr bwMode="auto">
            <a:xfrm>
              <a:off x="240" y="2736"/>
              <a:ext cx="3072" cy="1344"/>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sp>
          <p:nvSpPr>
            <p:cNvPr id="1051" name="Rectangle 57"/>
            <p:cNvSpPr>
              <a:spLocks noChangeArrowheads="1"/>
            </p:cNvSpPr>
            <p:nvPr/>
          </p:nvSpPr>
          <p:spPr bwMode="auto">
            <a:xfrm>
              <a:off x="960" y="2928"/>
              <a:ext cx="48" cy="288"/>
            </a:xfrm>
            <a:prstGeom prst="rect">
              <a:avLst/>
            </a:prstGeom>
            <a:solidFill>
              <a:srgbClr val="663300"/>
            </a:solidFill>
            <a:ln w="9525">
              <a:solidFill>
                <a:schemeClr val="tx1"/>
              </a:solidFill>
              <a:miter lim="800000"/>
              <a:headEnd/>
              <a:tailEnd/>
            </a:ln>
          </p:spPr>
          <p:txBody>
            <a:bodyPr wrap="none" anchor="ctr"/>
            <a:lstStyle/>
            <a:p>
              <a:endParaRPr lang="zh-CN" altLang="en-US"/>
            </a:p>
          </p:txBody>
        </p:sp>
        <p:sp>
          <p:nvSpPr>
            <p:cNvPr id="1052" name="Rectangle 58"/>
            <p:cNvSpPr>
              <a:spLocks noChangeArrowheads="1"/>
            </p:cNvSpPr>
            <p:nvPr/>
          </p:nvSpPr>
          <p:spPr bwMode="auto">
            <a:xfrm>
              <a:off x="960" y="3600"/>
              <a:ext cx="48" cy="288"/>
            </a:xfrm>
            <a:prstGeom prst="rect">
              <a:avLst/>
            </a:prstGeom>
            <a:solidFill>
              <a:srgbClr val="663300"/>
            </a:solidFill>
            <a:ln w="9525">
              <a:solidFill>
                <a:schemeClr val="tx1"/>
              </a:solidFill>
              <a:miter lim="800000"/>
              <a:headEnd/>
              <a:tailEnd/>
            </a:ln>
          </p:spPr>
          <p:txBody>
            <a:bodyPr wrap="none" anchor="ctr"/>
            <a:lstStyle/>
            <a:p>
              <a:endParaRPr lang="zh-CN" altLang="en-US"/>
            </a:p>
          </p:txBody>
        </p:sp>
        <p:sp>
          <p:nvSpPr>
            <p:cNvPr id="1053" name="Line 59"/>
            <p:cNvSpPr>
              <a:spLocks noChangeShapeType="1"/>
            </p:cNvSpPr>
            <p:nvPr/>
          </p:nvSpPr>
          <p:spPr bwMode="auto">
            <a:xfrm>
              <a:off x="336" y="3408"/>
              <a:ext cx="2784" cy="0"/>
            </a:xfrm>
            <a:prstGeom prst="line">
              <a:avLst/>
            </a:prstGeom>
            <a:noFill/>
            <a:ln w="12700">
              <a:solidFill>
                <a:schemeClr val="tx1"/>
              </a:solidFill>
              <a:prstDash val="lgDashDot"/>
              <a:round/>
              <a:headEnd type="none" w="sm" len="lg"/>
              <a:tailEnd type="none" w="sm" len="lg"/>
            </a:ln>
          </p:spPr>
          <p:txBody>
            <a:bodyPr wrap="none" anchor="ctr"/>
            <a:lstStyle/>
            <a:p>
              <a:endParaRPr lang="zh-CN" altLang="en-US"/>
            </a:p>
          </p:txBody>
        </p:sp>
        <p:sp>
          <p:nvSpPr>
            <p:cNvPr id="34876" name="Rectangle 60"/>
            <p:cNvSpPr>
              <a:spLocks noChangeArrowheads="1"/>
            </p:cNvSpPr>
            <p:nvPr/>
          </p:nvSpPr>
          <p:spPr bwMode="auto">
            <a:xfrm>
              <a:off x="2688" y="2832"/>
              <a:ext cx="50" cy="1200"/>
            </a:xfrm>
            <a:prstGeom prst="rect">
              <a:avLst/>
            </a:prstGeom>
            <a:gradFill rotWithShape="0">
              <a:gsLst>
                <a:gs pos="0">
                  <a:schemeClr val="bg1"/>
                </a:gs>
                <a:gs pos="100000">
                  <a:schemeClr val="bg1">
                    <a:gamma/>
                    <a:shade val="0"/>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055" name="Line 61"/>
            <p:cNvSpPr>
              <a:spLocks noChangeShapeType="1"/>
            </p:cNvSpPr>
            <p:nvPr/>
          </p:nvSpPr>
          <p:spPr bwMode="auto">
            <a:xfrm>
              <a:off x="672" y="3216"/>
              <a:ext cx="336" cy="0"/>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056" name="Line 62"/>
            <p:cNvSpPr>
              <a:spLocks noChangeShapeType="1"/>
            </p:cNvSpPr>
            <p:nvPr/>
          </p:nvSpPr>
          <p:spPr bwMode="auto">
            <a:xfrm>
              <a:off x="672" y="3600"/>
              <a:ext cx="336" cy="0"/>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057" name="Line 63"/>
            <p:cNvSpPr>
              <a:spLocks noChangeShapeType="1"/>
            </p:cNvSpPr>
            <p:nvPr/>
          </p:nvSpPr>
          <p:spPr bwMode="auto">
            <a:xfrm>
              <a:off x="336" y="3216"/>
              <a:ext cx="384"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058" name="Line 64"/>
            <p:cNvSpPr>
              <a:spLocks noChangeShapeType="1"/>
            </p:cNvSpPr>
            <p:nvPr/>
          </p:nvSpPr>
          <p:spPr bwMode="auto">
            <a:xfrm>
              <a:off x="336" y="3600"/>
              <a:ext cx="384" cy="0"/>
            </a:xfrm>
            <a:prstGeom prst="line">
              <a:avLst/>
            </a:prstGeom>
            <a:noFill/>
            <a:ln w="19050">
              <a:solidFill>
                <a:srgbClr val="0000FF"/>
              </a:solidFill>
              <a:round/>
              <a:headEnd type="none" w="sm" len="lg"/>
              <a:tailEnd type="triangle" w="sm" len="lg"/>
            </a:ln>
          </p:spPr>
          <p:txBody>
            <a:bodyPr wrap="none" anchor="ctr"/>
            <a:lstStyle/>
            <a:p>
              <a:endParaRPr lang="zh-CN" altLang="en-US"/>
            </a:p>
          </p:txBody>
        </p:sp>
        <p:sp>
          <p:nvSpPr>
            <p:cNvPr id="1059" name="Line 65"/>
            <p:cNvSpPr>
              <a:spLocks noChangeShapeType="1"/>
            </p:cNvSpPr>
            <p:nvPr/>
          </p:nvSpPr>
          <p:spPr bwMode="auto">
            <a:xfrm>
              <a:off x="912" y="3216"/>
              <a:ext cx="0" cy="384"/>
            </a:xfrm>
            <a:prstGeom prst="line">
              <a:avLst/>
            </a:prstGeom>
            <a:noFill/>
            <a:ln w="12700">
              <a:solidFill>
                <a:srgbClr val="FF3399"/>
              </a:solidFill>
              <a:round/>
              <a:headEnd type="triangle" w="sm" len="lg"/>
              <a:tailEnd type="triangle" w="sm" len="lg"/>
            </a:ln>
          </p:spPr>
          <p:txBody>
            <a:bodyPr wrap="none" anchor="ctr"/>
            <a:lstStyle/>
            <a:p>
              <a:endParaRPr lang="zh-CN" altLang="en-US"/>
            </a:p>
          </p:txBody>
        </p:sp>
        <p:sp>
          <p:nvSpPr>
            <p:cNvPr id="1060" name="Line 66"/>
            <p:cNvSpPr>
              <a:spLocks noChangeShapeType="1"/>
            </p:cNvSpPr>
            <p:nvPr/>
          </p:nvSpPr>
          <p:spPr bwMode="auto">
            <a:xfrm flipV="1">
              <a:off x="1200" y="3072"/>
              <a:ext cx="1488" cy="336"/>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061" name="Line 67"/>
            <p:cNvSpPr>
              <a:spLocks noChangeShapeType="1"/>
            </p:cNvSpPr>
            <p:nvPr/>
          </p:nvSpPr>
          <p:spPr bwMode="auto">
            <a:xfrm>
              <a:off x="1152" y="3408"/>
              <a:ext cx="1536" cy="288"/>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1062" name="Line 68"/>
            <p:cNvSpPr>
              <a:spLocks noChangeShapeType="1"/>
            </p:cNvSpPr>
            <p:nvPr/>
          </p:nvSpPr>
          <p:spPr bwMode="auto">
            <a:xfrm>
              <a:off x="2688" y="3072"/>
              <a:ext cx="432" cy="0"/>
            </a:xfrm>
            <a:prstGeom prst="line">
              <a:avLst/>
            </a:prstGeom>
            <a:noFill/>
            <a:ln w="19050">
              <a:solidFill>
                <a:schemeClr val="tx1"/>
              </a:solidFill>
              <a:round/>
              <a:headEnd type="none" w="sm" len="lg"/>
              <a:tailEnd type="none" w="sm" len="lg"/>
            </a:ln>
          </p:spPr>
          <p:txBody>
            <a:bodyPr wrap="none" anchor="ctr"/>
            <a:lstStyle/>
            <a:p>
              <a:endParaRPr lang="zh-CN" altLang="en-US"/>
            </a:p>
          </p:txBody>
        </p:sp>
        <p:sp>
          <p:nvSpPr>
            <p:cNvPr id="1063" name="Line 69"/>
            <p:cNvSpPr>
              <a:spLocks noChangeShapeType="1"/>
            </p:cNvSpPr>
            <p:nvPr/>
          </p:nvSpPr>
          <p:spPr bwMode="auto">
            <a:xfrm>
              <a:off x="2736" y="3696"/>
              <a:ext cx="384" cy="0"/>
            </a:xfrm>
            <a:prstGeom prst="line">
              <a:avLst/>
            </a:prstGeom>
            <a:noFill/>
            <a:ln w="19050">
              <a:solidFill>
                <a:schemeClr val="tx1"/>
              </a:solidFill>
              <a:round/>
              <a:headEnd type="none" w="sm" len="lg"/>
              <a:tailEnd type="none" w="sm" len="lg"/>
            </a:ln>
          </p:spPr>
          <p:txBody>
            <a:bodyPr wrap="none" anchor="ctr"/>
            <a:lstStyle/>
            <a:p>
              <a:endParaRPr lang="zh-CN" altLang="en-US"/>
            </a:p>
          </p:txBody>
        </p:sp>
        <p:sp>
          <p:nvSpPr>
            <p:cNvPr id="1064" name="Line 70"/>
            <p:cNvSpPr>
              <a:spLocks noChangeShapeType="1"/>
            </p:cNvSpPr>
            <p:nvPr/>
          </p:nvSpPr>
          <p:spPr bwMode="auto">
            <a:xfrm>
              <a:off x="2880" y="3072"/>
              <a:ext cx="0" cy="624"/>
            </a:xfrm>
            <a:prstGeom prst="line">
              <a:avLst/>
            </a:prstGeom>
            <a:noFill/>
            <a:ln w="12700">
              <a:solidFill>
                <a:srgbClr val="FF3399"/>
              </a:solidFill>
              <a:round/>
              <a:headEnd type="triangle" w="sm" len="lg"/>
              <a:tailEnd type="triangle" w="sm" len="lg"/>
            </a:ln>
          </p:spPr>
          <p:txBody>
            <a:bodyPr wrap="none" anchor="ctr"/>
            <a:lstStyle/>
            <a:p>
              <a:endParaRPr lang="zh-CN" altLang="en-US"/>
            </a:p>
          </p:txBody>
        </p:sp>
        <p:graphicFrame>
          <p:nvGraphicFramePr>
            <p:cNvPr id="1027" name="Object 71"/>
            <p:cNvGraphicFramePr>
              <a:graphicFrameLocks noChangeAspect="1"/>
            </p:cNvGraphicFramePr>
            <p:nvPr/>
          </p:nvGraphicFramePr>
          <p:xfrm>
            <a:off x="2880" y="3216"/>
            <a:ext cx="242" cy="320"/>
          </p:xfrm>
          <a:graphic>
            <a:graphicData uri="http://schemas.openxmlformats.org/presentationml/2006/ole">
              <p:oleObj spid="_x0000_s36911" name="公式" r:id="rId10" imgW="190417" imgH="253890" progId="Equation.3">
                <p:embed/>
              </p:oleObj>
            </a:graphicData>
          </a:graphic>
        </p:graphicFrame>
        <p:sp>
          <p:nvSpPr>
            <p:cNvPr id="1065" name="Line 72"/>
            <p:cNvSpPr>
              <a:spLocks noChangeShapeType="1"/>
            </p:cNvSpPr>
            <p:nvPr/>
          </p:nvSpPr>
          <p:spPr bwMode="auto">
            <a:xfrm>
              <a:off x="1200" y="3840"/>
              <a:ext cx="528" cy="0"/>
            </a:xfrm>
            <a:prstGeom prst="line">
              <a:avLst/>
            </a:prstGeom>
            <a:noFill/>
            <a:ln w="12700">
              <a:solidFill>
                <a:schemeClr val="tx1"/>
              </a:solidFill>
              <a:round/>
              <a:headEnd type="triangle" w="sm" len="lg"/>
              <a:tailEnd type="none" w="sm" len="lg"/>
            </a:ln>
          </p:spPr>
          <p:txBody>
            <a:bodyPr wrap="none" anchor="ctr"/>
            <a:lstStyle/>
            <a:p>
              <a:endParaRPr lang="zh-CN" altLang="en-US"/>
            </a:p>
          </p:txBody>
        </p:sp>
        <p:graphicFrame>
          <p:nvGraphicFramePr>
            <p:cNvPr id="1028" name="Object 73"/>
            <p:cNvGraphicFramePr>
              <a:graphicFrameLocks noChangeAspect="1"/>
            </p:cNvGraphicFramePr>
            <p:nvPr/>
          </p:nvGraphicFramePr>
          <p:xfrm>
            <a:off x="1776" y="3696"/>
            <a:ext cx="313" cy="336"/>
          </p:xfrm>
          <a:graphic>
            <a:graphicData uri="http://schemas.openxmlformats.org/presentationml/2006/ole">
              <p:oleObj spid="_x0000_s36912" name="公式" r:id="rId11" imgW="215713" imgH="304536" progId="Equation.3">
                <p:embed/>
              </p:oleObj>
            </a:graphicData>
          </a:graphic>
        </p:graphicFrame>
        <p:graphicFrame>
          <p:nvGraphicFramePr>
            <p:cNvPr id="1029" name="Object 74"/>
            <p:cNvGraphicFramePr>
              <a:graphicFrameLocks noChangeAspect="1"/>
            </p:cNvGraphicFramePr>
            <p:nvPr/>
          </p:nvGraphicFramePr>
          <p:xfrm>
            <a:off x="2112" y="3168"/>
            <a:ext cx="192" cy="263"/>
          </p:xfrm>
          <a:graphic>
            <a:graphicData uri="http://schemas.openxmlformats.org/presentationml/2006/ole">
              <p:oleObj spid="_x0000_s36913" name="Equation" r:id="rId12" imgW="4570200" imgH="6280200" progId="Equation.3">
                <p:embed/>
              </p:oleObj>
            </a:graphicData>
          </a:graphic>
        </p:graphicFrame>
        <p:graphicFrame>
          <p:nvGraphicFramePr>
            <p:cNvPr id="1030" name="Object 75"/>
            <p:cNvGraphicFramePr>
              <a:graphicFrameLocks noChangeAspect="1"/>
            </p:cNvGraphicFramePr>
            <p:nvPr/>
          </p:nvGraphicFramePr>
          <p:xfrm>
            <a:off x="576" y="3264"/>
            <a:ext cx="288" cy="272"/>
          </p:xfrm>
          <a:graphic>
            <a:graphicData uri="http://schemas.openxmlformats.org/presentationml/2006/ole">
              <p:oleObj spid="_x0000_s36914" name="Equation" r:id="rId13" imgW="241300" imgH="228600" progId="Equation.3">
                <p:embed/>
              </p:oleObj>
            </a:graphicData>
          </a:graphic>
        </p:graphicFrame>
        <p:sp>
          <p:nvSpPr>
            <p:cNvPr id="1066" name="Line 76"/>
            <p:cNvSpPr>
              <a:spLocks noChangeShapeType="1"/>
            </p:cNvSpPr>
            <p:nvPr/>
          </p:nvSpPr>
          <p:spPr bwMode="auto">
            <a:xfrm>
              <a:off x="1200" y="3744"/>
              <a:ext cx="0" cy="192"/>
            </a:xfrm>
            <a:prstGeom prst="line">
              <a:avLst/>
            </a:prstGeom>
            <a:noFill/>
            <a:ln w="12700">
              <a:solidFill>
                <a:schemeClr val="tx1"/>
              </a:solidFill>
              <a:round/>
              <a:headEnd type="none" w="sm" len="lg"/>
              <a:tailEnd type="none" w="sm" len="lg"/>
            </a:ln>
          </p:spPr>
          <p:txBody>
            <a:bodyPr wrap="none"/>
            <a:lstStyle/>
            <a:p>
              <a:endParaRPr lang="zh-CN" altLang="en-US"/>
            </a:p>
          </p:txBody>
        </p:sp>
        <p:sp>
          <p:nvSpPr>
            <p:cNvPr id="1067" name="Line 77"/>
            <p:cNvSpPr>
              <a:spLocks noChangeShapeType="1"/>
            </p:cNvSpPr>
            <p:nvPr/>
          </p:nvSpPr>
          <p:spPr bwMode="auto">
            <a:xfrm flipH="1">
              <a:off x="2112" y="3840"/>
              <a:ext cx="528" cy="0"/>
            </a:xfrm>
            <a:prstGeom prst="line">
              <a:avLst/>
            </a:prstGeom>
            <a:noFill/>
            <a:ln w="12700">
              <a:solidFill>
                <a:schemeClr val="tx1"/>
              </a:solidFill>
              <a:round/>
              <a:headEnd type="triangle" w="sm" len="lg"/>
              <a:tailEnd type="none" w="sm" len="lg"/>
            </a:ln>
          </p:spPr>
          <p:txBody>
            <a:bodyPr wrap="none" anchor="ctr"/>
            <a:lstStyle/>
            <a:p>
              <a:endParaRPr lang="zh-CN" altLang="en-US"/>
            </a:p>
          </p:txBody>
        </p:sp>
        <p:graphicFrame>
          <p:nvGraphicFramePr>
            <p:cNvPr id="1031" name="Object 78"/>
            <p:cNvGraphicFramePr>
              <a:graphicFrameLocks noChangeAspect="1"/>
            </p:cNvGraphicFramePr>
            <p:nvPr/>
          </p:nvGraphicFramePr>
          <p:xfrm>
            <a:off x="1141" y="2832"/>
            <a:ext cx="251" cy="296"/>
          </p:xfrm>
          <a:graphic>
            <a:graphicData uri="http://schemas.openxmlformats.org/presentationml/2006/ole">
              <p:oleObj spid="_x0000_s36915" name="Equation" r:id="rId14" imgW="139579" imgH="164957" progId="Equation.3">
                <p:embed/>
              </p:oleObj>
            </a:graphicData>
          </a:graphic>
        </p:graphicFrame>
        <p:graphicFrame>
          <p:nvGraphicFramePr>
            <p:cNvPr id="1032" name="Object 79"/>
            <p:cNvGraphicFramePr>
              <a:graphicFrameLocks noChangeAspect="1"/>
            </p:cNvGraphicFramePr>
            <p:nvPr/>
          </p:nvGraphicFramePr>
          <p:xfrm>
            <a:off x="2339" y="2780"/>
            <a:ext cx="288" cy="340"/>
          </p:xfrm>
          <a:graphic>
            <a:graphicData uri="http://schemas.openxmlformats.org/presentationml/2006/ole">
              <p:oleObj spid="_x0000_s36916" name="Equation" r:id="rId15" imgW="139579" imgH="164957" progId="Equation.3">
                <p:embed/>
              </p:oleObj>
            </a:graphicData>
          </a:graphic>
        </p:graphicFrame>
        <p:sp>
          <p:nvSpPr>
            <p:cNvPr id="1068" name="Freeform 80"/>
            <p:cNvSpPr>
              <a:spLocks/>
            </p:cNvSpPr>
            <p:nvPr/>
          </p:nvSpPr>
          <p:spPr bwMode="auto">
            <a:xfrm>
              <a:off x="1872" y="3264"/>
              <a:ext cx="48" cy="144"/>
            </a:xfrm>
            <a:custGeom>
              <a:avLst/>
              <a:gdLst>
                <a:gd name="T0" fmla="*/ 19 w 45"/>
                <a:gd name="T1" fmla="*/ 0 h 252"/>
                <a:gd name="T2" fmla="*/ 45 w 45"/>
                <a:gd name="T3" fmla="*/ 72 h 252"/>
                <a:gd name="T4" fmla="*/ 0 w 45"/>
                <a:gd name="T5" fmla="*/ 144 h 252"/>
                <a:gd name="T6" fmla="*/ 0 60000 65536"/>
                <a:gd name="T7" fmla="*/ 0 60000 65536"/>
                <a:gd name="T8" fmla="*/ 0 60000 65536"/>
                <a:gd name="T9" fmla="*/ 0 w 45"/>
                <a:gd name="T10" fmla="*/ 0 h 252"/>
                <a:gd name="T11" fmla="*/ 45 w 45"/>
                <a:gd name="T12" fmla="*/ 252 h 252"/>
              </a:gdLst>
              <a:ahLst/>
              <a:cxnLst>
                <a:cxn ang="T6">
                  <a:pos x="T0" y="T1"/>
                </a:cxn>
                <a:cxn ang="T7">
                  <a:pos x="T2" y="T3"/>
                </a:cxn>
                <a:cxn ang="T8">
                  <a:pos x="T4" y="T5"/>
                </a:cxn>
              </a:cxnLst>
              <a:rect l="T9" t="T10" r="T11" b="T12"/>
              <a:pathLst>
                <a:path w="45" h="252">
                  <a:moveTo>
                    <a:pt x="18" y="0"/>
                  </a:moveTo>
                  <a:cubicBezTo>
                    <a:pt x="22" y="21"/>
                    <a:pt x="45" y="84"/>
                    <a:pt x="42" y="126"/>
                  </a:cubicBezTo>
                  <a:cubicBezTo>
                    <a:pt x="39" y="168"/>
                    <a:pt x="9" y="226"/>
                    <a:pt x="0" y="252"/>
                  </a:cubicBezTo>
                </a:path>
              </a:pathLst>
            </a:custGeom>
            <a:noFill/>
            <a:ln w="28575" cap="flat" cmpd="sng">
              <a:solidFill>
                <a:srgbClr val="FF0000"/>
              </a:solidFill>
              <a:prstDash val="solid"/>
              <a:round/>
              <a:headEnd type="none" w="med" len="med"/>
              <a:tailEnd type="none" w="sm" len="lg"/>
            </a:ln>
          </p:spPr>
          <p:txBody>
            <a:bodyPr wrap="none"/>
            <a:lstStyle/>
            <a:p>
              <a:endParaRPr lang="zh-CN" altLang="en-US"/>
            </a:p>
          </p:txBody>
        </p:sp>
        <p:sp>
          <p:nvSpPr>
            <p:cNvPr id="1069" name="Oval 81"/>
            <p:cNvSpPr>
              <a:spLocks noChangeArrowheads="1"/>
            </p:cNvSpPr>
            <p:nvPr/>
          </p:nvSpPr>
          <p:spPr bwMode="auto">
            <a:xfrm>
              <a:off x="1152" y="3120"/>
              <a:ext cx="96" cy="624"/>
            </a:xfrm>
            <a:prstGeom prst="ellipse">
              <a:avLst/>
            </a:prstGeom>
            <a:solidFill>
              <a:srgbClr val="00FFFF">
                <a:alpha val="50195"/>
              </a:srgbClr>
            </a:solidFill>
            <a:ln w="9525">
              <a:solidFill>
                <a:schemeClr val="tx2"/>
              </a:solidFill>
              <a:round/>
              <a:headEnd/>
              <a:tailEnd/>
            </a:ln>
          </p:spPr>
          <p:txBody>
            <a:bodyPr wrap="none" anchor="ctr"/>
            <a:lstStyle/>
            <a:p>
              <a:endParaRPr lang="zh-CN" altLang="en-US"/>
            </a:p>
          </p:txBody>
        </p:sp>
        <p:graphicFrame>
          <p:nvGraphicFramePr>
            <p:cNvPr id="1033" name="Object 82"/>
            <p:cNvGraphicFramePr>
              <a:graphicFrameLocks noChangeAspect="1"/>
            </p:cNvGraphicFramePr>
            <p:nvPr/>
          </p:nvGraphicFramePr>
          <p:xfrm>
            <a:off x="2112" y="3408"/>
            <a:ext cx="175" cy="240"/>
          </p:xfrm>
          <a:graphic>
            <a:graphicData uri="http://schemas.openxmlformats.org/presentationml/2006/ole">
              <p:oleObj spid="_x0000_s36917" name="Equation" r:id="rId16" imgW="178920" imgH="250200" progId="Equation.3">
                <p:embed/>
              </p:oleObj>
            </a:graphicData>
          </a:graphic>
        </p:graphicFrame>
        <p:sp>
          <p:nvSpPr>
            <p:cNvPr id="1070" name="Freeform 83"/>
            <p:cNvSpPr>
              <a:spLocks/>
            </p:cNvSpPr>
            <p:nvPr/>
          </p:nvSpPr>
          <p:spPr bwMode="auto">
            <a:xfrm>
              <a:off x="1872" y="3408"/>
              <a:ext cx="48" cy="144"/>
            </a:xfrm>
            <a:custGeom>
              <a:avLst/>
              <a:gdLst>
                <a:gd name="T0" fmla="*/ 19 w 45"/>
                <a:gd name="T1" fmla="*/ 0 h 252"/>
                <a:gd name="T2" fmla="*/ 45 w 45"/>
                <a:gd name="T3" fmla="*/ 72 h 252"/>
                <a:gd name="T4" fmla="*/ 0 w 45"/>
                <a:gd name="T5" fmla="*/ 144 h 252"/>
                <a:gd name="T6" fmla="*/ 0 60000 65536"/>
                <a:gd name="T7" fmla="*/ 0 60000 65536"/>
                <a:gd name="T8" fmla="*/ 0 60000 65536"/>
                <a:gd name="T9" fmla="*/ 0 w 45"/>
                <a:gd name="T10" fmla="*/ 0 h 252"/>
                <a:gd name="T11" fmla="*/ 45 w 45"/>
                <a:gd name="T12" fmla="*/ 252 h 252"/>
              </a:gdLst>
              <a:ahLst/>
              <a:cxnLst>
                <a:cxn ang="T6">
                  <a:pos x="T0" y="T1"/>
                </a:cxn>
                <a:cxn ang="T7">
                  <a:pos x="T2" y="T3"/>
                </a:cxn>
                <a:cxn ang="T8">
                  <a:pos x="T4" y="T5"/>
                </a:cxn>
              </a:cxnLst>
              <a:rect l="T9" t="T10" r="T11" b="T12"/>
              <a:pathLst>
                <a:path w="45" h="252">
                  <a:moveTo>
                    <a:pt x="18" y="0"/>
                  </a:moveTo>
                  <a:cubicBezTo>
                    <a:pt x="22" y="21"/>
                    <a:pt x="45" y="84"/>
                    <a:pt x="42" y="126"/>
                  </a:cubicBezTo>
                  <a:cubicBezTo>
                    <a:pt x="39" y="168"/>
                    <a:pt x="9" y="226"/>
                    <a:pt x="0" y="252"/>
                  </a:cubicBezTo>
                </a:path>
              </a:pathLst>
            </a:custGeom>
            <a:noFill/>
            <a:ln w="28575" cap="flat" cmpd="sng">
              <a:solidFill>
                <a:srgbClr val="FF0000"/>
              </a:solidFill>
              <a:prstDash val="solid"/>
              <a:round/>
              <a:headEnd type="none" w="med" len="med"/>
              <a:tailEnd type="none" w="sm" len="lg"/>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ppt_w/2"/>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ppt_x</p:attrName>
                                        </p:attrNameLst>
                                      </p:cBhvr>
                                      <p:tavLst>
                                        <p:tav tm="0">
                                          <p:val>
                                            <p:strVal val="#ppt_x-#ppt_w/2"/>
                                          </p:val>
                                        </p:tav>
                                        <p:tav tm="100000">
                                          <p:val>
                                            <p:strVal val="#ppt_x"/>
                                          </p:val>
                                        </p:tav>
                                      </p:tavLst>
                                    </p:anim>
                                    <p:anim calcmode="lin" valueType="num">
                                      <p:cBhvr>
                                        <p:cTn id="21" dur="500" fill="hold"/>
                                        <p:tgtEl>
                                          <p:spTgt spid="11"/>
                                        </p:tgtEl>
                                        <p:attrNameLst>
                                          <p:attrName>ppt_y</p:attrName>
                                        </p:attrNameLst>
                                      </p:cBhvr>
                                      <p:tavLst>
                                        <p:tav tm="0">
                                          <p:val>
                                            <p:strVal val="#ppt_y"/>
                                          </p:val>
                                        </p:tav>
                                        <p:tav tm="100000">
                                          <p:val>
                                            <p:strVal val="#ppt_y"/>
                                          </p:val>
                                        </p:tav>
                                      </p:tavLst>
                                    </p:anim>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ox(ou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in)">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strips(down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arn(outVertic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ox(ou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nodeType="clickEffect">
                                  <p:stCondLst>
                                    <p:cond delay="0"/>
                                  </p:stCondLst>
                                  <p:childTnLst>
                                    <p:set>
                                      <p:cBhvr>
                                        <p:cTn id="57" dur="1" fill="hold">
                                          <p:stCondLst>
                                            <p:cond delay="0"/>
                                          </p:stCondLst>
                                        </p:cTn>
                                        <p:tgtEl>
                                          <p:spTgt spid="34845"/>
                                        </p:tgtEl>
                                        <p:attrNameLst>
                                          <p:attrName>style.visibility</p:attrName>
                                        </p:attrNameLst>
                                      </p:cBhvr>
                                      <p:to>
                                        <p:strVal val="visible"/>
                                      </p:to>
                                    </p:set>
                                    <p:animEffect transition="in" filter="blinds(vertical)">
                                      <p:cBhvr>
                                        <p:cTn id="58" dur="500"/>
                                        <p:tgtEl>
                                          <p:spTgt spid="34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1"/>
          <p:cNvSpPr>
            <a:spLocks noGrp="1"/>
          </p:cNvSpPr>
          <p:nvPr>
            <p:ph type="sldNum" sz="quarter" idx="10"/>
          </p:nvPr>
        </p:nvSpPr>
        <p:spPr>
          <a:noFill/>
        </p:spPr>
        <p:txBody>
          <a:bodyPr/>
          <a:lstStyle/>
          <a:p>
            <a:fld id="{4D7C76EC-2B48-4752-AA1D-DCCFFE68CD0C}" type="slidenum">
              <a:rPr lang="en-US" altLang="zh-CN" smtClean="0"/>
              <a:pPr/>
              <a:t>28</a:t>
            </a:fld>
            <a:endParaRPr lang="en-US" altLang="zh-CN" smtClean="0"/>
          </a:p>
        </p:txBody>
      </p:sp>
      <p:sp>
        <p:nvSpPr>
          <p:cNvPr id="2052" name="Text Box 26"/>
          <p:cNvSpPr txBox="1">
            <a:spLocks noChangeArrowheads="1"/>
          </p:cNvSpPr>
          <p:nvPr/>
        </p:nvSpPr>
        <p:spPr bwMode="auto">
          <a:xfrm>
            <a:off x="762000" y="928688"/>
            <a:ext cx="32004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pitchFamily="2" charset="-122"/>
              </a:rPr>
              <a:t>二  瑞利判据</a:t>
            </a:r>
            <a:endParaRPr lang="zh-CN" altLang="en-US" sz="3600" b="1">
              <a:latin typeface="宋体" pitchFamily="2" charset="-122"/>
            </a:endParaRPr>
          </a:p>
        </p:txBody>
      </p:sp>
      <p:grpSp>
        <p:nvGrpSpPr>
          <p:cNvPr id="2" name="Group 2"/>
          <p:cNvGrpSpPr>
            <a:grpSpLocks/>
          </p:cNvGrpSpPr>
          <p:nvPr/>
        </p:nvGrpSpPr>
        <p:grpSpPr bwMode="auto">
          <a:xfrm>
            <a:off x="685800" y="1752600"/>
            <a:ext cx="7924800" cy="3276600"/>
            <a:chOff x="240" y="720"/>
            <a:chExt cx="5328" cy="2256"/>
          </a:xfrm>
        </p:grpSpPr>
        <p:sp>
          <p:nvSpPr>
            <p:cNvPr id="2123" name="Rectangle 3"/>
            <p:cNvSpPr>
              <a:spLocks noChangeArrowheads="1"/>
            </p:cNvSpPr>
            <p:nvPr/>
          </p:nvSpPr>
          <p:spPr bwMode="auto">
            <a:xfrm>
              <a:off x="240" y="720"/>
              <a:ext cx="5328" cy="2256"/>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grpSp>
          <p:nvGrpSpPr>
            <p:cNvPr id="3" name="Group 4"/>
            <p:cNvGrpSpPr>
              <a:grpSpLocks/>
            </p:cNvGrpSpPr>
            <p:nvPr/>
          </p:nvGrpSpPr>
          <p:grpSpPr bwMode="auto">
            <a:xfrm>
              <a:off x="432" y="1048"/>
              <a:ext cx="1584" cy="968"/>
              <a:chOff x="432" y="1048"/>
              <a:chExt cx="1584" cy="968"/>
            </a:xfrm>
          </p:grpSpPr>
          <p:sp>
            <p:nvSpPr>
              <p:cNvPr id="2125" name="Line 5"/>
              <p:cNvSpPr>
                <a:spLocks noChangeShapeType="1"/>
              </p:cNvSpPr>
              <p:nvPr/>
            </p:nvSpPr>
            <p:spPr bwMode="auto">
              <a:xfrm>
                <a:off x="432" y="2008"/>
                <a:ext cx="1440" cy="0"/>
              </a:xfrm>
              <a:prstGeom prst="line">
                <a:avLst/>
              </a:prstGeom>
              <a:noFill/>
              <a:ln w="12700">
                <a:solidFill>
                  <a:schemeClr val="tx1"/>
                </a:solidFill>
                <a:round/>
                <a:headEnd/>
                <a:tailEnd/>
              </a:ln>
            </p:spPr>
            <p:txBody>
              <a:bodyPr wrap="none" anchor="ctr"/>
              <a:lstStyle/>
              <a:p>
                <a:endParaRPr lang="zh-CN" altLang="en-US"/>
              </a:p>
            </p:txBody>
          </p:sp>
          <p:grpSp>
            <p:nvGrpSpPr>
              <p:cNvPr id="4" name="Group 6"/>
              <p:cNvGrpSpPr>
                <a:grpSpLocks/>
              </p:cNvGrpSpPr>
              <p:nvPr/>
            </p:nvGrpSpPr>
            <p:grpSpPr bwMode="auto">
              <a:xfrm>
                <a:off x="528" y="1048"/>
                <a:ext cx="960" cy="960"/>
                <a:chOff x="576" y="856"/>
                <a:chExt cx="960" cy="960"/>
              </a:xfrm>
            </p:grpSpPr>
            <p:sp>
              <p:nvSpPr>
                <p:cNvPr id="2135" name="Freeform 7"/>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9900"/>
                  </a:solidFill>
                  <a:round/>
                  <a:headEnd/>
                  <a:tailEnd/>
                </a:ln>
              </p:spPr>
              <p:txBody>
                <a:bodyPr wrap="none" anchor="ctr"/>
                <a:lstStyle/>
                <a:p>
                  <a:endParaRPr lang="zh-CN" altLang="en-US"/>
                </a:p>
              </p:txBody>
            </p:sp>
            <p:sp>
              <p:nvSpPr>
                <p:cNvPr id="2136" name="Freeform 8"/>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9900"/>
                  </a:solidFill>
                  <a:round/>
                  <a:headEnd/>
                  <a:tailEnd/>
                </a:ln>
              </p:spPr>
              <p:txBody>
                <a:bodyPr wrap="none" anchor="ctr"/>
                <a:lstStyle/>
                <a:p>
                  <a:endParaRPr lang="zh-CN" altLang="en-US"/>
                </a:p>
              </p:txBody>
            </p:sp>
            <p:sp>
              <p:nvSpPr>
                <p:cNvPr id="2137" name="Freeform 9"/>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9900"/>
                  </a:solidFill>
                  <a:round/>
                  <a:headEnd/>
                  <a:tailEnd/>
                </a:ln>
              </p:spPr>
              <p:txBody>
                <a:bodyPr wrap="none" anchor="ctr"/>
                <a:lstStyle/>
                <a:p>
                  <a:endParaRPr lang="zh-CN" altLang="en-US"/>
                </a:p>
              </p:txBody>
            </p:sp>
          </p:grpSp>
          <p:sp>
            <p:nvSpPr>
              <p:cNvPr id="2127" name="Line 10"/>
              <p:cNvSpPr>
                <a:spLocks noChangeShapeType="1"/>
              </p:cNvSpPr>
              <p:nvPr/>
            </p:nvSpPr>
            <p:spPr bwMode="auto">
              <a:xfrm>
                <a:off x="720" y="2008"/>
                <a:ext cx="1296" cy="0"/>
              </a:xfrm>
              <a:prstGeom prst="line">
                <a:avLst/>
              </a:prstGeom>
              <a:noFill/>
              <a:ln w="9525">
                <a:solidFill>
                  <a:schemeClr val="tx1"/>
                </a:solidFill>
                <a:round/>
                <a:headEnd/>
                <a:tailEnd/>
              </a:ln>
            </p:spPr>
            <p:txBody>
              <a:bodyPr wrap="none" anchor="ctr"/>
              <a:lstStyle/>
              <a:p>
                <a:endParaRPr lang="zh-CN" altLang="en-US"/>
              </a:p>
            </p:txBody>
          </p:sp>
          <p:grpSp>
            <p:nvGrpSpPr>
              <p:cNvPr id="5" name="Group 11"/>
              <p:cNvGrpSpPr>
                <a:grpSpLocks/>
              </p:cNvGrpSpPr>
              <p:nvPr/>
            </p:nvGrpSpPr>
            <p:grpSpPr bwMode="auto">
              <a:xfrm>
                <a:off x="1008" y="1048"/>
                <a:ext cx="432" cy="968"/>
                <a:chOff x="1056" y="1048"/>
                <a:chExt cx="432" cy="960"/>
              </a:xfrm>
            </p:grpSpPr>
            <p:sp>
              <p:nvSpPr>
                <p:cNvPr id="2133" name="Line 12"/>
                <p:cNvSpPr>
                  <a:spLocks noChangeShapeType="1"/>
                </p:cNvSpPr>
                <p:nvPr/>
              </p:nvSpPr>
              <p:spPr bwMode="auto">
                <a:xfrm flipV="1">
                  <a:off x="1056" y="1048"/>
                  <a:ext cx="0" cy="960"/>
                </a:xfrm>
                <a:prstGeom prst="line">
                  <a:avLst/>
                </a:prstGeom>
                <a:noFill/>
                <a:ln w="12700">
                  <a:solidFill>
                    <a:schemeClr val="tx1"/>
                  </a:solidFill>
                  <a:prstDash val="dash"/>
                  <a:round/>
                  <a:headEnd/>
                  <a:tailEnd/>
                </a:ln>
              </p:spPr>
              <p:txBody>
                <a:bodyPr wrap="none" anchor="ctr"/>
                <a:lstStyle/>
                <a:p>
                  <a:endParaRPr lang="zh-CN" altLang="en-US"/>
                </a:p>
              </p:txBody>
            </p:sp>
            <p:sp>
              <p:nvSpPr>
                <p:cNvPr id="2134" name="Line 13"/>
                <p:cNvSpPr>
                  <a:spLocks noChangeShapeType="1"/>
                </p:cNvSpPr>
                <p:nvPr/>
              </p:nvSpPr>
              <p:spPr bwMode="auto">
                <a:xfrm flipV="1">
                  <a:off x="1488" y="1048"/>
                  <a:ext cx="0" cy="960"/>
                </a:xfrm>
                <a:prstGeom prst="line">
                  <a:avLst/>
                </a:prstGeom>
                <a:noFill/>
                <a:ln w="12700">
                  <a:solidFill>
                    <a:schemeClr val="tx1"/>
                  </a:solidFill>
                  <a:prstDash val="dash"/>
                  <a:round/>
                  <a:headEnd/>
                  <a:tailEnd/>
                </a:ln>
              </p:spPr>
              <p:txBody>
                <a:bodyPr wrap="none" anchor="ctr"/>
                <a:lstStyle/>
                <a:p>
                  <a:endParaRPr lang="zh-CN" altLang="en-US"/>
                </a:p>
              </p:txBody>
            </p:sp>
          </p:grpSp>
          <p:grpSp>
            <p:nvGrpSpPr>
              <p:cNvPr id="6" name="Group 14"/>
              <p:cNvGrpSpPr>
                <a:grpSpLocks/>
              </p:cNvGrpSpPr>
              <p:nvPr/>
            </p:nvGrpSpPr>
            <p:grpSpPr bwMode="auto">
              <a:xfrm>
                <a:off x="960" y="1056"/>
                <a:ext cx="960" cy="960"/>
                <a:chOff x="576" y="856"/>
                <a:chExt cx="960" cy="960"/>
              </a:xfrm>
            </p:grpSpPr>
            <p:sp>
              <p:nvSpPr>
                <p:cNvPr id="2130" name="Freeform 15"/>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00FF"/>
                  </a:solidFill>
                  <a:round/>
                  <a:headEnd/>
                  <a:tailEnd/>
                </a:ln>
              </p:spPr>
              <p:txBody>
                <a:bodyPr wrap="none" anchor="ctr"/>
                <a:lstStyle/>
                <a:p>
                  <a:endParaRPr lang="zh-CN" altLang="en-US"/>
                </a:p>
              </p:txBody>
            </p:sp>
            <p:sp>
              <p:nvSpPr>
                <p:cNvPr id="2131" name="Freeform 16"/>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00FF"/>
                  </a:solidFill>
                  <a:round/>
                  <a:headEnd/>
                  <a:tailEnd/>
                </a:ln>
              </p:spPr>
              <p:txBody>
                <a:bodyPr wrap="none" anchor="ctr"/>
                <a:lstStyle/>
                <a:p>
                  <a:endParaRPr lang="zh-CN" altLang="en-US"/>
                </a:p>
              </p:txBody>
            </p:sp>
            <p:sp>
              <p:nvSpPr>
                <p:cNvPr id="2132" name="Freeform 17"/>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00FF"/>
                  </a:solidFill>
                  <a:round/>
                  <a:headEnd/>
                  <a:tailEnd/>
                </a:ln>
              </p:spPr>
              <p:txBody>
                <a:bodyPr wrap="none" anchor="ctr"/>
                <a:lstStyle/>
                <a:p>
                  <a:endParaRPr lang="zh-CN" altLang="en-US"/>
                </a:p>
              </p:txBody>
            </p:sp>
          </p:grpSp>
        </p:grpSp>
      </p:grpSp>
      <p:grpSp>
        <p:nvGrpSpPr>
          <p:cNvPr id="7" name="Group 18"/>
          <p:cNvGrpSpPr>
            <a:grpSpLocks/>
          </p:cNvGrpSpPr>
          <p:nvPr/>
        </p:nvGrpSpPr>
        <p:grpSpPr bwMode="auto">
          <a:xfrm>
            <a:off x="1185863" y="3775075"/>
            <a:ext cx="1927225" cy="1184275"/>
            <a:chOff x="624" y="2112"/>
            <a:chExt cx="1296" cy="816"/>
          </a:xfrm>
        </p:grpSpPr>
        <p:sp>
          <p:nvSpPr>
            <p:cNvPr id="2116" name="Rectangle 19"/>
            <p:cNvSpPr>
              <a:spLocks noChangeArrowheads="1"/>
            </p:cNvSpPr>
            <p:nvPr/>
          </p:nvSpPr>
          <p:spPr bwMode="auto">
            <a:xfrm>
              <a:off x="624" y="2112"/>
              <a:ext cx="1296" cy="816"/>
            </a:xfrm>
            <a:prstGeom prst="rect">
              <a:avLst/>
            </a:prstGeom>
            <a:solidFill>
              <a:srgbClr val="333333"/>
            </a:solidFill>
            <a:ln w="9525">
              <a:solidFill>
                <a:schemeClr val="tx1"/>
              </a:solidFill>
              <a:miter lim="800000"/>
              <a:headEnd/>
              <a:tailEnd/>
            </a:ln>
          </p:spPr>
          <p:txBody>
            <a:bodyPr wrap="none" anchor="ctr"/>
            <a:lstStyle/>
            <a:p>
              <a:endParaRPr lang="zh-CN" altLang="en-US"/>
            </a:p>
          </p:txBody>
        </p:sp>
        <p:sp>
          <p:nvSpPr>
            <p:cNvPr id="2117" name="Oval 20"/>
            <p:cNvSpPr>
              <a:spLocks noChangeArrowheads="1"/>
            </p:cNvSpPr>
            <p:nvPr/>
          </p:nvSpPr>
          <p:spPr bwMode="auto">
            <a:xfrm>
              <a:off x="768" y="2256"/>
              <a:ext cx="576" cy="576"/>
            </a:xfrm>
            <a:prstGeom prst="ellipse">
              <a:avLst/>
            </a:prstGeom>
            <a:solidFill>
              <a:srgbClr val="FFD48F"/>
            </a:solidFill>
            <a:ln w="9525">
              <a:solidFill>
                <a:schemeClr val="tx1"/>
              </a:solidFill>
              <a:round/>
              <a:headEnd/>
              <a:tailEnd/>
            </a:ln>
          </p:spPr>
          <p:txBody>
            <a:bodyPr wrap="none" anchor="ctr"/>
            <a:lstStyle/>
            <a:p>
              <a:endParaRPr lang="zh-CN" altLang="en-US"/>
            </a:p>
          </p:txBody>
        </p:sp>
        <p:sp>
          <p:nvSpPr>
            <p:cNvPr id="2118" name="Oval 21"/>
            <p:cNvSpPr>
              <a:spLocks noChangeArrowheads="1"/>
            </p:cNvSpPr>
            <p:nvPr/>
          </p:nvSpPr>
          <p:spPr bwMode="auto">
            <a:xfrm>
              <a:off x="1200" y="2256"/>
              <a:ext cx="576" cy="576"/>
            </a:xfrm>
            <a:prstGeom prst="ellipse">
              <a:avLst/>
            </a:prstGeom>
            <a:solidFill>
              <a:srgbClr val="FFD48F"/>
            </a:solidFill>
            <a:ln w="9525">
              <a:noFill/>
              <a:round/>
              <a:headEnd/>
              <a:tailEnd/>
            </a:ln>
          </p:spPr>
          <p:txBody>
            <a:bodyPr wrap="none" anchor="ctr"/>
            <a:lstStyle/>
            <a:p>
              <a:endParaRPr lang="zh-CN" altLang="en-US"/>
            </a:p>
          </p:txBody>
        </p:sp>
        <p:sp>
          <p:nvSpPr>
            <p:cNvPr id="2119" name="Oval 22"/>
            <p:cNvSpPr>
              <a:spLocks noChangeArrowheads="1"/>
            </p:cNvSpPr>
            <p:nvPr/>
          </p:nvSpPr>
          <p:spPr bwMode="auto">
            <a:xfrm>
              <a:off x="820" y="2308"/>
              <a:ext cx="472" cy="472"/>
            </a:xfrm>
            <a:prstGeom prst="ellipse">
              <a:avLst/>
            </a:prstGeom>
            <a:solidFill>
              <a:srgbClr val="634701"/>
            </a:solidFill>
            <a:ln w="9525">
              <a:noFill/>
              <a:round/>
              <a:headEnd/>
              <a:tailEnd/>
            </a:ln>
          </p:spPr>
          <p:txBody>
            <a:bodyPr wrap="none" anchor="ctr"/>
            <a:lstStyle/>
            <a:p>
              <a:endParaRPr lang="zh-CN" altLang="en-US"/>
            </a:p>
          </p:txBody>
        </p:sp>
        <p:sp>
          <p:nvSpPr>
            <p:cNvPr id="2120" name="Oval 23"/>
            <p:cNvSpPr>
              <a:spLocks noChangeArrowheads="1"/>
            </p:cNvSpPr>
            <p:nvPr/>
          </p:nvSpPr>
          <p:spPr bwMode="auto">
            <a:xfrm>
              <a:off x="1252" y="2308"/>
              <a:ext cx="472" cy="472"/>
            </a:xfrm>
            <a:prstGeom prst="ellipse">
              <a:avLst/>
            </a:prstGeom>
            <a:solidFill>
              <a:srgbClr val="634701"/>
            </a:solidFill>
            <a:ln w="9525">
              <a:noFill/>
              <a:round/>
              <a:headEnd/>
              <a:tailEnd/>
            </a:ln>
          </p:spPr>
          <p:txBody>
            <a:bodyPr wrap="none" anchor="ctr"/>
            <a:lstStyle/>
            <a:p>
              <a:endParaRPr lang="zh-CN" altLang="en-US"/>
            </a:p>
          </p:txBody>
        </p:sp>
        <p:sp>
          <p:nvSpPr>
            <p:cNvPr id="2121" name="Oval 24"/>
            <p:cNvSpPr>
              <a:spLocks noChangeArrowheads="1"/>
            </p:cNvSpPr>
            <p:nvPr/>
          </p:nvSpPr>
          <p:spPr bwMode="auto">
            <a:xfrm>
              <a:off x="1305" y="2361"/>
              <a:ext cx="366" cy="366"/>
            </a:xfrm>
            <a:prstGeom prst="ellipse">
              <a:avLst/>
            </a:prstGeom>
            <a:solidFill>
              <a:srgbClr val="FFD48F"/>
            </a:solidFill>
            <a:ln w="9525">
              <a:noFill/>
              <a:round/>
              <a:headEnd/>
              <a:tailEnd/>
            </a:ln>
          </p:spPr>
          <p:txBody>
            <a:bodyPr wrap="none" anchor="ctr"/>
            <a:lstStyle/>
            <a:p>
              <a:endParaRPr lang="zh-CN" altLang="en-US"/>
            </a:p>
          </p:txBody>
        </p:sp>
        <p:sp>
          <p:nvSpPr>
            <p:cNvPr id="2122" name="Oval 25"/>
            <p:cNvSpPr>
              <a:spLocks noChangeArrowheads="1"/>
            </p:cNvSpPr>
            <p:nvPr/>
          </p:nvSpPr>
          <p:spPr bwMode="auto">
            <a:xfrm>
              <a:off x="873" y="2361"/>
              <a:ext cx="366" cy="366"/>
            </a:xfrm>
            <a:prstGeom prst="ellipse">
              <a:avLst/>
            </a:prstGeom>
            <a:solidFill>
              <a:srgbClr val="FFD48F"/>
            </a:solidFill>
            <a:ln w="9525">
              <a:noFill/>
              <a:round/>
              <a:headEnd/>
              <a:tailEnd/>
            </a:ln>
          </p:spPr>
          <p:txBody>
            <a:bodyPr wrap="none" anchor="ctr"/>
            <a:lstStyle/>
            <a:p>
              <a:endParaRPr lang="zh-CN" altLang="en-US"/>
            </a:p>
          </p:txBody>
        </p:sp>
      </p:grpSp>
      <p:grpSp>
        <p:nvGrpSpPr>
          <p:cNvPr id="8" name="Group 28"/>
          <p:cNvGrpSpPr>
            <a:grpSpLocks/>
          </p:cNvGrpSpPr>
          <p:nvPr/>
        </p:nvGrpSpPr>
        <p:grpSpPr bwMode="auto">
          <a:xfrm>
            <a:off x="6469063" y="3775075"/>
            <a:ext cx="1641475" cy="1184275"/>
            <a:chOff x="4176" y="2112"/>
            <a:chExt cx="1104" cy="816"/>
          </a:xfrm>
        </p:grpSpPr>
        <p:sp>
          <p:nvSpPr>
            <p:cNvPr id="2109" name="Rectangle 29"/>
            <p:cNvSpPr>
              <a:spLocks noChangeArrowheads="1"/>
            </p:cNvSpPr>
            <p:nvPr/>
          </p:nvSpPr>
          <p:spPr bwMode="auto">
            <a:xfrm>
              <a:off x="4176" y="2112"/>
              <a:ext cx="1104" cy="816"/>
            </a:xfrm>
            <a:prstGeom prst="rect">
              <a:avLst/>
            </a:prstGeom>
            <a:solidFill>
              <a:srgbClr val="333333"/>
            </a:solidFill>
            <a:ln w="9525">
              <a:solidFill>
                <a:schemeClr val="tx1"/>
              </a:solidFill>
              <a:miter lim="800000"/>
              <a:headEnd/>
              <a:tailEnd/>
            </a:ln>
          </p:spPr>
          <p:txBody>
            <a:bodyPr wrap="none" anchor="ctr"/>
            <a:lstStyle/>
            <a:p>
              <a:endParaRPr lang="zh-CN" altLang="en-US"/>
            </a:p>
          </p:txBody>
        </p:sp>
        <p:sp>
          <p:nvSpPr>
            <p:cNvPr id="2110" name="Oval 30"/>
            <p:cNvSpPr>
              <a:spLocks noChangeArrowheads="1"/>
            </p:cNvSpPr>
            <p:nvPr/>
          </p:nvSpPr>
          <p:spPr bwMode="auto">
            <a:xfrm>
              <a:off x="4512" y="2256"/>
              <a:ext cx="528" cy="528"/>
            </a:xfrm>
            <a:prstGeom prst="ellipse">
              <a:avLst/>
            </a:prstGeom>
            <a:solidFill>
              <a:srgbClr val="FFD48F"/>
            </a:solidFill>
            <a:ln w="9525">
              <a:noFill/>
              <a:round/>
              <a:headEnd/>
              <a:tailEnd/>
            </a:ln>
          </p:spPr>
          <p:txBody>
            <a:bodyPr wrap="none" anchor="ctr"/>
            <a:lstStyle/>
            <a:p>
              <a:endParaRPr lang="zh-CN" altLang="en-US"/>
            </a:p>
          </p:txBody>
        </p:sp>
        <p:sp>
          <p:nvSpPr>
            <p:cNvPr id="2111" name="Oval 31"/>
            <p:cNvSpPr>
              <a:spLocks noChangeArrowheads="1"/>
            </p:cNvSpPr>
            <p:nvPr/>
          </p:nvSpPr>
          <p:spPr bwMode="auto">
            <a:xfrm>
              <a:off x="4416" y="2256"/>
              <a:ext cx="528" cy="528"/>
            </a:xfrm>
            <a:prstGeom prst="ellipse">
              <a:avLst/>
            </a:prstGeom>
            <a:solidFill>
              <a:srgbClr val="FFD48F"/>
            </a:solidFill>
            <a:ln w="9525">
              <a:noFill/>
              <a:round/>
              <a:headEnd/>
              <a:tailEnd/>
            </a:ln>
          </p:spPr>
          <p:txBody>
            <a:bodyPr wrap="none" anchor="ctr"/>
            <a:lstStyle/>
            <a:p>
              <a:endParaRPr lang="zh-CN" altLang="en-US"/>
            </a:p>
          </p:txBody>
        </p:sp>
        <p:sp>
          <p:nvSpPr>
            <p:cNvPr id="2112" name="Oval 32"/>
            <p:cNvSpPr>
              <a:spLocks noChangeArrowheads="1"/>
            </p:cNvSpPr>
            <p:nvPr/>
          </p:nvSpPr>
          <p:spPr bwMode="auto">
            <a:xfrm>
              <a:off x="4560" y="2304"/>
              <a:ext cx="432" cy="432"/>
            </a:xfrm>
            <a:prstGeom prst="ellipse">
              <a:avLst/>
            </a:prstGeom>
            <a:solidFill>
              <a:srgbClr val="634701"/>
            </a:solidFill>
            <a:ln w="9525">
              <a:noFill/>
              <a:round/>
              <a:headEnd/>
              <a:tailEnd/>
            </a:ln>
          </p:spPr>
          <p:txBody>
            <a:bodyPr wrap="none" anchor="ctr"/>
            <a:lstStyle/>
            <a:p>
              <a:endParaRPr lang="zh-CN" altLang="en-US"/>
            </a:p>
          </p:txBody>
        </p:sp>
        <p:sp>
          <p:nvSpPr>
            <p:cNvPr id="2113" name="Oval 33"/>
            <p:cNvSpPr>
              <a:spLocks noChangeArrowheads="1"/>
            </p:cNvSpPr>
            <p:nvPr/>
          </p:nvSpPr>
          <p:spPr bwMode="auto">
            <a:xfrm>
              <a:off x="4464" y="2304"/>
              <a:ext cx="432" cy="432"/>
            </a:xfrm>
            <a:prstGeom prst="ellipse">
              <a:avLst/>
            </a:prstGeom>
            <a:solidFill>
              <a:srgbClr val="634701"/>
            </a:solidFill>
            <a:ln w="9525">
              <a:noFill/>
              <a:round/>
              <a:headEnd/>
              <a:tailEnd/>
            </a:ln>
          </p:spPr>
          <p:txBody>
            <a:bodyPr wrap="none" anchor="ctr"/>
            <a:lstStyle/>
            <a:p>
              <a:endParaRPr lang="zh-CN" altLang="en-US"/>
            </a:p>
          </p:txBody>
        </p:sp>
        <p:sp>
          <p:nvSpPr>
            <p:cNvPr id="2114" name="Oval 34"/>
            <p:cNvSpPr>
              <a:spLocks noChangeArrowheads="1"/>
            </p:cNvSpPr>
            <p:nvPr/>
          </p:nvSpPr>
          <p:spPr bwMode="auto">
            <a:xfrm>
              <a:off x="4512" y="2352"/>
              <a:ext cx="336" cy="336"/>
            </a:xfrm>
            <a:prstGeom prst="ellipse">
              <a:avLst/>
            </a:prstGeom>
            <a:solidFill>
              <a:srgbClr val="FFD48F"/>
            </a:solidFill>
            <a:ln w="9525">
              <a:noFill/>
              <a:round/>
              <a:headEnd/>
              <a:tailEnd/>
            </a:ln>
          </p:spPr>
          <p:txBody>
            <a:bodyPr wrap="none" anchor="ctr"/>
            <a:lstStyle/>
            <a:p>
              <a:endParaRPr lang="zh-CN" altLang="en-US"/>
            </a:p>
          </p:txBody>
        </p:sp>
        <p:sp>
          <p:nvSpPr>
            <p:cNvPr id="2115" name="Oval 35"/>
            <p:cNvSpPr>
              <a:spLocks noChangeArrowheads="1"/>
            </p:cNvSpPr>
            <p:nvPr/>
          </p:nvSpPr>
          <p:spPr bwMode="auto">
            <a:xfrm>
              <a:off x="4608" y="2352"/>
              <a:ext cx="336" cy="336"/>
            </a:xfrm>
            <a:prstGeom prst="ellipse">
              <a:avLst/>
            </a:prstGeom>
            <a:solidFill>
              <a:srgbClr val="FFD48F"/>
            </a:solidFill>
            <a:ln w="9525">
              <a:noFill/>
              <a:round/>
              <a:headEnd/>
              <a:tailEnd/>
            </a:ln>
          </p:spPr>
          <p:txBody>
            <a:bodyPr wrap="none" anchor="ctr"/>
            <a:lstStyle/>
            <a:p>
              <a:endParaRPr lang="zh-CN" altLang="en-US"/>
            </a:p>
          </p:txBody>
        </p:sp>
      </p:grpSp>
      <p:grpSp>
        <p:nvGrpSpPr>
          <p:cNvPr id="9" name="Group 36"/>
          <p:cNvGrpSpPr>
            <a:grpSpLocks/>
          </p:cNvGrpSpPr>
          <p:nvPr/>
        </p:nvGrpSpPr>
        <p:grpSpPr bwMode="auto">
          <a:xfrm>
            <a:off x="1114425" y="2087563"/>
            <a:ext cx="2058988" cy="1547812"/>
            <a:chOff x="528" y="951"/>
            <a:chExt cx="1384" cy="1065"/>
          </a:xfrm>
        </p:grpSpPr>
        <p:sp>
          <p:nvSpPr>
            <p:cNvPr id="2106" name="Freeform 37"/>
            <p:cNvSpPr>
              <a:spLocks/>
            </p:cNvSpPr>
            <p:nvPr/>
          </p:nvSpPr>
          <p:spPr bwMode="auto">
            <a:xfrm>
              <a:off x="528" y="1960"/>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FF0000"/>
              </a:solidFill>
              <a:round/>
              <a:headEnd/>
              <a:tailEnd/>
            </a:ln>
          </p:spPr>
          <p:txBody>
            <a:bodyPr wrap="none" anchor="ctr"/>
            <a:lstStyle/>
            <a:p>
              <a:endParaRPr lang="zh-CN" altLang="en-US"/>
            </a:p>
          </p:txBody>
        </p:sp>
        <p:sp>
          <p:nvSpPr>
            <p:cNvPr id="2107" name="Freeform 38"/>
            <p:cNvSpPr>
              <a:spLocks/>
            </p:cNvSpPr>
            <p:nvPr/>
          </p:nvSpPr>
          <p:spPr bwMode="auto">
            <a:xfrm>
              <a:off x="768" y="951"/>
              <a:ext cx="912" cy="1065"/>
            </a:xfrm>
            <a:custGeom>
              <a:avLst/>
              <a:gdLst>
                <a:gd name="T0" fmla="*/ 0 w 912"/>
                <a:gd name="T1" fmla="*/ 1065 h 1065"/>
                <a:gd name="T2" fmla="*/ 92 w 912"/>
                <a:gd name="T3" fmla="*/ 845 h 1065"/>
                <a:gd name="T4" fmla="*/ 242 w 912"/>
                <a:gd name="T5" fmla="*/ 74 h 1065"/>
                <a:gd name="T6" fmla="*/ 347 w 912"/>
                <a:gd name="T7" fmla="*/ 410 h 1065"/>
                <a:gd name="T8" fmla="*/ 459 w 912"/>
                <a:gd name="T9" fmla="*/ 882 h 1065"/>
                <a:gd name="T10" fmla="*/ 571 w 912"/>
                <a:gd name="T11" fmla="*/ 373 h 1065"/>
                <a:gd name="T12" fmla="*/ 676 w 912"/>
                <a:gd name="T13" fmla="*/ 81 h 1065"/>
                <a:gd name="T14" fmla="*/ 816 w 912"/>
                <a:gd name="T15" fmla="*/ 857 h 1065"/>
                <a:gd name="T16" fmla="*/ 912 w 912"/>
                <a:gd name="T17" fmla="*/ 1065 h 10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2"/>
                <a:gd name="T28" fmla="*/ 0 h 1065"/>
                <a:gd name="T29" fmla="*/ 912 w 912"/>
                <a:gd name="T30" fmla="*/ 1065 h 10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2" h="1065">
                  <a:moveTo>
                    <a:pt x="0" y="1065"/>
                  </a:moveTo>
                  <a:cubicBezTo>
                    <a:pt x="15" y="1028"/>
                    <a:pt x="52" y="1010"/>
                    <a:pt x="92" y="845"/>
                  </a:cubicBezTo>
                  <a:cubicBezTo>
                    <a:pt x="132" y="680"/>
                    <a:pt x="199" y="147"/>
                    <a:pt x="242" y="74"/>
                  </a:cubicBezTo>
                  <a:cubicBezTo>
                    <a:pt x="285" y="1"/>
                    <a:pt x="311" y="275"/>
                    <a:pt x="347" y="410"/>
                  </a:cubicBezTo>
                  <a:cubicBezTo>
                    <a:pt x="383" y="545"/>
                    <a:pt x="422" y="888"/>
                    <a:pt x="459" y="882"/>
                  </a:cubicBezTo>
                  <a:cubicBezTo>
                    <a:pt x="496" y="876"/>
                    <a:pt x="535" y="507"/>
                    <a:pt x="571" y="373"/>
                  </a:cubicBezTo>
                  <a:cubicBezTo>
                    <a:pt x="607" y="239"/>
                    <a:pt x="635" y="0"/>
                    <a:pt x="676" y="81"/>
                  </a:cubicBezTo>
                  <a:cubicBezTo>
                    <a:pt x="717" y="162"/>
                    <a:pt x="777" y="693"/>
                    <a:pt x="816" y="857"/>
                  </a:cubicBezTo>
                  <a:cubicBezTo>
                    <a:pt x="855" y="1021"/>
                    <a:pt x="892" y="1022"/>
                    <a:pt x="912" y="1065"/>
                  </a:cubicBezTo>
                </a:path>
              </a:pathLst>
            </a:custGeom>
            <a:noFill/>
            <a:ln w="28575" cmpd="sng">
              <a:solidFill>
                <a:srgbClr val="FF0000"/>
              </a:solidFill>
              <a:round/>
              <a:headEnd/>
              <a:tailEnd/>
            </a:ln>
          </p:spPr>
          <p:txBody>
            <a:bodyPr wrap="none" anchor="ctr"/>
            <a:lstStyle/>
            <a:p>
              <a:endParaRPr lang="zh-CN" altLang="en-US"/>
            </a:p>
          </p:txBody>
        </p:sp>
        <p:sp>
          <p:nvSpPr>
            <p:cNvPr id="2108" name="Freeform 39"/>
            <p:cNvSpPr>
              <a:spLocks/>
            </p:cNvSpPr>
            <p:nvPr/>
          </p:nvSpPr>
          <p:spPr bwMode="auto">
            <a:xfrm>
              <a:off x="1680" y="1967"/>
              <a:ext cx="232" cy="49"/>
            </a:xfrm>
            <a:custGeom>
              <a:avLst/>
              <a:gdLst>
                <a:gd name="T0" fmla="*/ 0 w 232"/>
                <a:gd name="T1" fmla="*/ 49 h 49"/>
                <a:gd name="T2" fmla="*/ 96 w 232"/>
                <a:gd name="T3" fmla="*/ 1 h 49"/>
                <a:gd name="T4" fmla="*/ 232 w 232"/>
                <a:gd name="T5" fmla="*/ 45 h 49"/>
                <a:gd name="T6" fmla="*/ 0 60000 65536"/>
                <a:gd name="T7" fmla="*/ 0 60000 65536"/>
                <a:gd name="T8" fmla="*/ 0 60000 65536"/>
                <a:gd name="T9" fmla="*/ 0 w 232"/>
                <a:gd name="T10" fmla="*/ 0 h 49"/>
                <a:gd name="T11" fmla="*/ 232 w 232"/>
                <a:gd name="T12" fmla="*/ 49 h 49"/>
              </a:gdLst>
              <a:ahLst/>
              <a:cxnLst>
                <a:cxn ang="T6">
                  <a:pos x="T0" y="T1"/>
                </a:cxn>
                <a:cxn ang="T7">
                  <a:pos x="T2" y="T3"/>
                </a:cxn>
                <a:cxn ang="T8">
                  <a:pos x="T4" y="T5"/>
                </a:cxn>
              </a:cxnLst>
              <a:rect l="T9" t="T10" r="T11" b="T12"/>
              <a:pathLst>
                <a:path w="232" h="49">
                  <a:moveTo>
                    <a:pt x="0" y="49"/>
                  </a:moveTo>
                  <a:cubicBezTo>
                    <a:pt x="16" y="42"/>
                    <a:pt x="57" y="2"/>
                    <a:pt x="96" y="1"/>
                  </a:cubicBezTo>
                  <a:cubicBezTo>
                    <a:pt x="135" y="0"/>
                    <a:pt x="204" y="36"/>
                    <a:pt x="232" y="45"/>
                  </a:cubicBezTo>
                </a:path>
              </a:pathLst>
            </a:custGeom>
            <a:noFill/>
            <a:ln w="28575" cmpd="sng">
              <a:solidFill>
                <a:srgbClr val="FF0000"/>
              </a:solidFill>
              <a:round/>
              <a:headEnd/>
              <a:tailEnd/>
            </a:ln>
          </p:spPr>
          <p:txBody>
            <a:bodyPr wrap="none" anchor="ctr"/>
            <a:lstStyle/>
            <a:p>
              <a:endParaRPr lang="zh-CN" altLang="en-US"/>
            </a:p>
          </p:txBody>
        </p:sp>
      </p:grpSp>
      <p:grpSp>
        <p:nvGrpSpPr>
          <p:cNvPr id="10" name="Group 40"/>
          <p:cNvGrpSpPr>
            <a:grpSpLocks/>
          </p:cNvGrpSpPr>
          <p:nvPr/>
        </p:nvGrpSpPr>
        <p:grpSpPr bwMode="auto">
          <a:xfrm>
            <a:off x="6183313" y="2228850"/>
            <a:ext cx="2212975" cy="1406525"/>
            <a:chOff x="3936" y="1048"/>
            <a:chExt cx="1488" cy="968"/>
          </a:xfrm>
        </p:grpSpPr>
        <p:sp>
          <p:nvSpPr>
            <p:cNvPr id="2095" name="Line 41"/>
            <p:cNvSpPr>
              <a:spLocks noChangeShapeType="1"/>
            </p:cNvSpPr>
            <p:nvPr/>
          </p:nvSpPr>
          <p:spPr bwMode="auto">
            <a:xfrm>
              <a:off x="3936" y="2016"/>
              <a:ext cx="1488" cy="0"/>
            </a:xfrm>
            <a:prstGeom prst="line">
              <a:avLst/>
            </a:prstGeom>
            <a:noFill/>
            <a:ln w="9525">
              <a:solidFill>
                <a:schemeClr val="tx1"/>
              </a:solidFill>
              <a:round/>
              <a:headEnd/>
              <a:tailEnd/>
            </a:ln>
          </p:spPr>
          <p:txBody>
            <a:bodyPr wrap="none" anchor="ctr"/>
            <a:lstStyle/>
            <a:p>
              <a:endParaRPr lang="zh-CN" altLang="en-US"/>
            </a:p>
          </p:txBody>
        </p:sp>
        <p:sp>
          <p:nvSpPr>
            <p:cNvPr id="2096" name="Line 42"/>
            <p:cNvSpPr>
              <a:spLocks noChangeShapeType="1"/>
            </p:cNvSpPr>
            <p:nvPr/>
          </p:nvSpPr>
          <p:spPr bwMode="auto">
            <a:xfrm flipV="1">
              <a:off x="4608" y="1048"/>
              <a:ext cx="0" cy="960"/>
            </a:xfrm>
            <a:prstGeom prst="line">
              <a:avLst/>
            </a:prstGeom>
            <a:noFill/>
            <a:ln w="9525">
              <a:solidFill>
                <a:schemeClr val="tx1"/>
              </a:solidFill>
              <a:prstDash val="dash"/>
              <a:round/>
              <a:headEnd/>
              <a:tailEnd/>
            </a:ln>
          </p:spPr>
          <p:txBody>
            <a:bodyPr wrap="none" anchor="ctr"/>
            <a:lstStyle/>
            <a:p>
              <a:endParaRPr lang="zh-CN" altLang="en-US"/>
            </a:p>
          </p:txBody>
        </p:sp>
        <p:sp>
          <p:nvSpPr>
            <p:cNvPr id="2097" name="Line 43"/>
            <p:cNvSpPr>
              <a:spLocks noChangeShapeType="1"/>
            </p:cNvSpPr>
            <p:nvPr/>
          </p:nvSpPr>
          <p:spPr bwMode="auto">
            <a:xfrm flipV="1">
              <a:off x="4800" y="1048"/>
              <a:ext cx="0" cy="960"/>
            </a:xfrm>
            <a:prstGeom prst="line">
              <a:avLst/>
            </a:prstGeom>
            <a:noFill/>
            <a:ln w="9525">
              <a:solidFill>
                <a:schemeClr val="tx1"/>
              </a:solidFill>
              <a:prstDash val="dash"/>
              <a:round/>
              <a:headEnd/>
              <a:tailEnd/>
            </a:ln>
          </p:spPr>
          <p:txBody>
            <a:bodyPr wrap="none" anchor="ctr"/>
            <a:lstStyle/>
            <a:p>
              <a:endParaRPr lang="zh-CN" altLang="en-US"/>
            </a:p>
          </p:txBody>
        </p:sp>
        <p:grpSp>
          <p:nvGrpSpPr>
            <p:cNvPr id="11" name="Group 44"/>
            <p:cNvGrpSpPr>
              <a:grpSpLocks/>
            </p:cNvGrpSpPr>
            <p:nvPr/>
          </p:nvGrpSpPr>
          <p:grpSpPr bwMode="auto">
            <a:xfrm>
              <a:off x="4128" y="1056"/>
              <a:ext cx="960" cy="960"/>
              <a:chOff x="576" y="856"/>
              <a:chExt cx="960" cy="960"/>
            </a:xfrm>
          </p:grpSpPr>
          <p:sp>
            <p:nvSpPr>
              <p:cNvPr id="2103" name="Freeform 45"/>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9900"/>
                </a:solidFill>
                <a:round/>
                <a:headEnd/>
                <a:tailEnd/>
              </a:ln>
            </p:spPr>
            <p:txBody>
              <a:bodyPr wrap="none" anchor="ctr"/>
              <a:lstStyle/>
              <a:p>
                <a:endParaRPr lang="zh-CN" altLang="en-US"/>
              </a:p>
            </p:txBody>
          </p:sp>
          <p:sp>
            <p:nvSpPr>
              <p:cNvPr id="2104" name="Freeform 46"/>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9900"/>
                </a:solidFill>
                <a:round/>
                <a:headEnd/>
                <a:tailEnd/>
              </a:ln>
            </p:spPr>
            <p:txBody>
              <a:bodyPr wrap="none" anchor="ctr"/>
              <a:lstStyle/>
              <a:p>
                <a:endParaRPr lang="zh-CN" altLang="en-US"/>
              </a:p>
            </p:txBody>
          </p:sp>
          <p:sp>
            <p:nvSpPr>
              <p:cNvPr id="2105" name="Freeform 47"/>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9900"/>
                </a:solidFill>
                <a:round/>
                <a:headEnd/>
                <a:tailEnd/>
              </a:ln>
            </p:spPr>
            <p:txBody>
              <a:bodyPr wrap="none" anchor="ctr"/>
              <a:lstStyle/>
              <a:p>
                <a:endParaRPr lang="zh-CN" altLang="en-US"/>
              </a:p>
            </p:txBody>
          </p:sp>
        </p:grpSp>
        <p:grpSp>
          <p:nvGrpSpPr>
            <p:cNvPr id="12" name="Group 48"/>
            <p:cNvGrpSpPr>
              <a:grpSpLocks/>
            </p:cNvGrpSpPr>
            <p:nvPr/>
          </p:nvGrpSpPr>
          <p:grpSpPr bwMode="auto">
            <a:xfrm>
              <a:off x="4320" y="1056"/>
              <a:ext cx="960" cy="960"/>
              <a:chOff x="576" y="856"/>
              <a:chExt cx="960" cy="960"/>
            </a:xfrm>
          </p:grpSpPr>
          <p:sp>
            <p:nvSpPr>
              <p:cNvPr id="2100" name="Freeform 49"/>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00FF"/>
                </a:solidFill>
                <a:round/>
                <a:headEnd/>
                <a:tailEnd/>
              </a:ln>
            </p:spPr>
            <p:txBody>
              <a:bodyPr wrap="none" anchor="ctr"/>
              <a:lstStyle/>
              <a:p>
                <a:endParaRPr lang="zh-CN" altLang="en-US"/>
              </a:p>
            </p:txBody>
          </p:sp>
          <p:sp>
            <p:nvSpPr>
              <p:cNvPr id="2101" name="Freeform 50"/>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00FF"/>
                </a:solidFill>
                <a:round/>
                <a:headEnd/>
                <a:tailEnd/>
              </a:ln>
            </p:spPr>
            <p:txBody>
              <a:bodyPr wrap="none" anchor="ctr"/>
              <a:lstStyle/>
              <a:p>
                <a:endParaRPr lang="zh-CN" altLang="en-US"/>
              </a:p>
            </p:txBody>
          </p:sp>
          <p:sp>
            <p:nvSpPr>
              <p:cNvPr id="2102" name="Freeform 51"/>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00FF"/>
                </a:solidFill>
                <a:round/>
                <a:headEnd/>
                <a:tailEnd/>
              </a:ln>
            </p:spPr>
            <p:txBody>
              <a:bodyPr wrap="none" anchor="ctr"/>
              <a:lstStyle/>
              <a:p>
                <a:endParaRPr lang="zh-CN" altLang="en-US"/>
              </a:p>
            </p:txBody>
          </p:sp>
        </p:grpSp>
      </p:grpSp>
      <p:grpSp>
        <p:nvGrpSpPr>
          <p:cNvPr id="13" name="Group 52"/>
          <p:cNvGrpSpPr>
            <a:grpSpLocks/>
          </p:cNvGrpSpPr>
          <p:nvPr/>
        </p:nvGrpSpPr>
        <p:grpSpPr bwMode="auto">
          <a:xfrm>
            <a:off x="6288088" y="1809750"/>
            <a:ext cx="2036762" cy="1825625"/>
            <a:chOff x="4055" y="567"/>
            <a:chExt cx="1369" cy="1257"/>
          </a:xfrm>
        </p:grpSpPr>
        <p:sp>
          <p:nvSpPr>
            <p:cNvPr id="2092" name="Freeform 53"/>
            <p:cNvSpPr>
              <a:spLocks/>
            </p:cNvSpPr>
            <p:nvPr/>
          </p:nvSpPr>
          <p:spPr bwMode="auto">
            <a:xfrm>
              <a:off x="4428" y="567"/>
              <a:ext cx="654" cy="1191"/>
            </a:xfrm>
            <a:custGeom>
              <a:avLst/>
              <a:gdLst>
                <a:gd name="T0" fmla="*/ 0 w 654"/>
                <a:gd name="T1" fmla="*/ 1185 h 1191"/>
                <a:gd name="T2" fmla="*/ 60 w 654"/>
                <a:gd name="T3" fmla="*/ 957 h 1191"/>
                <a:gd name="T4" fmla="*/ 324 w 654"/>
                <a:gd name="T5" fmla="*/ 1 h 1191"/>
                <a:gd name="T6" fmla="*/ 576 w 654"/>
                <a:gd name="T7" fmla="*/ 951 h 1191"/>
                <a:gd name="T8" fmla="*/ 654 w 654"/>
                <a:gd name="T9" fmla="*/ 1191 h 1191"/>
                <a:gd name="T10" fmla="*/ 0 60000 65536"/>
                <a:gd name="T11" fmla="*/ 0 60000 65536"/>
                <a:gd name="T12" fmla="*/ 0 60000 65536"/>
                <a:gd name="T13" fmla="*/ 0 60000 65536"/>
                <a:gd name="T14" fmla="*/ 0 60000 65536"/>
                <a:gd name="T15" fmla="*/ 0 w 654"/>
                <a:gd name="T16" fmla="*/ 0 h 1191"/>
                <a:gd name="T17" fmla="*/ 654 w 654"/>
                <a:gd name="T18" fmla="*/ 1191 h 1191"/>
              </a:gdLst>
              <a:ahLst/>
              <a:cxnLst>
                <a:cxn ang="T10">
                  <a:pos x="T0" y="T1"/>
                </a:cxn>
                <a:cxn ang="T11">
                  <a:pos x="T2" y="T3"/>
                </a:cxn>
                <a:cxn ang="T12">
                  <a:pos x="T4" y="T5"/>
                </a:cxn>
                <a:cxn ang="T13">
                  <a:pos x="T6" y="T7"/>
                </a:cxn>
                <a:cxn ang="T14">
                  <a:pos x="T8" y="T9"/>
                </a:cxn>
              </a:cxnLst>
              <a:rect l="T15" t="T16" r="T17" b="T18"/>
              <a:pathLst>
                <a:path w="654" h="1191">
                  <a:moveTo>
                    <a:pt x="0" y="1185"/>
                  </a:moveTo>
                  <a:cubicBezTo>
                    <a:pt x="10" y="1148"/>
                    <a:pt x="6" y="1154"/>
                    <a:pt x="60" y="957"/>
                  </a:cubicBezTo>
                  <a:cubicBezTo>
                    <a:pt x="114" y="760"/>
                    <a:pt x="238" y="2"/>
                    <a:pt x="324" y="1"/>
                  </a:cubicBezTo>
                  <a:cubicBezTo>
                    <a:pt x="410" y="0"/>
                    <a:pt x="521" y="753"/>
                    <a:pt x="576" y="951"/>
                  </a:cubicBezTo>
                  <a:cubicBezTo>
                    <a:pt x="631" y="1149"/>
                    <a:pt x="638" y="1141"/>
                    <a:pt x="654" y="1191"/>
                  </a:cubicBezTo>
                </a:path>
              </a:pathLst>
            </a:custGeom>
            <a:noFill/>
            <a:ln w="28575" cmpd="sng">
              <a:solidFill>
                <a:srgbClr val="FF0000"/>
              </a:solidFill>
              <a:round/>
              <a:headEnd/>
              <a:tailEnd/>
            </a:ln>
          </p:spPr>
          <p:txBody>
            <a:bodyPr wrap="none" anchor="ctr"/>
            <a:lstStyle/>
            <a:p>
              <a:endParaRPr lang="zh-CN" altLang="en-US"/>
            </a:p>
          </p:txBody>
        </p:sp>
        <p:sp>
          <p:nvSpPr>
            <p:cNvPr id="2093" name="Freeform 54"/>
            <p:cNvSpPr>
              <a:spLocks/>
            </p:cNvSpPr>
            <p:nvPr/>
          </p:nvSpPr>
          <p:spPr bwMode="auto">
            <a:xfrm>
              <a:off x="5088" y="1744"/>
              <a:ext cx="336" cy="72"/>
            </a:xfrm>
            <a:custGeom>
              <a:avLst/>
              <a:gdLst>
                <a:gd name="T0" fmla="*/ 0 w 336"/>
                <a:gd name="T1" fmla="*/ 14 h 72"/>
                <a:gd name="T2" fmla="*/ 108 w 336"/>
                <a:gd name="T3" fmla="*/ 2 h 72"/>
                <a:gd name="T4" fmla="*/ 192 w 336"/>
                <a:gd name="T5" fmla="*/ 24 h 72"/>
                <a:gd name="T6" fmla="*/ 336 w 336"/>
                <a:gd name="T7" fmla="*/ 72 h 72"/>
                <a:gd name="T8" fmla="*/ 0 60000 65536"/>
                <a:gd name="T9" fmla="*/ 0 60000 65536"/>
                <a:gd name="T10" fmla="*/ 0 60000 65536"/>
                <a:gd name="T11" fmla="*/ 0 60000 65536"/>
                <a:gd name="T12" fmla="*/ 0 w 336"/>
                <a:gd name="T13" fmla="*/ 0 h 72"/>
                <a:gd name="T14" fmla="*/ 336 w 336"/>
                <a:gd name="T15" fmla="*/ 72 h 72"/>
              </a:gdLst>
              <a:ahLst/>
              <a:cxnLst>
                <a:cxn ang="T8">
                  <a:pos x="T0" y="T1"/>
                </a:cxn>
                <a:cxn ang="T9">
                  <a:pos x="T2" y="T3"/>
                </a:cxn>
                <a:cxn ang="T10">
                  <a:pos x="T4" y="T5"/>
                </a:cxn>
                <a:cxn ang="T11">
                  <a:pos x="T6" y="T7"/>
                </a:cxn>
              </a:cxnLst>
              <a:rect l="T12" t="T13" r="T14" b="T15"/>
              <a:pathLst>
                <a:path w="336" h="72">
                  <a:moveTo>
                    <a:pt x="0" y="14"/>
                  </a:moveTo>
                  <a:cubicBezTo>
                    <a:pt x="18" y="13"/>
                    <a:pt x="76" y="0"/>
                    <a:pt x="108" y="2"/>
                  </a:cubicBezTo>
                  <a:cubicBezTo>
                    <a:pt x="140" y="4"/>
                    <a:pt x="154" y="12"/>
                    <a:pt x="192" y="24"/>
                  </a:cubicBezTo>
                  <a:cubicBezTo>
                    <a:pt x="230" y="36"/>
                    <a:pt x="312" y="64"/>
                    <a:pt x="336" y="72"/>
                  </a:cubicBezTo>
                </a:path>
              </a:pathLst>
            </a:custGeom>
            <a:noFill/>
            <a:ln w="28575" cmpd="sng">
              <a:solidFill>
                <a:srgbClr val="FF0000"/>
              </a:solidFill>
              <a:round/>
              <a:headEnd/>
              <a:tailEnd/>
            </a:ln>
          </p:spPr>
          <p:txBody>
            <a:bodyPr wrap="none" anchor="ctr"/>
            <a:lstStyle/>
            <a:p>
              <a:endParaRPr lang="zh-CN" altLang="en-US"/>
            </a:p>
          </p:txBody>
        </p:sp>
        <p:sp>
          <p:nvSpPr>
            <p:cNvPr id="2094" name="Freeform 55"/>
            <p:cNvSpPr>
              <a:spLocks/>
            </p:cNvSpPr>
            <p:nvPr/>
          </p:nvSpPr>
          <p:spPr bwMode="auto">
            <a:xfrm flipH="1">
              <a:off x="4055" y="1744"/>
              <a:ext cx="384" cy="80"/>
            </a:xfrm>
            <a:custGeom>
              <a:avLst/>
              <a:gdLst>
                <a:gd name="T0" fmla="*/ 0 w 336"/>
                <a:gd name="T1" fmla="*/ 16 h 72"/>
                <a:gd name="T2" fmla="*/ 123 w 336"/>
                <a:gd name="T3" fmla="*/ 2 h 72"/>
                <a:gd name="T4" fmla="*/ 219 w 336"/>
                <a:gd name="T5" fmla="*/ 27 h 72"/>
                <a:gd name="T6" fmla="*/ 384 w 336"/>
                <a:gd name="T7" fmla="*/ 80 h 72"/>
                <a:gd name="T8" fmla="*/ 0 60000 65536"/>
                <a:gd name="T9" fmla="*/ 0 60000 65536"/>
                <a:gd name="T10" fmla="*/ 0 60000 65536"/>
                <a:gd name="T11" fmla="*/ 0 60000 65536"/>
                <a:gd name="T12" fmla="*/ 0 w 336"/>
                <a:gd name="T13" fmla="*/ 0 h 72"/>
                <a:gd name="T14" fmla="*/ 336 w 336"/>
                <a:gd name="T15" fmla="*/ 72 h 72"/>
              </a:gdLst>
              <a:ahLst/>
              <a:cxnLst>
                <a:cxn ang="T8">
                  <a:pos x="T0" y="T1"/>
                </a:cxn>
                <a:cxn ang="T9">
                  <a:pos x="T2" y="T3"/>
                </a:cxn>
                <a:cxn ang="T10">
                  <a:pos x="T4" y="T5"/>
                </a:cxn>
                <a:cxn ang="T11">
                  <a:pos x="T6" y="T7"/>
                </a:cxn>
              </a:cxnLst>
              <a:rect l="T12" t="T13" r="T14" b="T15"/>
              <a:pathLst>
                <a:path w="336" h="72">
                  <a:moveTo>
                    <a:pt x="0" y="14"/>
                  </a:moveTo>
                  <a:cubicBezTo>
                    <a:pt x="18" y="13"/>
                    <a:pt x="76" y="0"/>
                    <a:pt x="108" y="2"/>
                  </a:cubicBezTo>
                  <a:cubicBezTo>
                    <a:pt x="140" y="4"/>
                    <a:pt x="154" y="12"/>
                    <a:pt x="192" y="24"/>
                  </a:cubicBezTo>
                  <a:cubicBezTo>
                    <a:pt x="230" y="36"/>
                    <a:pt x="312" y="64"/>
                    <a:pt x="336" y="72"/>
                  </a:cubicBezTo>
                </a:path>
              </a:pathLst>
            </a:custGeom>
            <a:noFill/>
            <a:ln w="28575" cmpd="sng">
              <a:solidFill>
                <a:srgbClr val="FF0000"/>
              </a:solidFill>
              <a:round/>
              <a:headEnd/>
              <a:tailEnd/>
            </a:ln>
          </p:spPr>
          <p:txBody>
            <a:bodyPr wrap="none" anchor="ctr"/>
            <a:lstStyle/>
            <a:p>
              <a:endParaRPr lang="zh-CN" altLang="en-US"/>
            </a:p>
          </p:txBody>
        </p:sp>
      </p:grpSp>
      <p:grpSp>
        <p:nvGrpSpPr>
          <p:cNvPr id="14" name="Group 56"/>
          <p:cNvGrpSpPr>
            <a:grpSpLocks/>
          </p:cNvGrpSpPr>
          <p:nvPr/>
        </p:nvGrpSpPr>
        <p:grpSpPr bwMode="auto">
          <a:xfrm>
            <a:off x="4683125" y="2438400"/>
            <a:ext cx="1500188" cy="1196975"/>
            <a:chOff x="3024" y="1192"/>
            <a:chExt cx="1008" cy="824"/>
          </a:xfrm>
        </p:grpSpPr>
        <p:sp>
          <p:nvSpPr>
            <p:cNvPr id="2089" name="Line 57"/>
            <p:cNvSpPr>
              <a:spLocks noChangeShapeType="1"/>
            </p:cNvSpPr>
            <p:nvPr/>
          </p:nvSpPr>
          <p:spPr bwMode="auto">
            <a:xfrm>
              <a:off x="3024" y="1192"/>
              <a:ext cx="720" cy="0"/>
            </a:xfrm>
            <a:prstGeom prst="line">
              <a:avLst/>
            </a:prstGeom>
            <a:noFill/>
            <a:ln w="19050">
              <a:solidFill>
                <a:schemeClr val="tx1"/>
              </a:solidFill>
              <a:prstDash val="dash"/>
              <a:round/>
              <a:headEnd/>
              <a:tailEnd/>
            </a:ln>
          </p:spPr>
          <p:txBody>
            <a:bodyPr wrap="none" anchor="ctr"/>
            <a:lstStyle/>
            <a:p>
              <a:endParaRPr lang="zh-CN" altLang="en-US"/>
            </a:p>
          </p:txBody>
        </p:sp>
        <p:sp>
          <p:nvSpPr>
            <p:cNvPr id="2090" name="Line 58"/>
            <p:cNvSpPr>
              <a:spLocks noChangeShapeType="1"/>
            </p:cNvSpPr>
            <p:nvPr/>
          </p:nvSpPr>
          <p:spPr bwMode="auto">
            <a:xfrm>
              <a:off x="3696" y="1192"/>
              <a:ext cx="0" cy="296"/>
            </a:xfrm>
            <a:prstGeom prst="line">
              <a:avLst/>
            </a:prstGeom>
            <a:noFill/>
            <a:ln w="28575">
              <a:solidFill>
                <a:schemeClr val="tx1"/>
              </a:solidFill>
              <a:round/>
              <a:headEnd type="triangle" w="sm" len="lg"/>
              <a:tailEnd/>
            </a:ln>
          </p:spPr>
          <p:txBody>
            <a:bodyPr wrap="none" anchor="ctr"/>
            <a:lstStyle/>
            <a:p>
              <a:endParaRPr lang="zh-CN" altLang="en-US"/>
            </a:p>
          </p:txBody>
        </p:sp>
        <p:graphicFrame>
          <p:nvGraphicFramePr>
            <p:cNvPr id="2050" name="Object 59"/>
            <p:cNvGraphicFramePr>
              <a:graphicFrameLocks noChangeAspect="1"/>
            </p:cNvGraphicFramePr>
            <p:nvPr/>
          </p:nvGraphicFramePr>
          <p:xfrm>
            <a:off x="3456" y="1466"/>
            <a:ext cx="576" cy="358"/>
          </p:xfrm>
          <a:graphic>
            <a:graphicData uri="http://schemas.openxmlformats.org/presentationml/2006/ole">
              <p:oleObj spid="_x0000_s37893" name="公式" r:id="rId3" imgW="533169" imgH="330057" progId="Equation.3">
                <p:embed/>
              </p:oleObj>
            </a:graphicData>
          </a:graphic>
        </p:graphicFrame>
        <p:sp>
          <p:nvSpPr>
            <p:cNvPr id="2091" name="Line 60"/>
            <p:cNvSpPr>
              <a:spLocks noChangeShapeType="1"/>
            </p:cNvSpPr>
            <p:nvPr/>
          </p:nvSpPr>
          <p:spPr bwMode="auto">
            <a:xfrm flipV="1">
              <a:off x="3696" y="1728"/>
              <a:ext cx="0" cy="288"/>
            </a:xfrm>
            <a:prstGeom prst="line">
              <a:avLst/>
            </a:prstGeom>
            <a:noFill/>
            <a:ln w="28575">
              <a:solidFill>
                <a:schemeClr val="tx1"/>
              </a:solidFill>
              <a:round/>
              <a:headEnd type="triangle" w="sm" len="lg"/>
              <a:tailEnd/>
            </a:ln>
          </p:spPr>
          <p:txBody>
            <a:bodyPr wrap="none" anchor="ctr"/>
            <a:lstStyle/>
            <a:p>
              <a:endParaRPr lang="zh-CN" altLang="en-US"/>
            </a:p>
          </p:txBody>
        </p:sp>
      </p:grpSp>
      <p:grpSp>
        <p:nvGrpSpPr>
          <p:cNvPr id="15" name="Group 61"/>
          <p:cNvGrpSpPr>
            <a:grpSpLocks/>
          </p:cNvGrpSpPr>
          <p:nvPr/>
        </p:nvGrpSpPr>
        <p:grpSpPr bwMode="auto">
          <a:xfrm>
            <a:off x="3541713" y="2239963"/>
            <a:ext cx="2212975" cy="1395412"/>
            <a:chOff x="2208" y="1056"/>
            <a:chExt cx="1488" cy="960"/>
          </a:xfrm>
        </p:grpSpPr>
        <p:sp>
          <p:nvSpPr>
            <p:cNvPr id="2076" name="Line 62"/>
            <p:cNvSpPr>
              <a:spLocks noChangeShapeType="1"/>
            </p:cNvSpPr>
            <p:nvPr/>
          </p:nvSpPr>
          <p:spPr bwMode="auto">
            <a:xfrm>
              <a:off x="2208" y="2016"/>
              <a:ext cx="1222" cy="0"/>
            </a:xfrm>
            <a:prstGeom prst="line">
              <a:avLst/>
            </a:prstGeom>
            <a:noFill/>
            <a:ln w="9525">
              <a:solidFill>
                <a:schemeClr val="tx1"/>
              </a:solidFill>
              <a:round/>
              <a:headEnd/>
              <a:tailEnd/>
            </a:ln>
          </p:spPr>
          <p:txBody>
            <a:bodyPr wrap="none" anchor="ctr"/>
            <a:lstStyle/>
            <a:p>
              <a:endParaRPr lang="zh-CN" altLang="en-US"/>
            </a:p>
          </p:txBody>
        </p:sp>
        <p:sp>
          <p:nvSpPr>
            <p:cNvPr id="2077" name="Line 63"/>
            <p:cNvSpPr>
              <a:spLocks noChangeShapeType="1"/>
            </p:cNvSpPr>
            <p:nvPr/>
          </p:nvSpPr>
          <p:spPr bwMode="auto">
            <a:xfrm>
              <a:off x="2474" y="2016"/>
              <a:ext cx="1222" cy="0"/>
            </a:xfrm>
            <a:prstGeom prst="line">
              <a:avLst/>
            </a:prstGeom>
            <a:noFill/>
            <a:ln w="9525">
              <a:solidFill>
                <a:schemeClr val="tx1"/>
              </a:solidFill>
              <a:round/>
              <a:headEnd/>
              <a:tailEnd/>
            </a:ln>
          </p:spPr>
          <p:txBody>
            <a:bodyPr wrap="none" anchor="ctr"/>
            <a:lstStyle/>
            <a:p>
              <a:endParaRPr lang="zh-CN" altLang="en-US"/>
            </a:p>
          </p:txBody>
        </p:sp>
        <p:grpSp>
          <p:nvGrpSpPr>
            <p:cNvPr id="16" name="Group 64"/>
            <p:cNvGrpSpPr>
              <a:grpSpLocks/>
            </p:cNvGrpSpPr>
            <p:nvPr/>
          </p:nvGrpSpPr>
          <p:grpSpPr bwMode="auto">
            <a:xfrm>
              <a:off x="2366" y="1056"/>
              <a:ext cx="1042" cy="960"/>
              <a:chOff x="576" y="856"/>
              <a:chExt cx="960" cy="960"/>
            </a:xfrm>
          </p:grpSpPr>
          <p:sp>
            <p:nvSpPr>
              <p:cNvPr id="2086" name="Freeform 65"/>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9900"/>
                </a:solidFill>
                <a:round/>
                <a:headEnd/>
                <a:tailEnd/>
              </a:ln>
            </p:spPr>
            <p:txBody>
              <a:bodyPr wrap="none" anchor="ctr"/>
              <a:lstStyle/>
              <a:p>
                <a:endParaRPr lang="zh-CN" altLang="en-US"/>
              </a:p>
            </p:txBody>
          </p:sp>
          <p:sp>
            <p:nvSpPr>
              <p:cNvPr id="2087" name="Freeform 66"/>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9900"/>
                </a:solidFill>
                <a:round/>
                <a:headEnd/>
                <a:tailEnd/>
              </a:ln>
            </p:spPr>
            <p:txBody>
              <a:bodyPr wrap="none" anchor="ctr"/>
              <a:lstStyle/>
              <a:p>
                <a:endParaRPr lang="zh-CN" altLang="en-US"/>
              </a:p>
            </p:txBody>
          </p:sp>
          <p:sp>
            <p:nvSpPr>
              <p:cNvPr id="2088" name="Freeform 67"/>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9900"/>
                </a:solidFill>
                <a:round/>
                <a:headEnd/>
                <a:tailEnd/>
              </a:ln>
            </p:spPr>
            <p:txBody>
              <a:bodyPr wrap="none" anchor="ctr"/>
              <a:lstStyle/>
              <a:p>
                <a:endParaRPr lang="zh-CN" altLang="en-US"/>
              </a:p>
            </p:txBody>
          </p:sp>
        </p:grpSp>
        <p:grpSp>
          <p:nvGrpSpPr>
            <p:cNvPr id="17" name="Group 68"/>
            <p:cNvGrpSpPr>
              <a:grpSpLocks/>
            </p:cNvGrpSpPr>
            <p:nvPr/>
          </p:nvGrpSpPr>
          <p:grpSpPr bwMode="auto">
            <a:xfrm>
              <a:off x="2640" y="1056"/>
              <a:ext cx="1008" cy="960"/>
              <a:chOff x="576" y="856"/>
              <a:chExt cx="960" cy="960"/>
            </a:xfrm>
          </p:grpSpPr>
          <p:sp>
            <p:nvSpPr>
              <p:cNvPr id="2083" name="Freeform 69"/>
              <p:cNvSpPr>
                <a:spLocks/>
              </p:cNvSpPr>
              <p:nvPr/>
            </p:nvSpPr>
            <p:spPr bwMode="auto">
              <a:xfrm>
                <a:off x="816" y="856"/>
                <a:ext cx="480" cy="960"/>
              </a:xfrm>
              <a:custGeom>
                <a:avLst/>
                <a:gdLst>
                  <a:gd name="T0" fmla="*/ 0 w 480"/>
                  <a:gd name="T1" fmla="*/ 960 h 960"/>
                  <a:gd name="T2" fmla="*/ 84 w 480"/>
                  <a:gd name="T3" fmla="*/ 764 h 960"/>
                  <a:gd name="T4" fmla="*/ 240 w 480"/>
                  <a:gd name="T5" fmla="*/ 0 h 960"/>
                  <a:gd name="T6" fmla="*/ 392 w 480"/>
                  <a:gd name="T7" fmla="*/ 764 h 960"/>
                  <a:gd name="T8" fmla="*/ 480 w 480"/>
                  <a:gd name="T9" fmla="*/ 960 h 960"/>
                  <a:gd name="T10" fmla="*/ 0 60000 65536"/>
                  <a:gd name="T11" fmla="*/ 0 60000 65536"/>
                  <a:gd name="T12" fmla="*/ 0 60000 65536"/>
                  <a:gd name="T13" fmla="*/ 0 60000 65536"/>
                  <a:gd name="T14" fmla="*/ 0 60000 65536"/>
                  <a:gd name="T15" fmla="*/ 0 w 480"/>
                  <a:gd name="T16" fmla="*/ 0 h 960"/>
                  <a:gd name="T17" fmla="*/ 480 w 480"/>
                  <a:gd name="T18" fmla="*/ 960 h 960"/>
                </a:gdLst>
                <a:ahLst/>
                <a:cxnLst>
                  <a:cxn ang="T10">
                    <a:pos x="T0" y="T1"/>
                  </a:cxn>
                  <a:cxn ang="T11">
                    <a:pos x="T2" y="T3"/>
                  </a:cxn>
                  <a:cxn ang="T12">
                    <a:pos x="T4" y="T5"/>
                  </a:cxn>
                  <a:cxn ang="T13">
                    <a:pos x="T6" y="T7"/>
                  </a:cxn>
                  <a:cxn ang="T14">
                    <a:pos x="T8" y="T9"/>
                  </a:cxn>
                </a:cxnLst>
                <a:rect l="T15" t="T16" r="T17" b="T18"/>
                <a:pathLst>
                  <a:path w="480" h="960">
                    <a:moveTo>
                      <a:pt x="0" y="960"/>
                    </a:moveTo>
                    <a:cubicBezTo>
                      <a:pt x="14" y="927"/>
                      <a:pt x="44" y="924"/>
                      <a:pt x="84" y="764"/>
                    </a:cubicBezTo>
                    <a:cubicBezTo>
                      <a:pt x="124" y="604"/>
                      <a:pt x="189" y="0"/>
                      <a:pt x="240" y="0"/>
                    </a:cubicBezTo>
                    <a:cubicBezTo>
                      <a:pt x="291" y="0"/>
                      <a:pt x="352" y="604"/>
                      <a:pt x="392" y="764"/>
                    </a:cubicBezTo>
                    <a:cubicBezTo>
                      <a:pt x="432" y="924"/>
                      <a:pt x="462" y="919"/>
                      <a:pt x="480" y="960"/>
                    </a:cubicBezTo>
                  </a:path>
                </a:pathLst>
              </a:custGeom>
              <a:noFill/>
              <a:ln w="28575" cmpd="sng">
                <a:solidFill>
                  <a:srgbClr val="0000FF"/>
                </a:solidFill>
                <a:round/>
                <a:headEnd/>
                <a:tailEnd/>
              </a:ln>
            </p:spPr>
            <p:txBody>
              <a:bodyPr wrap="none" anchor="ctr"/>
              <a:lstStyle/>
              <a:p>
                <a:endParaRPr lang="zh-CN" altLang="en-US"/>
              </a:p>
            </p:txBody>
          </p:sp>
          <p:sp>
            <p:nvSpPr>
              <p:cNvPr id="2084" name="Freeform 70"/>
              <p:cNvSpPr>
                <a:spLocks/>
              </p:cNvSpPr>
              <p:nvPr/>
            </p:nvSpPr>
            <p:spPr bwMode="auto">
              <a:xfrm>
                <a:off x="1296" y="1768"/>
                <a:ext cx="240" cy="48"/>
              </a:xfrm>
              <a:custGeom>
                <a:avLst/>
                <a:gdLst>
                  <a:gd name="T0" fmla="*/ 0 w 240"/>
                  <a:gd name="T1" fmla="*/ 48 h 48"/>
                  <a:gd name="T2" fmla="*/ 96 w 240"/>
                  <a:gd name="T3" fmla="*/ 0 h 48"/>
                  <a:gd name="T4" fmla="*/ 24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0000FF"/>
                </a:solidFill>
                <a:round/>
                <a:headEnd/>
                <a:tailEnd/>
              </a:ln>
            </p:spPr>
            <p:txBody>
              <a:bodyPr wrap="none" anchor="ctr"/>
              <a:lstStyle/>
              <a:p>
                <a:endParaRPr lang="zh-CN" altLang="en-US"/>
              </a:p>
            </p:txBody>
          </p:sp>
          <p:sp>
            <p:nvSpPr>
              <p:cNvPr id="2085" name="Freeform 71"/>
              <p:cNvSpPr>
                <a:spLocks/>
              </p:cNvSpPr>
              <p:nvPr/>
            </p:nvSpPr>
            <p:spPr bwMode="auto">
              <a:xfrm>
                <a:off x="576" y="1768"/>
                <a:ext cx="240" cy="48"/>
              </a:xfrm>
              <a:custGeom>
                <a:avLst/>
                <a:gdLst>
                  <a:gd name="T0" fmla="*/ 240 w 240"/>
                  <a:gd name="T1" fmla="*/ 48 h 48"/>
                  <a:gd name="T2" fmla="*/ 144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28575" cmpd="sng">
                <a:solidFill>
                  <a:srgbClr val="0000FF"/>
                </a:solidFill>
                <a:round/>
                <a:headEnd/>
                <a:tailEnd/>
              </a:ln>
            </p:spPr>
            <p:txBody>
              <a:bodyPr wrap="none" anchor="ctr"/>
              <a:lstStyle/>
              <a:p>
                <a:endParaRPr lang="zh-CN" altLang="en-US"/>
              </a:p>
            </p:txBody>
          </p:sp>
        </p:grpSp>
        <p:grpSp>
          <p:nvGrpSpPr>
            <p:cNvPr id="18" name="Group 72"/>
            <p:cNvGrpSpPr>
              <a:grpSpLocks/>
            </p:cNvGrpSpPr>
            <p:nvPr/>
          </p:nvGrpSpPr>
          <p:grpSpPr bwMode="auto">
            <a:xfrm>
              <a:off x="2880" y="1056"/>
              <a:ext cx="264" cy="960"/>
              <a:chOff x="2880" y="1056"/>
              <a:chExt cx="264" cy="960"/>
            </a:xfrm>
          </p:grpSpPr>
          <p:sp>
            <p:nvSpPr>
              <p:cNvPr id="2081" name="Line 73"/>
              <p:cNvSpPr>
                <a:spLocks noChangeShapeType="1"/>
              </p:cNvSpPr>
              <p:nvPr/>
            </p:nvSpPr>
            <p:spPr bwMode="auto">
              <a:xfrm flipV="1">
                <a:off x="2880" y="1056"/>
                <a:ext cx="0" cy="960"/>
              </a:xfrm>
              <a:prstGeom prst="line">
                <a:avLst/>
              </a:prstGeom>
              <a:noFill/>
              <a:ln w="12700">
                <a:solidFill>
                  <a:schemeClr val="tx1"/>
                </a:solidFill>
                <a:prstDash val="dash"/>
                <a:round/>
                <a:headEnd/>
                <a:tailEnd/>
              </a:ln>
            </p:spPr>
            <p:txBody>
              <a:bodyPr wrap="none" anchor="ctr"/>
              <a:lstStyle/>
              <a:p>
                <a:endParaRPr lang="zh-CN" altLang="en-US"/>
              </a:p>
            </p:txBody>
          </p:sp>
          <p:sp>
            <p:nvSpPr>
              <p:cNvPr id="2082" name="Line 74"/>
              <p:cNvSpPr>
                <a:spLocks noChangeShapeType="1"/>
              </p:cNvSpPr>
              <p:nvPr/>
            </p:nvSpPr>
            <p:spPr bwMode="auto">
              <a:xfrm flipV="1">
                <a:off x="3144" y="1056"/>
                <a:ext cx="0" cy="960"/>
              </a:xfrm>
              <a:prstGeom prst="line">
                <a:avLst/>
              </a:prstGeom>
              <a:noFill/>
              <a:ln w="12700">
                <a:solidFill>
                  <a:schemeClr val="tx1"/>
                </a:solidFill>
                <a:prstDash val="dash"/>
                <a:round/>
                <a:headEnd/>
                <a:tailEnd/>
              </a:ln>
            </p:spPr>
            <p:txBody>
              <a:bodyPr wrap="none" anchor="ctr"/>
              <a:lstStyle/>
              <a:p>
                <a:endParaRPr lang="zh-CN" altLang="en-US"/>
              </a:p>
            </p:txBody>
          </p:sp>
        </p:grpSp>
      </p:grpSp>
      <p:grpSp>
        <p:nvGrpSpPr>
          <p:cNvPr id="19" name="Group 75"/>
          <p:cNvGrpSpPr>
            <a:grpSpLocks/>
          </p:cNvGrpSpPr>
          <p:nvPr/>
        </p:nvGrpSpPr>
        <p:grpSpPr bwMode="auto">
          <a:xfrm>
            <a:off x="3756025" y="2093913"/>
            <a:ext cx="1927225" cy="1541462"/>
            <a:chOff x="2352" y="955"/>
            <a:chExt cx="1296" cy="1061"/>
          </a:xfrm>
        </p:grpSpPr>
        <p:sp>
          <p:nvSpPr>
            <p:cNvPr id="2073" name="Freeform 76"/>
            <p:cNvSpPr>
              <a:spLocks/>
            </p:cNvSpPr>
            <p:nvPr/>
          </p:nvSpPr>
          <p:spPr bwMode="auto">
            <a:xfrm>
              <a:off x="3399" y="1952"/>
              <a:ext cx="249" cy="48"/>
            </a:xfrm>
            <a:custGeom>
              <a:avLst/>
              <a:gdLst>
                <a:gd name="T0" fmla="*/ 0 w 240"/>
                <a:gd name="T1" fmla="*/ 48 h 48"/>
                <a:gd name="T2" fmla="*/ 100 w 240"/>
                <a:gd name="T3" fmla="*/ 0 h 48"/>
                <a:gd name="T4" fmla="*/ 249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28575" cmpd="sng">
              <a:solidFill>
                <a:srgbClr val="FF0000"/>
              </a:solidFill>
              <a:round/>
              <a:headEnd/>
              <a:tailEnd/>
            </a:ln>
          </p:spPr>
          <p:txBody>
            <a:bodyPr wrap="none" anchor="ctr"/>
            <a:lstStyle/>
            <a:p>
              <a:endParaRPr lang="zh-CN" altLang="en-US"/>
            </a:p>
          </p:txBody>
        </p:sp>
        <p:sp>
          <p:nvSpPr>
            <p:cNvPr id="2074" name="Freeform 77"/>
            <p:cNvSpPr>
              <a:spLocks/>
            </p:cNvSpPr>
            <p:nvPr/>
          </p:nvSpPr>
          <p:spPr bwMode="auto">
            <a:xfrm>
              <a:off x="2352" y="1950"/>
              <a:ext cx="258" cy="66"/>
            </a:xfrm>
            <a:custGeom>
              <a:avLst/>
              <a:gdLst>
                <a:gd name="T0" fmla="*/ 258 w 258"/>
                <a:gd name="T1" fmla="*/ 66 h 66"/>
                <a:gd name="T2" fmla="*/ 168 w 258"/>
                <a:gd name="T3" fmla="*/ 0 h 66"/>
                <a:gd name="T4" fmla="*/ 0 w 258"/>
                <a:gd name="T5" fmla="*/ 66 h 66"/>
                <a:gd name="T6" fmla="*/ 0 60000 65536"/>
                <a:gd name="T7" fmla="*/ 0 60000 65536"/>
                <a:gd name="T8" fmla="*/ 0 60000 65536"/>
                <a:gd name="T9" fmla="*/ 0 w 258"/>
                <a:gd name="T10" fmla="*/ 0 h 66"/>
                <a:gd name="T11" fmla="*/ 258 w 258"/>
                <a:gd name="T12" fmla="*/ 66 h 66"/>
              </a:gdLst>
              <a:ahLst/>
              <a:cxnLst>
                <a:cxn ang="T6">
                  <a:pos x="T0" y="T1"/>
                </a:cxn>
                <a:cxn ang="T7">
                  <a:pos x="T2" y="T3"/>
                </a:cxn>
                <a:cxn ang="T8">
                  <a:pos x="T4" y="T5"/>
                </a:cxn>
              </a:cxnLst>
              <a:rect l="T9" t="T10" r="T11" b="T12"/>
              <a:pathLst>
                <a:path w="258" h="66">
                  <a:moveTo>
                    <a:pt x="258" y="66"/>
                  </a:moveTo>
                  <a:cubicBezTo>
                    <a:pt x="244" y="55"/>
                    <a:pt x="211" y="0"/>
                    <a:pt x="168" y="0"/>
                  </a:cubicBezTo>
                  <a:cubicBezTo>
                    <a:pt x="125" y="0"/>
                    <a:pt x="35" y="52"/>
                    <a:pt x="0" y="66"/>
                  </a:cubicBezTo>
                </a:path>
              </a:pathLst>
            </a:custGeom>
            <a:noFill/>
            <a:ln w="28575" cmpd="sng">
              <a:solidFill>
                <a:srgbClr val="FF0000"/>
              </a:solidFill>
              <a:round/>
              <a:headEnd/>
              <a:tailEnd/>
            </a:ln>
          </p:spPr>
          <p:txBody>
            <a:bodyPr wrap="none" anchor="ctr"/>
            <a:lstStyle/>
            <a:p>
              <a:endParaRPr lang="zh-CN" altLang="en-US"/>
            </a:p>
          </p:txBody>
        </p:sp>
        <p:sp>
          <p:nvSpPr>
            <p:cNvPr id="2075" name="Freeform 78"/>
            <p:cNvSpPr>
              <a:spLocks/>
            </p:cNvSpPr>
            <p:nvPr/>
          </p:nvSpPr>
          <p:spPr bwMode="auto">
            <a:xfrm>
              <a:off x="2618" y="955"/>
              <a:ext cx="785" cy="1061"/>
            </a:xfrm>
            <a:custGeom>
              <a:avLst/>
              <a:gdLst>
                <a:gd name="T0" fmla="*/ 0 w 785"/>
                <a:gd name="T1" fmla="*/ 1061 h 1061"/>
                <a:gd name="T2" fmla="*/ 87 w 785"/>
                <a:gd name="T3" fmla="*/ 833 h 1061"/>
                <a:gd name="T4" fmla="*/ 214 w 785"/>
                <a:gd name="T5" fmla="*/ 107 h 1061"/>
                <a:gd name="T6" fmla="*/ 394 w 785"/>
                <a:gd name="T7" fmla="*/ 227 h 1061"/>
                <a:gd name="T8" fmla="*/ 592 w 785"/>
                <a:gd name="T9" fmla="*/ 101 h 1061"/>
                <a:gd name="T10" fmla="*/ 694 w 785"/>
                <a:gd name="T11" fmla="*/ 833 h 1061"/>
                <a:gd name="T12" fmla="*/ 742 w 785"/>
                <a:gd name="T13" fmla="*/ 989 h 1061"/>
                <a:gd name="T14" fmla="*/ 785 w 785"/>
                <a:gd name="T15" fmla="*/ 1061 h 1061"/>
                <a:gd name="T16" fmla="*/ 0 60000 65536"/>
                <a:gd name="T17" fmla="*/ 0 60000 65536"/>
                <a:gd name="T18" fmla="*/ 0 60000 65536"/>
                <a:gd name="T19" fmla="*/ 0 60000 65536"/>
                <a:gd name="T20" fmla="*/ 0 60000 65536"/>
                <a:gd name="T21" fmla="*/ 0 60000 65536"/>
                <a:gd name="T22" fmla="*/ 0 60000 65536"/>
                <a:gd name="T23" fmla="*/ 0 60000 65536"/>
                <a:gd name="T24" fmla="*/ 0 w 785"/>
                <a:gd name="T25" fmla="*/ 0 h 1061"/>
                <a:gd name="T26" fmla="*/ 785 w 785"/>
                <a:gd name="T27" fmla="*/ 1061 h 1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5" h="1061">
                  <a:moveTo>
                    <a:pt x="0" y="1061"/>
                  </a:moveTo>
                  <a:cubicBezTo>
                    <a:pt x="15" y="1023"/>
                    <a:pt x="51" y="992"/>
                    <a:pt x="87" y="833"/>
                  </a:cubicBezTo>
                  <a:cubicBezTo>
                    <a:pt x="123" y="674"/>
                    <a:pt x="163" y="208"/>
                    <a:pt x="214" y="107"/>
                  </a:cubicBezTo>
                  <a:cubicBezTo>
                    <a:pt x="265" y="6"/>
                    <a:pt x="331" y="228"/>
                    <a:pt x="394" y="227"/>
                  </a:cubicBezTo>
                  <a:cubicBezTo>
                    <a:pt x="457" y="226"/>
                    <a:pt x="542" y="0"/>
                    <a:pt x="592" y="101"/>
                  </a:cubicBezTo>
                  <a:cubicBezTo>
                    <a:pt x="642" y="202"/>
                    <a:pt x="669" y="685"/>
                    <a:pt x="694" y="833"/>
                  </a:cubicBezTo>
                  <a:cubicBezTo>
                    <a:pt x="719" y="981"/>
                    <a:pt x="727" y="951"/>
                    <a:pt x="742" y="989"/>
                  </a:cubicBezTo>
                  <a:cubicBezTo>
                    <a:pt x="757" y="1027"/>
                    <a:pt x="776" y="1046"/>
                    <a:pt x="785" y="1061"/>
                  </a:cubicBezTo>
                </a:path>
              </a:pathLst>
            </a:custGeom>
            <a:noFill/>
            <a:ln w="28575" cmpd="sng">
              <a:solidFill>
                <a:srgbClr val="FF0000"/>
              </a:solidFill>
              <a:round/>
              <a:headEnd/>
              <a:tailEnd/>
            </a:ln>
          </p:spPr>
          <p:txBody>
            <a:bodyPr wrap="none" anchor="ctr"/>
            <a:lstStyle/>
            <a:p>
              <a:endParaRPr lang="zh-CN" altLang="en-US"/>
            </a:p>
          </p:txBody>
        </p:sp>
      </p:grpSp>
      <p:grpSp>
        <p:nvGrpSpPr>
          <p:cNvPr id="20" name="Group 79"/>
          <p:cNvGrpSpPr>
            <a:grpSpLocks/>
          </p:cNvGrpSpPr>
          <p:nvPr/>
        </p:nvGrpSpPr>
        <p:grpSpPr bwMode="auto">
          <a:xfrm>
            <a:off x="3898900" y="3775075"/>
            <a:ext cx="1784350" cy="1184275"/>
            <a:chOff x="2400" y="2112"/>
            <a:chExt cx="1200" cy="816"/>
          </a:xfrm>
        </p:grpSpPr>
        <p:grpSp>
          <p:nvGrpSpPr>
            <p:cNvPr id="21" name="Group 80"/>
            <p:cNvGrpSpPr>
              <a:grpSpLocks/>
            </p:cNvGrpSpPr>
            <p:nvPr/>
          </p:nvGrpSpPr>
          <p:grpSpPr bwMode="auto">
            <a:xfrm>
              <a:off x="2400" y="2112"/>
              <a:ext cx="1200" cy="816"/>
              <a:chOff x="2400" y="2112"/>
              <a:chExt cx="1200" cy="816"/>
            </a:xfrm>
          </p:grpSpPr>
          <p:sp>
            <p:nvSpPr>
              <p:cNvPr id="2065" name="Rectangle 81"/>
              <p:cNvSpPr>
                <a:spLocks noChangeArrowheads="1"/>
              </p:cNvSpPr>
              <p:nvPr/>
            </p:nvSpPr>
            <p:spPr bwMode="auto">
              <a:xfrm>
                <a:off x="2400" y="2112"/>
                <a:ext cx="1200" cy="816"/>
              </a:xfrm>
              <a:prstGeom prst="rect">
                <a:avLst/>
              </a:prstGeom>
              <a:solidFill>
                <a:srgbClr val="333333"/>
              </a:solidFill>
              <a:ln w="9525">
                <a:solidFill>
                  <a:schemeClr val="tx1"/>
                </a:solidFill>
                <a:miter lim="800000"/>
                <a:headEnd/>
                <a:tailEnd/>
              </a:ln>
            </p:spPr>
            <p:txBody>
              <a:bodyPr wrap="none" anchor="ctr"/>
              <a:lstStyle/>
              <a:p>
                <a:endParaRPr lang="zh-CN" altLang="en-US"/>
              </a:p>
            </p:txBody>
          </p:sp>
          <p:grpSp>
            <p:nvGrpSpPr>
              <p:cNvPr id="22" name="Group 82"/>
              <p:cNvGrpSpPr>
                <a:grpSpLocks/>
              </p:cNvGrpSpPr>
              <p:nvPr/>
            </p:nvGrpSpPr>
            <p:grpSpPr bwMode="auto">
              <a:xfrm>
                <a:off x="2570" y="2256"/>
                <a:ext cx="816" cy="576"/>
                <a:chOff x="2570" y="2256"/>
                <a:chExt cx="816" cy="576"/>
              </a:xfrm>
            </p:grpSpPr>
            <p:sp>
              <p:nvSpPr>
                <p:cNvPr id="2067" name="Oval 83"/>
                <p:cNvSpPr>
                  <a:spLocks noChangeArrowheads="1"/>
                </p:cNvSpPr>
                <p:nvPr/>
              </p:nvSpPr>
              <p:spPr bwMode="auto">
                <a:xfrm>
                  <a:off x="2570" y="2256"/>
                  <a:ext cx="576" cy="576"/>
                </a:xfrm>
                <a:prstGeom prst="ellipse">
                  <a:avLst/>
                </a:prstGeom>
                <a:solidFill>
                  <a:srgbClr val="FFD48F"/>
                </a:solidFill>
                <a:ln w="9525">
                  <a:solidFill>
                    <a:schemeClr val="tx1"/>
                  </a:solidFill>
                  <a:round/>
                  <a:headEnd/>
                  <a:tailEnd/>
                </a:ln>
              </p:spPr>
              <p:txBody>
                <a:bodyPr wrap="none" anchor="ctr"/>
                <a:lstStyle/>
                <a:p>
                  <a:endParaRPr lang="zh-CN" altLang="en-US"/>
                </a:p>
              </p:txBody>
            </p:sp>
            <p:sp>
              <p:nvSpPr>
                <p:cNvPr id="2068" name="Oval 84"/>
                <p:cNvSpPr>
                  <a:spLocks noChangeArrowheads="1"/>
                </p:cNvSpPr>
                <p:nvPr/>
              </p:nvSpPr>
              <p:spPr bwMode="auto">
                <a:xfrm>
                  <a:off x="2810" y="2256"/>
                  <a:ext cx="576" cy="576"/>
                </a:xfrm>
                <a:prstGeom prst="ellipse">
                  <a:avLst/>
                </a:prstGeom>
                <a:solidFill>
                  <a:srgbClr val="FFD48F"/>
                </a:solidFill>
                <a:ln w="9525">
                  <a:noFill/>
                  <a:round/>
                  <a:headEnd/>
                  <a:tailEnd/>
                </a:ln>
              </p:spPr>
              <p:txBody>
                <a:bodyPr wrap="none" anchor="ctr"/>
                <a:lstStyle/>
                <a:p>
                  <a:endParaRPr lang="zh-CN" altLang="en-US"/>
                </a:p>
              </p:txBody>
            </p:sp>
            <p:sp>
              <p:nvSpPr>
                <p:cNvPr id="2069" name="Oval 85"/>
                <p:cNvSpPr>
                  <a:spLocks noChangeArrowheads="1"/>
                </p:cNvSpPr>
                <p:nvPr/>
              </p:nvSpPr>
              <p:spPr bwMode="auto">
                <a:xfrm>
                  <a:off x="2622" y="2308"/>
                  <a:ext cx="472" cy="472"/>
                </a:xfrm>
                <a:prstGeom prst="ellipse">
                  <a:avLst/>
                </a:prstGeom>
                <a:solidFill>
                  <a:srgbClr val="634701"/>
                </a:solidFill>
                <a:ln w="9525">
                  <a:noFill/>
                  <a:round/>
                  <a:headEnd/>
                  <a:tailEnd/>
                </a:ln>
              </p:spPr>
              <p:txBody>
                <a:bodyPr wrap="none" anchor="ctr"/>
                <a:lstStyle/>
                <a:p>
                  <a:endParaRPr lang="zh-CN" altLang="en-US"/>
                </a:p>
              </p:txBody>
            </p:sp>
            <p:sp>
              <p:nvSpPr>
                <p:cNvPr id="2070" name="Oval 86"/>
                <p:cNvSpPr>
                  <a:spLocks noChangeArrowheads="1"/>
                </p:cNvSpPr>
                <p:nvPr/>
              </p:nvSpPr>
              <p:spPr bwMode="auto">
                <a:xfrm>
                  <a:off x="2862" y="2308"/>
                  <a:ext cx="472" cy="472"/>
                </a:xfrm>
                <a:prstGeom prst="ellipse">
                  <a:avLst/>
                </a:prstGeom>
                <a:solidFill>
                  <a:srgbClr val="634701"/>
                </a:solidFill>
                <a:ln w="9525">
                  <a:noFill/>
                  <a:round/>
                  <a:headEnd/>
                  <a:tailEnd/>
                </a:ln>
              </p:spPr>
              <p:txBody>
                <a:bodyPr wrap="none" anchor="ctr"/>
                <a:lstStyle/>
                <a:p>
                  <a:endParaRPr lang="zh-CN" altLang="en-US"/>
                </a:p>
              </p:txBody>
            </p:sp>
            <p:sp>
              <p:nvSpPr>
                <p:cNvPr id="2071" name="Oval 87"/>
                <p:cNvSpPr>
                  <a:spLocks noChangeArrowheads="1"/>
                </p:cNvSpPr>
                <p:nvPr/>
              </p:nvSpPr>
              <p:spPr bwMode="auto">
                <a:xfrm>
                  <a:off x="2915" y="2361"/>
                  <a:ext cx="366" cy="366"/>
                </a:xfrm>
                <a:prstGeom prst="ellipse">
                  <a:avLst/>
                </a:prstGeom>
                <a:solidFill>
                  <a:srgbClr val="FFD48F"/>
                </a:solidFill>
                <a:ln w="9525">
                  <a:noFill/>
                  <a:round/>
                  <a:headEnd/>
                  <a:tailEnd/>
                </a:ln>
              </p:spPr>
              <p:txBody>
                <a:bodyPr wrap="none" anchor="ctr"/>
                <a:lstStyle/>
                <a:p>
                  <a:endParaRPr lang="zh-CN" altLang="en-US"/>
                </a:p>
              </p:txBody>
            </p:sp>
            <p:sp>
              <p:nvSpPr>
                <p:cNvPr id="2072" name="Oval 88"/>
                <p:cNvSpPr>
                  <a:spLocks noChangeArrowheads="1"/>
                </p:cNvSpPr>
                <p:nvPr/>
              </p:nvSpPr>
              <p:spPr bwMode="auto">
                <a:xfrm>
                  <a:off x="2675" y="2361"/>
                  <a:ext cx="366" cy="366"/>
                </a:xfrm>
                <a:prstGeom prst="ellipse">
                  <a:avLst/>
                </a:prstGeom>
                <a:solidFill>
                  <a:srgbClr val="FFD48F"/>
                </a:solidFill>
                <a:ln w="9525">
                  <a:noFill/>
                  <a:round/>
                  <a:headEnd/>
                  <a:tailEnd/>
                </a:ln>
              </p:spPr>
              <p:txBody>
                <a:bodyPr wrap="none" anchor="ctr"/>
                <a:lstStyle/>
                <a:p>
                  <a:endParaRPr lang="zh-CN" altLang="en-US"/>
                </a:p>
              </p:txBody>
            </p:sp>
          </p:grpSp>
        </p:grpSp>
        <p:sp>
          <p:nvSpPr>
            <p:cNvPr id="2064" name="Oval 89"/>
            <p:cNvSpPr>
              <a:spLocks noChangeArrowheads="1"/>
            </p:cNvSpPr>
            <p:nvPr/>
          </p:nvSpPr>
          <p:spPr bwMode="auto">
            <a:xfrm>
              <a:off x="2901" y="2400"/>
              <a:ext cx="144" cy="288"/>
            </a:xfrm>
            <a:prstGeom prst="ellipse">
              <a:avLst/>
            </a:prstGeom>
            <a:gradFill rotWithShape="0">
              <a:gsLst>
                <a:gs pos="0">
                  <a:srgbClr val="FFD48F"/>
                </a:gs>
                <a:gs pos="50000">
                  <a:srgbClr val="DCB77B"/>
                </a:gs>
                <a:gs pos="100000">
                  <a:srgbClr val="FFD48F"/>
                </a:gs>
              </a:gsLst>
              <a:lin ang="0" scaled="1"/>
            </a:gradFill>
            <a:ln w="9525">
              <a:noFill/>
              <a:round/>
              <a:headEnd/>
              <a:tailEnd type="none" w="sm"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out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out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ox(ou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p>
            <a:fld id="{539D8358-46FE-4856-AB51-B3584E1453B0}" type="slidenum">
              <a:rPr lang="en-US" altLang="zh-CN" smtClean="0"/>
              <a:pPr/>
              <a:t>29</a:t>
            </a:fld>
            <a:endParaRPr lang="en-US" altLang="zh-CN" smtClean="0"/>
          </a:p>
        </p:txBody>
      </p:sp>
      <p:sp>
        <p:nvSpPr>
          <p:cNvPr id="40963" name="Text Box 3"/>
          <p:cNvSpPr txBox="1">
            <a:spLocks noChangeArrowheads="1"/>
          </p:cNvSpPr>
          <p:nvPr/>
        </p:nvSpPr>
        <p:spPr bwMode="auto">
          <a:xfrm>
            <a:off x="838200" y="1052513"/>
            <a:ext cx="7924800" cy="3013075"/>
          </a:xfrm>
          <a:prstGeom prst="rect">
            <a:avLst/>
          </a:prstGeom>
          <a:noFill/>
          <a:ln w="9525">
            <a:noFill/>
            <a:miter lim="800000"/>
            <a:headEnd/>
            <a:tailEnd/>
          </a:ln>
        </p:spPr>
        <p:txBody>
          <a:bodyPr>
            <a:spAutoFit/>
          </a:bodyPr>
          <a:lstStyle/>
          <a:p>
            <a:pPr>
              <a:lnSpc>
                <a:spcPct val="120000"/>
              </a:lnSpc>
              <a:spcBef>
                <a:spcPct val="50000"/>
              </a:spcBef>
            </a:pPr>
            <a:r>
              <a:rPr lang="en-US" altLang="zh-CN" sz="3200" b="1">
                <a:latin typeface="宋体" pitchFamily="2" charset="-122"/>
              </a:rPr>
              <a:t>    </a:t>
            </a:r>
            <a:r>
              <a:rPr lang="zh-CN" altLang="en-US" sz="3200" b="1">
                <a:latin typeface="宋体" pitchFamily="2" charset="-122"/>
              </a:rPr>
              <a:t>对于两个强度相等的不相干的点光源（物点），一个点光源的衍射图样的</a:t>
            </a:r>
            <a:r>
              <a:rPr lang="zh-CN" altLang="en-US" sz="3200" b="1">
                <a:solidFill>
                  <a:srgbClr val="CC0000"/>
                </a:solidFill>
                <a:latin typeface="宋体" pitchFamily="2" charset="-122"/>
              </a:rPr>
              <a:t>主极大</a:t>
            </a:r>
            <a:r>
              <a:rPr lang="zh-CN" altLang="en-US" sz="3200" b="1">
                <a:latin typeface="宋体" pitchFamily="2" charset="-122"/>
              </a:rPr>
              <a:t>刚好和另一点光源衍射图样的</a:t>
            </a:r>
            <a:r>
              <a:rPr lang="zh-CN" altLang="en-US" sz="3200" b="1">
                <a:solidFill>
                  <a:srgbClr val="CC0000"/>
                </a:solidFill>
                <a:latin typeface="宋体" pitchFamily="2" charset="-122"/>
              </a:rPr>
              <a:t>第一极小</a:t>
            </a:r>
            <a:r>
              <a:rPr lang="zh-CN" altLang="en-US" sz="3200" b="1">
                <a:latin typeface="宋体" pitchFamily="2" charset="-122"/>
              </a:rPr>
              <a:t>相</a:t>
            </a:r>
            <a:r>
              <a:rPr lang="zh-CN" altLang="en-US" sz="3200" b="1">
                <a:solidFill>
                  <a:srgbClr val="CC0000"/>
                </a:solidFill>
                <a:latin typeface="宋体" pitchFamily="2" charset="-122"/>
              </a:rPr>
              <a:t>重合</a:t>
            </a:r>
            <a:r>
              <a:rPr lang="zh-CN" altLang="en-US" sz="3200" b="1">
                <a:latin typeface="宋体" pitchFamily="2" charset="-122"/>
              </a:rPr>
              <a:t>，这时两个点光源（或物点）恰为这一光学仪器所分辨</a:t>
            </a:r>
            <a:r>
              <a:rPr lang="en-US" altLang="zh-CN" sz="3200" b="1">
                <a:latin typeface="Times New Roman" pitchFamily="18" charset="0"/>
              </a:rPr>
              <a:t>.</a:t>
            </a:r>
            <a:endParaRPr lang="en-US" altLang="zh-CN" sz="3200" b="1">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C5D88094-9A28-4EB2-AB9F-D9603B255943}" type="slidenum">
              <a:rPr lang="en-US" altLang="zh-CN"/>
              <a:pPr/>
              <a:t>3</a:t>
            </a:fld>
            <a:endParaRPr lang="en-US" altLang="zh-CN"/>
          </a:p>
        </p:txBody>
      </p:sp>
      <p:sp>
        <p:nvSpPr>
          <p:cNvPr id="12290" name="Text Box 2"/>
          <p:cNvSpPr txBox="1">
            <a:spLocks noChangeArrowheads="1"/>
          </p:cNvSpPr>
          <p:nvPr/>
        </p:nvSpPr>
        <p:spPr bwMode="auto">
          <a:xfrm>
            <a:off x="533400" y="3200400"/>
            <a:ext cx="8229600" cy="1844675"/>
          </a:xfrm>
          <a:prstGeom prst="rect">
            <a:avLst/>
          </a:prstGeom>
          <a:noFill/>
          <a:ln w="9525">
            <a:noFill/>
            <a:miter lim="800000"/>
            <a:headEnd/>
            <a:tailEnd/>
          </a:ln>
          <a:effectLst/>
        </p:spPr>
        <p:txBody>
          <a:bodyPr>
            <a:spAutoFit/>
          </a:bodyPr>
          <a:lstStyle/>
          <a:p>
            <a:pPr indent="285750">
              <a:lnSpc>
                <a:spcPct val="120000"/>
              </a:lnSpc>
              <a:spcBef>
                <a:spcPct val="50000"/>
              </a:spcBef>
              <a:buClr>
                <a:schemeClr val="tx2"/>
              </a:buClr>
              <a:buFont typeface="Wingdings" pitchFamily="2" charset="2"/>
              <a:buNone/>
            </a:pPr>
            <a:r>
              <a:rPr kumimoji="1" lang="en-US" altLang="zh-CN" sz="3200" b="1">
                <a:solidFill>
                  <a:srgbClr val="080808"/>
                </a:solidFill>
                <a:latin typeface="Times New Roman" pitchFamily="18" charset="0"/>
              </a:rPr>
              <a:t>     </a:t>
            </a:r>
            <a:r>
              <a:rPr kumimoji="1" lang="zh-CN" altLang="en-US" sz="3200" b="1">
                <a:solidFill>
                  <a:srgbClr val="CC0000"/>
                </a:solidFill>
                <a:latin typeface="Times New Roman" pitchFamily="18" charset="0"/>
              </a:rPr>
              <a:t>二    了解</a:t>
            </a:r>
            <a:r>
              <a:rPr kumimoji="1" lang="zh-CN" altLang="en-US" sz="3200" b="1">
                <a:solidFill>
                  <a:srgbClr val="080808"/>
                </a:solidFill>
                <a:latin typeface="Times New Roman" pitchFamily="18" charset="0"/>
              </a:rPr>
              <a:t>用波带法来分析单缝的夫琅禾费衍射条纹分布规律的方法，会分析缝宽及波长对衍射条纹分布的影响</a:t>
            </a:r>
            <a:r>
              <a:rPr kumimoji="1" lang="en-US" altLang="zh-CN" sz="3200" b="1">
                <a:solidFill>
                  <a:srgbClr val="080808"/>
                </a:solidFill>
                <a:latin typeface="Times New Roman" pitchFamily="18" charset="0"/>
              </a:rPr>
              <a:t>.</a:t>
            </a:r>
            <a:endParaRPr kumimoji="1" lang="en-US" altLang="zh-CN" sz="3200">
              <a:solidFill>
                <a:srgbClr val="080808"/>
              </a:solidFill>
              <a:latin typeface="Times New Roman" pitchFamily="18" charset="0"/>
            </a:endParaRPr>
          </a:p>
        </p:txBody>
      </p:sp>
      <p:sp>
        <p:nvSpPr>
          <p:cNvPr id="12292" name="Text Box 4"/>
          <p:cNvSpPr txBox="1">
            <a:spLocks noChangeArrowheads="1"/>
          </p:cNvSpPr>
          <p:nvPr/>
        </p:nvSpPr>
        <p:spPr bwMode="auto">
          <a:xfrm>
            <a:off x="457200" y="1600200"/>
            <a:ext cx="8305800" cy="1260475"/>
          </a:xfrm>
          <a:prstGeom prst="rect">
            <a:avLst/>
          </a:prstGeom>
          <a:noFill/>
          <a:ln w="9525">
            <a:noFill/>
            <a:miter lim="800000"/>
            <a:headEnd/>
            <a:tailEnd/>
          </a:ln>
          <a:effectLst/>
        </p:spPr>
        <p:txBody>
          <a:bodyPr>
            <a:spAutoFit/>
          </a:bodyPr>
          <a:lstStyle/>
          <a:p>
            <a:pPr indent="95250">
              <a:lnSpc>
                <a:spcPct val="120000"/>
              </a:lnSpc>
              <a:spcBef>
                <a:spcPct val="50000"/>
              </a:spcBef>
              <a:buClr>
                <a:schemeClr val="tx2"/>
              </a:buClr>
              <a:buFont typeface="Wingdings" pitchFamily="2" charset="2"/>
              <a:buNone/>
            </a:pPr>
            <a:r>
              <a:rPr kumimoji="1" lang="zh-CN" altLang="en-US" sz="3200" b="1">
                <a:solidFill>
                  <a:srgbClr val="CC0000"/>
                </a:solidFill>
                <a:latin typeface="Times New Roman" pitchFamily="18" charset="0"/>
              </a:rPr>
              <a:t>　   一    了解</a:t>
            </a:r>
            <a:r>
              <a:rPr kumimoji="1" lang="zh-CN" altLang="en-US" sz="3200" b="1">
                <a:solidFill>
                  <a:srgbClr val="080808"/>
                </a:solidFill>
                <a:latin typeface="Times New Roman" pitchFamily="18" charset="0"/>
              </a:rPr>
              <a:t>惠更斯－菲涅耳原理及它对光的衍射现象的定性解释</a:t>
            </a:r>
            <a:r>
              <a:rPr kumimoji="1" lang="en-US" altLang="zh-CN" sz="3200" b="1">
                <a:solidFill>
                  <a:srgbClr val="080808"/>
                </a:solidFill>
                <a:latin typeface="Times New Roman" pitchFamily="18" charset="0"/>
              </a:rPr>
              <a:t>.</a:t>
            </a:r>
            <a:endParaRPr kumimoji="1" lang="en-US" altLang="zh-CN" sz="3200">
              <a:solidFill>
                <a:srgbClr val="080808"/>
              </a:solidFill>
              <a:latin typeface="Times New Roman" pitchFamily="18" charset="0"/>
            </a:endParaRPr>
          </a:p>
        </p:txBody>
      </p:sp>
      <p:sp>
        <p:nvSpPr>
          <p:cNvPr id="12293" name="Rectangle 5"/>
          <p:cNvSpPr>
            <a:spLocks noChangeArrowheads="1"/>
          </p:cNvSpPr>
          <p:nvPr/>
        </p:nvSpPr>
        <p:spPr bwMode="auto">
          <a:xfrm>
            <a:off x="5334000" y="101600"/>
            <a:ext cx="3455988"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11-0  </a:t>
            </a:r>
            <a:r>
              <a:rPr kumimoji="1" lang="zh-CN" altLang="en-US" sz="2800" b="1">
                <a:solidFill>
                  <a:srgbClr val="000066"/>
                </a:solidFill>
                <a:latin typeface="楷体_GB2312" pitchFamily="49" charset="-122"/>
                <a:ea typeface="楷体_GB2312" pitchFamily="49" charset="-122"/>
              </a:rPr>
              <a:t>教学基本要求</a:t>
            </a:r>
          </a:p>
        </p:txBody>
      </p:sp>
      <p:sp>
        <p:nvSpPr>
          <p:cNvPr id="12294" name="Oval 6"/>
          <p:cNvSpPr>
            <a:spLocks noChangeArrowheads="1"/>
          </p:cNvSpPr>
          <p:nvPr/>
        </p:nvSpPr>
        <p:spPr bwMode="auto">
          <a:xfrm>
            <a:off x="4956175" y="620713"/>
            <a:ext cx="382428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灯片编号占位符 1"/>
          <p:cNvSpPr>
            <a:spLocks noGrp="1"/>
          </p:cNvSpPr>
          <p:nvPr>
            <p:ph type="sldNum" sz="quarter" idx="10"/>
          </p:nvPr>
        </p:nvSpPr>
        <p:spPr>
          <a:noFill/>
        </p:spPr>
        <p:txBody>
          <a:bodyPr/>
          <a:lstStyle/>
          <a:p>
            <a:fld id="{73CE2B2F-EBDC-452B-8ACC-4897437CB669}" type="slidenum">
              <a:rPr lang="en-US" altLang="zh-CN" smtClean="0"/>
              <a:pPr/>
              <a:t>30</a:t>
            </a:fld>
            <a:endParaRPr lang="en-US" altLang="zh-CN" smtClean="0"/>
          </a:p>
        </p:txBody>
      </p:sp>
      <p:sp>
        <p:nvSpPr>
          <p:cNvPr id="3083" name="Text Box 22"/>
          <p:cNvSpPr txBox="1">
            <a:spLocks noChangeArrowheads="1"/>
          </p:cNvSpPr>
          <p:nvPr/>
        </p:nvSpPr>
        <p:spPr bwMode="auto">
          <a:xfrm>
            <a:off x="685800" y="882650"/>
            <a:ext cx="6019800" cy="641350"/>
          </a:xfrm>
          <a:prstGeom prst="rect">
            <a:avLst/>
          </a:prstGeom>
          <a:noFill/>
          <a:ln w="9525">
            <a:noFill/>
            <a:miter lim="800000"/>
            <a:headEnd/>
            <a:tailEnd/>
          </a:ln>
        </p:spPr>
        <p:txBody>
          <a:bodyPr>
            <a:spAutoFit/>
          </a:bodyPr>
          <a:lstStyle/>
          <a:p>
            <a:pPr>
              <a:spcBef>
                <a:spcPct val="50000"/>
              </a:spcBef>
            </a:pPr>
            <a:r>
              <a:rPr lang="zh-CN" altLang="zh-CN" sz="3600" b="1">
                <a:solidFill>
                  <a:srgbClr val="CC0000"/>
                </a:solidFill>
                <a:latin typeface="宋体" pitchFamily="2" charset="-122"/>
              </a:rPr>
              <a:t>三  光学仪器的分辨本领</a:t>
            </a:r>
            <a:endParaRPr lang="zh-CN" altLang="en-US" sz="3600" b="1">
              <a:latin typeface="宋体" pitchFamily="2" charset="-122"/>
            </a:endParaRPr>
          </a:p>
        </p:txBody>
      </p:sp>
      <p:grpSp>
        <p:nvGrpSpPr>
          <p:cNvPr id="2" name="Group 2"/>
          <p:cNvGrpSpPr>
            <a:grpSpLocks/>
          </p:cNvGrpSpPr>
          <p:nvPr/>
        </p:nvGrpSpPr>
        <p:grpSpPr bwMode="auto">
          <a:xfrm>
            <a:off x="762000" y="1752600"/>
            <a:ext cx="7696200" cy="3657600"/>
            <a:chOff x="240" y="768"/>
            <a:chExt cx="5328" cy="1968"/>
          </a:xfrm>
        </p:grpSpPr>
        <p:sp>
          <p:nvSpPr>
            <p:cNvPr id="3111" name="Rectangle 3"/>
            <p:cNvSpPr>
              <a:spLocks noChangeArrowheads="1"/>
            </p:cNvSpPr>
            <p:nvPr/>
          </p:nvSpPr>
          <p:spPr bwMode="auto">
            <a:xfrm>
              <a:off x="240" y="768"/>
              <a:ext cx="5328" cy="1968"/>
            </a:xfrm>
            <a:prstGeom prst="rect">
              <a:avLst/>
            </a:prstGeom>
            <a:solidFill>
              <a:schemeClr val="bg1"/>
            </a:solidFill>
            <a:ln w="9525">
              <a:solidFill>
                <a:schemeClr val="tx2"/>
              </a:solidFill>
              <a:miter lim="800000"/>
              <a:headEnd/>
              <a:tailEnd type="none" w="sm" len="lg"/>
            </a:ln>
          </p:spPr>
          <p:txBody>
            <a:bodyPr wrap="none" anchor="ctr"/>
            <a:lstStyle/>
            <a:p>
              <a:endParaRPr lang="zh-CN" altLang="en-US"/>
            </a:p>
          </p:txBody>
        </p:sp>
        <p:sp>
          <p:nvSpPr>
            <p:cNvPr id="3112" name="Rectangle 4" descr="深色下对角线"/>
            <p:cNvSpPr>
              <a:spLocks noChangeArrowheads="1"/>
            </p:cNvSpPr>
            <p:nvPr/>
          </p:nvSpPr>
          <p:spPr bwMode="auto">
            <a:xfrm>
              <a:off x="2064" y="1248"/>
              <a:ext cx="96" cy="240"/>
            </a:xfrm>
            <a:prstGeom prst="rect">
              <a:avLst/>
            </a:prstGeom>
            <a:pattFill prst="dkDnDiag">
              <a:fgClr>
                <a:srgbClr val="663300"/>
              </a:fgClr>
              <a:bgClr>
                <a:schemeClr val="accent1"/>
              </a:bgClr>
            </a:pattFill>
            <a:ln w="9525">
              <a:solidFill>
                <a:schemeClr val="tx1"/>
              </a:solidFill>
              <a:miter lim="800000"/>
              <a:headEnd/>
              <a:tailEnd/>
            </a:ln>
          </p:spPr>
          <p:txBody>
            <a:bodyPr wrap="none" anchor="ctr"/>
            <a:lstStyle/>
            <a:p>
              <a:endParaRPr lang="zh-CN" altLang="en-US"/>
            </a:p>
          </p:txBody>
        </p:sp>
        <p:sp>
          <p:nvSpPr>
            <p:cNvPr id="3113" name="Rectangle 5" descr="深色下对角线"/>
            <p:cNvSpPr>
              <a:spLocks noChangeArrowheads="1"/>
            </p:cNvSpPr>
            <p:nvPr/>
          </p:nvSpPr>
          <p:spPr bwMode="auto">
            <a:xfrm>
              <a:off x="2064" y="2064"/>
              <a:ext cx="96" cy="240"/>
            </a:xfrm>
            <a:prstGeom prst="rect">
              <a:avLst/>
            </a:prstGeom>
            <a:pattFill prst="dkDnDiag">
              <a:fgClr>
                <a:srgbClr val="663300"/>
              </a:fgClr>
              <a:bgClr>
                <a:schemeClr val="accent1"/>
              </a:bgClr>
            </a:pattFill>
            <a:ln w="9525">
              <a:solidFill>
                <a:schemeClr val="tx1"/>
              </a:solidFill>
              <a:miter lim="800000"/>
              <a:headEnd/>
              <a:tailEnd/>
            </a:ln>
          </p:spPr>
          <p:txBody>
            <a:bodyPr wrap="none" anchor="ctr"/>
            <a:lstStyle/>
            <a:p>
              <a:endParaRPr lang="zh-CN" altLang="en-US"/>
            </a:p>
          </p:txBody>
        </p:sp>
        <p:sp>
          <p:nvSpPr>
            <p:cNvPr id="3114" name="Oval 6"/>
            <p:cNvSpPr>
              <a:spLocks noChangeArrowheads="1"/>
            </p:cNvSpPr>
            <p:nvPr/>
          </p:nvSpPr>
          <p:spPr bwMode="auto">
            <a:xfrm>
              <a:off x="2064" y="1488"/>
              <a:ext cx="96" cy="576"/>
            </a:xfrm>
            <a:prstGeom prst="ellipse">
              <a:avLst/>
            </a:prstGeom>
            <a:solidFill>
              <a:schemeClr val="accent1"/>
            </a:solidFill>
            <a:ln w="9525">
              <a:solidFill>
                <a:srgbClr val="006666"/>
              </a:solidFill>
              <a:round/>
              <a:headEnd/>
              <a:tailEnd/>
            </a:ln>
          </p:spPr>
          <p:txBody>
            <a:bodyPr wrap="none" anchor="ctr"/>
            <a:lstStyle/>
            <a:p>
              <a:endParaRPr lang="zh-CN" altLang="en-US"/>
            </a:p>
          </p:txBody>
        </p:sp>
        <p:sp>
          <p:nvSpPr>
            <p:cNvPr id="3115" name="Line 7"/>
            <p:cNvSpPr>
              <a:spLocks noChangeShapeType="1"/>
            </p:cNvSpPr>
            <p:nvPr/>
          </p:nvSpPr>
          <p:spPr bwMode="auto">
            <a:xfrm>
              <a:off x="480" y="1776"/>
              <a:ext cx="3648" cy="0"/>
            </a:xfrm>
            <a:prstGeom prst="line">
              <a:avLst/>
            </a:prstGeom>
            <a:noFill/>
            <a:ln w="12700">
              <a:solidFill>
                <a:schemeClr val="tx1"/>
              </a:solidFill>
              <a:prstDash val="lgDashDot"/>
              <a:round/>
              <a:headEnd/>
              <a:tailEnd/>
            </a:ln>
          </p:spPr>
          <p:txBody>
            <a:bodyPr wrap="none" anchor="ctr"/>
            <a:lstStyle/>
            <a:p>
              <a:endParaRPr lang="zh-CN" altLang="en-US"/>
            </a:p>
          </p:txBody>
        </p:sp>
        <p:grpSp>
          <p:nvGrpSpPr>
            <p:cNvPr id="3" name="Group 8"/>
            <p:cNvGrpSpPr>
              <a:grpSpLocks/>
            </p:cNvGrpSpPr>
            <p:nvPr/>
          </p:nvGrpSpPr>
          <p:grpSpPr bwMode="auto">
            <a:xfrm>
              <a:off x="480" y="1248"/>
              <a:ext cx="491" cy="912"/>
              <a:chOff x="480" y="1248"/>
              <a:chExt cx="491" cy="912"/>
            </a:xfrm>
          </p:grpSpPr>
          <p:sp>
            <p:nvSpPr>
              <p:cNvPr id="3121" name="Text Box 9"/>
              <p:cNvSpPr txBox="1">
                <a:spLocks noChangeArrowheads="1"/>
              </p:cNvSpPr>
              <p:nvPr/>
            </p:nvSpPr>
            <p:spPr bwMode="auto">
              <a:xfrm>
                <a:off x="719" y="1488"/>
                <a:ext cx="251" cy="279"/>
              </a:xfrm>
              <a:prstGeom prst="rect">
                <a:avLst/>
              </a:prstGeom>
              <a:noFill/>
              <a:ln w="9525">
                <a:noFill/>
                <a:miter lim="800000"/>
                <a:headEnd/>
                <a:tailEnd/>
              </a:ln>
            </p:spPr>
            <p:txBody>
              <a:bodyPr wrap="none">
                <a:spAutoFit/>
              </a:bodyPr>
              <a:lstStyle/>
              <a:p>
                <a:pPr>
                  <a:spcBef>
                    <a:spcPct val="50000"/>
                  </a:spcBef>
                </a:pPr>
                <a:r>
                  <a:rPr lang="en-US" altLang="zh-CN" sz="2800" b="1">
                    <a:solidFill>
                      <a:srgbClr val="FF0000"/>
                    </a:solidFill>
                    <a:latin typeface="Times New Roman" pitchFamily="18" charset="0"/>
                  </a:rPr>
                  <a:t>*</a:t>
                </a:r>
                <a:endParaRPr lang="en-US" altLang="zh-CN" sz="2800" b="1">
                  <a:latin typeface="Times New Roman" pitchFamily="18" charset="0"/>
                </a:endParaRPr>
              </a:p>
            </p:txBody>
          </p:sp>
          <p:sp>
            <p:nvSpPr>
              <p:cNvPr id="3122" name="Text Box 10"/>
              <p:cNvSpPr txBox="1">
                <a:spLocks noChangeArrowheads="1"/>
              </p:cNvSpPr>
              <p:nvPr/>
            </p:nvSpPr>
            <p:spPr bwMode="auto">
              <a:xfrm>
                <a:off x="720" y="1776"/>
                <a:ext cx="251" cy="279"/>
              </a:xfrm>
              <a:prstGeom prst="rect">
                <a:avLst/>
              </a:prstGeom>
              <a:noFill/>
              <a:ln w="9525">
                <a:noFill/>
                <a:miter lim="800000"/>
                <a:headEnd/>
                <a:tailEnd/>
              </a:ln>
            </p:spPr>
            <p:txBody>
              <a:bodyPr wrap="none">
                <a:spAutoFit/>
              </a:bodyPr>
              <a:lstStyle/>
              <a:p>
                <a:pPr>
                  <a:spcBef>
                    <a:spcPct val="50000"/>
                  </a:spcBef>
                </a:pPr>
                <a:r>
                  <a:rPr lang="en-US" altLang="zh-CN" sz="2800" b="1">
                    <a:solidFill>
                      <a:srgbClr val="FF0000"/>
                    </a:solidFill>
                    <a:latin typeface="Times New Roman" pitchFamily="18" charset="0"/>
                  </a:rPr>
                  <a:t>*</a:t>
                </a:r>
                <a:endParaRPr lang="en-US" altLang="zh-CN" sz="2800" b="1">
                  <a:latin typeface="Times New Roman" pitchFamily="18" charset="0"/>
                </a:endParaRPr>
              </a:p>
            </p:txBody>
          </p:sp>
          <p:graphicFrame>
            <p:nvGraphicFramePr>
              <p:cNvPr id="3080" name="Object 11"/>
              <p:cNvGraphicFramePr>
                <a:graphicFrameLocks noChangeAspect="1"/>
              </p:cNvGraphicFramePr>
              <p:nvPr/>
            </p:nvGraphicFramePr>
            <p:xfrm>
              <a:off x="480" y="1248"/>
              <a:ext cx="318" cy="484"/>
            </p:xfrm>
            <a:graphic>
              <a:graphicData uri="http://schemas.openxmlformats.org/presentationml/2006/ole">
                <p:oleObj spid="_x0000_s38938" name="Equation" r:id="rId3" imgW="139579" imgH="215713" progId="Equation.3">
                  <p:embed/>
                </p:oleObj>
              </a:graphicData>
            </a:graphic>
          </p:graphicFrame>
          <p:graphicFrame>
            <p:nvGraphicFramePr>
              <p:cNvPr id="3081" name="Object 12"/>
              <p:cNvGraphicFramePr>
                <a:graphicFrameLocks noChangeAspect="1"/>
              </p:cNvGraphicFramePr>
              <p:nvPr/>
            </p:nvGraphicFramePr>
            <p:xfrm>
              <a:off x="480" y="1680"/>
              <a:ext cx="338" cy="480"/>
            </p:xfrm>
            <a:graphic>
              <a:graphicData uri="http://schemas.openxmlformats.org/presentationml/2006/ole">
                <p:oleObj spid="_x0000_s38939" name="Equation" r:id="rId4" imgW="152268" imgH="215713" progId="Equation.3">
                  <p:embed/>
                </p:oleObj>
              </a:graphicData>
            </a:graphic>
          </p:graphicFrame>
        </p:grpSp>
        <p:sp>
          <p:nvSpPr>
            <p:cNvPr id="3117" name="Line 13"/>
            <p:cNvSpPr>
              <a:spLocks noChangeShapeType="1"/>
            </p:cNvSpPr>
            <p:nvPr/>
          </p:nvSpPr>
          <p:spPr bwMode="auto">
            <a:xfrm flipH="1">
              <a:off x="1776" y="1488"/>
              <a:ext cx="288"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3118" name="Line 14"/>
            <p:cNvSpPr>
              <a:spLocks noChangeShapeType="1"/>
            </p:cNvSpPr>
            <p:nvPr/>
          </p:nvSpPr>
          <p:spPr bwMode="auto">
            <a:xfrm flipH="1">
              <a:off x="1776" y="2064"/>
              <a:ext cx="288"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3119" name="Line 15"/>
            <p:cNvSpPr>
              <a:spLocks noChangeShapeType="1"/>
            </p:cNvSpPr>
            <p:nvPr/>
          </p:nvSpPr>
          <p:spPr bwMode="auto">
            <a:xfrm>
              <a:off x="2160" y="2160"/>
              <a:ext cx="1296" cy="0"/>
            </a:xfrm>
            <a:prstGeom prst="line">
              <a:avLst/>
            </a:prstGeom>
            <a:noFill/>
            <a:ln w="19050">
              <a:solidFill>
                <a:schemeClr val="tx1"/>
              </a:solidFill>
              <a:round/>
              <a:headEnd type="triangle" w="sm" len="lg"/>
              <a:tailEnd type="triangle" w="sm" len="lg"/>
            </a:ln>
          </p:spPr>
          <p:txBody>
            <a:bodyPr wrap="none" anchor="ctr"/>
            <a:lstStyle/>
            <a:p>
              <a:endParaRPr lang="zh-CN" altLang="en-US"/>
            </a:p>
          </p:txBody>
        </p:sp>
        <p:graphicFrame>
          <p:nvGraphicFramePr>
            <p:cNvPr id="3079" name="Object 16"/>
            <p:cNvGraphicFramePr>
              <a:graphicFrameLocks noChangeAspect="1"/>
            </p:cNvGraphicFramePr>
            <p:nvPr/>
          </p:nvGraphicFramePr>
          <p:xfrm>
            <a:off x="2640" y="1978"/>
            <a:ext cx="336" cy="326"/>
          </p:xfrm>
          <a:graphic>
            <a:graphicData uri="http://schemas.openxmlformats.org/presentationml/2006/ole">
              <p:oleObj spid="_x0000_s38940" name="公式" r:id="rId5" imgW="215713" imgH="304536" progId="Equation.3">
                <p:embed/>
              </p:oleObj>
            </a:graphicData>
          </a:graphic>
        </p:graphicFrame>
        <p:sp>
          <p:nvSpPr>
            <p:cNvPr id="42001" name="Rectangle 17"/>
            <p:cNvSpPr>
              <a:spLocks noChangeArrowheads="1"/>
            </p:cNvSpPr>
            <p:nvPr/>
          </p:nvSpPr>
          <p:spPr bwMode="auto">
            <a:xfrm>
              <a:off x="3429" y="1056"/>
              <a:ext cx="24" cy="1488"/>
            </a:xfrm>
            <a:prstGeom prst="rect">
              <a:avLst/>
            </a:prstGeom>
            <a:gradFill rotWithShape="0">
              <a:gsLst>
                <a:gs pos="0">
                  <a:schemeClr val="bg1"/>
                </a:gs>
                <a:gs pos="100000">
                  <a:schemeClr val="bg1">
                    <a:gamma/>
                    <a:shade val="0"/>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grpSp>
      <p:grpSp>
        <p:nvGrpSpPr>
          <p:cNvPr id="4" name="Group 18"/>
          <p:cNvGrpSpPr>
            <a:grpSpLocks/>
          </p:cNvGrpSpPr>
          <p:nvPr/>
        </p:nvGrpSpPr>
        <p:grpSpPr bwMode="auto">
          <a:xfrm>
            <a:off x="3535363" y="2822575"/>
            <a:ext cx="1247775" cy="981075"/>
            <a:chOff x="2208" y="1392"/>
            <a:chExt cx="864" cy="528"/>
          </a:xfrm>
        </p:grpSpPr>
        <p:sp>
          <p:nvSpPr>
            <p:cNvPr id="3109" name="Freeform 19"/>
            <p:cNvSpPr>
              <a:spLocks/>
            </p:cNvSpPr>
            <p:nvPr/>
          </p:nvSpPr>
          <p:spPr bwMode="auto">
            <a:xfrm>
              <a:off x="2208" y="1728"/>
              <a:ext cx="816" cy="192"/>
            </a:xfrm>
            <a:custGeom>
              <a:avLst/>
              <a:gdLst>
                <a:gd name="T0" fmla="*/ 816 w 816"/>
                <a:gd name="T1" fmla="*/ 0 h 192"/>
                <a:gd name="T2" fmla="*/ 0 w 816"/>
                <a:gd name="T3" fmla="*/ 96 h 192"/>
                <a:gd name="T4" fmla="*/ 816 w 816"/>
                <a:gd name="T5" fmla="*/ 192 h 192"/>
                <a:gd name="T6" fmla="*/ 816 w 816"/>
                <a:gd name="T7" fmla="*/ 0 h 192"/>
                <a:gd name="T8" fmla="*/ 0 60000 65536"/>
                <a:gd name="T9" fmla="*/ 0 60000 65536"/>
                <a:gd name="T10" fmla="*/ 0 60000 65536"/>
                <a:gd name="T11" fmla="*/ 0 60000 65536"/>
                <a:gd name="T12" fmla="*/ 0 w 816"/>
                <a:gd name="T13" fmla="*/ 0 h 192"/>
                <a:gd name="T14" fmla="*/ 816 w 816"/>
                <a:gd name="T15" fmla="*/ 192 h 192"/>
              </a:gdLst>
              <a:ahLst/>
              <a:cxnLst>
                <a:cxn ang="T8">
                  <a:pos x="T0" y="T1"/>
                </a:cxn>
                <a:cxn ang="T9">
                  <a:pos x="T2" y="T3"/>
                </a:cxn>
                <a:cxn ang="T10">
                  <a:pos x="T4" y="T5"/>
                </a:cxn>
                <a:cxn ang="T11">
                  <a:pos x="T6" y="T7"/>
                </a:cxn>
              </a:cxnLst>
              <a:rect l="T12" t="T13" r="T14" b="T15"/>
              <a:pathLst>
                <a:path w="816" h="192">
                  <a:moveTo>
                    <a:pt x="816" y="0"/>
                  </a:moveTo>
                  <a:lnTo>
                    <a:pt x="0" y="96"/>
                  </a:lnTo>
                  <a:lnTo>
                    <a:pt x="816" y="192"/>
                  </a:lnTo>
                  <a:lnTo>
                    <a:pt x="816" y="0"/>
                  </a:lnTo>
                  <a:close/>
                </a:path>
              </a:pathLst>
            </a:custGeom>
            <a:gradFill rotWithShape="0">
              <a:gsLst>
                <a:gs pos="0">
                  <a:srgbClr val="FF0000"/>
                </a:gs>
                <a:gs pos="100000">
                  <a:srgbClr val="FFFFFF"/>
                </a:gs>
              </a:gsLst>
              <a:lin ang="0" scaled="1"/>
            </a:gradFill>
            <a:ln w="9525" cap="flat" cmpd="sng">
              <a:noFill/>
              <a:prstDash val="solid"/>
              <a:round/>
              <a:headEnd type="none" w="med" len="med"/>
              <a:tailEnd type="none" w="sm" len="lg"/>
            </a:ln>
          </p:spPr>
          <p:txBody>
            <a:bodyPr wrap="none"/>
            <a:lstStyle/>
            <a:p>
              <a:endParaRPr lang="zh-CN" altLang="en-US"/>
            </a:p>
          </p:txBody>
        </p:sp>
        <p:sp>
          <p:nvSpPr>
            <p:cNvPr id="3110" name="Arc 20"/>
            <p:cNvSpPr>
              <a:spLocks/>
            </p:cNvSpPr>
            <p:nvPr/>
          </p:nvSpPr>
          <p:spPr bwMode="auto">
            <a:xfrm>
              <a:off x="3024" y="1728"/>
              <a:ext cx="48" cy="187"/>
            </a:xfrm>
            <a:custGeom>
              <a:avLst/>
              <a:gdLst>
                <a:gd name="T0" fmla="*/ 0 w 25007"/>
                <a:gd name="T1" fmla="*/ 0 h 43200"/>
                <a:gd name="T2" fmla="*/ 0 w 25007"/>
                <a:gd name="T3" fmla="*/ 1 h 43200"/>
                <a:gd name="T4" fmla="*/ 0 w 25007"/>
                <a:gd name="T5" fmla="*/ 0 h 43200"/>
                <a:gd name="T6" fmla="*/ 0 60000 65536"/>
                <a:gd name="T7" fmla="*/ 0 60000 65536"/>
                <a:gd name="T8" fmla="*/ 0 60000 65536"/>
                <a:gd name="T9" fmla="*/ 0 w 25007"/>
                <a:gd name="T10" fmla="*/ 0 h 43200"/>
                <a:gd name="T11" fmla="*/ 25007 w 25007"/>
                <a:gd name="T12" fmla="*/ 43200 h 43200"/>
              </a:gdLst>
              <a:ahLst/>
              <a:cxnLst>
                <a:cxn ang="T6">
                  <a:pos x="T0" y="T1"/>
                </a:cxn>
                <a:cxn ang="T7">
                  <a:pos x="T2" y="T3"/>
                </a:cxn>
                <a:cxn ang="T8">
                  <a:pos x="T4" y="T5"/>
                </a:cxn>
              </a:cxnLst>
              <a:rect l="T9" t="T10" r="T11" b="T12"/>
              <a:pathLst>
                <a:path w="25007" h="43200" fill="none" extrusionOk="0">
                  <a:moveTo>
                    <a:pt x="3406" y="0"/>
                  </a:moveTo>
                  <a:cubicBezTo>
                    <a:pt x="15336" y="0"/>
                    <a:pt x="25007" y="9670"/>
                    <a:pt x="25007" y="21600"/>
                  </a:cubicBezTo>
                  <a:cubicBezTo>
                    <a:pt x="25007" y="33529"/>
                    <a:pt x="15336" y="43200"/>
                    <a:pt x="3407" y="43200"/>
                  </a:cubicBezTo>
                  <a:cubicBezTo>
                    <a:pt x="2265" y="43200"/>
                    <a:pt x="1126" y="43109"/>
                    <a:pt x="0" y="42929"/>
                  </a:cubicBezTo>
                </a:path>
                <a:path w="25007" h="43200" stroke="0" extrusionOk="0">
                  <a:moveTo>
                    <a:pt x="3406" y="0"/>
                  </a:moveTo>
                  <a:cubicBezTo>
                    <a:pt x="15336" y="0"/>
                    <a:pt x="25007" y="9670"/>
                    <a:pt x="25007" y="21600"/>
                  </a:cubicBezTo>
                  <a:cubicBezTo>
                    <a:pt x="25007" y="33529"/>
                    <a:pt x="15336" y="43200"/>
                    <a:pt x="3407" y="43200"/>
                  </a:cubicBezTo>
                  <a:cubicBezTo>
                    <a:pt x="2265" y="43200"/>
                    <a:pt x="1126" y="43109"/>
                    <a:pt x="0" y="42929"/>
                  </a:cubicBezTo>
                  <a:lnTo>
                    <a:pt x="3407" y="21600"/>
                  </a:lnTo>
                  <a:close/>
                </a:path>
              </a:pathLst>
            </a:custGeom>
            <a:noFill/>
            <a:ln w="28575">
              <a:solidFill>
                <a:srgbClr val="FF0000"/>
              </a:solidFill>
              <a:round/>
              <a:headEnd type="none" w="sm" len="lg"/>
              <a:tailEnd type="none" w="sm" len="lg"/>
            </a:ln>
          </p:spPr>
          <p:txBody>
            <a:bodyPr wrap="none" anchor="ctr"/>
            <a:lstStyle/>
            <a:p>
              <a:endParaRPr lang="zh-CN" altLang="en-US"/>
            </a:p>
          </p:txBody>
        </p:sp>
        <p:graphicFrame>
          <p:nvGraphicFramePr>
            <p:cNvPr id="3078" name="Object 21"/>
            <p:cNvGraphicFramePr>
              <a:graphicFrameLocks noChangeAspect="1"/>
            </p:cNvGraphicFramePr>
            <p:nvPr/>
          </p:nvGraphicFramePr>
          <p:xfrm>
            <a:off x="2688" y="1392"/>
            <a:ext cx="266" cy="384"/>
          </p:xfrm>
          <a:graphic>
            <a:graphicData uri="http://schemas.openxmlformats.org/presentationml/2006/ole">
              <p:oleObj spid="_x0000_s38941" name="公式" r:id="rId6" imgW="5142600" imgH="7423560" progId="Equation.3">
                <p:embed/>
              </p:oleObj>
            </a:graphicData>
          </a:graphic>
        </p:graphicFrame>
      </p:grpSp>
      <p:grpSp>
        <p:nvGrpSpPr>
          <p:cNvPr id="5" name="Group 23"/>
          <p:cNvGrpSpPr>
            <a:grpSpLocks/>
          </p:cNvGrpSpPr>
          <p:nvPr/>
        </p:nvGrpSpPr>
        <p:grpSpPr bwMode="auto">
          <a:xfrm>
            <a:off x="1570038" y="3352800"/>
            <a:ext cx="3813175" cy="534988"/>
            <a:chOff x="816" y="1632"/>
            <a:chExt cx="2640" cy="288"/>
          </a:xfrm>
        </p:grpSpPr>
        <p:sp>
          <p:nvSpPr>
            <p:cNvPr id="3107" name="Line 24"/>
            <p:cNvSpPr>
              <a:spLocks noChangeShapeType="1"/>
            </p:cNvSpPr>
            <p:nvPr/>
          </p:nvSpPr>
          <p:spPr bwMode="auto">
            <a:xfrm flipV="1">
              <a:off x="816" y="1632"/>
              <a:ext cx="2640" cy="288"/>
            </a:xfrm>
            <a:prstGeom prst="line">
              <a:avLst/>
            </a:prstGeom>
            <a:noFill/>
            <a:ln w="19050">
              <a:solidFill>
                <a:srgbClr val="009900"/>
              </a:solidFill>
              <a:round/>
              <a:headEnd/>
              <a:tailEnd/>
            </a:ln>
          </p:spPr>
          <p:txBody>
            <a:bodyPr wrap="none" anchor="ctr"/>
            <a:lstStyle/>
            <a:p>
              <a:endParaRPr lang="zh-CN" altLang="en-US"/>
            </a:p>
          </p:txBody>
        </p:sp>
        <p:sp>
          <p:nvSpPr>
            <p:cNvPr id="3108" name="Line 25"/>
            <p:cNvSpPr>
              <a:spLocks noChangeShapeType="1"/>
            </p:cNvSpPr>
            <p:nvPr/>
          </p:nvSpPr>
          <p:spPr bwMode="auto">
            <a:xfrm>
              <a:off x="816" y="1632"/>
              <a:ext cx="2640" cy="288"/>
            </a:xfrm>
            <a:prstGeom prst="line">
              <a:avLst/>
            </a:prstGeom>
            <a:noFill/>
            <a:ln w="19050">
              <a:solidFill>
                <a:srgbClr val="0000FF"/>
              </a:solidFill>
              <a:round/>
              <a:headEnd/>
              <a:tailEnd/>
            </a:ln>
          </p:spPr>
          <p:txBody>
            <a:bodyPr wrap="none" anchor="ctr"/>
            <a:lstStyle/>
            <a:p>
              <a:endParaRPr lang="zh-CN" altLang="en-US"/>
            </a:p>
          </p:txBody>
        </p:sp>
      </p:grpSp>
      <p:grpSp>
        <p:nvGrpSpPr>
          <p:cNvPr id="6" name="Group 26"/>
          <p:cNvGrpSpPr>
            <a:grpSpLocks/>
          </p:cNvGrpSpPr>
          <p:nvPr/>
        </p:nvGrpSpPr>
        <p:grpSpPr bwMode="auto">
          <a:xfrm>
            <a:off x="6794500" y="3179763"/>
            <a:ext cx="762000" cy="892175"/>
            <a:chOff x="4416" y="1536"/>
            <a:chExt cx="528" cy="480"/>
          </a:xfrm>
        </p:grpSpPr>
        <p:sp>
          <p:nvSpPr>
            <p:cNvPr id="3106" name="Line 27"/>
            <p:cNvSpPr>
              <a:spLocks noChangeShapeType="1"/>
            </p:cNvSpPr>
            <p:nvPr/>
          </p:nvSpPr>
          <p:spPr bwMode="auto">
            <a:xfrm>
              <a:off x="4416" y="1632"/>
              <a:ext cx="0" cy="288"/>
            </a:xfrm>
            <a:prstGeom prst="line">
              <a:avLst/>
            </a:prstGeom>
            <a:noFill/>
            <a:ln w="12700">
              <a:solidFill>
                <a:srgbClr val="FF0000"/>
              </a:solidFill>
              <a:round/>
              <a:headEnd type="triangle" w="sm" len="lg"/>
              <a:tailEnd type="triangle" w="sm" len="lg"/>
            </a:ln>
          </p:spPr>
          <p:txBody>
            <a:bodyPr wrap="none" anchor="ctr"/>
            <a:lstStyle/>
            <a:p>
              <a:endParaRPr lang="zh-CN" altLang="en-US"/>
            </a:p>
          </p:txBody>
        </p:sp>
        <p:graphicFrame>
          <p:nvGraphicFramePr>
            <p:cNvPr id="3077" name="Object 28"/>
            <p:cNvGraphicFramePr>
              <a:graphicFrameLocks noChangeAspect="1"/>
            </p:cNvGraphicFramePr>
            <p:nvPr/>
          </p:nvGraphicFramePr>
          <p:xfrm>
            <a:off x="4595" y="1536"/>
            <a:ext cx="349" cy="480"/>
          </p:xfrm>
          <a:graphic>
            <a:graphicData uri="http://schemas.openxmlformats.org/presentationml/2006/ole">
              <p:oleObj spid="_x0000_s38942" name="公式" r:id="rId7" imgW="8290800" imgH="10282320" progId="Equation.3">
                <p:embed/>
              </p:oleObj>
            </a:graphicData>
          </a:graphic>
        </p:graphicFrame>
      </p:grpSp>
      <p:graphicFrame>
        <p:nvGraphicFramePr>
          <p:cNvPr id="42013" name="Object 29"/>
          <p:cNvGraphicFramePr>
            <a:graphicFrameLocks noChangeAspect="1"/>
          </p:cNvGraphicFramePr>
          <p:nvPr/>
        </p:nvGraphicFramePr>
        <p:xfrm>
          <a:off x="5580063" y="4437063"/>
          <a:ext cx="2867025" cy="1238250"/>
        </p:xfrm>
        <a:graphic>
          <a:graphicData uri="http://schemas.openxmlformats.org/presentationml/2006/ole">
            <p:oleObj spid="_x0000_s38943" name="Equation" r:id="rId8" imgW="1180588" imgH="418918" progId="Equation.3">
              <p:embed/>
            </p:oleObj>
          </a:graphicData>
        </a:graphic>
      </p:graphicFrame>
      <p:graphicFrame>
        <p:nvGraphicFramePr>
          <p:cNvPr id="42024" name="Object 40"/>
          <p:cNvGraphicFramePr>
            <a:graphicFrameLocks noChangeAspect="1"/>
          </p:cNvGraphicFramePr>
          <p:nvPr/>
        </p:nvGraphicFramePr>
        <p:xfrm>
          <a:off x="5638800" y="1819275"/>
          <a:ext cx="2482850" cy="1076325"/>
        </p:xfrm>
        <a:graphic>
          <a:graphicData uri="http://schemas.openxmlformats.org/presentationml/2006/ole">
            <p:oleObj spid="_x0000_s38944" name="Equation" r:id="rId9" imgW="2082800" imgH="787400" progId="Equation.3">
              <p:embed/>
            </p:oleObj>
          </a:graphicData>
        </a:graphic>
      </p:graphicFrame>
      <p:grpSp>
        <p:nvGrpSpPr>
          <p:cNvPr id="7" name="Group 62"/>
          <p:cNvGrpSpPr>
            <a:grpSpLocks/>
          </p:cNvGrpSpPr>
          <p:nvPr/>
        </p:nvGrpSpPr>
        <p:grpSpPr bwMode="auto">
          <a:xfrm>
            <a:off x="1039813" y="1781175"/>
            <a:ext cx="4141787" cy="2420938"/>
            <a:chOff x="655" y="1152"/>
            <a:chExt cx="2609" cy="1525"/>
          </a:xfrm>
        </p:grpSpPr>
        <p:grpSp>
          <p:nvGrpSpPr>
            <p:cNvPr id="8" name="Group 61"/>
            <p:cNvGrpSpPr>
              <a:grpSpLocks/>
            </p:cNvGrpSpPr>
            <p:nvPr/>
          </p:nvGrpSpPr>
          <p:grpSpPr bwMode="auto">
            <a:xfrm>
              <a:off x="655" y="1152"/>
              <a:ext cx="2609" cy="1525"/>
              <a:chOff x="655" y="1152"/>
              <a:chExt cx="2609" cy="1525"/>
            </a:xfrm>
          </p:grpSpPr>
          <p:sp>
            <p:nvSpPr>
              <p:cNvPr id="3102" name="Freeform 42"/>
              <p:cNvSpPr>
                <a:spLocks/>
              </p:cNvSpPr>
              <p:nvPr/>
            </p:nvSpPr>
            <p:spPr bwMode="auto">
              <a:xfrm>
                <a:off x="2053" y="1947"/>
                <a:ext cx="0" cy="730"/>
              </a:xfrm>
              <a:custGeom>
                <a:avLst/>
                <a:gdLst>
                  <a:gd name="T0" fmla="*/ 0 w 1"/>
                  <a:gd name="T1" fmla="*/ 0 h 624"/>
                  <a:gd name="T2" fmla="*/ 0 w 1"/>
                  <a:gd name="T3" fmla="*/ 730 h 624"/>
                  <a:gd name="T4" fmla="*/ 0 60000 65536"/>
                  <a:gd name="T5" fmla="*/ 0 60000 65536"/>
                  <a:gd name="T6" fmla="*/ 0 w 1"/>
                  <a:gd name="T7" fmla="*/ 0 h 624"/>
                  <a:gd name="T8" fmla="*/ 0 w 1"/>
                  <a:gd name="T9" fmla="*/ 624 h 624"/>
                </a:gdLst>
                <a:ahLst/>
                <a:cxnLst>
                  <a:cxn ang="T4">
                    <a:pos x="T0" y="T1"/>
                  </a:cxn>
                  <a:cxn ang="T5">
                    <a:pos x="T2" y="T3"/>
                  </a:cxn>
                </a:cxnLst>
                <a:rect l="T6" t="T7" r="T8" b="T9"/>
                <a:pathLst>
                  <a:path w="1" h="624">
                    <a:moveTo>
                      <a:pt x="0" y="0"/>
                    </a:moveTo>
                    <a:lnTo>
                      <a:pt x="1" y="624"/>
                    </a:lnTo>
                  </a:path>
                </a:pathLst>
              </a:custGeom>
              <a:noFill/>
              <a:ln w="28575">
                <a:solidFill>
                  <a:srgbClr val="FF0000"/>
                </a:solidFill>
                <a:round/>
                <a:headEnd type="triangle" w="sm" len="lg"/>
                <a:tailEnd type="triangle" w="sm" len="lg"/>
              </a:ln>
            </p:spPr>
            <p:txBody>
              <a:bodyPr wrap="none" anchor="ctr"/>
              <a:lstStyle/>
              <a:p>
                <a:endParaRPr lang="zh-CN" altLang="en-US"/>
              </a:p>
            </p:txBody>
          </p:sp>
          <p:sp>
            <p:nvSpPr>
              <p:cNvPr id="3103" name="Freeform 44"/>
              <p:cNvSpPr>
                <a:spLocks/>
              </p:cNvSpPr>
              <p:nvPr/>
            </p:nvSpPr>
            <p:spPr bwMode="auto">
              <a:xfrm>
                <a:off x="1070" y="1609"/>
                <a:ext cx="939" cy="513"/>
              </a:xfrm>
              <a:custGeom>
                <a:avLst/>
                <a:gdLst>
                  <a:gd name="T0" fmla="*/ 257 w 1032"/>
                  <a:gd name="T1" fmla="*/ 0 h 438"/>
                  <a:gd name="T2" fmla="*/ 939 w 1032"/>
                  <a:gd name="T3" fmla="*/ 513 h 438"/>
                  <a:gd name="T4" fmla="*/ 0 w 1032"/>
                  <a:gd name="T5" fmla="*/ 7 h 438"/>
                  <a:gd name="T6" fmla="*/ 257 w 1032"/>
                  <a:gd name="T7" fmla="*/ 0 h 438"/>
                  <a:gd name="T8" fmla="*/ 0 60000 65536"/>
                  <a:gd name="T9" fmla="*/ 0 60000 65536"/>
                  <a:gd name="T10" fmla="*/ 0 60000 65536"/>
                  <a:gd name="T11" fmla="*/ 0 60000 65536"/>
                  <a:gd name="T12" fmla="*/ 0 w 1032"/>
                  <a:gd name="T13" fmla="*/ 0 h 438"/>
                  <a:gd name="T14" fmla="*/ 1032 w 1032"/>
                  <a:gd name="T15" fmla="*/ 438 h 438"/>
                </a:gdLst>
                <a:ahLst/>
                <a:cxnLst>
                  <a:cxn ang="T8">
                    <a:pos x="T0" y="T1"/>
                  </a:cxn>
                  <a:cxn ang="T9">
                    <a:pos x="T2" y="T3"/>
                  </a:cxn>
                  <a:cxn ang="T10">
                    <a:pos x="T4" y="T5"/>
                  </a:cxn>
                  <a:cxn ang="T11">
                    <a:pos x="T6" y="T7"/>
                  </a:cxn>
                </a:cxnLst>
                <a:rect l="T12" t="T13" r="T14" b="T15"/>
                <a:pathLst>
                  <a:path w="1032" h="438">
                    <a:moveTo>
                      <a:pt x="282" y="0"/>
                    </a:moveTo>
                    <a:lnTo>
                      <a:pt x="1032" y="438"/>
                    </a:lnTo>
                    <a:lnTo>
                      <a:pt x="0" y="6"/>
                    </a:lnTo>
                    <a:lnTo>
                      <a:pt x="282" y="0"/>
                    </a:lnTo>
                    <a:close/>
                  </a:path>
                </a:pathLst>
              </a:custGeom>
              <a:solidFill>
                <a:schemeClr val="accent1"/>
              </a:solidFill>
              <a:ln w="9525" cap="flat" cmpd="sng">
                <a:solidFill>
                  <a:schemeClr val="tx1"/>
                </a:solidFill>
                <a:prstDash val="solid"/>
                <a:round/>
                <a:headEnd type="none" w="med" len="med"/>
                <a:tailEnd type="none" w="sm" len="lg"/>
              </a:ln>
            </p:spPr>
            <p:txBody>
              <a:bodyPr wrap="none"/>
              <a:lstStyle/>
              <a:p>
                <a:endParaRPr lang="zh-CN" altLang="en-US"/>
              </a:p>
            </p:txBody>
          </p:sp>
          <p:sp>
            <p:nvSpPr>
              <p:cNvPr id="42029" name="Rectangle 45"/>
              <p:cNvSpPr>
                <a:spLocks noChangeArrowheads="1"/>
              </p:cNvSpPr>
              <p:nvPr/>
            </p:nvSpPr>
            <p:spPr bwMode="auto">
              <a:xfrm>
                <a:off x="655" y="1160"/>
                <a:ext cx="2558" cy="449"/>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1"/>
                </a:solidFill>
                <a:miter lim="800000"/>
                <a:headEnd/>
                <a:tailEnd type="none" w="sm" len="lg"/>
              </a:ln>
              <a:effectLst/>
            </p:spPr>
            <p:txBody>
              <a:bodyPr wrap="none" anchor="ctr"/>
              <a:lstStyle/>
              <a:p>
                <a:pPr>
                  <a:defRPr/>
                </a:pPr>
                <a:endParaRPr lang="zh-CN" altLang="en-US"/>
              </a:p>
            </p:txBody>
          </p:sp>
          <p:sp>
            <p:nvSpPr>
              <p:cNvPr id="3105" name="Text Box 46"/>
              <p:cNvSpPr txBox="1">
                <a:spLocks noChangeArrowheads="1"/>
              </p:cNvSpPr>
              <p:nvPr/>
            </p:nvSpPr>
            <p:spPr bwMode="auto">
              <a:xfrm>
                <a:off x="655" y="1171"/>
                <a:ext cx="2609" cy="327"/>
              </a:xfrm>
              <a:prstGeom prst="rect">
                <a:avLst/>
              </a:prstGeom>
              <a:noFill/>
              <a:ln w="9525">
                <a:noFill/>
                <a:miter lim="800000"/>
                <a:headEnd/>
                <a:tailEnd/>
              </a:ln>
            </p:spPr>
            <p:txBody>
              <a:bodyPr>
                <a:spAutoFit/>
              </a:bodyPr>
              <a:lstStyle/>
              <a:p>
                <a:pPr>
                  <a:spcBef>
                    <a:spcPct val="50000"/>
                  </a:spcBef>
                </a:pPr>
                <a:r>
                  <a:rPr lang="zh-CN" altLang="en-US" sz="2800" b="1">
                    <a:solidFill>
                      <a:srgbClr val="1C1C1C"/>
                    </a:solidFill>
                    <a:latin typeface="Times New Roman" pitchFamily="18" charset="0"/>
                  </a:rPr>
                  <a:t>光学仪器的通光孔径</a:t>
                </a:r>
              </a:p>
            </p:txBody>
          </p:sp>
          <p:graphicFrame>
            <p:nvGraphicFramePr>
              <p:cNvPr id="3076" name="Object 47"/>
              <p:cNvGraphicFramePr>
                <a:graphicFrameLocks noChangeAspect="1"/>
              </p:cNvGraphicFramePr>
              <p:nvPr/>
            </p:nvGraphicFramePr>
            <p:xfrm>
              <a:off x="2723" y="1152"/>
              <a:ext cx="301" cy="337"/>
            </p:xfrm>
            <a:graphic>
              <a:graphicData uri="http://schemas.openxmlformats.org/presentationml/2006/ole">
                <p:oleObj spid="_x0000_s38945" name="Equation" r:id="rId10" imgW="164885" imgH="164885" progId="Equation.3">
                  <p:embed/>
                </p:oleObj>
              </a:graphicData>
            </a:graphic>
          </p:graphicFrame>
        </p:grpSp>
        <p:sp>
          <p:nvSpPr>
            <p:cNvPr id="3101" name="Freeform 48"/>
            <p:cNvSpPr>
              <a:spLocks/>
            </p:cNvSpPr>
            <p:nvPr/>
          </p:nvSpPr>
          <p:spPr bwMode="auto">
            <a:xfrm>
              <a:off x="1104" y="1592"/>
              <a:ext cx="227" cy="15"/>
            </a:xfrm>
            <a:custGeom>
              <a:avLst/>
              <a:gdLst>
                <a:gd name="T0" fmla="*/ 227 w 227"/>
                <a:gd name="T1" fmla="*/ 0 h 15"/>
                <a:gd name="T2" fmla="*/ 0 w 227"/>
                <a:gd name="T3" fmla="*/ 15 h 15"/>
                <a:gd name="T4" fmla="*/ 0 60000 65536"/>
                <a:gd name="T5" fmla="*/ 0 60000 65536"/>
                <a:gd name="T6" fmla="*/ 0 w 227"/>
                <a:gd name="T7" fmla="*/ 0 h 15"/>
                <a:gd name="T8" fmla="*/ 227 w 227"/>
                <a:gd name="T9" fmla="*/ 15 h 15"/>
              </a:gdLst>
              <a:ahLst/>
              <a:cxnLst>
                <a:cxn ang="T4">
                  <a:pos x="T0" y="T1"/>
                </a:cxn>
                <a:cxn ang="T5">
                  <a:pos x="T2" y="T3"/>
                </a:cxn>
              </a:cxnLst>
              <a:rect l="T6" t="T7" r="T8" b="T9"/>
              <a:pathLst>
                <a:path w="227" h="15">
                  <a:moveTo>
                    <a:pt x="227" y="0"/>
                  </a:moveTo>
                  <a:lnTo>
                    <a:pt x="0" y="15"/>
                  </a:lnTo>
                </a:path>
              </a:pathLst>
            </a:custGeom>
            <a:noFill/>
            <a:ln w="57150" cmpd="sng">
              <a:solidFill>
                <a:schemeClr val="accent1"/>
              </a:solidFill>
              <a:round/>
              <a:headEnd/>
              <a:tailEnd type="none" w="sm" len="lg"/>
            </a:ln>
          </p:spPr>
          <p:txBody>
            <a:bodyPr wrap="none"/>
            <a:lstStyle/>
            <a:p>
              <a:endParaRPr lang="zh-CN" altLang="en-US"/>
            </a:p>
          </p:txBody>
        </p:sp>
      </p:grpSp>
      <p:grpSp>
        <p:nvGrpSpPr>
          <p:cNvPr id="9" name="Group 49"/>
          <p:cNvGrpSpPr>
            <a:grpSpLocks/>
          </p:cNvGrpSpPr>
          <p:nvPr/>
        </p:nvGrpSpPr>
        <p:grpSpPr bwMode="auto">
          <a:xfrm>
            <a:off x="5405438" y="2376488"/>
            <a:ext cx="1598612" cy="2586037"/>
            <a:chOff x="3455" y="1104"/>
            <a:chExt cx="1106" cy="1391"/>
          </a:xfrm>
        </p:grpSpPr>
        <p:grpSp>
          <p:nvGrpSpPr>
            <p:cNvPr id="10" name="Group 50"/>
            <p:cNvGrpSpPr>
              <a:grpSpLocks/>
            </p:cNvGrpSpPr>
            <p:nvPr/>
          </p:nvGrpSpPr>
          <p:grpSpPr bwMode="auto">
            <a:xfrm rot="5367018">
              <a:off x="3271" y="1291"/>
              <a:ext cx="1055" cy="681"/>
              <a:chOff x="3648" y="2208"/>
              <a:chExt cx="1141" cy="968"/>
            </a:xfrm>
          </p:grpSpPr>
          <p:sp>
            <p:nvSpPr>
              <p:cNvPr id="3097" name="Freeform 51"/>
              <p:cNvSpPr>
                <a:spLocks/>
              </p:cNvSpPr>
              <p:nvPr/>
            </p:nvSpPr>
            <p:spPr bwMode="auto">
              <a:xfrm>
                <a:off x="4512" y="3120"/>
                <a:ext cx="277" cy="48"/>
              </a:xfrm>
              <a:custGeom>
                <a:avLst/>
                <a:gdLst>
                  <a:gd name="T0" fmla="*/ 0 w 240"/>
                  <a:gd name="T1" fmla="*/ 48 h 48"/>
                  <a:gd name="T2" fmla="*/ 111 w 240"/>
                  <a:gd name="T3" fmla="*/ 0 h 48"/>
                  <a:gd name="T4" fmla="*/ 277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19050" cmpd="sng">
                <a:solidFill>
                  <a:srgbClr val="009900"/>
                </a:solidFill>
                <a:round/>
                <a:headEnd type="none" w="sm" len="lg"/>
                <a:tailEnd type="none" w="sm" len="lg"/>
              </a:ln>
            </p:spPr>
            <p:txBody>
              <a:bodyPr wrap="none" anchor="ctr"/>
              <a:lstStyle/>
              <a:p>
                <a:endParaRPr lang="zh-CN" altLang="en-US"/>
              </a:p>
            </p:txBody>
          </p:sp>
          <p:sp>
            <p:nvSpPr>
              <p:cNvPr id="3098" name="Freeform 52"/>
              <p:cNvSpPr>
                <a:spLocks/>
              </p:cNvSpPr>
              <p:nvPr/>
            </p:nvSpPr>
            <p:spPr bwMode="auto">
              <a:xfrm>
                <a:off x="3648" y="3120"/>
                <a:ext cx="277" cy="48"/>
              </a:xfrm>
              <a:custGeom>
                <a:avLst/>
                <a:gdLst>
                  <a:gd name="T0" fmla="*/ 277 w 240"/>
                  <a:gd name="T1" fmla="*/ 48 h 48"/>
                  <a:gd name="T2" fmla="*/ 166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19050" cmpd="sng">
                <a:solidFill>
                  <a:srgbClr val="009900"/>
                </a:solidFill>
                <a:round/>
                <a:headEnd type="none" w="sm" len="lg"/>
                <a:tailEnd type="none" w="sm" len="lg"/>
              </a:ln>
            </p:spPr>
            <p:txBody>
              <a:bodyPr wrap="none" anchor="ctr"/>
              <a:lstStyle/>
              <a:p>
                <a:endParaRPr lang="zh-CN" altLang="en-US"/>
              </a:p>
            </p:txBody>
          </p:sp>
          <p:sp>
            <p:nvSpPr>
              <p:cNvPr id="3099" name="Freeform 53"/>
              <p:cNvSpPr>
                <a:spLocks/>
              </p:cNvSpPr>
              <p:nvPr/>
            </p:nvSpPr>
            <p:spPr bwMode="auto">
              <a:xfrm>
                <a:off x="3936" y="2208"/>
                <a:ext cx="576" cy="968"/>
              </a:xfrm>
              <a:custGeom>
                <a:avLst/>
                <a:gdLst>
                  <a:gd name="T0" fmla="*/ 0 w 480"/>
                  <a:gd name="T1" fmla="*/ 968 h 968"/>
                  <a:gd name="T2" fmla="*/ 115 w 480"/>
                  <a:gd name="T3" fmla="*/ 680 h 968"/>
                  <a:gd name="T4" fmla="*/ 288 w 480"/>
                  <a:gd name="T5" fmla="*/ 8 h 968"/>
                  <a:gd name="T6" fmla="*/ 461 w 480"/>
                  <a:gd name="T7" fmla="*/ 728 h 968"/>
                  <a:gd name="T8" fmla="*/ 576 w 480"/>
                  <a:gd name="T9" fmla="*/ 968 h 968"/>
                  <a:gd name="T10" fmla="*/ 0 60000 65536"/>
                  <a:gd name="T11" fmla="*/ 0 60000 65536"/>
                  <a:gd name="T12" fmla="*/ 0 60000 65536"/>
                  <a:gd name="T13" fmla="*/ 0 60000 65536"/>
                  <a:gd name="T14" fmla="*/ 0 60000 65536"/>
                  <a:gd name="T15" fmla="*/ 0 w 480"/>
                  <a:gd name="T16" fmla="*/ 0 h 968"/>
                  <a:gd name="T17" fmla="*/ 480 w 480"/>
                  <a:gd name="T18" fmla="*/ 968 h 968"/>
                </a:gdLst>
                <a:ahLst/>
                <a:cxnLst>
                  <a:cxn ang="T10">
                    <a:pos x="T0" y="T1"/>
                  </a:cxn>
                  <a:cxn ang="T11">
                    <a:pos x="T2" y="T3"/>
                  </a:cxn>
                  <a:cxn ang="T12">
                    <a:pos x="T4" y="T5"/>
                  </a:cxn>
                  <a:cxn ang="T13">
                    <a:pos x="T6" y="T7"/>
                  </a:cxn>
                  <a:cxn ang="T14">
                    <a:pos x="T8" y="T9"/>
                  </a:cxn>
                </a:cxnLst>
                <a:rect l="T15" t="T16" r="T17" b="T18"/>
                <a:pathLst>
                  <a:path w="480" h="968">
                    <a:moveTo>
                      <a:pt x="0" y="968"/>
                    </a:moveTo>
                    <a:cubicBezTo>
                      <a:pt x="28" y="904"/>
                      <a:pt x="56" y="840"/>
                      <a:pt x="96" y="680"/>
                    </a:cubicBezTo>
                    <a:cubicBezTo>
                      <a:pt x="136" y="520"/>
                      <a:pt x="192" y="0"/>
                      <a:pt x="240" y="8"/>
                    </a:cubicBezTo>
                    <a:cubicBezTo>
                      <a:pt x="288" y="16"/>
                      <a:pt x="344" y="568"/>
                      <a:pt x="384" y="728"/>
                    </a:cubicBezTo>
                    <a:cubicBezTo>
                      <a:pt x="424" y="888"/>
                      <a:pt x="464" y="928"/>
                      <a:pt x="480" y="968"/>
                    </a:cubicBezTo>
                  </a:path>
                </a:pathLst>
              </a:custGeom>
              <a:noFill/>
              <a:ln w="19050" cmpd="sng">
                <a:solidFill>
                  <a:srgbClr val="009900"/>
                </a:solidFill>
                <a:round/>
                <a:headEnd type="none" w="sm" len="lg"/>
                <a:tailEnd type="none" w="sm" len="lg"/>
              </a:ln>
            </p:spPr>
            <p:txBody>
              <a:bodyPr wrap="none" anchor="ctr"/>
              <a:lstStyle/>
              <a:p>
                <a:endParaRPr lang="zh-CN" altLang="en-US"/>
              </a:p>
            </p:txBody>
          </p:sp>
        </p:grpSp>
        <p:sp>
          <p:nvSpPr>
            <p:cNvPr id="3091" name="Line 54"/>
            <p:cNvSpPr>
              <a:spLocks noChangeShapeType="1"/>
            </p:cNvSpPr>
            <p:nvPr/>
          </p:nvSpPr>
          <p:spPr bwMode="auto">
            <a:xfrm>
              <a:off x="3457" y="1632"/>
              <a:ext cx="1104"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grpSp>
          <p:nvGrpSpPr>
            <p:cNvPr id="11" name="Group 55"/>
            <p:cNvGrpSpPr>
              <a:grpSpLocks/>
            </p:cNvGrpSpPr>
            <p:nvPr/>
          </p:nvGrpSpPr>
          <p:grpSpPr bwMode="auto">
            <a:xfrm rot="5367018">
              <a:off x="3220" y="1578"/>
              <a:ext cx="1152" cy="681"/>
              <a:chOff x="3648" y="2208"/>
              <a:chExt cx="1141" cy="968"/>
            </a:xfrm>
          </p:grpSpPr>
          <p:sp>
            <p:nvSpPr>
              <p:cNvPr id="3094" name="Freeform 56"/>
              <p:cNvSpPr>
                <a:spLocks/>
              </p:cNvSpPr>
              <p:nvPr/>
            </p:nvSpPr>
            <p:spPr bwMode="auto">
              <a:xfrm>
                <a:off x="4512" y="3120"/>
                <a:ext cx="277" cy="48"/>
              </a:xfrm>
              <a:custGeom>
                <a:avLst/>
                <a:gdLst>
                  <a:gd name="T0" fmla="*/ 0 w 240"/>
                  <a:gd name="T1" fmla="*/ 48 h 48"/>
                  <a:gd name="T2" fmla="*/ 111 w 240"/>
                  <a:gd name="T3" fmla="*/ 0 h 48"/>
                  <a:gd name="T4" fmla="*/ 277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0" y="48"/>
                    </a:moveTo>
                    <a:cubicBezTo>
                      <a:pt x="28" y="24"/>
                      <a:pt x="56" y="0"/>
                      <a:pt x="96" y="0"/>
                    </a:cubicBezTo>
                    <a:cubicBezTo>
                      <a:pt x="136" y="0"/>
                      <a:pt x="216" y="40"/>
                      <a:pt x="240" y="48"/>
                    </a:cubicBezTo>
                  </a:path>
                </a:pathLst>
              </a:custGeom>
              <a:noFill/>
              <a:ln w="19050" cmpd="sng">
                <a:solidFill>
                  <a:srgbClr val="0000FF"/>
                </a:solidFill>
                <a:round/>
                <a:headEnd type="none" w="sm" len="lg"/>
                <a:tailEnd type="none" w="sm" len="lg"/>
              </a:ln>
            </p:spPr>
            <p:txBody>
              <a:bodyPr wrap="none" anchor="ctr"/>
              <a:lstStyle/>
              <a:p>
                <a:endParaRPr lang="zh-CN" altLang="en-US"/>
              </a:p>
            </p:txBody>
          </p:sp>
          <p:sp>
            <p:nvSpPr>
              <p:cNvPr id="3095" name="Freeform 57"/>
              <p:cNvSpPr>
                <a:spLocks/>
              </p:cNvSpPr>
              <p:nvPr/>
            </p:nvSpPr>
            <p:spPr bwMode="auto">
              <a:xfrm>
                <a:off x="3648" y="3120"/>
                <a:ext cx="277" cy="48"/>
              </a:xfrm>
              <a:custGeom>
                <a:avLst/>
                <a:gdLst>
                  <a:gd name="T0" fmla="*/ 277 w 240"/>
                  <a:gd name="T1" fmla="*/ 48 h 48"/>
                  <a:gd name="T2" fmla="*/ 166 w 240"/>
                  <a:gd name="T3" fmla="*/ 0 h 48"/>
                  <a:gd name="T4" fmla="*/ 0 w 240"/>
                  <a:gd name="T5" fmla="*/ 48 h 48"/>
                  <a:gd name="T6" fmla="*/ 0 60000 65536"/>
                  <a:gd name="T7" fmla="*/ 0 60000 65536"/>
                  <a:gd name="T8" fmla="*/ 0 60000 65536"/>
                  <a:gd name="T9" fmla="*/ 0 w 240"/>
                  <a:gd name="T10" fmla="*/ 0 h 48"/>
                  <a:gd name="T11" fmla="*/ 240 w 240"/>
                  <a:gd name="T12" fmla="*/ 48 h 48"/>
                </a:gdLst>
                <a:ahLst/>
                <a:cxnLst>
                  <a:cxn ang="T6">
                    <a:pos x="T0" y="T1"/>
                  </a:cxn>
                  <a:cxn ang="T7">
                    <a:pos x="T2" y="T3"/>
                  </a:cxn>
                  <a:cxn ang="T8">
                    <a:pos x="T4" y="T5"/>
                  </a:cxn>
                </a:cxnLst>
                <a:rect l="T9" t="T10" r="T11" b="T12"/>
                <a:pathLst>
                  <a:path w="240" h="48">
                    <a:moveTo>
                      <a:pt x="240" y="48"/>
                    </a:moveTo>
                    <a:cubicBezTo>
                      <a:pt x="212" y="24"/>
                      <a:pt x="184" y="0"/>
                      <a:pt x="144" y="0"/>
                    </a:cubicBezTo>
                    <a:cubicBezTo>
                      <a:pt x="104" y="0"/>
                      <a:pt x="24" y="40"/>
                      <a:pt x="0" y="48"/>
                    </a:cubicBezTo>
                  </a:path>
                </a:pathLst>
              </a:custGeom>
              <a:noFill/>
              <a:ln w="19050" cmpd="sng">
                <a:solidFill>
                  <a:srgbClr val="0000FF"/>
                </a:solidFill>
                <a:round/>
                <a:headEnd type="none" w="sm" len="lg"/>
                <a:tailEnd type="none" w="sm" len="lg"/>
              </a:ln>
            </p:spPr>
            <p:txBody>
              <a:bodyPr wrap="none" anchor="ctr"/>
              <a:lstStyle/>
              <a:p>
                <a:endParaRPr lang="zh-CN" altLang="en-US"/>
              </a:p>
            </p:txBody>
          </p:sp>
          <p:sp>
            <p:nvSpPr>
              <p:cNvPr id="3096" name="Freeform 58"/>
              <p:cNvSpPr>
                <a:spLocks/>
              </p:cNvSpPr>
              <p:nvPr/>
            </p:nvSpPr>
            <p:spPr bwMode="auto">
              <a:xfrm>
                <a:off x="3936" y="2208"/>
                <a:ext cx="576" cy="968"/>
              </a:xfrm>
              <a:custGeom>
                <a:avLst/>
                <a:gdLst>
                  <a:gd name="T0" fmla="*/ 0 w 480"/>
                  <a:gd name="T1" fmla="*/ 968 h 968"/>
                  <a:gd name="T2" fmla="*/ 115 w 480"/>
                  <a:gd name="T3" fmla="*/ 680 h 968"/>
                  <a:gd name="T4" fmla="*/ 288 w 480"/>
                  <a:gd name="T5" fmla="*/ 8 h 968"/>
                  <a:gd name="T6" fmla="*/ 461 w 480"/>
                  <a:gd name="T7" fmla="*/ 728 h 968"/>
                  <a:gd name="T8" fmla="*/ 576 w 480"/>
                  <a:gd name="T9" fmla="*/ 968 h 968"/>
                  <a:gd name="T10" fmla="*/ 0 60000 65536"/>
                  <a:gd name="T11" fmla="*/ 0 60000 65536"/>
                  <a:gd name="T12" fmla="*/ 0 60000 65536"/>
                  <a:gd name="T13" fmla="*/ 0 60000 65536"/>
                  <a:gd name="T14" fmla="*/ 0 60000 65536"/>
                  <a:gd name="T15" fmla="*/ 0 w 480"/>
                  <a:gd name="T16" fmla="*/ 0 h 968"/>
                  <a:gd name="T17" fmla="*/ 480 w 480"/>
                  <a:gd name="T18" fmla="*/ 968 h 968"/>
                </a:gdLst>
                <a:ahLst/>
                <a:cxnLst>
                  <a:cxn ang="T10">
                    <a:pos x="T0" y="T1"/>
                  </a:cxn>
                  <a:cxn ang="T11">
                    <a:pos x="T2" y="T3"/>
                  </a:cxn>
                  <a:cxn ang="T12">
                    <a:pos x="T4" y="T5"/>
                  </a:cxn>
                  <a:cxn ang="T13">
                    <a:pos x="T6" y="T7"/>
                  </a:cxn>
                  <a:cxn ang="T14">
                    <a:pos x="T8" y="T9"/>
                  </a:cxn>
                </a:cxnLst>
                <a:rect l="T15" t="T16" r="T17" b="T18"/>
                <a:pathLst>
                  <a:path w="480" h="968">
                    <a:moveTo>
                      <a:pt x="0" y="968"/>
                    </a:moveTo>
                    <a:cubicBezTo>
                      <a:pt x="28" y="904"/>
                      <a:pt x="56" y="840"/>
                      <a:pt x="96" y="680"/>
                    </a:cubicBezTo>
                    <a:cubicBezTo>
                      <a:pt x="136" y="520"/>
                      <a:pt x="192" y="0"/>
                      <a:pt x="240" y="8"/>
                    </a:cubicBezTo>
                    <a:cubicBezTo>
                      <a:pt x="288" y="16"/>
                      <a:pt x="344" y="568"/>
                      <a:pt x="384" y="728"/>
                    </a:cubicBezTo>
                    <a:cubicBezTo>
                      <a:pt x="424" y="888"/>
                      <a:pt x="464" y="928"/>
                      <a:pt x="480" y="968"/>
                    </a:cubicBezTo>
                  </a:path>
                </a:pathLst>
              </a:custGeom>
              <a:noFill/>
              <a:ln w="19050" cmpd="sng">
                <a:solidFill>
                  <a:srgbClr val="0000FF"/>
                </a:solidFill>
                <a:round/>
                <a:headEnd type="none" w="sm" len="lg"/>
                <a:tailEnd type="none" w="sm" len="lg"/>
              </a:ln>
            </p:spPr>
            <p:txBody>
              <a:bodyPr wrap="none" anchor="ctr"/>
              <a:lstStyle/>
              <a:p>
                <a:endParaRPr lang="zh-CN" altLang="en-US"/>
              </a:p>
            </p:txBody>
          </p:sp>
        </p:grpSp>
        <p:sp>
          <p:nvSpPr>
            <p:cNvPr id="3093" name="Line 59"/>
            <p:cNvSpPr>
              <a:spLocks noChangeShapeType="1"/>
            </p:cNvSpPr>
            <p:nvPr/>
          </p:nvSpPr>
          <p:spPr bwMode="auto">
            <a:xfrm>
              <a:off x="3456" y="1920"/>
              <a:ext cx="1105" cy="0"/>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ppt_w/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out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upRigh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42024"/>
                                        </p:tgtEl>
                                        <p:attrNameLst>
                                          <p:attrName>style.visibility</p:attrName>
                                        </p:attrNameLst>
                                      </p:cBhvr>
                                      <p:to>
                                        <p:strVal val="visible"/>
                                      </p:to>
                                    </p:set>
                                    <p:animEffect transition="in" filter="blinds(vertical)">
                                      <p:cBhvr>
                                        <p:cTn id="39" dur="500"/>
                                        <p:tgtEl>
                                          <p:spTgt spid="420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42013"/>
                                        </p:tgtEl>
                                        <p:attrNameLst>
                                          <p:attrName>style.visibility</p:attrName>
                                        </p:attrNameLst>
                                      </p:cBhvr>
                                      <p:to>
                                        <p:strVal val="visible"/>
                                      </p:to>
                                    </p:set>
                                    <p:animEffect transition="in" filter="blinds(vertical)">
                                      <p:cBhvr>
                                        <p:cTn id="44" dur="500"/>
                                        <p:tgtEl>
                                          <p:spTgt spid="42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1"/>
          <p:cNvSpPr>
            <a:spLocks noGrp="1"/>
          </p:cNvSpPr>
          <p:nvPr>
            <p:ph type="sldNum" sz="quarter" idx="10"/>
          </p:nvPr>
        </p:nvSpPr>
        <p:spPr>
          <a:noFill/>
        </p:spPr>
        <p:txBody>
          <a:bodyPr/>
          <a:lstStyle/>
          <a:p>
            <a:fld id="{46D014AA-08CB-4251-9D15-7E556C92D11A}" type="slidenum">
              <a:rPr lang="en-US" altLang="zh-CN" smtClean="0"/>
              <a:pPr/>
              <a:t>31</a:t>
            </a:fld>
            <a:endParaRPr lang="en-US" altLang="zh-CN" smtClean="0"/>
          </a:p>
        </p:txBody>
      </p:sp>
      <p:sp>
        <p:nvSpPr>
          <p:cNvPr id="4102" name="Rectangle 31"/>
          <p:cNvSpPr>
            <a:spLocks noChangeArrowheads="1"/>
          </p:cNvSpPr>
          <p:nvPr/>
        </p:nvSpPr>
        <p:spPr bwMode="auto">
          <a:xfrm>
            <a:off x="2133600" y="1295400"/>
            <a:ext cx="5105400" cy="990600"/>
          </a:xfrm>
          <a:prstGeom prst="rect">
            <a:avLst/>
          </a:prstGeom>
          <a:gradFill rotWithShape="0">
            <a:gsLst>
              <a:gs pos="0">
                <a:srgbClr val="E1F2F3"/>
              </a:gs>
              <a:gs pos="50000">
                <a:srgbClr val="FFFFFF"/>
              </a:gs>
              <a:gs pos="100000">
                <a:srgbClr val="E1F2F3"/>
              </a:gs>
            </a:gsLst>
            <a:lin ang="5400000" scaled="1"/>
          </a:gradFill>
          <a:ln w="9525">
            <a:solidFill>
              <a:srgbClr val="006666"/>
            </a:solidFill>
            <a:miter lim="800000"/>
            <a:headEnd/>
            <a:tailEnd type="none" w="sm" len="lg"/>
          </a:ln>
        </p:spPr>
        <p:txBody>
          <a:bodyPr wrap="none" anchor="ctr"/>
          <a:lstStyle/>
          <a:p>
            <a:endParaRPr lang="zh-CN" altLang="en-US"/>
          </a:p>
        </p:txBody>
      </p:sp>
      <p:graphicFrame>
        <p:nvGraphicFramePr>
          <p:cNvPr id="4098" name="Object 32"/>
          <p:cNvGraphicFramePr>
            <a:graphicFrameLocks noChangeAspect="1"/>
          </p:cNvGraphicFramePr>
          <p:nvPr/>
        </p:nvGraphicFramePr>
        <p:xfrm>
          <a:off x="4800600" y="1265238"/>
          <a:ext cx="2362200" cy="965200"/>
        </p:xfrm>
        <a:graphic>
          <a:graphicData uri="http://schemas.openxmlformats.org/presentationml/2006/ole">
            <p:oleObj spid="_x0000_s39947" name="公式" r:id="rId3" imgW="1180588" imgH="609336" progId="Equation.3">
              <p:embed/>
            </p:oleObj>
          </a:graphicData>
        </a:graphic>
      </p:graphicFrame>
      <p:sp>
        <p:nvSpPr>
          <p:cNvPr id="4103" name="Text Box 33"/>
          <p:cNvSpPr txBox="1">
            <a:spLocks noChangeArrowheads="1"/>
          </p:cNvSpPr>
          <p:nvPr/>
        </p:nvSpPr>
        <p:spPr bwMode="auto">
          <a:xfrm>
            <a:off x="2286000" y="1477963"/>
            <a:ext cx="2232025" cy="579437"/>
          </a:xfrm>
          <a:prstGeom prst="rect">
            <a:avLst/>
          </a:prstGeom>
          <a:noFill/>
          <a:ln w="9525">
            <a:noFill/>
            <a:miter lim="800000"/>
            <a:headEnd/>
            <a:tailEnd/>
          </a:ln>
        </p:spPr>
        <p:txBody>
          <a:bodyPr wrap="none">
            <a:spAutoFit/>
          </a:bodyPr>
          <a:lstStyle/>
          <a:p>
            <a:pPr>
              <a:spcBef>
                <a:spcPct val="50000"/>
              </a:spcBef>
            </a:pPr>
            <a:r>
              <a:rPr lang="zh-CN" altLang="en-US" sz="3200" b="1">
                <a:latin typeface="Times New Roman" pitchFamily="18" charset="0"/>
              </a:rPr>
              <a:t>最小分辨角</a:t>
            </a:r>
          </a:p>
        </p:txBody>
      </p:sp>
      <p:grpSp>
        <p:nvGrpSpPr>
          <p:cNvPr id="2" name="Group 65"/>
          <p:cNvGrpSpPr>
            <a:grpSpLocks/>
          </p:cNvGrpSpPr>
          <p:nvPr/>
        </p:nvGrpSpPr>
        <p:grpSpPr bwMode="auto">
          <a:xfrm>
            <a:off x="914400" y="3048000"/>
            <a:ext cx="7162800" cy="1068388"/>
            <a:chOff x="576" y="1920"/>
            <a:chExt cx="4512" cy="673"/>
          </a:xfrm>
        </p:grpSpPr>
        <p:sp>
          <p:nvSpPr>
            <p:cNvPr id="4105" name="Rectangle 36"/>
            <p:cNvSpPr>
              <a:spLocks noChangeArrowheads="1"/>
            </p:cNvSpPr>
            <p:nvPr/>
          </p:nvSpPr>
          <p:spPr bwMode="auto">
            <a:xfrm>
              <a:off x="576" y="1920"/>
              <a:ext cx="4512" cy="672"/>
            </a:xfrm>
            <a:prstGeom prst="rect">
              <a:avLst/>
            </a:prstGeom>
            <a:gradFill rotWithShape="0">
              <a:gsLst>
                <a:gs pos="0">
                  <a:srgbClr val="DEF1F2"/>
                </a:gs>
                <a:gs pos="50000">
                  <a:srgbClr val="FFFFFF"/>
                </a:gs>
                <a:gs pos="100000">
                  <a:srgbClr val="DEF1F2"/>
                </a:gs>
              </a:gsLst>
              <a:lin ang="5400000" scaled="1"/>
            </a:gradFill>
            <a:ln w="9525">
              <a:solidFill>
                <a:srgbClr val="006666"/>
              </a:solidFill>
              <a:miter lim="800000"/>
              <a:headEnd/>
              <a:tailEnd type="none" w="sm" len="lg"/>
            </a:ln>
          </p:spPr>
          <p:txBody>
            <a:bodyPr wrap="none" anchor="ctr"/>
            <a:lstStyle/>
            <a:p>
              <a:endParaRPr lang="zh-CN" altLang="en-US"/>
            </a:p>
          </p:txBody>
        </p:sp>
        <p:sp>
          <p:nvSpPr>
            <p:cNvPr id="4106" name="Text Box 37"/>
            <p:cNvSpPr txBox="1">
              <a:spLocks noChangeArrowheads="1"/>
            </p:cNvSpPr>
            <p:nvPr/>
          </p:nvSpPr>
          <p:spPr bwMode="auto">
            <a:xfrm>
              <a:off x="624" y="2016"/>
              <a:ext cx="1922" cy="365"/>
            </a:xfrm>
            <a:prstGeom prst="rect">
              <a:avLst/>
            </a:prstGeom>
            <a:noFill/>
            <a:ln w="9525">
              <a:noFill/>
              <a:miter lim="800000"/>
              <a:headEnd/>
              <a:tailEnd/>
            </a:ln>
          </p:spPr>
          <p:txBody>
            <a:bodyPr wrap="none">
              <a:spAutoFit/>
            </a:bodyPr>
            <a:lstStyle/>
            <a:p>
              <a:pPr>
                <a:spcBef>
                  <a:spcPct val="50000"/>
                </a:spcBef>
              </a:pPr>
              <a:r>
                <a:rPr lang="zh-CN" altLang="en-US" sz="3200" b="1">
                  <a:latin typeface="Times New Roman" pitchFamily="18" charset="0"/>
                </a:rPr>
                <a:t>光学仪器分辨率</a:t>
              </a:r>
            </a:p>
          </p:txBody>
        </p:sp>
        <p:graphicFrame>
          <p:nvGraphicFramePr>
            <p:cNvPr id="4100" name="Object 38"/>
            <p:cNvGraphicFramePr>
              <a:graphicFrameLocks noChangeAspect="1"/>
            </p:cNvGraphicFramePr>
            <p:nvPr/>
          </p:nvGraphicFramePr>
          <p:xfrm>
            <a:off x="2544" y="1920"/>
            <a:ext cx="1536" cy="673"/>
          </p:xfrm>
          <a:graphic>
            <a:graphicData uri="http://schemas.openxmlformats.org/presentationml/2006/ole">
              <p:oleObj spid="_x0000_s39948" name="公式" r:id="rId4" imgW="1333500" imgH="673100" progId="Equation.3">
                <p:embed/>
              </p:oleObj>
            </a:graphicData>
          </a:graphic>
        </p:graphicFrame>
      </p:grpSp>
      <p:graphicFrame>
        <p:nvGraphicFramePr>
          <p:cNvPr id="36903" name="Object 39"/>
          <p:cNvGraphicFramePr>
            <a:graphicFrameLocks noChangeAspect="1"/>
          </p:cNvGraphicFramePr>
          <p:nvPr/>
        </p:nvGraphicFramePr>
        <p:xfrm>
          <a:off x="6400800" y="3048000"/>
          <a:ext cx="1725613" cy="1036638"/>
        </p:xfrm>
        <a:graphic>
          <a:graphicData uri="http://schemas.openxmlformats.org/presentationml/2006/ole">
            <p:oleObj spid="_x0000_s39949" name="Equation" r:id="rId5" imgW="482391" imgH="39352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6903"/>
                                        </p:tgtEl>
                                        <p:attrNameLst>
                                          <p:attrName>style.visibility</p:attrName>
                                        </p:attrNameLst>
                                      </p:cBhvr>
                                      <p:to>
                                        <p:strVal val="visible"/>
                                      </p:to>
                                    </p:set>
                                    <p:animEffect transition="in" filter="blinds(vertical)">
                                      <p:cBhvr>
                                        <p:cTn id="12" dur="500"/>
                                        <p:tgtEl>
                                          <p:spTgt spid="36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p>
            <a:fld id="{705D8970-7D6A-4D11-838E-6664CEC6322E}" type="slidenum">
              <a:rPr lang="en-US" altLang="zh-CN" smtClean="0"/>
              <a:pPr/>
              <a:t>32</a:t>
            </a:fld>
            <a:endParaRPr lang="en-US" altLang="zh-CN" smtClean="0"/>
          </a:p>
        </p:txBody>
      </p:sp>
      <p:pic>
        <p:nvPicPr>
          <p:cNvPr id="10243" name="Picture 2" descr="A:\wltt3.jpg"/>
          <p:cNvPicPr>
            <a:picLocks noChangeAspect="1" noChangeArrowheads="1"/>
          </p:cNvPicPr>
          <p:nvPr/>
        </p:nvPicPr>
        <p:blipFill>
          <a:blip r:embed="rId2" cstate="print"/>
          <a:srcRect t="1613" r="3378"/>
          <a:stretch>
            <a:fillRect/>
          </a:stretch>
        </p:blipFill>
        <p:spPr bwMode="auto">
          <a:xfrm>
            <a:off x="990600" y="1066800"/>
            <a:ext cx="7419975" cy="4953000"/>
          </a:xfrm>
          <a:prstGeom prst="rect">
            <a:avLst/>
          </a:prstGeom>
          <a:noFill/>
          <a:ln w="38100">
            <a:solidFill>
              <a:schemeClr val="tx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1"/>
          <p:cNvSpPr>
            <a:spLocks noGrp="1"/>
          </p:cNvSpPr>
          <p:nvPr>
            <p:ph type="sldNum" sz="quarter" idx="10"/>
          </p:nvPr>
        </p:nvSpPr>
        <p:spPr>
          <a:noFill/>
        </p:spPr>
        <p:txBody>
          <a:bodyPr/>
          <a:lstStyle/>
          <a:p>
            <a:fld id="{D09F080F-A0FD-4295-822A-B9BCDB0DA668}" type="slidenum">
              <a:rPr lang="en-US" altLang="zh-CN" smtClean="0"/>
              <a:pPr/>
              <a:t>33</a:t>
            </a:fld>
            <a:endParaRPr lang="en-US" altLang="zh-CN" smtClean="0"/>
          </a:p>
        </p:txBody>
      </p:sp>
      <p:graphicFrame>
        <p:nvGraphicFramePr>
          <p:cNvPr id="5122" name="Object 4"/>
          <p:cNvGraphicFramePr>
            <a:graphicFrameLocks noChangeAspect="1"/>
          </p:cNvGraphicFramePr>
          <p:nvPr/>
        </p:nvGraphicFramePr>
        <p:xfrm>
          <a:off x="6781800" y="1981200"/>
          <a:ext cx="1676400" cy="609600"/>
        </p:xfrm>
        <a:graphic>
          <a:graphicData uri="http://schemas.openxmlformats.org/presentationml/2006/ole">
            <p:oleObj spid="_x0000_s40965" name="Equation" r:id="rId3" imgW="20025000" imgH="8566920" progId="Equation.3">
              <p:embed/>
            </p:oleObj>
          </a:graphicData>
        </a:graphic>
      </p:graphicFrame>
      <p:sp>
        <p:nvSpPr>
          <p:cNvPr id="5124" name="Text Box 5"/>
          <p:cNvSpPr txBox="1">
            <a:spLocks noChangeArrowheads="1"/>
          </p:cNvSpPr>
          <p:nvPr/>
        </p:nvSpPr>
        <p:spPr bwMode="auto">
          <a:xfrm>
            <a:off x="711200" y="1320800"/>
            <a:ext cx="7924800" cy="30130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a:latin typeface="Times New Roman" pitchFamily="18" charset="0"/>
              </a:rPr>
              <a:t>       1990</a:t>
            </a:r>
            <a:r>
              <a:rPr lang="en-US" altLang="zh-CN" sz="3200">
                <a:latin typeface="宋体" pitchFamily="2" charset="-122"/>
              </a:rPr>
              <a:t> </a:t>
            </a:r>
            <a:r>
              <a:rPr lang="zh-CN" altLang="en-US" sz="3200" b="1">
                <a:latin typeface="宋体" pitchFamily="2" charset="-122"/>
              </a:rPr>
              <a:t>年发射的</a:t>
            </a:r>
            <a:r>
              <a:rPr lang="zh-CN" altLang="en-US" sz="3200" b="1">
                <a:solidFill>
                  <a:srgbClr val="CC0000"/>
                </a:solidFill>
                <a:latin typeface="宋体" pitchFamily="2" charset="-122"/>
              </a:rPr>
              <a:t>哈勃</a:t>
            </a:r>
            <a:r>
              <a:rPr lang="zh-CN" altLang="en-US" sz="3200" b="1">
                <a:latin typeface="宋体" pitchFamily="2" charset="-122"/>
              </a:rPr>
              <a:t>太空望远镜的凹面物镜的直径为</a:t>
            </a:r>
            <a:r>
              <a:rPr lang="en-US" altLang="zh-CN" sz="3200">
                <a:latin typeface="Times New Roman" pitchFamily="18" charset="0"/>
              </a:rPr>
              <a:t>2.4 m</a:t>
            </a:r>
            <a:r>
              <a:rPr lang="zh-CN" altLang="en-US" sz="3200">
                <a:latin typeface="宋体" pitchFamily="2" charset="-122"/>
              </a:rPr>
              <a:t>，</a:t>
            </a:r>
            <a:r>
              <a:rPr lang="zh-CN" altLang="en-US" sz="3200" b="1">
                <a:latin typeface="宋体" pitchFamily="2" charset="-122"/>
              </a:rPr>
              <a:t>最小分辨角        在大气层外 </a:t>
            </a:r>
            <a:r>
              <a:rPr lang="en-US" altLang="zh-CN" sz="3200">
                <a:latin typeface="Times New Roman" pitchFamily="18" charset="0"/>
              </a:rPr>
              <a:t>615 km</a:t>
            </a:r>
            <a:r>
              <a:rPr lang="en-US" altLang="zh-CN" sz="3200" b="1">
                <a:latin typeface="宋体" pitchFamily="2" charset="-122"/>
              </a:rPr>
              <a:t> </a:t>
            </a:r>
            <a:r>
              <a:rPr lang="zh-CN" altLang="en-US" sz="3200" b="1">
                <a:latin typeface="宋体" pitchFamily="2" charset="-122"/>
              </a:rPr>
              <a:t>高空绕地运行</a:t>
            </a:r>
            <a:r>
              <a:rPr lang="en-US" altLang="zh-CN" sz="3200" b="1">
                <a:latin typeface="宋体" pitchFamily="2" charset="-122"/>
              </a:rPr>
              <a:t>,</a:t>
            </a:r>
            <a:r>
              <a:rPr lang="zh-CN" altLang="en-US" sz="3200" b="1">
                <a:latin typeface="宋体" pitchFamily="2" charset="-122"/>
              </a:rPr>
              <a:t>可观察</a:t>
            </a:r>
            <a:r>
              <a:rPr lang="en-US" altLang="zh-CN" sz="3200">
                <a:latin typeface="Times New Roman" pitchFamily="18" charset="0"/>
              </a:rPr>
              <a:t>130</a:t>
            </a:r>
            <a:r>
              <a:rPr lang="zh-CN" altLang="en-US" sz="3200" b="1">
                <a:latin typeface="宋体" pitchFamily="2" charset="-122"/>
              </a:rPr>
              <a:t>亿光年远的太空深处，发现了</a:t>
            </a:r>
            <a:r>
              <a:rPr lang="en-US" altLang="zh-CN" sz="3200">
                <a:latin typeface="Times New Roman" pitchFamily="18" charset="0"/>
              </a:rPr>
              <a:t>500 </a:t>
            </a:r>
            <a:r>
              <a:rPr lang="zh-CN" altLang="en-US" sz="3200" b="1">
                <a:latin typeface="宋体" pitchFamily="2" charset="-122"/>
              </a:rPr>
              <a:t>亿个星系 </a:t>
            </a:r>
            <a:r>
              <a:rPr lang="en-US" altLang="zh-CN" sz="3200" b="1">
                <a:latin typeface="Times New Roman" pitchFamily="18" charset="0"/>
              </a:rPr>
              <a:t>.</a:t>
            </a:r>
            <a:r>
              <a:rPr lang="en-US" altLang="zh-CN" sz="3200" b="1">
                <a:latin typeface="宋体" pitchFamily="2"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D:\mydaysarenumbered\W020191011489020932408.png"/>
          <p:cNvPicPr>
            <a:picLocks noChangeAspect="1" noChangeArrowheads="1"/>
          </p:cNvPicPr>
          <p:nvPr/>
        </p:nvPicPr>
        <p:blipFill>
          <a:blip r:embed="rId2" cstate="print"/>
          <a:srcRect/>
          <a:stretch>
            <a:fillRect/>
          </a:stretch>
        </p:blipFill>
        <p:spPr bwMode="auto">
          <a:xfrm>
            <a:off x="971600" y="1772816"/>
            <a:ext cx="7620000" cy="4438650"/>
          </a:xfrm>
          <a:prstGeom prst="rect">
            <a:avLst/>
          </a:prstGeom>
          <a:noFill/>
        </p:spPr>
      </p:pic>
      <p:sp>
        <p:nvSpPr>
          <p:cNvPr id="3" name="TextBox 2"/>
          <p:cNvSpPr txBox="1"/>
          <p:nvPr/>
        </p:nvSpPr>
        <p:spPr>
          <a:xfrm>
            <a:off x="1979712" y="476672"/>
            <a:ext cx="6264696" cy="1077218"/>
          </a:xfrm>
          <a:prstGeom prst="rect">
            <a:avLst/>
          </a:prstGeom>
          <a:noFill/>
        </p:spPr>
        <p:txBody>
          <a:bodyPr wrap="square" rtlCol="0">
            <a:spAutoFit/>
          </a:bodyPr>
          <a:lstStyle/>
          <a:p>
            <a:r>
              <a:rPr lang="zh-CN" altLang="en-US" sz="3200" dirty="0" smtClean="0"/>
              <a:t>人类第一张黑洞照片（</a:t>
            </a:r>
            <a:r>
              <a:rPr lang="en-US" altLang="zh-CN" sz="3200" dirty="0" smtClean="0"/>
              <a:t>2019</a:t>
            </a:r>
            <a:r>
              <a:rPr lang="zh-CN" altLang="en-US" sz="3200" dirty="0" smtClean="0"/>
              <a:t>，距离地球</a:t>
            </a:r>
            <a:r>
              <a:rPr lang="en-US" altLang="zh-CN" sz="3200" dirty="0" smtClean="0"/>
              <a:t>5300</a:t>
            </a:r>
            <a:r>
              <a:rPr lang="zh-CN" altLang="en-US" sz="3200" dirty="0" smtClean="0"/>
              <a:t>万光年的星系</a:t>
            </a:r>
            <a:r>
              <a:rPr lang="en-US" altLang="zh-CN" sz="3200" dirty="0" smtClean="0"/>
              <a:t>M87</a:t>
            </a:r>
            <a:r>
              <a:rPr lang="zh-CN" altLang="en-US" sz="3200" dirty="0" smtClean="0"/>
              <a:t>中心）</a:t>
            </a:r>
            <a:endParaRPr lang="zh-CN" altLang="en-US" sz="3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D:\mydaysarenumbered\W020191011489020944045.png"/>
          <p:cNvPicPr>
            <a:picLocks noChangeAspect="1" noChangeArrowheads="1"/>
          </p:cNvPicPr>
          <p:nvPr/>
        </p:nvPicPr>
        <p:blipFill>
          <a:blip r:embed="rId2" cstate="print"/>
          <a:srcRect/>
          <a:stretch>
            <a:fillRect/>
          </a:stretch>
        </p:blipFill>
        <p:spPr bwMode="auto">
          <a:xfrm>
            <a:off x="4568234" y="2132856"/>
            <a:ext cx="4575766" cy="4187796"/>
          </a:xfrm>
          <a:prstGeom prst="rect">
            <a:avLst/>
          </a:prstGeom>
          <a:noFill/>
        </p:spPr>
      </p:pic>
      <p:sp>
        <p:nvSpPr>
          <p:cNvPr id="3" name="矩形 2"/>
          <p:cNvSpPr/>
          <p:nvPr/>
        </p:nvSpPr>
        <p:spPr>
          <a:xfrm>
            <a:off x="1619672" y="0"/>
            <a:ext cx="7272808" cy="2062103"/>
          </a:xfrm>
          <a:prstGeom prst="rect">
            <a:avLst/>
          </a:prstGeom>
        </p:spPr>
        <p:txBody>
          <a:bodyPr wrap="square">
            <a:spAutoFit/>
          </a:bodyPr>
          <a:lstStyle/>
          <a:p>
            <a:r>
              <a:rPr lang="zh-CN" altLang="en-US" sz="3200" dirty="0" smtClean="0"/>
              <a:t>要分辨黑洞阴影和光环</a:t>
            </a:r>
            <a:r>
              <a:rPr lang="en-US" altLang="zh-CN" sz="3200" dirty="0" smtClean="0"/>
              <a:t>, </a:t>
            </a:r>
            <a:r>
              <a:rPr lang="zh-CN" altLang="en-US" sz="3200" dirty="0" smtClean="0"/>
              <a:t>需要把望远镜的角分辨率提高到至少几十微角秒</a:t>
            </a:r>
            <a:r>
              <a:rPr lang="en-US" altLang="zh-CN" sz="3200" dirty="0" smtClean="0"/>
              <a:t>. </a:t>
            </a:r>
            <a:r>
              <a:rPr lang="zh-CN" altLang="en-US" sz="3200" dirty="0" smtClean="0"/>
              <a:t>这是一个非常大的挑战</a:t>
            </a:r>
            <a:r>
              <a:rPr lang="en-US" altLang="zh-CN" sz="3200" dirty="0" smtClean="0"/>
              <a:t>, </a:t>
            </a:r>
            <a:r>
              <a:rPr lang="zh-CN" altLang="en-US" sz="3200" dirty="0" smtClean="0"/>
              <a:t>因为著名的哈勃空间望远镜的角分辨率也只有</a:t>
            </a:r>
            <a:r>
              <a:rPr lang="en-US" altLang="zh-CN" sz="3200" dirty="0" smtClean="0"/>
              <a:t>0.05</a:t>
            </a:r>
            <a:r>
              <a:rPr lang="zh-CN" altLang="en-US" sz="3200" dirty="0" smtClean="0"/>
              <a:t>角秒</a:t>
            </a:r>
          </a:p>
        </p:txBody>
      </p:sp>
      <p:sp>
        <p:nvSpPr>
          <p:cNvPr id="4" name="矩形 3"/>
          <p:cNvSpPr/>
          <p:nvPr/>
        </p:nvSpPr>
        <p:spPr>
          <a:xfrm>
            <a:off x="251520" y="2456795"/>
            <a:ext cx="4572000" cy="4401205"/>
          </a:xfrm>
          <a:prstGeom prst="rect">
            <a:avLst/>
          </a:prstGeom>
        </p:spPr>
        <p:txBody>
          <a:bodyPr>
            <a:spAutoFit/>
          </a:bodyPr>
          <a:lstStyle/>
          <a:p>
            <a:r>
              <a:rPr lang="zh-CN" altLang="en-US" sz="2800" dirty="0" smtClean="0"/>
              <a:t>为了提高角分辨率</a:t>
            </a:r>
            <a:r>
              <a:rPr lang="en-US" altLang="zh-CN" sz="2800" dirty="0" smtClean="0"/>
              <a:t>, </a:t>
            </a:r>
            <a:r>
              <a:rPr lang="zh-CN" altLang="en-US" sz="2800" dirty="0" smtClean="0"/>
              <a:t>科学家们将位于北美洲</a:t>
            </a:r>
            <a:r>
              <a:rPr lang="en-US" altLang="zh-CN" sz="2800" dirty="0" smtClean="0"/>
              <a:t>(SMA, JCMT, SMT, LMT)</a:t>
            </a:r>
            <a:r>
              <a:rPr lang="zh-CN" altLang="en-US" sz="2800" dirty="0" smtClean="0"/>
              <a:t>、南美洲</a:t>
            </a:r>
            <a:r>
              <a:rPr lang="en-US" altLang="zh-CN" sz="2800" dirty="0" smtClean="0"/>
              <a:t>(ALMA, APEX)</a:t>
            </a:r>
            <a:r>
              <a:rPr lang="zh-CN" altLang="en-US" sz="2800" dirty="0" smtClean="0"/>
              <a:t>、欧洲</a:t>
            </a:r>
            <a:r>
              <a:rPr lang="en-US" altLang="zh-CN" sz="2800" dirty="0" smtClean="0"/>
              <a:t>(PV)</a:t>
            </a:r>
            <a:r>
              <a:rPr lang="zh-CN" altLang="en-US" sz="2800" dirty="0" smtClean="0"/>
              <a:t>和南极</a:t>
            </a:r>
            <a:r>
              <a:rPr lang="en-US" altLang="zh-CN" sz="2800" dirty="0" smtClean="0"/>
              <a:t>(SLT)</a:t>
            </a:r>
            <a:r>
              <a:rPr lang="zh-CN" altLang="en-US" sz="2800" dirty="0" smtClean="0"/>
              <a:t>的</a:t>
            </a:r>
            <a:r>
              <a:rPr lang="en-US" altLang="zh-CN" sz="2800" dirty="0" smtClean="0"/>
              <a:t>8</a:t>
            </a:r>
            <a:r>
              <a:rPr lang="zh-CN" altLang="en-US" sz="2800" dirty="0" smtClean="0"/>
              <a:t>台毫米波望远镜组成干涉阵</a:t>
            </a:r>
            <a:r>
              <a:rPr lang="en-US" altLang="zh-CN" sz="2800" dirty="0" smtClean="0"/>
              <a:t>. </a:t>
            </a:r>
            <a:r>
              <a:rPr lang="zh-CN" altLang="en-US" sz="2800" dirty="0" smtClean="0"/>
              <a:t>其基线长度</a:t>
            </a:r>
            <a:r>
              <a:rPr lang="en-US" altLang="zh-CN" sz="2800" dirty="0" smtClean="0"/>
              <a:t>(</a:t>
            </a:r>
            <a:r>
              <a:rPr lang="zh-CN" altLang="en-US" sz="2800" dirty="0" smtClean="0"/>
              <a:t>即望远镜阵列所覆盖区域的等效直径</a:t>
            </a:r>
            <a:r>
              <a:rPr lang="en-US" altLang="zh-CN" sz="2800" dirty="0" smtClean="0"/>
              <a:t>) </a:t>
            </a:r>
            <a:r>
              <a:rPr lang="zh-CN" altLang="en-US" sz="2800" dirty="0" smtClean="0"/>
              <a:t>约</a:t>
            </a:r>
            <a:r>
              <a:rPr lang="en-US" altLang="zh-CN" sz="2800" dirty="0" smtClean="0"/>
              <a:t>1</a:t>
            </a:r>
            <a:r>
              <a:rPr lang="zh-CN" altLang="en-US" sz="2800" dirty="0" smtClean="0"/>
              <a:t>万千米</a:t>
            </a:r>
            <a:r>
              <a:rPr lang="en-US" altLang="zh-CN" sz="2800" dirty="0" smtClean="0"/>
              <a:t>, </a:t>
            </a:r>
            <a:r>
              <a:rPr lang="zh-CN" altLang="en-US" sz="2800" dirty="0" smtClean="0"/>
              <a:t>与地球直径相当</a:t>
            </a:r>
            <a:r>
              <a:rPr lang="en-US" altLang="zh-CN" sz="2800" dirty="0" smtClean="0"/>
              <a:t>, </a:t>
            </a:r>
            <a:r>
              <a:rPr lang="zh-CN" altLang="en-US" sz="2800" dirty="0" smtClean="0"/>
              <a:t>并利用</a:t>
            </a:r>
            <a:r>
              <a:rPr lang="en-US" altLang="zh-CN" sz="2800" dirty="0" smtClean="0"/>
              <a:t>1.3 mm</a:t>
            </a:r>
            <a:r>
              <a:rPr lang="zh-CN" altLang="en-US" sz="2800" dirty="0" smtClean="0"/>
              <a:t>波长作为观测波长。</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8"/>
                                        </p:tgtEl>
                                        <p:attrNameLst>
                                          <p:attrName>style.visibility</p:attrName>
                                        </p:attrNameLst>
                                      </p:cBhvr>
                                      <p:to>
                                        <p:strVal val="visible"/>
                                      </p:to>
                                    </p:set>
                                    <p:animEffect transition="in" filter="blinds(horizontal)">
                                      <p:cBhvr>
                                        <p:cTn id="12"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p>
            <a:fld id="{07CE5A51-0131-4634-BD35-290627D3EA74}" type="slidenum">
              <a:rPr lang="en-US" altLang="zh-CN" smtClean="0"/>
              <a:pPr/>
              <a:t>36</a:t>
            </a:fld>
            <a:endParaRPr lang="en-US" altLang="zh-CN" smtClean="0"/>
          </a:p>
        </p:txBody>
      </p:sp>
      <p:sp>
        <p:nvSpPr>
          <p:cNvPr id="11267" name="Text Box 3"/>
          <p:cNvSpPr txBox="1">
            <a:spLocks noChangeArrowheads="1"/>
          </p:cNvSpPr>
          <p:nvPr/>
        </p:nvSpPr>
        <p:spPr bwMode="auto">
          <a:xfrm>
            <a:off x="685800" y="1219200"/>
            <a:ext cx="8001000" cy="18446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latin typeface="Times New Roman" pitchFamily="18" charset="0"/>
              </a:rPr>
              <a:t>1</a:t>
            </a:r>
            <a:r>
              <a:rPr lang="en-US" altLang="zh-CN" sz="3200" b="1"/>
              <a:t>  </a:t>
            </a:r>
            <a:r>
              <a:rPr lang="zh-CN" altLang="en-US" sz="3200" b="1"/>
              <a:t>设人眼在正常照度下的瞳孔直径约为</a:t>
            </a:r>
            <a:r>
              <a:rPr lang="en-US" altLang="zh-CN" sz="3200">
                <a:latin typeface="Times New Roman" pitchFamily="18" charset="0"/>
              </a:rPr>
              <a:t>3 mm</a:t>
            </a:r>
            <a:r>
              <a:rPr lang="zh-CN" altLang="en-US" sz="3200" b="1"/>
              <a:t>，而在可见光中，人眼最敏感的波长为</a:t>
            </a:r>
            <a:r>
              <a:rPr lang="en-US" altLang="zh-CN" sz="3200">
                <a:latin typeface="Times New Roman" pitchFamily="18" charset="0"/>
              </a:rPr>
              <a:t>550 nm</a:t>
            </a:r>
            <a:r>
              <a:rPr lang="zh-CN" altLang="en-US" sz="3200" b="1"/>
              <a:t>，</a:t>
            </a:r>
            <a:r>
              <a:rPr lang="zh-CN" altLang="en-US" sz="3200" b="1">
                <a:solidFill>
                  <a:srgbClr val="CC0000"/>
                </a:solidFill>
              </a:rPr>
              <a:t>问</a:t>
            </a:r>
            <a:r>
              <a:rPr lang="zh-CN" altLang="en-US" sz="3200" b="1"/>
              <a:t>	</a:t>
            </a:r>
          </a:p>
        </p:txBody>
      </p:sp>
      <p:sp>
        <p:nvSpPr>
          <p:cNvPr id="11268" name="Text Box 4"/>
          <p:cNvSpPr txBox="1">
            <a:spLocks noChangeArrowheads="1"/>
          </p:cNvSpPr>
          <p:nvPr/>
        </p:nvSpPr>
        <p:spPr bwMode="auto">
          <a:xfrm>
            <a:off x="457200" y="3124200"/>
            <a:ext cx="7848600" cy="6762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solidFill>
                  <a:srgbClr val="CC0000"/>
                </a:solidFill>
              </a:rPr>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a:t>
            </a:r>
            <a:r>
              <a:rPr lang="zh-CN" altLang="en-US" sz="3200" b="1"/>
              <a:t>人眼的最小分辨角有多大？</a:t>
            </a:r>
          </a:p>
        </p:txBody>
      </p:sp>
      <p:sp>
        <p:nvSpPr>
          <p:cNvPr id="11269" name="Text Box 5"/>
          <p:cNvSpPr txBox="1">
            <a:spLocks noChangeArrowheads="1"/>
          </p:cNvSpPr>
          <p:nvPr/>
        </p:nvSpPr>
        <p:spPr bwMode="auto">
          <a:xfrm>
            <a:off x="685800" y="3886200"/>
            <a:ext cx="8001000" cy="12604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solidFill>
                  <a:srgbClr val="CC0000"/>
                </a:solidFill>
              </a:rPr>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zh-CN" altLang="en-US" sz="3200" b="1"/>
              <a:t>若物体放在距人眼</a:t>
            </a:r>
            <a:r>
              <a:rPr lang="en-US" altLang="zh-CN" sz="3200">
                <a:latin typeface="Times New Roman" pitchFamily="18" charset="0"/>
              </a:rPr>
              <a:t>25 cm</a:t>
            </a:r>
            <a:r>
              <a:rPr lang="zh-CN" altLang="en-US" sz="3200" b="1"/>
              <a:t>（明视距离）处，则两物点间距为多大时才能被分辨？</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灯片编号占位符 1"/>
          <p:cNvSpPr>
            <a:spLocks noGrp="1"/>
          </p:cNvSpPr>
          <p:nvPr>
            <p:ph type="sldNum" sz="quarter" idx="10"/>
          </p:nvPr>
        </p:nvSpPr>
        <p:spPr>
          <a:noFill/>
        </p:spPr>
        <p:txBody>
          <a:bodyPr/>
          <a:lstStyle/>
          <a:p>
            <a:fld id="{D20C4FF0-7A80-4B5F-88A1-D67425292301}" type="slidenum">
              <a:rPr lang="en-US" altLang="zh-CN" smtClean="0"/>
              <a:pPr/>
              <a:t>37</a:t>
            </a:fld>
            <a:endParaRPr lang="en-US" altLang="zh-CN" smtClean="0"/>
          </a:p>
        </p:txBody>
      </p:sp>
      <p:sp>
        <p:nvSpPr>
          <p:cNvPr id="6152" name="Text Box 1030"/>
          <p:cNvSpPr txBox="1">
            <a:spLocks noChangeArrowheads="1"/>
          </p:cNvSpPr>
          <p:nvPr/>
        </p:nvSpPr>
        <p:spPr bwMode="auto">
          <a:xfrm>
            <a:off x="1485900" y="1309688"/>
            <a:ext cx="1981200" cy="579437"/>
          </a:xfrm>
          <a:prstGeom prst="rect">
            <a:avLst/>
          </a:prstGeom>
          <a:noFill/>
          <a:ln w="9525">
            <a:noFill/>
            <a:miter lim="800000"/>
            <a:headEnd/>
            <a:tailEnd type="none" w="sm" len="lg"/>
          </a:ln>
        </p:spPr>
        <p:txBody>
          <a:bodyPr>
            <a:spAutoFit/>
          </a:bodyPr>
          <a:lstStyle/>
          <a:p>
            <a:pPr>
              <a:spcBef>
                <a:spcPct val="50000"/>
              </a:spcBef>
            </a:pPr>
            <a:r>
              <a:rPr lang="zh-CN" altLang="en-US" sz="3200" b="1">
                <a:solidFill>
                  <a:srgbClr val="CC0000"/>
                </a:solidFill>
              </a:rPr>
              <a:t>解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a:t>
            </a:r>
          </a:p>
        </p:txBody>
      </p:sp>
      <p:graphicFrame>
        <p:nvGraphicFramePr>
          <p:cNvPr id="45063" name="Object 1031"/>
          <p:cNvGraphicFramePr>
            <a:graphicFrameLocks noChangeAspect="1"/>
          </p:cNvGraphicFramePr>
          <p:nvPr/>
        </p:nvGraphicFramePr>
        <p:xfrm>
          <a:off x="3048000" y="1198563"/>
          <a:ext cx="2209800" cy="976312"/>
        </p:xfrm>
        <a:graphic>
          <a:graphicData uri="http://schemas.openxmlformats.org/presentationml/2006/ole">
            <p:oleObj spid="_x0000_s42001" name="公式" r:id="rId3" imgW="1180588" imgH="609336" progId="Equation.3">
              <p:embed/>
            </p:oleObj>
          </a:graphicData>
        </a:graphic>
      </p:graphicFrame>
      <p:graphicFrame>
        <p:nvGraphicFramePr>
          <p:cNvPr id="45064" name="Object 1032"/>
          <p:cNvGraphicFramePr>
            <a:graphicFrameLocks noChangeAspect="1"/>
          </p:cNvGraphicFramePr>
          <p:nvPr/>
        </p:nvGraphicFramePr>
        <p:xfrm>
          <a:off x="3498850" y="2265363"/>
          <a:ext cx="2444750" cy="536575"/>
        </p:xfrm>
        <a:graphic>
          <a:graphicData uri="http://schemas.openxmlformats.org/presentationml/2006/ole">
            <p:oleObj spid="_x0000_s42002" name="Equation" r:id="rId4" imgW="926698" imgH="203112" progId="Equation.3">
              <p:embed/>
            </p:oleObj>
          </a:graphicData>
        </a:graphic>
      </p:graphicFrame>
      <p:sp>
        <p:nvSpPr>
          <p:cNvPr id="45065" name="Text Box 1033"/>
          <p:cNvSpPr txBox="1">
            <a:spLocks noChangeArrowheads="1"/>
          </p:cNvSpPr>
          <p:nvPr/>
        </p:nvSpPr>
        <p:spPr bwMode="auto">
          <a:xfrm>
            <a:off x="1863725" y="3443288"/>
            <a:ext cx="1524000" cy="579437"/>
          </a:xfrm>
          <a:prstGeom prst="rect">
            <a:avLst/>
          </a:prstGeom>
          <a:noFill/>
          <a:ln w="9525">
            <a:noFill/>
            <a:miter lim="800000"/>
            <a:headEnd/>
            <a:tailEnd type="none" w="sm" len="lg"/>
          </a:ln>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p>
        </p:txBody>
      </p:sp>
      <p:graphicFrame>
        <p:nvGraphicFramePr>
          <p:cNvPr id="45066" name="Object 1034"/>
          <p:cNvGraphicFramePr>
            <a:graphicFrameLocks noChangeAspect="1"/>
          </p:cNvGraphicFramePr>
          <p:nvPr/>
        </p:nvGraphicFramePr>
        <p:xfrm>
          <a:off x="5181600" y="1122363"/>
          <a:ext cx="3276600" cy="1101725"/>
        </p:xfrm>
        <a:graphic>
          <a:graphicData uri="http://schemas.openxmlformats.org/presentationml/2006/ole">
            <p:oleObj spid="_x0000_s42003" name="Equation" r:id="rId5" imgW="1244600" imgH="419100" progId="Equation.3">
              <p:embed/>
            </p:oleObj>
          </a:graphicData>
        </a:graphic>
      </p:graphicFrame>
      <p:graphicFrame>
        <p:nvGraphicFramePr>
          <p:cNvPr id="45067" name="Object 1035"/>
          <p:cNvGraphicFramePr>
            <a:graphicFrameLocks noChangeAspect="1"/>
          </p:cNvGraphicFramePr>
          <p:nvPr/>
        </p:nvGraphicFramePr>
        <p:xfrm>
          <a:off x="3078163" y="3362325"/>
          <a:ext cx="4346575" cy="631825"/>
        </p:xfrm>
        <a:graphic>
          <a:graphicData uri="http://schemas.openxmlformats.org/presentationml/2006/ole">
            <p:oleObj spid="_x0000_s42004" name="Equation" r:id="rId6" imgW="1663700" imgH="241300" progId="Equation.3">
              <p:embed/>
            </p:oleObj>
          </a:graphicData>
        </a:graphic>
      </p:graphicFrame>
      <p:graphicFrame>
        <p:nvGraphicFramePr>
          <p:cNvPr id="45068" name="Object 1036"/>
          <p:cNvGraphicFramePr>
            <a:graphicFrameLocks noChangeAspect="1"/>
          </p:cNvGraphicFramePr>
          <p:nvPr/>
        </p:nvGraphicFramePr>
        <p:xfrm>
          <a:off x="3308350" y="4159250"/>
          <a:ext cx="4230688" cy="469900"/>
        </p:xfrm>
        <a:graphic>
          <a:graphicData uri="http://schemas.openxmlformats.org/presentationml/2006/ole">
            <p:oleObj spid="_x0000_s42005" name="Equation" r:id="rId7" imgW="1600200" imgH="177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blinds(horizontal)">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blinds(horizontal)">
                                      <p:cBhvr>
                                        <p:cTn id="12" dur="500"/>
                                        <p:tgtEl>
                                          <p:spTgt spid="450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blinds(horizontal)">
                                      <p:cBhvr>
                                        <p:cTn id="17" dur="500"/>
                                        <p:tgtEl>
                                          <p:spTgt spid="450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blinds(vertical)">
                                      <p:cBhvr>
                                        <p:cTn id="22" dur="500"/>
                                        <p:tgtEl>
                                          <p:spTgt spid="45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blinds(vertical)">
                                      <p:cBhvr>
                                        <p:cTn id="27" dur="500"/>
                                        <p:tgtEl>
                                          <p:spTgt spid="450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45068"/>
                                        </p:tgtEl>
                                        <p:attrNameLst>
                                          <p:attrName>style.visibility</p:attrName>
                                        </p:attrNameLst>
                                      </p:cBhvr>
                                      <p:to>
                                        <p:strVal val="visible"/>
                                      </p:to>
                                    </p:set>
                                    <p:animEffect transition="in" filter="blinds(vertical)">
                                      <p:cBhvr>
                                        <p:cTn id="32"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noFill/>
        </p:spPr>
        <p:txBody>
          <a:bodyPr/>
          <a:lstStyle/>
          <a:p>
            <a:fld id="{B1F68013-A091-47FF-A056-E48066808A91}" type="slidenum">
              <a:rPr lang="en-US" altLang="zh-CN" smtClean="0"/>
              <a:pPr/>
              <a:t>38</a:t>
            </a:fld>
            <a:endParaRPr lang="en-US" altLang="zh-CN" smtClean="0"/>
          </a:p>
        </p:txBody>
      </p:sp>
      <p:sp>
        <p:nvSpPr>
          <p:cNvPr id="12291" name="Text Box 3"/>
          <p:cNvSpPr txBox="1">
            <a:spLocks noChangeArrowheads="1"/>
          </p:cNvSpPr>
          <p:nvPr/>
        </p:nvSpPr>
        <p:spPr bwMode="auto">
          <a:xfrm>
            <a:off x="838200" y="914400"/>
            <a:ext cx="7924800" cy="18446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latin typeface="Times New Roman" pitchFamily="18" charset="0"/>
              </a:rPr>
              <a:t>2</a:t>
            </a:r>
            <a:r>
              <a:rPr lang="en-US" altLang="zh-CN" sz="3200" b="1"/>
              <a:t>  </a:t>
            </a:r>
            <a:r>
              <a:rPr lang="zh-CN" altLang="en-US" sz="3200" b="1"/>
              <a:t>毫米波雷达发出的波束比常用的雷达波束窄，这使得毫米波雷达不易受到反雷达导弹的袭击</a:t>
            </a:r>
            <a:r>
              <a:rPr lang="en-US" altLang="zh-CN" sz="3200" b="1">
                <a:latin typeface="Times New Roman" pitchFamily="18" charset="0"/>
              </a:rPr>
              <a:t>.</a:t>
            </a:r>
          </a:p>
        </p:txBody>
      </p:sp>
      <p:sp>
        <p:nvSpPr>
          <p:cNvPr id="12292" name="Text Box 4"/>
          <p:cNvSpPr txBox="1">
            <a:spLocks noChangeArrowheads="1"/>
          </p:cNvSpPr>
          <p:nvPr/>
        </p:nvSpPr>
        <p:spPr bwMode="auto">
          <a:xfrm>
            <a:off x="838200" y="2727325"/>
            <a:ext cx="7854950" cy="18446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a:t>
            </a:r>
            <a:r>
              <a:rPr lang="zh-CN" altLang="en-US" sz="3200" b="1"/>
              <a:t>有一毫米波雷达，其圆形天线直径为</a:t>
            </a:r>
            <a:r>
              <a:rPr lang="en-US" altLang="zh-CN" sz="3200">
                <a:latin typeface="Times New Roman" pitchFamily="18" charset="0"/>
              </a:rPr>
              <a:t>55 cm</a:t>
            </a:r>
            <a:r>
              <a:rPr lang="zh-CN" altLang="en-US" sz="3200" b="1"/>
              <a:t>，发射频率为</a:t>
            </a:r>
            <a:r>
              <a:rPr lang="en-US" altLang="zh-CN" sz="3200">
                <a:latin typeface="Times New Roman" pitchFamily="18" charset="0"/>
              </a:rPr>
              <a:t>220 GHz</a:t>
            </a:r>
            <a:r>
              <a:rPr lang="zh-CN" altLang="en-US" sz="3200" b="1"/>
              <a:t>的毫米波，计算其波束的角宽度；</a:t>
            </a:r>
          </a:p>
        </p:txBody>
      </p:sp>
      <p:sp>
        <p:nvSpPr>
          <p:cNvPr id="12293" name="Text Box 5"/>
          <p:cNvSpPr txBox="1">
            <a:spLocks noChangeArrowheads="1"/>
          </p:cNvSpPr>
          <p:nvPr/>
        </p:nvSpPr>
        <p:spPr bwMode="auto">
          <a:xfrm>
            <a:off x="838200" y="4419600"/>
            <a:ext cx="7854950" cy="1844675"/>
          </a:xfrm>
          <a:prstGeom prst="rect">
            <a:avLst/>
          </a:prstGeom>
          <a:noFill/>
          <a:ln w="9525">
            <a:noFill/>
            <a:miter lim="800000"/>
            <a:headEnd/>
            <a:tailEnd type="none" w="sm" len="lg"/>
          </a:ln>
        </p:spPr>
        <p:txBody>
          <a:bodyPr>
            <a:spAutoFit/>
          </a:bodyPr>
          <a:lstStyle/>
          <a:p>
            <a:pPr>
              <a:lnSpc>
                <a:spcPct val="120000"/>
              </a:lnSpc>
              <a:spcBef>
                <a:spcPct val="50000"/>
              </a:spcBef>
            </a:pPr>
            <a:r>
              <a:rPr lang="en-US" altLang="zh-CN" sz="3200" b="1">
                <a:solidFill>
                  <a:srgbClr val="CC0000"/>
                </a:solidFill>
              </a:rPr>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zh-CN" altLang="en-US" sz="3200" b="1"/>
              <a:t>将此结果与普通船用雷达发射的波束的角宽度进行比较，设船用雷达波长为</a:t>
            </a:r>
            <a:r>
              <a:rPr lang="en-US" altLang="zh-CN" sz="3200">
                <a:latin typeface="Times New Roman" pitchFamily="18" charset="0"/>
              </a:rPr>
              <a:t>1.57 cm</a:t>
            </a:r>
            <a:r>
              <a:rPr lang="zh-CN" altLang="en-US" sz="3200" b="1"/>
              <a:t>，圆形天线直径为</a:t>
            </a:r>
            <a:r>
              <a:rPr lang="en-US" altLang="zh-CN" sz="3200">
                <a:latin typeface="Times New Roman" pitchFamily="18" charset="0"/>
              </a:rPr>
              <a:t>2.33 m</a:t>
            </a:r>
            <a:r>
              <a:rPr lang="en-US" altLang="zh-CN" sz="3200" b="1"/>
              <a:t> </a:t>
            </a:r>
            <a:r>
              <a:rPr lang="en-US" altLang="zh-CN" sz="3200" b="1">
                <a:latin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灯片编号占位符 1"/>
          <p:cNvSpPr>
            <a:spLocks noGrp="1"/>
          </p:cNvSpPr>
          <p:nvPr>
            <p:ph type="sldNum" sz="quarter" idx="10"/>
          </p:nvPr>
        </p:nvSpPr>
        <p:spPr>
          <a:noFill/>
        </p:spPr>
        <p:txBody>
          <a:bodyPr/>
          <a:lstStyle/>
          <a:p>
            <a:fld id="{2EE45A9C-A936-48D2-8272-069920343484}" type="slidenum">
              <a:rPr lang="en-US" altLang="zh-CN" smtClean="0"/>
              <a:pPr/>
              <a:t>39</a:t>
            </a:fld>
            <a:endParaRPr lang="en-US" altLang="zh-CN" smtClean="0"/>
          </a:p>
        </p:txBody>
      </p:sp>
      <p:sp>
        <p:nvSpPr>
          <p:cNvPr id="7174" name="Text Box 6"/>
          <p:cNvSpPr txBox="1">
            <a:spLocks noChangeArrowheads="1"/>
          </p:cNvSpPr>
          <p:nvPr/>
        </p:nvSpPr>
        <p:spPr bwMode="auto">
          <a:xfrm>
            <a:off x="762000" y="1143000"/>
            <a:ext cx="1981200" cy="579438"/>
          </a:xfrm>
          <a:prstGeom prst="rect">
            <a:avLst/>
          </a:prstGeom>
          <a:noFill/>
          <a:ln w="9525">
            <a:noFill/>
            <a:miter lim="800000"/>
            <a:headEnd/>
            <a:tailEnd type="none" w="sm" len="lg"/>
          </a:ln>
        </p:spPr>
        <p:txBody>
          <a:bodyPr>
            <a:spAutoFit/>
          </a:bodyPr>
          <a:lstStyle/>
          <a:p>
            <a:pPr>
              <a:spcBef>
                <a:spcPct val="50000"/>
              </a:spcBef>
            </a:pPr>
            <a:r>
              <a:rPr lang="zh-CN" altLang="en-US" sz="3200" b="1">
                <a:solidFill>
                  <a:srgbClr val="CC0000"/>
                </a:solidFill>
              </a:rPr>
              <a:t>解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a:t>
            </a:r>
          </a:p>
        </p:txBody>
      </p:sp>
      <p:graphicFrame>
        <p:nvGraphicFramePr>
          <p:cNvPr id="46087" name="Object 7"/>
          <p:cNvGraphicFramePr>
            <a:graphicFrameLocks noChangeAspect="1"/>
          </p:cNvGraphicFramePr>
          <p:nvPr/>
        </p:nvGraphicFramePr>
        <p:xfrm>
          <a:off x="2557463" y="998538"/>
          <a:ext cx="6010275" cy="1114425"/>
        </p:xfrm>
        <a:graphic>
          <a:graphicData uri="http://schemas.openxmlformats.org/presentationml/2006/ole">
            <p:oleObj spid="_x0000_s43019" name="Equation" r:id="rId3" imgW="2260600" imgH="419100" progId="Equation.3">
              <p:embed/>
            </p:oleObj>
          </a:graphicData>
        </a:graphic>
      </p:graphicFrame>
      <p:graphicFrame>
        <p:nvGraphicFramePr>
          <p:cNvPr id="46088" name="Object 8"/>
          <p:cNvGraphicFramePr>
            <a:graphicFrameLocks noChangeAspect="1"/>
          </p:cNvGraphicFramePr>
          <p:nvPr/>
        </p:nvGraphicFramePr>
        <p:xfrm>
          <a:off x="427038" y="2268538"/>
          <a:ext cx="8748712" cy="1230312"/>
        </p:xfrm>
        <a:graphic>
          <a:graphicData uri="http://schemas.openxmlformats.org/presentationml/2006/ole">
            <p:oleObj spid="_x0000_s43020" name="Equation" r:id="rId4" imgW="3124200" imgH="457200" progId="Equation.3">
              <p:embed/>
            </p:oleObj>
          </a:graphicData>
        </a:graphic>
      </p:graphicFrame>
      <p:sp>
        <p:nvSpPr>
          <p:cNvPr id="46089" name="Text Box 9"/>
          <p:cNvSpPr txBox="1">
            <a:spLocks noChangeArrowheads="1"/>
          </p:cNvSpPr>
          <p:nvPr/>
        </p:nvSpPr>
        <p:spPr bwMode="auto">
          <a:xfrm>
            <a:off x="1028700" y="3584575"/>
            <a:ext cx="1524000" cy="579438"/>
          </a:xfrm>
          <a:prstGeom prst="rect">
            <a:avLst/>
          </a:prstGeom>
          <a:noFill/>
          <a:ln w="9525">
            <a:noFill/>
            <a:miter lim="800000"/>
            <a:headEnd/>
            <a:tailEnd type="none" w="sm" len="lg"/>
          </a:ln>
        </p:spPr>
        <p:txBody>
          <a:bodyPr>
            <a:spAutoFit/>
          </a:bodyPr>
          <a:lstStyle/>
          <a:p>
            <a:pPr>
              <a:spcBef>
                <a:spcPct val="50000"/>
              </a:spcBef>
            </a:pPr>
            <a:r>
              <a:rPr lang="en-US" altLang="zh-CN" sz="3200" b="1">
                <a:solidFill>
                  <a:srgbClr val="CC0000"/>
                </a:solidFill>
                <a:latin typeface="宋体" pitchFamily="2" charset="-122"/>
              </a:rPr>
              <a:t>  (</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p>
        </p:txBody>
      </p:sp>
      <p:graphicFrame>
        <p:nvGraphicFramePr>
          <p:cNvPr id="46090" name="Object 10"/>
          <p:cNvGraphicFramePr>
            <a:graphicFrameLocks noChangeAspect="1"/>
          </p:cNvGraphicFramePr>
          <p:nvPr/>
        </p:nvGraphicFramePr>
        <p:xfrm>
          <a:off x="490538" y="4148138"/>
          <a:ext cx="8316912" cy="1223962"/>
        </p:xfrm>
        <a:graphic>
          <a:graphicData uri="http://schemas.openxmlformats.org/presentationml/2006/ole">
            <p:oleObj spid="_x0000_s43021" name="Equation" r:id="rId5" imgW="30988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blinds(horizontal)">
                                      <p:cBhvr>
                                        <p:cTn id="7" dur="500"/>
                                        <p:tgtEl>
                                          <p:spTgt spid="46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8"/>
                                        </p:tgtEl>
                                        <p:attrNameLst>
                                          <p:attrName>style.visibility</p:attrName>
                                        </p:attrNameLst>
                                      </p:cBhvr>
                                      <p:to>
                                        <p:strVal val="visible"/>
                                      </p:to>
                                    </p:set>
                                    <p:animEffect transition="in" filter="blinds(horizontal)">
                                      <p:cBhvr>
                                        <p:cTn id="12" dur="500"/>
                                        <p:tgtEl>
                                          <p:spTgt spid="460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6089"/>
                                        </p:tgtEl>
                                        <p:attrNameLst>
                                          <p:attrName>style.visibility</p:attrName>
                                        </p:attrNameLst>
                                      </p:cBhvr>
                                      <p:to>
                                        <p:strVal val="visible"/>
                                      </p:to>
                                    </p:set>
                                    <p:animEffect transition="in" filter="blinds(vertical)">
                                      <p:cBhvr>
                                        <p:cTn id="17" dur="500"/>
                                        <p:tgtEl>
                                          <p:spTgt spid="460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6090"/>
                                        </p:tgtEl>
                                        <p:attrNameLst>
                                          <p:attrName>style.visibility</p:attrName>
                                        </p:attrNameLst>
                                      </p:cBhvr>
                                      <p:to>
                                        <p:strVal val="visible"/>
                                      </p:to>
                                    </p:set>
                                    <p:animEffect transition="in" filter="blinds(vertical)">
                                      <p:cBhvr>
                                        <p:cTn id="22"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93A2C374-5260-47EC-B9BB-D4A1268E9BD9}" type="slidenum">
              <a:rPr lang="en-US" altLang="zh-CN"/>
              <a:pPr/>
              <a:t>4</a:t>
            </a:fld>
            <a:endParaRPr lang="en-US" altLang="zh-CN"/>
          </a:p>
        </p:txBody>
      </p:sp>
      <p:sp>
        <p:nvSpPr>
          <p:cNvPr id="13314" name="Text Box 2"/>
          <p:cNvSpPr txBox="1">
            <a:spLocks noChangeArrowheads="1"/>
          </p:cNvSpPr>
          <p:nvPr/>
        </p:nvSpPr>
        <p:spPr bwMode="auto">
          <a:xfrm>
            <a:off x="685800" y="990600"/>
            <a:ext cx="8305800" cy="1844675"/>
          </a:xfrm>
          <a:prstGeom prst="rect">
            <a:avLst/>
          </a:prstGeom>
          <a:noFill/>
          <a:ln w="9525">
            <a:noFill/>
            <a:miter lim="800000"/>
            <a:headEnd/>
            <a:tailEnd/>
          </a:ln>
          <a:effectLst/>
        </p:spPr>
        <p:txBody>
          <a:bodyPr>
            <a:spAutoFit/>
          </a:bodyPr>
          <a:lstStyle/>
          <a:p>
            <a:pPr indent="190500">
              <a:lnSpc>
                <a:spcPct val="120000"/>
              </a:lnSpc>
              <a:spcBef>
                <a:spcPct val="50000"/>
              </a:spcBef>
              <a:buClr>
                <a:schemeClr val="tx2"/>
              </a:buClr>
              <a:buFont typeface="Wingdings" pitchFamily="2" charset="2"/>
              <a:buNone/>
            </a:pPr>
            <a:r>
              <a:rPr kumimoji="1" lang="en-US" altLang="zh-CN" sz="3200" b="1">
                <a:solidFill>
                  <a:srgbClr val="CC0000"/>
                </a:solidFill>
                <a:latin typeface="Times New Roman" pitchFamily="18" charset="0"/>
              </a:rPr>
              <a:t>      </a:t>
            </a:r>
            <a:r>
              <a:rPr kumimoji="1" lang="zh-CN" altLang="en-US" sz="3200" b="1">
                <a:solidFill>
                  <a:srgbClr val="CC0000"/>
                </a:solidFill>
                <a:latin typeface="Times New Roman" pitchFamily="18" charset="0"/>
              </a:rPr>
              <a:t>三　理解</a:t>
            </a:r>
            <a:r>
              <a:rPr kumimoji="1" lang="zh-CN" altLang="en-US" sz="3200" b="1">
                <a:solidFill>
                  <a:srgbClr val="080808"/>
                </a:solidFill>
                <a:latin typeface="Times New Roman" pitchFamily="18" charset="0"/>
              </a:rPr>
              <a:t>光栅衍射公式 </a:t>
            </a:r>
            <a:r>
              <a:rPr kumimoji="1" lang="en-US" altLang="zh-CN" sz="3200" b="1">
                <a:solidFill>
                  <a:srgbClr val="080808"/>
                </a:solidFill>
                <a:latin typeface="宋体" charset="-122"/>
              </a:rPr>
              <a:t>,</a:t>
            </a:r>
            <a:r>
              <a:rPr kumimoji="1" lang="en-US" altLang="zh-CN" sz="3200" b="1">
                <a:solidFill>
                  <a:srgbClr val="080808"/>
                </a:solidFill>
                <a:latin typeface="Times New Roman" pitchFamily="18" charset="0"/>
              </a:rPr>
              <a:t> </a:t>
            </a:r>
            <a:r>
              <a:rPr kumimoji="1" lang="zh-CN" altLang="en-US" sz="3200" b="1">
                <a:solidFill>
                  <a:srgbClr val="080808"/>
                </a:solidFill>
                <a:latin typeface="Times New Roman" pitchFamily="18" charset="0"/>
              </a:rPr>
              <a:t>会确定光栅衍射谱线的位置，会分析光栅常数及波长对光栅衍射谱线分布的影响</a:t>
            </a:r>
            <a:r>
              <a:rPr kumimoji="1" lang="en-US" altLang="zh-CN" sz="3200" b="1">
                <a:solidFill>
                  <a:srgbClr val="080808"/>
                </a:solidFill>
                <a:latin typeface="Times New Roman" pitchFamily="18" charset="0"/>
              </a:rPr>
              <a:t>.</a:t>
            </a:r>
          </a:p>
        </p:txBody>
      </p:sp>
      <p:sp>
        <p:nvSpPr>
          <p:cNvPr id="13315" name="Text Box 3"/>
          <p:cNvSpPr txBox="1">
            <a:spLocks noChangeArrowheads="1"/>
          </p:cNvSpPr>
          <p:nvPr/>
        </p:nvSpPr>
        <p:spPr bwMode="auto">
          <a:xfrm>
            <a:off x="990600" y="2905125"/>
            <a:ext cx="8077200" cy="676275"/>
          </a:xfrm>
          <a:prstGeom prst="rect">
            <a:avLst/>
          </a:prstGeom>
          <a:noFill/>
          <a:ln w="9525">
            <a:noFill/>
            <a:miter lim="800000"/>
            <a:headEnd/>
            <a:tailEnd/>
          </a:ln>
          <a:effectLst/>
        </p:spPr>
        <p:txBody>
          <a:bodyPr>
            <a:spAutoFit/>
          </a:bodyPr>
          <a:lstStyle/>
          <a:p>
            <a:pPr indent="95250">
              <a:lnSpc>
                <a:spcPct val="120000"/>
              </a:lnSpc>
              <a:spcBef>
                <a:spcPct val="50000"/>
              </a:spcBef>
              <a:buClr>
                <a:schemeClr val="tx2"/>
              </a:buClr>
              <a:buFont typeface="Wingdings" pitchFamily="2" charset="2"/>
              <a:buNone/>
            </a:pPr>
            <a:r>
              <a:rPr kumimoji="1" lang="en-US" altLang="zh-CN" sz="3200" b="1">
                <a:solidFill>
                  <a:srgbClr val="080808"/>
                </a:solidFill>
                <a:latin typeface="Times New Roman" pitchFamily="18" charset="0"/>
              </a:rPr>
              <a:t>    </a:t>
            </a:r>
            <a:r>
              <a:rPr kumimoji="1" lang="zh-CN" altLang="en-US" sz="3200" b="1">
                <a:solidFill>
                  <a:srgbClr val="CC0000"/>
                </a:solidFill>
                <a:latin typeface="Times New Roman" pitchFamily="18" charset="0"/>
              </a:rPr>
              <a:t>四　了解</a:t>
            </a:r>
            <a:r>
              <a:rPr kumimoji="1" lang="zh-CN" altLang="en-US" sz="3200" b="1">
                <a:solidFill>
                  <a:srgbClr val="080808"/>
                </a:solidFill>
                <a:latin typeface="Times New Roman" pitchFamily="18" charset="0"/>
              </a:rPr>
              <a:t>衍射对光学仪器分辨率的影响</a:t>
            </a:r>
            <a:r>
              <a:rPr kumimoji="1" lang="en-US" altLang="zh-CN" sz="3200" b="1">
                <a:solidFill>
                  <a:srgbClr val="080808"/>
                </a:solidFill>
                <a:latin typeface="Times New Roman" pitchFamily="18" charset="0"/>
              </a:rPr>
              <a:t>.</a:t>
            </a:r>
          </a:p>
        </p:txBody>
      </p:sp>
      <p:sp>
        <p:nvSpPr>
          <p:cNvPr id="13316" name="Text Box 4"/>
          <p:cNvSpPr txBox="1">
            <a:spLocks noChangeArrowheads="1"/>
          </p:cNvSpPr>
          <p:nvPr/>
        </p:nvSpPr>
        <p:spPr bwMode="auto">
          <a:xfrm>
            <a:off x="685800" y="3692525"/>
            <a:ext cx="8305800" cy="1260475"/>
          </a:xfrm>
          <a:prstGeom prst="rect">
            <a:avLst/>
          </a:prstGeom>
          <a:noFill/>
          <a:ln w="9525">
            <a:noFill/>
            <a:miter lim="800000"/>
            <a:headEnd/>
            <a:tailEnd/>
          </a:ln>
          <a:effectLst/>
        </p:spPr>
        <p:txBody>
          <a:bodyPr>
            <a:spAutoFit/>
          </a:bodyPr>
          <a:lstStyle/>
          <a:p>
            <a:pPr indent="190500">
              <a:lnSpc>
                <a:spcPct val="120000"/>
              </a:lnSpc>
              <a:spcBef>
                <a:spcPct val="50000"/>
              </a:spcBef>
              <a:buClr>
                <a:schemeClr val="tx2"/>
              </a:buClr>
              <a:buFont typeface="Wingdings" pitchFamily="2" charset="2"/>
              <a:buNone/>
            </a:pPr>
            <a:r>
              <a:rPr kumimoji="1" lang="en-US" altLang="zh-CN" sz="3200" b="1">
                <a:solidFill>
                  <a:srgbClr val="CC0000"/>
                </a:solidFill>
                <a:latin typeface="Times New Roman" pitchFamily="18" charset="0"/>
              </a:rPr>
              <a:t>      </a:t>
            </a:r>
            <a:r>
              <a:rPr kumimoji="1" lang="zh-CN" altLang="en-US" sz="3200" b="1">
                <a:solidFill>
                  <a:srgbClr val="CC0000"/>
                </a:solidFill>
                <a:latin typeface="Times New Roman" pitchFamily="18" charset="0"/>
              </a:rPr>
              <a:t>五　了解 </a:t>
            </a:r>
            <a:r>
              <a:rPr kumimoji="1" lang="en-US" altLang="zh-CN" sz="3200">
                <a:solidFill>
                  <a:srgbClr val="080808"/>
                </a:solidFill>
                <a:latin typeface="Latha" pitchFamily="2"/>
                <a:ea typeface="MS Gothic" pitchFamily="49" charset="-128"/>
              </a:rPr>
              <a:t>x</a:t>
            </a:r>
            <a:r>
              <a:rPr kumimoji="1" lang="en-US" altLang="zh-CN" sz="3200" b="1">
                <a:solidFill>
                  <a:srgbClr val="080808"/>
                </a:solidFill>
                <a:latin typeface="Times New Roman" pitchFamily="18" charset="0"/>
              </a:rPr>
              <a:t> </a:t>
            </a:r>
            <a:r>
              <a:rPr kumimoji="1" lang="zh-CN" altLang="en-US" sz="3200" b="1">
                <a:solidFill>
                  <a:srgbClr val="080808"/>
                </a:solidFill>
                <a:latin typeface="Times New Roman" pitchFamily="18" charset="0"/>
              </a:rPr>
              <a:t>射线的衍射现象和布拉格公式的物理意义</a:t>
            </a:r>
            <a:r>
              <a:rPr kumimoji="1" lang="en-US" altLang="zh-CN" sz="3200" b="1">
                <a:solidFill>
                  <a:srgbClr val="080808"/>
                </a:solidFill>
                <a:latin typeface="Times New Roman" pitchFamily="18" charset="0"/>
              </a:rPr>
              <a:t>.</a:t>
            </a:r>
          </a:p>
        </p:txBody>
      </p:sp>
      <p:sp>
        <p:nvSpPr>
          <p:cNvPr id="13317" name="Rectangle 5"/>
          <p:cNvSpPr>
            <a:spLocks noChangeArrowheads="1"/>
          </p:cNvSpPr>
          <p:nvPr/>
        </p:nvSpPr>
        <p:spPr bwMode="auto">
          <a:xfrm>
            <a:off x="5334000" y="101600"/>
            <a:ext cx="3455988" cy="519113"/>
          </a:xfrm>
          <a:prstGeom prst="rect">
            <a:avLst/>
          </a:prstGeom>
          <a:noFill/>
          <a:ln w="9525">
            <a:noFill/>
            <a:miter lim="800000"/>
            <a:headEnd/>
            <a:tailEnd/>
          </a:ln>
          <a:effec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11-0  </a:t>
            </a:r>
            <a:r>
              <a:rPr kumimoji="1" lang="zh-CN" altLang="en-US" sz="2800" b="1">
                <a:solidFill>
                  <a:srgbClr val="000066"/>
                </a:solidFill>
                <a:latin typeface="楷体_GB2312" pitchFamily="49" charset="-122"/>
                <a:ea typeface="楷体_GB2312" pitchFamily="49" charset="-122"/>
              </a:rPr>
              <a:t>教学基本要求</a:t>
            </a:r>
          </a:p>
        </p:txBody>
      </p:sp>
      <p:sp>
        <p:nvSpPr>
          <p:cNvPr id="13318" name="Oval 6"/>
          <p:cNvSpPr>
            <a:spLocks noChangeArrowheads="1"/>
          </p:cNvSpPr>
          <p:nvPr/>
        </p:nvSpPr>
        <p:spPr bwMode="auto">
          <a:xfrm>
            <a:off x="4956175" y="620713"/>
            <a:ext cx="382428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1"/>
          <p:cNvSpPr>
            <a:spLocks noGrp="1"/>
          </p:cNvSpPr>
          <p:nvPr>
            <p:ph type="sldNum" sz="quarter" idx="10"/>
          </p:nvPr>
        </p:nvSpPr>
        <p:spPr/>
        <p:txBody>
          <a:bodyPr/>
          <a:lstStyle/>
          <a:p>
            <a:fld id="{3DA4F83F-BB86-4C89-AEB9-8EF74F4E9F3D}" type="slidenum">
              <a:rPr lang="en-US" altLang="zh-CN"/>
              <a:pPr/>
              <a:t>40</a:t>
            </a:fld>
            <a:endParaRPr lang="en-US" altLang="zh-CN"/>
          </a:p>
        </p:txBody>
      </p:sp>
      <p:sp>
        <p:nvSpPr>
          <p:cNvPr id="34827" name="Text Box 11"/>
          <p:cNvSpPr txBox="1">
            <a:spLocks noChangeArrowheads="1"/>
          </p:cNvSpPr>
          <p:nvPr/>
        </p:nvSpPr>
        <p:spPr bwMode="auto">
          <a:xfrm>
            <a:off x="611188" y="609600"/>
            <a:ext cx="23622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宋体" pitchFamily="2" charset="-122"/>
              </a:rPr>
              <a:t>一  光栅 </a:t>
            </a:r>
            <a:endParaRPr lang="zh-CN" altLang="en-US" sz="3600" b="1">
              <a:latin typeface="宋体" pitchFamily="2" charset="-122"/>
            </a:endParaRPr>
          </a:p>
        </p:txBody>
      </p:sp>
      <p:sp>
        <p:nvSpPr>
          <p:cNvPr id="34828" name="Rectangle 12"/>
          <p:cNvSpPr>
            <a:spLocks noChangeArrowheads="1"/>
          </p:cNvSpPr>
          <p:nvPr/>
        </p:nvSpPr>
        <p:spPr bwMode="auto">
          <a:xfrm>
            <a:off x="609600" y="1219200"/>
            <a:ext cx="831215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宋体" pitchFamily="2" charset="-122"/>
              </a:rPr>
              <a:t>等宽度</a:t>
            </a:r>
            <a:r>
              <a:rPr lang="zh-CN" altLang="en-US" sz="3200" b="1">
                <a:latin typeface="宋体" pitchFamily="2" charset="-122"/>
              </a:rPr>
              <a:t>、</a:t>
            </a:r>
            <a:r>
              <a:rPr lang="zh-CN" altLang="en-US" sz="3200" b="1">
                <a:solidFill>
                  <a:srgbClr val="CC0000"/>
                </a:solidFill>
                <a:latin typeface="宋体" pitchFamily="2" charset="-122"/>
              </a:rPr>
              <a:t>等距离</a:t>
            </a:r>
            <a:r>
              <a:rPr lang="zh-CN" altLang="en-US" sz="3200" b="1">
                <a:latin typeface="宋体" pitchFamily="2" charset="-122"/>
              </a:rPr>
              <a:t>的狭缝排列起来的光学元件</a:t>
            </a:r>
            <a:r>
              <a:rPr lang="en-US" altLang="zh-CN" sz="3200" b="1">
                <a:latin typeface="Times New Roman" pitchFamily="18" charset="0"/>
              </a:rPr>
              <a:t>.</a:t>
            </a:r>
          </a:p>
        </p:txBody>
      </p:sp>
      <p:grpSp>
        <p:nvGrpSpPr>
          <p:cNvPr id="2" name="Group 63"/>
          <p:cNvGrpSpPr>
            <a:grpSpLocks/>
          </p:cNvGrpSpPr>
          <p:nvPr/>
        </p:nvGrpSpPr>
        <p:grpSpPr bwMode="auto">
          <a:xfrm>
            <a:off x="682625" y="1892300"/>
            <a:ext cx="7804150" cy="4127500"/>
            <a:chOff x="474" y="1240"/>
            <a:chExt cx="4916" cy="2696"/>
          </a:xfrm>
        </p:grpSpPr>
        <p:grpSp>
          <p:nvGrpSpPr>
            <p:cNvPr id="3" name="Group 2"/>
            <p:cNvGrpSpPr>
              <a:grpSpLocks/>
            </p:cNvGrpSpPr>
            <p:nvPr/>
          </p:nvGrpSpPr>
          <p:grpSpPr bwMode="auto">
            <a:xfrm>
              <a:off x="474" y="1240"/>
              <a:ext cx="4916" cy="2696"/>
              <a:chOff x="288" y="1152"/>
              <a:chExt cx="5232" cy="2928"/>
            </a:xfrm>
          </p:grpSpPr>
          <p:sp>
            <p:nvSpPr>
              <p:cNvPr id="34819" name="Rectangle 3"/>
              <p:cNvSpPr>
                <a:spLocks noChangeArrowheads="1"/>
              </p:cNvSpPr>
              <p:nvPr/>
            </p:nvSpPr>
            <p:spPr bwMode="auto">
              <a:xfrm>
                <a:off x="288" y="1152"/>
                <a:ext cx="5232" cy="292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4" name="Group 4"/>
              <p:cNvGrpSpPr>
                <a:grpSpLocks/>
              </p:cNvGrpSpPr>
              <p:nvPr/>
            </p:nvGrpSpPr>
            <p:grpSpPr bwMode="auto">
              <a:xfrm>
                <a:off x="1487" y="1728"/>
                <a:ext cx="73" cy="2064"/>
                <a:chOff x="1487" y="1488"/>
                <a:chExt cx="98" cy="2064"/>
              </a:xfrm>
            </p:grpSpPr>
            <p:sp>
              <p:nvSpPr>
                <p:cNvPr id="34821" name="AutoShape 5" descr="栎木"/>
                <p:cNvSpPr>
                  <a:spLocks noChangeArrowheads="1"/>
                </p:cNvSpPr>
                <p:nvPr/>
              </p:nvSpPr>
              <p:spPr bwMode="auto">
                <a:xfrm rot="-5419152">
                  <a:off x="1332" y="1644"/>
                  <a:ext cx="408" cy="96"/>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4822" name="AutoShape 6" descr="栎木"/>
                <p:cNvSpPr>
                  <a:spLocks noChangeArrowheads="1"/>
                </p:cNvSpPr>
                <p:nvPr/>
              </p:nvSpPr>
              <p:spPr bwMode="auto">
                <a:xfrm rot="-5419152">
                  <a:off x="1440" y="2015"/>
                  <a:ext cx="192" cy="97"/>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4823" name="AutoShape 7" descr="栎木"/>
                <p:cNvSpPr>
                  <a:spLocks noChangeArrowheads="1"/>
                </p:cNvSpPr>
                <p:nvPr/>
              </p:nvSpPr>
              <p:spPr bwMode="auto">
                <a:xfrm rot="-5419152">
                  <a:off x="1441" y="2303"/>
                  <a:ext cx="192" cy="97"/>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4824" name="AutoShape 8" descr="栎木"/>
                <p:cNvSpPr>
                  <a:spLocks noChangeArrowheads="1"/>
                </p:cNvSpPr>
                <p:nvPr/>
              </p:nvSpPr>
              <p:spPr bwMode="auto">
                <a:xfrm rot="-5419152">
                  <a:off x="1441" y="2591"/>
                  <a:ext cx="192" cy="97"/>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4825" name="AutoShape 9" descr="栎木"/>
                <p:cNvSpPr>
                  <a:spLocks noChangeArrowheads="1"/>
                </p:cNvSpPr>
                <p:nvPr/>
              </p:nvSpPr>
              <p:spPr bwMode="auto">
                <a:xfrm rot="-5419152">
                  <a:off x="1441" y="2879"/>
                  <a:ext cx="192" cy="97"/>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4826" name="AutoShape 10" descr="栎木"/>
                <p:cNvSpPr>
                  <a:spLocks noChangeArrowheads="1"/>
                </p:cNvSpPr>
                <p:nvPr/>
              </p:nvSpPr>
              <p:spPr bwMode="auto">
                <a:xfrm rot="-5419152">
                  <a:off x="1320" y="3288"/>
                  <a:ext cx="432" cy="96"/>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grpSp>
        </p:grpSp>
        <p:grpSp>
          <p:nvGrpSpPr>
            <p:cNvPr id="5" name="Group 13"/>
            <p:cNvGrpSpPr>
              <a:grpSpLocks/>
            </p:cNvGrpSpPr>
            <p:nvPr/>
          </p:nvGrpSpPr>
          <p:grpSpPr bwMode="auto">
            <a:xfrm>
              <a:off x="835" y="2168"/>
              <a:ext cx="2030" cy="1062"/>
              <a:chOff x="672" y="2160"/>
              <a:chExt cx="2160" cy="1153"/>
            </a:xfrm>
          </p:grpSpPr>
          <p:grpSp>
            <p:nvGrpSpPr>
              <p:cNvPr id="6" name="Group 14"/>
              <p:cNvGrpSpPr>
                <a:grpSpLocks/>
              </p:cNvGrpSpPr>
              <p:nvPr/>
            </p:nvGrpSpPr>
            <p:grpSpPr bwMode="auto">
              <a:xfrm>
                <a:off x="672" y="3024"/>
                <a:ext cx="2160" cy="1"/>
                <a:chOff x="672" y="3504"/>
                <a:chExt cx="2160" cy="0"/>
              </a:xfrm>
            </p:grpSpPr>
            <p:sp>
              <p:nvSpPr>
                <p:cNvPr id="34831" name="Line 15"/>
                <p:cNvSpPr>
                  <a:spLocks noChangeShapeType="1"/>
                </p:cNvSpPr>
                <p:nvPr/>
              </p:nvSpPr>
              <p:spPr bwMode="auto">
                <a:xfrm>
                  <a:off x="1056" y="3504"/>
                  <a:ext cx="1776"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32" name="Line 16"/>
                <p:cNvSpPr>
                  <a:spLocks noChangeShapeType="1"/>
                </p:cNvSpPr>
                <p:nvPr/>
              </p:nvSpPr>
              <p:spPr bwMode="auto">
                <a:xfrm>
                  <a:off x="672" y="3504"/>
                  <a:ext cx="624" cy="0"/>
                </a:xfrm>
                <a:prstGeom prst="line">
                  <a:avLst/>
                </a:prstGeom>
                <a:noFill/>
                <a:ln w="28575">
                  <a:solidFill>
                    <a:srgbClr val="0000FF"/>
                  </a:solidFill>
                  <a:round/>
                  <a:headEnd/>
                  <a:tailEnd type="triangle" w="sm" len="lg"/>
                </a:ln>
                <a:effectLst/>
              </p:spPr>
              <p:txBody>
                <a:bodyPr wrap="none"/>
                <a:lstStyle/>
                <a:p>
                  <a:endParaRPr lang="zh-CN" altLang="en-US"/>
                </a:p>
              </p:txBody>
            </p:sp>
          </p:grpSp>
          <p:grpSp>
            <p:nvGrpSpPr>
              <p:cNvPr id="7" name="Group 17"/>
              <p:cNvGrpSpPr>
                <a:grpSpLocks/>
              </p:cNvGrpSpPr>
              <p:nvPr/>
            </p:nvGrpSpPr>
            <p:grpSpPr bwMode="auto">
              <a:xfrm>
                <a:off x="672" y="3312"/>
                <a:ext cx="2160" cy="1"/>
                <a:chOff x="672" y="3504"/>
                <a:chExt cx="2160" cy="0"/>
              </a:xfrm>
            </p:grpSpPr>
            <p:sp>
              <p:nvSpPr>
                <p:cNvPr id="34834" name="Line 18"/>
                <p:cNvSpPr>
                  <a:spLocks noChangeShapeType="1"/>
                </p:cNvSpPr>
                <p:nvPr/>
              </p:nvSpPr>
              <p:spPr bwMode="auto">
                <a:xfrm>
                  <a:off x="1056" y="3504"/>
                  <a:ext cx="1776"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35" name="Line 19"/>
                <p:cNvSpPr>
                  <a:spLocks noChangeShapeType="1"/>
                </p:cNvSpPr>
                <p:nvPr/>
              </p:nvSpPr>
              <p:spPr bwMode="auto">
                <a:xfrm>
                  <a:off x="672" y="3504"/>
                  <a:ext cx="624" cy="0"/>
                </a:xfrm>
                <a:prstGeom prst="line">
                  <a:avLst/>
                </a:prstGeom>
                <a:noFill/>
                <a:ln w="28575">
                  <a:solidFill>
                    <a:srgbClr val="0000FF"/>
                  </a:solidFill>
                  <a:round/>
                  <a:headEnd/>
                  <a:tailEnd type="triangle" w="sm" len="lg"/>
                </a:ln>
                <a:effectLst/>
              </p:spPr>
              <p:txBody>
                <a:bodyPr wrap="none"/>
                <a:lstStyle/>
                <a:p>
                  <a:endParaRPr lang="zh-CN" altLang="en-US"/>
                </a:p>
              </p:txBody>
            </p:sp>
          </p:grpSp>
          <p:grpSp>
            <p:nvGrpSpPr>
              <p:cNvPr id="8" name="Group 20"/>
              <p:cNvGrpSpPr>
                <a:grpSpLocks/>
              </p:cNvGrpSpPr>
              <p:nvPr/>
            </p:nvGrpSpPr>
            <p:grpSpPr bwMode="auto">
              <a:xfrm>
                <a:off x="672" y="2736"/>
                <a:ext cx="2160" cy="1"/>
                <a:chOff x="672" y="3504"/>
                <a:chExt cx="2160" cy="0"/>
              </a:xfrm>
            </p:grpSpPr>
            <p:sp>
              <p:nvSpPr>
                <p:cNvPr id="34837" name="Line 21"/>
                <p:cNvSpPr>
                  <a:spLocks noChangeShapeType="1"/>
                </p:cNvSpPr>
                <p:nvPr/>
              </p:nvSpPr>
              <p:spPr bwMode="auto">
                <a:xfrm>
                  <a:off x="1056" y="3504"/>
                  <a:ext cx="1776"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38" name="Line 22"/>
                <p:cNvSpPr>
                  <a:spLocks noChangeShapeType="1"/>
                </p:cNvSpPr>
                <p:nvPr/>
              </p:nvSpPr>
              <p:spPr bwMode="auto">
                <a:xfrm>
                  <a:off x="672" y="3504"/>
                  <a:ext cx="624" cy="0"/>
                </a:xfrm>
                <a:prstGeom prst="line">
                  <a:avLst/>
                </a:prstGeom>
                <a:noFill/>
                <a:ln w="28575">
                  <a:solidFill>
                    <a:srgbClr val="0000FF"/>
                  </a:solidFill>
                  <a:round/>
                  <a:headEnd/>
                  <a:tailEnd type="triangle" w="sm" len="lg"/>
                </a:ln>
                <a:effectLst/>
              </p:spPr>
              <p:txBody>
                <a:bodyPr wrap="none"/>
                <a:lstStyle/>
                <a:p>
                  <a:endParaRPr lang="zh-CN" altLang="en-US"/>
                </a:p>
              </p:txBody>
            </p:sp>
          </p:grpSp>
          <p:grpSp>
            <p:nvGrpSpPr>
              <p:cNvPr id="9" name="Group 23"/>
              <p:cNvGrpSpPr>
                <a:grpSpLocks/>
              </p:cNvGrpSpPr>
              <p:nvPr/>
            </p:nvGrpSpPr>
            <p:grpSpPr bwMode="auto">
              <a:xfrm>
                <a:off x="672" y="2448"/>
                <a:ext cx="2160" cy="1"/>
                <a:chOff x="672" y="3504"/>
                <a:chExt cx="2160" cy="0"/>
              </a:xfrm>
            </p:grpSpPr>
            <p:sp>
              <p:nvSpPr>
                <p:cNvPr id="34840" name="Line 24"/>
                <p:cNvSpPr>
                  <a:spLocks noChangeShapeType="1"/>
                </p:cNvSpPr>
                <p:nvPr/>
              </p:nvSpPr>
              <p:spPr bwMode="auto">
                <a:xfrm>
                  <a:off x="1056" y="3504"/>
                  <a:ext cx="1776"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41" name="Line 25"/>
                <p:cNvSpPr>
                  <a:spLocks noChangeShapeType="1"/>
                </p:cNvSpPr>
                <p:nvPr/>
              </p:nvSpPr>
              <p:spPr bwMode="auto">
                <a:xfrm>
                  <a:off x="672" y="3504"/>
                  <a:ext cx="624" cy="0"/>
                </a:xfrm>
                <a:prstGeom prst="line">
                  <a:avLst/>
                </a:prstGeom>
                <a:noFill/>
                <a:ln w="28575">
                  <a:solidFill>
                    <a:srgbClr val="0000FF"/>
                  </a:solidFill>
                  <a:round/>
                  <a:headEnd/>
                  <a:tailEnd type="triangle" w="sm" len="lg"/>
                </a:ln>
                <a:effectLst/>
              </p:spPr>
              <p:txBody>
                <a:bodyPr wrap="none"/>
                <a:lstStyle/>
                <a:p>
                  <a:endParaRPr lang="zh-CN" altLang="en-US"/>
                </a:p>
              </p:txBody>
            </p:sp>
          </p:grpSp>
          <p:grpSp>
            <p:nvGrpSpPr>
              <p:cNvPr id="10" name="Group 26"/>
              <p:cNvGrpSpPr>
                <a:grpSpLocks/>
              </p:cNvGrpSpPr>
              <p:nvPr/>
            </p:nvGrpSpPr>
            <p:grpSpPr bwMode="auto">
              <a:xfrm>
                <a:off x="672" y="2160"/>
                <a:ext cx="2160" cy="1"/>
                <a:chOff x="672" y="3504"/>
                <a:chExt cx="2160" cy="0"/>
              </a:xfrm>
            </p:grpSpPr>
            <p:sp>
              <p:nvSpPr>
                <p:cNvPr id="34843" name="Line 27"/>
                <p:cNvSpPr>
                  <a:spLocks noChangeShapeType="1"/>
                </p:cNvSpPr>
                <p:nvPr/>
              </p:nvSpPr>
              <p:spPr bwMode="auto">
                <a:xfrm>
                  <a:off x="1056" y="3504"/>
                  <a:ext cx="1776"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44" name="Line 28"/>
                <p:cNvSpPr>
                  <a:spLocks noChangeShapeType="1"/>
                </p:cNvSpPr>
                <p:nvPr/>
              </p:nvSpPr>
              <p:spPr bwMode="auto">
                <a:xfrm>
                  <a:off x="672" y="3504"/>
                  <a:ext cx="624" cy="0"/>
                </a:xfrm>
                <a:prstGeom prst="line">
                  <a:avLst/>
                </a:prstGeom>
                <a:noFill/>
                <a:ln w="28575">
                  <a:solidFill>
                    <a:srgbClr val="0000FF"/>
                  </a:solidFill>
                  <a:round/>
                  <a:headEnd/>
                  <a:tailEnd type="triangle" w="sm" len="lg"/>
                </a:ln>
                <a:effectLst/>
              </p:spPr>
              <p:txBody>
                <a:bodyPr wrap="none"/>
                <a:lstStyle/>
                <a:p>
                  <a:endParaRPr lang="zh-CN" altLang="en-US"/>
                </a:p>
              </p:txBody>
            </p:sp>
          </p:grpSp>
        </p:grpSp>
        <p:grpSp>
          <p:nvGrpSpPr>
            <p:cNvPr id="11" name="Group 29"/>
            <p:cNvGrpSpPr>
              <a:grpSpLocks/>
            </p:cNvGrpSpPr>
            <p:nvPr/>
          </p:nvGrpSpPr>
          <p:grpSpPr bwMode="auto">
            <a:xfrm>
              <a:off x="2819" y="2168"/>
              <a:ext cx="1985" cy="1061"/>
              <a:chOff x="2784" y="2160"/>
              <a:chExt cx="2112" cy="1152"/>
            </a:xfrm>
          </p:grpSpPr>
          <p:sp>
            <p:nvSpPr>
              <p:cNvPr id="34846" name="Line 30"/>
              <p:cNvSpPr>
                <a:spLocks noChangeShapeType="1"/>
              </p:cNvSpPr>
              <p:nvPr/>
            </p:nvSpPr>
            <p:spPr bwMode="auto">
              <a:xfrm>
                <a:off x="2784" y="2160"/>
                <a:ext cx="2112" cy="576"/>
              </a:xfrm>
              <a:prstGeom prst="line">
                <a:avLst/>
              </a:prstGeom>
              <a:noFill/>
              <a:ln w="28575">
                <a:solidFill>
                  <a:srgbClr val="0000FF"/>
                </a:solidFill>
                <a:round/>
                <a:headEnd/>
                <a:tailEnd type="none" w="sm" len="lg"/>
              </a:ln>
              <a:effectLst/>
            </p:spPr>
            <p:txBody>
              <a:bodyPr wrap="none"/>
              <a:lstStyle/>
              <a:p>
                <a:endParaRPr lang="zh-CN" altLang="en-US"/>
              </a:p>
            </p:txBody>
          </p:sp>
          <p:sp>
            <p:nvSpPr>
              <p:cNvPr id="34847" name="Line 31"/>
              <p:cNvSpPr>
                <a:spLocks noChangeShapeType="1"/>
              </p:cNvSpPr>
              <p:nvPr/>
            </p:nvSpPr>
            <p:spPr bwMode="auto">
              <a:xfrm>
                <a:off x="2832" y="2448"/>
                <a:ext cx="2064" cy="288"/>
              </a:xfrm>
              <a:prstGeom prst="line">
                <a:avLst/>
              </a:prstGeom>
              <a:noFill/>
              <a:ln w="28575">
                <a:solidFill>
                  <a:srgbClr val="0000FF"/>
                </a:solidFill>
                <a:round/>
                <a:headEnd/>
                <a:tailEnd type="none" w="sm" len="lg"/>
              </a:ln>
              <a:effectLst/>
            </p:spPr>
            <p:txBody>
              <a:bodyPr wrap="none"/>
              <a:lstStyle/>
              <a:p>
                <a:endParaRPr lang="zh-CN" altLang="en-US"/>
              </a:p>
            </p:txBody>
          </p:sp>
          <p:sp>
            <p:nvSpPr>
              <p:cNvPr id="34848" name="Line 32"/>
              <p:cNvSpPr>
                <a:spLocks noChangeShapeType="1"/>
              </p:cNvSpPr>
              <p:nvPr/>
            </p:nvSpPr>
            <p:spPr bwMode="auto">
              <a:xfrm>
                <a:off x="2832" y="2736"/>
                <a:ext cx="2064" cy="0"/>
              </a:xfrm>
              <a:prstGeom prst="line">
                <a:avLst/>
              </a:prstGeom>
              <a:noFill/>
              <a:ln w="28575">
                <a:solidFill>
                  <a:srgbClr val="0000FF"/>
                </a:solidFill>
                <a:round/>
                <a:headEnd/>
                <a:tailEnd type="none" w="sm" len="lg"/>
              </a:ln>
              <a:effectLst/>
            </p:spPr>
            <p:txBody>
              <a:bodyPr wrap="none"/>
              <a:lstStyle/>
              <a:p>
                <a:endParaRPr lang="zh-CN" altLang="en-US"/>
              </a:p>
            </p:txBody>
          </p:sp>
          <p:sp>
            <p:nvSpPr>
              <p:cNvPr id="34849" name="Line 33"/>
              <p:cNvSpPr>
                <a:spLocks noChangeShapeType="1"/>
              </p:cNvSpPr>
              <p:nvPr/>
            </p:nvSpPr>
            <p:spPr bwMode="auto">
              <a:xfrm flipV="1">
                <a:off x="2784" y="2736"/>
                <a:ext cx="2112" cy="288"/>
              </a:xfrm>
              <a:prstGeom prst="line">
                <a:avLst/>
              </a:prstGeom>
              <a:noFill/>
              <a:ln w="28575">
                <a:solidFill>
                  <a:srgbClr val="0000FF"/>
                </a:solidFill>
                <a:round/>
                <a:headEnd/>
                <a:tailEnd type="none" w="sm" len="lg"/>
              </a:ln>
              <a:effectLst/>
            </p:spPr>
            <p:txBody>
              <a:bodyPr wrap="none"/>
              <a:lstStyle/>
              <a:p>
                <a:endParaRPr lang="zh-CN" altLang="en-US"/>
              </a:p>
            </p:txBody>
          </p:sp>
          <p:sp>
            <p:nvSpPr>
              <p:cNvPr id="34850" name="Line 34"/>
              <p:cNvSpPr>
                <a:spLocks noChangeShapeType="1"/>
              </p:cNvSpPr>
              <p:nvPr/>
            </p:nvSpPr>
            <p:spPr bwMode="auto">
              <a:xfrm flipV="1">
                <a:off x="2784" y="2736"/>
                <a:ext cx="2112" cy="576"/>
              </a:xfrm>
              <a:prstGeom prst="line">
                <a:avLst/>
              </a:prstGeom>
              <a:noFill/>
              <a:ln w="28575">
                <a:solidFill>
                  <a:srgbClr val="0000FF"/>
                </a:solidFill>
                <a:round/>
                <a:headEnd/>
                <a:tailEnd type="none" w="sm" len="lg"/>
              </a:ln>
              <a:effectLst/>
            </p:spPr>
            <p:txBody>
              <a:bodyPr wrap="none"/>
              <a:lstStyle/>
              <a:p>
                <a:endParaRPr lang="zh-CN" altLang="en-US"/>
              </a:p>
            </p:txBody>
          </p:sp>
        </p:grpSp>
        <p:grpSp>
          <p:nvGrpSpPr>
            <p:cNvPr id="12" name="Group 35"/>
            <p:cNvGrpSpPr>
              <a:grpSpLocks/>
            </p:cNvGrpSpPr>
            <p:nvPr/>
          </p:nvGrpSpPr>
          <p:grpSpPr bwMode="auto">
            <a:xfrm>
              <a:off x="1602" y="1682"/>
              <a:ext cx="1263" cy="1547"/>
              <a:chOff x="1488" y="1632"/>
              <a:chExt cx="1344" cy="1680"/>
            </a:xfrm>
          </p:grpSpPr>
          <p:sp>
            <p:nvSpPr>
              <p:cNvPr id="34852" name="Line 36"/>
              <p:cNvSpPr>
                <a:spLocks noChangeShapeType="1"/>
              </p:cNvSpPr>
              <p:nvPr/>
            </p:nvSpPr>
            <p:spPr bwMode="auto">
              <a:xfrm flipV="1">
                <a:off x="1488" y="1632"/>
                <a:ext cx="1344" cy="528"/>
              </a:xfrm>
              <a:prstGeom prst="line">
                <a:avLst/>
              </a:prstGeom>
              <a:noFill/>
              <a:ln w="28575">
                <a:solidFill>
                  <a:srgbClr val="FF6600"/>
                </a:solidFill>
                <a:round/>
                <a:headEnd/>
                <a:tailEnd type="none" w="sm" len="lg"/>
              </a:ln>
              <a:effectLst/>
            </p:spPr>
            <p:txBody>
              <a:bodyPr wrap="none"/>
              <a:lstStyle/>
              <a:p>
                <a:endParaRPr lang="zh-CN" altLang="en-US"/>
              </a:p>
            </p:txBody>
          </p:sp>
          <p:sp>
            <p:nvSpPr>
              <p:cNvPr id="34853" name="Line 37"/>
              <p:cNvSpPr>
                <a:spLocks noChangeShapeType="1"/>
              </p:cNvSpPr>
              <p:nvPr/>
            </p:nvSpPr>
            <p:spPr bwMode="auto">
              <a:xfrm flipV="1">
                <a:off x="1488" y="1920"/>
                <a:ext cx="1344" cy="528"/>
              </a:xfrm>
              <a:prstGeom prst="line">
                <a:avLst/>
              </a:prstGeom>
              <a:noFill/>
              <a:ln w="28575">
                <a:solidFill>
                  <a:srgbClr val="FF6600"/>
                </a:solidFill>
                <a:round/>
                <a:headEnd/>
                <a:tailEnd type="none" w="sm" len="lg"/>
              </a:ln>
              <a:effectLst/>
            </p:spPr>
            <p:txBody>
              <a:bodyPr wrap="none"/>
              <a:lstStyle/>
              <a:p>
                <a:endParaRPr lang="zh-CN" altLang="en-US"/>
              </a:p>
            </p:txBody>
          </p:sp>
          <p:sp>
            <p:nvSpPr>
              <p:cNvPr id="34854" name="Line 38"/>
              <p:cNvSpPr>
                <a:spLocks noChangeShapeType="1"/>
              </p:cNvSpPr>
              <p:nvPr/>
            </p:nvSpPr>
            <p:spPr bwMode="auto">
              <a:xfrm flipV="1">
                <a:off x="1488" y="2208"/>
                <a:ext cx="1344" cy="528"/>
              </a:xfrm>
              <a:prstGeom prst="line">
                <a:avLst/>
              </a:prstGeom>
              <a:noFill/>
              <a:ln w="28575">
                <a:solidFill>
                  <a:srgbClr val="FF6600"/>
                </a:solidFill>
                <a:round/>
                <a:headEnd/>
                <a:tailEnd type="none" w="sm" len="lg"/>
              </a:ln>
              <a:effectLst/>
            </p:spPr>
            <p:txBody>
              <a:bodyPr wrap="none"/>
              <a:lstStyle/>
              <a:p>
                <a:endParaRPr lang="zh-CN" altLang="en-US"/>
              </a:p>
            </p:txBody>
          </p:sp>
          <p:sp>
            <p:nvSpPr>
              <p:cNvPr id="34855" name="Line 39"/>
              <p:cNvSpPr>
                <a:spLocks noChangeShapeType="1"/>
              </p:cNvSpPr>
              <p:nvPr/>
            </p:nvSpPr>
            <p:spPr bwMode="auto">
              <a:xfrm flipV="1">
                <a:off x="1488" y="2496"/>
                <a:ext cx="1344" cy="528"/>
              </a:xfrm>
              <a:prstGeom prst="line">
                <a:avLst/>
              </a:prstGeom>
              <a:noFill/>
              <a:ln w="28575">
                <a:solidFill>
                  <a:srgbClr val="FF6600"/>
                </a:solidFill>
                <a:round/>
                <a:headEnd/>
                <a:tailEnd type="none" w="sm" len="lg"/>
              </a:ln>
              <a:effectLst/>
            </p:spPr>
            <p:txBody>
              <a:bodyPr wrap="none"/>
              <a:lstStyle/>
              <a:p>
                <a:endParaRPr lang="zh-CN" altLang="en-US"/>
              </a:p>
            </p:txBody>
          </p:sp>
          <p:sp>
            <p:nvSpPr>
              <p:cNvPr id="34856" name="Line 40"/>
              <p:cNvSpPr>
                <a:spLocks noChangeShapeType="1"/>
              </p:cNvSpPr>
              <p:nvPr/>
            </p:nvSpPr>
            <p:spPr bwMode="auto">
              <a:xfrm flipV="1">
                <a:off x="1488" y="2784"/>
                <a:ext cx="1344" cy="528"/>
              </a:xfrm>
              <a:prstGeom prst="line">
                <a:avLst/>
              </a:prstGeom>
              <a:noFill/>
              <a:ln w="28575">
                <a:solidFill>
                  <a:srgbClr val="FF6600"/>
                </a:solidFill>
                <a:round/>
                <a:headEnd/>
                <a:tailEnd type="none" w="sm" len="lg"/>
              </a:ln>
              <a:effectLst/>
            </p:spPr>
            <p:txBody>
              <a:bodyPr wrap="none"/>
              <a:lstStyle/>
              <a:p>
                <a:endParaRPr lang="zh-CN" altLang="en-US"/>
              </a:p>
            </p:txBody>
          </p:sp>
        </p:grpSp>
        <p:grpSp>
          <p:nvGrpSpPr>
            <p:cNvPr id="13" name="Group 41"/>
            <p:cNvGrpSpPr>
              <a:grpSpLocks/>
            </p:cNvGrpSpPr>
            <p:nvPr/>
          </p:nvGrpSpPr>
          <p:grpSpPr bwMode="auto">
            <a:xfrm>
              <a:off x="2863" y="1682"/>
              <a:ext cx="2279" cy="1061"/>
              <a:chOff x="2830" y="1632"/>
              <a:chExt cx="2426" cy="1152"/>
            </a:xfrm>
          </p:grpSpPr>
          <p:graphicFrame>
            <p:nvGraphicFramePr>
              <p:cNvPr id="34858" name="Object 42"/>
              <p:cNvGraphicFramePr>
                <a:graphicFrameLocks noChangeAspect="1"/>
              </p:cNvGraphicFramePr>
              <p:nvPr/>
            </p:nvGraphicFramePr>
            <p:xfrm>
              <a:off x="4992" y="1920"/>
              <a:ext cx="264" cy="352"/>
            </p:xfrm>
            <a:graphic>
              <a:graphicData uri="http://schemas.openxmlformats.org/presentationml/2006/ole">
                <p:oleObj spid="_x0000_s48148" name="Equation" r:id="rId4" imgW="152268" imgH="203024" progId="Equation.3">
                  <p:embed/>
                </p:oleObj>
              </a:graphicData>
            </a:graphic>
          </p:graphicFrame>
          <p:grpSp>
            <p:nvGrpSpPr>
              <p:cNvPr id="14" name="Group 43"/>
              <p:cNvGrpSpPr>
                <a:grpSpLocks/>
              </p:cNvGrpSpPr>
              <p:nvPr/>
            </p:nvGrpSpPr>
            <p:grpSpPr bwMode="auto">
              <a:xfrm>
                <a:off x="2830" y="1632"/>
                <a:ext cx="2065" cy="1152"/>
                <a:chOff x="2830" y="1632"/>
                <a:chExt cx="2065" cy="1152"/>
              </a:xfrm>
            </p:grpSpPr>
            <p:sp>
              <p:nvSpPr>
                <p:cNvPr id="34860" name="Line 44"/>
                <p:cNvSpPr>
                  <a:spLocks noChangeShapeType="1"/>
                </p:cNvSpPr>
                <p:nvPr/>
              </p:nvSpPr>
              <p:spPr bwMode="auto">
                <a:xfrm rot="-3806">
                  <a:off x="2830" y="1632"/>
                  <a:ext cx="2065" cy="384"/>
                </a:xfrm>
                <a:prstGeom prst="line">
                  <a:avLst/>
                </a:prstGeom>
                <a:noFill/>
                <a:ln w="28575">
                  <a:solidFill>
                    <a:srgbClr val="FF6600"/>
                  </a:solidFill>
                  <a:round/>
                  <a:headEnd/>
                  <a:tailEnd type="none" w="sm" len="lg"/>
                </a:ln>
                <a:effectLst/>
              </p:spPr>
              <p:txBody>
                <a:bodyPr wrap="none"/>
                <a:lstStyle/>
                <a:p>
                  <a:endParaRPr lang="zh-CN" altLang="en-US"/>
                </a:p>
              </p:txBody>
            </p:sp>
            <p:sp>
              <p:nvSpPr>
                <p:cNvPr id="34861" name="Line 45"/>
                <p:cNvSpPr>
                  <a:spLocks noChangeShapeType="1"/>
                </p:cNvSpPr>
                <p:nvPr/>
              </p:nvSpPr>
              <p:spPr bwMode="auto">
                <a:xfrm rot="-3806">
                  <a:off x="2830" y="1919"/>
                  <a:ext cx="2065" cy="96"/>
                </a:xfrm>
                <a:prstGeom prst="line">
                  <a:avLst/>
                </a:prstGeom>
                <a:noFill/>
                <a:ln w="28575">
                  <a:solidFill>
                    <a:srgbClr val="FF6600"/>
                  </a:solidFill>
                  <a:round/>
                  <a:headEnd/>
                  <a:tailEnd type="none" w="sm" len="lg"/>
                </a:ln>
                <a:effectLst/>
              </p:spPr>
              <p:txBody>
                <a:bodyPr wrap="none"/>
                <a:lstStyle/>
                <a:p>
                  <a:endParaRPr lang="zh-CN" altLang="en-US"/>
                </a:p>
              </p:txBody>
            </p:sp>
            <p:sp>
              <p:nvSpPr>
                <p:cNvPr id="34862" name="Line 46"/>
                <p:cNvSpPr>
                  <a:spLocks noChangeShapeType="1"/>
                </p:cNvSpPr>
                <p:nvPr/>
              </p:nvSpPr>
              <p:spPr bwMode="auto">
                <a:xfrm rot="21596194" flipV="1">
                  <a:off x="2831" y="2016"/>
                  <a:ext cx="2064" cy="479"/>
                </a:xfrm>
                <a:prstGeom prst="line">
                  <a:avLst/>
                </a:prstGeom>
                <a:noFill/>
                <a:ln w="28575">
                  <a:solidFill>
                    <a:srgbClr val="FF6600"/>
                  </a:solidFill>
                  <a:round/>
                  <a:headEnd/>
                  <a:tailEnd type="none" w="sm" len="lg"/>
                </a:ln>
                <a:effectLst/>
              </p:spPr>
              <p:txBody>
                <a:bodyPr wrap="none"/>
                <a:lstStyle/>
                <a:p>
                  <a:endParaRPr lang="zh-CN" altLang="en-US"/>
                </a:p>
              </p:txBody>
            </p:sp>
            <p:sp>
              <p:nvSpPr>
                <p:cNvPr id="34863" name="Line 47"/>
                <p:cNvSpPr>
                  <a:spLocks noChangeShapeType="1"/>
                </p:cNvSpPr>
                <p:nvPr/>
              </p:nvSpPr>
              <p:spPr bwMode="auto">
                <a:xfrm rot="21596194" flipV="1">
                  <a:off x="2831" y="2016"/>
                  <a:ext cx="2064" cy="192"/>
                </a:xfrm>
                <a:prstGeom prst="line">
                  <a:avLst/>
                </a:prstGeom>
                <a:noFill/>
                <a:ln w="28575">
                  <a:solidFill>
                    <a:srgbClr val="FF6600"/>
                  </a:solidFill>
                  <a:round/>
                  <a:headEnd/>
                  <a:tailEnd type="none" w="sm" len="lg"/>
                </a:ln>
                <a:effectLst/>
              </p:spPr>
              <p:txBody>
                <a:bodyPr wrap="none"/>
                <a:lstStyle/>
                <a:p>
                  <a:endParaRPr lang="zh-CN" altLang="en-US"/>
                </a:p>
              </p:txBody>
            </p:sp>
            <p:sp>
              <p:nvSpPr>
                <p:cNvPr id="34864" name="Line 48"/>
                <p:cNvSpPr>
                  <a:spLocks noChangeShapeType="1"/>
                </p:cNvSpPr>
                <p:nvPr/>
              </p:nvSpPr>
              <p:spPr bwMode="auto">
                <a:xfrm rot="21596194" flipV="1">
                  <a:off x="2831" y="2016"/>
                  <a:ext cx="2064" cy="768"/>
                </a:xfrm>
                <a:prstGeom prst="line">
                  <a:avLst/>
                </a:prstGeom>
                <a:noFill/>
                <a:ln w="28575">
                  <a:solidFill>
                    <a:srgbClr val="FF6600"/>
                  </a:solidFill>
                  <a:round/>
                  <a:headEnd/>
                  <a:tailEnd type="none" w="sm" len="lg"/>
                </a:ln>
                <a:effectLst/>
              </p:spPr>
              <p:txBody>
                <a:bodyPr wrap="none"/>
                <a:lstStyle/>
                <a:p>
                  <a:endParaRPr lang="zh-CN" altLang="en-US"/>
                </a:p>
              </p:txBody>
            </p:sp>
          </p:grpSp>
        </p:grpSp>
        <p:grpSp>
          <p:nvGrpSpPr>
            <p:cNvPr id="15" name="Group 49"/>
            <p:cNvGrpSpPr>
              <a:grpSpLocks/>
            </p:cNvGrpSpPr>
            <p:nvPr/>
          </p:nvGrpSpPr>
          <p:grpSpPr bwMode="auto">
            <a:xfrm>
              <a:off x="564" y="1240"/>
              <a:ext cx="4736" cy="2659"/>
              <a:chOff x="384" y="1144"/>
              <a:chExt cx="5040" cy="2888"/>
            </a:xfrm>
          </p:grpSpPr>
          <p:sp>
            <p:nvSpPr>
              <p:cNvPr id="34866" name="Rectangle 50"/>
              <p:cNvSpPr>
                <a:spLocks noChangeArrowheads="1"/>
              </p:cNvSpPr>
              <p:nvPr/>
            </p:nvSpPr>
            <p:spPr bwMode="auto">
              <a:xfrm>
                <a:off x="4890" y="1440"/>
                <a:ext cx="54" cy="2592"/>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p:spPr>
            <p:txBody>
              <a:bodyPr/>
              <a:lstStyle/>
              <a:p>
                <a:endParaRPr lang="zh-CN" altLang="en-US"/>
              </a:p>
            </p:txBody>
          </p:sp>
          <p:graphicFrame>
            <p:nvGraphicFramePr>
              <p:cNvPr id="34867" name="Object 51"/>
              <p:cNvGraphicFramePr>
                <a:graphicFrameLocks noChangeAspect="1"/>
              </p:cNvGraphicFramePr>
              <p:nvPr/>
            </p:nvGraphicFramePr>
            <p:xfrm>
              <a:off x="4982" y="2784"/>
              <a:ext cx="250" cy="288"/>
            </p:xfrm>
            <a:graphic>
              <a:graphicData uri="http://schemas.openxmlformats.org/presentationml/2006/ole">
                <p:oleObj spid="_x0000_s48149" name="Equation" r:id="rId5" imgW="164957" imgH="190335" progId="Equation.3">
                  <p:embed/>
                </p:oleObj>
              </a:graphicData>
            </a:graphic>
          </p:graphicFrame>
          <p:graphicFrame>
            <p:nvGraphicFramePr>
              <p:cNvPr id="34868" name="Object 52"/>
              <p:cNvGraphicFramePr>
                <a:graphicFrameLocks noChangeAspect="1"/>
              </p:cNvGraphicFramePr>
              <p:nvPr/>
            </p:nvGraphicFramePr>
            <p:xfrm>
              <a:off x="2496" y="1144"/>
              <a:ext cx="332" cy="392"/>
            </p:xfrm>
            <a:graphic>
              <a:graphicData uri="http://schemas.openxmlformats.org/presentationml/2006/ole">
                <p:oleObj spid="_x0000_s48150" name="Equation" r:id="rId6" imgW="139579" imgH="164957" progId="Equation.3">
                  <p:embed/>
                </p:oleObj>
              </a:graphicData>
            </a:graphic>
          </p:graphicFrame>
          <p:sp>
            <p:nvSpPr>
              <p:cNvPr id="34869" name="Line 53"/>
              <p:cNvSpPr>
                <a:spLocks noChangeShapeType="1"/>
              </p:cNvSpPr>
              <p:nvPr/>
            </p:nvSpPr>
            <p:spPr bwMode="auto">
              <a:xfrm flipV="1">
                <a:off x="384" y="2736"/>
                <a:ext cx="5040" cy="0"/>
              </a:xfrm>
              <a:prstGeom prst="line">
                <a:avLst/>
              </a:prstGeom>
              <a:noFill/>
              <a:ln w="12700">
                <a:solidFill>
                  <a:schemeClr val="tx1"/>
                </a:solidFill>
                <a:prstDash val="lgDashDot"/>
                <a:round/>
                <a:headEnd/>
                <a:tailEnd type="none" w="sm" len="lg"/>
              </a:ln>
              <a:effectLst/>
            </p:spPr>
            <p:txBody>
              <a:bodyPr wrap="none"/>
              <a:lstStyle/>
              <a:p>
                <a:endParaRPr lang="zh-CN" altLang="en-US"/>
              </a:p>
            </p:txBody>
          </p:sp>
          <p:graphicFrame>
            <p:nvGraphicFramePr>
              <p:cNvPr id="34870" name="Object 54"/>
              <p:cNvGraphicFramePr>
                <a:graphicFrameLocks noChangeAspect="1"/>
              </p:cNvGraphicFramePr>
              <p:nvPr/>
            </p:nvGraphicFramePr>
            <p:xfrm>
              <a:off x="4952" y="1200"/>
              <a:ext cx="328" cy="388"/>
            </p:xfrm>
            <a:graphic>
              <a:graphicData uri="http://schemas.openxmlformats.org/presentationml/2006/ole">
                <p:oleObj spid="_x0000_s48151" name="Equation" r:id="rId7" imgW="139579" imgH="164957" progId="Equation.3">
                  <p:embed/>
                </p:oleObj>
              </a:graphicData>
            </a:graphic>
          </p:graphicFrame>
          <p:graphicFrame>
            <p:nvGraphicFramePr>
              <p:cNvPr id="34871" name="Object 55"/>
              <p:cNvGraphicFramePr>
                <a:graphicFrameLocks noChangeAspect="1"/>
              </p:cNvGraphicFramePr>
              <p:nvPr/>
            </p:nvGraphicFramePr>
            <p:xfrm>
              <a:off x="3744" y="3408"/>
              <a:ext cx="288" cy="384"/>
            </p:xfrm>
            <a:graphic>
              <a:graphicData uri="http://schemas.openxmlformats.org/presentationml/2006/ole">
                <p:oleObj spid="_x0000_s48152" name="Equation" r:id="rId8" imgW="152268" imgH="203024" progId="Equation.3">
                  <p:embed/>
                </p:oleObj>
              </a:graphicData>
            </a:graphic>
          </p:graphicFrame>
          <p:sp>
            <p:nvSpPr>
              <p:cNvPr id="34872" name="Line 56"/>
              <p:cNvSpPr>
                <a:spLocks noChangeShapeType="1"/>
              </p:cNvSpPr>
              <p:nvPr/>
            </p:nvSpPr>
            <p:spPr bwMode="auto">
              <a:xfrm>
                <a:off x="2832" y="3744"/>
                <a:ext cx="2064" cy="0"/>
              </a:xfrm>
              <a:prstGeom prst="line">
                <a:avLst/>
              </a:prstGeom>
              <a:noFill/>
              <a:ln w="12700">
                <a:solidFill>
                  <a:schemeClr val="tx1"/>
                </a:solidFill>
                <a:round/>
                <a:headEnd type="triangle" w="sm" len="lg"/>
                <a:tailEnd type="triangle" w="sm" len="lg"/>
              </a:ln>
              <a:effectLst/>
            </p:spPr>
            <p:txBody>
              <a:bodyPr wrap="none"/>
              <a:lstStyle/>
              <a:p>
                <a:endParaRPr lang="zh-CN" altLang="en-US"/>
              </a:p>
            </p:txBody>
          </p:sp>
          <p:sp>
            <p:nvSpPr>
              <p:cNvPr id="34873" name="Oval 57"/>
              <p:cNvSpPr>
                <a:spLocks noChangeArrowheads="1"/>
              </p:cNvSpPr>
              <p:nvPr/>
            </p:nvSpPr>
            <p:spPr bwMode="auto">
              <a:xfrm>
                <a:off x="2736" y="1440"/>
                <a:ext cx="192" cy="2592"/>
              </a:xfrm>
              <a:prstGeom prst="ellipse">
                <a:avLst/>
              </a:prstGeom>
              <a:solidFill>
                <a:srgbClr val="00FF99">
                  <a:alpha val="50000"/>
                </a:srgbClr>
              </a:solidFill>
              <a:ln w="19050">
                <a:solidFill>
                  <a:srgbClr val="006666"/>
                </a:solidFill>
                <a:round/>
                <a:headEnd/>
                <a:tailEnd/>
              </a:ln>
            </p:spPr>
            <p:txBody>
              <a:bodyPr/>
              <a:lstStyle/>
              <a:p>
                <a:endParaRPr lang="zh-CN" altLang="en-US"/>
              </a:p>
            </p:txBody>
          </p:sp>
        </p:grpSp>
        <p:grpSp>
          <p:nvGrpSpPr>
            <p:cNvPr id="16" name="Group 58"/>
            <p:cNvGrpSpPr>
              <a:grpSpLocks/>
            </p:cNvGrpSpPr>
            <p:nvPr/>
          </p:nvGrpSpPr>
          <p:grpSpPr bwMode="auto">
            <a:xfrm>
              <a:off x="1241" y="1372"/>
              <a:ext cx="1165" cy="840"/>
              <a:chOff x="1104" y="1296"/>
              <a:chExt cx="1240" cy="912"/>
            </a:xfrm>
          </p:grpSpPr>
          <p:sp>
            <p:nvSpPr>
              <p:cNvPr id="34875" name="Freeform 59"/>
              <p:cNvSpPr>
                <a:spLocks/>
              </p:cNvSpPr>
              <p:nvPr/>
            </p:nvSpPr>
            <p:spPr bwMode="auto">
              <a:xfrm>
                <a:off x="1959" y="1978"/>
                <a:ext cx="57" cy="153"/>
              </a:xfrm>
              <a:custGeom>
                <a:avLst/>
                <a:gdLst/>
                <a:ahLst/>
                <a:cxnLst>
                  <a:cxn ang="0">
                    <a:pos x="0" y="0"/>
                  </a:cxn>
                  <a:cxn ang="0">
                    <a:pos x="0" y="18"/>
                  </a:cxn>
                  <a:cxn ang="0">
                    <a:pos x="5" y="19"/>
                  </a:cxn>
                  <a:cxn ang="0">
                    <a:pos x="5" y="10"/>
                  </a:cxn>
                  <a:cxn ang="0">
                    <a:pos x="2" y="18"/>
                  </a:cxn>
                  <a:cxn ang="0">
                    <a:pos x="6" y="20"/>
                  </a:cxn>
                  <a:cxn ang="0">
                    <a:pos x="10" y="12"/>
                  </a:cxn>
                  <a:cxn ang="0">
                    <a:pos x="3" y="18"/>
                  </a:cxn>
                  <a:cxn ang="0">
                    <a:pos x="8" y="22"/>
                  </a:cxn>
                  <a:cxn ang="0">
                    <a:pos x="12" y="27"/>
                  </a:cxn>
                  <a:cxn ang="0">
                    <a:pos x="17" y="33"/>
                  </a:cxn>
                  <a:cxn ang="0">
                    <a:pos x="23" y="26"/>
                  </a:cxn>
                  <a:cxn ang="0">
                    <a:pos x="15" y="30"/>
                  </a:cxn>
                  <a:cxn ang="0">
                    <a:pos x="19" y="37"/>
                  </a:cxn>
                  <a:cxn ang="0">
                    <a:pos x="22" y="45"/>
                  </a:cxn>
                  <a:cxn ang="0">
                    <a:pos x="26" y="55"/>
                  </a:cxn>
                  <a:cxn ang="0">
                    <a:pos x="31" y="76"/>
                  </a:cxn>
                  <a:cxn ang="0">
                    <a:pos x="40" y="72"/>
                  </a:cxn>
                  <a:cxn ang="0">
                    <a:pos x="31" y="72"/>
                  </a:cxn>
                  <a:cxn ang="0">
                    <a:pos x="35" y="97"/>
                  </a:cxn>
                  <a:cxn ang="0">
                    <a:pos x="38" y="124"/>
                  </a:cxn>
                  <a:cxn ang="0">
                    <a:pos x="39" y="153"/>
                  </a:cxn>
                  <a:cxn ang="0">
                    <a:pos x="57" y="153"/>
                  </a:cxn>
                  <a:cxn ang="0">
                    <a:pos x="56" y="124"/>
                  </a:cxn>
                  <a:cxn ang="0">
                    <a:pos x="53" y="97"/>
                  </a:cxn>
                  <a:cxn ang="0">
                    <a:pos x="49" y="72"/>
                  </a:cxn>
                  <a:cxn ang="0">
                    <a:pos x="48" y="69"/>
                  </a:cxn>
                  <a:cxn ang="0">
                    <a:pos x="43" y="48"/>
                  </a:cxn>
                  <a:cxn ang="0">
                    <a:pos x="39" y="38"/>
                  </a:cxn>
                  <a:cxn ang="0">
                    <a:pos x="36" y="30"/>
                  </a:cxn>
                  <a:cxn ang="0">
                    <a:pos x="32" y="23"/>
                  </a:cxn>
                  <a:cxn ang="0">
                    <a:pos x="30" y="20"/>
                  </a:cxn>
                  <a:cxn ang="0">
                    <a:pos x="25" y="14"/>
                  </a:cxn>
                  <a:cxn ang="0">
                    <a:pos x="21" y="9"/>
                  </a:cxn>
                  <a:cxn ang="0">
                    <a:pos x="16" y="5"/>
                  </a:cxn>
                  <a:cxn ang="0">
                    <a:pos x="13" y="3"/>
                  </a:cxn>
                  <a:cxn ang="0">
                    <a:pos x="9" y="1"/>
                  </a:cxn>
                  <a:cxn ang="0">
                    <a:pos x="5" y="1"/>
                  </a:cxn>
                  <a:cxn ang="0">
                    <a:pos x="0" y="0"/>
                  </a:cxn>
                </a:cxnLst>
                <a:rect l="0" t="0" r="r" b="b"/>
                <a:pathLst>
                  <a:path w="57" h="153">
                    <a:moveTo>
                      <a:pt x="0" y="0"/>
                    </a:moveTo>
                    <a:lnTo>
                      <a:pt x="0" y="18"/>
                    </a:lnTo>
                    <a:lnTo>
                      <a:pt x="5" y="19"/>
                    </a:lnTo>
                    <a:lnTo>
                      <a:pt x="5" y="10"/>
                    </a:lnTo>
                    <a:lnTo>
                      <a:pt x="2" y="18"/>
                    </a:lnTo>
                    <a:lnTo>
                      <a:pt x="6" y="20"/>
                    </a:lnTo>
                    <a:lnTo>
                      <a:pt x="10" y="12"/>
                    </a:lnTo>
                    <a:lnTo>
                      <a:pt x="3" y="18"/>
                    </a:lnTo>
                    <a:lnTo>
                      <a:pt x="8" y="22"/>
                    </a:lnTo>
                    <a:lnTo>
                      <a:pt x="12" y="27"/>
                    </a:lnTo>
                    <a:lnTo>
                      <a:pt x="17" y="33"/>
                    </a:lnTo>
                    <a:lnTo>
                      <a:pt x="23" y="26"/>
                    </a:lnTo>
                    <a:lnTo>
                      <a:pt x="15" y="30"/>
                    </a:lnTo>
                    <a:lnTo>
                      <a:pt x="19" y="37"/>
                    </a:lnTo>
                    <a:lnTo>
                      <a:pt x="22" y="45"/>
                    </a:lnTo>
                    <a:lnTo>
                      <a:pt x="26" y="55"/>
                    </a:lnTo>
                    <a:lnTo>
                      <a:pt x="31" y="76"/>
                    </a:lnTo>
                    <a:lnTo>
                      <a:pt x="40" y="72"/>
                    </a:lnTo>
                    <a:lnTo>
                      <a:pt x="31" y="72"/>
                    </a:lnTo>
                    <a:lnTo>
                      <a:pt x="35" y="97"/>
                    </a:lnTo>
                    <a:lnTo>
                      <a:pt x="38" y="124"/>
                    </a:lnTo>
                    <a:lnTo>
                      <a:pt x="39" y="153"/>
                    </a:lnTo>
                    <a:lnTo>
                      <a:pt x="57" y="153"/>
                    </a:lnTo>
                    <a:lnTo>
                      <a:pt x="56" y="124"/>
                    </a:lnTo>
                    <a:lnTo>
                      <a:pt x="53" y="97"/>
                    </a:lnTo>
                    <a:lnTo>
                      <a:pt x="49" y="72"/>
                    </a:lnTo>
                    <a:lnTo>
                      <a:pt x="48" y="69"/>
                    </a:lnTo>
                    <a:lnTo>
                      <a:pt x="43" y="48"/>
                    </a:lnTo>
                    <a:lnTo>
                      <a:pt x="39" y="38"/>
                    </a:lnTo>
                    <a:lnTo>
                      <a:pt x="36" y="30"/>
                    </a:lnTo>
                    <a:lnTo>
                      <a:pt x="32" y="23"/>
                    </a:lnTo>
                    <a:lnTo>
                      <a:pt x="30" y="20"/>
                    </a:lnTo>
                    <a:lnTo>
                      <a:pt x="25" y="14"/>
                    </a:lnTo>
                    <a:lnTo>
                      <a:pt x="21" y="9"/>
                    </a:lnTo>
                    <a:lnTo>
                      <a:pt x="16" y="5"/>
                    </a:lnTo>
                    <a:lnTo>
                      <a:pt x="13" y="3"/>
                    </a:lnTo>
                    <a:lnTo>
                      <a:pt x="9" y="1"/>
                    </a:lnTo>
                    <a:lnTo>
                      <a:pt x="5" y="1"/>
                    </a:lnTo>
                    <a:lnTo>
                      <a:pt x="0" y="0"/>
                    </a:lnTo>
                    <a:close/>
                  </a:path>
                </a:pathLst>
              </a:custGeom>
              <a:solidFill>
                <a:srgbClr val="CCFFFF"/>
              </a:solidFill>
              <a:ln w="28575" cmpd="sng">
                <a:solidFill>
                  <a:srgbClr val="FF0000"/>
                </a:solidFill>
                <a:round/>
                <a:headEnd/>
                <a:tailEnd/>
              </a:ln>
            </p:spPr>
            <p:txBody>
              <a:bodyPr/>
              <a:lstStyle/>
              <a:p>
                <a:endParaRPr lang="zh-CN" altLang="en-US"/>
              </a:p>
            </p:txBody>
          </p:sp>
          <p:graphicFrame>
            <p:nvGraphicFramePr>
              <p:cNvPr id="34876" name="Object 60"/>
              <p:cNvGraphicFramePr>
                <a:graphicFrameLocks noChangeAspect="1"/>
              </p:cNvGraphicFramePr>
              <p:nvPr/>
            </p:nvGraphicFramePr>
            <p:xfrm>
              <a:off x="2064" y="1816"/>
              <a:ext cx="280" cy="392"/>
            </p:xfrm>
            <a:graphic>
              <a:graphicData uri="http://schemas.openxmlformats.org/presentationml/2006/ole">
                <p:oleObj spid="_x0000_s48153" name="Equation" r:id="rId9" imgW="107280" imgH="160920" progId="Equation.3">
                  <p:embed/>
                </p:oleObj>
              </a:graphicData>
            </a:graphic>
          </p:graphicFrame>
          <p:sp>
            <p:nvSpPr>
              <p:cNvPr id="34877" name="AutoShape 61"/>
              <p:cNvSpPr>
                <a:spLocks noChangeArrowheads="1"/>
              </p:cNvSpPr>
              <p:nvPr/>
            </p:nvSpPr>
            <p:spPr bwMode="auto">
              <a:xfrm>
                <a:off x="1104" y="1296"/>
                <a:ext cx="912" cy="336"/>
              </a:xfrm>
              <a:prstGeom prst="wedgeRectCallout">
                <a:avLst>
                  <a:gd name="adj1" fmla="val 34759"/>
                  <a:gd name="adj2" fmla="val 179764"/>
                </a:avLst>
              </a:prstGeom>
              <a:gradFill rotWithShape="0">
                <a:gsLst>
                  <a:gs pos="0">
                    <a:srgbClr val="FFCCCC"/>
                  </a:gs>
                  <a:gs pos="50000">
                    <a:srgbClr val="FFCCCC">
                      <a:gamma/>
                      <a:tint val="0"/>
                      <a:invGamma/>
                    </a:srgbClr>
                  </a:gs>
                  <a:gs pos="100000">
                    <a:srgbClr val="FFCCCC"/>
                  </a:gs>
                </a:gsLst>
                <a:lin ang="5400000" scaled="1"/>
              </a:gradFill>
              <a:ln w="9525">
                <a:solidFill>
                  <a:srgbClr val="FF0000"/>
                </a:solidFill>
                <a:miter lim="800000"/>
                <a:headEnd/>
                <a:tailEnd type="none" w="sm" len="lg"/>
              </a:ln>
              <a:effectLst/>
            </p:spPr>
            <p:txBody>
              <a:bodyPr/>
              <a:lstStyle/>
              <a:p>
                <a:pPr algn="ctr">
                  <a:spcBef>
                    <a:spcPct val="50000"/>
                  </a:spcBef>
                </a:pPr>
                <a:r>
                  <a:rPr lang="zh-CN" altLang="en-US" sz="2800" b="1">
                    <a:latin typeface="宋体" pitchFamily="2" charset="-122"/>
                  </a:rPr>
                  <a:t>衍射角</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8"/>
                                        </p:tgtEl>
                                        <p:attrNameLst>
                                          <p:attrName>style.visibility</p:attrName>
                                        </p:attrNameLst>
                                      </p:cBhvr>
                                      <p:to>
                                        <p:strVal val="visible"/>
                                      </p:to>
                                    </p:set>
                                    <p:animEffect transition="in" filter="blinds(horizontal)">
                                      <p:cBhvr>
                                        <p:cTn id="7" dur="500"/>
                                        <p:tgtEl>
                                          <p:spTgt spid="348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1"/>
          <p:cNvSpPr>
            <a:spLocks noGrp="1"/>
          </p:cNvSpPr>
          <p:nvPr>
            <p:ph type="sldNum" sz="quarter" idx="10"/>
          </p:nvPr>
        </p:nvSpPr>
        <p:spPr/>
        <p:txBody>
          <a:bodyPr/>
          <a:lstStyle/>
          <a:p>
            <a:fld id="{86A16DC5-A52A-4497-9FF3-76FD29C973E2}" type="slidenum">
              <a:rPr lang="en-US" altLang="zh-CN"/>
              <a:pPr/>
              <a:t>41</a:t>
            </a:fld>
            <a:endParaRPr lang="en-US" altLang="zh-CN"/>
          </a:p>
        </p:txBody>
      </p:sp>
      <p:grpSp>
        <p:nvGrpSpPr>
          <p:cNvPr id="2" name="Group 2"/>
          <p:cNvGrpSpPr>
            <a:grpSpLocks/>
          </p:cNvGrpSpPr>
          <p:nvPr/>
        </p:nvGrpSpPr>
        <p:grpSpPr bwMode="auto">
          <a:xfrm>
            <a:off x="685800" y="1524000"/>
            <a:ext cx="7529513" cy="4718050"/>
            <a:chOff x="3024" y="432"/>
            <a:chExt cx="2640" cy="3648"/>
          </a:xfrm>
        </p:grpSpPr>
        <p:sp>
          <p:nvSpPr>
            <p:cNvPr id="35843" name="Rectangle 3"/>
            <p:cNvSpPr>
              <a:spLocks noChangeArrowheads="1"/>
            </p:cNvSpPr>
            <p:nvPr/>
          </p:nvSpPr>
          <p:spPr bwMode="auto">
            <a:xfrm>
              <a:off x="3024" y="432"/>
              <a:ext cx="2640" cy="364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3" name="Group 4"/>
            <p:cNvGrpSpPr>
              <a:grpSpLocks/>
            </p:cNvGrpSpPr>
            <p:nvPr/>
          </p:nvGrpSpPr>
          <p:grpSpPr bwMode="auto">
            <a:xfrm>
              <a:off x="4271" y="864"/>
              <a:ext cx="73" cy="1776"/>
              <a:chOff x="4271" y="864"/>
              <a:chExt cx="73" cy="1776"/>
            </a:xfrm>
          </p:grpSpPr>
          <p:sp>
            <p:nvSpPr>
              <p:cNvPr id="35845" name="AutoShape 5" descr="栎木"/>
              <p:cNvSpPr>
                <a:spLocks noChangeArrowheads="1"/>
              </p:cNvSpPr>
              <p:nvPr/>
            </p:nvSpPr>
            <p:spPr bwMode="auto">
              <a:xfrm rot="-5419152">
                <a:off x="4104" y="1032"/>
                <a:ext cx="408" cy="71"/>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5846" name="AutoShape 6" descr="栎木"/>
              <p:cNvSpPr>
                <a:spLocks noChangeArrowheads="1"/>
              </p:cNvSpPr>
              <p:nvPr/>
            </p:nvSpPr>
            <p:spPr bwMode="auto">
              <a:xfrm rot="-5419152">
                <a:off x="4211" y="1404"/>
                <a:ext cx="192" cy="72"/>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5847" name="AutoShape 7" descr="栎木"/>
              <p:cNvSpPr>
                <a:spLocks noChangeArrowheads="1"/>
              </p:cNvSpPr>
              <p:nvPr/>
            </p:nvSpPr>
            <p:spPr bwMode="auto">
              <a:xfrm rot="-5419152">
                <a:off x="4212" y="1692"/>
                <a:ext cx="192" cy="72"/>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5848" name="AutoShape 8" descr="栎木"/>
              <p:cNvSpPr>
                <a:spLocks noChangeArrowheads="1"/>
              </p:cNvSpPr>
              <p:nvPr/>
            </p:nvSpPr>
            <p:spPr bwMode="auto">
              <a:xfrm rot="-5419152">
                <a:off x="4212" y="1980"/>
                <a:ext cx="192" cy="72"/>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35849" name="AutoShape 9" descr="栎木"/>
              <p:cNvSpPr>
                <a:spLocks noChangeArrowheads="1"/>
              </p:cNvSpPr>
              <p:nvPr/>
            </p:nvSpPr>
            <p:spPr bwMode="auto">
              <a:xfrm rot="-5419152">
                <a:off x="4092" y="2388"/>
                <a:ext cx="432" cy="71"/>
              </a:xfrm>
              <a:custGeom>
                <a:avLst/>
                <a:gdLst>
                  <a:gd name="G0" fmla="+- 4163 0 0"/>
                  <a:gd name="G1" fmla="+- 21600 0 4163"/>
                  <a:gd name="G2" fmla="*/ 4163 1 2"/>
                  <a:gd name="G3" fmla="+- 21600 0 G2"/>
                  <a:gd name="G4" fmla="+/ 4163 21600 2"/>
                  <a:gd name="G5" fmla="+/ G1 0 2"/>
                  <a:gd name="G6" fmla="*/ 21600 21600 4163"/>
                  <a:gd name="G7" fmla="*/ G6 1 2"/>
                  <a:gd name="G8" fmla="+- 21600 0 G7"/>
                  <a:gd name="G9" fmla="*/ 21600 1 2"/>
                  <a:gd name="G10" fmla="+- 4163 0 G9"/>
                  <a:gd name="G11" fmla="?: G10 G8 0"/>
                  <a:gd name="G12" fmla="?: G10 G7 21600"/>
                  <a:gd name="T0" fmla="*/ 19518 w 21600"/>
                  <a:gd name="T1" fmla="*/ 10800 h 21600"/>
                  <a:gd name="T2" fmla="*/ 10800 w 21600"/>
                  <a:gd name="T3" fmla="*/ 21600 h 21600"/>
                  <a:gd name="T4" fmla="*/ 2082 w 21600"/>
                  <a:gd name="T5" fmla="*/ 10800 h 21600"/>
                  <a:gd name="T6" fmla="*/ 10800 w 21600"/>
                  <a:gd name="T7" fmla="*/ 0 h 21600"/>
                  <a:gd name="T8" fmla="*/ 3882 w 21600"/>
                  <a:gd name="T9" fmla="*/ 3882 h 21600"/>
                  <a:gd name="T10" fmla="*/ 17718 w 21600"/>
                  <a:gd name="T11" fmla="*/ 17718 h 21600"/>
                </a:gdLst>
                <a:ahLst/>
                <a:cxnLst>
                  <a:cxn ang="0">
                    <a:pos x="T0" y="T1"/>
                  </a:cxn>
                  <a:cxn ang="0">
                    <a:pos x="T2" y="T3"/>
                  </a:cxn>
                  <a:cxn ang="0">
                    <a:pos x="T4" y="T5"/>
                  </a:cxn>
                  <a:cxn ang="0">
                    <a:pos x="T6" y="T7"/>
                  </a:cxn>
                </a:cxnLst>
                <a:rect l="T8" t="T9" r="T10" b="T11"/>
                <a:pathLst>
                  <a:path w="21600" h="21600">
                    <a:moveTo>
                      <a:pt x="0" y="0"/>
                    </a:moveTo>
                    <a:lnTo>
                      <a:pt x="4163" y="21600"/>
                    </a:lnTo>
                    <a:lnTo>
                      <a:pt x="17437" y="21600"/>
                    </a:lnTo>
                    <a:lnTo>
                      <a:pt x="21600" y="0"/>
                    </a:lnTo>
                    <a:close/>
                  </a:path>
                </a:pathLst>
              </a:custGeom>
              <a:blipFill dpi="0" rotWithShape="0">
                <a:blip r:embed="rId3" cstate="print"/>
                <a:srcRect/>
                <a:tile tx="0" ty="0" sx="100000" sy="100000" flip="none" algn="tl"/>
              </a:blipFill>
              <a:ln w="9525">
                <a:solidFill>
                  <a:schemeClr val="tx1"/>
                </a:solidFill>
                <a:miter lim="800000"/>
                <a:headEnd/>
                <a:tailEnd/>
              </a:ln>
              <a:effectLst/>
            </p:spPr>
            <p:txBody>
              <a:bodyPr wrap="none" anchor="ctr"/>
              <a:lstStyle/>
              <a:p>
                <a:endParaRPr lang="zh-CN" altLang="en-US"/>
              </a:p>
            </p:txBody>
          </p:sp>
        </p:grpSp>
      </p:grpSp>
      <p:grpSp>
        <p:nvGrpSpPr>
          <p:cNvPr id="4" name="Group 75"/>
          <p:cNvGrpSpPr>
            <a:grpSpLocks/>
          </p:cNvGrpSpPr>
          <p:nvPr/>
        </p:nvGrpSpPr>
        <p:grpSpPr bwMode="auto">
          <a:xfrm>
            <a:off x="4103688" y="3371850"/>
            <a:ext cx="2144712" cy="1428750"/>
            <a:chOff x="2585" y="2124"/>
            <a:chExt cx="1351" cy="900"/>
          </a:xfrm>
        </p:grpSpPr>
        <p:grpSp>
          <p:nvGrpSpPr>
            <p:cNvPr id="5" name="Group 74"/>
            <p:cNvGrpSpPr>
              <a:grpSpLocks/>
            </p:cNvGrpSpPr>
            <p:nvPr/>
          </p:nvGrpSpPr>
          <p:grpSpPr bwMode="auto">
            <a:xfrm>
              <a:off x="2585" y="2124"/>
              <a:ext cx="704" cy="743"/>
              <a:chOff x="2585" y="2124"/>
              <a:chExt cx="704" cy="743"/>
            </a:xfrm>
          </p:grpSpPr>
          <p:sp>
            <p:nvSpPr>
              <p:cNvPr id="35900" name="Freeform 60"/>
              <p:cNvSpPr>
                <a:spLocks/>
              </p:cNvSpPr>
              <p:nvPr/>
            </p:nvSpPr>
            <p:spPr bwMode="auto">
              <a:xfrm>
                <a:off x="2688" y="2124"/>
                <a:ext cx="328" cy="716"/>
              </a:xfrm>
              <a:custGeom>
                <a:avLst/>
                <a:gdLst/>
                <a:ahLst/>
                <a:cxnLst>
                  <a:cxn ang="0">
                    <a:pos x="0" y="0"/>
                  </a:cxn>
                  <a:cxn ang="0">
                    <a:pos x="432" y="732"/>
                  </a:cxn>
                </a:cxnLst>
                <a:rect l="0" t="0" r="r" b="b"/>
                <a:pathLst>
                  <a:path w="432" h="732">
                    <a:moveTo>
                      <a:pt x="0" y="0"/>
                    </a:moveTo>
                    <a:lnTo>
                      <a:pt x="432" y="732"/>
                    </a:lnTo>
                  </a:path>
                </a:pathLst>
              </a:cu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5901" name="Freeform 61"/>
              <p:cNvSpPr>
                <a:spLocks/>
              </p:cNvSpPr>
              <p:nvPr/>
            </p:nvSpPr>
            <p:spPr bwMode="auto">
              <a:xfrm>
                <a:off x="2653" y="2341"/>
                <a:ext cx="192" cy="463"/>
              </a:xfrm>
              <a:custGeom>
                <a:avLst/>
                <a:gdLst/>
                <a:ahLst/>
                <a:cxnLst>
                  <a:cxn ang="0">
                    <a:pos x="0" y="0"/>
                  </a:cxn>
                  <a:cxn ang="0">
                    <a:pos x="294" y="504"/>
                  </a:cxn>
                </a:cxnLst>
                <a:rect l="0" t="0" r="r" b="b"/>
                <a:pathLst>
                  <a:path w="294" h="504">
                    <a:moveTo>
                      <a:pt x="0" y="0"/>
                    </a:moveTo>
                    <a:lnTo>
                      <a:pt x="294" y="504"/>
                    </a:lnTo>
                  </a:path>
                </a:pathLst>
              </a:custGeom>
              <a:noFill/>
              <a:ln w="28575">
                <a:solidFill>
                  <a:srgbClr val="0000FF"/>
                </a:solidFill>
                <a:prstDash val="dash"/>
                <a:round/>
                <a:headEnd type="none" w="sm" len="lg"/>
                <a:tailEnd type="none" w="sm" len="lg"/>
              </a:ln>
              <a:effectLst/>
            </p:spPr>
            <p:txBody>
              <a:bodyPr wrap="none" anchor="ctr"/>
              <a:lstStyle/>
              <a:p>
                <a:endParaRPr lang="zh-CN" altLang="en-US"/>
              </a:p>
            </p:txBody>
          </p:sp>
          <p:sp>
            <p:nvSpPr>
              <p:cNvPr id="35902" name="Freeform 62"/>
              <p:cNvSpPr>
                <a:spLocks/>
              </p:cNvSpPr>
              <p:nvPr/>
            </p:nvSpPr>
            <p:spPr bwMode="auto">
              <a:xfrm rot="590113">
                <a:off x="2585" y="2723"/>
                <a:ext cx="247" cy="144"/>
              </a:xfrm>
              <a:custGeom>
                <a:avLst/>
                <a:gdLst/>
                <a:ahLst/>
                <a:cxnLst>
                  <a:cxn ang="0">
                    <a:pos x="0" y="120"/>
                  </a:cxn>
                  <a:cxn ang="0">
                    <a:pos x="204" y="0"/>
                  </a:cxn>
                </a:cxnLst>
                <a:rect l="0" t="0" r="r" b="b"/>
                <a:pathLst>
                  <a:path w="204" h="120">
                    <a:moveTo>
                      <a:pt x="0" y="120"/>
                    </a:moveTo>
                    <a:lnTo>
                      <a:pt x="204" y="0"/>
                    </a:lnTo>
                  </a:path>
                </a:pathLst>
              </a:custGeom>
              <a:noFill/>
              <a:ln w="28575" cmpd="sng">
                <a:solidFill>
                  <a:srgbClr val="0000FF"/>
                </a:solidFill>
                <a:round/>
                <a:headEnd type="none" w="sm" len="lg"/>
                <a:tailEnd type="triangle" w="sm" len="lg"/>
              </a:ln>
              <a:effectLst/>
            </p:spPr>
            <p:txBody>
              <a:bodyPr wrap="none" anchor="ctr"/>
              <a:lstStyle/>
              <a:p>
                <a:endParaRPr lang="zh-CN" altLang="en-US"/>
              </a:p>
            </p:txBody>
          </p:sp>
          <p:sp>
            <p:nvSpPr>
              <p:cNvPr id="35903" name="Freeform 63"/>
              <p:cNvSpPr>
                <a:spLocks/>
              </p:cNvSpPr>
              <p:nvPr/>
            </p:nvSpPr>
            <p:spPr bwMode="auto">
              <a:xfrm rot="21592072">
                <a:off x="2971" y="2523"/>
                <a:ext cx="318" cy="167"/>
              </a:xfrm>
              <a:custGeom>
                <a:avLst/>
                <a:gdLst/>
                <a:ahLst/>
                <a:cxnLst>
                  <a:cxn ang="0">
                    <a:pos x="0" y="144"/>
                  </a:cxn>
                  <a:cxn ang="0">
                    <a:pos x="240" y="0"/>
                  </a:cxn>
                </a:cxnLst>
                <a:rect l="0" t="0" r="r" b="b"/>
                <a:pathLst>
                  <a:path w="240" h="144">
                    <a:moveTo>
                      <a:pt x="0" y="144"/>
                    </a:moveTo>
                    <a:lnTo>
                      <a:pt x="240" y="0"/>
                    </a:lnTo>
                  </a:path>
                </a:pathLst>
              </a:custGeom>
              <a:noFill/>
              <a:ln w="28575" cmpd="sng">
                <a:solidFill>
                  <a:srgbClr val="0000FF"/>
                </a:solidFill>
                <a:round/>
                <a:headEnd type="triangle" w="sm" len="lg"/>
                <a:tailEnd type="none" w="sm" len="lg"/>
              </a:ln>
              <a:effectLst/>
            </p:spPr>
            <p:txBody>
              <a:bodyPr wrap="none" anchor="ctr"/>
              <a:lstStyle/>
              <a:p>
                <a:endParaRPr lang="zh-CN" altLang="en-US"/>
              </a:p>
            </p:txBody>
          </p:sp>
        </p:grpSp>
        <p:graphicFrame>
          <p:nvGraphicFramePr>
            <p:cNvPr id="57349" name="Object 5"/>
            <p:cNvGraphicFramePr>
              <a:graphicFrameLocks noChangeAspect="1"/>
            </p:cNvGraphicFramePr>
            <p:nvPr/>
          </p:nvGraphicFramePr>
          <p:xfrm>
            <a:off x="2976" y="2769"/>
            <a:ext cx="960" cy="255"/>
          </p:xfrm>
          <a:graphic>
            <a:graphicData uri="http://schemas.openxmlformats.org/presentationml/2006/ole">
              <p:oleObj spid="_x0000_s49178" name="Equation" r:id="rId4" imgW="17449200" imgH="4564800" progId="Equation.3">
                <p:embed/>
              </p:oleObj>
            </a:graphicData>
          </a:graphic>
        </p:graphicFrame>
      </p:grpSp>
      <p:sp>
        <p:nvSpPr>
          <p:cNvPr id="35897" name="Text Box 57"/>
          <p:cNvSpPr txBox="1">
            <a:spLocks noChangeArrowheads="1"/>
          </p:cNvSpPr>
          <p:nvPr/>
        </p:nvSpPr>
        <p:spPr bwMode="auto">
          <a:xfrm>
            <a:off x="685800" y="762000"/>
            <a:ext cx="62484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二   光栅衍射条纹的形成</a:t>
            </a:r>
          </a:p>
        </p:txBody>
      </p:sp>
      <p:grpSp>
        <p:nvGrpSpPr>
          <p:cNvPr id="6" name="Group 10"/>
          <p:cNvGrpSpPr>
            <a:grpSpLocks/>
          </p:cNvGrpSpPr>
          <p:nvPr/>
        </p:nvGrpSpPr>
        <p:grpSpPr bwMode="auto">
          <a:xfrm>
            <a:off x="1096963" y="2130585"/>
            <a:ext cx="5475287" cy="1179354"/>
            <a:chOff x="3168" y="960"/>
            <a:chExt cx="1920" cy="912"/>
          </a:xfrm>
        </p:grpSpPr>
        <p:sp>
          <p:nvSpPr>
            <p:cNvPr id="35851" name="Line 11"/>
            <p:cNvSpPr>
              <a:spLocks noChangeShapeType="1"/>
            </p:cNvSpPr>
            <p:nvPr/>
          </p:nvSpPr>
          <p:spPr bwMode="auto">
            <a:xfrm flipH="1">
              <a:off x="3168" y="1403"/>
              <a:ext cx="1920"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35852" name="Line 12"/>
            <p:cNvSpPr>
              <a:spLocks noChangeShapeType="1"/>
            </p:cNvSpPr>
            <p:nvPr/>
          </p:nvSpPr>
          <p:spPr bwMode="auto">
            <a:xfrm flipH="1">
              <a:off x="3176" y="1331"/>
              <a:ext cx="1104"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35853" name="Line 13"/>
            <p:cNvSpPr>
              <a:spLocks noChangeShapeType="1"/>
            </p:cNvSpPr>
            <p:nvPr/>
          </p:nvSpPr>
          <p:spPr bwMode="auto">
            <a:xfrm>
              <a:off x="3482" y="960"/>
              <a:ext cx="0" cy="336"/>
            </a:xfrm>
            <a:prstGeom prst="line">
              <a:avLst/>
            </a:prstGeom>
            <a:noFill/>
            <a:ln w="19050">
              <a:solidFill>
                <a:schemeClr val="tx1"/>
              </a:solidFill>
              <a:round/>
              <a:headEnd type="none" w="sm" len="lg"/>
              <a:tailEnd type="triangle" w="sm" len="lg"/>
            </a:ln>
            <a:effectLst/>
          </p:spPr>
          <p:txBody>
            <a:bodyPr wrap="none" anchor="ctr"/>
            <a:lstStyle/>
            <a:p>
              <a:endParaRPr lang="zh-CN" altLang="en-US"/>
            </a:p>
          </p:txBody>
        </p:sp>
        <p:sp>
          <p:nvSpPr>
            <p:cNvPr id="35854" name="Line 14"/>
            <p:cNvSpPr>
              <a:spLocks noChangeShapeType="1"/>
            </p:cNvSpPr>
            <p:nvPr/>
          </p:nvSpPr>
          <p:spPr bwMode="auto">
            <a:xfrm>
              <a:off x="3482" y="1398"/>
              <a:ext cx="0" cy="288"/>
            </a:xfrm>
            <a:prstGeom prst="line">
              <a:avLst/>
            </a:prstGeom>
            <a:noFill/>
            <a:ln w="19050">
              <a:solidFill>
                <a:schemeClr val="tx1"/>
              </a:solidFill>
              <a:round/>
              <a:headEnd type="triangle" w="sm" len="lg"/>
              <a:tailEnd type="none" w="sm" len="lg"/>
            </a:ln>
            <a:effectLst/>
          </p:spPr>
          <p:txBody>
            <a:bodyPr wrap="none" anchor="ctr"/>
            <a:lstStyle/>
            <a:p>
              <a:endParaRPr lang="zh-CN" altLang="en-US"/>
            </a:p>
          </p:txBody>
        </p:sp>
        <p:graphicFrame>
          <p:nvGraphicFramePr>
            <p:cNvPr id="57348" name="Object 4"/>
            <p:cNvGraphicFramePr>
              <a:graphicFrameLocks noChangeAspect="1"/>
            </p:cNvGraphicFramePr>
            <p:nvPr/>
          </p:nvGraphicFramePr>
          <p:xfrm>
            <a:off x="3286" y="1536"/>
            <a:ext cx="218" cy="336"/>
          </p:xfrm>
          <a:graphic>
            <a:graphicData uri="http://schemas.openxmlformats.org/presentationml/2006/ole">
              <p:oleObj spid="_x0000_s49179" name="公式" r:id="rId5" imgW="164957" imgH="253780" progId="Equation.3">
                <p:embed/>
              </p:oleObj>
            </a:graphicData>
          </a:graphic>
        </p:graphicFrame>
      </p:grpSp>
      <p:grpSp>
        <p:nvGrpSpPr>
          <p:cNvPr id="7" name="Group 16"/>
          <p:cNvGrpSpPr>
            <a:grpSpLocks/>
          </p:cNvGrpSpPr>
          <p:nvPr/>
        </p:nvGrpSpPr>
        <p:grpSpPr bwMode="auto">
          <a:xfrm>
            <a:off x="2266461" y="2244071"/>
            <a:ext cx="2052637" cy="1127779"/>
            <a:chOff x="3578" y="1048"/>
            <a:chExt cx="720" cy="872"/>
          </a:xfrm>
        </p:grpSpPr>
        <p:sp>
          <p:nvSpPr>
            <p:cNvPr id="35857" name="Line 17"/>
            <p:cNvSpPr>
              <a:spLocks noChangeShapeType="1"/>
            </p:cNvSpPr>
            <p:nvPr/>
          </p:nvSpPr>
          <p:spPr bwMode="auto">
            <a:xfrm flipH="1">
              <a:off x="3578" y="1574"/>
              <a:ext cx="720"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35858" name="Line 18"/>
            <p:cNvSpPr>
              <a:spLocks noChangeShapeType="1"/>
            </p:cNvSpPr>
            <p:nvPr/>
          </p:nvSpPr>
          <p:spPr bwMode="auto">
            <a:xfrm>
              <a:off x="3840" y="1048"/>
              <a:ext cx="0" cy="336"/>
            </a:xfrm>
            <a:prstGeom prst="line">
              <a:avLst/>
            </a:prstGeom>
            <a:noFill/>
            <a:ln w="19050">
              <a:solidFill>
                <a:schemeClr val="tx1"/>
              </a:solidFill>
              <a:round/>
              <a:headEnd type="none" w="sm" len="lg"/>
              <a:tailEnd type="triangle" w="sm" len="lg"/>
            </a:ln>
            <a:effectLst/>
          </p:spPr>
          <p:txBody>
            <a:bodyPr wrap="none" anchor="ctr"/>
            <a:lstStyle/>
            <a:p>
              <a:endParaRPr lang="zh-CN" altLang="en-US"/>
            </a:p>
          </p:txBody>
        </p:sp>
        <p:sp>
          <p:nvSpPr>
            <p:cNvPr id="35859" name="Line 19"/>
            <p:cNvSpPr>
              <a:spLocks noChangeShapeType="1"/>
            </p:cNvSpPr>
            <p:nvPr/>
          </p:nvSpPr>
          <p:spPr bwMode="auto">
            <a:xfrm>
              <a:off x="3840" y="1536"/>
              <a:ext cx="0" cy="240"/>
            </a:xfrm>
            <a:prstGeom prst="line">
              <a:avLst/>
            </a:prstGeom>
            <a:noFill/>
            <a:ln w="19050">
              <a:solidFill>
                <a:schemeClr val="tx1"/>
              </a:solidFill>
              <a:round/>
              <a:headEnd type="triangle" w="sm" len="lg"/>
              <a:tailEnd type="none" w="sm" len="lg"/>
            </a:ln>
            <a:effectLst/>
          </p:spPr>
          <p:txBody>
            <a:bodyPr wrap="none" anchor="ctr"/>
            <a:lstStyle/>
            <a:p>
              <a:endParaRPr lang="zh-CN" altLang="en-US"/>
            </a:p>
          </p:txBody>
        </p:sp>
        <p:graphicFrame>
          <p:nvGraphicFramePr>
            <p:cNvPr id="57347" name="Object 3"/>
            <p:cNvGraphicFramePr>
              <a:graphicFrameLocks noChangeAspect="1"/>
            </p:cNvGraphicFramePr>
            <p:nvPr/>
          </p:nvGraphicFramePr>
          <p:xfrm>
            <a:off x="3840" y="1544"/>
            <a:ext cx="294" cy="376"/>
          </p:xfrm>
          <a:graphic>
            <a:graphicData uri="http://schemas.openxmlformats.org/presentationml/2006/ole">
              <p:oleObj spid="_x0000_s49180" name="Equation" r:id="rId6" imgW="139579" imgH="177646" progId="Equation.3">
                <p:embed/>
              </p:oleObj>
            </a:graphicData>
          </a:graphic>
        </p:graphicFrame>
      </p:grpSp>
      <p:grpSp>
        <p:nvGrpSpPr>
          <p:cNvPr id="8" name="Group 21"/>
          <p:cNvGrpSpPr>
            <a:grpSpLocks/>
          </p:cNvGrpSpPr>
          <p:nvPr/>
        </p:nvGrpSpPr>
        <p:grpSpPr bwMode="auto">
          <a:xfrm>
            <a:off x="1096963" y="3340100"/>
            <a:ext cx="3148012" cy="498475"/>
            <a:chOff x="3168" y="1872"/>
            <a:chExt cx="1104" cy="385"/>
          </a:xfrm>
        </p:grpSpPr>
        <p:grpSp>
          <p:nvGrpSpPr>
            <p:cNvPr id="9" name="Group 22"/>
            <p:cNvGrpSpPr>
              <a:grpSpLocks/>
            </p:cNvGrpSpPr>
            <p:nvPr/>
          </p:nvGrpSpPr>
          <p:grpSpPr bwMode="auto">
            <a:xfrm>
              <a:off x="3168" y="1897"/>
              <a:ext cx="1104" cy="288"/>
              <a:chOff x="3600" y="2880"/>
              <a:chExt cx="672" cy="288"/>
            </a:xfrm>
          </p:grpSpPr>
          <p:sp>
            <p:nvSpPr>
              <p:cNvPr id="35863" name="Rectangle 23" descr="浅色上对角线"/>
              <p:cNvSpPr>
                <a:spLocks noChangeArrowheads="1"/>
              </p:cNvSpPr>
              <p:nvPr/>
            </p:nvSpPr>
            <p:spPr bwMode="auto">
              <a:xfrm>
                <a:off x="3600" y="2880"/>
                <a:ext cx="672" cy="288"/>
              </a:xfrm>
              <a:prstGeom prst="rect">
                <a:avLst/>
              </a:prstGeom>
              <a:pattFill prst="ltUpDiag">
                <a:fgClr>
                  <a:srgbClr val="FF9999"/>
                </a:fgClr>
                <a:bgClr>
                  <a:schemeClr val="bg1"/>
                </a:bgClr>
              </a:pattFill>
              <a:ln w="9525">
                <a:noFill/>
                <a:miter lim="800000"/>
                <a:headEnd/>
                <a:tailEnd type="none" w="sm" len="lg"/>
              </a:ln>
              <a:effectLst/>
            </p:spPr>
            <p:txBody>
              <a:bodyPr wrap="none" anchor="ctr"/>
              <a:lstStyle/>
              <a:p>
                <a:endParaRPr lang="zh-CN" altLang="en-US"/>
              </a:p>
            </p:txBody>
          </p:sp>
          <p:sp>
            <p:nvSpPr>
              <p:cNvPr id="35864" name="Line 24" descr="浅色上对角线"/>
              <p:cNvSpPr>
                <a:spLocks noChangeShapeType="1"/>
              </p:cNvSpPr>
              <p:nvPr/>
            </p:nvSpPr>
            <p:spPr bwMode="auto">
              <a:xfrm flipH="1">
                <a:off x="3600" y="2880"/>
                <a:ext cx="67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35865" name="Line 25" descr="浅色上对角线"/>
              <p:cNvSpPr>
                <a:spLocks noChangeShapeType="1"/>
              </p:cNvSpPr>
              <p:nvPr/>
            </p:nvSpPr>
            <p:spPr bwMode="auto">
              <a:xfrm flipH="1">
                <a:off x="3600" y="3168"/>
                <a:ext cx="672"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grpSp>
        <p:sp>
          <p:nvSpPr>
            <p:cNvPr id="35866" name="Line 26"/>
            <p:cNvSpPr>
              <a:spLocks noChangeShapeType="1"/>
            </p:cNvSpPr>
            <p:nvPr/>
          </p:nvSpPr>
          <p:spPr bwMode="auto">
            <a:xfrm>
              <a:off x="4128" y="1897"/>
              <a:ext cx="0" cy="288"/>
            </a:xfrm>
            <a:prstGeom prst="line">
              <a:avLst/>
            </a:prstGeom>
            <a:noFill/>
            <a:ln w="19050">
              <a:solidFill>
                <a:srgbClr val="FF0000"/>
              </a:solidFill>
              <a:round/>
              <a:headEnd type="triangle" w="sm" len="lg"/>
              <a:tailEnd type="triangle" w="sm" len="lg"/>
            </a:ln>
            <a:effectLst/>
          </p:spPr>
          <p:txBody>
            <a:bodyPr wrap="none" anchor="ctr"/>
            <a:lstStyle/>
            <a:p>
              <a:endParaRPr lang="zh-CN" altLang="en-US"/>
            </a:p>
          </p:txBody>
        </p:sp>
        <p:graphicFrame>
          <p:nvGraphicFramePr>
            <p:cNvPr id="57346" name="Object 2"/>
            <p:cNvGraphicFramePr>
              <a:graphicFrameLocks noChangeAspect="1"/>
            </p:cNvGraphicFramePr>
            <p:nvPr/>
          </p:nvGraphicFramePr>
          <p:xfrm>
            <a:off x="3264" y="1872"/>
            <a:ext cx="768" cy="385"/>
          </p:xfrm>
          <a:graphic>
            <a:graphicData uri="http://schemas.openxmlformats.org/presentationml/2006/ole">
              <p:oleObj spid="_x0000_s49181" name="Equation" r:id="rId7" imgW="8004600" imgH="3993120" progId="Equation.3">
                <p:embed/>
              </p:oleObj>
            </a:graphicData>
          </a:graphic>
        </p:graphicFrame>
      </p:grpSp>
      <p:grpSp>
        <p:nvGrpSpPr>
          <p:cNvPr id="10" name="Group 76"/>
          <p:cNvGrpSpPr>
            <a:grpSpLocks/>
          </p:cNvGrpSpPr>
          <p:nvPr/>
        </p:nvGrpSpPr>
        <p:grpSpPr bwMode="auto">
          <a:xfrm>
            <a:off x="1506538" y="5694363"/>
            <a:ext cx="4284662" cy="517525"/>
            <a:chOff x="949" y="3587"/>
            <a:chExt cx="2699" cy="326"/>
          </a:xfrm>
        </p:grpSpPr>
        <p:sp>
          <p:nvSpPr>
            <p:cNvPr id="35877" name="Rectangle 37"/>
            <p:cNvSpPr>
              <a:spLocks noChangeArrowheads="1"/>
            </p:cNvSpPr>
            <p:nvPr/>
          </p:nvSpPr>
          <p:spPr bwMode="auto">
            <a:xfrm>
              <a:off x="949" y="3587"/>
              <a:ext cx="1931" cy="326"/>
            </a:xfrm>
            <a:prstGeom prst="rect">
              <a:avLst/>
            </a:prstGeom>
            <a:noFill/>
            <a:ln w="28575">
              <a:noFill/>
              <a:miter lim="800000"/>
              <a:headEnd/>
              <a:tailEnd/>
            </a:ln>
            <a:effectLst/>
          </p:spPr>
          <p:txBody>
            <a:bodyPr>
              <a:spAutoFit/>
            </a:bodyPr>
            <a:lstStyle/>
            <a:p>
              <a:r>
                <a:rPr lang="zh-CN" altLang="en-US" sz="2800" b="1">
                  <a:solidFill>
                    <a:srgbClr val="FF0000"/>
                  </a:solidFill>
                  <a:latin typeface="Times New Roman" pitchFamily="18" charset="0"/>
                </a:rPr>
                <a:t>光栅常数：</a:t>
              </a:r>
            </a:p>
          </p:txBody>
        </p:sp>
        <p:graphicFrame>
          <p:nvGraphicFramePr>
            <p:cNvPr id="57345" name="Object 1"/>
            <p:cNvGraphicFramePr>
              <a:graphicFrameLocks noChangeAspect="1"/>
            </p:cNvGraphicFramePr>
            <p:nvPr/>
          </p:nvGraphicFramePr>
          <p:xfrm>
            <a:off x="2160" y="3632"/>
            <a:ext cx="1488" cy="256"/>
          </p:xfrm>
          <a:graphic>
            <a:graphicData uri="http://schemas.openxmlformats.org/presentationml/2006/ole">
              <p:oleObj spid="_x0000_s49182" name="Equation" r:id="rId8" imgW="1409088" imgH="317362" progId="Equation.3">
                <p:embed/>
              </p:oleObj>
            </a:graphicData>
          </a:graphic>
        </p:graphicFrame>
      </p:grpSp>
      <p:grpSp>
        <p:nvGrpSpPr>
          <p:cNvPr id="11" name="Group 39"/>
          <p:cNvGrpSpPr>
            <a:grpSpLocks/>
          </p:cNvGrpSpPr>
          <p:nvPr/>
        </p:nvGrpSpPr>
        <p:grpSpPr bwMode="auto">
          <a:xfrm>
            <a:off x="4244975" y="1944688"/>
            <a:ext cx="3011488" cy="1800225"/>
            <a:chOff x="4272" y="816"/>
            <a:chExt cx="1056" cy="1392"/>
          </a:xfrm>
        </p:grpSpPr>
        <p:sp>
          <p:nvSpPr>
            <p:cNvPr id="35880" name="Line 40"/>
            <p:cNvSpPr>
              <a:spLocks noChangeShapeType="1"/>
            </p:cNvSpPr>
            <p:nvPr/>
          </p:nvSpPr>
          <p:spPr bwMode="auto">
            <a:xfrm flipV="1">
              <a:off x="4272" y="816"/>
              <a:ext cx="1056" cy="528"/>
            </a:xfrm>
            <a:prstGeom prst="line">
              <a:avLst/>
            </a:prstGeom>
            <a:noFill/>
            <a:ln w="19050">
              <a:solidFill>
                <a:srgbClr val="FF6600"/>
              </a:solidFill>
              <a:round/>
              <a:headEnd/>
              <a:tailEnd type="none" w="sm" len="lg"/>
            </a:ln>
            <a:effectLst/>
          </p:spPr>
          <p:txBody>
            <a:bodyPr wrap="none"/>
            <a:lstStyle/>
            <a:p>
              <a:endParaRPr lang="zh-CN" altLang="en-US"/>
            </a:p>
          </p:txBody>
        </p:sp>
        <p:sp>
          <p:nvSpPr>
            <p:cNvPr id="35881" name="Line 41"/>
            <p:cNvSpPr>
              <a:spLocks noChangeShapeType="1"/>
            </p:cNvSpPr>
            <p:nvPr/>
          </p:nvSpPr>
          <p:spPr bwMode="auto">
            <a:xfrm flipV="1">
              <a:off x="4272" y="1104"/>
              <a:ext cx="1056" cy="528"/>
            </a:xfrm>
            <a:prstGeom prst="line">
              <a:avLst/>
            </a:prstGeom>
            <a:noFill/>
            <a:ln w="19050">
              <a:solidFill>
                <a:srgbClr val="FF6600"/>
              </a:solidFill>
              <a:round/>
              <a:headEnd/>
              <a:tailEnd type="none" w="sm" len="lg"/>
            </a:ln>
            <a:effectLst/>
          </p:spPr>
          <p:txBody>
            <a:bodyPr wrap="none"/>
            <a:lstStyle/>
            <a:p>
              <a:endParaRPr lang="zh-CN" altLang="en-US"/>
            </a:p>
          </p:txBody>
        </p:sp>
        <p:sp>
          <p:nvSpPr>
            <p:cNvPr id="35882" name="Line 42"/>
            <p:cNvSpPr>
              <a:spLocks noChangeShapeType="1"/>
            </p:cNvSpPr>
            <p:nvPr/>
          </p:nvSpPr>
          <p:spPr bwMode="auto">
            <a:xfrm flipV="1">
              <a:off x="4272" y="1392"/>
              <a:ext cx="1056" cy="528"/>
            </a:xfrm>
            <a:prstGeom prst="line">
              <a:avLst/>
            </a:prstGeom>
            <a:noFill/>
            <a:ln w="19050">
              <a:solidFill>
                <a:srgbClr val="FF6600"/>
              </a:solidFill>
              <a:round/>
              <a:headEnd/>
              <a:tailEnd type="none" w="sm" len="lg"/>
            </a:ln>
            <a:effectLst/>
          </p:spPr>
          <p:txBody>
            <a:bodyPr wrap="none"/>
            <a:lstStyle/>
            <a:p>
              <a:endParaRPr lang="zh-CN" altLang="en-US"/>
            </a:p>
          </p:txBody>
        </p:sp>
        <p:sp>
          <p:nvSpPr>
            <p:cNvPr id="35883" name="Line 43"/>
            <p:cNvSpPr>
              <a:spLocks noChangeShapeType="1"/>
            </p:cNvSpPr>
            <p:nvPr/>
          </p:nvSpPr>
          <p:spPr bwMode="auto">
            <a:xfrm flipV="1">
              <a:off x="4272" y="1680"/>
              <a:ext cx="1056" cy="528"/>
            </a:xfrm>
            <a:prstGeom prst="line">
              <a:avLst/>
            </a:prstGeom>
            <a:noFill/>
            <a:ln w="19050">
              <a:solidFill>
                <a:srgbClr val="FF6600"/>
              </a:solidFill>
              <a:round/>
              <a:headEnd/>
              <a:tailEnd type="none" w="sm" len="lg"/>
            </a:ln>
            <a:effectLst/>
          </p:spPr>
          <p:txBody>
            <a:bodyPr wrap="none"/>
            <a:lstStyle/>
            <a:p>
              <a:endParaRPr lang="zh-CN" altLang="en-US"/>
            </a:p>
          </p:txBody>
        </p:sp>
      </p:grpSp>
      <p:sp>
        <p:nvSpPr>
          <p:cNvPr id="35884" name="AutoShape 44"/>
          <p:cNvSpPr>
            <a:spLocks noChangeArrowheads="1"/>
          </p:cNvSpPr>
          <p:nvPr/>
        </p:nvSpPr>
        <p:spPr bwMode="auto">
          <a:xfrm>
            <a:off x="958850" y="3963988"/>
            <a:ext cx="3149600" cy="434975"/>
          </a:xfrm>
          <a:prstGeom prst="wedgeRectCallout">
            <a:avLst>
              <a:gd name="adj1" fmla="val -2991"/>
              <a:gd name="adj2" fmla="val -102977"/>
            </a:avLst>
          </a:prstGeom>
          <a:noFill/>
          <a:ln w="9525">
            <a:solidFill>
              <a:schemeClr val="tx1"/>
            </a:solidFill>
            <a:miter lim="800000"/>
            <a:headEnd/>
            <a:tailEnd type="none" w="sm" len="lg"/>
          </a:ln>
          <a:effectLst/>
        </p:spPr>
        <p:txBody>
          <a:bodyPr/>
          <a:lstStyle/>
          <a:p>
            <a:pPr algn="ctr">
              <a:spcBef>
                <a:spcPct val="50000"/>
              </a:spcBef>
            </a:pPr>
            <a:r>
              <a:rPr lang="zh-CN" altLang="en-US" sz="2800" b="1">
                <a:latin typeface="Times New Roman" pitchFamily="18" charset="0"/>
              </a:rPr>
              <a:t>光栅常数</a:t>
            </a:r>
          </a:p>
        </p:txBody>
      </p:sp>
      <p:grpSp>
        <p:nvGrpSpPr>
          <p:cNvPr id="12" name="Group 45"/>
          <p:cNvGrpSpPr>
            <a:grpSpLocks/>
          </p:cNvGrpSpPr>
          <p:nvPr/>
        </p:nvGrpSpPr>
        <p:grpSpPr bwMode="auto">
          <a:xfrm>
            <a:off x="4381500" y="1571625"/>
            <a:ext cx="2327275" cy="1179513"/>
            <a:chOff x="4320" y="528"/>
            <a:chExt cx="816" cy="912"/>
          </a:xfrm>
        </p:grpSpPr>
        <p:sp>
          <p:nvSpPr>
            <p:cNvPr id="35886" name="Freeform 46"/>
            <p:cNvSpPr>
              <a:spLocks/>
            </p:cNvSpPr>
            <p:nvPr/>
          </p:nvSpPr>
          <p:spPr bwMode="auto">
            <a:xfrm>
              <a:off x="4608" y="1200"/>
              <a:ext cx="57" cy="153"/>
            </a:xfrm>
            <a:custGeom>
              <a:avLst/>
              <a:gdLst/>
              <a:ahLst/>
              <a:cxnLst>
                <a:cxn ang="0">
                  <a:pos x="0" y="0"/>
                </a:cxn>
                <a:cxn ang="0">
                  <a:pos x="0" y="18"/>
                </a:cxn>
                <a:cxn ang="0">
                  <a:pos x="5" y="19"/>
                </a:cxn>
                <a:cxn ang="0">
                  <a:pos x="5" y="10"/>
                </a:cxn>
                <a:cxn ang="0">
                  <a:pos x="2" y="18"/>
                </a:cxn>
                <a:cxn ang="0">
                  <a:pos x="6" y="20"/>
                </a:cxn>
                <a:cxn ang="0">
                  <a:pos x="10" y="12"/>
                </a:cxn>
                <a:cxn ang="0">
                  <a:pos x="3" y="18"/>
                </a:cxn>
                <a:cxn ang="0">
                  <a:pos x="8" y="22"/>
                </a:cxn>
                <a:cxn ang="0">
                  <a:pos x="12" y="27"/>
                </a:cxn>
                <a:cxn ang="0">
                  <a:pos x="17" y="33"/>
                </a:cxn>
                <a:cxn ang="0">
                  <a:pos x="23" y="26"/>
                </a:cxn>
                <a:cxn ang="0">
                  <a:pos x="15" y="30"/>
                </a:cxn>
                <a:cxn ang="0">
                  <a:pos x="19" y="37"/>
                </a:cxn>
                <a:cxn ang="0">
                  <a:pos x="22" y="45"/>
                </a:cxn>
                <a:cxn ang="0">
                  <a:pos x="26" y="55"/>
                </a:cxn>
                <a:cxn ang="0">
                  <a:pos x="31" y="76"/>
                </a:cxn>
                <a:cxn ang="0">
                  <a:pos x="40" y="72"/>
                </a:cxn>
                <a:cxn ang="0">
                  <a:pos x="31" y="72"/>
                </a:cxn>
                <a:cxn ang="0">
                  <a:pos x="35" y="97"/>
                </a:cxn>
                <a:cxn ang="0">
                  <a:pos x="38" y="124"/>
                </a:cxn>
                <a:cxn ang="0">
                  <a:pos x="39" y="153"/>
                </a:cxn>
                <a:cxn ang="0">
                  <a:pos x="57" y="153"/>
                </a:cxn>
                <a:cxn ang="0">
                  <a:pos x="56" y="124"/>
                </a:cxn>
                <a:cxn ang="0">
                  <a:pos x="53" y="97"/>
                </a:cxn>
                <a:cxn ang="0">
                  <a:pos x="49" y="72"/>
                </a:cxn>
                <a:cxn ang="0">
                  <a:pos x="48" y="69"/>
                </a:cxn>
                <a:cxn ang="0">
                  <a:pos x="43" y="48"/>
                </a:cxn>
                <a:cxn ang="0">
                  <a:pos x="39" y="38"/>
                </a:cxn>
                <a:cxn ang="0">
                  <a:pos x="36" y="30"/>
                </a:cxn>
                <a:cxn ang="0">
                  <a:pos x="32" y="23"/>
                </a:cxn>
                <a:cxn ang="0">
                  <a:pos x="30" y="20"/>
                </a:cxn>
                <a:cxn ang="0">
                  <a:pos x="25" y="14"/>
                </a:cxn>
                <a:cxn ang="0">
                  <a:pos x="21" y="9"/>
                </a:cxn>
                <a:cxn ang="0">
                  <a:pos x="16" y="5"/>
                </a:cxn>
                <a:cxn ang="0">
                  <a:pos x="13" y="3"/>
                </a:cxn>
                <a:cxn ang="0">
                  <a:pos x="9" y="1"/>
                </a:cxn>
                <a:cxn ang="0">
                  <a:pos x="5" y="1"/>
                </a:cxn>
                <a:cxn ang="0">
                  <a:pos x="0" y="0"/>
                </a:cxn>
              </a:cxnLst>
              <a:rect l="0" t="0" r="r" b="b"/>
              <a:pathLst>
                <a:path w="57" h="153">
                  <a:moveTo>
                    <a:pt x="0" y="0"/>
                  </a:moveTo>
                  <a:lnTo>
                    <a:pt x="0" y="18"/>
                  </a:lnTo>
                  <a:lnTo>
                    <a:pt x="5" y="19"/>
                  </a:lnTo>
                  <a:lnTo>
                    <a:pt x="5" y="10"/>
                  </a:lnTo>
                  <a:lnTo>
                    <a:pt x="2" y="18"/>
                  </a:lnTo>
                  <a:lnTo>
                    <a:pt x="6" y="20"/>
                  </a:lnTo>
                  <a:lnTo>
                    <a:pt x="10" y="12"/>
                  </a:lnTo>
                  <a:lnTo>
                    <a:pt x="3" y="18"/>
                  </a:lnTo>
                  <a:lnTo>
                    <a:pt x="8" y="22"/>
                  </a:lnTo>
                  <a:lnTo>
                    <a:pt x="12" y="27"/>
                  </a:lnTo>
                  <a:lnTo>
                    <a:pt x="17" y="33"/>
                  </a:lnTo>
                  <a:lnTo>
                    <a:pt x="23" y="26"/>
                  </a:lnTo>
                  <a:lnTo>
                    <a:pt x="15" y="30"/>
                  </a:lnTo>
                  <a:lnTo>
                    <a:pt x="19" y="37"/>
                  </a:lnTo>
                  <a:lnTo>
                    <a:pt x="22" y="45"/>
                  </a:lnTo>
                  <a:lnTo>
                    <a:pt x="26" y="55"/>
                  </a:lnTo>
                  <a:lnTo>
                    <a:pt x="31" y="76"/>
                  </a:lnTo>
                  <a:lnTo>
                    <a:pt x="40" y="72"/>
                  </a:lnTo>
                  <a:lnTo>
                    <a:pt x="31" y="72"/>
                  </a:lnTo>
                  <a:lnTo>
                    <a:pt x="35" y="97"/>
                  </a:lnTo>
                  <a:lnTo>
                    <a:pt x="38" y="124"/>
                  </a:lnTo>
                  <a:lnTo>
                    <a:pt x="39" y="153"/>
                  </a:lnTo>
                  <a:lnTo>
                    <a:pt x="57" y="153"/>
                  </a:lnTo>
                  <a:lnTo>
                    <a:pt x="56" y="124"/>
                  </a:lnTo>
                  <a:lnTo>
                    <a:pt x="53" y="97"/>
                  </a:lnTo>
                  <a:lnTo>
                    <a:pt x="49" y="72"/>
                  </a:lnTo>
                  <a:lnTo>
                    <a:pt x="48" y="69"/>
                  </a:lnTo>
                  <a:lnTo>
                    <a:pt x="43" y="48"/>
                  </a:lnTo>
                  <a:lnTo>
                    <a:pt x="39" y="38"/>
                  </a:lnTo>
                  <a:lnTo>
                    <a:pt x="36" y="30"/>
                  </a:lnTo>
                  <a:lnTo>
                    <a:pt x="32" y="23"/>
                  </a:lnTo>
                  <a:lnTo>
                    <a:pt x="30" y="20"/>
                  </a:lnTo>
                  <a:lnTo>
                    <a:pt x="25" y="14"/>
                  </a:lnTo>
                  <a:lnTo>
                    <a:pt x="21" y="9"/>
                  </a:lnTo>
                  <a:lnTo>
                    <a:pt x="16" y="5"/>
                  </a:lnTo>
                  <a:lnTo>
                    <a:pt x="13" y="3"/>
                  </a:lnTo>
                  <a:lnTo>
                    <a:pt x="9" y="1"/>
                  </a:lnTo>
                  <a:lnTo>
                    <a:pt x="5" y="1"/>
                  </a:lnTo>
                  <a:lnTo>
                    <a:pt x="0" y="0"/>
                  </a:lnTo>
                  <a:close/>
                </a:path>
              </a:pathLst>
            </a:custGeom>
            <a:solidFill>
              <a:srgbClr val="CCFFFF"/>
            </a:solidFill>
            <a:ln w="28575" cmpd="sng">
              <a:solidFill>
                <a:srgbClr val="FF0000"/>
              </a:solidFill>
              <a:round/>
              <a:headEnd/>
              <a:tailEnd/>
            </a:ln>
          </p:spPr>
          <p:txBody>
            <a:bodyPr/>
            <a:lstStyle/>
            <a:p>
              <a:endParaRPr lang="zh-CN" altLang="en-US"/>
            </a:p>
          </p:txBody>
        </p:sp>
        <p:graphicFrame>
          <p:nvGraphicFramePr>
            <p:cNvPr id="57344" name="Object 0"/>
            <p:cNvGraphicFramePr>
              <a:graphicFrameLocks noChangeAspect="1"/>
            </p:cNvGraphicFramePr>
            <p:nvPr/>
          </p:nvGraphicFramePr>
          <p:xfrm>
            <a:off x="4713" y="1048"/>
            <a:ext cx="280" cy="392"/>
          </p:xfrm>
          <a:graphic>
            <a:graphicData uri="http://schemas.openxmlformats.org/presentationml/2006/ole">
              <p:oleObj spid="_x0000_s49183" name="Equation" r:id="rId9" imgW="107280" imgH="160920" progId="Equation.3">
                <p:embed/>
              </p:oleObj>
            </a:graphicData>
          </a:graphic>
        </p:graphicFrame>
        <p:sp>
          <p:nvSpPr>
            <p:cNvPr id="35888" name="AutoShape 48"/>
            <p:cNvSpPr>
              <a:spLocks noChangeArrowheads="1"/>
            </p:cNvSpPr>
            <p:nvPr/>
          </p:nvSpPr>
          <p:spPr bwMode="auto">
            <a:xfrm>
              <a:off x="4320" y="528"/>
              <a:ext cx="816" cy="336"/>
            </a:xfrm>
            <a:prstGeom prst="wedgeRectCallout">
              <a:avLst>
                <a:gd name="adj1" fmla="val -25856"/>
                <a:gd name="adj2" fmla="val 173810"/>
              </a:avLst>
            </a:prstGeom>
            <a:gradFill rotWithShape="0">
              <a:gsLst>
                <a:gs pos="0">
                  <a:srgbClr val="FFCCCC"/>
                </a:gs>
                <a:gs pos="50000">
                  <a:srgbClr val="FFCCCC">
                    <a:gamma/>
                    <a:tint val="0"/>
                    <a:invGamma/>
                  </a:srgbClr>
                </a:gs>
                <a:gs pos="100000">
                  <a:srgbClr val="FFCCCC"/>
                </a:gs>
              </a:gsLst>
              <a:lin ang="5400000" scaled="1"/>
            </a:gradFill>
            <a:ln w="9525">
              <a:solidFill>
                <a:srgbClr val="FF0000"/>
              </a:solidFill>
              <a:miter lim="800000"/>
              <a:headEnd/>
              <a:tailEnd type="none" w="sm" len="lg"/>
            </a:ln>
            <a:effectLst/>
          </p:spPr>
          <p:txBody>
            <a:bodyPr/>
            <a:lstStyle/>
            <a:p>
              <a:pPr algn="ctr">
                <a:spcBef>
                  <a:spcPct val="50000"/>
                </a:spcBef>
              </a:pPr>
              <a:r>
                <a:rPr lang="zh-CN" altLang="en-US" sz="2800" b="1">
                  <a:latin typeface="宋体" pitchFamily="2" charset="-122"/>
                </a:rPr>
                <a:t>衍射角</a:t>
              </a:r>
            </a:p>
          </p:txBody>
        </p:sp>
      </p:grpSp>
      <p:grpSp>
        <p:nvGrpSpPr>
          <p:cNvPr id="13" name="Group 77"/>
          <p:cNvGrpSpPr>
            <a:grpSpLocks/>
          </p:cNvGrpSpPr>
          <p:nvPr/>
        </p:nvGrpSpPr>
        <p:grpSpPr bwMode="auto">
          <a:xfrm>
            <a:off x="1676400" y="4800600"/>
            <a:ext cx="4724400" cy="933450"/>
            <a:chOff x="1248" y="3024"/>
            <a:chExt cx="2976" cy="588"/>
          </a:xfrm>
        </p:grpSpPr>
        <p:sp>
          <p:nvSpPr>
            <p:cNvPr id="35892" name="Text Box 52"/>
            <p:cNvSpPr txBox="1">
              <a:spLocks noChangeArrowheads="1"/>
            </p:cNvSpPr>
            <p:nvPr/>
          </p:nvSpPr>
          <p:spPr bwMode="auto">
            <a:xfrm>
              <a:off x="1330" y="3024"/>
              <a:ext cx="2222" cy="327"/>
            </a:xfrm>
            <a:prstGeom prst="rect">
              <a:avLst/>
            </a:prstGeom>
            <a:noFill/>
            <a:ln w="9525">
              <a:noFill/>
              <a:miter lim="800000"/>
              <a:headEnd/>
              <a:tailEnd/>
            </a:ln>
            <a:effectLst/>
          </p:spPr>
          <p:txBody>
            <a:bodyPr>
              <a:spAutoFit/>
            </a:bodyPr>
            <a:lstStyle/>
            <a:p>
              <a:pPr>
                <a:spcBef>
                  <a:spcPct val="50000"/>
                </a:spcBef>
              </a:pPr>
              <a:r>
                <a:rPr lang="en-US" altLang="zh-CN" sz="2800" i="1">
                  <a:latin typeface="Times New Roman" pitchFamily="18" charset="0"/>
                </a:rPr>
                <a:t>b </a:t>
              </a:r>
              <a:r>
                <a:rPr lang="zh-CN" altLang="en-US" sz="2800" b="1">
                  <a:latin typeface="Times New Roman" pitchFamily="18" charset="0"/>
                </a:rPr>
                <a:t>：透光部分的宽度</a:t>
              </a:r>
            </a:p>
          </p:txBody>
        </p:sp>
        <p:sp>
          <p:nvSpPr>
            <p:cNvPr id="35895" name="Rectangle 55"/>
            <p:cNvSpPr>
              <a:spLocks noChangeArrowheads="1"/>
            </p:cNvSpPr>
            <p:nvPr/>
          </p:nvSpPr>
          <p:spPr bwMode="auto">
            <a:xfrm>
              <a:off x="1319" y="3285"/>
              <a:ext cx="2905" cy="327"/>
            </a:xfrm>
            <a:prstGeom prst="rect">
              <a:avLst/>
            </a:prstGeom>
            <a:noFill/>
            <a:ln w="9525">
              <a:noFill/>
              <a:miter lim="800000"/>
              <a:headEnd/>
              <a:tailEnd/>
            </a:ln>
            <a:effectLst/>
          </p:spPr>
          <p:txBody>
            <a:bodyPr>
              <a:spAutoFit/>
            </a:bodyPr>
            <a:lstStyle/>
            <a:p>
              <a:pPr>
                <a:spcBef>
                  <a:spcPct val="50000"/>
                </a:spcBef>
              </a:pPr>
              <a:r>
                <a:rPr lang="en-US" altLang="zh-CN" sz="2800" i="1">
                  <a:latin typeface="Times New Roman" pitchFamily="18" charset="0"/>
                </a:rPr>
                <a:t>b</a:t>
              </a:r>
              <a:r>
                <a:rPr lang="en-US" altLang="zh-CN" sz="2800" i="1" baseline="30000">
                  <a:latin typeface="Times New Roman" pitchFamily="18" charset="0"/>
                </a:rPr>
                <a:t>’ </a:t>
              </a:r>
              <a:r>
                <a:rPr lang="zh-CN" altLang="en-US" sz="2800" b="1">
                  <a:latin typeface="Times New Roman" pitchFamily="18" charset="0"/>
                </a:rPr>
                <a:t>：不透光部分的宽度</a:t>
              </a:r>
            </a:p>
          </p:txBody>
        </p:sp>
        <p:sp>
          <p:nvSpPr>
            <p:cNvPr id="35896" name="AutoShape 56"/>
            <p:cNvSpPr>
              <a:spLocks noChangeArrowheads="1"/>
            </p:cNvSpPr>
            <p:nvPr/>
          </p:nvSpPr>
          <p:spPr bwMode="auto">
            <a:xfrm>
              <a:off x="1248" y="3090"/>
              <a:ext cx="2544" cy="430"/>
            </a:xfrm>
            <a:prstGeom prst="bracketPair">
              <a:avLst>
                <a:gd name="adj" fmla="val 16667"/>
              </a:avLst>
            </a:prstGeom>
            <a:noFill/>
            <a:ln w="28575">
              <a:solidFill>
                <a:schemeClr val="tx1"/>
              </a:solidFill>
              <a:round/>
              <a:headEnd/>
              <a:tailEnd type="none" w="sm" len="lg"/>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5884"/>
                                        </p:tgtEl>
                                        <p:attrNameLst>
                                          <p:attrName>style.visibility</p:attrName>
                                        </p:attrNameLst>
                                      </p:cBhvr>
                                      <p:to>
                                        <p:strVal val="visible"/>
                                      </p:to>
                                    </p:set>
                                    <p:animEffect transition="in" filter="strips(downLeft)">
                                      <p:cBhvr>
                                        <p:cTn id="27" dur="500"/>
                                        <p:tgtEl>
                                          <p:spTgt spid="3588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up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ppt_x</p:attrName>
                                        </p:attrNameLst>
                                      </p:cBhvr>
                                      <p:tavLst>
                                        <p:tav tm="0">
                                          <p:val>
                                            <p:strVal val="#ppt_x"/>
                                          </p:val>
                                        </p:tav>
                                        <p:tav tm="100000">
                                          <p:val>
                                            <p:strVal val="#ppt_x"/>
                                          </p:val>
                                        </p:tav>
                                      </p:tavLst>
                                    </p:anim>
                                    <p:anim calcmode="lin" valueType="num">
                                      <p:cBhvr>
                                        <p:cTn id="38" dur="500" fill="hold"/>
                                        <p:tgtEl>
                                          <p:spTgt spid="12"/>
                                        </p:tgtEl>
                                        <p:attrNameLst>
                                          <p:attrName>ppt_y</p:attrName>
                                        </p:attrNameLst>
                                      </p:cBhvr>
                                      <p:tavLst>
                                        <p:tav tm="0">
                                          <p:val>
                                            <p:strVal val="#ppt_y+#ppt_h/2"/>
                                          </p:val>
                                        </p:tav>
                                        <p:tav tm="100000">
                                          <p:val>
                                            <p:strVal val="#ppt_y"/>
                                          </p:val>
                                        </p:tav>
                                      </p:tavLst>
                                    </p:anim>
                                    <p:anim calcmode="lin" valueType="num">
                                      <p:cBhvr>
                                        <p:cTn id="39" dur="500" fill="hold"/>
                                        <p:tgtEl>
                                          <p:spTgt spid="12"/>
                                        </p:tgtEl>
                                        <p:attrNameLst>
                                          <p:attrName>ppt_w</p:attrName>
                                        </p:attrNameLst>
                                      </p:cBhvr>
                                      <p:tavLst>
                                        <p:tav tm="0">
                                          <p:val>
                                            <p:strVal val="#ppt_w"/>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AA487056-E499-4C7F-9DC6-39801C435A14}" type="slidenum">
              <a:rPr lang="en-US" altLang="zh-CN"/>
              <a:pPr/>
              <a:t>42</a:t>
            </a:fld>
            <a:endParaRPr lang="en-US" altLang="zh-CN"/>
          </a:p>
        </p:txBody>
      </p:sp>
      <p:sp>
        <p:nvSpPr>
          <p:cNvPr id="45086" name="Rectangle 1054"/>
          <p:cNvSpPr>
            <a:spLocks noChangeArrowheads="1"/>
          </p:cNvSpPr>
          <p:nvPr/>
        </p:nvSpPr>
        <p:spPr bwMode="auto">
          <a:xfrm>
            <a:off x="3886200" y="3687763"/>
            <a:ext cx="457200" cy="520700"/>
          </a:xfrm>
          <a:prstGeom prst="rect">
            <a:avLst/>
          </a:prstGeom>
          <a:noFill/>
          <a:ln w="9525">
            <a:noFill/>
            <a:miter lim="800000"/>
            <a:headEnd/>
            <a:tailEnd/>
          </a:ln>
        </p:spPr>
        <p:txBody>
          <a:bodyPr/>
          <a:lstStyle/>
          <a:p>
            <a:endParaRPr lang="zh-CN" altLang="en-US"/>
          </a:p>
        </p:txBody>
      </p:sp>
      <p:grpSp>
        <p:nvGrpSpPr>
          <p:cNvPr id="2" name="Group 1089"/>
          <p:cNvGrpSpPr>
            <a:grpSpLocks/>
          </p:cNvGrpSpPr>
          <p:nvPr/>
        </p:nvGrpSpPr>
        <p:grpSpPr bwMode="auto">
          <a:xfrm>
            <a:off x="2590800" y="3352800"/>
            <a:ext cx="3733800" cy="1828800"/>
            <a:chOff x="1632" y="2112"/>
            <a:chExt cx="2400" cy="1152"/>
          </a:xfrm>
        </p:grpSpPr>
        <p:sp>
          <p:nvSpPr>
            <p:cNvPr id="45085" name="Rectangle 1053"/>
            <p:cNvSpPr>
              <a:spLocks noChangeArrowheads="1"/>
            </p:cNvSpPr>
            <p:nvPr/>
          </p:nvSpPr>
          <p:spPr bwMode="auto">
            <a:xfrm>
              <a:off x="1632" y="2112"/>
              <a:ext cx="2400" cy="1136"/>
            </a:xfrm>
            <a:prstGeom prst="rect">
              <a:avLst/>
            </a:prstGeom>
            <a:gradFill rotWithShape="0">
              <a:gsLst>
                <a:gs pos="0">
                  <a:srgbClr val="E4F3F4"/>
                </a:gs>
                <a:gs pos="50000">
                  <a:srgbClr val="FFFFFF"/>
                </a:gs>
                <a:gs pos="100000">
                  <a:srgbClr val="E4F3F4"/>
                </a:gs>
              </a:gsLst>
              <a:lin ang="5400000" scaled="1"/>
            </a:gradFill>
            <a:ln w="9525">
              <a:solidFill>
                <a:schemeClr val="tx2"/>
              </a:solidFill>
              <a:miter lim="800000"/>
              <a:headEnd/>
              <a:tailEnd type="none" w="sm" len="lg"/>
            </a:ln>
            <a:effectLst/>
          </p:spPr>
          <p:txBody>
            <a:bodyPr wrap="none" anchor="ctr"/>
            <a:lstStyle/>
            <a:p>
              <a:endParaRPr lang="zh-CN" altLang="en-US"/>
            </a:p>
          </p:txBody>
        </p:sp>
        <p:graphicFrame>
          <p:nvGraphicFramePr>
            <p:cNvPr id="45087" name="Object 1055"/>
            <p:cNvGraphicFramePr>
              <a:graphicFrameLocks noChangeAspect="1"/>
            </p:cNvGraphicFramePr>
            <p:nvPr/>
          </p:nvGraphicFramePr>
          <p:xfrm>
            <a:off x="1728" y="2519"/>
            <a:ext cx="2208" cy="745"/>
          </p:xfrm>
          <a:graphic>
            <a:graphicData uri="http://schemas.openxmlformats.org/presentationml/2006/ole">
              <p:oleObj spid="_x0000_s50184" name="Equation" r:id="rId3" imgW="1180588" imgH="431613" progId="Equation.3">
                <p:embed/>
              </p:oleObj>
            </a:graphicData>
          </a:graphic>
        </p:graphicFrame>
        <p:sp>
          <p:nvSpPr>
            <p:cNvPr id="45088" name="Text Box 1056"/>
            <p:cNvSpPr txBox="1">
              <a:spLocks noChangeArrowheads="1"/>
            </p:cNvSpPr>
            <p:nvPr/>
          </p:nvSpPr>
          <p:spPr bwMode="auto">
            <a:xfrm>
              <a:off x="1887" y="2153"/>
              <a:ext cx="2097" cy="368"/>
            </a:xfrm>
            <a:prstGeom prst="rect">
              <a:avLst/>
            </a:prstGeom>
            <a:noFill/>
            <a:ln w="9525">
              <a:noFill/>
              <a:miter lim="800000"/>
              <a:headEnd/>
              <a:tailEnd/>
            </a:ln>
            <a:effectLst/>
          </p:spPr>
          <p:txBody>
            <a:bodyPr wrap="square">
              <a:spAutoFit/>
            </a:bodyPr>
            <a:lstStyle/>
            <a:p>
              <a:pPr>
                <a:spcBef>
                  <a:spcPct val="50000"/>
                </a:spcBef>
              </a:pPr>
              <a:r>
                <a:rPr lang="zh-CN" altLang="en-US" sz="3200" b="1" dirty="0" smtClean="0">
                  <a:solidFill>
                    <a:srgbClr val="CC0000"/>
                  </a:solidFill>
                  <a:latin typeface="Times New Roman" pitchFamily="18" charset="0"/>
                </a:rPr>
                <a:t>主极大明</a:t>
              </a:r>
              <a:r>
                <a:rPr lang="zh-CN" altLang="en-US" sz="3200" b="1" dirty="0">
                  <a:solidFill>
                    <a:srgbClr val="CC0000"/>
                  </a:solidFill>
                  <a:latin typeface="Times New Roman" pitchFamily="18" charset="0"/>
                </a:rPr>
                <a:t>纹位置</a:t>
              </a:r>
            </a:p>
          </p:txBody>
        </p:sp>
      </p:grpSp>
      <p:sp>
        <p:nvSpPr>
          <p:cNvPr id="45089" name="Rectangle 1057"/>
          <p:cNvSpPr>
            <a:spLocks noChangeArrowheads="1"/>
          </p:cNvSpPr>
          <p:nvPr/>
        </p:nvSpPr>
        <p:spPr bwMode="auto">
          <a:xfrm>
            <a:off x="3886200" y="3459163"/>
            <a:ext cx="1090613" cy="458787"/>
          </a:xfrm>
          <a:prstGeom prst="rect">
            <a:avLst/>
          </a:prstGeom>
          <a:noFill/>
          <a:ln w="9525">
            <a:noFill/>
            <a:miter lim="800000"/>
            <a:headEnd/>
            <a:tailEnd/>
          </a:ln>
        </p:spPr>
        <p:txBody>
          <a:bodyPr/>
          <a:lstStyle/>
          <a:p>
            <a:endParaRPr lang="zh-CN" altLang="en-US"/>
          </a:p>
        </p:txBody>
      </p:sp>
      <p:sp>
        <p:nvSpPr>
          <p:cNvPr id="45090" name="Text Box 1058"/>
          <p:cNvSpPr txBox="1">
            <a:spLocks noChangeArrowheads="1"/>
          </p:cNvSpPr>
          <p:nvPr/>
        </p:nvSpPr>
        <p:spPr bwMode="auto">
          <a:xfrm>
            <a:off x="762000" y="2438400"/>
            <a:ext cx="4191000" cy="579438"/>
          </a:xfrm>
          <a:prstGeom prst="rect">
            <a:avLst/>
          </a:prstGeom>
          <a:noFill/>
          <a:ln w="9525">
            <a:noFill/>
            <a:miter lim="800000"/>
            <a:headEnd/>
            <a:tailEnd/>
          </a:ln>
          <a:effectLst/>
        </p:spPr>
        <p:txBody>
          <a:bodyPr>
            <a:spAutoFit/>
          </a:bodyPr>
          <a:lstStyle/>
          <a:p>
            <a:pPr>
              <a:spcBef>
                <a:spcPct val="50000"/>
              </a:spcBef>
            </a:pPr>
            <a:r>
              <a:rPr lang="zh-CN" altLang="en-US" sz="3200" b="1">
                <a:latin typeface="Times New Roman" pitchFamily="18" charset="0"/>
              </a:rPr>
              <a:t>相邻两缝间的光程差：</a:t>
            </a:r>
          </a:p>
        </p:txBody>
      </p:sp>
      <p:graphicFrame>
        <p:nvGraphicFramePr>
          <p:cNvPr id="45091" name="Object 1059"/>
          <p:cNvGraphicFramePr>
            <a:graphicFrameLocks noChangeAspect="1"/>
          </p:cNvGraphicFramePr>
          <p:nvPr/>
        </p:nvGraphicFramePr>
        <p:xfrm>
          <a:off x="5013325" y="2493963"/>
          <a:ext cx="2700338" cy="539750"/>
        </p:xfrm>
        <a:graphic>
          <a:graphicData uri="http://schemas.openxmlformats.org/presentationml/2006/ole">
            <p:oleObj spid="_x0000_s50185" name="Equation" r:id="rId4" imgW="1028254" imgH="203112" progId="Equation.3">
              <p:embed/>
            </p:oleObj>
          </a:graphicData>
        </a:graphic>
      </p:graphicFrame>
      <p:sp>
        <p:nvSpPr>
          <p:cNvPr id="45114" name="Text Box 1082"/>
          <p:cNvSpPr txBox="1">
            <a:spLocks noChangeArrowheads="1"/>
          </p:cNvSpPr>
          <p:nvPr/>
        </p:nvSpPr>
        <p:spPr bwMode="auto">
          <a:xfrm>
            <a:off x="685800" y="1506538"/>
            <a:ext cx="84582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t> </a:t>
            </a:r>
            <a:r>
              <a:rPr lang="zh-CN" altLang="en-US" sz="3200" b="1"/>
              <a:t>光栅的衍射条纹是衍射和干涉的总效果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14"/>
                                        </p:tgtEl>
                                        <p:attrNameLst>
                                          <p:attrName>style.visibility</p:attrName>
                                        </p:attrNameLst>
                                      </p:cBhvr>
                                      <p:to>
                                        <p:strVal val="visible"/>
                                      </p:to>
                                    </p:set>
                                    <p:animEffect transition="in" filter="blinds(horizontal)">
                                      <p:cBhvr>
                                        <p:cTn id="7" dur="500"/>
                                        <p:tgtEl>
                                          <p:spTgt spid="45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90"/>
                                        </p:tgtEl>
                                        <p:attrNameLst>
                                          <p:attrName>style.visibility</p:attrName>
                                        </p:attrNameLst>
                                      </p:cBhvr>
                                      <p:to>
                                        <p:strVal val="visible"/>
                                      </p:to>
                                    </p:set>
                                    <p:animEffect transition="in" filter="blinds(horizontal)">
                                      <p:cBhvr>
                                        <p:cTn id="12" dur="500"/>
                                        <p:tgtEl>
                                          <p:spTgt spid="450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91"/>
                                        </p:tgtEl>
                                        <p:attrNameLst>
                                          <p:attrName>style.visibility</p:attrName>
                                        </p:attrNameLst>
                                      </p:cBhvr>
                                      <p:to>
                                        <p:strVal val="visible"/>
                                      </p:to>
                                    </p:set>
                                    <p:animEffect transition="in" filter="blinds(horizontal)">
                                      <p:cBhvr>
                                        <p:cTn id="17" dur="500"/>
                                        <p:tgtEl>
                                          <p:spTgt spid="4509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0" grpId="0" autoUpdateAnimBg="0"/>
      <p:bldP spid="4511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1"/>
          <p:cNvSpPr>
            <a:spLocks noGrp="1"/>
          </p:cNvSpPr>
          <p:nvPr>
            <p:ph type="sldNum" sz="quarter" idx="10"/>
          </p:nvPr>
        </p:nvSpPr>
        <p:spPr/>
        <p:txBody>
          <a:bodyPr/>
          <a:lstStyle/>
          <a:p>
            <a:fld id="{BCCBA63D-8BC1-466C-A709-CCDC49DE17CD}" type="slidenum">
              <a:rPr lang="en-US" altLang="zh-CN"/>
              <a:pPr/>
              <a:t>43</a:t>
            </a:fld>
            <a:endParaRPr lang="en-US" altLang="zh-CN"/>
          </a:p>
        </p:txBody>
      </p:sp>
      <p:grpSp>
        <p:nvGrpSpPr>
          <p:cNvPr id="2" name="Group 1029"/>
          <p:cNvGrpSpPr>
            <a:grpSpLocks/>
          </p:cNvGrpSpPr>
          <p:nvPr/>
        </p:nvGrpSpPr>
        <p:grpSpPr bwMode="auto">
          <a:xfrm>
            <a:off x="990600" y="1066800"/>
            <a:ext cx="7467600" cy="663575"/>
            <a:chOff x="240" y="480"/>
            <a:chExt cx="5140" cy="432"/>
          </a:xfrm>
        </p:grpSpPr>
        <p:grpSp>
          <p:nvGrpSpPr>
            <p:cNvPr id="3" name="Group 1030"/>
            <p:cNvGrpSpPr>
              <a:grpSpLocks/>
            </p:cNvGrpSpPr>
            <p:nvPr/>
          </p:nvGrpSpPr>
          <p:grpSpPr bwMode="auto">
            <a:xfrm>
              <a:off x="240" y="480"/>
              <a:ext cx="1104" cy="432"/>
              <a:chOff x="384" y="576"/>
              <a:chExt cx="1104" cy="432"/>
            </a:xfrm>
          </p:grpSpPr>
          <p:sp>
            <p:nvSpPr>
              <p:cNvPr id="46087" name="AutoShape 1031"/>
              <p:cNvSpPr>
                <a:spLocks noChangeArrowheads="1"/>
              </p:cNvSpPr>
              <p:nvPr/>
            </p:nvSpPr>
            <p:spPr bwMode="auto">
              <a:xfrm>
                <a:off x="384" y="576"/>
                <a:ext cx="816" cy="432"/>
              </a:xfrm>
              <a:prstGeom prst="horizontalScroll">
                <a:avLst>
                  <a:gd name="adj" fmla="val 12500"/>
                </a:avLst>
              </a:prstGeom>
              <a:solidFill>
                <a:schemeClr val="accent1"/>
              </a:solidFill>
              <a:ln w="9525">
                <a:solidFill>
                  <a:schemeClr val="tx1"/>
                </a:solidFill>
                <a:round/>
                <a:headEnd/>
                <a:tailEnd type="none" w="sm" len="lg"/>
              </a:ln>
              <a:effectLst>
                <a:outerShdw dist="107763" dir="13500000" algn="ctr" rotWithShape="0">
                  <a:schemeClr val="tx2"/>
                </a:outerShdw>
              </a:effectLst>
            </p:spPr>
            <p:txBody>
              <a:bodyPr wrap="none" anchor="ctr"/>
              <a:lstStyle/>
              <a:p>
                <a:endParaRPr lang="zh-CN" altLang="en-US"/>
              </a:p>
            </p:txBody>
          </p:sp>
          <p:sp>
            <p:nvSpPr>
              <p:cNvPr id="46088" name="Text Box 1032"/>
              <p:cNvSpPr txBox="1">
                <a:spLocks noChangeArrowheads="1"/>
              </p:cNvSpPr>
              <p:nvPr/>
            </p:nvSpPr>
            <p:spPr bwMode="auto">
              <a:xfrm>
                <a:off x="431" y="612"/>
                <a:ext cx="1057" cy="37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宋体" pitchFamily="2" charset="-122"/>
                  </a:rPr>
                  <a:t>讨 论</a:t>
                </a:r>
              </a:p>
            </p:txBody>
          </p:sp>
        </p:grpSp>
        <p:graphicFrame>
          <p:nvGraphicFramePr>
            <p:cNvPr id="46089" name="Object 1033"/>
            <p:cNvGraphicFramePr>
              <a:graphicFrameLocks noChangeAspect="1"/>
            </p:cNvGraphicFramePr>
            <p:nvPr/>
          </p:nvGraphicFramePr>
          <p:xfrm>
            <a:off x="1344" y="562"/>
            <a:ext cx="4036" cy="350"/>
          </p:xfrm>
          <a:graphic>
            <a:graphicData uri="http://schemas.openxmlformats.org/presentationml/2006/ole">
              <p:oleObj spid="_x0000_s51232" name="Equation" r:id="rId3" imgW="2159000" imgH="203200" progId="Equation.3">
                <p:embed/>
              </p:oleObj>
            </a:graphicData>
          </a:graphic>
        </p:graphicFrame>
      </p:grpSp>
      <p:grpSp>
        <p:nvGrpSpPr>
          <p:cNvPr id="4" name="Group 1063"/>
          <p:cNvGrpSpPr>
            <a:grpSpLocks/>
          </p:cNvGrpSpPr>
          <p:nvPr/>
        </p:nvGrpSpPr>
        <p:grpSpPr bwMode="auto">
          <a:xfrm>
            <a:off x="762000" y="2514600"/>
            <a:ext cx="7848600" cy="2971800"/>
            <a:chOff x="480" y="1584"/>
            <a:chExt cx="4944" cy="1872"/>
          </a:xfrm>
        </p:grpSpPr>
        <p:grpSp>
          <p:nvGrpSpPr>
            <p:cNvPr id="5" name="Group 1062"/>
            <p:cNvGrpSpPr>
              <a:grpSpLocks/>
            </p:cNvGrpSpPr>
            <p:nvPr/>
          </p:nvGrpSpPr>
          <p:grpSpPr bwMode="auto">
            <a:xfrm>
              <a:off x="480" y="1584"/>
              <a:ext cx="4944" cy="1872"/>
              <a:chOff x="480" y="1584"/>
              <a:chExt cx="4944" cy="1872"/>
            </a:xfrm>
          </p:grpSpPr>
          <p:sp>
            <p:nvSpPr>
              <p:cNvPr id="46091" name="Rectangle 1035"/>
              <p:cNvSpPr>
                <a:spLocks noChangeArrowheads="1"/>
              </p:cNvSpPr>
              <p:nvPr/>
            </p:nvSpPr>
            <p:spPr bwMode="auto">
              <a:xfrm>
                <a:off x="480" y="1584"/>
                <a:ext cx="4944" cy="187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46092" name="Freeform 1036"/>
              <p:cNvSpPr>
                <a:spLocks/>
              </p:cNvSpPr>
              <p:nvPr/>
            </p:nvSpPr>
            <p:spPr bwMode="auto">
              <a:xfrm>
                <a:off x="701" y="1947"/>
                <a:ext cx="3778" cy="309"/>
              </a:xfrm>
              <a:custGeom>
                <a:avLst/>
                <a:gdLst/>
                <a:ahLst/>
                <a:cxnLst>
                  <a:cxn ang="0">
                    <a:pos x="0" y="277"/>
                  </a:cxn>
                  <a:cxn ang="0">
                    <a:pos x="394" y="170"/>
                  </a:cxn>
                  <a:cxn ang="0">
                    <a:pos x="923" y="85"/>
                  </a:cxn>
                  <a:cxn ang="0">
                    <a:pos x="1489" y="26"/>
                  </a:cxn>
                  <a:cxn ang="0">
                    <a:pos x="2042" y="1"/>
                  </a:cxn>
                  <a:cxn ang="0">
                    <a:pos x="2585" y="19"/>
                  </a:cxn>
                  <a:cxn ang="0">
                    <a:pos x="3115" y="81"/>
                  </a:cxn>
                  <a:cxn ang="0">
                    <a:pos x="3691" y="200"/>
                  </a:cxn>
                  <a:cxn ang="0">
                    <a:pos x="4108" y="309"/>
                  </a:cxn>
                </a:cxnLst>
                <a:rect l="0" t="0" r="r" b="b"/>
                <a:pathLst>
                  <a:path w="4108" h="309">
                    <a:moveTo>
                      <a:pt x="0" y="277"/>
                    </a:moveTo>
                    <a:cubicBezTo>
                      <a:pt x="66" y="259"/>
                      <a:pt x="240" y="202"/>
                      <a:pt x="394" y="170"/>
                    </a:cubicBezTo>
                    <a:cubicBezTo>
                      <a:pt x="548" y="138"/>
                      <a:pt x="741" y="109"/>
                      <a:pt x="923" y="85"/>
                    </a:cubicBezTo>
                    <a:cubicBezTo>
                      <a:pt x="1105" y="61"/>
                      <a:pt x="1303" y="40"/>
                      <a:pt x="1489" y="26"/>
                    </a:cubicBezTo>
                    <a:cubicBezTo>
                      <a:pt x="1675" y="12"/>
                      <a:pt x="1859" y="2"/>
                      <a:pt x="2042" y="1"/>
                    </a:cubicBezTo>
                    <a:cubicBezTo>
                      <a:pt x="2225" y="0"/>
                      <a:pt x="2406" y="6"/>
                      <a:pt x="2585" y="19"/>
                    </a:cubicBezTo>
                    <a:cubicBezTo>
                      <a:pt x="2764" y="32"/>
                      <a:pt x="2931" y="51"/>
                      <a:pt x="3115" y="81"/>
                    </a:cubicBezTo>
                    <a:cubicBezTo>
                      <a:pt x="3299" y="111"/>
                      <a:pt x="3526" y="162"/>
                      <a:pt x="3691" y="200"/>
                    </a:cubicBezTo>
                    <a:cubicBezTo>
                      <a:pt x="3856" y="238"/>
                      <a:pt x="4021" y="286"/>
                      <a:pt x="4108" y="309"/>
                    </a:cubicBezTo>
                  </a:path>
                </a:pathLst>
              </a:custGeom>
              <a:noFill/>
              <a:ln w="28575" cap="flat" cmpd="sng">
                <a:solidFill>
                  <a:srgbClr val="0000FF"/>
                </a:solidFill>
                <a:prstDash val="dash"/>
                <a:round/>
                <a:headEnd/>
                <a:tailEnd/>
              </a:ln>
              <a:effectLst/>
            </p:spPr>
            <p:txBody>
              <a:bodyPr wrap="none" anchor="ctr"/>
              <a:lstStyle/>
              <a:p>
                <a:endParaRPr lang="zh-CN" altLang="en-US"/>
              </a:p>
            </p:txBody>
          </p:sp>
          <p:sp>
            <p:nvSpPr>
              <p:cNvPr id="46093" name="Line 1037"/>
              <p:cNvSpPr>
                <a:spLocks noChangeShapeType="1"/>
              </p:cNvSpPr>
              <p:nvPr/>
            </p:nvSpPr>
            <p:spPr bwMode="auto">
              <a:xfrm>
                <a:off x="568" y="3141"/>
                <a:ext cx="4017"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46094" name="Line 1038"/>
              <p:cNvSpPr>
                <a:spLocks noChangeShapeType="1"/>
              </p:cNvSpPr>
              <p:nvPr/>
            </p:nvSpPr>
            <p:spPr bwMode="auto">
              <a:xfrm flipV="1">
                <a:off x="2577" y="1653"/>
                <a:ext cx="0" cy="1488"/>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46095" name="Line 1039"/>
              <p:cNvSpPr>
                <a:spLocks noChangeShapeType="1"/>
              </p:cNvSpPr>
              <p:nvPr/>
            </p:nvSpPr>
            <p:spPr bwMode="auto">
              <a:xfrm>
                <a:off x="3079"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096" name="Line 1040"/>
              <p:cNvSpPr>
                <a:spLocks noChangeShapeType="1"/>
              </p:cNvSpPr>
              <p:nvPr/>
            </p:nvSpPr>
            <p:spPr bwMode="auto">
              <a:xfrm>
                <a:off x="3581"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097" name="Line 1041"/>
              <p:cNvSpPr>
                <a:spLocks noChangeShapeType="1"/>
              </p:cNvSpPr>
              <p:nvPr/>
            </p:nvSpPr>
            <p:spPr bwMode="auto">
              <a:xfrm>
                <a:off x="4083"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098" name="Line 1042"/>
              <p:cNvSpPr>
                <a:spLocks noChangeShapeType="1"/>
              </p:cNvSpPr>
              <p:nvPr/>
            </p:nvSpPr>
            <p:spPr bwMode="auto">
              <a:xfrm>
                <a:off x="2075"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099" name="Line 1043"/>
              <p:cNvSpPr>
                <a:spLocks noChangeShapeType="1"/>
              </p:cNvSpPr>
              <p:nvPr/>
            </p:nvSpPr>
            <p:spPr bwMode="auto">
              <a:xfrm>
                <a:off x="1573"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100" name="Line 1044"/>
              <p:cNvSpPr>
                <a:spLocks noChangeShapeType="1"/>
              </p:cNvSpPr>
              <p:nvPr/>
            </p:nvSpPr>
            <p:spPr bwMode="auto">
              <a:xfrm>
                <a:off x="1070" y="3045"/>
                <a:ext cx="0" cy="96"/>
              </a:xfrm>
              <a:prstGeom prst="line">
                <a:avLst/>
              </a:prstGeom>
              <a:noFill/>
              <a:ln w="12700">
                <a:solidFill>
                  <a:schemeClr val="tx1"/>
                </a:solidFill>
                <a:round/>
                <a:headEnd/>
                <a:tailEnd/>
              </a:ln>
              <a:effectLst/>
            </p:spPr>
            <p:txBody>
              <a:bodyPr wrap="none" anchor="ctr"/>
              <a:lstStyle/>
              <a:p>
                <a:endParaRPr lang="zh-CN" altLang="en-US"/>
              </a:p>
            </p:txBody>
          </p:sp>
          <p:sp>
            <p:nvSpPr>
              <p:cNvPr id="46101" name="Freeform 1045"/>
              <p:cNvSpPr>
                <a:spLocks/>
              </p:cNvSpPr>
              <p:nvPr/>
            </p:nvSpPr>
            <p:spPr bwMode="auto">
              <a:xfrm>
                <a:off x="2511" y="1941"/>
                <a:ext cx="132" cy="1200"/>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FF0000"/>
                </a:solidFill>
                <a:round/>
                <a:headEnd/>
                <a:tailEnd/>
              </a:ln>
              <a:effectLst/>
            </p:spPr>
            <p:txBody>
              <a:bodyPr wrap="none" anchor="ctr"/>
              <a:lstStyle/>
              <a:p>
                <a:endParaRPr lang="zh-CN" altLang="en-US"/>
              </a:p>
            </p:txBody>
          </p:sp>
          <p:sp>
            <p:nvSpPr>
              <p:cNvPr id="46102" name="Freeform 1046"/>
              <p:cNvSpPr>
                <a:spLocks/>
              </p:cNvSpPr>
              <p:nvPr/>
            </p:nvSpPr>
            <p:spPr bwMode="auto">
              <a:xfrm>
                <a:off x="3029" y="1974"/>
                <a:ext cx="100" cy="1170"/>
              </a:xfrm>
              <a:custGeom>
                <a:avLst/>
                <a:gdLst/>
                <a:ahLst/>
                <a:cxnLst>
                  <a:cxn ang="0">
                    <a:pos x="0" y="1170"/>
                  </a:cxn>
                  <a:cxn ang="0">
                    <a:pos x="54" y="0"/>
                  </a:cxn>
                  <a:cxn ang="0">
                    <a:pos x="108" y="1167"/>
                  </a:cxn>
                </a:cxnLst>
                <a:rect l="0" t="0" r="r" b="b"/>
                <a:pathLst>
                  <a:path w="108" h="1170">
                    <a:moveTo>
                      <a:pt x="0" y="1170"/>
                    </a:moveTo>
                    <a:cubicBezTo>
                      <a:pt x="9" y="975"/>
                      <a:pt x="36" y="0"/>
                      <a:pt x="54" y="0"/>
                    </a:cubicBezTo>
                    <a:cubicBezTo>
                      <a:pt x="72" y="0"/>
                      <a:pt x="97" y="924"/>
                      <a:pt x="108" y="1167"/>
                    </a:cubicBezTo>
                  </a:path>
                </a:pathLst>
              </a:custGeom>
              <a:noFill/>
              <a:ln w="28575" cmpd="sng">
                <a:solidFill>
                  <a:srgbClr val="FF0000"/>
                </a:solidFill>
                <a:round/>
                <a:headEnd/>
                <a:tailEnd/>
              </a:ln>
              <a:effectLst/>
            </p:spPr>
            <p:txBody>
              <a:bodyPr wrap="none" anchor="ctr"/>
              <a:lstStyle/>
              <a:p>
                <a:endParaRPr lang="zh-CN" altLang="en-US"/>
              </a:p>
            </p:txBody>
          </p:sp>
          <p:sp>
            <p:nvSpPr>
              <p:cNvPr id="46103" name="Freeform 1047"/>
              <p:cNvSpPr>
                <a:spLocks/>
              </p:cNvSpPr>
              <p:nvPr/>
            </p:nvSpPr>
            <p:spPr bwMode="auto">
              <a:xfrm>
                <a:off x="3526" y="2037"/>
                <a:ext cx="105" cy="1101"/>
              </a:xfrm>
              <a:custGeom>
                <a:avLst/>
                <a:gdLst/>
                <a:ahLst/>
                <a:cxnLst>
                  <a:cxn ang="0">
                    <a:pos x="0" y="1101"/>
                  </a:cxn>
                  <a:cxn ang="0">
                    <a:pos x="48" y="0"/>
                  </a:cxn>
                  <a:cxn ang="0">
                    <a:pos x="114" y="1101"/>
                  </a:cxn>
                </a:cxnLst>
                <a:rect l="0" t="0" r="r" b="b"/>
                <a:pathLst>
                  <a:path w="114" h="1101">
                    <a:moveTo>
                      <a:pt x="0" y="1101"/>
                    </a:moveTo>
                    <a:cubicBezTo>
                      <a:pt x="8" y="917"/>
                      <a:pt x="29" y="0"/>
                      <a:pt x="48" y="0"/>
                    </a:cubicBezTo>
                    <a:cubicBezTo>
                      <a:pt x="67" y="0"/>
                      <a:pt x="100" y="872"/>
                      <a:pt x="114" y="1101"/>
                    </a:cubicBezTo>
                  </a:path>
                </a:pathLst>
              </a:custGeom>
              <a:noFill/>
              <a:ln w="28575" cmpd="sng">
                <a:solidFill>
                  <a:srgbClr val="FF0000"/>
                </a:solidFill>
                <a:round/>
                <a:headEnd/>
                <a:tailEnd/>
              </a:ln>
              <a:effectLst/>
            </p:spPr>
            <p:txBody>
              <a:bodyPr wrap="none" anchor="ctr"/>
              <a:lstStyle/>
              <a:p>
                <a:endParaRPr lang="zh-CN" altLang="en-US"/>
              </a:p>
            </p:txBody>
          </p:sp>
          <p:sp>
            <p:nvSpPr>
              <p:cNvPr id="46104" name="Freeform 1048"/>
              <p:cNvSpPr>
                <a:spLocks/>
              </p:cNvSpPr>
              <p:nvPr/>
            </p:nvSpPr>
            <p:spPr bwMode="auto">
              <a:xfrm>
                <a:off x="4056" y="2132"/>
                <a:ext cx="60" cy="1009"/>
              </a:xfrm>
              <a:custGeom>
                <a:avLst/>
                <a:gdLst/>
                <a:ahLst/>
                <a:cxnLst>
                  <a:cxn ang="0">
                    <a:pos x="0" y="1009"/>
                  </a:cxn>
                  <a:cxn ang="0">
                    <a:pos x="24" y="1"/>
                  </a:cxn>
                  <a:cxn ang="0">
                    <a:pos x="66" y="1006"/>
                  </a:cxn>
                </a:cxnLst>
                <a:rect l="0" t="0" r="r" b="b"/>
                <a:pathLst>
                  <a:path w="66" h="1009">
                    <a:moveTo>
                      <a:pt x="0" y="1009"/>
                    </a:moveTo>
                    <a:cubicBezTo>
                      <a:pt x="8" y="505"/>
                      <a:pt x="13" y="2"/>
                      <a:pt x="24" y="1"/>
                    </a:cubicBezTo>
                    <a:cubicBezTo>
                      <a:pt x="35" y="0"/>
                      <a:pt x="57" y="797"/>
                      <a:pt x="66" y="1006"/>
                    </a:cubicBezTo>
                  </a:path>
                </a:pathLst>
              </a:custGeom>
              <a:noFill/>
              <a:ln w="28575" cmpd="sng">
                <a:solidFill>
                  <a:srgbClr val="FF0000"/>
                </a:solidFill>
                <a:round/>
                <a:headEnd/>
                <a:tailEnd/>
              </a:ln>
              <a:effectLst/>
            </p:spPr>
            <p:txBody>
              <a:bodyPr wrap="none" anchor="ctr"/>
              <a:lstStyle/>
              <a:p>
                <a:endParaRPr lang="zh-CN" altLang="en-US"/>
              </a:p>
            </p:txBody>
          </p:sp>
          <p:sp>
            <p:nvSpPr>
              <p:cNvPr id="46105" name="Freeform 1049"/>
              <p:cNvSpPr>
                <a:spLocks/>
              </p:cNvSpPr>
              <p:nvPr/>
            </p:nvSpPr>
            <p:spPr bwMode="auto">
              <a:xfrm>
                <a:off x="2025" y="1988"/>
                <a:ext cx="99" cy="1156"/>
              </a:xfrm>
              <a:custGeom>
                <a:avLst/>
                <a:gdLst/>
                <a:ahLst/>
                <a:cxnLst>
                  <a:cxn ang="0">
                    <a:pos x="0" y="1153"/>
                  </a:cxn>
                  <a:cxn ang="0">
                    <a:pos x="48" y="1"/>
                  </a:cxn>
                  <a:cxn ang="0">
                    <a:pos x="108" y="1156"/>
                  </a:cxn>
                </a:cxnLst>
                <a:rect l="0" t="0" r="r" b="b"/>
                <a:pathLst>
                  <a:path w="108" h="1156">
                    <a:moveTo>
                      <a:pt x="0" y="1153"/>
                    </a:moveTo>
                    <a:cubicBezTo>
                      <a:pt x="16" y="577"/>
                      <a:pt x="30" y="0"/>
                      <a:pt x="48" y="1"/>
                    </a:cubicBezTo>
                    <a:cubicBezTo>
                      <a:pt x="66" y="2"/>
                      <a:pt x="96" y="916"/>
                      <a:pt x="108" y="1156"/>
                    </a:cubicBezTo>
                  </a:path>
                </a:pathLst>
              </a:custGeom>
              <a:noFill/>
              <a:ln w="28575" cmpd="sng">
                <a:solidFill>
                  <a:srgbClr val="FF0000"/>
                </a:solidFill>
                <a:round/>
                <a:headEnd/>
                <a:tailEnd/>
              </a:ln>
              <a:effectLst/>
            </p:spPr>
            <p:txBody>
              <a:bodyPr wrap="none" anchor="ctr"/>
              <a:lstStyle/>
              <a:p>
                <a:endParaRPr lang="zh-CN" altLang="en-US"/>
              </a:p>
            </p:txBody>
          </p:sp>
          <p:sp>
            <p:nvSpPr>
              <p:cNvPr id="46106" name="Freeform 1050"/>
              <p:cNvSpPr>
                <a:spLocks/>
              </p:cNvSpPr>
              <p:nvPr/>
            </p:nvSpPr>
            <p:spPr bwMode="auto">
              <a:xfrm>
                <a:off x="1517" y="2036"/>
                <a:ext cx="111" cy="1108"/>
              </a:xfrm>
              <a:custGeom>
                <a:avLst/>
                <a:gdLst/>
                <a:ahLst/>
                <a:cxnLst>
                  <a:cxn ang="0">
                    <a:pos x="0" y="1108"/>
                  </a:cxn>
                  <a:cxn ang="0">
                    <a:pos x="72" y="1"/>
                  </a:cxn>
                  <a:cxn ang="0">
                    <a:pos x="120" y="1105"/>
                  </a:cxn>
                </a:cxnLst>
                <a:rect l="0" t="0" r="r" b="b"/>
                <a:pathLst>
                  <a:path w="120" h="1108">
                    <a:moveTo>
                      <a:pt x="0" y="1108"/>
                    </a:moveTo>
                    <a:cubicBezTo>
                      <a:pt x="11" y="924"/>
                      <a:pt x="52" y="2"/>
                      <a:pt x="72" y="1"/>
                    </a:cubicBezTo>
                    <a:cubicBezTo>
                      <a:pt x="92" y="0"/>
                      <a:pt x="112" y="921"/>
                      <a:pt x="120" y="1105"/>
                    </a:cubicBezTo>
                  </a:path>
                </a:pathLst>
              </a:custGeom>
              <a:noFill/>
              <a:ln w="28575" cmpd="sng">
                <a:solidFill>
                  <a:srgbClr val="FF0000"/>
                </a:solidFill>
                <a:round/>
                <a:headEnd/>
                <a:tailEnd/>
              </a:ln>
              <a:effectLst/>
            </p:spPr>
            <p:txBody>
              <a:bodyPr wrap="none" anchor="ctr"/>
              <a:lstStyle/>
              <a:p>
                <a:endParaRPr lang="zh-CN" altLang="en-US"/>
              </a:p>
            </p:txBody>
          </p:sp>
          <p:sp>
            <p:nvSpPr>
              <p:cNvPr id="46107" name="Freeform 1051"/>
              <p:cNvSpPr>
                <a:spLocks/>
              </p:cNvSpPr>
              <p:nvPr/>
            </p:nvSpPr>
            <p:spPr bwMode="auto">
              <a:xfrm>
                <a:off x="1037" y="2132"/>
                <a:ext cx="72" cy="1012"/>
              </a:xfrm>
              <a:custGeom>
                <a:avLst/>
                <a:gdLst/>
                <a:ahLst/>
                <a:cxnLst>
                  <a:cxn ang="0">
                    <a:pos x="0" y="1012"/>
                  </a:cxn>
                  <a:cxn ang="0">
                    <a:pos x="42" y="1"/>
                  </a:cxn>
                  <a:cxn ang="0">
                    <a:pos x="78" y="1006"/>
                  </a:cxn>
                </a:cxnLst>
                <a:rect l="0" t="0" r="r" b="b"/>
                <a:pathLst>
                  <a:path w="78" h="1012">
                    <a:moveTo>
                      <a:pt x="0" y="1012"/>
                    </a:moveTo>
                    <a:cubicBezTo>
                      <a:pt x="6" y="844"/>
                      <a:pt x="29" y="2"/>
                      <a:pt x="42" y="1"/>
                    </a:cubicBezTo>
                    <a:cubicBezTo>
                      <a:pt x="55" y="0"/>
                      <a:pt x="70" y="797"/>
                      <a:pt x="78" y="1006"/>
                    </a:cubicBezTo>
                  </a:path>
                </a:pathLst>
              </a:custGeom>
              <a:noFill/>
              <a:ln w="28575" cmpd="sng">
                <a:solidFill>
                  <a:srgbClr val="FF0000"/>
                </a:solidFill>
                <a:round/>
                <a:headEnd/>
                <a:tailEnd/>
              </a:ln>
              <a:effectLst/>
            </p:spPr>
            <p:txBody>
              <a:bodyPr wrap="none" anchor="ctr"/>
              <a:lstStyle/>
              <a:p>
                <a:endParaRPr lang="zh-CN" altLang="en-US"/>
              </a:p>
            </p:txBody>
          </p:sp>
          <p:graphicFrame>
            <p:nvGraphicFramePr>
              <p:cNvPr id="46109" name="Object 1053"/>
              <p:cNvGraphicFramePr>
                <a:graphicFrameLocks noChangeAspect="1"/>
              </p:cNvGraphicFramePr>
              <p:nvPr/>
            </p:nvGraphicFramePr>
            <p:xfrm>
              <a:off x="2996" y="3120"/>
              <a:ext cx="175" cy="336"/>
            </p:xfrm>
            <a:graphic>
              <a:graphicData uri="http://schemas.openxmlformats.org/presentationml/2006/ole">
                <p:oleObj spid="_x0000_s51233" name="Equation" r:id="rId4" imgW="139579" imgH="177646" progId="Equation.3">
                  <p:embed/>
                </p:oleObj>
              </a:graphicData>
            </a:graphic>
          </p:graphicFrame>
          <p:graphicFrame>
            <p:nvGraphicFramePr>
              <p:cNvPr id="46110" name="Object 1054"/>
              <p:cNvGraphicFramePr>
                <a:graphicFrameLocks noChangeAspect="1"/>
              </p:cNvGraphicFramePr>
              <p:nvPr/>
            </p:nvGraphicFramePr>
            <p:xfrm>
              <a:off x="3438" y="3120"/>
              <a:ext cx="252" cy="315"/>
            </p:xfrm>
            <a:graphic>
              <a:graphicData uri="http://schemas.openxmlformats.org/presentationml/2006/ole">
                <p:oleObj spid="_x0000_s51234" name="Equation" r:id="rId5" imgW="215619" imgH="177569" progId="Equation.3">
                  <p:embed/>
                </p:oleObj>
              </a:graphicData>
            </a:graphic>
          </p:graphicFrame>
          <p:graphicFrame>
            <p:nvGraphicFramePr>
              <p:cNvPr id="46111" name="Object 1055"/>
              <p:cNvGraphicFramePr>
                <a:graphicFrameLocks noChangeAspect="1"/>
              </p:cNvGraphicFramePr>
              <p:nvPr/>
            </p:nvGraphicFramePr>
            <p:xfrm>
              <a:off x="3951" y="3120"/>
              <a:ext cx="235" cy="315"/>
            </p:xfrm>
            <a:graphic>
              <a:graphicData uri="http://schemas.openxmlformats.org/presentationml/2006/ole">
                <p:oleObj spid="_x0000_s51235" name="Equation" r:id="rId6" imgW="202936" imgH="177569" progId="Equation.3">
                  <p:embed/>
                </p:oleObj>
              </a:graphicData>
            </a:graphic>
          </p:graphicFrame>
          <p:graphicFrame>
            <p:nvGraphicFramePr>
              <p:cNvPr id="46112" name="Object 1056"/>
              <p:cNvGraphicFramePr>
                <a:graphicFrameLocks noChangeAspect="1"/>
              </p:cNvGraphicFramePr>
              <p:nvPr/>
            </p:nvGraphicFramePr>
            <p:xfrm>
              <a:off x="1893" y="3120"/>
              <a:ext cx="353" cy="315"/>
            </p:xfrm>
            <a:graphic>
              <a:graphicData uri="http://schemas.openxmlformats.org/presentationml/2006/ole">
                <p:oleObj spid="_x0000_s51236" name="Equation" r:id="rId7" imgW="253670" imgH="177569" progId="Equation.3">
                  <p:embed/>
                </p:oleObj>
              </a:graphicData>
            </a:graphic>
          </p:graphicFrame>
          <p:graphicFrame>
            <p:nvGraphicFramePr>
              <p:cNvPr id="46113" name="Object 1057"/>
              <p:cNvGraphicFramePr>
                <a:graphicFrameLocks noChangeAspect="1"/>
              </p:cNvGraphicFramePr>
              <p:nvPr/>
            </p:nvGraphicFramePr>
            <p:xfrm>
              <a:off x="1319" y="3120"/>
              <a:ext cx="433" cy="298"/>
            </p:xfrm>
            <a:graphic>
              <a:graphicData uri="http://schemas.openxmlformats.org/presentationml/2006/ole">
                <p:oleObj spid="_x0000_s51237" name="Equation" r:id="rId8" imgW="329914" imgH="177646" progId="Equation.3">
                  <p:embed/>
                </p:oleObj>
              </a:graphicData>
            </a:graphic>
          </p:graphicFrame>
          <p:graphicFrame>
            <p:nvGraphicFramePr>
              <p:cNvPr id="46114" name="Object 1058"/>
              <p:cNvGraphicFramePr>
                <a:graphicFrameLocks noChangeAspect="1"/>
              </p:cNvGraphicFramePr>
              <p:nvPr/>
            </p:nvGraphicFramePr>
            <p:xfrm>
              <a:off x="745" y="3120"/>
              <a:ext cx="441" cy="315"/>
            </p:xfrm>
            <a:graphic>
              <a:graphicData uri="http://schemas.openxmlformats.org/presentationml/2006/ole">
                <p:oleObj spid="_x0000_s51238" name="Equation" r:id="rId9" imgW="317087" imgH="177569" progId="Equation.3">
                  <p:embed/>
                </p:oleObj>
              </a:graphicData>
            </a:graphic>
          </p:graphicFrame>
          <p:graphicFrame>
            <p:nvGraphicFramePr>
              <p:cNvPr id="46115" name="Object 1059"/>
              <p:cNvGraphicFramePr>
                <a:graphicFrameLocks noChangeAspect="1"/>
              </p:cNvGraphicFramePr>
              <p:nvPr/>
            </p:nvGraphicFramePr>
            <p:xfrm>
              <a:off x="2511" y="3189"/>
              <a:ext cx="156" cy="248"/>
            </p:xfrm>
            <a:graphic>
              <a:graphicData uri="http://schemas.openxmlformats.org/presentationml/2006/ole">
                <p:oleObj spid="_x0000_s51239" name="Equation" r:id="rId10" imgW="164957" imgH="241091" progId="Equation.3">
                  <p:embed/>
                </p:oleObj>
              </a:graphicData>
            </a:graphic>
          </p:graphicFrame>
          <p:graphicFrame>
            <p:nvGraphicFramePr>
              <p:cNvPr id="46116" name="Object 1060"/>
              <p:cNvGraphicFramePr>
                <a:graphicFrameLocks noChangeAspect="1"/>
              </p:cNvGraphicFramePr>
              <p:nvPr/>
            </p:nvGraphicFramePr>
            <p:xfrm>
              <a:off x="2660" y="1632"/>
              <a:ext cx="160" cy="240"/>
            </p:xfrm>
            <a:graphic>
              <a:graphicData uri="http://schemas.openxmlformats.org/presentationml/2006/ole">
                <p:oleObj spid="_x0000_s51240" name="Equation" r:id="rId11" imgW="165028" imgH="228501" progId="Equation.3">
                  <p:embed/>
                </p:oleObj>
              </a:graphicData>
            </a:graphic>
          </p:graphicFrame>
        </p:grpSp>
        <p:graphicFrame>
          <p:nvGraphicFramePr>
            <p:cNvPr id="46108" name="Object 1052"/>
            <p:cNvGraphicFramePr>
              <a:graphicFrameLocks noChangeAspect="1"/>
            </p:cNvGraphicFramePr>
            <p:nvPr/>
          </p:nvGraphicFramePr>
          <p:xfrm>
            <a:off x="4179" y="2830"/>
            <a:ext cx="1211" cy="338"/>
          </p:xfrm>
          <a:graphic>
            <a:graphicData uri="http://schemas.openxmlformats.org/presentationml/2006/ole">
              <p:oleObj spid="_x0000_s51241" name="Equation" r:id="rId12" imgW="787058" imgH="203112" progId="Equation.3">
                <p:embed/>
              </p:oleObj>
            </a:graphicData>
          </a:graphic>
        </p:graphicFrame>
      </p:grpSp>
      <p:sp>
        <p:nvSpPr>
          <p:cNvPr id="46117" name="Text Box 1061"/>
          <p:cNvSpPr txBox="1">
            <a:spLocks noChangeArrowheads="1"/>
          </p:cNvSpPr>
          <p:nvPr/>
        </p:nvSpPr>
        <p:spPr bwMode="auto">
          <a:xfrm>
            <a:off x="609600" y="1858963"/>
            <a:ext cx="4106416" cy="584775"/>
          </a:xfrm>
          <a:prstGeom prst="rect">
            <a:avLst/>
          </a:prstGeom>
          <a:noFill/>
          <a:ln w="9525">
            <a:noFill/>
            <a:miter lim="800000"/>
            <a:headEnd/>
            <a:tailEnd type="none" w="sm" len="lg"/>
          </a:ln>
          <a:effectLst/>
        </p:spPr>
        <p:txBody>
          <a:bodyPr wrap="square">
            <a:spAutoFit/>
          </a:bodyPr>
          <a:lstStyle/>
          <a:p>
            <a:pPr>
              <a:spcBef>
                <a:spcPct val="50000"/>
              </a:spcBef>
              <a:buFontTx/>
              <a:buBlip>
                <a:blip r:embed="rId13"/>
              </a:buBlip>
            </a:pPr>
            <a:r>
              <a:rPr lang="en-US" altLang="zh-CN" sz="3200" b="1" dirty="0"/>
              <a:t>   </a:t>
            </a:r>
            <a:r>
              <a:rPr lang="zh-CN" altLang="en-US" sz="3200" b="1" dirty="0" smtClean="0"/>
              <a:t>主极大光强</a:t>
            </a:r>
            <a:r>
              <a:rPr lang="zh-CN" altLang="en-US" sz="3200" b="1" dirty="0"/>
              <a:t>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17"/>
                                        </p:tgtEl>
                                        <p:attrNameLst>
                                          <p:attrName>style.visibility</p:attrName>
                                        </p:attrNameLst>
                                      </p:cBhvr>
                                      <p:to>
                                        <p:strVal val="visible"/>
                                      </p:to>
                                    </p:set>
                                    <p:animEffect transition="in" filter="blinds(horizontal)">
                                      <p:cBhvr>
                                        <p:cTn id="7" dur="500"/>
                                        <p:tgtEl>
                                          <p:spTgt spid="46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E5F8112D-12EF-4FA6-B3CB-11D94E8A2B00}" type="slidenum">
              <a:rPr lang="en-US" altLang="zh-CN"/>
              <a:pPr/>
              <a:t>44</a:t>
            </a:fld>
            <a:endParaRPr lang="en-US" altLang="zh-CN"/>
          </a:p>
        </p:txBody>
      </p:sp>
      <p:pic>
        <p:nvPicPr>
          <p:cNvPr id="56324" name="Picture 4" descr="C:\WINDOWS\Desktop\第11章 波动光学\光栅衍射图.bmp"/>
          <p:cNvPicPr>
            <a:picLocks noChangeAspect="1" noChangeArrowheads="1"/>
          </p:cNvPicPr>
          <p:nvPr/>
        </p:nvPicPr>
        <p:blipFill>
          <a:blip r:embed="rId2" cstate="print"/>
          <a:srcRect/>
          <a:stretch>
            <a:fillRect/>
          </a:stretch>
        </p:blipFill>
        <p:spPr bwMode="auto">
          <a:xfrm>
            <a:off x="781050" y="1371600"/>
            <a:ext cx="8362950" cy="5486400"/>
          </a:xfrm>
          <a:prstGeom prst="rect">
            <a:avLst/>
          </a:prstGeom>
          <a:noFill/>
        </p:spPr>
      </p:pic>
      <p:sp>
        <p:nvSpPr>
          <p:cNvPr id="56325" name="Text Box 5"/>
          <p:cNvSpPr txBox="1">
            <a:spLocks noChangeArrowheads="1"/>
          </p:cNvSpPr>
          <p:nvPr/>
        </p:nvSpPr>
        <p:spPr bwMode="auto">
          <a:xfrm>
            <a:off x="685800" y="715963"/>
            <a:ext cx="6934200" cy="579437"/>
          </a:xfrm>
          <a:prstGeom prst="rect">
            <a:avLst/>
          </a:prstGeom>
          <a:noFill/>
          <a:ln w="9525">
            <a:noFill/>
            <a:miter lim="800000"/>
            <a:headEnd/>
            <a:tailEnd type="none" w="sm" len="lg"/>
          </a:ln>
          <a:effectLst/>
        </p:spPr>
        <p:txBody>
          <a:bodyPr>
            <a:spAutoFit/>
          </a:bodyPr>
          <a:lstStyle/>
          <a:p>
            <a:pPr>
              <a:spcBef>
                <a:spcPct val="50000"/>
              </a:spcBef>
              <a:buFontTx/>
              <a:buBlip>
                <a:blip r:embed="rId3"/>
              </a:buBlip>
            </a:pPr>
            <a:r>
              <a:rPr lang="en-US" altLang="zh-CN" sz="3200" b="1">
                <a:latin typeface="宋体" pitchFamily="2" charset="-122"/>
              </a:rPr>
              <a:t> </a:t>
            </a:r>
            <a:r>
              <a:rPr lang="zh-CN" altLang="en-US" sz="3200" b="1">
                <a:latin typeface="宋体" pitchFamily="2" charset="-122"/>
              </a:rPr>
              <a:t>光栅中狭缝条数越多，明纹越细</a:t>
            </a:r>
            <a:r>
              <a:rPr lang="en-US" altLang="zh-CN" sz="3200" b="1">
                <a:latin typeface="Times New Roman" pitchFamily="18" charset="0"/>
              </a:rPr>
              <a:t>.</a:t>
            </a:r>
          </a:p>
        </p:txBody>
      </p:sp>
      <p:sp>
        <p:nvSpPr>
          <p:cNvPr id="56326" name="Text Box 6"/>
          <p:cNvSpPr txBox="1">
            <a:spLocks noChangeArrowheads="1"/>
          </p:cNvSpPr>
          <p:nvPr/>
        </p:nvSpPr>
        <p:spPr bwMode="auto">
          <a:xfrm>
            <a:off x="2057400" y="1219200"/>
            <a:ext cx="1295400" cy="366713"/>
          </a:xfrm>
          <a:prstGeom prst="rect">
            <a:avLst/>
          </a:prstGeom>
          <a:noFill/>
          <a:ln w="9525">
            <a:noFill/>
            <a:miter lim="800000"/>
            <a:headEnd/>
            <a:tailEnd/>
          </a:ln>
          <a:effectLst/>
        </p:spPr>
        <p:txBody>
          <a:bodyPr>
            <a:spAutoFit/>
          </a:bodyPr>
          <a:lstStyle/>
          <a:p>
            <a:pPr>
              <a:spcBef>
                <a:spcPct val="50000"/>
              </a:spcBef>
            </a:pPr>
            <a:r>
              <a:rPr lang="en-US" altLang="zh-CN" b="1"/>
              <a:t>(a)1</a:t>
            </a:r>
            <a:r>
              <a:rPr lang="zh-CN" altLang="en-US" b="1"/>
              <a:t>条缝</a:t>
            </a:r>
          </a:p>
        </p:txBody>
      </p:sp>
      <p:sp>
        <p:nvSpPr>
          <p:cNvPr id="56327" name="Text Box 7"/>
          <p:cNvSpPr txBox="1">
            <a:spLocks noChangeArrowheads="1"/>
          </p:cNvSpPr>
          <p:nvPr/>
        </p:nvSpPr>
        <p:spPr bwMode="auto">
          <a:xfrm>
            <a:off x="6464300" y="4611688"/>
            <a:ext cx="1295400" cy="366712"/>
          </a:xfrm>
          <a:prstGeom prst="rect">
            <a:avLst/>
          </a:prstGeom>
          <a:noFill/>
          <a:ln w="9525">
            <a:noFill/>
            <a:miter lim="800000"/>
            <a:headEnd/>
            <a:tailEnd/>
          </a:ln>
          <a:effectLst/>
        </p:spPr>
        <p:txBody>
          <a:bodyPr>
            <a:spAutoFit/>
          </a:bodyPr>
          <a:lstStyle/>
          <a:p>
            <a:pPr>
              <a:spcBef>
                <a:spcPct val="50000"/>
              </a:spcBef>
            </a:pPr>
            <a:r>
              <a:rPr lang="en-US" altLang="zh-CN" b="1"/>
              <a:t>(f)20</a:t>
            </a:r>
            <a:r>
              <a:rPr lang="zh-CN" altLang="en-US" b="1"/>
              <a:t>条缝</a:t>
            </a:r>
          </a:p>
        </p:txBody>
      </p:sp>
      <p:sp>
        <p:nvSpPr>
          <p:cNvPr id="56328" name="Text Box 8"/>
          <p:cNvSpPr txBox="1">
            <a:spLocks noChangeArrowheads="1"/>
          </p:cNvSpPr>
          <p:nvPr/>
        </p:nvSpPr>
        <p:spPr bwMode="auto">
          <a:xfrm>
            <a:off x="6400800" y="2984500"/>
            <a:ext cx="1295400" cy="366713"/>
          </a:xfrm>
          <a:prstGeom prst="rect">
            <a:avLst/>
          </a:prstGeom>
          <a:noFill/>
          <a:ln w="9525">
            <a:noFill/>
            <a:miter lim="800000"/>
            <a:headEnd/>
            <a:tailEnd/>
          </a:ln>
          <a:effectLst/>
        </p:spPr>
        <p:txBody>
          <a:bodyPr>
            <a:spAutoFit/>
          </a:bodyPr>
          <a:lstStyle/>
          <a:p>
            <a:pPr>
              <a:spcBef>
                <a:spcPct val="50000"/>
              </a:spcBef>
            </a:pPr>
            <a:r>
              <a:rPr lang="en-US" altLang="zh-CN" b="1"/>
              <a:t>(e)6</a:t>
            </a:r>
            <a:r>
              <a:rPr lang="zh-CN" altLang="en-US" b="1"/>
              <a:t>条缝</a:t>
            </a:r>
          </a:p>
        </p:txBody>
      </p:sp>
      <p:sp>
        <p:nvSpPr>
          <p:cNvPr id="56329" name="Text Box 9"/>
          <p:cNvSpPr txBox="1">
            <a:spLocks noChangeArrowheads="1"/>
          </p:cNvSpPr>
          <p:nvPr/>
        </p:nvSpPr>
        <p:spPr bwMode="auto">
          <a:xfrm>
            <a:off x="2108200" y="4648200"/>
            <a:ext cx="1295400" cy="366713"/>
          </a:xfrm>
          <a:prstGeom prst="rect">
            <a:avLst/>
          </a:prstGeom>
          <a:noFill/>
          <a:ln w="9525">
            <a:noFill/>
            <a:miter lim="800000"/>
            <a:headEnd/>
            <a:tailEnd/>
          </a:ln>
          <a:effectLst/>
        </p:spPr>
        <p:txBody>
          <a:bodyPr>
            <a:spAutoFit/>
          </a:bodyPr>
          <a:lstStyle/>
          <a:p>
            <a:pPr>
              <a:spcBef>
                <a:spcPct val="50000"/>
              </a:spcBef>
            </a:pPr>
            <a:r>
              <a:rPr lang="en-US" altLang="zh-CN" b="1"/>
              <a:t>(c)3</a:t>
            </a:r>
            <a:r>
              <a:rPr lang="zh-CN" altLang="en-US" b="1"/>
              <a:t>条缝</a:t>
            </a:r>
          </a:p>
        </p:txBody>
      </p:sp>
      <p:sp>
        <p:nvSpPr>
          <p:cNvPr id="56330" name="Text Box 10"/>
          <p:cNvSpPr txBox="1">
            <a:spLocks noChangeArrowheads="1"/>
          </p:cNvSpPr>
          <p:nvPr/>
        </p:nvSpPr>
        <p:spPr bwMode="auto">
          <a:xfrm>
            <a:off x="2057400" y="2921000"/>
            <a:ext cx="1295400" cy="366713"/>
          </a:xfrm>
          <a:prstGeom prst="rect">
            <a:avLst/>
          </a:prstGeom>
          <a:noFill/>
          <a:ln w="9525">
            <a:noFill/>
            <a:miter lim="800000"/>
            <a:headEnd/>
            <a:tailEnd/>
          </a:ln>
          <a:effectLst/>
        </p:spPr>
        <p:txBody>
          <a:bodyPr>
            <a:spAutoFit/>
          </a:bodyPr>
          <a:lstStyle/>
          <a:p>
            <a:pPr>
              <a:spcBef>
                <a:spcPct val="50000"/>
              </a:spcBef>
            </a:pPr>
            <a:r>
              <a:rPr lang="en-US" altLang="zh-CN" b="1"/>
              <a:t>(b)2</a:t>
            </a:r>
            <a:r>
              <a:rPr lang="zh-CN" altLang="en-US" b="1"/>
              <a:t>条缝</a:t>
            </a:r>
          </a:p>
        </p:txBody>
      </p:sp>
      <p:sp>
        <p:nvSpPr>
          <p:cNvPr id="56331" name="Text Box 11"/>
          <p:cNvSpPr txBox="1">
            <a:spLocks noChangeArrowheads="1"/>
          </p:cNvSpPr>
          <p:nvPr/>
        </p:nvSpPr>
        <p:spPr bwMode="auto">
          <a:xfrm>
            <a:off x="6324600" y="1219200"/>
            <a:ext cx="1295400" cy="366713"/>
          </a:xfrm>
          <a:prstGeom prst="rect">
            <a:avLst/>
          </a:prstGeom>
          <a:noFill/>
          <a:ln w="9525">
            <a:noFill/>
            <a:miter lim="800000"/>
            <a:headEnd/>
            <a:tailEnd/>
          </a:ln>
          <a:effectLst/>
        </p:spPr>
        <p:txBody>
          <a:bodyPr>
            <a:spAutoFit/>
          </a:bodyPr>
          <a:lstStyle/>
          <a:p>
            <a:pPr>
              <a:spcBef>
                <a:spcPct val="50000"/>
              </a:spcBef>
            </a:pPr>
            <a:r>
              <a:rPr lang="en-US" altLang="zh-CN" b="1"/>
              <a:t>(d)5</a:t>
            </a:r>
            <a:r>
              <a:rPr lang="zh-CN" altLang="en-US" b="1"/>
              <a:t>条缝</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E503EA8F-EE99-448D-8FD5-60F6FDBDE3F0}" type="slidenum">
              <a:rPr lang="en-US" altLang="zh-CN"/>
              <a:pPr/>
              <a:t>45</a:t>
            </a:fld>
            <a:endParaRPr lang="en-US" altLang="zh-CN"/>
          </a:p>
        </p:txBody>
      </p:sp>
      <p:graphicFrame>
        <p:nvGraphicFramePr>
          <p:cNvPr id="58368" name="Object 1024"/>
          <p:cNvGraphicFramePr>
            <a:graphicFrameLocks noChangeAspect="1"/>
          </p:cNvGraphicFramePr>
          <p:nvPr/>
        </p:nvGraphicFramePr>
        <p:xfrm>
          <a:off x="914400" y="2286000"/>
          <a:ext cx="2819400" cy="1052513"/>
        </p:xfrm>
        <a:graphic>
          <a:graphicData uri="http://schemas.openxmlformats.org/presentationml/2006/ole">
            <p:oleObj spid="_x0000_s52232" name="Equation" r:id="rId3" imgW="977476" imgH="393529" progId="Equation.3">
              <p:embed/>
            </p:oleObj>
          </a:graphicData>
        </a:graphic>
      </p:graphicFrame>
      <p:graphicFrame>
        <p:nvGraphicFramePr>
          <p:cNvPr id="58369" name="Object 1025"/>
          <p:cNvGraphicFramePr>
            <a:graphicFrameLocks noChangeAspect="1"/>
          </p:cNvGraphicFramePr>
          <p:nvPr/>
        </p:nvGraphicFramePr>
        <p:xfrm>
          <a:off x="990600" y="3886200"/>
          <a:ext cx="3810000" cy="966788"/>
        </p:xfrm>
        <a:graphic>
          <a:graphicData uri="http://schemas.openxmlformats.org/presentationml/2006/ole">
            <p:oleObj spid="_x0000_s52233" name="Equation" r:id="rId4" imgW="3378200" imgH="723900" progId="Equation.3">
              <p:embed/>
            </p:oleObj>
          </a:graphicData>
        </a:graphic>
      </p:graphicFrame>
      <p:sp>
        <p:nvSpPr>
          <p:cNvPr id="36868" name="Text Box 4"/>
          <p:cNvSpPr txBox="1">
            <a:spLocks noChangeArrowheads="1"/>
          </p:cNvSpPr>
          <p:nvPr/>
        </p:nvSpPr>
        <p:spPr bwMode="auto">
          <a:xfrm>
            <a:off x="762000" y="1295400"/>
            <a:ext cx="3886200" cy="579438"/>
          </a:xfrm>
          <a:prstGeom prst="rect">
            <a:avLst/>
          </a:prstGeom>
          <a:noFill/>
          <a:ln w="9525">
            <a:noFill/>
            <a:miter lim="800000"/>
            <a:headEnd/>
            <a:tailEnd type="none" w="sm" len="lg"/>
          </a:ln>
          <a:effectLst/>
        </p:spPr>
        <p:txBody>
          <a:bodyPr>
            <a:spAutoFit/>
          </a:bodyPr>
          <a:lstStyle/>
          <a:p>
            <a:pPr>
              <a:spcBef>
                <a:spcPct val="50000"/>
              </a:spcBef>
              <a:buFontTx/>
              <a:buBlip>
                <a:blip r:embed="rId5"/>
              </a:buBlip>
            </a:pPr>
            <a:r>
              <a:rPr lang="en-US" altLang="zh-CN" sz="3200" b="1"/>
              <a:t>   </a:t>
            </a:r>
            <a:r>
              <a:rPr lang="zh-CN" altLang="en-US" sz="3200" b="1"/>
              <a:t>条纹最高级数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68"/>
                                        </p:tgtEl>
                                        <p:attrNameLst>
                                          <p:attrName>style.visibility</p:attrName>
                                        </p:attrNameLst>
                                      </p:cBhvr>
                                      <p:to>
                                        <p:strVal val="visible"/>
                                      </p:to>
                                    </p:set>
                                    <p:animEffect transition="in" filter="blinds(horizontal)">
                                      <p:cBhvr>
                                        <p:cTn id="12" dur="500"/>
                                        <p:tgtEl>
                                          <p:spTgt spid="583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8369"/>
                                        </p:tgtEl>
                                        <p:attrNameLst>
                                          <p:attrName>style.visibility</p:attrName>
                                        </p:attrNameLst>
                                      </p:cBhvr>
                                      <p:to>
                                        <p:strVal val="visible"/>
                                      </p:to>
                                    </p:set>
                                    <p:animEffect transition="in" filter="blinds(vertical)">
                                      <p:cBhvr>
                                        <p:cTn id="17" dur="500"/>
                                        <p:tgtEl>
                                          <p:spTgt spid="58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10"/>
          </p:nvPr>
        </p:nvSpPr>
        <p:spPr/>
        <p:txBody>
          <a:bodyPr/>
          <a:lstStyle/>
          <a:p>
            <a:fld id="{7DCE9159-91DD-4E77-B9AB-C29895ED2132}" type="slidenum">
              <a:rPr lang="en-US" altLang="zh-CN"/>
              <a:pPr/>
              <a:t>46</a:t>
            </a:fld>
            <a:endParaRPr lang="en-US" altLang="zh-CN"/>
          </a:p>
        </p:txBody>
      </p:sp>
      <p:graphicFrame>
        <p:nvGraphicFramePr>
          <p:cNvPr id="38914" name="Object 2"/>
          <p:cNvGraphicFramePr>
            <a:graphicFrameLocks noChangeAspect="1"/>
          </p:cNvGraphicFramePr>
          <p:nvPr/>
        </p:nvGraphicFramePr>
        <p:xfrm>
          <a:off x="1524000" y="1676400"/>
          <a:ext cx="5334000" cy="1047750"/>
        </p:xfrm>
        <a:graphic>
          <a:graphicData uri="http://schemas.openxmlformats.org/presentationml/2006/ole">
            <p:oleObj spid="_x0000_s53274" name="Equation" r:id="rId3" imgW="2005729" imgH="393529" progId="Equation.3">
              <p:embed/>
            </p:oleObj>
          </a:graphicData>
        </a:graphic>
      </p:graphicFrame>
      <p:grpSp>
        <p:nvGrpSpPr>
          <p:cNvPr id="2" name="Group 18"/>
          <p:cNvGrpSpPr>
            <a:grpSpLocks/>
          </p:cNvGrpSpPr>
          <p:nvPr/>
        </p:nvGrpSpPr>
        <p:grpSpPr bwMode="auto">
          <a:xfrm>
            <a:off x="1295400" y="3886200"/>
            <a:ext cx="7162800" cy="690563"/>
            <a:chOff x="816" y="2304"/>
            <a:chExt cx="4512" cy="435"/>
          </a:xfrm>
        </p:grpSpPr>
        <p:graphicFrame>
          <p:nvGraphicFramePr>
            <p:cNvPr id="38916" name="Object 4"/>
            <p:cNvGraphicFramePr>
              <a:graphicFrameLocks noChangeAspect="1"/>
            </p:cNvGraphicFramePr>
            <p:nvPr/>
          </p:nvGraphicFramePr>
          <p:xfrm>
            <a:off x="816" y="2352"/>
            <a:ext cx="239" cy="288"/>
          </p:xfrm>
          <a:graphic>
            <a:graphicData uri="http://schemas.openxmlformats.org/presentationml/2006/ole">
              <p:oleObj spid="_x0000_s53275" name="公式" r:id="rId4" imgW="190417" imgH="241195" progId="Equation.3">
                <p:embed/>
              </p:oleObj>
            </a:graphicData>
          </a:graphic>
        </p:graphicFrame>
        <p:grpSp>
          <p:nvGrpSpPr>
            <p:cNvPr id="3" name="Group 17"/>
            <p:cNvGrpSpPr>
              <a:grpSpLocks/>
            </p:cNvGrpSpPr>
            <p:nvPr/>
          </p:nvGrpSpPr>
          <p:grpSpPr bwMode="auto">
            <a:xfrm>
              <a:off x="1017" y="2304"/>
              <a:ext cx="4311" cy="435"/>
              <a:chOff x="1017" y="2313"/>
              <a:chExt cx="4311" cy="435"/>
            </a:xfrm>
          </p:grpSpPr>
          <p:sp>
            <p:nvSpPr>
              <p:cNvPr id="38917" name="Text Box 5"/>
              <p:cNvSpPr txBox="1">
                <a:spLocks noChangeArrowheads="1"/>
              </p:cNvSpPr>
              <p:nvPr/>
            </p:nvSpPr>
            <p:spPr bwMode="auto">
              <a:xfrm>
                <a:off x="1017" y="2313"/>
                <a:ext cx="4311" cy="365"/>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一定，     减少，       增大</a:t>
                </a:r>
                <a:r>
                  <a:rPr lang="zh-CN" altLang="en-US" sz="3200" b="1">
                    <a:latin typeface="Times New Roman" pitchFamily="18" charset="0"/>
                  </a:rPr>
                  <a:t>．</a:t>
                </a:r>
              </a:p>
            </p:txBody>
          </p:sp>
          <p:graphicFrame>
            <p:nvGraphicFramePr>
              <p:cNvPr id="38918" name="Object 6"/>
              <p:cNvGraphicFramePr>
                <a:graphicFrameLocks noChangeAspect="1"/>
              </p:cNvGraphicFramePr>
              <p:nvPr/>
            </p:nvGraphicFramePr>
            <p:xfrm>
              <a:off x="1680" y="2352"/>
              <a:ext cx="734" cy="351"/>
            </p:xfrm>
            <a:graphic>
              <a:graphicData uri="http://schemas.openxmlformats.org/presentationml/2006/ole">
                <p:oleObj spid="_x0000_s53276" name="Equation" r:id="rId5" imgW="355138" imgH="177569" progId="Equation.3">
                  <p:embed/>
                </p:oleObj>
              </a:graphicData>
            </a:graphic>
          </p:graphicFrame>
          <p:graphicFrame>
            <p:nvGraphicFramePr>
              <p:cNvPr id="38919" name="Object 7"/>
              <p:cNvGraphicFramePr>
                <a:graphicFrameLocks noChangeAspect="1"/>
              </p:cNvGraphicFramePr>
              <p:nvPr/>
            </p:nvGraphicFramePr>
            <p:xfrm>
              <a:off x="3120" y="2352"/>
              <a:ext cx="1018" cy="396"/>
            </p:xfrm>
            <a:graphic>
              <a:graphicData uri="http://schemas.openxmlformats.org/presentationml/2006/ole">
                <p:oleObj spid="_x0000_s53277" name="公式" r:id="rId6" imgW="812447" imgH="330057" progId="Equation.3">
                  <p:embed/>
                </p:oleObj>
              </a:graphicData>
            </a:graphic>
          </p:graphicFrame>
        </p:grpSp>
      </p:grpSp>
      <p:grpSp>
        <p:nvGrpSpPr>
          <p:cNvPr id="4" name="Group 19"/>
          <p:cNvGrpSpPr>
            <a:grpSpLocks/>
          </p:cNvGrpSpPr>
          <p:nvPr/>
        </p:nvGrpSpPr>
        <p:grpSpPr bwMode="auto">
          <a:xfrm>
            <a:off x="1295400" y="5314950"/>
            <a:ext cx="8839200" cy="628650"/>
            <a:chOff x="816" y="3348"/>
            <a:chExt cx="5568" cy="396"/>
          </a:xfrm>
        </p:grpSpPr>
        <p:graphicFrame>
          <p:nvGraphicFramePr>
            <p:cNvPr id="38921" name="Object 9"/>
            <p:cNvGraphicFramePr>
              <a:graphicFrameLocks noChangeAspect="1"/>
            </p:cNvGraphicFramePr>
            <p:nvPr/>
          </p:nvGraphicFramePr>
          <p:xfrm>
            <a:off x="816" y="3348"/>
            <a:ext cx="825" cy="335"/>
          </p:xfrm>
          <a:graphic>
            <a:graphicData uri="http://schemas.openxmlformats.org/presentationml/2006/ole">
              <p:oleObj spid="_x0000_s53278" name="公式" r:id="rId7" imgW="545863" imgH="279279" progId="Equation.3">
                <p:embed/>
              </p:oleObj>
            </a:graphicData>
          </a:graphic>
        </p:graphicFrame>
        <p:sp>
          <p:nvSpPr>
            <p:cNvPr id="38922" name="Rectangle 10"/>
            <p:cNvSpPr>
              <a:spLocks noChangeArrowheads="1"/>
            </p:cNvSpPr>
            <p:nvPr/>
          </p:nvSpPr>
          <p:spPr bwMode="auto">
            <a:xfrm>
              <a:off x="1603" y="3350"/>
              <a:ext cx="4781" cy="365"/>
            </a:xfrm>
            <a:prstGeom prst="rect">
              <a:avLst/>
            </a:prstGeom>
            <a:noFill/>
            <a:ln w="9525">
              <a:noFill/>
              <a:miter lim="800000"/>
              <a:headEnd/>
              <a:tailEnd/>
            </a:ln>
            <a:effectLst/>
          </p:spPr>
          <p:txBody>
            <a:bodyPr>
              <a:spAutoFit/>
            </a:bodyPr>
            <a:lstStyle/>
            <a:p>
              <a:r>
                <a:rPr lang="zh-CN" altLang="en-US" sz="3200" b="1">
                  <a:latin typeface="宋体" pitchFamily="2" charset="-122"/>
                </a:rPr>
                <a:t>一定， 增大，         增大</a:t>
              </a:r>
              <a:r>
                <a:rPr lang="zh-CN" altLang="en-US" sz="3200" b="1">
                  <a:latin typeface="Times New Roman" pitchFamily="18" charset="0"/>
                </a:rPr>
                <a:t>．</a:t>
              </a:r>
            </a:p>
          </p:txBody>
        </p:sp>
        <p:graphicFrame>
          <p:nvGraphicFramePr>
            <p:cNvPr id="38923" name="Object 11"/>
            <p:cNvGraphicFramePr>
              <a:graphicFrameLocks noChangeAspect="1"/>
            </p:cNvGraphicFramePr>
            <p:nvPr/>
          </p:nvGraphicFramePr>
          <p:xfrm>
            <a:off x="2352" y="3396"/>
            <a:ext cx="288" cy="288"/>
          </p:xfrm>
          <a:graphic>
            <a:graphicData uri="http://schemas.openxmlformats.org/presentationml/2006/ole">
              <p:oleObj spid="_x0000_s53279" name="公式" r:id="rId8" imgW="190417" imgH="241195" progId="Equation.3">
                <p:embed/>
              </p:oleObj>
            </a:graphicData>
          </a:graphic>
        </p:graphicFrame>
        <p:graphicFrame>
          <p:nvGraphicFramePr>
            <p:cNvPr id="38924" name="Object 12"/>
            <p:cNvGraphicFramePr>
              <a:graphicFrameLocks noChangeAspect="1"/>
            </p:cNvGraphicFramePr>
            <p:nvPr/>
          </p:nvGraphicFramePr>
          <p:xfrm>
            <a:off x="3264" y="3348"/>
            <a:ext cx="1230" cy="396"/>
          </p:xfrm>
          <a:graphic>
            <a:graphicData uri="http://schemas.openxmlformats.org/presentationml/2006/ole">
              <p:oleObj spid="_x0000_s53280" name="公式" r:id="rId9" imgW="812447" imgH="330057" progId="Equation.3">
                <p:embed/>
              </p:oleObj>
            </a:graphicData>
          </a:graphic>
        </p:graphicFrame>
      </p:grpSp>
      <p:sp>
        <p:nvSpPr>
          <p:cNvPr id="38925" name="Text Box 13"/>
          <p:cNvSpPr txBox="1">
            <a:spLocks noChangeArrowheads="1"/>
          </p:cNvSpPr>
          <p:nvPr/>
        </p:nvSpPr>
        <p:spPr bwMode="auto">
          <a:xfrm>
            <a:off x="533400" y="2895600"/>
            <a:ext cx="8153400" cy="1066800"/>
          </a:xfrm>
          <a:prstGeom prst="rect">
            <a:avLst/>
          </a:prstGeom>
          <a:noFill/>
          <a:ln w="9525">
            <a:noFill/>
            <a:miter lim="800000"/>
            <a:headEnd/>
            <a:tailEnd type="none" w="sm" len="lg"/>
          </a:ln>
          <a:effectLst/>
        </p:spPr>
        <p:txBody>
          <a:bodyPr>
            <a:spAutoFit/>
          </a:bodyPr>
          <a:lstStyle/>
          <a:p>
            <a:pPr>
              <a:spcBef>
                <a:spcPct val="50000"/>
              </a:spcBef>
              <a:buFontTx/>
              <a:buBlip>
                <a:blip r:embed="rId10"/>
              </a:buBlip>
            </a:pPr>
            <a:r>
              <a:rPr lang="zh-CN" altLang="en-US" sz="3200" b="1"/>
              <a:t>　光栅常数越小，明纹越窄，明纹间相隔越远</a:t>
            </a:r>
            <a:r>
              <a:rPr lang="en-US" altLang="zh-CN" sz="3200" b="1">
                <a:latin typeface="Times New Roman" pitchFamily="18" charset="0"/>
              </a:rPr>
              <a:t>.</a:t>
            </a:r>
          </a:p>
        </p:txBody>
      </p:sp>
      <p:graphicFrame>
        <p:nvGraphicFramePr>
          <p:cNvPr id="38926" name="Object 14"/>
          <p:cNvGraphicFramePr>
            <a:graphicFrameLocks noChangeAspect="1"/>
          </p:cNvGraphicFramePr>
          <p:nvPr/>
        </p:nvGraphicFramePr>
        <p:xfrm>
          <a:off x="1066800" y="950913"/>
          <a:ext cx="6400800" cy="538162"/>
        </p:xfrm>
        <a:graphic>
          <a:graphicData uri="http://schemas.openxmlformats.org/presentationml/2006/ole">
            <p:oleObj spid="_x0000_s53281" name="Equation" r:id="rId11" imgW="2159000" imgH="203200" progId="Equation.3">
              <p:embed/>
            </p:oleObj>
          </a:graphicData>
        </a:graphic>
      </p:graphicFrame>
      <p:sp>
        <p:nvSpPr>
          <p:cNvPr id="38927" name="Text Box 15"/>
          <p:cNvSpPr txBox="1">
            <a:spLocks noChangeArrowheads="1"/>
          </p:cNvSpPr>
          <p:nvPr/>
        </p:nvSpPr>
        <p:spPr bwMode="auto">
          <a:xfrm>
            <a:off x="609600" y="4586288"/>
            <a:ext cx="7772400" cy="1311275"/>
          </a:xfrm>
          <a:prstGeom prst="rect">
            <a:avLst/>
          </a:prstGeom>
          <a:noFill/>
          <a:ln w="9525">
            <a:noFill/>
            <a:miter lim="800000"/>
            <a:headEnd/>
            <a:tailEnd type="none" w="sm" len="lg"/>
          </a:ln>
          <a:effectLst/>
        </p:spPr>
        <p:txBody>
          <a:bodyPr>
            <a:spAutoFit/>
          </a:bodyPr>
          <a:lstStyle/>
          <a:p>
            <a:pPr>
              <a:spcBef>
                <a:spcPct val="50000"/>
              </a:spcBef>
              <a:buFontTx/>
              <a:buBlip>
                <a:blip r:embed="rId10"/>
              </a:buBlip>
            </a:pPr>
            <a:r>
              <a:rPr lang="en-US" altLang="zh-CN" sz="3200" b="1"/>
              <a:t>   </a:t>
            </a:r>
            <a:r>
              <a:rPr lang="zh-CN" altLang="en-US" sz="3200" b="1"/>
              <a:t>入射光波长越大，明纹间相隔越远</a:t>
            </a:r>
            <a:r>
              <a:rPr lang="en-US" altLang="zh-CN" sz="3200" b="1">
                <a:latin typeface="Times New Roman" pitchFamily="18" charset="0"/>
              </a:rPr>
              <a:t>.</a:t>
            </a:r>
          </a:p>
          <a:p>
            <a:pPr>
              <a:spcBef>
                <a:spcPct val="50000"/>
              </a:spcBef>
              <a:buFontTx/>
              <a:buBlip>
                <a:blip r:embed="rId10"/>
              </a:buBlip>
            </a:pP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25"/>
                                        </p:tgtEl>
                                        <p:attrNameLst>
                                          <p:attrName>style.visibility</p:attrName>
                                        </p:attrNameLst>
                                      </p:cBhvr>
                                      <p:to>
                                        <p:strVal val="visible"/>
                                      </p:to>
                                    </p:set>
                                    <p:animEffect transition="in" filter="blinds(horizontal)">
                                      <p:cBhvr>
                                        <p:cTn id="12" dur="500"/>
                                        <p:tgtEl>
                                          <p:spTgt spid="389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27"/>
                                        </p:tgtEl>
                                        <p:attrNameLst>
                                          <p:attrName>style.visibility</p:attrName>
                                        </p:attrNameLst>
                                      </p:cBhvr>
                                      <p:to>
                                        <p:strVal val="visible"/>
                                      </p:to>
                                    </p:set>
                                    <p:animEffect transition="in" filter="blinds(horizontal)">
                                      <p:cBhvr>
                                        <p:cTn id="22" dur="500"/>
                                        <p:tgtEl>
                                          <p:spTgt spid="389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5" grpId="0" autoUpdateAnimBg="0"/>
      <p:bldP spid="3892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1"/>
          <p:cNvSpPr>
            <a:spLocks noGrp="1"/>
          </p:cNvSpPr>
          <p:nvPr>
            <p:ph type="sldNum" sz="quarter" idx="10"/>
          </p:nvPr>
        </p:nvSpPr>
        <p:spPr/>
        <p:txBody>
          <a:bodyPr/>
          <a:lstStyle/>
          <a:p>
            <a:fld id="{6294FFFC-4572-445F-8561-8894EACE74D1}" type="slidenum">
              <a:rPr lang="en-US" altLang="zh-CN"/>
              <a:pPr/>
              <a:t>47</a:t>
            </a:fld>
            <a:endParaRPr lang="en-US" altLang="zh-CN"/>
          </a:p>
        </p:txBody>
      </p:sp>
      <p:sp>
        <p:nvSpPr>
          <p:cNvPr id="39953" name="Text Box 17"/>
          <p:cNvSpPr txBox="1">
            <a:spLocks noChangeArrowheads="1"/>
          </p:cNvSpPr>
          <p:nvPr/>
        </p:nvSpPr>
        <p:spPr bwMode="auto">
          <a:xfrm>
            <a:off x="762000" y="1357313"/>
            <a:ext cx="6172200" cy="579437"/>
          </a:xfrm>
          <a:prstGeom prst="rect">
            <a:avLst/>
          </a:prstGeom>
          <a:noFill/>
          <a:ln w="9525">
            <a:noFill/>
            <a:miter lim="800000"/>
            <a:headEnd/>
            <a:tailEnd/>
          </a:ln>
          <a:effectLst/>
        </p:spPr>
        <p:txBody>
          <a:bodyPr>
            <a:spAutoFit/>
          </a:bodyPr>
          <a:lstStyle/>
          <a:p>
            <a:pPr>
              <a:spcBef>
                <a:spcPct val="50000"/>
              </a:spcBef>
            </a:pPr>
            <a:r>
              <a:rPr lang="zh-CN" altLang="en-US" sz="3200" b="1">
                <a:latin typeface="宋体" pitchFamily="2" charset="-122"/>
              </a:rPr>
              <a:t>入射光为</a:t>
            </a:r>
            <a:r>
              <a:rPr lang="zh-CN" altLang="en-US" sz="3200" b="1">
                <a:solidFill>
                  <a:srgbClr val="CC0000"/>
                </a:solidFill>
                <a:latin typeface="宋体" pitchFamily="2" charset="-122"/>
              </a:rPr>
              <a:t>白光</a:t>
            </a:r>
            <a:r>
              <a:rPr lang="zh-CN" altLang="en-US" sz="3200" b="1">
                <a:latin typeface="宋体" pitchFamily="2" charset="-122"/>
              </a:rPr>
              <a:t>时，形成</a:t>
            </a:r>
            <a:r>
              <a:rPr lang="zh-CN" altLang="en-US" sz="3200" b="1">
                <a:solidFill>
                  <a:srgbClr val="CC0000"/>
                </a:solidFill>
                <a:latin typeface="宋体" pitchFamily="2" charset="-122"/>
              </a:rPr>
              <a:t>彩色光谱</a:t>
            </a:r>
            <a:r>
              <a:rPr lang="en-US" altLang="zh-CN" sz="3200" b="1">
                <a:latin typeface="Times New Roman" pitchFamily="18" charset="0"/>
              </a:rPr>
              <a:t>.</a:t>
            </a:r>
          </a:p>
        </p:txBody>
      </p:sp>
      <p:sp>
        <p:nvSpPr>
          <p:cNvPr id="39977" name="Text Box 41"/>
          <p:cNvSpPr txBox="1">
            <a:spLocks noChangeArrowheads="1"/>
          </p:cNvSpPr>
          <p:nvPr/>
        </p:nvSpPr>
        <p:spPr bwMode="auto">
          <a:xfrm>
            <a:off x="762000" y="609600"/>
            <a:ext cx="34290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三   衍射光谱</a:t>
            </a:r>
          </a:p>
        </p:txBody>
      </p:sp>
      <p:grpSp>
        <p:nvGrpSpPr>
          <p:cNvPr id="2" name="Group 2"/>
          <p:cNvGrpSpPr>
            <a:grpSpLocks/>
          </p:cNvGrpSpPr>
          <p:nvPr/>
        </p:nvGrpSpPr>
        <p:grpSpPr bwMode="auto">
          <a:xfrm>
            <a:off x="685800" y="2089150"/>
            <a:ext cx="7924800" cy="3657600"/>
            <a:chOff x="192" y="1536"/>
            <a:chExt cx="5376" cy="2544"/>
          </a:xfrm>
        </p:grpSpPr>
        <p:grpSp>
          <p:nvGrpSpPr>
            <p:cNvPr id="3" name="Group 3"/>
            <p:cNvGrpSpPr>
              <a:grpSpLocks/>
            </p:cNvGrpSpPr>
            <p:nvPr/>
          </p:nvGrpSpPr>
          <p:grpSpPr bwMode="auto">
            <a:xfrm>
              <a:off x="192" y="1536"/>
              <a:ext cx="5376" cy="2544"/>
              <a:chOff x="192" y="1536"/>
              <a:chExt cx="5376" cy="2544"/>
            </a:xfrm>
          </p:grpSpPr>
          <p:sp>
            <p:nvSpPr>
              <p:cNvPr id="39940" name="Rectangle 4"/>
              <p:cNvSpPr>
                <a:spLocks noChangeArrowheads="1"/>
              </p:cNvSpPr>
              <p:nvPr/>
            </p:nvSpPr>
            <p:spPr bwMode="auto">
              <a:xfrm>
                <a:off x="192" y="1536"/>
                <a:ext cx="5376" cy="254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9941" name="Line 5"/>
              <p:cNvSpPr>
                <a:spLocks noChangeShapeType="1"/>
              </p:cNvSpPr>
              <p:nvPr/>
            </p:nvSpPr>
            <p:spPr bwMode="auto">
              <a:xfrm>
                <a:off x="480" y="3408"/>
                <a:ext cx="4416" cy="0"/>
              </a:xfrm>
              <a:prstGeom prst="line">
                <a:avLst/>
              </a:prstGeom>
              <a:noFill/>
              <a:ln w="12700">
                <a:solidFill>
                  <a:schemeClr val="tx1"/>
                </a:solidFill>
                <a:round/>
                <a:headEnd/>
                <a:tailEnd type="triangle" w="sm" len="lg"/>
              </a:ln>
              <a:effectLst/>
            </p:spPr>
            <p:txBody>
              <a:bodyPr wrap="none" anchor="ctr"/>
              <a:lstStyle/>
              <a:p>
                <a:endParaRPr lang="zh-CN" altLang="en-US"/>
              </a:p>
            </p:txBody>
          </p:sp>
          <p:grpSp>
            <p:nvGrpSpPr>
              <p:cNvPr id="4" name="Group 6"/>
              <p:cNvGrpSpPr>
                <a:grpSpLocks/>
              </p:cNvGrpSpPr>
              <p:nvPr/>
            </p:nvGrpSpPr>
            <p:grpSpPr bwMode="auto">
              <a:xfrm>
                <a:off x="678" y="2016"/>
                <a:ext cx="4506" cy="1728"/>
                <a:chOff x="678" y="2016"/>
                <a:chExt cx="4506" cy="1728"/>
              </a:xfrm>
            </p:grpSpPr>
            <p:sp>
              <p:nvSpPr>
                <p:cNvPr id="39943" name="Line 7"/>
                <p:cNvSpPr>
                  <a:spLocks noChangeShapeType="1"/>
                </p:cNvSpPr>
                <p:nvPr/>
              </p:nvSpPr>
              <p:spPr bwMode="auto">
                <a:xfrm flipH="1" flipV="1">
                  <a:off x="1200" y="2160"/>
                  <a:ext cx="0" cy="1248"/>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39944" name="Line 8"/>
                <p:cNvSpPr>
                  <a:spLocks noChangeShapeType="1"/>
                </p:cNvSpPr>
                <p:nvPr/>
              </p:nvSpPr>
              <p:spPr bwMode="auto">
                <a:xfrm>
                  <a:off x="1824" y="3312"/>
                  <a:ext cx="0" cy="96"/>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9945" name="Line 9"/>
                <p:cNvSpPr>
                  <a:spLocks noChangeShapeType="1"/>
                </p:cNvSpPr>
                <p:nvPr/>
              </p:nvSpPr>
              <p:spPr bwMode="auto">
                <a:xfrm>
                  <a:off x="2460" y="3312"/>
                  <a:ext cx="0" cy="96"/>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9946" name="Line 10"/>
                <p:cNvSpPr>
                  <a:spLocks noChangeShapeType="1"/>
                </p:cNvSpPr>
                <p:nvPr/>
              </p:nvSpPr>
              <p:spPr bwMode="auto">
                <a:xfrm>
                  <a:off x="3102" y="3312"/>
                  <a:ext cx="0" cy="96"/>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9947" name="Line 11"/>
                <p:cNvSpPr>
                  <a:spLocks noChangeShapeType="1"/>
                </p:cNvSpPr>
                <p:nvPr/>
              </p:nvSpPr>
              <p:spPr bwMode="auto">
                <a:xfrm>
                  <a:off x="678" y="3312"/>
                  <a:ext cx="0" cy="96"/>
                </a:xfrm>
                <a:prstGeom prst="line">
                  <a:avLst/>
                </a:prstGeom>
                <a:noFill/>
                <a:ln w="12700">
                  <a:solidFill>
                    <a:schemeClr val="tx1"/>
                  </a:solidFill>
                  <a:round/>
                  <a:headEnd/>
                  <a:tailEnd type="none" w="sm" len="lg"/>
                </a:ln>
                <a:effectLst/>
              </p:spPr>
              <p:txBody>
                <a:bodyPr wrap="none" anchor="ctr"/>
                <a:lstStyle/>
                <a:p>
                  <a:endParaRPr lang="zh-CN" altLang="en-US"/>
                </a:p>
              </p:txBody>
            </p:sp>
            <p:graphicFrame>
              <p:nvGraphicFramePr>
                <p:cNvPr id="59393" name="Object 1025"/>
                <p:cNvGraphicFramePr>
                  <a:graphicFrameLocks noChangeAspect="1"/>
                </p:cNvGraphicFramePr>
                <p:nvPr/>
              </p:nvGraphicFramePr>
              <p:xfrm>
                <a:off x="4656" y="3097"/>
                <a:ext cx="528" cy="263"/>
              </p:xfrm>
              <a:graphic>
                <a:graphicData uri="http://schemas.openxmlformats.org/presentationml/2006/ole">
                  <p:oleObj spid="_x0000_s54286" name="公式" r:id="rId3" imgW="507780" imgH="253890" progId="Equation.3">
                    <p:embed/>
                  </p:oleObj>
                </a:graphicData>
              </a:graphic>
            </p:graphicFrame>
            <p:graphicFrame>
              <p:nvGraphicFramePr>
                <p:cNvPr id="59394" name="Object 1026"/>
                <p:cNvGraphicFramePr>
                  <a:graphicFrameLocks noChangeAspect="1"/>
                </p:cNvGraphicFramePr>
                <p:nvPr/>
              </p:nvGraphicFramePr>
              <p:xfrm>
                <a:off x="1104" y="3456"/>
                <a:ext cx="197" cy="288"/>
              </p:xfrm>
              <a:graphic>
                <a:graphicData uri="http://schemas.openxmlformats.org/presentationml/2006/ole">
                  <p:oleObj spid="_x0000_s54287" name="Equation" r:id="rId4" imgW="164957" imgH="241091" progId="Equation.3">
                    <p:embed/>
                  </p:oleObj>
                </a:graphicData>
              </a:graphic>
            </p:graphicFrame>
            <p:graphicFrame>
              <p:nvGraphicFramePr>
                <p:cNvPr id="59395" name="Object 1027"/>
                <p:cNvGraphicFramePr>
                  <a:graphicFrameLocks noChangeAspect="1"/>
                </p:cNvGraphicFramePr>
                <p:nvPr/>
              </p:nvGraphicFramePr>
              <p:xfrm>
                <a:off x="1008" y="2016"/>
                <a:ext cx="208" cy="288"/>
              </p:xfrm>
              <a:graphic>
                <a:graphicData uri="http://schemas.openxmlformats.org/presentationml/2006/ole">
                  <p:oleObj spid="_x0000_s54288" name="Equation" r:id="rId5" imgW="165028" imgH="228501" progId="Equation.3">
                    <p:embed/>
                  </p:oleObj>
                </a:graphicData>
              </a:graphic>
            </p:graphicFrame>
          </p:grpSp>
        </p:grpSp>
        <p:sp>
          <p:nvSpPr>
            <p:cNvPr id="39951" name="Line 15"/>
            <p:cNvSpPr>
              <a:spLocks noChangeShapeType="1"/>
            </p:cNvSpPr>
            <p:nvPr/>
          </p:nvSpPr>
          <p:spPr bwMode="auto">
            <a:xfrm>
              <a:off x="3744" y="3312"/>
              <a:ext cx="0" cy="96"/>
            </a:xfrm>
            <a:prstGeom prst="line">
              <a:avLst/>
            </a:prstGeom>
            <a:noFill/>
            <a:ln w="12700">
              <a:solidFill>
                <a:schemeClr val="tx1"/>
              </a:solidFill>
              <a:round/>
              <a:headEnd/>
              <a:tailEnd type="none" w="sm" len="lg"/>
            </a:ln>
            <a:effectLst/>
          </p:spPr>
          <p:txBody>
            <a:bodyPr wrap="none" anchor="ctr"/>
            <a:lstStyle/>
            <a:p>
              <a:endParaRPr lang="zh-CN" altLang="en-US"/>
            </a:p>
          </p:txBody>
        </p:sp>
      </p:grpSp>
      <p:grpSp>
        <p:nvGrpSpPr>
          <p:cNvPr id="5" name="Group 20"/>
          <p:cNvGrpSpPr>
            <a:grpSpLocks/>
          </p:cNvGrpSpPr>
          <p:nvPr/>
        </p:nvGrpSpPr>
        <p:grpSpPr bwMode="auto">
          <a:xfrm>
            <a:off x="3090863" y="2709863"/>
            <a:ext cx="779462" cy="552450"/>
            <a:chOff x="2544" y="2688"/>
            <a:chExt cx="576" cy="480"/>
          </a:xfrm>
        </p:grpSpPr>
        <p:sp>
          <p:nvSpPr>
            <p:cNvPr id="39957" name="Rectangle 21"/>
            <p:cNvSpPr>
              <a:spLocks noChangeArrowheads="1"/>
            </p:cNvSpPr>
            <p:nvPr/>
          </p:nvSpPr>
          <p:spPr bwMode="auto">
            <a:xfrm>
              <a:off x="2544" y="2688"/>
              <a:ext cx="528" cy="432"/>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noFill/>
              <a:miter lim="800000"/>
              <a:headEnd/>
              <a:tailEnd/>
            </a:ln>
            <a:effectLst/>
          </p:spPr>
          <p:txBody>
            <a:bodyPr wrap="none" anchor="ctr"/>
            <a:lstStyle/>
            <a:p>
              <a:endParaRPr lang="zh-CN" altLang="en-US"/>
            </a:p>
          </p:txBody>
        </p:sp>
        <p:sp>
          <p:nvSpPr>
            <p:cNvPr id="39958" name="Rectangle 22"/>
            <p:cNvSpPr>
              <a:spLocks noChangeArrowheads="1"/>
            </p:cNvSpPr>
            <p:nvPr/>
          </p:nvSpPr>
          <p:spPr bwMode="auto">
            <a:xfrm>
              <a:off x="3024" y="2688"/>
              <a:ext cx="96" cy="480"/>
            </a:xfrm>
            <a:prstGeom prst="rect">
              <a:avLst/>
            </a:prstGeom>
            <a:solidFill>
              <a:schemeClr val="bg1"/>
            </a:solidFill>
            <a:ln w="9525">
              <a:noFill/>
              <a:miter lim="800000"/>
              <a:headEnd/>
              <a:tailEnd/>
            </a:ln>
            <a:effectLst/>
          </p:spPr>
          <p:txBody>
            <a:bodyPr wrap="none" anchor="ctr"/>
            <a:lstStyle/>
            <a:p>
              <a:endParaRPr lang="zh-CN" altLang="en-US"/>
            </a:p>
          </p:txBody>
        </p:sp>
      </p:grpSp>
      <p:grpSp>
        <p:nvGrpSpPr>
          <p:cNvPr id="6" name="Group 23"/>
          <p:cNvGrpSpPr>
            <a:grpSpLocks/>
          </p:cNvGrpSpPr>
          <p:nvPr/>
        </p:nvGrpSpPr>
        <p:grpSpPr bwMode="auto">
          <a:xfrm>
            <a:off x="4011613" y="2709863"/>
            <a:ext cx="1414462" cy="552450"/>
            <a:chOff x="2544" y="2688"/>
            <a:chExt cx="576" cy="480"/>
          </a:xfrm>
        </p:grpSpPr>
        <p:sp>
          <p:nvSpPr>
            <p:cNvPr id="39960" name="Rectangle 24"/>
            <p:cNvSpPr>
              <a:spLocks noChangeArrowheads="1"/>
            </p:cNvSpPr>
            <p:nvPr/>
          </p:nvSpPr>
          <p:spPr bwMode="auto">
            <a:xfrm>
              <a:off x="2544" y="2688"/>
              <a:ext cx="528" cy="432"/>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noFill/>
              <a:miter lim="800000"/>
              <a:headEnd/>
              <a:tailEnd/>
            </a:ln>
            <a:effectLst/>
          </p:spPr>
          <p:txBody>
            <a:bodyPr wrap="none" anchor="ctr"/>
            <a:lstStyle/>
            <a:p>
              <a:endParaRPr lang="zh-CN" altLang="en-US"/>
            </a:p>
          </p:txBody>
        </p:sp>
        <p:sp>
          <p:nvSpPr>
            <p:cNvPr id="39961" name="Rectangle 25"/>
            <p:cNvSpPr>
              <a:spLocks noChangeArrowheads="1"/>
            </p:cNvSpPr>
            <p:nvPr/>
          </p:nvSpPr>
          <p:spPr bwMode="auto">
            <a:xfrm>
              <a:off x="3024" y="2688"/>
              <a:ext cx="96" cy="480"/>
            </a:xfrm>
            <a:prstGeom prst="rect">
              <a:avLst/>
            </a:prstGeom>
            <a:solidFill>
              <a:schemeClr val="bg1"/>
            </a:solidFill>
            <a:ln w="9525">
              <a:noFill/>
              <a:miter lim="800000"/>
              <a:headEnd/>
              <a:tailEnd/>
            </a:ln>
            <a:effectLst/>
          </p:spPr>
          <p:txBody>
            <a:bodyPr wrap="none" anchor="ctr"/>
            <a:lstStyle/>
            <a:p>
              <a:endParaRPr lang="zh-CN" altLang="en-US"/>
            </a:p>
          </p:txBody>
        </p:sp>
      </p:grpSp>
      <p:grpSp>
        <p:nvGrpSpPr>
          <p:cNvPr id="7" name="Group 26"/>
          <p:cNvGrpSpPr>
            <a:grpSpLocks/>
          </p:cNvGrpSpPr>
          <p:nvPr/>
        </p:nvGrpSpPr>
        <p:grpSpPr bwMode="auto">
          <a:xfrm>
            <a:off x="4860925" y="2503488"/>
            <a:ext cx="2192338" cy="552450"/>
            <a:chOff x="2544" y="2688"/>
            <a:chExt cx="576" cy="480"/>
          </a:xfrm>
        </p:grpSpPr>
        <p:sp>
          <p:nvSpPr>
            <p:cNvPr id="39963" name="Rectangle 27"/>
            <p:cNvSpPr>
              <a:spLocks noChangeArrowheads="1"/>
            </p:cNvSpPr>
            <p:nvPr/>
          </p:nvSpPr>
          <p:spPr bwMode="auto">
            <a:xfrm>
              <a:off x="2544" y="2688"/>
              <a:ext cx="528" cy="432"/>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noFill/>
              <a:miter lim="800000"/>
              <a:headEnd/>
              <a:tailEnd/>
            </a:ln>
            <a:effectLst/>
          </p:spPr>
          <p:txBody>
            <a:bodyPr wrap="none" anchor="ctr"/>
            <a:lstStyle/>
            <a:p>
              <a:endParaRPr lang="zh-CN" altLang="en-US"/>
            </a:p>
          </p:txBody>
        </p:sp>
        <p:sp>
          <p:nvSpPr>
            <p:cNvPr id="39964" name="Rectangle 28"/>
            <p:cNvSpPr>
              <a:spLocks noChangeArrowheads="1"/>
            </p:cNvSpPr>
            <p:nvPr/>
          </p:nvSpPr>
          <p:spPr bwMode="auto">
            <a:xfrm>
              <a:off x="3024" y="2688"/>
              <a:ext cx="96" cy="480"/>
            </a:xfrm>
            <a:prstGeom prst="rect">
              <a:avLst/>
            </a:prstGeom>
            <a:solidFill>
              <a:schemeClr val="bg1"/>
            </a:solidFill>
            <a:ln w="9525">
              <a:noFill/>
              <a:miter lim="800000"/>
              <a:headEnd/>
              <a:tailEnd/>
            </a:ln>
            <a:effectLst/>
          </p:spPr>
          <p:txBody>
            <a:bodyPr wrap="none" anchor="ctr"/>
            <a:lstStyle/>
            <a:p>
              <a:endParaRPr lang="zh-CN" altLang="en-US"/>
            </a:p>
          </p:txBody>
        </p:sp>
      </p:grpSp>
      <p:grpSp>
        <p:nvGrpSpPr>
          <p:cNvPr id="8" name="Group 29"/>
          <p:cNvGrpSpPr>
            <a:grpSpLocks/>
          </p:cNvGrpSpPr>
          <p:nvPr/>
        </p:nvGrpSpPr>
        <p:grpSpPr bwMode="auto">
          <a:xfrm>
            <a:off x="5921375" y="2227263"/>
            <a:ext cx="2689225" cy="552450"/>
            <a:chOff x="3936" y="576"/>
            <a:chExt cx="1824" cy="384"/>
          </a:xfrm>
        </p:grpSpPr>
        <p:sp>
          <p:nvSpPr>
            <p:cNvPr id="39966" name="Rectangle 30"/>
            <p:cNvSpPr>
              <a:spLocks noChangeArrowheads="1"/>
            </p:cNvSpPr>
            <p:nvPr/>
          </p:nvSpPr>
          <p:spPr bwMode="auto">
            <a:xfrm>
              <a:off x="3936" y="576"/>
              <a:ext cx="1824" cy="346"/>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noFill/>
              <a:miter lim="800000"/>
              <a:headEnd/>
              <a:tailEnd/>
            </a:ln>
            <a:effectLst/>
          </p:spPr>
          <p:txBody>
            <a:bodyPr wrap="none" anchor="ctr"/>
            <a:lstStyle/>
            <a:p>
              <a:endParaRPr lang="zh-CN" altLang="en-US"/>
            </a:p>
          </p:txBody>
        </p:sp>
        <p:sp>
          <p:nvSpPr>
            <p:cNvPr id="39967" name="Rectangle 31"/>
            <p:cNvSpPr>
              <a:spLocks noChangeArrowheads="1"/>
            </p:cNvSpPr>
            <p:nvPr/>
          </p:nvSpPr>
          <p:spPr bwMode="auto">
            <a:xfrm>
              <a:off x="5472" y="576"/>
              <a:ext cx="288" cy="384"/>
            </a:xfrm>
            <a:prstGeom prst="rect">
              <a:avLst/>
            </a:prstGeom>
            <a:solidFill>
              <a:schemeClr val="bg1"/>
            </a:solidFill>
            <a:ln w="9525">
              <a:noFill/>
              <a:miter lim="800000"/>
              <a:headEnd/>
              <a:tailEnd/>
            </a:ln>
            <a:effectLst/>
          </p:spPr>
          <p:txBody>
            <a:bodyPr wrap="none" anchor="ctr"/>
            <a:lstStyle/>
            <a:p>
              <a:endParaRPr lang="zh-CN" altLang="en-US"/>
            </a:p>
          </p:txBody>
        </p:sp>
      </p:grpSp>
      <p:grpSp>
        <p:nvGrpSpPr>
          <p:cNvPr id="9" name="Group 32"/>
          <p:cNvGrpSpPr>
            <a:grpSpLocks/>
          </p:cNvGrpSpPr>
          <p:nvPr/>
        </p:nvGrpSpPr>
        <p:grpSpPr bwMode="auto">
          <a:xfrm>
            <a:off x="2525713" y="4846638"/>
            <a:ext cx="2193925" cy="590550"/>
            <a:chOff x="1440" y="3454"/>
            <a:chExt cx="1488" cy="410"/>
          </a:xfrm>
        </p:grpSpPr>
        <p:sp>
          <p:nvSpPr>
            <p:cNvPr id="39969" name="AutoShape 33"/>
            <p:cNvSpPr>
              <a:spLocks/>
            </p:cNvSpPr>
            <p:nvPr/>
          </p:nvSpPr>
          <p:spPr bwMode="auto">
            <a:xfrm rot="-5452233">
              <a:off x="1966" y="3263"/>
              <a:ext cx="98" cy="480"/>
            </a:xfrm>
            <a:prstGeom prst="leftBrace">
              <a:avLst>
                <a:gd name="adj1" fmla="val 40816"/>
                <a:gd name="adj2" fmla="val 50000"/>
              </a:avLst>
            </a:prstGeom>
            <a:noFill/>
            <a:ln w="19050">
              <a:solidFill>
                <a:schemeClr val="tx1"/>
              </a:solidFill>
              <a:round/>
              <a:headEnd/>
              <a:tailEnd type="none" w="sm" len="lg"/>
            </a:ln>
            <a:effectLst/>
          </p:spPr>
          <p:txBody>
            <a:bodyPr wrap="none" anchor="ctr"/>
            <a:lstStyle/>
            <a:p>
              <a:endParaRPr lang="zh-CN" altLang="en-US"/>
            </a:p>
          </p:txBody>
        </p:sp>
        <p:sp>
          <p:nvSpPr>
            <p:cNvPr id="39970" name="Text Box 34"/>
            <p:cNvSpPr txBox="1">
              <a:spLocks noChangeArrowheads="1"/>
            </p:cNvSpPr>
            <p:nvPr/>
          </p:nvSpPr>
          <p:spPr bwMode="auto">
            <a:xfrm>
              <a:off x="1440" y="3503"/>
              <a:ext cx="1488" cy="361"/>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一级光谱</a:t>
              </a:r>
            </a:p>
          </p:txBody>
        </p:sp>
      </p:grpSp>
      <p:grpSp>
        <p:nvGrpSpPr>
          <p:cNvPr id="10" name="Group 35"/>
          <p:cNvGrpSpPr>
            <a:grpSpLocks/>
          </p:cNvGrpSpPr>
          <p:nvPr/>
        </p:nvGrpSpPr>
        <p:grpSpPr bwMode="auto">
          <a:xfrm>
            <a:off x="3870325" y="4841875"/>
            <a:ext cx="2192338" cy="954088"/>
            <a:chOff x="2352" y="3451"/>
            <a:chExt cx="1488" cy="663"/>
          </a:xfrm>
        </p:grpSpPr>
        <p:sp>
          <p:nvSpPr>
            <p:cNvPr id="39972" name="AutoShape 36"/>
            <p:cNvSpPr>
              <a:spLocks/>
            </p:cNvSpPr>
            <p:nvPr/>
          </p:nvSpPr>
          <p:spPr bwMode="auto">
            <a:xfrm rot="-5452233">
              <a:off x="2686" y="3213"/>
              <a:ext cx="340" cy="816"/>
            </a:xfrm>
            <a:prstGeom prst="leftBrace">
              <a:avLst>
                <a:gd name="adj1" fmla="val 20000"/>
                <a:gd name="adj2" fmla="val 50574"/>
              </a:avLst>
            </a:prstGeom>
            <a:noFill/>
            <a:ln w="19050">
              <a:solidFill>
                <a:schemeClr val="tx1"/>
              </a:solidFill>
              <a:round/>
              <a:headEnd/>
              <a:tailEnd type="none" w="sm" len="lg"/>
            </a:ln>
            <a:effectLst/>
          </p:spPr>
          <p:txBody>
            <a:bodyPr wrap="none" anchor="ctr"/>
            <a:lstStyle/>
            <a:p>
              <a:endParaRPr lang="zh-CN" altLang="en-US"/>
            </a:p>
          </p:txBody>
        </p:sp>
        <p:sp>
          <p:nvSpPr>
            <p:cNvPr id="39973" name="Rectangle 37"/>
            <p:cNvSpPr>
              <a:spLocks noChangeArrowheads="1"/>
            </p:cNvSpPr>
            <p:nvPr/>
          </p:nvSpPr>
          <p:spPr bwMode="auto">
            <a:xfrm>
              <a:off x="2352" y="3753"/>
              <a:ext cx="1488" cy="361"/>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二级光谱</a:t>
              </a:r>
            </a:p>
          </p:txBody>
        </p:sp>
      </p:grpSp>
      <p:grpSp>
        <p:nvGrpSpPr>
          <p:cNvPr id="11" name="Group 38"/>
          <p:cNvGrpSpPr>
            <a:grpSpLocks/>
          </p:cNvGrpSpPr>
          <p:nvPr/>
        </p:nvGrpSpPr>
        <p:grpSpPr bwMode="auto">
          <a:xfrm>
            <a:off x="4929188" y="4841875"/>
            <a:ext cx="2336800" cy="595313"/>
            <a:chOff x="3071" y="3450"/>
            <a:chExt cx="1585" cy="415"/>
          </a:xfrm>
        </p:grpSpPr>
        <p:sp>
          <p:nvSpPr>
            <p:cNvPr id="39975" name="AutoShape 39"/>
            <p:cNvSpPr>
              <a:spLocks/>
            </p:cNvSpPr>
            <p:nvPr/>
          </p:nvSpPr>
          <p:spPr bwMode="auto">
            <a:xfrm rot="-5452233">
              <a:off x="3619" y="2902"/>
              <a:ext cx="103" cy="1200"/>
            </a:xfrm>
            <a:prstGeom prst="leftBrace">
              <a:avLst>
                <a:gd name="adj1" fmla="val 97087"/>
                <a:gd name="adj2" fmla="val 50000"/>
              </a:avLst>
            </a:prstGeom>
            <a:noFill/>
            <a:ln w="19050">
              <a:solidFill>
                <a:schemeClr val="tx1"/>
              </a:solidFill>
              <a:round/>
              <a:headEnd/>
              <a:tailEnd type="none" w="sm" len="lg"/>
            </a:ln>
            <a:effectLst/>
          </p:spPr>
          <p:txBody>
            <a:bodyPr wrap="none" anchor="ctr"/>
            <a:lstStyle/>
            <a:p>
              <a:endParaRPr lang="zh-CN" altLang="en-US"/>
            </a:p>
          </p:txBody>
        </p:sp>
        <p:sp>
          <p:nvSpPr>
            <p:cNvPr id="39976" name="Rectangle 40"/>
            <p:cNvSpPr>
              <a:spLocks noChangeArrowheads="1"/>
            </p:cNvSpPr>
            <p:nvPr/>
          </p:nvSpPr>
          <p:spPr bwMode="auto">
            <a:xfrm>
              <a:off x="3168" y="3504"/>
              <a:ext cx="1488" cy="361"/>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三级光谱</a:t>
              </a:r>
            </a:p>
          </p:txBody>
        </p:sp>
      </p:grpSp>
      <p:grpSp>
        <p:nvGrpSpPr>
          <p:cNvPr id="12" name="Group 43"/>
          <p:cNvGrpSpPr>
            <a:grpSpLocks/>
          </p:cNvGrpSpPr>
          <p:nvPr/>
        </p:nvGrpSpPr>
        <p:grpSpPr bwMode="auto">
          <a:xfrm>
            <a:off x="3162300" y="3332163"/>
            <a:ext cx="3578225" cy="1449387"/>
            <a:chOff x="1872" y="2400"/>
            <a:chExt cx="2427" cy="1008"/>
          </a:xfrm>
        </p:grpSpPr>
        <p:grpSp>
          <p:nvGrpSpPr>
            <p:cNvPr id="13" name="Group 44"/>
            <p:cNvGrpSpPr>
              <a:grpSpLocks/>
            </p:cNvGrpSpPr>
            <p:nvPr/>
          </p:nvGrpSpPr>
          <p:grpSpPr bwMode="auto">
            <a:xfrm>
              <a:off x="1872" y="2400"/>
              <a:ext cx="411" cy="1008"/>
              <a:chOff x="1872" y="2400"/>
              <a:chExt cx="411" cy="1008"/>
            </a:xfrm>
          </p:grpSpPr>
          <p:sp>
            <p:nvSpPr>
              <p:cNvPr id="39981" name="Freeform 45"/>
              <p:cNvSpPr>
                <a:spLocks/>
              </p:cNvSpPr>
              <p:nvPr/>
            </p:nvSpPr>
            <p:spPr bwMode="auto">
              <a:xfrm>
                <a:off x="2160"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FF0000"/>
                </a:solidFill>
                <a:round/>
                <a:headEnd/>
                <a:tailEnd type="none" w="sm" len="lg"/>
              </a:ln>
              <a:effectLst/>
            </p:spPr>
            <p:txBody>
              <a:bodyPr wrap="none" anchor="ctr"/>
              <a:lstStyle/>
              <a:p>
                <a:endParaRPr lang="zh-CN" altLang="en-US"/>
              </a:p>
            </p:txBody>
          </p:sp>
          <p:sp>
            <p:nvSpPr>
              <p:cNvPr id="39982" name="Freeform 46"/>
              <p:cNvSpPr>
                <a:spLocks/>
              </p:cNvSpPr>
              <p:nvPr/>
            </p:nvSpPr>
            <p:spPr bwMode="auto">
              <a:xfrm>
                <a:off x="1872"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0000FF"/>
                </a:solidFill>
                <a:round/>
                <a:headEnd/>
                <a:tailEnd type="none" w="sm" len="lg"/>
              </a:ln>
              <a:effectLst/>
            </p:spPr>
            <p:txBody>
              <a:bodyPr wrap="none" anchor="ctr"/>
              <a:lstStyle/>
              <a:p>
                <a:endParaRPr lang="zh-CN" altLang="en-US"/>
              </a:p>
            </p:txBody>
          </p:sp>
          <p:sp>
            <p:nvSpPr>
              <p:cNvPr id="39983" name="Freeform 47"/>
              <p:cNvSpPr>
                <a:spLocks/>
              </p:cNvSpPr>
              <p:nvPr/>
            </p:nvSpPr>
            <p:spPr bwMode="auto">
              <a:xfrm>
                <a:off x="1968"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009900"/>
                </a:solidFill>
                <a:round/>
                <a:headEnd/>
                <a:tailEnd type="none" w="sm" len="lg"/>
              </a:ln>
              <a:effectLst/>
            </p:spPr>
            <p:txBody>
              <a:bodyPr wrap="none" anchor="ctr"/>
              <a:lstStyle/>
              <a:p>
                <a:endParaRPr lang="zh-CN" altLang="en-US"/>
              </a:p>
            </p:txBody>
          </p:sp>
          <p:sp>
            <p:nvSpPr>
              <p:cNvPr id="39984" name="Freeform 48"/>
              <p:cNvSpPr>
                <a:spLocks/>
              </p:cNvSpPr>
              <p:nvPr/>
            </p:nvSpPr>
            <p:spPr bwMode="auto">
              <a:xfrm>
                <a:off x="2064"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FF9900"/>
                </a:solidFill>
                <a:round/>
                <a:headEnd/>
                <a:tailEnd type="none" w="sm" len="lg"/>
              </a:ln>
              <a:effectLst/>
            </p:spPr>
            <p:txBody>
              <a:bodyPr wrap="none" anchor="ctr"/>
              <a:lstStyle/>
              <a:p>
                <a:endParaRPr lang="zh-CN" altLang="en-US"/>
              </a:p>
            </p:txBody>
          </p:sp>
        </p:grpSp>
        <p:sp>
          <p:nvSpPr>
            <p:cNvPr id="39985" name="Freeform 49"/>
            <p:cNvSpPr>
              <a:spLocks/>
            </p:cNvSpPr>
            <p:nvPr/>
          </p:nvSpPr>
          <p:spPr bwMode="auto">
            <a:xfrm>
              <a:off x="3168"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FF0000"/>
              </a:solidFill>
              <a:round/>
              <a:headEnd/>
              <a:tailEnd type="none" w="sm" len="lg"/>
            </a:ln>
            <a:effectLst/>
          </p:spPr>
          <p:txBody>
            <a:bodyPr wrap="none" anchor="ctr"/>
            <a:lstStyle/>
            <a:p>
              <a:endParaRPr lang="zh-CN" altLang="en-US"/>
            </a:p>
          </p:txBody>
        </p:sp>
        <p:sp>
          <p:nvSpPr>
            <p:cNvPr id="39986" name="Freeform 50"/>
            <p:cNvSpPr>
              <a:spLocks/>
            </p:cNvSpPr>
            <p:nvPr/>
          </p:nvSpPr>
          <p:spPr bwMode="auto">
            <a:xfrm>
              <a:off x="4176"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FF0000"/>
              </a:solidFill>
              <a:round/>
              <a:headEnd/>
              <a:tailEnd type="none" w="sm" len="lg"/>
            </a:ln>
            <a:effectLst/>
          </p:spPr>
          <p:txBody>
            <a:bodyPr wrap="none" anchor="ctr"/>
            <a:lstStyle/>
            <a:p>
              <a:endParaRPr lang="zh-CN" altLang="en-US"/>
            </a:p>
          </p:txBody>
        </p:sp>
      </p:grpSp>
      <p:grpSp>
        <p:nvGrpSpPr>
          <p:cNvPr id="14" name="Group 51"/>
          <p:cNvGrpSpPr>
            <a:grpSpLocks/>
          </p:cNvGrpSpPr>
          <p:nvPr/>
        </p:nvGrpSpPr>
        <p:grpSpPr bwMode="auto">
          <a:xfrm>
            <a:off x="827088" y="3262313"/>
            <a:ext cx="5165725" cy="2400300"/>
            <a:chOff x="288" y="2352"/>
            <a:chExt cx="3504" cy="1669"/>
          </a:xfrm>
        </p:grpSpPr>
        <p:grpSp>
          <p:nvGrpSpPr>
            <p:cNvPr id="15" name="Group 52"/>
            <p:cNvGrpSpPr>
              <a:grpSpLocks/>
            </p:cNvGrpSpPr>
            <p:nvPr/>
          </p:nvGrpSpPr>
          <p:grpSpPr bwMode="auto">
            <a:xfrm>
              <a:off x="288" y="2400"/>
              <a:ext cx="3504" cy="1621"/>
              <a:chOff x="288" y="2400"/>
              <a:chExt cx="3504" cy="1621"/>
            </a:xfrm>
          </p:grpSpPr>
          <p:graphicFrame>
            <p:nvGraphicFramePr>
              <p:cNvPr id="59392" name="Object 1024"/>
              <p:cNvGraphicFramePr>
                <a:graphicFrameLocks noChangeAspect="1"/>
              </p:cNvGraphicFramePr>
              <p:nvPr/>
            </p:nvGraphicFramePr>
            <p:xfrm>
              <a:off x="288" y="3408"/>
              <a:ext cx="662" cy="613"/>
            </p:xfrm>
            <a:graphic>
              <a:graphicData uri="http://schemas.openxmlformats.org/presentationml/2006/ole">
                <p:oleObj spid="_x0000_s54289" name="Equation" r:id="rId6" imgW="11152800" imgH="8852760" progId="Equation.3">
                  <p:embed/>
                </p:oleObj>
              </a:graphicData>
            </a:graphic>
          </p:graphicFrame>
          <p:sp>
            <p:nvSpPr>
              <p:cNvPr id="39990" name="Freeform 54"/>
              <p:cNvSpPr>
                <a:spLocks/>
              </p:cNvSpPr>
              <p:nvPr/>
            </p:nvSpPr>
            <p:spPr bwMode="auto">
              <a:xfrm>
                <a:off x="1776"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9900CC"/>
                </a:solidFill>
                <a:round/>
                <a:headEnd/>
                <a:tailEnd type="none" w="sm" len="lg"/>
              </a:ln>
              <a:effectLst/>
            </p:spPr>
            <p:txBody>
              <a:bodyPr wrap="none" anchor="ctr"/>
              <a:lstStyle/>
              <a:p>
                <a:endParaRPr lang="zh-CN" altLang="en-US"/>
              </a:p>
            </p:txBody>
          </p:sp>
          <p:sp>
            <p:nvSpPr>
              <p:cNvPr id="39991" name="Freeform 55"/>
              <p:cNvSpPr>
                <a:spLocks/>
              </p:cNvSpPr>
              <p:nvPr/>
            </p:nvSpPr>
            <p:spPr bwMode="auto">
              <a:xfrm>
                <a:off x="2400"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9900CC"/>
                </a:solidFill>
                <a:round/>
                <a:headEnd/>
                <a:tailEnd type="none" w="sm" len="lg"/>
              </a:ln>
              <a:effectLst/>
            </p:spPr>
            <p:txBody>
              <a:bodyPr wrap="none" anchor="ctr"/>
              <a:lstStyle/>
              <a:p>
                <a:endParaRPr lang="zh-CN" altLang="en-US"/>
              </a:p>
            </p:txBody>
          </p:sp>
          <p:sp>
            <p:nvSpPr>
              <p:cNvPr id="39992" name="Freeform 56"/>
              <p:cNvSpPr>
                <a:spLocks/>
              </p:cNvSpPr>
              <p:nvPr/>
            </p:nvSpPr>
            <p:spPr bwMode="auto">
              <a:xfrm>
                <a:off x="3024"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9900CC"/>
                </a:solidFill>
                <a:round/>
                <a:headEnd/>
                <a:tailEnd type="none" w="sm" len="lg"/>
              </a:ln>
              <a:effectLst/>
            </p:spPr>
            <p:txBody>
              <a:bodyPr wrap="none" anchor="ctr"/>
              <a:lstStyle/>
              <a:p>
                <a:endParaRPr lang="zh-CN" altLang="en-US"/>
              </a:p>
            </p:txBody>
          </p:sp>
          <p:sp>
            <p:nvSpPr>
              <p:cNvPr id="39993" name="Freeform 57"/>
              <p:cNvSpPr>
                <a:spLocks/>
              </p:cNvSpPr>
              <p:nvPr/>
            </p:nvSpPr>
            <p:spPr bwMode="auto">
              <a:xfrm>
                <a:off x="624" y="2400"/>
                <a:ext cx="123" cy="1008"/>
              </a:xfrm>
              <a:custGeom>
                <a:avLst/>
                <a:gdLst/>
                <a:ahLst/>
                <a:cxnLst>
                  <a:cxn ang="0">
                    <a:pos x="0" y="1152"/>
                  </a:cxn>
                  <a:cxn ang="0">
                    <a:pos x="96" y="0"/>
                  </a:cxn>
                  <a:cxn ang="0">
                    <a:pos x="192" y="1152"/>
                  </a:cxn>
                </a:cxnLst>
                <a:rect l="0" t="0" r="r" b="b"/>
                <a:pathLst>
                  <a:path w="192" h="1152">
                    <a:moveTo>
                      <a:pt x="0" y="1152"/>
                    </a:moveTo>
                    <a:cubicBezTo>
                      <a:pt x="32" y="576"/>
                      <a:pt x="64" y="0"/>
                      <a:pt x="96" y="0"/>
                    </a:cubicBezTo>
                    <a:cubicBezTo>
                      <a:pt x="128" y="0"/>
                      <a:pt x="176" y="960"/>
                      <a:pt x="192" y="1152"/>
                    </a:cubicBezTo>
                  </a:path>
                </a:pathLst>
              </a:custGeom>
              <a:noFill/>
              <a:ln w="28575" cmpd="sng">
                <a:solidFill>
                  <a:srgbClr val="9900CC"/>
                </a:solidFill>
                <a:round/>
                <a:headEnd/>
                <a:tailEnd type="none" w="sm" len="lg"/>
              </a:ln>
              <a:effectLst/>
            </p:spPr>
            <p:txBody>
              <a:bodyPr wrap="none" anchor="ctr"/>
              <a:lstStyle/>
              <a:p>
                <a:endParaRPr lang="zh-CN" altLang="en-US"/>
              </a:p>
            </p:txBody>
          </p:sp>
          <p:sp>
            <p:nvSpPr>
              <p:cNvPr id="39994" name="Freeform 58"/>
              <p:cNvSpPr>
                <a:spLocks/>
              </p:cNvSpPr>
              <p:nvPr/>
            </p:nvSpPr>
            <p:spPr bwMode="auto">
              <a:xfrm>
                <a:off x="3696" y="2400"/>
                <a:ext cx="96" cy="1008"/>
              </a:xfrm>
              <a:custGeom>
                <a:avLst/>
                <a:gdLst/>
                <a:ahLst/>
                <a:cxnLst>
                  <a:cxn ang="0">
                    <a:pos x="0" y="1008"/>
                  </a:cxn>
                  <a:cxn ang="0">
                    <a:pos x="96" y="0"/>
                  </a:cxn>
                  <a:cxn ang="0">
                    <a:pos x="144" y="1008"/>
                  </a:cxn>
                </a:cxnLst>
                <a:rect l="0" t="0" r="r" b="b"/>
                <a:pathLst>
                  <a:path w="144" h="1008">
                    <a:moveTo>
                      <a:pt x="0" y="1008"/>
                    </a:moveTo>
                    <a:cubicBezTo>
                      <a:pt x="36" y="504"/>
                      <a:pt x="72" y="0"/>
                      <a:pt x="96" y="0"/>
                    </a:cubicBezTo>
                    <a:cubicBezTo>
                      <a:pt x="120" y="0"/>
                      <a:pt x="136" y="840"/>
                      <a:pt x="144" y="1008"/>
                    </a:cubicBezTo>
                  </a:path>
                </a:pathLst>
              </a:custGeom>
              <a:noFill/>
              <a:ln w="28575" cmpd="sng">
                <a:solidFill>
                  <a:srgbClr val="9900CC"/>
                </a:solidFill>
                <a:round/>
                <a:headEnd/>
                <a:tailEnd type="none" w="sm" len="lg"/>
              </a:ln>
              <a:effectLst/>
            </p:spPr>
            <p:txBody>
              <a:bodyPr wrap="none" anchor="ctr"/>
              <a:lstStyle/>
              <a:p>
                <a:endParaRPr lang="zh-CN" altLang="en-US"/>
              </a:p>
            </p:txBody>
          </p:sp>
        </p:grpSp>
        <p:sp>
          <p:nvSpPr>
            <p:cNvPr id="39995" name="Freeform 59"/>
            <p:cNvSpPr>
              <a:spLocks/>
            </p:cNvSpPr>
            <p:nvPr/>
          </p:nvSpPr>
          <p:spPr bwMode="auto">
            <a:xfrm>
              <a:off x="1128" y="2352"/>
              <a:ext cx="144" cy="1056"/>
            </a:xfrm>
            <a:custGeom>
              <a:avLst/>
              <a:gdLst/>
              <a:ahLst/>
              <a:cxnLst>
                <a:cxn ang="0">
                  <a:pos x="0" y="1056"/>
                </a:cxn>
                <a:cxn ang="0">
                  <a:pos x="48" y="0"/>
                </a:cxn>
                <a:cxn ang="0">
                  <a:pos x="96" y="1056"/>
                </a:cxn>
              </a:cxnLst>
              <a:rect l="0" t="0" r="r" b="b"/>
              <a:pathLst>
                <a:path w="96" h="1056">
                  <a:moveTo>
                    <a:pt x="0" y="1056"/>
                  </a:moveTo>
                  <a:cubicBezTo>
                    <a:pt x="16" y="528"/>
                    <a:pt x="32" y="0"/>
                    <a:pt x="48" y="0"/>
                  </a:cubicBezTo>
                  <a:cubicBezTo>
                    <a:pt x="64" y="0"/>
                    <a:pt x="88" y="880"/>
                    <a:pt x="96" y="1056"/>
                  </a:cubicBezTo>
                </a:path>
              </a:pathLst>
            </a:custGeom>
            <a:noFill/>
            <a:ln w="19050" cap="flat" cmpd="sng">
              <a:solidFill>
                <a:schemeClr val="tx1"/>
              </a:solidFill>
              <a:prstDash val="sysDot"/>
              <a:round/>
              <a:headEnd type="none" w="med" len="med"/>
              <a:tailEnd type="none" w="sm" len="lg"/>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ou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ppt_h/2"/>
                                          </p:val>
                                        </p:tav>
                                        <p:tav tm="100000">
                                          <p:val>
                                            <p:strVal val="#ppt_y"/>
                                          </p:val>
                                        </p:tav>
                                      </p:tavLst>
                                    </p:anim>
                                    <p:anim calcmode="lin" valueType="num">
                                      <p:cBhvr>
                                        <p:cTn id="24" dur="500" fill="hold"/>
                                        <p:tgtEl>
                                          <p:spTgt spid="9"/>
                                        </p:tgtEl>
                                        <p:attrNameLst>
                                          <p:attrName>ppt_w</p:attrName>
                                        </p:attrNameLst>
                                      </p:cBhvr>
                                      <p:tavLst>
                                        <p:tav tm="0">
                                          <p:val>
                                            <p:strVal val="#ppt_w"/>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ppt_h/2"/>
                                          </p:val>
                                        </p:tav>
                                        <p:tav tm="100000">
                                          <p:val>
                                            <p:strVal val="#ppt_y"/>
                                          </p:val>
                                        </p:tav>
                                      </p:tavLst>
                                    </p:anim>
                                    <p:anim calcmode="lin" valueType="num">
                                      <p:cBhvr>
                                        <p:cTn id="37" dur="500" fill="hold"/>
                                        <p:tgtEl>
                                          <p:spTgt spid="10"/>
                                        </p:tgtEl>
                                        <p:attrNameLst>
                                          <p:attrName>ppt_w</p:attrName>
                                        </p:attrNameLst>
                                      </p:cBhvr>
                                      <p:tavLst>
                                        <p:tav tm="0">
                                          <p:val>
                                            <p:strVal val="#ppt_w"/>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ppt_x</p:attrName>
                                        </p:attrNameLst>
                                      </p:cBhvr>
                                      <p:tavLst>
                                        <p:tav tm="0">
                                          <p:val>
                                            <p:strVal val="#ppt_x"/>
                                          </p:val>
                                        </p:tav>
                                        <p:tav tm="100000">
                                          <p:val>
                                            <p:strVal val="#ppt_x"/>
                                          </p:val>
                                        </p:tav>
                                      </p:tavLst>
                                    </p:anim>
                                    <p:anim calcmode="lin" valueType="num">
                                      <p:cBhvr>
                                        <p:cTn id="49" dur="500" fill="hold"/>
                                        <p:tgtEl>
                                          <p:spTgt spid="11"/>
                                        </p:tgtEl>
                                        <p:attrNameLst>
                                          <p:attrName>ppt_y</p:attrName>
                                        </p:attrNameLst>
                                      </p:cBhvr>
                                      <p:tavLst>
                                        <p:tav tm="0">
                                          <p:val>
                                            <p:strVal val="#ppt_y-#ppt_h/2"/>
                                          </p:val>
                                        </p:tav>
                                        <p:tav tm="100000">
                                          <p:val>
                                            <p:strVal val="#ppt_y"/>
                                          </p:val>
                                        </p:tav>
                                      </p:tavLst>
                                    </p:anim>
                                    <p:anim calcmode="lin" valueType="num">
                                      <p:cBhvr>
                                        <p:cTn id="50" dur="500" fill="hold"/>
                                        <p:tgtEl>
                                          <p:spTgt spid="11"/>
                                        </p:tgtEl>
                                        <p:attrNameLst>
                                          <p:attrName>ppt_w</p:attrName>
                                        </p:attrNameLst>
                                      </p:cBhvr>
                                      <p:tavLst>
                                        <p:tav tm="0">
                                          <p:val>
                                            <p:strVal val="#ppt_w"/>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44774CA6-54F3-4994-BB5E-C84A5948BBFA}" type="slidenum">
              <a:rPr lang="en-US" altLang="zh-CN"/>
              <a:pPr/>
              <a:t>48</a:t>
            </a:fld>
            <a:endParaRPr lang="en-US" altLang="zh-CN"/>
          </a:p>
        </p:txBody>
      </p:sp>
      <p:sp>
        <p:nvSpPr>
          <p:cNvPr id="40962" name="Text Box 2"/>
          <p:cNvSpPr txBox="1">
            <a:spLocks noChangeArrowheads="1"/>
          </p:cNvSpPr>
          <p:nvPr/>
        </p:nvSpPr>
        <p:spPr bwMode="auto">
          <a:xfrm>
            <a:off x="914400" y="914400"/>
            <a:ext cx="7315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宋体" pitchFamily="2" charset="-122"/>
              </a:rPr>
              <a:t>例如　</a:t>
            </a:r>
            <a:r>
              <a:rPr lang="zh-CN" altLang="en-US" sz="3200" b="1">
                <a:latin typeface="宋体" pitchFamily="2" charset="-122"/>
              </a:rPr>
              <a:t>二级光谱重叠部分光谱范围</a:t>
            </a:r>
          </a:p>
        </p:txBody>
      </p:sp>
      <p:graphicFrame>
        <p:nvGraphicFramePr>
          <p:cNvPr id="60416" name="Object 0"/>
          <p:cNvGraphicFramePr>
            <a:graphicFrameLocks noChangeAspect="1"/>
          </p:cNvGraphicFramePr>
          <p:nvPr/>
        </p:nvGraphicFramePr>
        <p:xfrm>
          <a:off x="2362200" y="4148138"/>
          <a:ext cx="3429000" cy="533400"/>
        </p:xfrm>
        <a:graphic>
          <a:graphicData uri="http://schemas.openxmlformats.org/presentationml/2006/ole">
            <p:oleObj spid="_x0000_s55313" name="Equation" r:id="rId3" imgW="1142504" imgH="177723" progId="Equation.3">
              <p:embed/>
            </p:oleObj>
          </a:graphicData>
        </a:graphic>
      </p:graphicFrame>
      <p:graphicFrame>
        <p:nvGraphicFramePr>
          <p:cNvPr id="60417" name="Object 1"/>
          <p:cNvGraphicFramePr>
            <a:graphicFrameLocks noChangeAspect="1"/>
          </p:cNvGraphicFramePr>
          <p:nvPr/>
        </p:nvGraphicFramePr>
        <p:xfrm>
          <a:off x="2438400" y="2355850"/>
          <a:ext cx="2971800" cy="546100"/>
        </p:xfrm>
        <a:graphic>
          <a:graphicData uri="http://schemas.openxmlformats.org/presentationml/2006/ole">
            <p:oleObj spid="_x0000_s55314" name="Equation" r:id="rId4" imgW="1104900" imgH="203200" progId="Equation.3">
              <p:embed/>
            </p:oleObj>
          </a:graphicData>
        </a:graphic>
      </p:graphicFrame>
      <p:grpSp>
        <p:nvGrpSpPr>
          <p:cNvPr id="2" name="Group 44"/>
          <p:cNvGrpSpPr>
            <a:grpSpLocks/>
          </p:cNvGrpSpPr>
          <p:nvPr/>
        </p:nvGrpSpPr>
        <p:grpSpPr bwMode="auto">
          <a:xfrm>
            <a:off x="2286000" y="4953000"/>
            <a:ext cx="3429000" cy="1066800"/>
            <a:chOff x="1440" y="3168"/>
            <a:chExt cx="2160" cy="672"/>
          </a:xfrm>
        </p:grpSpPr>
        <p:sp>
          <p:nvSpPr>
            <p:cNvPr id="40966" name="Rectangle 6"/>
            <p:cNvSpPr>
              <a:spLocks noChangeArrowheads="1"/>
            </p:cNvSpPr>
            <p:nvPr/>
          </p:nvSpPr>
          <p:spPr bwMode="auto">
            <a:xfrm>
              <a:off x="1440" y="3168"/>
              <a:ext cx="2160" cy="327"/>
            </a:xfrm>
            <a:prstGeom prst="rect">
              <a:avLst/>
            </a:prstGeom>
            <a:noFill/>
            <a:ln w="9525">
              <a:noFill/>
              <a:miter lim="800000"/>
              <a:headEnd/>
              <a:tailEnd/>
            </a:ln>
            <a:effectLst/>
          </p:spPr>
          <p:txBody>
            <a:bodyPr>
              <a:spAutoFit/>
            </a:bodyPr>
            <a:lstStyle/>
            <a:p>
              <a:r>
                <a:rPr lang="zh-CN" altLang="en-US" sz="2800" b="1">
                  <a:latin typeface="Times New Roman" pitchFamily="18" charset="0"/>
                </a:rPr>
                <a:t>二级光谱重叠部分</a:t>
              </a:r>
              <a:r>
                <a:rPr lang="zh-CN" altLang="en-US" sz="2800" b="1">
                  <a:latin typeface="宋体" pitchFamily="2" charset="-122"/>
                </a:rPr>
                <a:t>：</a:t>
              </a:r>
            </a:p>
          </p:txBody>
        </p:sp>
        <p:graphicFrame>
          <p:nvGraphicFramePr>
            <p:cNvPr id="60420" name="Object 4"/>
            <p:cNvGraphicFramePr>
              <a:graphicFrameLocks noChangeAspect="1"/>
            </p:cNvGraphicFramePr>
            <p:nvPr/>
          </p:nvGraphicFramePr>
          <p:xfrm>
            <a:off x="1728" y="3552"/>
            <a:ext cx="1446" cy="288"/>
          </p:xfrm>
          <a:graphic>
            <a:graphicData uri="http://schemas.openxmlformats.org/presentationml/2006/ole">
              <p:oleObj spid="_x0000_s55315" name="Equation" r:id="rId5" imgW="888614" imgH="177723" progId="Equation.3">
                <p:embed/>
              </p:oleObj>
            </a:graphicData>
          </a:graphic>
        </p:graphicFrame>
      </p:grpSp>
      <p:graphicFrame>
        <p:nvGraphicFramePr>
          <p:cNvPr id="60418" name="Object 2"/>
          <p:cNvGraphicFramePr>
            <a:graphicFrameLocks noChangeAspect="1"/>
          </p:cNvGraphicFramePr>
          <p:nvPr/>
        </p:nvGraphicFramePr>
        <p:xfrm>
          <a:off x="2438400" y="1660525"/>
          <a:ext cx="3200400" cy="639763"/>
        </p:xfrm>
        <a:graphic>
          <a:graphicData uri="http://schemas.openxmlformats.org/presentationml/2006/ole">
            <p:oleObj spid="_x0000_s55316" name="Equation" r:id="rId6" imgW="1168400" imgH="241300" progId="Equation.3">
              <p:embed/>
            </p:oleObj>
          </a:graphicData>
        </a:graphic>
      </p:graphicFrame>
      <p:graphicFrame>
        <p:nvGraphicFramePr>
          <p:cNvPr id="60419" name="Object 3"/>
          <p:cNvGraphicFramePr>
            <a:graphicFrameLocks noChangeAspect="1"/>
          </p:cNvGraphicFramePr>
          <p:nvPr/>
        </p:nvGraphicFramePr>
        <p:xfrm>
          <a:off x="2438400" y="2992438"/>
          <a:ext cx="3352800" cy="1079500"/>
        </p:xfrm>
        <a:graphic>
          <a:graphicData uri="http://schemas.openxmlformats.org/presentationml/2006/ole">
            <p:oleObj spid="_x0000_s55317" name="Equation" r:id="rId7" imgW="1218671" imgH="393529" progId="Equation.3">
              <p:embed/>
            </p:oleObj>
          </a:graphicData>
        </a:graphic>
      </p:graphicFrame>
      <p:sp>
        <p:nvSpPr>
          <p:cNvPr id="40970" name="AutoShape 10"/>
          <p:cNvSpPr>
            <a:spLocks/>
          </p:cNvSpPr>
          <p:nvPr/>
        </p:nvSpPr>
        <p:spPr bwMode="auto">
          <a:xfrm>
            <a:off x="2133600" y="1920875"/>
            <a:ext cx="228600" cy="752475"/>
          </a:xfrm>
          <a:prstGeom prst="leftBrace">
            <a:avLst>
              <a:gd name="adj1" fmla="val 27431"/>
              <a:gd name="adj2" fmla="val 50000"/>
            </a:avLst>
          </a:prstGeom>
          <a:noFill/>
          <a:ln w="28575">
            <a:solidFill>
              <a:schemeClr val="tx1"/>
            </a:solidFill>
            <a:round/>
            <a:headEnd/>
            <a:tailEnd type="none" w="sm"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70"/>
                                        </p:tgtEl>
                                        <p:attrNameLst>
                                          <p:attrName>style.visibility</p:attrName>
                                        </p:attrNameLst>
                                      </p:cBhvr>
                                      <p:to>
                                        <p:strVal val="visible"/>
                                      </p:to>
                                    </p:set>
                                    <p:animEffect transition="in" filter="blinds(horizontal)">
                                      <p:cBhvr>
                                        <p:cTn id="12" dur="500"/>
                                        <p:tgtEl>
                                          <p:spTgt spid="409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gtEl>
                                        <p:attrNameLst>
                                          <p:attrName>style.visibility</p:attrName>
                                        </p:attrNameLst>
                                      </p:cBhvr>
                                      <p:to>
                                        <p:strVal val="visible"/>
                                      </p:to>
                                    </p:set>
                                    <p:animEffect transition="in" filter="blinds(horizontal)">
                                      <p:cBhvr>
                                        <p:cTn id="17" dur="500"/>
                                        <p:tgtEl>
                                          <p:spTgt spid="604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7"/>
                                        </p:tgtEl>
                                        <p:attrNameLst>
                                          <p:attrName>style.visibility</p:attrName>
                                        </p:attrNameLst>
                                      </p:cBhvr>
                                      <p:to>
                                        <p:strVal val="visible"/>
                                      </p:to>
                                    </p:set>
                                    <p:animEffect transition="in" filter="blinds(horizontal)">
                                      <p:cBhvr>
                                        <p:cTn id="22" dur="500"/>
                                        <p:tgtEl>
                                          <p:spTgt spid="604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blinds(vertical)">
                                      <p:cBhvr>
                                        <p:cTn id="27" dur="500"/>
                                        <p:tgtEl>
                                          <p:spTgt spid="604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416"/>
                                        </p:tgtEl>
                                        <p:attrNameLst>
                                          <p:attrName>style.visibility</p:attrName>
                                        </p:attrNameLst>
                                      </p:cBhvr>
                                      <p:to>
                                        <p:strVal val="visible"/>
                                      </p:to>
                                    </p:set>
                                    <p:animEffect transition="in" filter="blinds(horizontal)">
                                      <p:cBhvr>
                                        <p:cTn id="32" dur="500"/>
                                        <p:tgtEl>
                                          <p:spTgt spid="604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195DD190-2C71-465F-B8A6-913703C56A14}" type="slidenum">
              <a:rPr lang="en-US" altLang="zh-CN"/>
              <a:pPr/>
              <a:t>49</a:t>
            </a:fld>
            <a:endParaRPr lang="en-US" altLang="zh-CN"/>
          </a:p>
        </p:txBody>
      </p:sp>
      <p:sp>
        <p:nvSpPr>
          <p:cNvPr id="41986" name="Text Box 2"/>
          <p:cNvSpPr txBox="1">
            <a:spLocks noChangeArrowheads="1"/>
          </p:cNvSpPr>
          <p:nvPr/>
        </p:nvSpPr>
        <p:spPr bwMode="auto">
          <a:xfrm>
            <a:off x="1435100" y="1781175"/>
            <a:ext cx="6096000" cy="233362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latin typeface="宋体" pitchFamily="2" charset="-122"/>
              </a:rPr>
              <a:t>连续光谱：炽热物体光谱</a:t>
            </a:r>
          </a:p>
          <a:p>
            <a:pPr>
              <a:lnSpc>
                <a:spcPct val="120000"/>
              </a:lnSpc>
              <a:spcBef>
                <a:spcPct val="50000"/>
              </a:spcBef>
            </a:pPr>
            <a:r>
              <a:rPr lang="zh-CN" altLang="en-US" sz="3200" b="1">
                <a:latin typeface="宋体" pitchFamily="2" charset="-122"/>
              </a:rPr>
              <a:t>线状光谱：放电管中气体放电</a:t>
            </a:r>
          </a:p>
          <a:p>
            <a:pPr>
              <a:lnSpc>
                <a:spcPct val="120000"/>
              </a:lnSpc>
              <a:spcBef>
                <a:spcPct val="50000"/>
              </a:spcBef>
            </a:pPr>
            <a:r>
              <a:rPr lang="zh-CN" altLang="en-US" sz="3200" b="1">
                <a:latin typeface="宋体" pitchFamily="2" charset="-122"/>
              </a:rPr>
              <a:t>带状光谱：分子光谱</a:t>
            </a:r>
          </a:p>
        </p:txBody>
      </p:sp>
      <p:sp>
        <p:nvSpPr>
          <p:cNvPr id="41987" name="Rectangle 3"/>
          <p:cNvSpPr>
            <a:spLocks noChangeArrowheads="1"/>
          </p:cNvSpPr>
          <p:nvPr/>
        </p:nvSpPr>
        <p:spPr bwMode="auto">
          <a:xfrm>
            <a:off x="715963" y="938213"/>
            <a:ext cx="3322637" cy="579437"/>
          </a:xfrm>
          <a:prstGeom prst="rect">
            <a:avLst/>
          </a:prstGeom>
          <a:noFill/>
          <a:ln w="9525">
            <a:noFill/>
            <a:miter lim="800000"/>
            <a:headEnd/>
            <a:tailEnd type="none" w="sm" len="lg"/>
          </a:ln>
          <a:effectLst/>
        </p:spPr>
        <p:txBody>
          <a:bodyPr wrap="none">
            <a:spAutoFit/>
          </a:bodyPr>
          <a:lstStyle/>
          <a:p>
            <a:pPr>
              <a:spcBef>
                <a:spcPct val="50000"/>
              </a:spcBef>
              <a:buFontTx/>
              <a:buBlip>
                <a:blip r:embed="rId2"/>
              </a:buBlip>
            </a:pPr>
            <a:r>
              <a:rPr lang="zh-CN" altLang="en-US" sz="3200" b="1">
                <a:solidFill>
                  <a:srgbClr val="CC0000"/>
                </a:solidFill>
                <a:latin typeface="宋体" pitchFamily="2" charset="-122"/>
              </a:rPr>
              <a:t>　衍射光谱分类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0"/>
          </p:nvPr>
        </p:nvSpPr>
        <p:spPr>
          <a:noFill/>
        </p:spPr>
        <p:txBody>
          <a:bodyPr/>
          <a:lstStyle/>
          <a:p>
            <a:fld id="{DB5D6156-0E58-42F3-8CA5-1AB7E3357CBF}" type="slidenum">
              <a:rPr lang="en-US" altLang="zh-CN"/>
              <a:pPr/>
              <a:t>5</a:t>
            </a:fld>
            <a:endParaRPr lang="en-US" altLang="zh-CN"/>
          </a:p>
        </p:txBody>
      </p:sp>
      <p:sp>
        <p:nvSpPr>
          <p:cNvPr id="5123" name="Text Box 23"/>
          <p:cNvSpPr txBox="1">
            <a:spLocks noChangeArrowheads="1"/>
          </p:cNvSpPr>
          <p:nvPr/>
        </p:nvSpPr>
        <p:spPr bwMode="auto">
          <a:xfrm>
            <a:off x="685800" y="914400"/>
            <a:ext cx="44196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pitchFamily="2" charset="-122"/>
              </a:rPr>
              <a:t>一  光的衍射现象</a:t>
            </a:r>
          </a:p>
        </p:txBody>
      </p:sp>
      <p:grpSp>
        <p:nvGrpSpPr>
          <p:cNvPr id="2" name="Group 57"/>
          <p:cNvGrpSpPr>
            <a:grpSpLocks/>
          </p:cNvGrpSpPr>
          <p:nvPr/>
        </p:nvGrpSpPr>
        <p:grpSpPr bwMode="auto">
          <a:xfrm>
            <a:off x="1524000" y="1600200"/>
            <a:ext cx="2286000" cy="2286000"/>
            <a:chOff x="4581" y="2140"/>
            <a:chExt cx="2535" cy="2835"/>
          </a:xfrm>
        </p:grpSpPr>
        <p:pic>
          <p:nvPicPr>
            <p:cNvPr id="5131" name="Picture 58" descr="http://202.205.107.80/wangshangjiaoxue/kejian/daxuewuli/daxuewuli-fanshixi/wuli/17-2.files/slide0129_image007.gif"/>
            <p:cNvPicPr>
              <a:picLocks noChangeAspect="1" noChangeArrowheads="1"/>
            </p:cNvPicPr>
            <p:nvPr/>
          </p:nvPicPr>
          <p:blipFill>
            <a:blip r:embed="rId2" r:link="rId3" cstate="print"/>
            <a:srcRect/>
            <a:stretch>
              <a:fillRect/>
            </a:stretch>
          </p:blipFill>
          <p:spPr bwMode="auto">
            <a:xfrm>
              <a:off x="6021" y="2608"/>
              <a:ext cx="1095" cy="1965"/>
            </a:xfrm>
            <a:prstGeom prst="rect">
              <a:avLst/>
            </a:prstGeom>
            <a:noFill/>
            <a:ln w="9525">
              <a:noFill/>
              <a:miter lim="800000"/>
              <a:headEnd/>
              <a:tailEnd/>
            </a:ln>
          </p:spPr>
        </p:pic>
        <p:pic>
          <p:nvPicPr>
            <p:cNvPr id="5132" name="Picture 59" descr="http://202.205.107.80/wangshangjiaoxue/kejian/daxuewuli/daxuewuli-fanshixi/wuli/17-2.files/slide0129_image009.gif"/>
            <p:cNvPicPr>
              <a:picLocks noChangeAspect="1" noChangeArrowheads="1"/>
            </p:cNvPicPr>
            <p:nvPr/>
          </p:nvPicPr>
          <p:blipFill>
            <a:blip r:embed="rId4" r:link="rId5" cstate="print"/>
            <a:srcRect/>
            <a:stretch>
              <a:fillRect/>
            </a:stretch>
          </p:blipFill>
          <p:spPr bwMode="auto">
            <a:xfrm>
              <a:off x="5121" y="2140"/>
              <a:ext cx="795" cy="2835"/>
            </a:xfrm>
            <a:prstGeom prst="rect">
              <a:avLst/>
            </a:prstGeom>
            <a:noFill/>
            <a:ln w="9525">
              <a:noFill/>
              <a:miter lim="800000"/>
              <a:headEnd/>
              <a:tailEnd/>
            </a:ln>
          </p:spPr>
        </p:pic>
        <p:pic>
          <p:nvPicPr>
            <p:cNvPr id="5133" name="Picture 60" descr="http://202.205.107.80/wangshangjiaoxue/kejian/daxuewuli/daxuewuli-fanshixi/wuli/17-2.files/slide0129_image013.gif"/>
            <p:cNvPicPr>
              <a:picLocks noChangeAspect="1" noChangeArrowheads="1"/>
            </p:cNvPicPr>
            <p:nvPr/>
          </p:nvPicPr>
          <p:blipFill>
            <a:blip r:embed="rId6" r:link="rId7" cstate="print"/>
            <a:srcRect/>
            <a:stretch>
              <a:fillRect/>
            </a:stretch>
          </p:blipFill>
          <p:spPr bwMode="auto">
            <a:xfrm>
              <a:off x="4581" y="2919"/>
              <a:ext cx="1320" cy="1245"/>
            </a:xfrm>
            <a:prstGeom prst="rect">
              <a:avLst/>
            </a:prstGeom>
            <a:noFill/>
            <a:ln w="9525">
              <a:noFill/>
              <a:miter lim="800000"/>
              <a:headEnd/>
              <a:tailEnd/>
            </a:ln>
          </p:spPr>
        </p:pic>
      </p:grpSp>
      <p:sp>
        <p:nvSpPr>
          <p:cNvPr id="25665" name="Text Box 65"/>
          <p:cNvSpPr txBox="1">
            <a:spLocks noChangeArrowheads="1"/>
          </p:cNvSpPr>
          <p:nvPr/>
        </p:nvSpPr>
        <p:spPr bwMode="auto">
          <a:xfrm>
            <a:off x="609600" y="4114800"/>
            <a:ext cx="7961313" cy="1844675"/>
          </a:xfrm>
          <a:prstGeom prst="rect">
            <a:avLst/>
          </a:prstGeom>
          <a:noFill/>
          <a:ln w="9525">
            <a:noFill/>
            <a:miter lim="800000"/>
            <a:headEnd/>
            <a:tailEnd/>
          </a:ln>
        </p:spPr>
        <p:txBody>
          <a:bodyPr>
            <a:spAutoFit/>
          </a:bodyPr>
          <a:lstStyle/>
          <a:p>
            <a:pPr>
              <a:lnSpc>
                <a:spcPct val="120000"/>
              </a:lnSpc>
              <a:spcBef>
                <a:spcPct val="50000"/>
              </a:spcBef>
            </a:pPr>
            <a:r>
              <a:rPr lang="en-US" altLang="zh-CN" sz="3200" b="1">
                <a:solidFill>
                  <a:srgbClr val="CC0000"/>
                </a:solidFill>
                <a:latin typeface="宋体" pitchFamily="2" charset="-122"/>
              </a:rPr>
              <a:t>    </a:t>
            </a:r>
            <a:r>
              <a:rPr lang="zh-CN" altLang="en-US" sz="3200" b="1">
                <a:latin typeface="宋体" pitchFamily="2" charset="-122"/>
              </a:rPr>
              <a:t>光在传播过程中若遇到尺寸比光的波长大得不多的障碍物时，光会传到障碍物的阴影区并形成明暗变化的光强分布的现象</a:t>
            </a:r>
            <a:endParaRPr lang="zh-CN" altLang="en-US" sz="3200" b="1">
              <a:latin typeface="Times New Roman" pitchFamily="18" charset="0"/>
            </a:endParaRPr>
          </a:p>
        </p:txBody>
      </p:sp>
      <p:grpSp>
        <p:nvGrpSpPr>
          <p:cNvPr id="3" name="Group 69"/>
          <p:cNvGrpSpPr>
            <a:grpSpLocks/>
          </p:cNvGrpSpPr>
          <p:nvPr/>
        </p:nvGrpSpPr>
        <p:grpSpPr bwMode="auto">
          <a:xfrm>
            <a:off x="4648200" y="1663700"/>
            <a:ext cx="2971800" cy="2209800"/>
            <a:chOff x="2928" y="1048"/>
            <a:chExt cx="1872" cy="1392"/>
          </a:xfrm>
        </p:grpSpPr>
        <p:pic>
          <p:nvPicPr>
            <p:cNvPr id="5127" name="Picture 62" descr="http://202.205.107.80/wangshangjiaoxue/kejian/daxuewuli/daxuewuli-fanshixi/wuli/17-2.files/slide0129_image010.gif"/>
            <p:cNvPicPr>
              <a:picLocks noChangeAspect="1" noChangeArrowheads="1"/>
            </p:cNvPicPr>
            <p:nvPr/>
          </p:nvPicPr>
          <p:blipFill>
            <a:blip r:embed="rId8" r:link="rId9" cstate="print"/>
            <a:srcRect/>
            <a:stretch>
              <a:fillRect/>
            </a:stretch>
          </p:blipFill>
          <p:spPr bwMode="auto">
            <a:xfrm>
              <a:off x="3327" y="1123"/>
              <a:ext cx="498" cy="1262"/>
            </a:xfrm>
            <a:prstGeom prst="rect">
              <a:avLst/>
            </a:prstGeom>
            <a:noFill/>
            <a:ln w="9525">
              <a:noFill/>
              <a:miter lim="800000"/>
              <a:headEnd/>
              <a:tailEnd/>
            </a:ln>
          </p:spPr>
        </p:pic>
        <p:pic>
          <p:nvPicPr>
            <p:cNvPr id="5128" name="Picture 63" descr="http://202.205.107.80/wangshangjiaoxue/kejian/daxuewuli/daxuewuli-fanshixi/wuli/17-2.files/slide0129_image012.gif"/>
            <p:cNvPicPr>
              <a:picLocks noChangeAspect="1" noChangeArrowheads="1"/>
            </p:cNvPicPr>
            <p:nvPr/>
          </p:nvPicPr>
          <p:blipFill>
            <a:blip r:embed="rId10" r:link="rId11" cstate="print"/>
            <a:srcRect/>
            <a:stretch>
              <a:fillRect/>
            </a:stretch>
          </p:blipFill>
          <p:spPr bwMode="auto">
            <a:xfrm>
              <a:off x="2928" y="1320"/>
              <a:ext cx="875" cy="757"/>
            </a:xfrm>
            <a:prstGeom prst="rect">
              <a:avLst/>
            </a:prstGeom>
            <a:noFill/>
            <a:ln w="9525">
              <a:noFill/>
              <a:miter lim="800000"/>
              <a:headEnd/>
              <a:tailEnd/>
            </a:ln>
          </p:spPr>
        </p:pic>
        <p:pic>
          <p:nvPicPr>
            <p:cNvPr id="5129" name="Picture 64" descr="http://202.205.107.80/wangshangjiaoxue/kejian/daxuewuli/daxuewuli-fanshixi/wuli/17-2.files/slide0129_image011.gif"/>
            <p:cNvPicPr>
              <a:picLocks noChangeAspect="1" noChangeArrowheads="1"/>
            </p:cNvPicPr>
            <p:nvPr/>
          </p:nvPicPr>
          <p:blipFill>
            <a:blip r:embed="rId12" r:link="rId13" cstate="print"/>
            <a:srcRect/>
            <a:stretch>
              <a:fillRect/>
            </a:stretch>
          </p:blipFill>
          <p:spPr bwMode="auto">
            <a:xfrm>
              <a:off x="3991" y="1048"/>
              <a:ext cx="809" cy="1392"/>
            </a:xfrm>
            <a:prstGeom prst="rect">
              <a:avLst/>
            </a:prstGeom>
            <a:noFill/>
            <a:ln w="9525">
              <a:noFill/>
              <a:miter lim="800000"/>
              <a:headEnd/>
              <a:tailEnd/>
            </a:ln>
          </p:spPr>
        </p:pic>
        <p:pic>
          <p:nvPicPr>
            <p:cNvPr id="5130" name="Picture 68" descr="http://202.205.107.80/wangshangjiaoxue/kejian/daxuewuli/daxuewuli-fanshixi/wuli/17-2.files/slide0129_image012.gif"/>
            <p:cNvPicPr>
              <a:picLocks noChangeAspect="1" noChangeArrowheads="1"/>
            </p:cNvPicPr>
            <p:nvPr/>
          </p:nvPicPr>
          <p:blipFill>
            <a:blip r:embed="rId10" r:link="rId11" cstate="print"/>
            <a:srcRect/>
            <a:stretch>
              <a:fillRect/>
            </a:stretch>
          </p:blipFill>
          <p:spPr bwMode="auto">
            <a:xfrm>
              <a:off x="2928" y="1395"/>
              <a:ext cx="875" cy="75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665"/>
                                        </p:tgtEl>
                                        <p:attrNameLst>
                                          <p:attrName>style.visibility</p:attrName>
                                        </p:attrNameLst>
                                      </p:cBhvr>
                                      <p:to>
                                        <p:strVal val="visible"/>
                                      </p:to>
                                    </p:set>
                                    <p:animEffect transition="in" filter="blinds(vertical)">
                                      <p:cBhvr>
                                        <p:cTn id="7" dur="500"/>
                                        <p:tgtEl>
                                          <p:spTgt spid="25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153D81B6-9973-43F2-9BCA-F90FE85EB730}" type="slidenum">
              <a:rPr lang="en-US" altLang="zh-CN"/>
              <a:pPr/>
              <a:t>50</a:t>
            </a:fld>
            <a:endParaRPr lang="en-US" altLang="zh-CN"/>
          </a:p>
        </p:txBody>
      </p:sp>
      <p:sp>
        <p:nvSpPr>
          <p:cNvPr id="48132" name="Text Box 1028"/>
          <p:cNvSpPr txBox="1">
            <a:spLocks noChangeArrowheads="1"/>
          </p:cNvSpPr>
          <p:nvPr/>
        </p:nvSpPr>
        <p:spPr bwMode="auto">
          <a:xfrm>
            <a:off x="762000" y="1076325"/>
            <a:ext cx="2743200" cy="676275"/>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2"/>
              </a:buBlip>
            </a:pPr>
            <a:r>
              <a:rPr lang="zh-CN" altLang="en-US" sz="3200" b="1">
                <a:solidFill>
                  <a:srgbClr val="CC0000"/>
                </a:solidFill>
              </a:rPr>
              <a:t>　光谱分析</a:t>
            </a:r>
          </a:p>
        </p:txBody>
      </p:sp>
      <p:sp>
        <p:nvSpPr>
          <p:cNvPr id="48133" name="Text Box 1029"/>
          <p:cNvSpPr txBox="1">
            <a:spLocks noChangeArrowheads="1"/>
          </p:cNvSpPr>
          <p:nvPr/>
        </p:nvSpPr>
        <p:spPr bwMode="auto">
          <a:xfrm>
            <a:off x="685800" y="2009775"/>
            <a:ext cx="8458200" cy="3162300"/>
          </a:xfrm>
          <a:prstGeom prst="rect">
            <a:avLst/>
          </a:prstGeom>
          <a:noFill/>
          <a:ln w="9525">
            <a:noFill/>
            <a:miter lim="800000"/>
            <a:headEnd/>
            <a:tailEnd type="none" w="sm" len="lg"/>
          </a:ln>
          <a:effectLst/>
        </p:spPr>
        <p:txBody>
          <a:bodyPr>
            <a:spAutoFit/>
          </a:bodyPr>
          <a:lstStyle/>
          <a:p>
            <a:pPr>
              <a:lnSpc>
                <a:spcPct val="120000"/>
              </a:lnSpc>
              <a:spcBef>
                <a:spcPct val="50000"/>
              </a:spcBef>
            </a:pPr>
            <a:r>
              <a:rPr lang="zh-CN" altLang="en-US" sz="3200" b="1"/>
              <a:t>　　由于不同元素（或化合物）各有自己特</a:t>
            </a:r>
          </a:p>
          <a:p>
            <a:pPr>
              <a:lnSpc>
                <a:spcPct val="120000"/>
              </a:lnSpc>
              <a:spcBef>
                <a:spcPct val="50000"/>
              </a:spcBef>
            </a:pPr>
            <a:r>
              <a:rPr lang="zh-CN" altLang="en-US" sz="3200" b="1"/>
              <a:t>定的光谱，所以由谱线的成分，可分析出发</a:t>
            </a:r>
          </a:p>
          <a:p>
            <a:pPr>
              <a:lnSpc>
                <a:spcPct val="120000"/>
              </a:lnSpc>
              <a:spcBef>
                <a:spcPct val="50000"/>
              </a:spcBef>
            </a:pPr>
            <a:r>
              <a:rPr lang="zh-CN" altLang="en-US" sz="3200" b="1"/>
              <a:t>光物质所含的元素或化合物；还可从谱线的</a:t>
            </a:r>
          </a:p>
          <a:p>
            <a:pPr>
              <a:lnSpc>
                <a:spcPct val="120000"/>
              </a:lnSpc>
              <a:spcBef>
                <a:spcPct val="50000"/>
              </a:spcBef>
            </a:pPr>
            <a:r>
              <a:rPr lang="zh-CN" altLang="en-US" sz="3200" b="1"/>
              <a:t>强度定量分析出元素的含量</a:t>
            </a:r>
            <a:r>
              <a:rPr lang="en-US" altLang="zh-CN" sz="32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linds(horizontal)">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blinds(horizontal)">
                                      <p:cBhvr>
                                        <p:cTn id="1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p:cNvSpPr>
            <a:spLocks noGrp="1"/>
          </p:cNvSpPr>
          <p:nvPr>
            <p:ph type="sldNum" sz="quarter" idx="10"/>
          </p:nvPr>
        </p:nvSpPr>
        <p:spPr/>
        <p:txBody>
          <a:bodyPr/>
          <a:lstStyle/>
          <a:p>
            <a:fld id="{1DA87CDB-0224-4FAE-903E-53F4B8EAC7BA}" type="slidenum">
              <a:rPr lang="en-US" altLang="zh-CN"/>
              <a:pPr/>
              <a:t>51</a:t>
            </a:fld>
            <a:endParaRPr lang="en-US" altLang="zh-CN"/>
          </a:p>
        </p:txBody>
      </p:sp>
      <p:sp>
        <p:nvSpPr>
          <p:cNvPr id="43010" name="Text Box 2"/>
          <p:cNvSpPr txBox="1">
            <a:spLocks noChangeArrowheads="1"/>
          </p:cNvSpPr>
          <p:nvPr/>
        </p:nvSpPr>
        <p:spPr bwMode="auto">
          <a:xfrm>
            <a:off x="533400" y="914400"/>
            <a:ext cx="8458200" cy="1066800"/>
          </a:xfrm>
          <a:prstGeom prst="rect">
            <a:avLst/>
          </a:prstGeom>
          <a:noFill/>
          <a:ln w="9525">
            <a:noFill/>
            <a:miter lim="800000"/>
            <a:headEnd/>
            <a:tailEnd type="none" w="sm" len="lg"/>
          </a:ln>
          <a:effectLst/>
        </p:spPr>
        <p:txBody>
          <a:bodyPr>
            <a:spAutoFit/>
          </a:bodyPr>
          <a:lstStyle/>
          <a:p>
            <a:pPr>
              <a:spcBef>
                <a:spcPct val="50000"/>
              </a:spcBef>
            </a:pPr>
            <a:r>
              <a:rPr lang="en-US" altLang="zh-CN" sz="3200" b="1"/>
              <a:t>       </a:t>
            </a:r>
            <a:r>
              <a:rPr lang="zh-CN" altLang="en-US" sz="3200" b="1">
                <a:solidFill>
                  <a:srgbClr val="CC0000"/>
                </a:solidFill>
              </a:rPr>
              <a:t>例</a:t>
            </a:r>
            <a:r>
              <a:rPr lang="en-US" altLang="zh-CN" sz="3200" b="1">
                <a:solidFill>
                  <a:srgbClr val="CC0000"/>
                </a:solidFill>
                <a:latin typeface="Times New Roman" pitchFamily="18" charset="0"/>
              </a:rPr>
              <a:t>1</a:t>
            </a:r>
            <a:r>
              <a:rPr lang="en-US" altLang="zh-CN" sz="3200" b="1"/>
              <a:t>   </a:t>
            </a:r>
            <a:r>
              <a:rPr lang="zh-CN" altLang="en-US" sz="3200" b="1"/>
              <a:t>用白光垂直照射在每厘米有</a:t>
            </a:r>
            <a:r>
              <a:rPr lang="en-US" altLang="zh-CN" sz="3200">
                <a:latin typeface="Times New Roman" pitchFamily="18" charset="0"/>
              </a:rPr>
              <a:t>6500</a:t>
            </a:r>
            <a:r>
              <a:rPr lang="zh-CN" altLang="en-US" sz="3200" b="1"/>
              <a:t>条刻痕的平面光栅上，求第三级光谱的张角</a:t>
            </a:r>
            <a:r>
              <a:rPr lang="en-US" altLang="zh-CN" sz="3200" b="1">
                <a:latin typeface="Times New Roman" pitchFamily="18" charset="0"/>
              </a:rPr>
              <a:t>.</a:t>
            </a:r>
          </a:p>
        </p:txBody>
      </p:sp>
      <p:sp>
        <p:nvSpPr>
          <p:cNvPr id="43011" name="Text Box 3"/>
          <p:cNvSpPr txBox="1">
            <a:spLocks noChangeArrowheads="1"/>
          </p:cNvSpPr>
          <p:nvPr/>
        </p:nvSpPr>
        <p:spPr bwMode="auto">
          <a:xfrm>
            <a:off x="1306513" y="2057400"/>
            <a:ext cx="20574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解</a:t>
            </a:r>
          </a:p>
        </p:txBody>
      </p:sp>
      <p:graphicFrame>
        <p:nvGraphicFramePr>
          <p:cNvPr id="61440" name="Object 0"/>
          <p:cNvGraphicFramePr>
            <a:graphicFrameLocks noChangeAspect="1"/>
          </p:cNvGraphicFramePr>
          <p:nvPr/>
        </p:nvGraphicFramePr>
        <p:xfrm>
          <a:off x="2057400" y="2217738"/>
          <a:ext cx="3067050" cy="477837"/>
        </p:xfrm>
        <a:graphic>
          <a:graphicData uri="http://schemas.openxmlformats.org/presentationml/2006/ole">
            <p:oleObj spid="_x0000_s56337" name="Equation" r:id="rId3" imgW="1142504" imgH="177723" progId="Equation.3">
              <p:embed/>
            </p:oleObj>
          </a:graphicData>
        </a:graphic>
      </p:graphicFrame>
      <p:graphicFrame>
        <p:nvGraphicFramePr>
          <p:cNvPr id="61441" name="Object 1"/>
          <p:cNvGraphicFramePr>
            <a:graphicFrameLocks noChangeAspect="1"/>
          </p:cNvGraphicFramePr>
          <p:nvPr/>
        </p:nvGraphicFramePr>
        <p:xfrm>
          <a:off x="5410200" y="2216150"/>
          <a:ext cx="3227388" cy="495300"/>
        </p:xfrm>
        <a:graphic>
          <a:graphicData uri="http://schemas.openxmlformats.org/presentationml/2006/ole">
            <p:oleObj spid="_x0000_s56338" name="Equation" r:id="rId4" imgW="1155199" imgH="177723" progId="Equation.3">
              <p:embed/>
            </p:oleObj>
          </a:graphicData>
        </a:graphic>
      </p:graphicFrame>
      <p:grpSp>
        <p:nvGrpSpPr>
          <p:cNvPr id="2" name="Group 6"/>
          <p:cNvGrpSpPr>
            <a:grpSpLocks/>
          </p:cNvGrpSpPr>
          <p:nvPr/>
        </p:nvGrpSpPr>
        <p:grpSpPr bwMode="auto">
          <a:xfrm>
            <a:off x="952500" y="4589463"/>
            <a:ext cx="7429500" cy="1125537"/>
            <a:chOff x="192" y="2064"/>
            <a:chExt cx="4656" cy="670"/>
          </a:xfrm>
        </p:grpSpPr>
        <p:graphicFrame>
          <p:nvGraphicFramePr>
            <p:cNvPr id="61444" name="Object 4"/>
            <p:cNvGraphicFramePr>
              <a:graphicFrameLocks noChangeAspect="1"/>
            </p:cNvGraphicFramePr>
            <p:nvPr/>
          </p:nvGraphicFramePr>
          <p:xfrm>
            <a:off x="768" y="2064"/>
            <a:ext cx="4080" cy="670"/>
          </p:xfrm>
          <a:graphic>
            <a:graphicData uri="http://schemas.openxmlformats.org/presentationml/2006/ole">
              <p:oleObj spid="_x0000_s56339" name="Equation" r:id="rId5" imgW="5041900" imgH="825500" progId="Equation.3">
                <p:embed/>
              </p:oleObj>
            </a:graphicData>
          </a:graphic>
        </p:graphicFrame>
        <p:sp>
          <p:nvSpPr>
            <p:cNvPr id="43016" name="Text Box 8"/>
            <p:cNvSpPr txBox="1">
              <a:spLocks noChangeArrowheads="1"/>
            </p:cNvSpPr>
            <p:nvPr/>
          </p:nvSpPr>
          <p:spPr bwMode="auto">
            <a:xfrm>
              <a:off x="192" y="2217"/>
              <a:ext cx="1056" cy="345"/>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红光</a:t>
              </a:r>
            </a:p>
          </p:txBody>
        </p:sp>
      </p:grpSp>
      <p:grpSp>
        <p:nvGrpSpPr>
          <p:cNvPr id="3" name="Group 16"/>
          <p:cNvGrpSpPr>
            <a:grpSpLocks/>
          </p:cNvGrpSpPr>
          <p:nvPr/>
        </p:nvGrpSpPr>
        <p:grpSpPr bwMode="auto">
          <a:xfrm>
            <a:off x="914400" y="2760663"/>
            <a:ext cx="7162800" cy="1125537"/>
            <a:chOff x="192" y="1431"/>
            <a:chExt cx="4080" cy="656"/>
          </a:xfrm>
        </p:grpSpPr>
        <p:graphicFrame>
          <p:nvGraphicFramePr>
            <p:cNvPr id="61443" name="Object 3"/>
            <p:cNvGraphicFramePr>
              <a:graphicFrameLocks noChangeAspect="1"/>
            </p:cNvGraphicFramePr>
            <p:nvPr/>
          </p:nvGraphicFramePr>
          <p:xfrm>
            <a:off x="768" y="1431"/>
            <a:ext cx="3504" cy="656"/>
          </p:xfrm>
          <a:graphic>
            <a:graphicData uri="http://schemas.openxmlformats.org/presentationml/2006/ole">
              <p:oleObj spid="_x0000_s56340" name="Equation" r:id="rId6" imgW="4419600" imgH="825500" progId="Equation.3">
                <p:embed/>
              </p:oleObj>
            </a:graphicData>
          </a:graphic>
        </p:graphicFrame>
        <p:sp>
          <p:nvSpPr>
            <p:cNvPr id="43026" name="Text Box 18"/>
            <p:cNvSpPr txBox="1">
              <a:spLocks noChangeArrowheads="1"/>
            </p:cNvSpPr>
            <p:nvPr/>
          </p:nvSpPr>
          <p:spPr bwMode="auto">
            <a:xfrm>
              <a:off x="192" y="1584"/>
              <a:ext cx="1056" cy="3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6600CC"/>
                  </a:solidFill>
                </a:rPr>
                <a:t>紫光 </a:t>
              </a:r>
            </a:p>
          </p:txBody>
        </p:sp>
      </p:grpSp>
      <p:graphicFrame>
        <p:nvGraphicFramePr>
          <p:cNvPr id="61442" name="Object 2"/>
          <p:cNvGraphicFramePr>
            <a:graphicFrameLocks noChangeAspect="1"/>
          </p:cNvGraphicFramePr>
          <p:nvPr/>
        </p:nvGraphicFramePr>
        <p:xfrm>
          <a:off x="2286000" y="3976688"/>
          <a:ext cx="1676400" cy="528637"/>
        </p:xfrm>
        <a:graphic>
          <a:graphicData uri="http://schemas.openxmlformats.org/presentationml/2006/ole">
            <p:oleObj spid="_x0000_s56341" name="Equation" r:id="rId7" imgW="1345616" imgH="406224" progId="Equation.3">
              <p:embed/>
            </p:oleObj>
          </a:graphicData>
        </a:graphic>
      </p:graphicFrame>
      <p:sp>
        <p:nvSpPr>
          <p:cNvPr id="43028" name="Text Box 20"/>
          <p:cNvSpPr txBox="1">
            <a:spLocks noChangeArrowheads="1"/>
          </p:cNvSpPr>
          <p:nvPr/>
        </p:nvSpPr>
        <p:spPr bwMode="auto">
          <a:xfrm>
            <a:off x="2286000" y="5653088"/>
            <a:ext cx="16002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不可见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0"/>
                                        </p:tgtEl>
                                        <p:attrNameLst>
                                          <p:attrName>style.visibility</p:attrName>
                                        </p:attrNameLst>
                                      </p:cBhvr>
                                      <p:to>
                                        <p:strVal val="visible"/>
                                      </p:to>
                                    </p:set>
                                    <p:animEffect transition="in" filter="blinds(horizontal)">
                                      <p:cBhvr>
                                        <p:cTn id="7" dur="500"/>
                                        <p:tgtEl>
                                          <p:spTgt spid="61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1"/>
                                        </p:tgtEl>
                                        <p:attrNameLst>
                                          <p:attrName>style.visibility</p:attrName>
                                        </p:attrNameLst>
                                      </p:cBhvr>
                                      <p:to>
                                        <p:strVal val="visible"/>
                                      </p:to>
                                    </p:set>
                                    <p:animEffect transition="in" filter="blinds(horizontal)">
                                      <p:cBhvr>
                                        <p:cTn id="12" dur="500"/>
                                        <p:tgtEl>
                                          <p:spTgt spid="614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2"/>
                                        </p:tgtEl>
                                        <p:attrNameLst>
                                          <p:attrName>style.visibility</p:attrName>
                                        </p:attrNameLst>
                                      </p:cBhvr>
                                      <p:to>
                                        <p:strVal val="visible"/>
                                      </p:to>
                                    </p:set>
                                    <p:animEffect transition="in" filter="blinds(horizontal)">
                                      <p:cBhvr>
                                        <p:cTn id="22" dur="500"/>
                                        <p:tgtEl>
                                          <p:spTgt spid="614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028"/>
                                        </p:tgtEl>
                                        <p:attrNameLst>
                                          <p:attrName>style.visibility</p:attrName>
                                        </p:attrNameLst>
                                      </p:cBhvr>
                                      <p:to>
                                        <p:strVal val="visible"/>
                                      </p:to>
                                    </p:set>
                                    <p:animEffect transition="in" filter="blinds(horizontal)">
                                      <p:cBhvr>
                                        <p:cTn id="32" dur="500"/>
                                        <p:tgtEl>
                                          <p:spTgt spid="4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4EC6822C-7785-45B6-93D5-5D753CF1B28F}" type="slidenum">
              <a:rPr lang="en-US" altLang="zh-CN"/>
              <a:pPr/>
              <a:t>52</a:t>
            </a:fld>
            <a:endParaRPr lang="en-US" altLang="zh-CN"/>
          </a:p>
        </p:txBody>
      </p:sp>
      <p:sp>
        <p:nvSpPr>
          <p:cNvPr id="49162" name="Text Box 10"/>
          <p:cNvSpPr txBox="1">
            <a:spLocks noChangeArrowheads="1"/>
          </p:cNvSpPr>
          <p:nvPr/>
        </p:nvSpPr>
        <p:spPr bwMode="auto">
          <a:xfrm>
            <a:off x="762000" y="1066800"/>
            <a:ext cx="51054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t>第</a:t>
            </a:r>
            <a:r>
              <a:rPr lang="zh-CN" altLang="en-US" sz="3200" b="1">
                <a:solidFill>
                  <a:srgbClr val="CC0000"/>
                </a:solidFill>
              </a:rPr>
              <a:t>三</a:t>
            </a:r>
            <a:r>
              <a:rPr lang="zh-CN" altLang="en-US" sz="3200" b="1"/>
              <a:t>级光谱的</a:t>
            </a:r>
            <a:r>
              <a:rPr lang="zh-CN" altLang="en-US" sz="3200" b="1">
                <a:solidFill>
                  <a:srgbClr val="CC0000"/>
                </a:solidFill>
              </a:rPr>
              <a:t>张角</a:t>
            </a:r>
          </a:p>
        </p:txBody>
      </p:sp>
      <p:graphicFrame>
        <p:nvGraphicFramePr>
          <p:cNvPr id="49163" name="Object 11"/>
          <p:cNvGraphicFramePr>
            <a:graphicFrameLocks noChangeAspect="1"/>
          </p:cNvGraphicFramePr>
          <p:nvPr/>
        </p:nvGraphicFramePr>
        <p:xfrm>
          <a:off x="1524000" y="1912938"/>
          <a:ext cx="4953000" cy="463550"/>
        </p:xfrm>
        <a:graphic>
          <a:graphicData uri="http://schemas.openxmlformats.org/presentationml/2006/ole">
            <p:oleObj spid="_x0000_s57355" name="Equation" r:id="rId3" imgW="3644900" imgH="342900" progId="Equation.3">
              <p:embed/>
            </p:oleObj>
          </a:graphicData>
        </a:graphic>
      </p:graphicFrame>
      <p:sp>
        <p:nvSpPr>
          <p:cNvPr id="49164" name="Text Box 12"/>
          <p:cNvSpPr txBox="1">
            <a:spLocks noChangeArrowheads="1"/>
          </p:cNvSpPr>
          <p:nvPr/>
        </p:nvSpPr>
        <p:spPr bwMode="auto">
          <a:xfrm>
            <a:off x="762000" y="2697163"/>
            <a:ext cx="73914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t>第三级光谱所能出现的最大波长</a:t>
            </a:r>
          </a:p>
        </p:txBody>
      </p:sp>
      <p:graphicFrame>
        <p:nvGraphicFramePr>
          <p:cNvPr id="49165" name="Object 13"/>
          <p:cNvGraphicFramePr>
            <a:graphicFrameLocks noChangeAspect="1"/>
          </p:cNvGraphicFramePr>
          <p:nvPr/>
        </p:nvGraphicFramePr>
        <p:xfrm>
          <a:off x="1524000" y="3657600"/>
          <a:ext cx="2895600" cy="1114425"/>
        </p:xfrm>
        <a:graphic>
          <a:graphicData uri="http://schemas.openxmlformats.org/presentationml/2006/ole">
            <p:oleObj spid="_x0000_s57356" name="Equation" r:id="rId4" imgW="1180588" imgH="418918" progId="Equation.3">
              <p:embed/>
            </p:oleObj>
          </a:graphicData>
        </a:graphic>
      </p:graphicFrame>
      <p:graphicFrame>
        <p:nvGraphicFramePr>
          <p:cNvPr id="49166" name="Object 14"/>
          <p:cNvGraphicFramePr>
            <a:graphicFrameLocks noChangeAspect="1"/>
          </p:cNvGraphicFramePr>
          <p:nvPr/>
        </p:nvGraphicFramePr>
        <p:xfrm>
          <a:off x="4368800" y="3762375"/>
          <a:ext cx="2921000" cy="1038225"/>
        </p:xfrm>
        <a:graphic>
          <a:graphicData uri="http://schemas.openxmlformats.org/presentationml/2006/ole">
            <p:oleObj spid="_x0000_s57357" name="Equation" r:id="rId5" imgW="1104900" imgH="393700" progId="Equation.3">
              <p:embed/>
            </p:oleObj>
          </a:graphicData>
        </a:graphic>
      </p:graphicFrame>
      <p:sp>
        <p:nvSpPr>
          <p:cNvPr id="49167" name="Text Box 15"/>
          <p:cNvSpPr txBox="1">
            <a:spLocks noChangeArrowheads="1"/>
          </p:cNvSpPr>
          <p:nvPr/>
        </p:nvSpPr>
        <p:spPr bwMode="auto">
          <a:xfrm>
            <a:off x="5334000" y="4800600"/>
            <a:ext cx="1219200" cy="588963"/>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type="none" w="sm" len="lg"/>
          </a:ln>
          <a:effectLst/>
        </p:spPr>
        <p:txBody>
          <a:bodyPr>
            <a:spAutoFit/>
          </a:bodyPr>
          <a:lstStyle/>
          <a:p>
            <a:pPr algn="ctr">
              <a:spcBef>
                <a:spcPct val="50000"/>
              </a:spcBef>
            </a:pPr>
            <a:r>
              <a:rPr lang="zh-CN" altLang="en-US" sz="3200" b="1">
                <a:solidFill>
                  <a:srgbClr val="009900"/>
                </a:solidFill>
              </a:rPr>
              <a:t>绿光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blinds(vertical)">
                                      <p:cBhvr>
                                        <p:cTn id="7" dur="500"/>
                                        <p:tgtEl>
                                          <p:spTgt spid="49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9163"/>
                                        </p:tgtEl>
                                        <p:attrNameLst>
                                          <p:attrName>style.visibility</p:attrName>
                                        </p:attrNameLst>
                                      </p:cBhvr>
                                      <p:to>
                                        <p:strVal val="visible"/>
                                      </p:to>
                                    </p:set>
                                    <p:animEffect transition="in" filter="blinds(vertical)">
                                      <p:cBhvr>
                                        <p:cTn id="12" dur="500"/>
                                        <p:tgtEl>
                                          <p:spTgt spid="491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64"/>
                                        </p:tgtEl>
                                        <p:attrNameLst>
                                          <p:attrName>style.visibility</p:attrName>
                                        </p:attrNameLst>
                                      </p:cBhvr>
                                      <p:to>
                                        <p:strVal val="visible"/>
                                      </p:to>
                                    </p:set>
                                    <p:animEffect transition="in" filter="blinds(horizontal)">
                                      <p:cBhvr>
                                        <p:cTn id="17" dur="500"/>
                                        <p:tgtEl>
                                          <p:spTgt spid="491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65"/>
                                        </p:tgtEl>
                                        <p:attrNameLst>
                                          <p:attrName>style.visibility</p:attrName>
                                        </p:attrNameLst>
                                      </p:cBhvr>
                                      <p:to>
                                        <p:strVal val="visible"/>
                                      </p:to>
                                    </p:set>
                                    <p:animEffect transition="in" filter="blinds(horizontal)">
                                      <p:cBhvr>
                                        <p:cTn id="22" dur="500"/>
                                        <p:tgtEl>
                                          <p:spTgt spid="491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66"/>
                                        </p:tgtEl>
                                        <p:attrNameLst>
                                          <p:attrName>style.visibility</p:attrName>
                                        </p:attrNameLst>
                                      </p:cBhvr>
                                      <p:to>
                                        <p:strVal val="visible"/>
                                      </p:to>
                                    </p:set>
                                    <p:animEffect transition="in" filter="blinds(horizontal)">
                                      <p:cBhvr>
                                        <p:cTn id="27" dur="500"/>
                                        <p:tgtEl>
                                          <p:spTgt spid="491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67"/>
                                        </p:tgtEl>
                                        <p:attrNameLst>
                                          <p:attrName>style.visibility</p:attrName>
                                        </p:attrNameLst>
                                      </p:cBhvr>
                                      <p:to>
                                        <p:strVal val="visible"/>
                                      </p:to>
                                    </p:set>
                                    <p:animEffect transition="in" filter="blinds(horizontal)">
                                      <p:cBhvr>
                                        <p:cTn id="32" dur="500"/>
                                        <p:tgtEl>
                                          <p:spTgt spid="49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utoUpdateAnimBg="0"/>
      <p:bldP spid="49164" grpId="0" autoUpdateAnimBg="0"/>
      <p:bldP spid="4916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1"/>
          <p:cNvSpPr>
            <a:spLocks noGrp="1"/>
          </p:cNvSpPr>
          <p:nvPr>
            <p:ph type="sldNum" sz="quarter" idx="10"/>
          </p:nvPr>
        </p:nvSpPr>
        <p:spPr/>
        <p:txBody>
          <a:bodyPr/>
          <a:lstStyle/>
          <a:p>
            <a:fld id="{40825713-6EA7-409D-AF1F-3A266273E09F}" type="slidenum">
              <a:rPr lang="en-US" altLang="zh-CN"/>
              <a:pPr/>
              <a:t>53</a:t>
            </a:fld>
            <a:endParaRPr lang="en-US" altLang="zh-CN"/>
          </a:p>
        </p:txBody>
      </p:sp>
      <p:sp>
        <p:nvSpPr>
          <p:cNvPr id="50178" name="Text Box 2"/>
          <p:cNvSpPr txBox="1">
            <a:spLocks noChangeArrowheads="1"/>
          </p:cNvSpPr>
          <p:nvPr/>
        </p:nvSpPr>
        <p:spPr bwMode="auto">
          <a:xfrm>
            <a:off x="609600" y="1600200"/>
            <a:ext cx="8534400" cy="12604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latin typeface="宋体" pitchFamily="2" charset="-122"/>
              </a:rPr>
              <a:t>    1885</a:t>
            </a:r>
            <a:r>
              <a:rPr lang="zh-CN" altLang="en-US" sz="3200" b="1">
                <a:latin typeface="宋体" pitchFamily="2" charset="-122"/>
              </a:rPr>
              <a:t>年</a:t>
            </a:r>
            <a:r>
              <a:rPr lang="zh-CN" altLang="en-US" sz="3200" b="1">
                <a:solidFill>
                  <a:srgbClr val="CC0000"/>
                </a:solidFill>
                <a:latin typeface="宋体" pitchFamily="2" charset="-122"/>
              </a:rPr>
              <a:t>伦琴</a:t>
            </a:r>
            <a:r>
              <a:rPr lang="zh-CN" altLang="en-US" sz="3200" b="1">
                <a:latin typeface="宋体" pitchFamily="2" charset="-122"/>
              </a:rPr>
              <a:t>发现，受高速电子撞击的金属会发射一种穿透性很强的射线称</a:t>
            </a:r>
            <a:r>
              <a:rPr lang="zh-CN" altLang="en-US" sz="3200" b="1">
                <a:solidFill>
                  <a:srgbClr val="CC0000"/>
                </a:solidFill>
                <a:latin typeface="Times New Roman" pitchFamily="18" charset="0"/>
              </a:rPr>
              <a:t>Ｘ</a:t>
            </a:r>
            <a:r>
              <a:rPr lang="zh-CN" altLang="en-US" sz="3200" b="1">
                <a:latin typeface="宋体" pitchFamily="2" charset="-122"/>
              </a:rPr>
              <a:t>射线</a:t>
            </a:r>
            <a:r>
              <a:rPr lang="en-US" altLang="zh-CN" sz="3200" b="1">
                <a:latin typeface="Times New Roman" pitchFamily="18" charset="0"/>
              </a:rPr>
              <a:t>.</a:t>
            </a:r>
          </a:p>
        </p:txBody>
      </p:sp>
      <p:grpSp>
        <p:nvGrpSpPr>
          <p:cNvPr id="2" name="Group 39"/>
          <p:cNvGrpSpPr>
            <a:grpSpLocks/>
          </p:cNvGrpSpPr>
          <p:nvPr/>
        </p:nvGrpSpPr>
        <p:grpSpPr bwMode="auto">
          <a:xfrm>
            <a:off x="1485900" y="2895600"/>
            <a:ext cx="6172200" cy="3124200"/>
            <a:chOff x="144" y="1008"/>
            <a:chExt cx="3888" cy="1968"/>
          </a:xfrm>
        </p:grpSpPr>
        <p:sp>
          <p:nvSpPr>
            <p:cNvPr id="50216" name="Rectangle 40"/>
            <p:cNvSpPr>
              <a:spLocks noChangeArrowheads="1"/>
            </p:cNvSpPr>
            <p:nvPr/>
          </p:nvSpPr>
          <p:spPr bwMode="auto">
            <a:xfrm>
              <a:off x="144" y="1008"/>
              <a:ext cx="3888" cy="1968"/>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0217" name="Oval 41"/>
            <p:cNvSpPr>
              <a:spLocks noChangeArrowheads="1"/>
            </p:cNvSpPr>
            <p:nvPr/>
          </p:nvSpPr>
          <p:spPr bwMode="auto">
            <a:xfrm>
              <a:off x="1536" y="1527"/>
              <a:ext cx="1248" cy="1056"/>
            </a:xfrm>
            <a:prstGeom prst="ellipse">
              <a:avLst/>
            </a:prstGeom>
            <a:noFill/>
            <a:ln w="28575">
              <a:solidFill>
                <a:schemeClr val="tx1"/>
              </a:solidFill>
              <a:round/>
              <a:headEnd/>
              <a:tailEnd/>
            </a:ln>
            <a:effectLst/>
          </p:spPr>
          <p:txBody>
            <a:bodyPr wrap="none" anchor="ctr"/>
            <a:lstStyle/>
            <a:p>
              <a:endParaRPr lang="zh-CN" altLang="en-US"/>
            </a:p>
          </p:txBody>
        </p:sp>
        <p:grpSp>
          <p:nvGrpSpPr>
            <p:cNvPr id="3" name="Group 42"/>
            <p:cNvGrpSpPr>
              <a:grpSpLocks/>
            </p:cNvGrpSpPr>
            <p:nvPr/>
          </p:nvGrpSpPr>
          <p:grpSpPr bwMode="auto">
            <a:xfrm>
              <a:off x="816" y="1860"/>
              <a:ext cx="960" cy="402"/>
              <a:chOff x="1056" y="1860"/>
              <a:chExt cx="960" cy="402"/>
            </a:xfrm>
          </p:grpSpPr>
          <p:grpSp>
            <p:nvGrpSpPr>
              <p:cNvPr id="4" name="Group 43"/>
              <p:cNvGrpSpPr>
                <a:grpSpLocks/>
              </p:cNvGrpSpPr>
              <p:nvPr/>
            </p:nvGrpSpPr>
            <p:grpSpPr bwMode="auto">
              <a:xfrm>
                <a:off x="1056" y="1872"/>
                <a:ext cx="960" cy="384"/>
                <a:chOff x="528" y="2160"/>
                <a:chExt cx="960" cy="384"/>
              </a:xfrm>
            </p:grpSpPr>
            <p:sp>
              <p:nvSpPr>
                <p:cNvPr id="50220" name="AutoShape 44"/>
                <p:cNvSpPr>
                  <a:spLocks noChangeArrowheads="1"/>
                </p:cNvSpPr>
                <p:nvPr/>
              </p:nvSpPr>
              <p:spPr bwMode="auto">
                <a:xfrm>
                  <a:off x="528" y="2208"/>
                  <a:ext cx="816" cy="288"/>
                </a:xfrm>
                <a:prstGeom prst="roundRect">
                  <a:avLst>
                    <a:gd name="adj" fmla="val 0"/>
                  </a:avLst>
                </a:prstGeom>
                <a:noFill/>
                <a:ln w="28575">
                  <a:solidFill>
                    <a:schemeClr val="tx1"/>
                  </a:solidFill>
                  <a:round/>
                  <a:headEnd/>
                  <a:tailEnd/>
                </a:ln>
                <a:effectLst/>
              </p:spPr>
              <p:txBody>
                <a:bodyPr wrap="none" anchor="ctr"/>
                <a:lstStyle/>
                <a:p>
                  <a:endParaRPr lang="zh-CN" altLang="en-US"/>
                </a:p>
              </p:txBody>
            </p:sp>
            <p:sp>
              <p:nvSpPr>
                <p:cNvPr id="50221" name="Rectangle 45"/>
                <p:cNvSpPr>
                  <a:spLocks noChangeArrowheads="1"/>
                </p:cNvSpPr>
                <p:nvPr/>
              </p:nvSpPr>
              <p:spPr bwMode="auto">
                <a:xfrm>
                  <a:off x="1200" y="2160"/>
                  <a:ext cx="288" cy="384"/>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50222" name="Freeform 46"/>
              <p:cNvSpPr>
                <a:spLocks/>
              </p:cNvSpPr>
              <p:nvPr/>
            </p:nvSpPr>
            <p:spPr bwMode="auto">
              <a:xfrm>
                <a:off x="1680" y="1860"/>
                <a:ext cx="135" cy="64"/>
              </a:xfrm>
              <a:custGeom>
                <a:avLst/>
                <a:gdLst/>
                <a:ahLst/>
                <a:cxnLst>
                  <a:cxn ang="0">
                    <a:pos x="135" y="0"/>
                  </a:cxn>
                  <a:cxn ang="0">
                    <a:pos x="93" y="54"/>
                  </a:cxn>
                  <a:cxn ang="0">
                    <a:pos x="0" y="60"/>
                  </a:cxn>
                </a:cxnLst>
                <a:rect l="0" t="0" r="r" b="b"/>
                <a:pathLst>
                  <a:path w="135" h="64">
                    <a:moveTo>
                      <a:pt x="135" y="0"/>
                    </a:moveTo>
                    <a:cubicBezTo>
                      <a:pt x="128" y="9"/>
                      <a:pt x="115" y="44"/>
                      <a:pt x="93" y="54"/>
                    </a:cubicBezTo>
                    <a:cubicBezTo>
                      <a:pt x="71" y="64"/>
                      <a:pt x="19" y="59"/>
                      <a:pt x="0" y="60"/>
                    </a:cubicBez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a:p>
            </p:txBody>
          </p:sp>
          <p:sp>
            <p:nvSpPr>
              <p:cNvPr id="50223" name="Freeform 47"/>
              <p:cNvSpPr>
                <a:spLocks/>
              </p:cNvSpPr>
              <p:nvPr/>
            </p:nvSpPr>
            <p:spPr bwMode="auto">
              <a:xfrm>
                <a:off x="1722" y="2205"/>
                <a:ext cx="102" cy="57"/>
              </a:xfrm>
              <a:custGeom>
                <a:avLst/>
                <a:gdLst/>
                <a:ahLst/>
                <a:cxnLst>
                  <a:cxn ang="0">
                    <a:pos x="102" y="57"/>
                  </a:cxn>
                  <a:cxn ang="0">
                    <a:pos x="81" y="9"/>
                  </a:cxn>
                  <a:cxn ang="0">
                    <a:pos x="0" y="3"/>
                  </a:cxn>
                </a:cxnLst>
                <a:rect l="0" t="0" r="r" b="b"/>
                <a:pathLst>
                  <a:path w="102" h="57">
                    <a:moveTo>
                      <a:pt x="102" y="57"/>
                    </a:moveTo>
                    <a:cubicBezTo>
                      <a:pt x="98" y="49"/>
                      <a:pt x="98" y="18"/>
                      <a:pt x="81" y="9"/>
                    </a:cubicBezTo>
                    <a:cubicBezTo>
                      <a:pt x="64" y="0"/>
                      <a:pt x="17" y="4"/>
                      <a:pt x="0" y="3"/>
                    </a:cubicBez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a:p>
            </p:txBody>
          </p:sp>
        </p:grpSp>
        <p:grpSp>
          <p:nvGrpSpPr>
            <p:cNvPr id="5" name="Group 48"/>
            <p:cNvGrpSpPr>
              <a:grpSpLocks/>
            </p:cNvGrpSpPr>
            <p:nvPr/>
          </p:nvGrpSpPr>
          <p:grpSpPr bwMode="auto">
            <a:xfrm>
              <a:off x="2592" y="1885"/>
              <a:ext cx="960" cy="336"/>
              <a:chOff x="2592" y="1990"/>
              <a:chExt cx="960" cy="336"/>
            </a:xfrm>
          </p:grpSpPr>
          <p:sp>
            <p:nvSpPr>
              <p:cNvPr id="50225" name="AutoShape 49"/>
              <p:cNvSpPr>
                <a:spLocks noChangeArrowheads="1"/>
              </p:cNvSpPr>
              <p:nvPr/>
            </p:nvSpPr>
            <p:spPr bwMode="auto">
              <a:xfrm>
                <a:off x="2640" y="2016"/>
                <a:ext cx="912" cy="288"/>
              </a:xfrm>
              <a:prstGeom prst="roundRect">
                <a:avLst>
                  <a:gd name="adj" fmla="val 50000"/>
                </a:avLst>
              </a:prstGeom>
              <a:noFill/>
              <a:ln w="28575">
                <a:solidFill>
                  <a:schemeClr val="tx1"/>
                </a:solidFill>
                <a:round/>
                <a:headEnd/>
                <a:tailEnd/>
              </a:ln>
              <a:effectLst/>
            </p:spPr>
            <p:txBody>
              <a:bodyPr wrap="none" anchor="ctr"/>
              <a:lstStyle/>
              <a:p>
                <a:endParaRPr lang="zh-CN" altLang="en-US"/>
              </a:p>
            </p:txBody>
          </p:sp>
          <p:sp>
            <p:nvSpPr>
              <p:cNvPr id="50226" name="Rectangle 50"/>
              <p:cNvSpPr>
                <a:spLocks noChangeArrowheads="1"/>
              </p:cNvSpPr>
              <p:nvPr/>
            </p:nvSpPr>
            <p:spPr bwMode="auto">
              <a:xfrm>
                <a:off x="2592" y="1990"/>
                <a:ext cx="288" cy="336"/>
              </a:xfrm>
              <a:prstGeom prst="rect">
                <a:avLst/>
              </a:prstGeom>
              <a:solidFill>
                <a:schemeClr val="bg1"/>
              </a:solidFill>
              <a:ln w="9525">
                <a:noFill/>
                <a:miter lim="800000"/>
                <a:headEnd/>
                <a:tailEnd type="none" w="sm" len="lg"/>
              </a:ln>
              <a:effectLst/>
            </p:spPr>
            <p:txBody>
              <a:bodyPr wrap="none" anchor="ctr"/>
              <a:lstStyle/>
              <a:p>
                <a:endParaRPr lang="zh-CN" altLang="en-US"/>
              </a:p>
            </p:txBody>
          </p:sp>
        </p:grpSp>
        <p:sp>
          <p:nvSpPr>
            <p:cNvPr id="50227" name="Freeform 51"/>
            <p:cNvSpPr>
              <a:spLocks/>
            </p:cNvSpPr>
            <p:nvPr/>
          </p:nvSpPr>
          <p:spPr bwMode="auto">
            <a:xfrm>
              <a:off x="2748" y="1878"/>
              <a:ext cx="150" cy="35"/>
            </a:xfrm>
            <a:custGeom>
              <a:avLst/>
              <a:gdLst/>
              <a:ahLst/>
              <a:cxnLst>
                <a:cxn ang="0">
                  <a:pos x="0" y="0"/>
                </a:cxn>
                <a:cxn ang="0">
                  <a:pos x="42" y="30"/>
                </a:cxn>
                <a:cxn ang="0">
                  <a:pos x="150" y="30"/>
                </a:cxn>
              </a:cxnLst>
              <a:rect l="0" t="0" r="r" b="b"/>
              <a:pathLst>
                <a:path w="150" h="35">
                  <a:moveTo>
                    <a:pt x="0" y="0"/>
                  </a:moveTo>
                  <a:cubicBezTo>
                    <a:pt x="7" y="5"/>
                    <a:pt x="17" y="25"/>
                    <a:pt x="42" y="30"/>
                  </a:cubicBezTo>
                  <a:cubicBezTo>
                    <a:pt x="67" y="35"/>
                    <a:pt x="128" y="30"/>
                    <a:pt x="150" y="30"/>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50228" name="Freeform 52"/>
            <p:cNvSpPr>
              <a:spLocks/>
            </p:cNvSpPr>
            <p:nvPr/>
          </p:nvSpPr>
          <p:spPr bwMode="auto">
            <a:xfrm>
              <a:off x="2736" y="2190"/>
              <a:ext cx="144" cy="78"/>
            </a:xfrm>
            <a:custGeom>
              <a:avLst/>
              <a:gdLst/>
              <a:ahLst/>
              <a:cxnLst>
                <a:cxn ang="0">
                  <a:pos x="0" y="78"/>
                </a:cxn>
                <a:cxn ang="0">
                  <a:pos x="48" y="12"/>
                </a:cxn>
                <a:cxn ang="0">
                  <a:pos x="144" y="9"/>
                </a:cxn>
              </a:cxnLst>
              <a:rect l="0" t="0" r="r" b="b"/>
              <a:pathLst>
                <a:path w="144" h="78">
                  <a:moveTo>
                    <a:pt x="0" y="78"/>
                  </a:moveTo>
                  <a:cubicBezTo>
                    <a:pt x="8" y="67"/>
                    <a:pt x="24" y="24"/>
                    <a:pt x="48" y="12"/>
                  </a:cubicBezTo>
                  <a:cubicBezTo>
                    <a:pt x="72" y="0"/>
                    <a:pt x="124" y="10"/>
                    <a:pt x="144" y="9"/>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50229" name="Rectangle 53" descr="上对角虚线"/>
            <p:cNvSpPr>
              <a:spLocks noChangeArrowheads="1"/>
            </p:cNvSpPr>
            <p:nvPr/>
          </p:nvSpPr>
          <p:spPr bwMode="auto">
            <a:xfrm>
              <a:off x="672" y="1959"/>
              <a:ext cx="1152" cy="48"/>
            </a:xfrm>
            <a:prstGeom prst="rect">
              <a:avLst/>
            </a:prstGeom>
            <a:pattFill prst="dashUpDiag">
              <a:fgClr>
                <a:schemeClr val="tx1"/>
              </a:fgClr>
              <a:bgClr>
                <a:schemeClr val="bg1"/>
              </a:bgClr>
            </a:pattFill>
            <a:ln w="9525">
              <a:solidFill>
                <a:schemeClr val="tx1"/>
              </a:solidFill>
              <a:miter lim="800000"/>
              <a:headEnd/>
              <a:tailEnd/>
            </a:ln>
            <a:effectLst/>
          </p:spPr>
          <p:txBody>
            <a:bodyPr wrap="none" anchor="ctr"/>
            <a:lstStyle/>
            <a:p>
              <a:endParaRPr lang="zh-CN" altLang="en-US"/>
            </a:p>
          </p:txBody>
        </p:sp>
        <p:sp>
          <p:nvSpPr>
            <p:cNvPr id="50230" name="Rectangle 54" descr="上对角虚线"/>
            <p:cNvSpPr>
              <a:spLocks noChangeArrowheads="1"/>
            </p:cNvSpPr>
            <p:nvPr/>
          </p:nvSpPr>
          <p:spPr bwMode="auto">
            <a:xfrm>
              <a:off x="672" y="2103"/>
              <a:ext cx="1296" cy="48"/>
            </a:xfrm>
            <a:prstGeom prst="rect">
              <a:avLst/>
            </a:prstGeom>
            <a:pattFill prst="dashUpDiag">
              <a:fgClr>
                <a:schemeClr val="tx1"/>
              </a:fgClr>
              <a:bgClr>
                <a:schemeClr val="bg1"/>
              </a:bgClr>
            </a:pattFill>
            <a:ln w="9525">
              <a:solidFill>
                <a:schemeClr val="tx1"/>
              </a:solidFill>
              <a:miter lim="800000"/>
              <a:headEnd/>
              <a:tailEnd/>
            </a:ln>
            <a:effectLst/>
          </p:spPr>
          <p:txBody>
            <a:bodyPr wrap="none" anchor="ctr"/>
            <a:lstStyle/>
            <a:p>
              <a:endParaRPr lang="zh-CN" altLang="en-US"/>
            </a:p>
          </p:txBody>
        </p:sp>
        <p:sp>
          <p:nvSpPr>
            <p:cNvPr id="50231" name="Line 55"/>
            <p:cNvSpPr>
              <a:spLocks noChangeShapeType="1"/>
            </p:cNvSpPr>
            <p:nvPr/>
          </p:nvSpPr>
          <p:spPr bwMode="auto">
            <a:xfrm>
              <a:off x="1824" y="1959"/>
              <a:ext cx="144" cy="192"/>
            </a:xfrm>
            <a:prstGeom prst="line">
              <a:avLst/>
            </a:prstGeom>
            <a:noFill/>
            <a:ln w="57150">
              <a:solidFill>
                <a:srgbClr val="FF0000"/>
              </a:solidFill>
              <a:round/>
              <a:headEnd type="none" w="sm" len="lg"/>
              <a:tailEnd type="none" w="sm" len="lg"/>
            </a:ln>
            <a:effectLst/>
          </p:spPr>
          <p:txBody>
            <a:bodyPr wrap="none" anchor="ctr"/>
            <a:lstStyle/>
            <a:p>
              <a:endParaRPr lang="zh-CN" altLang="en-US"/>
            </a:p>
          </p:txBody>
        </p:sp>
        <p:sp>
          <p:nvSpPr>
            <p:cNvPr id="50232" name="Line 56"/>
            <p:cNvSpPr>
              <a:spLocks noChangeShapeType="1"/>
            </p:cNvSpPr>
            <p:nvPr/>
          </p:nvSpPr>
          <p:spPr bwMode="auto">
            <a:xfrm>
              <a:off x="3696" y="2055"/>
              <a:ext cx="192" cy="0"/>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3" name="Line 57"/>
            <p:cNvSpPr>
              <a:spLocks noChangeShapeType="1"/>
            </p:cNvSpPr>
            <p:nvPr/>
          </p:nvSpPr>
          <p:spPr bwMode="auto">
            <a:xfrm>
              <a:off x="3744" y="2103"/>
              <a:ext cx="96" cy="0"/>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4" name="Line 58"/>
            <p:cNvSpPr>
              <a:spLocks noChangeShapeType="1"/>
            </p:cNvSpPr>
            <p:nvPr/>
          </p:nvSpPr>
          <p:spPr bwMode="auto">
            <a:xfrm>
              <a:off x="1920" y="2640"/>
              <a:ext cx="0" cy="288"/>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5" name="Line 59"/>
            <p:cNvSpPr>
              <a:spLocks noChangeShapeType="1"/>
            </p:cNvSpPr>
            <p:nvPr/>
          </p:nvSpPr>
          <p:spPr bwMode="auto">
            <a:xfrm>
              <a:off x="2112" y="2640"/>
              <a:ext cx="0" cy="288"/>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6" name="Line 60"/>
            <p:cNvSpPr>
              <a:spLocks noChangeShapeType="1"/>
            </p:cNvSpPr>
            <p:nvPr/>
          </p:nvSpPr>
          <p:spPr bwMode="auto">
            <a:xfrm>
              <a:off x="2016" y="2688"/>
              <a:ext cx="0" cy="192"/>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7" name="Line 61"/>
            <p:cNvSpPr>
              <a:spLocks noChangeShapeType="1"/>
            </p:cNvSpPr>
            <p:nvPr/>
          </p:nvSpPr>
          <p:spPr bwMode="auto">
            <a:xfrm>
              <a:off x="2208" y="2688"/>
              <a:ext cx="0" cy="192"/>
            </a:xfrm>
            <a:prstGeom prst="line">
              <a:avLst/>
            </a:prstGeom>
            <a:noFill/>
            <a:ln w="28575">
              <a:solidFill>
                <a:schemeClr val="tx1"/>
              </a:solidFill>
              <a:round/>
              <a:headEnd type="none" w="sm" len="lg"/>
              <a:tailEnd type="none" w="sm" len="lg"/>
            </a:ln>
            <a:effectLst/>
          </p:spPr>
          <p:txBody>
            <a:bodyPr wrap="none" anchor="ctr"/>
            <a:lstStyle/>
            <a:p>
              <a:endParaRPr lang="zh-CN" altLang="en-US"/>
            </a:p>
          </p:txBody>
        </p:sp>
        <p:sp>
          <p:nvSpPr>
            <p:cNvPr id="50238" name="Line 62"/>
            <p:cNvSpPr>
              <a:spLocks noChangeShapeType="1"/>
            </p:cNvSpPr>
            <p:nvPr/>
          </p:nvSpPr>
          <p:spPr bwMode="auto">
            <a:xfrm flipH="1" flipV="1">
              <a:off x="1776" y="1335"/>
              <a:ext cx="144" cy="720"/>
            </a:xfrm>
            <a:prstGeom prst="line">
              <a:avLst/>
            </a:prstGeom>
            <a:noFill/>
            <a:ln w="19050">
              <a:solidFill>
                <a:srgbClr val="CC00CC"/>
              </a:solidFill>
              <a:prstDash val="dash"/>
              <a:round/>
              <a:headEnd type="none" w="sm" len="lg"/>
              <a:tailEnd type="triangle" w="sm" len="lg"/>
            </a:ln>
            <a:effectLst/>
          </p:spPr>
          <p:txBody>
            <a:bodyPr wrap="none" anchor="ctr"/>
            <a:lstStyle/>
            <a:p>
              <a:endParaRPr lang="zh-CN" altLang="en-US"/>
            </a:p>
          </p:txBody>
        </p:sp>
        <p:sp>
          <p:nvSpPr>
            <p:cNvPr id="50239" name="Line 63"/>
            <p:cNvSpPr>
              <a:spLocks noChangeShapeType="1"/>
            </p:cNvSpPr>
            <p:nvPr/>
          </p:nvSpPr>
          <p:spPr bwMode="auto">
            <a:xfrm flipV="1">
              <a:off x="1920" y="1287"/>
              <a:ext cx="96" cy="768"/>
            </a:xfrm>
            <a:prstGeom prst="line">
              <a:avLst/>
            </a:prstGeom>
            <a:noFill/>
            <a:ln w="19050">
              <a:solidFill>
                <a:srgbClr val="CC00CC"/>
              </a:solidFill>
              <a:prstDash val="dash"/>
              <a:round/>
              <a:headEnd type="none" w="sm" len="lg"/>
              <a:tailEnd type="triangle" w="sm" len="lg"/>
            </a:ln>
            <a:effectLst/>
          </p:spPr>
          <p:txBody>
            <a:bodyPr wrap="none" anchor="ctr"/>
            <a:lstStyle/>
            <a:p>
              <a:endParaRPr lang="zh-CN" altLang="en-US"/>
            </a:p>
          </p:txBody>
        </p:sp>
        <p:sp>
          <p:nvSpPr>
            <p:cNvPr id="50240" name="Line 64"/>
            <p:cNvSpPr>
              <a:spLocks noChangeShapeType="1"/>
            </p:cNvSpPr>
            <p:nvPr/>
          </p:nvSpPr>
          <p:spPr bwMode="auto">
            <a:xfrm flipV="1">
              <a:off x="1920" y="1335"/>
              <a:ext cx="336" cy="720"/>
            </a:xfrm>
            <a:prstGeom prst="line">
              <a:avLst/>
            </a:prstGeom>
            <a:noFill/>
            <a:ln w="19050">
              <a:solidFill>
                <a:srgbClr val="CC00CC"/>
              </a:solidFill>
              <a:prstDash val="dash"/>
              <a:round/>
              <a:headEnd type="none" w="sm" len="lg"/>
              <a:tailEnd type="triangle" w="sm" len="lg"/>
            </a:ln>
            <a:effectLst/>
          </p:spPr>
          <p:txBody>
            <a:bodyPr wrap="none" anchor="ctr"/>
            <a:lstStyle/>
            <a:p>
              <a:endParaRPr lang="zh-CN" altLang="en-US"/>
            </a:p>
          </p:txBody>
        </p:sp>
        <p:sp>
          <p:nvSpPr>
            <p:cNvPr id="50241" name="Line 65"/>
            <p:cNvSpPr>
              <a:spLocks noChangeShapeType="1"/>
            </p:cNvSpPr>
            <p:nvPr/>
          </p:nvSpPr>
          <p:spPr bwMode="auto">
            <a:xfrm flipV="1">
              <a:off x="1920" y="1431"/>
              <a:ext cx="528" cy="624"/>
            </a:xfrm>
            <a:prstGeom prst="line">
              <a:avLst/>
            </a:prstGeom>
            <a:noFill/>
            <a:ln w="19050">
              <a:solidFill>
                <a:srgbClr val="CC00CC"/>
              </a:solidFill>
              <a:prstDash val="dash"/>
              <a:round/>
              <a:headEnd type="none" w="sm" len="lg"/>
              <a:tailEnd type="triangle" w="sm" len="lg"/>
            </a:ln>
            <a:effectLst/>
          </p:spPr>
          <p:txBody>
            <a:bodyPr wrap="none" anchor="ctr"/>
            <a:lstStyle/>
            <a:p>
              <a:endParaRPr lang="zh-CN" altLang="en-US"/>
            </a:p>
          </p:txBody>
        </p:sp>
        <p:sp>
          <p:nvSpPr>
            <p:cNvPr id="50242" name="Line 66"/>
            <p:cNvSpPr>
              <a:spLocks noChangeShapeType="1"/>
            </p:cNvSpPr>
            <p:nvPr/>
          </p:nvSpPr>
          <p:spPr bwMode="auto">
            <a:xfrm>
              <a:off x="336" y="1959"/>
              <a:ext cx="288" cy="0"/>
            </a:xfrm>
            <a:prstGeom prst="line">
              <a:avLst/>
            </a:prstGeom>
            <a:noFill/>
            <a:ln w="38100">
              <a:solidFill>
                <a:srgbClr val="CC00CC"/>
              </a:solidFill>
              <a:round/>
              <a:headEnd type="none" w="sm" len="lg"/>
              <a:tailEnd type="triangle" w="sm" len="lg"/>
            </a:ln>
            <a:effectLst/>
          </p:spPr>
          <p:txBody>
            <a:bodyPr wrap="none" anchor="ctr"/>
            <a:lstStyle/>
            <a:p>
              <a:endParaRPr lang="zh-CN" altLang="en-US"/>
            </a:p>
          </p:txBody>
        </p:sp>
        <p:sp>
          <p:nvSpPr>
            <p:cNvPr id="50243" name="Line 67"/>
            <p:cNvSpPr>
              <a:spLocks noChangeShapeType="1"/>
            </p:cNvSpPr>
            <p:nvPr/>
          </p:nvSpPr>
          <p:spPr bwMode="auto">
            <a:xfrm>
              <a:off x="336" y="2151"/>
              <a:ext cx="288" cy="0"/>
            </a:xfrm>
            <a:prstGeom prst="line">
              <a:avLst/>
            </a:prstGeom>
            <a:noFill/>
            <a:ln w="38100">
              <a:solidFill>
                <a:srgbClr val="CC00CC"/>
              </a:solidFill>
              <a:round/>
              <a:headEnd type="triangle" w="sm" len="lg"/>
              <a:tailEnd type="none" w="sm" len="lg"/>
            </a:ln>
            <a:effectLst/>
          </p:spPr>
          <p:txBody>
            <a:bodyPr wrap="none" anchor="ctr"/>
            <a:lstStyle/>
            <a:p>
              <a:endParaRPr lang="zh-CN" altLang="en-US"/>
            </a:p>
          </p:txBody>
        </p:sp>
        <p:graphicFrame>
          <p:nvGraphicFramePr>
            <p:cNvPr id="50244" name="Object 68"/>
            <p:cNvGraphicFramePr>
              <a:graphicFrameLocks noChangeAspect="1"/>
            </p:cNvGraphicFramePr>
            <p:nvPr/>
          </p:nvGraphicFramePr>
          <p:xfrm>
            <a:off x="3514" y="1527"/>
            <a:ext cx="306" cy="384"/>
          </p:xfrm>
          <a:graphic>
            <a:graphicData uri="http://schemas.openxmlformats.org/presentationml/2006/ole">
              <p:oleObj spid="_x0000_s58385" name="公式" r:id="rId3" imgW="253780" imgH="317225" progId="Equation.3">
                <p:embed/>
              </p:oleObj>
            </a:graphicData>
          </a:graphic>
        </p:graphicFrame>
        <p:graphicFrame>
          <p:nvGraphicFramePr>
            <p:cNvPr id="50245" name="Object 69"/>
            <p:cNvGraphicFramePr>
              <a:graphicFrameLocks noChangeAspect="1"/>
            </p:cNvGraphicFramePr>
            <p:nvPr/>
          </p:nvGraphicFramePr>
          <p:xfrm>
            <a:off x="1440" y="2400"/>
            <a:ext cx="341" cy="384"/>
          </p:xfrm>
          <a:graphic>
            <a:graphicData uri="http://schemas.openxmlformats.org/presentationml/2006/ole">
              <p:oleObj spid="_x0000_s58386" name="公式" r:id="rId4" imgW="279279" imgH="317362" progId="Equation.3">
                <p:embed/>
              </p:oleObj>
            </a:graphicData>
          </a:graphic>
        </p:graphicFrame>
        <p:sp>
          <p:nvSpPr>
            <p:cNvPr id="50246" name="Line 70"/>
            <p:cNvSpPr>
              <a:spLocks noChangeShapeType="1"/>
            </p:cNvSpPr>
            <p:nvPr/>
          </p:nvSpPr>
          <p:spPr bwMode="auto">
            <a:xfrm flipH="1">
              <a:off x="2016" y="2055"/>
              <a:ext cx="288" cy="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50247" name="Text Box 71"/>
            <p:cNvSpPr txBox="1">
              <a:spLocks noChangeArrowheads="1"/>
            </p:cNvSpPr>
            <p:nvPr/>
          </p:nvSpPr>
          <p:spPr bwMode="auto">
            <a:xfrm>
              <a:off x="1536" y="1008"/>
              <a:ext cx="1200"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CC00CC"/>
                  </a:solidFill>
                  <a:latin typeface="Times New Roman" pitchFamily="18" charset="0"/>
                </a:rPr>
                <a:t>X </a:t>
              </a:r>
              <a:r>
                <a:rPr lang="zh-CN" altLang="en-US" sz="2800" b="1">
                  <a:solidFill>
                    <a:srgbClr val="CC00CC"/>
                  </a:solidFill>
                  <a:latin typeface="Times New Roman" pitchFamily="18" charset="0"/>
                </a:rPr>
                <a:t>射线</a:t>
              </a:r>
            </a:p>
          </p:txBody>
        </p:sp>
        <p:sp>
          <p:nvSpPr>
            <p:cNvPr id="50248" name="Text Box 72"/>
            <p:cNvSpPr txBox="1">
              <a:spLocks noChangeArrowheads="1"/>
            </p:cNvSpPr>
            <p:nvPr/>
          </p:nvSpPr>
          <p:spPr bwMode="auto">
            <a:xfrm>
              <a:off x="288" y="1521"/>
              <a:ext cx="1248"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CC"/>
                  </a:solidFill>
                </a:rPr>
                <a:t>冷却水</a:t>
              </a:r>
            </a:p>
          </p:txBody>
        </p:sp>
        <p:sp>
          <p:nvSpPr>
            <p:cNvPr id="50249" name="Text Box 73"/>
            <p:cNvSpPr txBox="1">
              <a:spLocks noChangeArrowheads="1"/>
            </p:cNvSpPr>
            <p:nvPr/>
          </p:nvSpPr>
          <p:spPr bwMode="auto">
            <a:xfrm>
              <a:off x="2448" y="1744"/>
              <a:ext cx="384" cy="576"/>
            </a:xfrm>
            <a:prstGeom prst="rect">
              <a:avLst/>
            </a:prstGeom>
            <a:noFill/>
            <a:ln w="9525">
              <a:noFill/>
              <a:miter lim="800000"/>
              <a:headEnd/>
              <a:tailEnd/>
            </a:ln>
            <a:effectLst/>
          </p:spPr>
          <p:txBody>
            <a:bodyPr>
              <a:spAutoFit/>
            </a:bodyPr>
            <a:lstStyle/>
            <a:p>
              <a:pPr>
                <a:spcBef>
                  <a:spcPct val="50000"/>
                </a:spcBef>
              </a:pPr>
              <a:r>
                <a:rPr lang="en-US" altLang="zh-CN" sz="5400" b="1">
                  <a:solidFill>
                    <a:srgbClr val="0000FF"/>
                  </a:solidFill>
                  <a:latin typeface="Times New Roman" pitchFamily="18" charset="0"/>
                </a:rPr>
                <a:t>&lt;</a:t>
              </a:r>
              <a:endParaRPr lang="en-US" altLang="zh-CN" sz="2400" b="1">
                <a:solidFill>
                  <a:srgbClr val="0000FF"/>
                </a:solidFill>
                <a:latin typeface="Times New Roman" pitchFamily="18" charset="0"/>
              </a:endParaRPr>
            </a:p>
          </p:txBody>
        </p:sp>
        <p:graphicFrame>
          <p:nvGraphicFramePr>
            <p:cNvPr id="50250" name="Object 74"/>
            <p:cNvGraphicFramePr>
              <a:graphicFrameLocks noChangeAspect="1"/>
            </p:cNvGraphicFramePr>
            <p:nvPr/>
          </p:nvGraphicFramePr>
          <p:xfrm>
            <a:off x="1835" y="2151"/>
            <a:ext cx="284" cy="336"/>
          </p:xfrm>
          <a:graphic>
            <a:graphicData uri="http://schemas.openxmlformats.org/presentationml/2006/ole">
              <p:oleObj spid="_x0000_s58387" name="Equation" r:id="rId5" imgW="125280" imgH="142920" progId="Equation.3">
                <p:embed/>
              </p:oleObj>
            </a:graphicData>
          </a:graphic>
        </p:graphicFrame>
        <p:graphicFrame>
          <p:nvGraphicFramePr>
            <p:cNvPr id="50251" name="Object 75"/>
            <p:cNvGraphicFramePr>
              <a:graphicFrameLocks noChangeAspect="1"/>
            </p:cNvGraphicFramePr>
            <p:nvPr/>
          </p:nvGraphicFramePr>
          <p:xfrm>
            <a:off x="2352" y="1623"/>
            <a:ext cx="336" cy="336"/>
          </p:xfrm>
          <a:graphic>
            <a:graphicData uri="http://schemas.openxmlformats.org/presentationml/2006/ole">
              <p:oleObj spid="_x0000_s58388" name="Equation" r:id="rId6" imgW="3711600" imgH="3707280" progId="Equation.3">
                <p:embed/>
              </p:oleObj>
            </a:graphicData>
          </a:graphic>
        </p:graphicFrame>
        <p:grpSp>
          <p:nvGrpSpPr>
            <p:cNvPr id="6" name="Group 76"/>
            <p:cNvGrpSpPr>
              <a:grpSpLocks/>
            </p:cNvGrpSpPr>
            <p:nvPr/>
          </p:nvGrpSpPr>
          <p:grpSpPr bwMode="auto">
            <a:xfrm>
              <a:off x="2304" y="1959"/>
              <a:ext cx="192" cy="192"/>
              <a:chOff x="5088" y="2592"/>
              <a:chExt cx="192" cy="192"/>
            </a:xfrm>
          </p:grpSpPr>
          <p:sp>
            <p:nvSpPr>
              <p:cNvPr id="50253" name="Oval 77"/>
              <p:cNvSpPr>
                <a:spLocks noChangeArrowheads="1"/>
              </p:cNvSpPr>
              <p:nvPr/>
            </p:nvSpPr>
            <p:spPr bwMode="auto">
              <a:xfrm>
                <a:off x="5088" y="2592"/>
                <a:ext cx="192" cy="192"/>
              </a:xfrm>
              <a:prstGeom prst="ellipse">
                <a:avLst/>
              </a:prstGeom>
              <a:gradFill rotWithShape="0">
                <a:gsLst>
                  <a:gs pos="0">
                    <a:schemeClr val="bg1"/>
                  </a:gs>
                  <a:gs pos="100000">
                    <a:srgbClr val="99CCFF"/>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0254" name="Line 78"/>
              <p:cNvSpPr>
                <a:spLocks noChangeShapeType="1"/>
              </p:cNvSpPr>
              <p:nvPr/>
            </p:nvSpPr>
            <p:spPr bwMode="auto">
              <a:xfrm>
                <a:off x="5121" y="2688"/>
                <a:ext cx="125" cy="0"/>
              </a:xfrm>
              <a:prstGeom prst="line">
                <a:avLst/>
              </a:prstGeom>
              <a:noFill/>
              <a:ln w="38100">
                <a:solidFill>
                  <a:schemeClr val="tx1"/>
                </a:solidFill>
                <a:round/>
                <a:headEnd/>
                <a:tailEnd/>
              </a:ln>
              <a:effectLst/>
            </p:spPr>
            <p:txBody>
              <a:bodyPr wrap="none" anchor="ctr"/>
              <a:lstStyle/>
              <a:p>
                <a:endParaRPr lang="zh-CN" altLang="en-US"/>
              </a:p>
            </p:txBody>
          </p:sp>
        </p:grpSp>
        <p:grpSp>
          <p:nvGrpSpPr>
            <p:cNvPr id="7" name="Group 79"/>
            <p:cNvGrpSpPr>
              <a:grpSpLocks/>
            </p:cNvGrpSpPr>
            <p:nvPr/>
          </p:nvGrpSpPr>
          <p:grpSpPr bwMode="auto">
            <a:xfrm>
              <a:off x="768" y="1959"/>
              <a:ext cx="3024" cy="825"/>
              <a:chOff x="1008" y="1959"/>
              <a:chExt cx="3024" cy="825"/>
            </a:xfrm>
          </p:grpSpPr>
          <p:grpSp>
            <p:nvGrpSpPr>
              <p:cNvPr id="8" name="Group 80"/>
              <p:cNvGrpSpPr>
                <a:grpSpLocks/>
              </p:cNvGrpSpPr>
              <p:nvPr/>
            </p:nvGrpSpPr>
            <p:grpSpPr bwMode="auto">
              <a:xfrm>
                <a:off x="1008" y="1959"/>
                <a:ext cx="3024" cy="825"/>
                <a:chOff x="1008" y="1959"/>
                <a:chExt cx="3024" cy="825"/>
              </a:xfrm>
            </p:grpSpPr>
            <p:sp>
              <p:nvSpPr>
                <p:cNvPr id="50257" name="Line 81"/>
                <p:cNvSpPr>
                  <a:spLocks noChangeShapeType="1"/>
                </p:cNvSpPr>
                <p:nvPr/>
              </p:nvSpPr>
              <p:spPr bwMode="auto">
                <a:xfrm flipV="1">
                  <a:off x="4032" y="2103"/>
                  <a:ext cx="0" cy="681"/>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58" name="Line 82"/>
                <p:cNvSpPr>
                  <a:spLocks noChangeShapeType="1"/>
                </p:cNvSpPr>
                <p:nvPr/>
              </p:nvSpPr>
              <p:spPr bwMode="auto">
                <a:xfrm flipV="1">
                  <a:off x="1008" y="2103"/>
                  <a:ext cx="0" cy="681"/>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59" name="Line 83"/>
                <p:cNvSpPr>
                  <a:spLocks noChangeShapeType="1"/>
                </p:cNvSpPr>
                <p:nvPr/>
              </p:nvSpPr>
              <p:spPr bwMode="auto">
                <a:xfrm>
                  <a:off x="1008" y="2784"/>
                  <a:ext cx="1152" cy="0"/>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60" name="Line 84"/>
                <p:cNvSpPr>
                  <a:spLocks noChangeShapeType="1"/>
                </p:cNvSpPr>
                <p:nvPr/>
              </p:nvSpPr>
              <p:spPr bwMode="auto">
                <a:xfrm>
                  <a:off x="2448" y="2784"/>
                  <a:ext cx="1584" cy="0"/>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61" name="Line 85"/>
                <p:cNvSpPr>
                  <a:spLocks noChangeShapeType="1"/>
                </p:cNvSpPr>
                <p:nvPr/>
              </p:nvSpPr>
              <p:spPr bwMode="auto">
                <a:xfrm>
                  <a:off x="1008" y="2103"/>
                  <a:ext cx="1152" cy="0"/>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62" name="Line 86"/>
                <p:cNvSpPr>
                  <a:spLocks noChangeShapeType="1"/>
                </p:cNvSpPr>
                <p:nvPr/>
              </p:nvSpPr>
              <p:spPr bwMode="auto">
                <a:xfrm>
                  <a:off x="2976" y="1959"/>
                  <a:ext cx="1056" cy="0"/>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sp>
              <p:nvSpPr>
                <p:cNvPr id="50263" name="Line 87"/>
                <p:cNvSpPr>
                  <a:spLocks noChangeShapeType="1"/>
                </p:cNvSpPr>
                <p:nvPr/>
              </p:nvSpPr>
              <p:spPr bwMode="auto">
                <a:xfrm>
                  <a:off x="2976" y="2151"/>
                  <a:ext cx="1056" cy="0"/>
                </a:xfrm>
                <a:prstGeom prst="line">
                  <a:avLst/>
                </a:prstGeom>
                <a:noFill/>
                <a:ln w="19050">
                  <a:solidFill>
                    <a:srgbClr val="009900"/>
                  </a:solidFill>
                  <a:round/>
                  <a:headEnd type="none" w="sm" len="lg"/>
                  <a:tailEnd type="none" w="sm" len="lg"/>
                </a:ln>
                <a:effectLst/>
              </p:spPr>
              <p:txBody>
                <a:bodyPr wrap="none" anchor="ctr"/>
                <a:lstStyle/>
                <a:p>
                  <a:endParaRPr lang="zh-CN" altLang="en-US"/>
                </a:p>
              </p:txBody>
            </p:sp>
          </p:grpSp>
          <p:sp>
            <p:nvSpPr>
              <p:cNvPr id="50264" name="Line 88"/>
              <p:cNvSpPr>
                <a:spLocks noChangeShapeType="1"/>
              </p:cNvSpPr>
              <p:nvPr/>
            </p:nvSpPr>
            <p:spPr bwMode="auto">
              <a:xfrm>
                <a:off x="4032" y="1959"/>
                <a:ext cx="0" cy="96"/>
              </a:xfrm>
              <a:prstGeom prst="line">
                <a:avLst/>
              </a:prstGeom>
              <a:noFill/>
              <a:ln w="12700">
                <a:solidFill>
                  <a:srgbClr val="009900"/>
                </a:solidFill>
                <a:round/>
                <a:headEnd/>
                <a:tailEnd type="none" w="sm" len="lg"/>
              </a:ln>
              <a:effectLst/>
            </p:spPr>
            <p:txBody>
              <a:bodyPr wrap="none"/>
              <a:lstStyle/>
              <a:p>
                <a:endParaRPr lang="zh-CN" altLang="en-US"/>
              </a:p>
            </p:txBody>
          </p:sp>
        </p:grpSp>
        <p:graphicFrame>
          <p:nvGraphicFramePr>
            <p:cNvPr id="50265" name="Object 89"/>
            <p:cNvGraphicFramePr>
              <a:graphicFrameLocks noChangeAspect="1"/>
            </p:cNvGraphicFramePr>
            <p:nvPr/>
          </p:nvGraphicFramePr>
          <p:xfrm>
            <a:off x="2304" y="1017"/>
            <a:ext cx="1680" cy="375"/>
          </p:xfrm>
          <a:graphic>
            <a:graphicData uri="http://schemas.openxmlformats.org/presentationml/2006/ole">
              <p:oleObj spid="_x0000_s58389" name="Equation" r:id="rId7" imgW="901309" imgH="203112" progId="Equation.3">
                <p:embed/>
              </p:oleObj>
            </a:graphicData>
          </a:graphic>
        </p:graphicFrame>
      </p:grpSp>
      <p:sp>
        <p:nvSpPr>
          <p:cNvPr id="50266" name="Text Box 90"/>
          <p:cNvSpPr txBox="1">
            <a:spLocks noChangeArrowheads="1"/>
          </p:cNvSpPr>
          <p:nvPr/>
        </p:nvSpPr>
        <p:spPr bwMode="auto">
          <a:xfrm>
            <a:off x="762000" y="1066800"/>
            <a:ext cx="4419600" cy="701675"/>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三   </a:t>
            </a:r>
            <a:r>
              <a:rPr lang="en-US" altLang="zh-CN" sz="3600" b="1">
                <a:solidFill>
                  <a:srgbClr val="CC0000"/>
                </a:solidFill>
                <a:latin typeface="Times New Roman" pitchFamily="18" charset="0"/>
              </a:rPr>
              <a:t>X</a:t>
            </a:r>
            <a:r>
              <a:rPr lang="en-US" altLang="zh-CN" sz="4000" b="1">
                <a:solidFill>
                  <a:srgbClr val="CC0000"/>
                </a:solidFill>
                <a:latin typeface="Times New Roman" pitchFamily="18" charset="0"/>
              </a:rPr>
              <a:t> </a:t>
            </a:r>
            <a:r>
              <a:rPr lang="zh-CN" altLang="en-US" sz="3600" b="1">
                <a:solidFill>
                  <a:srgbClr val="CC0000"/>
                </a:solidFill>
              </a:rPr>
              <a:t>射线的衍射</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1"/>
          <p:cNvSpPr>
            <a:spLocks noGrp="1"/>
          </p:cNvSpPr>
          <p:nvPr>
            <p:ph type="sldNum" sz="quarter" idx="10"/>
          </p:nvPr>
        </p:nvSpPr>
        <p:spPr/>
        <p:txBody>
          <a:bodyPr/>
          <a:lstStyle/>
          <a:p>
            <a:fld id="{11F855A3-A221-4B29-92AB-ABD1C4B3FF7C}" type="slidenum">
              <a:rPr lang="en-US" altLang="zh-CN"/>
              <a:pPr/>
              <a:t>54</a:t>
            </a:fld>
            <a:endParaRPr lang="en-US" altLang="zh-CN"/>
          </a:p>
        </p:txBody>
      </p:sp>
      <p:grpSp>
        <p:nvGrpSpPr>
          <p:cNvPr id="2" name="Group 3"/>
          <p:cNvGrpSpPr>
            <a:grpSpLocks/>
          </p:cNvGrpSpPr>
          <p:nvPr/>
        </p:nvGrpSpPr>
        <p:grpSpPr bwMode="auto">
          <a:xfrm>
            <a:off x="3276600" y="3124200"/>
            <a:ext cx="2895600" cy="3048000"/>
            <a:chOff x="4080" y="1491"/>
            <a:chExt cx="1584" cy="2013"/>
          </a:xfrm>
        </p:grpSpPr>
        <p:grpSp>
          <p:nvGrpSpPr>
            <p:cNvPr id="3" name="Group 4"/>
            <p:cNvGrpSpPr>
              <a:grpSpLocks/>
            </p:cNvGrpSpPr>
            <p:nvPr/>
          </p:nvGrpSpPr>
          <p:grpSpPr bwMode="auto">
            <a:xfrm>
              <a:off x="4080" y="1824"/>
              <a:ext cx="1584" cy="1680"/>
              <a:chOff x="4128" y="1344"/>
              <a:chExt cx="1584" cy="1680"/>
            </a:xfrm>
          </p:grpSpPr>
          <p:sp>
            <p:nvSpPr>
              <p:cNvPr id="53253" name="Rectangle 5"/>
              <p:cNvSpPr>
                <a:spLocks noChangeArrowheads="1"/>
              </p:cNvSpPr>
              <p:nvPr/>
            </p:nvSpPr>
            <p:spPr bwMode="auto">
              <a:xfrm>
                <a:off x="4128" y="1344"/>
                <a:ext cx="1584" cy="1680"/>
              </a:xfrm>
              <a:prstGeom prst="rect">
                <a:avLst/>
              </a:prstGeom>
              <a:solidFill>
                <a:srgbClr val="333333"/>
              </a:solidFill>
              <a:ln w="9525">
                <a:solidFill>
                  <a:schemeClr val="tx1"/>
                </a:solidFill>
                <a:miter lim="800000"/>
                <a:headEnd/>
                <a:tailEnd/>
              </a:ln>
              <a:effectLst/>
            </p:spPr>
            <p:txBody>
              <a:bodyPr wrap="none" anchor="ctr"/>
              <a:lstStyle/>
              <a:p>
                <a:endParaRPr lang="zh-CN" altLang="en-US"/>
              </a:p>
            </p:txBody>
          </p:sp>
          <p:sp>
            <p:nvSpPr>
              <p:cNvPr id="53254" name="Oval 6"/>
              <p:cNvSpPr>
                <a:spLocks noChangeArrowheads="1"/>
              </p:cNvSpPr>
              <p:nvPr/>
            </p:nvSpPr>
            <p:spPr bwMode="auto">
              <a:xfrm>
                <a:off x="4656" y="1920"/>
                <a:ext cx="528" cy="528"/>
              </a:xfrm>
              <a:prstGeom prst="ellipse">
                <a:avLst/>
              </a:prstGeom>
              <a:solidFill>
                <a:srgbClr val="FFD48F">
                  <a:alpha val="50000"/>
                </a:srgbClr>
              </a:solidFill>
              <a:ln w="9525">
                <a:noFill/>
                <a:round/>
                <a:headEnd/>
                <a:tailEnd/>
              </a:ln>
              <a:effectLst/>
            </p:spPr>
            <p:txBody>
              <a:bodyPr wrap="none" anchor="ctr"/>
              <a:lstStyle/>
              <a:p>
                <a:endParaRPr lang="zh-CN" altLang="en-US"/>
              </a:p>
            </p:txBody>
          </p:sp>
          <p:sp>
            <p:nvSpPr>
              <p:cNvPr id="53255" name="Oval 7"/>
              <p:cNvSpPr>
                <a:spLocks noChangeArrowheads="1"/>
              </p:cNvSpPr>
              <p:nvPr/>
            </p:nvSpPr>
            <p:spPr bwMode="auto">
              <a:xfrm>
                <a:off x="4704" y="1968"/>
                <a:ext cx="432" cy="432"/>
              </a:xfrm>
              <a:prstGeom prst="ellipse">
                <a:avLst/>
              </a:prstGeom>
              <a:solidFill>
                <a:srgbClr val="634701"/>
              </a:solidFill>
              <a:ln w="9525">
                <a:noFill/>
                <a:round/>
                <a:headEnd/>
                <a:tailEnd/>
              </a:ln>
              <a:effectLst/>
            </p:spPr>
            <p:txBody>
              <a:bodyPr wrap="none" anchor="ctr"/>
              <a:lstStyle/>
              <a:p>
                <a:endParaRPr lang="zh-CN" altLang="en-US"/>
              </a:p>
            </p:txBody>
          </p:sp>
          <p:sp>
            <p:nvSpPr>
              <p:cNvPr id="53256" name="Oval 8"/>
              <p:cNvSpPr>
                <a:spLocks noChangeArrowheads="1"/>
              </p:cNvSpPr>
              <p:nvPr/>
            </p:nvSpPr>
            <p:spPr bwMode="auto">
              <a:xfrm>
                <a:off x="4783" y="2047"/>
                <a:ext cx="274" cy="274"/>
              </a:xfrm>
              <a:prstGeom prst="ellipse">
                <a:avLst/>
              </a:prstGeom>
              <a:solidFill>
                <a:srgbClr val="FFD48F"/>
              </a:solidFill>
              <a:ln w="9525">
                <a:noFill/>
                <a:round/>
                <a:headEnd/>
                <a:tailEnd/>
              </a:ln>
              <a:effectLst/>
            </p:spPr>
            <p:txBody>
              <a:bodyPr wrap="none" anchor="ctr"/>
              <a:lstStyle/>
              <a:p>
                <a:endParaRPr lang="zh-CN" altLang="en-US"/>
              </a:p>
            </p:txBody>
          </p:sp>
          <p:sp>
            <p:nvSpPr>
              <p:cNvPr id="53257" name="Oval 9"/>
              <p:cNvSpPr>
                <a:spLocks noChangeArrowheads="1"/>
              </p:cNvSpPr>
              <p:nvPr/>
            </p:nvSpPr>
            <p:spPr bwMode="auto">
              <a:xfrm>
                <a:off x="4512" y="2016"/>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58" name="Oval 10"/>
              <p:cNvSpPr>
                <a:spLocks noChangeArrowheads="1"/>
              </p:cNvSpPr>
              <p:nvPr/>
            </p:nvSpPr>
            <p:spPr bwMode="auto">
              <a:xfrm>
                <a:off x="4704" y="1776"/>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59" name="Oval 11"/>
              <p:cNvSpPr>
                <a:spLocks noChangeArrowheads="1"/>
              </p:cNvSpPr>
              <p:nvPr/>
            </p:nvSpPr>
            <p:spPr bwMode="auto">
              <a:xfrm>
                <a:off x="4560" y="2400"/>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0" name="Oval 12"/>
              <p:cNvSpPr>
                <a:spLocks noChangeArrowheads="1"/>
              </p:cNvSpPr>
              <p:nvPr/>
            </p:nvSpPr>
            <p:spPr bwMode="auto">
              <a:xfrm>
                <a:off x="5040" y="1776"/>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1" name="Oval 13"/>
              <p:cNvSpPr>
                <a:spLocks noChangeArrowheads="1"/>
              </p:cNvSpPr>
              <p:nvPr/>
            </p:nvSpPr>
            <p:spPr bwMode="auto">
              <a:xfrm>
                <a:off x="5280" y="1968"/>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2" name="Oval 14"/>
              <p:cNvSpPr>
                <a:spLocks noChangeArrowheads="1"/>
              </p:cNvSpPr>
              <p:nvPr/>
            </p:nvSpPr>
            <p:spPr bwMode="auto">
              <a:xfrm>
                <a:off x="5280" y="2304"/>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3" name="Oval 15"/>
              <p:cNvSpPr>
                <a:spLocks noChangeArrowheads="1"/>
              </p:cNvSpPr>
              <p:nvPr/>
            </p:nvSpPr>
            <p:spPr bwMode="auto">
              <a:xfrm>
                <a:off x="4992" y="2544"/>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4" name="Oval 16"/>
              <p:cNvSpPr>
                <a:spLocks noChangeArrowheads="1"/>
              </p:cNvSpPr>
              <p:nvPr/>
            </p:nvSpPr>
            <p:spPr bwMode="auto">
              <a:xfrm>
                <a:off x="4320" y="2256"/>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5" name="Oval 17"/>
              <p:cNvSpPr>
                <a:spLocks noChangeArrowheads="1"/>
              </p:cNvSpPr>
              <p:nvPr/>
            </p:nvSpPr>
            <p:spPr bwMode="auto">
              <a:xfrm>
                <a:off x="4704" y="2688"/>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6" name="Oval 18"/>
              <p:cNvSpPr>
                <a:spLocks noChangeArrowheads="1"/>
              </p:cNvSpPr>
              <p:nvPr/>
            </p:nvSpPr>
            <p:spPr bwMode="auto">
              <a:xfrm>
                <a:off x="4416" y="1728"/>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7" name="Oval 19"/>
              <p:cNvSpPr>
                <a:spLocks noChangeArrowheads="1"/>
              </p:cNvSpPr>
              <p:nvPr/>
            </p:nvSpPr>
            <p:spPr bwMode="auto">
              <a:xfrm>
                <a:off x="4848" y="1632"/>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8" name="Oval 20"/>
              <p:cNvSpPr>
                <a:spLocks noChangeArrowheads="1"/>
              </p:cNvSpPr>
              <p:nvPr/>
            </p:nvSpPr>
            <p:spPr bwMode="auto">
              <a:xfrm>
                <a:off x="5280" y="2592"/>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69" name="Oval 21"/>
              <p:cNvSpPr>
                <a:spLocks noChangeArrowheads="1"/>
              </p:cNvSpPr>
              <p:nvPr/>
            </p:nvSpPr>
            <p:spPr bwMode="auto">
              <a:xfrm>
                <a:off x="5472" y="2160"/>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sp>
            <p:nvSpPr>
              <p:cNvPr id="53270" name="Oval 22"/>
              <p:cNvSpPr>
                <a:spLocks noChangeArrowheads="1"/>
              </p:cNvSpPr>
              <p:nvPr/>
            </p:nvSpPr>
            <p:spPr bwMode="auto">
              <a:xfrm>
                <a:off x="5328" y="1680"/>
                <a:ext cx="48" cy="48"/>
              </a:xfrm>
              <a:prstGeom prst="ellipse">
                <a:avLst/>
              </a:prstGeom>
              <a:solidFill>
                <a:srgbClr val="FFD48F"/>
              </a:solidFill>
              <a:ln w="9525">
                <a:solidFill>
                  <a:schemeClr val="tx1"/>
                </a:solidFill>
                <a:round/>
                <a:headEnd/>
                <a:tailEnd/>
              </a:ln>
              <a:effectLst/>
            </p:spPr>
            <p:txBody>
              <a:bodyPr wrap="none" anchor="ctr"/>
              <a:lstStyle/>
              <a:p>
                <a:endParaRPr lang="zh-CN" altLang="en-US"/>
              </a:p>
            </p:txBody>
          </p:sp>
        </p:grpSp>
        <p:sp>
          <p:nvSpPr>
            <p:cNvPr id="53271" name="Text Box 23"/>
            <p:cNvSpPr txBox="1">
              <a:spLocks noChangeArrowheads="1"/>
            </p:cNvSpPr>
            <p:nvPr/>
          </p:nvSpPr>
          <p:spPr bwMode="auto">
            <a:xfrm>
              <a:off x="4080" y="1491"/>
              <a:ext cx="1584" cy="349"/>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solidFill>
                    <a:srgbClr val="CC0000"/>
                  </a:solidFill>
                  <a:latin typeface="Times New Roman" pitchFamily="18" charset="0"/>
                </a:rPr>
                <a:t>劳 厄 斑 点</a:t>
              </a:r>
            </a:p>
          </p:txBody>
        </p:sp>
      </p:grpSp>
      <p:grpSp>
        <p:nvGrpSpPr>
          <p:cNvPr id="4" name="Group 24"/>
          <p:cNvGrpSpPr>
            <a:grpSpLocks/>
          </p:cNvGrpSpPr>
          <p:nvPr/>
        </p:nvGrpSpPr>
        <p:grpSpPr bwMode="auto">
          <a:xfrm>
            <a:off x="1524000" y="1219200"/>
            <a:ext cx="6172200" cy="2057400"/>
            <a:chOff x="144" y="3024"/>
            <a:chExt cx="3888" cy="1296"/>
          </a:xfrm>
        </p:grpSpPr>
        <p:sp>
          <p:nvSpPr>
            <p:cNvPr id="53273" name="Rectangle 25"/>
            <p:cNvSpPr>
              <a:spLocks noChangeArrowheads="1"/>
            </p:cNvSpPr>
            <p:nvPr/>
          </p:nvSpPr>
          <p:spPr bwMode="auto">
            <a:xfrm>
              <a:off x="144" y="3024"/>
              <a:ext cx="3888" cy="1104"/>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3274" name="Rectangle 26"/>
            <p:cNvSpPr>
              <a:spLocks noChangeArrowheads="1"/>
            </p:cNvSpPr>
            <p:nvPr/>
          </p:nvSpPr>
          <p:spPr bwMode="auto">
            <a:xfrm>
              <a:off x="2352" y="3120"/>
              <a:ext cx="48" cy="384"/>
            </a:xfrm>
            <a:prstGeom prst="rect">
              <a:avLst/>
            </a:prstGeom>
            <a:gradFill rotWithShape="0">
              <a:gsLst>
                <a:gs pos="0">
                  <a:srgbClr val="000000"/>
                </a:gs>
                <a:gs pos="50000">
                  <a:srgbClr val="000000">
                    <a:gamma/>
                    <a:tint val="20000"/>
                    <a:invGamma/>
                  </a:srgbClr>
                </a:gs>
                <a:gs pos="100000">
                  <a:srgbClr val="000000"/>
                </a:gs>
              </a:gsLst>
              <a:lin ang="0" scaled="1"/>
            </a:gradFill>
            <a:ln w="9525">
              <a:solidFill>
                <a:schemeClr val="tx1"/>
              </a:solidFill>
              <a:miter lim="800000"/>
              <a:headEnd/>
              <a:tailEnd/>
            </a:ln>
            <a:effectLst/>
          </p:spPr>
          <p:txBody>
            <a:bodyPr wrap="none" anchor="ctr"/>
            <a:lstStyle/>
            <a:p>
              <a:endParaRPr lang="zh-CN" altLang="en-US"/>
            </a:p>
          </p:txBody>
        </p:sp>
        <p:sp>
          <p:nvSpPr>
            <p:cNvPr id="53275" name="Rectangle 27"/>
            <p:cNvSpPr>
              <a:spLocks noChangeArrowheads="1"/>
            </p:cNvSpPr>
            <p:nvPr/>
          </p:nvSpPr>
          <p:spPr bwMode="auto">
            <a:xfrm>
              <a:off x="2352" y="3600"/>
              <a:ext cx="48" cy="384"/>
            </a:xfrm>
            <a:prstGeom prst="rect">
              <a:avLst/>
            </a:prstGeom>
            <a:gradFill rotWithShape="0">
              <a:gsLst>
                <a:gs pos="0">
                  <a:srgbClr val="000000"/>
                </a:gs>
                <a:gs pos="50000">
                  <a:srgbClr val="000000">
                    <a:gamma/>
                    <a:tint val="20000"/>
                    <a:invGamma/>
                  </a:srgbClr>
                </a:gs>
                <a:gs pos="100000">
                  <a:srgbClr val="000000"/>
                </a:gs>
              </a:gsLst>
              <a:lin ang="0" scaled="1"/>
            </a:gradFill>
            <a:ln w="9525">
              <a:solidFill>
                <a:schemeClr val="tx1"/>
              </a:solidFill>
              <a:miter lim="800000"/>
              <a:headEnd/>
              <a:tailEnd/>
            </a:ln>
            <a:effectLst/>
          </p:spPr>
          <p:txBody>
            <a:bodyPr wrap="none" anchor="ctr"/>
            <a:lstStyle/>
            <a:p>
              <a:endParaRPr lang="zh-CN" altLang="en-US"/>
            </a:p>
          </p:txBody>
        </p:sp>
        <p:sp>
          <p:nvSpPr>
            <p:cNvPr id="53276" name="Rectangle 28"/>
            <p:cNvSpPr>
              <a:spLocks noChangeArrowheads="1"/>
            </p:cNvSpPr>
            <p:nvPr/>
          </p:nvSpPr>
          <p:spPr bwMode="auto">
            <a:xfrm>
              <a:off x="3552" y="3072"/>
              <a:ext cx="48" cy="1008"/>
            </a:xfrm>
            <a:prstGeom prst="rect">
              <a:avLst/>
            </a:prstGeom>
            <a:gradFill rotWithShape="0">
              <a:gsLst>
                <a:gs pos="0">
                  <a:schemeClr val="bg1"/>
                </a:gs>
                <a:gs pos="100000">
                  <a:schemeClr val="bg1">
                    <a:gamma/>
                    <a:shade val="0"/>
                    <a:invGamma/>
                  </a:schemeClr>
                </a:gs>
              </a:gsLst>
              <a:lin ang="0" scaled="1"/>
            </a:gradFill>
            <a:ln w="9525">
              <a:solidFill>
                <a:schemeClr val="tx1"/>
              </a:solidFill>
              <a:miter lim="800000"/>
              <a:headEnd/>
              <a:tailEnd/>
            </a:ln>
            <a:effectLst/>
          </p:spPr>
          <p:txBody>
            <a:bodyPr wrap="none" anchor="ctr"/>
            <a:lstStyle/>
            <a:p>
              <a:endParaRPr lang="zh-CN" altLang="en-US"/>
            </a:p>
          </p:txBody>
        </p:sp>
        <p:sp>
          <p:nvSpPr>
            <p:cNvPr id="53277" name="Line 29"/>
            <p:cNvSpPr>
              <a:spLocks noChangeShapeType="1"/>
            </p:cNvSpPr>
            <p:nvPr/>
          </p:nvSpPr>
          <p:spPr bwMode="auto">
            <a:xfrm>
              <a:off x="1824" y="3552"/>
              <a:ext cx="576" cy="0"/>
            </a:xfrm>
            <a:prstGeom prst="line">
              <a:avLst/>
            </a:prstGeom>
            <a:noFill/>
            <a:ln w="28575">
              <a:solidFill>
                <a:srgbClr val="FF0000"/>
              </a:solidFill>
              <a:round/>
              <a:headEnd type="none" w="sm" len="lg"/>
              <a:tailEnd type="triangle" w="sm" len="lg"/>
            </a:ln>
            <a:effectLst/>
          </p:spPr>
          <p:txBody>
            <a:bodyPr wrap="none" anchor="ctr"/>
            <a:lstStyle/>
            <a:p>
              <a:endParaRPr lang="zh-CN" altLang="en-US"/>
            </a:p>
          </p:txBody>
        </p:sp>
        <p:grpSp>
          <p:nvGrpSpPr>
            <p:cNvPr id="5" name="Group 30"/>
            <p:cNvGrpSpPr>
              <a:grpSpLocks/>
            </p:cNvGrpSpPr>
            <p:nvPr/>
          </p:nvGrpSpPr>
          <p:grpSpPr bwMode="auto">
            <a:xfrm>
              <a:off x="2400" y="3277"/>
              <a:ext cx="1152" cy="527"/>
              <a:chOff x="2352" y="3277"/>
              <a:chExt cx="1303" cy="527"/>
            </a:xfrm>
          </p:grpSpPr>
          <p:sp>
            <p:nvSpPr>
              <p:cNvPr id="53279" name="Line 31"/>
              <p:cNvSpPr>
                <a:spLocks noChangeShapeType="1"/>
              </p:cNvSpPr>
              <p:nvPr/>
            </p:nvSpPr>
            <p:spPr bwMode="auto">
              <a:xfrm>
                <a:off x="2352" y="3552"/>
                <a:ext cx="1296" cy="0"/>
              </a:xfrm>
              <a:prstGeom prst="line">
                <a:avLst/>
              </a:prstGeom>
              <a:noFill/>
              <a:ln w="28575">
                <a:solidFill>
                  <a:srgbClr val="FF0000"/>
                </a:solidFill>
                <a:prstDash val="dash"/>
                <a:round/>
                <a:headEnd type="none" w="sm" len="lg"/>
                <a:tailEnd type="none" w="sm" len="lg"/>
              </a:ln>
              <a:effectLst/>
            </p:spPr>
            <p:txBody>
              <a:bodyPr wrap="none" anchor="ctr"/>
              <a:lstStyle/>
              <a:p>
                <a:endParaRPr lang="zh-CN" altLang="en-US"/>
              </a:p>
            </p:txBody>
          </p:sp>
          <p:sp>
            <p:nvSpPr>
              <p:cNvPr id="53280" name="Freeform 32"/>
              <p:cNvSpPr>
                <a:spLocks/>
              </p:cNvSpPr>
              <p:nvPr/>
            </p:nvSpPr>
            <p:spPr bwMode="auto">
              <a:xfrm>
                <a:off x="2832" y="3277"/>
                <a:ext cx="803" cy="275"/>
              </a:xfrm>
              <a:custGeom>
                <a:avLst/>
                <a:gdLst/>
                <a:ahLst/>
                <a:cxnLst>
                  <a:cxn ang="0">
                    <a:pos x="0" y="275"/>
                  </a:cxn>
                  <a:cxn ang="0">
                    <a:pos x="505" y="149"/>
                  </a:cxn>
                  <a:cxn ang="0">
                    <a:pos x="803" y="0"/>
                  </a:cxn>
                </a:cxnLst>
                <a:rect l="0" t="0" r="r" b="b"/>
                <a:pathLst>
                  <a:path w="803" h="275">
                    <a:moveTo>
                      <a:pt x="0" y="275"/>
                    </a:moveTo>
                    <a:lnTo>
                      <a:pt x="505" y="149"/>
                    </a:lnTo>
                    <a:lnTo>
                      <a:pt x="803" y="0"/>
                    </a:lnTo>
                  </a:path>
                </a:pathLst>
              </a:custGeom>
              <a:noFill/>
              <a:ln w="28575">
                <a:solidFill>
                  <a:srgbClr val="FF0000"/>
                </a:solidFill>
                <a:prstDash val="dash"/>
                <a:round/>
                <a:headEnd type="none" w="sm" len="lg"/>
                <a:tailEnd type="none" w="sm" len="lg"/>
              </a:ln>
              <a:effectLst/>
            </p:spPr>
            <p:txBody>
              <a:bodyPr wrap="none" anchor="ctr"/>
              <a:lstStyle/>
              <a:p>
                <a:endParaRPr lang="zh-CN" altLang="en-US"/>
              </a:p>
            </p:txBody>
          </p:sp>
          <p:sp>
            <p:nvSpPr>
              <p:cNvPr id="53281" name="Freeform 33"/>
              <p:cNvSpPr>
                <a:spLocks/>
              </p:cNvSpPr>
              <p:nvPr/>
            </p:nvSpPr>
            <p:spPr bwMode="auto">
              <a:xfrm>
                <a:off x="2784" y="3552"/>
                <a:ext cx="871" cy="252"/>
              </a:xfrm>
              <a:custGeom>
                <a:avLst/>
                <a:gdLst/>
                <a:ahLst/>
                <a:cxnLst>
                  <a:cxn ang="0">
                    <a:pos x="0" y="0"/>
                  </a:cxn>
                  <a:cxn ang="0">
                    <a:pos x="602" y="122"/>
                  </a:cxn>
                  <a:cxn ang="0">
                    <a:pos x="871" y="252"/>
                  </a:cxn>
                </a:cxnLst>
                <a:rect l="0" t="0" r="r" b="b"/>
                <a:pathLst>
                  <a:path w="871" h="252">
                    <a:moveTo>
                      <a:pt x="0" y="0"/>
                    </a:moveTo>
                    <a:lnTo>
                      <a:pt x="602" y="122"/>
                    </a:lnTo>
                    <a:lnTo>
                      <a:pt x="871" y="252"/>
                    </a:lnTo>
                  </a:path>
                </a:pathLst>
              </a:custGeom>
              <a:noFill/>
              <a:ln w="28575">
                <a:solidFill>
                  <a:srgbClr val="FF0000"/>
                </a:solidFill>
                <a:prstDash val="dash"/>
                <a:round/>
                <a:headEnd type="none" w="sm" len="lg"/>
                <a:tailEnd type="none" w="sm" len="lg"/>
              </a:ln>
              <a:effectLst/>
            </p:spPr>
            <p:txBody>
              <a:bodyPr wrap="none" anchor="ctr"/>
              <a:lstStyle/>
              <a:p>
                <a:endParaRPr lang="zh-CN" altLang="en-US"/>
              </a:p>
            </p:txBody>
          </p:sp>
        </p:grpSp>
        <p:sp>
          <p:nvSpPr>
            <p:cNvPr id="53282" name="Text Box 34"/>
            <p:cNvSpPr txBox="1">
              <a:spLocks noChangeArrowheads="1"/>
            </p:cNvSpPr>
            <p:nvPr/>
          </p:nvSpPr>
          <p:spPr bwMode="auto">
            <a:xfrm>
              <a:off x="1832" y="3120"/>
              <a:ext cx="856" cy="327"/>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铅板</a:t>
              </a:r>
            </a:p>
          </p:txBody>
        </p:sp>
        <p:sp>
          <p:nvSpPr>
            <p:cNvPr id="53284" name="Text Box 36"/>
            <p:cNvSpPr txBox="1">
              <a:spLocks noChangeArrowheads="1"/>
            </p:cNvSpPr>
            <p:nvPr/>
          </p:nvSpPr>
          <p:spPr bwMode="auto">
            <a:xfrm>
              <a:off x="3600" y="3072"/>
              <a:ext cx="385" cy="1248"/>
            </a:xfrm>
            <a:prstGeom prst="rect">
              <a:avLst/>
            </a:prstGeom>
            <a:noFill/>
            <a:ln w="9525">
              <a:noFill/>
              <a:miter lim="800000"/>
              <a:headEnd/>
              <a:tailEnd/>
            </a:ln>
            <a:effectLst/>
          </p:spPr>
          <p:txBody>
            <a:bodyPr vert="eaVert">
              <a:spAutoFit/>
            </a:bodyPr>
            <a:lstStyle/>
            <a:p>
              <a:pPr>
                <a:spcBef>
                  <a:spcPct val="50000"/>
                </a:spcBef>
              </a:pPr>
              <a:r>
                <a:rPr lang="en-US" altLang="zh-CN" sz="2800" b="1">
                  <a:latin typeface="Times New Roman" pitchFamily="18" charset="0"/>
                </a:rPr>
                <a:t> </a:t>
              </a:r>
              <a:r>
                <a:rPr lang="zh-CN" altLang="en-US" sz="2800" b="1">
                  <a:latin typeface="Times New Roman" pitchFamily="18" charset="0"/>
                </a:rPr>
                <a:t>照像底片</a:t>
              </a:r>
            </a:p>
          </p:txBody>
        </p:sp>
        <p:sp>
          <p:nvSpPr>
            <p:cNvPr id="53285" name="Rectangle 37"/>
            <p:cNvSpPr>
              <a:spLocks noChangeArrowheads="1"/>
            </p:cNvSpPr>
            <p:nvPr/>
          </p:nvSpPr>
          <p:spPr bwMode="auto">
            <a:xfrm>
              <a:off x="192" y="3312"/>
              <a:ext cx="1920" cy="596"/>
            </a:xfrm>
            <a:prstGeom prst="rect">
              <a:avLst/>
            </a:prstGeom>
            <a:noFill/>
            <a:ln w="9525">
              <a:noFill/>
              <a:miter lim="800000"/>
              <a:headEnd/>
              <a:tailEnd/>
            </a:ln>
            <a:effectLst/>
          </p:spPr>
          <p:txBody>
            <a:bodyPr>
              <a:spAutoFit/>
            </a:bodyPr>
            <a:lstStyle/>
            <a:p>
              <a:r>
                <a:rPr lang="en-US" altLang="zh-CN" sz="2800" b="1">
                  <a:solidFill>
                    <a:srgbClr val="CC0000"/>
                  </a:solidFill>
                  <a:latin typeface="宋体" pitchFamily="2" charset="-122"/>
                </a:rPr>
                <a:t> </a:t>
              </a:r>
              <a:r>
                <a:rPr lang="zh-CN" altLang="en-US" sz="2800" b="1">
                  <a:solidFill>
                    <a:srgbClr val="CC0000"/>
                  </a:solidFill>
                  <a:latin typeface="宋体" pitchFamily="2" charset="-122"/>
                </a:rPr>
                <a:t>单晶片的衍射</a:t>
              </a:r>
            </a:p>
            <a:p>
              <a:r>
                <a:rPr lang="en-US" altLang="zh-CN" sz="2800" b="1">
                  <a:latin typeface="宋体" pitchFamily="2" charset="-122"/>
                </a:rPr>
                <a:t>1912</a:t>
              </a:r>
              <a:r>
                <a:rPr lang="zh-CN" altLang="en-US" sz="2800" b="1">
                  <a:latin typeface="宋体" pitchFamily="2" charset="-122"/>
                </a:rPr>
                <a:t>年劳厄实验</a:t>
              </a:r>
              <a:endParaRPr lang="zh-CN" altLang="en-US" sz="2800" b="1">
                <a:solidFill>
                  <a:srgbClr val="0000FF"/>
                </a:solidFill>
                <a:latin typeface="宋体" pitchFamily="2" charset="-122"/>
              </a:endParaRPr>
            </a:p>
          </p:txBody>
        </p:sp>
      </p:grpSp>
      <p:sp>
        <p:nvSpPr>
          <p:cNvPr id="39" name="Rectangle 38" descr="25%"/>
          <p:cNvSpPr>
            <a:spLocks noChangeArrowheads="1"/>
          </p:cNvSpPr>
          <p:nvPr/>
        </p:nvSpPr>
        <p:spPr bwMode="auto">
          <a:xfrm>
            <a:off x="5652120" y="1628800"/>
            <a:ext cx="216024" cy="809600"/>
          </a:xfrm>
          <a:prstGeom prst="rect">
            <a:avLst/>
          </a:prstGeom>
          <a:pattFill prst="pct25">
            <a:fgClr>
              <a:schemeClr val="tx1"/>
            </a:fgClr>
            <a:bgClr>
              <a:schemeClr val="accent1"/>
            </a:bgClr>
          </a:pattFill>
          <a:ln w="9525">
            <a:solidFill>
              <a:schemeClr val="tx1"/>
            </a:solidFill>
            <a:miter lim="800000"/>
            <a:headEnd/>
            <a:tailEnd/>
          </a:ln>
          <a:effectLst/>
        </p:spPr>
        <p:txBody>
          <a:bodyPr wrap="none" anchor="ctr"/>
          <a:lstStyle/>
          <a:p>
            <a:endParaRPr lang="zh-CN" altLang="en-US"/>
          </a:p>
        </p:txBody>
      </p:sp>
      <p:sp>
        <p:nvSpPr>
          <p:cNvPr id="40" name="Text Box 35"/>
          <p:cNvSpPr txBox="1">
            <a:spLocks noChangeArrowheads="1"/>
          </p:cNvSpPr>
          <p:nvPr/>
        </p:nvSpPr>
        <p:spPr bwMode="auto">
          <a:xfrm>
            <a:off x="5181600" y="2362200"/>
            <a:ext cx="1828800" cy="519113"/>
          </a:xfrm>
          <a:prstGeom prst="rect">
            <a:avLst/>
          </a:prstGeom>
          <a:noFill/>
          <a:ln w="9525">
            <a:noFill/>
            <a:miter lim="800000"/>
            <a:headEnd/>
            <a:tailEnd/>
          </a:ln>
          <a:effectLst/>
        </p:spPr>
        <p:txBody>
          <a:bodyPr>
            <a:spAutoFit/>
          </a:bodyPr>
          <a:lstStyle/>
          <a:p>
            <a:pPr>
              <a:spcBef>
                <a:spcPct val="50000"/>
              </a:spcBef>
            </a:pPr>
            <a:r>
              <a:rPr lang="zh-CN" altLang="en-US" sz="2800" b="1" dirty="0">
                <a:latin typeface="Times New Roman" pitchFamily="18" charset="0"/>
              </a:rPr>
              <a:t>单晶片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1"/>
          <p:cNvSpPr>
            <a:spLocks noGrp="1"/>
          </p:cNvSpPr>
          <p:nvPr>
            <p:ph type="sldNum" sz="quarter" idx="10"/>
          </p:nvPr>
        </p:nvSpPr>
        <p:spPr/>
        <p:txBody>
          <a:bodyPr/>
          <a:lstStyle/>
          <a:p>
            <a:fld id="{945CB0D9-D952-49CE-A795-1AF2D496E2F5}" type="slidenum">
              <a:rPr lang="en-US" altLang="zh-CN"/>
              <a:pPr/>
              <a:t>55</a:t>
            </a:fld>
            <a:endParaRPr lang="en-US" altLang="zh-CN"/>
          </a:p>
        </p:txBody>
      </p:sp>
      <p:sp>
        <p:nvSpPr>
          <p:cNvPr id="54359" name="Text Box 1111"/>
          <p:cNvSpPr txBox="1">
            <a:spLocks noChangeArrowheads="1"/>
          </p:cNvSpPr>
          <p:nvPr/>
        </p:nvSpPr>
        <p:spPr bwMode="auto">
          <a:xfrm>
            <a:off x="533400" y="990600"/>
            <a:ext cx="8382000" cy="18446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t>        </a:t>
            </a:r>
            <a:r>
              <a:rPr lang="en-US" altLang="zh-CN" sz="3200">
                <a:latin typeface="Times New Roman" pitchFamily="18" charset="0"/>
              </a:rPr>
              <a:t>1913</a:t>
            </a:r>
            <a:r>
              <a:rPr lang="zh-CN" altLang="en-US" sz="3200" b="1"/>
              <a:t>年英国</a:t>
            </a:r>
            <a:r>
              <a:rPr lang="zh-CN" altLang="en-US" sz="3200" b="1">
                <a:solidFill>
                  <a:srgbClr val="CC0000"/>
                </a:solidFill>
              </a:rPr>
              <a:t>布拉格父子</a:t>
            </a:r>
            <a:r>
              <a:rPr lang="zh-CN" altLang="en-US" sz="3200" b="1"/>
              <a:t>提出了一种解释Ｘ射线衍射的方法，给出了定量结果，并于</a:t>
            </a:r>
            <a:r>
              <a:rPr lang="en-US" altLang="zh-CN" sz="3200">
                <a:latin typeface="Times New Roman" pitchFamily="18" charset="0"/>
              </a:rPr>
              <a:t>1915</a:t>
            </a:r>
            <a:r>
              <a:rPr lang="zh-CN" altLang="en-US" sz="3200" b="1"/>
              <a:t>年荣获物理学诺贝尔奖</a:t>
            </a:r>
            <a:r>
              <a:rPr lang="en-US" altLang="zh-CN" sz="3200" b="1">
                <a:latin typeface="Times New Roman" pitchFamily="18" charset="0"/>
              </a:rPr>
              <a:t>.</a:t>
            </a:r>
          </a:p>
        </p:txBody>
      </p:sp>
      <p:grpSp>
        <p:nvGrpSpPr>
          <p:cNvPr id="2" name="Group 1132"/>
          <p:cNvGrpSpPr>
            <a:grpSpLocks/>
          </p:cNvGrpSpPr>
          <p:nvPr/>
        </p:nvGrpSpPr>
        <p:grpSpPr bwMode="auto">
          <a:xfrm>
            <a:off x="1828800" y="2819400"/>
            <a:ext cx="5267325" cy="3352800"/>
            <a:chOff x="240" y="1392"/>
            <a:chExt cx="2688" cy="2640"/>
          </a:xfrm>
        </p:grpSpPr>
        <p:grpSp>
          <p:nvGrpSpPr>
            <p:cNvPr id="3" name="Group 1133"/>
            <p:cNvGrpSpPr>
              <a:grpSpLocks/>
            </p:cNvGrpSpPr>
            <p:nvPr/>
          </p:nvGrpSpPr>
          <p:grpSpPr bwMode="auto">
            <a:xfrm>
              <a:off x="240" y="1392"/>
              <a:ext cx="2688" cy="2640"/>
              <a:chOff x="240" y="1392"/>
              <a:chExt cx="2688" cy="2640"/>
            </a:xfrm>
          </p:grpSpPr>
          <p:grpSp>
            <p:nvGrpSpPr>
              <p:cNvPr id="4" name="Group 1134"/>
              <p:cNvGrpSpPr>
                <a:grpSpLocks/>
              </p:cNvGrpSpPr>
              <p:nvPr/>
            </p:nvGrpSpPr>
            <p:grpSpPr bwMode="auto">
              <a:xfrm>
                <a:off x="240" y="1392"/>
                <a:ext cx="2688" cy="2640"/>
                <a:chOff x="240" y="1488"/>
                <a:chExt cx="2688" cy="2640"/>
              </a:xfrm>
            </p:grpSpPr>
            <p:sp>
              <p:nvSpPr>
                <p:cNvPr id="54383" name="Rectangle 1135"/>
                <p:cNvSpPr>
                  <a:spLocks noChangeArrowheads="1"/>
                </p:cNvSpPr>
                <p:nvPr/>
              </p:nvSpPr>
              <p:spPr bwMode="auto">
                <a:xfrm>
                  <a:off x="240" y="1488"/>
                  <a:ext cx="2688" cy="264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4384" name="Text Box 1136"/>
                <p:cNvSpPr txBox="1">
                  <a:spLocks noChangeArrowheads="1"/>
                </p:cNvSpPr>
                <p:nvPr/>
              </p:nvSpPr>
              <p:spPr bwMode="auto">
                <a:xfrm>
                  <a:off x="240" y="1488"/>
                  <a:ext cx="2688" cy="41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latin typeface="Times New Roman" pitchFamily="18" charset="0"/>
                    </a:rPr>
                    <a:t>布 拉 格 反 射</a:t>
                  </a:r>
                </a:p>
              </p:txBody>
            </p:sp>
          </p:grpSp>
          <p:grpSp>
            <p:nvGrpSpPr>
              <p:cNvPr id="5" name="Group 1137"/>
              <p:cNvGrpSpPr>
                <a:grpSpLocks/>
              </p:cNvGrpSpPr>
              <p:nvPr/>
            </p:nvGrpSpPr>
            <p:grpSpPr bwMode="auto">
              <a:xfrm>
                <a:off x="480" y="3456"/>
                <a:ext cx="2213" cy="480"/>
                <a:chOff x="480" y="3456"/>
                <a:chExt cx="2213" cy="480"/>
              </a:xfrm>
            </p:grpSpPr>
            <p:sp>
              <p:nvSpPr>
                <p:cNvPr id="54386" name="AutoShape 1138"/>
                <p:cNvSpPr>
                  <a:spLocks noChangeArrowheads="1"/>
                </p:cNvSpPr>
                <p:nvPr/>
              </p:nvSpPr>
              <p:spPr bwMode="auto">
                <a:xfrm>
                  <a:off x="480" y="3504"/>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sp>
              <p:nvSpPr>
                <p:cNvPr id="54387" name="Oval 1139"/>
                <p:cNvSpPr>
                  <a:spLocks noChangeArrowheads="1"/>
                </p:cNvSpPr>
                <p:nvPr/>
              </p:nvSpPr>
              <p:spPr bwMode="auto">
                <a:xfrm>
                  <a:off x="1310"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88" name="Oval 1140"/>
                <p:cNvSpPr>
                  <a:spLocks noChangeArrowheads="1"/>
                </p:cNvSpPr>
                <p:nvPr/>
              </p:nvSpPr>
              <p:spPr bwMode="auto">
                <a:xfrm>
                  <a:off x="931"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89" name="Oval 1141"/>
                <p:cNvSpPr>
                  <a:spLocks noChangeArrowheads="1"/>
                </p:cNvSpPr>
                <p:nvPr/>
              </p:nvSpPr>
              <p:spPr bwMode="auto">
                <a:xfrm>
                  <a:off x="1688"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0" name="Oval 1142"/>
                <p:cNvSpPr>
                  <a:spLocks noChangeArrowheads="1"/>
                </p:cNvSpPr>
                <p:nvPr/>
              </p:nvSpPr>
              <p:spPr bwMode="auto">
                <a:xfrm>
                  <a:off x="2067"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1" name="Oval 1143"/>
                <p:cNvSpPr>
                  <a:spLocks noChangeArrowheads="1"/>
                </p:cNvSpPr>
                <p:nvPr/>
              </p:nvSpPr>
              <p:spPr bwMode="auto">
                <a:xfrm>
                  <a:off x="552"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2" name="Oval 1144"/>
                <p:cNvSpPr>
                  <a:spLocks noChangeArrowheads="1"/>
                </p:cNvSpPr>
                <p:nvPr/>
              </p:nvSpPr>
              <p:spPr bwMode="auto">
                <a:xfrm>
                  <a:off x="1573" y="3648"/>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3" name="Oval 1145"/>
                <p:cNvSpPr>
                  <a:spLocks noChangeArrowheads="1"/>
                </p:cNvSpPr>
                <p:nvPr/>
              </p:nvSpPr>
              <p:spPr bwMode="auto">
                <a:xfrm>
                  <a:off x="1195"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4" name="Oval 1146"/>
                <p:cNvSpPr>
                  <a:spLocks noChangeArrowheads="1"/>
                </p:cNvSpPr>
                <p:nvPr/>
              </p:nvSpPr>
              <p:spPr bwMode="auto">
                <a:xfrm>
                  <a:off x="1952"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5" name="Oval 1147"/>
                <p:cNvSpPr>
                  <a:spLocks noChangeArrowheads="1"/>
                </p:cNvSpPr>
                <p:nvPr/>
              </p:nvSpPr>
              <p:spPr bwMode="auto">
                <a:xfrm>
                  <a:off x="2331"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6" name="Oval 1148"/>
                <p:cNvSpPr>
                  <a:spLocks noChangeArrowheads="1"/>
                </p:cNvSpPr>
                <p:nvPr/>
              </p:nvSpPr>
              <p:spPr bwMode="auto">
                <a:xfrm>
                  <a:off x="816"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7" name="Oval 1149"/>
                <p:cNvSpPr>
                  <a:spLocks noChangeArrowheads="1"/>
                </p:cNvSpPr>
                <p:nvPr/>
              </p:nvSpPr>
              <p:spPr bwMode="auto">
                <a:xfrm>
                  <a:off x="1828"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8" name="Oval 1150"/>
                <p:cNvSpPr>
                  <a:spLocks noChangeArrowheads="1"/>
                </p:cNvSpPr>
                <p:nvPr/>
              </p:nvSpPr>
              <p:spPr bwMode="auto">
                <a:xfrm>
                  <a:off x="1449"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399" name="Oval 1151"/>
                <p:cNvSpPr>
                  <a:spLocks noChangeArrowheads="1"/>
                </p:cNvSpPr>
                <p:nvPr/>
              </p:nvSpPr>
              <p:spPr bwMode="auto">
                <a:xfrm>
                  <a:off x="2206"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0" name="Oval 1152"/>
                <p:cNvSpPr>
                  <a:spLocks noChangeArrowheads="1"/>
                </p:cNvSpPr>
                <p:nvPr/>
              </p:nvSpPr>
              <p:spPr bwMode="auto">
                <a:xfrm>
                  <a:off x="2585"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1" name="Oval 1153"/>
                <p:cNvSpPr>
                  <a:spLocks noChangeArrowheads="1"/>
                </p:cNvSpPr>
                <p:nvPr/>
              </p:nvSpPr>
              <p:spPr bwMode="auto">
                <a:xfrm>
                  <a:off x="1070"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nvGrpSpPr>
              <p:cNvPr id="6" name="Group 1154"/>
              <p:cNvGrpSpPr>
                <a:grpSpLocks/>
              </p:cNvGrpSpPr>
              <p:nvPr/>
            </p:nvGrpSpPr>
            <p:grpSpPr bwMode="auto">
              <a:xfrm>
                <a:off x="480" y="2928"/>
                <a:ext cx="2213" cy="480"/>
                <a:chOff x="480" y="2928"/>
                <a:chExt cx="2213" cy="480"/>
              </a:xfrm>
            </p:grpSpPr>
            <p:sp>
              <p:nvSpPr>
                <p:cNvPr id="54403" name="AutoShape 1155"/>
                <p:cNvSpPr>
                  <a:spLocks noChangeArrowheads="1"/>
                </p:cNvSpPr>
                <p:nvPr/>
              </p:nvSpPr>
              <p:spPr bwMode="auto">
                <a:xfrm>
                  <a:off x="480" y="2976"/>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sp>
              <p:nvSpPr>
                <p:cNvPr id="54404" name="Oval 1156"/>
                <p:cNvSpPr>
                  <a:spLocks noChangeArrowheads="1"/>
                </p:cNvSpPr>
                <p:nvPr/>
              </p:nvSpPr>
              <p:spPr bwMode="auto">
                <a:xfrm>
                  <a:off x="1310"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5" name="Oval 1157"/>
                <p:cNvSpPr>
                  <a:spLocks noChangeArrowheads="1"/>
                </p:cNvSpPr>
                <p:nvPr/>
              </p:nvSpPr>
              <p:spPr bwMode="auto">
                <a:xfrm>
                  <a:off x="931"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6" name="Oval 1158"/>
                <p:cNvSpPr>
                  <a:spLocks noChangeArrowheads="1"/>
                </p:cNvSpPr>
                <p:nvPr/>
              </p:nvSpPr>
              <p:spPr bwMode="auto">
                <a:xfrm>
                  <a:off x="1688"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7" name="Oval 1159"/>
                <p:cNvSpPr>
                  <a:spLocks noChangeArrowheads="1"/>
                </p:cNvSpPr>
                <p:nvPr/>
              </p:nvSpPr>
              <p:spPr bwMode="auto">
                <a:xfrm>
                  <a:off x="2067"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8" name="Oval 1160"/>
                <p:cNvSpPr>
                  <a:spLocks noChangeArrowheads="1"/>
                </p:cNvSpPr>
                <p:nvPr/>
              </p:nvSpPr>
              <p:spPr bwMode="auto">
                <a:xfrm>
                  <a:off x="552"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09" name="Oval 1161"/>
                <p:cNvSpPr>
                  <a:spLocks noChangeArrowheads="1"/>
                </p:cNvSpPr>
                <p:nvPr/>
              </p:nvSpPr>
              <p:spPr bwMode="auto">
                <a:xfrm>
                  <a:off x="1573" y="3120"/>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0" name="Oval 1162"/>
                <p:cNvSpPr>
                  <a:spLocks noChangeArrowheads="1"/>
                </p:cNvSpPr>
                <p:nvPr/>
              </p:nvSpPr>
              <p:spPr bwMode="auto">
                <a:xfrm>
                  <a:off x="1195"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1" name="Oval 1163"/>
                <p:cNvSpPr>
                  <a:spLocks noChangeArrowheads="1"/>
                </p:cNvSpPr>
                <p:nvPr/>
              </p:nvSpPr>
              <p:spPr bwMode="auto">
                <a:xfrm>
                  <a:off x="1952"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2" name="Oval 1164"/>
                <p:cNvSpPr>
                  <a:spLocks noChangeArrowheads="1"/>
                </p:cNvSpPr>
                <p:nvPr/>
              </p:nvSpPr>
              <p:spPr bwMode="auto">
                <a:xfrm>
                  <a:off x="2331"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3" name="Oval 1165"/>
                <p:cNvSpPr>
                  <a:spLocks noChangeArrowheads="1"/>
                </p:cNvSpPr>
                <p:nvPr/>
              </p:nvSpPr>
              <p:spPr bwMode="auto">
                <a:xfrm>
                  <a:off x="816"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4" name="Oval 1166"/>
                <p:cNvSpPr>
                  <a:spLocks noChangeArrowheads="1"/>
                </p:cNvSpPr>
                <p:nvPr/>
              </p:nvSpPr>
              <p:spPr bwMode="auto">
                <a:xfrm>
                  <a:off x="1828"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5" name="Oval 1167"/>
                <p:cNvSpPr>
                  <a:spLocks noChangeArrowheads="1"/>
                </p:cNvSpPr>
                <p:nvPr/>
              </p:nvSpPr>
              <p:spPr bwMode="auto">
                <a:xfrm>
                  <a:off x="1449"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6" name="Oval 1168"/>
                <p:cNvSpPr>
                  <a:spLocks noChangeArrowheads="1"/>
                </p:cNvSpPr>
                <p:nvPr/>
              </p:nvSpPr>
              <p:spPr bwMode="auto">
                <a:xfrm>
                  <a:off x="2206"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7" name="Oval 1169"/>
                <p:cNvSpPr>
                  <a:spLocks noChangeArrowheads="1"/>
                </p:cNvSpPr>
                <p:nvPr/>
              </p:nvSpPr>
              <p:spPr bwMode="auto">
                <a:xfrm>
                  <a:off x="2585"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18" name="Oval 1170"/>
                <p:cNvSpPr>
                  <a:spLocks noChangeArrowheads="1"/>
                </p:cNvSpPr>
                <p:nvPr/>
              </p:nvSpPr>
              <p:spPr bwMode="auto">
                <a:xfrm>
                  <a:off x="1070"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nvGrpSpPr>
              <p:cNvPr id="7" name="Group 1171"/>
              <p:cNvGrpSpPr>
                <a:grpSpLocks/>
              </p:cNvGrpSpPr>
              <p:nvPr/>
            </p:nvGrpSpPr>
            <p:grpSpPr bwMode="auto">
              <a:xfrm>
                <a:off x="480" y="2400"/>
                <a:ext cx="2213" cy="480"/>
                <a:chOff x="480" y="2400"/>
                <a:chExt cx="2213" cy="480"/>
              </a:xfrm>
            </p:grpSpPr>
            <p:sp>
              <p:nvSpPr>
                <p:cNvPr id="54420" name="AutoShape 1172"/>
                <p:cNvSpPr>
                  <a:spLocks noChangeArrowheads="1"/>
                </p:cNvSpPr>
                <p:nvPr/>
              </p:nvSpPr>
              <p:spPr bwMode="auto">
                <a:xfrm>
                  <a:off x="480" y="2448"/>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grpSp>
              <p:nvGrpSpPr>
                <p:cNvPr id="8" name="Group 1173"/>
                <p:cNvGrpSpPr>
                  <a:grpSpLocks/>
                </p:cNvGrpSpPr>
                <p:nvPr/>
              </p:nvGrpSpPr>
              <p:grpSpPr bwMode="auto">
                <a:xfrm>
                  <a:off x="552" y="2400"/>
                  <a:ext cx="2141" cy="480"/>
                  <a:chOff x="552" y="2400"/>
                  <a:chExt cx="2141" cy="480"/>
                </a:xfrm>
              </p:grpSpPr>
              <p:sp>
                <p:nvSpPr>
                  <p:cNvPr id="54422" name="Oval 1174"/>
                  <p:cNvSpPr>
                    <a:spLocks noChangeArrowheads="1"/>
                  </p:cNvSpPr>
                  <p:nvPr/>
                </p:nvSpPr>
                <p:spPr bwMode="auto">
                  <a:xfrm>
                    <a:off x="1310"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3" name="Oval 1175"/>
                  <p:cNvSpPr>
                    <a:spLocks noChangeArrowheads="1"/>
                  </p:cNvSpPr>
                  <p:nvPr/>
                </p:nvSpPr>
                <p:spPr bwMode="auto">
                  <a:xfrm>
                    <a:off x="931"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4" name="Oval 1176"/>
                  <p:cNvSpPr>
                    <a:spLocks noChangeArrowheads="1"/>
                  </p:cNvSpPr>
                  <p:nvPr/>
                </p:nvSpPr>
                <p:spPr bwMode="auto">
                  <a:xfrm>
                    <a:off x="1688"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5" name="Oval 1177"/>
                  <p:cNvSpPr>
                    <a:spLocks noChangeArrowheads="1"/>
                  </p:cNvSpPr>
                  <p:nvPr/>
                </p:nvSpPr>
                <p:spPr bwMode="auto">
                  <a:xfrm>
                    <a:off x="2067"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6" name="Oval 1178"/>
                  <p:cNvSpPr>
                    <a:spLocks noChangeArrowheads="1"/>
                  </p:cNvSpPr>
                  <p:nvPr/>
                </p:nvSpPr>
                <p:spPr bwMode="auto">
                  <a:xfrm>
                    <a:off x="552"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7" name="Oval 1179"/>
                  <p:cNvSpPr>
                    <a:spLocks noChangeArrowheads="1"/>
                  </p:cNvSpPr>
                  <p:nvPr/>
                </p:nvSpPr>
                <p:spPr bwMode="auto">
                  <a:xfrm>
                    <a:off x="1573" y="2592"/>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8" name="Oval 1180"/>
                  <p:cNvSpPr>
                    <a:spLocks noChangeArrowheads="1"/>
                  </p:cNvSpPr>
                  <p:nvPr/>
                </p:nvSpPr>
                <p:spPr bwMode="auto">
                  <a:xfrm>
                    <a:off x="1195"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29" name="Oval 1181"/>
                  <p:cNvSpPr>
                    <a:spLocks noChangeArrowheads="1"/>
                  </p:cNvSpPr>
                  <p:nvPr/>
                </p:nvSpPr>
                <p:spPr bwMode="auto">
                  <a:xfrm>
                    <a:off x="1952"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0" name="Oval 1182"/>
                  <p:cNvSpPr>
                    <a:spLocks noChangeArrowheads="1"/>
                  </p:cNvSpPr>
                  <p:nvPr/>
                </p:nvSpPr>
                <p:spPr bwMode="auto">
                  <a:xfrm>
                    <a:off x="2331"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1" name="Oval 1183"/>
                  <p:cNvSpPr>
                    <a:spLocks noChangeArrowheads="1"/>
                  </p:cNvSpPr>
                  <p:nvPr/>
                </p:nvSpPr>
                <p:spPr bwMode="auto">
                  <a:xfrm>
                    <a:off x="816"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2" name="Oval 1184"/>
                  <p:cNvSpPr>
                    <a:spLocks noChangeArrowheads="1"/>
                  </p:cNvSpPr>
                  <p:nvPr/>
                </p:nvSpPr>
                <p:spPr bwMode="auto">
                  <a:xfrm>
                    <a:off x="1828"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3" name="Oval 1185"/>
                  <p:cNvSpPr>
                    <a:spLocks noChangeArrowheads="1"/>
                  </p:cNvSpPr>
                  <p:nvPr/>
                </p:nvSpPr>
                <p:spPr bwMode="auto">
                  <a:xfrm>
                    <a:off x="1449"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4" name="Oval 1186"/>
                  <p:cNvSpPr>
                    <a:spLocks noChangeArrowheads="1"/>
                  </p:cNvSpPr>
                  <p:nvPr/>
                </p:nvSpPr>
                <p:spPr bwMode="auto">
                  <a:xfrm>
                    <a:off x="2206"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5" name="Oval 1187"/>
                  <p:cNvSpPr>
                    <a:spLocks noChangeArrowheads="1"/>
                  </p:cNvSpPr>
                  <p:nvPr/>
                </p:nvSpPr>
                <p:spPr bwMode="auto">
                  <a:xfrm>
                    <a:off x="2585"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4436" name="Oval 1188"/>
                  <p:cNvSpPr>
                    <a:spLocks noChangeArrowheads="1"/>
                  </p:cNvSpPr>
                  <p:nvPr/>
                </p:nvSpPr>
                <p:spPr bwMode="auto">
                  <a:xfrm>
                    <a:off x="1070"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grpSp>
        <p:grpSp>
          <p:nvGrpSpPr>
            <p:cNvPr id="9" name="Group 1189"/>
            <p:cNvGrpSpPr>
              <a:grpSpLocks/>
            </p:cNvGrpSpPr>
            <p:nvPr/>
          </p:nvGrpSpPr>
          <p:grpSpPr bwMode="auto">
            <a:xfrm>
              <a:off x="287" y="2880"/>
              <a:ext cx="241" cy="528"/>
              <a:chOff x="287" y="2880"/>
              <a:chExt cx="241" cy="528"/>
            </a:xfrm>
          </p:grpSpPr>
          <p:sp>
            <p:nvSpPr>
              <p:cNvPr id="54438" name="Line 1190"/>
              <p:cNvSpPr>
                <a:spLocks noChangeShapeType="1"/>
              </p:cNvSpPr>
              <p:nvPr/>
            </p:nvSpPr>
            <p:spPr bwMode="auto">
              <a:xfrm flipV="1">
                <a:off x="528" y="2880"/>
                <a:ext cx="0" cy="528"/>
              </a:xfrm>
              <a:prstGeom prst="line">
                <a:avLst/>
              </a:prstGeom>
              <a:noFill/>
              <a:ln w="12700">
                <a:solidFill>
                  <a:srgbClr val="FF3399"/>
                </a:solidFill>
                <a:round/>
                <a:headEnd type="triangle" w="sm" len="lg"/>
                <a:tailEnd type="triangle" w="sm" len="lg"/>
              </a:ln>
              <a:effectLst/>
            </p:spPr>
            <p:txBody>
              <a:bodyPr wrap="none" anchor="ctr"/>
              <a:lstStyle/>
              <a:p>
                <a:endParaRPr lang="zh-CN" altLang="en-US"/>
              </a:p>
            </p:txBody>
          </p:sp>
          <p:graphicFrame>
            <p:nvGraphicFramePr>
              <p:cNvPr id="62470" name="Object 1030"/>
              <p:cNvGraphicFramePr>
                <a:graphicFrameLocks noChangeAspect="1"/>
              </p:cNvGraphicFramePr>
              <p:nvPr/>
            </p:nvGraphicFramePr>
            <p:xfrm>
              <a:off x="287" y="2976"/>
              <a:ext cx="241" cy="319"/>
            </p:xfrm>
            <a:graphic>
              <a:graphicData uri="http://schemas.openxmlformats.org/presentationml/2006/ole">
                <p:oleObj spid="_x0000_s59415" name="公式" r:id="rId3" imgW="190417" imgH="253890" progId="Equation.3">
                  <p:embed/>
                </p:oleObj>
              </a:graphicData>
            </a:graphic>
          </p:graphicFrame>
        </p:grpSp>
      </p:grpSp>
      <p:grpSp>
        <p:nvGrpSpPr>
          <p:cNvPr id="10" name="Group 1192"/>
          <p:cNvGrpSpPr>
            <a:grpSpLocks/>
          </p:cNvGrpSpPr>
          <p:nvPr/>
        </p:nvGrpSpPr>
        <p:grpSpPr bwMode="auto">
          <a:xfrm>
            <a:off x="1922463" y="3368675"/>
            <a:ext cx="2822575" cy="1949450"/>
            <a:chOff x="288" y="1825"/>
            <a:chExt cx="1440" cy="1535"/>
          </a:xfrm>
        </p:grpSpPr>
        <p:sp>
          <p:nvSpPr>
            <p:cNvPr id="54441" name="Text Box 1193"/>
            <p:cNvSpPr txBox="1">
              <a:spLocks noChangeArrowheads="1"/>
            </p:cNvSpPr>
            <p:nvPr/>
          </p:nvSpPr>
          <p:spPr bwMode="auto">
            <a:xfrm>
              <a:off x="288" y="1825"/>
              <a:ext cx="1440" cy="408"/>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8000"/>
                  </a:solidFill>
                  <a:latin typeface="Times New Roman" pitchFamily="18" charset="0"/>
                </a:rPr>
                <a:t>入射波</a:t>
              </a:r>
            </a:p>
          </p:txBody>
        </p:sp>
        <p:grpSp>
          <p:nvGrpSpPr>
            <p:cNvPr id="11" name="Group 1194"/>
            <p:cNvGrpSpPr>
              <a:grpSpLocks/>
            </p:cNvGrpSpPr>
            <p:nvPr/>
          </p:nvGrpSpPr>
          <p:grpSpPr bwMode="auto">
            <a:xfrm>
              <a:off x="288" y="2640"/>
              <a:ext cx="1056" cy="720"/>
              <a:chOff x="288" y="2688"/>
              <a:chExt cx="1056" cy="720"/>
            </a:xfrm>
          </p:grpSpPr>
          <p:sp>
            <p:nvSpPr>
              <p:cNvPr id="54443" name="Line 1195"/>
              <p:cNvSpPr>
                <a:spLocks noChangeShapeType="1"/>
              </p:cNvSpPr>
              <p:nvPr/>
            </p:nvSpPr>
            <p:spPr bwMode="auto">
              <a:xfrm>
                <a:off x="288" y="2688"/>
                <a:ext cx="1056" cy="72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4444" name="Line 1196"/>
              <p:cNvSpPr>
                <a:spLocks noChangeShapeType="1"/>
              </p:cNvSpPr>
              <p:nvPr/>
            </p:nvSpPr>
            <p:spPr bwMode="auto">
              <a:xfrm>
                <a:off x="618" y="2928"/>
                <a:ext cx="246" cy="144"/>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grpSp>
        <p:grpSp>
          <p:nvGrpSpPr>
            <p:cNvPr id="12" name="Group 1197"/>
            <p:cNvGrpSpPr>
              <a:grpSpLocks/>
            </p:cNvGrpSpPr>
            <p:nvPr/>
          </p:nvGrpSpPr>
          <p:grpSpPr bwMode="auto">
            <a:xfrm>
              <a:off x="432" y="2208"/>
              <a:ext cx="912" cy="624"/>
              <a:chOff x="432" y="2256"/>
              <a:chExt cx="912" cy="624"/>
            </a:xfrm>
          </p:grpSpPr>
          <p:sp>
            <p:nvSpPr>
              <p:cNvPr id="54446" name="Line 1198"/>
              <p:cNvSpPr>
                <a:spLocks noChangeShapeType="1"/>
              </p:cNvSpPr>
              <p:nvPr/>
            </p:nvSpPr>
            <p:spPr bwMode="auto">
              <a:xfrm>
                <a:off x="432" y="2256"/>
                <a:ext cx="912" cy="62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4447" name="Line 1199"/>
              <p:cNvSpPr>
                <a:spLocks noChangeShapeType="1"/>
              </p:cNvSpPr>
              <p:nvPr/>
            </p:nvSpPr>
            <p:spPr bwMode="auto">
              <a:xfrm>
                <a:off x="603" y="2381"/>
                <a:ext cx="184" cy="115"/>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grpSp>
      </p:grpSp>
      <p:grpSp>
        <p:nvGrpSpPr>
          <p:cNvPr id="13" name="Group 1200"/>
          <p:cNvGrpSpPr>
            <a:grpSpLocks/>
          </p:cNvGrpSpPr>
          <p:nvPr/>
        </p:nvGrpSpPr>
        <p:grpSpPr bwMode="auto">
          <a:xfrm>
            <a:off x="3992563" y="3368675"/>
            <a:ext cx="3856037" cy="1949450"/>
            <a:chOff x="1344" y="1825"/>
            <a:chExt cx="1968" cy="1535"/>
          </a:xfrm>
        </p:grpSpPr>
        <p:sp>
          <p:nvSpPr>
            <p:cNvPr id="54449" name="Text Box 1201"/>
            <p:cNvSpPr txBox="1">
              <a:spLocks noChangeArrowheads="1"/>
            </p:cNvSpPr>
            <p:nvPr/>
          </p:nvSpPr>
          <p:spPr bwMode="auto">
            <a:xfrm>
              <a:off x="2016" y="1825"/>
              <a:ext cx="1296" cy="408"/>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散射波</a:t>
              </a:r>
            </a:p>
          </p:txBody>
        </p:sp>
        <p:grpSp>
          <p:nvGrpSpPr>
            <p:cNvPr id="14" name="Group 1202"/>
            <p:cNvGrpSpPr>
              <a:grpSpLocks/>
            </p:cNvGrpSpPr>
            <p:nvPr/>
          </p:nvGrpSpPr>
          <p:grpSpPr bwMode="auto">
            <a:xfrm>
              <a:off x="1344" y="2592"/>
              <a:ext cx="1296" cy="768"/>
              <a:chOff x="1344" y="2640"/>
              <a:chExt cx="1296" cy="768"/>
            </a:xfrm>
          </p:grpSpPr>
          <p:sp>
            <p:nvSpPr>
              <p:cNvPr id="54451" name="Line 1203"/>
              <p:cNvSpPr>
                <a:spLocks noChangeShapeType="1"/>
              </p:cNvSpPr>
              <p:nvPr/>
            </p:nvSpPr>
            <p:spPr bwMode="auto">
              <a:xfrm flipV="1">
                <a:off x="1344" y="2640"/>
                <a:ext cx="1296" cy="768"/>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4452" name="Line 1204"/>
              <p:cNvSpPr>
                <a:spLocks noChangeShapeType="1"/>
              </p:cNvSpPr>
              <p:nvPr/>
            </p:nvSpPr>
            <p:spPr bwMode="auto">
              <a:xfrm flipV="1">
                <a:off x="2220" y="2736"/>
                <a:ext cx="228" cy="154"/>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grpSp>
        <p:grpSp>
          <p:nvGrpSpPr>
            <p:cNvPr id="15" name="Group 1205"/>
            <p:cNvGrpSpPr>
              <a:grpSpLocks/>
            </p:cNvGrpSpPr>
            <p:nvPr/>
          </p:nvGrpSpPr>
          <p:grpSpPr bwMode="auto">
            <a:xfrm>
              <a:off x="1344" y="2208"/>
              <a:ext cx="1008" cy="624"/>
              <a:chOff x="1344" y="2256"/>
              <a:chExt cx="1008" cy="624"/>
            </a:xfrm>
          </p:grpSpPr>
          <p:sp>
            <p:nvSpPr>
              <p:cNvPr id="54454" name="Line 1206"/>
              <p:cNvSpPr>
                <a:spLocks noChangeShapeType="1"/>
              </p:cNvSpPr>
              <p:nvPr/>
            </p:nvSpPr>
            <p:spPr bwMode="auto">
              <a:xfrm flipV="1">
                <a:off x="1344" y="2256"/>
                <a:ext cx="1008" cy="624"/>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4455" name="Line 1207"/>
              <p:cNvSpPr>
                <a:spLocks noChangeShapeType="1"/>
              </p:cNvSpPr>
              <p:nvPr/>
            </p:nvSpPr>
            <p:spPr bwMode="auto">
              <a:xfrm flipV="1">
                <a:off x="2062" y="2304"/>
                <a:ext cx="194" cy="134"/>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grpSp>
      </p:grpSp>
      <p:grpSp>
        <p:nvGrpSpPr>
          <p:cNvPr id="16" name="Group 1224"/>
          <p:cNvGrpSpPr>
            <a:grpSpLocks/>
          </p:cNvGrpSpPr>
          <p:nvPr/>
        </p:nvGrpSpPr>
        <p:grpSpPr bwMode="auto">
          <a:xfrm>
            <a:off x="2960688" y="4221163"/>
            <a:ext cx="2297112" cy="1463675"/>
            <a:chOff x="1865" y="2659"/>
            <a:chExt cx="1447" cy="922"/>
          </a:xfrm>
        </p:grpSpPr>
        <p:graphicFrame>
          <p:nvGraphicFramePr>
            <p:cNvPr id="62466" name="Object 1026"/>
            <p:cNvGraphicFramePr>
              <a:graphicFrameLocks noChangeAspect="1"/>
            </p:cNvGraphicFramePr>
            <p:nvPr/>
          </p:nvGraphicFramePr>
          <p:xfrm>
            <a:off x="2455" y="2659"/>
            <a:ext cx="377" cy="269"/>
          </p:xfrm>
          <a:graphic>
            <a:graphicData uri="http://schemas.openxmlformats.org/presentationml/2006/ole">
              <p:oleObj spid="_x0000_s59416" name="Equation" r:id="rId4" imgW="2853000" imgH="3135600" progId="Equation.3">
                <p:embed/>
              </p:oleObj>
            </a:graphicData>
          </a:graphic>
        </p:graphicFrame>
        <p:graphicFrame>
          <p:nvGraphicFramePr>
            <p:cNvPr id="62467" name="Object 1027"/>
            <p:cNvGraphicFramePr>
              <a:graphicFrameLocks noChangeAspect="1"/>
            </p:cNvGraphicFramePr>
            <p:nvPr/>
          </p:nvGraphicFramePr>
          <p:xfrm>
            <a:off x="2309" y="3363"/>
            <a:ext cx="363" cy="218"/>
          </p:xfrm>
          <a:graphic>
            <a:graphicData uri="http://schemas.openxmlformats.org/presentationml/2006/ole">
              <p:oleObj spid="_x0000_s59417" name="Equation" r:id="rId5" imgW="3425400" imgH="3993120" progId="Equation.3">
                <p:embed/>
              </p:oleObj>
            </a:graphicData>
          </a:graphic>
        </p:graphicFrame>
        <p:graphicFrame>
          <p:nvGraphicFramePr>
            <p:cNvPr id="62468" name="Object 1028"/>
            <p:cNvGraphicFramePr>
              <a:graphicFrameLocks noChangeAspect="1"/>
            </p:cNvGraphicFramePr>
            <p:nvPr/>
          </p:nvGraphicFramePr>
          <p:xfrm>
            <a:off x="1865" y="3143"/>
            <a:ext cx="391" cy="217"/>
          </p:xfrm>
          <a:graphic>
            <a:graphicData uri="http://schemas.openxmlformats.org/presentationml/2006/ole">
              <p:oleObj spid="_x0000_s59418" name="Equation" r:id="rId6" imgW="134280" imgH="142920" progId="Equation.3">
                <p:embed/>
              </p:oleObj>
            </a:graphicData>
          </a:graphic>
        </p:graphicFrame>
        <p:grpSp>
          <p:nvGrpSpPr>
            <p:cNvPr id="17" name="Group 1213"/>
            <p:cNvGrpSpPr>
              <a:grpSpLocks/>
            </p:cNvGrpSpPr>
            <p:nvPr/>
          </p:nvGrpSpPr>
          <p:grpSpPr bwMode="auto">
            <a:xfrm>
              <a:off x="2160" y="2928"/>
              <a:ext cx="704" cy="290"/>
              <a:chOff x="1104" y="2928"/>
              <a:chExt cx="480" cy="384"/>
            </a:xfrm>
          </p:grpSpPr>
          <p:sp>
            <p:nvSpPr>
              <p:cNvPr id="54462" name="Line 1214"/>
              <p:cNvSpPr>
                <a:spLocks noChangeShapeType="1"/>
              </p:cNvSpPr>
              <p:nvPr/>
            </p:nvSpPr>
            <p:spPr bwMode="auto">
              <a:xfrm>
                <a:off x="1344" y="2928"/>
                <a:ext cx="240" cy="384"/>
              </a:xfrm>
              <a:prstGeom prst="line">
                <a:avLst/>
              </a:prstGeom>
              <a:noFill/>
              <a:ln w="57150">
                <a:solidFill>
                  <a:srgbClr val="FF0000"/>
                </a:solidFill>
                <a:prstDash val="sysDot"/>
                <a:round/>
                <a:headEnd type="none" w="sm" len="lg"/>
                <a:tailEnd type="none" w="sm" len="lg"/>
              </a:ln>
              <a:effectLst/>
            </p:spPr>
            <p:txBody>
              <a:bodyPr wrap="none" anchor="ctr"/>
              <a:lstStyle/>
              <a:p>
                <a:endParaRPr lang="zh-CN" altLang="en-US"/>
              </a:p>
            </p:txBody>
          </p:sp>
          <p:sp>
            <p:nvSpPr>
              <p:cNvPr id="54463" name="Line 1215"/>
              <p:cNvSpPr>
                <a:spLocks noChangeShapeType="1"/>
              </p:cNvSpPr>
              <p:nvPr/>
            </p:nvSpPr>
            <p:spPr bwMode="auto">
              <a:xfrm flipH="1">
                <a:off x="1104" y="2928"/>
                <a:ext cx="236" cy="384"/>
              </a:xfrm>
              <a:prstGeom prst="line">
                <a:avLst/>
              </a:prstGeom>
              <a:noFill/>
              <a:ln w="57150">
                <a:solidFill>
                  <a:srgbClr val="FF0000"/>
                </a:solidFill>
                <a:prstDash val="sysDot"/>
                <a:round/>
                <a:headEnd type="none" w="sm" len="lg"/>
                <a:tailEnd type="none" w="sm" len="lg"/>
              </a:ln>
              <a:effectLst/>
            </p:spPr>
            <p:txBody>
              <a:bodyPr wrap="none" anchor="ctr"/>
              <a:lstStyle/>
              <a:p>
                <a:endParaRPr lang="zh-CN" altLang="en-US"/>
              </a:p>
            </p:txBody>
          </p:sp>
        </p:grpSp>
        <p:graphicFrame>
          <p:nvGraphicFramePr>
            <p:cNvPr id="62469" name="Object 1029"/>
            <p:cNvGraphicFramePr>
              <a:graphicFrameLocks noChangeAspect="1"/>
            </p:cNvGraphicFramePr>
            <p:nvPr/>
          </p:nvGraphicFramePr>
          <p:xfrm>
            <a:off x="2921" y="3120"/>
            <a:ext cx="391" cy="217"/>
          </p:xfrm>
          <a:graphic>
            <a:graphicData uri="http://schemas.openxmlformats.org/presentationml/2006/ole">
              <p:oleObj spid="_x0000_s59419" name="Equation" r:id="rId7" imgW="134280" imgH="142920" progId="Equation.3">
                <p:embed/>
              </p:oleObj>
            </a:graphicData>
          </a:graphic>
        </p:graphicFrame>
      </p:grpSp>
      <p:grpSp>
        <p:nvGrpSpPr>
          <p:cNvPr id="18" name="Group 1223"/>
          <p:cNvGrpSpPr>
            <a:grpSpLocks/>
          </p:cNvGrpSpPr>
          <p:nvPr/>
        </p:nvGrpSpPr>
        <p:grpSpPr bwMode="auto">
          <a:xfrm>
            <a:off x="3373438" y="4419600"/>
            <a:ext cx="1579562" cy="328613"/>
            <a:chOff x="2125" y="2784"/>
            <a:chExt cx="995" cy="207"/>
          </a:xfrm>
        </p:grpSpPr>
        <p:sp>
          <p:nvSpPr>
            <p:cNvPr id="54468" name="Arc 1220"/>
            <p:cNvSpPr>
              <a:spLocks/>
            </p:cNvSpPr>
            <p:nvPr/>
          </p:nvSpPr>
          <p:spPr bwMode="auto">
            <a:xfrm flipH="1">
              <a:off x="2219" y="2851"/>
              <a:ext cx="118" cy="115"/>
            </a:xfrm>
            <a:custGeom>
              <a:avLst/>
              <a:gdLst>
                <a:gd name="G0" fmla="+- 1012 0 0"/>
                <a:gd name="G1" fmla="+- 21600 0 0"/>
                <a:gd name="G2" fmla="+- 21600 0 0"/>
                <a:gd name="T0" fmla="*/ 0 w 22612"/>
                <a:gd name="T1" fmla="*/ 24 h 21600"/>
                <a:gd name="T2" fmla="*/ 22612 w 22612"/>
                <a:gd name="T3" fmla="*/ 21600 h 21600"/>
                <a:gd name="T4" fmla="*/ 1012 w 22612"/>
                <a:gd name="T5" fmla="*/ 21600 h 21600"/>
              </a:gdLst>
              <a:ahLst/>
              <a:cxnLst>
                <a:cxn ang="0">
                  <a:pos x="T0" y="T1"/>
                </a:cxn>
                <a:cxn ang="0">
                  <a:pos x="T2" y="T3"/>
                </a:cxn>
                <a:cxn ang="0">
                  <a:pos x="T4" y="T5"/>
                </a:cxn>
              </a:cxnLst>
              <a:rect l="0" t="0" r="r" b="b"/>
              <a:pathLst>
                <a:path w="22612" h="21600" fill="none" extrusionOk="0">
                  <a:moveTo>
                    <a:pt x="-1" y="23"/>
                  </a:moveTo>
                  <a:cubicBezTo>
                    <a:pt x="337" y="7"/>
                    <a:pt x="674" y="-1"/>
                    <a:pt x="1012" y="0"/>
                  </a:cubicBezTo>
                  <a:cubicBezTo>
                    <a:pt x="12941" y="0"/>
                    <a:pt x="22612" y="9670"/>
                    <a:pt x="22612" y="21600"/>
                  </a:cubicBezTo>
                </a:path>
                <a:path w="22612" h="21600" stroke="0" extrusionOk="0">
                  <a:moveTo>
                    <a:pt x="-1" y="23"/>
                  </a:moveTo>
                  <a:cubicBezTo>
                    <a:pt x="337" y="7"/>
                    <a:pt x="674" y="-1"/>
                    <a:pt x="1012" y="0"/>
                  </a:cubicBezTo>
                  <a:cubicBezTo>
                    <a:pt x="12941" y="0"/>
                    <a:pt x="22612" y="9670"/>
                    <a:pt x="22612" y="21600"/>
                  </a:cubicBezTo>
                  <a:lnTo>
                    <a:pt x="1012" y="21600"/>
                  </a:lnTo>
                  <a:close/>
                </a:path>
              </a:pathLst>
            </a:custGeom>
            <a:noFill/>
            <a:ln w="28575">
              <a:solidFill>
                <a:srgbClr val="FF3399"/>
              </a:solidFill>
              <a:round/>
              <a:headEnd type="none" w="sm" len="lg"/>
              <a:tailEnd type="none" w="sm" len="lg"/>
            </a:ln>
            <a:effectLst/>
          </p:spPr>
          <p:txBody>
            <a:bodyPr wrap="none" anchor="ctr"/>
            <a:lstStyle/>
            <a:p>
              <a:endParaRPr lang="zh-CN" altLang="en-US"/>
            </a:p>
          </p:txBody>
        </p:sp>
        <p:grpSp>
          <p:nvGrpSpPr>
            <p:cNvPr id="19" name="Group 1222"/>
            <p:cNvGrpSpPr>
              <a:grpSpLocks/>
            </p:cNvGrpSpPr>
            <p:nvPr/>
          </p:nvGrpSpPr>
          <p:grpSpPr bwMode="auto">
            <a:xfrm>
              <a:off x="2125" y="2784"/>
              <a:ext cx="995" cy="207"/>
              <a:chOff x="2125" y="2784"/>
              <a:chExt cx="995" cy="207"/>
            </a:xfrm>
          </p:grpSpPr>
          <p:sp>
            <p:nvSpPr>
              <p:cNvPr id="54466" name="Arc 1218"/>
              <p:cNvSpPr>
                <a:spLocks/>
              </p:cNvSpPr>
              <p:nvPr/>
            </p:nvSpPr>
            <p:spPr bwMode="auto">
              <a:xfrm>
                <a:off x="2693" y="2851"/>
                <a:ext cx="118" cy="129"/>
              </a:xfrm>
              <a:custGeom>
                <a:avLst/>
                <a:gdLst>
                  <a:gd name="G0" fmla="+- 0 0 0"/>
                  <a:gd name="G1" fmla="+- 21600 0 0"/>
                  <a:gd name="G2" fmla="+- 21600 0 0"/>
                  <a:gd name="T0" fmla="*/ 0 w 21600"/>
                  <a:gd name="T1" fmla="*/ 0 h 29670"/>
                  <a:gd name="T2" fmla="*/ 20036 w 21600"/>
                  <a:gd name="T3" fmla="*/ 29670 h 29670"/>
                  <a:gd name="T4" fmla="*/ 0 w 21600"/>
                  <a:gd name="T5" fmla="*/ 21600 h 29670"/>
                </a:gdLst>
                <a:ahLst/>
                <a:cxnLst>
                  <a:cxn ang="0">
                    <a:pos x="T0" y="T1"/>
                  </a:cxn>
                  <a:cxn ang="0">
                    <a:pos x="T2" y="T3"/>
                  </a:cxn>
                  <a:cxn ang="0">
                    <a:pos x="T4" y="T5"/>
                  </a:cxn>
                </a:cxnLst>
                <a:rect l="0" t="0" r="r" b="b"/>
                <a:pathLst>
                  <a:path w="21600" h="29670" fill="none" extrusionOk="0">
                    <a:moveTo>
                      <a:pt x="-1" y="0"/>
                    </a:moveTo>
                    <a:cubicBezTo>
                      <a:pt x="11929" y="0"/>
                      <a:pt x="21600" y="9670"/>
                      <a:pt x="21600" y="21600"/>
                    </a:cubicBezTo>
                    <a:cubicBezTo>
                      <a:pt x="21600" y="24365"/>
                      <a:pt x="21069" y="27104"/>
                      <a:pt x="20035" y="29669"/>
                    </a:cubicBezTo>
                  </a:path>
                  <a:path w="21600" h="29670" stroke="0" extrusionOk="0">
                    <a:moveTo>
                      <a:pt x="-1" y="0"/>
                    </a:moveTo>
                    <a:cubicBezTo>
                      <a:pt x="11929" y="0"/>
                      <a:pt x="21600" y="9670"/>
                      <a:pt x="21600" y="21600"/>
                    </a:cubicBezTo>
                    <a:cubicBezTo>
                      <a:pt x="21600" y="24365"/>
                      <a:pt x="21069" y="27104"/>
                      <a:pt x="20035" y="29669"/>
                    </a:cubicBezTo>
                    <a:lnTo>
                      <a:pt x="0" y="21600"/>
                    </a:lnTo>
                    <a:close/>
                  </a:path>
                </a:pathLst>
              </a:custGeom>
              <a:noFill/>
              <a:ln w="28575">
                <a:solidFill>
                  <a:srgbClr val="FF3399"/>
                </a:solidFill>
                <a:round/>
                <a:headEnd type="none" w="sm" len="lg"/>
                <a:tailEnd type="none" w="sm" len="lg"/>
              </a:ln>
              <a:effectLst/>
            </p:spPr>
            <p:txBody>
              <a:bodyPr wrap="none" anchor="ctr"/>
              <a:lstStyle/>
              <a:p>
                <a:endParaRPr lang="zh-CN" altLang="en-US"/>
              </a:p>
            </p:txBody>
          </p:sp>
          <p:graphicFrame>
            <p:nvGraphicFramePr>
              <p:cNvPr id="62464" name="Object 1024"/>
              <p:cNvGraphicFramePr>
                <a:graphicFrameLocks noChangeAspect="1"/>
              </p:cNvGraphicFramePr>
              <p:nvPr/>
            </p:nvGraphicFramePr>
            <p:xfrm>
              <a:off x="2860" y="2784"/>
              <a:ext cx="260" cy="192"/>
            </p:xfrm>
            <a:graphic>
              <a:graphicData uri="http://schemas.openxmlformats.org/presentationml/2006/ole">
                <p:oleObj spid="_x0000_s59420" name="公式" r:id="rId8" imgW="160920" imgH="214560" progId="Equation.3">
                  <p:embed/>
                </p:oleObj>
              </a:graphicData>
            </a:graphic>
          </p:graphicFrame>
          <p:graphicFrame>
            <p:nvGraphicFramePr>
              <p:cNvPr id="62465" name="Object 1025"/>
              <p:cNvGraphicFramePr>
                <a:graphicFrameLocks noChangeAspect="1"/>
              </p:cNvGraphicFramePr>
              <p:nvPr/>
            </p:nvGraphicFramePr>
            <p:xfrm>
              <a:off x="2125" y="2799"/>
              <a:ext cx="260" cy="192"/>
            </p:xfrm>
            <a:graphic>
              <a:graphicData uri="http://schemas.openxmlformats.org/presentationml/2006/ole">
                <p:oleObj spid="_x0000_s59421" name="公式" r:id="rId9" imgW="160920" imgH="214560" progId="Equation.3">
                  <p:embed/>
                </p:oleObj>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out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1"/>
          <p:cNvSpPr>
            <a:spLocks noGrp="1"/>
          </p:cNvSpPr>
          <p:nvPr>
            <p:ph type="sldNum" sz="quarter" idx="10"/>
          </p:nvPr>
        </p:nvSpPr>
        <p:spPr/>
        <p:txBody>
          <a:bodyPr/>
          <a:lstStyle/>
          <a:p>
            <a:fld id="{6958576E-D7C1-45B3-BD6F-DF45185F4E17}" type="slidenum">
              <a:rPr lang="en-US" altLang="zh-CN"/>
              <a:pPr/>
              <a:t>56</a:t>
            </a:fld>
            <a:endParaRPr lang="en-US" altLang="zh-CN"/>
          </a:p>
        </p:txBody>
      </p:sp>
      <p:grpSp>
        <p:nvGrpSpPr>
          <p:cNvPr id="2" name="Group 109"/>
          <p:cNvGrpSpPr>
            <a:grpSpLocks/>
          </p:cNvGrpSpPr>
          <p:nvPr/>
        </p:nvGrpSpPr>
        <p:grpSpPr bwMode="auto">
          <a:xfrm>
            <a:off x="762000" y="1066800"/>
            <a:ext cx="4114800" cy="609600"/>
            <a:chOff x="480" y="672"/>
            <a:chExt cx="2592" cy="384"/>
          </a:xfrm>
        </p:grpSpPr>
        <p:grpSp>
          <p:nvGrpSpPr>
            <p:cNvPr id="3" name="Group 108"/>
            <p:cNvGrpSpPr>
              <a:grpSpLocks/>
            </p:cNvGrpSpPr>
            <p:nvPr/>
          </p:nvGrpSpPr>
          <p:grpSpPr bwMode="auto">
            <a:xfrm>
              <a:off x="1913" y="672"/>
              <a:ext cx="1159" cy="384"/>
              <a:chOff x="1913" y="672"/>
              <a:chExt cx="1159" cy="384"/>
            </a:xfrm>
          </p:grpSpPr>
          <p:graphicFrame>
            <p:nvGraphicFramePr>
              <p:cNvPr id="51289" name="Object 89"/>
              <p:cNvGraphicFramePr>
                <a:graphicFrameLocks noChangeAspect="1"/>
              </p:cNvGraphicFramePr>
              <p:nvPr/>
            </p:nvGraphicFramePr>
            <p:xfrm>
              <a:off x="2777" y="720"/>
              <a:ext cx="295" cy="336"/>
            </p:xfrm>
            <a:graphic>
              <a:graphicData uri="http://schemas.openxmlformats.org/presentationml/2006/ole">
                <p:oleObj spid="_x0000_s60457" name="公式" r:id="rId3" imgW="177646" imgH="241091" progId="Equation.3">
                  <p:embed/>
                </p:oleObj>
              </a:graphicData>
            </a:graphic>
          </p:graphicFrame>
          <p:sp>
            <p:nvSpPr>
              <p:cNvPr id="51290" name="Text Box 90"/>
              <p:cNvSpPr txBox="1">
                <a:spLocks noChangeArrowheads="1"/>
              </p:cNvSpPr>
              <p:nvPr/>
            </p:nvSpPr>
            <p:spPr bwMode="auto">
              <a:xfrm>
                <a:off x="1913" y="672"/>
                <a:ext cx="1104" cy="365"/>
              </a:xfrm>
              <a:prstGeom prst="rect">
                <a:avLst/>
              </a:prstGeom>
              <a:noFill/>
              <a:ln w="19050">
                <a:noFill/>
                <a:prstDash val="dash"/>
                <a:miter lim="800000"/>
                <a:headEnd/>
                <a:tailEnd/>
              </a:ln>
              <a:effectLst/>
            </p:spPr>
            <p:txBody>
              <a:bodyPr>
                <a:spAutoFit/>
              </a:bodyPr>
              <a:lstStyle/>
              <a:p>
                <a:pPr>
                  <a:spcBef>
                    <a:spcPct val="50000"/>
                  </a:spcBef>
                </a:pPr>
                <a:r>
                  <a:rPr lang="zh-CN" altLang="en-US" sz="3200" b="1">
                    <a:latin typeface="Times New Roman" pitchFamily="18" charset="0"/>
                  </a:rPr>
                  <a:t>掠射角</a:t>
                </a:r>
              </a:p>
            </p:txBody>
          </p:sp>
        </p:grpSp>
        <p:graphicFrame>
          <p:nvGraphicFramePr>
            <p:cNvPr id="51292" name="Object 92"/>
            <p:cNvGraphicFramePr>
              <a:graphicFrameLocks noChangeAspect="1"/>
            </p:cNvGraphicFramePr>
            <p:nvPr/>
          </p:nvGraphicFramePr>
          <p:xfrm>
            <a:off x="1584" y="681"/>
            <a:ext cx="241" cy="319"/>
          </p:xfrm>
          <a:graphic>
            <a:graphicData uri="http://schemas.openxmlformats.org/presentationml/2006/ole">
              <p:oleObj spid="_x0000_s60458" name="公式" r:id="rId4" imgW="190417" imgH="253890" progId="Equation.3">
                <p:embed/>
              </p:oleObj>
            </a:graphicData>
          </a:graphic>
        </p:graphicFrame>
        <p:sp>
          <p:nvSpPr>
            <p:cNvPr id="51293" name="Text Box 93"/>
            <p:cNvSpPr txBox="1">
              <a:spLocks noChangeArrowheads="1"/>
            </p:cNvSpPr>
            <p:nvPr/>
          </p:nvSpPr>
          <p:spPr bwMode="auto">
            <a:xfrm>
              <a:off x="480" y="681"/>
              <a:ext cx="1392" cy="365"/>
            </a:xfrm>
            <a:prstGeom prst="rect">
              <a:avLst/>
            </a:prstGeom>
            <a:noFill/>
            <a:ln w="19050">
              <a:noFill/>
              <a:prstDash val="dash"/>
              <a:miter lim="800000"/>
              <a:headEnd/>
              <a:tailEnd/>
            </a:ln>
            <a:effectLst/>
          </p:spPr>
          <p:txBody>
            <a:bodyPr>
              <a:spAutoFit/>
            </a:bodyPr>
            <a:lstStyle/>
            <a:p>
              <a:pPr>
                <a:spcBef>
                  <a:spcPct val="50000"/>
                </a:spcBef>
              </a:pPr>
              <a:r>
                <a:rPr lang="zh-CN" altLang="en-US" sz="3200" b="1">
                  <a:latin typeface="Times New Roman" pitchFamily="18" charset="0"/>
                </a:rPr>
                <a:t>晶格常数</a:t>
              </a:r>
            </a:p>
          </p:txBody>
        </p:sp>
      </p:grpSp>
      <p:sp>
        <p:nvSpPr>
          <p:cNvPr id="51294" name="Rectangle 94"/>
          <p:cNvSpPr>
            <a:spLocks noChangeArrowheads="1"/>
          </p:cNvSpPr>
          <p:nvPr/>
        </p:nvSpPr>
        <p:spPr bwMode="auto">
          <a:xfrm>
            <a:off x="5029200" y="2057400"/>
            <a:ext cx="3657600" cy="18446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a:latin typeface="Times New Roman" pitchFamily="18" charset="0"/>
              </a:rPr>
              <a:t>        </a:t>
            </a:r>
            <a:r>
              <a:rPr lang="zh-CN" altLang="en-US" sz="3200" b="1">
                <a:latin typeface="Times New Roman" pitchFamily="18" charset="0"/>
              </a:rPr>
              <a:t>相邻两个晶面反射的两</a:t>
            </a:r>
            <a:r>
              <a:rPr lang="en-US" altLang="zh-CN" sz="3200" b="1">
                <a:latin typeface="Times New Roman" pitchFamily="18" charset="0"/>
              </a:rPr>
              <a:t>X</a:t>
            </a:r>
            <a:r>
              <a:rPr lang="zh-CN" altLang="en-US" sz="3200" b="1">
                <a:latin typeface="Times New Roman" pitchFamily="18" charset="0"/>
              </a:rPr>
              <a:t>射线干涉</a:t>
            </a:r>
            <a:r>
              <a:rPr lang="zh-CN" altLang="en-US" sz="3200" b="1">
                <a:solidFill>
                  <a:srgbClr val="CC0000"/>
                </a:solidFill>
                <a:latin typeface="Times New Roman" pitchFamily="18" charset="0"/>
              </a:rPr>
              <a:t>加强的条件</a:t>
            </a:r>
          </a:p>
        </p:txBody>
      </p:sp>
      <p:grpSp>
        <p:nvGrpSpPr>
          <p:cNvPr id="4" name="Group 95"/>
          <p:cNvGrpSpPr>
            <a:grpSpLocks/>
          </p:cNvGrpSpPr>
          <p:nvPr/>
        </p:nvGrpSpPr>
        <p:grpSpPr bwMode="auto">
          <a:xfrm>
            <a:off x="5105400" y="3970338"/>
            <a:ext cx="3124200" cy="1668462"/>
            <a:chOff x="2976" y="2936"/>
            <a:chExt cx="2304" cy="1195"/>
          </a:xfrm>
        </p:grpSpPr>
        <p:sp>
          <p:nvSpPr>
            <p:cNvPr id="51296" name="Rectangle 96"/>
            <p:cNvSpPr>
              <a:spLocks noChangeArrowheads="1"/>
            </p:cNvSpPr>
            <p:nvPr/>
          </p:nvSpPr>
          <p:spPr bwMode="auto">
            <a:xfrm>
              <a:off x="2976" y="2936"/>
              <a:ext cx="2304" cy="415"/>
            </a:xfrm>
            <a:prstGeom prst="rect">
              <a:avLst/>
            </a:prstGeom>
            <a:noFill/>
            <a:ln w="9525">
              <a:noFill/>
              <a:miter lim="800000"/>
              <a:headEnd/>
              <a:tailEnd type="none" w="sm" len="lg"/>
            </a:ln>
            <a:effectLst/>
          </p:spPr>
          <p:txBody>
            <a:bodyPr>
              <a:spAutoFit/>
            </a:bodyPr>
            <a:lstStyle/>
            <a:p>
              <a:pPr>
                <a:spcBef>
                  <a:spcPct val="50000"/>
                </a:spcBef>
                <a:buFontTx/>
                <a:buBlip>
                  <a:blip r:embed="rId5"/>
                </a:buBlip>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布拉格公式</a:t>
              </a:r>
            </a:p>
          </p:txBody>
        </p:sp>
        <p:graphicFrame>
          <p:nvGraphicFramePr>
            <p:cNvPr id="51297" name="Object 97"/>
            <p:cNvGraphicFramePr>
              <a:graphicFrameLocks noChangeAspect="1"/>
            </p:cNvGraphicFramePr>
            <p:nvPr/>
          </p:nvGraphicFramePr>
          <p:xfrm>
            <a:off x="3393" y="3807"/>
            <a:ext cx="1662" cy="324"/>
          </p:xfrm>
          <a:graphic>
            <a:graphicData uri="http://schemas.openxmlformats.org/presentationml/2006/ole">
              <p:oleObj spid="_x0000_s60459" name="Equation" r:id="rId6" imgW="1422400" imgH="330200" progId="Equation.3">
                <p:embed/>
              </p:oleObj>
            </a:graphicData>
          </a:graphic>
        </p:graphicFrame>
        <p:graphicFrame>
          <p:nvGraphicFramePr>
            <p:cNvPr id="51298" name="Object 98"/>
            <p:cNvGraphicFramePr>
              <a:graphicFrameLocks noChangeAspect="1"/>
            </p:cNvGraphicFramePr>
            <p:nvPr/>
          </p:nvGraphicFramePr>
          <p:xfrm>
            <a:off x="3360" y="3359"/>
            <a:ext cx="1584" cy="304"/>
          </p:xfrm>
          <a:graphic>
            <a:graphicData uri="http://schemas.openxmlformats.org/presentationml/2006/ole">
              <p:oleObj spid="_x0000_s60460" name="Equation" r:id="rId7" imgW="1345616" imgH="253890" progId="Equation.3">
                <p:embed/>
              </p:oleObj>
            </a:graphicData>
          </a:graphic>
        </p:graphicFrame>
      </p:grpSp>
      <p:grpSp>
        <p:nvGrpSpPr>
          <p:cNvPr id="5" name="Group 202"/>
          <p:cNvGrpSpPr>
            <a:grpSpLocks/>
          </p:cNvGrpSpPr>
          <p:nvPr/>
        </p:nvGrpSpPr>
        <p:grpSpPr bwMode="auto">
          <a:xfrm>
            <a:off x="5105400" y="1143000"/>
            <a:ext cx="2514600" cy="990600"/>
            <a:chOff x="3216" y="672"/>
            <a:chExt cx="1584" cy="624"/>
          </a:xfrm>
        </p:grpSpPr>
        <p:graphicFrame>
          <p:nvGraphicFramePr>
            <p:cNvPr id="51305" name="Object 105"/>
            <p:cNvGraphicFramePr>
              <a:graphicFrameLocks noChangeAspect="1"/>
            </p:cNvGraphicFramePr>
            <p:nvPr/>
          </p:nvGraphicFramePr>
          <p:xfrm>
            <a:off x="3216" y="672"/>
            <a:ext cx="1584" cy="301"/>
          </p:xfrm>
          <a:graphic>
            <a:graphicData uri="http://schemas.openxmlformats.org/presentationml/2006/ole">
              <p:oleObj spid="_x0000_s60461" name="Equation" r:id="rId8" imgW="837836" imgH="177723" progId="Equation.3">
                <p:embed/>
              </p:oleObj>
            </a:graphicData>
          </a:graphic>
        </p:graphicFrame>
        <p:graphicFrame>
          <p:nvGraphicFramePr>
            <p:cNvPr id="51306" name="Object 106"/>
            <p:cNvGraphicFramePr>
              <a:graphicFrameLocks noChangeAspect="1"/>
            </p:cNvGraphicFramePr>
            <p:nvPr/>
          </p:nvGraphicFramePr>
          <p:xfrm>
            <a:off x="3488" y="1050"/>
            <a:ext cx="1179" cy="246"/>
          </p:xfrm>
          <a:graphic>
            <a:graphicData uri="http://schemas.openxmlformats.org/presentationml/2006/ole">
              <p:oleObj spid="_x0000_s60462" name="Equation" r:id="rId9" imgW="1219200" imgH="279400" progId="Equation.3">
                <p:embed/>
              </p:oleObj>
            </a:graphicData>
          </a:graphic>
        </p:graphicFrame>
      </p:grpSp>
      <p:grpSp>
        <p:nvGrpSpPr>
          <p:cNvPr id="6" name="Group 112"/>
          <p:cNvGrpSpPr>
            <a:grpSpLocks/>
          </p:cNvGrpSpPr>
          <p:nvPr/>
        </p:nvGrpSpPr>
        <p:grpSpPr bwMode="auto">
          <a:xfrm>
            <a:off x="685800" y="1828800"/>
            <a:ext cx="4200525" cy="4191000"/>
            <a:chOff x="240" y="1488"/>
            <a:chExt cx="2688" cy="2640"/>
          </a:xfrm>
        </p:grpSpPr>
        <p:sp>
          <p:nvSpPr>
            <p:cNvPr id="51313" name="Rectangle 113"/>
            <p:cNvSpPr>
              <a:spLocks noChangeArrowheads="1"/>
            </p:cNvSpPr>
            <p:nvPr/>
          </p:nvSpPr>
          <p:spPr bwMode="auto">
            <a:xfrm>
              <a:off x="240" y="1488"/>
              <a:ext cx="2688" cy="264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51314" name="Text Box 114"/>
            <p:cNvSpPr txBox="1">
              <a:spLocks noChangeArrowheads="1"/>
            </p:cNvSpPr>
            <p:nvPr/>
          </p:nvSpPr>
          <p:spPr bwMode="auto">
            <a:xfrm>
              <a:off x="240" y="1488"/>
              <a:ext cx="2688"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latin typeface="Times New Roman" pitchFamily="18" charset="0"/>
                </a:rPr>
                <a:t>布 拉 格 反 射</a:t>
              </a:r>
            </a:p>
          </p:txBody>
        </p:sp>
      </p:grpSp>
      <p:grpSp>
        <p:nvGrpSpPr>
          <p:cNvPr id="7" name="Group 115"/>
          <p:cNvGrpSpPr>
            <a:grpSpLocks/>
          </p:cNvGrpSpPr>
          <p:nvPr/>
        </p:nvGrpSpPr>
        <p:grpSpPr bwMode="auto">
          <a:xfrm>
            <a:off x="1060450" y="5105400"/>
            <a:ext cx="3459163" cy="762000"/>
            <a:chOff x="480" y="3456"/>
            <a:chExt cx="2213" cy="480"/>
          </a:xfrm>
        </p:grpSpPr>
        <p:sp>
          <p:nvSpPr>
            <p:cNvPr id="51316" name="AutoShape 116"/>
            <p:cNvSpPr>
              <a:spLocks noChangeArrowheads="1"/>
            </p:cNvSpPr>
            <p:nvPr/>
          </p:nvSpPr>
          <p:spPr bwMode="auto">
            <a:xfrm>
              <a:off x="480" y="3504"/>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sp>
          <p:nvSpPr>
            <p:cNvPr id="51317" name="Oval 117"/>
            <p:cNvSpPr>
              <a:spLocks noChangeArrowheads="1"/>
            </p:cNvSpPr>
            <p:nvPr/>
          </p:nvSpPr>
          <p:spPr bwMode="auto">
            <a:xfrm>
              <a:off x="1310"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18" name="Oval 118"/>
            <p:cNvSpPr>
              <a:spLocks noChangeArrowheads="1"/>
            </p:cNvSpPr>
            <p:nvPr/>
          </p:nvSpPr>
          <p:spPr bwMode="auto">
            <a:xfrm>
              <a:off x="931"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19" name="Oval 119"/>
            <p:cNvSpPr>
              <a:spLocks noChangeArrowheads="1"/>
            </p:cNvSpPr>
            <p:nvPr/>
          </p:nvSpPr>
          <p:spPr bwMode="auto">
            <a:xfrm>
              <a:off x="1688"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0" name="Oval 120"/>
            <p:cNvSpPr>
              <a:spLocks noChangeArrowheads="1"/>
            </p:cNvSpPr>
            <p:nvPr/>
          </p:nvSpPr>
          <p:spPr bwMode="auto">
            <a:xfrm>
              <a:off x="2067"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1" name="Oval 121"/>
            <p:cNvSpPr>
              <a:spLocks noChangeArrowheads="1"/>
            </p:cNvSpPr>
            <p:nvPr/>
          </p:nvSpPr>
          <p:spPr bwMode="auto">
            <a:xfrm>
              <a:off x="552" y="384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2" name="Oval 122"/>
            <p:cNvSpPr>
              <a:spLocks noChangeArrowheads="1"/>
            </p:cNvSpPr>
            <p:nvPr/>
          </p:nvSpPr>
          <p:spPr bwMode="auto">
            <a:xfrm>
              <a:off x="1573" y="3648"/>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3" name="Oval 123"/>
            <p:cNvSpPr>
              <a:spLocks noChangeArrowheads="1"/>
            </p:cNvSpPr>
            <p:nvPr/>
          </p:nvSpPr>
          <p:spPr bwMode="auto">
            <a:xfrm>
              <a:off x="1195"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4" name="Oval 124"/>
            <p:cNvSpPr>
              <a:spLocks noChangeArrowheads="1"/>
            </p:cNvSpPr>
            <p:nvPr/>
          </p:nvSpPr>
          <p:spPr bwMode="auto">
            <a:xfrm>
              <a:off x="1952"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5" name="Oval 125"/>
            <p:cNvSpPr>
              <a:spLocks noChangeArrowheads="1"/>
            </p:cNvSpPr>
            <p:nvPr/>
          </p:nvSpPr>
          <p:spPr bwMode="auto">
            <a:xfrm>
              <a:off x="2331"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6" name="Oval 126"/>
            <p:cNvSpPr>
              <a:spLocks noChangeArrowheads="1"/>
            </p:cNvSpPr>
            <p:nvPr/>
          </p:nvSpPr>
          <p:spPr bwMode="auto">
            <a:xfrm>
              <a:off x="816" y="364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7" name="Oval 127"/>
            <p:cNvSpPr>
              <a:spLocks noChangeArrowheads="1"/>
            </p:cNvSpPr>
            <p:nvPr/>
          </p:nvSpPr>
          <p:spPr bwMode="auto">
            <a:xfrm>
              <a:off x="1828"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8" name="Oval 128"/>
            <p:cNvSpPr>
              <a:spLocks noChangeArrowheads="1"/>
            </p:cNvSpPr>
            <p:nvPr/>
          </p:nvSpPr>
          <p:spPr bwMode="auto">
            <a:xfrm>
              <a:off x="1449"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29" name="Oval 129"/>
            <p:cNvSpPr>
              <a:spLocks noChangeArrowheads="1"/>
            </p:cNvSpPr>
            <p:nvPr/>
          </p:nvSpPr>
          <p:spPr bwMode="auto">
            <a:xfrm>
              <a:off x="2206"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0" name="Oval 130"/>
            <p:cNvSpPr>
              <a:spLocks noChangeArrowheads="1"/>
            </p:cNvSpPr>
            <p:nvPr/>
          </p:nvSpPr>
          <p:spPr bwMode="auto">
            <a:xfrm>
              <a:off x="2585"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1" name="Oval 131"/>
            <p:cNvSpPr>
              <a:spLocks noChangeArrowheads="1"/>
            </p:cNvSpPr>
            <p:nvPr/>
          </p:nvSpPr>
          <p:spPr bwMode="auto">
            <a:xfrm>
              <a:off x="1070" y="3456"/>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nvGrpSpPr>
          <p:cNvPr id="8" name="Group 132"/>
          <p:cNvGrpSpPr>
            <a:grpSpLocks/>
          </p:cNvGrpSpPr>
          <p:nvPr/>
        </p:nvGrpSpPr>
        <p:grpSpPr bwMode="auto">
          <a:xfrm>
            <a:off x="1060450" y="4267200"/>
            <a:ext cx="3459163" cy="762000"/>
            <a:chOff x="480" y="2928"/>
            <a:chExt cx="2213" cy="480"/>
          </a:xfrm>
        </p:grpSpPr>
        <p:sp>
          <p:nvSpPr>
            <p:cNvPr id="51333" name="AutoShape 133"/>
            <p:cNvSpPr>
              <a:spLocks noChangeArrowheads="1"/>
            </p:cNvSpPr>
            <p:nvPr/>
          </p:nvSpPr>
          <p:spPr bwMode="auto">
            <a:xfrm>
              <a:off x="480" y="2976"/>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sp>
          <p:nvSpPr>
            <p:cNvPr id="51334" name="Oval 134"/>
            <p:cNvSpPr>
              <a:spLocks noChangeArrowheads="1"/>
            </p:cNvSpPr>
            <p:nvPr/>
          </p:nvSpPr>
          <p:spPr bwMode="auto">
            <a:xfrm>
              <a:off x="1310"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5" name="Oval 135"/>
            <p:cNvSpPr>
              <a:spLocks noChangeArrowheads="1"/>
            </p:cNvSpPr>
            <p:nvPr/>
          </p:nvSpPr>
          <p:spPr bwMode="auto">
            <a:xfrm>
              <a:off x="931"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6" name="Oval 136"/>
            <p:cNvSpPr>
              <a:spLocks noChangeArrowheads="1"/>
            </p:cNvSpPr>
            <p:nvPr/>
          </p:nvSpPr>
          <p:spPr bwMode="auto">
            <a:xfrm>
              <a:off x="1688"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7" name="Oval 137"/>
            <p:cNvSpPr>
              <a:spLocks noChangeArrowheads="1"/>
            </p:cNvSpPr>
            <p:nvPr/>
          </p:nvSpPr>
          <p:spPr bwMode="auto">
            <a:xfrm>
              <a:off x="2067"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8" name="Oval 138"/>
            <p:cNvSpPr>
              <a:spLocks noChangeArrowheads="1"/>
            </p:cNvSpPr>
            <p:nvPr/>
          </p:nvSpPr>
          <p:spPr bwMode="auto">
            <a:xfrm>
              <a:off x="552" y="331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39" name="Oval 139"/>
            <p:cNvSpPr>
              <a:spLocks noChangeArrowheads="1"/>
            </p:cNvSpPr>
            <p:nvPr/>
          </p:nvSpPr>
          <p:spPr bwMode="auto">
            <a:xfrm>
              <a:off x="1573" y="3120"/>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0" name="Oval 140"/>
            <p:cNvSpPr>
              <a:spLocks noChangeArrowheads="1"/>
            </p:cNvSpPr>
            <p:nvPr/>
          </p:nvSpPr>
          <p:spPr bwMode="auto">
            <a:xfrm>
              <a:off x="1195"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1" name="Oval 141"/>
            <p:cNvSpPr>
              <a:spLocks noChangeArrowheads="1"/>
            </p:cNvSpPr>
            <p:nvPr/>
          </p:nvSpPr>
          <p:spPr bwMode="auto">
            <a:xfrm>
              <a:off x="1952"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2" name="Oval 142"/>
            <p:cNvSpPr>
              <a:spLocks noChangeArrowheads="1"/>
            </p:cNvSpPr>
            <p:nvPr/>
          </p:nvSpPr>
          <p:spPr bwMode="auto">
            <a:xfrm>
              <a:off x="2331"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3" name="Oval 143"/>
            <p:cNvSpPr>
              <a:spLocks noChangeArrowheads="1"/>
            </p:cNvSpPr>
            <p:nvPr/>
          </p:nvSpPr>
          <p:spPr bwMode="auto">
            <a:xfrm>
              <a:off x="816" y="312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4" name="Oval 144"/>
            <p:cNvSpPr>
              <a:spLocks noChangeArrowheads="1"/>
            </p:cNvSpPr>
            <p:nvPr/>
          </p:nvSpPr>
          <p:spPr bwMode="auto">
            <a:xfrm>
              <a:off x="1828"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5" name="Oval 145"/>
            <p:cNvSpPr>
              <a:spLocks noChangeArrowheads="1"/>
            </p:cNvSpPr>
            <p:nvPr/>
          </p:nvSpPr>
          <p:spPr bwMode="auto">
            <a:xfrm>
              <a:off x="1449"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6" name="Oval 146"/>
            <p:cNvSpPr>
              <a:spLocks noChangeArrowheads="1"/>
            </p:cNvSpPr>
            <p:nvPr/>
          </p:nvSpPr>
          <p:spPr bwMode="auto">
            <a:xfrm>
              <a:off x="2206"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7" name="Oval 147"/>
            <p:cNvSpPr>
              <a:spLocks noChangeArrowheads="1"/>
            </p:cNvSpPr>
            <p:nvPr/>
          </p:nvSpPr>
          <p:spPr bwMode="auto">
            <a:xfrm>
              <a:off x="2585"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48" name="Oval 148"/>
            <p:cNvSpPr>
              <a:spLocks noChangeArrowheads="1"/>
            </p:cNvSpPr>
            <p:nvPr/>
          </p:nvSpPr>
          <p:spPr bwMode="auto">
            <a:xfrm>
              <a:off x="1070" y="2928"/>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nvGrpSpPr>
          <p:cNvPr id="9" name="Group 149"/>
          <p:cNvGrpSpPr>
            <a:grpSpLocks/>
          </p:cNvGrpSpPr>
          <p:nvPr/>
        </p:nvGrpSpPr>
        <p:grpSpPr bwMode="auto">
          <a:xfrm>
            <a:off x="1060450" y="3429000"/>
            <a:ext cx="3459163" cy="762000"/>
            <a:chOff x="480" y="2400"/>
            <a:chExt cx="2213" cy="480"/>
          </a:xfrm>
        </p:grpSpPr>
        <p:sp>
          <p:nvSpPr>
            <p:cNvPr id="51350" name="AutoShape 150"/>
            <p:cNvSpPr>
              <a:spLocks noChangeArrowheads="1"/>
            </p:cNvSpPr>
            <p:nvPr/>
          </p:nvSpPr>
          <p:spPr bwMode="auto">
            <a:xfrm>
              <a:off x="480" y="2448"/>
              <a:ext cx="2208" cy="432"/>
            </a:xfrm>
            <a:prstGeom prst="parallelogram">
              <a:avLst>
                <a:gd name="adj" fmla="val 127778"/>
              </a:avLst>
            </a:prstGeom>
            <a:solidFill>
              <a:schemeClr val="accent1">
                <a:alpha val="50000"/>
              </a:schemeClr>
            </a:solidFill>
            <a:ln w="9525">
              <a:solidFill>
                <a:schemeClr val="tx2"/>
              </a:solidFill>
              <a:miter lim="800000"/>
              <a:headEnd/>
              <a:tailEnd type="none" w="sm" len="lg"/>
            </a:ln>
            <a:effectLst/>
          </p:spPr>
          <p:txBody>
            <a:bodyPr wrap="none" anchor="ctr"/>
            <a:lstStyle/>
            <a:p>
              <a:endParaRPr lang="zh-CN" altLang="en-US"/>
            </a:p>
          </p:txBody>
        </p:sp>
        <p:grpSp>
          <p:nvGrpSpPr>
            <p:cNvPr id="10" name="Group 151"/>
            <p:cNvGrpSpPr>
              <a:grpSpLocks/>
            </p:cNvGrpSpPr>
            <p:nvPr/>
          </p:nvGrpSpPr>
          <p:grpSpPr bwMode="auto">
            <a:xfrm>
              <a:off x="552" y="2400"/>
              <a:ext cx="2141" cy="480"/>
              <a:chOff x="552" y="2400"/>
              <a:chExt cx="2141" cy="480"/>
            </a:xfrm>
          </p:grpSpPr>
          <p:sp>
            <p:nvSpPr>
              <p:cNvPr id="51352" name="Oval 152"/>
              <p:cNvSpPr>
                <a:spLocks noChangeArrowheads="1"/>
              </p:cNvSpPr>
              <p:nvPr/>
            </p:nvSpPr>
            <p:spPr bwMode="auto">
              <a:xfrm>
                <a:off x="1310"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3" name="Oval 153"/>
              <p:cNvSpPr>
                <a:spLocks noChangeArrowheads="1"/>
              </p:cNvSpPr>
              <p:nvPr/>
            </p:nvSpPr>
            <p:spPr bwMode="auto">
              <a:xfrm>
                <a:off x="931"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4" name="Oval 154"/>
              <p:cNvSpPr>
                <a:spLocks noChangeArrowheads="1"/>
              </p:cNvSpPr>
              <p:nvPr/>
            </p:nvSpPr>
            <p:spPr bwMode="auto">
              <a:xfrm>
                <a:off x="1688"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5" name="Oval 155"/>
              <p:cNvSpPr>
                <a:spLocks noChangeArrowheads="1"/>
              </p:cNvSpPr>
              <p:nvPr/>
            </p:nvSpPr>
            <p:spPr bwMode="auto">
              <a:xfrm>
                <a:off x="2067"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6" name="Oval 156"/>
              <p:cNvSpPr>
                <a:spLocks noChangeArrowheads="1"/>
              </p:cNvSpPr>
              <p:nvPr/>
            </p:nvSpPr>
            <p:spPr bwMode="auto">
              <a:xfrm>
                <a:off x="552" y="2784"/>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7" name="Oval 157"/>
              <p:cNvSpPr>
                <a:spLocks noChangeArrowheads="1"/>
              </p:cNvSpPr>
              <p:nvPr/>
            </p:nvSpPr>
            <p:spPr bwMode="auto">
              <a:xfrm>
                <a:off x="1573" y="2592"/>
                <a:ext cx="109"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8" name="Oval 158"/>
              <p:cNvSpPr>
                <a:spLocks noChangeArrowheads="1"/>
              </p:cNvSpPr>
              <p:nvPr/>
            </p:nvSpPr>
            <p:spPr bwMode="auto">
              <a:xfrm>
                <a:off x="1195"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59" name="Oval 159"/>
              <p:cNvSpPr>
                <a:spLocks noChangeArrowheads="1"/>
              </p:cNvSpPr>
              <p:nvPr/>
            </p:nvSpPr>
            <p:spPr bwMode="auto">
              <a:xfrm>
                <a:off x="1952"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0" name="Oval 160"/>
              <p:cNvSpPr>
                <a:spLocks noChangeArrowheads="1"/>
              </p:cNvSpPr>
              <p:nvPr/>
            </p:nvSpPr>
            <p:spPr bwMode="auto">
              <a:xfrm>
                <a:off x="2331"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1" name="Oval 161"/>
              <p:cNvSpPr>
                <a:spLocks noChangeArrowheads="1"/>
              </p:cNvSpPr>
              <p:nvPr/>
            </p:nvSpPr>
            <p:spPr bwMode="auto">
              <a:xfrm>
                <a:off x="816" y="2592"/>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2" name="Oval 162"/>
              <p:cNvSpPr>
                <a:spLocks noChangeArrowheads="1"/>
              </p:cNvSpPr>
              <p:nvPr/>
            </p:nvSpPr>
            <p:spPr bwMode="auto">
              <a:xfrm>
                <a:off x="1828"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3" name="Oval 163"/>
              <p:cNvSpPr>
                <a:spLocks noChangeArrowheads="1"/>
              </p:cNvSpPr>
              <p:nvPr/>
            </p:nvSpPr>
            <p:spPr bwMode="auto">
              <a:xfrm>
                <a:off x="1449"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4" name="Oval 164"/>
              <p:cNvSpPr>
                <a:spLocks noChangeArrowheads="1"/>
              </p:cNvSpPr>
              <p:nvPr/>
            </p:nvSpPr>
            <p:spPr bwMode="auto">
              <a:xfrm>
                <a:off x="2206"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5" name="Oval 165"/>
              <p:cNvSpPr>
                <a:spLocks noChangeArrowheads="1"/>
              </p:cNvSpPr>
              <p:nvPr/>
            </p:nvSpPr>
            <p:spPr bwMode="auto">
              <a:xfrm>
                <a:off x="2585"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51366" name="Oval 166"/>
              <p:cNvSpPr>
                <a:spLocks noChangeArrowheads="1"/>
              </p:cNvSpPr>
              <p:nvPr/>
            </p:nvSpPr>
            <p:spPr bwMode="auto">
              <a:xfrm>
                <a:off x="1070" y="2400"/>
                <a:ext cx="108" cy="96"/>
              </a:xfrm>
              <a:prstGeom prst="ellipse">
                <a:avLst/>
              </a:prstGeom>
              <a:gradFill rotWithShape="0">
                <a:gsLst>
                  <a:gs pos="0">
                    <a:schemeClr val="bg1"/>
                  </a:gs>
                  <a:gs pos="100000">
                    <a:srgbClr val="B2B2B2"/>
                  </a:gs>
                </a:gsLst>
                <a:path path="shape">
                  <a:fillToRect l="50000" t="50000" r="50000" b="50000"/>
                </a:path>
              </a:gradFill>
              <a:ln w="9525">
                <a:solidFill>
                  <a:schemeClr val="tx1"/>
                </a:solidFill>
                <a:round/>
                <a:headEnd/>
                <a:tailEnd/>
              </a:ln>
              <a:effectLst/>
            </p:spPr>
            <p:txBody>
              <a:bodyPr wrap="none" anchor="ctr"/>
              <a:lstStyle/>
              <a:p>
                <a:endParaRPr lang="zh-CN" altLang="en-US"/>
              </a:p>
            </p:txBody>
          </p:sp>
        </p:grpSp>
      </p:grpSp>
      <p:sp>
        <p:nvSpPr>
          <p:cNvPr id="51368" name="Line 168"/>
          <p:cNvSpPr>
            <a:spLocks noChangeShapeType="1"/>
          </p:cNvSpPr>
          <p:nvPr/>
        </p:nvSpPr>
        <p:spPr bwMode="auto">
          <a:xfrm flipV="1">
            <a:off x="1136650" y="4191000"/>
            <a:ext cx="0" cy="838200"/>
          </a:xfrm>
          <a:prstGeom prst="line">
            <a:avLst/>
          </a:prstGeom>
          <a:noFill/>
          <a:ln w="12700">
            <a:solidFill>
              <a:srgbClr val="FF3399"/>
            </a:solidFill>
            <a:round/>
            <a:headEnd type="triangle" w="sm" len="lg"/>
            <a:tailEnd type="triangle" w="sm" len="lg"/>
          </a:ln>
          <a:effectLst/>
        </p:spPr>
        <p:txBody>
          <a:bodyPr wrap="none" anchor="ctr"/>
          <a:lstStyle/>
          <a:p>
            <a:endParaRPr lang="zh-CN" altLang="en-US"/>
          </a:p>
        </p:txBody>
      </p:sp>
      <p:graphicFrame>
        <p:nvGraphicFramePr>
          <p:cNvPr id="51369" name="Object 169"/>
          <p:cNvGraphicFramePr>
            <a:graphicFrameLocks noChangeAspect="1"/>
          </p:cNvGraphicFramePr>
          <p:nvPr/>
        </p:nvGraphicFramePr>
        <p:xfrm>
          <a:off x="758825" y="4343400"/>
          <a:ext cx="377825" cy="506413"/>
        </p:xfrm>
        <a:graphic>
          <a:graphicData uri="http://schemas.openxmlformats.org/presentationml/2006/ole">
            <p:oleObj spid="_x0000_s60463" name="公式" r:id="rId10" imgW="190417" imgH="253890" progId="Equation.3">
              <p:embed/>
            </p:oleObj>
          </a:graphicData>
        </a:graphic>
      </p:graphicFrame>
      <p:sp>
        <p:nvSpPr>
          <p:cNvPr id="51371" name="Text Box 171"/>
          <p:cNvSpPr txBox="1">
            <a:spLocks noChangeArrowheads="1"/>
          </p:cNvSpPr>
          <p:nvPr/>
        </p:nvSpPr>
        <p:spPr bwMode="auto">
          <a:xfrm>
            <a:off x="1258888" y="2516188"/>
            <a:ext cx="2246312" cy="520700"/>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8000"/>
                </a:solidFill>
                <a:latin typeface="Times New Roman" pitchFamily="18" charset="0"/>
              </a:rPr>
              <a:t>入射波</a:t>
            </a:r>
          </a:p>
        </p:txBody>
      </p:sp>
      <p:sp>
        <p:nvSpPr>
          <p:cNvPr id="51373" name="Line 173"/>
          <p:cNvSpPr>
            <a:spLocks noChangeShapeType="1"/>
          </p:cNvSpPr>
          <p:nvPr/>
        </p:nvSpPr>
        <p:spPr bwMode="auto">
          <a:xfrm>
            <a:off x="760413" y="3810000"/>
            <a:ext cx="1651000" cy="11430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1374" name="Line 174"/>
          <p:cNvSpPr>
            <a:spLocks noChangeShapeType="1"/>
          </p:cNvSpPr>
          <p:nvPr/>
        </p:nvSpPr>
        <p:spPr bwMode="auto">
          <a:xfrm>
            <a:off x="1276350" y="4191000"/>
            <a:ext cx="384175" cy="228600"/>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51376" name="Line 176"/>
          <p:cNvSpPr>
            <a:spLocks noChangeShapeType="1"/>
          </p:cNvSpPr>
          <p:nvPr/>
        </p:nvSpPr>
        <p:spPr bwMode="auto">
          <a:xfrm>
            <a:off x="985838" y="3124200"/>
            <a:ext cx="1425575" cy="9906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1377" name="Line 177"/>
          <p:cNvSpPr>
            <a:spLocks noChangeShapeType="1"/>
          </p:cNvSpPr>
          <p:nvPr/>
        </p:nvSpPr>
        <p:spPr bwMode="auto">
          <a:xfrm>
            <a:off x="1252538" y="3322638"/>
            <a:ext cx="288925" cy="182562"/>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51379" name="Text Box 179"/>
          <p:cNvSpPr txBox="1">
            <a:spLocks noChangeArrowheads="1"/>
          </p:cNvSpPr>
          <p:nvPr/>
        </p:nvSpPr>
        <p:spPr bwMode="auto">
          <a:xfrm>
            <a:off x="3124200" y="2514600"/>
            <a:ext cx="1416050"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Times New Roman" pitchFamily="18" charset="0"/>
              </a:rPr>
              <a:t>散射波</a:t>
            </a:r>
          </a:p>
        </p:txBody>
      </p:sp>
      <p:sp>
        <p:nvSpPr>
          <p:cNvPr id="51381" name="Line 181"/>
          <p:cNvSpPr>
            <a:spLocks noChangeShapeType="1"/>
          </p:cNvSpPr>
          <p:nvPr/>
        </p:nvSpPr>
        <p:spPr bwMode="auto">
          <a:xfrm flipV="1">
            <a:off x="2411413" y="3733800"/>
            <a:ext cx="2025650" cy="12192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1382" name="Line 182"/>
          <p:cNvSpPr>
            <a:spLocks noChangeShapeType="1"/>
          </p:cNvSpPr>
          <p:nvPr/>
        </p:nvSpPr>
        <p:spPr bwMode="auto">
          <a:xfrm flipV="1">
            <a:off x="3779838" y="3886200"/>
            <a:ext cx="357187" cy="244475"/>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sp>
        <p:nvSpPr>
          <p:cNvPr id="51384" name="Line 184"/>
          <p:cNvSpPr>
            <a:spLocks noChangeShapeType="1"/>
          </p:cNvSpPr>
          <p:nvPr/>
        </p:nvSpPr>
        <p:spPr bwMode="auto">
          <a:xfrm flipV="1">
            <a:off x="2411413" y="3124200"/>
            <a:ext cx="1574800" cy="990600"/>
          </a:xfrm>
          <a:prstGeom prst="line">
            <a:avLst/>
          </a:prstGeom>
          <a:noFill/>
          <a:ln w="28575">
            <a:solidFill>
              <a:srgbClr val="0000FF"/>
            </a:solidFill>
            <a:round/>
            <a:headEnd type="none" w="sm" len="lg"/>
            <a:tailEnd type="none" w="sm" len="lg"/>
          </a:ln>
          <a:effectLst/>
        </p:spPr>
        <p:txBody>
          <a:bodyPr wrap="none" anchor="ctr"/>
          <a:lstStyle/>
          <a:p>
            <a:endParaRPr lang="zh-CN" altLang="en-US"/>
          </a:p>
        </p:txBody>
      </p:sp>
      <p:sp>
        <p:nvSpPr>
          <p:cNvPr id="51385" name="Line 185"/>
          <p:cNvSpPr>
            <a:spLocks noChangeShapeType="1"/>
          </p:cNvSpPr>
          <p:nvPr/>
        </p:nvSpPr>
        <p:spPr bwMode="auto">
          <a:xfrm flipV="1">
            <a:off x="3533775" y="3200400"/>
            <a:ext cx="303213" cy="212725"/>
          </a:xfrm>
          <a:prstGeom prst="line">
            <a:avLst/>
          </a:prstGeom>
          <a:noFill/>
          <a:ln w="28575">
            <a:solidFill>
              <a:srgbClr val="0000FF"/>
            </a:solidFill>
            <a:round/>
            <a:headEnd type="none" w="sm" len="lg"/>
            <a:tailEnd type="triangle" w="sm" len="lg"/>
          </a:ln>
          <a:effectLst/>
        </p:spPr>
        <p:txBody>
          <a:bodyPr wrap="none" anchor="ctr"/>
          <a:lstStyle/>
          <a:p>
            <a:endParaRPr lang="zh-CN" altLang="en-US"/>
          </a:p>
        </p:txBody>
      </p:sp>
      <p:graphicFrame>
        <p:nvGraphicFramePr>
          <p:cNvPr id="51387" name="Object 187"/>
          <p:cNvGraphicFramePr>
            <a:graphicFrameLocks noChangeAspect="1"/>
          </p:cNvGraphicFramePr>
          <p:nvPr/>
        </p:nvGraphicFramePr>
        <p:xfrm>
          <a:off x="2335213" y="3657600"/>
          <a:ext cx="407987" cy="457200"/>
        </p:xfrm>
        <a:graphic>
          <a:graphicData uri="http://schemas.openxmlformats.org/presentationml/2006/ole">
            <p:oleObj spid="_x0000_s60464" name="Equation" r:id="rId11" imgW="107280" imgH="124920" progId="Equation.3">
              <p:embed/>
            </p:oleObj>
          </a:graphicData>
        </a:graphic>
      </p:graphicFrame>
      <p:graphicFrame>
        <p:nvGraphicFramePr>
          <p:cNvPr id="51388" name="Object 188"/>
          <p:cNvGraphicFramePr>
            <a:graphicFrameLocks noChangeAspect="1"/>
          </p:cNvGraphicFramePr>
          <p:nvPr/>
        </p:nvGraphicFramePr>
        <p:xfrm>
          <a:off x="2151063" y="4978400"/>
          <a:ext cx="460375" cy="431800"/>
        </p:xfrm>
        <a:graphic>
          <a:graphicData uri="http://schemas.openxmlformats.org/presentationml/2006/ole">
            <p:oleObj spid="_x0000_s60465" name="Equation" r:id="rId12" imgW="134280" imgH="160920" progId="Equation.3">
              <p:embed/>
            </p:oleObj>
          </a:graphicData>
        </a:graphic>
      </p:graphicFrame>
      <p:graphicFrame>
        <p:nvGraphicFramePr>
          <p:cNvPr id="51389" name="Object 189"/>
          <p:cNvGraphicFramePr>
            <a:graphicFrameLocks noChangeAspect="1"/>
          </p:cNvGraphicFramePr>
          <p:nvPr/>
        </p:nvGraphicFramePr>
        <p:xfrm>
          <a:off x="1589088" y="4541838"/>
          <a:ext cx="495300" cy="430212"/>
        </p:xfrm>
        <a:graphic>
          <a:graphicData uri="http://schemas.openxmlformats.org/presentationml/2006/ole">
            <p:oleObj spid="_x0000_s60466" name="Equation" r:id="rId13" imgW="134280" imgH="142920" progId="Equation.3">
              <p:embed/>
            </p:oleObj>
          </a:graphicData>
        </a:graphic>
      </p:graphicFrame>
      <p:sp>
        <p:nvSpPr>
          <p:cNvPr id="51391" name="Line 191"/>
          <p:cNvSpPr>
            <a:spLocks noChangeShapeType="1"/>
          </p:cNvSpPr>
          <p:nvPr/>
        </p:nvSpPr>
        <p:spPr bwMode="auto">
          <a:xfrm>
            <a:off x="2408238" y="4114800"/>
            <a:ext cx="446087" cy="574675"/>
          </a:xfrm>
          <a:prstGeom prst="line">
            <a:avLst/>
          </a:prstGeom>
          <a:noFill/>
          <a:ln w="57150">
            <a:solidFill>
              <a:srgbClr val="FF0000"/>
            </a:solidFill>
            <a:prstDash val="sysDot"/>
            <a:round/>
            <a:headEnd type="none" w="sm" len="lg"/>
            <a:tailEnd type="none" w="sm" len="lg"/>
          </a:ln>
          <a:effectLst/>
        </p:spPr>
        <p:txBody>
          <a:bodyPr wrap="none" anchor="ctr"/>
          <a:lstStyle/>
          <a:p>
            <a:endParaRPr lang="zh-CN" altLang="en-US"/>
          </a:p>
        </p:txBody>
      </p:sp>
      <p:sp>
        <p:nvSpPr>
          <p:cNvPr id="51392" name="Line 192"/>
          <p:cNvSpPr>
            <a:spLocks noChangeShapeType="1"/>
          </p:cNvSpPr>
          <p:nvPr/>
        </p:nvSpPr>
        <p:spPr bwMode="auto">
          <a:xfrm flipH="1">
            <a:off x="2019300" y="4114800"/>
            <a:ext cx="419100" cy="557213"/>
          </a:xfrm>
          <a:prstGeom prst="line">
            <a:avLst/>
          </a:prstGeom>
          <a:noFill/>
          <a:ln w="57150">
            <a:solidFill>
              <a:srgbClr val="FF0000"/>
            </a:solidFill>
            <a:prstDash val="sysDot"/>
            <a:round/>
            <a:headEnd type="none" w="sm" len="lg"/>
            <a:tailEnd type="none" w="sm" len="lg"/>
          </a:ln>
          <a:effectLst/>
        </p:spPr>
        <p:txBody>
          <a:bodyPr wrap="none" anchor="ctr"/>
          <a:lstStyle/>
          <a:p>
            <a:endParaRPr lang="zh-CN" altLang="en-US"/>
          </a:p>
        </p:txBody>
      </p:sp>
      <p:graphicFrame>
        <p:nvGraphicFramePr>
          <p:cNvPr id="51393" name="Object 193"/>
          <p:cNvGraphicFramePr>
            <a:graphicFrameLocks noChangeAspect="1"/>
          </p:cNvGraphicFramePr>
          <p:nvPr/>
        </p:nvGraphicFramePr>
        <p:xfrm>
          <a:off x="2925763" y="4495800"/>
          <a:ext cx="495300" cy="430213"/>
        </p:xfrm>
        <a:graphic>
          <a:graphicData uri="http://schemas.openxmlformats.org/presentationml/2006/ole">
            <p:oleObj spid="_x0000_s60467" name="Equation" r:id="rId14" imgW="134280" imgH="142920" progId="Equation.3">
              <p:embed/>
            </p:oleObj>
          </a:graphicData>
        </a:graphic>
      </p:graphicFrame>
      <p:sp>
        <p:nvSpPr>
          <p:cNvPr id="51395" name="Arc 195"/>
          <p:cNvSpPr>
            <a:spLocks/>
          </p:cNvSpPr>
          <p:nvPr/>
        </p:nvSpPr>
        <p:spPr bwMode="auto">
          <a:xfrm flipH="1">
            <a:off x="2036763" y="3962400"/>
            <a:ext cx="149225" cy="228600"/>
          </a:xfrm>
          <a:custGeom>
            <a:avLst/>
            <a:gdLst>
              <a:gd name="G0" fmla="+- 1012 0 0"/>
              <a:gd name="G1" fmla="+- 21600 0 0"/>
              <a:gd name="G2" fmla="+- 21600 0 0"/>
              <a:gd name="T0" fmla="*/ 0 w 22612"/>
              <a:gd name="T1" fmla="*/ 24 h 21600"/>
              <a:gd name="T2" fmla="*/ 22612 w 22612"/>
              <a:gd name="T3" fmla="*/ 21600 h 21600"/>
              <a:gd name="T4" fmla="*/ 1012 w 22612"/>
              <a:gd name="T5" fmla="*/ 21600 h 21600"/>
            </a:gdLst>
            <a:ahLst/>
            <a:cxnLst>
              <a:cxn ang="0">
                <a:pos x="T0" y="T1"/>
              </a:cxn>
              <a:cxn ang="0">
                <a:pos x="T2" y="T3"/>
              </a:cxn>
              <a:cxn ang="0">
                <a:pos x="T4" y="T5"/>
              </a:cxn>
            </a:cxnLst>
            <a:rect l="0" t="0" r="r" b="b"/>
            <a:pathLst>
              <a:path w="22612" h="21600" fill="none" extrusionOk="0">
                <a:moveTo>
                  <a:pt x="-1" y="23"/>
                </a:moveTo>
                <a:cubicBezTo>
                  <a:pt x="337" y="7"/>
                  <a:pt x="674" y="-1"/>
                  <a:pt x="1012" y="0"/>
                </a:cubicBezTo>
                <a:cubicBezTo>
                  <a:pt x="12941" y="0"/>
                  <a:pt x="22612" y="9670"/>
                  <a:pt x="22612" y="21600"/>
                </a:cubicBezTo>
              </a:path>
              <a:path w="22612" h="21600" stroke="0" extrusionOk="0">
                <a:moveTo>
                  <a:pt x="-1" y="23"/>
                </a:moveTo>
                <a:cubicBezTo>
                  <a:pt x="337" y="7"/>
                  <a:pt x="674" y="-1"/>
                  <a:pt x="1012" y="0"/>
                </a:cubicBezTo>
                <a:cubicBezTo>
                  <a:pt x="12941" y="0"/>
                  <a:pt x="22612" y="9670"/>
                  <a:pt x="22612" y="21600"/>
                </a:cubicBezTo>
                <a:lnTo>
                  <a:pt x="1012" y="21600"/>
                </a:lnTo>
                <a:close/>
              </a:path>
            </a:pathLst>
          </a:custGeom>
          <a:noFill/>
          <a:ln w="28575">
            <a:solidFill>
              <a:srgbClr val="FF3399"/>
            </a:solidFill>
            <a:round/>
            <a:headEnd type="none" w="sm" len="lg"/>
            <a:tailEnd type="none" w="sm" len="lg"/>
          </a:ln>
          <a:effectLst/>
        </p:spPr>
        <p:txBody>
          <a:bodyPr wrap="none" anchor="ctr"/>
          <a:lstStyle/>
          <a:p>
            <a:endParaRPr lang="zh-CN" altLang="en-US"/>
          </a:p>
        </p:txBody>
      </p:sp>
      <p:sp>
        <p:nvSpPr>
          <p:cNvPr id="51397" name="Arc 197"/>
          <p:cNvSpPr>
            <a:spLocks/>
          </p:cNvSpPr>
          <p:nvPr/>
        </p:nvSpPr>
        <p:spPr bwMode="auto">
          <a:xfrm>
            <a:off x="2636838" y="3962400"/>
            <a:ext cx="149225" cy="255588"/>
          </a:xfrm>
          <a:custGeom>
            <a:avLst/>
            <a:gdLst>
              <a:gd name="G0" fmla="+- 0 0 0"/>
              <a:gd name="G1" fmla="+- 21600 0 0"/>
              <a:gd name="G2" fmla="+- 21600 0 0"/>
              <a:gd name="T0" fmla="*/ 0 w 21600"/>
              <a:gd name="T1" fmla="*/ 0 h 29670"/>
              <a:gd name="T2" fmla="*/ 20036 w 21600"/>
              <a:gd name="T3" fmla="*/ 29670 h 29670"/>
              <a:gd name="T4" fmla="*/ 0 w 21600"/>
              <a:gd name="T5" fmla="*/ 21600 h 29670"/>
            </a:gdLst>
            <a:ahLst/>
            <a:cxnLst>
              <a:cxn ang="0">
                <a:pos x="T0" y="T1"/>
              </a:cxn>
              <a:cxn ang="0">
                <a:pos x="T2" y="T3"/>
              </a:cxn>
              <a:cxn ang="0">
                <a:pos x="T4" y="T5"/>
              </a:cxn>
            </a:cxnLst>
            <a:rect l="0" t="0" r="r" b="b"/>
            <a:pathLst>
              <a:path w="21600" h="29670" fill="none" extrusionOk="0">
                <a:moveTo>
                  <a:pt x="-1" y="0"/>
                </a:moveTo>
                <a:cubicBezTo>
                  <a:pt x="11929" y="0"/>
                  <a:pt x="21600" y="9670"/>
                  <a:pt x="21600" y="21600"/>
                </a:cubicBezTo>
                <a:cubicBezTo>
                  <a:pt x="21600" y="24365"/>
                  <a:pt x="21069" y="27104"/>
                  <a:pt x="20035" y="29669"/>
                </a:cubicBezTo>
              </a:path>
              <a:path w="21600" h="29670" stroke="0" extrusionOk="0">
                <a:moveTo>
                  <a:pt x="-1" y="0"/>
                </a:moveTo>
                <a:cubicBezTo>
                  <a:pt x="11929" y="0"/>
                  <a:pt x="21600" y="9670"/>
                  <a:pt x="21600" y="21600"/>
                </a:cubicBezTo>
                <a:cubicBezTo>
                  <a:pt x="21600" y="24365"/>
                  <a:pt x="21069" y="27104"/>
                  <a:pt x="20035" y="29669"/>
                </a:cubicBezTo>
                <a:lnTo>
                  <a:pt x="0" y="21600"/>
                </a:lnTo>
                <a:close/>
              </a:path>
            </a:pathLst>
          </a:custGeom>
          <a:noFill/>
          <a:ln w="28575">
            <a:solidFill>
              <a:srgbClr val="FF3399"/>
            </a:solidFill>
            <a:round/>
            <a:headEnd type="none" w="sm" len="lg"/>
            <a:tailEnd type="none" w="sm" len="lg"/>
          </a:ln>
          <a:effectLst/>
        </p:spPr>
        <p:txBody>
          <a:bodyPr wrap="none" anchor="ctr"/>
          <a:lstStyle/>
          <a:p>
            <a:endParaRPr lang="zh-CN" altLang="en-US"/>
          </a:p>
        </p:txBody>
      </p:sp>
      <p:graphicFrame>
        <p:nvGraphicFramePr>
          <p:cNvPr id="51398" name="Object 198"/>
          <p:cNvGraphicFramePr>
            <a:graphicFrameLocks noChangeAspect="1"/>
          </p:cNvGraphicFramePr>
          <p:nvPr/>
        </p:nvGraphicFramePr>
        <p:xfrm>
          <a:off x="2947988" y="3705225"/>
          <a:ext cx="328612" cy="381000"/>
        </p:xfrm>
        <a:graphic>
          <a:graphicData uri="http://schemas.openxmlformats.org/presentationml/2006/ole">
            <p:oleObj spid="_x0000_s60468" name="公式" r:id="rId15" imgW="160920" imgH="214560" progId="Equation.3">
              <p:embed/>
            </p:oleObj>
          </a:graphicData>
        </a:graphic>
      </p:graphicFrame>
      <p:graphicFrame>
        <p:nvGraphicFramePr>
          <p:cNvPr id="51399" name="Object 199"/>
          <p:cNvGraphicFramePr>
            <a:graphicFrameLocks noChangeAspect="1"/>
          </p:cNvGraphicFramePr>
          <p:nvPr/>
        </p:nvGraphicFramePr>
        <p:xfrm>
          <a:off x="1652588" y="3757613"/>
          <a:ext cx="328612" cy="381000"/>
        </p:xfrm>
        <a:graphic>
          <a:graphicData uri="http://schemas.openxmlformats.org/presentationml/2006/ole">
            <p:oleObj spid="_x0000_s60469" name="公式" r:id="rId16" imgW="160920" imgH="214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1294"/>
                                        </p:tgtEl>
                                        <p:attrNameLst>
                                          <p:attrName>style.visibility</p:attrName>
                                        </p:attrNameLst>
                                      </p:cBhvr>
                                      <p:to>
                                        <p:strVal val="visible"/>
                                      </p:to>
                                    </p:set>
                                    <p:animEffect transition="in" filter="blinds(horizontal)">
                                      <p:cBhvr>
                                        <p:cTn id="16" dur="500"/>
                                        <p:tgtEl>
                                          <p:spTgt spid="5129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A1DCB03C-8C56-4430-9628-C7E9D87FEC4C}" type="slidenum">
              <a:rPr lang="en-US" altLang="zh-CN"/>
              <a:pPr/>
              <a:t>57</a:t>
            </a:fld>
            <a:endParaRPr lang="en-US" altLang="zh-CN"/>
          </a:p>
        </p:txBody>
      </p:sp>
      <p:sp>
        <p:nvSpPr>
          <p:cNvPr id="52226" name="Text Box 2"/>
          <p:cNvSpPr txBox="1">
            <a:spLocks noChangeArrowheads="1"/>
          </p:cNvSpPr>
          <p:nvPr/>
        </p:nvSpPr>
        <p:spPr bwMode="auto">
          <a:xfrm>
            <a:off x="609600" y="1939925"/>
            <a:ext cx="8077200" cy="30130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宋体" pitchFamily="2" charset="-122"/>
              </a:rPr>
              <a:t>    </a:t>
            </a:r>
            <a:r>
              <a:rPr lang="zh-CN" altLang="en-US" sz="3200" b="1">
                <a:solidFill>
                  <a:srgbClr val="CC0000"/>
                </a:solidFill>
                <a:latin typeface="宋体" pitchFamily="2" charset="-122"/>
              </a:rPr>
              <a:t>用途  </a:t>
            </a:r>
            <a:r>
              <a:rPr lang="zh-CN" altLang="en-US" sz="3200" b="1">
                <a:latin typeface="宋体" pitchFamily="2" charset="-122"/>
              </a:rPr>
              <a:t>测量射线的波长研究</a:t>
            </a:r>
            <a:r>
              <a:rPr lang="en-US" altLang="zh-CN" sz="3200" b="1">
                <a:latin typeface="Times New Roman" pitchFamily="18" charset="0"/>
              </a:rPr>
              <a:t>X</a:t>
            </a:r>
            <a:r>
              <a:rPr lang="zh-CN" altLang="en-US" sz="3200" b="1">
                <a:latin typeface="宋体" pitchFamily="2" charset="-122"/>
              </a:rPr>
              <a:t>射线谱，进而研究原子结构；研究晶体的结构，进一步研究材料性能</a:t>
            </a:r>
            <a:r>
              <a:rPr lang="en-US" altLang="zh-CN" sz="3200" b="1">
                <a:latin typeface="Times New Roman" pitchFamily="18" charset="0"/>
              </a:rPr>
              <a:t>.</a:t>
            </a:r>
            <a:r>
              <a:rPr lang="zh-CN" altLang="en-US" sz="3200" b="1">
                <a:latin typeface="宋体" pitchFamily="2" charset="-122"/>
              </a:rPr>
              <a:t>例如对大分子 </a:t>
            </a:r>
            <a:r>
              <a:rPr lang="en-US" altLang="zh-CN" sz="3200" b="1">
                <a:solidFill>
                  <a:srgbClr val="CC0000"/>
                </a:solidFill>
                <a:latin typeface="宋体" pitchFamily="2" charset="-122"/>
              </a:rPr>
              <a:t>DNA </a:t>
            </a:r>
            <a:r>
              <a:rPr lang="zh-CN" altLang="en-US" sz="3200" b="1">
                <a:latin typeface="宋体" pitchFamily="2" charset="-122"/>
              </a:rPr>
              <a:t>晶体的成千张的</a:t>
            </a:r>
            <a:r>
              <a:rPr lang="en-US" altLang="zh-CN" sz="3200" b="1">
                <a:latin typeface="Times New Roman" pitchFamily="18" charset="0"/>
              </a:rPr>
              <a:t>X</a:t>
            </a:r>
            <a:r>
              <a:rPr lang="zh-CN" altLang="en-US" sz="3200" b="1">
                <a:latin typeface="宋体" pitchFamily="2" charset="-122"/>
              </a:rPr>
              <a:t>射线衍射照片的分析，显示出</a:t>
            </a:r>
            <a:r>
              <a:rPr lang="en-US" altLang="zh-CN" sz="3200" b="1">
                <a:latin typeface="宋体" pitchFamily="2" charset="-122"/>
              </a:rPr>
              <a:t>DNA</a:t>
            </a:r>
            <a:r>
              <a:rPr lang="zh-CN" altLang="en-US" sz="3200" b="1">
                <a:latin typeface="宋体" pitchFamily="2" charset="-122"/>
              </a:rPr>
              <a:t>分子的</a:t>
            </a:r>
            <a:r>
              <a:rPr lang="zh-CN" altLang="en-US" sz="3200" b="1">
                <a:solidFill>
                  <a:srgbClr val="CC0000"/>
                </a:solidFill>
                <a:latin typeface="宋体" pitchFamily="2" charset="-122"/>
              </a:rPr>
              <a:t>双螺旋</a:t>
            </a:r>
            <a:r>
              <a:rPr lang="zh-CN" altLang="en-US" sz="3200" b="1">
                <a:latin typeface="宋体" pitchFamily="2" charset="-122"/>
              </a:rPr>
              <a:t>结构</a:t>
            </a:r>
            <a:r>
              <a:rPr lang="en-US" altLang="zh-CN" sz="3200" b="1">
                <a:latin typeface="Times New Roman" pitchFamily="18" charset="0"/>
              </a:rPr>
              <a:t>.</a:t>
            </a:r>
          </a:p>
        </p:txBody>
      </p:sp>
      <p:grpSp>
        <p:nvGrpSpPr>
          <p:cNvPr id="2" name="Group 13"/>
          <p:cNvGrpSpPr>
            <a:grpSpLocks/>
          </p:cNvGrpSpPr>
          <p:nvPr/>
        </p:nvGrpSpPr>
        <p:grpSpPr bwMode="auto">
          <a:xfrm>
            <a:off x="587375" y="1000125"/>
            <a:ext cx="8175625" cy="676275"/>
            <a:chOff x="370" y="630"/>
            <a:chExt cx="5150" cy="437"/>
          </a:xfrm>
        </p:grpSpPr>
        <p:sp>
          <p:nvSpPr>
            <p:cNvPr id="52234" name="Rectangle 10"/>
            <p:cNvSpPr>
              <a:spLocks noChangeArrowheads="1"/>
            </p:cNvSpPr>
            <p:nvPr/>
          </p:nvSpPr>
          <p:spPr bwMode="auto">
            <a:xfrm>
              <a:off x="370" y="630"/>
              <a:ext cx="2304" cy="437"/>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3"/>
                </a:buBlip>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布拉格公式</a:t>
              </a:r>
            </a:p>
          </p:txBody>
        </p:sp>
        <p:graphicFrame>
          <p:nvGraphicFramePr>
            <p:cNvPr id="63488" name="Object 0"/>
            <p:cNvGraphicFramePr>
              <a:graphicFrameLocks noChangeAspect="1"/>
            </p:cNvGraphicFramePr>
            <p:nvPr/>
          </p:nvGraphicFramePr>
          <p:xfrm>
            <a:off x="3956" y="756"/>
            <a:ext cx="1564" cy="305"/>
          </p:xfrm>
          <a:graphic>
            <a:graphicData uri="http://schemas.openxmlformats.org/presentationml/2006/ole">
              <p:oleObj spid="_x0000_s61448" name="Equation" r:id="rId4" imgW="1422400" imgH="330200" progId="Equation.3">
                <p:embed/>
              </p:oleObj>
            </a:graphicData>
          </a:graphic>
        </p:graphicFrame>
        <p:graphicFrame>
          <p:nvGraphicFramePr>
            <p:cNvPr id="63489" name="Object 1"/>
            <p:cNvGraphicFramePr>
              <a:graphicFrameLocks noChangeAspect="1"/>
            </p:cNvGraphicFramePr>
            <p:nvPr/>
          </p:nvGraphicFramePr>
          <p:xfrm>
            <a:off x="2290" y="720"/>
            <a:ext cx="1488" cy="286"/>
          </p:xfrm>
          <a:graphic>
            <a:graphicData uri="http://schemas.openxmlformats.org/presentationml/2006/ole">
              <p:oleObj spid="_x0000_s61449" name="Equation" r:id="rId5" imgW="1345616" imgH="253890" progId="Equation.3">
                <p:embed/>
              </p:oleObj>
            </a:graphicData>
          </a:graphic>
        </p:graphicFrame>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DF583B00-ECF3-47BB-B908-EAE554A6AD41}" type="slidenum">
              <a:rPr lang="en-US" altLang="zh-CN"/>
              <a:pPr/>
              <a:t>58</a:t>
            </a:fld>
            <a:endParaRPr lang="en-US" altLang="zh-CN"/>
          </a:p>
        </p:txBody>
      </p:sp>
      <p:grpSp>
        <p:nvGrpSpPr>
          <p:cNvPr id="2" name="Group 3"/>
          <p:cNvGrpSpPr>
            <a:grpSpLocks/>
          </p:cNvGrpSpPr>
          <p:nvPr/>
        </p:nvGrpSpPr>
        <p:grpSpPr bwMode="auto">
          <a:xfrm>
            <a:off x="609600" y="1533525"/>
            <a:ext cx="4648200" cy="2962275"/>
            <a:chOff x="384" y="2252"/>
            <a:chExt cx="2928" cy="1866"/>
          </a:xfrm>
        </p:grpSpPr>
        <p:pic>
          <p:nvPicPr>
            <p:cNvPr id="55300" name="Picture 4" descr="wltt4"/>
            <p:cNvPicPr>
              <a:picLocks noChangeAspect="1" noChangeArrowheads="1"/>
            </p:cNvPicPr>
            <p:nvPr/>
          </p:nvPicPr>
          <p:blipFill>
            <a:blip r:embed="rId2" cstate="print"/>
            <a:srcRect/>
            <a:stretch>
              <a:fillRect/>
            </a:stretch>
          </p:blipFill>
          <p:spPr bwMode="auto">
            <a:xfrm>
              <a:off x="672" y="2252"/>
              <a:ext cx="1872" cy="1300"/>
            </a:xfrm>
            <a:prstGeom prst="rect">
              <a:avLst/>
            </a:prstGeom>
            <a:noFill/>
            <a:ln w="12700">
              <a:solidFill>
                <a:schemeClr val="tx2"/>
              </a:solidFill>
              <a:miter lim="800000"/>
              <a:headEnd/>
              <a:tailEnd/>
            </a:ln>
          </p:spPr>
        </p:pic>
        <p:sp>
          <p:nvSpPr>
            <p:cNvPr id="55301" name="Text Box 5"/>
            <p:cNvSpPr txBox="1">
              <a:spLocks noChangeArrowheads="1"/>
            </p:cNvSpPr>
            <p:nvPr/>
          </p:nvSpPr>
          <p:spPr bwMode="auto">
            <a:xfrm>
              <a:off x="384" y="3753"/>
              <a:ext cx="2928" cy="365"/>
            </a:xfrm>
            <a:prstGeom prst="rect">
              <a:avLst/>
            </a:prstGeom>
            <a:noFill/>
            <a:ln w="28575">
              <a:noFill/>
              <a:miter lim="800000"/>
              <a:headEnd/>
              <a:tailEnd/>
            </a:ln>
            <a:effectLst/>
          </p:spPr>
          <p:txBody>
            <a:bodyPr>
              <a:spAutoFit/>
            </a:bodyPr>
            <a:lstStyle/>
            <a:p>
              <a:pPr>
                <a:spcBef>
                  <a:spcPct val="50000"/>
                </a:spcBef>
              </a:pPr>
              <a:r>
                <a:rPr lang="en-US" altLang="zh-CN" sz="3200" b="1">
                  <a:solidFill>
                    <a:srgbClr val="CC0000"/>
                  </a:solidFill>
                  <a:latin typeface="Times New Roman" pitchFamily="18" charset="0"/>
                </a:rPr>
                <a:t>DNA</a:t>
              </a:r>
              <a:r>
                <a:rPr lang="en-US" altLang="zh-CN" sz="3200" b="1">
                  <a:solidFill>
                    <a:srgbClr val="CC0000"/>
                  </a:solidFill>
                  <a:latin typeface="宋体" pitchFamily="2" charset="-122"/>
                </a:rPr>
                <a:t> </a:t>
              </a:r>
              <a:r>
                <a:rPr lang="zh-CN" altLang="en-US" sz="3200" b="1">
                  <a:solidFill>
                    <a:srgbClr val="CC0000"/>
                  </a:solidFill>
                  <a:latin typeface="宋体" pitchFamily="2" charset="-122"/>
                </a:rPr>
                <a:t>晶体的</a:t>
              </a:r>
              <a:r>
                <a:rPr lang="en-US" altLang="zh-CN" sz="3200" b="1">
                  <a:solidFill>
                    <a:srgbClr val="CC0000"/>
                  </a:solidFill>
                  <a:latin typeface="Times New Roman" pitchFamily="18" charset="0"/>
                </a:rPr>
                <a:t>X</a:t>
              </a:r>
              <a:r>
                <a:rPr lang="zh-CN" altLang="en-US" sz="3200" b="1">
                  <a:solidFill>
                    <a:srgbClr val="CC0000"/>
                  </a:solidFill>
                  <a:latin typeface="宋体" pitchFamily="2" charset="-122"/>
                </a:rPr>
                <a:t>衍射照片</a:t>
              </a:r>
            </a:p>
          </p:txBody>
        </p:sp>
      </p:grpSp>
      <p:grpSp>
        <p:nvGrpSpPr>
          <p:cNvPr id="3" name="Group 6"/>
          <p:cNvGrpSpPr>
            <a:grpSpLocks/>
          </p:cNvGrpSpPr>
          <p:nvPr/>
        </p:nvGrpSpPr>
        <p:grpSpPr bwMode="auto">
          <a:xfrm>
            <a:off x="4419600" y="1508125"/>
            <a:ext cx="4724400" cy="3748088"/>
            <a:chOff x="3168" y="1632"/>
            <a:chExt cx="2592" cy="2327"/>
          </a:xfrm>
        </p:grpSpPr>
        <p:pic>
          <p:nvPicPr>
            <p:cNvPr id="55303" name="Picture 7" descr="wltt5"/>
            <p:cNvPicPr>
              <a:picLocks noChangeAspect="1" noChangeArrowheads="1"/>
            </p:cNvPicPr>
            <p:nvPr/>
          </p:nvPicPr>
          <p:blipFill>
            <a:blip r:embed="rId3" cstate="print"/>
            <a:srcRect t="2438" r="4762"/>
            <a:stretch>
              <a:fillRect/>
            </a:stretch>
          </p:blipFill>
          <p:spPr bwMode="auto">
            <a:xfrm>
              <a:off x="3840" y="1632"/>
              <a:ext cx="960" cy="1920"/>
            </a:xfrm>
            <a:prstGeom prst="rect">
              <a:avLst/>
            </a:prstGeom>
            <a:noFill/>
            <a:ln w="12700">
              <a:solidFill>
                <a:schemeClr val="tx2"/>
              </a:solidFill>
              <a:miter lim="800000"/>
              <a:headEnd/>
              <a:tailEnd/>
            </a:ln>
          </p:spPr>
        </p:pic>
        <p:sp>
          <p:nvSpPr>
            <p:cNvPr id="55304" name="Text Box 8"/>
            <p:cNvSpPr txBox="1">
              <a:spLocks noChangeArrowheads="1"/>
            </p:cNvSpPr>
            <p:nvPr/>
          </p:nvSpPr>
          <p:spPr bwMode="auto">
            <a:xfrm>
              <a:off x="3168" y="3600"/>
              <a:ext cx="2592" cy="359"/>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CC0000"/>
                  </a:solidFill>
                  <a:latin typeface="Times New Roman" pitchFamily="18" charset="0"/>
                </a:rPr>
                <a:t>DNA</a:t>
              </a:r>
              <a:r>
                <a:rPr lang="en-US" altLang="zh-CN" sz="3200" b="1">
                  <a:solidFill>
                    <a:srgbClr val="CC0000"/>
                  </a:solidFill>
                  <a:latin typeface="宋体" pitchFamily="2" charset="-122"/>
                </a:rPr>
                <a:t> </a:t>
              </a:r>
              <a:r>
                <a:rPr lang="zh-CN" altLang="en-US" sz="3200" b="1">
                  <a:solidFill>
                    <a:srgbClr val="CC0000"/>
                  </a:solidFill>
                </a:rPr>
                <a:t>分子的双螺旋结构</a:t>
              </a:r>
            </a:p>
          </p:txBody>
        </p:sp>
      </p:grpSp>
      <p:pic>
        <p:nvPicPr>
          <p:cNvPr id="55309" name="Picture 13" descr="BOOK05">
            <a:hlinkClick r:id="rId4" action="ppaction://hlinkpres?slideindex=3&amp;slidetitle=PowerPoint 演示文稿"/>
          </p:cNvPr>
          <p:cNvPicPr>
            <a:picLocks noChangeAspect="1" noChangeArrowheads="1"/>
          </p:cNvPicPr>
          <p:nvPr/>
        </p:nvPicPr>
        <p:blipFill>
          <a:blip r:embed="rId5" cstate="print"/>
          <a:srcRect/>
          <a:stretch>
            <a:fillRect/>
          </a:stretch>
        </p:blipFill>
        <p:spPr bwMode="auto">
          <a:xfrm>
            <a:off x="8458200" y="5867400"/>
            <a:ext cx="533400" cy="533400"/>
          </a:xfrm>
          <a:prstGeom prst="rect">
            <a:avLst/>
          </a:prstGeom>
          <a:noFill/>
        </p:spPr>
      </p:pic>
      <p:pic>
        <p:nvPicPr>
          <p:cNvPr id="55311" name="Picture 15" descr="BOOK05">
            <a:hlinkClick r:id="rId4" action="ppaction://hlinkpres?slideindex=3&amp;slidetitle=幻灯片 3"/>
          </p:cNvPr>
          <p:cNvPicPr>
            <a:picLocks noChangeAspect="1" noChangeArrowheads="1"/>
          </p:cNvPicPr>
          <p:nvPr/>
        </p:nvPicPr>
        <p:blipFill>
          <a:blip r:embed="rId5" cstate="print"/>
          <a:srcRect/>
          <a:stretch>
            <a:fillRect/>
          </a:stretch>
        </p:blipFill>
        <p:spPr bwMode="auto">
          <a:xfrm>
            <a:off x="8458200" y="5867400"/>
            <a:ext cx="533400" cy="533400"/>
          </a:xfrm>
          <a:prstGeom prst="rect">
            <a:avLst/>
          </a:prstGeom>
          <a:noFill/>
        </p:spPr>
      </p:pic>
      <p:sp>
        <p:nvSpPr>
          <p:cNvPr id="55312" name="WordArt 16">
            <a:hlinkClick r:id="rId4" action="ppaction://hlinkpres?slideindex=3&amp;slidetitle=PowerPoint 演示文稿"/>
          </p:cNvPr>
          <p:cNvSpPr>
            <a:spLocks noChangeArrowheads="1" noChangeShapeType="1" noTextEdit="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灯片编号占位符 1"/>
          <p:cNvSpPr>
            <a:spLocks noGrp="1"/>
          </p:cNvSpPr>
          <p:nvPr>
            <p:ph type="sldNum" sz="quarter" idx="10"/>
          </p:nvPr>
        </p:nvSpPr>
        <p:spPr>
          <a:noFill/>
        </p:spPr>
        <p:txBody>
          <a:bodyPr/>
          <a:lstStyle/>
          <a:p>
            <a:fld id="{9036F9D0-B72B-44E7-8990-C2C3DE7EAB4C}" type="slidenum">
              <a:rPr lang="en-US" altLang="zh-CN"/>
              <a:pPr/>
              <a:t>6</a:t>
            </a:fld>
            <a:endParaRPr lang="en-US" altLang="zh-CN"/>
          </a:p>
        </p:txBody>
      </p:sp>
      <p:grpSp>
        <p:nvGrpSpPr>
          <p:cNvPr id="2" name="Group 2"/>
          <p:cNvGrpSpPr>
            <a:grpSpLocks/>
          </p:cNvGrpSpPr>
          <p:nvPr/>
        </p:nvGrpSpPr>
        <p:grpSpPr bwMode="auto">
          <a:xfrm>
            <a:off x="838200" y="1646238"/>
            <a:ext cx="7607300" cy="2667000"/>
            <a:chOff x="288" y="768"/>
            <a:chExt cx="5232" cy="1680"/>
          </a:xfrm>
        </p:grpSpPr>
        <p:sp>
          <p:nvSpPr>
            <p:cNvPr id="1051" name="Rectangle 3"/>
            <p:cNvSpPr>
              <a:spLocks noChangeArrowheads="1"/>
            </p:cNvSpPr>
            <p:nvPr/>
          </p:nvSpPr>
          <p:spPr bwMode="auto">
            <a:xfrm>
              <a:off x="288" y="768"/>
              <a:ext cx="5232" cy="1680"/>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grpSp>
          <p:nvGrpSpPr>
            <p:cNvPr id="3" name="Group 4"/>
            <p:cNvGrpSpPr>
              <a:grpSpLocks/>
            </p:cNvGrpSpPr>
            <p:nvPr/>
          </p:nvGrpSpPr>
          <p:grpSpPr bwMode="auto">
            <a:xfrm>
              <a:off x="352" y="920"/>
              <a:ext cx="1615" cy="1503"/>
              <a:chOff x="352" y="920"/>
              <a:chExt cx="1615" cy="1503"/>
            </a:xfrm>
          </p:grpSpPr>
          <p:sp>
            <p:nvSpPr>
              <p:cNvPr id="1053" name="Freeform 5"/>
              <p:cNvSpPr>
                <a:spLocks/>
              </p:cNvSpPr>
              <p:nvPr/>
            </p:nvSpPr>
            <p:spPr bwMode="auto">
              <a:xfrm>
                <a:off x="352" y="920"/>
                <a:ext cx="1615" cy="1503"/>
              </a:xfrm>
              <a:custGeom>
                <a:avLst/>
                <a:gdLst>
                  <a:gd name="T0" fmla="*/ 9 w 1615"/>
                  <a:gd name="T1" fmla="*/ 711 h 1503"/>
                  <a:gd name="T2" fmla="*/ 278 w 1615"/>
                  <a:gd name="T3" fmla="*/ 322 h 1503"/>
                  <a:gd name="T4" fmla="*/ 518 w 1615"/>
                  <a:gd name="T5" fmla="*/ 105 h 1503"/>
                  <a:gd name="T6" fmla="*/ 712 w 1615"/>
                  <a:gd name="T7" fmla="*/ 8 h 1503"/>
                  <a:gd name="T8" fmla="*/ 934 w 1615"/>
                  <a:gd name="T9" fmla="*/ 55 h 1503"/>
                  <a:gd name="T10" fmla="*/ 1198 w 1615"/>
                  <a:gd name="T11" fmla="*/ 217 h 1503"/>
                  <a:gd name="T12" fmla="*/ 1460 w 1615"/>
                  <a:gd name="T13" fmla="*/ 584 h 1503"/>
                  <a:gd name="T14" fmla="*/ 1580 w 1615"/>
                  <a:gd name="T15" fmla="*/ 1122 h 1503"/>
                  <a:gd name="T16" fmla="*/ 1580 w 1615"/>
                  <a:gd name="T17" fmla="*/ 1175 h 1503"/>
                  <a:gd name="T18" fmla="*/ 1370 w 1615"/>
                  <a:gd name="T19" fmla="*/ 1130 h 1503"/>
                  <a:gd name="T20" fmla="*/ 1131 w 1615"/>
                  <a:gd name="T21" fmla="*/ 1190 h 1503"/>
                  <a:gd name="T22" fmla="*/ 892 w 1615"/>
                  <a:gd name="T23" fmla="*/ 1369 h 1503"/>
                  <a:gd name="T24" fmla="*/ 735 w 1615"/>
                  <a:gd name="T25" fmla="*/ 1481 h 1503"/>
                  <a:gd name="T26" fmla="*/ 712 w 1615"/>
                  <a:gd name="T27" fmla="*/ 1234 h 1503"/>
                  <a:gd name="T28" fmla="*/ 630 w 1615"/>
                  <a:gd name="T29" fmla="*/ 973 h 1503"/>
                  <a:gd name="T30" fmla="*/ 331 w 1615"/>
                  <a:gd name="T31" fmla="*/ 733 h 1503"/>
                  <a:gd name="T32" fmla="*/ 9 w 1615"/>
                  <a:gd name="T33" fmla="*/ 711 h 15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15"/>
                  <a:gd name="T52" fmla="*/ 0 h 1503"/>
                  <a:gd name="T53" fmla="*/ 1615 w 1615"/>
                  <a:gd name="T54" fmla="*/ 1503 h 15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15" h="1503">
                    <a:moveTo>
                      <a:pt x="9" y="711"/>
                    </a:moveTo>
                    <a:cubicBezTo>
                      <a:pt x="0" y="646"/>
                      <a:pt x="193" y="423"/>
                      <a:pt x="278" y="322"/>
                    </a:cubicBezTo>
                    <a:cubicBezTo>
                      <a:pt x="363" y="221"/>
                      <a:pt x="446" y="157"/>
                      <a:pt x="518" y="105"/>
                    </a:cubicBezTo>
                    <a:cubicBezTo>
                      <a:pt x="590" y="53"/>
                      <a:pt x="643" y="16"/>
                      <a:pt x="712" y="8"/>
                    </a:cubicBezTo>
                    <a:cubicBezTo>
                      <a:pt x="781" y="0"/>
                      <a:pt x="853" y="20"/>
                      <a:pt x="934" y="55"/>
                    </a:cubicBezTo>
                    <a:cubicBezTo>
                      <a:pt x="1015" y="90"/>
                      <a:pt x="1110" y="129"/>
                      <a:pt x="1198" y="217"/>
                    </a:cubicBezTo>
                    <a:cubicBezTo>
                      <a:pt x="1286" y="305"/>
                      <a:pt x="1396" y="433"/>
                      <a:pt x="1460" y="584"/>
                    </a:cubicBezTo>
                    <a:cubicBezTo>
                      <a:pt x="1524" y="735"/>
                      <a:pt x="1560" y="1024"/>
                      <a:pt x="1580" y="1122"/>
                    </a:cubicBezTo>
                    <a:cubicBezTo>
                      <a:pt x="1600" y="1220"/>
                      <a:pt x="1615" y="1174"/>
                      <a:pt x="1580" y="1175"/>
                    </a:cubicBezTo>
                    <a:cubicBezTo>
                      <a:pt x="1545" y="1176"/>
                      <a:pt x="1445" y="1128"/>
                      <a:pt x="1370" y="1130"/>
                    </a:cubicBezTo>
                    <a:cubicBezTo>
                      <a:pt x="1295" y="1132"/>
                      <a:pt x="1211" y="1150"/>
                      <a:pt x="1131" y="1190"/>
                    </a:cubicBezTo>
                    <a:cubicBezTo>
                      <a:pt x="1051" y="1230"/>
                      <a:pt x="958" y="1321"/>
                      <a:pt x="892" y="1369"/>
                    </a:cubicBezTo>
                    <a:cubicBezTo>
                      <a:pt x="826" y="1417"/>
                      <a:pt x="765" y="1503"/>
                      <a:pt x="735" y="1481"/>
                    </a:cubicBezTo>
                    <a:cubicBezTo>
                      <a:pt x="705" y="1459"/>
                      <a:pt x="729" y="1319"/>
                      <a:pt x="712" y="1234"/>
                    </a:cubicBezTo>
                    <a:cubicBezTo>
                      <a:pt x="695" y="1149"/>
                      <a:pt x="693" y="1056"/>
                      <a:pt x="630" y="973"/>
                    </a:cubicBezTo>
                    <a:cubicBezTo>
                      <a:pt x="567" y="890"/>
                      <a:pt x="434" y="777"/>
                      <a:pt x="331" y="733"/>
                    </a:cubicBezTo>
                    <a:cubicBezTo>
                      <a:pt x="228" y="689"/>
                      <a:pt x="76" y="716"/>
                      <a:pt x="9" y="711"/>
                    </a:cubicBezTo>
                    <a:close/>
                  </a:path>
                </a:pathLst>
              </a:custGeom>
              <a:gradFill rotWithShape="0">
                <a:gsLst>
                  <a:gs pos="0">
                    <a:srgbClr val="FFFFFF"/>
                  </a:gs>
                  <a:gs pos="100000">
                    <a:srgbClr val="99CCFF"/>
                  </a:gs>
                </a:gsLst>
                <a:path path="rect">
                  <a:fillToRect l="50000" t="50000" r="50000" b="50000"/>
                </a:path>
              </a:gradFill>
              <a:ln w="19050" cap="flat" cmpd="sng">
                <a:solidFill>
                  <a:srgbClr val="0066FF"/>
                </a:solidFill>
                <a:prstDash val="solid"/>
                <a:round/>
                <a:headEnd type="none" w="med" len="med"/>
                <a:tailEnd type="none" w="sm" len="lg"/>
              </a:ln>
            </p:spPr>
            <p:txBody>
              <a:bodyPr wrap="none"/>
              <a:lstStyle/>
              <a:p>
                <a:endParaRPr lang="zh-CN" altLang="en-US"/>
              </a:p>
            </p:txBody>
          </p:sp>
          <p:graphicFrame>
            <p:nvGraphicFramePr>
              <p:cNvPr id="1033" name="Object 6"/>
              <p:cNvGraphicFramePr>
                <a:graphicFrameLocks noChangeAspect="1"/>
              </p:cNvGraphicFramePr>
              <p:nvPr/>
            </p:nvGraphicFramePr>
            <p:xfrm>
              <a:off x="1104" y="1870"/>
              <a:ext cx="269" cy="336"/>
            </p:xfrm>
            <a:graphic>
              <a:graphicData uri="http://schemas.openxmlformats.org/presentationml/2006/ole">
                <p:oleObj spid="_x0000_s1050" name="公式" r:id="rId3" imgW="4284000" imgH="5422680" progId="Equation.3">
                  <p:embed/>
                </p:oleObj>
              </a:graphicData>
            </a:graphic>
          </p:graphicFrame>
        </p:grpSp>
      </p:grpSp>
      <p:grpSp>
        <p:nvGrpSpPr>
          <p:cNvPr id="4" name="Group 8"/>
          <p:cNvGrpSpPr>
            <a:grpSpLocks/>
          </p:cNvGrpSpPr>
          <p:nvPr/>
        </p:nvGrpSpPr>
        <p:grpSpPr bwMode="auto">
          <a:xfrm>
            <a:off x="5057775" y="2909888"/>
            <a:ext cx="3946525" cy="1174750"/>
            <a:chOff x="3190" y="1564"/>
            <a:chExt cx="2714" cy="740"/>
          </a:xfrm>
        </p:grpSpPr>
        <p:graphicFrame>
          <p:nvGraphicFramePr>
            <p:cNvPr id="1032" name="Object 9"/>
            <p:cNvGraphicFramePr>
              <a:graphicFrameLocks noChangeAspect="1"/>
            </p:cNvGraphicFramePr>
            <p:nvPr/>
          </p:nvGraphicFramePr>
          <p:xfrm>
            <a:off x="3190" y="1564"/>
            <a:ext cx="506" cy="352"/>
          </p:xfrm>
          <a:graphic>
            <a:graphicData uri="http://schemas.openxmlformats.org/presentationml/2006/ole">
              <p:oleObj spid="_x0000_s1051" name="公式" r:id="rId4" imgW="7718400" imgH="5422680" progId="Equation.3">
                <p:embed/>
              </p:oleObj>
            </a:graphicData>
          </a:graphic>
        </p:graphicFrame>
        <p:sp>
          <p:nvSpPr>
            <p:cNvPr id="1050" name="Text Box 10"/>
            <p:cNvSpPr txBox="1">
              <a:spLocks noChangeArrowheads="1"/>
            </p:cNvSpPr>
            <p:nvPr/>
          </p:nvSpPr>
          <p:spPr bwMode="auto">
            <a:xfrm>
              <a:off x="3648" y="1573"/>
              <a:ext cx="2256" cy="731"/>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rPr>
                <a:t>：波阵面上面元 </a:t>
              </a:r>
            </a:p>
            <a:p>
              <a:pPr>
                <a:spcBef>
                  <a:spcPct val="50000"/>
                </a:spcBef>
              </a:pPr>
              <a:r>
                <a:rPr lang="zh-CN" altLang="en-US" sz="2800" b="1">
                  <a:latin typeface="宋体" pitchFamily="2" charset="-122"/>
                </a:rPr>
                <a:t>   </a:t>
              </a:r>
              <a:r>
                <a:rPr lang="en-US" altLang="zh-CN" sz="2800" b="1">
                  <a:latin typeface="宋体" pitchFamily="2" charset="-122"/>
                </a:rPr>
                <a:t>(</a:t>
              </a:r>
              <a:r>
                <a:rPr lang="zh-CN" altLang="en-US" sz="2800" b="1">
                  <a:latin typeface="宋体" pitchFamily="2" charset="-122"/>
                </a:rPr>
                <a:t>子波波源</a:t>
              </a:r>
              <a:r>
                <a:rPr lang="en-US" altLang="zh-CN" sz="2800" b="1">
                  <a:latin typeface="宋体" pitchFamily="2" charset="-122"/>
                </a:rPr>
                <a:t>)</a:t>
              </a:r>
            </a:p>
          </p:txBody>
        </p:sp>
      </p:grpSp>
      <p:grpSp>
        <p:nvGrpSpPr>
          <p:cNvPr id="5" name="Group 16"/>
          <p:cNvGrpSpPr>
            <a:grpSpLocks/>
          </p:cNvGrpSpPr>
          <p:nvPr/>
        </p:nvGrpSpPr>
        <p:grpSpPr bwMode="auto">
          <a:xfrm>
            <a:off x="5448300" y="1951038"/>
            <a:ext cx="3067050" cy="609600"/>
            <a:chOff x="3458" y="960"/>
            <a:chExt cx="2110" cy="384"/>
          </a:xfrm>
        </p:grpSpPr>
        <p:sp>
          <p:nvSpPr>
            <p:cNvPr id="1049" name="Text Box 17"/>
            <p:cNvSpPr txBox="1">
              <a:spLocks noChangeArrowheads="1"/>
            </p:cNvSpPr>
            <p:nvPr/>
          </p:nvSpPr>
          <p:spPr bwMode="auto">
            <a:xfrm>
              <a:off x="3650" y="969"/>
              <a:ext cx="1918" cy="327"/>
            </a:xfrm>
            <a:prstGeom prst="rect">
              <a:avLst/>
            </a:prstGeom>
            <a:noFill/>
            <a:ln w="9525">
              <a:noFill/>
              <a:miter lim="800000"/>
              <a:headEnd/>
              <a:tailEnd/>
            </a:ln>
          </p:spPr>
          <p:txBody>
            <a:bodyPr>
              <a:spAutoFit/>
            </a:bodyPr>
            <a:lstStyle/>
            <a:p>
              <a:pPr>
                <a:spcBef>
                  <a:spcPct val="50000"/>
                </a:spcBef>
              </a:pPr>
              <a:r>
                <a:rPr lang="zh-CN" altLang="zh-CN" sz="2800" b="1">
                  <a:latin typeface="宋体" pitchFamily="2" charset="-122"/>
                </a:rPr>
                <a:t>：  时刻波阵面 </a:t>
              </a:r>
            </a:p>
          </p:txBody>
        </p:sp>
        <p:graphicFrame>
          <p:nvGraphicFramePr>
            <p:cNvPr id="1030" name="Object 18"/>
            <p:cNvGraphicFramePr>
              <a:graphicFrameLocks noChangeAspect="1"/>
            </p:cNvGraphicFramePr>
            <p:nvPr/>
          </p:nvGraphicFramePr>
          <p:xfrm>
            <a:off x="3928" y="960"/>
            <a:ext cx="224" cy="384"/>
          </p:xfrm>
          <a:graphic>
            <a:graphicData uri="http://schemas.openxmlformats.org/presentationml/2006/ole">
              <p:oleObj spid="_x0000_s1052" name="Equation" r:id="rId5" imgW="88746" imgH="152136" progId="Equation.3">
                <p:embed/>
              </p:oleObj>
            </a:graphicData>
          </a:graphic>
        </p:graphicFrame>
        <p:graphicFrame>
          <p:nvGraphicFramePr>
            <p:cNvPr id="1031" name="Object 19"/>
            <p:cNvGraphicFramePr>
              <a:graphicFrameLocks noChangeAspect="1"/>
            </p:cNvGraphicFramePr>
            <p:nvPr/>
          </p:nvGraphicFramePr>
          <p:xfrm>
            <a:off x="3458" y="960"/>
            <a:ext cx="269" cy="336"/>
          </p:xfrm>
          <a:graphic>
            <a:graphicData uri="http://schemas.openxmlformats.org/presentationml/2006/ole">
              <p:oleObj spid="_x0000_s1053" name="公式" r:id="rId6" imgW="169920" imgH="214560" progId="Equation.3">
                <p:embed/>
              </p:oleObj>
            </a:graphicData>
          </a:graphic>
        </p:graphicFrame>
      </p:grpSp>
      <p:grpSp>
        <p:nvGrpSpPr>
          <p:cNvPr id="6" name="Group 20"/>
          <p:cNvGrpSpPr>
            <a:grpSpLocks/>
          </p:cNvGrpSpPr>
          <p:nvPr/>
        </p:nvGrpSpPr>
        <p:grpSpPr bwMode="auto">
          <a:xfrm>
            <a:off x="4095750" y="2374900"/>
            <a:ext cx="511175" cy="847725"/>
            <a:chOff x="2528" y="1152"/>
            <a:chExt cx="352" cy="760"/>
          </a:xfrm>
        </p:grpSpPr>
        <p:sp>
          <p:nvSpPr>
            <p:cNvPr id="1048" name="Text Box 21"/>
            <p:cNvSpPr txBox="1">
              <a:spLocks noChangeArrowheads="1"/>
            </p:cNvSpPr>
            <p:nvPr/>
          </p:nvSpPr>
          <p:spPr bwMode="auto">
            <a:xfrm>
              <a:off x="2540" y="1392"/>
              <a:ext cx="267" cy="520"/>
            </a:xfrm>
            <a:prstGeom prst="rect">
              <a:avLst/>
            </a:prstGeom>
            <a:noFill/>
            <a:ln w="9525">
              <a:noFill/>
              <a:miter lim="800000"/>
              <a:headEnd/>
              <a:tailEnd/>
            </a:ln>
          </p:spPr>
          <p:txBody>
            <a:bodyPr wrap="none">
              <a:spAutoFit/>
            </a:bodyPr>
            <a:lstStyle/>
            <a:p>
              <a:pPr>
                <a:spcBef>
                  <a:spcPct val="50000"/>
                </a:spcBef>
              </a:pPr>
              <a:r>
                <a:rPr lang="en-US" altLang="zh-CN" sz="3200">
                  <a:solidFill>
                    <a:srgbClr val="0000FF"/>
                  </a:solidFill>
                  <a:latin typeface="Times New Roman" pitchFamily="18" charset="0"/>
                </a:rPr>
                <a:t>*</a:t>
              </a:r>
            </a:p>
          </p:txBody>
        </p:sp>
        <p:graphicFrame>
          <p:nvGraphicFramePr>
            <p:cNvPr id="1029" name="Object 22"/>
            <p:cNvGraphicFramePr>
              <a:graphicFrameLocks noChangeAspect="1"/>
            </p:cNvGraphicFramePr>
            <p:nvPr/>
          </p:nvGraphicFramePr>
          <p:xfrm>
            <a:off x="2528" y="1152"/>
            <a:ext cx="352" cy="382"/>
          </p:xfrm>
          <a:graphic>
            <a:graphicData uri="http://schemas.openxmlformats.org/presentationml/2006/ole">
              <p:oleObj spid="_x0000_s1054" name="Equation" r:id="rId7" imgW="152268" imgH="164957" progId="Equation.3">
                <p:embed/>
              </p:oleObj>
            </a:graphicData>
          </a:graphic>
        </p:graphicFrame>
      </p:grpSp>
      <p:grpSp>
        <p:nvGrpSpPr>
          <p:cNvPr id="7" name="Group 23"/>
          <p:cNvGrpSpPr>
            <a:grpSpLocks/>
          </p:cNvGrpSpPr>
          <p:nvPr/>
        </p:nvGrpSpPr>
        <p:grpSpPr bwMode="auto">
          <a:xfrm>
            <a:off x="1371600" y="1828800"/>
            <a:ext cx="2860675" cy="1217613"/>
            <a:chOff x="864" y="1152"/>
            <a:chExt cx="1802" cy="767"/>
          </a:xfrm>
        </p:grpSpPr>
        <p:sp>
          <p:nvSpPr>
            <p:cNvPr id="1042" name="Line 24"/>
            <p:cNvSpPr>
              <a:spLocks noChangeShapeType="1"/>
            </p:cNvSpPr>
            <p:nvPr/>
          </p:nvSpPr>
          <p:spPr bwMode="auto">
            <a:xfrm>
              <a:off x="1359" y="1822"/>
              <a:ext cx="1307" cy="0"/>
            </a:xfrm>
            <a:prstGeom prst="line">
              <a:avLst/>
            </a:prstGeom>
            <a:noFill/>
            <a:ln w="28575">
              <a:solidFill>
                <a:srgbClr val="CC0099"/>
              </a:solidFill>
              <a:round/>
              <a:headEnd/>
              <a:tailEnd type="triangle" w="sm" len="lg"/>
            </a:ln>
          </p:spPr>
          <p:txBody>
            <a:bodyPr wrap="none" anchor="ctr"/>
            <a:lstStyle/>
            <a:p>
              <a:endParaRPr lang="zh-CN" altLang="en-US"/>
            </a:p>
          </p:txBody>
        </p:sp>
        <p:grpSp>
          <p:nvGrpSpPr>
            <p:cNvPr id="8" name="Group 25"/>
            <p:cNvGrpSpPr>
              <a:grpSpLocks/>
            </p:cNvGrpSpPr>
            <p:nvPr/>
          </p:nvGrpSpPr>
          <p:grpSpPr bwMode="auto">
            <a:xfrm>
              <a:off x="864" y="1152"/>
              <a:ext cx="1493" cy="767"/>
              <a:chOff x="864" y="1152"/>
              <a:chExt cx="1493" cy="767"/>
            </a:xfrm>
          </p:grpSpPr>
          <p:sp>
            <p:nvSpPr>
              <p:cNvPr id="1044" name="Oval 26" descr="宽下对角线"/>
              <p:cNvSpPr>
                <a:spLocks noChangeArrowheads="1"/>
              </p:cNvSpPr>
              <p:nvPr/>
            </p:nvSpPr>
            <p:spPr bwMode="auto">
              <a:xfrm rot="1151328">
                <a:off x="1231" y="1727"/>
                <a:ext cx="270" cy="192"/>
              </a:xfrm>
              <a:prstGeom prst="ellipse">
                <a:avLst/>
              </a:prstGeom>
              <a:pattFill prst="wdDnDiag">
                <a:fgClr>
                  <a:srgbClr val="FF0000"/>
                </a:fgClr>
                <a:bgClr>
                  <a:schemeClr val="bg1"/>
                </a:bgClr>
              </a:pattFill>
              <a:ln w="19050">
                <a:solidFill>
                  <a:srgbClr val="FF0000"/>
                </a:solidFill>
                <a:round/>
                <a:headEnd/>
                <a:tailEnd/>
              </a:ln>
            </p:spPr>
            <p:txBody>
              <a:bodyPr wrap="none" anchor="ctr"/>
              <a:lstStyle/>
              <a:p>
                <a:endParaRPr lang="zh-CN" altLang="en-US"/>
              </a:p>
            </p:txBody>
          </p:sp>
          <p:sp>
            <p:nvSpPr>
              <p:cNvPr id="1045" name="Line 27"/>
              <p:cNvSpPr>
                <a:spLocks noChangeShapeType="1"/>
              </p:cNvSpPr>
              <p:nvPr/>
            </p:nvSpPr>
            <p:spPr bwMode="auto">
              <a:xfrm flipV="1">
                <a:off x="1359" y="1294"/>
                <a:ext cx="316" cy="528"/>
              </a:xfrm>
              <a:prstGeom prst="line">
                <a:avLst/>
              </a:prstGeom>
              <a:noFill/>
              <a:ln w="28575">
                <a:solidFill>
                  <a:srgbClr val="CC00CC"/>
                </a:solidFill>
                <a:round/>
                <a:headEnd/>
                <a:tailEnd type="triangle" w="sm" len="lg"/>
              </a:ln>
            </p:spPr>
            <p:txBody>
              <a:bodyPr wrap="none" anchor="ctr"/>
              <a:lstStyle/>
              <a:p>
                <a:endParaRPr lang="zh-CN" altLang="en-US"/>
              </a:p>
            </p:txBody>
          </p:sp>
          <p:sp>
            <p:nvSpPr>
              <p:cNvPr id="1046" name="Arc 28"/>
              <p:cNvSpPr>
                <a:spLocks/>
              </p:cNvSpPr>
              <p:nvPr/>
            </p:nvSpPr>
            <p:spPr bwMode="auto">
              <a:xfrm>
                <a:off x="1450" y="1584"/>
                <a:ext cx="135" cy="289"/>
              </a:xfrm>
              <a:custGeom>
                <a:avLst/>
                <a:gdLst>
                  <a:gd name="T0" fmla="*/ 45 w 21271"/>
                  <a:gd name="T1" fmla="*/ 0 h 20387"/>
                  <a:gd name="T2" fmla="*/ 135 w 21271"/>
                  <a:gd name="T3" fmla="*/ 236 h 20387"/>
                  <a:gd name="T4" fmla="*/ 0 w 21271"/>
                  <a:gd name="T5" fmla="*/ 289 h 20387"/>
                  <a:gd name="T6" fmla="*/ 0 60000 65536"/>
                  <a:gd name="T7" fmla="*/ 0 60000 65536"/>
                  <a:gd name="T8" fmla="*/ 0 60000 65536"/>
                  <a:gd name="T9" fmla="*/ 0 w 21271"/>
                  <a:gd name="T10" fmla="*/ 0 h 20387"/>
                  <a:gd name="T11" fmla="*/ 21271 w 21271"/>
                  <a:gd name="T12" fmla="*/ 20387 h 20387"/>
                </a:gdLst>
                <a:ahLst/>
                <a:cxnLst>
                  <a:cxn ang="T6">
                    <a:pos x="T0" y="T1"/>
                  </a:cxn>
                  <a:cxn ang="T7">
                    <a:pos x="T2" y="T3"/>
                  </a:cxn>
                  <a:cxn ang="T8">
                    <a:pos x="T4" y="T5"/>
                  </a:cxn>
                </a:cxnLst>
                <a:rect l="T9" t="T10" r="T11" b="T12"/>
                <a:pathLst>
                  <a:path w="21271" h="20387" fill="none" extrusionOk="0">
                    <a:moveTo>
                      <a:pt x="7137" y="0"/>
                    </a:moveTo>
                    <a:cubicBezTo>
                      <a:pt x="14509" y="2581"/>
                      <a:pt x="19913" y="8941"/>
                      <a:pt x="21271" y="16632"/>
                    </a:cubicBezTo>
                  </a:path>
                  <a:path w="21271" h="20387" stroke="0" extrusionOk="0">
                    <a:moveTo>
                      <a:pt x="7137" y="0"/>
                    </a:moveTo>
                    <a:cubicBezTo>
                      <a:pt x="14509" y="2581"/>
                      <a:pt x="19913" y="8941"/>
                      <a:pt x="21271" y="16632"/>
                    </a:cubicBezTo>
                    <a:lnTo>
                      <a:pt x="0" y="20387"/>
                    </a:lnTo>
                    <a:close/>
                  </a:path>
                </a:pathLst>
              </a:custGeom>
              <a:noFill/>
              <a:ln w="38100">
                <a:solidFill>
                  <a:schemeClr val="tx1"/>
                </a:solidFill>
                <a:round/>
                <a:headEnd/>
                <a:tailEnd/>
              </a:ln>
            </p:spPr>
            <p:txBody>
              <a:bodyPr wrap="none" anchor="ctr"/>
              <a:lstStyle/>
              <a:p>
                <a:endParaRPr lang="zh-CN" altLang="en-US"/>
              </a:p>
            </p:txBody>
          </p:sp>
          <p:graphicFrame>
            <p:nvGraphicFramePr>
              <p:cNvPr id="1026" name="Object 29"/>
              <p:cNvGraphicFramePr>
                <a:graphicFrameLocks noChangeAspect="1"/>
              </p:cNvGraphicFramePr>
              <p:nvPr/>
            </p:nvGraphicFramePr>
            <p:xfrm>
              <a:off x="1605" y="1573"/>
              <a:ext cx="143" cy="211"/>
            </p:xfrm>
            <a:graphic>
              <a:graphicData uri="http://schemas.openxmlformats.org/presentationml/2006/ole">
                <p:oleObj spid="_x0000_s1055" name="Equation" r:id="rId8" imgW="126725" imgH="177415" progId="Equation.3">
                  <p:embed/>
                </p:oleObj>
              </a:graphicData>
            </a:graphic>
          </p:graphicFrame>
          <p:graphicFrame>
            <p:nvGraphicFramePr>
              <p:cNvPr id="1027" name="Object 30"/>
              <p:cNvGraphicFramePr>
                <a:graphicFrameLocks noChangeAspect="1"/>
              </p:cNvGraphicFramePr>
              <p:nvPr/>
            </p:nvGraphicFramePr>
            <p:xfrm>
              <a:off x="864" y="1600"/>
              <a:ext cx="336" cy="249"/>
            </p:xfrm>
            <a:graphic>
              <a:graphicData uri="http://schemas.openxmlformats.org/presentationml/2006/ole">
                <p:oleObj spid="_x0000_s1056" name="公式" r:id="rId9" imgW="313200" imgH="214560" progId="Equation.3">
                  <p:embed/>
                </p:oleObj>
              </a:graphicData>
            </a:graphic>
          </p:graphicFrame>
          <p:graphicFrame>
            <p:nvGraphicFramePr>
              <p:cNvPr id="1028" name="Object 31"/>
              <p:cNvGraphicFramePr>
                <a:graphicFrameLocks noChangeAspect="1"/>
              </p:cNvGraphicFramePr>
              <p:nvPr/>
            </p:nvGraphicFramePr>
            <p:xfrm>
              <a:off x="2124" y="1584"/>
              <a:ext cx="233" cy="190"/>
            </p:xfrm>
            <a:graphic>
              <a:graphicData uri="http://schemas.openxmlformats.org/presentationml/2006/ole">
                <p:oleObj spid="_x0000_s1057" name="公式" r:id="rId10" imgW="152202" imgH="177569" progId="Equation.3">
                  <p:embed/>
                </p:oleObj>
              </a:graphicData>
            </a:graphic>
          </p:graphicFrame>
          <p:sp>
            <p:nvSpPr>
              <p:cNvPr id="1047" name="Text Box 32"/>
              <p:cNvSpPr txBox="1">
                <a:spLocks noChangeArrowheads="1"/>
              </p:cNvSpPr>
              <p:nvPr/>
            </p:nvSpPr>
            <p:spPr bwMode="auto">
              <a:xfrm>
                <a:off x="1680" y="1152"/>
                <a:ext cx="240" cy="288"/>
              </a:xfrm>
              <a:prstGeom prst="rect">
                <a:avLst/>
              </a:prstGeom>
              <a:noFill/>
              <a:ln w="9525">
                <a:noFill/>
                <a:miter lim="800000"/>
                <a:headEnd/>
                <a:tailEnd/>
              </a:ln>
            </p:spPr>
            <p:txBody>
              <a:bodyPr>
                <a:spAutoFit/>
              </a:bodyPr>
              <a:lstStyle/>
              <a:p>
                <a:pPr>
                  <a:spcBef>
                    <a:spcPct val="50000"/>
                  </a:spcBef>
                </a:pPr>
                <a:r>
                  <a:rPr lang="en-US" altLang="zh-CN" sz="2400" b="1" i="1">
                    <a:latin typeface="Times New Roman" pitchFamily="18" charset="0"/>
                  </a:rPr>
                  <a:t>e</a:t>
                </a:r>
              </a:p>
            </p:txBody>
          </p:sp>
        </p:grpSp>
      </p:grpSp>
      <p:sp>
        <p:nvSpPr>
          <p:cNvPr id="1040" name="Text Box 33"/>
          <p:cNvSpPr txBox="1">
            <a:spLocks noChangeArrowheads="1"/>
          </p:cNvSpPr>
          <p:nvPr/>
        </p:nvSpPr>
        <p:spPr bwMode="auto">
          <a:xfrm>
            <a:off x="609600" y="4225925"/>
            <a:ext cx="7961313" cy="1260475"/>
          </a:xfrm>
          <a:prstGeom prst="rect">
            <a:avLst/>
          </a:prstGeom>
          <a:noFill/>
          <a:ln w="9525">
            <a:noFill/>
            <a:miter lim="800000"/>
            <a:headEnd/>
            <a:tailEnd/>
          </a:ln>
        </p:spPr>
        <p:txBody>
          <a:bodyPr>
            <a:spAutoFit/>
          </a:bodyPr>
          <a:lstStyle/>
          <a:p>
            <a:pPr>
              <a:lnSpc>
                <a:spcPct val="120000"/>
              </a:lnSpc>
              <a:spcBef>
                <a:spcPct val="50000"/>
              </a:spcBef>
            </a:pPr>
            <a:r>
              <a:rPr lang="en-US" altLang="zh-CN" sz="3200" b="1">
                <a:solidFill>
                  <a:srgbClr val="CC0000"/>
                </a:solidFill>
                <a:latin typeface="宋体" pitchFamily="2" charset="-122"/>
              </a:rPr>
              <a:t>    </a:t>
            </a:r>
            <a:r>
              <a:rPr lang="zh-CN" altLang="en-US" sz="3200" b="1">
                <a:solidFill>
                  <a:srgbClr val="CC0000"/>
                </a:solidFill>
                <a:latin typeface="宋体" pitchFamily="2" charset="-122"/>
              </a:rPr>
              <a:t>菲涅耳指出</a:t>
            </a:r>
            <a:r>
              <a:rPr lang="zh-CN" altLang="en-US" sz="3200" b="1">
                <a:latin typeface="宋体" pitchFamily="2" charset="-122"/>
              </a:rPr>
              <a:t>  波场中各点的强度由各子波在该点的相干叠加决定</a:t>
            </a:r>
            <a:r>
              <a:rPr lang="en-US" altLang="zh-CN" sz="3200" b="1">
                <a:latin typeface="Times New Roman" pitchFamily="18" charset="0"/>
              </a:rPr>
              <a:t>.</a:t>
            </a:r>
          </a:p>
        </p:txBody>
      </p:sp>
      <p:sp>
        <p:nvSpPr>
          <p:cNvPr id="1041" name="Text Box 7"/>
          <p:cNvSpPr txBox="1">
            <a:spLocks noChangeArrowheads="1"/>
          </p:cNvSpPr>
          <p:nvPr/>
        </p:nvSpPr>
        <p:spPr bwMode="auto">
          <a:xfrm>
            <a:off x="838200" y="914400"/>
            <a:ext cx="62611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pitchFamily="2" charset="-122"/>
              </a:rPr>
              <a:t>二  惠更斯</a:t>
            </a:r>
            <a:r>
              <a:rPr lang="en-US" altLang="zh-CN" sz="3600" b="1">
                <a:solidFill>
                  <a:srgbClr val="CC0000"/>
                </a:solidFill>
                <a:latin typeface="宋体" pitchFamily="2" charset="-122"/>
              </a:rPr>
              <a:t>-</a:t>
            </a:r>
            <a:r>
              <a:rPr lang="zh-CN" altLang="en-US" sz="3600" b="1">
                <a:solidFill>
                  <a:srgbClr val="CC0000"/>
                </a:solidFill>
                <a:latin typeface="宋体" pitchFamily="2" charset="-122"/>
              </a:rPr>
              <a:t>菲涅耳原理</a:t>
            </a:r>
            <a:endParaRPr lang="zh-CN" altLang="en-US" sz="360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1"/>
          <p:cNvSpPr>
            <a:spLocks noGrp="1"/>
          </p:cNvSpPr>
          <p:nvPr>
            <p:ph type="sldNum" sz="quarter" idx="10"/>
          </p:nvPr>
        </p:nvSpPr>
        <p:spPr>
          <a:noFill/>
        </p:spPr>
        <p:txBody>
          <a:bodyPr/>
          <a:lstStyle/>
          <a:p>
            <a:fld id="{579BF6A9-58E8-4711-A877-5AD0572940A7}" type="slidenum">
              <a:rPr lang="en-US" altLang="zh-CN"/>
              <a:pPr/>
              <a:t>7</a:t>
            </a:fld>
            <a:endParaRPr lang="en-US" altLang="zh-CN"/>
          </a:p>
        </p:txBody>
      </p:sp>
      <p:sp>
        <p:nvSpPr>
          <p:cNvPr id="2053" name="Text Box 2"/>
          <p:cNvSpPr txBox="1">
            <a:spLocks noChangeArrowheads="1"/>
          </p:cNvSpPr>
          <p:nvPr/>
        </p:nvSpPr>
        <p:spPr bwMode="auto">
          <a:xfrm>
            <a:off x="766763" y="914400"/>
            <a:ext cx="6853237"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pitchFamily="2" charset="-122"/>
              </a:rPr>
              <a:t>三  菲涅耳衍射和夫琅禾费衍射</a:t>
            </a:r>
          </a:p>
        </p:txBody>
      </p:sp>
      <p:grpSp>
        <p:nvGrpSpPr>
          <p:cNvPr id="2" name="Group 3"/>
          <p:cNvGrpSpPr>
            <a:grpSpLocks/>
          </p:cNvGrpSpPr>
          <p:nvPr/>
        </p:nvGrpSpPr>
        <p:grpSpPr bwMode="auto">
          <a:xfrm>
            <a:off x="4664075" y="1752600"/>
            <a:ext cx="4251325" cy="2819400"/>
            <a:chOff x="2928" y="720"/>
            <a:chExt cx="2976" cy="1776"/>
          </a:xfrm>
        </p:grpSpPr>
        <p:sp>
          <p:nvSpPr>
            <p:cNvPr id="2079" name="Rectangle 4"/>
            <p:cNvSpPr>
              <a:spLocks noChangeArrowheads="1"/>
            </p:cNvSpPr>
            <p:nvPr/>
          </p:nvSpPr>
          <p:spPr bwMode="auto">
            <a:xfrm>
              <a:off x="2928" y="720"/>
              <a:ext cx="2688" cy="1776"/>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sp>
          <p:nvSpPr>
            <p:cNvPr id="28677" name="Rectangle 5"/>
            <p:cNvSpPr>
              <a:spLocks noChangeArrowheads="1"/>
            </p:cNvSpPr>
            <p:nvPr/>
          </p:nvSpPr>
          <p:spPr bwMode="auto">
            <a:xfrm>
              <a:off x="2928" y="720"/>
              <a:ext cx="2688"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defRPr/>
              </a:pPr>
              <a:r>
                <a:rPr lang="zh-CN" altLang="en-US" sz="2800" b="1">
                  <a:latin typeface="Times New Roman" pitchFamily="18" charset="0"/>
                </a:rPr>
                <a:t>夫 琅 禾 费  衍 射</a:t>
              </a:r>
            </a:p>
          </p:txBody>
        </p:sp>
        <p:grpSp>
          <p:nvGrpSpPr>
            <p:cNvPr id="3" name="Group 6"/>
            <p:cNvGrpSpPr>
              <a:grpSpLocks/>
            </p:cNvGrpSpPr>
            <p:nvPr/>
          </p:nvGrpSpPr>
          <p:grpSpPr bwMode="auto">
            <a:xfrm>
              <a:off x="4320" y="1200"/>
              <a:ext cx="48" cy="864"/>
              <a:chOff x="4272" y="1104"/>
              <a:chExt cx="48" cy="864"/>
            </a:xfrm>
          </p:grpSpPr>
          <p:sp>
            <p:nvSpPr>
              <p:cNvPr id="2107" name="Rectangle 7" descr="栎木"/>
              <p:cNvSpPr>
                <a:spLocks noChangeArrowheads="1"/>
              </p:cNvSpPr>
              <p:nvPr/>
            </p:nvSpPr>
            <p:spPr bwMode="auto">
              <a:xfrm>
                <a:off x="4272" y="1632"/>
                <a:ext cx="48" cy="336"/>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sp>
            <p:nvSpPr>
              <p:cNvPr id="2108" name="Rectangle 8" descr="栎木"/>
              <p:cNvSpPr>
                <a:spLocks noChangeArrowheads="1"/>
              </p:cNvSpPr>
              <p:nvPr/>
            </p:nvSpPr>
            <p:spPr bwMode="auto">
              <a:xfrm>
                <a:off x="4272" y="1104"/>
                <a:ext cx="48" cy="336"/>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grpSp>
        <p:grpSp>
          <p:nvGrpSpPr>
            <p:cNvPr id="4" name="Group 9"/>
            <p:cNvGrpSpPr>
              <a:grpSpLocks/>
            </p:cNvGrpSpPr>
            <p:nvPr/>
          </p:nvGrpSpPr>
          <p:grpSpPr bwMode="auto">
            <a:xfrm>
              <a:off x="3312" y="1344"/>
              <a:ext cx="1008" cy="576"/>
              <a:chOff x="3600" y="1248"/>
              <a:chExt cx="672" cy="576"/>
            </a:xfrm>
          </p:grpSpPr>
          <p:sp>
            <p:nvSpPr>
              <p:cNvPr id="2093" name="Line 10"/>
              <p:cNvSpPr>
                <a:spLocks noChangeShapeType="1"/>
              </p:cNvSpPr>
              <p:nvPr/>
            </p:nvSpPr>
            <p:spPr bwMode="auto">
              <a:xfrm>
                <a:off x="3840" y="1344"/>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4" name="Line 11"/>
              <p:cNvSpPr>
                <a:spLocks noChangeShapeType="1"/>
              </p:cNvSpPr>
              <p:nvPr/>
            </p:nvSpPr>
            <p:spPr bwMode="auto">
              <a:xfrm>
                <a:off x="3840" y="1440"/>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5" name="Line 12"/>
              <p:cNvSpPr>
                <a:spLocks noChangeShapeType="1"/>
              </p:cNvSpPr>
              <p:nvPr/>
            </p:nvSpPr>
            <p:spPr bwMode="auto">
              <a:xfrm>
                <a:off x="3840" y="1536"/>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6" name="Line 13"/>
              <p:cNvSpPr>
                <a:spLocks noChangeShapeType="1"/>
              </p:cNvSpPr>
              <p:nvPr/>
            </p:nvSpPr>
            <p:spPr bwMode="auto">
              <a:xfrm>
                <a:off x="3840" y="1632"/>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7" name="Line 14"/>
              <p:cNvSpPr>
                <a:spLocks noChangeShapeType="1"/>
              </p:cNvSpPr>
              <p:nvPr/>
            </p:nvSpPr>
            <p:spPr bwMode="auto">
              <a:xfrm>
                <a:off x="3840" y="1728"/>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8" name="Line 15"/>
              <p:cNvSpPr>
                <a:spLocks noChangeShapeType="1"/>
              </p:cNvSpPr>
              <p:nvPr/>
            </p:nvSpPr>
            <p:spPr bwMode="auto">
              <a:xfrm>
                <a:off x="3840" y="1824"/>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99" name="Line 16"/>
              <p:cNvSpPr>
                <a:spLocks noChangeShapeType="1"/>
              </p:cNvSpPr>
              <p:nvPr/>
            </p:nvSpPr>
            <p:spPr bwMode="auto">
              <a:xfrm>
                <a:off x="3840" y="1248"/>
                <a:ext cx="432" cy="0"/>
              </a:xfrm>
              <a:prstGeom prst="line">
                <a:avLst/>
              </a:prstGeom>
              <a:noFill/>
              <a:ln w="28575">
                <a:solidFill>
                  <a:srgbClr val="0000FF"/>
                </a:solidFill>
                <a:round/>
                <a:headEnd/>
                <a:tailEnd type="none" w="sm" len="lg"/>
              </a:ln>
            </p:spPr>
            <p:txBody>
              <a:bodyPr wrap="none" anchor="ctr"/>
              <a:lstStyle/>
              <a:p>
                <a:endParaRPr lang="zh-CN" altLang="en-US"/>
              </a:p>
            </p:txBody>
          </p:sp>
          <p:sp>
            <p:nvSpPr>
              <p:cNvPr id="2100" name="Line 17"/>
              <p:cNvSpPr>
                <a:spLocks noChangeShapeType="1"/>
              </p:cNvSpPr>
              <p:nvPr/>
            </p:nvSpPr>
            <p:spPr bwMode="auto">
              <a:xfrm>
                <a:off x="3600" y="1344"/>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1" name="Line 18"/>
              <p:cNvSpPr>
                <a:spLocks noChangeShapeType="1"/>
              </p:cNvSpPr>
              <p:nvPr/>
            </p:nvSpPr>
            <p:spPr bwMode="auto">
              <a:xfrm>
                <a:off x="3600" y="1440"/>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2" name="Line 19"/>
              <p:cNvSpPr>
                <a:spLocks noChangeShapeType="1"/>
              </p:cNvSpPr>
              <p:nvPr/>
            </p:nvSpPr>
            <p:spPr bwMode="auto">
              <a:xfrm>
                <a:off x="3600" y="1536"/>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3" name="Line 20"/>
              <p:cNvSpPr>
                <a:spLocks noChangeShapeType="1"/>
              </p:cNvSpPr>
              <p:nvPr/>
            </p:nvSpPr>
            <p:spPr bwMode="auto">
              <a:xfrm>
                <a:off x="3600" y="1632"/>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4" name="Line 21"/>
              <p:cNvSpPr>
                <a:spLocks noChangeShapeType="1"/>
              </p:cNvSpPr>
              <p:nvPr/>
            </p:nvSpPr>
            <p:spPr bwMode="auto">
              <a:xfrm>
                <a:off x="3600" y="1728"/>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5" name="Line 22"/>
              <p:cNvSpPr>
                <a:spLocks noChangeShapeType="1"/>
              </p:cNvSpPr>
              <p:nvPr/>
            </p:nvSpPr>
            <p:spPr bwMode="auto">
              <a:xfrm>
                <a:off x="3600" y="1824"/>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106" name="Line 23"/>
              <p:cNvSpPr>
                <a:spLocks noChangeShapeType="1"/>
              </p:cNvSpPr>
              <p:nvPr/>
            </p:nvSpPr>
            <p:spPr bwMode="auto">
              <a:xfrm>
                <a:off x="3600" y="1248"/>
                <a:ext cx="432" cy="0"/>
              </a:xfrm>
              <a:prstGeom prst="line">
                <a:avLst/>
              </a:prstGeom>
              <a:noFill/>
              <a:ln w="28575">
                <a:solidFill>
                  <a:srgbClr val="0000FF"/>
                </a:solidFill>
                <a:round/>
                <a:headEnd/>
                <a:tailEnd type="triangle" w="sm" len="lg"/>
              </a:ln>
            </p:spPr>
            <p:txBody>
              <a:bodyPr wrap="none" anchor="ctr"/>
              <a:lstStyle/>
              <a:p>
                <a:endParaRPr lang="zh-CN" altLang="en-US"/>
              </a:p>
            </p:txBody>
          </p:sp>
        </p:grpSp>
        <p:sp>
          <p:nvSpPr>
            <p:cNvPr id="2083" name="Rectangle 24"/>
            <p:cNvSpPr>
              <a:spLocks noChangeArrowheads="1"/>
            </p:cNvSpPr>
            <p:nvPr/>
          </p:nvSpPr>
          <p:spPr bwMode="auto">
            <a:xfrm>
              <a:off x="2976" y="2169"/>
              <a:ext cx="2928" cy="308"/>
            </a:xfrm>
            <a:prstGeom prst="rect">
              <a:avLst/>
            </a:prstGeom>
            <a:noFill/>
            <a:ln w="9525">
              <a:noFill/>
              <a:miter lim="800000"/>
              <a:headEnd/>
              <a:tailEnd/>
            </a:ln>
          </p:spPr>
          <p:txBody>
            <a:bodyPr>
              <a:spAutoFit/>
            </a:bodyPr>
            <a:lstStyle/>
            <a:p>
              <a:r>
                <a:rPr lang="zh-CN" altLang="en-US" sz="2600" b="1">
                  <a:latin typeface="Times New Roman" pitchFamily="18" charset="0"/>
                </a:rPr>
                <a:t>光源、屏与缝相距无限远</a:t>
              </a:r>
            </a:p>
          </p:txBody>
        </p:sp>
        <p:sp>
          <p:nvSpPr>
            <p:cNvPr id="2084" name="Text Box 25"/>
            <p:cNvSpPr txBox="1">
              <a:spLocks noChangeArrowheads="1"/>
            </p:cNvSpPr>
            <p:nvPr/>
          </p:nvSpPr>
          <p:spPr bwMode="auto">
            <a:xfrm>
              <a:off x="4368" y="1056"/>
              <a:ext cx="380" cy="327"/>
            </a:xfrm>
            <a:prstGeom prst="rect">
              <a:avLst/>
            </a:prstGeom>
            <a:noFill/>
            <a:ln w="9525">
              <a:noFill/>
              <a:miter lim="800000"/>
              <a:headEnd/>
              <a:tailEnd/>
            </a:ln>
          </p:spPr>
          <p:txBody>
            <a:bodyPr wrap="none">
              <a:spAutoFit/>
            </a:bodyPr>
            <a:lstStyle/>
            <a:p>
              <a:pPr>
                <a:spcBef>
                  <a:spcPct val="50000"/>
                </a:spcBef>
              </a:pPr>
              <a:r>
                <a:rPr lang="zh-CN" altLang="zh-CN" sz="2800" b="1">
                  <a:latin typeface="Times New Roman" pitchFamily="18" charset="0"/>
                </a:rPr>
                <a:t>缝</a:t>
              </a:r>
              <a:endParaRPr lang="zh-CN" altLang="en-US" sz="2800">
                <a:latin typeface="Times New Roman" pitchFamily="18" charset="0"/>
              </a:endParaRPr>
            </a:p>
          </p:txBody>
        </p:sp>
        <p:grpSp>
          <p:nvGrpSpPr>
            <p:cNvPr id="5" name="Group 26"/>
            <p:cNvGrpSpPr>
              <a:grpSpLocks/>
            </p:cNvGrpSpPr>
            <p:nvPr/>
          </p:nvGrpSpPr>
          <p:grpSpPr bwMode="auto">
            <a:xfrm>
              <a:off x="4320" y="1236"/>
              <a:ext cx="960" cy="492"/>
              <a:chOff x="4320" y="1236"/>
              <a:chExt cx="816" cy="492"/>
            </a:xfrm>
          </p:grpSpPr>
          <p:sp>
            <p:nvSpPr>
              <p:cNvPr id="2086" name="Line 27"/>
              <p:cNvSpPr>
                <a:spLocks noChangeShapeType="1"/>
              </p:cNvSpPr>
              <p:nvPr/>
            </p:nvSpPr>
            <p:spPr bwMode="auto">
              <a:xfrm flipV="1">
                <a:off x="4368" y="1344"/>
                <a:ext cx="432" cy="192"/>
              </a:xfrm>
              <a:prstGeom prst="line">
                <a:avLst/>
              </a:prstGeom>
              <a:noFill/>
              <a:ln w="28575">
                <a:solidFill>
                  <a:srgbClr val="0000FF"/>
                </a:solidFill>
                <a:round/>
                <a:headEnd/>
                <a:tailEnd type="triangle" w="sm" len="lg"/>
              </a:ln>
            </p:spPr>
            <p:txBody>
              <a:bodyPr wrap="none" anchor="ctr"/>
              <a:lstStyle/>
              <a:p>
                <a:endParaRPr lang="zh-CN" altLang="en-US"/>
              </a:p>
            </p:txBody>
          </p:sp>
          <p:sp>
            <p:nvSpPr>
              <p:cNvPr id="2087" name="Line 28"/>
              <p:cNvSpPr>
                <a:spLocks noChangeShapeType="1"/>
              </p:cNvSpPr>
              <p:nvPr/>
            </p:nvSpPr>
            <p:spPr bwMode="auto">
              <a:xfrm flipV="1">
                <a:off x="4320" y="1440"/>
                <a:ext cx="457" cy="192"/>
              </a:xfrm>
              <a:prstGeom prst="line">
                <a:avLst/>
              </a:prstGeom>
              <a:noFill/>
              <a:ln w="28575">
                <a:solidFill>
                  <a:srgbClr val="0000FF"/>
                </a:solidFill>
                <a:round/>
                <a:headEnd/>
                <a:tailEnd type="triangle" w="sm" len="lg"/>
              </a:ln>
            </p:spPr>
            <p:txBody>
              <a:bodyPr wrap="none" anchor="ctr"/>
              <a:lstStyle/>
              <a:p>
                <a:endParaRPr lang="zh-CN" altLang="en-US"/>
              </a:p>
            </p:txBody>
          </p:sp>
          <p:sp>
            <p:nvSpPr>
              <p:cNvPr id="2088" name="Line 29"/>
              <p:cNvSpPr>
                <a:spLocks noChangeShapeType="1"/>
              </p:cNvSpPr>
              <p:nvPr/>
            </p:nvSpPr>
            <p:spPr bwMode="auto">
              <a:xfrm flipV="1">
                <a:off x="4320" y="1536"/>
                <a:ext cx="457" cy="192"/>
              </a:xfrm>
              <a:prstGeom prst="line">
                <a:avLst/>
              </a:prstGeom>
              <a:noFill/>
              <a:ln w="28575">
                <a:solidFill>
                  <a:srgbClr val="0000FF"/>
                </a:solidFill>
                <a:round/>
                <a:headEnd/>
                <a:tailEnd type="triangle" w="sm" len="lg"/>
              </a:ln>
            </p:spPr>
            <p:txBody>
              <a:bodyPr wrap="none" anchor="ctr"/>
              <a:lstStyle/>
              <a:p>
                <a:endParaRPr lang="zh-CN" altLang="en-US"/>
              </a:p>
            </p:txBody>
          </p:sp>
          <p:grpSp>
            <p:nvGrpSpPr>
              <p:cNvPr id="6" name="Group 30"/>
              <p:cNvGrpSpPr>
                <a:grpSpLocks/>
              </p:cNvGrpSpPr>
              <p:nvPr/>
            </p:nvGrpSpPr>
            <p:grpSpPr bwMode="auto">
              <a:xfrm rot="-300000">
                <a:off x="4512" y="1236"/>
                <a:ext cx="624" cy="384"/>
                <a:chOff x="4272" y="1248"/>
                <a:chExt cx="480" cy="384"/>
              </a:xfrm>
            </p:grpSpPr>
            <p:sp>
              <p:nvSpPr>
                <p:cNvPr id="2090" name="Line 31"/>
                <p:cNvSpPr>
                  <a:spLocks noChangeShapeType="1"/>
                </p:cNvSpPr>
                <p:nvPr/>
              </p:nvSpPr>
              <p:spPr bwMode="auto">
                <a:xfrm flipV="1">
                  <a:off x="4320" y="1248"/>
                  <a:ext cx="432"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2091" name="Line 32"/>
                <p:cNvSpPr>
                  <a:spLocks noChangeShapeType="1"/>
                </p:cNvSpPr>
                <p:nvPr/>
              </p:nvSpPr>
              <p:spPr bwMode="auto">
                <a:xfrm flipV="1">
                  <a:off x="4272" y="1344"/>
                  <a:ext cx="457"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2092" name="Line 33"/>
                <p:cNvSpPr>
                  <a:spLocks noChangeShapeType="1"/>
                </p:cNvSpPr>
                <p:nvPr/>
              </p:nvSpPr>
              <p:spPr bwMode="auto">
                <a:xfrm flipV="1">
                  <a:off x="4272" y="1440"/>
                  <a:ext cx="457" cy="192"/>
                </a:xfrm>
                <a:prstGeom prst="line">
                  <a:avLst/>
                </a:prstGeom>
                <a:noFill/>
                <a:ln w="28575">
                  <a:solidFill>
                    <a:srgbClr val="0000FF"/>
                  </a:solidFill>
                  <a:round/>
                  <a:headEnd/>
                  <a:tailEnd type="none" w="sm" len="lg"/>
                </a:ln>
              </p:spPr>
              <p:txBody>
                <a:bodyPr wrap="none" anchor="ctr"/>
                <a:lstStyle/>
                <a:p>
                  <a:endParaRPr lang="zh-CN" altLang="en-US"/>
                </a:p>
              </p:txBody>
            </p:sp>
          </p:grpSp>
        </p:grpSp>
      </p:grpSp>
      <p:grpSp>
        <p:nvGrpSpPr>
          <p:cNvPr id="7" name="Group 34"/>
          <p:cNvGrpSpPr>
            <a:grpSpLocks/>
          </p:cNvGrpSpPr>
          <p:nvPr/>
        </p:nvGrpSpPr>
        <p:grpSpPr bwMode="auto">
          <a:xfrm>
            <a:off x="609600" y="1752600"/>
            <a:ext cx="4183063" cy="2819400"/>
            <a:chOff x="144" y="720"/>
            <a:chExt cx="2928" cy="1776"/>
          </a:xfrm>
        </p:grpSpPr>
        <p:grpSp>
          <p:nvGrpSpPr>
            <p:cNvPr id="8" name="Group 35"/>
            <p:cNvGrpSpPr>
              <a:grpSpLocks/>
            </p:cNvGrpSpPr>
            <p:nvPr/>
          </p:nvGrpSpPr>
          <p:grpSpPr bwMode="auto">
            <a:xfrm>
              <a:off x="192" y="720"/>
              <a:ext cx="2688" cy="1776"/>
              <a:chOff x="144" y="720"/>
              <a:chExt cx="2688" cy="1776"/>
            </a:xfrm>
          </p:grpSpPr>
          <p:sp>
            <p:nvSpPr>
              <p:cNvPr id="2058" name="Rectangle 36"/>
              <p:cNvSpPr>
                <a:spLocks noChangeArrowheads="1"/>
              </p:cNvSpPr>
              <p:nvPr/>
            </p:nvSpPr>
            <p:spPr bwMode="auto">
              <a:xfrm>
                <a:off x="144" y="720"/>
                <a:ext cx="2688" cy="1776"/>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sp>
            <p:nvSpPr>
              <p:cNvPr id="28709" name="Rectangle 37"/>
              <p:cNvSpPr>
                <a:spLocks noChangeArrowheads="1"/>
              </p:cNvSpPr>
              <p:nvPr/>
            </p:nvSpPr>
            <p:spPr bwMode="auto">
              <a:xfrm>
                <a:off x="144" y="720"/>
                <a:ext cx="2688"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defRPr/>
                </a:pPr>
                <a:r>
                  <a:rPr lang="zh-CN" altLang="en-US" sz="2800" b="1">
                    <a:latin typeface="Times New Roman" pitchFamily="18" charset="0"/>
                  </a:rPr>
                  <a:t>菲 涅 耳 衍 射</a:t>
                </a:r>
              </a:p>
            </p:txBody>
          </p:sp>
          <p:grpSp>
            <p:nvGrpSpPr>
              <p:cNvPr id="9" name="Group 38"/>
              <p:cNvGrpSpPr>
                <a:grpSpLocks/>
              </p:cNvGrpSpPr>
              <p:nvPr/>
            </p:nvGrpSpPr>
            <p:grpSpPr bwMode="auto">
              <a:xfrm>
                <a:off x="421" y="1104"/>
                <a:ext cx="2140" cy="1056"/>
                <a:chOff x="421" y="1056"/>
                <a:chExt cx="2140" cy="1056"/>
              </a:xfrm>
            </p:grpSpPr>
            <p:grpSp>
              <p:nvGrpSpPr>
                <p:cNvPr id="10" name="Group 39"/>
                <p:cNvGrpSpPr>
                  <a:grpSpLocks/>
                </p:cNvGrpSpPr>
                <p:nvPr/>
              </p:nvGrpSpPr>
              <p:grpSpPr bwMode="auto">
                <a:xfrm>
                  <a:off x="1296" y="1200"/>
                  <a:ext cx="48" cy="864"/>
                  <a:chOff x="1296" y="1200"/>
                  <a:chExt cx="48" cy="864"/>
                </a:xfrm>
              </p:grpSpPr>
              <p:sp>
                <p:nvSpPr>
                  <p:cNvPr id="2077" name="Rectangle 40" descr="栎木"/>
                  <p:cNvSpPr>
                    <a:spLocks noChangeArrowheads="1"/>
                  </p:cNvSpPr>
                  <p:nvPr/>
                </p:nvSpPr>
                <p:spPr bwMode="auto">
                  <a:xfrm>
                    <a:off x="1296" y="1200"/>
                    <a:ext cx="48" cy="336"/>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sp>
                <p:nvSpPr>
                  <p:cNvPr id="2078" name="Rectangle 41" descr="栎木"/>
                  <p:cNvSpPr>
                    <a:spLocks noChangeArrowheads="1"/>
                  </p:cNvSpPr>
                  <p:nvPr/>
                </p:nvSpPr>
                <p:spPr bwMode="auto">
                  <a:xfrm>
                    <a:off x="1296" y="1728"/>
                    <a:ext cx="48" cy="336"/>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grpSp>
            <p:grpSp>
              <p:nvGrpSpPr>
                <p:cNvPr id="11" name="Group 42"/>
                <p:cNvGrpSpPr>
                  <a:grpSpLocks/>
                </p:cNvGrpSpPr>
                <p:nvPr/>
              </p:nvGrpSpPr>
              <p:grpSpPr bwMode="auto">
                <a:xfrm>
                  <a:off x="576" y="1440"/>
                  <a:ext cx="768" cy="384"/>
                  <a:chOff x="576" y="1440"/>
                  <a:chExt cx="768" cy="384"/>
                </a:xfrm>
              </p:grpSpPr>
              <p:sp>
                <p:nvSpPr>
                  <p:cNvPr id="2069" name="Line 43"/>
                  <p:cNvSpPr>
                    <a:spLocks noChangeShapeType="1"/>
                  </p:cNvSpPr>
                  <p:nvPr/>
                </p:nvSpPr>
                <p:spPr bwMode="auto">
                  <a:xfrm>
                    <a:off x="672" y="1632"/>
                    <a:ext cx="432"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2070" name="Line 44"/>
                  <p:cNvSpPr>
                    <a:spLocks noChangeShapeType="1"/>
                  </p:cNvSpPr>
                  <p:nvPr/>
                </p:nvSpPr>
                <p:spPr bwMode="auto">
                  <a:xfrm>
                    <a:off x="960" y="1632"/>
                    <a:ext cx="384" cy="0"/>
                  </a:xfrm>
                  <a:prstGeom prst="line">
                    <a:avLst/>
                  </a:prstGeom>
                  <a:noFill/>
                  <a:ln w="28575">
                    <a:solidFill>
                      <a:srgbClr val="0000FF"/>
                    </a:solidFill>
                    <a:round/>
                    <a:headEnd/>
                    <a:tailEnd type="none" w="sm" len="lg"/>
                  </a:ln>
                </p:spPr>
                <p:txBody>
                  <a:bodyPr wrap="none" anchor="ctr"/>
                  <a:lstStyle/>
                  <a:p>
                    <a:endParaRPr lang="zh-CN" altLang="en-US"/>
                  </a:p>
                </p:txBody>
              </p:sp>
              <p:sp>
                <p:nvSpPr>
                  <p:cNvPr id="2071" name="Line 45"/>
                  <p:cNvSpPr>
                    <a:spLocks noChangeShapeType="1"/>
                  </p:cNvSpPr>
                  <p:nvPr/>
                </p:nvSpPr>
                <p:spPr bwMode="auto">
                  <a:xfrm>
                    <a:off x="576" y="1632"/>
                    <a:ext cx="72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2072" name="Line 46"/>
                  <p:cNvSpPr>
                    <a:spLocks noChangeShapeType="1"/>
                  </p:cNvSpPr>
                  <p:nvPr/>
                </p:nvSpPr>
                <p:spPr bwMode="auto">
                  <a:xfrm flipV="1">
                    <a:off x="576" y="1440"/>
                    <a:ext cx="72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2073" name="Line 47"/>
                  <p:cNvSpPr>
                    <a:spLocks noChangeShapeType="1"/>
                  </p:cNvSpPr>
                  <p:nvPr/>
                </p:nvSpPr>
                <p:spPr bwMode="auto">
                  <a:xfrm flipV="1">
                    <a:off x="576" y="1536"/>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2074" name="Line 48"/>
                  <p:cNvSpPr>
                    <a:spLocks noChangeShapeType="1"/>
                  </p:cNvSpPr>
                  <p:nvPr/>
                </p:nvSpPr>
                <p:spPr bwMode="auto">
                  <a:xfrm>
                    <a:off x="576" y="1632"/>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2075" name="Line 49"/>
                  <p:cNvSpPr>
                    <a:spLocks noChangeShapeType="1"/>
                  </p:cNvSpPr>
                  <p:nvPr/>
                </p:nvSpPr>
                <p:spPr bwMode="auto">
                  <a:xfrm flipV="1">
                    <a:off x="720" y="1488"/>
                    <a:ext cx="384" cy="96"/>
                  </a:xfrm>
                  <a:prstGeom prst="line">
                    <a:avLst/>
                  </a:prstGeom>
                  <a:noFill/>
                  <a:ln w="28575">
                    <a:solidFill>
                      <a:srgbClr val="0000FF"/>
                    </a:solidFill>
                    <a:round/>
                    <a:headEnd/>
                    <a:tailEnd type="triangle" w="sm" len="lg"/>
                  </a:ln>
                </p:spPr>
                <p:txBody>
                  <a:bodyPr wrap="none" anchor="ctr"/>
                  <a:lstStyle/>
                  <a:p>
                    <a:endParaRPr lang="zh-CN" altLang="en-US"/>
                  </a:p>
                </p:txBody>
              </p:sp>
              <p:sp>
                <p:nvSpPr>
                  <p:cNvPr id="2076" name="Line 50"/>
                  <p:cNvSpPr>
                    <a:spLocks noChangeShapeType="1"/>
                  </p:cNvSpPr>
                  <p:nvPr/>
                </p:nvSpPr>
                <p:spPr bwMode="auto">
                  <a:xfrm>
                    <a:off x="768" y="1680"/>
                    <a:ext cx="336" cy="96"/>
                  </a:xfrm>
                  <a:prstGeom prst="line">
                    <a:avLst/>
                  </a:prstGeom>
                  <a:noFill/>
                  <a:ln w="28575">
                    <a:solidFill>
                      <a:srgbClr val="0000FF"/>
                    </a:solidFill>
                    <a:round/>
                    <a:headEnd/>
                    <a:tailEnd type="triangle" w="sm" len="lg"/>
                  </a:ln>
                </p:spPr>
                <p:txBody>
                  <a:bodyPr wrap="none" anchor="ctr"/>
                  <a:lstStyle/>
                  <a:p>
                    <a:endParaRPr lang="zh-CN" altLang="en-US"/>
                  </a:p>
                </p:txBody>
              </p:sp>
            </p:grpSp>
            <p:grpSp>
              <p:nvGrpSpPr>
                <p:cNvPr id="12" name="Group 51"/>
                <p:cNvGrpSpPr>
                  <a:grpSpLocks/>
                </p:cNvGrpSpPr>
                <p:nvPr/>
              </p:nvGrpSpPr>
              <p:grpSpPr bwMode="auto">
                <a:xfrm>
                  <a:off x="1296" y="1344"/>
                  <a:ext cx="864" cy="384"/>
                  <a:chOff x="1296" y="1344"/>
                  <a:chExt cx="864" cy="384"/>
                </a:xfrm>
              </p:grpSpPr>
              <p:sp>
                <p:nvSpPr>
                  <p:cNvPr id="2066" name="Line 52"/>
                  <p:cNvSpPr>
                    <a:spLocks noChangeShapeType="1"/>
                  </p:cNvSpPr>
                  <p:nvPr/>
                </p:nvSpPr>
                <p:spPr bwMode="auto">
                  <a:xfrm flipV="1">
                    <a:off x="1344" y="1344"/>
                    <a:ext cx="816" cy="288"/>
                  </a:xfrm>
                  <a:prstGeom prst="line">
                    <a:avLst/>
                  </a:prstGeom>
                  <a:noFill/>
                  <a:ln w="28575">
                    <a:solidFill>
                      <a:srgbClr val="0000FF"/>
                    </a:solidFill>
                    <a:round/>
                    <a:headEnd/>
                    <a:tailEnd type="none" w="sm" len="lg"/>
                  </a:ln>
                </p:spPr>
                <p:txBody>
                  <a:bodyPr wrap="none" anchor="ctr"/>
                  <a:lstStyle/>
                  <a:p>
                    <a:endParaRPr lang="zh-CN" altLang="en-US"/>
                  </a:p>
                </p:txBody>
              </p:sp>
              <p:sp>
                <p:nvSpPr>
                  <p:cNvPr id="2067" name="Line 53"/>
                  <p:cNvSpPr>
                    <a:spLocks noChangeShapeType="1"/>
                  </p:cNvSpPr>
                  <p:nvPr/>
                </p:nvSpPr>
                <p:spPr bwMode="auto">
                  <a:xfrm flipV="1">
                    <a:off x="1296" y="1344"/>
                    <a:ext cx="864"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2068" name="Line 54"/>
                  <p:cNvSpPr>
                    <a:spLocks noChangeShapeType="1"/>
                  </p:cNvSpPr>
                  <p:nvPr/>
                </p:nvSpPr>
                <p:spPr bwMode="auto">
                  <a:xfrm flipV="1">
                    <a:off x="1296" y="1344"/>
                    <a:ext cx="864" cy="384"/>
                  </a:xfrm>
                  <a:prstGeom prst="line">
                    <a:avLst/>
                  </a:prstGeom>
                  <a:noFill/>
                  <a:ln w="28575">
                    <a:solidFill>
                      <a:srgbClr val="0000FF"/>
                    </a:solidFill>
                    <a:round/>
                    <a:headEnd/>
                    <a:tailEnd type="none" w="sm" len="lg"/>
                  </a:ln>
                </p:spPr>
                <p:txBody>
                  <a:bodyPr wrap="none" anchor="ctr"/>
                  <a:lstStyle/>
                  <a:p>
                    <a:endParaRPr lang="zh-CN" altLang="en-US"/>
                  </a:p>
                </p:txBody>
              </p:sp>
            </p:grpSp>
            <p:sp>
              <p:nvSpPr>
                <p:cNvPr id="2064" name="Text Box 55"/>
                <p:cNvSpPr txBox="1">
                  <a:spLocks noChangeArrowheads="1"/>
                </p:cNvSpPr>
                <p:nvPr/>
              </p:nvSpPr>
              <p:spPr bwMode="auto">
                <a:xfrm>
                  <a:off x="1344" y="1056"/>
                  <a:ext cx="380" cy="327"/>
                </a:xfrm>
                <a:prstGeom prst="rect">
                  <a:avLst/>
                </a:prstGeom>
                <a:noFill/>
                <a:ln w="9525">
                  <a:noFill/>
                  <a:miter lim="800000"/>
                  <a:headEnd/>
                  <a:tailEnd/>
                </a:ln>
              </p:spPr>
              <p:txBody>
                <a:bodyPr wrap="none">
                  <a:spAutoFit/>
                </a:bodyPr>
                <a:lstStyle/>
                <a:p>
                  <a:pPr>
                    <a:spcBef>
                      <a:spcPct val="50000"/>
                    </a:spcBef>
                  </a:pPr>
                  <a:r>
                    <a:rPr lang="zh-CN" altLang="zh-CN" sz="2800" b="1">
                      <a:latin typeface="Times New Roman" pitchFamily="18" charset="0"/>
                    </a:rPr>
                    <a:t>缝</a:t>
                  </a:r>
                  <a:endParaRPr lang="zh-CN" altLang="en-US" sz="2800">
                    <a:latin typeface="Times New Roman" pitchFamily="18" charset="0"/>
                  </a:endParaRPr>
                </a:p>
              </p:txBody>
            </p:sp>
            <p:graphicFrame>
              <p:nvGraphicFramePr>
                <p:cNvPr id="2050" name="Object 56"/>
                <p:cNvGraphicFramePr>
                  <a:graphicFrameLocks noChangeAspect="1"/>
                </p:cNvGraphicFramePr>
                <p:nvPr/>
              </p:nvGraphicFramePr>
              <p:xfrm>
                <a:off x="2269" y="1056"/>
                <a:ext cx="292" cy="344"/>
              </p:xfrm>
              <a:graphic>
                <a:graphicData uri="http://schemas.openxmlformats.org/presentationml/2006/ole">
                  <p:oleObj spid="_x0000_s2056" name="Equation" r:id="rId4" imgW="139579" imgH="164957" progId="Equation.3">
                    <p:embed/>
                  </p:oleObj>
                </a:graphicData>
              </a:graphic>
            </p:graphicFrame>
            <p:graphicFrame>
              <p:nvGraphicFramePr>
                <p:cNvPr id="2051" name="Object 57"/>
                <p:cNvGraphicFramePr>
                  <a:graphicFrameLocks noChangeAspect="1"/>
                </p:cNvGraphicFramePr>
                <p:nvPr/>
              </p:nvGraphicFramePr>
              <p:xfrm>
                <a:off x="421" y="1232"/>
                <a:ext cx="251" cy="352"/>
              </p:xfrm>
              <a:graphic>
                <a:graphicData uri="http://schemas.openxmlformats.org/presentationml/2006/ole">
                  <p:oleObj spid="_x0000_s2057" name="Equation" r:id="rId5" imgW="126725" imgH="177415" progId="Equation.3">
                    <p:embed/>
                  </p:oleObj>
                </a:graphicData>
              </a:graphic>
            </p:graphicFrame>
            <p:sp>
              <p:nvSpPr>
                <p:cNvPr id="28730" name="Rectangle 58"/>
                <p:cNvSpPr>
                  <a:spLocks noChangeArrowheads="1"/>
                </p:cNvSpPr>
                <p:nvPr/>
              </p:nvSpPr>
              <p:spPr bwMode="auto">
                <a:xfrm>
                  <a:off x="2159" y="1152"/>
                  <a:ext cx="48" cy="960"/>
                </a:xfrm>
                <a:prstGeom prst="rect">
                  <a:avLst/>
                </a:prstGeom>
                <a:gradFill rotWithShape="0">
                  <a:gsLst>
                    <a:gs pos="0">
                      <a:schemeClr val="bg1"/>
                    </a:gs>
                    <a:gs pos="100000">
                      <a:schemeClr val="bg1">
                        <a:gamma/>
                        <a:shade val="80000"/>
                        <a:invGamma/>
                      </a:schemeClr>
                    </a:gs>
                  </a:gsLst>
                  <a:lin ang="0" scaled="1"/>
                </a:gradFill>
                <a:ln w="19050">
                  <a:solidFill>
                    <a:schemeClr val="tx1"/>
                  </a:solidFill>
                  <a:miter lim="800000"/>
                  <a:headEnd/>
                  <a:tailEnd/>
                </a:ln>
                <a:effectLst/>
              </p:spPr>
              <p:txBody>
                <a:bodyPr wrap="none" anchor="ctr"/>
                <a:lstStyle/>
                <a:p>
                  <a:pPr>
                    <a:defRPr/>
                  </a:pPr>
                  <a:endParaRPr lang="zh-CN" altLang="en-US"/>
                </a:p>
              </p:txBody>
            </p:sp>
          </p:grpSp>
        </p:grpSp>
        <p:sp>
          <p:nvSpPr>
            <p:cNvPr id="2057" name="Text Box 59"/>
            <p:cNvSpPr txBox="1">
              <a:spLocks noChangeArrowheads="1"/>
            </p:cNvSpPr>
            <p:nvPr/>
          </p:nvSpPr>
          <p:spPr bwMode="auto">
            <a:xfrm>
              <a:off x="144" y="2169"/>
              <a:ext cx="2928" cy="308"/>
            </a:xfrm>
            <a:prstGeom prst="rect">
              <a:avLst/>
            </a:prstGeom>
            <a:noFill/>
            <a:ln w="9525">
              <a:noFill/>
              <a:miter lim="800000"/>
              <a:headEnd/>
              <a:tailEnd/>
            </a:ln>
          </p:spPr>
          <p:txBody>
            <a:bodyPr>
              <a:spAutoFit/>
            </a:bodyPr>
            <a:lstStyle/>
            <a:p>
              <a:pPr>
                <a:spcBef>
                  <a:spcPct val="50000"/>
                </a:spcBef>
              </a:pPr>
              <a:r>
                <a:rPr lang="zh-CN" altLang="en-US" sz="2600" b="1">
                  <a:latin typeface="Times New Roman" pitchFamily="18" charset="0"/>
                </a:rPr>
                <a:t>光源、屏与缝相距有限远</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灯片编号占位符 1"/>
          <p:cNvSpPr>
            <a:spLocks noGrp="1"/>
          </p:cNvSpPr>
          <p:nvPr>
            <p:ph type="sldNum" sz="quarter" idx="10"/>
          </p:nvPr>
        </p:nvSpPr>
        <p:spPr>
          <a:noFill/>
        </p:spPr>
        <p:txBody>
          <a:bodyPr/>
          <a:lstStyle/>
          <a:p>
            <a:fld id="{943A79DD-4B37-4A38-8196-BAE701F19DF4}" type="slidenum">
              <a:rPr lang="en-US" altLang="zh-CN"/>
              <a:pPr/>
              <a:t>8</a:t>
            </a:fld>
            <a:endParaRPr lang="en-US" altLang="zh-CN"/>
          </a:p>
        </p:txBody>
      </p:sp>
      <p:grpSp>
        <p:nvGrpSpPr>
          <p:cNvPr id="2" name="Group 1026"/>
          <p:cNvGrpSpPr>
            <a:grpSpLocks/>
          </p:cNvGrpSpPr>
          <p:nvPr/>
        </p:nvGrpSpPr>
        <p:grpSpPr bwMode="auto">
          <a:xfrm>
            <a:off x="762000" y="1447800"/>
            <a:ext cx="7696200" cy="2819400"/>
            <a:chOff x="192" y="2592"/>
            <a:chExt cx="5424" cy="1776"/>
          </a:xfrm>
        </p:grpSpPr>
        <p:sp>
          <p:nvSpPr>
            <p:cNvPr id="3083" name="Rectangle 1027"/>
            <p:cNvSpPr>
              <a:spLocks noChangeArrowheads="1"/>
            </p:cNvSpPr>
            <p:nvPr/>
          </p:nvSpPr>
          <p:spPr bwMode="auto">
            <a:xfrm>
              <a:off x="192" y="2592"/>
              <a:ext cx="5424" cy="1488"/>
            </a:xfrm>
            <a:prstGeom prst="rect">
              <a:avLst/>
            </a:prstGeom>
            <a:solidFill>
              <a:schemeClr val="bg1"/>
            </a:solidFill>
            <a:ln w="9525">
              <a:solidFill>
                <a:srgbClr val="006666"/>
              </a:solidFill>
              <a:miter lim="800000"/>
              <a:headEnd/>
              <a:tailEnd type="none" w="sm" len="lg"/>
            </a:ln>
          </p:spPr>
          <p:txBody>
            <a:bodyPr wrap="none" anchor="ctr"/>
            <a:lstStyle/>
            <a:p>
              <a:endParaRPr lang="zh-CN" altLang="en-US"/>
            </a:p>
          </p:txBody>
        </p:sp>
        <p:grpSp>
          <p:nvGrpSpPr>
            <p:cNvPr id="3" name="Group 1028"/>
            <p:cNvGrpSpPr>
              <a:grpSpLocks/>
            </p:cNvGrpSpPr>
            <p:nvPr/>
          </p:nvGrpSpPr>
          <p:grpSpPr bwMode="auto">
            <a:xfrm>
              <a:off x="2448" y="2928"/>
              <a:ext cx="73" cy="1056"/>
              <a:chOff x="2400" y="2928"/>
              <a:chExt cx="48" cy="1056"/>
            </a:xfrm>
          </p:grpSpPr>
          <p:sp>
            <p:nvSpPr>
              <p:cNvPr id="3117" name="Rectangle 1029" descr="栎木"/>
              <p:cNvSpPr>
                <a:spLocks noChangeArrowheads="1"/>
              </p:cNvSpPr>
              <p:nvPr/>
            </p:nvSpPr>
            <p:spPr bwMode="auto">
              <a:xfrm>
                <a:off x="2400" y="2928"/>
                <a:ext cx="48" cy="384"/>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sp>
            <p:nvSpPr>
              <p:cNvPr id="3118" name="Rectangle 1030" descr="栎木"/>
              <p:cNvSpPr>
                <a:spLocks noChangeArrowheads="1"/>
              </p:cNvSpPr>
              <p:nvPr/>
            </p:nvSpPr>
            <p:spPr bwMode="auto">
              <a:xfrm>
                <a:off x="2400" y="3696"/>
                <a:ext cx="48" cy="288"/>
              </a:xfrm>
              <a:prstGeom prst="rect">
                <a:avLst/>
              </a:prstGeom>
              <a:blipFill dpi="0" rotWithShape="0">
                <a:blip r:embed="rId3" cstate="print"/>
                <a:srcRect/>
                <a:tile tx="0" ty="0" sx="100000" sy="100000" flip="none" algn="tl"/>
              </a:blipFill>
              <a:ln w="19050">
                <a:solidFill>
                  <a:schemeClr val="tx1"/>
                </a:solidFill>
                <a:miter lim="800000"/>
                <a:headEnd/>
                <a:tailEnd/>
              </a:ln>
            </p:spPr>
            <p:txBody>
              <a:bodyPr wrap="none" anchor="ctr"/>
              <a:lstStyle/>
              <a:p>
                <a:endParaRPr lang="zh-CN" altLang="en-US"/>
              </a:p>
            </p:txBody>
          </p:sp>
        </p:grpSp>
        <p:grpSp>
          <p:nvGrpSpPr>
            <p:cNvPr id="4" name="Group 1031"/>
            <p:cNvGrpSpPr>
              <a:grpSpLocks/>
            </p:cNvGrpSpPr>
            <p:nvPr/>
          </p:nvGrpSpPr>
          <p:grpSpPr bwMode="auto">
            <a:xfrm>
              <a:off x="1872" y="3312"/>
              <a:ext cx="624" cy="384"/>
              <a:chOff x="1824" y="3312"/>
              <a:chExt cx="624" cy="384"/>
            </a:xfrm>
          </p:grpSpPr>
          <p:sp>
            <p:nvSpPr>
              <p:cNvPr id="3112" name="Line 1032"/>
              <p:cNvSpPr>
                <a:spLocks noChangeShapeType="1"/>
              </p:cNvSpPr>
              <p:nvPr/>
            </p:nvSpPr>
            <p:spPr bwMode="auto">
              <a:xfrm>
                <a:off x="1872" y="3312"/>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3113" name="Line 1033"/>
              <p:cNvSpPr>
                <a:spLocks noChangeShapeType="1"/>
              </p:cNvSpPr>
              <p:nvPr/>
            </p:nvSpPr>
            <p:spPr bwMode="auto">
              <a:xfrm>
                <a:off x="1872" y="3408"/>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3114" name="Line 1034"/>
              <p:cNvSpPr>
                <a:spLocks noChangeShapeType="1"/>
              </p:cNvSpPr>
              <p:nvPr/>
            </p:nvSpPr>
            <p:spPr bwMode="auto">
              <a:xfrm>
                <a:off x="1824" y="3504"/>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3115" name="Line 1035"/>
              <p:cNvSpPr>
                <a:spLocks noChangeShapeType="1"/>
              </p:cNvSpPr>
              <p:nvPr/>
            </p:nvSpPr>
            <p:spPr bwMode="auto">
              <a:xfrm>
                <a:off x="1872" y="3600"/>
                <a:ext cx="576" cy="0"/>
              </a:xfrm>
              <a:prstGeom prst="line">
                <a:avLst/>
              </a:prstGeom>
              <a:noFill/>
              <a:ln w="28575">
                <a:solidFill>
                  <a:srgbClr val="0000FF"/>
                </a:solidFill>
                <a:round/>
                <a:headEnd/>
                <a:tailEnd type="none" w="sm" len="lg"/>
              </a:ln>
            </p:spPr>
            <p:txBody>
              <a:bodyPr wrap="none" anchor="ctr"/>
              <a:lstStyle/>
              <a:p>
                <a:endParaRPr lang="zh-CN" altLang="en-US"/>
              </a:p>
            </p:txBody>
          </p:sp>
          <p:sp>
            <p:nvSpPr>
              <p:cNvPr id="3116" name="Line 1036"/>
              <p:cNvSpPr>
                <a:spLocks noChangeShapeType="1"/>
              </p:cNvSpPr>
              <p:nvPr/>
            </p:nvSpPr>
            <p:spPr bwMode="auto">
              <a:xfrm>
                <a:off x="1872" y="3696"/>
                <a:ext cx="576" cy="0"/>
              </a:xfrm>
              <a:prstGeom prst="line">
                <a:avLst/>
              </a:prstGeom>
              <a:noFill/>
              <a:ln w="28575">
                <a:solidFill>
                  <a:srgbClr val="0000FF"/>
                </a:solidFill>
                <a:round/>
                <a:headEnd/>
                <a:tailEnd type="none" w="sm" len="lg"/>
              </a:ln>
            </p:spPr>
            <p:txBody>
              <a:bodyPr wrap="none" anchor="ctr"/>
              <a:lstStyle/>
              <a:p>
                <a:endParaRPr lang="zh-CN" altLang="en-US"/>
              </a:p>
            </p:txBody>
          </p:sp>
        </p:grpSp>
        <p:grpSp>
          <p:nvGrpSpPr>
            <p:cNvPr id="5" name="Group 1037"/>
            <p:cNvGrpSpPr>
              <a:grpSpLocks/>
            </p:cNvGrpSpPr>
            <p:nvPr/>
          </p:nvGrpSpPr>
          <p:grpSpPr bwMode="auto">
            <a:xfrm>
              <a:off x="2448" y="3120"/>
              <a:ext cx="1296" cy="576"/>
              <a:chOff x="2400" y="3120"/>
              <a:chExt cx="1296" cy="576"/>
            </a:xfrm>
          </p:grpSpPr>
          <p:sp>
            <p:nvSpPr>
              <p:cNvPr id="3107" name="Line 1038"/>
              <p:cNvSpPr>
                <a:spLocks noChangeShapeType="1"/>
              </p:cNvSpPr>
              <p:nvPr/>
            </p:nvSpPr>
            <p:spPr bwMode="auto">
              <a:xfrm flipV="1">
                <a:off x="2400" y="3120"/>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08" name="Line 1039"/>
              <p:cNvSpPr>
                <a:spLocks noChangeShapeType="1"/>
              </p:cNvSpPr>
              <p:nvPr/>
            </p:nvSpPr>
            <p:spPr bwMode="auto">
              <a:xfrm flipV="1">
                <a:off x="2400" y="3216"/>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09" name="Line 1040"/>
              <p:cNvSpPr>
                <a:spLocks noChangeShapeType="1"/>
              </p:cNvSpPr>
              <p:nvPr/>
            </p:nvSpPr>
            <p:spPr bwMode="auto">
              <a:xfrm flipV="1">
                <a:off x="2400" y="3312"/>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10" name="Line 1041"/>
              <p:cNvSpPr>
                <a:spLocks noChangeShapeType="1"/>
              </p:cNvSpPr>
              <p:nvPr/>
            </p:nvSpPr>
            <p:spPr bwMode="auto">
              <a:xfrm flipV="1">
                <a:off x="2400" y="3408"/>
                <a:ext cx="120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11" name="Line 1042"/>
              <p:cNvSpPr>
                <a:spLocks noChangeShapeType="1"/>
              </p:cNvSpPr>
              <p:nvPr/>
            </p:nvSpPr>
            <p:spPr bwMode="auto">
              <a:xfrm flipV="1">
                <a:off x="2400" y="3504"/>
                <a:ext cx="1296" cy="192"/>
              </a:xfrm>
              <a:prstGeom prst="line">
                <a:avLst/>
              </a:prstGeom>
              <a:noFill/>
              <a:ln w="28575">
                <a:solidFill>
                  <a:srgbClr val="0000FF"/>
                </a:solidFill>
                <a:round/>
                <a:headEnd/>
                <a:tailEnd type="none" w="sm" len="lg"/>
              </a:ln>
            </p:spPr>
            <p:txBody>
              <a:bodyPr wrap="none" anchor="ctr"/>
              <a:lstStyle/>
              <a:p>
                <a:endParaRPr lang="zh-CN" altLang="en-US"/>
              </a:p>
            </p:txBody>
          </p:sp>
        </p:grpSp>
        <p:grpSp>
          <p:nvGrpSpPr>
            <p:cNvPr id="6" name="Group 1043"/>
            <p:cNvGrpSpPr>
              <a:grpSpLocks/>
            </p:cNvGrpSpPr>
            <p:nvPr/>
          </p:nvGrpSpPr>
          <p:grpSpPr bwMode="auto">
            <a:xfrm>
              <a:off x="1200" y="3312"/>
              <a:ext cx="720" cy="384"/>
              <a:chOff x="1152" y="3312"/>
              <a:chExt cx="720" cy="384"/>
            </a:xfrm>
          </p:grpSpPr>
          <p:sp>
            <p:nvSpPr>
              <p:cNvPr id="3102" name="Line 1044"/>
              <p:cNvSpPr>
                <a:spLocks noChangeShapeType="1"/>
              </p:cNvSpPr>
              <p:nvPr/>
            </p:nvSpPr>
            <p:spPr bwMode="auto">
              <a:xfrm flipV="1">
                <a:off x="1152" y="3312"/>
                <a:ext cx="720"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03" name="Line 1045"/>
              <p:cNvSpPr>
                <a:spLocks noChangeShapeType="1"/>
              </p:cNvSpPr>
              <p:nvPr/>
            </p:nvSpPr>
            <p:spPr bwMode="auto">
              <a:xfrm>
                <a:off x="1152" y="3504"/>
                <a:ext cx="720" cy="0"/>
              </a:xfrm>
              <a:prstGeom prst="line">
                <a:avLst/>
              </a:prstGeom>
              <a:noFill/>
              <a:ln w="28575">
                <a:solidFill>
                  <a:srgbClr val="0000FF"/>
                </a:solidFill>
                <a:round/>
                <a:headEnd/>
                <a:tailEnd type="none" w="sm" len="lg"/>
              </a:ln>
            </p:spPr>
            <p:txBody>
              <a:bodyPr wrap="none" anchor="ctr"/>
              <a:lstStyle/>
              <a:p>
                <a:endParaRPr lang="zh-CN" altLang="en-US"/>
              </a:p>
            </p:txBody>
          </p:sp>
          <p:sp>
            <p:nvSpPr>
              <p:cNvPr id="3104" name="Line 1046"/>
              <p:cNvSpPr>
                <a:spLocks noChangeShapeType="1"/>
              </p:cNvSpPr>
              <p:nvPr/>
            </p:nvSpPr>
            <p:spPr bwMode="auto">
              <a:xfrm flipV="1">
                <a:off x="1152" y="3408"/>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3105" name="Line 1047"/>
              <p:cNvSpPr>
                <a:spLocks noChangeShapeType="1"/>
              </p:cNvSpPr>
              <p:nvPr/>
            </p:nvSpPr>
            <p:spPr bwMode="auto">
              <a:xfrm>
                <a:off x="1152" y="3504"/>
                <a:ext cx="720" cy="96"/>
              </a:xfrm>
              <a:prstGeom prst="line">
                <a:avLst/>
              </a:prstGeom>
              <a:noFill/>
              <a:ln w="28575">
                <a:solidFill>
                  <a:srgbClr val="0000FF"/>
                </a:solidFill>
                <a:round/>
                <a:headEnd/>
                <a:tailEnd type="none" w="sm" len="lg"/>
              </a:ln>
            </p:spPr>
            <p:txBody>
              <a:bodyPr wrap="none" anchor="ctr"/>
              <a:lstStyle/>
              <a:p>
                <a:endParaRPr lang="zh-CN" altLang="en-US"/>
              </a:p>
            </p:txBody>
          </p:sp>
          <p:sp>
            <p:nvSpPr>
              <p:cNvPr id="3106" name="Line 1048"/>
              <p:cNvSpPr>
                <a:spLocks noChangeShapeType="1"/>
              </p:cNvSpPr>
              <p:nvPr/>
            </p:nvSpPr>
            <p:spPr bwMode="auto">
              <a:xfrm>
                <a:off x="1152" y="3504"/>
                <a:ext cx="720" cy="192"/>
              </a:xfrm>
              <a:prstGeom prst="line">
                <a:avLst/>
              </a:prstGeom>
              <a:noFill/>
              <a:ln w="28575">
                <a:solidFill>
                  <a:srgbClr val="0000FF"/>
                </a:solidFill>
                <a:round/>
                <a:headEnd/>
                <a:tailEnd type="none" w="sm" len="lg"/>
              </a:ln>
            </p:spPr>
            <p:txBody>
              <a:bodyPr wrap="none" anchor="ctr"/>
              <a:lstStyle/>
              <a:p>
                <a:endParaRPr lang="zh-CN" altLang="en-US"/>
              </a:p>
            </p:txBody>
          </p:sp>
        </p:grpSp>
        <p:graphicFrame>
          <p:nvGraphicFramePr>
            <p:cNvPr id="3074" name="Object 1024"/>
            <p:cNvGraphicFramePr>
              <a:graphicFrameLocks noChangeAspect="1"/>
            </p:cNvGraphicFramePr>
            <p:nvPr/>
          </p:nvGraphicFramePr>
          <p:xfrm>
            <a:off x="1776" y="2880"/>
            <a:ext cx="314" cy="378"/>
          </p:xfrm>
          <a:graphic>
            <a:graphicData uri="http://schemas.openxmlformats.org/presentationml/2006/ole">
              <p:oleObj spid="_x0000_s3089" name="Equation" r:id="rId4" imgW="177569" imgH="215619" progId="Equation.3">
                <p:embed/>
              </p:oleObj>
            </a:graphicData>
          </a:graphic>
        </p:graphicFrame>
        <p:graphicFrame>
          <p:nvGraphicFramePr>
            <p:cNvPr id="3075" name="Object 1025"/>
            <p:cNvGraphicFramePr>
              <a:graphicFrameLocks noChangeAspect="1"/>
            </p:cNvGraphicFramePr>
            <p:nvPr/>
          </p:nvGraphicFramePr>
          <p:xfrm>
            <a:off x="3552" y="2646"/>
            <a:ext cx="333" cy="378"/>
          </p:xfrm>
          <a:graphic>
            <a:graphicData uri="http://schemas.openxmlformats.org/presentationml/2006/ole">
              <p:oleObj spid="_x0000_s3090" name="Equation" r:id="rId5" imgW="190335" imgH="215713" progId="Equation.3">
                <p:embed/>
              </p:oleObj>
            </a:graphicData>
          </a:graphic>
        </p:graphicFrame>
        <p:grpSp>
          <p:nvGrpSpPr>
            <p:cNvPr id="7" name="Group 1051"/>
            <p:cNvGrpSpPr>
              <a:grpSpLocks/>
            </p:cNvGrpSpPr>
            <p:nvPr/>
          </p:nvGrpSpPr>
          <p:grpSpPr bwMode="auto">
            <a:xfrm>
              <a:off x="3648" y="3120"/>
              <a:ext cx="1296" cy="384"/>
              <a:chOff x="3600" y="3120"/>
              <a:chExt cx="1296" cy="384"/>
            </a:xfrm>
          </p:grpSpPr>
          <p:sp>
            <p:nvSpPr>
              <p:cNvPr id="3097" name="Line 1052"/>
              <p:cNvSpPr>
                <a:spLocks noChangeShapeType="1"/>
              </p:cNvSpPr>
              <p:nvPr/>
            </p:nvSpPr>
            <p:spPr bwMode="auto">
              <a:xfrm flipV="1">
                <a:off x="3600" y="3312"/>
                <a:ext cx="1296" cy="96"/>
              </a:xfrm>
              <a:prstGeom prst="line">
                <a:avLst/>
              </a:prstGeom>
              <a:noFill/>
              <a:ln w="28575">
                <a:solidFill>
                  <a:srgbClr val="0000FF"/>
                </a:solidFill>
                <a:round/>
                <a:headEnd/>
                <a:tailEnd type="none" w="sm" len="lg"/>
              </a:ln>
            </p:spPr>
            <p:txBody>
              <a:bodyPr wrap="none" anchor="ctr"/>
              <a:lstStyle/>
              <a:p>
                <a:endParaRPr lang="zh-CN" altLang="en-US"/>
              </a:p>
            </p:txBody>
          </p:sp>
          <p:sp>
            <p:nvSpPr>
              <p:cNvPr id="3098" name="Line 1053"/>
              <p:cNvSpPr>
                <a:spLocks noChangeShapeType="1"/>
              </p:cNvSpPr>
              <p:nvPr/>
            </p:nvSpPr>
            <p:spPr bwMode="auto">
              <a:xfrm>
                <a:off x="3600" y="3312"/>
                <a:ext cx="1296" cy="0"/>
              </a:xfrm>
              <a:prstGeom prst="line">
                <a:avLst/>
              </a:prstGeom>
              <a:noFill/>
              <a:ln w="28575">
                <a:solidFill>
                  <a:srgbClr val="0000FF"/>
                </a:solidFill>
                <a:round/>
                <a:headEnd/>
                <a:tailEnd type="none" w="sm" len="lg"/>
              </a:ln>
            </p:spPr>
            <p:txBody>
              <a:bodyPr wrap="none" anchor="ctr"/>
              <a:lstStyle/>
              <a:p>
                <a:endParaRPr lang="zh-CN" altLang="en-US"/>
              </a:p>
            </p:txBody>
          </p:sp>
          <p:sp>
            <p:nvSpPr>
              <p:cNvPr id="3099" name="Line 1054"/>
              <p:cNvSpPr>
                <a:spLocks noChangeShapeType="1"/>
              </p:cNvSpPr>
              <p:nvPr/>
            </p:nvSpPr>
            <p:spPr bwMode="auto">
              <a:xfrm>
                <a:off x="3600" y="3216"/>
                <a:ext cx="1296" cy="96"/>
              </a:xfrm>
              <a:prstGeom prst="line">
                <a:avLst/>
              </a:prstGeom>
              <a:noFill/>
              <a:ln w="28575">
                <a:solidFill>
                  <a:srgbClr val="0000FF"/>
                </a:solidFill>
                <a:round/>
                <a:headEnd/>
                <a:tailEnd type="none" w="sm" len="lg"/>
              </a:ln>
            </p:spPr>
            <p:txBody>
              <a:bodyPr wrap="none" anchor="ctr"/>
              <a:lstStyle/>
              <a:p>
                <a:endParaRPr lang="zh-CN" altLang="en-US"/>
              </a:p>
            </p:txBody>
          </p:sp>
          <p:sp>
            <p:nvSpPr>
              <p:cNvPr id="3100" name="Line 1055"/>
              <p:cNvSpPr>
                <a:spLocks noChangeShapeType="1"/>
              </p:cNvSpPr>
              <p:nvPr/>
            </p:nvSpPr>
            <p:spPr bwMode="auto">
              <a:xfrm>
                <a:off x="3600" y="3120"/>
                <a:ext cx="1296" cy="192"/>
              </a:xfrm>
              <a:prstGeom prst="line">
                <a:avLst/>
              </a:prstGeom>
              <a:noFill/>
              <a:ln w="28575">
                <a:solidFill>
                  <a:srgbClr val="0000FF"/>
                </a:solidFill>
                <a:round/>
                <a:headEnd/>
                <a:tailEnd type="none" w="sm" len="lg"/>
              </a:ln>
            </p:spPr>
            <p:txBody>
              <a:bodyPr wrap="none" anchor="ctr"/>
              <a:lstStyle/>
              <a:p>
                <a:endParaRPr lang="zh-CN" altLang="en-US"/>
              </a:p>
            </p:txBody>
          </p:sp>
          <p:sp>
            <p:nvSpPr>
              <p:cNvPr id="3101" name="Line 1056"/>
              <p:cNvSpPr>
                <a:spLocks noChangeShapeType="1"/>
              </p:cNvSpPr>
              <p:nvPr/>
            </p:nvSpPr>
            <p:spPr bwMode="auto">
              <a:xfrm flipV="1">
                <a:off x="3600" y="3312"/>
                <a:ext cx="1296" cy="192"/>
              </a:xfrm>
              <a:prstGeom prst="line">
                <a:avLst/>
              </a:prstGeom>
              <a:noFill/>
              <a:ln w="28575">
                <a:solidFill>
                  <a:srgbClr val="0000FF"/>
                </a:solidFill>
                <a:round/>
                <a:headEnd/>
                <a:tailEnd type="none" w="sm" len="lg"/>
              </a:ln>
            </p:spPr>
            <p:txBody>
              <a:bodyPr wrap="none" anchor="ctr"/>
              <a:lstStyle/>
              <a:p>
                <a:endParaRPr lang="zh-CN" altLang="en-US"/>
              </a:p>
            </p:txBody>
          </p:sp>
        </p:grpSp>
        <p:sp>
          <p:nvSpPr>
            <p:cNvPr id="29729" name="Rectangle 1057"/>
            <p:cNvSpPr>
              <a:spLocks noChangeArrowheads="1"/>
            </p:cNvSpPr>
            <p:nvPr/>
          </p:nvSpPr>
          <p:spPr bwMode="auto">
            <a:xfrm>
              <a:off x="192" y="2592"/>
              <a:ext cx="768" cy="1488"/>
            </a:xfrm>
            <a:prstGeom prst="rect">
              <a:avLst/>
            </a:prstGeom>
            <a:gradFill rotWithShape="0">
              <a:gsLst>
                <a:gs pos="0">
                  <a:schemeClr val="accent1"/>
                </a:gs>
                <a:gs pos="50000">
                  <a:schemeClr val="accent1">
                    <a:gamma/>
                    <a:tint val="0"/>
                    <a:invGamma/>
                  </a:schemeClr>
                </a:gs>
                <a:gs pos="100000">
                  <a:schemeClr val="accent1"/>
                </a:gs>
              </a:gsLst>
              <a:lin ang="0" scaled="1"/>
            </a:gradFill>
            <a:ln w="9525">
              <a:solidFill>
                <a:srgbClr val="006666"/>
              </a:solidFill>
              <a:miter lim="800000"/>
              <a:headEnd/>
              <a:tailEnd type="none" w="sm" len="lg"/>
            </a:ln>
            <a:effectLst/>
          </p:spPr>
          <p:txBody>
            <a:bodyPr wrap="none" anchor="ctr"/>
            <a:lstStyle/>
            <a:p>
              <a:pPr>
                <a:defRPr/>
              </a:pPr>
              <a:endParaRPr lang="zh-CN" altLang="en-US"/>
            </a:p>
          </p:txBody>
        </p:sp>
        <p:grpSp>
          <p:nvGrpSpPr>
            <p:cNvPr id="8" name="Group 1058"/>
            <p:cNvGrpSpPr>
              <a:grpSpLocks/>
            </p:cNvGrpSpPr>
            <p:nvPr/>
          </p:nvGrpSpPr>
          <p:grpSpPr bwMode="auto">
            <a:xfrm>
              <a:off x="242" y="2640"/>
              <a:ext cx="698" cy="1728"/>
              <a:chOff x="118" y="2496"/>
              <a:chExt cx="698" cy="1728"/>
            </a:xfrm>
          </p:grpSpPr>
          <p:sp>
            <p:nvSpPr>
              <p:cNvPr id="3095" name="Text Box 1059"/>
              <p:cNvSpPr txBox="1">
                <a:spLocks noChangeArrowheads="1"/>
              </p:cNvSpPr>
              <p:nvPr/>
            </p:nvSpPr>
            <p:spPr bwMode="auto">
              <a:xfrm>
                <a:off x="118" y="2496"/>
                <a:ext cx="431" cy="1728"/>
              </a:xfrm>
              <a:prstGeom prst="rect">
                <a:avLst/>
              </a:prstGeom>
              <a:noFill/>
              <a:ln w="9525">
                <a:noFill/>
                <a:miter lim="800000"/>
                <a:headEnd/>
                <a:tailEnd type="none" w="sm" len="lg"/>
              </a:ln>
            </p:spPr>
            <p:txBody>
              <a:bodyPr vert="eaVert">
                <a:spAutoFit/>
              </a:bodyPr>
              <a:lstStyle/>
              <a:p>
                <a:r>
                  <a:rPr lang="zh-CN" altLang="zh-CN" sz="2800" b="1">
                    <a:latin typeface="Times New Roman" pitchFamily="18" charset="0"/>
                  </a:rPr>
                  <a:t>在实验中实现</a:t>
                </a:r>
                <a:endParaRPr lang="zh-CN" altLang="en-US" sz="2800" b="1">
                  <a:latin typeface="Times New Roman" pitchFamily="18" charset="0"/>
                </a:endParaRPr>
              </a:p>
            </p:txBody>
          </p:sp>
          <p:sp>
            <p:nvSpPr>
              <p:cNvPr id="3096" name="Text Box 1060"/>
              <p:cNvSpPr txBox="1">
                <a:spLocks noChangeArrowheads="1"/>
              </p:cNvSpPr>
              <p:nvPr/>
            </p:nvSpPr>
            <p:spPr bwMode="auto">
              <a:xfrm>
                <a:off x="386" y="2496"/>
                <a:ext cx="430" cy="1632"/>
              </a:xfrm>
              <a:prstGeom prst="rect">
                <a:avLst/>
              </a:prstGeom>
              <a:noFill/>
              <a:ln w="9525">
                <a:noFill/>
                <a:miter lim="800000"/>
                <a:headEnd/>
                <a:tailEnd type="none" w="sm" len="lg"/>
              </a:ln>
            </p:spPr>
            <p:txBody>
              <a:bodyPr vert="eaVert">
                <a:spAutoFit/>
              </a:bodyPr>
              <a:lstStyle/>
              <a:p>
                <a:pPr>
                  <a:spcBef>
                    <a:spcPct val="50000"/>
                  </a:spcBef>
                </a:pPr>
                <a:r>
                  <a:rPr lang="zh-CN" altLang="en-US" sz="2800" b="1">
                    <a:latin typeface="Times New Roman" pitchFamily="18" charset="0"/>
                  </a:rPr>
                  <a:t>夫琅禾费衍射</a:t>
                </a:r>
              </a:p>
            </p:txBody>
          </p:sp>
        </p:grpSp>
        <p:graphicFrame>
          <p:nvGraphicFramePr>
            <p:cNvPr id="3076" name="Object 1026"/>
            <p:cNvGraphicFramePr>
              <a:graphicFrameLocks noChangeAspect="1"/>
            </p:cNvGraphicFramePr>
            <p:nvPr/>
          </p:nvGraphicFramePr>
          <p:xfrm>
            <a:off x="1104" y="3120"/>
            <a:ext cx="251" cy="352"/>
          </p:xfrm>
          <a:graphic>
            <a:graphicData uri="http://schemas.openxmlformats.org/presentationml/2006/ole">
              <p:oleObj spid="_x0000_s3091" name="Equation" r:id="rId6" imgW="126725" imgH="177415" progId="Equation.3">
                <p:embed/>
              </p:oleObj>
            </a:graphicData>
          </a:graphic>
        </p:graphicFrame>
        <p:graphicFrame>
          <p:nvGraphicFramePr>
            <p:cNvPr id="3077" name="Object 1027"/>
            <p:cNvGraphicFramePr>
              <a:graphicFrameLocks noChangeAspect="1"/>
            </p:cNvGraphicFramePr>
            <p:nvPr/>
          </p:nvGraphicFramePr>
          <p:xfrm>
            <a:off x="2550" y="2688"/>
            <a:ext cx="343" cy="344"/>
          </p:xfrm>
          <a:graphic>
            <a:graphicData uri="http://schemas.openxmlformats.org/presentationml/2006/ole">
              <p:oleObj spid="_x0000_s3092" name="Equation" r:id="rId7" imgW="164885" imgH="164885" progId="Equation.3">
                <p:embed/>
              </p:oleObj>
            </a:graphicData>
          </a:graphic>
        </p:graphicFrame>
        <p:sp>
          <p:nvSpPr>
            <p:cNvPr id="29735" name="Rectangle 1063"/>
            <p:cNvSpPr>
              <a:spLocks noChangeArrowheads="1"/>
            </p:cNvSpPr>
            <p:nvPr/>
          </p:nvSpPr>
          <p:spPr bwMode="auto">
            <a:xfrm>
              <a:off x="4944" y="2880"/>
              <a:ext cx="48" cy="1152"/>
            </a:xfrm>
            <a:prstGeom prst="rect">
              <a:avLst/>
            </a:prstGeom>
            <a:gradFill rotWithShape="0">
              <a:gsLst>
                <a:gs pos="0">
                  <a:schemeClr val="bg1"/>
                </a:gs>
                <a:gs pos="100000">
                  <a:schemeClr val="bg1">
                    <a:gamma/>
                    <a:shade val="80000"/>
                    <a:invGamma/>
                  </a:schemeClr>
                </a:gs>
              </a:gsLst>
              <a:lin ang="0" scaled="1"/>
            </a:gradFill>
            <a:ln w="19050">
              <a:solidFill>
                <a:schemeClr val="tx1"/>
              </a:solidFill>
              <a:miter lim="800000"/>
              <a:headEnd/>
              <a:tailEnd/>
            </a:ln>
            <a:effectLst/>
          </p:spPr>
          <p:txBody>
            <a:bodyPr wrap="none" anchor="ctr"/>
            <a:lstStyle/>
            <a:p>
              <a:pPr>
                <a:defRPr/>
              </a:pPr>
              <a:endParaRPr lang="zh-CN" altLang="en-US"/>
            </a:p>
          </p:txBody>
        </p:sp>
        <p:graphicFrame>
          <p:nvGraphicFramePr>
            <p:cNvPr id="3078" name="Object 1028"/>
            <p:cNvGraphicFramePr>
              <a:graphicFrameLocks noChangeAspect="1"/>
            </p:cNvGraphicFramePr>
            <p:nvPr/>
          </p:nvGraphicFramePr>
          <p:xfrm>
            <a:off x="5040" y="2688"/>
            <a:ext cx="292" cy="344"/>
          </p:xfrm>
          <a:graphic>
            <a:graphicData uri="http://schemas.openxmlformats.org/presentationml/2006/ole">
              <p:oleObj spid="_x0000_s3093" name="Equation" r:id="rId8" imgW="139579" imgH="164957" progId="Equation.3">
                <p:embed/>
              </p:oleObj>
            </a:graphicData>
          </a:graphic>
        </p:graphicFrame>
        <p:sp>
          <p:nvSpPr>
            <p:cNvPr id="3092" name="Oval 1065"/>
            <p:cNvSpPr>
              <a:spLocks noChangeArrowheads="1"/>
            </p:cNvSpPr>
            <p:nvPr/>
          </p:nvSpPr>
          <p:spPr bwMode="auto">
            <a:xfrm>
              <a:off x="1824" y="3216"/>
              <a:ext cx="144" cy="576"/>
            </a:xfrm>
            <a:prstGeom prst="ellipse">
              <a:avLst/>
            </a:prstGeom>
            <a:solidFill>
              <a:srgbClr val="66FFFF">
                <a:alpha val="50195"/>
              </a:srgbClr>
            </a:solidFill>
            <a:ln w="28575">
              <a:solidFill>
                <a:srgbClr val="006666"/>
              </a:solidFill>
              <a:round/>
              <a:headEnd/>
              <a:tailEnd/>
            </a:ln>
          </p:spPr>
          <p:txBody>
            <a:bodyPr wrap="none" anchor="ctr"/>
            <a:lstStyle/>
            <a:p>
              <a:endParaRPr lang="zh-CN" altLang="en-US"/>
            </a:p>
          </p:txBody>
        </p:sp>
        <p:sp>
          <p:nvSpPr>
            <p:cNvPr id="3093" name="Oval 1066"/>
            <p:cNvSpPr>
              <a:spLocks noChangeArrowheads="1"/>
            </p:cNvSpPr>
            <p:nvPr/>
          </p:nvSpPr>
          <p:spPr bwMode="auto">
            <a:xfrm>
              <a:off x="3552" y="2976"/>
              <a:ext cx="192" cy="1056"/>
            </a:xfrm>
            <a:prstGeom prst="ellipse">
              <a:avLst/>
            </a:prstGeom>
            <a:solidFill>
              <a:srgbClr val="66FFFF">
                <a:alpha val="50195"/>
              </a:srgbClr>
            </a:solidFill>
            <a:ln w="28575">
              <a:solidFill>
                <a:srgbClr val="006666"/>
              </a:solidFill>
              <a:round/>
              <a:headEnd/>
              <a:tailEnd/>
            </a:ln>
          </p:spPr>
          <p:txBody>
            <a:bodyPr wrap="none" anchor="ctr"/>
            <a:lstStyle/>
            <a:p>
              <a:endParaRPr lang="zh-CN" altLang="en-US"/>
            </a:p>
          </p:txBody>
        </p:sp>
        <p:sp>
          <p:nvSpPr>
            <p:cNvPr id="3094" name="Line 1067"/>
            <p:cNvSpPr>
              <a:spLocks noChangeShapeType="1"/>
            </p:cNvSpPr>
            <p:nvPr/>
          </p:nvSpPr>
          <p:spPr bwMode="auto">
            <a:xfrm>
              <a:off x="1200" y="3504"/>
              <a:ext cx="4272" cy="0"/>
            </a:xfrm>
            <a:prstGeom prst="line">
              <a:avLst/>
            </a:prstGeom>
            <a:noFill/>
            <a:ln w="19050">
              <a:solidFill>
                <a:schemeClr val="tx1"/>
              </a:solidFill>
              <a:prstDash val="lgDashDot"/>
              <a:round/>
              <a:headEnd/>
              <a:tailEnd type="none" w="sm"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1"/>
          <p:cNvSpPr>
            <a:spLocks noGrp="1"/>
          </p:cNvSpPr>
          <p:nvPr>
            <p:ph type="sldNum" sz="quarter" idx="10"/>
          </p:nvPr>
        </p:nvSpPr>
        <p:spPr/>
        <p:txBody>
          <a:bodyPr/>
          <a:lstStyle/>
          <a:p>
            <a:fld id="{FDCC8155-A9F7-473A-8514-C33015F6E877}" type="slidenum">
              <a:rPr lang="en-US" altLang="zh-CN"/>
              <a:pPr/>
              <a:t>9</a:t>
            </a:fld>
            <a:endParaRPr lang="en-US" altLang="zh-CN"/>
          </a:p>
        </p:txBody>
      </p:sp>
      <p:grpSp>
        <p:nvGrpSpPr>
          <p:cNvPr id="2" name="Group 2"/>
          <p:cNvGrpSpPr>
            <a:grpSpLocks/>
          </p:cNvGrpSpPr>
          <p:nvPr/>
        </p:nvGrpSpPr>
        <p:grpSpPr bwMode="auto">
          <a:xfrm>
            <a:off x="812800" y="990600"/>
            <a:ext cx="7583488" cy="4303713"/>
            <a:chOff x="186" y="480"/>
            <a:chExt cx="5382" cy="2976"/>
          </a:xfrm>
        </p:grpSpPr>
        <p:sp>
          <p:nvSpPr>
            <p:cNvPr id="34819" name="Rectangle 3"/>
            <p:cNvSpPr>
              <a:spLocks noChangeArrowheads="1"/>
            </p:cNvSpPr>
            <p:nvPr/>
          </p:nvSpPr>
          <p:spPr bwMode="auto">
            <a:xfrm>
              <a:off x="240" y="480"/>
              <a:ext cx="5328" cy="297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4820" name="Text Box 4"/>
            <p:cNvSpPr txBox="1">
              <a:spLocks noChangeArrowheads="1"/>
            </p:cNvSpPr>
            <p:nvPr/>
          </p:nvSpPr>
          <p:spPr bwMode="auto">
            <a:xfrm>
              <a:off x="186" y="480"/>
              <a:ext cx="483" cy="2976"/>
            </a:xfrm>
            <a:prstGeom prst="rect">
              <a:avLst/>
            </a:prstGeom>
            <a:gradFill rotWithShape="0">
              <a:gsLst>
                <a:gs pos="0">
                  <a:schemeClr val="accent1"/>
                </a:gs>
                <a:gs pos="50000">
                  <a:srgbClr val="FFFFFF"/>
                </a:gs>
                <a:gs pos="100000">
                  <a:schemeClr val="accent1"/>
                </a:gs>
              </a:gsLst>
              <a:lin ang="0" scaled="1"/>
            </a:gradFill>
            <a:ln w="9525">
              <a:solidFill>
                <a:srgbClr val="006666"/>
              </a:solidFill>
              <a:miter lim="800000"/>
              <a:headEnd/>
              <a:tailEnd type="none" w="sm" len="lg"/>
            </a:ln>
            <a:effectLst/>
          </p:spPr>
          <p:txBody>
            <a:bodyPr vert="eaVert">
              <a:spAutoFit/>
            </a:bodyPr>
            <a:lstStyle/>
            <a:p>
              <a:pPr algn="ctr"/>
              <a:r>
                <a:rPr lang="zh-CN" altLang="en-US" sz="3200" b="1">
                  <a:solidFill>
                    <a:srgbClr val="000000"/>
                  </a:solidFill>
                  <a:latin typeface="Times New Roman" pitchFamily="18" charset="0"/>
                </a:rPr>
                <a:t>夫 琅 禾 费 单 缝 衍 射</a:t>
              </a:r>
              <a:endParaRPr lang="zh-CN" altLang="en-US" sz="3200" b="1">
                <a:solidFill>
                  <a:srgbClr val="000000"/>
                </a:solidFill>
              </a:endParaRPr>
            </a:p>
          </p:txBody>
        </p:sp>
      </p:grpSp>
      <p:grpSp>
        <p:nvGrpSpPr>
          <p:cNvPr id="3" name="Group 5"/>
          <p:cNvGrpSpPr>
            <a:grpSpLocks/>
          </p:cNvGrpSpPr>
          <p:nvPr/>
        </p:nvGrpSpPr>
        <p:grpSpPr bwMode="auto">
          <a:xfrm>
            <a:off x="2038350" y="2587625"/>
            <a:ext cx="3449638" cy="1109663"/>
            <a:chOff x="768" y="2112"/>
            <a:chExt cx="2448" cy="768"/>
          </a:xfrm>
        </p:grpSpPr>
        <p:sp>
          <p:nvSpPr>
            <p:cNvPr id="34822" name="Line 6"/>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23" name="Line 7"/>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24" name="Line 8"/>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25" name="Line 9"/>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26" name="Line 10"/>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27" name="Line 11"/>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4828" name="Line 12"/>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4829" name="Line 13"/>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4830" name="Line 14"/>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sp>
          <p:nvSpPr>
            <p:cNvPr id="34831" name="Line 15"/>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p:spPr>
          <p:txBody>
            <a:bodyPr wrap="none" anchor="ctr"/>
            <a:lstStyle/>
            <a:p>
              <a:endParaRPr lang="zh-CN" altLang="en-US"/>
            </a:p>
          </p:txBody>
        </p:sp>
      </p:grpSp>
      <p:grpSp>
        <p:nvGrpSpPr>
          <p:cNvPr id="4" name="Group 16"/>
          <p:cNvGrpSpPr>
            <a:grpSpLocks/>
          </p:cNvGrpSpPr>
          <p:nvPr/>
        </p:nvGrpSpPr>
        <p:grpSpPr bwMode="auto">
          <a:xfrm>
            <a:off x="5421313" y="2587625"/>
            <a:ext cx="2097087" cy="1109663"/>
            <a:chOff x="3168" y="2112"/>
            <a:chExt cx="1488" cy="768"/>
          </a:xfrm>
        </p:grpSpPr>
        <p:sp>
          <p:nvSpPr>
            <p:cNvPr id="34833" name="Line 17"/>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34" name="Line 18"/>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35" name="Line 19"/>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36" name="Line 20"/>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34837" name="Line 21"/>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grpSp>
      <p:grpSp>
        <p:nvGrpSpPr>
          <p:cNvPr id="5" name="Group 22"/>
          <p:cNvGrpSpPr>
            <a:grpSpLocks/>
          </p:cNvGrpSpPr>
          <p:nvPr/>
        </p:nvGrpSpPr>
        <p:grpSpPr bwMode="auto">
          <a:xfrm>
            <a:off x="3324225" y="2032000"/>
            <a:ext cx="4210050" cy="1690688"/>
            <a:chOff x="1668" y="1744"/>
            <a:chExt cx="2988" cy="1169"/>
          </a:xfrm>
        </p:grpSpPr>
        <p:sp>
          <p:nvSpPr>
            <p:cNvPr id="34839" name="Line 23"/>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0" name="Line 24"/>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1" name="Line 25"/>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2" name="Line 26"/>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3" name="Line 27"/>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nvGrpSpPr>
            <p:cNvPr id="6" name="Group 28"/>
            <p:cNvGrpSpPr>
              <a:grpSpLocks/>
            </p:cNvGrpSpPr>
            <p:nvPr/>
          </p:nvGrpSpPr>
          <p:grpSpPr bwMode="auto">
            <a:xfrm>
              <a:off x="3088" y="1744"/>
              <a:ext cx="1568" cy="585"/>
              <a:chOff x="3088" y="1744"/>
              <a:chExt cx="1533" cy="585"/>
            </a:xfrm>
          </p:grpSpPr>
          <p:sp>
            <p:nvSpPr>
              <p:cNvPr id="34845" name="Line 29"/>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6" name="Line 30"/>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7" name="Line 31"/>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sp>
            <p:nvSpPr>
              <p:cNvPr id="34848" name="Line 32"/>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p:spPr>
            <p:txBody>
              <a:bodyPr wrap="none" anchor="ctr"/>
              <a:lstStyle/>
              <a:p>
                <a:endParaRPr lang="zh-CN" altLang="en-US"/>
              </a:p>
            </p:txBody>
          </p:sp>
        </p:grpSp>
      </p:grpSp>
      <p:grpSp>
        <p:nvGrpSpPr>
          <p:cNvPr id="7" name="Group 71"/>
          <p:cNvGrpSpPr>
            <a:grpSpLocks/>
          </p:cNvGrpSpPr>
          <p:nvPr/>
        </p:nvGrpSpPr>
        <p:grpSpPr bwMode="auto">
          <a:xfrm>
            <a:off x="1905000" y="4808538"/>
            <a:ext cx="6248400" cy="519112"/>
            <a:chOff x="1332" y="3029"/>
            <a:chExt cx="3792" cy="327"/>
          </a:xfrm>
        </p:grpSpPr>
        <p:sp>
          <p:nvSpPr>
            <p:cNvPr id="34854" name="Rectangle 38"/>
            <p:cNvSpPr>
              <a:spLocks noChangeArrowheads="1"/>
            </p:cNvSpPr>
            <p:nvPr/>
          </p:nvSpPr>
          <p:spPr bwMode="auto">
            <a:xfrm>
              <a:off x="1332" y="3029"/>
              <a:ext cx="3792"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0000"/>
                  </a:solidFill>
                  <a:latin typeface="宋体" pitchFamily="2" charset="-122"/>
                </a:rPr>
                <a:t>（衍射角  ：向上为正，向下为负）</a:t>
              </a:r>
            </a:p>
          </p:txBody>
        </p:sp>
        <p:graphicFrame>
          <p:nvGraphicFramePr>
            <p:cNvPr id="34855" name="Object 39"/>
            <p:cNvGraphicFramePr>
              <a:graphicFrameLocks noChangeAspect="1"/>
            </p:cNvGraphicFramePr>
            <p:nvPr/>
          </p:nvGraphicFramePr>
          <p:xfrm>
            <a:off x="2356" y="3073"/>
            <a:ext cx="188" cy="262"/>
          </p:xfrm>
          <a:graphic>
            <a:graphicData uri="http://schemas.openxmlformats.org/presentationml/2006/ole">
              <p:oleObj spid="_x0000_s17451" name="公式" r:id="rId3" imgW="177646" imgH="241091" progId="Equation.3">
                <p:embed/>
              </p:oleObj>
            </a:graphicData>
          </a:graphic>
        </p:graphicFrame>
      </p:grpSp>
      <p:grpSp>
        <p:nvGrpSpPr>
          <p:cNvPr id="8" name="Group 45"/>
          <p:cNvGrpSpPr>
            <a:grpSpLocks/>
          </p:cNvGrpSpPr>
          <p:nvPr/>
        </p:nvGrpSpPr>
        <p:grpSpPr bwMode="auto">
          <a:xfrm>
            <a:off x="1700213" y="3141663"/>
            <a:ext cx="6426200" cy="417512"/>
            <a:chOff x="816" y="1968"/>
            <a:chExt cx="4560" cy="288"/>
          </a:xfrm>
        </p:grpSpPr>
        <p:sp>
          <p:nvSpPr>
            <p:cNvPr id="34862" name="Line 46"/>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p:spPr>
          <p:txBody>
            <a:bodyPr wrap="none" anchor="ctr"/>
            <a:lstStyle/>
            <a:p>
              <a:endParaRPr lang="zh-CN" altLang="en-US"/>
            </a:p>
          </p:txBody>
        </p:sp>
        <p:graphicFrame>
          <p:nvGraphicFramePr>
            <p:cNvPr id="34863" name="Object 47"/>
            <p:cNvGraphicFramePr>
              <a:graphicFrameLocks noChangeAspect="1"/>
            </p:cNvGraphicFramePr>
            <p:nvPr/>
          </p:nvGraphicFramePr>
          <p:xfrm>
            <a:off x="5031" y="1968"/>
            <a:ext cx="249" cy="288"/>
          </p:xfrm>
          <a:graphic>
            <a:graphicData uri="http://schemas.openxmlformats.org/presentationml/2006/ole">
              <p:oleObj spid="_x0000_s17452" name="Equation" r:id="rId4" imgW="164957" imgH="190335" progId="Equation.3">
                <p:embed/>
              </p:oleObj>
            </a:graphicData>
          </a:graphic>
        </p:graphicFrame>
      </p:grpSp>
      <p:grpSp>
        <p:nvGrpSpPr>
          <p:cNvPr id="9" name="Group 48"/>
          <p:cNvGrpSpPr>
            <a:grpSpLocks/>
          </p:cNvGrpSpPr>
          <p:nvPr/>
        </p:nvGrpSpPr>
        <p:grpSpPr bwMode="auto">
          <a:xfrm>
            <a:off x="2906713" y="1128713"/>
            <a:ext cx="4678362" cy="3540125"/>
            <a:chOff x="1672" y="576"/>
            <a:chExt cx="3320" cy="2448"/>
          </a:xfrm>
        </p:grpSpPr>
        <p:sp>
          <p:nvSpPr>
            <p:cNvPr id="34865" name="Line 49"/>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p:spPr>
          <p:txBody>
            <a:bodyPr wrap="none" anchor="ctr"/>
            <a:lstStyle/>
            <a:p>
              <a:endParaRPr lang="zh-CN" altLang="en-US"/>
            </a:p>
          </p:txBody>
        </p:sp>
        <p:graphicFrame>
          <p:nvGraphicFramePr>
            <p:cNvPr id="34866" name="Object 50"/>
            <p:cNvGraphicFramePr>
              <a:graphicFrameLocks noChangeAspect="1"/>
            </p:cNvGraphicFramePr>
            <p:nvPr/>
          </p:nvGraphicFramePr>
          <p:xfrm>
            <a:off x="4063" y="768"/>
            <a:ext cx="305" cy="336"/>
          </p:xfrm>
          <a:graphic>
            <a:graphicData uri="http://schemas.openxmlformats.org/presentationml/2006/ole">
              <p:oleObj spid="_x0000_s17453" name="公式" r:id="rId5" imgW="215713" imgH="304536" progId="Equation.3">
                <p:embed/>
              </p:oleObj>
            </a:graphicData>
          </a:graphic>
        </p:graphicFrame>
        <p:graphicFrame>
          <p:nvGraphicFramePr>
            <p:cNvPr id="34867" name="Object 51"/>
            <p:cNvGraphicFramePr>
              <a:graphicFrameLocks noChangeAspect="1"/>
            </p:cNvGraphicFramePr>
            <p:nvPr/>
          </p:nvGraphicFramePr>
          <p:xfrm>
            <a:off x="3232" y="672"/>
            <a:ext cx="320" cy="336"/>
          </p:xfrm>
          <a:graphic>
            <a:graphicData uri="http://schemas.openxmlformats.org/presentationml/2006/ole">
              <p:oleObj spid="_x0000_s17454" name="Equation" r:id="rId6" imgW="139579" imgH="164957" progId="Equation.3">
                <p:embed/>
              </p:oleObj>
            </a:graphicData>
          </a:graphic>
        </p:graphicFrame>
        <p:sp>
          <p:nvSpPr>
            <p:cNvPr id="34868" name="Oval 52"/>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p:spPr>
          <p:txBody>
            <a:bodyPr wrap="none" anchor="ctr"/>
            <a:lstStyle/>
            <a:p>
              <a:endParaRPr lang="zh-CN" altLang="en-US"/>
            </a:p>
          </p:txBody>
        </p:sp>
        <p:sp>
          <p:nvSpPr>
            <p:cNvPr id="34869" name="Rectangle 53"/>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p:spPr>
          <p:txBody>
            <a:bodyPr wrap="none" anchor="ctr"/>
            <a:lstStyle/>
            <a:p>
              <a:endParaRPr lang="zh-CN" altLang="en-US"/>
            </a:p>
          </p:txBody>
        </p:sp>
        <p:graphicFrame>
          <p:nvGraphicFramePr>
            <p:cNvPr id="34870" name="Object 54"/>
            <p:cNvGraphicFramePr>
              <a:graphicFrameLocks noChangeAspect="1"/>
            </p:cNvGraphicFramePr>
            <p:nvPr/>
          </p:nvGraphicFramePr>
          <p:xfrm>
            <a:off x="4623" y="576"/>
            <a:ext cx="328" cy="388"/>
          </p:xfrm>
          <a:graphic>
            <a:graphicData uri="http://schemas.openxmlformats.org/presentationml/2006/ole">
              <p:oleObj spid="_x0000_s17455" name="Equation" r:id="rId7" imgW="139579" imgH="164957" progId="Equation.3">
                <p:embed/>
              </p:oleObj>
            </a:graphicData>
          </a:graphic>
        </p:graphicFrame>
        <p:sp>
          <p:nvSpPr>
            <p:cNvPr id="34871" name="Rectangle 55" descr="栎木"/>
            <p:cNvSpPr>
              <a:spLocks noChangeArrowheads="1"/>
            </p:cNvSpPr>
            <p:nvPr/>
          </p:nvSpPr>
          <p:spPr bwMode="auto">
            <a:xfrm>
              <a:off x="1956" y="1056"/>
              <a:ext cx="60" cy="528"/>
            </a:xfrm>
            <a:prstGeom prst="rect">
              <a:avLst/>
            </a:prstGeom>
            <a:blipFill dpi="0" rotWithShape="0">
              <a:blip r:embed="rId8"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sp>
          <p:nvSpPr>
            <p:cNvPr id="34872" name="Rectangle 56" descr="栎木"/>
            <p:cNvSpPr>
              <a:spLocks noChangeArrowheads="1"/>
            </p:cNvSpPr>
            <p:nvPr/>
          </p:nvSpPr>
          <p:spPr bwMode="auto">
            <a:xfrm>
              <a:off x="1968" y="2352"/>
              <a:ext cx="48" cy="576"/>
            </a:xfrm>
            <a:prstGeom prst="rect">
              <a:avLst/>
            </a:prstGeom>
            <a:blipFill dpi="0" rotWithShape="0">
              <a:blip r:embed="rId8" cstate="print"/>
              <a:srcRect/>
              <a:tile tx="0" ty="0" sx="100000" sy="100000" flip="none" algn="tl"/>
            </a:blipFill>
            <a:ln w="19050">
              <a:solidFill>
                <a:schemeClr val="tx1"/>
              </a:solidFill>
              <a:miter lim="800000"/>
              <a:headEnd/>
              <a:tailEnd/>
            </a:ln>
            <a:effectLst/>
          </p:spPr>
          <p:txBody>
            <a:bodyPr wrap="none" anchor="ctr"/>
            <a:lstStyle/>
            <a:p>
              <a:endParaRPr lang="zh-CN" altLang="en-US"/>
            </a:p>
          </p:txBody>
        </p:sp>
        <p:graphicFrame>
          <p:nvGraphicFramePr>
            <p:cNvPr id="34873" name="Object 57"/>
            <p:cNvGraphicFramePr>
              <a:graphicFrameLocks noChangeAspect="1"/>
            </p:cNvGraphicFramePr>
            <p:nvPr/>
          </p:nvGraphicFramePr>
          <p:xfrm>
            <a:off x="1672" y="672"/>
            <a:ext cx="344" cy="344"/>
          </p:xfrm>
          <a:graphic>
            <a:graphicData uri="http://schemas.openxmlformats.org/presentationml/2006/ole">
              <p:oleObj spid="_x0000_s17456" name="Equation" r:id="rId9" imgW="164885" imgH="164885" progId="Equation.3">
                <p:embed/>
              </p:oleObj>
            </a:graphicData>
          </a:graphic>
        </p:graphicFrame>
      </p:grpSp>
      <p:grpSp>
        <p:nvGrpSpPr>
          <p:cNvPr id="10" name="Group 86"/>
          <p:cNvGrpSpPr>
            <a:grpSpLocks/>
          </p:cNvGrpSpPr>
          <p:nvPr/>
        </p:nvGrpSpPr>
        <p:grpSpPr bwMode="auto">
          <a:xfrm>
            <a:off x="3001963" y="2286000"/>
            <a:ext cx="998537" cy="2227263"/>
            <a:chOff x="1939" y="1440"/>
            <a:chExt cx="629" cy="1403"/>
          </a:xfrm>
        </p:grpSpPr>
        <p:sp>
          <p:nvSpPr>
            <p:cNvPr id="34875" name="Line 59"/>
            <p:cNvSpPr>
              <a:spLocks noChangeShapeType="1"/>
            </p:cNvSpPr>
            <p:nvPr/>
          </p:nvSpPr>
          <p:spPr bwMode="auto">
            <a:xfrm>
              <a:off x="2142" y="1629"/>
              <a:ext cx="426" cy="1137"/>
            </a:xfrm>
            <a:prstGeom prst="line">
              <a:avLst/>
            </a:prstGeom>
            <a:noFill/>
            <a:ln w="19050">
              <a:solidFill>
                <a:schemeClr val="tx1"/>
              </a:solidFill>
              <a:prstDash val="dash"/>
              <a:round/>
              <a:headEnd type="none" w="sm" len="lg"/>
              <a:tailEnd type="none" w="sm" len="lg"/>
            </a:ln>
            <a:effectLst/>
          </p:spPr>
          <p:txBody>
            <a:bodyPr wrap="none" anchor="ctr"/>
            <a:lstStyle/>
            <a:p>
              <a:endParaRPr lang="zh-CN" altLang="en-US"/>
            </a:p>
          </p:txBody>
        </p:sp>
        <p:sp>
          <p:nvSpPr>
            <p:cNvPr id="34876" name="Freeform 60"/>
            <p:cNvSpPr>
              <a:spLocks/>
            </p:cNvSpPr>
            <p:nvPr/>
          </p:nvSpPr>
          <p:spPr bwMode="auto">
            <a:xfrm>
              <a:off x="2185" y="2329"/>
              <a:ext cx="191" cy="514"/>
            </a:xfrm>
            <a:custGeom>
              <a:avLst/>
              <a:gdLst/>
              <a:ahLst/>
              <a:cxnLst>
                <a:cxn ang="0">
                  <a:pos x="0" y="0"/>
                </a:cxn>
                <a:cxn ang="0">
                  <a:pos x="216" y="564"/>
                </a:cxn>
              </a:cxnLst>
              <a:rect l="0" t="0" r="r" b="b"/>
              <a:pathLst>
                <a:path w="216" h="564">
                  <a:moveTo>
                    <a:pt x="0" y="0"/>
                  </a:moveTo>
                  <a:lnTo>
                    <a:pt x="216" y="564"/>
                  </a:lnTo>
                </a:path>
              </a:pathLst>
            </a:custGeom>
            <a:noFill/>
            <a:ln w="19050" cmpd="sng">
              <a:solidFill>
                <a:schemeClr val="tx1"/>
              </a:solidFill>
              <a:prstDash val="dash"/>
              <a:round/>
              <a:headEnd type="none" w="sm" len="lg"/>
              <a:tailEnd type="none" w="sm" len="lg"/>
            </a:ln>
            <a:effectLst/>
          </p:spPr>
          <p:txBody>
            <a:bodyPr wrap="none" anchor="ctr"/>
            <a:lstStyle/>
            <a:p>
              <a:endParaRPr lang="zh-CN" altLang="en-US"/>
            </a:p>
          </p:txBody>
        </p:sp>
        <p:graphicFrame>
          <p:nvGraphicFramePr>
            <p:cNvPr id="34877" name="Object 61"/>
            <p:cNvGraphicFramePr>
              <a:graphicFrameLocks noChangeAspect="1"/>
            </p:cNvGraphicFramePr>
            <p:nvPr/>
          </p:nvGraphicFramePr>
          <p:xfrm>
            <a:off x="1943" y="1440"/>
            <a:ext cx="174" cy="192"/>
          </p:xfrm>
          <a:graphic>
            <a:graphicData uri="http://schemas.openxmlformats.org/presentationml/2006/ole">
              <p:oleObj spid="_x0000_s17457" name="Equation" r:id="rId10" imgW="3425400" imgH="3707280" progId="Equation.3">
                <p:embed/>
              </p:oleObj>
            </a:graphicData>
          </a:graphic>
        </p:graphicFrame>
        <p:graphicFrame>
          <p:nvGraphicFramePr>
            <p:cNvPr id="34878" name="Object 62"/>
            <p:cNvGraphicFramePr>
              <a:graphicFrameLocks noChangeAspect="1"/>
            </p:cNvGraphicFramePr>
            <p:nvPr/>
          </p:nvGraphicFramePr>
          <p:xfrm>
            <a:off x="1939" y="2352"/>
            <a:ext cx="173" cy="192"/>
          </p:xfrm>
          <a:graphic>
            <a:graphicData uri="http://schemas.openxmlformats.org/presentationml/2006/ole">
              <p:oleObj spid="_x0000_s17458" name="Equation" r:id="rId11" imgW="3425400" imgH="3707280" progId="Equation.3">
                <p:embed/>
              </p:oleObj>
            </a:graphicData>
          </a:graphic>
        </p:graphicFrame>
      </p:grpSp>
      <p:grpSp>
        <p:nvGrpSpPr>
          <p:cNvPr id="11" name="Group 63"/>
          <p:cNvGrpSpPr>
            <a:grpSpLocks/>
          </p:cNvGrpSpPr>
          <p:nvPr/>
        </p:nvGrpSpPr>
        <p:grpSpPr bwMode="auto">
          <a:xfrm>
            <a:off x="3121025" y="3943350"/>
            <a:ext cx="2028825" cy="587375"/>
            <a:chOff x="1824" y="2522"/>
            <a:chExt cx="1440" cy="406"/>
          </a:xfrm>
        </p:grpSpPr>
        <p:graphicFrame>
          <p:nvGraphicFramePr>
            <p:cNvPr id="34880" name="Object 64"/>
            <p:cNvGraphicFramePr>
              <a:graphicFrameLocks noChangeAspect="1"/>
            </p:cNvGraphicFramePr>
            <p:nvPr/>
          </p:nvGraphicFramePr>
          <p:xfrm>
            <a:off x="2448" y="2617"/>
            <a:ext cx="816" cy="311"/>
          </p:xfrm>
          <a:graphic>
            <a:graphicData uri="http://schemas.openxmlformats.org/presentationml/2006/ole">
              <p:oleObj spid="_x0000_s17459" name="公式" r:id="rId12" imgW="14873400" imgH="5708520" progId="Equation.3">
                <p:embed/>
              </p:oleObj>
            </a:graphicData>
          </a:graphic>
        </p:graphicFrame>
        <p:sp>
          <p:nvSpPr>
            <p:cNvPr id="34881" name="Line 65"/>
            <p:cNvSpPr>
              <a:spLocks noChangeShapeType="1"/>
            </p:cNvSpPr>
            <p:nvPr/>
          </p:nvSpPr>
          <p:spPr bwMode="auto">
            <a:xfrm flipV="1">
              <a:off x="1824" y="2688"/>
              <a:ext cx="336" cy="144"/>
            </a:xfrm>
            <a:prstGeom prst="line">
              <a:avLst/>
            </a:prstGeom>
            <a:noFill/>
            <a:ln w="28575">
              <a:solidFill>
                <a:srgbClr val="CC00CC"/>
              </a:solidFill>
              <a:round/>
              <a:headEnd/>
              <a:tailEnd type="triangle" w="sm" len="lg"/>
            </a:ln>
            <a:effectLst/>
          </p:spPr>
          <p:txBody>
            <a:bodyPr wrap="none"/>
            <a:lstStyle/>
            <a:p>
              <a:endParaRPr lang="zh-CN" altLang="en-US"/>
            </a:p>
          </p:txBody>
        </p:sp>
        <p:sp>
          <p:nvSpPr>
            <p:cNvPr id="34882" name="Line 66"/>
            <p:cNvSpPr>
              <a:spLocks noChangeShapeType="1"/>
            </p:cNvSpPr>
            <p:nvPr/>
          </p:nvSpPr>
          <p:spPr bwMode="auto">
            <a:xfrm flipH="1">
              <a:off x="2352" y="2522"/>
              <a:ext cx="288" cy="96"/>
            </a:xfrm>
            <a:prstGeom prst="line">
              <a:avLst/>
            </a:prstGeom>
            <a:noFill/>
            <a:ln w="28575">
              <a:solidFill>
                <a:srgbClr val="CC00CC"/>
              </a:solidFill>
              <a:round/>
              <a:headEnd/>
              <a:tailEnd type="triangle" w="sm" len="lg"/>
            </a:ln>
            <a:effectLst/>
          </p:spPr>
          <p:txBody>
            <a:bodyPr wrap="none"/>
            <a:lstStyle/>
            <a:p>
              <a:endParaRPr lang="zh-CN" altLang="en-US"/>
            </a:p>
          </p:txBody>
        </p:sp>
      </p:grpSp>
      <p:graphicFrame>
        <p:nvGraphicFramePr>
          <p:cNvPr id="34883" name="Object 67"/>
          <p:cNvGraphicFramePr>
            <a:graphicFrameLocks noChangeAspect="1"/>
          </p:cNvGraphicFramePr>
          <p:nvPr/>
        </p:nvGraphicFramePr>
        <p:xfrm>
          <a:off x="7602538" y="2309813"/>
          <a:ext cx="404812" cy="555625"/>
        </p:xfrm>
        <a:graphic>
          <a:graphicData uri="http://schemas.openxmlformats.org/presentationml/2006/ole">
            <p:oleObj spid="_x0000_s17460" name="Equation" r:id="rId13" imgW="152268" imgH="203024" progId="Equation.3">
              <p:embed/>
            </p:oleObj>
          </a:graphicData>
        </a:graphic>
      </p:graphicFrame>
      <p:graphicFrame>
        <p:nvGraphicFramePr>
          <p:cNvPr id="34884" name="Object 68"/>
          <p:cNvGraphicFramePr>
            <a:graphicFrameLocks noChangeAspect="1"/>
          </p:cNvGraphicFramePr>
          <p:nvPr/>
        </p:nvGraphicFramePr>
        <p:xfrm>
          <a:off x="3481388" y="3714750"/>
          <a:ext cx="271462" cy="323850"/>
        </p:xfrm>
        <a:graphic>
          <a:graphicData uri="http://schemas.openxmlformats.org/presentationml/2006/ole">
            <p:oleObj spid="_x0000_s17461" name="Equation" r:id="rId14" imgW="3425400" imgH="3993120" progId="Equation.3">
              <p:embed/>
            </p:oleObj>
          </a:graphicData>
        </a:graphic>
      </p:graphicFrame>
      <p:grpSp>
        <p:nvGrpSpPr>
          <p:cNvPr id="12" name="Group 77"/>
          <p:cNvGrpSpPr>
            <a:grpSpLocks/>
          </p:cNvGrpSpPr>
          <p:nvPr/>
        </p:nvGrpSpPr>
        <p:grpSpPr bwMode="auto">
          <a:xfrm>
            <a:off x="2057400" y="1676400"/>
            <a:ext cx="661988" cy="2020888"/>
            <a:chOff x="1344" y="1056"/>
            <a:chExt cx="417" cy="1273"/>
          </a:xfrm>
        </p:grpSpPr>
        <p:sp>
          <p:nvSpPr>
            <p:cNvPr id="34857" name="Freeform 41"/>
            <p:cNvSpPr>
              <a:spLocks/>
            </p:cNvSpPr>
            <p:nvPr/>
          </p:nvSpPr>
          <p:spPr bwMode="auto">
            <a:xfrm>
              <a:off x="1759" y="1624"/>
              <a:ext cx="2" cy="705"/>
            </a:xfrm>
            <a:custGeom>
              <a:avLst/>
              <a:gdLst/>
              <a:ahLst/>
              <a:cxnLst>
                <a:cxn ang="0">
                  <a:pos x="2" y="0"/>
                </a:cxn>
                <a:cxn ang="0">
                  <a:pos x="0" y="774"/>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p:spPr>
          <p:txBody>
            <a:bodyPr wrap="none" anchor="ctr"/>
            <a:lstStyle/>
            <a:p>
              <a:endParaRPr lang="zh-CN" altLang="en-US"/>
            </a:p>
          </p:txBody>
        </p:sp>
        <p:sp>
          <p:nvSpPr>
            <p:cNvPr id="34889" name="AutoShape 73"/>
            <p:cNvSpPr>
              <a:spLocks noChangeArrowheads="1"/>
            </p:cNvSpPr>
            <p:nvPr/>
          </p:nvSpPr>
          <p:spPr bwMode="auto">
            <a:xfrm>
              <a:off x="1344" y="1056"/>
              <a:ext cx="273" cy="289"/>
            </a:xfrm>
            <a:prstGeom prst="wedgeRoundRectCallout">
              <a:avLst>
                <a:gd name="adj1" fmla="val 101282"/>
                <a:gd name="adj2" fmla="val 250347"/>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aphicFrame>
          <p:nvGraphicFramePr>
            <p:cNvPr id="34858" name="Object 42"/>
            <p:cNvGraphicFramePr>
              <a:graphicFrameLocks noChangeAspect="1"/>
            </p:cNvGraphicFramePr>
            <p:nvPr/>
          </p:nvGraphicFramePr>
          <p:xfrm>
            <a:off x="1392" y="1056"/>
            <a:ext cx="182" cy="288"/>
          </p:xfrm>
          <a:graphic>
            <a:graphicData uri="http://schemas.openxmlformats.org/presentationml/2006/ole">
              <p:oleObj spid="_x0000_s17462" name="Equation" r:id="rId15" imgW="164957" imgH="253780" progId="Equation.3">
                <p:embed/>
              </p:oleObj>
            </a:graphicData>
          </a:graphic>
        </p:graphicFrame>
      </p:grpSp>
      <p:grpSp>
        <p:nvGrpSpPr>
          <p:cNvPr id="13" name="Group 85"/>
          <p:cNvGrpSpPr>
            <a:grpSpLocks/>
          </p:cNvGrpSpPr>
          <p:nvPr/>
        </p:nvGrpSpPr>
        <p:grpSpPr bwMode="auto">
          <a:xfrm>
            <a:off x="3505200" y="1636713"/>
            <a:ext cx="1487488" cy="950912"/>
            <a:chOff x="2256" y="1031"/>
            <a:chExt cx="937" cy="599"/>
          </a:xfrm>
        </p:grpSpPr>
        <p:sp>
          <p:nvSpPr>
            <p:cNvPr id="34851" name="Arc 35"/>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p:spPr>
          <p:txBody>
            <a:bodyPr wrap="none" anchor="ctr"/>
            <a:lstStyle/>
            <a:p>
              <a:endParaRPr lang="zh-CN" altLang="en-US"/>
            </a:p>
          </p:txBody>
        </p:sp>
        <p:grpSp>
          <p:nvGrpSpPr>
            <p:cNvPr id="14" name="Group 84"/>
            <p:cNvGrpSpPr>
              <a:grpSpLocks/>
            </p:cNvGrpSpPr>
            <p:nvPr/>
          </p:nvGrpSpPr>
          <p:grpSpPr bwMode="auto">
            <a:xfrm>
              <a:off x="2256" y="1031"/>
              <a:ext cx="937" cy="265"/>
              <a:chOff x="2304" y="1007"/>
              <a:chExt cx="937" cy="265"/>
            </a:xfrm>
          </p:grpSpPr>
          <p:sp>
            <p:nvSpPr>
              <p:cNvPr id="34898" name="AutoShape 82"/>
              <p:cNvSpPr>
                <a:spLocks noChangeArrowheads="1"/>
              </p:cNvSpPr>
              <p:nvPr/>
            </p:nvSpPr>
            <p:spPr bwMode="auto">
              <a:xfrm>
                <a:off x="2304" y="1008"/>
                <a:ext cx="816"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p:spPr>
            <p:txBody>
              <a:bodyPr/>
              <a:lstStyle/>
              <a:p>
                <a:pPr algn="ctr"/>
                <a:endParaRPr lang="zh-CN" altLang="zh-CN" sz="2800" b="1">
                  <a:solidFill>
                    <a:srgbClr val="1C1C1C"/>
                  </a:solidFill>
                  <a:latin typeface="Times New Roman" pitchFamily="18" charset="0"/>
                </a:endParaRPr>
              </a:p>
            </p:txBody>
          </p:sp>
          <p:grpSp>
            <p:nvGrpSpPr>
              <p:cNvPr id="15" name="Group 79"/>
              <p:cNvGrpSpPr>
                <a:grpSpLocks/>
              </p:cNvGrpSpPr>
              <p:nvPr/>
            </p:nvGrpSpPr>
            <p:grpSpPr bwMode="auto">
              <a:xfrm>
                <a:off x="2337" y="1007"/>
                <a:ext cx="904" cy="250"/>
                <a:chOff x="2312" y="1056"/>
                <a:chExt cx="904" cy="250"/>
              </a:xfrm>
            </p:grpSpPr>
            <p:graphicFrame>
              <p:nvGraphicFramePr>
                <p:cNvPr id="34850" name="Object 34"/>
                <p:cNvGraphicFramePr>
                  <a:graphicFrameLocks noChangeAspect="1"/>
                </p:cNvGraphicFramePr>
                <p:nvPr/>
              </p:nvGraphicFramePr>
              <p:xfrm>
                <a:off x="2851" y="1089"/>
                <a:ext cx="153" cy="217"/>
              </p:xfrm>
              <a:graphic>
                <a:graphicData uri="http://schemas.openxmlformats.org/presentationml/2006/ole">
                  <p:oleObj spid="_x0000_s17463" name="公式" r:id="rId16" imgW="160920" imgH="214560" progId="Equation.3">
                    <p:embed/>
                  </p:oleObj>
                </a:graphicData>
              </a:graphic>
            </p:graphicFrame>
            <p:sp>
              <p:nvSpPr>
                <p:cNvPr id="34852" name="Text Box 36"/>
                <p:cNvSpPr txBox="1">
                  <a:spLocks noChangeArrowheads="1"/>
                </p:cNvSpPr>
                <p:nvPr/>
              </p:nvSpPr>
              <p:spPr bwMode="auto">
                <a:xfrm>
                  <a:off x="2312" y="1056"/>
                  <a:ext cx="904"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Times New Roman" pitchFamily="18" charset="0"/>
                    </a:rPr>
                    <a:t>衍射角</a:t>
                  </a:r>
                  <a:endParaRPr lang="zh-CN" altLang="en-US" sz="2000" b="1">
                    <a:latin typeface="Times New Roman"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ppt_w/2"/>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ppt_w/2"/>
                                          </p:val>
                                        </p:tav>
                                        <p:tav tm="100000">
                                          <p:val>
                                            <p:strVal val="#ppt_x"/>
                                          </p:val>
                                        </p:tav>
                                      </p:tavLst>
                                    </p:anim>
                                    <p:anim calcmode="lin" valueType="num">
                                      <p:cBhvr>
                                        <p:cTn id="26" dur="500" fill="hold"/>
                                        <p:tgtEl>
                                          <p:spTgt spid="4"/>
                                        </p:tgtEl>
                                        <p:attrNameLst>
                                          <p:attrName>ppt_y</p:attrName>
                                        </p:attrNameLst>
                                      </p:cBhvr>
                                      <p:tavLst>
                                        <p:tav tm="0">
                                          <p:val>
                                            <p:strVal val="#ppt_y"/>
                                          </p:val>
                                        </p:tav>
                                        <p:tav tm="100000">
                                          <p:val>
                                            <p:strVal val="#ppt_y"/>
                                          </p:val>
                                        </p:tav>
                                      </p:tavLst>
                                    </p:anim>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out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strips(up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4883"/>
                                        </p:tgtEl>
                                        <p:attrNameLst>
                                          <p:attrName>style.visibility</p:attrName>
                                        </p:attrNameLst>
                                      </p:cBhvr>
                                      <p:to>
                                        <p:strVal val="visible"/>
                                      </p:to>
                                    </p:set>
                                    <p:animEffect transition="in" filter="blinds(horizontal)">
                                      <p:cBhvr>
                                        <p:cTn id="43" dur="500"/>
                                        <p:tgtEl>
                                          <p:spTgt spid="34883"/>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arn(out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884"/>
                                        </p:tgtEl>
                                        <p:attrNameLst>
                                          <p:attrName>style.visibility</p:attrName>
                                        </p:attrNameLst>
                                      </p:cBhvr>
                                      <p:to>
                                        <p:strVal val="visible"/>
                                      </p:to>
                                    </p:set>
                                    <p:animEffect transition="in" filter="blinds(horizontal)">
                                      <p:cBhvr>
                                        <p:cTn id="58" dur="500"/>
                                        <p:tgtEl>
                                          <p:spTgt spid="34884"/>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i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blinds(horizontal)">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1561</Words>
  <Application>Microsoft Office PowerPoint</Application>
  <PresentationFormat>全屏显示(4:3)</PresentationFormat>
  <Paragraphs>242</Paragraphs>
  <Slides>58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1" baseType="lpstr">
      <vt:lpstr>Office 主题</vt:lpstr>
      <vt:lpstr>公式</vt:lpstr>
      <vt:lpstr>Equation</vt:lpstr>
      <vt:lpstr>光  的  衍  射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158</cp:revision>
  <dcterms:created xsi:type="dcterms:W3CDTF">2014-11-23T10:25:50Z</dcterms:created>
  <dcterms:modified xsi:type="dcterms:W3CDTF">2020-05-26T10:42:56Z</dcterms:modified>
</cp:coreProperties>
</file>