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Override PartName="/ppt/activeX/activeX1.xml" ContentType="application/vnd.ms-office.activeX+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activeX/activeX2.bin" ContentType="application/vnd.ms-office.activeX"/>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1.bin" ContentType="application/vnd.ms-office.activeX"/>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86"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34.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37.wmf"/><Relationship Id="rId7" Type="http://schemas.openxmlformats.org/officeDocument/2006/relationships/image" Target="../media/image44.wmf"/><Relationship Id="rId2" Type="http://schemas.openxmlformats.org/officeDocument/2006/relationships/image" Target="../media/image32.wmf"/><Relationship Id="rId1" Type="http://schemas.openxmlformats.org/officeDocument/2006/relationships/image" Target="../media/image42.wmf"/><Relationship Id="rId6" Type="http://schemas.openxmlformats.org/officeDocument/2006/relationships/image" Target="../media/image34.wmf"/><Relationship Id="rId5" Type="http://schemas.openxmlformats.org/officeDocument/2006/relationships/image" Target="../media/image43.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33.wmf"/><Relationship Id="rId1" Type="http://schemas.openxmlformats.org/officeDocument/2006/relationships/image" Target="../media/image37.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3.wmf"/><Relationship Id="rId1" Type="http://schemas.openxmlformats.org/officeDocument/2006/relationships/image" Target="../media/image48.wmf"/><Relationship Id="rId4"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35.wmf"/><Relationship Id="rId1" Type="http://schemas.openxmlformats.org/officeDocument/2006/relationships/image" Target="../media/image33.wmf"/><Relationship Id="rId4"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3D2149-C3BE-4E83-9D39-851865D29897}" type="datetimeFigureOut">
              <a:rPr lang="zh-CN" altLang="en-US" smtClean="0"/>
              <a:pPr/>
              <a:t>2019/11/13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r="85000" b="8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D2149-C3BE-4E83-9D39-851865D29897}" type="datetimeFigureOut">
              <a:rPr lang="zh-CN" altLang="en-US" smtClean="0"/>
              <a:pPr/>
              <a:t>2019/11/13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67310-57CE-4AC1-B08F-F56B7CC3CDE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8.bin"/><Relationship Id="rId3" Type="http://schemas.openxmlformats.org/officeDocument/2006/relationships/oleObject" Target="../embeddings/oleObject8.bin"/><Relationship Id="rId7" Type="http://schemas.openxmlformats.org/officeDocument/2006/relationships/oleObject" Target="../embeddings/oleObject12.bin"/><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6.png"/><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4.bin"/><Relationship Id="rId3" Type="http://schemas.openxmlformats.org/officeDocument/2006/relationships/oleObject" Target="../embeddings/oleObject44.bin"/><Relationship Id="rId7" Type="http://schemas.openxmlformats.org/officeDocument/2006/relationships/oleObject" Target="../embeddings/oleObject48.bin"/><Relationship Id="rId12" Type="http://schemas.openxmlformats.org/officeDocument/2006/relationships/oleObject" Target="../embeddings/oleObject53.bin"/><Relationship Id="rId2" Type="http://schemas.openxmlformats.org/officeDocument/2006/relationships/slideLayout" Target="../slideLayouts/slideLayout7.xml"/><Relationship Id="rId16" Type="http://schemas.openxmlformats.org/officeDocument/2006/relationships/oleObject" Target="../embeddings/oleObject57.bin"/><Relationship Id="rId1" Type="http://schemas.openxmlformats.org/officeDocument/2006/relationships/vmlDrawing" Target="../drawings/vmlDrawing12.vml"/><Relationship Id="rId6" Type="http://schemas.openxmlformats.org/officeDocument/2006/relationships/oleObject" Target="../embeddings/oleObject47.bin"/><Relationship Id="rId11" Type="http://schemas.openxmlformats.org/officeDocument/2006/relationships/oleObject" Target="../embeddings/oleObject52.bin"/><Relationship Id="rId5" Type="http://schemas.openxmlformats.org/officeDocument/2006/relationships/oleObject" Target="../embeddings/oleObject46.bin"/><Relationship Id="rId15" Type="http://schemas.openxmlformats.org/officeDocument/2006/relationships/oleObject" Target="../embeddings/oleObject56.bin"/><Relationship Id="rId10" Type="http://schemas.openxmlformats.org/officeDocument/2006/relationships/oleObject" Target="../embeddings/oleObject51.bin"/><Relationship Id="rId4" Type="http://schemas.openxmlformats.org/officeDocument/2006/relationships/oleObject" Target="../embeddings/oleObject45.bin"/><Relationship Id="rId9" Type="http://schemas.openxmlformats.org/officeDocument/2006/relationships/oleObject" Target="../embeddings/oleObject50.bin"/><Relationship Id="rId14" Type="http://schemas.openxmlformats.org/officeDocument/2006/relationships/oleObject" Target="../embeddings/oleObject5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2.xml.rels><?xml version="1.0" encoding="UTF-8" standalone="yes"?>
<Relationships xmlns="http://schemas.openxmlformats.org/package/2006/relationships"><Relationship Id="rId3" Type="http://schemas.openxmlformats.org/officeDocument/2006/relationships/hyperlink" Target="11-11&#21453;&#23556;&#20809;&#21644;&#25240;&#23556;&#20809;&#30340;&#20559;&#25391;.ppt" TargetMode="External"/><Relationship Id="rId2" Type="http://schemas.openxmlformats.org/officeDocument/2006/relationships/hyperlink" Target="11-12&#21452;&#25240;&#23556;.ppt" TargetMode="External"/><Relationship Id="rId1" Type="http://schemas.openxmlformats.org/officeDocument/2006/relationships/slideLayout" Target="../slideLayouts/slideLayout7.xml"/><Relationship Id="rId4" Type="http://schemas.openxmlformats.org/officeDocument/2006/relationships/hyperlink" Target="11-10&#20809;&#30340;&#20559;&#25391;&#24615;%20&#39532;&#21525;&#26031;&#23450;&#24459;.ppt" TargetMode="Externa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1.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18.v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6.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00.bin"/><Relationship Id="rId11" Type="http://schemas.openxmlformats.org/officeDocument/2006/relationships/image" Target="../media/image68.png"/><Relationship Id="rId5" Type="http://schemas.openxmlformats.org/officeDocument/2006/relationships/oleObject" Target="../embeddings/oleObject99.bin"/><Relationship Id="rId10" Type="http://schemas.openxmlformats.org/officeDocument/2006/relationships/hyperlink" Target="11-0&#25945;&#23398;&#22522;&#26412;&#35201;&#27714;.ppt" TargetMode="External"/><Relationship Id="rId4" Type="http://schemas.openxmlformats.org/officeDocument/2006/relationships/oleObject" Target="../embeddings/oleObject98.bin"/><Relationship Id="rId9" Type="http://schemas.openxmlformats.org/officeDocument/2006/relationships/oleObject" Target="../embeddings/oleObject10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ban-4-1-"/>
          <p:cNvPicPr>
            <a:picLocks noChangeAspect="1" noChangeArrowheads="1"/>
          </p:cNvPicPr>
          <p:nvPr/>
        </p:nvPicPr>
        <p:blipFill>
          <a:blip r:embed="rId2" cstate="print"/>
          <a:srcRect/>
          <a:stretch>
            <a:fillRect/>
          </a:stretch>
        </p:blipFill>
        <p:spPr bwMode="auto">
          <a:xfrm>
            <a:off x="0" y="-23813"/>
            <a:ext cx="9144000" cy="6905626"/>
          </a:xfrm>
          <a:prstGeom prst="rect">
            <a:avLst/>
          </a:prstGeom>
          <a:noFill/>
        </p:spPr>
      </p:pic>
      <p:sp>
        <p:nvSpPr>
          <p:cNvPr id="2053" name="Rectangle 5"/>
          <p:cNvSpPr>
            <a:spLocks noGrp="1" noChangeArrowheads="1"/>
          </p:cNvSpPr>
          <p:nvPr>
            <p:ph type="ctrTitle"/>
          </p:nvPr>
        </p:nvSpPr>
        <p:spPr bwMode="auto">
          <a:xfrm>
            <a:off x="914400" y="2819400"/>
            <a:ext cx="6911975" cy="1581150"/>
          </a:xfrm>
          <a:noFill/>
          <a:ln>
            <a:miter lim="800000"/>
            <a:headEnd/>
            <a:tailEnd/>
          </a:ln>
          <a:effectLst>
            <a:outerShdw dist="35921" dir="2700000" algn="ctr" rotWithShape="0">
              <a:schemeClr val="bg2"/>
            </a:outerShdw>
          </a:effectLst>
        </p:spPr>
        <p:txBody>
          <a:bodyPr vert="horz" wrap="square" lIns="91440" tIns="45720" rIns="91440" bIns="45720" numCol="1" anchor="t" anchorCtr="0" compatLnSpc="1">
            <a:prstTxWarp prst="textNoShape">
              <a:avLst/>
            </a:prstTxWarp>
          </a:bodyPr>
          <a:lstStyle/>
          <a:p>
            <a:pPr>
              <a:lnSpc>
                <a:spcPct val="120000"/>
              </a:lnSpc>
            </a:pPr>
            <a:r>
              <a:rPr lang="zh-CN" altLang="en-US" sz="8000" b="1" dirty="0">
                <a:solidFill>
                  <a:srgbClr val="FF9900"/>
                </a:solidFill>
                <a:latin typeface="华文细黑" pitchFamily="2" charset="-122"/>
                <a:ea typeface="华文细黑" pitchFamily="2" charset="-122"/>
              </a:rPr>
              <a:t>光  </a:t>
            </a:r>
            <a:r>
              <a:rPr lang="zh-CN" altLang="en-US" sz="8000" b="1" dirty="0" smtClean="0">
                <a:solidFill>
                  <a:srgbClr val="FF9900"/>
                </a:solidFill>
                <a:latin typeface="华文细黑" pitchFamily="2" charset="-122"/>
                <a:ea typeface="华文细黑" pitchFamily="2" charset="-122"/>
              </a:rPr>
              <a:t>的  偏  振</a:t>
            </a:r>
            <a:endParaRPr lang="zh-CN" altLang="en-US" sz="8000" b="1" dirty="0">
              <a:solidFill>
                <a:srgbClr val="FF9900"/>
              </a:solidFill>
              <a:latin typeface="华文细黑" pitchFamily="2" charset="-122"/>
              <a:ea typeface="华文细黑" pitchFamily="2" charset="-122"/>
            </a:endParaRPr>
          </a:p>
        </p:txBody>
      </p:sp>
      <p:sp>
        <p:nvSpPr>
          <p:cNvPr id="2055" name="Rectangle 7"/>
          <p:cNvSpPr>
            <a:spLocks noChangeArrowheads="1"/>
          </p:cNvSpPr>
          <p:nvPr/>
        </p:nvSpPr>
        <p:spPr bwMode="auto">
          <a:xfrm>
            <a:off x="2286000" y="1524000"/>
            <a:ext cx="5029200" cy="1006475"/>
          </a:xfrm>
          <a:prstGeom prst="rect">
            <a:avLst/>
          </a:prstGeom>
          <a:noFill/>
          <a:ln w="9525">
            <a:noFill/>
            <a:miter lim="800000"/>
            <a:headEnd/>
            <a:tailEnd/>
          </a:ln>
          <a:effectLst>
            <a:outerShdw dist="35921" dir="2700000" algn="ctr" rotWithShape="0">
              <a:schemeClr val="bg2"/>
            </a:outerShdw>
          </a:effectLst>
        </p:spPr>
        <p:txBody>
          <a:bodyPr>
            <a:spAutoFit/>
          </a:bodyPr>
          <a:lstStyle/>
          <a:p>
            <a:r>
              <a:rPr lang="zh-CN" altLang="en-US" sz="6000" b="1" dirty="0">
                <a:solidFill>
                  <a:srgbClr val="FF9900"/>
                </a:solidFill>
                <a:ea typeface="华文细黑" pitchFamily="2" charset="-122"/>
              </a:rPr>
              <a:t>第  十  </a:t>
            </a:r>
            <a:r>
              <a:rPr lang="zh-CN" altLang="en-US" sz="6000" b="1" dirty="0" smtClean="0">
                <a:solidFill>
                  <a:srgbClr val="FF9900"/>
                </a:solidFill>
                <a:ea typeface="华文细黑" pitchFamily="2" charset="-122"/>
              </a:rPr>
              <a:t>五  </a:t>
            </a:r>
            <a:r>
              <a:rPr lang="zh-CN" altLang="en-US" sz="6000" b="1" dirty="0">
                <a:solidFill>
                  <a:srgbClr val="FF9900"/>
                </a:solidFill>
                <a:ea typeface="华文细黑" pitchFamily="2" charset="-122"/>
              </a:rPr>
              <a:t>章</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1"/>
          <p:cNvSpPr>
            <a:spLocks noGrp="1"/>
          </p:cNvSpPr>
          <p:nvPr>
            <p:ph type="sldNum" sz="quarter" idx="10"/>
          </p:nvPr>
        </p:nvSpPr>
        <p:spPr/>
        <p:txBody>
          <a:bodyPr/>
          <a:lstStyle/>
          <a:p>
            <a:fld id="{2D8C5C54-DD8A-4D64-B23A-B81F9F28A356}" type="slidenum">
              <a:rPr lang="en-US" altLang="zh-CN"/>
              <a:pPr/>
              <a:t>10</a:t>
            </a:fld>
            <a:endParaRPr lang="en-US" altLang="zh-CN"/>
          </a:p>
        </p:txBody>
      </p:sp>
      <p:sp>
        <p:nvSpPr>
          <p:cNvPr id="38914" name="Rectangle 2"/>
          <p:cNvSpPr>
            <a:spLocks noChangeArrowheads="1"/>
          </p:cNvSpPr>
          <p:nvPr/>
        </p:nvSpPr>
        <p:spPr bwMode="auto">
          <a:xfrm>
            <a:off x="781050" y="838200"/>
            <a:ext cx="7777163" cy="1985963"/>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2" name="Group 3"/>
          <p:cNvGrpSpPr>
            <a:grpSpLocks/>
          </p:cNvGrpSpPr>
          <p:nvPr/>
        </p:nvGrpSpPr>
        <p:grpSpPr bwMode="auto">
          <a:xfrm>
            <a:off x="5962650" y="1765300"/>
            <a:ext cx="2120900" cy="263525"/>
            <a:chOff x="3696" y="1200"/>
            <a:chExt cx="1344" cy="192"/>
          </a:xfrm>
        </p:grpSpPr>
        <p:sp>
          <p:nvSpPr>
            <p:cNvPr id="38916" name="Line 4"/>
            <p:cNvSpPr>
              <a:spLocks noChangeShapeType="1"/>
            </p:cNvSpPr>
            <p:nvPr/>
          </p:nvSpPr>
          <p:spPr bwMode="auto">
            <a:xfrm>
              <a:off x="3696" y="1296"/>
              <a:ext cx="1344" cy="0"/>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38917" name="Line 5"/>
            <p:cNvSpPr>
              <a:spLocks noChangeShapeType="1"/>
            </p:cNvSpPr>
            <p:nvPr/>
          </p:nvSpPr>
          <p:spPr bwMode="auto">
            <a:xfrm>
              <a:off x="3744"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18" name="Line 6"/>
            <p:cNvSpPr>
              <a:spLocks noChangeShapeType="1"/>
            </p:cNvSpPr>
            <p:nvPr/>
          </p:nvSpPr>
          <p:spPr bwMode="auto">
            <a:xfrm>
              <a:off x="4128"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19" name="Line 7"/>
            <p:cNvSpPr>
              <a:spLocks noChangeShapeType="1"/>
            </p:cNvSpPr>
            <p:nvPr/>
          </p:nvSpPr>
          <p:spPr bwMode="auto">
            <a:xfrm>
              <a:off x="4320"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20" name="Line 8"/>
            <p:cNvSpPr>
              <a:spLocks noChangeShapeType="1"/>
            </p:cNvSpPr>
            <p:nvPr/>
          </p:nvSpPr>
          <p:spPr bwMode="auto">
            <a:xfrm>
              <a:off x="4512"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21" name="Line 9"/>
            <p:cNvSpPr>
              <a:spLocks noChangeShapeType="1"/>
            </p:cNvSpPr>
            <p:nvPr/>
          </p:nvSpPr>
          <p:spPr bwMode="auto">
            <a:xfrm>
              <a:off x="4704"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22" name="Line 10"/>
            <p:cNvSpPr>
              <a:spLocks noChangeShapeType="1"/>
            </p:cNvSpPr>
            <p:nvPr/>
          </p:nvSpPr>
          <p:spPr bwMode="auto">
            <a:xfrm>
              <a:off x="3936"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grpSp>
        <p:nvGrpSpPr>
          <p:cNvPr id="3" name="Group 11"/>
          <p:cNvGrpSpPr>
            <a:grpSpLocks/>
          </p:cNvGrpSpPr>
          <p:nvPr/>
        </p:nvGrpSpPr>
        <p:grpSpPr bwMode="auto">
          <a:xfrm>
            <a:off x="5397500" y="1103313"/>
            <a:ext cx="989013" cy="1455737"/>
            <a:chOff x="3408" y="624"/>
            <a:chExt cx="672" cy="1056"/>
          </a:xfrm>
        </p:grpSpPr>
        <p:sp>
          <p:nvSpPr>
            <p:cNvPr id="38924" name="Oval 12"/>
            <p:cNvSpPr>
              <a:spLocks noChangeArrowheads="1"/>
            </p:cNvSpPr>
            <p:nvPr/>
          </p:nvSpPr>
          <p:spPr bwMode="auto">
            <a:xfrm>
              <a:off x="3408" y="624"/>
              <a:ext cx="672" cy="1056"/>
            </a:xfrm>
            <a:prstGeom prst="ellipse">
              <a:avLst/>
            </a:prstGeom>
            <a:solidFill>
              <a:srgbClr val="99FF99">
                <a:alpha val="50000"/>
              </a:srgbClr>
            </a:solidFill>
            <a:ln w="9525">
              <a:solidFill>
                <a:srgbClr val="996633"/>
              </a:solidFill>
              <a:round/>
              <a:headEnd/>
              <a:tailEnd/>
            </a:ln>
            <a:effectLst/>
          </p:spPr>
          <p:txBody>
            <a:bodyPr wrap="none" anchor="ctr"/>
            <a:lstStyle/>
            <a:p>
              <a:endParaRPr lang="zh-CN" altLang="en-US"/>
            </a:p>
          </p:txBody>
        </p:sp>
        <p:sp>
          <p:nvSpPr>
            <p:cNvPr id="38925" name="Line 13"/>
            <p:cNvSpPr>
              <a:spLocks noChangeShapeType="1"/>
            </p:cNvSpPr>
            <p:nvPr/>
          </p:nvSpPr>
          <p:spPr bwMode="auto">
            <a:xfrm flipH="1" flipV="1">
              <a:off x="3744" y="1296"/>
              <a:ext cx="192" cy="288"/>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grpSp>
      <p:grpSp>
        <p:nvGrpSpPr>
          <p:cNvPr id="4" name="Group 14"/>
          <p:cNvGrpSpPr>
            <a:grpSpLocks/>
          </p:cNvGrpSpPr>
          <p:nvPr/>
        </p:nvGrpSpPr>
        <p:grpSpPr bwMode="auto">
          <a:xfrm>
            <a:off x="6740525" y="2293938"/>
            <a:ext cx="1624013" cy="520700"/>
            <a:chOff x="4272" y="1632"/>
            <a:chExt cx="1103" cy="378"/>
          </a:xfrm>
        </p:grpSpPr>
        <p:sp>
          <p:nvSpPr>
            <p:cNvPr id="38927" name="AutoShape 15"/>
            <p:cNvSpPr>
              <a:spLocks noChangeArrowheads="1"/>
            </p:cNvSpPr>
            <p:nvPr/>
          </p:nvSpPr>
          <p:spPr bwMode="auto">
            <a:xfrm>
              <a:off x="4272" y="1632"/>
              <a:ext cx="816" cy="336"/>
            </a:xfrm>
            <a:prstGeom prst="wedgeRoundRectCallout">
              <a:avLst>
                <a:gd name="adj1" fmla="val -111764"/>
                <a:gd name="adj2" fmla="val -73514"/>
                <a:gd name="adj3" fmla="val 16667"/>
              </a:avLst>
            </a:prstGeom>
            <a:solidFill>
              <a:srgbClr val="FFEFFF"/>
            </a:solidFill>
            <a:ln w="9525">
              <a:solidFill>
                <a:srgbClr val="CC00CC"/>
              </a:solidFill>
              <a:miter lim="800000"/>
              <a:headEnd/>
              <a:tailEnd/>
            </a:ln>
            <a:effectLst/>
          </p:spPr>
          <p:txBody>
            <a:bodyPr/>
            <a:lstStyle/>
            <a:p>
              <a:pPr algn="ctr"/>
              <a:endParaRPr lang="zh-CN" altLang="zh-CN" sz="2800" b="1">
                <a:solidFill>
                  <a:srgbClr val="1C1C1C"/>
                </a:solidFill>
                <a:latin typeface="Times New Roman" pitchFamily="18" charset="0"/>
              </a:endParaRPr>
            </a:p>
          </p:txBody>
        </p:sp>
        <p:sp>
          <p:nvSpPr>
            <p:cNvPr id="38928" name="Text Box 16"/>
            <p:cNvSpPr txBox="1">
              <a:spLocks noChangeArrowheads="1"/>
            </p:cNvSpPr>
            <p:nvPr/>
          </p:nvSpPr>
          <p:spPr bwMode="auto">
            <a:xfrm>
              <a:off x="4272" y="1633"/>
              <a:ext cx="1103" cy="377"/>
            </a:xfrm>
            <a:prstGeom prst="rect">
              <a:avLst/>
            </a:prstGeom>
            <a:noFill/>
            <a:ln w="28575">
              <a:noFill/>
              <a:prstDash val="dash"/>
              <a:miter lim="800000"/>
              <a:headEnd/>
              <a:tailEnd/>
            </a:ln>
            <a:effectLst/>
          </p:spPr>
          <p:txBody>
            <a:bodyPr>
              <a:spAutoFit/>
            </a:bodyPr>
            <a:lstStyle/>
            <a:p>
              <a:pPr>
                <a:spcBef>
                  <a:spcPct val="50000"/>
                </a:spcBef>
              </a:pPr>
              <a:r>
                <a:rPr lang="zh-CN" altLang="en-US" sz="2800" b="1">
                  <a:solidFill>
                    <a:srgbClr val="000000"/>
                  </a:solidFill>
                  <a:latin typeface="Times New Roman" pitchFamily="18" charset="0"/>
                </a:rPr>
                <a:t>检偏器</a:t>
              </a:r>
            </a:p>
          </p:txBody>
        </p:sp>
      </p:grpSp>
      <p:sp>
        <p:nvSpPr>
          <p:cNvPr id="38929" name="Text Box 17"/>
          <p:cNvSpPr txBox="1">
            <a:spLocks noChangeArrowheads="1"/>
          </p:cNvSpPr>
          <p:nvPr/>
        </p:nvSpPr>
        <p:spPr bwMode="auto">
          <a:xfrm>
            <a:off x="749300" y="838200"/>
            <a:ext cx="681038" cy="1985963"/>
          </a:xfrm>
          <a:prstGeom prst="rect">
            <a:avLst/>
          </a:prstGeom>
          <a:gradFill rotWithShape="0">
            <a:gsLst>
              <a:gs pos="0">
                <a:srgbClr val="FFEFFF"/>
              </a:gs>
              <a:gs pos="50000">
                <a:srgbClr val="FFFFFF"/>
              </a:gs>
              <a:gs pos="100000">
                <a:srgbClr val="FFEFFF"/>
              </a:gs>
            </a:gsLst>
            <a:lin ang="5400000" scaled="1"/>
          </a:gradFill>
          <a:ln w="9525">
            <a:solidFill>
              <a:srgbClr val="CC00CC"/>
            </a:solidFill>
            <a:miter lim="800000"/>
            <a:headEnd/>
            <a:tailEnd/>
          </a:ln>
          <a:effectLst/>
        </p:spPr>
        <p:txBody>
          <a:bodyPr vert="eaVert">
            <a:spAutoFit/>
          </a:bodyPr>
          <a:lstStyle/>
          <a:p>
            <a:pPr algn="ctr">
              <a:spcBef>
                <a:spcPct val="50000"/>
              </a:spcBef>
            </a:pPr>
            <a:r>
              <a:rPr lang="en-US" altLang="zh-CN" sz="2800" b="1">
                <a:solidFill>
                  <a:srgbClr val="1C1C1C"/>
                </a:solidFill>
                <a:latin typeface="Times New Roman" pitchFamily="18" charset="0"/>
              </a:rPr>
              <a:t> </a:t>
            </a:r>
            <a:r>
              <a:rPr lang="zh-CN" altLang="en-US" b="1">
                <a:solidFill>
                  <a:srgbClr val="CC0000"/>
                </a:solidFill>
                <a:latin typeface="Times New Roman" pitchFamily="18" charset="0"/>
              </a:rPr>
              <a:t>检  偏</a:t>
            </a:r>
          </a:p>
        </p:txBody>
      </p:sp>
      <p:grpSp>
        <p:nvGrpSpPr>
          <p:cNvPr id="5" name="Group 18"/>
          <p:cNvGrpSpPr>
            <a:grpSpLocks/>
          </p:cNvGrpSpPr>
          <p:nvPr/>
        </p:nvGrpSpPr>
        <p:grpSpPr bwMode="auto">
          <a:xfrm>
            <a:off x="3559175" y="1698625"/>
            <a:ext cx="2403475" cy="396875"/>
            <a:chOff x="2112" y="1152"/>
            <a:chExt cx="1632" cy="288"/>
          </a:xfrm>
        </p:grpSpPr>
        <p:grpSp>
          <p:nvGrpSpPr>
            <p:cNvPr id="6" name="Group 19"/>
            <p:cNvGrpSpPr>
              <a:grpSpLocks/>
            </p:cNvGrpSpPr>
            <p:nvPr/>
          </p:nvGrpSpPr>
          <p:grpSpPr bwMode="auto">
            <a:xfrm>
              <a:off x="2112" y="1152"/>
              <a:ext cx="1632" cy="288"/>
              <a:chOff x="2112" y="1152"/>
              <a:chExt cx="1632" cy="288"/>
            </a:xfrm>
          </p:grpSpPr>
          <p:sp>
            <p:nvSpPr>
              <p:cNvPr id="38932" name="Line 20"/>
              <p:cNvSpPr>
                <a:spLocks noChangeShapeType="1"/>
              </p:cNvSpPr>
              <p:nvPr/>
            </p:nvSpPr>
            <p:spPr bwMode="auto">
              <a:xfrm>
                <a:off x="2112" y="1296"/>
                <a:ext cx="1632"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8933" name="Line 21"/>
              <p:cNvSpPr>
                <a:spLocks noChangeShapeType="1"/>
              </p:cNvSpPr>
              <p:nvPr/>
            </p:nvSpPr>
            <p:spPr bwMode="auto">
              <a:xfrm>
                <a:off x="2315"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34" name="Line 22"/>
              <p:cNvSpPr>
                <a:spLocks noChangeShapeType="1"/>
              </p:cNvSpPr>
              <p:nvPr/>
            </p:nvSpPr>
            <p:spPr bwMode="auto">
              <a:xfrm>
                <a:off x="2517"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35" name="Line 23"/>
              <p:cNvSpPr>
                <a:spLocks noChangeShapeType="1"/>
              </p:cNvSpPr>
              <p:nvPr/>
            </p:nvSpPr>
            <p:spPr bwMode="auto">
              <a:xfrm>
                <a:off x="2720"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36" name="Line 24"/>
              <p:cNvSpPr>
                <a:spLocks noChangeShapeType="1"/>
              </p:cNvSpPr>
              <p:nvPr/>
            </p:nvSpPr>
            <p:spPr bwMode="auto">
              <a:xfrm>
                <a:off x="2922"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37" name="Line 25"/>
              <p:cNvSpPr>
                <a:spLocks noChangeShapeType="1"/>
              </p:cNvSpPr>
              <p:nvPr/>
            </p:nvSpPr>
            <p:spPr bwMode="auto">
              <a:xfrm>
                <a:off x="3125"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grpSp>
        <p:sp>
          <p:nvSpPr>
            <p:cNvPr id="38938" name="Line 26"/>
            <p:cNvSpPr>
              <a:spLocks noChangeShapeType="1"/>
            </p:cNvSpPr>
            <p:nvPr/>
          </p:nvSpPr>
          <p:spPr bwMode="auto">
            <a:xfrm>
              <a:off x="3312"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39" name="Line 27"/>
            <p:cNvSpPr>
              <a:spLocks noChangeShapeType="1"/>
            </p:cNvSpPr>
            <p:nvPr/>
          </p:nvSpPr>
          <p:spPr bwMode="auto">
            <a:xfrm>
              <a:off x="3504"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grpSp>
      <p:grpSp>
        <p:nvGrpSpPr>
          <p:cNvPr id="7" name="Group 29"/>
          <p:cNvGrpSpPr>
            <a:grpSpLocks/>
          </p:cNvGrpSpPr>
          <p:nvPr/>
        </p:nvGrpSpPr>
        <p:grpSpPr bwMode="auto">
          <a:xfrm>
            <a:off x="3063875" y="1103313"/>
            <a:ext cx="989013" cy="1455737"/>
            <a:chOff x="2592" y="2976"/>
            <a:chExt cx="672" cy="1056"/>
          </a:xfrm>
        </p:grpSpPr>
        <p:sp>
          <p:nvSpPr>
            <p:cNvPr id="38942" name="Oval 30"/>
            <p:cNvSpPr>
              <a:spLocks noChangeArrowheads="1"/>
            </p:cNvSpPr>
            <p:nvPr/>
          </p:nvSpPr>
          <p:spPr bwMode="auto">
            <a:xfrm>
              <a:off x="2592" y="2976"/>
              <a:ext cx="672" cy="1056"/>
            </a:xfrm>
            <a:prstGeom prst="ellipse">
              <a:avLst/>
            </a:prstGeom>
            <a:solidFill>
              <a:srgbClr val="99FF99">
                <a:alpha val="50000"/>
              </a:srgbClr>
            </a:solidFill>
            <a:ln w="9525">
              <a:solidFill>
                <a:srgbClr val="996633"/>
              </a:solidFill>
              <a:round/>
              <a:headEnd/>
              <a:tailEnd/>
            </a:ln>
            <a:effectLst/>
          </p:spPr>
          <p:txBody>
            <a:bodyPr wrap="none" anchor="ctr"/>
            <a:lstStyle/>
            <a:p>
              <a:endParaRPr lang="zh-CN" altLang="en-US"/>
            </a:p>
          </p:txBody>
        </p:sp>
        <p:sp>
          <p:nvSpPr>
            <p:cNvPr id="38943" name="Line 31"/>
            <p:cNvSpPr>
              <a:spLocks noChangeShapeType="1"/>
            </p:cNvSpPr>
            <p:nvPr/>
          </p:nvSpPr>
          <p:spPr bwMode="auto">
            <a:xfrm flipV="1">
              <a:off x="3072" y="3600"/>
              <a:ext cx="0" cy="336"/>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grpSp>
      <p:grpSp>
        <p:nvGrpSpPr>
          <p:cNvPr id="8" name="Group 32"/>
          <p:cNvGrpSpPr>
            <a:grpSpLocks/>
          </p:cNvGrpSpPr>
          <p:nvPr/>
        </p:nvGrpSpPr>
        <p:grpSpPr bwMode="auto">
          <a:xfrm>
            <a:off x="1577975" y="1698625"/>
            <a:ext cx="1981200" cy="396875"/>
            <a:chOff x="1104" y="3408"/>
            <a:chExt cx="1488" cy="288"/>
          </a:xfrm>
        </p:grpSpPr>
        <p:sp>
          <p:nvSpPr>
            <p:cNvPr id="38945" name="Line 33"/>
            <p:cNvSpPr>
              <a:spLocks noChangeShapeType="1"/>
            </p:cNvSpPr>
            <p:nvPr/>
          </p:nvSpPr>
          <p:spPr bwMode="auto">
            <a:xfrm>
              <a:off x="1104" y="3552"/>
              <a:ext cx="1488"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8946" name="Line 34"/>
            <p:cNvSpPr>
              <a:spLocks noChangeShapeType="1"/>
            </p:cNvSpPr>
            <p:nvPr/>
          </p:nvSpPr>
          <p:spPr bwMode="auto">
            <a:xfrm>
              <a:off x="1426"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47" name="Line 35"/>
            <p:cNvSpPr>
              <a:spLocks noChangeShapeType="1"/>
            </p:cNvSpPr>
            <p:nvPr/>
          </p:nvSpPr>
          <p:spPr bwMode="auto">
            <a:xfrm>
              <a:off x="1667"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48" name="Line 36"/>
            <p:cNvSpPr>
              <a:spLocks noChangeShapeType="1"/>
            </p:cNvSpPr>
            <p:nvPr/>
          </p:nvSpPr>
          <p:spPr bwMode="auto">
            <a:xfrm>
              <a:off x="1908"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49" name="Line 37"/>
            <p:cNvSpPr>
              <a:spLocks noChangeShapeType="1"/>
            </p:cNvSpPr>
            <p:nvPr/>
          </p:nvSpPr>
          <p:spPr bwMode="auto">
            <a:xfrm>
              <a:off x="2150"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50" name="Line 38"/>
            <p:cNvSpPr>
              <a:spLocks noChangeShapeType="1"/>
            </p:cNvSpPr>
            <p:nvPr/>
          </p:nvSpPr>
          <p:spPr bwMode="auto">
            <a:xfrm>
              <a:off x="2391"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8951" name="Oval 39"/>
            <p:cNvSpPr>
              <a:spLocks noChangeArrowheads="1"/>
            </p:cNvSpPr>
            <p:nvPr/>
          </p:nvSpPr>
          <p:spPr bwMode="auto">
            <a:xfrm>
              <a:off x="1265" y="3516"/>
              <a:ext cx="80"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8952" name="Oval 40"/>
            <p:cNvSpPr>
              <a:spLocks noChangeArrowheads="1"/>
            </p:cNvSpPr>
            <p:nvPr/>
          </p:nvSpPr>
          <p:spPr bwMode="auto">
            <a:xfrm>
              <a:off x="1506" y="3516"/>
              <a:ext cx="81"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8953" name="Oval 41"/>
            <p:cNvSpPr>
              <a:spLocks noChangeArrowheads="1"/>
            </p:cNvSpPr>
            <p:nvPr/>
          </p:nvSpPr>
          <p:spPr bwMode="auto">
            <a:xfrm>
              <a:off x="1747" y="3516"/>
              <a:ext cx="81"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8954" name="Oval 42"/>
            <p:cNvSpPr>
              <a:spLocks noChangeArrowheads="1"/>
            </p:cNvSpPr>
            <p:nvPr/>
          </p:nvSpPr>
          <p:spPr bwMode="auto">
            <a:xfrm>
              <a:off x="1989" y="3516"/>
              <a:ext cx="80"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8955" name="Oval 43"/>
            <p:cNvSpPr>
              <a:spLocks noChangeArrowheads="1"/>
            </p:cNvSpPr>
            <p:nvPr/>
          </p:nvSpPr>
          <p:spPr bwMode="auto">
            <a:xfrm>
              <a:off x="2230" y="3516"/>
              <a:ext cx="80"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nvGrpSpPr>
          <p:cNvPr id="9" name="Group 44"/>
          <p:cNvGrpSpPr>
            <a:grpSpLocks/>
          </p:cNvGrpSpPr>
          <p:nvPr/>
        </p:nvGrpSpPr>
        <p:grpSpPr bwMode="auto">
          <a:xfrm>
            <a:off x="1649413" y="2293938"/>
            <a:ext cx="1625600" cy="520700"/>
            <a:chOff x="1296" y="1392"/>
            <a:chExt cx="1104" cy="378"/>
          </a:xfrm>
        </p:grpSpPr>
        <p:sp>
          <p:nvSpPr>
            <p:cNvPr id="38957" name="AutoShape 45"/>
            <p:cNvSpPr>
              <a:spLocks noChangeArrowheads="1"/>
            </p:cNvSpPr>
            <p:nvPr/>
          </p:nvSpPr>
          <p:spPr bwMode="auto">
            <a:xfrm>
              <a:off x="1296" y="1392"/>
              <a:ext cx="768" cy="336"/>
            </a:xfrm>
            <a:prstGeom prst="wedgeRoundRectCallout">
              <a:avLst>
                <a:gd name="adj1" fmla="val 104426"/>
                <a:gd name="adj2" fmla="val -56250"/>
                <a:gd name="adj3" fmla="val 16667"/>
              </a:avLst>
            </a:prstGeom>
            <a:solidFill>
              <a:schemeClr val="accent1"/>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sp>
          <p:nvSpPr>
            <p:cNvPr id="38958" name="Text Box 46"/>
            <p:cNvSpPr txBox="1">
              <a:spLocks noChangeArrowheads="1"/>
            </p:cNvSpPr>
            <p:nvPr/>
          </p:nvSpPr>
          <p:spPr bwMode="auto">
            <a:xfrm>
              <a:off x="1296" y="1393"/>
              <a:ext cx="1104" cy="377"/>
            </a:xfrm>
            <a:prstGeom prst="rect">
              <a:avLst/>
            </a:prstGeom>
            <a:noFill/>
            <a:ln w="28575">
              <a:noFill/>
              <a:prstDash val="dash"/>
              <a:miter lim="800000"/>
              <a:headEnd/>
              <a:tailEnd/>
            </a:ln>
            <a:effectLst/>
          </p:spPr>
          <p:txBody>
            <a:bodyPr>
              <a:spAutoFit/>
            </a:bodyPr>
            <a:lstStyle/>
            <a:p>
              <a:pPr>
                <a:spcBef>
                  <a:spcPct val="50000"/>
                </a:spcBef>
              </a:pPr>
              <a:r>
                <a:rPr lang="zh-CN" altLang="en-US" sz="2800" b="1">
                  <a:solidFill>
                    <a:srgbClr val="000000"/>
                  </a:solidFill>
                  <a:latin typeface="Times New Roman" pitchFamily="18" charset="0"/>
                </a:rPr>
                <a:t>起偏器</a:t>
              </a:r>
            </a:p>
          </p:txBody>
        </p:sp>
      </p:grpSp>
    </p:spTree>
    <p:controls>
      <p:control spid="5122" name="ShockwaveFlash1" r:id="rId2" imgW="7849696" imgH="2844609"/>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ppt_w/2"/>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ppt_x-#ppt_w/2"/>
                                          </p:val>
                                        </p:tav>
                                        <p:tav tm="100000">
                                          <p:val>
                                            <p:strVal val="#ppt_x"/>
                                          </p:val>
                                        </p:tav>
                                      </p:tavLst>
                                    </p:anim>
                                    <p:anim calcmode="lin" valueType="num">
                                      <p:cBhvr>
                                        <p:cTn id="24" dur="500" fill="hold"/>
                                        <p:tgtEl>
                                          <p:spTgt spid="2"/>
                                        </p:tgtEl>
                                        <p:attrNameLst>
                                          <p:attrName>ppt_y</p:attrName>
                                        </p:attrNameLst>
                                      </p:cBhvr>
                                      <p:tavLst>
                                        <p:tav tm="0">
                                          <p:val>
                                            <p:strVal val="#ppt_y"/>
                                          </p:val>
                                        </p:tav>
                                        <p:tav tm="100000">
                                          <p:val>
                                            <p:strVal val="#ppt_y"/>
                                          </p:val>
                                        </p:tav>
                                      </p:tavLst>
                                    </p:anim>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1"/>
          <p:cNvSpPr>
            <a:spLocks noGrp="1"/>
          </p:cNvSpPr>
          <p:nvPr>
            <p:ph type="sldNum" sz="quarter" idx="10"/>
          </p:nvPr>
        </p:nvSpPr>
        <p:spPr/>
        <p:txBody>
          <a:bodyPr/>
          <a:lstStyle/>
          <a:p>
            <a:fld id="{15775847-119B-4581-83DE-A318E5E869F3}" type="slidenum">
              <a:rPr lang="en-US" altLang="zh-CN"/>
              <a:pPr/>
              <a:t>11</a:t>
            </a:fld>
            <a:endParaRPr lang="en-US" altLang="zh-CN"/>
          </a:p>
        </p:txBody>
      </p:sp>
      <p:grpSp>
        <p:nvGrpSpPr>
          <p:cNvPr id="2" name="Group 2"/>
          <p:cNvGrpSpPr>
            <a:grpSpLocks/>
          </p:cNvGrpSpPr>
          <p:nvPr/>
        </p:nvGrpSpPr>
        <p:grpSpPr bwMode="auto">
          <a:xfrm>
            <a:off x="838200" y="3657600"/>
            <a:ext cx="2286000" cy="2514600"/>
            <a:chOff x="432" y="2256"/>
            <a:chExt cx="1488" cy="1728"/>
          </a:xfrm>
        </p:grpSpPr>
        <p:sp>
          <p:nvSpPr>
            <p:cNvPr id="39939" name="Rectangle 3"/>
            <p:cNvSpPr>
              <a:spLocks noChangeArrowheads="1"/>
            </p:cNvSpPr>
            <p:nvPr/>
          </p:nvSpPr>
          <p:spPr bwMode="auto">
            <a:xfrm>
              <a:off x="432" y="2256"/>
              <a:ext cx="1488" cy="172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9940" name="Line 4"/>
            <p:cNvSpPr>
              <a:spLocks noChangeShapeType="1"/>
            </p:cNvSpPr>
            <p:nvPr/>
          </p:nvSpPr>
          <p:spPr bwMode="auto">
            <a:xfrm flipH="1">
              <a:off x="1487" y="2448"/>
              <a:ext cx="1" cy="1440"/>
            </a:xfrm>
            <a:prstGeom prst="line">
              <a:avLst/>
            </a:prstGeom>
            <a:noFill/>
            <a:ln w="19050">
              <a:solidFill>
                <a:srgbClr val="000000"/>
              </a:solidFill>
              <a:round/>
              <a:headEnd/>
              <a:tailEnd/>
            </a:ln>
            <a:effectLst/>
          </p:spPr>
          <p:txBody>
            <a:bodyPr wrap="none" anchor="ctr"/>
            <a:lstStyle/>
            <a:p>
              <a:endParaRPr lang="zh-CN" altLang="en-US"/>
            </a:p>
          </p:txBody>
        </p:sp>
        <p:sp>
          <p:nvSpPr>
            <p:cNvPr id="39941" name="Line 5"/>
            <p:cNvSpPr>
              <a:spLocks noChangeShapeType="1"/>
            </p:cNvSpPr>
            <p:nvPr/>
          </p:nvSpPr>
          <p:spPr bwMode="auto">
            <a:xfrm>
              <a:off x="863" y="2784"/>
              <a:ext cx="912" cy="1056"/>
            </a:xfrm>
            <a:prstGeom prst="line">
              <a:avLst/>
            </a:prstGeom>
            <a:noFill/>
            <a:ln w="19050">
              <a:solidFill>
                <a:srgbClr val="000000"/>
              </a:solidFill>
              <a:round/>
              <a:headEnd/>
              <a:tailEnd/>
            </a:ln>
            <a:effectLst/>
          </p:spPr>
          <p:txBody>
            <a:bodyPr wrap="none" anchor="ctr"/>
            <a:lstStyle/>
            <a:p>
              <a:endParaRPr lang="zh-CN" altLang="en-US"/>
            </a:p>
          </p:txBody>
        </p:sp>
        <p:grpSp>
          <p:nvGrpSpPr>
            <p:cNvPr id="3" name="Group 6"/>
            <p:cNvGrpSpPr>
              <a:grpSpLocks/>
            </p:cNvGrpSpPr>
            <p:nvPr/>
          </p:nvGrpSpPr>
          <p:grpSpPr bwMode="auto">
            <a:xfrm>
              <a:off x="1248" y="2976"/>
              <a:ext cx="240" cy="288"/>
              <a:chOff x="1295" y="2208"/>
              <a:chExt cx="240" cy="288"/>
            </a:xfrm>
          </p:grpSpPr>
          <p:sp>
            <p:nvSpPr>
              <p:cNvPr id="39943" name="Arc 7"/>
              <p:cNvSpPr>
                <a:spLocks/>
              </p:cNvSpPr>
              <p:nvPr/>
            </p:nvSpPr>
            <p:spPr bwMode="auto">
              <a:xfrm flipH="1">
                <a:off x="1343" y="2400"/>
                <a:ext cx="192"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9900"/>
                </a:solidFill>
                <a:round/>
                <a:headEnd/>
                <a:tailEnd/>
              </a:ln>
              <a:effectLst/>
            </p:spPr>
            <p:txBody>
              <a:bodyPr wrap="none" anchor="ctr"/>
              <a:lstStyle/>
              <a:p>
                <a:endParaRPr lang="zh-CN" altLang="en-US"/>
              </a:p>
            </p:txBody>
          </p:sp>
          <p:graphicFrame>
            <p:nvGraphicFramePr>
              <p:cNvPr id="54281" name="Object 9"/>
              <p:cNvGraphicFramePr>
                <a:graphicFrameLocks noChangeAspect="1"/>
              </p:cNvGraphicFramePr>
              <p:nvPr/>
            </p:nvGraphicFramePr>
            <p:xfrm>
              <a:off x="1295" y="2208"/>
              <a:ext cx="215" cy="203"/>
            </p:xfrm>
            <a:graphic>
              <a:graphicData uri="http://schemas.openxmlformats.org/presentationml/2006/ole">
                <p:oleObj spid="_x0000_s6155" name="公式" r:id="rId3" imgW="203040" imgH="190440" progId="Equation.3">
                  <p:embed/>
                </p:oleObj>
              </a:graphicData>
            </a:graphic>
          </p:graphicFrame>
        </p:grpSp>
        <p:sp>
          <p:nvSpPr>
            <p:cNvPr id="39945" name="Text Box 9"/>
            <p:cNvSpPr txBox="1">
              <a:spLocks noChangeArrowheads="1"/>
            </p:cNvSpPr>
            <p:nvPr/>
          </p:nvSpPr>
          <p:spPr bwMode="auto">
            <a:xfrm>
              <a:off x="1488" y="2304"/>
              <a:ext cx="288" cy="357"/>
            </a:xfrm>
            <a:prstGeom prst="rect">
              <a:avLst/>
            </a:prstGeom>
            <a:noFill/>
            <a:ln w="9525">
              <a:noFill/>
              <a:miter lim="800000"/>
              <a:headEnd/>
              <a:tailEnd/>
            </a:ln>
            <a:effectLst/>
          </p:spPr>
          <p:txBody>
            <a:bodyPr>
              <a:spAutoFit/>
            </a:bodyPr>
            <a:lstStyle/>
            <a:p>
              <a:pPr>
                <a:spcBef>
                  <a:spcPct val="50000"/>
                </a:spcBef>
              </a:pPr>
              <a:r>
                <a:rPr lang="en-US" altLang="zh-CN" sz="2800">
                  <a:solidFill>
                    <a:srgbClr val="1C1C1C"/>
                  </a:solidFill>
                  <a:latin typeface="Times New Roman" pitchFamily="18" charset="0"/>
                </a:rPr>
                <a:t>N</a:t>
              </a:r>
            </a:p>
          </p:txBody>
        </p:sp>
        <p:sp>
          <p:nvSpPr>
            <p:cNvPr id="39946" name="Text Box 10"/>
            <p:cNvSpPr txBox="1">
              <a:spLocks noChangeArrowheads="1"/>
            </p:cNvSpPr>
            <p:nvPr/>
          </p:nvSpPr>
          <p:spPr bwMode="auto">
            <a:xfrm>
              <a:off x="576" y="2544"/>
              <a:ext cx="337" cy="357"/>
            </a:xfrm>
            <a:prstGeom prst="rect">
              <a:avLst/>
            </a:prstGeom>
            <a:noFill/>
            <a:ln w="9525">
              <a:noFill/>
              <a:miter lim="800000"/>
              <a:headEnd/>
              <a:tailEnd/>
            </a:ln>
            <a:effectLst/>
          </p:spPr>
          <p:txBody>
            <a:bodyPr>
              <a:spAutoFit/>
            </a:bodyPr>
            <a:lstStyle/>
            <a:p>
              <a:pPr>
                <a:spcBef>
                  <a:spcPct val="50000"/>
                </a:spcBef>
              </a:pPr>
              <a:r>
                <a:rPr lang="en-US" altLang="zh-CN" sz="2800">
                  <a:solidFill>
                    <a:srgbClr val="1C1C1C"/>
                  </a:solidFill>
                  <a:latin typeface="Times New Roman" pitchFamily="18" charset="0"/>
                </a:rPr>
                <a:t>M</a:t>
              </a:r>
            </a:p>
          </p:txBody>
        </p:sp>
      </p:grpSp>
      <p:sp>
        <p:nvSpPr>
          <p:cNvPr id="39947" name="Text Box 11"/>
          <p:cNvSpPr txBox="1">
            <a:spLocks noChangeArrowheads="1"/>
          </p:cNvSpPr>
          <p:nvPr/>
        </p:nvSpPr>
        <p:spPr bwMode="auto">
          <a:xfrm>
            <a:off x="533400" y="914400"/>
            <a:ext cx="61722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CC0000"/>
                </a:solidFill>
                <a:latin typeface="Times New Roman" pitchFamily="18" charset="0"/>
              </a:rPr>
              <a:t>三　马吕斯定律</a:t>
            </a:r>
            <a:r>
              <a:rPr lang="zh-CN" altLang="en-US" sz="3600" b="1">
                <a:solidFill>
                  <a:srgbClr val="000000"/>
                </a:solidFill>
                <a:latin typeface="Times New Roman" pitchFamily="18" charset="0"/>
              </a:rPr>
              <a:t>（</a:t>
            </a:r>
            <a:r>
              <a:rPr lang="en-US" altLang="zh-CN" sz="3600">
                <a:solidFill>
                  <a:srgbClr val="000000"/>
                </a:solidFill>
                <a:latin typeface="Times New Roman" pitchFamily="18" charset="0"/>
              </a:rPr>
              <a:t>1880</a:t>
            </a:r>
            <a:r>
              <a:rPr lang="en-US" altLang="zh-CN" sz="3600" b="1">
                <a:solidFill>
                  <a:srgbClr val="000000"/>
                </a:solidFill>
                <a:latin typeface="Times New Roman" pitchFamily="18" charset="0"/>
              </a:rPr>
              <a:t> </a:t>
            </a:r>
            <a:r>
              <a:rPr lang="zh-CN" altLang="en-US" sz="3600" b="1">
                <a:solidFill>
                  <a:srgbClr val="000000"/>
                </a:solidFill>
                <a:latin typeface="Times New Roman" pitchFamily="18" charset="0"/>
              </a:rPr>
              <a:t>年）</a:t>
            </a:r>
          </a:p>
        </p:txBody>
      </p:sp>
      <p:grpSp>
        <p:nvGrpSpPr>
          <p:cNvPr id="4" name="Group 12"/>
          <p:cNvGrpSpPr>
            <a:grpSpLocks/>
          </p:cNvGrpSpPr>
          <p:nvPr/>
        </p:nvGrpSpPr>
        <p:grpSpPr bwMode="auto">
          <a:xfrm>
            <a:off x="1447800" y="4267200"/>
            <a:ext cx="1547813" cy="1266825"/>
            <a:chOff x="2290" y="1673"/>
            <a:chExt cx="1032" cy="871"/>
          </a:xfrm>
        </p:grpSpPr>
        <p:grpSp>
          <p:nvGrpSpPr>
            <p:cNvPr id="5" name="Group 13"/>
            <p:cNvGrpSpPr>
              <a:grpSpLocks/>
            </p:cNvGrpSpPr>
            <p:nvPr/>
          </p:nvGrpSpPr>
          <p:grpSpPr bwMode="auto">
            <a:xfrm>
              <a:off x="2592" y="1872"/>
              <a:ext cx="384" cy="672"/>
              <a:chOff x="3360" y="2112"/>
              <a:chExt cx="384" cy="672"/>
            </a:xfrm>
          </p:grpSpPr>
          <p:sp>
            <p:nvSpPr>
              <p:cNvPr id="39950" name="Line 14"/>
              <p:cNvSpPr>
                <a:spLocks noChangeShapeType="1"/>
              </p:cNvSpPr>
              <p:nvPr/>
            </p:nvSpPr>
            <p:spPr bwMode="auto">
              <a:xfrm flipV="1">
                <a:off x="3744" y="2112"/>
                <a:ext cx="0" cy="672"/>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9951" name="Line 15"/>
              <p:cNvSpPr>
                <a:spLocks noChangeShapeType="1"/>
              </p:cNvSpPr>
              <p:nvPr/>
            </p:nvSpPr>
            <p:spPr bwMode="auto">
              <a:xfrm flipH="1">
                <a:off x="3360" y="2112"/>
                <a:ext cx="384" cy="288"/>
              </a:xfrm>
              <a:prstGeom prst="line">
                <a:avLst/>
              </a:prstGeom>
              <a:noFill/>
              <a:ln w="19050">
                <a:solidFill>
                  <a:srgbClr val="0000FF"/>
                </a:solidFill>
                <a:prstDash val="dash"/>
                <a:round/>
                <a:headEnd/>
                <a:tailEnd type="none" w="sm" len="lg"/>
              </a:ln>
              <a:effectLst/>
            </p:spPr>
            <p:txBody>
              <a:bodyPr wrap="none" anchor="ctr"/>
              <a:lstStyle/>
              <a:p>
                <a:endParaRPr lang="zh-CN" altLang="en-US"/>
              </a:p>
            </p:txBody>
          </p:sp>
          <p:sp>
            <p:nvSpPr>
              <p:cNvPr id="39952" name="Line 16"/>
              <p:cNvSpPr>
                <a:spLocks noChangeShapeType="1"/>
              </p:cNvSpPr>
              <p:nvPr/>
            </p:nvSpPr>
            <p:spPr bwMode="auto">
              <a:xfrm flipH="1" flipV="1">
                <a:off x="3360" y="2352"/>
                <a:ext cx="384" cy="432"/>
              </a:xfrm>
              <a:prstGeom prst="line">
                <a:avLst/>
              </a:prstGeom>
              <a:noFill/>
              <a:ln w="28575">
                <a:solidFill>
                  <a:srgbClr val="FF0000"/>
                </a:solidFill>
                <a:round/>
                <a:headEnd/>
                <a:tailEnd type="triangle" w="sm" len="lg"/>
              </a:ln>
              <a:effectLst/>
            </p:spPr>
            <p:txBody>
              <a:bodyPr wrap="none" anchor="ctr"/>
              <a:lstStyle/>
              <a:p>
                <a:endParaRPr lang="zh-CN" altLang="en-US"/>
              </a:p>
            </p:txBody>
          </p:sp>
        </p:grpSp>
        <p:graphicFrame>
          <p:nvGraphicFramePr>
            <p:cNvPr id="54279" name="Object 7"/>
            <p:cNvGraphicFramePr>
              <a:graphicFrameLocks noChangeAspect="1"/>
            </p:cNvGraphicFramePr>
            <p:nvPr/>
          </p:nvGraphicFramePr>
          <p:xfrm>
            <a:off x="2290" y="1966"/>
            <a:ext cx="229" cy="243"/>
          </p:xfrm>
          <a:graphic>
            <a:graphicData uri="http://schemas.openxmlformats.org/presentationml/2006/ole">
              <p:oleObj spid="_x0000_s6153" name="公式" r:id="rId4" imgW="215640" imgH="228600" progId="Equation.3">
                <p:embed/>
              </p:oleObj>
            </a:graphicData>
          </a:graphic>
        </p:graphicFrame>
        <p:graphicFrame>
          <p:nvGraphicFramePr>
            <p:cNvPr id="54280" name="Object 8"/>
            <p:cNvGraphicFramePr>
              <a:graphicFrameLocks noChangeAspect="1"/>
            </p:cNvGraphicFramePr>
            <p:nvPr/>
          </p:nvGraphicFramePr>
          <p:xfrm>
            <a:off x="3024" y="1673"/>
            <a:ext cx="298" cy="351"/>
          </p:xfrm>
          <a:graphic>
            <a:graphicData uri="http://schemas.openxmlformats.org/presentationml/2006/ole">
              <p:oleObj spid="_x0000_s6154" name="公式" r:id="rId5" imgW="279360" imgH="330120" progId="Equation.3">
                <p:embed/>
              </p:oleObj>
            </a:graphicData>
          </a:graphic>
        </p:graphicFrame>
      </p:grpSp>
      <p:graphicFrame>
        <p:nvGraphicFramePr>
          <p:cNvPr id="54272" name="Object 0"/>
          <p:cNvGraphicFramePr>
            <a:graphicFrameLocks noChangeAspect="1"/>
          </p:cNvGraphicFramePr>
          <p:nvPr/>
        </p:nvGraphicFramePr>
        <p:xfrm>
          <a:off x="3581400" y="3808413"/>
          <a:ext cx="1905000" cy="528637"/>
        </p:xfrm>
        <a:graphic>
          <a:graphicData uri="http://schemas.openxmlformats.org/presentationml/2006/ole">
            <p:oleObj spid="_x0000_s6146" name="公式" r:id="rId6" imgW="1282680" imgH="330120" progId="Equation.3">
              <p:embed/>
            </p:oleObj>
          </a:graphicData>
        </a:graphic>
      </p:graphicFrame>
      <p:graphicFrame>
        <p:nvGraphicFramePr>
          <p:cNvPr id="54273" name="Object 1"/>
          <p:cNvGraphicFramePr>
            <a:graphicFrameLocks noChangeAspect="1"/>
          </p:cNvGraphicFramePr>
          <p:nvPr/>
        </p:nvGraphicFramePr>
        <p:xfrm>
          <a:off x="6553200" y="3560763"/>
          <a:ext cx="1371600" cy="1239837"/>
        </p:xfrm>
        <a:graphic>
          <a:graphicData uri="http://schemas.openxmlformats.org/presentationml/2006/ole">
            <p:oleObj spid="_x0000_s6147" name="Equation" r:id="rId7" imgW="876240" imgH="761760" progId="Equation.3">
              <p:embed/>
            </p:oleObj>
          </a:graphicData>
        </a:graphic>
      </p:graphicFrame>
      <p:grpSp>
        <p:nvGrpSpPr>
          <p:cNvPr id="6" name="Group 21"/>
          <p:cNvGrpSpPr>
            <a:grpSpLocks/>
          </p:cNvGrpSpPr>
          <p:nvPr/>
        </p:nvGrpSpPr>
        <p:grpSpPr bwMode="auto">
          <a:xfrm>
            <a:off x="838200" y="1524000"/>
            <a:ext cx="7543800" cy="2057400"/>
            <a:chOff x="528" y="816"/>
            <a:chExt cx="4752" cy="1296"/>
          </a:xfrm>
        </p:grpSpPr>
        <p:sp>
          <p:nvSpPr>
            <p:cNvPr id="39958" name="Rectangle 22"/>
            <p:cNvSpPr>
              <a:spLocks noChangeArrowheads="1"/>
            </p:cNvSpPr>
            <p:nvPr/>
          </p:nvSpPr>
          <p:spPr bwMode="auto">
            <a:xfrm>
              <a:off x="528" y="816"/>
              <a:ext cx="4704" cy="1296"/>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7" name="Group 23"/>
            <p:cNvGrpSpPr>
              <a:grpSpLocks/>
            </p:cNvGrpSpPr>
            <p:nvPr/>
          </p:nvGrpSpPr>
          <p:grpSpPr bwMode="auto">
            <a:xfrm>
              <a:off x="3648" y="1344"/>
              <a:ext cx="1440" cy="192"/>
              <a:chOff x="3696" y="1200"/>
              <a:chExt cx="1344" cy="192"/>
            </a:xfrm>
          </p:grpSpPr>
          <p:sp>
            <p:nvSpPr>
              <p:cNvPr id="39960" name="Line 24"/>
              <p:cNvSpPr>
                <a:spLocks noChangeShapeType="1"/>
              </p:cNvSpPr>
              <p:nvPr/>
            </p:nvSpPr>
            <p:spPr bwMode="auto">
              <a:xfrm>
                <a:off x="3696" y="1296"/>
                <a:ext cx="1344" cy="0"/>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39961" name="Line 25"/>
              <p:cNvSpPr>
                <a:spLocks noChangeShapeType="1"/>
              </p:cNvSpPr>
              <p:nvPr/>
            </p:nvSpPr>
            <p:spPr bwMode="auto">
              <a:xfrm>
                <a:off x="3744"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9962" name="Line 26"/>
              <p:cNvSpPr>
                <a:spLocks noChangeShapeType="1"/>
              </p:cNvSpPr>
              <p:nvPr/>
            </p:nvSpPr>
            <p:spPr bwMode="auto">
              <a:xfrm>
                <a:off x="4128"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9963" name="Line 27"/>
              <p:cNvSpPr>
                <a:spLocks noChangeShapeType="1"/>
              </p:cNvSpPr>
              <p:nvPr/>
            </p:nvSpPr>
            <p:spPr bwMode="auto">
              <a:xfrm>
                <a:off x="4320"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9964" name="Line 28"/>
              <p:cNvSpPr>
                <a:spLocks noChangeShapeType="1"/>
              </p:cNvSpPr>
              <p:nvPr/>
            </p:nvSpPr>
            <p:spPr bwMode="auto">
              <a:xfrm>
                <a:off x="4512"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9965" name="Line 29"/>
              <p:cNvSpPr>
                <a:spLocks noChangeShapeType="1"/>
              </p:cNvSpPr>
              <p:nvPr/>
            </p:nvSpPr>
            <p:spPr bwMode="auto">
              <a:xfrm>
                <a:off x="4704"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9966" name="Line 30"/>
              <p:cNvSpPr>
                <a:spLocks noChangeShapeType="1"/>
              </p:cNvSpPr>
              <p:nvPr/>
            </p:nvSpPr>
            <p:spPr bwMode="auto">
              <a:xfrm>
                <a:off x="3936" y="1200"/>
                <a:ext cx="144"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grpSp>
          <p:nvGrpSpPr>
            <p:cNvPr id="8" name="Group 31"/>
            <p:cNvGrpSpPr>
              <a:grpSpLocks/>
            </p:cNvGrpSpPr>
            <p:nvPr/>
          </p:nvGrpSpPr>
          <p:grpSpPr bwMode="auto">
            <a:xfrm>
              <a:off x="3303" y="920"/>
              <a:ext cx="685" cy="1000"/>
              <a:chOff x="2967" y="725"/>
              <a:chExt cx="685" cy="1000"/>
            </a:xfrm>
          </p:grpSpPr>
          <p:sp>
            <p:nvSpPr>
              <p:cNvPr id="39968" name="AutoShape 32"/>
              <p:cNvSpPr>
                <a:spLocks noChangeArrowheads="1"/>
              </p:cNvSpPr>
              <p:nvPr/>
            </p:nvSpPr>
            <p:spPr bwMode="auto">
              <a:xfrm rot="3289616">
                <a:off x="2810" y="882"/>
                <a:ext cx="1000" cy="685"/>
              </a:xfrm>
              <a:prstGeom prst="parallelogram">
                <a:avLst>
                  <a:gd name="adj" fmla="val 36496"/>
                </a:avLst>
              </a:prstGeom>
              <a:solidFill>
                <a:srgbClr val="CFF1AD">
                  <a:alpha val="50000"/>
                </a:srgbClr>
              </a:solidFill>
              <a:ln w="9525">
                <a:solidFill>
                  <a:schemeClr val="tx1"/>
                </a:solidFill>
                <a:miter lim="800000"/>
                <a:headEnd/>
                <a:tailEnd/>
              </a:ln>
              <a:effectLst/>
            </p:spPr>
            <p:txBody>
              <a:bodyPr wrap="none" anchor="ctr"/>
              <a:lstStyle/>
              <a:p>
                <a:endParaRPr lang="zh-CN" altLang="en-US"/>
              </a:p>
            </p:txBody>
          </p:sp>
          <p:sp>
            <p:nvSpPr>
              <p:cNvPr id="39969" name="Line 33"/>
              <p:cNvSpPr>
                <a:spLocks noChangeShapeType="1"/>
              </p:cNvSpPr>
              <p:nvPr/>
            </p:nvSpPr>
            <p:spPr bwMode="auto">
              <a:xfrm rot="-2052929">
                <a:off x="3600" y="1152"/>
                <a:ext cx="48" cy="331"/>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grpSp>
        <p:grpSp>
          <p:nvGrpSpPr>
            <p:cNvPr id="9" name="Group 34"/>
            <p:cNvGrpSpPr>
              <a:grpSpLocks/>
            </p:cNvGrpSpPr>
            <p:nvPr/>
          </p:nvGrpSpPr>
          <p:grpSpPr bwMode="auto">
            <a:xfrm>
              <a:off x="4176" y="1728"/>
              <a:ext cx="1104" cy="336"/>
              <a:chOff x="4272" y="1632"/>
              <a:chExt cx="1104" cy="336"/>
            </a:xfrm>
          </p:grpSpPr>
          <p:sp>
            <p:nvSpPr>
              <p:cNvPr id="39971" name="AutoShape 35"/>
              <p:cNvSpPr>
                <a:spLocks noChangeArrowheads="1"/>
              </p:cNvSpPr>
              <p:nvPr/>
            </p:nvSpPr>
            <p:spPr bwMode="auto">
              <a:xfrm>
                <a:off x="4272" y="1632"/>
                <a:ext cx="816" cy="336"/>
              </a:xfrm>
              <a:prstGeom prst="wedgeRoundRectCallout">
                <a:avLst>
                  <a:gd name="adj1" fmla="val -111764"/>
                  <a:gd name="adj2" fmla="val -73514"/>
                  <a:gd name="adj3" fmla="val 16667"/>
                </a:avLst>
              </a:prstGeom>
              <a:solidFill>
                <a:srgbClr val="FFEFFF"/>
              </a:solidFill>
              <a:ln w="9525">
                <a:solidFill>
                  <a:srgbClr val="CC00CC"/>
                </a:solidFill>
                <a:miter lim="800000"/>
                <a:headEnd/>
                <a:tailEnd/>
              </a:ln>
              <a:effectLst/>
            </p:spPr>
            <p:txBody>
              <a:bodyPr/>
              <a:lstStyle/>
              <a:p>
                <a:pPr algn="ctr"/>
                <a:endParaRPr lang="zh-CN" altLang="zh-CN" sz="2800" b="1">
                  <a:solidFill>
                    <a:srgbClr val="1C1C1C"/>
                  </a:solidFill>
                  <a:latin typeface="Times New Roman" pitchFamily="18" charset="0"/>
                </a:endParaRPr>
              </a:p>
            </p:txBody>
          </p:sp>
          <p:sp>
            <p:nvSpPr>
              <p:cNvPr id="39972" name="Text Box 36"/>
              <p:cNvSpPr txBox="1">
                <a:spLocks noChangeArrowheads="1"/>
              </p:cNvSpPr>
              <p:nvPr/>
            </p:nvSpPr>
            <p:spPr bwMode="auto">
              <a:xfrm>
                <a:off x="4272" y="1632"/>
                <a:ext cx="1104" cy="327"/>
              </a:xfrm>
              <a:prstGeom prst="rect">
                <a:avLst/>
              </a:prstGeom>
              <a:noFill/>
              <a:ln w="28575">
                <a:noFill/>
                <a:prstDash val="dash"/>
                <a:miter lim="800000"/>
                <a:headEnd/>
                <a:tailEnd/>
              </a:ln>
              <a:effectLst/>
            </p:spPr>
            <p:txBody>
              <a:bodyPr>
                <a:spAutoFit/>
              </a:bodyPr>
              <a:lstStyle/>
              <a:p>
                <a:pPr>
                  <a:spcBef>
                    <a:spcPct val="50000"/>
                  </a:spcBef>
                </a:pPr>
                <a:r>
                  <a:rPr lang="zh-CN" altLang="en-US" sz="2800" b="1">
                    <a:solidFill>
                      <a:srgbClr val="000000"/>
                    </a:solidFill>
                    <a:latin typeface="Times New Roman" pitchFamily="18" charset="0"/>
                  </a:rPr>
                  <a:t>检偏器</a:t>
                </a:r>
              </a:p>
            </p:txBody>
          </p:sp>
        </p:grpSp>
        <p:grpSp>
          <p:nvGrpSpPr>
            <p:cNvPr id="10" name="Group 37"/>
            <p:cNvGrpSpPr>
              <a:grpSpLocks/>
            </p:cNvGrpSpPr>
            <p:nvPr/>
          </p:nvGrpSpPr>
          <p:grpSpPr bwMode="auto">
            <a:xfrm>
              <a:off x="1680" y="912"/>
              <a:ext cx="722" cy="1056"/>
              <a:chOff x="1776" y="768"/>
              <a:chExt cx="722" cy="1056"/>
            </a:xfrm>
          </p:grpSpPr>
          <p:sp>
            <p:nvSpPr>
              <p:cNvPr id="39974" name="AutoShape 38"/>
              <p:cNvSpPr>
                <a:spLocks noChangeArrowheads="1"/>
              </p:cNvSpPr>
              <p:nvPr/>
            </p:nvSpPr>
            <p:spPr bwMode="auto">
              <a:xfrm rot="16160403">
                <a:off x="1609" y="935"/>
                <a:ext cx="1056" cy="722"/>
              </a:xfrm>
              <a:prstGeom prst="parallelogram">
                <a:avLst>
                  <a:gd name="adj" fmla="val 36565"/>
                </a:avLst>
              </a:prstGeom>
              <a:solidFill>
                <a:srgbClr val="E4F8BC">
                  <a:alpha val="50000"/>
                </a:srgbClr>
              </a:solidFill>
              <a:ln w="9525">
                <a:solidFill>
                  <a:schemeClr val="tx1"/>
                </a:solidFill>
                <a:miter lim="800000"/>
                <a:headEnd/>
                <a:tailEnd/>
              </a:ln>
              <a:effectLst/>
            </p:spPr>
            <p:txBody>
              <a:bodyPr wrap="none" anchor="ctr"/>
              <a:lstStyle/>
              <a:p>
                <a:endParaRPr lang="zh-CN" altLang="en-US"/>
              </a:p>
            </p:txBody>
          </p:sp>
          <p:sp>
            <p:nvSpPr>
              <p:cNvPr id="39975" name="Line 39"/>
              <p:cNvSpPr>
                <a:spLocks noChangeShapeType="1"/>
              </p:cNvSpPr>
              <p:nvPr/>
            </p:nvSpPr>
            <p:spPr bwMode="auto">
              <a:xfrm flipV="1">
                <a:off x="2352" y="1392"/>
                <a:ext cx="0" cy="336"/>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grpSp>
        <p:grpSp>
          <p:nvGrpSpPr>
            <p:cNvPr id="11" name="Group 40"/>
            <p:cNvGrpSpPr>
              <a:grpSpLocks/>
            </p:cNvGrpSpPr>
            <p:nvPr/>
          </p:nvGrpSpPr>
          <p:grpSpPr bwMode="auto">
            <a:xfrm>
              <a:off x="720" y="1296"/>
              <a:ext cx="1344" cy="288"/>
              <a:chOff x="1104" y="3408"/>
              <a:chExt cx="1488" cy="288"/>
            </a:xfrm>
          </p:grpSpPr>
          <p:sp>
            <p:nvSpPr>
              <p:cNvPr id="39977" name="Line 41"/>
              <p:cNvSpPr>
                <a:spLocks noChangeShapeType="1"/>
              </p:cNvSpPr>
              <p:nvPr/>
            </p:nvSpPr>
            <p:spPr bwMode="auto">
              <a:xfrm>
                <a:off x="1104" y="3552"/>
                <a:ext cx="1488"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9978" name="Line 42"/>
              <p:cNvSpPr>
                <a:spLocks noChangeShapeType="1"/>
              </p:cNvSpPr>
              <p:nvPr/>
            </p:nvSpPr>
            <p:spPr bwMode="auto">
              <a:xfrm>
                <a:off x="1426"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79" name="Line 43"/>
              <p:cNvSpPr>
                <a:spLocks noChangeShapeType="1"/>
              </p:cNvSpPr>
              <p:nvPr/>
            </p:nvSpPr>
            <p:spPr bwMode="auto">
              <a:xfrm>
                <a:off x="1667"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80" name="Line 44"/>
              <p:cNvSpPr>
                <a:spLocks noChangeShapeType="1"/>
              </p:cNvSpPr>
              <p:nvPr/>
            </p:nvSpPr>
            <p:spPr bwMode="auto">
              <a:xfrm>
                <a:off x="1908"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81" name="Line 45"/>
              <p:cNvSpPr>
                <a:spLocks noChangeShapeType="1"/>
              </p:cNvSpPr>
              <p:nvPr/>
            </p:nvSpPr>
            <p:spPr bwMode="auto">
              <a:xfrm>
                <a:off x="2150"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82" name="Line 46"/>
              <p:cNvSpPr>
                <a:spLocks noChangeShapeType="1"/>
              </p:cNvSpPr>
              <p:nvPr/>
            </p:nvSpPr>
            <p:spPr bwMode="auto">
              <a:xfrm>
                <a:off x="2391"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83" name="Oval 47"/>
              <p:cNvSpPr>
                <a:spLocks noChangeArrowheads="1"/>
              </p:cNvSpPr>
              <p:nvPr/>
            </p:nvSpPr>
            <p:spPr bwMode="auto">
              <a:xfrm>
                <a:off x="1265" y="3516"/>
                <a:ext cx="80"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84" name="Oval 48"/>
              <p:cNvSpPr>
                <a:spLocks noChangeArrowheads="1"/>
              </p:cNvSpPr>
              <p:nvPr/>
            </p:nvSpPr>
            <p:spPr bwMode="auto">
              <a:xfrm>
                <a:off x="1506" y="3516"/>
                <a:ext cx="81"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85" name="Oval 49"/>
              <p:cNvSpPr>
                <a:spLocks noChangeArrowheads="1"/>
              </p:cNvSpPr>
              <p:nvPr/>
            </p:nvSpPr>
            <p:spPr bwMode="auto">
              <a:xfrm>
                <a:off x="1747" y="3516"/>
                <a:ext cx="81"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86" name="Oval 50"/>
              <p:cNvSpPr>
                <a:spLocks noChangeArrowheads="1"/>
              </p:cNvSpPr>
              <p:nvPr/>
            </p:nvSpPr>
            <p:spPr bwMode="auto">
              <a:xfrm>
                <a:off x="1989" y="3516"/>
                <a:ext cx="80"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87" name="Oval 51"/>
              <p:cNvSpPr>
                <a:spLocks noChangeArrowheads="1"/>
              </p:cNvSpPr>
              <p:nvPr/>
            </p:nvSpPr>
            <p:spPr bwMode="auto">
              <a:xfrm>
                <a:off x="2230" y="3516"/>
                <a:ext cx="80"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nvGrpSpPr>
            <p:cNvPr id="12" name="Group 52"/>
            <p:cNvGrpSpPr>
              <a:grpSpLocks/>
            </p:cNvGrpSpPr>
            <p:nvPr/>
          </p:nvGrpSpPr>
          <p:grpSpPr bwMode="auto">
            <a:xfrm>
              <a:off x="720" y="1728"/>
              <a:ext cx="1104" cy="336"/>
              <a:chOff x="1296" y="1392"/>
              <a:chExt cx="1104" cy="336"/>
            </a:xfrm>
          </p:grpSpPr>
          <p:sp>
            <p:nvSpPr>
              <p:cNvPr id="39989" name="AutoShape 53"/>
              <p:cNvSpPr>
                <a:spLocks noChangeArrowheads="1"/>
              </p:cNvSpPr>
              <p:nvPr/>
            </p:nvSpPr>
            <p:spPr bwMode="auto">
              <a:xfrm>
                <a:off x="1296" y="1392"/>
                <a:ext cx="768" cy="336"/>
              </a:xfrm>
              <a:prstGeom prst="wedgeRoundRectCallout">
                <a:avLst>
                  <a:gd name="adj1" fmla="val 104426"/>
                  <a:gd name="adj2" fmla="val -56250"/>
                  <a:gd name="adj3" fmla="val 16667"/>
                </a:avLst>
              </a:prstGeom>
              <a:solidFill>
                <a:schemeClr val="accent1"/>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sp>
            <p:nvSpPr>
              <p:cNvPr id="39990" name="Text Box 54"/>
              <p:cNvSpPr txBox="1">
                <a:spLocks noChangeArrowheads="1"/>
              </p:cNvSpPr>
              <p:nvPr/>
            </p:nvSpPr>
            <p:spPr bwMode="auto">
              <a:xfrm>
                <a:off x="1296" y="1392"/>
                <a:ext cx="1104" cy="327"/>
              </a:xfrm>
              <a:prstGeom prst="rect">
                <a:avLst/>
              </a:prstGeom>
              <a:noFill/>
              <a:ln w="28575">
                <a:noFill/>
                <a:prstDash val="dash"/>
                <a:miter lim="800000"/>
                <a:headEnd/>
                <a:tailEnd/>
              </a:ln>
              <a:effectLst/>
            </p:spPr>
            <p:txBody>
              <a:bodyPr>
                <a:spAutoFit/>
              </a:bodyPr>
              <a:lstStyle/>
              <a:p>
                <a:pPr>
                  <a:spcBef>
                    <a:spcPct val="50000"/>
                  </a:spcBef>
                </a:pPr>
                <a:r>
                  <a:rPr lang="zh-CN" altLang="en-US" sz="2800" b="1">
                    <a:solidFill>
                      <a:srgbClr val="000000"/>
                    </a:solidFill>
                    <a:latin typeface="Times New Roman" pitchFamily="18" charset="0"/>
                  </a:rPr>
                  <a:t>起偏器</a:t>
                </a:r>
              </a:p>
            </p:txBody>
          </p:sp>
        </p:grpSp>
        <p:grpSp>
          <p:nvGrpSpPr>
            <p:cNvPr id="13" name="Group 55"/>
            <p:cNvGrpSpPr>
              <a:grpSpLocks/>
            </p:cNvGrpSpPr>
            <p:nvPr/>
          </p:nvGrpSpPr>
          <p:grpSpPr bwMode="auto">
            <a:xfrm>
              <a:off x="2016" y="1296"/>
              <a:ext cx="1632" cy="288"/>
              <a:chOff x="2112" y="1152"/>
              <a:chExt cx="1632" cy="288"/>
            </a:xfrm>
          </p:grpSpPr>
          <p:grpSp>
            <p:nvGrpSpPr>
              <p:cNvPr id="14" name="Group 56"/>
              <p:cNvGrpSpPr>
                <a:grpSpLocks/>
              </p:cNvGrpSpPr>
              <p:nvPr/>
            </p:nvGrpSpPr>
            <p:grpSpPr bwMode="auto">
              <a:xfrm>
                <a:off x="2112" y="1152"/>
                <a:ext cx="1632" cy="288"/>
                <a:chOff x="2112" y="1152"/>
                <a:chExt cx="1632" cy="288"/>
              </a:xfrm>
            </p:grpSpPr>
            <p:sp>
              <p:nvSpPr>
                <p:cNvPr id="39993" name="Line 57"/>
                <p:cNvSpPr>
                  <a:spLocks noChangeShapeType="1"/>
                </p:cNvSpPr>
                <p:nvPr/>
              </p:nvSpPr>
              <p:spPr bwMode="auto">
                <a:xfrm>
                  <a:off x="2112" y="1296"/>
                  <a:ext cx="1632"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9994" name="Line 58"/>
                <p:cNvSpPr>
                  <a:spLocks noChangeShapeType="1"/>
                </p:cNvSpPr>
                <p:nvPr/>
              </p:nvSpPr>
              <p:spPr bwMode="auto">
                <a:xfrm>
                  <a:off x="2315"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95" name="Line 59"/>
                <p:cNvSpPr>
                  <a:spLocks noChangeShapeType="1"/>
                </p:cNvSpPr>
                <p:nvPr/>
              </p:nvSpPr>
              <p:spPr bwMode="auto">
                <a:xfrm>
                  <a:off x="2517"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96" name="Line 60"/>
                <p:cNvSpPr>
                  <a:spLocks noChangeShapeType="1"/>
                </p:cNvSpPr>
                <p:nvPr/>
              </p:nvSpPr>
              <p:spPr bwMode="auto">
                <a:xfrm>
                  <a:off x="2720"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97" name="Line 61"/>
                <p:cNvSpPr>
                  <a:spLocks noChangeShapeType="1"/>
                </p:cNvSpPr>
                <p:nvPr/>
              </p:nvSpPr>
              <p:spPr bwMode="auto">
                <a:xfrm>
                  <a:off x="2922"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98" name="Line 62"/>
                <p:cNvSpPr>
                  <a:spLocks noChangeShapeType="1"/>
                </p:cNvSpPr>
                <p:nvPr/>
              </p:nvSpPr>
              <p:spPr bwMode="auto">
                <a:xfrm>
                  <a:off x="3125"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grpSp>
          <p:sp>
            <p:nvSpPr>
              <p:cNvPr id="39999" name="Line 63"/>
              <p:cNvSpPr>
                <a:spLocks noChangeShapeType="1"/>
              </p:cNvSpPr>
              <p:nvPr/>
            </p:nvSpPr>
            <p:spPr bwMode="auto">
              <a:xfrm>
                <a:off x="3312"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0000" name="Line 64"/>
              <p:cNvSpPr>
                <a:spLocks noChangeShapeType="1"/>
              </p:cNvSpPr>
              <p:nvPr/>
            </p:nvSpPr>
            <p:spPr bwMode="auto">
              <a:xfrm>
                <a:off x="3504" y="1152"/>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grpSp>
        <p:graphicFrame>
          <p:nvGraphicFramePr>
            <p:cNvPr id="54275" name="Object 3"/>
            <p:cNvGraphicFramePr>
              <a:graphicFrameLocks noChangeAspect="1"/>
            </p:cNvGraphicFramePr>
            <p:nvPr/>
          </p:nvGraphicFramePr>
          <p:xfrm>
            <a:off x="2519" y="856"/>
            <a:ext cx="497" cy="333"/>
          </p:xfrm>
          <a:graphic>
            <a:graphicData uri="http://schemas.openxmlformats.org/presentationml/2006/ole">
              <p:oleObj spid="_x0000_s6149" name="Equation" r:id="rId8" imgW="342720" imgH="228600" progId="Equation.3">
                <p:embed/>
              </p:oleObj>
            </a:graphicData>
          </a:graphic>
        </p:graphicFrame>
        <p:graphicFrame>
          <p:nvGraphicFramePr>
            <p:cNvPr id="54276" name="Object 4"/>
            <p:cNvGraphicFramePr>
              <a:graphicFrameLocks noChangeAspect="1"/>
            </p:cNvGraphicFramePr>
            <p:nvPr/>
          </p:nvGraphicFramePr>
          <p:xfrm>
            <a:off x="4896" y="1056"/>
            <a:ext cx="191" cy="266"/>
          </p:xfrm>
          <a:graphic>
            <a:graphicData uri="http://schemas.openxmlformats.org/presentationml/2006/ole">
              <p:oleObj spid="_x0000_s6150" name="公式" r:id="rId9" imgW="164880" imgH="228600" progId="Equation.3">
                <p:embed/>
              </p:oleObj>
            </a:graphicData>
          </a:graphic>
        </p:graphicFrame>
        <p:graphicFrame>
          <p:nvGraphicFramePr>
            <p:cNvPr id="54277" name="Object 5"/>
            <p:cNvGraphicFramePr>
              <a:graphicFrameLocks noChangeAspect="1"/>
            </p:cNvGraphicFramePr>
            <p:nvPr/>
          </p:nvGraphicFramePr>
          <p:xfrm>
            <a:off x="4272" y="1008"/>
            <a:ext cx="270" cy="288"/>
          </p:xfrm>
          <a:graphic>
            <a:graphicData uri="http://schemas.openxmlformats.org/presentationml/2006/ole">
              <p:oleObj spid="_x0000_s6151" name="公式" r:id="rId10" imgW="215640" imgH="228600" progId="Equation.3">
                <p:embed/>
              </p:oleObj>
            </a:graphicData>
          </a:graphic>
        </p:graphicFrame>
        <p:graphicFrame>
          <p:nvGraphicFramePr>
            <p:cNvPr id="54278" name="Object 6"/>
            <p:cNvGraphicFramePr>
              <a:graphicFrameLocks noChangeAspect="1"/>
            </p:cNvGraphicFramePr>
            <p:nvPr/>
          </p:nvGraphicFramePr>
          <p:xfrm>
            <a:off x="2592" y="1632"/>
            <a:ext cx="325" cy="384"/>
          </p:xfrm>
          <a:graphic>
            <a:graphicData uri="http://schemas.openxmlformats.org/presentationml/2006/ole">
              <p:oleObj spid="_x0000_s6152" name="公式" r:id="rId11" imgW="279360" imgH="330120" progId="Equation.3">
                <p:embed/>
              </p:oleObj>
            </a:graphicData>
          </a:graphic>
        </p:graphicFrame>
        <p:sp>
          <p:nvSpPr>
            <p:cNvPr id="40005" name="Text Box 69"/>
            <p:cNvSpPr txBox="1">
              <a:spLocks noChangeArrowheads="1"/>
            </p:cNvSpPr>
            <p:nvPr/>
          </p:nvSpPr>
          <p:spPr bwMode="auto">
            <a:xfrm>
              <a:off x="1632" y="912"/>
              <a:ext cx="288" cy="327"/>
            </a:xfrm>
            <a:prstGeom prst="rect">
              <a:avLst/>
            </a:prstGeom>
            <a:noFill/>
            <a:ln w="9525">
              <a:noFill/>
              <a:miter lim="800000"/>
              <a:headEnd/>
              <a:tailEnd/>
            </a:ln>
            <a:effectLst/>
          </p:spPr>
          <p:txBody>
            <a:bodyPr>
              <a:spAutoFit/>
            </a:bodyPr>
            <a:lstStyle/>
            <a:p>
              <a:pPr>
                <a:spcBef>
                  <a:spcPct val="50000"/>
                </a:spcBef>
              </a:pPr>
              <a:r>
                <a:rPr lang="en-US" altLang="zh-CN" sz="2800">
                  <a:solidFill>
                    <a:srgbClr val="0000FF"/>
                  </a:solidFill>
                  <a:latin typeface="Times New Roman" pitchFamily="18" charset="0"/>
                </a:rPr>
                <a:t>N</a:t>
              </a:r>
            </a:p>
          </p:txBody>
        </p:sp>
        <p:sp>
          <p:nvSpPr>
            <p:cNvPr id="40006" name="Text Box 70"/>
            <p:cNvSpPr txBox="1">
              <a:spLocks noChangeArrowheads="1"/>
            </p:cNvSpPr>
            <p:nvPr/>
          </p:nvSpPr>
          <p:spPr bwMode="auto">
            <a:xfrm>
              <a:off x="3552" y="1008"/>
              <a:ext cx="336" cy="327"/>
            </a:xfrm>
            <a:prstGeom prst="rect">
              <a:avLst/>
            </a:prstGeom>
            <a:noFill/>
            <a:ln w="9525">
              <a:noFill/>
              <a:miter lim="800000"/>
              <a:headEnd/>
              <a:tailEnd/>
            </a:ln>
            <a:effectLst/>
          </p:spPr>
          <p:txBody>
            <a:bodyPr>
              <a:spAutoFit/>
            </a:bodyPr>
            <a:lstStyle/>
            <a:p>
              <a:pPr>
                <a:spcBef>
                  <a:spcPct val="50000"/>
                </a:spcBef>
              </a:pPr>
              <a:r>
                <a:rPr lang="en-US" altLang="zh-CN" sz="2800">
                  <a:solidFill>
                    <a:srgbClr val="0000FF"/>
                  </a:solidFill>
                  <a:latin typeface="Times New Roman" pitchFamily="18" charset="0"/>
                </a:rPr>
                <a:t>M</a:t>
              </a:r>
            </a:p>
          </p:txBody>
        </p:sp>
      </p:grpSp>
      <p:graphicFrame>
        <p:nvGraphicFramePr>
          <p:cNvPr id="54274" name="Object 2"/>
          <p:cNvGraphicFramePr>
            <a:graphicFrameLocks noChangeAspect="1"/>
          </p:cNvGraphicFramePr>
          <p:nvPr/>
        </p:nvGraphicFramePr>
        <p:xfrm>
          <a:off x="6457950" y="4943474"/>
          <a:ext cx="1848918" cy="933797"/>
        </p:xfrm>
        <a:graphic>
          <a:graphicData uri="http://schemas.openxmlformats.org/presentationml/2006/ole">
            <p:oleObj spid="_x0000_s6148" name="Equation" r:id="rId12" imgW="838080" imgH="393480" progId="Equation.3">
              <p:embed/>
            </p:oleObj>
          </a:graphicData>
        </a:graphic>
      </p:graphicFrame>
      <p:sp>
        <p:nvSpPr>
          <p:cNvPr id="40009" name="Rectangle 73"/>
          <p:cNvSpPr>
            <a:spLocks noChangeArrowheads="1"/>
          </p:cNvSpPr>
          <p:nvPr/>
        </p:nvSpPr>
        <p:spPr bwMode="auto">
          <a:xfrm>
            <a:off x="3275856" y="4983163"/>
            <a:ext cx="2705844" cy="584775"/>
          </a:xfrm>
          <a:prstGeom prst="rect">
            <a:avLst/>
          </a:prstGeom>
          <a:noFill/>
          <a:ln w="9525">
            <a:noFill/>
            <a:miter lim="800000"/>
            <a:headEnd/>
            <a:tailEnd/>
          </a:ln>
          <a:effectLst/>
        </p:spPr>
        <p:txBody>
          <a:bodyPr wrap="square">
            <a:spAutoFit/>
          </a:bodyPr>
          <a:lstStyle/>
          <a:p>
            <a:r>
              <a:rPr lang="en-US" altLang="zh-CN" b="1" dirty="0">
                <a:solidFill>
                  <a:srgbClr val="CC0000"/>
                </a:solidFill>
                <a:latin typeface="Times New Roman" pitchFamily="18" charset="0"/>
              </a:rPr>
              <a:t>   </a:t>
            </a:r>
            <a:r>
              <a:rPr lang="zh-CN" altLang="en-US" sz="3200" b="1" dirty="0" smtClean="0">
                <a:solidFill>
                  <a:srgbClr val="CC0000"/>
                </a:solidFill>
                <a:latin typeface="Times New Roman" pitchFamily="18" charset="0"/>
              </a:rPr>
              <a:t>马吕斯定律</a:t>
            </a:r>
            <a:endParaRPr lang="zh-CN" altLang="en-US" sz="3200" b="1" dirty="0">
              <a:solidFill>
                <a:srgbClr val="000000"/>
              </a:solidFill>
              <a:latin typeface="Times New Roman" pitchFamily="18" charset="0"/>
            </a:endParaRPr>
          </a:p>
        </p:txBody>
      </p:sp>
      <p:graphicFrame>
        <p:nvGraphicFramePr>
          <p:cNvPr id="74" name="Object 3"/>
          <p:cNvGraphicFramePr>
            <a:graphicFrameLocks noChangeAspect="1"/>
          </p:cNvGraphicFramePr>
          <p:nvPr/>
        </p:nvGraphicFramePr>
        <p:xfrm>
          <a:off x="1176338" y="1628775"/>
          <a:ext cx="379412" cy="528638"/>
        </p:xfrm>
        <a:graphic>
          <a:graphicData uri="http://schemas.openxmlformats.org/presentationml/2006/ole">
            <p:oleObj spid="_x0000_s6156" name="Equation" r:id="rId13" imgW="16488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4272"/>
                                        </p:tgtEl>
                                        <p:attrNameLst>
                                          <p:attrName>style.visibility</p:attrName>
                                        </p:attrNameLst>
                                      </p:cBhvr>
                                      <p:to>
                                        <p:strVal val="visible"/>
                                      </p:to>
                                    </p:set>
                                    <p:animEffect transition="in" filter="blinds(vertical)">
                                      <p:cBhvr>
                                        <p:cTn id="17" dur="500"/>
                                        <p:tgtEl>
                                          <p:spTgt spid="542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54273"/>
                                        </p:tgtEl>
                                        <p:attrNameLst>
                                          <p:attrName>style.visibility</p:attrName>
                                        </p:attrNameLst>
                                      </p:cBhvr>
                                      <p:to>
                                        <p:strVal val="visible"/>
                                      </p:to>
                                    </p:set>
                                    <p:animEffect transition="in" filter="blinds(vertical)">
                                      <p:cBhvr>
                                        <p:cTn id="22" dur="500"/>
                                        <p:tgtEl>
                                          <p:spTgt spid="542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009"/>
                                        </p:tgtEl>
                                        <p:attrNameLst>
                                          <p:attrName>style.visibility</p:attrName>
                                        </p:attrNameLst>
                                      </p:cBhvr>
                                      <p:to>
                                        <p:strVal val="visible"/>
                                      </p:to>
                                    </p:set>
                                    <p:animEffect transition="in" filter="blinds(horizontal)">
                                      <p:cBhvr>
                                        <p:cTn id="27" dur="500"/>
                                        <p:tgtEl>
                                          <p:spTgt spid="4000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274"/>
                                        </p:tgtEl>
                                        <p:attrNameLst>
                                          <p:attrName>style.visibility</p:attrName>
                                        </p:attrNameLst>
                                      </p:cBhvr>
                                      <p:to>
                                        <p:strVal val="visible"/>
                                      </p:to>
                                    </p:set>
                                    <p:animEffect transition="in" filter="blinds(horizontal)">
                                      <p:cBhvr>
                                        <p:cTn id="32"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0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9D236E72-35EA-462E-A983-DBC76E03B20C}" type="slidenum">
              <a:rPr lang="en-US" altLang="zh-CN"/>
              <a:pPr/>
              <a:t>12</a:t>
            </a:fld>
            <a:endParaRPr lang="en-US" altLang="zh-CN"/>
          </a:p>
        </p:txBody>
      </p:sp>
      <p:graphicFrame>
        <p:nvGraphicFramePr>
          <p:cNvPr id="55296" name="Object 2048"/>
          <p:cNvGraphicFramePr>
            <a:graphicFrameLocks noChangeAspect="1"/>
          </p:cNvGraphicFramePr>
          <p:nvPr/>
        </p:nvGraphicFramePr>
        <p:xfrm>
          <a:off x="8150225" y="2743200"/>
          <a:ext cx="688975" cy="533400"/>
        </p:xfrm>
        <a:graphic>
          <a:graphicData uri="http://schemas.openxmlformats.org/presentationml/2006/ole">
            <p:oleObj spid="_x0000_s7170" name="Equation" r:id="rId3" imgW="368280" imgH="317160" progId="Equation.3">
              <p:embed/>
            </p:oleObj>
          </a:graphicData>
        </a:graphic>
      </p:graphicFrame>
      <p:sp>
        <p:nvSpPr>
          <p:cNvPr id="40963" name="Text Box 3"/>
          <p:cNvSpPr txBox="1">
            <a:spLocks noChangeArrowheads="1"/>
          </p:cNvSpPr>
          <p:nvPr/>
        </p:nvSpPr>
        <p:spPr bwMode="auto">
          <a:xfrm>
            <a:off x="530225" y="923925"/>
            <a:ext cx="8156575" cy="4228850"/>
          </a:xfrm>
          <a:prstGeom prst="rect">
            <a:avLst/>
          </a:prstGeom>
          <a:noFill/>
          <a:ln w="9525">
            <a:noFill/>
            <a:miter lim="800000"/>
            <a:headEnd/>
            <a:tailEnd/>
          </a:ln>
          <a:effectLst/>
        </p:spPr>
        <p:txBody>
          <a:bodyPr>
            <a:spAutoFit/>
          </a:bodyPr>
          <a:lstStyle/>
          <a:p>
            <a:pPr>
              <a:lnSpc>
                <a:spcPct val="120000"/>
              </a:lnSpc>
              <a:spcBef>
                <a:spcPct val="50000"/>
              </a:spcBef>
            </a:pPr>
            <a:r>
              <a:rPr lang="en-US" altLang="zh-CN" b="1" dirty="0">
                <a:solidFill>
                  <a:srgbClr val="CC0000"/>
                </a:solidFill>
                <a:latin typeface="Times New Roman" pitchFamily="18" charset="0"/>
              </a:rPr>
              <a:t>        </a:t>
            </a:r>
            <a:r>
              <a:rPr lang="en-US" altLang="zh-CN" b="1" dirty="0" smtClean="0">
                <a:solidFill>
                  <a:srgbClr val="CC0000"/>
                </a:solidFill>
                <a:latin typeface="Times New Roman" pitchFamily="18" charset="0"/>
              </a:rPr>
              <a:t>        </a:t>
            </a:r>
            <a:r>
              <a:rPr lang="zh-CN" altLang="en-US" sz="3200" b="1" dirty="0" smtClean="0">
                <a:solidFill>
                  <a:srgbClr val="CC0000"/>
                </a:solidFill>
                <a:latin typeface="Times New Roman" pitchFamily="18" charset="0"/>
              </a:rPr>
              <a:t>例</a:t>
            </a:r>
            <a:r>
              <a:rPr lang="zh-CN" altLang="en-US" sz="3200" b="1" dirty="0" smtClean="0">
                <a:solidFill>
                  <a:srgbClr val="1C1C1C"/>
                </a:solidFill>
                <a:latin typeface="Times New Roman" pitchFamily="18" charset="0"/>
              </a:rPr>
              <a:t>   </a:t>
            </a:r>
            <a:r>
              <a:rPr lang="zh-CN" altLang="en-US" sz="3200" b="1" dirty="0">
                <a:solidFill>
                  <a:srgbClr val="1C1C1C"/>
                </a:solidFill>
                <a:latin typeface="Times New Roman" pitchFamily="18" charset="0"/>
              </a:rPr>
              <a:t>有两个偏振片</a:t>
            </a:r>
            <a:r>
              <a:rPr lang="en-US" altLang="zh-CN" sz="3200" b="1" dirty="0">
                <a:solidFill>
                  <a:srgbClr val="1C1C1C"/>
                </a:solidFill>
                <a:latin typeface="宋体" charset="-122"/>
              </a:rPr>
              <a:t>,</a:t>
            </a:r>
            <a:r>
              <a:rPr lang="zh-CN" altLang="en-US" sz="3200" b="1" dirty="0">
                <a:solidFill>
                  <a:srgbClr val="1C1C1C"/>
                </a:solidFill>
                <a:latin typeface="Times New Roman" pitchFamily="18" charset="0"/>
              </a:rPr>
              <a:t>一个用作起偏器</a:t>
            </a:r>
            <a:r>
              <a:rPr lang="en-US" altLang="zh-CN" sz="3200" b="1" dirty="0">
                <a:solidFill>
                  <a:srgbClr val="1C1C1C"/>
                </a:solidFill>
                <a:latin typeface="Times New Roman" pitchFamily="18" charset="0"/>
              </a:rPr>
              <a:t>,  </a:t>
            </a:r>
            <a:r>
              <a:rPr lang="zh-CN" altLang="en-US" sz="3200" b="1" dirty="0">
                <a:solidFill>
                  <a:srgbClr val="1C1C1C"/>
                </a:solidFill>
                <a:latin typeface="Times New Roman" pitchFamily="18" charset="0"/>
              </a:rPr>
              <a:t>一个用作检偏器．当它们偏振化方向间的夹角为       时 </a:t>
            </a:r>
            <a:r>
              <a:rPr lang="en-US" altLang="zh-CN" sz="3200" b="1" dirty="0">
                <a:solidFill>
                  <a:srgbClr val="1C1C1C"/>
                </a:solidFill>
                <a:latin typeface="宋体" charset="-122"/>
              </a:rPr>
              <a:t>,</a:t>
            </a:r>
            <a:r>
              <a:rPr lang="en-US" altLang="zh-CN" sz="3200" b="1" dirty="0">
                <a:solidFill>
                  <a:srgbClr val="1C1C1C"/>
                </a:solidFill>
                <a:latin typeface="Times New Roman" pitchFamily="18" charset="0"/>
              </a:rPr>
              <a:t>  </a:t>
            </a:r>
            <a:r>
              <a:rPr lang="zh-CN" altLang="en-US" sz="3200" b="1" dirty="0">
                <a:solidFill>
                  <a:srgbClr val="1C1C1C"/>
                </a:solidFill>
                <a:latin typeface="Times New Roman" pitchFamily="18" charset="0"/>
              </a:rPr>
              <a:t>一束单色自然光穿过它们</a:t>
            </a:r>
            <a:r>
              <a:rPr lang="en-US" altLang="zh-CN" sz="3200" b="1" dirty="0">
                <a:solidFill>
                  <a:srgbClr val="1C1C1C"/>
                </a:solidFill>
                <a:latin typeface="宋体" charset="-122"/>
              </a:rPr>
              <a:t>, </a:t>
            </a:r>
            <a:r>
              <a:rPr lang="zh-CN" altLang="en-US" sz="3200" b="1" dirty="0">
                <a:solidFill>
                  <a:srgbClr val="1C1C1C"/>
                </a:solidFill>
                <a:latin typeface="Times New Roman" pitchFamily="18" charset="0"/>
              </a:rPr>
              <a:t>出射光强为     </a:t>
            </a:r>
            <a:r>
              <a:rPr lang="zh-CN" altLang="en-US" sz="3200" b="1" dirty="0" smtClean="0">
                <a:solidFill>
                  <a:srgbClr val="1C1C1C"/>
                </a:solidFill>
                <a:latin typeface="宋体" charset="-122"/>
              </a:rPr>
              <a:t>；</a:t>
            </a:r>
            <a:r>
              <a:rPr lang="zh-CN" altLang="en-US" sz="3200" b="1" dirty="0" smtClean="0">
                <a:solidFill>
                  <a:srgbClr val="1C1C1C"/>
                </a:solidFill>
                <a:latin typeface="Times New Roman" pitchFamily="18" charset="0"/>
              </a:rPr>
              <a:t>当</a:t>
            </a:r>
            <a:r>
              <a:rPr lang="zh-CN" altLang="en-US" sz="3200" b="1" dirty="0">
                <a:solidFill>
                  <a:srgbClr val="1C1C1C"/>
                </a:solidFill>
                <a:latin typeface="Times New Roman" pitchFamily="18" charset="0"/>
              </a:rPr>
              <a:t>它们偏振化方向间的夹角为       时，另一束单色自然光穿过它们 </a:t>
            </a:r>
            <a:r>
              <a:rPr lang="en-US" altLang="zh-CN" sz="3200" b="1" dirty="0">
                <a:solidFill>
                  <a:srgbClr val="1C1C1C"/>
                </a:solidFill>
                <a:latin typeface="宋体" charset="-122"/>
              </a:rPr>
              <a:t>, </a:t>
            </a:r>
            <a:r>
              <a:rPr lang="en-US" altLang="zh-CN" sz="3200" b="1" dirty="0">
                <a:solidFill>
                  <a:srgbClr val="1C1C1C"/>
                </a:solidFill>
                <a:latin typeface="Times New Roman" pitchFamily="18" charset="0"/>
              </a:rPr>
              <a:t> </a:t>
            </a:r>
            <a:r>
              <a:rPr lang="zh-CN" altLang="en-US" sz="3200" b="1" dirty="0">
                <a:solidFill>
                  <a:srgbClr val="1C1C1C"/>
                </a:solidFill>
                <a:latin typeface="Times New Roman" pitchFamily="18" charset="0"/>
              </a:rPr>
              <a:t>出射光强为    </a:t>
            </a:r>
            <a:r>
              <a:rPr lang="zh-CN" altLang="en-US" sz="3200" b="1" dirty="0">
                <a:solidFill>
                  <a:srgbClr val="1C1C1C"/>
                </a:solidFill>
                <a:latin typeface="宋体" charset="-122"/>
              </a:rPr>
              <a:t> </a:t>
            </a:r>
            <a:r>
              <a:rPr lang="en-US" altLang="zh-CN" sz="3200" b="1" dirty="0">
                <a:solidFill>
                  <a:srgbClr val="1C1C1C"/>
                </a:solidFill>
                <a:latin typeface="宋体" charset="-122"/>
              </a:rPr>
              <a:t>,</a:t>
            </a:r>
            <a:r>
              <a:rPr lang="en-US" altLang="zh-CN" sz="3200" b="1" dirty="0">
                <a:solidFill>
                  <a:srgbClr val="1C1C1C"/>
                </a:solidFill>
                <a:latin typeface="Times New Roman" pitchFamily="18" charset="0"/>
              </a:rPr>
              <a:t> </a:t>
            </a:r>
            <a:r>
              <a:rPr lang="zh-CN" altLang="en-US" sz="3200" b="1" dirty="0">
                <a:solidFill>
                  <a:srgbClr val="1C1C1C"/>
                </a:solidFill>
                <a:latin typeface="Times New Roman" pitchFamily="18" charset="0"/>
              </a:rPr>
              <a:t>且                 </a:t>
            </a:r>
            <a:r>
              <a:rPr lang="en-US" altLang="zh-CN" sz="3200" b="1" dirty="0">
                <a:solidFill>
                  <a:srgbClr val="1C1C1C"/>
                </a:solidFill>
                <a:latin typeface="Times New Roman" pitchFamily="18" charset="0"/>
              </a:rPr>
              <a:t>.  </a:t>
            </a:r>
            <a:r>
              <a:rPr lang="zh-CN" altLang="en-US" sz="3200" b="1" dirty="0">
                <a:solidFill>
                  <a:srgbClr val="1C1C1C"/>
                </a:solidFill>
                <a:latin typeface="Times New Roman" pitchFamily="18" charset="0"/>
              </a:rPr>
              <a:t>求两束单色自然光的强度之比 </a:t>
            </a:r>
            <a:r>
              <a:rPr lang="en-US" altLang="zh-CN" sz="3200" b="1" dirty="0">
                <a:solidFill>
                  <a:srgbClr val="1C1C1C"/>
                </a:solidFill>
                <a:latin typeface="Times New Roman" pitchFamily="18" charset="0"/>
              </a:rPr>
              <a:t>.</a:t>
            </a:r>
          </a:p>
        </p:txBody>
      </p:sp>
      <p:graphicFrame>
        <p:nvGraphicFramePr>
          <p:cNvPr id="55297" name="Object 2049"/>
          <p:cNvGraphicFramePr>
            <a:graphicFrameLocks noChangeAspect="1"/>
          </p:cNvGraphicFramePr>
          <p:nvPr/>
        </p:nvGraphicFramePr>
        <p:xfrm>
          <a:off x="1043608" y="2132856"/>
          <a:ext cx="688975" cy="533400"/>
        </p:xfrm>
        <a:graphic>
          <a:graphicData uri="http://schemas.openxmlformats.org/presentationml/2006/ole">
            <p:oleObj spid="_x0000_s7171" name="Equation" r:id="rId4" imgW="368280" imgH="317160" progId="Equation.3">
              <p:embed/>
            </p:oleObj>
          </a:graphicData>
        </a:graphic>
      </p:graphicFrame>
      <p:graphicFrame>
        <p:nvGraphicFramePr>
          <p:cNvPr id="55298" name="Object 2050"/>
          <p:cNvGraphicFramePr>
            <a:graphicFrameLocks noChangeAspect="1"/>
          </p:cNvGraphicFramePr>
          <p:nvPr/>
        </p:nvGraphicFramePr>
        <p:xfrm>
          <a:off x="1885950" y="2801938"/>
          <a:ext cx="400050" cy="525462"/>
        </p:xfrm>
        <a:graphic>
          <a:graphicData uri="http://schemas.openxmlformats.org/presentationml/2006/ole">
            <p:oleObj spid="_x0000_s7172" name="Equation" r:id="rId5" imgW="215640" imgH="317160" progId="Equation.3">
              <p:embed/>
            </p:oleObj>
          </a:graphicData>
        </a:graphic>
      </p:graphicFrame>
      <p:graphicFrame>
        <p:nvGraphicFramePr>
          <p:cNvPr id="55299" name="Object 2051"/>
          <p:cNvGraphicFramePr>
            <a:graphicFrameLocks noChangeAspect="1"/>
          </p:cNvGraphicFramePr>
          <p:nvPr/>
        </p:nvGraphicFramePr>
        <p:xfrm>
          <a:off x="1104900" y="4000500"/>
          <a:ext cx="577850" cy="527050"/>
        </p:xfrm>
        <a:graphic>
          <a:graphicData uri="http://schemas.openxmlformats.org/presentationml/2006/ole">
            <p:oleObj spid="_x0000_s7173" name="Equation" r:id="rId6" imgW="241200" imgH="317160" progId="Equation.3">
              <p:embed/>
            </p:oleObj>
          </a:graphicData>
        </a:graphic>
      </p:graphicFrame>
      <p:graphicFrame>
        <p:nvGraphicFramePr>
          <p:cNvPr id="55300" name="Object 2052"/>
          <p:cNvGraphicFramePr>
            <a:graphicFrameLocks noChangeAspect="1"/>
          </p:cNvGraphicFramePr>
          <p:nvPr/>
        </p:nvGraphicFramePr>
        <p:xfrm>
          <a:off x="2590800" y="3949700"/>
          <a:ext cx="1295400" cy="536575"/>
        </p:xfrm>
        <a:graphic>
          <a:graphicData uri="http://schemas.openxmlformats.org/presentationml/2006/ole">
            <p:oleObj spid="_x0000_s7174" name="Equation" r:id="rId7" imgW="685800" imgH="31716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30E26DEC-10EF-4244-9B04-C830CBC2586D}" type="slidenum">
              <a:rPr lang="en-US" altLang="zh-CN"/>
              <a:pPr/>
              <a:t>13</a:t>
            </a:fld>
            <a:endParaRPr lang="en-US" altLang="zh-CN"/>
          </a:p>
        </p:txBody>
      </p:sp>
      <p:sp>
        <p:nvSpPr>
          <p:cNvPr id="47116" name="Text Box 12"/>
          <p:cNvSpPr txBox="1">
            <a:spLocks noChangeArrowheads="1"/>
          </p:cNvSpPr>
          <p:nvPr/>
        </p:nvSpPr>
        <p:spPr bwMode="auto">
          <a:xfrm>
            <a:off x="251520" y="1340768"/>
            <a:ext cx="8359080" cy="584775"/>
          </a:xfrm>
          <a:prstGeom prst="rect">
            <a:avLst/>
          </a:prstGeom>
          <a:noFill/>
          <a:ln w="9525">
            <a:noFill/>
            <a:miter lim="800000"/>
            <a:headEnd/>
            <a:tailEnd/>
          </a:ln>
          <a:effectLst/>
        </p:spPr>
        <p:txBody>
          <a:bodyPr wrap="square">
            <a:spAutoFit/>
          </a:bodyPr>
          <a:lstStyle/>
          <a:p>
            <a:pPr>
              <a:spcBef>
                <a:spcPct val="50000"/>
              </a:spcBef>
            </a:pPr>
            <a:r>
              <a:rPr lang="en-US" altLang="zh-CN" b="1" dirty="0">
                <a:solidFill>
                  <a:srgbClr val="CC0000"/>
                </a:solidFill>
                <a:latin typeface="Times New Roman" pitchFamily="18" charset="0"/>
              </a:rPr>
              <a:t>  </a:t>
            </a:r>
            <a:r>
              <a:rPr lang="zh-CN" altLang="en-US" sz="3200" b="1" dirty="0" smtClean="0">
                <a:solidFill>
                  <a:srgbClr val="CC0000"/>
                </a:solidFill>
                <a:latin typeface="Times New Roman" pitchFamily="18" charset="0"/>
              </a:rPr>
              <a:t>解</a:t>
            </a:r>
            <a:r>
              <a:rPr lang="zh-CN" altLang="en-US" sz="3200" b="1" dirty="0" smtClean="0">
                <a:solidFill>
                  <a:srgbClr val="1C1C1C"/>
                </a:solidFill>
                <a:latin typeface="Times New Roman" pitchFamily="18" charset="0"/>
              </a:rPr>
              <a:t>   </a:t>
            </a:r>
            <a:r>
              <a:rPr lang="zh-CN" altLang="en-US" sz="3200" b="1" dirty="0">
                <a:solidFill>
                  <a:srgbClr val="1C1C1C"/>
                </a:solidFill>
                <a:latin typeface="Times New Roman" pitchFamily="18" charset="0"/>
              </a:rPr>
              <a:t>设两束单色自然光的强度分别为</a:t>
            </a:r>
            <a:r>
              <a:rPr lang="en-US" altLang="zh-CN" sz="3200" i="1" dirty="0">
                <a:solidFill>
                  <a:srgbClr val="1C1C1C"/>
                </a:solidFill>
                <a:latin typeface="Times New Roman" pitchFamily="18" charset="0"/>
              </a:rPr>
              <a:t>I</a:t>
            </a:r>
            <a:r>
              <a:rPr lang="en-US" altLang="zh-CN" sz="3200" baseline="-25000" dirty="0">
                <a:solidFill>
                  <a:srgbClr val="1C1C1C"/>
                </a:solidFill>
                <a:latin typeface="Times New Roman" pitchFamily="18" charset="0"/>
              </a:rPr>
              <a:t>10</a:t>
            </a:r>
            <a:r>
              <a:rPr lang="en-US" altLang="zh-CN" sz="3200" b="1" i="1" dirty="0">
                <a:solidFill>
                  <a:srgbClr val="1C1C1C"/>
                </a:solidFill>
                <a:latin typeface="Times New Roman" pitchFamily="18" charset="0"/>
              </a:rPr>
              <a:t> </a:t>
            </a:r>
            <a:r>
              <a:rPr lang="zh-CN" altLang="en-US" sz="3200" b="1" dirty="0">
                <a:solidFill>
                  <a:srgbClr val="1C1C1C"/>
                </a:solidFill>
                <a:latin typeface="Times New Roman" pitchFamily="18" charset="0"/>
              </a:rPr>
              <a:t>和 </a:t>
            </a:r>
            <a:r>
              <a:rPr lang="en-US" altLang="zh-CN" sz="3200" i="1" dirty="0">
                <a:solidFill>
                  <a:srgbClr val="1C1C1C"/>
                </a:solidFill>
                <a:latin typeface="Times New Roman" pitchFamily="18" charset="0"/>
              </a:rPr>
              <a:t>I</a:t>
            </a:r>
            <a:r>
              <a:rPr lang="en-US" altLang="zh-CN" sz="3200" baseline="-25000" dirty="0">
                <a:solidFill>
                  <a:srgbClr val="1C1C1C"/>
                </a:solidFill>
                <a:latin typeface="Times New Roman" pitchFamily="18" charset="0"/>
              </a:rPr>
              <a:t>20</a:t>
            </a:r>
            <a:r>
              <a:rPr lang="en-US" altLang="zh-CN" sz="3200" b="1" dirty="0">
                <a:solidFill>
                  <a:srgbClr val="1C1C1C"/>
                </a:solidFill>
                <a:latin typeface="Times New Roman" pitchFamily="18" charset="0"/>
              </a:rPr>
              <a:t> .  </a:t>
            </a:r>
          </a:p>
        </p:txBody>
      </p:sp>
      <p:grpSp>
        <p:nvGrpSpPr>
          <p:cNvPr id="2" name="Group 23"/>
          <p:cNvGrpSpPr>
            <a:grpSpLocks/>
          </p:cNvGrpSpPr>
          <p:nvPr/>
        </p:nvGrpSpPr>
        <p:grpSpPr bwMode="auto">
          <a:xfrm>
            <a:off x="1447800" y="2011363"/>
            <a:ext cx="7086600" cy="1036637"/>
            <a:chOff x="912" y="1267"/>
            <a:chExt cx="4464" cy="653"/>
          </a:xfrm>
        </p:grpSpPr>
        <p:sp>
          <p:nvSpPr>
            <p:cNvPr id="47118" name="Text Box 14"/>
            <p:cNvSpPr txBox="1">
              <a:spLocks noChangeArrowheads="1"/>
            </p:cNvSpPr>
            <p:nvPr/>
          </p:nvSpPr>
          <p:spPr bwMode="auto">
            <a:xfrm>
              <a:off x="912" y="1392"/>
              <a:ext cx="4464" cy="365"/>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1C1C1C"/>
                  </a:solidFill>
                  <a:latin typeface="Times New Roman" pitchFamily="18" charset="0"/>
                </a:rPr>
                <a:t>经过起偏器后光强分别为        和</a:t>
              </a:r>
            </a:p>
          </p:txBody>
        </p:sp>
        <p:grpSp>
          <p:nvGrpSpPr>
            <p:cNvPr id="3" name="Group 15"/>
            <p:cNvGrpSpPr>
              <a:grpSpLocks/>
            </p:cNvGrpSpPr>
            <p:nvPr/>
          </p:nvGrpSpPr>
          <p:grpSpPr bwMode="auto">
            <a:xfrm>
              <a:off x="3925" y="1267"/>
              <a:ext cx="1115" cy="653"/>
              <a:chOff x="2917" y="2256"/>
              <a:chExt cx="1115" cy="653"/>
            </a:xfrm>
          </p:grpSpPr>
          <p:graphicFrame>
            <p:nvGraphicFramePr>
              <p:cNvPr id="56323" name="Object 3"/>
              <p:cNvGraphicFramePr>
                <a:graphicFrameLocks noChangeAspect="1"/>
              </p:cNvGraphicFramePr>
              <p:nvPr/>
            </p:nvGraphicFramePr>
            <p:xfrm>
              <a:off x="3623" y="2256"/>
              <a:ext cx="409" cy="653"/>
            </p:xfrm>
            <a:graphic>
              <a:graphicData uri="http://schemas.openxmlformats.org/presentationml/2006/ole">
                <p:oleObj spid="_x0000_s8197" name="Equation" r:id="rId3" imgW="380880" imgH="609480" progId="Equation.3">
                  <p:embed/>
                </p:oleObj>
              </a:graphicData>
            </a:graphic>
          </p:graphicFrame>
          <p:graphicFrame>
            <p:nvGraphicFramePr>
              <p:cNvPr id="56324" name="Object 4"/>
              <p:cNvGraphicFramePr>
                <a:graphicFrameLocks noChangeAspect="1"/>
              </p:cNvGraphicFramePr>
              <p:nvPr/>
            </p:nvGraphicFramePr>
            <p:xfrm>
              <a:off x="2917" y="2256"/>
              <a:ext cx="395" cy="653"/>
            </p:xfrm>
            <a:graphic>
              <a:graphicData uri="http://schemas.openxmlformats.org/presentationml/2006/ole">
                <p:oleObj spid="_x0000_s8198" name="Equation" r:id="rId4" imgW="368280" imgH="609480" progId="Equation.3">
                  <p:embed/>
                </p:oleObj>
              </a:graphicData>
            </a:graphic>
          </p:graphicFrame>
        </p:grpSp>
      </p:grpSp>
      <p:sp>
        <p:nvSpPr>
          <p:cNvPr id="47123" name="Rectangle 19"/>
          <p:cNvSpPr>
            <a:spLocks noChangeArrowheads="1"/>
          </p:cNvSpPr>
          <p:nvPr/>
        </p:nvSpPr>
        <p:spPr bwMode="auto">
          <a:xfrm>
            <a:off x="1447800" y="2971800"/>
            <a:ext cx="2895600" cy="579438"/>
          </a:xfrm>
          <a:prstGeom prst="rect">
            <a:avLst/>
          </a:prstGeom>
          <a:noFill/>
          <a:ln w="9525">
            <a:noFill/>
            <a:miter lim="800000"/>
            <a:headEnd/>
            <a:tailEnd/>
          </a:ln>
          <a:effectLst/>
        </p:spPr>
        <p:txBody>
          <a:bodyPr>
            <a:spAutoFit/>
          </a:bodyPr>
          <a:lstStyle/>
          <a:p>
            <a:r>
              <a:rPr lang="zh-CN" altLang="en-US" sz="3200" b="1" dirty="0">
                <a:solidFill>
                  <a:srgbClr val="1C1C1C"/>
                </a:solidFill>
                <a:latin typeface="Times New Roman" pitchFamily="18" charset="0"/>
              </a:rPr>
              <a:t>经过检偏器后</a:t>
            </a:r>
          </a:p>
        </p:txBody>
      </p:sp>
      <p:graphicFrame>
        <p:nvGraphicFramePr>
          <p:cNvPr id="56320" name="Object 0"/>
          <p:cNvGraphicFramePr>
            <a:graphicFrameLocks noChangeAspect="1"/>
          </p:cNvGraphicFramePr>
          <p:nvPr/>
        </p:nvGraphicFramePr>
        <p:xfrm>
          <a:off x="2133600" y="3581400"/>
          <a:ext cx="2514600" cy="984250"/>
        </p:xfrm>
        <a:graphic>
          <a:graphicData uri="http://schemas.openxmlformats.org/presentationml/2006/ole">
            <p:oleObj spid="_x0000_s8194" name="Equation" r:id="rId5" imgW="1650960" imgH="609480" progId="Equation.3">
              <p:embed/>
            </p:oleObj>
          </a:graphicData>
        </a:graphic>
      </p:graphicFrame>
      <p:graphicFrame>
        <p:nvGraphicFramePr>
          <p:cNvPr id="56321" name="Object 1"/>
          <p:cNvGraphicFramePr>
            <a:graphicFrameLocks noChangeAspect="1"/>
          </p:cNvGraphicFramePr>
          <p:nvPr/>
        </p:nvGraphicFramePr>
        <p:xfrm>
          <a:off x="5334000" y="3581400"/>
          <a:ext cx="2438400" cy="984250"/>
        </p:xfrm>
        <a:graphic>
          <a:graphicData uri="http://schemas.openxmlformats.org/presentationml/2006/ole">
            <p:oleObj spid="_x0000_s8195" name="Equation" r:id="rId6" imgW="1714320" imgH="609480" progId="Equation.3">
              <p:embed/>
            </p:oleObj>
          </a:graphicData>
        </a:graphic>
      </p:graphicFrame>
      <p:graphicFrame>
        <p:nvGraphicFramePr>
          <p:cNvPr id="56322" name="Object 2"/>
          <p:cNvGraphicFramePr>
            <a:graphicFrameLocks noChangeAspect="1"/>
          </p:cNvGraphicFramePr>
          <p:nvPr/>
        </p:nvGraphicFramePr>
        <p:xfrm>
          <a:off x="1981200" y="4648200"/>
          <a:ext cx="5181600" cy="1182688"/>
        </p:xfrm>
        <a:graphic>
          <a:graphicData uri="http://schemas.openxmlformats.org/presentationml/2006/ole">
            <p:oleObj spid="_x0000_s8196" name="Equation" r:id="rId7" imgW="3174840" imgH="7365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blinds(horizontal)">
                                      <p:cBhvr>
                                        <p:cTn id="7" dur="500"/>
                                        <p:tgtEl>
                                          <p:spTgt spid="47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23"/>
                                        </p:tgtEl>
                                        <p:attrNameLst>
                                          <p:attrName>style.visibility</p:attrName>
                                        </p:attrNameLst>
                                      </p:cBhvr>
                                      <p:to>
                                        <p:strVal val="visible"/>
                                      </p:to>
                                    </p:set>
                                    <p:animEffect transition="in" filter="blinds(horizontal)">
                                      <p:cBhvr>
                                        <p:cTn id="17" dur="500"/>
                                        <p:tgtEl>
                                          <p:spTgt spid="471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320"/>
                                        </p:tgtEl>
                                        <p:attrNameLst>
                                          <p:attrName>style.visibility</p:attrName>
                                        </p:attrNameLst>
                                      </p:cBhvr>
                                      <p:to>
                                        <p:strVal val="visible"/>
                                      </p:to>
                                    </p:set>
                                    <p:animEffect transition="in" filter="blinds(horizontal)">
                                      <p:cBhvr>
                                        <p:cTn id="22" dur="500"/>
                                        <p:tgtEl>
                                          <p:spTgt spid="563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321"/>
                                        </p:tgtEl>
                                        <p:attrNameLst>
                                          <p:attrName>style.visibility</p:attrName>
                                        </p:attrNameLst>
                                      </p:cBhvr>
                                      <p:to>
                                        <p:strVal val="visible"/>
                                      </p:to>
                                    </p:set>
                                    <p:animEffect transition="in" filter="blinds(horizontal)">
                                      <p:cBhvr>
                                        <p:cTn id="27" dur="500"/>
                                        <p:tgtEl>
                                          <p:spTgt spid="563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322"/>
                                        </p:tgtEl>
                                        <p:attrNameLst>
                                          <p:attrName>style.visibility</p:attrName>
                                        </p:attrNameLst>
                                      </p:cBhvr>
                                      <p:to>
                                        <p:strVal val="visible"/>
                                      </p:to>
                                    </p:set>
                                    <p:animEffect transition="in" filter="blinds(horizontal)">
                                      <p:cBhvr>
                                        <p:cTn id="32"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6" grpId="0" autoUpdateAnimBg="0"/>
      <p:bldP spid="4712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1"/>
          <p:cNvSpPr>
            <a:spLocks noGrp="1"/>
          </p:cNvSpPr>
          <p:nvPr>
            <p:ph type="sldNum" sz="quarter" idx="10"/>
          </p:nvPr>
        </p:nvSpPr>
        <p:spPr/>
        <p:txBody>
          <a:bodyPr/>
          <a:lstStyle/>
          <a:p>
            <a:fld id="{2B74BDCA-160D-462D-89BA-2F453E4B7B7F}" type="slidenum">
              <a:rPr lang="en-US" altLang="zh-CN"/>
              <a:pPr/>
              <a:t>14</a:t>
            </a:fld>
            <a:endParaRPr lang="en-US" altLang="zh-CN"/>
          </a:p>
        </p:txBody>
      </p:sp>
      <p:sp>
        <p:nvSpPr>
          <p:cNvPr id="34835" name="Text Box 19"/>
          <p:cNvSpPr txBox="1">
            <a:spLocks noChangeArrowheads="1"/>
          </p:cNvSpPr>
          <p:nvPr/>
        </p:nvSpPr>
        <p:spPr bwMode="auto">
          <a:xfrm>
            <a:off x="4572000" y="2930525"/>
            <a:ext cx="4267200" cy="12604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入射面    </a:t>
            </a:r>
            <a:r>
              <a:rPr lang="zh-CN" altLang="en-US" sz="3200" b="1">
                <a:solidFill>
                  <a:srgbClr val="000000"/>
                </a:solidFill>
                <a:latin typeface="Times New Roman" pitchFamily="18" charset="0"/>
              </a:rPr>
              <a:t>入射光线和法线所成的平面 </a:t>
            </a:r>
            <a:r>
              <a:rPr lang="en-US" altLang="zh-CN" sz="3200" b="1">
                <a:solidFill>
                  <a:srgbClr val="000000"/>
                </a:solidFill>
                <a:latin typeface="Times New Roman" pitchFamily="18" charset="0"/>
              </a:rPr>
              <a:t>.</a:t>
            </a:r>
          </a:p>
        </p:txBody>
      </p:sp>
      <p:sp>
        <p:nvSpPr>
          <p:cNvPr id="34836" name="Text Box 20"/>
          <p:cNvSpPr txBox="1">
            <a:spLocks noChangeArrowheads="1"/>
          </p:cNvSpPr>
          <p:nvPr/>
        </p:nvSpPr>
        <p:spPr bwMode="auto">
          <a:xfrm>
            <a:off x="762000" y="4454525"/>
            <a:ext cx="7924800" cy="1260475"/>
          </a:xfrm>
          <a:prstGeom prst="rect">
            <a:avLst/>
          </a:prstGeom>
          <a:noFill/>
          <a:ln w="9525">
            <a:noFill/>
            <a:miter lim="800000"/>
            <a:headEnd/>
            <a:tailEnd/>
          </a:ln>
          <a:effectLst/>
        </p:spPr>
        <p:txBody>
          <a:bodyPr>
            <a:spAutoFit/>
          </a:bodyPr>
          <a:lstStyle/>
          <a:p>
            <a:pPr>
              <a:lnSpc>
                <a:spcPct val="120000"/>
              </a:lnSpc>
              <a:spcBef>
                <a:spcPct val="50000"/>
              </a:spcBef>
              <a:buFontTx/>
              <a:buBlip>
                <a:blip r:embed="rId3"/>
              </a:buBlip>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反射光    </a:t>
            </a:r>
            <a:r>
              <a:rPr lang="zh-CN" altLang="en-US" sz="3200" b="1">
                <a:solidFill>
                  <a:srgbClr val="000066"/>
                </a:solidFill>
                <a:latin typeface="Times New Roman" pitchFamily="18" charset="0"/>
              </a:rPr>
              <a:t>部分</a:t>
            </a:r>
            <a:r>
              <a:rPr lang="zh-CN" altLang="en-US" sz="3200" b="1">
                <a:solidFill>
                  <a:srgbClr val="000000"/>
                </a:solidFill>
                <a:latin typeface="Times New Roman" pitchFamily="18" charset="0"/>
              </a:rPr>
              <a:t>偏振光，垂直于入射面的振动大于平行于入射面的振动 </a:t>
            </a:r>
            <a:r>
              <a:rPr lang="en-US" altLang="zh-CN" sz="3200" b="1">
                <a:solidFill>
                  <a:srgbClr val="000000"/>
                </a:solidFill>
                <a:latin typeface="Times New Roman" pitchFamily="18" charset="0"/>
              </a:rPr>
              <a:t>.</a:t>
            </a:r>
          </a:p>
        </p:txBody>
      </p:sp>
      <p:sp>
        <p:nvSpPr>
          <p:cNvPr id="34862" name="Text Box 46"/>
          <p:cNvSpPr txBox="1">
            <a:spLocks noChangeArrowheads="1"/>
          </p:cNvSpPr>
          <p:nvPr/>
        </p:nvSpPr>
        <p:spPr bwMode="auto">
          <a:xfrm>
            <a:off x="5029200" y="1244600"/>
            <a:ext cx="2590800" cy="141922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lnSpc>
                <a:spcPct val="120000"/>
              </a:lnSpc>
              <a:spcBef>
                <a:spcPct val="50000"/>
              </a:spcBef>
            </a:pPr>
            <a:r>
              <a:rPr lang="zh-CN" altLang="en-US" sz="3600" b="1">
                <a:solidFill>
                  <a:srgbClr val="1C1C1C"/>
                </a:solidFill>
                <a:latin typeface="Times New Roman" pitchFamily="18" charset="0"/>
              </a:rPr>
              <a:t>光反射与折射时的偏振</a:t>
            </a:r>
          </a:p>
        </p:txBody>
      </p:sp>
      <p:grpSp>
        <p:nvGrpSpPr>
          <p:cNvPr id="2" name="Group 2"/>
          <p:cNvGrpSpPr>
            <a:grpSpLocks/>
          </p:cNvGrpSpPr>
          <p:nvPr/>
        </p:nvGrpSpPr>
        <p:grpSpPr bwMode="auto">
          <a:xfrm>
            <a:off x="762000" y="958850"/>
            <a:ext cx="3886200" cy="3352800"/>
            <a:chOff x="288" y="604"/>
            <a:chExt cx="2448" cy="2112"/>
          </a:xfrm>
        </p:grpSpPr>
        <p:sp>
          <p:nvSpPr>
            <p:cNvPr id="34819" name="Rectangle 3"/>
            <p:cNvSpPr>
              <a:spLocks noChangeArrowheads="1"/>
            </p:cNvSpPr>
            <p:nvPr/>
          </p:nvSpPr>
          <p:spPr bwMode="auto">
            <a:xfrm>
              <a:off x="288" y="604"/>
              <a:ext cx="2304" cy="2112"/>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4820" name="Text Box 4"/>
            <p:cNvSpPr txBox="1">
              <a:spLocks noChangeArrowheads="1"/>
            </p:cNvSpPr>
            <p:nvPr/>
          </p:nvSpPr>
          <p:spPr bwMode="auto">
            <a:xfrm>
              <a:off x="1920" y="1344"/>
              <a:ext cx="816"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1C1C1C"/>
                  </a:solidFill>
                  <a:latin typeface="Times New Roman" pitchFamily="18" charset="0"/>
                </a:rPr>
                <a:t>空气</a:t>
              </a:r>
            </a:p>
          </p:txBody>
        </p:sp>
      </p:grpSp>
      <p:grpSp>
        <p:nvGrpSpPr>
          <p:cNvPr id="3" name="Group 5"/>
          <p:cNvGrpSpPr>
            <a:grpSpLocks/>
          </p:cNvGrpSpPr>
          <p:nvPr/>
        </p:nvGrpSpPr>
        <p:grpSpPr bwMode="auto">
          <a:xfrm>
            <a:off x="2439988" y="1635125"/>
            <a:ext cx="2058987" cy="955675"/>
            <a:chOff x="1345" y="988"/>
            <a:chExt cx="1297" cy="602"/>
          </a:xfrm>
        </p:grpSpPr>
        <p:sp>
          <p:nvSpPr>
            <p:cNvPr id="34822" name="Line 6"/>
            <p:cNvSpPr>
              <a:spLocks noChangeShapeType="1"/>
            </p:cNvSpPr>
            <p:nvPr/>
          </p:nvSpPr>
          <p:spPr bwMode="auto">
            <a:xfrm rot="-23753489">
              <a:off x="1345" y="1275"/>
              <a:ext cx="1297" cy="14"/>
            </a:xfrm>
            <a:prstGeom prst="line">
              <a:avLst/>
            </a:prstGeom>
            <a:noFill/>
            <a:ln w="28575">
              <a:solidFill>
                <a:srgbClr val="FF3300"/>
              </a:solidFill>
              <a:round/>
              <a:headEnd/>
              <a:tailEnd type="triangle" w="sm" len="lg"/>
            </a:ln>
            <a:effectLst/>
          </p:spPr>
          <p:txBody>
            <a:bodyPr wrap="none" anchor="ctr"/>
            <a:lstStyle/>
            <a:p>
              <a:endParaRPr lang="zh-CN" altLang="en-US"/>
            </a:p>
          </p:txBody>
        </p:sp>
        <p:sp>
          <p:nvSpPr>
            <p:cNvPr id="34823" name="Line 7"/>
            <p:cNvSpPr>
              <a:spLocks noChangeShapeType="1"/>
            </p:cNvSpPr>
            <p:nvPr/>
          </p:nvSpPr>
          <p:spPr bwMode="auto">
            <a:xfrm rot="-23753489">
              <a:off x="1827" y="1264"/>
              <a:ext cx="0" cy="251"/>
            </a:xfrm>
            <a:prstGeom prst="line">
              <a:avLst/>
            </a:prstGeom>
            <a:noFill/>
            <a:ln w="28575">
              <a:solidFill>
                <a:srgbClr val="FF3300"/>
              </a:solidFill>
              <a:round/>
              <a:headEnd/>
              <a:tailEnd type="none" w="sm" len="lg"/>
            </a:ln>
            <a:effectLst/>
          </p:spPr>
          <p:txBody>
            <a:bodyPr wrap="none" anchor="ctr"/>
            <a:lstStyle/>
            <a:p>
              <a:endParaRPr lang="zh-CN" altLang="en-US"/>
            </a:p>
          </p:txBody>
        </p:sp>
        <p:sp>
          <p:nvSpPr>
            <p:cNvPr id="34824" name="Line 8"/>
            <p:cNvSpPr>
              <a:spLocks noChangeShapeType="1"/>
            </p:cNvSpPr>
            <p:nvPr/>
          </p:nvSpPr>
          <p:spPr bwMode="auto">
            <a:xfrm rot="-23753489">
              <a:off x="2138" y="1039"/>
              <a:ext cx="0" cy="251"/>
            </a:xfrm>
            <a:prstGeom prst="line">
              <a:avLst/>
            </a:prstGeom>
            <a:noFill/>
            <a:ln w="28575">
              <a:solidFill>
                <a:srgbClr val="FF3300"/>
              </a:solidFill>
              <a:round/>
              <a:headEnd/>
              <a:tailEnd type="none" w="sm" len="lg"/>
            </a:ln>
            <a:effectLst/>
          </p:spPr>
          <p:txBody>
            <a:bodyPr wrap="none" anchor="ctr"/>
            <a:lstStyle/>
            <a:p>
              <a:endParaRPr lang="zh-CN" altLang="en-US"/>
            </a:p>
          </p:txBody>
        </p:sp>
        <p:sp>
          <p:nvSpPr>
            <p:cNvPr id="34825" name="Oval 9"/>
            <p:cNvSpPr>
              <a:spLocks noChangeArrowheads="1"/>
            </p:cNvSpPr>
            <p:nvPr/>
          </p:nvSpPr>
          <p:spPr bwMode="auto">
            <a:xfrm rot="-23753489">
              <a:off x="1561" y="1527"/>
              <a:ext cx="64" cy="63"/>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34826" name="Oval 10"/>
            <p:cNvSpPr>
              <a:spLocks noChangeArrowheads="1"/>
            </p:cNvSpPr>
            <p:nvPr/>
          </p:nvSpPr>
          <p:spPr bwMode="auto">
            <a:xfrm rot="-23753489">
              <a:off x="1717" y="1414"/>
              <a:ext cx="64" cy="63"/>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34827" name="Oval 11"/>
            <p:cNvSpPr>
              <a:spLocks noChangeArrowheads="1"/>
            </p:cNvSpPr>
            <p:nvPr/>
          </p:nvSpPr>
          <p:spPr bwMode="auto">
            <a:xfrm rot="-23753489">
              <a:off x="1873" y="1302"/>
              <a:ext cx="64" cy="63"/>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34828" name="Oval 12"/>
            <p:cNvSpPr>
              <a:spLocks noChangeArrowheads="1"/>
            </p:cNvSpPr>
            <p:nvPr/>
          </p:nvSpPr>
          <p:spPr bwMode="auto">
            <a:xfrm rot="-23753489">
              <a:off x="2028" y="1189"/>
              <a:ext cx="64" cy="63"/>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34829" name="Oval 13"/>
            <p:cNvSpPr>
              <a:spLocks noChangeArrowheads="1"/>
            </p:cNvSpPr>
            <p:nvPr/>
          </p:nvSpPr>
          <p:spPr bwMode="auto">
            <a:xfrm rot="-23753489">
              <a:off x="2185" y="1076"/>
              <a:ext cx="64" cy="63"/>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34830" name="Oval 14"/>
            <p:cNvSpPr>
              <a:spLocks noChangeArrowheads="1"/>
            </p:cNvSpPr>
            <p:nvPr/>
          </p:nvSpPr>
          <p:spPr bwMode="auto">
            <a:xfrm rot="-23753489">
              <a:off x="2311" y="988"/>
              <a:ext cx="64" cy="63"/>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34831" name="Arc 15"/>
            <p:cNvSpPr>
              <a:spLocks/>
            </p:cNvSpPr>
            <p:nvPr/>
          </p:nvSpPr>
          <p:spPr bwMode="auto">
            <a:xfrm rot="9220608" flipH="1" flipV="1">
              <a:off x="1506" y="1244"/>
              <a:ext cx="171" cy="295"/>
            </a:xfrm>
            <a:custGeom>
              <a:avLst/>
              <a:gdLst>
                <a:gd name="G0" fmla="+- 7207 0 0"/>
                <a:gd name="G1" fmla="+- 21600 0 0"/>
                <a:gd name="G2" fmla="+- 21600 0 0"/>
                <a:gd name="T0" fmla="*/ 0 w 28807"/>
                <a:gd name="T1" fmla="*/ 1238 h 28693"/>
                <a:gd name="T2" fmla="*/ 27609 w 28807"/>
                <a:gd name="T3" fmla="*/ 28693 h 28693"/>
                <a:gd name="T4" fmla="*/ 7207 w 28807"/>
                <a:gd name="T5" fmla="*/ 21600 h 28693"/>
              </a:gdLst>
              <a:ahLst/>
              <a:cxnLst>
                <a:cxn ang="0">
                  <a:pos x="T0" y="T1"/>
                </a:cxn>
                <a:cxn ang="0">
                  <a:pos x="T2" y="T3"/>
                </a:cxn>
                <a:cxn ang="0">
                  <a:pos x="T4" y="T5"/>
                </a:cxn>
              </a:cxnLst>
              <a:rect l="0" t="0" r="r" b="b"/>
              <a:pathLst>
                <a:path w="28807" h="28693" fill="none" extrusionOk="0">
                  <a:moveTo>
                    <a:pt x="-1" y="1237"/>
                  </a:moveTo>
                  <a:cubicBezTo>
                    <a:pt x="2314" y="418"/>
                    <a:pt x="4751" y="-1"/>
                    <a:pt x="7207" y="0"/>
                  </a:cubicBezTo>
                  <a:cubicBezTo>
                    <a:pt x="19136" y="0"/>
                    <a:pt x="28807" y="9670"/>
                    <a:pt x="28807" y="21600"/>
                  </a:cubicBezTo>
                  <a:cubicBezTo>
                    <a:pt x="28807" y="24014"/>
                    <a:pt x="28402" y="26412"/>
                    <a:pt x="27609" y="28693"/>
                  </a:cubicBezTo>
                </a:path>
                <a:path w="28807" h="28693" stroke="0" extrusionOk="0">
                  <a:moveTo>
                    <a:pt x="-1" y="1237"/>
                  </a:moveTo>
                  <a:cubicBezTo>
                    <a:pt x="2314" y="418"/>
                    <a:pt x="4751" y="-1"/>
                    <a:pt x="7207" y="0"/>
                  </a:cubicBezTo>
                  <a:cubicBezTo>
                    <a:pt x="19136" y="0"/>
                    <a:pt x="28807" y="9670"/>
                    <a:pt x="28807" y="21600"/>
                  </a:cubicBezTo>
                  <a:cubicBezTo>
                    <a:pt x="28807" y="24014"/>
                    <a:pt x="28402" y="26412"/>
                    <a:pt x="27609" y="28693"/>
                  </a:cubicBezTo>
                  <a:lnTo>
                    <a:pt x="7207" y="21600"/>
                  </a:lnTo>
                  <a:close/>
                </a:path>
              </a:pathLst>
            </a:custGeom>
            <a:noFill/>
            <a:ln w="28575">
              <a:solidFill>
                <a:srgbClr val="FF00FF"/>
              </a:solidFill>
              <a:round/>
              <a:headEnd/>
              <a:tailEnd type="none" w="sm" len="lg"/>
            </a:ln>
            <a:effectLst/>
          </p:spPr>
          <p:txBody>
            <a:bodyPr wrap="none" anchor="ctr"/>
            <a:lstStyle/>
            <a:p>
              <a:endParaRPr lang="zh-CN" altLang="en-US"/>
            </a:p>
          </p:txBody>
        </p:sp>
        <p:graphicFrame>
          <p:nvGraphicFramePr>
            <p:cNvPr id="34832" name="Object 16"/>
            <p:cNvGraphicFramePr>
              <a:graphicFrameLocks noChangeAspect="1"/>
            </p:cNvGraphicFramePr>
            <p:nvPr/>
          </p:nvGraphicFramePr>
          <p:xfrm>
            <a:off x="1536" y="988"/>
            <a:ext cx="160" cy="336"/>
          </p:xfrm>
          <a:graphic>
            <a:graphicData uri="http://schemas.openxmlformats.org/presentationml/2006/ole">
              <p:oleObj spid="_x0000_s9222" name="公式" r:id="rId4" imgW="114120" imgH="228600" progId="Equation.3">
                <p:embed/>
              </p:oleObj>
            </a:graphicData>
          </a:graphic>
        </p:graphicFrame>
      </p:grpSp>
      <p:sp>
        <p:nvSpPr>
          <p:cNvPr id="34833" name="Line 17"/>
          <p:cNvSpPr>
            <a:spLocks noChangeShapeType="1"/>
          </p:cNvSpPr>
          <p:nvPr/>
        </p:nvSpPr>
        <p:spPr bwMode="auto">
          <a:xfrm flipH="1">
            <a:off x="2590800" y="1416050"/>
            <a:ext cx="11113" cy="2438400"/>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graphicFrame>
        <p:nvGraphicFramePr>
          <p:cNvPr id="34834" name="Object 18"/>
          <p:cNvGraphicFramePr>
            <a:graphicFrameLocks noChangeAspect="1"/>
          </p:cNvGraphicFramePr>
          <p:nvPr/>
        </p:nvGraphicFramePr>
        <p:xfrm>
          <a:off x="1284288" y="2057400"/>
          <a:ext cx="439737" cy="614363"/>
        </p:xfrm>
        <a:graphic>
          <a:graphicData uri="http://schemas.openxmlformats.org/presentationml/2006/ole">
            <p:oleObj spid="_x0000_s9218" name="Equation" r:id="rId5" imgW="228600" imgH="317160" progId="Equation.3">
              <p:embed/>
            </p:oleObj>
          </a:graphicData>
        </a:graphic>
      </p:graphicFrame>
      <p:grpSp>
        <p:nvGrpSpPr>
          <p:cNvPr id="4" name="Group 23"/>
          <p:cNvGrpSpPr>
            <a:grpSpLocks/>
          </p:cNvGrpSpPr>
          <p:nvPr/>
        </p:nvGrpSpPr>
        <p:grpSpPr bwMode="auto">
          <a:xfrm>
            <a:off x="762000" y="1568450"/>
            <a:ext cx="1984375" cy="1131888"/>
            <a:chOff x="432" y="864"/>
            <a:chExt cx="1250" cy="713"/>
          </a:xfrm>
        </p:grpSpPr>
        <p:sp>
          <p:nvSpPr>
            <p:cNvPr id="34840" name="Line 24"/>
            <p:cNvSpPr>
              <a:spLocks noChangeShapeType="1"/>
            </p:cNvSpPr>
            <p:nvPr/>
          </p:nvSpPr>
          <p:spPr bwMode="auto">
            <a:xfrm rot="-19568254">
              <a:off x="432" y="1198"/>
              <a:ext cx="1250" cy="0"/>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4841" name="Line 25"/>
            <p:cNvSpPr>
              <a:spLocks noChangeShapeType="1"/>
            </p:cNvSpPr>
            <p:nvPr/>
          </p:nvSpPr>
          <p:spPr bwMode="auto">
            <a:xfrm rot="-19568254">
              <a:off x="762" y="874"/>
              <a:ext cx="0" cy="251"/>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4842" name="Line 26"/>
            <p:cNvSpPr>
              <a:spLocks noChangeShapeType="1"/>
            </p:cNvSpPr>
            <p:nvPr/>
          </p:nvSpPr>
          <p:spPr bwMode="auto">
            <a:xfrm rot="-19568254">
              <a:off x="930" y="987"/>
              <a:ext cx="0" cy="251"/>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4843" name="Line 27"/>
            <p:cNvSpPr>
              <a:spLocks noChangeShapeType="1"/>
            </p:cNvSpPr>
            <p:nvPr/>
          </p:nvSpPr>
          <p:spPr bwMode="auto">
            <a:xfrm rot="-19568254">
              <a:off x="1099" y="1100"/>
              <a:ext cx="0" cy="251"/>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4844" name="Line 28"/>
            <p:cNvSpPr>
              <a:spLocks noChangeShapeType="1"/>
            </p:cNvSpPr>
            <p:nvPr/>
          </p:nvSpPr>
          <p:spPr bwMode="auto">
            <a:xfrm rot="-19568254">
              <a:off x="1267" y="1212"/>
              <a:ext cx="0" cy="251"/>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4845" name="Line 29"/>
            <p:cNvSpPr>
              <a:spLocks noChangeShapeType="1"/>
            </p:cNvSpPr>
            <p:nvPr/>
          </p:nvSpPr>
          <p:spPr bwMode="auto">
            <a:xfrm rot="-19568254">
              <a:off x="1435" y="1326"/>
              <a:ext cx="0" cy="251"/>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4846" name="Oval 30"/>
            <p:cNvSpPr>
              <a:spLocks noChangeArrowheads="1"/>
            </p:cNvSpPr>
            <p:nvPr/>
          </p:nvSpPr>
          <p:spPr bwMode="auto">
            <a:xfrm rot="-19568254">
              <a:off x="644" y="911"/>
              <a:ext cx="68"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4847" name="Oval 31"/>
            <p:cNvSpPr>
              <a:spLocks noChangeArrowheads="1"/>
            </p:cNvSpPr>
            <p:nvPr/>
          </p:nvSpPr>
          <p:spPr bwMode="auto">
            <a:xfrm rot="-19568254">
              <a:off x="812" y="1025"/>
              <a:ext cx="67"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4848" name="Oval 32"/>
            <p:cNvSpPr>
              <a:spLocks noChangeArrowheads="1"/>
            </p:cNvSpPr>
            <p:nvPr/>
          </p:nvSpPr>
          <p:spPr bwMode="auto">
            <a:xfrm rot="-19568254">
              <a:off x="981" y="1138"/>
              <a:ext cx="67"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4849" name="Oval 33"/>
            <p:cNvSpPr>
              <a:spLocks noChangeArrowheads="1"/>
            </p:cNvSpPr>
            <p:nvPr/>
          </p:nvSpPr>
          <p:spPr bwMode="auto">
            <a:xfrm rot="-19568254">
              <a:off x="1149" y="1250"/>
              <a:ext cx="68"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4850" name="Oval 34"/>
            <p:cNvSpPr>
              <a:spLocks noChangeArrowheads="1"/>
            </p:cNvSpPr>
            <p:nvPr/>
          </p:nvSpPr>
          <p:spPr bwMode="auto">
            <a:xfrm rot="-19568254">
              <a:off x="1317" y="1363"/>
              <a:ext cx="68"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aphicFrame>
          <p:nvGraphicFramePr>
            <p:cNvPr id="34851" name="Object 35"/>
            <p:cNvGraphicFramePr>
              <a:graphicFrameLocks noChangeAspect="1"/>
            </p:cNvGraphicFramePr>
            <p:nvPr/>
          </p:nvGraphicFramePr>
          <p:xfrm>
            <a:off x="1351" y="864"/>
            <a:ext cx="160" cy="336"/>
          </p:xfrm>
          <a:graphic>
            <a:graphicData uri="http://schemas.openxmlformats.org/presentationml/2006/ole">
              <p:oleObj spid="_x0000_s9221" name="公式" r:id="rId6" imgW="114120" imgH="228600" progId="Equation.3">
                <p:embed/>
              </p:oleObj>
            </a:graphicData>
          </a:graphic>
        </p:graphicFrame>
        <p:sp>
          <p:nvSpPr>
            <p:cNvPr id="34852" name="Arc 36"/>
            <p:cNvSpPr>
              <a:spLocks/>
            </p:cNvSpPr>
            <p:nvPr/>
          </p:nvSpPr>
          <p:spPr bwMode="auto">
            <a:xfrm rot="11107907" flipV="1">
              <a:off x="1344" y="1152"/>
              <a:ext cx="252" cy="240"/>
            </a:xfrm>
            <a:custGeom>
              <a:avLst/>
              <a:gdLst>
                <a:gd name="G0" fmla="+- 7207 0 0"/>
                <a:gd name="G1" fmla="+- 21600 0 0"/>
                <a:gd name="G2" fmla="+- 21600 0 0"/>
                <a:gd name="T0" fmla="*/ 0 w 28807"/>
                <a:gd name="T1" fmla="*/ 1238 h 27893"/>
                <a:gd name="T2" fmla="*/ 27870 w 28807"/>
                <a:gd name="T3" fmla="*/ 27893 h 27893"/>
                <a:gd name="T4" fmla="*/ 7207 w 28807"/>
                <a:gd name="T5" fmla="*/ 21600 h 27893"/>
              </a:gdLst>
              <a:ahLst/>
              <a:cxnLst>
                <a:cxn ang="0">
                  <a:pos x="T0" y="T1"/>
                </a:cxn>
                <a:cxn ang="0">
                  <a:pos x="T2" y="T3"/>
                </a:cxn>
                <a:cxn ang="0">
                  <a:pos x="T4" y="T5"/>
                </a:cxn>
              </a:cxnLst>
              <a:rect l="0" t="0" r="r" b="b"/>
              <a:pathLst>
                <a:path w="28807" h="27893" fill="none" extrusionOk="0">
                  <a:moveTo>
                    <a:pt x="-1" y="1237"/>
                  </a:moveTo>
                  <a:cubicBezTo>
                    <a:pt x="2314" y="418"/>
                    <a:pt x="4751" y="-1"/>
                    <a:pt x="7207" y="0"/>
                  </a:cubicBezTo>
                  <a:cubicBezTo>
                    <a:pt x="19136" y="0"/>
                    <a:pt x="28807" y="9670"/>
                    <a:pt x="28807" y="21600"/>
                  </a:cubicBezTo>
                  <a:cubicBezTo>
                    <a:pt x="28807" y="23732"/>
                    <a:pt x="28491" y="25853"/>
                    <a:pt x="27869" y="27892"/>
                  </a:cubicBezTo>
                </a:path>
                <a:path w="28807" h="27893" stroke="0" extrusionOk="0">
                  <a:moveTo>
                    <a:pt x="-1" y="1237"/>
                  </a:moveTo>
                  <a:cubicBezTo>
                    <a:pt x="2314" y="418"/>
                    <a:pt x="4751" y="-1"/>
                    <a:pt x="7207" y="0"/>
                  </a:cubicBezTo>
                  <a:cubicBezTo>
                    <a:pt x="19136" y="0"/>
                    <a:pt x="28807" y="9670"/>
                    <a:pt x="28807" y="21600"/>
                  </a:cubicBezTo>
                  <a:cubicBezTo>
                    <a:pt x="28807" y="23732"/>
                    <a:pt x="28491" y="25853"/>
                    <a:pt x="27869" y="27892"/>
                  </a:cubicBezTo>
                  <a:lnTo>
                    <a:pt x="7207" y="21600"/>
                  </a:lnTo>
                  <a:close/>
                </a:path>
              </a:pathLst>
            </a:custGeom>
            <a:noFill/>
            <a:ln w="28575">
              <a:solidFill>
                <a:srgbClr val="9966FF"/>
              </a:solidFill>
              <a:round/>
              <a:headEnd/>
              <a:tailEnd type="none" w="sm" len="lg"/>
            </a:ln>
            <a:effectLst/>
          </p:spPr>
          <p:txBody>
            <a:bodyPr wrap="none" anchor="ctr"/>
            <a:lstStyle/>
            <a:p>
              <a:endParaRPr lang="zh-CN" altLang="en-US"/>
            </a:p>
          </p:txBody>
        </p:sp>
      </p:grpSp>
      <p:grpSp>
        <p:nvGrpSpPr>
          <p:cNvPr id="5" name="Group 37"/>
          <p:cNvGrpSpPr>
            <a:grpSpLocks/>
          </p:cNvGrpSpPr>
          <p:nvPr/>
        </p:nvGrpSpPr>
        <p:grpSpPr bwMode="auto">
          <a:xfrm>
            <a:off x="2667000" y="2462213"/>
            <a:ext cx="785813" cy="1730375"/>
            <a:chOff x="1488" y="1551"/>
            <a:chExt cx="495" cy="1090"/>
          </a:xfrm>
        </p:grpSpPr>
        <p:sp>
          <p:nvSpPr>
            <p:cNvPr id="34854" name="Line 38"/>
            <p:cNvSpPr>
              <a:spLocks noChangeShapeType="1"/>
            </p:cNvSpPr>
            <p:nvPr/>
          </p:nvSpPr>
          <p:spPr bwMode="auto">
            <a:xfrm rot="-18817438">
              <a:off x="1231" y="2043"/>
              <a:ext cx="1090" cy="106"/>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4855" name="Line 39"/>
            <p:cNvSpPr>
              <a:spLocks noChangeShapeType="1"/>
            </p:cNvSpPr>
            <p:nvPr/>
          </p:nvSpPr>
          <p:spPr bwMode="auto">
            <a:xfrm rot="2782562" flipV="1">
              <a:off x="1602" y="1808"/>
              <a:ext cx="12" cy="14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4856" name="Line 40"/>
            <p:cNvSpPr>
              <a:spLocks noChangeShapeType="1"/>
            </p:cNvSpPr>
            <p:nvPr/>
          </p:nvSpPr>
          <p:spPr bwMode="auto">
            <a:xfrm rot="-18817438">
              <a:off x="1717" y="1930"/>
              <a:ext cx="0" cy="14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4857" name="Line 41"/>
            <p:cNvSpPr>
              <a:spLocks noChangeShapeType="1"/>
            </p:cNvSpPr>
            <p:nvPr/>
          </p:nvSpPr>
          <p:spPr bwMode="auto">
            <a:xfrm rot="2782562" flipV="1">
              <a:off x="1831" y="2093"/>
              <a:ext cx="8" cy="147"/>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4858" name="Oval 42"/>
            <p:cNvSpPr>
              <a:spLocks noChangeArrowheads="1"/>
            </p:cNvSpPr>
            <p:nvPr/>
          </p:nvSpPr>
          <p:spPr bwMode="auto">
            <a:xfrm rot="-18817438">
              <a:off x="1488" y="1756"/>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4859" name="Oval 43"/>
            <p:cNvSpPr>
              <a:spLocks noChangeArrowheads="1"/>
            </p:cNvSpPr>
            <p:nvPr/>
          </p:nvSpPr>
          <p:spPr bwMode="auto">
            <a:xfrm rot="-18817438">
              <a:off x="1728" y="2044"/>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4860" name="Oval 44"/>
            <p:cNvSpPr>
              <a:spLocks noChangeArrowheads="1"/>
            </p:cNvSpPr>
            <p:nvPr/>
          </p:nvSpPr>
          <p:spPr bwMode="auto">
            <a:xfrm rot="-18817438">
              <a:off x="1920" y="2284"/>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4861" name="Line 45"/>
            <p:cNvSpPr>
              <a:spLocks noChangeShapeType="1"/>
            </p:cNvSpPr>
            <p:nvPr/>
          </p:nvSpPr>
          <p:spPr bwMode="auto">
            <a:xfrm rot="2782562" flipV="1">
              <a:off x="1894" y="2166"/>
              <a:ext cx="8" cy="147"/>
            </a:xfrm>
            <a:prstGeom prst="line">
              <a:avLst/>
            </a:prstGeom>
            <a:noFill/>
            <a:ln w="28575">
              <a:solidFill>
                <a:srgbClr val="FF0000"/>
              </a:solidFill>
              <a:round/>
              <a:headEnd/>
              <a:tailEnd type="none" w="sm" len="lg"/>
            </a:ln>
            <a:effectLst/>
          </p:spPr>
          <p:txBody>
            <a:bodyPr wrap="none" anchor="ctr"/>
            <a:lstStyle/>
            <a:p>
              <a:endParaRPr lang="zh-CN" altLang="en-US"/>
            </a:p>
          </p:txBody>
        </p:sp>
      </p:grpSp>
      <p:grpSp>
        <p:nvGrpSpPr>
          <p:cNvPr id="6" name="Group 47"/>
          <p:cNvGrpSpPr>
            <a:grpSpLocks/>
          </p:cNvGrpSpPr>
          <p:nvPr/>
        </p:nvGrpSpPr>
        <p:grpSpPr bwMode="auto">
          <a:xfrm>
            <a:off x="1219200" y="2667000"/>
            <a:ext cx="2819400" cy="1447800"/>
            <a:chOff x="576" y="1680"/>
            <a:chExt cx="1776" cy="912"/>
          </a:xfrm>
        </p:grpSpPr>
        <p:sp>
          <p:nvSpPr>
            <p:cNvPr id="34864" name="Rectangle 48"/>
            <p:cNvSpPr>
              <a:spLocks noChangeArrowheads="1"/>
            </p:cNvSpPr>
            <p:nvPr/>
          </p:nvSpPr>
          <p:spPr bwMode="auto">
            <a:xfrm>
              <a:off x="576" y="1680"/>
              <a:ext cx="1776" cy="912"/>
            </a:xfrm>
            <a:prstGeom prst="rect">
              <a:avLst/>
            </a:prstGeom>
            <a:solidFill>
              <a:srgbClr val="C5FFFF">
                <a:alpha val="50000"/>
              </a:srgbClr>
            </a:solidFill>
            <a:ln w="9525">
              <a:solidFill>
                <a:schemeClr val="tx2"/>
              </a:solidFill>
              <a:miter lim="800000"/>
              <a:headEnd/>
              <a:tailEnd/>
            </a:ln>
            <a:effectLst/>
          </p:spPr>
          <p:txBody>
            <a:bodyPr wrap="none" anchor="ctr"/>
            <a:lstStyle/>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p:txBody>
        </p:sp>
        <p:sp>
          <p:nvSpPr>
            <p:cNvPr id="34865" name="Text Box 49"/>
            <p:cNvSpPr txBox="1">
              <a:spLocks noChangeArrowheads="1"/>
            </p:cNvSpPr>
            <p:nvPr/>
          </p:nvSpPr>
          <p:spPr bwMode="auto">
            <a:xfrm>
              <a:off x="576" y="2256"/>
              <a:ext cx="809"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66"/>
                  </a:solidFill>
                  <a:latin typeface="Times New Roman" pitchFamily="18" charset="0"/>
                </a:rPr>
                <a:t>玻璃</a:t>
              </a:r>
            </a:p>
          </p:txBody>
        </p:sp>
        <p:graphicFrame>
          <p:nvGraphicFramePr>
            <p:cNvPr id="34866" name="Object 50"/>
            <p:cNvGraphicFramePr>
              <a:graphicFrameLocks noChangeAspect="1"/>
            </p:cNvGraphicFramePr>
            <p:nvPr/>
          </p:nvGraphicFramePr>
          <p:xfrm>
            <a:off x="617" y="1728"/>
            <a:ext cx="309" cy="387"/>
          </p:xfrm>
          <a:graphic>
            <a:graphicData uri="http://schemas.openxmlformats.org/presentationml/2006/ole">
              <p:oleObj spid="_x0000_s9220" name="Equation" r:id="rId7" imgW="253800" imgH="317160" progId="Equation.3">
                <p:embed/>
              </p:oleObj>
            </a:graphicData>
          </a:graphic>
        </p:graphicFrame>
      </p:grpSp>
      <p:grpSp>
        <p:nvGrpSpPr>
          <p:cNvPr id="7" name="Group 51"/>
          <p:cNvGrpSpPr>
            <a:grpSpLocks/>
          </p:cNvGrpSpPr>
          <p:nvPr/>
        </p:nvGrpSpPr>
        <p:grpSpPr bwMode="auto">
          <a:xfrm>
            <a:off x="2590800" y="2940050"/>
            <a:ext cx="376238" cy="722313"/>
            <a:chOff x="1440" y="1852"/>
            <a:chExt cx="237" cy="455"/>
          </a:xfrm>
        </p:grpSpPr>
        <p:graphicFrame>
          <p:nvGraphicFramePr>
            <p:cNvPr id="34868" name="Object 52"/>
            <p:cNvGraphicFramePr>
              <a:graphicFrameLocks noChangeAspect="1"/>
            </p:cNvGraphicFramePr>
            <p:nvPr/>
          </p:nvGraphicFramePr>
          <p:xfrm>
            <a:off x="1488" y="2044"/>
            <a:ext cx="189" cy="263"/>
          </p:xfrm>
          <a:graphic>
            <a:graphicData uri="http://schemas.openxmlformats.org/presentationml/2006/ole">
              <p:oleObj spid="_x0000_s9219" name="公式" r:id="rId8" imgW="177480" imgH="241200" progId="Equation.3">
                <p:embed/>
              </p:oleObj>
            </a:graphicData>
          </a:graphic>
        </p:graphicFrame>
        <p:sp>
          <p:nvSpPr>
            <p:cNvPr id="34869" name="Arc 53"/>
            <p:cNvSpPr>
              <a:spLocks/>
            </p:cNvSpPr>
            <p:nvPr/>
          </p:nvSpPr>
          <p:spPr bwMode="auto">
            <a:xfrm rot="11414303" flipH="1">
              <a:off x="1440" y="1852"/>
              <a:ext cx="184" cy="144"/>
            </a:xfrm>
            <a:custGeom>
              <a:avLst/>
              <a:gdLst>
                <a:gd name="G0" fmla="+- 4433 0 0"/>
                <a:gd name="G1" fmla="+- 21600 0 0"/>
                <a:gd name="G2" fmla="+- 21600 0 0"/>
                <a:gd name="T0" fmla="*/ 0 w 25732"/>
                <a:gd name="T1" fmla="*/ 460 h 21600"/>
                <a:gd name="T2" fmla="*/ 25732 w 25732"/>
                <a:gd name="T3" fmla="*/ 18008 h 21600"/>
                <a:gd name="T4" fmla="*/ 4433 w 25732"/>
                <a:gd name="T5" fmla="*/ 21600 h 21600"/>
              </a:gdLst>
              <a:ahLst/>
              <a:cxnLst>
                <a:cxn ang="0">
                  <a:pos x="T0" y="T1"/>
                </a:cxn>
                <a:cxn ang="0">
                  <a:pos x="T2" y="T3"/>
                </a:cxn>
                <a:cxn ang="0">
                  <a:pos x="T4" y="T5"/>
                </a:cxn>
              </a:cxnLst>
              <a:rect l="0" t="0" r="r" b="b"/>
              <a:pathLst>
                <a:path w="25732" h="21600" fill="none" extrusionOk="0">
                  <a:moveTo>
                    <a:pt x="-1" y="459"/>
                  </a:moveTo>
                  <a:cubicBezTo>
                    <a:pt x="1457" y="154"/>
                    <a:pt x="2943" y="-1"/>
                    <a:pt x="4433" y="0"/>
                  </a:cubicBezTo>
                  <a:cubicBezTo>
                    <a:pt x="14976" y="0"/>
                    <a:pt x="23978" y="7611"/>
                    <a:pt x="25732" y="18007"/>
                  </a:cubicBezTo>
                </a:path>
                <a:path w="25732" h="21600" stroke="0" extrusionOk="0">
                  <a:moveTo>
                    <a:pt x="-1" y="459"/>
                  </a:moveTo>
                  <a:cubicBezTo>
                    <a:pt x="1457" y="154"/>
                    <a:pt x="2943" y="-1"/>
                    <a:pt x="4433" y="0"/>
                  </a:cubicBezTo>
                  <a:cubicBezTo>
                    <a:pt x="14976" y="0"/>
                    <a:pt x="23978" y="7611"/>
                    <a:pt x="25732" y="18007"/>
                  </a:cubicBezTo>
                  <a:lnTo>
                    <a:pt x="4433" y="21600"/>
                  </a:lnTo>
                  <a:close/>
                </a:path>
              </a:pathLst>
            </a:custGeom>
            <a:noFill/>
            <a:ln w="28575">
              <a:solidFill>
                <a:srgbClr val="0000FF"/>
              </a:solidFill>
              <a:round/>
              <a:headEnd/>
              <a:tailEnd type="none" w="sm" len="lg"/>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35"/>
                                        </p:tgtEl>
                                        <p:attrNameLst>
                                          <p:attrName>style.visibility</p:attrName>
                                        </p:attrNameLst>
                                      </p:cBhvr>
                                      <p:to>
                                        <p:strVal val="visible"/>
                                      </p:to>
                                    </p:set>
                                    <p:animEffect transition="in" filter="blinds(horizontal)">
                                      <p:cBhvr>
                                        <p:cTn id="27" dur="500"/>
                                        <p:tgtEl>
                                          <p:spTgt spid="348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4836"/>
                                        </p:tgtEl>
                                        <p:attrNameLst>
                                          <p:attrName>style.visibility</p:attrName>
                                        </p:attrNameLst>
                                      </p:cBhvr>
                                      <p:to>
                                        <p:strVal val="visible"/>
                                      </p:to>
                                    </p:set>
                                    <p:animEffect transition="in" filter="blinds(vertical)">
                                      <p:cBhvr>
                                        <p:cTn id="32" dur="500"/>
                                        <p:tgtEl>
                                          <p:spTgt spid="34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5" grpId="0" autoUpdateAnimBg="0"/>
      <p:bldP spid="3483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BBBE6E4A-3394-4EC6-9B96-2A94816C4559}" type="slidenum">
              <a:rPr lang="en-US" altLang="zh-CN"/>
              <a:pPr/>
              <a:t>15</a:t>
            </a:fld>
            <a:endParaRPr lang="en-US" altLang="zh-CN"/>
          </a:p>
        </p:txBody>
      </p:sp>
      <p:sp>
        <p:nvSpPr>
          <p:cNvPr id="42005" name="Text Box 1045"/>
          <p:cNvSpPr txBox="1">
            <a:spLocks noChangeArrowheads="1"/>
          </p:cNvSpPr>
          <p:nvPr/>
        </p:nvSpPr>
        <p:spPr bwMode="auto">
          <a:xfrm>
            <a:off x="609600" y="990600"/>
            <a:ext cx="8077200" cy="1260475"/>
          </a:xfrm>
          <a:prstGeom prst="rect">
            <a:avLst/>
          </a:prstGeom>
          <a:noFill/>
          <a:ln w="9525">
            <a:noFill/>
            <a:miter lim="800000"/>
            <a:headEnd/>
            <a:tailEnd/>
          </a:ln>
          <a:effectLst/>
        </p:spPr>
        <p:txBody>
          <a:bodyPr>
            <a:spAutoFit/>
          </a:bodyPr>
          <a:lstStyle/>
          <a:p>
            <a:pPr>
              <a:lnSpc>
                <a:spcPct val="120000"/>
              </a:lnSpc>
              <a:spcBef>
                <a:spcPct val="50000"/>
              </a:spcBef>
              <a:buFontTx/>
              <a:buBlip>
                <a:blip r:embed="rId2"/>
              </a:buBlip>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折射光</a:t>
            </a:r>
            <a:r>
              <a:rPr lang="zh-CN" altLang="en-US" sz="3200" b="1">
                <a:solidFill>
                  <a:srgbClr val="000000"/>
                </a:solidFill>
                <a:latin typeface="Times New Roman" pitchFamily="18" charset="0"/>
              </a:rPr>
              <a:t>       </a:t>
            </a:r>
            <a:r>
              <a:rPr lang="zh-CN" altLang="en-US" sz="3200" b="1">
                <a:solidFill>
                  <a:srgbClr val="333399"/>
                </a:solidFill>
                <a:latin typeface="Times New Roman" pitchFamily="18" charset="0"/>
              </a:rPr>
              <a:t>部分</a:t>
            </a:r>
            <a:r>
              <a:rPr lang="zh-CN" altLang="en-US" sz="3200" b="1">
                <a:solidFill>
                  <a:srgbClr val="000000"/>
                </a:solidFill>
                <a:latin typeface="Times New Roman" pitchFamily="18" charset="0"/>
              </a:rPr>
              <a:t>偏振光，平行于入射面的振动大于垂直于入射面的振动 </a:t>
            </a:r>
            <a:r>
              <a:rPr lang="en-US" altLang="zh-CN" sz="3200" b="1">
                <a:solidFill>
                  <a:srgbClr val="000000"/>
                </a:solidFill>
                <a:latin typeface="Times New Roman" pitchFamily="18" charset="0"/>
              </a:rPr>
              <a:t>.</a:t>
            </a:r>
          </a:p>
        </p:txBody>
      </p:sp>
      <p:sp>
        <p:nvSpPr>
          <p:cNvPr id="42006" name="Text Box 1046"/>
          <p:cNvSpPr txBox="1">
            <a:spLocks noChangeArrowheads="1"/>
          </p:cNvSpPr>
          <p:nvPr/>
        </p:nvSpPr>
        <p:spPr bwMode="auto">
          <a:xfrm>
            <a:off x="685800" y="2743200"/>
            <a:ext cx="8153400" cy="12604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理论和实验证明</a:t>
            </a:r>
            <a:r>
              <a:rPr lang="zh-CN" altLang="en-US" sz="3200" b="1">
                <a:solidFill>
                  <a:srgbClr val="000000"/>
                </a:solidFill>
                <a:latin typeface="Times New Roman" pitchFamily="18" charset="0"/>
              </a:rPr>
              <a:t>：反射光的偏振化程度与入射角有关 </a:t>
            </a:r>
            <a:r>
              <a:rPr lang="en-US" altLang="zh-CN" sz="3200" b="1">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2005"/>
                                        </p:tgtEl>
                                        <p:attrNameLst>
                                          <p:attrName>style.visibility</p:attrName>
                                        </p:attrNameLst>
                                      </p:cBhvr>
                                      <p:to>
                                        <p:strVal val="visible"/>
                                      </p:to>
                                    </p:set>
                                    <p:animEffect transition="in" filter="blinds(vertical)">
                                      <p:cBhvr>
                                        <p:cTn id="7" dur="500"/>
                                        <p:tgtEl>
                                          <p:spTgt spid="420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06"/>
                                        </p:tgtEl>
                                        <p:attrNameLst>
                                          <p:attrName>style.visibility</p:attrName>
                                        </p:attrNameLst>
                                      </p:cBhvr>
                                      <p:to>
                                        <p:strVal val="visible"/>
                                      </p:to>
                                    </p:set>
                                    <p:animEffect transition="in" filter="blinds(horizontal)">
                                      <p:cBhvr>
                                        <p:cTn id="12" dur="500"/>
                                        <p:tgtEl>
                                          <p:spTgt spid="4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5" grpId="0" autoUpdateAnimBg="0"/>
      <p:bldP spid="4200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1"/>
          <p:cNvSpPr>
            <a:spLocks noGrp="1"/>
          </p:cNvSpPr>
          <p:nvPr>
            <p:ph type="sldNum" sz="quarter" idx="10"/>
          </p:nvPr>
        </p:nvSpPr>
        <p:spPr/>
        <p:txBody>
          <a:bodyPr/>
          <a:lstStyle/>
          <a:p>
            <a:fld id="{E16AD8E6-DC09-423C-8696-732EB86ECF1B}" type="slidenum">
              <a:rPr lang="en-US" altLang="zh-CN"/>
              <a:pPr/>
              <a:t>16</a:t>
            </a:fld>
            <a:endParaRPr lang="en-US" altLang="zh-CN"/>
          </a:p>
        </p:txBody>
      </p:sp>
      <p:sp>
        <p:nvSpPr>
          <p:cNvPr id="35843" name="Text Box 3"/>
          <p:cNvSpPr txBox="1">
            <a:spLocks noChangeArrowheads="1"/>
          </p:cNvSpPr>
          <p:nvPr/>
        </p:nvSpPr>
        <p:spPr bwMode="auto">
          <a:xfrm>
            <a:off x="838200" y="1066800"/>
            <a:ext cx="2946400" cy="1684338"/>
          </a:xfrm>
          <a:prstGeom prst="rect">
            <a:avLst/>
          </a:prstGeom>
          <a:noFill/>
          <a:ln w="9525">
            <a:noFill/>
            <a:miter lim="800000"/>
            <a:headEnd/>
            <a:tailEnd/>
          </a:ln>
          <a:effectLst/>
        </p:spPr>
        <p:txBody>
          <a:bodyPr wrap="none">
            <a:spAutoFit/>
          </a:bodyPr>
          <a:lstStyle/>
          <a:p>
            <a:pPr>
              <a:lnSpc>
                <a:spcPct val="120000"/>
              </a:lnSpc>
              <a:spcBef>
                <a:spcPct val="50000"/>
              </a:spcBef>
            </a:pPr>
            <a:r>
              <a:rPr lang="zh-CN" altLang="en-US" sz="3600" b="1">
                <a:solidFill>
                  <a:srgbClr val="CC0000"/>
                </a:solidFill>
                <a:latin typeface="Times New Roman" pitchFamily="18" charset="0"/>
              </a:rPr>
              <a:t>布儒斯特定律</a:t>
            </a:r>
          </a:p>
          <a:p>
            <a:pPr>
              <a:lnSpc>
                <a:spcPct val="120000"/>
              </a:lnSpc>
              <a:spcBef>
                <a:spcPct val="50000"/>
              </a:spcBef>
            </a:pPr>
            <a:r>
              <a:rPr lang="zh-CN" altLang="en-US" sz="3600" b="1">
                <a:solidFill>
                  <a:srgbClr val="000000"/>
                </a:solidFill>
                <a:latin typeface="Times New Roman" pitchFamily="18" charset="0"/>
              </a:rPr>
              <a:t>（</a:t>
            </a:r>
            <a:r>
              <a:rPr lang="en-US" altLang="zh-CN" sz="3600">
                <a:solidFill>
                  <a:srgbClr val="000000"/>
                </a:solidFill>
                <a:latin typeface="Times New Roman" pitchFamily="18" charset="0"/>
              </a:rPr>
              <a:t>1812</a:t>
            </a:r>
            <a:r>
              <a:rPr lang="zh-CN" altLang="en-US" sz="3600" b="1">
                <a:solidFill>
                  <a:srgbClr val="000000"/>
                </a:solidFill>
                <a:latin typeface="Times New Roman" pitchFamily="18" charset="0"/>
              </a:rPr>
              <a:t>年）</a:t>
            </a:r>
          </a:p>
        </p:txBody>
      </p:sp>
      <p:sp>
        <p:nvSpPr>
          <p:cNvPr id="35844" name="Text Box 4"/>
          <p:cNvSpPr txBox="1">
            <a:spLocks noChangeArrowheads="1"/>
          </p:cNvSpPr>
          <p:nvPr/>
        </p:nvSpPr>
        <p:spPr bwMode="auto">
          <a:xfrm>
            <a:off x="838200" y="4267200"/>
            <a:ext cx="7924800" cy="12604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solidFill>
                  <a:srgbClr val="000000"/>
                </a:solidFill>
                <a:latin typeface="Times New Roman" pitchFamily="18" charset="0"/>
              </a:rPr>
              <a:t>反射光为完全偏振光，且振动面垂直入射面，折射光为部分偏振光．</a:t>
            </a:r>
          </a:p>
        </p:txBody>
      </p:sp>
      <p:graphicFrame>
        <p:nvGraphicFramePr>
          <p:cNvPr id="46080" name="Object 0"/>
          <p:cNvGraphicFramePr>
            <a:graphicFrameLocks noChangeAspect="1"/>
          </p:cNvGraphicFramePr>
          <p:nvPr/>
        </p:nvGraphicFramePr>
        <p:xfrm>
          <a:off x="1600200" y="2940050"/>
          <a:ext cx="1905000" cy="1098550"/>
        </p:xfrm>
        <a:graphic>
          <a:graphicData uri="http://schemas.openxmlformats.org/presentationml/2006/ole">
            <p:oleObj spid="_x0000_s10242" name="Equation" r:id="rId3" imgW="1091880" imgH="672840" progId="Equation.3">
              <p:embed/>
            </p:oleObj>
          </a:graphicData>
        </a:graphic>
      </p:graphicFrame>
      <p:sp>
        <p:nvSpPr>
          <p:cNvPr id="35846" name="Text Box 6"/>
          <p:cNvSpPr txBox="1">
            <a:spLocks noChangeArrowheads="1"/>
          </p:cNvSpPr>
          <p:nvPr/>
        </p:nvSpPr>
        <p:spPr bwMode="auto">
          <a:xfrm>
            <a:off x="838200" y="3090863"/>
            <a:ext cx="3810000" cy="6762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solidFill>
                  <a:srgbClr val="000000"/>
                </a:solidFill>
                <a:latin typeface="Times New Roman" pitchFamily="18" charset="0"/>
              </a:rPr>
              <a:t>当                        时，</a:t>
            </a:r>
          </a:p>
        </p:txBody>
      </p:sp>
      <p:grpSp>
        <p:nvGrpSpPr>
          <p:cNvPr id="2" name="Group 15"/>
          <p:cNvGrpSpPr>
            <a:grpSpLocks/>
          </p:cNvGrpSpPr>
          <p:nvPr/>
        </p:nvGrpSpPr>
        <p:grpSpPr bwMode="auto">
          <a:xfrm>
            <a:off x="4724400" y="990600"/>
            <a:ext cx="3810000" cy="3200400"/>
            <a:chOff x="288" y="480"/>
            <a:chExt cx="2400" cy="2016"/>
          </a:xfrm>
        </p:grpSpPr>
        <p:grpSp>
          <p:nvGrpSpPr>
            <p:cNvPr id="3" name="Group 16"/>
            <p:cNvGrpSpPr>
              <a:grpSpLocks/>
            </p:cNvGrpSpPr>
            <p:nvPr/>
          </p:nvGrpSpPr>
          <p:grpSpPr bwMode="auto">
            <a:xfrm>
              <a:off x="288" y="480"/>
              <a:ext cx="2400" cy="2016"/>
              <a:chOff x="288" y="480"/>
              <a:chExt cx="2400" cy="2016"/>
            </a:xfrm>
          </p:grpSpPr>
          <p:sp>
            <p:nvSpPr>
              <p:cNvPr id="35857" name="Rectangle 17"/>
              <p:cNvSpPr>
                <a:spLocks noChangeArrowheads="1"/>
              </p:cNvSpPr>
              <p:nvPr/>
            </p:nvSpPr>
            <p:spPr bwMode="auto">
              <a:xfrm>
                <a:off x="288" y="480"/>
                <a:ext cx="2400" cy="2016"/>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4" name="Group 18"/>
              <p:cNvGrpSpPr>
                <a:grpSpLocks/>
              </p:cNvGrpSpPr>
              <p:nvPr/>
            </p:nvGrpSpPr>
            <p:grpSpPr bwMode="auto">
              <a:xfrm>
                <a:off x="341" y="731"/>
                <a:ext cx="1195" cy="597"/>
                <a:chOff x="341" y="731"/>
                <a:chExt cx="1195" cy="597"/>
              </a:xfrm>
            </p:grpSpPr>
            <p:sp>
              <p:nvSpPr>
                <p:cNvPr id="35859" name="Line 19"/>
                <p:cNvSpPr>
                  <a:spLocks noChangeShapeType="1"/>
                </p:cNvSpPr>
                <p:nvPr/>
              </p:nvSpPr>
              <p:spPr bwMode="auto">
                <a:xfrm rot="-19786639">
                  <a:off x="341" y="1040"/>
                  <a:ext cx="1195" cy="0"/>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5860" name="Line 20"/>
                <p:cNvSpPr>
                  <a:spLocks noChangeShapeType="1"/>
                </p:cNvSpPr>
                <p:nvPr/>
              </p:nvSpPr>
              <p:spPr bwMode="auto">
                <a:xfrm rot="-19786639">
                  <a:off x="596" y="731"/>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5861" name="Line 21"/>
                <p:cNvSpPr>
                  <a:spLocks noChangeShapeType="1"/>
                </p:cNvSpPr>
                <p:nvPr/>
              </p:nvSpPr>
              <p:spPr bwMode="auto">
                <a:xfrm rot="-19786639">
                  <a:off x="763" y="829"/>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5862" name="Line 22"/>
                <p:cNvSpPr>
                  <a:spLocks noChangeShapeType="1"/>
                </p:cNvSpPr>
                <p:nvPr/>
              </p:nvSpPr>
              <p:spPr bwMode="auto">
                <a:xfrm rot="-19786639">
                  <a:off x="931" y="927"/>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5863" name="Line 23"/>
                <p:cNvSpPr>
                  <a:spLocks noChangeShapeType="1"/>
                </p:cNvSpPr>
                <p:nvPr/>
              </p:nvSpPr>
              <p:spPr bwMode="auto">
                <a:xfrm rot="-19786639">
                  <a:off x="1099" y="1024"/>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5864" name="Line 24"/>
                <p:cNvSpPr>
                  <a:spLocks noChangeShapeType="1"/>
                </p:cNvSpPr>
                <p:nvPr/>
              </p:nvSpPr>
              <p:spPr bwMode="auto">
                <a:xfrm rot="-19786639">
                  <a:off x="1296" y="1104"/>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5865" name="Oval 25"/>
                <p:cNvSpPr>
                  <a:spLocks noChangeArrowheads="1"/>
                </p:cNvSpPr>
                <p:nvPr/>
              </p:nvSpPr>
              <p:spPr bwMode="auto">
                <a:xfrm rot="-19786639">
                  <a:off x="480" y="767"/>
                  <a:ext cx="65"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66" name="Oval 26"/>
                <p:cNvSpPr>
                  <a:spLocks noChangeArrowheads="1"/>
                </p:cNvSpPr>
                <p:nvPr/>
              </p:nvSpPr>
              <p:spPr bwMode="auto">
                <a:xfrm rot="-19786639">
                  <a:off x="647" y="865"/>
                  <a:ext cx="65"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67" name="Oval 27"/>
                <p:cNvSpPr>
                  <a:spLocks noChangeArrowheads="1"/>
                </p:cNvSpPr>
                <p:nvPr/>
              </p:nvSpPr>
              <p:spPr bwMode="auto">
                <a:xfrm rot="-19786639">
                  <a:off x="815" y="962"/>
                  <a:ext cx="64"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68" name="Oval 28"/>
                <p:cNvSpPr>
                  <a:spLocks noChangeArrowheads="1"/>
                </p:cNvSpPr>
                <p:nvPr/>
              </p:nvSpPr>
              <p:spPr bwMode="auto">
                <a:xfrm rot="-19786639">
                  <a:off x="983" y="1059"/>
                  <a:ext cx="64"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69" name="Oval 29"/>
                <p:cNvSpPr>
                  <a:spLocks noChangeArrowheads="1"/>
                </p:cNvSpPr>
                <p:nvPr/>
              </p:nvSpPr>
              <p:spPr bwMode="auto">
                <a:xfrm rot="-19786639">
                  <a:off x="1149" y="1157"/>
                  <a:ext cx="65"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sp>
            <p:nvSpPr>
              <p:cNvPr id="35870" name="Line 30"/>
              <p:cNvSpPr>
                <a:spLocks noChangeShapeType="1"/>
              </p:cNvSpPr>
              <p:nvPr/>
            </p:nvSpPr>
            <p:spPr bwMode="auto">
              <a:xfrm rot="-23345951">
                <a:off x="1337" y="1041"/>
                <a:ext cx="1344" cy="4"/>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5871" name="Oval 31"/>
              <p:cNvSpPr>
                <a:spLocks noChangeArrowheads="1"/>
              </p:cNvSpPr>
              <p:nvPr/>
            </p:nvSpPr>
            <p:spPr bwMode="auto">
              <a:xfrm rot="-23345951">
                <a:off x="1530" y="1254"/>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72" name="Oval 32"/>
              <p:cNvSpPr>
                <a:spLocks noChangeArrowheads="1"/>
              </p:cNvSpPr>
              <p:nvPr/>
            </p:nvSpPr>
            <p:spPr bwMode="auto">
              <a:xfrm rot="-23345951">
                <a:off x="1760" y="1116"/>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73" name="Oval 33"/>
              <p:cNvSpPr>
                <a:spLocks noChangeArrowheads="1"/>
              </p:cNvSpPr>
              <p:nvPr/>
            </p:nvSpPr>
            <p:spPr bwMode="auto">
              <a:xfrm rot="-23345951">
                <a:off x="1952" y="1020"/>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74" name="Oval 34"/>
              <p:cNvSpPr>
                <a:spLocks noChangeArrowheads="1"/>
              </p:cNvSpPr>
              <p:nvPr/>
            </p:nvSpPr>
            <p:spPr bwMode="auto">
              <a:xfrm rot="-23345951">
                <a:off x="2144" y="909"/>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75" name="Oval 35"/>
              <p:cNvSpPr>
                <a:spLocks noChangeArrowheads="1"/>
              </p:cNvSpPr>
              <p:nvPr/>
            </p:nvSpPr>
            <p:spPr bwMode="auto">
              <a:xfrm rot="-23345951">
                <a:off x="2304" y="813"/>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aphicFrame>
            <p:nvGraphicFramePr>
              <p:cNvPr id="46081" name="Object 1"/>
              <p:cNvGraphicFramePr>
                <a:graphicFrameLocks noChangeAspect="1"/>
              </p:cNvGraphicFramePr>
              <p:nvPr/>
            </p:nvGraphicFramePr>
            <p:xfrm>
              <a:off x="1152" y="672"/>
              <a:ext cx="197" cy="412"/>
            </p:xfrm>
            <a:graphic>
              <a:graphicData uri="http://schemas.openxmlformats.org/presentationml/2006/ole">
                <p:oleObj spid="_x0000_s10243" name="公式" r:id="rId4" imgW="164880" imgH="330120" progId="Equation.3">
                  <p:embed/>
                </p:oleObj>
              </a:graphicData>
            </a:graphic>
          </p:graphicFrame>
          <p:graphicFrame>
            <p:nvGraphicFramePr>
              <p:cNvPr id="46082" name="Object 2"/>
              <p:cNvGraphicFramePr>
                <a:graphicFrameLocks noChangeAspect="1"/>
              </p:cNvGraphicFramePr>
              <p:nvPr/>
            </p:nvGraphicFramePr>
            <p:xfrm>
              <a:off x="1584" y="672"/>
              <a:ext cx="196" cy="409"/>
            </p:xfrm>
            <a:graphic>
              <a:graphicData uri="http://schemas.openxmlformats.org/presentationml/2006/ole">
                <p:oleObj spid="_x0000_s10244" name="公式" r:id="rId5" imgW="164880" imgH="330120" progId="Equation.3">
                  <p:embed/>
                </p:oleObj>
              </a:graphicData>
            </a:graphic>
          </p:graphicFrame>
          <p:sp>
            <p:nvSpPr>
              <p:cNvPr id="35878" name="Arc 38"/>
              <p:cNvSpPr>
                <a:spLocks/>
              </p:cNvSpPr>
              <p:nvPr/>
            </p:nvSpPr>
            <p:spPr bwMode="auto">
              <a:xfrm rot="9220608" flipH="1" flipV="1">
                <a:off x="1475" y="1007"/>
                <a:ext cx="207" cy="249"/>
              </a:xfrm>
              <a:custGeom>
                <a:avLst/>
                <a:gdLst>
                  <a:gd name="G0" fmla="+- 3385 0 0"/>
                  <a:gd name="G1" fmla="+- 21600 0 0"/>
                  <a:gd name="G2" fmla="+- 21600 0 0"/>
                  <a:gd name="T0" fmla="*/ 0 w 24985"/>
                  <a:gd name="T1" fmla="*/ 267 h 21600"/>
                  <a:gd name="T2" fmla="*/ 24985 w 24985"/>
                  <a:gd name="T3" fmla="*/ 21600 h 21600"/>
                  <a:gd name="T4" fmla="*/ 3385 w 24985"/>
                  <a:gd name="T5" fmla="*/ 21600 h 21600"/>
                </a:gdLst>
                <a:ahLst/>
                <a:cxnLst>
                  <a:cxn ang="0">
                    <a:pos x="T0" y="T1"/>
                  </a:cxn>
                  <a:cxn ang="0">
                    <a:pos x="T2" y="T3"/>
                  </a:cxn>
                  <a:cxn ang="0">
                    <a:pos x="T4" y="T5"/>
                  </a:cxn>
                </a:cxnLst>
                <a:rect l="0" t="0" r="r" b="b"/>
                <a:pathLst>
                  <a:path w="24985" h="21600" fill="none" extrusionOk="0">
                    <a:moveTo>
                      <a:pt x="-1" y="266"/>
                    </a:moveTo>
                    <a:cubicBezTo>
                      <a:pt x="1119" y="89"/>
                      <a:pt x="2251" y="-1"/>
                      <a:pt x="3385" y="0"/>
                    </a:cubicBezTo>
                    <a:cubicBezTo>
                      <a:pt x="15314" y="0"/>
                      <a:pt x="24985" y="9670"/>
                      <a:pt x="24985" y="21600"/>
                    </a:cubicBezTo>
                  </a:path>
                  <a:path w="24985" h="21600" stroke="0" extrusionOk="0">
                    <a:moveTo>
                      <a:pt x="-1" y="266"/>
                    </a:moveTo>
                    <a:cubicBezTo>
                      <a:pt x="1119" y="89"/>
                      <a:pt x="2251" y="-1"/>
                      <a:pt x="3385" y="0"/>
                    </a:cubicBezTo>
                    <a:cubicBezTo>
                      <a:pt x="15314" y="0"/>
                      <a:pt x="24985" y="9670"/>
                      <a:pt x="24985" y="21600"/>
                    </a:cubicBezTo>
                    <a:lnTo>
                      <a:pt x="3385" y="21600"/>
                    </a:lnTo>
                    <a:close/>
                  </a:path>
                </a:pathLst>
              </a:custGeom>
              <a:noFill/>
              <a:ln w="28575">
                <a:solidFill>
                  <a:srgbClr val="33CC33"/>
                </a:solidFill>
                <a:round/>
                <a:headEnd/>
                <a:tailEnd type="none" w="sm" len="lg"/>
              </a:ln>
              <a:effectLst/>
            </p:spPr>
            <p:txBody>
              <a:bodyPr wrap="none" anchor="ctr"/>
              <a:lstStyle/>
              <a:p>
                <a:endParaRPr lang="zh-CN" altLang="en-US"/>
              </a:p>
            </p:txBody>
          </p:sp>
          <p:sp>
            <p:nvSpPr>
              <p:cNvPr id="35879" name="Line 39"/>
              <p:cNvSpPr>
                <a:spLocks noChangeShapeType="1"/>
              </p:cNvSpPr>
              <p:nvPr/>
            </p:nvSpPr>
            <p:spPr bwMode="auto">
              <a:xfrm>
                <a:off x="1440" y="624"/>
                <a:ext cx="0" cy="1632"/>
              </a:xfrm>
              <a:prstGeom prst="line">
                <a:avLst/>
              </a:prstGeom>
              <a:noFill/>
              <a:ln w="19050">
                <a:solidFill>
                  <a:srgbClr val="000000"/>
                </a:solidFill>
                <a:prstDash val="dash"/>
                <a:round/>
                <a:headEnd/>
                <a:tailEnd type="none" w="sm" len="lg"/>
              </a:ln>
              <a:effectLst/>
            </p:spPr>
            <p:txBody>
              <a:bodyPr wrap="none" anchor="ctr"/>
              <a:lstStyle/>
              <a:p>
                <a:endParaRPr lang="zh-CN" altLang="en-US"/>
              </a:p>
            </p:txBody>
          </p:sp>
          <p:graphicFrame>
            <p:nvGraphicFramePr>
              <p:cNvPr id="46083" name="Object 3"/>
              <p:cNvGraphicFramePr>
                <a:graphicFrameLocks noChangeAspect="1"/>
              </p:cNvGraphicFramePr>
              <p:nvPr/>
            </p:nvGraphicFramePr>
            <p:xfrm>
              <a:off x="2105" y="957"/>
              <a:ext cx="277" cy="387"/>
            </p:xfrm>
            <a:graphic>
              <a:graphicData uri="http://schemas.openxmlformats.org/presentationml/2006/ole">
                <p:oleObj spid="_x0000_s10245" name="Equation" r:id="rId6" imgW="228600" imgH="317160" progId="Equation.3">
                  <p:embed/>
                </p:oleObj>
              </a:graphicData>
            </a:graphic>
          </p:graphicFrame>
          <p:grpSp>
            <p:nvGrpSpPr>
              <p:cNvPr id="5" name="Group 41"/>
              <p:cNvGrpSpPr>
                <a:grpSpLocks/>
              </p:cNvGrpSpPr>
              <p:nvPr/>
            </p:nvGrpSpPr>
            <p:grpSpPr bwMode="auto">
              <a:xfrm>
                <a:off x="1488" y="1295"/>
                <a:ext cx="470" cy="1152"/>
                <a:chOff x="1488" y="1295"/>
                <a:chExt cx="470" cy="1152"/>
              </a:xfrm>
            </p:grpSpPr>
            <p:sp>
              <p:nvSpPr>
                <p:cNvPr id="35882" name="Line 42"/>
                <p:cNvSpPr>
                  <a:spLocks noChangeShapeType="1"/>
                </p:cNvSpPr>
                <p:nvPr/>
              </p:nvSpPr>
              <p:spPr bwMode="auto">
                <a:xfrm rot="3581093" flipH="1">
                  <a:off x="1175" y="1863"/>
                  <a:ext cx="1152" cy="15"/>
                </a:xfrm>
                <a:prstGeom prst="line">
                  <a:avLst/>
                </a:prstGeom>
                <a:noFill/>
                <a:ln w="28575">
                  <a:solidFill>
                    <a:srgbClr val="FF0000"/>
                  </a:solidFill>
                  <a:round/>
                  <a:headEnd type="triangle" w="sm" len="lg"/>
                  <a:tailEnd type="none" w="sm" len="lg"/>
                </a:ln>
                <a:effectLst/>
              </p:spPr>
              <p:txBody>
                <a:bodyPr wrap="none" anchor="ctr"/>
                <a:lstStyle/>
                <a:p>
                  <a:endParaRPr lang="zh-CN" altLang="en-US"/>
                </a:p>
              </p:txBody>
            </p:sp>
            <p:sp>
              <p:nvSpPr>
                <p:cNvPr id="35883" name="Line 43"/>
                <p:cNvSpPr>
                  <a:spLocks noChangeShapeType="1"/>
                </p:cNvSpPr>
                <p:nvPr/>
              </p:nvSpPr>
              <p:spPr bwMode="auto">
                <a:xfrm rot="3581093" flipV="1">
                  <a:off x="1584" y="1488"/>
                  <a:ext cx="0" cy="192"/>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5884" name="Line 44"/>
                <p:cNvSpPr>
                  <a:spLocks noChangeShapeType="1"/>
                </p:cNvSpPr>
                <p:nvPr/>
              </p:nvSpPr>
              <p:spPr bwMode="auto">
                <a:xfrm rot="-18018907">
                  <a:off x="1856" y="1935"/>
                  <a:ext cx="18" cy="187"/>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5885" name="Oval 45"/>
                <p:cNvSpPr>
                  <a:spLocks noChangeArrowheads="1"/>
                </p:cNvSpPr>
                <p:nvPr/>
              </p:nvSpPr>
              <p:spPr bwMode="auto">
                <a:xfrm rot="-18018907">
                  <a:off x="1488" y="1449"/>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86" name="Oval 46"/>
                <p:cNvSpPr>
                  <a:spLocks noChangeArrowheads="1"/>
                </p:cNvSpPr>
                <p:nvPr/>
              </p:nvSpPr>
              <p:spPr bwMode="auto">
                <a:xfrm rot="-18018907">
                  <a:off x="1699" y="1781"/>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87" name="Oval 47"/>
                <p:cNvSpPr>
                  <a:spLocks noChangeArrowheads="1"/>
                </p:cNvSpPr>
                <p:nvPr/>
              </p:nvSpPr>
              <p:spPr bwMode="auto">
                <a:xfrm rot="-18018907">
                  <a:off x="1890" y="2097"/>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5888" name="Line 48"/>
                <p:cNvSpPr>
                  <a:spLocks noChangeShapeType="1"/>
                </p:cNvSpPr>
                <p:nvPr/>
              </p:nvSpPr>
              <p:spPr bwMode="auto">
                <a:xfrm rot="-18018907">
                  <a:off x="1770" y="1817"/>
                  <a:ext cx="18" cy="187"/>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5889" name="Line 49"/>
                <p:cNvSpPr>
                  <a:spLocks noChangeShapeType="1"/>
                </p:cNvSpPr>
                <p:nvPr/>
              </p:nvSpPr>
              <p:spPr bwMode="auto">
                <a:xfrm rot="-18018907">
                  <a:off x="1674" y="1625"/>
                  <a:ext cx="18" cy="187"/>
                </a:xfrm>
                <a:prstGeom prst="line">
                  <a:avLst/>
                </a:prstGeom>
                <a:noFill/>
                <a:ln w="28575">
                  <a:solidFill>
                    <a:srgbClr val="FF0000"/>
                  </a:solidFill>
                  <a:round/>
                  <a:headEnd/>
                  <a:tailEnd type="none" w="sm" len="lg"/>
                </a:ln>
                <a:effectLst/>
              </p:spPr>
              <p:txBody>
                <a:bodyPr wrap="none" anchor="ctr"/>
                <a:lstStyle/>
                <a:p>
                  <a:endParaRPr lang="zh-CN" altLang="en-US"/>
                </a:p>
              </p:txBody>
            </p:sp>
          </p:grpSp>
          <p:grpSp>
            <p:nvGrpSpPr>
              <p:cNvPr id="6" name="Group 50"/>
              <p:cNvGrpSpPr>
                <a:grpSpLocks/>
              </p:cNvGrpSpPr>
              <p:nvPr/>
            </p:nvGrpSpPr>
            <p:grpSpPr bwMode="auto">
              <a:xfrm>
                <a:off x="528" y="1344"/>
                <a:ext cx="1934" cy="1056"/>
                <a:chOff x="528" y="1344"/>
                <a:chExt cx="1934" cy="1056"/>
              </a:xfrm>
            </p:grpSpPr>
            <p:sp>
              <p:nvSpPr>
                <p:cNvPr id="35891" name="Rectangle 51"/>
                <p:cNvSpPr>
                  <a:spLocks noChangeArrowheads="1"/>
                </p:cNvSpPr>
                <p:nvPr/>
              </p:nvSpPr>
              <p:spPr bwMode="auto">
                <a:xfrm>
                  <a:off x="528" y="1344"/>
                  <a:ext cx="1920" cy="1056"/>
                </a:xfrm>
                <a:prstGeom prst="rect">
                  <a:avLst/>
                </a:prstGeom>
                <a:solidFill>
                  <a:srgbClr val="C5FFFF">
                    <a:alpha val="50000"/>
                  </a:srgbClr>
                </a:solidFill>
                <a:ln w="19050">
                  <a:solidFill>
                    <a:schemeClr val="tx2"/>
                  </a:solidFill>
                  <a:miter lim="800000"/>
                  <a:headEnd/>
                  <a:tailEnd/>
                </a:ln>
                <a:effectLst/>
              </p:spPr>
              <p:txBody>
                <a:bodyPr wrap="none" anchor="ctr"/>
                <a:lstStyle/>
                <a:p>
                  <a:endParaRPr lang="zh-CN" altLang="en-US"/>
                </a:p>
              </p:txBody>
            </p:sp>
            <p:sp>
              <p:nvSpPr>
                <p:cNvPr id="35892" name="Rectangle 52"/>
                <p:cNvSpPr>
                  <a:spLocks noChangeArrowheads="1"/>
                </p:cNvSpPr>
                <p:nvPr/>
              </p:nvSpPr>
              <p:spPr bwMode="auto">
                <a:xfrm>
                  <a:off x="528" y="2064"/>
                  <a:ext cx="1008" cy="327"/>
                </a:xfrm>
                <a:prstGeom prst="rect">
                  <a:avLst/>
                </a:prstGeom>
                <a:noFill/>
                <a:ln w="9525">
                  <a:noFill/>
                  <a:miter lim="800000"/>
                  <a:headEnd/>
                  <a:tailEnd/>
                </a:ln>
                <a:effectLst/>
              </p:spPr>
              <p:txBody>
                <a:bodyPr>
                  <a:spAutoFit/>
                </a:bodyPr>
                <a:lstStyle/>
                <a:p>
                  <a:r>
                    <a:rPr lang="zh-CN" altLang="en-US" sz="2800" b="1">
                      <a:solidFill>
                        <a:srgbClr val="000066"/>
                      </a:solidFill>
                      <a:latin typeface="Times New Roman" pitchFamily="18" charset="0"/>
                    </a:rPr>
                    <a:t>玻璃</a:t>
                  </a:r>
                </a:p>
              </p:txBody>
            </p:sp>
            <p:graphicFrame>
              <p:nvGraphicFramePr>
                <p:cNvPr id="46085" name="Object 5"/>
                <p:cNvGraphicFramePr>
                  <a:graphicFrameLocks noChangeAspect="1"/>
                </p:cNvGraphicFramePr>
                <p:nvPr/>
              </p:nvGraphicFramePr>
              <p:xfrm>
                <a:off x="2153" y="1392"/>
                <a:ext cx="309" cy="387"/>
              </p:xfrm>
              <a:graphic>
                <a:graphicData uri="http://schemas.openxmlformats.org/presentationml/2006/ole">
                  <p:oleObj spid="_x0000_s10247" name="Equation" r:id="rId7" imgW="253800" imgH="317160" progId="Equation.3">
                    <p:embed/>
                  </p:oleObj>
                </a:graphicData>
              </a:graphic>
            </p:graphicFrame>
          </p:grpSp>
          <p:sp>
            <p:nvSpPr>
              <p:cNvPr id="35894" name="Arc 54"/>
              <p:cNvSpPr>
                <a:spLocks/>
              </p:cNvSpPr>
              <p:nvPr/>
            </p:nvSpPr>
            <p:spPr bwMode="auto">
              <a:xfrm rot="6572052" flipH="1" flipV="1">
                <a:off x="1187" y="976"/>
                <a:ext cx="182" cy="249"/>
              </a:xfrm>
              <a:custGeom>
                <a:avLst/>
                <a:gdLst>
                  <a:gd name="G0" fmla="+- 360 0 0"/>
                  <a:gd name="G1" fmla="+- 21600 0 0"/>
                  <a:gd name="G2" fmla="+- 21600 0 0"/>
                  <a:gd name="T0" fmla="*/ 0 w 21960"/>
                  <a:gd name="T1" fmla="*/ 3 h 21600"/>
                  <a:gd name="T2" fmla="*/ 21960 w 21960"/>
                  <a:gd name="T3" fmla="*/ 21600 h 21600"/>
                  <a:gd name="T4" fmla="*/ 360 w 21960"/>
                  <a:gd name="T5" fmla="*/ 21600 h 21600"/>
                </a:gdLst>
                <a:ahLst/>
                <a:cxnLst>
                  <a:cxn ang="0">
                    <a:pos x="T0" y="T1"/>
                  </a:cxn>
                  <a:cxn ang="0">
                    <a:pos x="T2" y="T3"/>
                  </a:cxn>
                  <a:cxn ang="0">
                    <a:pos x="T4" y="T5"/>
                  </a:cxn>
                </a:cxnLst>
                <a:rect l="0" t="0" r="r" b="b"/>
                <a:pathLst>
                  <a:path w="21960" h="21600" fill="none" extrusionOk="0">
                    <a:moveTo>
                      <a:pt x="0" y="3"/>
                    </a:moveTo>
                    <a:cubicBezTo>
                      <a:pt x="119" y="1"/>
                      <a:pt x="239" y="-1"/>
                      <a:pt x="360" y="0"/>
                    </a:cubicBezTo>
                    <a:cubicBezTo>
                      <a:pt x="12289" y="0"/>
                      <a:pt x="21960" y="9670"/>
                      <a:pt x="21960" y="21600"/>
                    </a:cubicBezTo>
                  </a:path>
                  <a:path w="21960" h="21600" stroke="0" extrusionOk="0">
                    <a:moveTo>
                      <a:pt x="0" y="3"/>
                    </a:moveTo>
                    <a:cubicBezTo>
                      <a:pt x="119" y="1"/>
                      <a:pt x="239" y="-1"/>
                      <a:pt x="360" y="0"/>
                    </a:cubicBezTo>
                    <a:cubicBezTo>
                      <a:pt x="12289" y="0"/>
                      <a:pt x="21960" y="9670"/>
                      <a:pt x="21960" y="21600"/>
                    </a:cubicBezTo>
                    <a:lnTo>
                      <a:pt x="360" y="21600"/>
                    </a:lnTo>
                    <a:close/>
                  </a:path>
                </a:pathLst>
              </a:custGeom>
              <a:noFill/>
              <a:ln w="28575">
                <a:solidFill>
                  <a:srgbClr val="FFCC66"/>
                </a:solidFill>
                <a:round/>
                <a:headEnd/>
                <a:tailEnd type="none" w="sm" len="lg"/>
              </a:ln>
              <a:effectLst/>
            </p:spPr>
            <p:txBody>
              <a:bodyPr wrap="none" anchor="ctr"/>
              <a:lstStyle/>
              <a:p>
                <a:endParaRPr lang="zh-CN" altLang="en-US"/>
              </a:p>
            </p:txBody>
          </p:sp>
          <p:grpSp>
            <p:nvGrpSpPr>
              <p:cNvPr id="7" name="Group 55"/>
              <p:cNvGrpSpPr>
                <a:grpSpLocks/>
              </p:cNvGrpSpPr>
              <p:nvPr/>
            </p:nvGrpSpPr>
            <p:grpSpPr bwMode="auto">
              <a:xfrm>
                <a:off x="1457" y="1584"/>
                <a:ext cx="223" cy="480"/>
                <a:chOff x="1457" y="1584"/>
                <a:chExt cx="223" cy="480"/>
              </a:xfrm>
            </p:grpSpPr>
            <p:sp>
              <p:nvSpPr>
                <p:cNvPr id="35896" name="Arc 56"/>
                <p:cNvSpPr>
                  <a:spLocks/>
                </p:cNvSpPr>
                <p:nvPr/>
              </p:nvSpPr>
              <p:spPr bwMode="auto">
                <a:xfrm rot="13267117" flipH="1">
                  <a:off x="1488" y="1584"/>
                  <a:ext cx="95" cy="191"/>
                </a:xfrm>
                <a:custGeom>
                  <a:avLst/>
                  <a:gdLst>
                    <a:gd name="G0" fmla="+- 0 0 0"/>
                    <a:gd name="G1" fmla="+- 21600 0 0"/>
                    <a:gd name="G2" fmla="+- 21600 0 0"/>
                    <a:gd name="T0" fmla="*/ 0 w 21403"/>
                    <a:gd name="T1" fmla="*/ 0 h 21600"/>
                    <a:gd name="T2" fmla="*/ 21403 w 21403"/>
                    <a:gd name="T3" fmla="*/ 18691 h 21600"/>
                    <a:gd name="T4" fmla="*/ 0 w 21403"/>
                    <a:gd name="T5" fmla="*/ 21600 h 21600"/>
                  </a:gdLst>
                  <a:ahLst/>
                  <a:cxnLst>
                    <a:cxn ang="0">
                      <a:pos x="T0" y="T1"/>
                    </a:cxn>
                    <a:cxn ang="0">
                      <a:pos x="T2" y="T3"/>
                    </a:cxn>
                    <a:cxn ang="0">
                      <a:pos x="T4" y="T5"/>
                    </a:cxn>
                  </a:cxnLst>
                  <a:rect l="0" t="0" r="r" b="b"/>
                  <a:pathLst>
                    <a:path w="21403" h="21600" fill="none" extrusionOk="0">
                      <a:moveTo>
                        <a:pt x="-1" y="0"/>
                      </a:moveTo>
                      <a:cubicBezTo>
                        <a:pt x="10805" y="0"/>
                        <a:pt x="19948" y="7984"/>
                        <a:pt x="21403" y="18690"/>
                      </a:cubicBezTo>
                    </a:path>
                    <a:path w="21403" h="21600" stroke="0" extrusionOk="0">
                      <a:moveTo>
                        <a:pt x="-1" y="0"/>
                      </a:moveTo>
                      <a:cubicBezTo>
                        <a:pt x="10805" y="0"/>
                        <a:pt x="19948" y="7984"/>
                        <a:pt x="21403" y="18690"/>
                      </a:cubicBezTo>
                      <a:lnTo>
                        <a:pt x="0" y="21600"/>
                      </a:lnTo>
                      <a:close/>
                    </a:path>
                  </a:pathLst>
                </a:custGeom>
                <a:noFill/>
                <a:ln w="28575">
                  <a:solidFill>
                    <a:srgbClr val="FFCC66"/>
                  </a:solidFill>
                  <a:round/>
                  <a:headEnd/>
                  <a:tailEnd type="none" w="sm" len="lg"/>
                </a:ln>
                <a:effectLst/>
              </p:spPr>
              <p:txBody>
                <a:bodyPr wrap="none" anchor="ctr"/>
                <a:lstStyle/>
                <a:p>
                  <a:endParaRPr lang="zh-CN" altLang="en-US"/>
                </a:p>
              </p:txBody>
            </p:sp>
            <p:graphicFrame>
              <p:nvGraphicFramePr>
                <p:cNvPr id="46084" name="Object 4"/>
                <p:cNvGraphicFramePr>
                  <a:graphicFrameLocks noChangeAspect="1"/>
                </p:cNvGraphicFramePr>
                <p:nvPr/>
              </p:nvGraphicFramePr>
              <p:xfrm>
                <a:off x="1457" y="1753"/>
                <a:ext cx="223" cy="311"/>
              </p:xfrm>
              <a:graphic>
                <a:graphicData uri="http://schemas.openxmlformats.org/presentationml/2006/ole">
                  <p:oleObj spid="_x0000_s10246" name="公式" r:id="rId8" imgW="177480" imgH="241200" progId="Equation.3">
                    <p:embed/>
                  </p:oleObj>
                </a:graphicData>
              </a:graphic>
            </p:graphicFrame>
          </p:grpSp>
        </p:grpSp>
        <p:sp>
          <p:nvSpPr>
            <p:cNvPr id="35898" name="Rectangle 58"/>
            <p:cNvSpPr>
              <a:spLocks noChangeArrowheads="1"/>
            </p:cNvSpPr>
            <p:nvPr/>
          </p:nvSpPr>
          <p:spPr bwMode="auto">
            <a:xfrm>
              <a:off x="384" y="1056"/>
              <a:ext cx="720" cy="327"/>
            </a:xfrm>
            <a:prstGeom prst="rect">
              <a:avLst/>
            </a:prstGeom>
            <a:noFill/>
            <a:ln w="9525">
              <a:noFill/>
              <a:miter lim="800000"/>
              <a:headEnd/>
              <a:tailEnd/>
            </a:ln>
            <a:effectLst/>
          </p:spPr>
          <p:txBody>
            <a:bodyPr>
              <a:spAutoFit/>
            </a:bodyPr>
            <a:lstStyle/>
            <a:p>
              <a:r>
                <a:rPr lang="zh-CN" altLang="en-US" sz="2800" b="1">
                  <a:solidFill>
                    <a:srgbClr val="1C1C1C"/>
                  </a:solidFill>
                  <a:latin typeface="Times New Roman" pitchFamily="18" charset="0"/>
                </a:rPr>
                <a:t>空气</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10"/>
          </p:nvPr>
        </p:nvSpPr>
        <p:spPr/>
        <p:txBody>
          <a:bodyPr/>
          <a:lstStyle/>
          <a:p>
            <a:fld id="{2F861EF2-E23F-4778-98C8-B7837B8553F6}" type="slidenum">
              <a:rPr lang="en-US" altLang="zh-CN"/>
              <a:pPr/>
              <a:t>17</a:t>
            </a:fld>
            <a:endParaRPr lang="en-US" altLang="zh-CN"/>
          </a:p>
        </p:txBody>
      </p:sp>
      <p:sp>
        <p:nvSpPr>
          <p:cNvPr id="43015" name="Text Box 1031"/>
          <p:cNvSpPr txBox="1">
            <a:spLocks noChangeArrowheads="1"/>
          </p:cNvSpPr>
          <p:nvPr/>
        </p:nvSpPr>
        <p:spPr bwMode="auto">
          <a:xfrm>
            <a:off x="2501900" y="1295400"/>
            <a:ext cx="5638800" cy="579438"/>
          </a:xfrm>
          <a:prstGeom prst="rect">
            <a:avLst/>
          </a:prstGeom>
          <a:noFill/>
          <a:ln w="9525">
            <a:noFill/>
            <a:miter lim="800000"/>
            <a:headEnd/>
            <a:tailEnd/>
          </a:ln>
          <a:effectLst/>
        </p:spPr>
        <p:txBody>
          <a:bodyPr>
            <a:spAutoFit/>
          </a:bodyPr>
          <a:lstStyle/>
          <a:p>
            <a:pPr>
              <a:spcBef>
                <a:spcPct val="50000"/>
              </a:spcBef>
            </a:pPr>
            <a:r>
              <a:rPr lang="en-US" altLang="zh-CN" sz="3200" b="1">
                <a:solidFill>
                  <a:srgbClr val="CC0000"/>
                </a:solidFill>
                <a:latin typeface="宋体" charset="-122"/>
              </a:rPr>
              <a:t>(</a:t>
            </a:r>
            <a:r>
              <a:rPr lang="en-US" altLang="zh-CN" sz="3200" b="1">
                <a:solidFill>
                  <a:srgbClr val="CC0000"/>
                </a:solidFill>
                <a:latin typeface="Times New Roman" pitchFamily="18" charset="0"/>
              </a:rPr>
              <a:t>1</a:t>
            </a:r>
            <a:r>
              <a:rPr lang="en-US" altLang="zh-CN" sz="3200" b="1">
                <a:solidFill>
                  <a:srgbClr val="CC0000"/>
                </a:solidFill>
                <a:latin typeface="宋体" charset="-122"/>
              </a:rPr>
              <a:t>)</a:t>
            </a:r>
            <a:r>
              <a:rPr lang="zh-CN" altLang="en-US" sz="3200" b="1">
                <a:solidFill>
                  <a:srgbClr val="000000"/>
                </a:solidFill>
                <a:latin typeface="Times New Roman" pitchFamily="18" charset="0"/>
              </a:rPr>
              <a:t>反射光和折射光互相垂直 </a:t>
            </a:r>
            <a:r>
              <a:rPr lang="en-US" altLang="zh-CN" sz="3200" b="1">
                <a:solidFill>
                  <a:srgbClr val="000000"/>
                </a:solidFill>
                <a:latin typeface="Times New Roman" pitchFamily="18" charset="0"/>
              </a:rPr>
              <a:t>.</a:t>
            </a:r>
          </a:p>
        </p:txBody>
      </p:sp>
      <p:graphicFrame>
        <p:nvGraphicFramePr>
          <p:cNvPr id="47104" name="Object 1024"/>
          <p:cNvGraphicFramePr>
            <a:graphicFrameLocks noChangeAspect="1"/>
          </p:cNvGraphicFramePr>
          <p:nvPr/>
        </p:nvGraphicFramePr>
        <p:xfrm>
          <a:off x="1828800" y="2351088"/>
          <a:ext cx="1752600" cy="1077912"/>
        </p:xfrm>
        <a:graphic>
          <a:graphicData uri="http://schemas.openxmlformats.org/presentationml/2006/ole">
            <p:oleObj spid="_x0000_s11266" name="Equation" r:id="rId3" imgW="1091880" imgH="672840" progId="Equation.3">
              <p:embed/>
            </p:oleObj>
          </a:graphicData>
        </a:graphic>
      </p:graphicFrame>
      <p:graphicFrame>
        <p:nvGraphicFramePr>
          <p:cNvPr id="47105" name="Object 1025"/>
          <p:cNvGraphicFramePr>
            <a:graphicFrameLocks noChangeAspect="1"/>
          </p:cNvGraphicFramePr>
          <p:nvPr/>
        </p:nvGraphicFramePr>
        <p:xfrm>
          <a:off x="4572000" y="2354263"/>
          <a:ext cx="3048000" cy="1074737"/>
        </p:xfrm>
        <a:graphic>
          <a:graphicData uri="http://schemas.openxmlformats.org/presentationml/2006/ole">
            <p:oleObj spid="_x0000_s11267" name="Equation" r:id="rId4" imgW="1904760" imgH="672840" progId="Equation.3">
              <p:embed/>
            </p:oleObj>
          </a:graphicData>
        </a:graphic>
      </p:graphicFrame>
      <p:graphicFrame>
        <p:nvGraphicFramePr>
          <p:cNvPr id="47106" name="Object 1026"/>
          <p:cNvGraphicFramePr>
            <a:graphicFrameLocks noChangeAspect="1"/>
          </p:cNvGraphicFramePr>
          <p:nvPr/>
        </p:nvGraphicFramePr>
        <p:xfrm>
          <a:off x="1828800" y="3429000"/>
          <a:ext cx="3886200" cy="960438"/>
        </p:xfrm>
        <a:graphic>
          <a:graphicData uri="http://schemas.openxmlformats.org/presentationml/2006/ole">
            <p:oleObj spid="_x0000_s11268" name="Equation" r:id="rId5" imgW="2603160" imgH="609480" progId="Equation.3">
              <p:embed/>
            </p:oleObj>
          </a:graphicData>
        </a:graphic>
      </p:graphicFrame>
      <p:graphicFrame>
        <p:nvGraphicFramePr>
          <p:cNvPr id="47107" name="Object 1027"/>
          <p:cNvGraphicFramePr>
            <a:graphicFrameLocks noChangeAspect="1"/>
          </p:cNvGraphicFramePr>
          <p:nvPr/>
        </p:nvGraphicFramePr>
        <p:xfrm>
          <a:off x="1828800" y="4648200"/>
          <a:ext cx="1676400" cy="987425"/>
        </p:xfrm>
        <a:graphic>
          <a:graphicData uri="http://schemas.openxmlformats.org/presentationml/2006/ole">
            <p:oleObj spid="_x0000_s11269" name="Equation" r:id="rId6" imgW="1015920" imgH="609480" progId="Equation.3">
              <p:embed/>
            </p:oleObj>
          </a:graphicData>
        </a:graphic>
      </p:graphicFrame>
      <p:grpSp>
        <p:nvGrpSpPr>
          <p:cNvPr id="2" name="Group 1036"/>
          <p:cNvGrpSpPr>
            <a:grpSpLocks/>
          </p:cNvGrpSpPr>
          <p:nvPr/>
        </p:nvGrpSpPr>
        <p:grpSpPr bwMode="auto">
          <a:xfrm>
            <a:off x="825500" y="1371600"/>
            <a:ext cx="1447800" cy="685800"/>
            <a:chOff x="240" y="2544"/>
            <a:chExt cx="912" cy="432"/>
          </a:xfrm>
        </p:grpSpPr>
        <p:sp>
          <p:nvSpPr>
            <p:cNvPr id="43021" name="AutoShape 1037"/>
            <p:cNvSpPr>
              <a:spLocks noChangeArrowheads="1"/>
            </p:cNvSpPr>
            <p:nvPr/>
          </p:nvSpPr>
          <p:spPr bwMode="auto">
            <a:xfrm>
              <a:off x="240" y="2544"/>
              <a:ext cx="672" cy="432"/>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chemeClr val="tx2"/>
              </a:outerShdw>
            </a:effectLst>
          </p:spPr>
          <p:txBody>
            <a:bodyPr wrap="none" anchor="ctr"/>
            <a:lstStyle/>
            <a:p>
              <a:endParaRPr lang="zh-CN" altLang="en-US"/>
            </a:p>
          </p:txBody>
        </p:sp>
        <p:sp>
          <p:nvSpPr>
            <p:cNvPr id="43022" name="Text Box 1038"/>
            <p:cNvSpPr txBox="1">
              <a:spLocks noChangeArrowheads="1"/>
            </p:cNvSpPr>
            <p:nvPr/>
          </p:nvSpPr>
          <p:spPr bwMode="auto">
            <a:xfrm>
              <a:off x="288" y="2592"/>
              <a:ext cx="864"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讨论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5"/>
                                        </p:tgtEl>
                                        <p:attrNameLst>
                                          <p:attrName>style.visibility</p:attrName>
                                        </p:attrNameLst>
                                      </p:cBhvr>
                                      <p:to>
                                        <p:strVal val="visible"/>
                                      </p:to>
                                    </p:set>
                                    <p:animEffect transition="in" filter="blinds(horizontal)">
                                      <p:cBhvr>
                                        <p:cTn id="12" dur="500"/>
                                        <p:tgtEl>
                                          <p:spTgt spid="430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7104"/>
                                        </p:tgtEl>
                                        <p:attrNameLst>
                                          <p:attrName>style.visibility</p:attrName>
                                        </p:attrNameLst>
                                      </p:cBhvr>
                                      <p:to>
                                        <p:strVal val="visible"/>
                                      </p:to>
                                    </p:set>
                                    <p:animEffect transition="in" filter="blinds(vertical)">
                                      <p:cBhvr>
                                        <p:cTn id="17" dur="500"/>
                                        <p:tgtEl>
                                          <p:spTgt spid="471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7105"/>
                                        </p:tgtEl>
                                        <p:attrNameLst>
                                          <p:attrName>style.visibility</p:attrName>
                                        </p:attrNameLst>
                                      </p:cBhvr>
                                      <p:to>
                                        <p:strVal val="visible"/>
                                      </p:to>
                                    </p:set>
                                    <p:animEffect transition="in" filter="blinds(vertical)">
                                      <p:cBhvr>
                                        <p:cTn id="22" dur="500"/>
                                        <p:tgtEl>
                                          <p:spTgt spid="471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06"/>
                                        </p:tgtEl>
                                        <p:attrNameLst>
                                          <p:attrName>style.visibility</p:attrName>
                                        </p:attrNameLst>
                                      </p:cBhvr>
                                      <p:to>
                                        <p:strVal val="visible"/>
                                      </p:to>
                                    </p:set>
                                    <p:animEffect transition="in" filter="blinds(horizontal)">
                                      <p:cBhvr>
                                        <p:cTn id="27" dur="500"/>
                                        <p:tgtEl>
                                          <p:spTgt spid="4710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107"/>
                                        </p:tgtEl>
                                        <p:attrNameLst>
                                          <p:attrName>style.visibility</p:attrName>
                                        </p:attrNameLst>
                                      </p:cBhvr>
                                      <p:to>
                                        <p:strVal val="visible"/>
                                      </p:to>
                                    </p:set>
                                    <p:animEffect transition="in" filter="blinds(horizontal)">
                                      <p:cBhvr>
                                        <p:cTn id="32"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灯片编号占位符 1"/>
          <p:cNvSpPr>
            <a:spLocks noGrp="1"/>
          </p:cNvSpPr>
          <p:nvPr>
            <p:ph type="sldNum" sz="quarter" idx="10"/>
          </p:nvPr>
        </p:nvSpPr>
        <p:spPr/>
        <p:txBody>
          <a:bodyPr/>
          <a:lstStyle/>
          <a:p>
            <a:fld id="{7EAA1A3B-9970-48AE-98A6-7647DFF9A881}" type="slidenum">
              <a:rPr lang="en-US" altLang="zh-CN"/>
              <a:pPr/>
              <a:t>18</a:t>
            </a:fld>
            <a:endParaRPr lang="en-US" altLang="zh-CN"/>
          </a:p>
        </p:txBody>
      </p:sp>
      <p:graphicFrame>
        <p:nvGraphicFramePr>
          <p:cNvPr id="48128" name="Object 0"/>
          <p:cNvGraphicFramePr>
            <a:graphicFrameLocks noChangeAspect="1"/>
          </p:cNvGraphicFramePr>
          <p:nvPr/>
        </p:nvGraphicFramePr>
        <p:xfrm>
          <a:off x="2667000" y="4800600"/>
          <a:ext cx="4876800" cy="1063625"/>
        </p:xfrm>
        <a:graphic>
          <a:graphicData uri="http://schemas.openxmlformats.org/presentationml/2006/ole">
            <p:oleObj spid="_x0000_s12290" name="Equation" r:id="rId3" imgW="3136680" imgH="672840" progId="Equation.3">
              <p:embed/>
            </p:oleObj>
          </a:graphicData>
        </a:graphic>
      </p:graphicFrame>
      <p:grpSp>
        <p:nvGrpSpPr>
          <p:cNvPr id="2" name="Group 100"/>
          <p:cNvGrpSpPr>
            <a:grpSpLocks/>
          </p:cNvGrpSpPr>
          <p:nvPr/>
        </p:nvGrpSpPr>
        <p:grpSpPr bwMode="auto">
          <a:xfrm>
            <a:off x="685800" y="3505200"/>
            <a:ext cx="8077200" cy="1844675"/>
            <a:chOff x="432" y="2208"/>
            <a:chExt cx="5088" cy="1162"/>
          </a:xfrm>
        </p:grpSpPr>
        <p:grpSp>
          <p:nvGrpSpPr>
            <p:cNvPr id="3" name="Group 99"/>
            <p:cNvGrpSpPr>
              <a:grpSpLocks/>
            </p:cNvGrpSpPr>
            <p:nvPr/>
          </p:nvGrpSpPr>
          <p:grpSpPr bwMode="auto">
            <a:xfrm>
              <a:off x="432" y="2208"/>
              <a:ext cx="5088" cy="1162"/>
              <a:chOff x="432" y="2208"/>
              <a:chExt cx="5088" cy="1162"/>
            </a:xfrm>
          </p:grpSpPr>
          <p:sp>
            <p:nvSpPr>
              <p:cNvPr id="36870" name="Text Box 6"/>
              <p:cNvSpPr txBox="1">
                <a:spLocks noChangeArrowheads="1"/>
              </p:cNvSpPr>
              <p:nvPr/>
            </p:nvSpPr>
            <p:spPr bwMode="auto">
              <a:xfrm>
                <a:off x="432" y="2208"/>
                <a:ext cx="5088" cy="1162"/>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solidFill>
                      <a:srgbClr val="000000"/>
                    </a:solidFill>
                    <a:latin typeface="Times New Roman" pitchFamily="18" charset="0"/>
                  </a:rPr>
                  <a:t>      </a:t>
                </a:r>
                <a:r>
                  <a:rPr lang="en-US" altLang="zh-CN" sz="3200" b="1">
                    <a:solidFill>
                      <a:srgbClr val="CC0000"/>
                    </a:solidFill>
                    <a:latin typeface="宋体" charset="-122"/>
                  </a:rPr>
                  <a:t>(</a:t>
                </a:r>
                <a:r>
                  <a:rPr lang="en-US" altLang="zh-CN" sz="3200" b="1">
                    <a:solidFill>
                      <a:srgbClr val="CC0000"/>
                    </a:solidFill>
                    <a:latin typeface="Times New Roman" pitchFamily="18" charset="0"/>
                  </a:rPr>
                  <a:t>2</a:t>
                </a:r>
                <a:r>
                  <a:rPr lang="en-US" altLang="zh-CN" sz="3200" b="1">
                    <a:solidFill>
                      <a:srgbClr val="CC0000"/>
                    </a:solidFill>
                    <a:latin typeface="宋体" charset="-122"/>
                  </a:rPr>
                  <a:t>)</a:t>
                </a:r>
                <a:r>
                  <a:rPr lang="zh-CN" altLang="en-US" sz="3200" b="1">
                    <a:solidFill>
                      <a:srgbClr val="000000"/>
                    </a:solidFill>
                    <a:latin typeface="Times New Roman" pitchFamily="18" charset="0"/>
                  </a:rPr>
                  <a:t>根据光的</a:t>
                </a:r>
                <a:r>
                  <a:rPr lang="zh-CN" altLang="en-US" sz="3200" b="1">
                    <a:solidFill>
                      <a:srgbClr val="CC0000"/>
                    </a:solidFill>
                    <a:latin typeface="Times New Roman" pitchFamily="18" charset="0"/>
                  </a:rPr>
                  <a:t>可逆性</a:t>
                </a:r>
                <a:r>
                  <a:rPr lang="zh-CN" altLang="en-US" sz="3200" b="1">
                    <a:solidFill>
                      <a:srgbClr val="000000"/>
                    </a:solidFill>
                    <a:latin typeface="Times New Roman" pitchFamily="18" charset="0"/>
                  </a:rPr>
                  <a:t>，当入射光以      角从      介质入射于界面时，此     角即为布儒斯特角 </a:t>
                </a:r>
                <a:r>
                  <a:rPr lang="en-US" altLang="zh-CN" sz="3200" b="1">
                    <a:solidFill>
                      <a:srgbClr val="000000"/>
                    </a:solidFill>
                    <a:latin typeface="Times New Roman" pitchFamily="18" charset="0"/>
                  </a:rPr>
                  <a:t>.</a:t>
                </a:r>
              </a:p>
            </p:txBody>
          </p:sp>
          <p:graphicFrame>
            <p:nvGraphicFramePr>
              <p:cNvPr id="48140" name="Object 12"/>
              <p:cNvGraphicFramePr>
                <a:graphicFrameLocks noChangeAspect="1"/>
              </p:cNvGraphicFramePr>
              <p:nvPr/>
            </p:nvGraphicFramePr>
            <p:xfrm>
              <a:off x="4672" y="2304"/>
              <a:ext cx="224" cy="314"/>
            </p:xfrm>
            <a:graphic>
              <a:graphicData uri="http://schemas.openxmlformats.org/presentationml/2006/ole">
                <p:oleObj spid="_x0000_s12302" name="公式" r:id="rId4" imgW="177480" imgH="241200" progId="Equation.3">
                  <p:embed/>
                </p:oleObj>
              </a:graphicData>
            </a:graphic>
          </p:graphicFrame>
          <p:graphicFrame>
            <p:nvGraphicFramePr>
              <p:cNvPr id="48141" name="Object 13"/>
              <p:cNvGraphicFramePr>
                <a:graphicFrameLocks noChangeAspect="1"/>
              </p:cNvGraphicFramePr>
              <p:nvPr/>
            </p:nvGraphicFramePr>
            <p:xfrm>
              <a:off x="3744" y="2690"/>
              <a:ext cx="212" cy="286"/>
            </p:xfrm>
            <a:graphic>
              <a:graphicData uri="http://schemas.openxmlformats.org/presentationml/2006/ole">
                <p:oleObj spid="_x0000_s12303" name="Equation" r:id="rId5" imgW="126720" imgH="164880" progId="Equation.3">
                  <p:embed/>
                </p:oleObj>
              </a:graphicData>
            </a:graphic>
          </p:graphicFrame>
        </p:grpSp>
        <p:graphicFrame>
          <p:nvGraphicFramePr>
            <p:cNvPr id="48139" name="Object 11"/>
            <p:cNvGraphicFramePr>
              <a:graphicFrameLocks noChangeAspect="1"/>
            </p:cNvGraphicFramePr>
            <p:nvPr/>
          </p:nvGraphicFramePr>
          <p:xfrm>
            <a:off x="780" y="2592"/>
            <a:ext cx="283" cy="384"/>
          </p:xfrm>
          <a:graphic>
            <a:graphicData uri="http://schemas.openxmlformats.org/presentationml/2006/ole">
              <p:oleObj spid="_x0000_s12301" name="Equation" r:id="rId6" imgW="164880" imgH="215640" progId="Equation.3">
                <p:embed/>
              </p:oleObj>
            </a:graphicData>
          </a:graphic>
        </p:graphicFrame>
      </p:grpSp>
      <p:sp>
        <p:nvSpPr>
          <p:cNvPr id="36866" name="Rectangle 2"/>
          <p:cNvSpPr>
            <a:spLocks noChangeArrowheads="1"/>
          </p:cNvSpPr>
          <p:nvPr/>
        </p:nvSpPr>
        <p:spPr bwMode="auto">
          <a:xfrm>
            <a:off x="4806950" y="944563"/>
            <a:ext cx="3117850" cy="2449512"/>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aphicFrame>
        <p:nvGraphicFramePr>
          <p:cNvPr id="48129" name="Object 1"/>
          <p:cNvGraphicFramePr>
            <a:graphicFrameLocks noChangeAspect="1"/>
          </p:cNvGraphicFramePr>
          <p:nvPr/>
        </p:nvGraphicFramePr>
        <p:xfrm>
          <a:off x="7191375" y="1585913"/>
          <a:ext cx="352425" cy="471487"/>
        </p:xfrm>
        <a:graphic>
          <a:graphicData uri="http://schemas.openxmlformats.org/presentationml/2006/ole">
            <p:oleObj spid="_x0000_s12291" name="Equation" r:id="rId7" imgW="228600" imgH="317160" progId="Equation.3">
              <p:embed/>
            </p:oleObj>
          </a:graphicData>
        </a:graphic>
      </p:graphicFrame>
      <p:grpSp>
        <p:nvGrpSpPr>
          <p:cNvPr id="4" name="Group 11"/>
          <p:cNvGrpSpPr>
            <a:grpSpLocks/>
          </p:cNvGrpSpPr>
          <p:nvPr/>
        </p:nvGrpSpPr>
        <p:grpSpPr bwMode="auto">
          <a:xfrm>
            <a:off x="5786438" y="1936750"/>
            <a:ext cx="611187" cy="1341438"/>
            <a:chOff x="3696" y="1363"/>
            <a:chExt cx="480" cy="1104"/>
          </a:xfrm>
        </p:grpSpPr>
        <p:sp>
          <p:nvSpPr>
            <p:cNvPr id="36876" name="Line 12"/>
            <p:cNvSpPr>
              <a:spLocks noChangeShapeType="1"/>
            </p:cNvSpPr>
            <p:nvPr/>
          </p:nvSpPr>
          <p:spPr bwMode="auto">
            <a:xfrm rot="-14399222">
              <a:off x="3312" y="1891"/>
              <a:ext cx="1104" cy="48"/>
            </a:xfrm>
            <a:prstGeom prst="line">
              <a:avLst/>
            </a:prstGeom>
            <a:noFill/>
            <a:ln w="38100">
              <a:solidFill>
                <a:srgbClr val="FF0000"/>
              </a:solidFill>
              <a:round/>
              <a:headEnd type="none" w="sm" len="lg"/>
              <a:tailEnd type="triangle" w="sm" len="lg"/>
            </a:ln>
            <a:effectLst/>
          </p:spPr>
          <p:txBody>
            <a:bodyPr wrap="none" anchor="ctr"/>
            <a:lstStyle/>
            <a:p>
              <a:endParaRPr lang="zh-CN" altLang="en-US"/>
            </a:p>
          </p:txBody>
        </p:sp>
        <p:sp>
          <p:nvSpPr>
            <p:cNvPr id="36877" name="Oval 13"/>
            <p:cNvSpPr>
              <a:spLocks noChangeArrowheads="1"/>
            </p:cNvSpPr>
            <p:nvPr/>
          </p:nvSpPr>
          <p:spPr bwMode="auto">
            <a:xfrm rot="-14399222">
              <a:off x="3984" y="1635"/>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878" name="Oval 14"/>
            <p:cNvSpPr>
              <a:spLocks noChangeArrowheads="1"/>
            </p:cNvSpPr>
            <p:nvPr/>
          </p:nvSpPr>
          <p:spPr bwMode="auto">
            <a:xfrm rot="-14399222">
              <a:off x="3888" y="1779"/>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879" name="Oval 15"/>
            <p:cNvSpPr>
              <a:spLocks noChangeArrowheads="1"/>
            </p:cNvSpPr>
            <p:nvPr/>
          </p:nvSpPr>
          <p:spPr bwMode="auto">
            <a:xfrm rot="-14399222">
              <a:off x="3792" y="1939"/>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880" name="Oval 16"/>
            <p:cNvSpPr>
              <a:spLocks noChangeArrowheads="1"/>
            </p:cNvSpPr>
            <p:nvPr/>
          </p:nvSpPr>
          <p:spPr bwMode="auto">
            <a:xfrm rot="-14399222">
              <a:off x="3696" y="2082"/>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aphicFrame>
          <p:nvGraphicFramePr>
            <p:cNvPr id="48138" name="Object 10"/>
            <p:cNvGraphicFramePr>
              <a:graphicFrameLocks noChangeAspect="1"/>
            </p:cNvGraphicFramePr>
            <p:nvPr/>
          </p:nvGraphicFramePr>
          <p:xfrm>
            <a:off x="3936" y="1843"/>
            <a:ext cx="223" cy="311"/>
          </p:xfrm>
          <a:graphic>
            <a:graphicData uri="http://schemas.openxmlformats.org/presentationml/2006/ole">
              <p:oleObj spid="_x0000_s12300" name="公式" r:id="rId8" imgW="177480" imgH="241200" progId="Equation.3">
                <p:embed/>
              </p:oleObj>
            </a:graphicData>
          </a:graphic>
        </p:graphicFrame>
        <p:sp>
          <p:nvSpPr>
            <p:cNvPr id="36882" name="Freeform 18"/>
            <p:cNvSpPr>
              <a:spLocks/>
            </p:cNvSpPr>
            <p:nvPr/>
          </p:nvSpPr>
          <p:spPr bwMode="auto">
            <a:xfrm>
              <a:off x="3963" y="1747"/>
              <a:ext cx="213" cy="43"/>
            </a:xfrm>
            <a:custGeom>
              <a:avLst/>
              <a:gdLst/>
              <a:ahLst/>
              <a:cxnLst>
                <a:cxn ang="0">
                  <a:pos x="0" y="0"/>
                </a:cxn>
                <a:cxn ang="0">
                  <a:pos x="103" y="41"/>
                </a:cxn>
                <a:cxn ang="0">
                  <a:pos x="213" y="13"/>
                </a:cxn>
              </a:cxnLst>
              <a:rect l="0" t="0" r="r" b="b"/>
              <a:pathLst>
                <a:path w="213" h="43">
                  <a:moveTo>
                    <a:pt x="0" y="0"/>
                  </a:moveTo>
                  <a:cubicBezTo>
                    <a:pt x="17" y="7"/>
                    <a:pt x="68" y="39"/>
                    <a:pt x="103" y="41"/>
                  </a:cubicBezTo>
                  <a:cubicBezTo>
                    <a:pt x="138" y="43"/>
                    <a:pt x="190" y="19"/>
                    <a:pt x="213" y="13"/>
                  </a:cubicBezTo>
                </a:path>
              </a:pathLst>
            </a:custGeom>
            <a:noFill/>
            <a:ln w="28575" cmpd="sng">
              <a:solidFill>
                <a:srgbClr val="33CC33"/>
              </a:solidFill>
              <a:round/>
              <a:headEnd type="none" w="sm" len="lg"/>
              <a:tailEnd/>
            </a:ln>
            <a:effectLst/>
          </p:spPr>
          <p:txBody>
            <a:bodyPr wrap="none"/>
            <a:lstStyle/>
            <a:p>
              <a:endParaRPr lang="zh-CN" altLang="en-US"/>
            </a:p>
          </p:txBody>
        </p:sp>
      </p:grpSp>
      <p:grpSp>
        <p:nvGrpSpPr>
          <p:cNvPr id="5" name="Group 19"/>
          <p:cNvGrpSpPr>
            <a:grpSpLocks/>
          </p:cNvGrpSpPr>
          <p:nvPr/>
        </p:nvGrpSpPr>
        <p:grpSpPr bwMode="auto">
          <a:xfrm>
            <a:off x="6397625" y="1878013"/>
            <a:ext cx="915988" cy="1400175"/>
            <a:chOff x="4176" y="1315"/>
            <a:chExt cx="720" cy="1152"/>
          </a:xfrm>
        </p:grpSpPr>
        <p:graphicFrame>
          <p:nvGraphicFramePr>
            <p:cNvPr id="48137" name="Object 9"/>
            <p:cNvGraphicFramePr>
              <a:graphicFrameLocks noChangeAspect="1"/>
            </p:cNvGraphicFramePr>
            <p:nvPr/>
          </p:nvGraphicFramePr>
          <p:xfrm>
            <a:off x="4224" y="1843"/>
            <a:ext cx="223" cy="311"/>
          </p:xfrm>
          <a:graphic>
            <a:graphicData uri="http://schemas.openxmlformats.org/presentationml/2006/ole">
              <p:oleObj spid="_x0000_s12299" name="公式" r:id="rId9" imgW="177480" imgH="241200" progId="Equation.3">
                <p:embed/>
              </p:oleObj>
            </a:graphicData>
          </a:graphic>
        </p:graphicFrame>
        <p:sp>
          <p:nvSpPr>
            <p:cNvPr id="36885" name="Line 21"/>
            <p:cNvSpPr>
              <a:spLocks noChangeShapeType="1"/>
            </p:cNvSpPr>
            <p:nvPr/>
          </p:nvSpPr>
          <p:spPr bwMode="auto">
            <a:xfrm rot="-18457689">
              <a:off x="3952" y="1891"/>
              <a:ext cx="1152" cy="0"/>
            </a:xfrm>
            <a:prstGeom prst="line">
              <a:avLst/>
            </a:prstGeom>
            <a:noFill/>
            <a:ln w="38100">
              <a:solidFill>
                <a:srgbClr val="FF0000"/>
              </a:solidFill>
              <a:round/>
              <a:headEnd type="triangle" w="sm" len="lg"/>
              <a:tailEnd/>
            </a:ln>
            <a:effectLst/>
          </p:spPr>
          <p:txBody>
            <a:bodyPr wrap="none" anchor="ctr"/>
            <a:lstStyle/>
            <a:p>
              <a:endParaRPr lang="zh-CN" altLang="en-US"/>
            </a:p>
          </p:txBody>
        </p:sp>
        <p:sp>
          <p:nvSpPr>
            <p:cNvPr id="36886" name="Line 22"/>
            <p:cNvSpPr>
              <a:spLocks noChangeShapeType="1"/>
            </p:cNvSpPr>
            <p:nvPr/>
          </p:nvSpPr>
          <p:spPr bwMode="auto">
            <a:xfrm rot="-18457689">
              <a:off x="4328" y="1520"/>
              <a:ext cx="0" cy="224"/>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6887" name="Line 23"/>
            <p:cNvSpPr>
              <a:spLocks noChangeShapeType="1"/>
            </p:cNvSpPr>
            <p:nvPr/>
          </p:nvSpPr>
          <p:spPr bwMode="auto">
            <a:xfrm rot="-18457689">
              <a:off x="4442" y="1668"/>
              <a:ext cx="0" cy="224"/>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6888" name="Line 24"/>
            <p:cNvSpPr>
              <a:spLocks noChangeShapeType="1"/>
            </p:cNvSpPr>
            <p:nvPr/>
          </p:nvSpPr>
          <p:spPr bwMode="auto">
            <a:xfrm rot="-18457689">
              <a:off x="4556" y="1816"/>
              <a:ext cx="0" cy="224"/>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6889" name="Line 25"/>
            <p:cNvSpPr>
              <a:spLocks noChangeShapeType="1"/>
            </p:cNvSpPr>
            <p:nvPr/>
          </p:nvSpPr>
          <p:spPr bwMode="auto">
            <a:xfrm rot="-18457689">
              <a:off x="4670" y="1964"/>
              <a:ext cx="0" cy="224"/>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6890" name="Line 26"/>
            <p:cNvSpPr>
              <a:spLocks noChangeShapeType="1"/>
            </p:cNvSpPr>
            <p:nvPr/>
          </p:nvSpPr>
          <p:spPr bwMode="auto">
            <a:xfrm rot="-18457689">
              <a:off x="4784" y="2111"/>
              <a:ext cx="0" cy="224"/>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6891" name="Oval 27"/>
            <p:cNvSpPr>
              <a:spLocks noChangeArrowheads="1"/>
            </p:cNvSpPr>
            <p:nvPr/>
          </p:nvSpPr>
          <p:spPr bwMode="auto">
            <a:xfrm rot="-18457689">
              <a:off x="4353" y="1678"/>
              <a:ext cx="63" cy="56"/>
            </a:xfrm>
            <a:prstGeom prst="ellipse">
              <a:avLst/>
            </a:prstGeom>
            <a:solidFill>
              <a:srgbClr val="FF0000"/>
            </a:solidFill>
            <a:ln w="28575">
              <a:solidFill>
                <a:srgbClr val="FF0000"/>
              </a:solidFill>
              <a:round/>
              <a:headEnd/>
              <a:tailEnd/>
            </a:ln>
            <a:effectLst/>
          </p:spPr>
          <p:txBody>
            <a:bodyPr wrap="none" anchor="ctr"/>
            <a:lstStyle/>
            <a:p>
              <a:endParaRPr lang="zh-CN" altLang="en-US"/>
            </a:p>
          </p:txBody>
        </p:sp>
        <p:sp>
          <p:nvSpPr>
            <p:cNvPr id="36892" name="Oval 28"/>
            <p:cNvSpPr>
              <a:spLocks noChangeArrowheads="1"/>
            </p:cNvSpPr>
            <p:nvPr/>
          </p:nvSpPr>
          <p:spPr bwMode="auto">
            <a:xfrm rot="-18457689">
              <a:off x="4468" y="1825"/>
              <a:ext cx="62" cy="56"/>
            </a:xfrm>
            <a:prstGeom prst="ellipse">
              <a:avLst/>
            </a:prstGeom>
            <a:solidFill>
              <a:srgbClr val="FF0000"/>
            </a:solidFill>
            <a:ln w="28575">
              <a:solidFill>
                <a:srgbClr val="FF0000"/>
              </a:solidFill>
              <a:round/>
              <a:headEnd/>
              <a:tailEnd/>
            </a:ln>
            <a:effectLst/>
          </p:spPr>
          <p:txBody>
            <a:bodyPr wrap="none" anchor="ctr"/>
            <a:lstStyle/>
            <a:p>
              <a:endParaRPr lang="zh-CN" altLang="en-US"/>
            </a:p>
          </p:txBody>
        </p:sp>
        <p:sp>
          <p:nvSpPr>
            <p:cNvPr id="36893" name="Oval 29"/>
            <p:cNvSpPr>
              <a:spLocks noChangeArrowheads="1"/>
            </p:cNvSpPr>
            <p:nvPr/>
          </p:nvSpPr>
          <p:spPr bwMode="auto">
            <a:xfrm rot="-18457689">
              <a:off x="4582" y="1973"/>
              <a:ext cx="62" cy="56"/>
            </a:xfrm>
            <a:prstGeom prst="ellipse">
              <a:avLst/>
            </a:prstGeom>
            <a:solidFill>
              <a:srgbClr val="FF0000"/>
            </a:solidFill>
            <a:ln w="28575">
              <a:solidFill>
                <a:srgbClr val="FF0000"/>
              </a:solidFill>
              <a:round/>
              <a:headEnd/>
              <a:tailEnd/>
            </a:ln>
            <a:effectLst/>
          </p:spPr>
          <p:txBody>
            <a:bodyPr wrap="none" anchor="ctr"/>
            <a:lstStyle/>
            <a:p>
              <a:endParaRPr lang="zh-CN" altLang="en-US"/>
            </a:p>
          </p:txBody>
        </p:sp>
        <p:sp>
          <p:nvSpPr>
            <p:cNvPr id="36894" name="Oval 30"/>
            <p:cNvSpPr>
              <a:spLocks noChangeArrowheads="1"/>
            </p:cNvSpPr>
            <p:nvPr/>
          </p:nvSpPr>
          <p:spPr bwMode="auto">
            <a:xfrm rot="-18457689">
              <a:off x="4696" y="2121"/>
              <a:ext cx="62" cy="56"/>
            </a:xfrm>
            <a:prstGeom prst="ellipse">
              <a:avLst/>
            </a:prstGeom>
            <a:solidFill>
              <a:srgbClr val="FF0000"/>
            </a:solidFill>
            <a:ln w="28575">
              <a:solidFill>
                <a:srgbClr val="FF0000"/>
              </a:solidFill>
              <a:round/>
              <a:headEnd/>
              <a:tailEnd/>
            </a:ln>
            <a:effectLst/>
          </p:spPr>
          <p:txBody>
            <a:bodyPr wrap="none" anchor="ctr"/>
            <a:lstStyle/>
            <a:p>
              <a:endParaRPr lang="zh-CN" altLang="en-US"/>
            </a:p>
          </p:txBody>
        </p:sp>
        <p:sp>
          <p:nvSpPr>
            <p:cNvPr id="36895" name="Freeform 31"/>
            <p:cNvSpPr>
              <a:spLocks/>
            </p:cNvSpPr>
            <p:nvPr/>
          </p:nvSpPr>
          <p:spPr bwMode="auto">
            <a:xfrm>
              <a:off x="4176" y="1740"/>
              <a:ext cx="226" cy="55"/>
            </a:xfrm>
            <a:custGeom>
              <a:avLst/>
              <a:gdLst/>
              <a:ahLst/>
              <a:cxnLst>
                <a:cxn ang="0">
                  <a:pos x="0" y="41"/>
                </a:cxn>
                <a:cxn ang="0">
                  <a:pos x="117" y="48"/>
                </a:cxn>
                <a:cxn ang="0">
                  <a:pos x="226" y="0"/>
                </a:cxn>
              </a:cxnLst>
              <a:rect l="0" t="0" r="r" b="b"/>
              <a:pathLst>
                <a:path w="226" h="55">
                  <a:moveTo>
                    <a:pt x="0" y="41"/>
                  </a:moveTo>
                  <a:cubicBezTo>
                    <a:pt x="19" y="42"/>
                    <a:pt x="79" y="55"/>
                    <a:pt x="117" y="48"/>
                  </a:cubicBezTo>
                  <a:cubicBezTo>
                    <a:pt x="155" y="41"/>
                    <a:pt x="203" y="10"/>
                    <a:pt x="226" y="0"/>
                  </a:cubicBezTo>
                </a:path>
              </a:pathLst>
            </a:custGeom>
            <a:noFill/>
            <a:ln w="28575" cmpd="sng">
              <a:solidFill>
                <a:srgbClr val="33CC33"/>
              </a:solidFill>
              <a:round/>
              <a:headEnd type="none" w="sm" len="lg"/>
              <a:tailEnd/>
            </a:ln>
            <a:effectLst/>
          </p:spPr>
          <p:txBody>
            <a:bodyPr wrap="none"/>
            <a:lstStyle/>
            <a:p>
              <a:endParaRPr lang="zh-CN" altLang="en-US"/>
            </a:p>
          </p:txBody>
        </p:sp>
      </p:grpSp>
      <p:grpSp>
        <p:nvGrpSpPr>
          <p:cNvPr id="6" name="Group 32"/>
          <p:cNvGrpSpPr>
            <a:grpSpLocks/>
          </p:cNvGrpSpPr>
          <p:nvPr/>
        </p:nvGrpSpPr>
        <p:grpSpPr bwMode="auto">
          <a:xfrm>
            <a:off x="5113338" y="2028825"/>
            <a:ext cx="2506662" cy="1225550"/>
            <a:chOff x="3168" y="1440"/>
            <a:chExt cx="1968" cy="1008"/>
          </a:xfrm>
        </p:grpSpPr>
        <p:sp>
          <p:nvSpPr>
            <p:cNvPr id="36897" name="Rectangle 33"/>
            <p:cNvSpPr>
              <a:spLocks noChangeArrowheads="1"/>
            </p:cNvSpPr>
            <p:nvPr/>
          </p:nvSpPr>
          <p:spPr bwMode="auto">
            <a:xfrm>
              <a:off x="3168" y="1440"/>
              <a:ext cx="1968" cy="1008"/>
            </a:xfrm>
            <a:prstGeom prst="rect">
              <a:avLst/>
            </a:prstGeom>
            <a:solidFill>
              <a:srgbClr val="C5FFFF">
                <a:alpha val="50000"/>
              </a:srgbClr>
            </a:solidFill>
            <a:ln w="19050">
              <a:solidFill>
                <a:schemeClr val="tx2"/>
              </a:solidFill>
              <a:miter lim="800000"/>
              <a:headEnd/>
              <a:tailEnd/>
            </a:ln>
            <a:effectLst/>
          </p:spPr>
          <p:txBody>
            <a:bodyPr wrap="none" anchor="ctr"/>
            <a:lstStyle/>
            <a:p>
              <a:endParaRPr lang="zh-CN" altLang="en-US"/>
            </a:p>
          </p:txBody>
        </p:sp>
        <p:graphicFrame>
          <p:nvGraphicFramePr>
            <p:cNvPr id="48136" name="Object 8"/>
            <p:cNvGraphicFramePr>
              <a:graphicFrameLocks noChangeAspect="1"/>
            </p:cNvGraphicFramePr>
            <p:nvPr/>
          </p:nvGraphicFramePr>
          <p:xfrm>
            <a:off x="4800" y="1459"/>
            <a:ext cx="325" cy="387"/>
          </p:xfrm>
          <a:graphic>
            <a:graphicData uri="http://schemas.openxmlformats.org/presentationml/2006/ole">
              <p:oleObj spid="_x0000_s12298" name="Equation" r:id="rId10" imgW="253800" imgH="317160" progId="Equation.3">
                <p:embed/>
              </p:oleObj>
            </a:graphicData>
          </a:graphic>
        </p:graphicFrame>
        <p:sp>
          <p:nvSpPr>
            <p:cNvPr id="36899" name="Rectangle 35"/>
            <p:cNvSpPr>
              <a:spLocks noChangeArrowheads="1"/>
            </p:cNvSpPr>
            <p:nvPr/>
          </p:nvSpPr>
          <p:spPr bwMode="auto">
            <a:xfrm>
              <a:off x="3312" y="1458"/>
              <a:ext cx="672" cy="778"/>
            </a:xfrm>
            <a:prstGeom prst="rect">
              <a:avLst/>
            </a:prstGeom>
            <a:noFill/>
            <a:ln w="9525">
              <a:noFill/>
              <a:miter lim="800000"/>
              <a:headEnd/>
              <a:tailEnd/>
            </a:ln>
            <a:effectLst/>
          </p:spPr>
          <p:txBody>
            <a:bodyPr>
              <a:spAutoFit/>
            </a:bodyPr>
            <a:lstStyle/>
            <a:p>
              <a:r>
                <a:rPr lang="zh-CN" altLang="en-US" sz="2800" b="1">
                  <a:solidFill>
                    <a:srgbClr val="000066"/>
                  </a:solidFill>
                  <a:latin typeface="Times New Roman" pitchFamily="18" charset="0"/>
                </a:rPr>
                <a:t>玻璃</a:t>
              </a:r>
            </a:p>
          </p:txBody>
        </p:sp>
      </p:grpSp>
      <p:sp>
        <p:nvSpPr>
          <p:cNvPr id="36900" name="Line 36"/>
          <p:cNvSpPr>
            <a:spLocks noChangeShapeType="1"/>
          </p:cNvSpPr>
          <p:nvPr/>
        </p:nvSpPr>
        <p:spPr bwMode="auto">
          <a:xfrm>
            <a:off x="6397625" y="1236663"/>
            <a:ext cx="0" cy="1865312"/>
          </a:xfrm>
          <a:prstGeom prst="line">
            <a:avLst/>
          </a:prstGeom>
          <a:noFill/>
          <a:ln w="19050">
            <a:solidFill>
              <a:srgbClr val="000000"/>
            </a:solidFill>
            <a:prstDash val="dash"/>
            <a:round/>
            <a:headEnd/>
            <a:tailEnd/>
          </a:ln>
          <a:effectLst/>
        </p:spPr>
        <p:txBody>
          <a:bodyPr wrap="none" anchor="ctr"/>
          <a:lstStyle/>
          <a:p>
            <a:endParaRPr lang="zh-CN" altLang="en-US"/>
          </a:p>
        </p:txBody>
      </p:sp>
      <p:sp>
        <p:nvSpPr>
          <p:cNvPr id="36901" name="Rectangle 37"/>
          <p:cNvSpPr>
            <a:spLocks noChangeArrowheads="1"/>
          </p:cNvSpPr>
          <p:nvPr/>
        </p:nvSpPr>
        <p:spPr bwMode="auto">
          <a:xfrm>
            <a:off x="1447800" y="979488"/>
            <a:ext cx="3054350" cy="2449512"/>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7" name="Group 38"/>
          <p:cNvGrpSpPr>
            <a:grpSpLocks/>
          </p:cNvGrpSpPr>
          <p:nvPr/>
        </p:nvGrpSpPr>
        <p:grpSpPr bwMode="auto">
          <a:xfrm>
            <a:off x="1516063" y="1316038"/>
            <a:ext cx="1520825" cy="712787"/>
            <a:chOff x="341" y="756"/>
            <a:chExt cx="1195" cy="588"/>
          </a:xfrm>
        </p:grpSpPr>
        <p:sp>
          <p:nvSpPr>
            <p:cNvPr id="36903" name="Line 39"/>
            <p:cNvSpPr>
              <a:spLocks noChangeShapeType="1"/>
            </p:cNvSpPr>
            <p:nvPr/>
          </p:nvSpPr>
          <p:spPr bwMode="auto">
            <a:xfrm rot="-19786639">
              <a:off x="341" y="1040"/>
              <a:ext cx="1195" cy="0"/>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6904" name="Line 40"/>
            <p:cNvSpPr>
              <a:spLocks noChangeShapeType="1"/>
            </p:cNvSpPr>
            <p:nvPr/>
          </p:nvSpPr>
          <p:spPr bwMode="auto">
            <a:xfrm rot="-19786639">
              <a:off x="645" y="756"/>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6905" name="Line 41"/>
            <p:cNvSpPr>
              <a:spLocks noChangeShapeType="1"/>
            </p:cNvSpPr>
            <p:nvPr/>
          </p:nvSpPr>
          <p:spPr bwMode="auto">
            <a:xfrm rot="-19786639">
              <a:off x="812" y="854"/>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6906" name="Line 42"/>
            <p:cNvSpPr>
              <a:spLocks noChangeShapeType="1"/>
            </p:cNvSpPr>
            <p:nvPr/>
          </p:nvSpPr>
          <p:spPr bwMode="auto">
            <a:xfrm rot="-19786639">
              <a:off x="980" y="952"/>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6907" name="Line 43"/>
            <p:cNvSpPr>
              <a:spLocks noChangeShapeType="1"/>
            </p:cNvSpPr>
            <p:nvPr/>
          </p:nvSpPr>
          <p:spPr bwMode="auto">
            <a:xfrm rot="-19786639">
              <a:off x="1148" y="1049"/>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6908" name="Line 44"/>
            <p:cNvSpPr>
              <a:spLocks noChangeShapeType="1"/>
            </p:cNvSpPr>
            <p:nvPr/>
          </p:nvSpPr>
          <p:spPr bwMode="auto">
            <a:xfrm rot="-19786639">
              <a:off x="1296" y="1120"/>
              <a:ext cx="0" cy="224"/>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6909" name="Oval 45"/>
            <p:cNvSpPr>
              <a:spLocks noChangeArrowheads="1"/>
            </p:cNvSpPr>
            <p:nvPr/>
          </p:nvSpPr>
          <p:spPr bwMode="auto">
            <a:xfrm rot="-19786639">
              <a:off x="529" y="792"/>
              <a:ext cx="65"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10" name="Oval 46"/>
            <p:cNvSpPr>
              <a:spLocks noChangeArrowheads="1"/>
            </p:cNvSpPr>
            <p:nvPr/>
          </p:nvSpPr>
          <p:spPr bwMode="auto">
            <a:xfrm rot="-19786639">
              <a:off x="696" y="890"/>
              <a:ext cx="65"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11" name="Oval 47"/>
            <p:cNvSpPr>
              <a:spLocks noChangeArrowheads="1"/>
            </p:cNvSpPr>
            <p:nvPr/>
          </p:nvSpPr>
          <p:spPr bwMode="auto">
            <a:xfrm rot="-19786639">
              <a:off x="864" y="987"/>
              <a:ext cx="64"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12" name="Oval 48"/>
            <p:cNvSpPr>
              <a:spLocks noChangeArrowheads="1"/>
            </p:cNvSpPr>
            <p:nvPr/>
          </p:nvSpPr>
          <p:spPr bwMode="auto">
            <a:xfrm rot="-19786639">
              <a:off x="1032" y="1084"/>
              <a:ext cx="64"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13" name="Oval 49"/>
            <p:cNvSpPr>
              <a:spLocks noChangeArrowheads="1"/>
            </p:cNvSpPr>
            <p:nvPr/>
          </p:nvSpPr>
          <p:spPr bwMode="auto">
            <a:xfrm rot="-19786639">
              <a:off x="1198" y="1182"/>
              <a:ext cx="65" cy="5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sp>
        <p:nvSpPr>
          <p:cNvPr id="36914" name="Line 50"/>
          <p:cNvSpPr>
            <a:spLocks noChangeShapeType="1"/>
          </p:cNvSpPr>
          <p:nvPr/>
        </p:nvSpPr>
        <p:spPr bwMode="auto">
          <a:xfrm rot="-23345951">
            <a:off x="2782888" y="1660525"/>
            <a:ext cx="1711325" cy="4763"/>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6915" name="Oval 51"/>
          <p:cNvSpPr>
            <a:spLocks noChangeArrowheads="1"/>
          </p:cNvSpPr>
          <p:nvPr/>
        </p:nvSpPr>
        <p:spPr bwMode="auto">
          <a:xfrm rot="-23345951">
            <a:off x="3028950" y="1919288"/>
            <a:ext cx="80963" cy="77787"/>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16" name="Oval 52"/>
          <p:cNvSpPr>
            <a:spLocks noChangeArrowheads="1"/>
          </p:cNvSpPr>
          <p:nvPr/>
        </p:nvSpPr>
        <p:spPr bwMode="auto">
          <a:xfrm rot="-23345951">
            <a:off x="3321050" y="1752600"/>
            <a:ext cx="82550" cy="76200"/>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17" name="Oval 53"/>
          <p:cNvSpPr>
            <a:spLocks noChangeArrowheads="1"/>
          </p:cNvSpPr>
          <p:nvPr/>
        </p:nvSpPr>
        <p:spPr bwMode="auto">
          <a:xfrm rot="-23345951">
            <a:off x="3565525" y="1635125"/>
            <a:ext cx="82550" cy="76200"/>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18" name="Oval 54"/>
          <p:cNvSpPr>
            <a:spLocks noChangeArrowheads="1"/>
          </p:cNvSpPr>
          <p:nvPr/>
        </p:nvSpPr>
        <p:spPr bwMode="auto">
          <a:xfrm rot="-23345951">
            <a:off x="3810000" y="1501775"/>
            <a:ext cx="82550" cy="7461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19" name="Oval 55"/>
          <p:cNvSpPr>
            <a:spLocks noChangeArrowheads="1"/>
          </p:cNvSpPr>
          <p:nvPr/>
        </p:nvSpPr>
        <p:spPr bwMode="auto">
          <a:xfrm rot="-23345951">
            <a:off x="4014788" y="1384300"/>
            <a:ext cx="80962" cy="76200"/>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aphicFrame>
        <p:nvGraphicFramePr>
          <p:cNvPr id="48130" name="Object 2"/>
          <p:cNvGraphicFramePr>
            <a:graphicFrameLocks noChangeAspect="1"/>
          </p:cNvGraphicFramePr>
          <p:nvPr/>
        </p:nvGraphicFramePr>
        <p:xfrm>
          <a:off x="2547938" y="1212850"/>
          <a:ext cx="250825" cy="500063"/>
        </p:xfrm>
        <a:graphic>
          <a:graphicData uri="http://schemas.openxmlformats.org/presentationml/2006/ole">
            <p:oleObj spid="_x0000_s12292" name="公式" r:id="rId11" imgW="164880" imgH="330120" progId="Equation.3">
              <p:embed/>
            </p:oleObj>
          </a:graphicData>
        </a:graphic>
      </p:graphicFrame>
      <p:graphicFrame>
        <p:nvGraphicFramePr>
          <p:cNvPr id="48131" name="Object 3"/>
          <p:cNvGraphicFramePr>
            <a:graphicFrameLocks noChangeAspect="1"/>
          </p:cNvGraphicFramePr>
          <p:nvPr/>
        </p:nvGraphicFramePr>
        <p:xfrm>
          <a:off x="3097213" y="1212850"/>
          <a:ext cx="250825" cy="496888"/>
        </p:xfrm>
        <a:graphic>
          <a:graphicData uri="http://schemas.openxmlformats.org/presentationml/2006/ole">
            <p:oleObj spid="_x0000_s12293" name="公式" r:id="rId12" imgW="164880" imgH="330120" progId="Equation.3">
              <p:embed/>
            </p:oleObj>
          </a:graphicData>
        </a:graphic>
      </p:graphicFrame>
      <p:sp>
        <p:nvSpPr>
          <p:cNvPr id="36922" name="Arc 58"/>
          <p:cNvSpPr>
            <a:spLocks/>
          </p:cNvSpPr>
          <p:nvPr/>
        </p:nvSpPr>
        <p:spPr bwMode="auto">
          <a:xfrm rot="9220608" flipH="1" flipV="1">
            <a:off x="2957513" y="1620838"/>
            <a:ext cx="265112" cy="301625"/>
          </a:xfrm>
          <a:custGeom>
            <a:avLst/>
            <a:gdLst>
              <a:gd name="G0" fmla="+- 3385 0 0"/>
              <a:gd name="G1" fmla="+- 21600 0 0"/>
              <a:gd name="G2" fmla="+- 21600 0 0"/>
              <a:gd name="T0" fmla="*/ 0 w 24985"/>
              <a:gd name="T1" fmla="*/ 267 h 21600"/>
              <a:gd name="T2" fmla="*/ 24985 w 24985"/>
              <a:gd name="T3" fmla="*/ 21600 h 21600"/>
              <a:gd name="T4" fmla="*/ 3385 w 24985"/>
              <a:gd name="T5" fmla="*/ 21600 h 21600"/>
            </a:gdLst>
            <a:ahLst/>
            <a:cxnLst>
              <a:cxn ang="0">
                <a:pos x="T0" y="T1"/>
              </a:cxn>
              <a:cxn ang="0">
                <a:pos x="T2" y="T3"/>
              </a:cxn>
              <a:cxn ang="0">
                <a:pos x="T4" y="T5"/>
              </a:cxn>
            </a:cxnLst>
            <a:rect l="0" t="0" r="r" b="b"/>
            <a:pathLst>
              <a:path w="24985" h="21600" fill="none" extrusionOk="0">
                <a:moveTo>
                  <a:pt x="-1" y="266"/>
                </a:moveTo>
                <a:cubicBezTo>
                  <a:pt x="1119" y="89"/>
                  <a:pt x="2251" y="-1"/>
                  <a:pt x="3385" y="0"/>
                </a:cubicBezTo>
                <a:cubicBezTo>
                  <a:pt x="15314" y="0"/>
                  <a:pt x="24985" y="9670"/>
                  <a:pt x="24985" y="21600"/>
                </a:cubicBezTo>
              </a:path>
              <a:path w="24985" h="21600" stroke="0" extrusionOk="0">
                <a:moveTo>
                  <a:pt x="-1" y="266"/>
                </a:moveTo>
                <a:cubicBezTo>
                  <a:pt x="1119" y="89"/>
                  <a:pt x="2251" y="-1"/>
                  <a:pt x="3385" y="0"/>
                </a:cubicBezTo>
                <a:cubicBezTo>
                  <a:pt x="15314" y="0"/>
                  <a:pt x="24985" y="9670"/>
                  <a:pt x="24985" y="21600"/>
                </a:cubicBezTo>
                <a:lnTo>
                  <a:pt x="3385" y="21600"/>
                </a:lnTo>
                <a:close/>
              </a:path>
            </a:pathLst>
          </a:custGeom>
          <a:noFill/>
          <a:ln w="28575">
            <a:solidFill>
              <a:srgbClr val="33CC33"/>
            </a:solidFill>
            <a:round/>
            <a:headEnd/>
            <a:tailEnd type="none" w="sm" len="lg"/>
          </a:ln>
          <a:effectLst/>
        </p:spPr>
        <p:txBody>
          <a:bodyPr wrap="none" anchor="ctr"/>
          <a:lstStyle/>
          <a:p>
            <a:endParaRPr lang="zh-CN" altLang="en-US"/>
          </a:p>
        </p:txBody>
      </p:sp>
      <p:sp>
        <p:nvSpPr>
          <p:cNvPr id="36923" name="Line 59"/>
          <p:cNvSpPr>
            <a:spLocks noChangeShapeType="1"/>
          </p:cNvSpPr>
          <p:nvPr/>
        </p:nvSpPr>
        <p:spPr bwMode="auto">
          <a:xfrm>
            <a:off x="2914650" y="1155700"/>
            <a:ext cx="0" cy="1981200"/>
          </a:xfrm>
          <a:prstGeom prst="line">
            <a:avLst/>
          </a:prstGeom>
          <a:noFill/>
          <a:ln w="19050">
            <a:solidFill>
              <a:srgbClr val="000000"/>
            </a:solidFill>
            <a:prstDash val="dash"/>
            <a:round/>
            <a:headEnd/>
            <a:tailEnd type="none" w="sm" len="lg"/>
          </a:ln>
          <a:effectLst/>
        </p:spPr>
        <p:txBody>
          <a:bodyPr wrap="none" anchor="ctr"/>
          <a:lstStyle/>
          <a:p>
            <a:endParaRPr lang="zh-CN" altLang="en-US"/>
          </a:p>
        </p:txBody>
      </p:sp>
      <p:graphicFrame>
        <p:nvGraphicFramePr>
          <p:cNvPr id="48132" name="Object 4"/>
          <p:cNvGraphicFramePr>
            <a:graphicFrameLocks noChangeAspect="1"/>
          </p:cNvGraphicFramePr>
          <p:nvPr/>
        </p:nvGraphicFramePr>
        <p:xfrm>
          <a:off x="3760788" y="1558925"/>
          <a:ext cx="352425" cy="469900"/>
        </p:xfrm>
        <a:graphic>
          <a:graphicData uri="http://schemas.openxmlformats.org/presentationml/2006/ole">
            <p:oleObj spid="_x0000_s12294" name="Equation" r:id="rId13" imgW="228600" imgH="317160" progId="Equation.3">
              <p:embed/>
            </p:oleObj>
          </a:graphicData>
        </a:graphic>
      </p:graphicFrame>
      <p:grpSp>
        <p:nvGrpSpPr>
          <p:cNvPr id="8" name="Group 61"/>
          <p:cNvGrpSpPr>
            <a:grpSpLocks/>
          </p:cNvGrpSpPr>
          <p:nvPr/>
        </p:nvGrpSpPr>
        <p:grpSpPr bwMode="auto">
          <a:xfrm>
            <a:off x="2974975" y="1970088"/>
            <a:ext cx="598488" cy="1398587"/>
            <a:chOff x="1488" y="1391"/>
            <a:chExt cx="470" cy="1152"/>
          </a:xfrm>
        </p:grpSpPr>
        <p:sp>
          <p:nvSpPr>
            <p:cNvPr id="36926" name="Line 62"/>
            <p:cNvSpPr>
              <a:spLocks noChangeShapeType="1"/>
            </p:cNvSpPr>
            <p:nvPr/>
          </p:nvSpPr>
          <p:spPr bwMode="auto">
            <a:xfrm rot="3581093" flipH="1">
              <a:off x="1175" y="1959"/>
              <a:ext cx="1152" cy="15"/>
            </a:xfrm>
            <a:prstGeom prst="line">
              <a:avLst/>
            </a:prstGeom>
            <a:noFill/>
            <a:ln w="28575">
              <a:solidFill>
                <a:srgbClr val="FF0000"/>
              </a:solidFill>
              <a:round/>
              <a:headEnd type="triangle" w="sm" len="lg"/>
              <a:tailEnd type="none" w="sm" len="lg"/>
            </a:ln>
            <a:effectLst/>
          </p:spPr>
          <p:txBody>
            <a:bodyPr wrap="none" anchor="ctr"/>
            <a:lstStyle/>
            <a:p>
              <a:endParaRPr lang="zh-CN" altLang="en-US"/>
            </a:p>
          </p:txBody>
        </p:sp>
        <p:sp>
          <p:nvSpPr>
            <p:cNvPr id="36927" name="Line 63"/>
            <p:cNvSpPr>
              <a:spLocks noChangeShapeType="1"/>
            </p:cNvSpPr>
            <p:nvPr/>
          </p:nvSpPr>
          <p:spPr bwMode="auto">
            <a:xfrm rot="3581093" flipV="1">
              <a:off x="1584" y="1584"/>
              <a:ext cx="0" cy="192"/>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6928" name="Line 64"/>
            <p:cNvSpPr>
              <a:spLocks noChangeShapeType="1"/>
            </p:cNvSpPr>
            <p:nvPr/>
          </p:nvSpPr>
          <p:spPr bwMode="auto">
            <a:xfrm rot="-18018907">
              <a:off x="1856" y="2031"/>
              <a:ext cx="18" cy="187"/>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6929" name="Oval 65"/>
            <p:cNvSpPr>
              <a:spLocks noChangeArrowheads="1"/>
            </p:cNvSpPr>
            <p:nvPr/>
          </p:nvSpPr>
          <p:spPr bwMode="auto">
            <a:xfrm rot="-18018907">
              <a:off x="1488" y="1545"/>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30" name="Oval 66"/>
            <p:cNvSpPr>
              <a:spLocks noChangeArrowheads="1"/>
            </p:cNvSpPr>
            <p:nvPr/>
          </p:nvSpPr>
          <p:spPr bwMode="auto">
            <a:xfrm rot="-18018907">
              <a:off x="1699" y="1877"/>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31" name="Oval 67"/>
            <p:cNvSpPr>
              <a:spLocks noChangeArrowheads="1"/>
            </p:cNvSpPr>
            <p:nvPr/>
          </p:nvSpPr>
          <p:spPr bwMode="auto">
            <a:xfrm rot="-18018907">
              <a:off x="1890" y="2193"/>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6932" name="Line 68"/>
            <p:cNvSpPr>
              <a:spLocks noChangeShapeType="1"/>
            </p:cNvSpPr>
            <p:nvPr/>
          </p:nvSpPr>
          <p:spPr bwMode="auto">
            <a:xfrm rot="-18018907">
              <a:off x="1770" y="1913"/>
              <a:ext cx="18" cy="187"/>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6933" name="Line 69"/>
            <p:cNvSpPr>
              <a:spLocks noChangeShapeType="1"/>
            </p:cNvSpPr>
            <p:nvPr/>
          </p:nvSpPr>
          <p:spPr bwMode="auto">
            <a:xfrm rot="-18018907">
              <a:off x="1674" y="1721"/>
              <a:ext cx="18" cy="187"/>
            </a:xfrm>
            <a:prstGeom prst="line">
              <a:avLst/>
            </a:prstGeom>
            <a:noFill/>
            <a:ln w="28575">
              <a:solidFill>
                <a:srgbClr val="FF0000"/>
              </a:solidFill>
              <a:round/>
              <a:headEnd/>
              <a:tailEnd type="none" w="sm" len="lg"/>
            </a:ln>
            <a:effectLst/>
          </p:spPr>
          <p:txBody>
            <a:bodyPr wrap="none" anchor="ctr"/>
            <a:lstStyle/>
            <a:p>
              <a:endParaRPr lang="zh-CN" altLang="en-US"/>
            </a:p>
          </p:txBody>
        </p:sp>
      </p:grpSp>
      <p:grpSp>
        <p:nvGrpSpPr>
          <p:cNvPr id="9" name="Group 70"/>
          <p:cNvGrpSpPr>
            <a:grpSpLocks/>
          </p:cNvGrpSpPr>
          <p:nvPr/>
        </p:nvGrpSpPr>
        <p:grpSpPr bwMode="auto">
          <a:xfrm>
            <a:off x="1752600" y="2028825"/>
            <a:ext cx="2462213" cy="1284288"/>
            <a:chOff x="528" y="1440"/>
            <a:chExt cx="1934" cy="1056"/>
          </a:xfrm>
        </p:grpSpPr>
        <p:sp>
          <p:nvSpPr>
            <p:cNvPr id="36935" name="Rectangle 71"/>
            <p:cNvSpPr>
              <a:spLocks noChangeArrowheads="1"/>
            </p:cNvSpPr>
            <p:nvPr/>
          </p:nvSpPr>
          <p:spPr bwMode="auto">
            <a:xfrm>
              <a:off x="528" y="1440"/>
              <a:ext cx="1920" cy="1056"/>
            </a:xfrm>
            <a:prstGeom prst="rect">
              <a:avLst/>
            </a:prstGeom>
            <a:solidFill>
              <a:srgbClr val="C5FFFF">
                <a:alpha val="50000"/>
              </a:srgbClr>
            </a:solidFill>
            <a:ln w="19050">
              <a:solidFill>
                <a:schemeClr val="tx2"/>
              </a:solidFill>
              <a:miter lim="800000"/>
              <a:headEnd/>
              <a:tailEnd/>
            </a:ln>
            <a:effectLst/>
          </p:spPr>
          <p:txBody>
            <a:bodyPr wrap="none" anchor="ctr"/>
            <a:lstStyle/>
            <a:p>
              <a:endParaRPr lang="zh-CN" altLang="en-US"/>
            </a:p>
          </p:txBody>
        </p:sp>
        <p:sp>
          <p:nvSpPr>
            <p:cNvPr id="36936" name="Rectangle 72"/>
            <p:cNvSpPr>
              <a:spLocks noChangeArrowheads="1"/>
            </p:cNvSpPr>
            <p:nvPr/>
          </p:nvSpPr>
          <p:spPr bwMode="auto">
            <a:xfrm>
              <a:off x="624" y="2015"/>
              <a:ext cx="816" cy="428"/>
            </a:xfrm>
            <a:prstGeom prst="rect">
              <a:avLst/>
            </a:prstGeom>
            <a:noFill/>
            <a:ln w="9525">
              <a:noFill/>
              <a:miter lim="800000"/>
              <a:headEnd/>
              <a:tailEnd/>
            </a:ln>
            <a:effectLst/>
          </p:spPr>
          <p:txBody>
            <a:bodyPr>
              <a:spAutoFit/>
            </a:bodyPr>
            <a:lstStyle/>
            <a:p>
              <a:r>
                <a:rPr lang="zh-CN" altLang="en-US" sz="2800" b="1">
                  <a:solidFill>
                    <a:srgbClr val="000066"/>
                  </a:solidFill>
                  <a:latin typeface="Times New Roman" pitchFamily="18" charset="0"/>
                </a:rPr>
                <a:t>玻璃</a:t>
              </a:r>
            </a:p>
          </p:txBody>
        </p:sp>
        <p:graphicFrame>
          <p:nvGraphicFramePr>
            <p:cNvPr id="48135" name="Object 7"/>
            <p:cNvGraphicFramePr>
              <a:graphicFrameLocks noChangeAspect="1"/>
            </p:cNvGraphicFramePr>
            <p:nvPr/>
          </p:nvGraphicFramePr>
          <p:xfrm>
            <a:off x="2153" y="1488"/>
            <a:ext cx="309" cy="387"/>
          </p:xfrm>
          <a:graphic>
            <a:graphicData uri="http://schemas.openxmlformats.org/presentationml/2006/ole">
              <p:oleObj spid="_x0000_s12297" name="Equation" r:id="rId14" imgW="253800" imgH="317160" progId="Equation.3">
                <p:embed/>
              </p:oleObj>
            </a:graphicData>
          </a:graphic>
        </p:graphicFrame>
      </p:grpSp>
      <p:sp>
        <p:nvSpPr>
          <p:cNvPr id="36938" name="Arc 74"/>
          <p:cNvSpPr>
            <a:spLocks/>
          </p:cNvSpPr>
          <p:nvPr/>
        </p:nvSpPr>
        <p:spPr bwMode="auto">
          <a:xfrm rot="6572052" flipH="1" flipV="1">
            <a:off x="2597944" y="1577182"/>
            <a:ext cx="217487" cy="317500"/>
          </a:xfrm>
          <a:custGeom>
            <a:avLst/>
            <a:gdLst>
              <a:gd name="G0" fmla="+- 0 0 0"/>
              <a:gd name="G1" fmla="+- 21580 0 0"/>
              <a:gd name="G2" fmla="+- 21600 0 0"/>
              <a:gd name="T0" fmla="*/ 929 w 21600"/>
              <a:gd name="T1" fmla="*/ 0 h 21580"/>
              <a:gd name="T2" fmla="*/ 21600 w 21600"/>
              <a:gd name="T3" fmla="*/ 21580 h 21580"/>
              <a:gd name="T4" fmla="*/ 0 w 21600"/>
              <a:gd name="T5" fmla="*/ 21580 h 21580"/>
            </a:gdLst>
            <a:ahLst/>
            <a:cxnLst>
              <a:cxn ang="0">
                <a:pos x="T0" y="T1"/>
              </a:cxn>
              <a:cxn ang="0">
                <a:pos x="T2" y="T3"/>
              </a:cxn>
              <a:cxn ang="0">
                <a:pos x="T4" y="T5"/>
              </a:cxn>
            </a:cxnLst>
            <a:rect l="0" t="0" r="r" b="b"/>
            <a:pathLst>
              <a:path w="21600" h="21580" fill="none" extrusionOk="0">
                <a:moveTo>
                  <a:pt x="929" y="-1"/>
                </a:moveTo>
                <a:cubicBezTo>
                  <a:pt x="12486" y="497"/>
                  <a:pt x="21600" y="10011"/>
                  <a:pt x="21600" y="21580"/>
                </a:cubicBezTo>
              </a:path>
              <a:path w="21600" h="21580" stroke="0" extrusionOk="0">
                <a:moveTo>
                  <a:pt x="929" y="-1"/>
                </a:moveTo>
                <a:cubicBezTo>
                  <a:pt x="12486" y="497"/>
                  <a:pt x="21600" y="10011"/>
                  <a:pt x="21600" y="21580"/>
                </a:cubicBezTo>
                <a:lnTo>
                  <a:pt x="0" y="21580"/>
                </a:lnTo>
                <a:close/>
              </a:path>
            </a:pathLst>
          </a:custGeom>
          <a:noFill/>
          <a:ln w="28575">
            <a:solidFill>
              <a:srgbClr val="FFCC66"/>
            </a:solidFill>
            <a:round/>
            <a:headEnd/>
            <a:tailEnd type="none" w="sm" len="lg"/>
          </a:ln>
          <a:effectLst/>
        </p:spPr>
        <p:txBody>
          <a:bodyPr wrap="none" anchor="ctr"/>
          <a:lstStyle/>
          <a:p>
            <a:endParaRPr lang="zh-CN" altLang="en-US"/>
          </a:p>
        </p:txBody>
      </p:sp>
      <p:grpSp>
        <p:nvGrpSpPr>
          <p:cNvPr id="10" name="Group 75"/>
          <p:cNvGrpSpPr>
            <a:grpSpLocks/>
          </p:cNvGrpSpPr>
          <p:nvPr/>
        </p:nvGrpSpPr>
        <p:grpSpPr bwMode="auto">
          <a:xfrm>
            <a:off x="4932363" y="1177925"/>
            <a:ext cx="1579562" cy="850900"/>
            <a:chOff x="3024" y="576"/>
            <a:chExt cx="1243" cy="701"/>
          </a:xfrm>
        </p:grpSpPr>
        <p:grpSp>
          <p:nvGrpSpPr>
            <p:cNvPr id="11" name="Group 76"/>
            <p:cNvGrpSpPr>
              <a:grpSpLocks/>
            </p:cNvGrpSpPr>
            <p:nvPr/>
          </p:nvGrpSpPr>
          <p:grpSpPr bwMode="auto">
            <a:xfrm>
              <a:off x="3024" y="576"/>
              <a:ext cx="1243" cy="701"/>
              <a:chOff x="3024" y="576"/>
              <a:chExt cx="1243" cy="701"/>
            </a:xfrm>
          </p:grpSpPr>
          <p:sp>
            <p:nvSpPr>
              <p:cNvPr id="36941" name="Line 77"/>
              <p:cNvSpPr>
                <a:spLocks noChangeShapeType="1"/>
              </p:cNvSpPr>
              <p:nvPr/>
            </p:nvSpPr>
            <p:spPr bwMode="auto">
              <a:xfrm rot="-20020631">
                <a:off x="3024" y="1024"/>
                <a:ext cx="1243" cy="0"/>
              </a:xfrm>
              <a:prstGeom prst="line">
                <a:avLst/>
              </a:prstGeom>
              <a:noFill/>
              <a:ln w="28575">
                <a:solidFill>
                  <a:srgbClr val="FF3300"/>
                </a:solidFill>
                <a:round/>
                <a:headEnd type="triangle" w="sm" len="lg"/>
                <a:tailEnd/>
              </a:ln>
              <a:effectLst/>
            </p:spPr>
            <p:txBody>
              <a:bodyPr wrap="none" anchor="ctr"/>
              <a:lstStyle/>
              <a:p>
                <a:endParaRPr lang="zh-CN" altLang="en-US"/>
              </a:p>
            </p:txBody>
          </p:sp>
          <p:sp>
            <p:nvSpPr>
              <p:cNvPr id="36942" name="Line 78"/>
              <p:cNvSpPr>
                <a:spLocks noChangeShapeType="1"/>
              </p:cNvSpPr>
              <p:nvPr/>
            </p:nvSpPr>
            <p:spPr bwMode="auto">
              <a:xfrm rot="-20020631">
                <a:off x="3397" y="813"/>
                <a:ext cx="0" cy="176"/>
              </a:xfrm>
              <a:prstGeom prst="line">
                <a:avLst/>
              </a:prstGeom>
              <a:noFill/>
              <a:ln w="28575">
                <a:solidFill>
                  <a:srgbClr val="FF3300"/>
                </a:solidFill>
                <a:round/>
                <a:headEnd type="none" w="sm" len="lg"/>
                <a:tailEnd/>
              </a:ln>
              <a:effectLst/>
            </p:spPr>
            <p:txBody>
              <a:bodyPr wrap="none" anchor="ctr"/>
              <a:lstStyle/>
              <a:p>
                <a:endParaRPr lang="zh-CN" altLang="en-US"/>
              </a:p>
            </p:txBody>
          </p:sp>
          <p:sp>
            <p:nvSpPr>
              <p:cNvPr id="36943" name="Line 79"/>
              <p:cNvSpPr>
                <a:spLocks noChangeShapeType="1"/>
              </p:cNvSpPr>
              <p:nvPr/>
            </p:nvSpPr>
            <p:spPr bwMode="auto">
              <a:xfrm rot="1579369" flipH="1">
                <a:off x="3589" y="904"/>
                <a:ext cx="14" cy="184"/>
              </a:xfrm>
              <a:prstGeom prst="line">
                <a:avLst/>
              </a:prstGeom>
              <a:noFill/>
              <a:ln w="28575">
                <a:solidFill>
                  <a:srgbClr val="FF3300"/>
                </a:solidFill>
                <a:round/>
                <a:headEnd type="none" w="sm" len="lg"/>
                <a:tailEnd/>
              </a:ln>
              <a:effectLst/>
            </p:spPr>
            <p:txBody>
              <a:bodyPr wrap="none" anchor="ctr"/>
              <a:lstStyle/>
              <a:p>
                <a:endParaRPr lang="zh-CN" altLang="en-US"/>
              </a:p>
            </p:txBody>
          </p:sp>
          <p:sp>
            <p:nvSpPr>
              <p:cNvPr id="36944" name="Line 80"/>
              <p:cNvSpPr>
                <a:spLocks noChangeShapeType="1"/>
              </p:cNvSpPr>
              <p:nvPr/>
            </p:nvSpPr>
            <p:spPr bwMode="auto">
              <a:xfrm rot="1579369" flipH="1">
                <a:off x="3686" y="958"/>
                <a:ext cx="8" cy="188"/>
              </a:xfrm>
              <a:prstGeom prst="line">
                <a:avLst/>
              </a:prstGeom>
              <a:noFill/>
              <a:ln w="28575">
                <a:solidFill>
                  <a:srgbClr val="FF3300"/>
                </a:solidFill>
                <a:round/>
                <a:headEnd type="none" w="sm" len="lg"/>
                <a:tailEnd/>
              </a:ln>
              <a:effectLst/>
            </p:spPr>
            <p:txBody>
              <a:bodyPr wrap="none" anchor="ctr"/>
              <a:lstStyle/>
              <a:p>
                <a:endParaRPr lang="zh-CN" altLang="en-US"/>
              </a:p>
            </p:txBody>
          </p:sp>
          <p:sp>
            <p:nvSpPr>
              <p:cNvPr id="36945" name="Line 81"/>
              <p:cNvSpPr>
                <a:spLocks noChangeShapeType="1"/>
              </p:cNvSpPr>
              <p:nvPr/>
            </p:nvSpPr>
            <p:spPr bwMode="auto">
              <a:xfrm rot="-20020631">
                <a:off x="3877" y="1053"/>
                <a:ext cx="0" cy="176"/>
              </a:xfrm>
              <a:prstGeom prst="line">
                <a:avLst/>
              </a:prstGeom>
              <a:noFill/>
              <a:ln w="28575">
                <a:solidFill>
                  <a:srgbClr val="FF3300"/>
                </a:solidFill>
                <a:round/>
                <a:headEnd type="none" w="sm" len="lg"/>
                <a:tailEnd/>
              </a:ln>
              <a:effectLst/>
            </p:spPr>
            <p:txBody>
              <a:bodyPr wrap="none" anchor="ctr"/>
              <a:lstStyle/>
              <a:p>
                <a:endParaRPr lang="zh-CN" altLang="en-US"/>
              </a:p>
            </p:txBody>
          </p:sp>
          <p:sp>
            <p:nvSpPr>
              <p:cNvPr id="36946" name="Line 82"/>
              <p:cNvSpPr>
                <a:spLocks noChangeShapeType="1"/>
              </p:cNvSpPr>
              <p:nvPr/>
            </p:nvSpPr>
            <p:spPr bwMode="auto">
              <a:xfrm rot="-20020631">
                <a:off x="3973" y="1101"/>
                <a:ext cx="0" cy="176"/>
              </a:xfrm>
              <a:prstGeom prst="line">
                <a:avLst/>
              </a:prstGeom>
              <a:noFill/>
              <a:ln w="28575">
                <a:solidFill>
                  <a:srgbClr val="FF3300"/>
                </a:solidFill>
                <a:round/>
                <a:headEnd type="none" w="sm" len="lg"/>
                <a:tailEnd/>
              </a:ln>
              <a:effectLst/>
            </p:spPr>
            <p:txBody>
              <a:bodyPr wrap="none" anchor="ctr"/>
              <a:lstStyle/>
              <a:p>
                <a:endParaRPr lang="zh-CN" altLang="en-US"/>
              </a:p>
            </p:txBody>
          </p:sp>
          <p:sp>
            <p:nvSpPr>
              <p:cNvPr id="36947" name="Oval 83"/>
              <p:cNvSpPr>
                <a:spLocks noChangeArrowheads="1"/>
              </p:cNvSpPr>
              <p:nvPr/>
            </p:nvSpPr>
            <p:spPr bwMode="auto">
              <a:xfrm rot="-20020631">
                <a:off x="3456" y="912"/>
                <a:ext cx="67" cy="56"/>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36948" name="Oval 84"/>
              <p:cNvSpPr>
                <a:spLocks noChangeArrowheads="1"/>
              </p:cNvSpPr>
              <p:nvPr/>
            </p:nvSpPr>
            <p:spPr bwMode="auto">
              <a:xfrm rot="-20020631">
                <a:off x="3747" y="1062"/>
                <a:ext cx="67" cy="56"/>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graphicFrame>
            <p:nvGraphicFramePr>
              <p:cNvPr id="48134" name="Object 6"/>
              <p:cNvGraphicFramePr>
                <a:graphicFrameLocks noChangeAspect="1"/>
              </p:cNvGraphicFramePr>
              <p:nvPr/>
            </p:nvGraphicFramePr>
            <p:xfrm>
              <a:off x="3897" y="576"/>
              <a:ext cx="226" cy="412"/>
            </p:xfrm>
            <a:graphic>
              <a:graphicData uri="http://schemas.openxmlformats.org/presentationml/2006/ole">
                <p:oleObj spid="_x0000_s12296" name="Equation" r:id="rId15" imgW="190440" imgH="330120" progId="Equation.3">
                  <p:embed/>
                </p:oleObj>
              </a:graphicData>
            </a:graphic>
          </p:graphicFrame>
          <p:sp>
            <p:nvSpPr>
              <p:cNvPr id="36950" name="Line 86"/>
              <p:cNvSpPr>
                <a:spLocks noChangeShapeType="1"/>
              </p:cNvSpPr>
              <p:nvPr/>
            </p:nvSpPr>
            <p:spPr bwMode="auto">
              <a:xfrm rot="-20020631">
                <a:off x="3301" y="765"/>
                <a:ext cx="0" cy="176"/>
              </a:xfrm>
              <a:prstGeom prst="line">
                <a:avLst/>
              </a:prstGeom>
              <a:noFill/>
              <a:ln w="28575">
                <a:solidFill>
                  <a:srgbClr val="FF3300"/>
                </a:solidFill>
                <a:round/>
                <a:headEnd type="none" w="sm" len="lg"/>
                <a:tailEnd/>
              </a:ln>
              <a:effectLst/>
            </p:spPr>
            <p:txBody>
              <a:bodyPr wrap="none" anchor="ctr"/>
              <a:lstStyle/>
              <a:p>
                <a:endParaRPr lang="zh-CN" altLang="en-US"/>
              </a:p>
            </p:txBody>
          </p:sp>
        </p:grpSp>
        <p:sp>
          <p:nvSpPr>
            <p:cNvPr id="36951" name="Freeform 87"/>
            <p:cNvSpPr>
              <a:spLocks/>
            </p:cNvSpPr>
            <p:nvPr/>
          </p:nvSpPr>
          <p:spPr bwMode="auto">
            <a:xfrm>
              <a:off x="3840" y="957"/>
              <a:ext cx="336" cy="174"/>
            </a:xfrm>
            <a:custGeom>
              <a:avLst/>
              <a:gdLst/>
              <a:ahLst/>
              <a:cxnLst>
                <a:cxn ang="0">
                  <a:pos x="0" y="174"/>
                </a:cxn>
                <a:cxn ang="0">
                  <a:pos x="75" y="85"/>
                </a:cxn>
                <a:cxn ang="0">
                  <a:pos x="151" y="24"/>
                </a:cxn>
                <a:cxn ang="0">
                  <a:pos x="254" y="3"/>
                </a:cxn>
                <a:cxn ang="0">
                  <a:pos x="336" y="3"/>
                </a:cxn>
              </a:cxnLst>
              <a:rect l="0" t="0" r="r" b="b"/>
              <a:pathLst>
                <a:path w="336" h="174">
                  <a:moveTo>
                    <a:pt x="0" y="174"/>
                  </a:moveTo>
                  <a:cubicBezTo>
                    <a:pt x="12" y="159"/>
                    <a:pt x="50" y="110"/>
                    <a:pt x="75" y="85"/>
                  </a:cubicBezTo>
                  <a:cubicBezTo>
                    <a:pt x="100" y="60"/>
                    <a:pt x="121" y="38"/>
                    <a:pt x="151" y="24"/>
                  </a:cubicBezTo>
                  <a:cubicBezTo>
                    <a:pt x="181" y="10"/>
                    <a:pt x="223" y="6"/>
                    <a:pt x="254" y="3"/>
                  </a:cubicBezTo>
                  <a:cubicBezTo>
                    <a:pt x="285" y="0"/>
                    <a:pt x="319" y="3"/>
                    <a:pt x="336" y="3"/>
                  </a:cubicBezTo>
                </a:path>
              </a:pathLst>
            </a:custGeom>
            <a:noFill/>
            <a:ln w="19050" cap="flat" cmpd="sng">
              <a:solidFill>
                <a:srgbClr val="33CC33"/>
              </a:solidFill>
              <a:prstDash val="solid"/>
              <a:round/>
              <a:headEnd/>
              <a:tailEnd/>
            </a:ln>
            <a:effectLst/>
          </p:spPr>
          <p:txBody>
            <a:bodyPr wrap="none"/>
            <a:lstStyle/>
            <a:p>
              <a:endParaRPr lang="zh-CN" altLang="en-US"/>
            </a:p>
          </p:txBody>
        </p:sp>
      </p:grpSp>
      <p:grpSp>
        <p:nvGrpSpPr>
          <p:cNvPr id="12" name="Group 88"/>
          <p:cNvGrpSpPr>
            <a:grpSpLocks/>
          </p:cNvGrpSpPr>
          <p:nvPr/>
        </p:nvGrpSpPr>
        <p:grpSpPr bwMode="auto">
          <a:xfrm>
            <a:off x="2936875" y="2320925"/>
            <a:ext cx="282575" cy="582613"/>
            <a:chOff x="1457" y="1680"/>
            <a:chExt cx="223" cy="480"/>
          </a:xfrm>
        </p:grpSpPr>
        <p:sp>
          <p:nvSpPr>
            <p:cNvPr id="36953" name="Arc 89"/>
            <p:cNvSpPr>
              <a:spLocks/>
            </p:cNvSpPr>
            <p:nvPr/>
          </p:nvSpPr>
          <p:spPr bwMode="auto">
            <a:xfrm rot="13267117" flipH="1">
              <a:off x="1488" y="1680"/>
              <a:ext cx="95" cy="191"/>
            </a:xfrm>
            <a:custGeom>
              <a:avLst/>
              <a:gdLst>
                <a:gd name="G0" fmla="+- 0 0 0"/>
                <a:gd name="G1" fmla="+- 21600 0 0"/>
                <a:gd name="G2" fmla="+- 21600 0 0"/>
                <a:gd name="T0" fmla="*/ 0 w 21403"/>
                <a:gd name="T1" fmla="*/ 0 h 21600"/>
                <a:gd name="T2" fmla="*/ 21403 w 21403"/>
                <a:gd name="T3" fmla="*/ 18691 h 21600"/>
                <a:gd name="T4" fmla="*/ 0 w 21403"/>
                <a:gd name="T5" fmla="*/ 21600 h 21600"/>
              </a:gdLst>
              <a:ahLst/>
              <a:cxnLst>
                <a:cxn ang="0">
                  <a:pos x="T0" y="T1"/>
                </a:cxn>
                <a:cxn ang="0">
                  <a:pos x="T2" y="T3"/>
                </a:cxn>
                <a:cxn ang="0">
                  <a:pos x="T4" y="T5"/>
                </a:cxn>
              </a:cxnLst>
              <a:rect l="0" t="0" r="r" b="b"/>
              <a:pathLst>
                <a:path w="21403" h="21600" fill="none" extrusionOk="0">
                  <a:moveTo>
                    <a:pt x="-1" y="0"/>
                  </a:moveTo>
                  <a:cubicBezTo>
                    <a:pt x="10805" y="0"/>
                    <a:pt x="19948" y="7984"/>
                    <a:pt x="21403" y="18690"/>
                  </a:cubicBezTo>
                </a:path>
                <a:path w="21403" h="21600" stroke="0" extrusionOk="0">
                  <a:moveTo>
                    <a:pt x="-1" y="0"/>
                  </a:moveTo>
                  <a:cubicBezTo>
                    <a:pt x="10805" y="0"/>
                    <a:pt x="19948" y="7984"/>
                    <a:pt x="21403" y="18690"/>
                  </a:cubicBezTo>
                  <a:lnTo>
                    <a:pt x="0" y="21600"/>
                  </a:lnTo>
                  <a:close/>
                </a:path>
              </a:pathLst>
            </a:custGeom>
            <a:noFill/>
            <a:ln w="28575">
              <a:solidFill>
                <a:srgbClr val="FFCC66"/>
              </a:solidFill>
              <a:round/>
              <a:headEnd/>
              <a:tailEnd type="none" w="sm" len="lg"/>
            </a:ln>
            <a:effectLst/>
          </p:spPr>
          <p:txBody>
            <a:bodyPr wrap="none" anchor="ctr"/>
            <a:lstStyle/>
            <a:p>
              <a:endParaRPr lang="zh-CN" altLang="en-US"/>
            </a:p>
          </p:txBody>
        </p:sp>
        <p:graphicFrame>
          <p:nvGraphicFramePr>
            <p:cNvPr id="48133" name="Object 5"/>
            <p:cNvGraphicFramePr>
              <a:graphicFrameLocks noChangeAspect="1"/>
            </p:cNvGraphicFramePr>
            <p:nvPr/>
          </p:nvGraphicFramePr>
          <p:xfrm>
            <a:off x="1457" y="1849"/>
            <a:ext cx="223" cy="311"/>
          </p:xfrm>
          <a:graphic>
            <a:graphicData uri="http://schemas.openxmlformats.org/presentationml/2006/ole">
              <p:oleObj spid="_x0000_s12295" name="公式" r:id="rId16" imgW="177480" imgH="2412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up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8128"/>
                                        </p:tgtEl>
                                        <p:attrNameLst>
                                          <p:attrName>style.visibility</p:attrName>
                                        </p:attrNameLst>
                                      </p:cBhvr>
                                      <p:to>
                                        <p:strVal val="visible"/>
                                      </p:to>
                                    </p:set>
                                    <p:animEffect transition="in" filter="blinds(vertical)">
                                      <p:cBhvr>
                                        <p:cTn id="22" dur="500"/>
                                        <p:tgtEl>
                                          <p:spTgt spid="48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灯片编号占位符 1"/>
          <p:cNvSpPr>
            <a:spLocks noGrp="1"/>
          </p:cNvSpPr>
          <p:nvPr>
            <p:ph type="sldNum" sz="quarter" idx="10"/>
          </p:nvPr>
        </p:nvSpPr>
        <p:spPr/>
        <p:txBody>
          <a:bodyPr/>
          <a:lstStyle/>
          <a:p>
            <a:fld id="{E3052920-94E8-4A29-94B6-DE689A48BB3C}" type="slidenum">
              <a:rPr lang="en-US" altLang="zh-CN"/>
              <a:pPr/>
              <a:t>19</a:t>
            </a:fld>
            <a:endParaRPr lang="en-US" altLang="zh-CN"/>
          </a:p>
        </p:txBody>
      </p:sp>
      <p:grpSp>
        <p:nvGrpSpPr>
          <p:cNvPr id="2" name="Group 141"/>
          <p:cNvGrpSpPr>
            <a:grpSpLocks/>
          </p:cNvGrpSpPr>
          <p:nvPr/>
        </p:nvGrpSpPr>
        <p:grpSpPr bwMode="auto">
          <a:xfrm>
            <a:off x="762000" y="762000"/>
            <a:ext cx="1828800" cy="762000"/>
            <a:chOff x="240" y="432"/>
            <a:chExt cx="1152" cy="480"/>
          </a:xfrm>
        </p:grpSpPr>
        <p:sp>
          <p:nvSpPr>
            <p:cNvPr id="39054" name="AutoShape 142"/>
            <p:cNvSpPr>
              <a:spLocks noChangeArrowheads="1"/>
            </p:cNvSpPr>
            <p:nvPr/>
          </p:nvSpPr>
          <p:spPr bwMode="auto">
            <a:xfrm>
              <a:off x="240" y="432"/>
              <a:ext cx="864" cy="480"/>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chemeClr val="tx2"/>
              </a:outerShdw>
            </a:effectLst>
          </p:spPr>
          <p:txBody>
            <a:bodyPr wrap="none" anchor="ctr"/>
            <a:lstStyle/>
            <a:p>
              <a:endParaRPr lang="zh-CN" altLang="en-US"/>
            </a:p>
          </p:txBody>
        </p:sp>
        <p:sp>
          <p:nvSpPr>
            <p:cNvPr id="39055" name="Text Box 143"/>
            <p:cNvSpPr txBox="1">
              <a:spLocks noChangeArrowheads="1"/>
            </p:cNvSpPr>
            <p:nvPr/>
          </p:nvSpPr>
          <p:spPr bwMode="auto">
            <a:xfrm>
              <a:off x="384" y="480"/>
              <a:ext cx="1008"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讨论</a:t>
              </a:r>
            </a:p>
          </p:txBody>
        </p:sp>
      </p:grpSp>
      <p:grpSp>
        <p:nvGrpSpPr>
          <p:cNvPr id="3" name="Group 155"/>
          <p:cNvGrpSpPr>
            <a:grpSpLocks/>
          </p:cNvGrpSpPr>
          <p:nvPr/>
        </p:nvGrpSpPr>
        <p:grpSpPr bwMode="auto">
          <a:xfrm>
            <a:off x="2286000" y="914400"/>
            <a:ext cx="7162800" cy="685800"/>
            <a:chOff x="1344" y="528"/>
            <a:chExt cx="4512" cy="432"/>
          </a:xfrm>
        </p:grpSpPr>
        <p:sp>
          <p:nvSpPr>
            <p:cNvPr id="39057" name="Text Box 145"/>
            <p:cNvSpPr txBox="1">
              <a:spLocks noChangeArrowheads="1"/>
            </p:cNvSpPr>
            <p:nvPr/>
          </p:nvSpPr>
          <p:spPr bwMode="auto">
            <a:xfrm>
              <a:off x="1344" y="528"/>
              <a:ext cx="4512"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1C1C1C"/>
                  </a:solidFill>
                  <a:latin typeface="Times New Roman" pitchFamily="18" charset="0"/>
                </a:rPr>
                <a:t>讨论光线的反射和折射</a:t>
              </a:r>
              <a:r>
                <a:rPr lang="en-US" altLang="zh-CN" sz="3200" b="1">
                  <a:solidFill>
                    <a:srgbClr val="1C1C1C"/>
                  </a:solidFill>
                  <a:latin typeface="宋体" charset="-122"/>
                </a:rPr>
                <a:t>(</a:t>
              </a:r>
              <a:r>
                <a:rPr lang="zh-CN" altLang="en-US" sz="3200" b="1">
                  <a:solidFill>
                    <a:srgbClr val="000000"/>
                  </a:solidFill>
                </a:rPr>
                <a:t>起偏角    </a:t>
              </a:r>
              <a:r>
                <a:rPr lang="en-US" altLang="zh-CN" sz="3200">
                  <a:solidFill>
                    <a:srgbClr val="000000"/>
                  </a:solidFill>
                  <a:latin typeface="宋体" charset="-122"/>
                </a:rPr>
                <a:t>)</a:t>
              </a:r>
              <a:endParaRPr lang="en-US" altLang="zh-CN" sz="3200" b="1">
                <a:solidFill>
                  <a:srgbClr val="000000"/>
                </a:solidFill>
              </a:endParaRPr>
            </a:p>
          </p:txBody>
        </p:sp>
        <p:graphicFrame>
          <p:nvGraphicFramePr>
            <p:cNvPr id="39058" name="Object 146"/>
            <p:cNvGraphicFramePr>
              <a:graphicFrameLocks noChangeAspect="1"/>
            </p:cNvGraphicFramePr>
            <p:nvPr/>
          </p:nvGraphicFramePr>
          <p:xfrm>
            <a:off x="4923" y="528"/>
            <a:ext cx="261" cy="432"/>
          </p:xfrm>
          <a:graphic>
            <a:graphicData uri="http://schemas.openxmlformats.org/presentationml/2006/ole">
              <p:oleObj spid="_x0000_s14344" name="Equation" r:id="rId3" imgW="177480" imgH="330120" progId="Equation.3">
                <p:embed/>
              </p:oleObj>
            </a:graphicData>
          </a:graphic>
        </p:graphicFrame>
      </p:grpSp>
      <p:sp>
        <p:nvSpPr>
          <p:cNvPr id="38914" name="Rectangle 2"/>
          <p:cNvSpPr>
            <a:spLocks noChangeArrowheads="1"/>
          </p:cNvSpPr>
          <p:nvPr/>
        </p:nvSpPr>
        <p:spPr bwMode="auto">
          <a:xfrm>
            <a:off x="838200" y="3881438"/>
            <a:ext cx="7543800" cy="2214562"/>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8915" name="Rectangle 3"/>
          <p:cNvSpPr>
            <a:spLocks noChangeArrowheads="1"/>
          </p:cNvSpPr>
          <p:nvPr/>
        </p:nvSpPr>
        <p:spPr bwMode="auto">
          <a:xfrm>
            <a:off x="838200" y="1524000"/>
            <a:ext cx="7543800" cy="2143125"/>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4" name="Group 4"/>
          <p:cNvGrpSpPr>
            <a:grpSpLocks/>
          </p:cNvGrpSpPr>
          <p:nvPr/>
        </p:nvGrpSpPr>
        <p:grpSpPr bwMode="auto">
          <a:xfrm>
            <a:off x="1981200" y="2062163"/>
            <a:ext cx="1300163" cy="512762"/>
            <a:chOff x="1100" y="1322"/>
            <a:chExt cx="868" cy="344"/>
          </a:xfrm>
        </p:grpSpPr>
        <p:sp>
          <p:nvSpPr>
            <p:cNvPr id="38917" name="Line 5"/>
            <p:cNvSpPr>
              <a:spLocks noChangeShapeType="1"/>
            </p:cNvSpPr>
            <p:nvPr/>
          </p:nvSpPr>
          <p:spPr bwMode="auto">
            <a:xfrm rot="19730464" flipV="1">
              <a:off x="1100" y="1440"/>
              <a:ext cx="868" cy="26"/>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8918" name="Oval 6"/>
            <p:cNvSpPr>
              <a:spLocks noChangeArrowheads="1"/>
            </p:cNvSpPr>
            <p:nvPr/>
          </p:nvSpPr>
          <p:spPr bwMode="auto">
            <a:xfrm rot="-23469536">
              <a:off x="1253" y="1620"/>
              <a:ext cx="41" cy="4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19" name="Oval 7"/>
            <p:cNvSpPr>
              <a:spLocks noChangeArrowheads="1"/>
            </p:cNvSpPr>
            <p:nvPr/>
          </p:nvSpPr>
          <p:spPr bwMode="auto">
            <a:xfrm rot="-23469536">
              <a:off x="1359" y="1538"/>
              <a:ext cx="40" cy="4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20" name="Oval 8"/>
            <p:cNvSpPr>
              <a:spLocks noChangeArrowheads="1"/>
            </p:cNvSpPr>
            <p:nvPr/>
          </p:nvSpPr>
          <p:spPr bwMode="auto">
            <a:xfrm rot="-23469536">
              <a:off x="1464" y="1467"/>
              <a:ext cx="41" cy="4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21" name="Oval 9"/>
            <p:cNvSpPr>
              <a:spLocks noChangeArrowheads="1"/>
            </p:cNvSpPr>
            <p:nvPr/>
          </p:nvSpPr>
          <p:spPr bwMode="auto">
            <a:xfrm rot="-23469536">
              <a:off x="1568" y="1395"/>
              <a:ext cx="41" cy="4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22" name="Oval 10"/>
            <p:cNvSpPr>
              <a:spLocks noChangeArrowheads="1"/>
            </p:cNvSpPr>
            <p:nvPr/>
          </p:nvSpPr>
          <p:spPr bwMode="auto">
            <a:xfrm rot="-23469536">
              <a:off x="1673" y="1322"/>
              <a:ext cx="42" cy="47"/>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pSp>
        <p:nvGrpSpPr>
          <p:cNvPr id="5" name="Group 11"/>
          <p:cNvGrpSpPr>
            <a:grpSpLocks/>
          </p:cNvGrpSpPr>
          <p:nvPr/>
        </p:nvGrpSpPr>
        <p:grpSpPr bwMode="auto">
          <a:xfrm>
            <a:off x="912813" y="1946275"/>
            <a:ext cx="1300162" cy="568325"/>
            <a:chOff x="386" y="1244"/>
            <a:chExt cx="869" cy="382"/>
          </a:xfrm>
        </p:grpSpPr>
        <p:sp>
          <p:nvSpPr>
            <p:cNvPr id="38924" name="Line 12"/>
            <p:cNvSpPr>
              <a:spLocks noChangeShapeType="1"/>
            </p:cNvSpPr>
            <p:nvPr/>
          </p:nvSpPr>
          <p:spPr bwMode="auto">
            <a:xfrm rot="-19557825">
              <a:off x="386" y="1455"/>
              <a:ext cx="869" cy="0"/>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8925" name="Line 13"/>
            <p:cNvSpPr>
              <a:spLocks noChangeShapeType="1"/>
            </p:cNvSpPr>
            <p:nvPr/>
          </p:nvSpPr>
          <p:spPr bwMode="auto">
            <a:xfrm rot="-19557825">
              <a:off x="615" y="1244"/>
              <a:ext cx="0" cy="151"/>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26" name="Line 14"/>
            <p:cNvSpPr>
              <a:spLocks noChangeShapeType="1"/>
            </p:cNvSpPr>
            <p:nvPr/>
          </p:nvSpPr>
          <p:spPr bwMode="auto">
            <a:xfrm rot="-19557825">
              <a:off x="732" y="1321"/>
              <a:ext cx="0" cy="151"/>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27" name="Line 15"/>
            <p:cNvSpPr>
              <a:spLocks noChangeShapeType="1"/>
            </p:cNvSpPr>
            <p:nvPr/>
          </p:nvSpPr>
          <p:spPr bwMode="auto">
            <a:xfrm rot="-19557825">
              <a:off x="849" y="1398"/>
              <a:ext cx="0" cy="151"/>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28" name="Line 16"/>
            <p:cNvSpPr>
              <a:spLocks noChangeShapeType="1"/>
            </p:cNvSpPr>
            <p:nvPr/>
          </p:nvSpPr>
          <p:spPr bwMode="auto">
            <a:xfrm rot="-19557825">
              <a:off x="966" y="1475"/>
              <a:ext cx="0" cy="151"/>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29" name="Oval 17"/>
            <p:cNvSpPr>
              <a:spLocks noChangeArrowheads="1"/>
            </p:cNvSpPr>
            <p:nvPr/>
          </p:nvSpPr>
          <p:spPr bwMode="auto">
            <a:xfrm rot="-19557825">
              <a:off x="532" y="1263"/>
              <a:ext cx="48" cy="37"/>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30" name="Oval 18"/>
            <p:cNvSpPr>
              <a:spLocks noChangeArrowheads="1"/>
            </p:cNvSpPr>
            <p:nvPr/>
          </p:nvSpPr>
          <p:spPr bwMode="auto">
            <a:xfrm rot="-19557825">
              <a:off x="650" y="1339"/>
              <a:ext cx="47" cy="3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31" name="Oval 19"/>
            <p:cNvSpPr>
              <a:spLocks noChangeArrowheads="1"/>
            </p:cNvSpPr>
            <p:nvPr/>
          </p:nvSpPr>
          <p:spPr bwMode="auto">
            <a:xfrm rot="-19557825">
              <a:off x="767" y="1417"/>
              <a:ext cx="47" cy="37"/>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32" name="Oval 20"/>
            <p:cNvSpPr>
              <a:spLocks noChangeArrowheads="1"/>
            </p:cNvSpPr>
            <p:nvPr/>
          </p:nvSpPr>
          <p:spPr bwMode="auto">
            <a:xfrm rot="-19557825">
              <a:off x="884" y="1493"/>
              <a:ext cx="47" cy="3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33" name="Oval 21"/>
            <p:cNvSpPr>
              <a:spLocks noChangeArrowheads="1"/>
            </p:cNvSpPr>
            <p:nvPr/>
          </p:nvSpPr>
          <p:spPr bwMode="auto">
            <a:xfrm rot="-19557825">
              <a:off x="1001" y="1571"/>
              <a:ext cx="47" cy="37"/>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aphicFrame>
        <p:nvGraphicFramePr>
          <p:cNvPr id="38934" name="Object 22"/>
          <p:cNvGraphicFramePr>
            <a:graphicFrameLocks noChangeAspect="1"/>
          </p:cNvGraphicFramePr>
          <p:nvPr/>
        </p:nvGraphicFramePr>
        <p:xfrm>
          <a:off x="1717675" y="1666875"/>
          <a:ext cx="346075" cy="749300"/>
        </p:xfrm>
        <a:graphic>
          <a:graphicData uri="http://schemas.openxmlformats.org/presentationml/2006/ole">
            <p:oleObj spid="_x0000_s14338" name="公式" r:id="rId4" imgW="164880" imgH="330120" progId="Equation.3">
              <p:embed/>
            </p:oleObj>
          </a:graphicData>
        </a:graphic>
      </p:graphicFrame>
      <p:sp>
        <p:nvSpPr>
          <p:cNvPr id="38935" name="Line 23"/>
          <p:cNvSpPr>
            <a:spLocks noChangeShapeType="1"/>
          </p:cNvSpPr>
          <p:nvPr/>
        </p:nvSpPr>
        <p:spPr bwMode="auto">
          <a:xfrm>
            <a:off x="2085975" y="1738313"/>
            <a:ext cx="0" cy="1855787"/>
          </a:xfrm>
          <a:prstGeom prst="line">
            <a:avLst/>
          </a:prstGeom>
          <a:noFill/>
          <a:ln w="28575">
            <a:solidFill>
              <a:srgbClr val="000000"/>
            </a:solidFill>
            <a:prstDash val="dash"/>
            <a:round/>
            <a:headEnd/>
            <a:tailEnd type="none" w="sm" len="lg"/>
          </a:ln>
          <a:effectLst/>
        </p:spPr>
        <p:txBody>
          <a:bodyPr wrap="none" anchor="ctr"/>
          <a:lstStyle/>
          <a:p>
            <a:endParaRPr lang="zh-CN" altLang="en-US"/>
          </a:p>
        </p:txBody>
      </p:sp>
      <p:sp>
        <p:nvSpPr>
          <p:cNvPr id="38936" name="Line 24"/>
          <p:cNvSpPr>
            <a:spLocks noChangeShapeType="1"/>
          </p:cNvSpPr>
          <p:nvPr/>
        </p:nvSpPr>
        <p:spPr bwMode="auto">
          <a:xfrm>
            <a:off x="1095375" y="2633663"/>
            <a:ext cx="2044700" cy="0"/>
          </a:xfrm>
          <a:prstGeom prst="line">
            <a:avLst/>
          </a:prstGeom>
          <a:noFill/>
          <a:ln w="28575">
            <a:solidFill>
              <a:schemeClr val="tx1"/>
            </a:solidFill>
            <a:round/>
            <a:headEnd/>
            <a:tailEnd type="none" w="sm" len="lg"/>
          </a:ln>
          <a:effectLst/>
        </p:spPr>
        <p:txBody>
          <a:bodyPr wrap="none"/>
          <a:lstStyle/>
          <a:p>
            <a:endParaRPr lang="zh-CN" altLang="en-US"/>
          </a:p>
        </p:txBody>
      </p:sp>
      <p:grpSp>
        <p:nvGrpSpPr>
          <p:cNvPr id="6" name="Group 25"/>
          <p:cNvGrpSpPr>
            <a:grpSpLocks/>
          </p:cNvGrpSpPr>
          <p:nvPr/>
        </p:nvGrpSpPr>
        <p:grpSpPr bwMode="auto">
          <a:xfrm>
            <a:off x="2132013" y="2524125"/>
            <a:ext cx="461962" cy="1071563"/>
            <a:chOff x="1200" y="1680"/>
            <a:chExt cx="309" cy="720"/>
          </a:xfrm>
        </p:grpSpPr>
        <p:sp>
          <p:nvSpPr>
            <p:cNvPr id="38938" name="Line 26"/>
            <p:cNvSpPr>
              <a:spLocks noChangeShapeType="1"/>
            </p:cNvSpPr>
            <p:nvPr/>
          </p:nvSpPr>
          <p:spPr bwMode="auto">
            <a:xfrm rot="3581093" flipH="1">
              <a:off x="992" y="2040"/>
              <a:ext cx="720" cy="0"/>
            </a:xfrm>
            <a:prstGeom prst="line">
              <a:avLst/>
            </a:prstGeom>
            <a:noFill/>
            <a:ln w="28575">
              <a:solidFill>
                <a:srgbClr val="FF0000"/>
              </a:solidFill>
              <a:round/>
              <a:headEnd type="triangle" w="sm" len="lg"/>
              <a:tailEnd/>
            </a:ln>
            <a:effectLst/>
          </p:spPr>
          <p:txBody>
            <a:bodyPr wrap="none" anchor="ctr"/>
            <a:lstStyle/>
            <a:p>
              <a:endParaRPr lang="zh-CN" altLang="en-US"/>
            </a:p>
          </p:txBody>
        </p:sp>
        <p:sp>
          <p:nvSpPr>
            <p:cNvPr id="38939" name="Line 27"/>
            <p:cNvSpPr>
              <a:spLocks noChangeShapeType="1"/>
            </p:cNvSpPr>
            <p:nvPr/>
          </p:nvSpPr>
          <p:spPr bwMode="auto">
            <a:xfrm rot="3581093" flipV="1">
              <a:off x="1288" y="1814"/>
              <a:ext cx="0" cy="166"/>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8940" name="Line 28"/>
            <p:cNvSpPr>
              <a:spLocks noChangeShapeType="1"/>
            </p:cNvSpPr>
            <p:nvPr/>
          </p:nvSpPr>
          <p:spPr bwMode="auto">
            <a:xfrm rot="-18018907">
              <a:off x="1329" y="1857"/>
              <a:ext cx="0" cy="166"/>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8941" name="Line 29"/>
            <p:cNvSpPr>
              <a:spLocks noChangeShapeType="1"/>
            </p:cNvSpPr>
            <p:nvPr/>
          </p:nvSpPr>
          <p:spPr bwMode="auto">
            <a:xfrm rot="-18018907">
              <a:off x="1405" y="2029"/>
              <a:ext cx="0" cy="166"/>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8942" name="Oval 30"/>
            <p:cNvSpPr>
              <a:spLocks noChangeArrowheads="1"/>
            </p:cNvSpPr>
            <p:nvPr/>
          </p:nvSpPr>
          <p:spPr bwMode="auto">
            <a:xfrm rot="-18018907">
              <a:off x="1198" y="1778"/>
              <a:ext cx="57" cy="54"/>
            </a:xfrm>
            <a:prstGeom prst="ellipse">
              <a:avLst/>
            </a:prstGeom>
            <a:solidFill>
              <a:srgbClr val="FF0000"/>
            </a:solidFill>
            <a:ln w="19050">
              <a:solidFill>
                <a:srgbClr val="FF0000"/>
              </a:solidFill>
              <a:round/>
              <a:headEnd/>
              <a:tailEnd/>
            </a:ln>
            <a:effectLst/>
          </p:spPr>
          <p:txBody>
            <a:bodyPr wrap="none" anchor="ctr"/>
            <a:lstStyle/>
            <a:p>
              <a:endParaRPr lang="zh-CN" altLang="en-US"/>
            </a:p>
          </p:txBody>
        </p:sp>
        <p:sp>
          <p:nvSpPr>
            <p:cNvPr id="38943" name="Oval 31"/>
            <p:cNvSpPr>
              <a:spLocks noChangeArrowheads="1"/>
            </p:cNvSpPr>
            <p:nvPr/>
          </p:nvSpPr>
          <p:spPr bwMode="auto">
            <a:xfrm rot="-18018907">
              <a:off x="1327" y="2009"/>
              <a:ext cx="57" cy="54"/>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44" name="Line 32"/>
            <p:cNvSpPr>
              <a:spLocks noChangeShapeType="1"/>
            </p:cNvSpPr>
            <p:nvPr/>
          </p:nvSpPr>
          <p:spPr bwMode="auto">
            <a:xfrm rot="-18018907">
              <a:off x="1427" y="2077"/>
              <a:ext cx="0" cy="165"/>
            </a:xfrm>
            <a:prstGeom prst="line">
              <a:avLst/>
            </a:prstGeom>
            <a:noFill/>
            <a:ln w="28575">
              <a:solidFill>
                <a:srgbClr val="FF0000"/>
              </a:solidFill>
              <a:round/>
              <a:headEnd type="none" w="sm" len="lg"/>
              <a:tailEnd/>
            </a:ln>
            <a:effectLst/>
          </p:spPr>
          <p:txBody>
            <a:bodyPr wrap="none" anchor="ctr"/>
            <a:lstStyle/>
            <a:p>
              <a:endParaRPr lang="zh-CN" altLang="en-US"/>
            </a:p>
          </p:txBody>
        </p:sp>
      </p:grpSp>
      <p:grpSp>
        <p:nvGrpSpPr>
          <p:cNvPr id="7" name="Group 33"/>
          <p:cNvGrpSpPr>
            <a:grpSpLocks/>
          </p:cNvGrpSpPr>
          <p:nvPr/>
        </p:nvGrpSpPr>
        <p:grpSpPr bwMode="auto">
          <a:xfrm>
            <a:off x="3424238" y="1666875"/>
            <a:ext cx="2227262" cy="1927225"/>
            <a:chOff x="2064" y="1056"/>
            <a:chExt cx="1488" cy="1295"/>
          </a:xfrm>
        </p:grpSpPr>
        <p:sp>
          <p:nvSpPr>
            <p:cNvPr id="38946" name="Line 34"/>
            <p:cNvSpPr>
              <a:spLocks noChangeShapeType="1"/>
            </p:cNvSpPr>
            <p:nvPr/>
          </p:nvSpPr>
          <p:spPr bwMode="auto">
            <a:xfrm rot="-19612775">
              <a:off x="2064" y="1474"/>
              <a:ext cx="865" cy="0"/>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8947" name="Line 35"/>
            <p:cNvSpPr>
              <a:spLocks noChangeShapeType="1"/>
            </p:cNvSpPr>
            <p:nvPr/>
          </p:nvSpPr>
          <p:spPr bwMode="auto">
            <a:xfrm rot="-19612775">
              <a:off x="2291" y="1265"/>
              <a:ext cx="0" cy="152"/>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48" name="Line 36"/>
            <p:cNvSpPr>
              <a:spLocks noChangeShapeType="1"/>
            </p:cNvSpPr>
            <p:nvPr/>
          </p:nvSpPr>
          <p:spPr bwMode="auto">
            <a:xfrm rot="-19612775">
              <a:off x="2408" y="1341"/>
              <a:ext cx="0" cy="152"/>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49" name="Line 37"/>
            <p:cNvSpPr>
              <a:spLocks noChangeShapeType="1"/>
            </p:cNvSpPr>
            <p:nvPr/>
          </p:nvSpPr>
          <p:spPr bwMode="auto">
            <a:xfrm rot="-19612775">
              <a:off x="2527" y="1418"/>
              <a:ext cx="0" cy="150"/>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50" name="Line 38"/>
            <p:cNvSpPr>
              <a:spLocks noChangeShapeType="1"/>
            </p:cNvSpPr>
            <p:nvPr/>
          </p:nvSpPr>
          <p:spPr bwMode="auto">
            <a:xfrm rot="-19612775">
              <a:off x="2644" y="1492"/>
              <a:ext cx="0" cy="151"/>
            </a:xfrm>
            <a:prstGeom prst="line">
              <a:avLst/>
            </a:prstGeom>
            <a:noFill/>
            <a:ln w="28575">
              <a:solidFill>
                <a:srgbClr val="FF0000"/>
              </a:solidFill>
              <a:round/>
              <a:headEnd/>
              <a:tailEnd type="none" w="sm" len="lg"/>
            </a:ln>
            <a:effectLst/>
          </p:spPr>
          <p:txBody>
            <a:bodyPr wrap="none" anchor="ctr"/>
            <a:lstStyle/>
            <a:p>
              <a:endParaRPr lang="zh-CN" altLang="en-US"/>
            </a:p>
          </p:txBody>
        </p:sp>
        <p:graphicFrame>
          <p:nvGraphicFramePr>
            <p:cNvPr id="38951" name="Object 39"/>
            <p:cNvGraphicFramePr>
              <a:graphicFrameLocks noChangeAspect="1"/>
            </p:cNvGraphicFramePr>
            <p:nvPr/>
          </p:nvGraphicFramePr>
          <p:xfrm>
            <a:off x="2570" y="1056"/>
            <a:ext cx="237" cy="518"/>
          </p:xfrm>
          <a:graphic>
            <a:graphicData uri="http://schemas.openxmlformats.org/presentationml/2006/ole">
              <p:oleObj spid="_x0000_s14343" name="公式" r:id="rId5" imgW="164880" imgH="330120" progId="Equation.3">
                <p:embed/>
              </p:oleObj>
            </a:graphicData>
          </a:graphic>
        </p:graphicFrame>
        <p:sp>
          <p:nvSpPr>
            <p:cNvPr id="38952" name="Line 40"/>
            <p:cNvSpPr>
              <a:spLocks noChangeShapeType="1"/>
            </p:cNvSpPr>
            <p:nvPr/>
          </p:nvSpPr>
          <p:spPr bwMode="auto">
            <a:xfrm>
              <a:off x="2851" y="1104"/>
              <a:ext cx="0" cy="1247"/>
            </a:xfrm>
            <a:prstGeom prst="line">
              <a:avLst/>
            </a:prstGeom>
            <a:noFill/>
            <a:ln w="28575">
              <a:solidFill>
                <a:srgbClr val="000000"/>
              </a:solidFill>
              <a:prstDash val="dash"/>
              <a:round/>
              <a:headEnd/>
              <a:tailEnd type="none" w="sm" len="lg"/>
            </a:ln>
            <a:effectLst/>
          </p:spPr>
          <p:txBody>
            <a:bodyPr wrap="none" anchor="ctr"/>
            <a:lstStyle/>
            <a:p>
              <a:endParaRPr lang="zh-CN" altLang="en-US"/>
            </a:p>
          </p:txBody>
        </p:sp>
        <p:sp>
          <p:nvSpPr>
            <p:cNvPr id="38953" name="Line 41"/>
            <p:cNvSpPr>
              <a:spLocks noChangeShapeType="1"/>
            </p:cNvSpPr>
            <p:nvPr/>
          </p:nvSpPr>
          <p:spPr bwMode="auto">
            <a:xfrm>
              <a:off x="2192" y="1706"/>
              <a:ext cx="1360" cy="0"/>
            </a:xfrm>
            <a:prstGeom prst="line">
              <a:avLst/>
            </a:prstGeom>
            <a:noFill/>
            <a:ln w="28575">
              <a:solidFill>
                <a:schemeClr val="tx1"/>
              </a:solidFill>
              <a:round/>
              <a:headEnd/>
              <a:tailEnd type="none" w="sm" len="lg"/>
            </a:ln>
            <a:effectLst/>
          </p:spPr>
          <p:txBody>
            <a:bodyPr wrap="none"/>
            <a:lstStyle/>
            <a:p>
              <a:endParaRPr lang="zh-CN" altLang="en-US"/>
            </a:p>
          </p:txBody>
        </p:sp>
      </p:grpSp>
      <p:grpSp>
        <p:nvGrpSpPr>
          <p:cNvPr id="8" name="Group 42"/>
          <p:cNvGrpSpPr>
            <a:grpSpLocks/>
          </p:cNvGrpSpPr>
          <p:nvPr/>
        </p:nvGrpSpPr>
        <p:grpSpPr bwMode="auto">
          <a:xfrm>
            <a:off x="4602163" y="2570163"/>
            <a:ext cx="474662" cy="1025525"/>
            <a:chOff x="2851" y="1663"/>
            <a:chExt cx="317" cy="689"/>
          </a:xfrm>
        </p:grpSpPr>
        <p:sp>
          <p:nvSpPr>
            <p:cNvPr id="38955" name="Line 43"/>
            <p:cNvSpPr>
              <a:spLocks noChangeShapeType="1"/>
            </p:cNvSpPr>
            <p:nvPr/>
          </p:nvSpPr>
          <p:spPr bwMode="auto">
            <a:xfrm rot="3581093" flipH="1">
              <a:off x="2677" y="2001"/>
              <a:ext cx="689" cy="13"/>
            </a:xfrm>
            <a:prstGeom prst="line">
              <a:avLst/>
            </a:prstGeom>
            <a:noFill/>
            <a:ln w="28575">
              <a:solidFill>
                <a:srgbClr val="FF0000"/>
              </a:solidFill>
              <a:round/>
              <a:headEnd type="triangle" w="sm" len="lg"/>
              <a:tailEnd/>
            </a:ln>
            <a:effectLst/>
          </p:spPr>
          <p:txBody>
            <a:bodyPr wrap="none" anchor="ctr"/>
            <a:lstStyle/>
            <a:p>
              <a:endParaRPr lang="zh-CN" altLang="en-US"/>
            </a:p>
          </p:txBody>
        </p:sp>
        <p:sp>
          <p:nvSpPr>
            <p:cNvPr id="38956" name="Line 44"/>
            <p:cNvSpPr>
              <a:spLocks noChangeShapeType="1"/>
            </p:cNvSpPr>
            <p:nvPr/>
          </p:nvSpPr>
          <p:spPr bwMode="auto">
            <a:xfrm rot="3581093" flipV="1">
              <a:off x="2975" y="1838"/>
              <a:ext cx="0" cy="165"/>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8957" name="Line 45"/>
            <p:cNvSpPr>
              <a:spLocks noChangeShapeType="1"/>
            </p:cNvSpPr>
            <p:nvPr/>
          </p:nvSpPr>
          <p:spPr bwMode="auto">
            <a:xfrm rot="-18018907">
              <a:off x="3017" y="1924"/>
              <a:ext cx="0" cy="165"/>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8958" name="Line 46"/>
            <p:cNvSpPr>
              <a:spLocks noChangeShapeType="1"/>
            </p:cNvSpPr>
            <p:nvPr/>
          </p:nvSpPr>
          <p:spPr bwMode="auto">
            <a:xfrm rot="-18018907">
              <a:off x="3086" y="2010"/>
              <a:ext cx="0" cy="165"/>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8959" name="Line 47"/>
            <p:cNvSpPr>
              <a:spLocks noChangeShapeType="1"/>
            </p:cNvSpPr>
            <p:nvPr/>
          </p:nvSpPr>
          <p:spPr bwMode="auto">
            <a:xfrm rot="3581093" flipV="1">
              <a:off x="2934" y="1752"/>
              <a:ext cx="0" cy="165"/>
            </a:xfrm>
            <a:prstGeom prst="line">
              <a:avLst/>
            </a:prstGeom>
            <a:noFill/>
            <a:ln w="28575">
              <a:solidFill>
                <a:srgbClr val="FF0000"/>
              </a:solidFill>
              <a:round/>
              <a:headEnd type="none" w="sm" len="lg"/>
              <a:tailEnd/>
            </a:ln>
            <a:effectLst/>
          </p:spPr>
          <p:txBody>
            <a:bodyPr wrap="none" anchor="ctr"/>
            <a:lstStyle/>
            <a:p>
              <a:endParaRPr lang="zh-CN" altLang="en-US"/>
            </a:p>
          </p:txBody>
        </p:sp>
      </p:grpSp>
      <p:grpSp>
        <p:nvGrpSpPr>
          <p:cNvPr id="9" name="Group 48"/>
          <p:cNvGrpSpPr>
            <a:grpSpLocks/>
          </p:cNvGrpSpPr>
          <p:nvPr/>
        </p:nvGrpSpPr>
        <p:grpSpPr bwMode="auto">
          <a:xfrm>
            <a:off x="5867400" y="1666875"/>
            <a:ext cx="2295525" cy="1928813"/>
            <a:chOff x="3696" y="1056"/>
            <a:chExt cx="1534" cy="1296"/>
          </a:xfrm>
        </p:grpSpPr>
        <p:sp>
          <p:nvSpPr>
            <p:cNvPr id="38961" name="Line 49"/>
            <p:cNvSpPr>
              <a:spLocks noChangeShapeType="1"/>
            </p:cNvSpPr>
            <p:nvPr/>
          </p:nvSpPr>
          <p:spPr bwMode="auto">
            <a:xfrm rot="-19427073">
              <a:off x="3696" y="1455"/>
              <a:ext cx="896" cy="0"/>
            </a:xfrm>
            <a:prstGeom prst="line">
              <a:avLst/>
            </a:prstGeom>
            <a:noFill/>
            <a:ln w="28575">
              <a:solidFill>
                <a:srgbClr val="FF0000"/>
              </a:solidFill>
              <a:round/>
              <a:headEnd type="none" w="sm" len="lg"/>
              <a:tailEnd type="triangle" w="sm" len="lg"/>
            </a:ln>
            <a:effectLst/>
          </p:spPr>
          <p:txBody>
            <a:bodyPr wrap="none" anchor="ctr"/>
            <a:lstStyle/>
            <a:p>
              <a:endParaRPr lang="zh-CN" altLang="en-US"/>
            </a:p>
          </p:txBody>
        </p:sp>
        <p:sp>
          <p:nvSpPr>
            <p:cNvPr id="38962" name="Oval 50"/>
            <p:cNvSpPr>
              <a:spLocks noChangeArrowheads="1"/>
            </p:cNvSpPr>
            <p:nvPr/>
          </p:nvSpPr>
          <p:spPr bwMode="auto">
            <a:xfrm rot="-19427073">
              <a:off x="3852" y="1248"/>
              <a:ext cx="55" cy="42"/>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63" name="Oval 51"/>
            <p:cNvSpPr>
              <a:spLocks noChangeArrowheads="1"/>
            </p:cNvSpPr>
            <p:nvPr/>
          </p:nvSpPr>
          <p:spPr bwMode="auto">
            <a:xfrm rot="-19427073">
              <a:off x="3976" y="1318"/>
              <a:ext cx="42" cy="51"/>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64" name="Oval 52"/>
            <p:cNvSpPr>
              <a:spLocks noChangeArrowheads="1"/>
            </p:cNvSpPr>
            <p:nvPr/>
          </p:nvSpPr>
          <p:spPr bwMode="auto">
            <a:xfrm rot="-19427073">
              <a:off x="4091" y="1402"/>
              <a:ext cx="42" cy="49"/>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65" name="Oval 53"/>
            <p:cNvSpPr>
              <a:spLocks noChangeArrowheads="1"/>
            </p:cNvSpPr>
            <p:nvPr/>
          </p:nvSpPr>
          <p:spPr bwMode="auto">
            <a:xfrm rot="-19427073">
              <a:off x="4208" y="1489"/>
              <a:ext cx="51" cy="52"/>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66" name="Oval 54"/>
            <p:cNvSpPr>
              <a:spLocks noChangeArrowheads="1"/>
            </p:cNvSpPr>
            <p:nvPr/>
          </p:nvSpPr>
          <p:spPr bwMode="auto">
            <a:xfrm rot="-19427073">
              <a:off x="4311" y="1570"/>
              <a:ext cx="57" cy="62"/>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aphicFrame>
          <p:nvGraphicFramePr>
            <p:cNvPr id="38967" name="Object 55"/>
            <p:cNvGraphicFramePr>
              <a:graphicFrameLocks noChangeAspect="1"/>
            </p:cNvGraphicFramePr>
            <p:nvPr/>
          </p:nvGraphicFramePr>
          <p:xfrm>
            <a:off x="4229" y="1056"/>
            <a:ext cx="246" cy="519"/>
          </p:xfrm>
          <a:graphic>
            <a:graphicData uri="http://schemas.openxmlformats.org/presentationml/2006/ole">
              <p:oleObj spid="_x0000_s14342" name="公式" r:id="rId6" imgW="164880" imgH="330120" progId="Equation.3">
                <p:embed/>
              </p:oleObj>
            </a:graphicData>
          </a:graphic>
        </p:graphicFrame>
        <p:sp>
          <p:nvSpPr>
            <p:cNvPr id="38968" name="Line 56"/>
            <p:cNvSpPr>
              <a:spLocks noChangeShapeType="1"/>
            </p:cNvSpPr>
            <p:nvPr/>
          </p:nvSpPr>
          <p:spPr bwMode="auto">
            <a:xfrm>
              <a:off x="4505" y="1104"/>
              <a:ext cx="0" cy="1248"/>
            </a:xfrm>
            <a:prstGeom prst="line">
              <a:avLst/>
            </a:prstGeom>
            <a:noFill/>
            <a:ln w="28575">
              <a:solidFill>
                <a:srgbClr val="000000"/>
              </a:solidFill>
              <a:prstDash val="dash"/>
              <a:round/>
              <a:headEnd type="none" w="sm" len="lg"/>
              <a:tailEnd type="none" w="sm" len="lg"/>
            </a:ln>
            <a:effectLst/>
          </p:spPr>
          <p:txBody>
            <a:bodyPr wrap="none" anchor="ctr"/>
            <a:lstStyle/>
            <a:p>
              <a:endParaRPr lang="zh-CN" altLang="en-US"/>
            </a:p>
          </p:txBody>
        </p:sp>
        <p:sp>
          <p:nvSpPr>
            <p:cNvPr id="38969" name="Line 57"/>
            <p:cNvSpPr>
              <a:spLocks noChangeShapeType="1"/>
            </p:cNvSpPr>
            <p:nvPr/>
          </p:nvSpPr>
          <p:spPr bwMode="auto">
            <a:xfrm>
              <a:off x="3822" y="1706"/>
              <a:ext cx="1408" cy="0"/>
            </a:xfrm>
            <a:prstGeom prst="line">
              <a:avLst/>
            </a:prstGeom>
            <a:noFill/>
            <a:ln w="28575">
              <a:solidFill>
                <a:schemeClr val="tx1"/>
              </a:solidFill>
              <a:round/>
              <a:headEnd type="none" w="sm" len="lg"/>
              <a:tailEnd type="none" w="sm" len="lg"/>
            </a:ln>
            <a:effectLst/>
          </p:spPr>
          <p:txBody>
            <a:bodyPr wrap="none"/>
            <a:lstStyle/>
            <a:p>
              <a:endParaRPr lang="zh-CN" altLang="en-US"/>
            </a:p>
          </p:txBody>
        </p:sp>
      </p:grpSp>
      <p:grpSp>
        <p:nvGrpSpPr>
          <p:cNvPr id="10" name="Group 58"/>
          <p:cNvGrpSpPr>
            <a:grpSpLocks/>
          </p:cNvGrpSpPr>
          <p:nvPr/>
        </p:nvGrpSpPr>
        <p:grpSpPr bwMode="auto">
          <a:xfrm>
            <a:off x="6965950" y="2092325"/>
            <a:ext cx="1184275" cy="384175"/>
            <a:chOff x="4430" y="1335"/>
            <a:chExt cx="791" cy="258"/>
          </a:xfrm>
        </p:grpSpPr>
        <p:sp>
          <p:nvSpPr>
            <p:cNvPr id="38971" name="Line 59"/>
            <p:cNvSpPr>
              <a:spLocks noChangeShapeType="1"/>
            </p:cNvSpPr>
            <p:nvPr/>
          </p:nvSpPr>
          <p:spPr bwMode="auto">
            <a:xfrm rot="19730464" flipV="1">
              <a:off x="4430" y="1443"/>
              <a:ext cx="791" cy="48"/>
            </a:xfrm>
            <a:prstGeom prst="line">
              <a:avLst/>
            </a:prstGeom>
            <a:noFill/>
            <a:ln w="28575">
              <a:solidFill>
                <a:srgbClr val="FF0000"/>
              </a:solidFill>
              <a:round/>
              <a:headEnd type="none" w="sm" len="lg"/>
              <a:tailEnd type="triangle" w="sm" len="lg"/>
            </a:ln>
            <a:effectLst/>
          </p:spPr>
          <p:txBody>
            <a:bodyPr wrap="none" anchor="ctr"/>
            <a:lstStyle/>
            <a:p>
              <a:endParaRPr lang="zh-CN" altLang="en-US"/>
            </a:p>
          </p:txBody>
        </p:sp>
        <p:sp>
          <p:nvSpPr>
            <p:cNvPr id="38972" name="Oval 60"/>
            <p:cNvSpPr>
              <a:spLocks noChangeArrowheads="1"/>
            </p:cNvSpPr>
            <p:nvPr/>
          </p:nvSpPr>
          <p:spPr bwMode="auto">
            <a:xfrm rot="-23469536">
              <a:off x="4661" y="1536"/>
              <a:ext cx="43" cy="57"/>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73" name="Oval 61"/>
            <p:cNvSpPr>
              <a:spLocks noChangeArrowheads="1"/>
            </p:cNvSpPr>
            <p:nvPr/>
          </p:nvSpPr>
          <p:spPr bwMode="auto">
            <a:xfrm rot="-23469536">
              <a:off x="4777" y="1443"/>
              <a:ext cx="44" cy="57"/>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74" name="Oval 62"/>
            <p:cNvSpPr>
              <a:spLocks noChangeArrowheads="1"/>
            </p:cNvSpPr>
            <p:nvPr/>
          </p:nvSpPr>
          <p:spPr bwMode="auto">
            <a:xfrm rot="-23469536">
              <a:off x="4953" y="1335"/>
              <a:ext cx="44" cy="59"/>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pSp>
        <p:nvGrpSpPr>
          <p:cNvPr id="11" name="Group 63"/>
          <p:cNvGrpSpPr>
            <a:grpSpLocks/>
          </p:cNvGrpSpPr>
          <p:nvPr/>
        </p:nvGrpSpPr>
        <p:grpSpPr bwMode="auto">
          <a:xfrm>
            <a:off x="7189788" y="2563813"/>
            <a:ext cx="280987" cy="1031875"/>
            <a:chOff x="4721" y="1488"/>
            <a:chExt cx="238" cy="769"/>
          </a:xfrm>
        </p:grpSpPr>
        <p:sp>
          <p:nvSpPr>
            <p:cNvPr id="38976" name="Line 64"/>
            <p:cNvSpPr>
              <a:spLocks noChangeShapeType="1"/>
            </p:cNvSpPr>
            <p:nvPr/>
          </p:nvSpPr>
          <p:spPr bwMode="auto">
            <a:xfrm rot="3581093" flipH="1">
              <a:off x="4470" y="1865"/>
              <a:ext cx="769" cy="15"/>
            </a:xfrm>
            <a:prstGeom prst="line">
              <a:avLst/>
            </a:prstGeom>
            <a:noFill/>
            <a:ln w="28575">
              <a:solidFill>
                <a:srgbClr val="FF0000"/>
              </a:solidFill>
              <a:round/>
              <a:headEnd type="triangle" w="sm" len="lg"/>
              <a:tailEnd type="none" w="sm" len="lg"/>
            </a:ln>
            <a:effectLst/>
          </p:spPr>
          <p:txBody>
            <a:bodyPr wrap="none" anchor="ctr"/>
            <a:lstStyle/>
            <a:p>
              <a:endParaRPr lang="zh-CN" altLang="en-US"/>
            </a:p>
          </p:txBody>
        </p:sp>
        <p:sp>
          <p:nvSpPr>
            <p:cNvPr id="38977" name="Oval 65"/>
            <p:cNvSpPr>
              <a:spLocks noChangeArrowheads="1"/>
            </p:cNvSpPr>
            <p:nvPr/>
          </p:nvSpPr>
          <p:spPr bwMode="auto">
            <a:xfrm rot="-18018907">
              <a:off x="4721" y="1673"/>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78" name="Oval 66"/>
            <p:cNvSpPr>
              <a:spLocks noChangeArrowheads="1"/>
            </p:cNvSpPr>
            <p:nvPr/>
          </p:nvSpPr>
          <p:spPr bwMode="auto">
            <a:xfrm rot="-18018907">
              <a:off x="4848" y="1872"/>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79" name="Oval 67"/>
            <p:cNvSpPr>
              <a:spLocks noChangeArrowheads="1"/>
            </p:cNvSpPr>
            <p:nvPr/>
          </p:nvSpPr>
          <p:spPr bwMode="auto">
            <a:xfrm rot="-18018907">
              <a:off x="4896" y="1968"/>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80" name="Oval 68"/>
            <p:cNvSpPr>
              <a:spLocks noChangeArrowheads="1"/>
            </p:cNvSpPr>
            <p:nvPr/>
          </p:nvSpPr>
          <p:spPr bwMode="auto">
            <a:xfrm rot="-18018907">
              <a:off x="4800" y="1776"/>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pSp>
        <p:nvGrpSpPr>
          <p:cNvPr id="12" name="Group 69"/>
          <p:cNvGrpSpPr>
            <a:grpSpLocks/>
          </p:cNvGrpSpPr>
          <p:nvPr/>
        </p:nvGrpSpPr>
        <p:grpSpPr bwMode="auto">
          <a:xfrm>
            <a:off x="985838" y="4167188"/>
            <a:ext cx="2151062" cy="1785937"/>
            <a:chOff x="435" y="2736"/>
            <a:chExt cx="1437" cy="1200"/>
          </a:xfrm>
        </p:grpSpPr>
        <p:grpSp>
          <p:nvGrpSpPr>
            <p:cNvPr id="13" name="Group 70"/>
            <p:cNvGrpSpPr>
              <a:grpSpLocks/>
            </p:cNvGrpSpPr>
            <p:nvPr/>
          </p:nvGrpSpPr>
          <p:grpSpPr bwMode="auto">
            <a:xfrm>
              <a:off x="435" y="2801"/>
              <a:ext cx="864" cy="417"/>
              <a:chOff x="435" y="2801"/>
              <a:chExt cx="864" cy="417"/>
            </a:xfrm>
          </p:grpSpPr>
          <p:sp>
            <p:nvSpPr>
              <p:cNvPr id="38983" name="Line 71"/>
              <p:cNvSpPr>
                <a:spLocks noChangeShapeType="1"/>
              </p:cNvSpPr>
              <p:nvPr/>
            </p:nvSpPr>
            <p:spPr bwMode="auto">
              <a:xfrm rot="-19064081">
                <a:off x="435" y="3033"/>
                <a:ext cx="864" cy="0"/>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38984" name="Line 72"/>
              <p:cNvSpPr>
                <a:spLocks noChangeShapeType="1"/>
              </p:cNvSpPr>
              <p:nvPr/>
            </p:nvSpPr>
            <p:spPr bwMode="auto">
              <a:xfrm rot="-19064081">
                <a:off x="684" y="2801"/>
                <a:ext cx="0" cy="146"/>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85" name="Line 73"/>
              <p:cNvSpPr>
                <a:spLocks noChangeShapeType="1"/>
              </p:cNvSpPr>
              <p:nvPr/>
            </p:nvSpPr>
            <p:spPr bwMode="auto">
              <a:xfrm rot="-19064081">
                <a:off x="789" y="2892"/>
                <a:ext cx="0" cy="146"/>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86" name="Line 74"/>
              <p:cNvSpPr>
                <a:spLocks noChangeShapeType="1"/>
              </p:cNvSpPr>
              <p:nvPr/>
            </p:nvSpPr>
            <p:spPr bwMode="auto">
              <a:xfrm rot="-19064081">
                <a:off x="894" y="2983"/>
                <a:ext cx="0" cy="145"/>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87" name="Line 75"/>
              <p:cNvSpPr>
                <a:spLocks noChangeShapeType="1"/>
              </p:cNvSpPr>
              <p:nvPr/>
            </p:nvSpPr>
            <p:spPr bwMode="auto">
              <a:xfrm rot="-19064081">
                <a:off x="998" y="3072"/>
                <a:ext cx="0" cy="146"/>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38988" name="Oval 76"/>
              <p:cNvSpPr>
                <a:spLocks noChangeArrowheads="1"/>
              </p:cNvSpPr>
              <p:nvPr/>
            </p:nvSpPr>
            <p:spPr bwMode="auto">
              <a:xfrm rot="-19064081">
                <a:off x="608" y="2811"/>
                <a:ext cx="47" cy="3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89" name="Oval 77"/>
              <p:cNvSpPr>
                <a:spLocks noChangeArrowheads="1"/>
              </p:cNvSpPr>
              <p:nvPr/>
            </p:nvSpPr>
            <p:spPr bwMode="auto">
              <a:xfrm rot="-19064081">
                <a:off x="712" y="2901"/>
                <a:ext cx="47" cy="37"/>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90" name="Oval 78"/>
              <p:cNvSpPr>
                <a:spLocks noChangeArrowheads="1"/>
              </p:cNvSpPr>
              <p:nvPr/>
            </p:nvSpPr>
            <p:spPr bwMode="auto">
              <a:xfrm rot="-19064081">
                <a:off x="818" y="2992"/>
                <a:ext cx="46" cy="37"/>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91" name="Oval 79"/>
              <p:cNvSpPr>
                <a:spLocks noChangeArrowheads="1"/>
              </p:cNvSpPr>
              <p:nvPr/>
            </p:nvSpPr>
            <p:spPr bwMode="auto">
              <a:xfrm rot="-19064081">
                <a:off x="923" y="3082"/>
                <a:ext cx="47" cy="3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8992" name="Oval 80"/>
              <p:cNvSpPr>
                <a:spLocks noChangeArrowheads="1"/>
              </p:cNvSpPr>
              <p:nvPr/>
            </p:nvSpPr>
            <p:spPr bwMode="auto">
              <a:xfrm rot="-19064081">
                <a:off x="1028" y="3173"/>
                <a:ext cx="46" cy="3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aphicFrame>
          <p:nvGraphicFramePr>
            <p:cNvPr id="38993" name="Object 81"/>
            <p:cNvGraphicFramePr>
              <a:graphicFrameLocks noChangeAspect="1"/>
            </p:cNvGraphicFramePr>
            <p:nvPr/>
          </p:nvGraphicFramePr>
          <p:xfrm>
            <a:off x="971" y="2784"/>
            <a:ext cx="163" cy="342"/>
          </p:xfrm>
          <a:graphic>
            <a:graphicData uri="http://schemas.openxmlformats.org/presentationml/2006/ole">
              <p:oleObj spid="_x0000_s14341" name="Equation" r:id="rId7" imgW="114120" imgH="228600" progId="Equation.3">
                <p:embed/>
              </p:oleObj>
            </a:graphicData>
          </a:graphic>
        </p:graphicFrame>
        <p:sp>
          <p:nvSpPr>
            <p:cNvPr id="38994" name="Line 82"/>
            <p:cNvSpPr>
              <a:spLocks noChangeShapeType="1"/>
            </p:cNvSpPr>
            <p:nvPr/>
          </p:nvSpPr>
          <p:spPr bwMode="auto">
            <a:xfrm>
              <a:off x="1173" y="2736"/>
              <a:ext cx="0" cy="1200"/>
            </a:xfrm>
            <a:prstGeom prst="line">
              <a:avLst/>
            </a:prstGeom>
            <a:noFill/>
            <a:ln w="28575">
              <a:solidFill>
                <a:schemeClr val="tx1"/>
              </a:solidFill>
              <a:prstDash val="dash"/>
              <a:round/>
              <a:headEnd/>
              <a:tailEnd type="none" w="sm" len="lg"/>
            </a:ln>
            <a:effectLst/>
          </p:spPr>
          <p:txBody>
            <a:bodyPr wrap="none" anchor="ctr"/>
            <a:lstStyle/>
            <a:p>
              <a:endParaRPr lang="zh-CN" altLang="en-US"/>
            </a:p>
          </p:txBody>
        </p:sp>
        <p:sp>
          <p:nvSpPr>
            <p:cNvPr id="38995" name="Line 83"/>
            <p:cNvSpPr>
              <a:spLocks noChangeShapeType="1"/>
            </p:cNvSpPr>
            <p:nvPr/>
          </p:nvSpPr>
          <p:spPr bwMode="auto">
            <a:xfrm>
              <a:off x="514" y="3315"/>
              <a:ext cx="1358" cy="0"/>
            </a:xfrm>
            <a:prstGeom prst="line">
              <a:avLst/>
            </a:prstGeom>
            <a:noFill/>
            <a:ln w="28575">
              <a:solidFill>
                <a:schemeClr val="tx1"/>
              </a:solidFill>
              <a:round/>
              <a:headEnd/>
              <a:tailEnd type="none" w="sm" len="lg"/>
            </a:ln>
            <a:effectLst/>
          </p:spPr>
          <p:txBody>
            <a:bodyPr wrap="none"/>
            <a:lstStyle/>
            <a:p>
              <a:endParaRPr lang="zh-CN" altLang="en-US"/>
            </a:p>
          </p:txBody>
        </p:sp>
      </p:grpSp>
      <p:grpSp>
        <p:nvGrpSpPr>
          <p:cNvPr id="14" name="Group 84"/>
          <p:cNvGrpSpPr>
            <a:grpSpLocks/>
          </p:cNvGrpSpPr>
          <p:nvPr/>
        </p:nvGrpSpPr>
        <p:grpSpPr bwMode="auto">
          <a:xfrm>
            <a:off x="2132013" y="4967288"/>
            <a:ext cx="460375" cy="987425"/>
            <a:chOff x="1200" y="3274"/>
            <a:chExt cx="308" cy="663"/>
          </a:xfrm>
        </p:grpSpPr>
        <p:sp>
          <p:nvSpPr>
            <p:cNvPr id="38997" name="Line 85"/>
            <p:cNvSpPr>
              <a:spLocks noChangeShapeType="1"/>
            </p:cNvSpPr>
            <p:nvPr/>
          </p:nvSpPr>
          <p:spPr bwMode="auto">
            <a:xfrm rot="3581093" flipH="1">
              <a:off x="1011" y="3600"/>
              <a:ext cx="663" cy="12"/>
            </a:xfrm>
            <a:prstGeom prst="line">
              <a:avLst/>
            </a:prstGeom>
            <a:noFill/>
            <a:ln w="28575">
              <a:solidFill>
                <a:srgbClr val="FF0000"/>
              </a:solidFill>
              <a:round/>
              <a:headEnd type="triangle" w="sm" len="lg"/>
              <a:tailEnd/>
            </a:ln>
            <a:effectLst/>
          </p:spPr>
          <p:txBody>
            <a:bodyPr wrap="none" anchor="ctr"/>
            <a:lstStyle/>
            <a:p>
              <a:endParaRPr lang="zh-CN" altLang="en-US"/>
            </a:p>
          </p:txBody>
        </p:sp>
        <p:sp>
          <p:nvSpPr>
            <p:cNvPr id="38998" name="Line 86"/>
            <p:cNvSpPr>
              <a:spLocks noChangeShapeType="1"/>
            </p:cNvSpPr>
            <p:nvPr/>
          </p:nvSpPr>
          <p:spPr bwMode="auto">
            <a:xfrm rot="3581093" flipV="1">
              <a:off x="1283" y="3421"/>
              <a:ext cx="0" cy="165"/>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8999" name="Line 87"/>
            <p:cNvSpPr>
              <a:spLocks noChangeShapeType="1"/>
            </p:cNvSpPr>
            <p:nvPr/>
          </p:nvSpPr>
          <p:spPr bwMode="auto">
            <a:xfrm rot="-18018907">
              <a:off x="1324" y="3462"/>
              <a:ext cx="0" cy="165"/>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9000" name="Line 88"/>
            <p:cNvSpPr>
              <a:spLocks noChangeShapeType="1"/>
            </p:cNvSpPr>
            <p:nvPr/>
          </p:nvSpPr>
          <p:spPr bwMode="auto">
            <a:xfrm rot="-18018907">
              <a:off x="1406" y="3586"/>
              <a:ext cx="0" cy="165"/>
            </a:xfrm>
            <a:prstGeom prst="line">
              <a:avLst/>
            </a:prstGeom>
            <a:noFill/>
            <a:ln w="28575">
              <a:solidFill>
                <a:srgbClr val="FF0000"/>
              </a:solidFill>
              <a:round/>
              <a:headEnd type="none" w="sm" len="lg"/>
              <a:tailEnd/>
            </a:ln>
            <a:effectLst/>
          </p:spPr>
          <p:txBody>
            <a:bodyPr wrap="none" anchor="ctr"/>
            <a:lstStyle/>
            <a:p>
              <a:endParaRPr lang="zh-CN" altLang="en-US"/>
            </a:p>
          </p:txBody>
        </p:sp>
        <p:sp>
          <p:nvSpPr>
            <p:cNvPr id="39001" name="Oval 89"/>
            <p:cNvSpPr>
              <a:spLocks noChangeArrowheads="1"/>
            </p:cNvSpPr>
            <p:nvPr/>
          </p:nvSpPr>
          <p:spPr bwMode="auto">
            <a:xfrm rot="-18018907">
              <a:off x="1199" y="3409"/>
              <a:ext cx="56" cy="54"/>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02" name="Oval 90"/>
            <p:cNvSpPr>
              <a:spLocks noChangeArrowheads="1"/>
            </p:cNvSpPr>
            <p:nvPr/>
          </p:nvSpPr>
          <p:spPr bwMode="auto">
            <a:xfrm rot="-18018907">
              <a:off x="1322" y="3588"/>
              <a:ext cx="55" cy="54"/>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03" name="Line 91"/>
            <p:cNvSpPr>
              <a:spLocks noChangeShapeType="1"/>
            </p:cNvSpPr>
            <p:nvPr/>
          </p:nvSpPr>
          <p:spPr bwMode="auto">
            <a:xfrm rot="-18018907">
              <a:off x="1426" y="3629"/>
              <a:ext cx="0" cy="164"/>
            </a:xfrm>
            <a:prstGeom prst="line">
              <a:avLst/>
            </a:prstGeom>
            <a:noFill/>
            <a:ln w="28575">
              <a:solidFill>
                <a:srgbClr val="FF0000"/>
              </a:solidFill>
              <a:round/>
              <a:headEnd type="none" w="sm" len="lg"/>
              <a:tailEnd/>
            </a:ln>
            <a:effectLst/>
          </p:spPr>
          <p:txBody>
            <a:bodyPr wrap="none" anchor="ctr"/>
            <a:lstStyle/>
            <a:p>
              <a:endParaRPr lang="zh-CN" altLang="en-US"/>
            </a:p>
          </p:txBody>
        </p:sp>
      </p:grpSp>
      <p:grpSp>
        <p:nvGrpSpPr>
          <p:cNvPr id="15" name="Group 92"/>
          <p:cNvGrpSpPr>
            <a:grpSpLocks/>
          </p:cNvGrpSpPr>
          <p:nvPr/>
        </p:nvGrpSpPr>
        <p:grpSpPr bwMode="auto">
          <a:xfrm>
            <a:off x="2090738" y="4167188"/>
            <a:ext cx="862012" cy="862012"/>
            <a:chOff x="1104" y="2544"/>
            <a:chExt cx="672" cy="672"/>
          </a:xfrm>
        </p:grpSpPr>
        <p:sp>
          <p:nvSpPr>
            <p:cNvPr id="39005" name="Line 93"/>
            <p:cNvSpPr>
              <a:spLocks noChangeShapeType="1"/>
            </p:cNvSpPr>
            <p:nvPr/>
          </p:nvSpPr>
          <p:spPr bwMode="auto">
            <a:xfrm flipV="1">
              <a:off x="1104" y="2544"/>
              <a:ext cx="672" cy="672"/>
            </a:xfrm>
            <a:prstGeom prst="line">
              <a:avLst/>
            </a:prstGeom>
            <a:noFill/>
            <a:ln w="28575">
              <a:solidFill>
                <a:srgbClr val="FF0000"/>
              </a:solidFill>
              <a:round/>
              <a:headEnd/>
              <a:tailEnd type="triangle" w="sm" len="lg"/>
            </a:ln>
            <a:effectLst/>
          </p:spPr>
          <p:txBody>
            <a:bodyPr wrap="none"/>
            <a:lstStyle/>
            <a:p>
              <a:endParaRPr lang="zh-CN" altLang="en-US"/>
            </a:p>
          </p:txBody>
        </p:sp>
        <p:sp>
          <p:nvSpPr>
            <p:cNvPr id="39006" name="Oval 94"/>
            <p:cNvSpPr>
              <a:spLocks noChangeArrowheads="1"/>
            </p:cNvSpPr>
            <p:nvPr/>
          </p:nvSpPr>
          <p:spPr bwMode="auto">
            <a:xfrm>
              <a:off x="1248" y="3024"/>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07" name="Oval 95"/>
            <p:cNvSpPr>
              <a:spLocks noChangeArrowheads="1"/>
            </p:cNvSpPr>
            <p:nvPr/>
          </p:nvSpPr>
          <p:spPr bwMode="auto">
            <a:xfrm>
              <a:off x="1344" y="2928"/>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08" name="Line 96"/>
            <p:cNvSpPr>
              <a:spLocks noChangeShapeType="1"/>
            </p:cNvSpPr>
            <p:nvPr/>
          </p:nvSpPr>
          <p:spPr bwMode="auto">
            <a:xfrm>
              <a:off x="1392" y="2832"/>
              <a:ext cx="96" cy="96"/>
            </a:xfrm>
            <a:prstGeom prst="line">
              <a:avLst/>
            </a:prstGeom>
            <a:noFill/>
            <a:ln w="28575">
              <a:solidFill>
                <a:srgbClr val="FF0000"/>
              </a:solidFill>
              <a:round/>
              <a:headEnd/>
              <a:tailEnd type="none" w="sm" len="lg"/>
            </a:ln>
            <a:effectLst/>
          </p:spPr>
          <p:txBody>
            <a:bodyPr wrap="none"/>
            <a:lstStyle/>
            <a:p>
              <a:endParaRPr lang="zh-CN" altLang="en-US"/>
            </a:p>
          </p:txBody>
        </p:sp>
        <p:sp>
          <p:nvSpPr>
            <p:cNvPr id="39009" name="Oval 97"/>
            <p:cNvSpPr>
              <a:spLocks noChangeArrowheads="1"/>
            </p:cNvSpPr>
            <p:nvPr/>
          </p:nvSpPr>
          <p:spPr bwMode="auto">
            <a:xfrm>
              <a:off x="1536" y="2736"/>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10" name="Oval 98"/>
            <p:cNvSpPr>
              <a:spLocks noChangeArrowheads="1"/>
            </p:cNvSpPr>
            <p:nvPr/>
          </p:nvSpPr>
          <p:spPr bwMode="auto">
            <a:xfrm>
              <a:off x="1488" y="2784"/>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11" name="Line 99"/>
            <p:cNvSpPr>
              <a:spLocks noChangeShapeType="1"/>
            </p:cNvSpPr>
            <p:nvPr/>
          </p:nvSpPr>
          <p:spPr bwMode="auto">
            <a:xfrm>
              <a:off x="1584" y="2640"/>
              <a:ext cx="96" cy="96"/>
            </a:xfrm>
            <a:prstGeom prst="line">
              <a:avLst/>
            </a:prstGeom>
            <a:noFill/>
            <a:ln w="28575">
              <a:solidFill>
                <a:srgbClr val="FF0000"/>
              </a:solidFill>
              <a:round/>
              <a:headEnd/>
              <a:tailEnd type="none" w="sm" len="lg"/>
            </a:ln>
            <a:effectLst/>
          </p:spPr>
          <p:txBody>
            <a:bodyPr wrap="none"/>
            <a:lstStyle/>
            <a:p>
              <a:endParaRPr lang="zh-CN" altLang="en-US"/>
            </a:p>
          </p:txBody>
        </p:sp>
      </p:grpSp>
      <p:grpSp>
        <p:nvGrpSpPr>
          <p:cNvPr id="16" name="Group 100"/>
          <p:cNvGrpSpPr>
            <a:grpSpLocks/>
          </p:cNvGrpSpPr>
          <p:nvPr/>
        </p:nvGrpSpPr>
        <p:grpSpPr bwMode="auto">
          <a:xfrm>
            <a:off x="3495675" y="4225925"/>
            <a:ext cx="1296988" cy="703263"/>
            <a:chOff x="2112" y="2736"/>
            <a:chExt cx="866" cy="472"/>
          </a:xfrm>
        </p:grpSpPr>
        <p:sp>
          <p:nvSpPr>
            <p:cNvPr id="39013" name="Line 101"/>
            <p:cNvSpPr>
              <a:spLocks noChangeShapeType="1"/>
            </p:cNvSpPr>
            <p:nvPr/>
          </p:nvSpPr>
          <p:spPr bwMode="auto">
            <a:xfrm rot="-19064081">
              <a:off x="2112" y="3008"/>
              <a:ext cx="866" cy="0"/>
            </a:xfrm>
            <a:prstGeom prst="line">
              <a:avLst/>
            </a:prstGeom>
            <a:noFill/>
            <a:ln w="28575">
              <a:solidFill>
                <a:srgbClr val="FF0000"/>
              </a:solidFill>
              <a:round/>
              <a:headEnd type="none" w="sm" len="lg"/>
              <a:tailEnd type="triangle" w="sm" len="lg"/>
            </a:ln>
            <a:effectLst/>
          </p:spPr>
          <p:txBody>
            <a:bodyPr wrap="none" anchor="ctr"/>
            <a:lstStyle/>
            <a:p>
              <a:endParaRPr lang="zh-CN" altLang="en-US"/>
            </a:p>
          </p:txBody>
        </p:sp>
        <p:sp>
          <p:nvSpPr>
            <p:cNvPr id="39014" name="Line 102"/>
            <p:cNvSpPr>
              <a:spLocks noChangeShapeType="1"/>
            </p:cNvSpPr>
            <p:nvPr/>
          </p:nvSpPr>
          <p:spPr bwMode="auto">
            <a:xfrm rot="-19064081">
              <a:off x="2361" y="2758"/>
              <a:ext cx="0" cy="157"/>
            </a:xfrm>
            <a:prstGeom prst="line">
              <a:avLst/>
            </a:prstGeom>
            <a:noFill/>
            <a:ln w="28575">
              <a:solidFill>
                <a:srgbClr val="FF0000"/>
              </a:solidFill>
              <a:round/>
              <a:headEnd type="none" w="sm" len="lg"/>
              <a:tailEnd type="none" w="sm" len="lg"/>
            </a:ln>
            <a:effectLst/>
          </p:spPr>
          <p:txBody>
            <a:bodyPr wrap="none" anchor="ctr"/>
            <a:lstStyle/>
            <a:p>
              <a:endParaRPr lang="zh-CN" altLang="en-US"/>
            </a:p>
          </p:txBody>
        </p:sp>
        <p:sp>
          <p:nvSpPr>
            <p:cNvPr id="39015" name="Line 103"/>
            <p:cNvSpPr>
              <a:spLocks noChangeShapeType="1"/>
            </p:cNvSpPr>
            <p:nvPr/>
          </p:nvSpPr>
          <p:spPr bwMode="auto">
            <a:xfrm rot="-19064081">
              <a:off x="2466" y="2857"/>
              <a:ext cx="0" cy="157"/>
            </a:xfrm>
            <a:prstGeom prst="line">
              <a:avLst/>
            </a:prstGeom>
            <a:noFill/>
            <a:ln w="28575">
              <a:solidFill>
                <a:srgbClr val="FF0000"/>
              </a:solidFill>
              <a:round/>
              <a:headEnd type="none" w="sm" len="lg"/>
              <a:tailEnd type="none" w="sm" len="lg"/>
            </a:ln>
            <a:effectLst/>
          </p:spPr>
          <p:txBody>
            <a:bodyPr wrap="none" anchor="ctr"/>
            <a:lstStyle/>
            <a:p>
              <a:endParaRPr lang="zh-CN" altLang="en-US"/>
            </a:p>
          </p:txBody>
        </p:sp>
        <p:sp>
          <p:nvSpPr>
            <p:cNvPr id="39016" name="Line 104"/>
            <p:cNvSpPr>
              <a:spLocks noChangeShapeType="1"/>
            </p:cNvSpPr>
            <p:nvPr/>
          </p:nvSpPr>
          <p:spPr bwMode="auto">
            <a:xfrm rot="-19064081">
              <a:off x="2572" y="2954"/>
              <a:ext cx="0" cy="157"/>
            </a:xfrm>
            <a:prstGeom prst="line">
              <a:avLst/>
            </a:prstGeom>
            <a:noFill/>
            <a:ln w="28575">
              <a:solidFill>
                <a:srgbClr val="FF0000"/>
              </a:solidFill>
              <a:round/>
              <a:headEnd type="none" w="sm" len="lg"/>
              <a:tailEnd type="none" w="sm" len="lg"/>
            </a:ln>
            <a:effectLst/>
          </p:spPr>
          <p:txBody>
            <a:bodyPr wrap="none" anchor="ctr"/>
            <a:lstStyle/>
            <a:p>
              <a:endParaRPr lang="zh-CN" altLang="en-US"/>
            </a:p>
          </p:txBody>
        </p:sp>
        <p:sp>
          <p:nvSpPr>
            <p:cNvPr id="39017" name="Line 105"/>
            <p:cNvSpPr>
              <a:spLocks noChangeShapeType="1"/>
            </p:cNvSpPr>
            <p:nvPr/>
          </p:nvSpPr>
          <p:spPr bwMode="auto">
            <a:xfrm rot="-19064081">
              <a:off x="2676" y="3051"/>
              <a:ext cx="0" cy="157"/>
            </a:xfrm>
            <a:prstGeom prst="line">
              <a:avLst/>
            </a:prstGeom>
            <a:noFill/>
            <a:ln w="28575">
              <a:solidFill>
                <a:srgbClr val="FF0000"/>
              </a:solidFill>
              <a:round/>
              <a:headEnd type="none" w="sm" len="lg"/>
              <a:tailEnd type="none" w="sm" len="lg"/>
            </a:ln>
            <a:effectLst/>
          </p:spPr>
          <p:txBody>
            <a:bodyPr wrap="none" anchor="ctr"/>
            <a:lstStyle/>
            <a:p>
              <a:endParaRPr lang="zh-CN" altLang="en-US"/>
            </a:p>
          </p:txBody>
        </p:sp>
        <p:graphicFrame>
          <p:nvGraphicFramePr>
            <p:cNvPr id="39018" name="Object 106"/>
            <p:cNvGraphicFramePr>
              <a:graphicFrameLocks noChangeAspect="1"/>
            </p:cNvGraphicFramePr>
            <p:nvPr/>
          </p:nvGraphicFramePr>
          <p:xfrm>
            <a:off x="2646" y="2736"/>
            <a:ext cx="146" cy="331"/>
          </p:xfrm>
          <a:graphic>
            <a:graphicData uri="http://schemas.openxmlformats.org/presentationml/2006/ole">
              <p:oleObj spid="_x0000_s14340" name="Equation" r:id="rId8" imgW="114120" imgH="228600" progId="Equation.3">
                <p:embed/>
              </p:oleObj>
            </a:graphicData>
          </a:graphic>
        </p:graphicFrame>
      </p:grpSp>
      <p:sp>
        <p:nvSpPr>
          <p:cNvPr id="39019" name="Line 107"/>
          <p:cNvSpPr>
            <a:spLocks noChangeShapeType="1"/>
          </p:cNvSpPr>
          <p:nvPr/>
        </p:nvSpPr>
        <p:spPr bwMode="auto">
          <a:xfrm>
            <a:off x="4602163" y="4095750"/>
            <a:ext cx="0" cy="1928813"/>
          </a:xfrm>
          <a:prstGeom prst="line">
            <a:avLst/>
          </a:prstGeom>
          <a:noFill/>
          <a:ln w="28575">
            <a:solidFill>
              <a:schemeClr val="tx1"/>
            </a:solidFill>
            <a:prstDash val="dash"/>
            <a:round/>
            <a:headEnd type="none" w="sm" len="lg"/>
            <a:tailEnd type="none" w="sm" len="lg"/>
          </a:ln>
          <a:effectLst/>
        </p:spPr>
        <p:txBody>
          <a:bodyPr wrap="none" anchor="ctr"/>
          <a:lstStyle/>
          <a:p>
            <a:endParaRPr lang="zh-CN" altLang="en-US"/>
          </a:p>
        </p:txBody>
      </p:sp>
      <p:sp>
        <p:nvSpPr>
          <p:cNvPr id="39020" name="Line 108"/>
          <p:cNvSpPr>
            <a:spLocks noChangeShapeType="1"/>
          </p:cNvSpPr>
          <p:nvPr/>
        </p:nvSpPr>
        <p:spPr bwMode="auto">
          <a:xfrm>
            <a:off x="3614738" y="5027613"/>
            <a:ext cx="2036762" cy="0"/>
          </a:xfrm>
          <a:prstGeom prst="line">
            <a:avLst/>
          </a:prstGeom>
          <a:noFill/>
          <a:ln w="28575">
            <a:solidFill>
              <a:schemeClr val="tx1"/>
            </a:solidFill>
            <a:round/>
            <a:headEnd type="none" w="sm" len="lg"/>
            <a:tailEnd type="none" w="sm" len="lg"/>
          </a:ln>
          <a:effectLst/>
        </p:spPr>
        <p:txBody>
          <a:bodyPr wrap="none"/>
          <a:lstStyle/>
          <a:p>
            <a:endParaRPr lang="zh-CN" altLang="en-US"/>
          </a:p>
        </p:txBody>
      </p:sp>
      <p:grpSp>
        <p:nvGrpSpPr>
          <p:cNvPr id="17" name="Group 109"/>
          <p:cNvGrpSpPr>
            <a:grpSpLocks/>
          </p:cNvGrpSpPr>
          <p:nvPr/>
        </p:nvGrpSpPr>
        <p:grpSpPr bwMode="auto">
          <a:xfrm>
            <a:off x="4602163" y="4960938"/>
            <a:ext cx="371475" cy="933450"/>
            <a:chOff x="2851" y="3269"/>
            <a:chExt cx="248" cy="627"/>
          </a:xfrm>
        </p:grpSpPr>
        <p:sp>
          <p:nvSpPr>
            <p:cNvPr id="39022" name="Line 110"/>
            <p:cNvSpPr>
              <a:spLocks noChangeShapeType="1"/>
            </p:cNvSpPr>
            <p:nvPr/>
          </p:nvSpPr>
          <p:spPr bwMode="auto">
            <a:xfrm rot="3581093" flipH="1">
              <a:off x="2688" y="3577"/>
              <a:ext cx="627" cy="12"/>
            </a:xfrm>
            <a:prstGeom prst="line">
              <a:avLst/>
            </a:prstGeom>
            <a:noFill/>
            <a:ln w="28575">
              <a:solidFill>
                <a:srgbClr val="FF0000"/>
              </a:solidFill>
              <a:round/>
              <a:headEnd type="triangle" w="sm" len="lg"/>
              <a:tailEnd type="none" w="sm" len="lg"/>
            </a:ln>
            <a:effectLst/>
          </p:spPr>
          <p:txBody>
            <a:bodyPr wrap="none" anchor="ctr"/>
            <a:lstStyle/>
            <a:p>
              <a:endParaRPr lang="zh-CN" altLang="en-US"/>
            </a:p>
          </p:txBody>
        </p:sp>
        <p:sp>
          <p:nvSpPr>
            <p:cNvPr id="39023" name="Line 111"/>
            <p:cNvSpPr>
              <a:spLocks noChangeShapeType="1"/>
            </p:cNvSpPr>
            <p:nvPr/>
          </p:nvSpPr>
          <p:spPr bwMode="auto">
            <a:xfrm rot="3581093" flipV="1">
              <a:off x="2934" y="3371"/>
              <a:ext cx="0" cy="165"/>
            </a:xfrm>
            <a:prstGeom prst="line">
              <a:avLst/>
            </a:prstGeom>
            <a:noFill/>
            <a:ln w="28575">
              <a:solidFill>
                <a:srgbClr val="FF0000"/>
              </a:solidFill>
              <a:round/>
              <a:headEnd type="none" w="sm" len="lg"/>
              <a:tailEnd type="none" w="sm" len="lg"/>
            </a:ln>
            <a:effectLst/>
          </p:spPr>
          <p:txBody>
            <a:bodyPr wrap="none" anchor="ctr"/>
            <a:lstStyle/>
            <a:p>
              <a:endParaRPr lang="zh-CN" altLang="en-US"/>
            </a:p>
          </p:txBody>
        </p:sp>
        <p:sp>
          <p:nvSpPr>
            <p:cNvPr id="39024" name="Line 112"/>
            <p:cNvSpPr>
              <a:spLocks noChangeShapeType="1"/>
            </p:cNvSpPr>
            <p:nvPr/>
          </p:nvSpPr>
          <p:spPr bwMode="auto">
            <a:xfrm rot="-18018907">
              <a:off x="2975" y="3461"/>
              <a:ext cx="0" cy="165"/>
            </a:xfrm>
            <a:prstGeom prst="line">
              <a:avLst/>
            </a:prstGeom>
            <a:noFill/>
            <a:ln w="28575">
              <a:solidFill>
                <a:srgbClr val="FF0000"/>
              </a:solidFill>
              <a:round/>
              <a:headEnd type="none" w="sm" len="lg"/>
              <a:tailEnd type="none" w="sm" len="lg"/>
            </a:ln>
            <a:effectLst/>
          </p:spPr>
          <p:txBody>
            <a:bodyPr wrap="none" anchor="ctr"/>
            <a:lstStyle/>
            <a:p>
              <a:endParaRPr lang="zh-CN" altLang="en-US"/>
            </a:p>
          </p:txBody>
        </p:sp>
        <p:sp>
          <p:nvSpPr>
            <p:cNvPr id="39025" name="Line 113"/>
            <p:cNvSpPr>
              <a:spLocks noChangeShapeType="1"/>
            </p:cNvSpPr>
            <p:nvPr/>
          </p:nvSpPr>
          <p:spPr bwMode="auto">
            <a:xfrm rot="-18018907">
              <a:off x="3017" y="3550"/>
              <a:ext cx="0" cy="165"/>
            </a:xfrm>
            <a:prstGeom prst="line">
              <a:avLst/>
            </a:prstGeom>
            <a:noFill/>
            <a:ln w="28575">
              <a:solidFill>
                <a:srgbClr val="FF0000"/>
              </a:solidFill>
              <a:round/>
              <a:headEnd type="none" w="sm" len="lg"/>
              <a:tailEnd type="none" w="sm" len="lg"/>
            </a:ln>
            <a:effectLst/>
          </p:spPr>
          <p:txBody>
            <a:bodyPr wrap="none" anchor="ctr"/>
            <a:lstStyle/>
            <a:p>
              <a:endParaRPr lang="zh-CN" altLang="en-US"/>
            </a:p>
          </p:txBody>
        </p:sp>
      </p:grpSp>
      <p:grpSp>
        <p:nvGrpSpPr>
          <p:cNvPr id="18" name="Group 114"/>
          <p:cNvGrpSpPr>
            <a:grpSpLocks/>
          </p:cNvGrpSpPr>
          <p:nvPr/>
        </p:nvGrpSpPr>
        <p:grpSpPr bwMode="auto">
          <a:xfrm>
            <a:off x="4578350" y="4095750"/>
            <a:ext cx="863600" cy="931863"/>
            <a:chOff x="2928" y="2544"/>
            <a:chExt cx="672" cy="672"/>
          </a:xfrm>
        </p:grpSpPr>
        <p:sp>
          <p:nvSpPr>
            <p:cNvPr id="39027" name="Line 115"/>
            <p:cNvSpPr>
              <a:spLocks noChangeShapeType="1"/>
            </p:cNvSpPr>
            <p:nvPr/>
          </p:nvSpPr>
          <p:spPr bwMode="auto">
            <a:xfrm flipV="1">
              <a:off x="2928" y="2544"/>
              <a:ext cx="672" cy="672"/>
            </a:xfrm>
            <a:prstGeom prst="line">
              <a:avLst/>
            </a:prstGeom>
            <a:noFill/>
            <a:ln w="28575">
              <a:solidFill>
                <a:srgbClr val="FF0000"/>
              </a:solidFill>
              <a:round/>
              <a:headEnd type="none" w="sm" len="lg"/>
              <a:tailEnd type="triangle" w="sm" len="lg"/>
            </a:ln>
            <a:effectLst/>
          </p:spPr>
          <p:txBody>
            <a:bodyPr wrap="none"/>
            <a:lstStyle/>
            <a:p>
              <a:endParaRPr lang="zh-CN" altLang="en-US"/>
            </a:p>
          </p:txBody>
        </p:sp>
        <p:sp>
          <p:nvSpPr>
            <p:cNvPr id="39028" name="Line 116"/>
            <p:cNvSpPr>
              <a:spLocks noChangeShapeType="1"/>
            </p:cNvSpPr>
            <p:nvPr/>
          </p:nvSpPr>
          <p:spPr bwMode="auto">
            <a:xfrm>
              <a:off x="3168" y="2880"/>
              <a:ext cx="96" cy="96"/>
            </a:xfrm>
            <a:prstGeom prst="line">
              <a:avLst/>
            </a:prstGeom>
            <a:noFill/>
            <a:ln w="28575">
              <a:solidFill>
                <a:srgbClr val="FF0000"/>
              </a:solidFill>
              <a:round/>
              <a:headEnd type="none" w="sm" len="lg"/>
              <a:tailEnd type="none" w="sm" len="lg"/>
            </a:ln>
            <a:effectLst/>
          </p:spPr>
          <p:txBody>
            <a:bodyPr wrap="none"/>
            <a:lstStyle/>
            <a:p>
              <a:endParaRPr lang="zh-CN" altLang="en-US"/>
            </a:p>
          </p:txBody>
        </p:sp>
        <p:sp>
          <p:nvSpPr>
            <p:cNvPr id="39029" name="Line 117"/>
            <p:cNvSpPr>
              <a:spLocks noChangeShapeType="1"/>
            </p:cNvSpPr>
            <p:nvPr/>
          </p:nvSpPr>
          <p:spPr bwMode="auto">
            <a:xfrm>
              <a:off x="3360" y="2688"/>
              <a:ext cx="96" cy="96"/>
            </a:xfrm>
            <a:prstGeom prst="line">
              <a:avLst/>
            </a:prstGeom>
            <a:noFill/>
            <a:ln w="28575">
              <a:solidFill>
                <a:srgbClr val="FF0000"/>
              </a:solidFill>
              <a:round/>
              <a:headEnd type="none" w="sm" len="lg"/>
              <a:tailEnd type="none" w="sm" len="lg"/>
            </a:ln>
            <a:effectLst/>
          </p:spPr>
          <p:txBody>
            <a:bodyPr wrap="none"/>
            <a:lstStyle/>
            <a:p>
              <a:endParaRPr lang="zh-CN" altLang="en-US"/>
            </a:p>
          </p:txBody>
        </p:sp>
        <p:sp>
          <p:nvSpPr>
            <p:cNvPr id="39030" name="Line 118"/>
            <p:cNvSpPr>
              <a:spLocks noChangeShapeType="1"/>
            </p:cNvSpPr>
            <p:nvPr/>
          </p:nvSpPr>
          <p:spPr bwMode="auto">
            <a:xfrm>
              <a:off x="3264" y="2784"/>
              <a:ext cx="96" cy="96"/>
            </a:xfrm>
            <a:prstGeom prst="line">
              <a:avLst/>
            </a:prstGeom>
            <a:noFill/>
            <a:ln w="28575">
              <a:solidFill>
                <a:srgbClr val="FF0000"/>
              </a:solidFill>
              <a:round/>
              <a:headEnd type="none" w="sm" len="lg"/>
              <a:tailEnd type="none" w="sm" len="lg"/>
            </a:ln>
            <a:effectLst/>
          </p:spPr>
          <p:txBody>
            <a:bodyPr wrap="none"/>
            <a:lstStyle/>
            <a:p>
              <a:endParaRPr lang="zh-CN" altLang="en-US"/>
            </a:p>
          </p:txBody>
        </p:sp>
        <p:sp>
          <p:nvSpPr>
            <p:cNvPr id="39031" name="Line 119"/>
            <p:cNvSpPr>
              <a:spLocks noChangeShapeType="1"/>
            </p:cNvSpPr>
            <p:nvPr/>
          </p:nvSpPr>
          <p:spPr bwMode="auto">
            <a:xfrm>
              <a:off x="3072" y="2976"/>
              <a:ext cx="96" cy="96"/>
            </a:xfrm>
            <a:prstGeom prst="line">
              <a:avLst/>
            </a:prstGeom>
            <a:noFill/>
            <a:ln w="28575">
              <a:solidFill>
                <a:srgbClr val="FF0000"/>
              </a:solidFill>
              <a:round/>
              <a:headEnd type="none" w="sm" len="lg"/>
              <a:tailEnd type="none" w="sm" len="lg"/>
            </a:ln>
            <a:effectLst/>
          </p:spPr>
          <p:txBody>
            <a:bodyPr wrap="none"/>
            <a:lstStyle/>
            <a:p>
              <a:endParaRPr lang="zh-CN" altLang="en-US"/>
            </a:p>
          </p:txBody>
        </p:sp>
      </p:grpSp>
      <p:graphicFrame>
        <p:nvGraphicFramePr>
          <p:cNvPr id="39032" name="Object 120"/>
          <p:cNvGraphicFramePr>
            <a:graphicFrameLocks noChangeAspect="1"/>
          </p:cNvGraphicFramePr>
          <p:nvPr/>
        </p:nvGraphicFramePr>
        <p:xfrm>
          <a:off x="6848475" y="4310063"/>
          <a:ext cx="239713" cy="500062"/>
        </p:xfrm>
        <a:graphic>
          <a:graphicData uri="http://schemas.openxmlformats.org/presentationml/2006/ole">
            <p:oleObj spid="_x0000_s14339" name="Equation" r:id="rId9" imgW="114120" imgH="228600" progId="Equation.3">
              <p:embed/>
            </p:oleObj>
          </a:graphicData>
        </a:graphic>
      </p:graphicFrame>
      <p:sp>
        <p:nvSpPr>
          <p:cNvPr id="39033" name="Line 121"/>
          <p:cNvSpPr>
            <a:spLocks noChangeShapeType="1"/>
          </p:cNvSpPr>
          <p:nvPr/>
        </p:nvSpPr>
        <p:spPr bwMode="auto">
          <a:xfrm>
            <a:off x="7116763" y="4167188"/>
            <a:ext cx="0" cy="1784350"/>
          </a:xfrm>
          <a:prstGeom prst="line">
            <a:avLst/>
          </a:prstGeom>
          <a:noFill/>
          <a:ln w="28575">
            <a:solidFill>
              <a:schemeClr val="tx1"/>
            </a:solidFill>
            <a:prstDash val="dash"/>
            <a:round/>
            <a:headEnd type="none" w="sm" len="lg"/>
            <a:tailEnd type="none" w="sm" len="lg"/>
          </a:ln>
          <a:effectLst/>
        </p:spPr>
        <p:txBody>
          <a:bodyPr wrap="none" anchor="ctr"/>
          <a:lstStyle/>
          <a:p>
            <a:endParaRPr lang="zh-CN" altLang="en-US"/>
          </a:p>
        </p:txBody>
      </p:sp>
      <p:sp>
        <p:nvSpPr>
          <p:cNvPr id="39034" name="Line 122"/>
          <p:cNvSpPr>
            <a:spLocks noChangeShapeType="1"/>
          </p:cNvSpPr>
          <p:nvPr/>
        </p:nvSpPr>
        <p:spPr bwMode="auto">
          <a:xfrm>
            <a:off x="6129338" y="5029200"/>
            <a:ext cx="2036762" cy="0"/>
          </a:xfrm>
          <a:prstGeom prst="line">
            <a:avLst/>
          </a:prstGeom>
          <a:noFill/>
          <a:ln w="28575">
            <a:solidFill>
              <a:schemeClr val="tx1"/>
            </a:solidFill>
            <a:round/>
            <a:headEnd type="none" w="sm" len="lg"/>
            <a:tailEnd type="none" w="sm" len="lg"/>
          </a:ln>
          <a:effectLst/>
        </p:spPr>
        <p:txBody>
          <a:bodyPr wrap="none"/>
          <a:lstStyle/>
          <a:p>
            <a:endParaRPr lang="zh-CN" altLang="en-US"/>
          </a:p>
        </p:txBody>
      </p:sp>
      <p:grpSp>
        <p:nvGrpSpPr>
          <p:cNvPr id="19" name="Group 123"/>
          <p:cNvGrpSpPr>
            <a:grpSpLocks/>
          </p:cNvGrpSpPr>
          <p:nvPr/>
        </p:nvGrpSpPr>
        <p:grpSpPr bwMode="auto">
          <a:xfrm>
            <a:off x="7116763" y="4291013"/>
            <a:ext cx="741362" cy="738187"/>
            <a:chOff x="4656" y="2640"/>
            <a:chExt cx="576" cy="576"/>
          </a:xfrm>
        </p:grpSpPr>
        <p:sp>
          <p:nvSpPr>
            <p:cNvPr id="39036" name="Line 124"/>
            <p:cNvSpPr>
              <a:spLocks noChangeShapeType="1"/>
            </p:cNvSpPr>
            <p:nvPr/>
          </p:nvSpPr>
          <p:spPr bwMode="auto">
            <a:xfrm flipV="1">
              <a:off x="4656" y="2640"/>
              <a:ext cx="576" cy="576"/>
            </a:xfrm>
            <a:prstGeom prst="line">
              <a:avLst/>
            </a:prstGeom>
            <a:noFill/>
            <a:ln w="28575">
              <a:solidFill>
                <a:srgbClr val="FF0000"/>
              </a:solidFill>
              <a:round/>
              <a:headEnd type="none" w="sm" len="lg"/>
              <a:tailEnd type="triangle" w="sm" len="lg"/>
            </a:ln>
            <a:effectLst/>
          </p:spPr>
          <p:txBody>
            <a:bodyPr wrap="none"/>
            <a:lstStyle/>
            <a:p>
              <a:endParaRPr lang="zh-CN" altLang="en-US"/>
            </a:p>
          </p:txBody>
        </p:sp>
        <p:sp>
          <p:nvSpPr>
            <p:cNvPr id="39037" name="Oval 125"/>
            <p:cNvSpPr>
              <a:spLocks noChangeArrowheads="1"/>
            </p:cNvSpPr>
            <p:nvPr/>
          </p:nvSpPr>
          <p:spPr bwMode="auto">
            <a:xfrm>
              <a:off x="4800" y="3024"/>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38" name="Oval 126"/>
            <p:cNvSpPr>
              <a:spLocks noChangeArrowheads="1"/>
            </p:cNvSpPr>
            <p:nvPr/>
          </p:nvSpPr>
          <p:spPr bwMode="auto">
            <a:xfrm>
              <a:off x="4896" y="2928"/>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39" name="Oval 127"/>
            <p:cNvSpPr>
              <a:spLocks noChangeArrowheads="1"/>
            </p:cNvSpPr>
            <p:nvPr/>
          </p:nvSpPr>
          <p:spPr bwMode="auto">
            <a:xfrm>
              <a:off x="5088" y="2736"/>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40" name="Oval 128"/>
            <p:cNvSpPr>
              <a:spLocks noChangeArrowheads="1"/>
            </p:cNvSpPr>
            <p:nvPr/>
          </p:nvSpPr>
          <p:spPr bwMode="auto">
            <a:xfrm>
              <a:off x="4992" y="2832"/>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pSp>
        <p:nvGrpSpPr>
          <p:cNvPr id="20" name="Group 129"/>
          <p:cNvGrpSpPr>
            <a:grpSpLocks/>
          </p:cNvGrpSpPr>
          <p:nvPr/>
        </p:nvGrpSpPr>
        <p:grpSpPr bwMode="auto">
          <a:xfrm>
            <a:off x="7200900" y="4967288"/>
            <a:ext cx="304800" cy="985837"/>
            <a:chOff x="4721" y="3168"/>
            <a:chExt cx="238" cy="769"/>
          </a:xfrm>
        </p:grpSpPr>
        <p:sp>
          <p:nvSpPr>
            <p:cNvPr id="39042" name="Line 130"/>
            <p:cNvSpPr>
              <a:spLocks noChangeShapeType="1"/>
            </p:cNvSpPr>
            <p:nvPr/>
          </p:nvSpPr>
          <p:spPr bwMode="auto">
            <a:xfrm rot="3581093" flipH="1">
              <a:off x="4470" y="3545"/>
              <a:ext cx="769" cy="15"/>
            </a:xfrm>
            <a:prstGeom prst="line">
              <a:avLst/>
            </a:prstGeom>
            <a:noFill/>
            <a:ln w="28575">
              <a:solidFill>
                <a:srgbClr val="FF0000"/>
              </a:solidFill>
              <a:round/>
              <a:headEnd type="triangle" w="sm" len="lg"/>
              <a:tailEnd type="none" w="sm" len="lg"/>
            </a:ln>
            <a:effectLst/>
          </p:spPr>
          <p:txBody>
            <a:bodyPr wrap="none" anchor="ctr"/>
            <a:lstStyle/>
            <a:p>
              <a:endParaRPr lang="zh-CN" altLang="en-US"/>
            </a:p>
          </p:txBody>
        </p:sp>
        <p:sp>
          <p:nvSpPr>
            <p:cNvPr id="39043" name="Oval 131"/>
            <p:cNvSpPr>
              <a:spLocks noChangeArrowheads="1"/>
            </p:cNvSpPr>
            <p:nvPr/>
          </p:nvSpPr>
          <p:spPr bwMode="auto">
            <a:xfrm rot="-18018907">
              <a:off x="4721" y="3353"/>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44" name="Oval 132"/>
            <p:cNvSpPr>
              <a:spLocks noChangeArrowheads="1"/>
            </p:cNvSpPr>
            <p:nvPr/>
          </p:nvSpPr>
          <p:spPr bwMode="auto">
            <a:xfrm rot="-18018907">
              <a:off x="4848" y="3552"/>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45" name="Oval 133"/>
            <p:cNvSpPr>
              <a:spLocks noChangeArrowheads="1"/>
            </p:cNvSpPr>
            <p:nvPr/>
          </p:nvSpPr>
          <p:spPr bwMode="auto">
            <a:xfrm rot="-18018907">
              <a:off x="4800" y="3456"/>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46" name="Oval 134"/>
            <p:cNvSpPr>
              <a:spLocks noChangeArrowheads="1"/>
            </p:cNvSpPr>
            <p:nvPr/>
          </p:nvSpPr>
          <p:spPr bwMode="auto">
            <a:xfrm rot="-18018907">
              <a:off x="4896" y="3648"/>
              <a:ext cx="64" cy="6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sp>
        <p:nvSpPr>
          <p:cNvPr id="39047" name="Rectangle 135"/>
          <p:cNvSpPr>
            <a:spLocks noChangeArrowheads="1"/>
          </p:cNvSpPr>
          <p:nvPr/>
        </p:nvSpPr>
        <p:spPr bwMode="auto">
          <a:xfrm>
            <a:off x="982663" y="2643188"/>
            <a:ext cx="2154237" cy="928687"/>
          </a:xfrm>
          <a:prstGeom prst="rect">
            <a:avLst/>
          </a:prstGeom>
          <a:solidFill>
            <a:srgbClr val="C5FFFF">
              <a:alpha val="50000"/>
            </a:srgbClr>
          </a:solidFill>
          <a:ln w="9525">
            <a:noFill/>
            <a:miter lim="800000"/>
            <a:headEnd/>
            <a:tailEnd/>
          </a:ln>
          <a:effectLst/>
        </p:spPr>
        <p:txBody>
          <a:bodyPr wrap="none" anchor="ctr"/>
          <a:lstStyle/>
          <a:p>
            <a:endParaRPr lang="zh-CN" altLang="en-US"/>
          </a:p>
        </p:txBody>
      </p:sp>
      <p:sp>
        <p:nvSpPr>
          <p:cNvPr id="39048" name="Rectangle 136"/>
          <p:cNvSpPr>
            <a:spLocks noChangeArrowheads="1"/>
          </p:cNvSpPr>
          <p:nvPr/>
        </p:nvSpPr>
        <p:spPr bwMode="auto">
          <a:xfrm>
            <a:off x="3568700" y="2667000"/>
            <a:ext cx="2154238" cy="928688"/>
          </a:xfrm>
          <a:prstGeom prst="rect">
            <a:avLst/>
          </a:prstGeom>
          <a:solidFill>
            <a:srgbClr val="C5FFFF">
              <a:alpha val="50000"/>
            </a:srgbClr>
          </a:solidFill>
          <a:ln w="9525">
            <a:noFill/>
            <a:miter lim="800000"/>
            <a:headEnd/>
            <a:tailEnd/>
          </a:ln>
          <a:effectLst/>
        </p:spPr>
        <p:txBody>
          <a:bodyPr wrap="none" anchor="ctr"/>
          <a:lstStyle/>
          <a:p>
            <a:endParaRPr lang="zh-CN" altLang="en-US"/>
          </a:p>
        </p:txBody>
      </p:sp>
      <p:sp>
        <p:nvSpPr>
          <p:cNvPr id="39049" name="Rectangle 137"/>
          <p:cNvSpPr>
            <a:spLocks noChangeArrowheads="1"/>
          </p:cNvSpPr>
          <p:nvPr/>
        </p:nvSpPr>
        <p:spPr bwMode="auto">
          <a:xfrm>
            <a:off x="6011863" y="2667000"/>
            <a:ext cx="2154237" cy="928688"/>
          </a:xfrm>
          <a:prstGeom prst="rect">
            <a:avLst/>
          </a:prstGeom>
          <a:solidFill>
            <a:srgbClr val="C5FFFF">
              <a:alpha val="50000"/>
            </a:srgbClr>
          </a:solidFill>
          <a:ln w="9525">
            <a:noFill/>
            <a:miter lim="800000"/>
            <a:headEnd/>
            <a:tailEnd/>
          </a:ln>
          <a:effectLst/>
        </p:spPr>
        <p:txBody>
          <a:bodyPr wrap="none" anchor="ctr"/>
          <a:lstStyle/>
          <a:p>
            <a:endParaRPr lang="zh-CN" altLang="en-US"/>
          </a:p>
        </p:txBody>
      </p:sp>
      <p:sp>
        <p:nvSpPr>
          <p:cNvPr id="39050" name="Rectangle 138"/>
          <p:cNvSpPr>
            <a:spLocks noChangeArrowheads="1"/>
          </p:cNvSpPr>
          <p:nvPr/>
        </p:nvSpPr>
        <p:spPr bwMode="auto">
          <a:xfrm>
            <a:off x="1054100" y="5024438"/>
            <a:ext cx="2154238" cy="1000125"/>
          </a:xfrm>
          <a:prstGeom prst="rect">
            <a:avLst/>
          </a:prstGeom>
          <a:solidFill>
            <a:srgbClr val="C5FFFF">
              <a:alpha val="50000"/>
            </a:srgbClr>
          </a:solidFill>
          <a:ln w="9525">
            <a:noFill/>
            <a:miter lim="800000"/>
            <a:headEnd/>
            <a:tailEnd/>
          </a:ln>
          <a:effectLst/>
        </p:spPr>
        <p:txBody>
          <a:bodyPr wrap="none" anchor="ctr"/>
          <a:lstStyle/>
          <a:p>
            <a:endParaRPr lang="zh-CN" altLang="en-US"/>
          </a:p>
        </p:txBody>
      </p:sp>
      <p:sp>
        <p:nvSpPr>
          <p:cNvPr id="39051" name="Rectangle 139"/>
          <p:cNvSpPr>
            <a:spLocks noChangeArrowheads="1"/>
          </p:cNvSpPr>
          <p:nvPr/>
        </p:nvSpPr>
        <p:spPr bwMode="auto">
          <a:xfrm>
            <a:off x="3735388" y="5048250"/>
            <a:ext cx="2154237" cy="1000125"/>
          </a:xfrm>
          <a:prstGeom prst="rect">
            <a:avLst/>
          </a:prstGeom>
          <a:solidFill>
            <a:srgbClr val="C5FFFF">
              <a:alpha val="50000"/>
            </a:srgbClr>
          </a:solidFill>
          <a:ln w="9525">
            <a:noFill/>
            <a:miter lim="800000"/>
            <a:headEnd/>
            <a:tailEnd/>
          </a:ln>
          <a:effectLst/>
        </p:spPr>
        <p:txBody>
          <a:bodyPr wrap="none" anchor="ctr"/>
          <a:lstStyle/>
          <a:p>
            <a:endParaRPr lang="zh-CN" altLang="en-US"/>
          </a:p>
        </p:txBody>
      </p:sp>
      <p:sp>
        <p:nvSpPr>
          <p:cNvPr id="39052" name="Rectangle 140"/>
          <p:cNvSpPr>
            <a:spLocks noChangeArrowheads="1"/>
          </p:cNvSpPr>
          <p:nvPr/>
        </p:nvSpPr>
        <p:spPr bwMode="auto">
          <a:xfrm>
            <a:off x="6011863" y="5024438"/>
            <a:ext cx="2154237" cy="1000125"/>
          </a:xfrm>
          <a:prstGeom prst="rect">
            <a:avLst/>
          </a:prstGeom>
          <a:solidFill>
            <a:srgbClr val="C5FFFF">
              <a:alpha val="50000"/>
            </a:srgbClr>
          </a:solidFill>
          <a:ln w="9525">
            <a:noFill/>
            <a:miter lim="800000"/>
            <a:headEnd/>
            <a:tailEnd/>
          </a:ln>
          <a:effectLst/>
        </p:spPr>
        <p:txBody>
          <a:bodyPr wrap="none" anchor="ctr"/>
          <a:lstStyle/>
          <a:p>
            <a:endParaRPr lang="zh-CN" altLang="en-US"/>
          </a:p>
        </p:txBody>
      </p:sp>
      <p:grpSp>
        <p:nvGrpSpPr>
          <p:cNvPr id="21" name="Group 147"/>
          <p:cNvGrpSpPr>
            <a:grpSpLocks/>
          </p:cNvGrpSpPr>
          <p:nvPr/>
        </p:nvGrpSpPr>
        <p:grpSpPr bwMode="auto">
          <a:xfrm>
            <a:off x="6008688" y="4230688"/>
            <a:ext cx="1295400" cy="579437"/>
            <a:chOff x="3792" y="2779"/>
            <a:chExt cx="866" cy="389"/>
          </a:xfrm>
        </p:grpSpPr>
        <p:sp>
          <p:nvSpPr>
            <p:cNvPr id="39060" name="Line 148"/>
            <p:cNvSpPr>
              <a:spLocks noChangeShapeType="1"/>
            </p:cNvSpPr>
            <p:nvPr/>
          </p:nvSpPr>
          <p:spPr bwMode="auto">
            <a:xfrm rot="-19064081">
              <a:off x="3792" y="3032"/>
              <a:ext cx="866" cy="0"/>
            </a:xfrm>
            <a:prstGeom prst="line">
              <a:avLst/>
            </a:prstGeom>
            <a:noFill/>
            <a:ln w="28575">
              <a:solidFill>
                <a:srgbClr val="FF0000"/>
              </a:solidFill>
              <a:round/>
              <a:headEnd type="none" w="sm" len="lg"/>
              <a:tailEnd type="triangle" w="sm" len="lg"/>
            </a:ln>
            <a:effectLst/>
          </p:spPr>
          <p:txBody>
            <a:bodyPr wrap="none" anchor="ctr"/>
            <a:lstStyle/>
            <a:p>
              <a:endParaRPr lang="zh-CN" altLang="en-US"/>
            </a:p>
          </p:txBody>
        </p:sp>
        <p:sp>
          <p:nvSpPr>
            <p:cNvPr id="39061" name="Oval 149"/>
            <p:cNvSpPr>
              <a:spLocks noChangeArrowheads="1"/>
            </p:cNvSpPr>
            <p:nvPr/>
          </p:nvSpPr>
          <p:spPr bwMode="auto">
            <a:xfrm rot="-19064081">
              <a:off x="3975" y="2779"/>
              <a:ext cx="40" cy="70"/>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62" name="Oval 150"/>
            <p:cNvSpPr>
              <a:spLocks noChangeArrowheads="1"/>
            </p:cNvSpPr>
            <p:nvPr/>
          </p:nvSpPr>
          <p:spPr bwMode="auto">
            <a:xfrm rot="-19064081">
              <a:off x="4320" y="3108"/>
              <a:ext cx="62" cy="60"/>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63" name="Oval 151"/>
            <p:cNvSpPr>
              <a:spLocks noChangeArrowheads="1"/>
            </p:cNvSpPr>
            <p:nvPr/>
          </p:nvSpPr>
          <p:spPr bwMode="auto">
            <a:xfrm rot="-19064081">
              <a:off x="4176" y="2976"/>
              <a:ext cx="62" cy="60"/>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064" name="Oval 152"/>
            <p:cNvSpPr>
              <a:spLocks noChangeArrowheads="1"/>
            </p:cNvSpPr>
            <p:nvPr/>
          </p:nvSpPr>
          <p:spPr bwMode="auto">
            <a:xfrm rot="-19064081">
              <a:off x="4066" y="2868"/>
              <a:ext cx="62" cy="60"/>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up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trips(upRigh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trips(downRigh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trips(upRigh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strips(downRigh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trips(upRigh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strips(downRight)">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FC769AB3-F629-4BB7-AA1D-6DA41C6B8F2E}" type="slidenum">
              <a:rPr lang="en-US" altLang="zh-CN"/>
              <a:pPr/>
              <a:t>2</a:t>
            </a:fld>
            <a:endParaRPr lang="en-US" altLang="zh-CN"/>
          </a:p>
        </p:txBody>
      </p:sp>
      <p:sp>
        <p:nvSpPr>
          <p:cNvPr id="17423" name="Rectangle 15"/>
          <p:cNvSpPr>
            <a:spLocks noChangeArrowheads="1"/>
          </p:cNvSpPr>
          <p:nvPr/>
        </p:nvSpPr>
        <p:spPr bwMode="auto">
          <a:xfrm>
            <a:off x="6348413" y="101600"/>
            <a:ext cx="2255837" cy="519113"/>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b="1">
                <a:solidFill>
                  <a:srgbClr val="000066"/>
                </a:solidFill>
                <a:latin typeface="楷体_GB2312" pitchFamily="49" charset="-122"/>
                <a:ea typeface="楷体_GB2312" pitchFamily="49" charset="-122"/>
              </a:rPr>
              <a:t>本章目录</a:t>
            </a:r>
          </a:p>
        </p:txBody>
      </p:sp>
      <p:sp>
        <p:nvSpPr>
          <p:cNvPr id="17424" name="Oval 16"/>
          <p:cNvSpPr>
            <a:spLocks noChangeArrowheads="1"/>
          </p:cNvSpPr>
          <p:nvPr/>
        </p:nvSpPr>
        <p:spPr bwMode="auto">
          <a:xfrm>
            <a:off x="4956175" y="584200"/>
            <a:ext cx="3824288"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endParaRPr lang="zh-CN" altLang="en-US"/>
          </a:p>
        </p:txBody>
      </p:sp>
      <p:sp>
        <p:nvSpPr>
          <p:cNvPr id="17428" name="Rectangle 20">
            <a:hlinkClick r:id="rId2"/>
          </p:cNvPr>
          <p:cNvSpPr>
            <a:spLocks noChangeArrowheads="1"/>
          </p:cNvSpPr>
          <p:nvPr/>
        </p:nvSpPr>
        <p:spPr bwMode="auto">
          <a:xfrm>
            <a:off x="1691680" y="3429000"/>
            <a:ext cx="5427662" cy="482600"/>
          </a:xfrm>
          <a:prstGeom prst="rect">
            <a:avLst/>
          </a:prstGeom>
          <a:noFill/>
          <a:ln w="9525">
            <a:noFill/>
            <a:miter lim="800000"/>
            <a:headEnd/>
            <a:tailEnd/>
          </a:ln>
          <a:effectLst/>
        </p:spPr>
        <p:txBody>
          <a:bodyPr>
            <a:spAutoFit/>
          </a:bodyPr>
          <a:lstStyle/>
          <a:p>
            <a:pPr>
              <a:lnSpc>
                <a:spcPct val="80000"/>
              </a:lnSpc>
              <a:spcBef>
                <a:spcPct val="25000"/>
              </a:spcBef>
            </a:pPr>
            <a:r>
              <a:rPr kumimoji="1" lang="en-US" altLang="zh-CN" sz="3200" b="1" dirty="0" smtClean="0">
                <a:solidFill>
                  <a:srgbClr val="000066"/>
                </a:solidFill>
                <a:latin typeface="楷体_GB2312" pitchFamily="49" charset="-122"/>
                <a:ea typeface="楷体_GB2312" pitchFamily="49" charset="-122"/>
              </a:rPr>
              <a:t>15-3 </a:t>
            </a:r>
            <a:r>
              <a:rPr kumimoji="1" lang="zh-CN" altLang="en-US" sz="3200" b="1" dirty="0">
                <a:solidFill>
                  <a:srgbClr val="000066"/>
                </a:solidFill>
                <a:latin typeface="楷体_GB2312" pitchFamily="49" charset="-122"/>
                <a:ea typeface="楷体_GB2312" pitchFamily="49" charset="-122"/>
              </a:rPr>
              <a:t>双折射  偏振棱镜</a:t>
            </a:r>
          </a:p>
        </p:txBody>
      </p:sp>
      <p:sp>
        <p:nvSpPr>
          <p:cNvPr id="17429" name="Rectangle 21">
            <a:hlinkClick r:id="rId3"/>
          </p:cNvPr>
          <p:cNvSpPr>
            <a:spLocks noChangeArrowheads="1"/>
          </p:cNvSpPr>
          <p:nvPr/>
        </p:nvSpPr>
        <p:spPr bwMode="auto">
          <a:xfrm>
            <a:off x="1619672" y="2492896"/>
            <a:ext cx="5808662" cy="482600"/>
          </a:xfrm>
          <a:prstGeom prst="rect">
            <a:avLst/>
          </a:prstGeom>
          <a:noFill/>
          <a:ln w="9525">
            <a:noFill/>
            <a:miter lim="800000"/>
            <a:headEnd/>
            <a:tailEnd/>
          </a:ln>
          <a:effectLst/>
        </p:spPr>
        <p:txBody>
          <a:bodyPr>
            <a:spAutoFit/>
          </a:bodyPr>
          <a:lstStyle/>
          <a:p>
            <a:pPr>
              <a:lnSpc>
                <a:spcPct val="80000"/>
              </a:lnSpc>
              <a:spcBef>
                <a:spcPct val="25000"/>
              </a:spcBef>
            </a:pPr>
            <a:r>
              <a:rPr kumimoji="1" lang="en-US" altLang="zh-CN" sz="3200" b="1" dirty="0" smtClean="0">
                <a:solidFill>
                  <a:srgbClr val="000066"/>
                </a:solidFill>
                <a:latin typeface="楷体_GB2312" pitchFamily="49" charset="-122"/>
                <a:ea typeface="楷体_GB2312" pitchFamily="49" charset="-122"/>
              </a:rPr>
              <a:t>15-2 </a:t>
            </a:r>
            <a:r>
              <a:rPr kumimoji="1" lang="zh-CN" altLang="en-US" sz="3200" b="1" dirty="0">
                <a:solidFill>
                  <a:srgbClr val="000066"/>
                </a:solidFill>
                <a:latin typeface="楷体_GB2312" pitchFamily="49" charset="-122"/>
                <a:ea typeface="楷体_GB2312" pitchFamily="49" charset="-122"/>
              </a:rPr>
              <a:t>反射光和折射光的偏振</a:t>
            </a:r>
          </a:p>
        </p:txBody>
      </p:sp>
      <p:sp>
        <p:nvSpPr>
          <p:cNvPr id="17430" name="Rectangle 22">
            <a:hlinkClick r:id="rId4"/>
          </p:cNvPr>
          <p:cNvSpPr>
            <a:spLocks noChangeArrowheads="1"/>
          </p:cNvSpPr>
          <p:nvPr/>
        </p:nvSpPr>
        <p:spPr bwMode="auto">
          <a:xfrm>
            <a:off x="1547664" y="1628800"/>
            <a:ext cx="6018212" cy="482600"/>
          </a:xfrm>
          <a:prstGeom prst="rect">
            <a:avLst/>
          </a:prstGeom>
          <a:noFill/>
          <a:ln w="9525">
            <a:noFill/>
            <a:miter lim="800000"/>
            <a:headEnd/>
            <a:tailEnd/>
          </a:ln>
          <a:effectLst/>
        </p:spPr>
        <p:txBody>
          <a:bodyPr>
            <a:spAutoFit/>
          </a:bodyPr>
          <a:lstStyle/>
          <a:p>
            <a:pPr>
              <a:lnSpc>
                <a:spcPct val="80000"/>
              </a:lnSpc>
              <a:spcBef>
                <a:spcPct val="25000"/>
              </a:spcBef>
            </a:pPr>
            <a:r>
              <a:rPr kumimoji="1" lang="en-US" altLang="zh-CN" sz="3200" b="1" dirty="0" smtClean="0">
                <a:solidFill>
                  <a:srgbClr val="000066"/>
                </a:solidFill>
                <a:latin typeface="楷体_GB2312" pitchFamily="49" charset="-122"/>
                <a:ea typeface="楷体_GB2312" pitchFamily="49" charset="-122"/>
              </a:rPr>
              <a:t>15-1 </a:t>
            </a:r>
            <a:r>
              <a:rPr kumimoji="1" lang="zh-CN" altLang="en-US" sz="3200" b="1" dirty="0">
                <a:solidFill>
                  <a:srgbClr val="000066"/>
                </a:solidFill>
                <a:latin typeface="楷体_GB2312" pitchFamily="49" charset="-122"/>
                <a:ea typeface="楷体_GB2312" pitchFamily="49" charset="-122"/>
              </a:rPr>
              <a:t>光的偏振性 马吕斯定律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1"/>
          <p:cNvSpPr>
            <a:spLocks noGrp="1"/>
          </p:cNvSpPr>
          <p:nvPr>
            <p:ph type="sldNum" sz="quarter" idx="10"/>
          </p:nvPr>
        </p:nvSpPr>
        <p:spPr/>
        <p:txBody>
          <a:bodyPr/>
          <a:lstStyle/>
          <a:p>
            <a:fld id="{CC4936BB-FD0F-467B-B68B-EC6370CCE5DD}" type="slidenum">
              <a:rPr lang="en-US" altLang="zh-CN"/>
              <a:pPr/>
              <a:t>20</a:t>
            </a:fld>
            <a:endParaRPr lang="en-US" altLang="zh-CN"/>
          </a:p>
        </p:txBody>
      </p:sp>
      <p:sp>
        <p:nvSpPr>
          <p:cNvPr id="41036" name="Text Box 76"/>
          <p:cNvSpPr txBox="1">
            <a:spLocks noChangeArrowheads="1"/>
          </p:cNvSpPr>
          <p:nvPr/>
        </p:nvSpPr>
        <p:spPr bwMode="auto">
          <a:xfrm>
            <a:off x="533400" y="884238"/>
            <a:ext cx="8153400" cy="1808572"/>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b="1" dirty="0">
                <a:solidFill>
                  <a:srgbClr val="CC0000"/>
                </a:solidFill>
                <a:latin typeface="Times New Roman" pitchFamily="18" charset="0"/>
              </a:rPr>
              <a:t>         </a:t>
            </a:r>
            <a:r>
              <a:rPr lang="zh-CN" altLang="en-US" sz="3200" b="1" dirty="0">
                <a:solidFill>
                  <a:srgbClr val="CC0000"/>
                </a:solidFill>
                <a:latin typeface="Times New Roman" pitchFamily="18" charset="0"/>
              </a:rPr>
              <a:t>例   </a:t>
            </a:r>
            <a:r>
              <a:rPr lang="zh-CN" altLang="en-US" sz="3200" b="1" dirty="0">
                <a:solidFill>
                  <a:srgbClr val="000000"/>
                </a:solidFill>
                <a:latin typeface="Times New Roman" pitchFamily="18" charset="0"/>
              </a:rPr>
              <a:t>一自然光自空气射向一块平板玻璃，入射角为布儒斯特角     </a:t>
            </a:r>
            <a:r>
              <a:rPr lang="en-US" altLang="zh-CN" sz="3200" b="1" dirty="0">
                <a:solidFill>
                  <a:srgbClr val="000000"/>
                </a:solidFill>
                <a:latin typeface="宋体" charset="-122"/>
              </a:rPr>
              <a:t>,</a:t>
            </a:r>
            <a:r>
              <a:rPr lang="zh-CN" altLang="en-US" sz="3200" b="1" dirty="0">
                <a:solidFill>
                  <a:srgbClr val="000000"/>
                </a:solidFill>
                <a:latin typeface="Times New Roman" pitchFamily="18" charset="0"/>
              </a:rPr>
              <a:t>问 在界面 </a:t>
            </a:r>
            <a:r>
              <a:rPr lang="en-US" altLang="zh-CN" sz="3200" b="1" dirty="0">
                <a:solidFill>
                  <a:srgbClr val="000000"/>
                </a:solidFill>
                <a:latin typeface="Times New Roman" pitchFamily="18" charset="0"/>
              </a:rPr>
              <a:t>2 </a:t>
            </a:r>
            <a:r>
              <a:rPr lang="zh-CN" altLang="en-US" sz="3200" b="1" dirty="0">
                <a:solidFill>
                  <a:srgbClr val="000000"/>
                </a:solidFill>
                <a:latin typeface="Times New Roman" pitchFamily="18" charset="0"/>
              </a:rPr>
              <a:t>的反射光是</a:t>
            </a:r>
            <a:r>
              <a:rPr lang="zh-CN" altLang="en-US" sz="3200" b="1" dirty="0" smtClean="0">
                <a:solidFill>
                  <a:srgbClr val="000000"/>
                </a:solidFill>
                <a:latin typeface="Times New Roman" pitchFamily="18" charset="0"/>
              </a:rPr>
              <a:t>什么光</a:t>
            </a:r>
            <a:r>
              <a:rPr lang="zh-CN" altLang="en-US" sz="3200" b="1" dirty="0">
                <a:solidFill>
                  <a:srgbClr val="000000"/>
                </a:solidFill>
                <a:latin typeface="Times New Roman" pitchFamily="18" charset="0"/>
              </a:rPr>
              <a:t>？</a:t>
            </a:r>
          </a:p>
        </p:txBody>
      </p:sp>
      <p:graphicFrame>
        <p:nvGraphicFramePr>
          <p:cNvPr id="41037" name="Object 77"/>
          <p:cNvGraphicFramePr>
            <a:graphicFrameLocks noChangeAspect="1"/>
          </p:cNvGraphicFramePr>
          <p:nvPr/>
        </p:nvGraphicFramePr>
        <p:xfrm>
          <a:off x="4427984" y="1484784"/>
          <a:ext cx="328612" cy="685800"/>
        </p:xfrm>
        <a:graphic>
          <a:graphicData uri="http://schemas.openxmlformats.org/presentationml/2006/ole">
            <p:oleObj spid="_x0000_s15362" name="公式" r:id="rId3" imgW="164880" imgH="330120" progId="Equation.3">
              <p:embed/>
            </p:oleObj>
          </a:graphicData>
        </a:graphic>
      </p:graphicFrame>
      <p:grpSp>
        <p:nvGrpSpPr>
          <p:cNvPr id="2" name="Group 2"/>
          <p:cNvGrpSpPr>
            <a:grpSpLocks/>
          </p:cNvGrpSpPr>
          <p:nvPr/>
        </p:nvGrpSpPr>
        <p:grpSpPr bwMode="auto">
          <a:xfrm>
            <a:off x="3505200" y="2362200"/>
            <a:ext cx="5105400" cy="3810000"/>
            <a:chOff x="240" y="1248"/>
            <a:chExt cx="3600" cy="2736"/>
          </a:xfrm>
        </p:grpSpPr>
        <p:grpSp>
          <p:nvGrpSpPr>
            <p:cNvPr id="3" name="Group 3"/>
            <p:cNvGrpSpPr>
              <a:grpSpLocks/>
            </p:cNvGrpSpPr>
            <p:nvPr/>
          </p:nvGrpSpPr>
          <p:grpSpPr bwMode="auto">
            <a:xfrm>
              <a:off x="240" y="1248"/>
              <a:ext cx="3408" cy="2736"/>
              <a:chOff x="144" y="1200"/>
              <a:chExt cx="3408" cy="2736"/>
            </a:xfrm>
          </p:grpSpPr>
          <p:grpSp>
            <p:nvGrpSpPr>
              <p:cNvPr id="4" name="Group 4"/>
              <p:cNvGrpSpPr>
                <a:grpSpLocks/>
              </p:cNvGrpSpPr>
              <p:nvPr/>
            </p:nvGrpSpPr>
            <p:grpSpPr bwMode="auto">
              <a:xfrm>
                <a:off x="144" y="1200"/>
                <a:ext cx="3408" cy="2736"/>
                <a:chOff x="144" y="1200"/>
                <a:chExt cx="3408" cy="2736"/>
              </a:xfrm>
            </p:grpSpPr>
            <p:sp>
              <p:nvSpPr>
                <p:cNvPr id="40965" name="Rectangle 5"/>
                <p:cNvSpPr>
                  <a:spLocks noChangeArrowheads="1"/>
                </p:cNvSpPr>
                <p:nvPr/>
              </p:nvSpPr>
              <p:spPr bwMode="auto">
                <a:xfrm>
                  <a:off x="144" y="1200"/>
                  <a:ext cx="3408" cy="2736"/>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5" name="Group 6"/>
                <p:cNvGrpSpPr>
                  <a:grpSpLocks/>
                </p:cNvGrpSpPr>
                <p:nvPr/>
              </p:nvGrpSpPr>
              <p:grpSpPr bwMode="auto">
                <a:xfrm>
                  <a:off x="144" y="1512"/>
                  <a:ext cx="2400" cy="1774"/>
                  <a:chOff x="144" y="1512"/>
                  <a:chExt cx="2400" cy="1774"/>
                </a:xfrm>
              </p:grpSpPr>
              <p:grpSp>
                <p:nvGrpSpPr>
                  <p:cNvPr id="6" name="Group 7"/>
                  <p:cNvGrpSpPr>
                    <a:grpSpLocks/>
                  </p:cNvGrpSpPr>
                  <p:nvPr/>
                </p:nvGrpSpPr>
                <p:grpSpPr bwMode="auto">
                  <a:xfrm>
                    <a:off x="144" y="1694"/>
                    <a:ext cx="1243" cy="574"/>
                    <a:chOff x="144" y="1694"/>
                    <a:chExt cx="1243" cy="574"/>
                  </a:xfrm>
                </p:grpSpPr>
                <p:sp>
                  <p:nvSpPr>
                    <p:cNvPr id="40968" name="Line 8"/>
                    <p:cNvSpPr>
                      <a:spLocks noChangeShapeType="1"/>
                    </p:cNvSpPr>
                    <p:nvPr/>
                  </p:nvSpPr>
                  <p:spPr bwMode="auto">
                    <a:xfrm rot="-20058036">
                      <a:off x="144" y="1960"/>
                      <a:ext cx="1243"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0969" name="Line 9"/>
                    <p:cNvSpPr>
                      <a:spLocks noChangeShapeType="1"/>
                    </p:cNvSpPr>
                    <p:nvPr/>
                  </p:nvSpPr>
                  <p:spPr bwMode="auto">
                    <a:xfrm rot="-20058036">
                      <a:off x="447" y="1694"/>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0970" name="Line 10"/>
                    <p:cNvSpPr>
                      <a:spLocks noChangeShapeType="1"/>
                    </p:cNvSpPr>
                    <p:nvPr/>
                  </p:nvSpPr>
                  <p:spPr bwMode="auto">
                    <a:xfrm rot="-20058036">
                      <a:off x="629" y="1782"/>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0971" name="Line 11"/>
                    <p:cNvSpPr>
                      <a:spLocks noChangeShapeType="1"/>
                    </p:cNvSpPr>
                    <p:nvPr/>
                  </p:nvSpPr>
                  <p:spPr bwMode="auto">
                    <a:xfrm rot="-20058036">
                      <a:off x="811" y="1869"/>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0972" name="Line 12"/>
                    <p:cNvSpPr>
                      <a:spLocks noChangeShapeType="1"/>
                    </p:cNvSpPr>
                    <p:nvPr/>
                  </p:nvSpPr>
                  <p:spPr bwMode="auto">
                    <a:xfrm rot="-20058036">
                      <a:off x="992" y="1956"/>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0973" name="Line 13"/>
                    <p:cNvSpPr>
                      <a:spLocks noChangeShapeType="1"/>
                    </p:cNvSpPr>
                    <p:nvPr/>
                  </p:nvSpPr>
                  <p:spPr bwMode="auto">
                    <a:xfrm rot="-20058036">
                      <a:off x="1174" y="2044"/>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0974" name="Oval 14"/>
                    <p:cNvSpPr>
                      <a:spLocks noChangeArrowheads="1"/>
                    </p:cNvSpPr>
                    <p:nvPr/>
                  </p:nvSpPr>
                  <p:spPr bwMode="auto">
                    <a:xfrm rot="-20058036">
                      <a:off x="322" y="1735"/>
                      <a:ext cx="68"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0975" name="Oval 15"/>
                    <p:cNvSpPr>
                      <a:spLocks noChangeArrowheads="1"/>
                    </p:cNvSpPr>
                    <p:nvPr/>
                  </p:nvSpPr>
                  <p:spPr bwMode="auto">
                    <a:xfrm rot="-20058036">
                      <a:off x="504" y="1822"/>
                      <a:ext cx="67"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0976" name="Oval 16"/>
                    <p:cNvSpPr>
                      <a:spLocks noChangeArrowheads="1"/>
                    </p:cNvSpPr>
                    <p:nvPr/>
                  </p:nvSpPr>
                  <p:spPr bwMode="auto">
                    <a:xfrm rot="-20058036">
                      <a:off x="686" y="1910"/>
                      <a:ext cx="67"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0977" name="Oval 17"/>
                    <p:cNvSpPr>
                      <a:spLocks noChangeArrowheads="1"/>
                    </p:cNvSpPr>
                    <p:nvPr/>
                  </p:nvSpPr>
                  <p:spPr bwMode="auto">
                    <a:xfrm rot="-20058036">
                      <a:off x="868" y="1997"/>
                      <a:ext cx="67"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0978" name="Oval 18"/>
                    <p:cNvSpPr>
                      <a:spLocks noChangeArrowheads="1"/>
                    </p:cNvSpPr>
                    <p:nvPr/>
                  </p:nvSpPr>
                  <p:spPr bwMode="auto">
                    <a:xfrm rot="-20058036">
                      <a:off x="1050" y="2085"/>
                      <a:ext cx="67"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nvGrpSpPr>
                  <p:cNvPr id="7" name="Group 19"/>
                  <p:cNvGrpSpPr>
                    <a:grpSpLocks/>
                  </p:cNvGrpSpPr>
                  <p:nvPr/>
                </p:nvGrpSpPr>
                <p:grpSpPr bwMode="auto">
                  <a:xfrm>
                    <a:off x="1392" y="2134"/>
                    <a:ext cx="445" cy="1152"/>
                    <a:chOff x="1392" y="2134"/>
                    <a:chExt cx="445" cy="1152"/>
                  </a:xfrm>
                </p:grpSpPr>
                <p:sp>
                  <p:nvSpPr>
                    <p:cNvPr id="40980" name="Line 20"/>
                    <p:cNvSpPr>
                      <a:spLocks noChangeShapeType="1"/>
                    </p:cNvSpPr>
                    <p:nvPr/>
                  </p:nvSpPr>
                  <p:spPr bwMode="auto">
                    <a:xfrm rot="-18018907">
                      <a:off x="1028" y="2710"/>
                      <a:ext cx="1152"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0981" name="Line 21"/>
                    <p:cNvSpPr>
                      <a:spLocks noChangeShapeType="1"/>
                    </p:cNvSpPr>
                    <p:nvPr/>
                  </p:nvSpPr>
                  <p:spPr bwMode="auto">
                    <a:xfrm rot="3581093" flipV="1">
                      <a:off x="1492" y="2451"/>
                      <a:ext cx="0" cy="18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0982" name="Line 22"/>
                    <p:cNvSpPr>
                      <a:spLocks noChangeShapeType="1"/>
                    </p:cNvSpPr>
                    <p:nvPr/>
                  </p:nvSpPr>
                  <p:spPr bwMode="auto">
                    <a:xfrm rot="-18018907">
                      <a:off x="1545" y="2520"/>
                      <a:ext cx="0" cy="18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0983" name="Line 23"/>
                    <p:cNvSpPr>
                      <a:spLocks noChangeShapeType="1"/>
                    </p:cNvSpPr>
                    <p:nvPr/>
                  </p:nvSpPr>
                  <p:spPr bwMode="auto">
                    <a:xfrm rot="-18018907">
                      <a:off x="1685" y="2776"/>
                      <a:ext cx="3" cy="198"/>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0984" name="Line 24"/>
                    <p:cNvSpPr>
                      <a:spLocks noChangeShapeType="1"/>
                    </p:cNvSpPr>
                    <p:nvPr/>
                  </p:nvSpPr>
                  <p:spPr bwMode="auto">
                    <a:xfrm rot="-18018907">
                      <a:off x="1737" y="2869"/>
                      <a:ext cx="19" cy="180"/>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0985" name="Oval 25"/>
                    <p:cNvSpPr>
                      <a:spLocks noChangeArrowheads="1"/>
                    </p:cNvSpPr>
                    <p:nvPr/>
                  </p:nvSpPr>
                  <p:spPr bwMode="auto">
                    <a:xfrm rot="-18018907">
                      <a:off x="1388" y="2385"/>
                      <a:ext cx="67" cy="60"/>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0986" name="Oval 26"/>
                    <p:cNvSpPr>
                      <a:spLocks noChangeArrowheads="1"/>
                    </p:cNvSpPr>
                    <p:nvPr/>
                  </p:nvSpPr>
                  <p:spPr bwMode="auto">
                    <a:xfrm rot="-18018907">
                      <a:off x="1581" y="2719"/>
                      <a:ext cx="68" cy="61"/>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sp>
                <p:nvSpPr>
                  <p:cNvPr id="40987" name="Line 27"/>
                  <p:cNvSpPr>
                    <a:spLocks noChangeShapeType="1"/>
                  </p:cNvSpPr>
                  <p:nvPr/>
                </p:nvSpPr>
                <p:spPr bwMode="auto">
                  <a:xfrm rot="-23345951">
                    <a:off x="1248" y="1940"/>
                    <a:ext cx="1296" cy="18"/>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0988" name="Oval 28"/>
                  <p:cNvSpPr>
                    <a:spLocks noChangeArrowheads="1"/>
                  </p:cNvSpPr>
                  <p:nvPr/>
                </p:nvSpPr>
                <p:spPr bwMode="auto">
                  <a:xfrm rot="-23345951">
                    <a:off x="1434" y="2145"/>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nvGrpSpPr>
                  <p:cNvPr id="8" name="Group 29"/>
                  <p:cNvGrpSpPr>
                    <a:grpSpLocks/>
                  </p:cNvGrpSpPr>
                  <p:nvPr/>
                </p:nvGrpSpPr>
                <p:grpSpPr bwMode="auto">
                  <a:xfrm>
                    <a:off x="1600" y="1696"/>
                    <a:ext cx="704" cy="416"/>
                    <a:chOff x="1600" y="1696"/>
                    <a:chExt cx="704" cy="416"/>
                  </a:xfrm>
                </p:grpSpPr>
                <p:sp>
                  <p:nvSpPr>
                    <p:cNvPr id="40990" name="Oval 30"/>
                    <p:cNvSpPr>
                      <a:spLocks noChangeArrowheads="1"/>
                    </p:cNvSpPr>
                    <p:nvPr/>
                  </p:nvSpPr>
                  <p:spPr bwMode="auto">
                    <a:xfrm rot="-23345951">
                      <a:off x="1600" y="2049"/>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0991" name="Oval 31"/>
                    <p:cNvSpPr>
                      <a:spLocks noChangeArrowheads="1"/>
                    </p:cNvSpPr>
                    <p:nvPr/>
                  </p:nvSpPr>
                  <p:spPr bwMode="auto">
                    <a:xfrm rot="-23345951">
                      <a:off x="1768" y="1956"/>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0992" name="Oval 32"/>
                    <p:cNvSpPr>
                      <a:spLocks noChangeArrowheads="1"/>
                    </p:cNvSpPr>
                    <p:nvPr/>
                  </p:nvSpPr>
                  <p:spPr bwMode="auto">
                    <a:xfrm rot="-23345951">
                      <a:off x="1935" y="1862"/>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0993" name="Oval 33"/>
                    <p:cNvSpPr>
                      <a:spLocks noChangeArrowheads="1"/>
                    </p:cNvSpPr>
                    <p:nvPr/>
                  </p:nvSpPr>
                  <p:spPr bwMode="auto">
                    <a:xfrm rot="-23345951">
                      <a:off x="2104" y="1768"/>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0994" name="Oval 34"/>
                    <p:cNvSpPr>
                      <a:spLocks noChangeArrowheads="1"/>
                    </p:cNvSpPr>
                    <p:nvPr/>
                  </p:nvSpPr>
                  <p:spPr bwMode="auto">
                    <a:xfrm rot="-23345951">
                      <a:off x="2240" y="1696"/>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aphicFrame>
                <p:nvGraphicFramePr>
                  <p:cNvPr id="40995" name="Object 35"/>
                  <p:cNvGraphicFramePr>
                    <a:graphicFrameLocks noChangeAspect="1"/>
                  </p:cNvGraphicFramePr>
                  <p:nvPr/>
                </p:nvGraphicFramePr>
                <p:xfrm>
                  <a:off x="1029" y="1648"/>
                  <a:ext cx="174" cy="364"/>
                </p:xfrm>
                <a:graphic>
                  <a:graphicData uri="http://schemas.openxmlformats.org/presentationml/2006/ole">
                    <p:oleObj spid="_x0000_s15365" name="公式" r:id="rId4" imgW="164880" imgH="330120" progId="Equation.3">
                      <p:embed/>
                    </p:oleObj>
                  </a:graphicData>
                </a:graphic>
              </p:graphicFrame>
              <p:graphicFrame>
                <p:nvGraphicFramePr>
                  <p:cNvPr id="40996" name="Object 36"/>
                  <p:cNvGraphicFramePr>
                    <a:graphicFrameLocks noChangeAspect="1"/>
                  </p:cNvGraphicFramePr>
                  <p:nvPr/>
                </p:nvGraphicFramePr>
                <p:xfrm>
                  <a:off x="1440" y="1656"/>
                  <a:ext cx="174" cy="364"/>
                </p:xfrm>
                <a:graphic>
                  <a:graphicData uri="http://schemas.openxmlformats.org/presentationml/2006/ole">
                    <p:oleObj spid="_x0000_s15366" name="公式" r:id="rId5" imgW="164880" imgH="330120" progId="Equation.3">
                      <p:embed/>
                    </p:oleObj>
                  </a:graphicData>
                </a:graphic>
              </p:graphicFrame>
              <p:sp>
                <p:nvSpPr>
                  <p:cNvPr id="40997" name="Arc 37"/>
                  <p:cNvSpPr>
                    <a:spLocks/>
                  </p:cNvSpPr>
                  <p:nvPr/>
                </p:nvSpPr>
                <p:spPr bwMode="auto">
                  <a:xfrm rot="9220608" flipH="1" flipV="1">
                    <a:off x="1104" y="1944"/>
                    <a:ext cx="500" cy="288"/>
                  </a:xfrm>
                  <a:custGeom>
                    <a:avLst/>
                    <a:gdLst>
                      <a:gd name="G0" fmla="+- 3385 0 0"/>
                      <a:gd name="G1" fmla="+- 21600 0 0"/>
                      <a:gd name="G2" fmla="+- 21600 0 0"/>
                      <a:gd name="T0" fmla="*/ 0 w 24985"/>
                      <a:gd name="T1" fmla="*/ 267 h 21600"/>
                      <a:gd name="T2" fmla="*/ 24985 w 24985"/>
                      <a:gd name="T3" fmla="*/ 21600 h 21600"/>
                      <a:gd name="T4" fmla="*/ 3385 w 24985"/>
                      <a:gd name="T5" fmla="*/ 21600 h 21600"/>
                    </a:gdLst>
                    <a:ahLst/>
                    <a:cxnLst>
                      <a:cxn ang="0">
                        <a:pos x="T0" y="T1"/>
                      </a:cxn>
                      <a:cxn ang="0">
                        <a:pos x="T2" y="T3"/>
                      </a:cxn>
                      <a:cxn ang="0">
                        <a:pos x="T4" y="T5"/>
                      </a:cxn>
                    </a:cxnLst>
                    <a:rect l="0" t="0" r="r" b="b"/>
                    <a:pathLst>
                      <a:path w="24985" h="21600" fill="none" extrusionOk="0">
                        <a:moveTo>
                          <a:pt x="-1" y="266"/>
                        </a:moveTo>
                        <a:cubicBezTo>
                          <a:pt x="1119" y="89"/>
                          <a:pt x="2251" y="-1"/>
                          <a:pt x="3385" y="0"/>
                        </a:cubicBezTo>
                        <a:cubicBezTo>
                          <a:pt x="15314" y="0"/>
                          <a:pt x="24985" y="9670"/>
                          <a:pt x="24985" y="21600"/>
                        </a:cubicBezTo>
                      </a:path>
                      <a:path w="24985" h="21600" stroke="0" extrusionOk="0">
                        <a:moveTo>
                          <a:pt x="-1" y="266"/>
                        </a:moveTo>
                        <a:cubicBezTo>
                          <a:pt x="1119" y="89"/>
                          <a:pt x="2251" y="-1"/>
                          <a:pt x="3385" y="0"/>
                        </a:cubicBezTo>
                        <a:cubicBezTo>
                          <a:pt x="15314" y="0"/>
                          <a:pt x="24985" y="9670"/>
                          <a:pt x="24985" y="21600"/>
                        </a:cubicBezTo>
                        <a:lnTo>
                          <a:pt x="3385" y="21600"/>
                        </a:lnTo>
                        <a:close/>
                      </a:path>
                    </a:pathLst>
                  </a:custGeom>
                  <a:noFill/>
                  <a:ln w="19050">
                    <a:solidFill>
                      <a:srgbClr val="FFCC00"/>
                    </a:solidFill>
                    <a:round/>
                    <a:headEnd/>
                    <a:tailEnd type="none" w="sm" len="lg"/>
                  </a:ln>
                  <a:effectLst/>
                </p:spPr>
                <p:txBody>
                  <a:bodyPr wrap="none" anchor="ctr"/>
                  <a:lstStyle/>
                  <a:p>
                    <a:endParaRPr lang="zh-CN" altLang="en-US"/>
                  </a:p>
                </p:txBody>
              </p:sp>
              <p:sp>
                <p:nvSpPr>
                  <p:cNvPr id="40998" name="Line 38"/>
                  <p:cNvSpPr>
                    <a:spLocks noChangeShapeType="1"/>
                  </p:cNvSpPr>
                  <p:nvPr/>
                </p:nvSpPr>
                <p:spPr bwMode="auto">
                  <a:xfrm>
                    <a:off x="1344" y="1512"/>
                    <a:ext cx="0" cy="1392"/>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graphicFrame>
                <p:nvGraphicFramePr>
                  <p:cNvPr id="40999" name="Object 39"/>
                  <p:cNvGraphicFramePr>
                    <a:graphicFrameLocks noChangeAspect="1"/>
                  </p:cNvGraphicFramePr>
                  <p:nvPr/>
                </p:nvGraphicFramePr>
                <p:xfrm>
                  <a:off x="528" y="1872"/>
                  <a:ext cx="262" cy="387"/>
                </p:xfrm>
                <a:graphic>
                  <a:graphicData uri="http://schemas.openxmlformats.org/presentationml/2006/ole">
                    <p:oleObj spid="_x0000_s15367" name="公式" r:id="rId6" imgW="215640" imgH="317160" progId="Equation.3">
                      <p:embed/>
                    </p:oleObj>
                  </a:graphicData>
                </a:graphic>
              </p:graphicFrame>
            </p:grpSp>
          </p:grpSp>
          <p:sp>
            <p:nvSpPr>
              <p:cNvPr id="41000" name="Text Box 40"/>
              <p:cNvSpPr txBox="1">
                <a:spLocks noChangeArrowheads="1"/>
              </p:cNvSpPr>
              <p:nvPr/>
            </p:nvSpPr>
            <p:spPr bwMode="auto">
              <a:xfrm>
                <a:off x="3070" y="1968"/>
                <a:ext cx="237" cy="32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0000"/>
                    </a:solidFill>
                    <a:latin typeface="Times New Roman" pitchFamily="18" charset="0"/>
                  </a:rPr>
                  <a:t>1</a:t>
                </a:r>
              </a:p>
            </p:txBody>
          </p:sp>
        </p:grpSp>
        <p:sp>
          <p:nvSpPr>
            <p:cNvPr id="41001" name="Text Box 41"/>
            <p:cNvSpPr txBox="1">
              <a:spLocks noChangeArrowheads="1"/>
            </p:cNvSpPr>
            <p:nvPr/>
          </p:nvSpPr>
          <p:spPr bwMode="auto">
            <a:xfrm>
              <a:off x="3024" y="1296"/>
              <a:ext cx="816" cy="373"/>
            </a:xfrm>
            <a:prstGeom prst="rect">
              <a:avLst/>
            </a:prstGeom>
            <a:noFill/>
            <a:ln w="9525">
              <a:noFill/>
              <a:miter lim="800000"/>
              <a:headEnd/>
              <a:tailEnd/>
            </a:ln>
            <a:effectLst/>
          </p:spPr>
          <p:txBody>
            <a:bodyPr>
              <a:spAutoFit/>
            </a:bodyPr>
            <a:lstStyle/>
            <a:p>
              <a:pPr>
                <a:spcBef>
                  <a:spcPct val="50000"/>
                </a:spcBef>
              </a:pPr>
              <a:r>
                <a:rPr lang="zh-CN" altLang="en-US" sz="2800" b="1">
                  <a:solidFill>
                    <a:srgbClr val="1C1C1C"/>
                  </a:solidFill>
                  <a:latin typeface="Times New Roman" pitchFamily="18" charset="0"/>
                </a:rPr>
                <a:t>空气</a:t>
              </a:r>
            </a:p>
          </p:txBody>
        </p:sp>
      </p:grpSp>
      <p:grpSp>
        <p:nvGrpSpPr>
          <p:cNvPr id="9" name="Group 42"/>
          <p:cNvGrpSpPr>
            <a:grpSpLocks/>
          </p:cNvGrpSpPr>
          <p:nvPr/>
        </p:nvGrpSpPr>
        <p:grpSpPr bwMode="auto">
          <a:xfrm>
            <a:off x="5853113" y="3698875"/>
            <a:ext cx="1939925" cy="2184400"/>
            <a:chOff x="1800" y="2178"/>
            <a:chExt cx="1368" cy="1568"/>
          </a:xfrm>
        </p:grpSpPr>
        <p:sp>
          <p:nvSpPr>
            <p:cNvPr id="41003" name="Line 43"/>
            <p:cNvSpPr>
              <a:spLocks noChangeShapeType="1"/>
            </p:cNvSpPr>
            <p:nvPr/>
          </p:nvSpPr>
          <p:spPr bwMode="auto">
            <a:xfrm>
              <a:off x="1872" y="2592"/>
              <a:ext cx="0" cy="1154"/>
            </a:xfrm>
            <a:prstGeom prst="line">
              <a:avLst/>
            </a:prstGeom>
            <a:noFill/>
            <a:ln w="19050">
              <a:solidFill>
                <a:srgbClr val="0000FF"/>
              </a:solidFill>
              <a:prstDash val="dash"/>
              <a:round/>
              <a:headEnd/>
              <a:tailEnd type="none" w="sm" len="lg"/>
            </a:ln>
            <a:effectLst/>
          </p:spPr>
          <p:txBody>
            <a:bodyPr wrap="none" anchor="ctr"/>
            <a:lstStyle/>
            <a:p>
              <a:endParaRPr lang="zh-CN" altLang="en-US"/>
            </a:p>
          </p:txBody>
        </p:sp>
        <p:grpSp>
          <p:nvGrpSpPr>
            <p:cNvPr id="10" name="Group 44"/>
            <p:cNvGrpSpPr>
              <a:grpSpLocks/>
            </p:cNvGrpSpPr>
            <p:nvPr/>
          </p:nvGrpSpPr>
          <p:grpSpPr bwMode="auto">
            <a:xfrm>
              <a:off x="1922" y="2178"/>
              <a:ext cx="296" cy="1093"/>
              <a:chOff x="1922" y="2178"/>
              <a:chExt cx="296" cy="1093"/>
            </a:xfrm>
          </p:grpSpPr>
          <p:sp>
            <p:nvSpPr>
              <p:cNvPr id="41005" name="Line 45"/>
              <p:cNvSpPr>
                <a:spLocks noChangeShapeType="1"/>
              </p:cNvSpPr>
              <p:nvPr/>
            </p:nvSpPr>
            <p:spPr bwMode="auto">
              <a:xfrm rot="17714410" flipH="1">
                <a:off x="1558" y="2716"/>
                <a:ext cx="1093" cy="17"/>
              </a:xfrm>
              <a:prstGeom prst="line">
                <a:avLst/>
              </a:prstGeom>
              <a:noFill/>
              <a:ln w="28575">
                <a:solidFill>
                  <a:srgbClr val="0000FF"/>
                </a:solidFill>
                <a:round/>
                <a:headEnd type="triangle" w="sm" len="lg"/>
                <a:tailEnd/>
              </a:ln>
              <a:effectLst/>
            </p:spPr>
            <p:txBody>
              <a:bodyPr wrap="none" anchor="ctr"/>
              <a:lstStyle/>
              <a:p>
                <a:endParaRPr lang="zh-CN" altLang="en-US"/>
              </a:p>
            </p:txBody>
          </p:sp>
          <p:sp>
            <p:nvSpPr>
              <p:cNvPr id="41006" name="Oval 46"/>
              <p:cNvSpPr>
                <a:spLocks noChangeArrowheads="1"/>
              </p:cNvSpPr>
              <p:nvPr/>
            </p:nvSpPr>
            <p:spPr bwMode="auto">
              <a:xfrm rot="-25485590">
                <a:off x="1917" y="3022"/>
                <a:ext cx="55"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07" name="Oval 47"/>
              <p:cNvSpPr>
                <a:spLocks noChangeArrowheads="1"/>
              </p:cNvSpPr>
              <p:nvPr/>
            </p:nvSpPr>
            <p:spPr bwMode="auto">
              <a:xfrm rot="-25485590">
                <a:off x="1990" y="2878"/>
                <a:ext cx="55"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08" name="Oval 48"/>
              <p:cNvSpPr>
                <a:spLocks noChangeArrowheads="1"/>
              </p:cNvSpPr>
              <p:nvPr/>
            </p:nvSpPr>
            <p:spPr bwMode="auto">
              <a:xfrm rot="-25485590">
                <a:off x="2062" y="2734"/>
                <a:ext cx="54"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09" name="Oval 49"/>
              <p:cNvSpPr>
                <a:spLocks noChangeArrowheads="1"/>
              </p:cNvSpPr>
              <p:nvPr/>
            </p:nvSpPr>
            <p:spPr bwMode="auto">
              <a:xfrm rot="-25485590">
                <a:off x="2109" y="2597"/>
                <a:ext cx="55"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10" name="Oval 50"/>
              <p:cNvSpPr>
                <a:spLocks noChangeArrowheads="1"/>
              </p:cNvSpPr>
              <p:nvPr/>
            </p:nvSpPr>
            <p:spPr bwMode="auto">
              <a:xfrm rot="-25485590">
                <a:off x="2167" y="2453"/>
                <a:ext cx="55"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sp>
          <p:nvSpPr>
            <p:cNvPr id="41011" name="Line 51"/>
            <p:cNvSpPr>
              <a:spLocks noChangeShapeType="1"/>
            </p:cNvSpPr>
            <p:nvPr/>
          </p:nvSpPr>
          <p:spPr bwMode="auto">
            <a:xfrm rot="-20058036">
              <a:off x="1800" y="3504"/>
              <a:ext cx="1368"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1012" name="Line 52"/>
            <p:cNvSpPr>
              <a:spLocks noChangeShapeType="1"/>
            </p:cNvSpPr>
            <p:nvPr/>
          </p:nvSpPr>
          <p:spPr bwMode="auto">
            <a:xfrm rot="-20058036">
              <a:off x="2134" y="3227"/>
              <a:ext cx="0" cy="21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1013" name="Line 53"/>
            <p:cNvSpPr>
              <a:spLocks noChangeShapeType="1"/>
            </p:cNvSpPr>
            <p:nvPr/>
          </p:nvSpPr>
          <p:spPr bwMode="auto">
            <a:xfrm rot="-20058036">
              <a:off x="2334" y="3311"/>
              <a:ext cx="0" cy="216"/>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1014" name="Line 54"/>
            <p:cNvSpPr>
              <a:spLocks noChangeShapeType="1"/>
            </p:cNvSpPr>
            <p:nvPr/>
          </p:nvSpPr>
          <p:spPr bwMode="auto">
            <a:xfrm rot="-20058036">
              <a:off x="2534" y="3395"/>
              <a:ext cx="0" cy="21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1015" name="Line 55"/>
            <p:cNvSpPr>
              <a:spLocks noChangeShapeType="1"/>
            </p:cNvSpPr>
            <p:nvPr/>
          </p:nvSpPr>
          <p:spPr bwMode="auto">
            <a:xfrm rot="-20058036">
              <a:off x="2733" y="3479"/>
              <a:ext cx="0" cy="21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1016" name="Oval 56"/>
            <p:cNvSpPr>
              <a:spLocks noChangeArrowheads="1"/>
            </p:cNvSpPr>
            <p:nvPr/>
          </p:nvSpPr>
          <p:spPr bwMode="auto">
            <a:xfrm rot="-20058036">
              <a:off x="1996" y="3266"/>
              <a:ext cx="75" cy="54"/>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17" name="Oval 57"/>
            <p:cNvSpPr>
              <a:spLocks noChangeArrowheads="1"/>
            </p:cNvSpPr>
            <p:nvPr/>
          </p:nvSpPr>
          <p:spPr bwMode="auto">
            <a:xfrm rot="-20058036">
              <a:off x="2397" y="3450"/>
              <a:ext cx="73" cy="54"/>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18" name="Oval 58"/>
            <p:cNvSpPr>
              <a:spLocks noChangeArrowheads="1"/>
            </p:cNvSpPr>
            <p:nvPr/>
          </p:nvSpPr>
          <p:spPr bwMode="auto">
            <a:xfrm rot="-20058036">
              <a:off x="2797" y="3642"/>
              <a:ext cx="74" cy="54"/>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19" name="Line 59"/>
            <p:cNvSpPr>
              <a:spLocks noChangeShapeType="1"/>
            </p:cNvSpPr>
            <p:nvPr/>
          </p:nvSpPr>
          <p:spPr bwMode="auto">
            <a:xfrm rot="-20058036">
              <a:off x="2223" y="3282"/>
              <a:ext cx="0" cy="216"/>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1020" name="Line 60"/>
            <p:cNvSpPr>
              <a:spLocks noChangeShapeType="1"/>
            </p:cNvSpPr>
            <p:nvPr/>
          </p:nvSpPr>
          <p:spPr bwMode="auto">
            <a:xfrm rot="-20058036">
              <a:off x="2633" y="3464"/>
              <a:ext cx="0" cy="169"/>
            </a:xfrm>
            <a:prstGeom prst="line">
              <a:avLst/>
            </a:prstGeom>
            <a:noFill/>
            <a:ln w="28575">
              <a:solidFill>
                <a:srgbClr val="0000FF"/>
              </a:solidFill>
              <a:round/>
              <a:headEnd/>
              <a:tailEnd type="none" w="sm" len="lg"/>
            </a:ln>
            <a:effectLst/>
          </p:spPr>
          <p:txBody>
            <a:bodyPr wrap="none" anchor="ctr"/>
            <a:lstStyle/>
            <a:p>
              <a:endParaRPr lang="zh-CN" altLang="en-US"/>
            </a:p>
          </p:txBody>
        </p:sp>
      </p:grpSp>
      <p:grpSp>
        <p:nvGrpSpPr>
          <p:cNvPr id="11" name="Group 61"/>
          <p:cNvGrpSpPr>
            <a:grpSpLocks/>
          </p:cNvGrpSpPr>
          <p:nvPr/>
        </p:nvGrpSpPr>
        <p:grpSpPr bwMode="auto">
          <a:xfrm>
            <a:off x="6500813" y="3030538"/>
            <a:ext cx="1836737" cy="1684337"/>
            <a:chOff x="2592" y="1152"/>
            <a:chExt cx="1296" cy="1210"/>
          </a:xfrm>
        </p:grpSpPr>
        <p:grpSp>
          <p:nvGrpSpPr>
            <p:cNvPr id="12" name="Group 62"/>
            <p:cNvGrpSpPr>
              <a:grpSpLocks/>
            </p:cNvGrpSpPr>
            <p:nvPr/>
          </p:nvGrpSpPr>
          <p:grpSpPr bwMode="auto">
            <a:xfrm>
              <a:off x="2592" y="1152"/>
              <a:ext cx="1296" cy="509"/>
              <a:chOff x="2880" y="1055"/>
              <a:chExt cx="1296" cy="509"/>
            </a:xfrm>
          </p:grpSpPr>
          <p:sp>
            <p:nvSpPr>
              <p:cNvPr id="41023" name="Line 63"/>
              <p:cNvSpPr>
                <a:spLocks noChangeShapeType="1"/>
              </p:cNvSpPr>
              <p:nvPr/>
            </p:nvSpPr>
            <p:spPr bwMode="auto">
              <a:xfrm rot="-23345951">
                <a:off x="2880" y="1296"/>
                <a:ext cx="1296" cy="18"/>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41024" name="Oval 64"/>
              <p:cNvSpPr>
                <a:spLocks noChangeArrowheads="1"/>
              </p:cNvSpPr>
              <p:nvPr/>
            </p:nvSpPr>
            <p:spPr bwMode="auto">
              <a:xfrm rot="-23345951">
                <a:off x="3066" y="1501"/>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25" name="Oval 65"/>
              <p:cNvSpPr>
                <a:spLocks noChangeArrowheads="1"/>
              </p:cNvSpPr>
              <p:nvPr/>
            </p:nvSpPr>
            <p:spPr bwMode="auto">
              <a:xfrm rot="-23345951">
                <a:off x="3235" y="1408"/>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26" name="Oval 66"/>
              <p:cNvSpPr>
                <a:spLocks noChangeArrowheads="1"/>
              </p:cNvSpPr>
              <p:nvPr/>
            </p:nvSpPr>
            <p:spPr bwMode="auto">
              <a:xfrm rot="-23345951">
                <a:off x="3403" y="1315"/>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27" name="Oval 67"/>
              <p:cNvSpPr>
                <a:spLocks noChangeArrowheads="1"/>
              </p:cNvSpPr>
              <p:nvPr/>
            </p:nvSpPr>
            <p:spPr bwMode="auto">
              <a:xfrm rot="-23345951">
                <a:off x="3570" y="1221"/>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28" name="Oval 68"/>
              <p:cNvSpPr>
                <a:spLocks noChangeArrowheads="1"/>
              </p:cNvSpPr>
              <p:nvPr/>
            </p:nvSpPr>
            <p:spPr bwMode="auto">
              <a:xfrm rot="-23345951">
                <a:off x="3739" y="1127"/>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29" name="Oval 69"/>
              <p:cNvSpPr>
                <a:spLocks noChangeArrowheads="1"/>
              </p:cNvSpPr>
              <p:nvPr/>
            </p:nvSpPr>
            <p:spPr bwMode="auto">
              <a:xfrm rot="-23345951">
                <a:off x="3875" y="1055"/>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nvGrpSpPr>
            <p:cNvPr id="13" name="Group 70"/>
            <p:cNvGrpSpPr>
              <a:grpSpLocks/>
            </p:cNvGrpSpPr>
            <p:nvPr/>
          </p:nvGrpSpPr>
          <p:grpSpPr bwMode="auto">
            <a:xfrm rot="83576">
              <a:off x="2736" y="1632"/>
              <a:ext cx="277" cy="730"/>
              <a:chOff x="4149" y="1421"/>
              <a:chExt cx="277" cy="730"/>
            </a:xfrm>
          </p:grpSpPr>
          <p:sp>
            <p:nvSpPr>
              <p:cNvPr id="41031" name="Line 71"/>
              <p:cNvSpPr>
                <a:spLocks noChangeShapeType="1"/>
              </p:cNvSpPr>
              <p:nvPr/>
            </p:nvSpPr>
            <p:spPr bwMode="auto">
              <a:xfrm rot="3361829" flipH="1">
                <a:off x="3933" y="1780"/>
                <a:ext cx="730" cy="11"/>
              </a:xfrm>
              <a:prstGeom prst="line">
                <a:avLst/>
              </a:prstGeom>
              <a:noFill/>
              <a:ln w="28575">
                <a:solidFill>
                  <a:srgbClr val="0000FF"/>
                </a:solidFill>
                <a:round/>
                <a:headEnd type="triangle" w="sm" len="lg"/>
                <a:tailEnd type="none" w="sm" len="lg"/>
              </a:ln>
              <a:effectLst/>
            </p:spPr>
            <p:txBody>
              <a:bodyPr wrap="none" anchor="ctr"/>
              <a:lstStyle/>
              <a:p>
                <a:endParaRPr lang="zh-CN" altLang="en-US"/>
              </a:p>
            </p:txBody>
          </p:sp>
          <p:sp>
            <p:nvSpPr>
              <p:cNvPr id="41032" name="Oval 72"/>
              <p:cNvSpPr>
                <a:spLocks noChangeArrowheads="1"/>
              </p:cNvSpPr>
              <p:nvPr/>
            </p:nvSpPr>
            <p:spPr bwMode="auto">
              <a:xfrm rot="-18238171">
                <a:off x="4149" y="1589"/>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33" name="Oval 73"/>
              <p:cNvSpPr>
                <a:spLocks noChangeArrowheads="1"/>
              </p:cNvSpPr>
              <p:nvPr/>
            </p:nvSpPr>
            <p:spPr bwMode="auto">
              <a:xfrm rot="-18238171">
                <a:off x="4256" y="1749"/>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1034" name="Oval 74"/>
              <p:cNvSpPr>
                <a:spLocks noChangeArrowheads="1"/>
              </p:cNvSpPr>
              <p:nvPr/>
            </p:nvSpPr>
            <p:spPr bwMode="auto">
              <a:xfrm rot="-18238171">
                <a:off x="4363" y="1909"/>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grpSp>
        <p:nvGrpSpPr>
          <p:cNvPr id="14" name="Group 78"/>
          <p:cNvGrpSpPr>
            <a:grpSpLocks/>
          </p:cNvGrpSpPr>
          <p:nvPr/>
        </p:nvGrpSpPr>
        <p:grpSpPr bwMode="auto">
          <a:xfrm>
            <a:off x="4117975" y="3798888"/>
            <a:ext cx="3879850" cy="1490662"/>
            <a:chOff x="576" y="2232"/>
            <a:chExt cx="2736" cy="1070"/>
          </a:xfrm>
        </p:grpSpPr>
        <p:sp>
          <p:nvSpPr>
            <p:cNvPr id="41039" name="Rectangle 79"/>
            <p:cNvSpPr>
              <a:spLocks noChangeArrowheads="1"/>
            </p:cNvSpPr>
            <p:nvPr/>
          </p:nvSpPr>
          <p:spPr bwMode="auto">
            <a:xfrm>
              <a:off x="576" y="2232"/>
              <a:ext cx="2736" cy="963"/>
            </a:xfrm>
            <a:prstGeom prst="rect">
              <a:avLst/>
            </a:prstGeom>
            <a:solidFill>
              <a:srgbClr val="D5F7FF">
                <a:alpha val="50000"/>
              </a:srgbClr>
            </a:solidFill>
            <a:ln w="9525">
              <a:solidFill>
                <a:schemeClr val="tx1"/>
              </a:solidFill>
              <a:miter lim="800000"/>
              <a:headEnd/>
              <a:tailEnd/>
            </a:ln>
            <a:effectLst/>
          </p:spPr>
          <p:txBody>
            <a:bodyPr wrap="none" anchor="ctr"/>
            <a:lstStyle/>
            <a:p>
              <a:endParaRPr lang="zh-CN" altLang="en-US"/>
            </a:p>
          </p:txBody>
        </p:sp>
        <p:sp>
          <p:nvSpPr>
            <p:cNvPr id="41040" name="Rectangle 80"/>
            <p:cNvSpPr>
              <a:spLocks noChangeArrowheads="1"/>
            </p:cNvSpPr>
            <p:nvPr/>
          </p:nvSpPr>
          <p:spPr bwMode="auto">
            <a:xfrm>
              <a:off x="671" y="2840"/>
              <a:ext cx="721" cy="373"/>
            </a:xfrm>
            <a:prstGeom prst="rect">
              <a:avLst/>
            </a:prstGeom>
            <a:noFill/>
            <a:ln w="9525">
              <a:noFill/>
              <a:miter lim="800000"/>
              <a:headEnd/>
              <a:tailEnd/>
            </a:ln>
            <a:effectLst/>
          </p:spPr>
          <p:txBody>
            <a:bodyPr>
              <a:spAutoFit/>
            </a:bodyPr>
            <a:lstStyle/>
            <a:p>
              <a:r>
                <a:rPr lang="zh-CN" altLang="en-US" sz="2800" b="1">
                  <a:solidFill>
                    <a:srgbClr val="000000"/>
                  </a:solidFill>
                  <a:latin typeface="Times New Roman" pitchFamily="18" charset="0"/>
                </a:rPr>
                <a:t>玻璃</a:t>
              </a:r>
            </a:p>
          </p:txBody>
        </p:sp>
        <p:graphicFrame>
          <p:nvGraphicFramePr>
            <p:cNvPr id="41041" name="Object 81"/>
            <p:cNvGraphicFramePr>
              <a:graphicFrameLocks noChangeAspect="1"/>
            </p:cNvGraphicFramePr>
            <p:nvPr/>
          </p:nvGraphicFramePr>
          <p:xfrm>
            <a:off x="624" y="2331"/>
            <a:ext cx="294" cy="398"/>
          </p:xfrm>
          <a:graphic>
            <a:graphicData uri="http://schemas.openxmlformats.org/presentationml/2006/ole">
              <p:oleObj spid="_x0000_s15364" name="公式" r:id="rId7" imgW="241200" imgH="317160" progId="Equation.3">
                <p:embed/>
              </p:oleObj>
            </a:graphicData>
          </a:graphic>
        </p:graphicFrame>
        <p:sp>
          <p:nvSpPr>
            <p:cNvPr id="41042" name="Text Box 82"/>
            <p:cNvSpPr txBox="1">
              <a:spLocks noChangeArrowheads="1"/>
            </p:cNvSpPr>
            <p:nvPr/>
          </p:nvSpPr>
          <p:spPr bwMode="auto">
            <a:xfrm>
              <a:off x="3072" y="2974"/>
              <a:ext cx="238" cy="328"/>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0000"/>
                  </a:solidFill>
                  <a:latin typeface="Times New Roman" pitchFamily="18" charset="0"/>
                </a:rPr>
                <a:t>2</a:t>
              </a:r>
            </a:p>
          </p:txBody>
        </p:sp>
      </p:grpSp>
      <p:grpSp>
        <p:nvGrpSpPr>
          <p:cNvPr id="15" name="Group 84"/>
          <p:cNvGrpSpPr>
            <a:grpSpLocks/>
          </p:cNvGrpSpPr>
          <p:nvPr/>
        </p:nvGrpSpPr>
        <p:grpSpPr bwMode="auto">
          <a:xfrm>
            <a:off x="5207000" y="4033838"/>
            <a:ext cx="339725" cy="701675"/>
            <a:chOff x="1344" y="2400"/>
            <a:chExt cx="240" cy="504"/>
          </a:xfrm>
        </p:grpSpPr>
        <p:sp>
          <p:nvSpPr>
            <p:cNvPr id="41045" name="Arc 85"/>
            <p:cNvSpPr>
              <a:spLocks/>
            </p:cNvSpPr>
            <p:nvPr/>
          </p:nvSpPr>
          <p:spPr bwMode="auto">
            <a:xfrm rot="13267117" flipH="1">
              <a:off x="1375" y="2400"/>
              <a:ext cx="61" cy="191"/>
            </a:xfrm>
            <a:custGeom>
              <a:avLst/>
              <a:gdLst>
                <a:gd name="G0" fmla="+- 0 0 0"/>
                <a:gd name="G1" fmla="+- 21600 0 0"/>
                <a:gd name="G2" fmla="+- 21600 0 0"/>
                <a:gd name="T0" fmla="*/ 0 w 21399"/>
                <a:gd name="T1" fmla="*/ 0 h 21600"/>
                <a:gd name="T2" fmla="*/ 21399 w 21399"/>
                <a:gd name="T3" fmla="*/ 18658 h 21600"/>
                <a:gd name="T4" fmla="*/ 0 w 21399"/>
                <a:gd name="T5" fmla="*/ 21600 h 21600"/>
              </a:gdLst>
              <a:ahLst/>
              <a:cxnLst>
                <a:cxn ang="0">
                  <a:pos x="T0" y="T1"/>
                </a:cxn>
                <a:cxn ang="0">
                  <a:pos x="T2" y="T3"/>
                </a:cxn>
                <a:cxn ang="0">
                  <a:pos x="T4" y="T5"/>
                </a:cxn>
              </a:cxnLst>
              <a:rect l="0" t="0" r="r" b="b"/>
              <a:pathLst>
                <a:path w="21399" h="21600" fill="none" extrusionOk="0">
                  <a:moveTo>
                    <a:pt x="-1" y="0"/>
                  </a:moveTo>
                  <a:cubicBezTo>
                    <a:pt x="10792" y="0"/>
                    <a:pt x="19928" y="7966"/>
                    <a:pt x="21398" y="18658"/>
                  </a:cubicBezTo>
                </a:path>
                <a:path w="21399" h="21600" stroke="0" extrusionOk="0">
                  <a:moveTo>
                    <a:pt x="-1" y="0"/>
                  </a:moveTo>
                  <a:cubicBezTo>
                    <a:pt x="10792" y="0"/>
                    <a:pt x="19928" y="7966"/>
                    <a:pt x="21398" y="18658"/>
                  </a:cubicBezTo>
                  <a:lnTo>
                    <a:pt x="0" y="21600"/>
                  </a:lnTo>
                  <a:close/>
                </a:path>
              </a:pathLst>
            </a:custGeom>
            <a:noFill/>
            <a:ln w="28575">
              <a:solidFill>
                <a:srgbClr val="FF3399"/>
              </a:solidFill>
              <a:round/>
              <a:headEnd/>
              <a:tailEnd type="none" w="sm" len="lg"/>
            </a:ln>
            <a:effectLst/>
          </p:spPr>
          <p:txBody>
            <a:bodyPr wrap="none" anchor="ctr"/>
            <a:lstStyle/>
            <a:p>
              <a:endParaRPr lang="zh-CN" altLang="en-US"/>
            </a:p>
          </p:txBody>
        </p:sp>
        <p:graphicFrame>
          <p:nvGraphicFramePr>
            <p:cNvPr id="41046" name="Object 86"/>
            <p:cNvGraphicFramePr>
              <a:graphicFrameLocks noChangeAspect="1"/>
            </p:cNvGraphicFramePr>
            <p:nvPr/>
          </p:nvGraphicFramePr>
          <p:xfrm>
            <a:off x="1344" y="2593"/>
            <a:ext cx="240" cy="311"/>
          </p:xfrm>
          <a:graphic>
            <a:graphicData uri="http://schemas.openxmlformats.org/presentationml/2006/ole">
              <p:oleObj spid="_x0000_s15363" name="公式" r:id="rId8" imgW="177480" imgH="2412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1"/>
          <p:cNvSpPr>
            <a:spLocks noGrp="1"/>
          </p:cNvSpPr>
          <p:nvPr>
            <p:ph type="sldNum" sz="quarter" idx="10"/>
          </p:nvPr>
        </p:nvSpPr>
        <p:spPr/>
        <p:txBody>
          <a:bodyPr/>
          <a:lstStyle/>
          <a:p>
            <a:fld id="{286110FE-93BC-4CD6-9590-A77C712EC9B6}" type="slidenum">
              <a:rPr lang="en-US" altLang="zh-CN"/>
              <a:pPr/>
              <a:t>21</a:t>
            </a:fld>
            <a:endParaRPr lang="en-US" altLang="zh-CN"/>
          </a:p>
        </p:txBody>
      </p:sp>
      <p:sp>
        <p:nvSpPr>
          <p:cNvPr id="45139" name="Text Box 83"/>
          <p:cNvSpPr txBox="1">
            <a:spLocks noChangeArrowheads="1"/>
          </p:cNvSpPr>
          <p:nvPr/>
        </p:nvSpPr>
        <p:spPr bwMode="auto">
          <a:xfrm>
            <a:off x="5410200" y="949325"/>
            <a:ext cx="3276600" cy="47656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注意：</a:t>
            </a:r>
            <a:r>
              <a:rPr lang="zh-CN" altLang="en-US" sz="3200" b="1">
                <a:solidFill>
                  <a:srgbClr val="000000"/>
                </a:solidFill>
                <a:latin typeface="Times New Roman" pitchFamily="18" charset="0"/>
              </a:rPr>
              <a:t>一次起偏垂直入射面的振动仅很小部分被反射（约</a:t>
            </a:r>
            <a:r>
              <a:rPr lang="en-US" altLang="zh-CN" sz="3200" b="1">
                <a:solidFill>
                  <a:srgbClr val="000000"/>
                </a:solidFill>
                <a:latin typeface="Times New Roman" pitchFamily="18" charset="0"/>
              </a:rPr>
              <a:t>15%</a:t>
            </a:r>
            <a:r>
              <a:rPr lang="zh-CN" altLang="en-US" sz="3200" b="1">
                <a:solidFill>
                  <a:srgbClr val="000000"/>
                </a:solidFill>
                <a:latin typeface="Times New Roman" pitchFamily="18" charset="0"/>
              </a:rPr>
              <a:t>）所以</a:t>
            </a:r>
            <a:r>
              <a:rPr lang="zh-CN" altLang="en-US" sz="3200" b="1">
                <a:solidFill>
                  <a:srgbClr val="CC0000"/>
                </a:solidFill>
                <a:latin typeface="Times New Roman" pitchFamily="18" charset="0"/>
              </a:rPr>
              <a:t>反射偏振光很弱 </a:t>
            </a:r>
            <a:r>
              <a:rPr lang="en-US" altLang="zh-CN" sz="3200" b="1">
                <a:solidFill>
                  <a:srgbClr val="CC0000"/>
                </a:solidFill>
                <a:latin typeface="Times New Roman" pitchFamily="18" charset="0"/>
              </a:rPr>
              <a:t>.</a:t>
            </a:r>
            <a:r>
              <a:rPr lang="zh-CN" altLang="en-US" sz="3200" b="1">
                <a:solidFill>
                  <a:srgbClr val="000000"/>
                </a:solidFill>
                <a:latin typeface="Times New Roman" pitchFamily="18" charset="0"/>
              </a:rPr>
              <a:t>一般应用</a:t>
            </a:r>
            <a:r>
              <a:rPr lang="zh-CN" altLang="en-US" sz="3200" b="1">
                <a:solidFill>
                  <a:srgbClr val="CC0000"/>
                </a:solidFill>
                <a:latin typeface="Times New Roman" pitchFamily="18" charset="0"/>
              </a:rPr>
              <a:t>玻璃片堆</a:t>
            </a:r>
            <a:r>
              <a:rPr lang="zh-CN" altLang="en-US" sz="3200" b="1">
                <a:solidFill>
                  <a:srgbClr val="000000"/>
                </a:solidFill>
                <a:latin typeface="Times New Roman" pitchFamily="18" charset="0"/>
              </a:rPr>
              <a:t>产生偏振光</a:t>
            </a:r>
            <a:r>
              <a:rPr lang="en-US" altLang="zh-CN" sz="3200" b="1">
                <a:solidFill>
                  <a:srgbClr val="000000"/>
                </a:solidFill>
                <a:latin typeface="Times New Roman" pitchFamily="18" charset="0"/>
              </a:rPr>
              <a:t>.</a:t>
            </a:r>
          </a:p>
        </p:txBody>
      </p:sp>
      <p:grpSp>
        <p:nvGrpSpPr>
          <p:cNvPr id="2" name="Group 3"/>
          <p:cNvGrpSpPr>
            <a:grpSpLocks/>
          </p:cNvGrpSpPr>
          <p:nvPr/>
        </p:nvGrpSpPr>
        <p:grpSpPr bwMode="auto">
          <a:xfrm>
            <a:off x="685800" y="1066800"/>
            <a:ext cx="4545013" cy="3505200"/>
            <a:chOff x="144" y="1200"/>
            <a:chExt cx="3408" cy="2736"/>
          </a:xfrm>
        </p:grpSpPr>
        <p:grpSp>
          <p:nvGrpSpPr>
            <p:cNvPr id="3" name="Group 4"/>
            <p:cNvGrpSpPr>
              <a:grpSpLocks/>
            </p:cNvGrpSpPr>
            <p:nvPr/>
          </p:nvGrpSpPr>
          <p:grpSpPr bwMode="auto">
            <a:xfrm>
              <a:off x="144" y="1200"/>
              <a:ext cx="3408" cy="2736"/>
              <a:chOff x="144" y="1200"/>
              <a:chExt cx="3408" cy="2736"/>
            </a:xfrm>
          </p:grpSpPr>
          <p:sp>
            <p:nvSpPr>
              <p:cNvPr id="45061" name="Rectangle 5"/>
              <p:cNvSpPr>
                <a:spLocks noChangeArrowheads="1"/>
              </p:cNvSpPr>
              <p:nvPr/>
            </p:nvSpPr>
            <p:spPr bwMode="auto">
              <a:xfrm>
                <a:off x="144" y="1200"/>
                <a:ext cx="3408" cy="2736"/>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4" name="Group 6"/>
              <p:cNvGrpSpPr>
                <a:grpSpLocks/>
              </p:cNvGrpSpPr>
              <p:nvPr/>
            </p:nvGrpSpPr>
            <p:grpSpPr bwMode="auto">
              <a:xfrm>
                <a:off x="144" y="1512"/>
                <a:ext cx="2400" cy="1774"/>
                <a:chOff x="144" y="1512"/>
                <a:chExt cx="2400" cy="1774"/>
              </a:xfrm>
            </p:grpSpPr>
            <p:grpSp>
              <p:nvGrpSpPr>
                <p:cNvPr id="5" name="Group 7"/>
                <p:cNvGrpSpPr>
                  <a:grpSpLocks/>
                </p:cNvGrpSpPr>
                <p:nvPr/>
              </p:nvGrpSpPr>
              <p:grpSpPr bwMode="auto">
                <a:xfrm>
                  <a:off x="144" y="1694"/>
                  <a:ext cx="1243" cy="574"/>
                  <a:chOff x="144" y="1694"/>
                  <a:chExt cx="1243" cy="574"/>
                </a:xfrm>
              </p:grpSpPr>
              <p:sp>
                <p:nvSpPr>
                  <p:cNvPr id="45064" name="Line 8"/>
                  <p:cNvSpPr>
                    <a:spLocks noChangeShapeType="1"/>
                  </p:cNvSpPr>
                  <p:nvPr/>
                </p:nvSpPr>
                <p:spPr bwMode="auto">
                  <a:xfrm rot="-20058036">
                    <a:off x="144" y="1960"/>
                    <a:ext cx="1243"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5065" name="Line 9"/>
                  <p:cNvSpPr>
                    <a:spLocks noChangeShapeType="1"/>
                  </p:cNvSpPr>
                  <p:nvPr/>
                </p:nvSpPr>
                <p:spPr bwMode="auto">
                  <a:xfrm rot="-20058036">
                    <a:off x="447" y="1694"/>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066" name="Line 10"/>
                  <p:cNvSpPr>
                    <a:spLocks noChangeShapeType="1"/>
                  </p:cNvSpPr>
                  <p:nvPr/>
                </p:nvSpPr>
                <p:spPr bwMode="auto">
                  <a:xfrm rot="-20058036">
                    <a:off x="629" y="1782"/>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067" name="Line 11"/>
                  <p:cNvSpPr>
                    <a:spLocks noChangeShapeType="1"/>
                  </p:cNvSpPr>
                  <p:nvPr/>
                </p:nvSpPr>
                <p:spPr bwMode="auto">
                  <a:xfrm rot="-20058036">
                    <a:off x="811" y="1869"/>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068" name="Line 12"/>
                  <p:cNvSpPr>
                    <a:spLocks noChangeShapeType="1"/>
                  </p:cNvSpPr>
                  <p:nvPr/>
                </p:nvSpPr>
                <p:spPr bwMode="auto">
                  <a:xfrm rot="-20058036">
                    <a:off x="992" y="1956"/>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069" name="Line 13"/>
                  <p:cNvSpPr>
                    <a:spLocks noChangeShapeType="1"/>
                  </p:cNvSpPr>
                  <p:nvPr/>
                </p:nvSpPr>
                <p:spPr bwMode="auto">
                  <a:xfrm rot="-20058036">
                    <a:off x="1174" y="2044"/>
                    <a:ext cx="0" cy="22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070" name="Oval 14"/>
                  <p:cNvSpPr>
                    <a:spLocks noChangeArrowheads="1"/>
                  </p:cNvSpPr>
                  <p:nvPr/>
                </p:nvSpPr>
                <p:spPr bwMode="auto">
                  <a:xfrm rot="-20058036">
                    <a:off x="322" y="1735"/>
                    <a:ext cx="68"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71" name="Oval 15"/>
                  <p:cNvSpPr>
                    <a:spLocks noChangeArrowheads="1"/>
                  </p:cNvSpPr>
                  <p:nvPr/>
                </p:nvSpPr>
                <p:spPr bwMode="auto">
                  <a:xfrm rot="-20058036">
                    <a:off x="504" y="1822"/>
                    <a:ext cx="67"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72" name="Oval 16"/>
                  <p:cNvSpPr>
                    <a:spLocks noChangeArrowheads="1"/>
                  </p:cNvSpPr>
                  <p:nvPr/>
                </p:nvSpPr>
                <p:spPr bwMode="auto">
                  <a:xfrm rot="-20058036">
                    <a:off x="686" y="1910"/>
                    <a:ext cx="67"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73" name="Oval 17"/>
                  <p:cNvSpPr>
                    <a:spLocks noChangeArrowheads="1"/>
                  </p:cNvSpPr>
                  <p:nvPr/>
                </p:nvSpPr>
                <p:spPr bwMode="auto">
                  <a:xfrm rot="-20058036">
                    <a:off x="868" y="1997"/>
                    <a:ext cx="67"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74" name="Oval 18"/>
                  <p:cNvSpPr>
                    <a:spLocks noChangeArrowheads="1"/>
                  </p:cNvSpPr>
                  <p:nvPr/>
                </p:nvSpPr>
                <p:spPr bwMode="auto">
                  <a:xfrm rot="-20058036">
                    <a:off x="1050" y="2085"/>
                    <a:ext cx="67" cy="5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nvGrpSpPr>
                <p:cNvPr id="6" name="Group 19"/>
                <p:cNvGrpSpPr>
                  <a:grpSpLocks/>
                </p:cNvGrpSpPr>
                <p:nvPr/>
              </p:nvGrpSpPr>
              <p:grpSpPr bwMode="auto">
                <a:xfrm>
                  <a:off x="1392" y="2134"/>
                  <a:ext cx="445" cy="1152"/>
                  <a:chOff x="1392" y="2134"/>
                  <a:chExt cx="445" cy="1152"/>
                </a:xfrm>
              </p:grpSpPr>
              <p:sp>
                <p:nvSpPr>
                  <p:cNvPr id="45076" name="Line 20"/>
                  <p:cNvSpPr>
                    <a:spLocks noChangeShapeType="1"/>
                  </p:cNvSpPr>
                  <p:nvPr/>
                </p:nvSpPr>
                <p:spPr bwMode="auto">
                  <a:xfrm rot="-18018907">
                    <a:off x="1028" y="2710"/>
                    <a:ext cx="1152"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5077" name="Line 21"/>
                  <p:cNvSpPr>
                    <a:spLocks noChangeShapeType="1"/>
                  </p:cNvSpPr>
                  <p:nvPr/>
                </p:nvSpPr>
                <p:spPr bwMode="auto">
                  <a:xfrm rot="3581093" flipV="1">
                    <a:off x="1492" y="2451"/>
                    <a:ext cx="0" cy="18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078" name="Line 22"/>
                  <p:cNvSpPr>
                    <a:spLocks noChangeShapeType="1"/>
                  </p:cNvSpPr>
                  <p:nvPr/>
                </p:nvSpPr>
                <p:spPr bwMode="auto">
                  <a:xfrm rot="-18018907">
                    <a:off x="1545" y="2520"/>
                    <a:ext cx="0" cy="18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079" name="Line 23"/>
                  <p:cNvSpPr>
                    <a:spLocks noChangeShapeType="1"/>
                  </p:cNvSpPr>
                  <p:nvPr/>
                </p:nvSpPr>
                <p:spPr bwMode="auto">
                  <a:xfrm rot="-18018907">
                    <a:off x="1685" y="2776"/>
                    <a:ext cx="3" cy="198"/>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080" name="Line 24"/>
                  <p:cNvSpPr>
                    <a:spLocks noChangeShapeType="1"/>
                  </p:cNvSpPr>
                  <p:nvPr/>
                </p:nvSpPr>
                <p:spPr bwMode="auto">
                  <a:xfrm rot="-18018907">
                    <a:off x="1737" y="2869"/>
                    <a:ext cx="19" cy="180"/>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081" name="Oval 25"/>
                  <p:cNvSpPr>
                    <a:spLocks noChangeArrowheads="1"/>
                  </p:cNvSpPr>
                  <p:nvPr/>
                </p:nvSpPr>
                <p:spPr bwMode="auto">
                  <a:xfrm rot="-18018907">
                    <a:off x="1388" y="2385"/>
                    <a:ext cx="67" cy="60"/>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82" name="Oval 26"/>
                  <p:cNvSpPr>
                    <a:spLocks noChangeArrowheads="1"/>
                  </p:cNvSpPr>
                  <p:nvPr/>
                </p:nvSpPr>
                <p:spPr bwMode="auto">
                  <a:xfrm rot="-18018907">
                    <a:off x="1581" y="2719"/>
                    <a:ext cx="68" cy="61"/>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sp>
              <p:nvSpPr>
                <p:cNvPr id="45083" name="Line 27"/>
                <p:cNvSpPr>
                  <a:spLocks noChangeShapeType="1"/>
                </p:cNvSpPr>
                <p:nvPr/>
              </p:nvSpPr>
              <p:spPr bwMode="auto">
                <a:xfrm rot="-23345951">
                  <a:off x="1248" y="1940"/>
                  <a:ext cx="1296" cy="18"/>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5084" name="Oval 28"/>
                <p:cNvSpPr>
                  <a:spLocks noChangeArrowheads="1"/>
                </p:cNvSpPr>
                <p:nvPr/>
              </p:nvSpPr>
              <p:spPr bwMode="auto">
                <a:xfrm rot="-23345951">
                  <a:off x="1434" y="2145"/>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nvGrpSpPr>
                <p:cNvPr id="7" name="Group 29"/>
                <p:cNvGrpSpPr>
                  <a:grpSpLocks/>
                </p:cNvGrpSpPr>
                <p:nvPr/>
              </p:nvGrpSpPr>
              <p:grpSpPr bwMode="auto">
                <a:xfrm>
                  <a:off x="1600" y="1696"/>
                  <a:ext cx="704" cy="416"/>
                  <a:chOff x="1600" y="1696"/>
                  <a:chExt cx="704" cy="416"/>
                </a:xfrm>
              </p:grpSpPr>
              <p:sp>
                <p:nvSpPr>
                  <p:cNvPr id="45086" name="Oval 30"/>
                  <p:cNvSpPr>
                    <a:spLocks noChangeArrowheads="1"/>
                  </p:cNvSpPr>
                  <p:nvPr/>
                </p:nvSpPr>
                <p:spPr bwMode="auto">
                  <a:xfrm rot="-23345951">
                    <a:off x="1600" y="2049"/>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87" name="Oval 31"/>
                  <p:cNvSpPr>
                    <a:spLocks noChangeArrowheads="1"/>
                  </p:cNvSpPr>
                  <p:nvPr/>
                </p:nvSpPr>
                <p:spPr bwMode="auto">
                  <a:xfrm rot="-23345951">
                    <a:off x="1768" y="1956"/>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88" name="Oval 32"/>
                  <p:cNvSpPr>
                    <a:spLocks noChangeArrowheads="1"/>
                  </p:cNvSpPr>
                  <p:nvPr/>
                </p:nvSpPr>
                <p:spPr bwMode="auto">
                  <a:xfrm rot="-23345951">
                    <a:off x="1935" y="1862"/>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89" name="Oval 33"/>
                  <p:cNvSpPr>
                    <a:spLocks noChangeArrowheads="1"/>
                  </p:cNvSpPr>
                  <p:nvPr/>
                </p:nvSpPr>
                <p:spPr bwMode="auto">
                  <a:xfrm rot="-23345951">
                    <a:off x="2104" y="1768"/>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90" name="Oval 34"/>
                  <p:cNvSpPr>
                    <a:spLocks noChangeArrowheads="1"/>
                  </p:cNvSpPr>
                  <p:nvPr/>
                </p:nvSpPr>
                <p:spPr bwMode="auto">
                  <a:xfrm rot="-23345951">
                    <a:off x="2240" y="1696"/>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aphicFrame>
              <p:nvGraphicFramePr>
                <p:cNvPr id="45091" name="Object 35"/>
                <p:cNvGraphicFramePr>
                  <a:graphicFrameLocks noChangeAspect="1"/>
                </p:cNvGraphicFramePr>
                <p:nvPr/>
              </p:nvGraphicFramePr>
              <p:xfrm>
                <a:off x="1029" y="1648"/>
                <a:ext cx="174" cy="364"/>
              </p:xfrm>
              <a:graphic>
                <a:graphicData uri="http://schemas.openxmlformats.org/presentationml/2006/ole">
                  <p:oleObj spid="_x0000_s16388" name="公式" r:id="rId3" imgW="164880" imgH="330120" progId="Equation.3">
                    <p:embed/>
                  </p:oleObj>
                </a:graphicData>
              </a:graphic>
            </p:graphicFrame>
            <p:graphicFrame>
              <p:nvGraphicFramePr>
                <p:cNvPr id="45092" name="Object 36"/>
                <p:cNvGraphicFramePr>
                  <a:graphicFrameLocks noChangeAspect="1"/>
                </p:cNvGraphicFramePr>
                <p:nvPr/>
              </p:nvGraphicFramePr>
              <p:xfrm>
                <a:off x="1440" y="1656"/>
                <a:ext cx="174" cy="364"/>
              </p:xfrm>
              <a:graphic>
                <a:graphicData uri="http://schemas.openxmlformats.org/presentationml/2006/ole">
                  <p:oleObj spid="_x0000_s16389" name="公式" r:id="rId4" imgW="164880" imgH="330120" progId="Equation.3">
                    <p:embed/>
                  </p:oleObj>
                </a:graphicData>
              </a:graphic>
            </p:graphicFrame>
            <p:sp>
              <p:nvSpPr>
                <p:cNvPr id="45093" name="Arc 37"/>
                <p:cNvSpPr>
                  <a:spLocks/>
                </p:cNvSpPr>
                <p:nvPr/>
              </p:nvSpPr>
              <p:spPr bwMode="auto">
                <a:xfrm rot="9220608" flipH="1" flipV="1">
                  <a:off x="1104" y="1944"/>
                  <a:ext cx="500" cy="288"/>
                </a:xfrm>
                <a:custGeom>
                  <a:avLst/>
                  <a:gdLst>
                    <a:gd name="G0" fmla="+- 3385 0 0"/>
                    <a:gd name="G1" fmla="+- 21600 0 0"/>
                    <a:gd name="G2" fmla="+- 21600 0 0"/>
                    <a:gd name="T0" fmla="*/ 0 w 24985"/>
                    <a:gd name="T1" fmla="*/ 267 h 21600"/>
                    <a:gd name="T2" fmla="*/ 24985 w 24985"/>
                    <a:gd name="T3" fmla="*/ 21600 h 21600"/>
                    <a:gd name="T4" fmla="*/ 3385 w 24985"/>
                    <a:gd name="T5" fmla="*/ 21600 h 21600"/>
                  </a:gdLst>
                  <a:ahLst/>
                  <a:cxnLst>
                    <a:cxn ang="0">
                      <a:pos x="T0" y="T1"/>
                    </a:cxn>
                    <a:cxn ang="0">
                      <a:pos x="T2" y="T3"/>
                    </a:cxn>
                    <a:cxn ang="0">
                      <a:pos x="T4" y="T5"/>
                    </a:cxn>
                  </a:cxnLst>
                  <a:rect l="0" t="0" r="r" b="b"/>
                  <a:pathLst>
                    <a:path w="24985" h="21600" fill="none" extrusionOk="0">
                      <a:moveTo>
                        <a:pt x="-1" y="266"/>
                      </a:moveTo>
                      <a:cubicBezTo>
                        <a:pt x="1119" y="89"/>
                        <a:pt x="2251" y="-1"/>
                        <a:pt x="3385" y="0"/>
                      </a:cubicBezTo>
                      <a:cubicBezTo>
                        <a:pt x="15314" y="0"/>
                        <a:pt x="24985" y="9670"/>
                        <a:pt x="24985" y="21600"/>
                      </a:cubicBezTo>
                    </a:path>
                    <a:path w="24985" h="21600" stroke="0" extrusionOk="0">
                      <a:moveTo>
                        <a:pt x="-1" y="266"/>
                      </a:moveTo>
                      <a:cubicBezTo>
                        <a:pt x="1119" y="89"/>
                        <a:pt x="2251" y="-1"/>
                        <a:pt x="3385" y="0"/>
                      </a:cubicBezTo>
                      <a:cubicBezTo>
                        <a:pt x="15314" y="0"/>
                        <a:pt x="24985" y="9670"/>
                        <a:pt x="24985" y="21600"/>
                      </a:cubicBezTo>
                      <a:lnTo>
                        <a:pt x="3385" y="21600"/>
                      </a:lnTo>
                      <a:close/>
                    </a:path>
                  </a:pathLst>
                </a:custGeom>
                <a:noFill/>
                <a:ln w="19050">
                  <a:solidFill>
                    <a:srgbClr val="FFCC00"/>
                  </a:solidFill>
                  <a:round/>
                  <a:headEnd/>
                  <a:tailEnd type="none" w="sm" len="lg"/>
                </a:ln>
                <a:effectLst/>
              </p:spPr>
              <p:txBody>
                <a:bodyPr wrap="none" anchor="ctr"/>
                <a:lstStyle/>
                <a:p>
                  <a:endParaRPr lang="zh-CN" altLang="en-US"/>
                </a:p>
              </p:txBody>
            </p:sp>
            <p:sp>
              <p:nvSpPr>
                <p:cNvPr id="45094" name="Line 38"/>
                <p:cNvSpPr>
                  <a:spLocks noChangeShapeType="1"/>
                </p:cNvSpPr>
                <p:nvPr/>
              </p:nvSpPr>
              <p:spPr bwMode="auto">
                <a:xfrm>
                  <a:off x="1344" y="1512"/>
                  <a:ext cx="0" cy="1392"/>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graphicFrame>
              <p:nvGraphicFramePr>
                <p:cNvPr id="45095" name="Object 39"/>
                <p:cNvGraphicFramePr>
                  <a:graphicFrameLocks noChangeAspect="1"/>
                </p:cNvGraphicFramePr>
                <p:nvPr/>
              </p:nvGraphicFramePr>
              <p:xfrm>
                <a:off x="528" y="1872"/>
                <a:ext cx="262" cy="387"/>
              </p:xfrm>
              <a:graphic>
                <a:graphicData uri="http://schemas.openxmlformats.org/presentationml/2006/ole">
                  <p:oleObj spid="_x0000_s16390" name="公式" r:id="rId5" imgW="215640" imgH="317160" progId="Equation.3">
                    <p:embed/>
                  </p:oleObj>
                </a:graphicData>
              </a:graphic>
            </p:graphicFrame>
          </p:grpSp>
        </p:grpSp>
        <p:sp>
          <p:nvSpPr>
            <p:cNvPr id="45096" name="Text Box 40"/>
            <p:cNvSpPr txBox="1">
              <a:spLocks noChangeArrowheads="1"/>
            </p:cNvSpPr>
            <p:nvPr/>
          </p:nvSpPr>
          <p:spPr bwMode="auto">
            <a:xfrm>
              <a:off x="3071" y="1968"/>
              <a:ext cx="253" cy="357"/>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0000"/>
                  </a:solidFill>
                  <a:latin typeface="Times New Roman" pitchFamily="18" charset="0"/>
                </a:rPr>
                <a:t>1</a:t>
              </a:r>
            </a:p>
          </p:txBody>
        </p:sp>
      </p:grpSp>
      <p:sp>
        <p:nvSpPr>
          <p:cNvPr id="45097" name="Text Box 41"/>
          <p:cNvSpPr txBox="1">
            <a:spLocks noChangeArrowheads="1"/>
          </p:cNvSpPr>
          <p:nvPr/>
        </p:nvSpPr>
        <p:spPr bwMode="auto">
          <a:xfrm>
            <a:off x="4398963" y="1128713"/>
            <a:ext cx="1087437" cy="519112"/>
          </a:xfrm>
          <a:prstGeom prst="rect">
            <a:avLst/>
          </a:prstGeom>
          <a:noFill/>
          <a:ln w="9525">
            <a:noFill/>
            <a:miter lim="800000"/>
            <a:headEnd/>
            <a:tailEnd/>
          </a:ln>
          <a:effectLst/>
        </p:spPr>
        <p:txBody>
          <a:bodyPr>
            <a:spAutoFit/>
          </a:bodyPr>
          <a:lstStyle/>
          <a:p>
            <a:pPr>
              <a:spcBef>
                <a:spcPct val="50000"/>
              </a:spcBef>
            </a:pPr>
            <a:r>
              <a:rPr lang="zh-CN" altLang="en-US" sz="2800" b="1">
                <a:solidFill>
                  <a:srgbClr val="1C1C1C"/>
                </a:solidFill>
                <a:latin typeface="Times New Roman" pitchFamily="18" charset="0"/>
              </a:rPr>
              <a:t>空气</a:t>
            </a:r>
          </a:p>
        </p:txBody>
      </p:sp>
      <p:sp>
        <p:nvSpPr>
          <p:cNvPr id="45099" name="Line 43"/>
          <p:cNvSpPr>
            <a:spLocks noChangeShapeType="1"/>
          </p:cNvSpPr>
          <p:nvPr/>
        </p:nvSpPr>
        <p:spPr bwMode="auto">
          <a:xfrm>
            <a:off x="2989263" y="2827338"/>
            <a:ext cx="0" cy="1477962"/>
          </a:xfrm>
          <a:prstGeom prst="line">
            <a:avLst/>
          </a:prstGeom>
          <a:noFill/>
          <a:ln w="19050">
            <a:solidFill>
              <a:srgbClr val="0000FF"/>
            </a:solidFill>
            <a:prstDash val="dash"/>
            <a:round/>
            <a:headEnd/>
            <a:tailEnd type="none" w="sm" len="lg"/>
          </a:ln>
          <a:effectLst/>
        </p:spPr>
        <p:txBody>
          <a:bodyPr wrap="none" anchor="ctr"/>
          <a:lstStyle/>
          <a:p>
            <a:endParaRPr lang="zh-CN" altLang="en-US"/>
          </a:p>
        </p:txBody>
      </p:sp>
      <p:grpSp>
        <p:nvGrpSpPr>
          <p:cNvPr id="8" name="Group 44"/>
          <p:cNvGrpSpPr>
            <a:grpSpLocks/>
          </p:cNvGrpSpPr>
          <p:nvPr/>
        </p:nvGrpSpPr>
        <p:grpSpPr bwMode="auto">
          <a:xfrm>
            <a:off x="3055938" y="2297113"/>
            <a:ext cx="395287" cy="1400175"/>
            <a:chOff x="1922" y="2178"/>
            <a:chExt cx="296" cy="1093"/>
          </a:xfrm>
        </p:grpSpPr>
        <p:sp>
          <p:nvSpPr>
            <p:cNvPr id="45101" name="Line 45"/>
            <p:cNvSpPr>
              <a:spLocks noChangeShapeType="1"/>
            </p:cNvSpPr>
            <p:nvPr/>
          </p:nvSpPr>
          <p:spPr bwMode="auto">
            <a:xfrm rot="17714410" flipH="1">
              <a:off x="1558" y="2716"/>
              <a:ext cx="1093" cy="17"/>
            </a:xfrm>
            <a:prstGeom prst="line">
              <a:avLst/>
            </a:prstGeom>
            <a:noFill/>
            <a:ln w="28575">
              <a:solidFill>
                <a:srgbClr val="0000FF"/>
              </a:solidFill>
              <a:round/>
              <a:headEnd type="triangle" w="sm" len="lg"/>
              <a:tailEnd/>
            </a:ln>
            <a:effectLst/>
          </p:spPr>
          <p:txBody>
            <a:bodyPr wrap="none" anchor="ctr"/>
            <a:lstStyle/>
            <a:p>
              <a:endParaRPr lang="zh-CN" altLang="en-US"/>
            </a:p>
          </p:txBody>
        </p:sp>
        <p:sp>
          <p:nvSpPr>
            <p:cNvPr id="45102" name="Oval 46"/>
            <p:cNvSpPr>
              <a:spLocks noChangeArrowheads="1"/>
            </p:cNvSpPr>
            <p:nvPr/>
          </p:nvSpPr>
          <p:spPr bwMode="auto">
            <a:xfrm rot="-25485590">
              <a:off x="1917" y="3022"/>
              <a:ext cx="55"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03" name="Oval 47"/>
            <p:cNvSpPr>
              <a:spLocks noChangeArrowheads="1"/>
            </p:cNvSpPr>
            <p:nvPr/>
          </p:nvSpPr>
          <p:spPr bwMode="auto">
            <a:xfrm rot="-25485590">
              <a:off x="1990" y="2878"/>
              <a:ext cx="55"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04" name="Oval 48"/>
            <p:cNvSpPr>
              <a:spLocks noChangeArrowheads="1"/>
            </p:cNvSpPr>
            <p:nvPr/>
          </p:nvSpPr>
          <p:spPr bwMode="auto">
            <a:xfrm rot="-25485590">
              <a:off x="2062" y="2734"/>
              <a:ext cx="54"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05" name="Oval 49"/>
            <p:cNvSpPr>
              <a:spLocks noChangeArrowheads="1"/>
            </p:cNvSpPr>
            <p:nvPr/>
          </p:nvSpPr>
          <p:spPr bwMode="auto">
            <a:xfrm rot="-25485590">
              <a:off x="2109" y="2597"/>
              <a:ext cx="55"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06" name="Oval 50"/>
            <p:cNvSpPr>
              <a:spLocks noChangeArrowheads="1"/>
            </p:cNvSpPr>
            <p:nvPr/>
          </p:nvSpPr>
          <p:spPr bwMode="auto">
            <a:xfrm rot="-25485590">
              <a:off x="2167" y="2453"/>
              <a:ext cx="55" cy="4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sp>
        <p:nvSpPr>
          <p:cNvPr id="45107" name="Line 51"/>
          <p:cNvSpPr>
            <a:spLocks noChangeShapeType="1"/>
          </p:cNvSpPr>
          <p:nvPr/>
        </p:nvSpPr>
        <p:spPr bwMode="auto">
          <a:xfrm rot="-20058036">
            <a:off x="2894013" y="3995738"/>
            <a:ext cx="1824037"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5108" name="Line 52"/>
          <p:cNvSpPr>
            <a:spLocks noChangeShapeType="1"/>
          </p:cNvSpPr>
          <p:nvPr/>
        </p:nvSpPr>
        <p:spPr bwMode="auto">
          <a:xfrm rot="-20058036">
            <a:off x="3340100" y="3640138"/>
            <a:ext cx="0" cy="27622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109" name="Line 53"/>
          <p:cNvSpPr>
            <a:spLocks noChangeShapeType="1"/>
          </p:cNvSpPr>
          <p:nvPr/>
        </p:nvSpPr>
        <p:spPr bwMode="auto">
          <a:xfrm rot="-20058036">
            <a:off x="3606800" y="3748088"/>
            <a:ext cx="0" cy="27622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110" name="Line 54"/>
          <p:cNvSpPr>
            <a:spLocks noChangeShapeType="1"/>
          </p:cNvSpPr>
          <p:nvPr/>
        </p:nvSpPr>
        <p:spPr bwMode="auto">
          <a:xfrm rot="-20058036">
            <a:off x="3871913" y="3856038"/>
            <a:ext cx="0" cy="274637"/>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111" name="Line 55"/>
          <p:cNvSpPr>
            <a:spLocks noChangeShapeType="1"/>
          </p:cNvSpPr>
          <p:nvPr/>
        </p:nvSpPr>
        <p:spPr bwMode="auto">
          <a:xfrm rot="-20058036">
            <a:off x="4138613" y="3963988"/>
            <a:ext cx="0" cy="274637"/>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112" name="Oval 56"/>
          <p:cNvSpPr>
            <a:spLocks noChangeArrowheads="1"/>
          </p:cNvSpPr>
          <p:nvPr/>
        </p:nvSpPr>
        <p:spPr bwMode="auto">
          <a:xfrm rot="-20058036">
            <a:off x="3155950" y="3690938"/>
            <a:ext cx="100013" cy="6826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13" name="Oval 57"/>
          <p:cNvSpPr>
            <a:spLocks noChangeArrowheads="1"/>
          </p:cNvSpPr>
          <p:nvPr/>
        </p:nvSpPr>
        <p:spPr bwMode="auto">
          <a:xfrm rot="-20058036">
            <a:off x="3689350" y="3925888"/>
            <a:ext cx="98425" cy="69850"/>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14" name="Oval 58"/>
          <p:cNvSpPr>
            <a:spLocks noChangeArrowheads="1"/>
          </p:cNvSpPr>
          <p:nvPr/>
        </p:nvSpPr>
        <p:spPr bwMode="auto">
          <a:xfrm rot="-20058036">
            <a:off x="4222750" y="4171950"/>
            <a:ext cx="100013" cy="69850"/>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15" name="Line 59"/>
          <p:cNvSpPr>
            <a:spLocks noChangeShapeType="1"/>
          </p:cNvSpPr>
          <p:nvPr/>
        </p:nvSpPr>
        <p:spPr bwMode="auto">
          <a:xfrm rot="-20058036">
            <a:off x="3457575" y="3711575"/>
            <a:ext cx="0" cy="276225"/>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45116" name="Line 60"/>
          <p:cNvSpPr>
            <a:spLocks noChangeShapeType="1"/>
          </p:cNvSpPr>
          <p:nvPr/>
        </p:nvSpPr>
        <p:spPr bwMode="auto">
          <a:xfrm rot="-20058036">
            <a:off x="4005263" y="3943350"/>
            <a:ext cx="0" cy="217488"/>
          </a:xfrm>
          <a:prstGeom prst="line">
            <a:avLst/>
          </a:prstGeom>
          <a:noFill/>
          <a:ln w="28575">
            <a:solidFill>
              <a:srgbClr val="0000FF"/>
            </a:solidFill>
            <a:round/>
            <a:headEnd/>
            <a:tailEnd type="none" w="sm" len="lg"/>
          </a:ln>
          <a:effectLst/>
        </p:spPr>
        <p:txBody>
          <a:bodyPr wrap="none" anchor="ctr"/>
          <a:lstStyle/>
          <a:p>
            <a:endParaRPr lang="zh-CN" altLang="en-US"/>
          </a:p>
        </p:txBody>
      </p:sp>
      <p:grpSp>
        <p:nvGrpSpPr>
          <p:cNvPr id="9" name="Group 62"/>
          <p:cNvGrpSpPr>
            <a:grpSpLocks/>
          </p:cNvGrpSpPr>
          <p:nvPr/>
        </p:nvGrpSpPr>
        <p:grpSpPr bwMode="auto">
          <a:xfrm>
            <a:off x="3429000" y="1681163"/>
            <a:ext cx="1728788" cy="652462"/>
            <a:chOff x="2880" y="1055"/>
            <a:chExt cx="1296" cy="509"/>
          </a:xfrm>
        </p:grpSpPr>
        <p:sp>
          <p:nvSpPr>
            <p:cNvPr id="45119" name="Line 63"/>
            <p:cNvSpPr>
              <a:spLocks noChangeShapeType="1"/>
            </p:cNvSpPr>
            <p:nvPr/>
          </p:nvSpPr>
          <p:spPr bwMode="auto">
            <a:xfrm rot="-23345951">
              <a:off x="2880" y="1296"/>
              <a:ext cx="1296" cy="18"/>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45120" name="Oval 64"/>
            <p:cNvSpPr>
              <a:spLocks noChangeArrowheads="1"/>
            </p:cNvSpPr>
            <p:nvPr/>
          </p:nvSpPr>
          <p:spPr bwMode="auto">
            <a:xfrm rot="-23345951">
              <a:off x="3066" y="1501"/>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21" name="Oval 65"/>
            <p:cNvSpPr>
              <a:spLocks noChangeArrowheads="1"/>
            </p:cNvSpPr>
            <p:nvPr/>
          </p:nvSpPr>
          <p:spPr bwMode="auto">
            <a:xfrm rot="-23345951">
              <a:off x="3235" y="1408"/>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22" name="Oval 66"/>
            <p:cNvSpPr>
              <a:spLocks noChangeArrowheads="1"/>
            </p:cNvSpPr>
            <p:nvPr/>
          </p:nvSpPr>
          <p:spPr bwMode="auto">
            <a:xfrm rot="-23345951">
              <a:off x="3403" y="1315"/>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23" name="Oval 67"/>
            <p:cNvSpPr>
              <a:spLocks noChangeArrowheads="1"/>
            </p:cNvSpPr>
            <p:nvPr/>
          </p:nvSpPr>
          <p:spPr bwMode="auto">
            <a:xfrm rot="-23345951">
              <a:off x="3570" y="1221"/>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24" name="Oval 68"/>
            <p:cNvSpPr>
              <a:spLocks noChangeArrowheads="1"/>
            </p:cNvSpPr>
            <p:nvPr/>
          </p:nvSpPr>
          <p:spPr bwMode="auto">
            <a:xfrm rot="-23345951">
              <a:off x="3739" y="1127"/>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25" name="Oval 69"/>
            <p:cNvSpPr>
              <a:spLocks noChangeArrowheads="1"/>
            </p:cNvSpPr>
            <p:nvPr/>
          </p:nvSpPr>
          <p:spPr bwMode="auto">
            <a:xfrm rot="-23345951">
              <a:off x="3875" y="1055"/>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nvGrpSpPr>
          <p:cNvPr id="10" name="Group 70"/>
          <p:cNvGrpSpPr>
            <a:grpSpLocks/>
          </p:cNvGrpSpPr>
          <p:nvPr/>
        </p:nvGrpSpPr>
        <p:grpSpPr bwMode="auto">
          <a:xfrm rot="83576">
            <a:off x="3694113" y="2297113"/>
            <a:ext cx="369887" cy="935037"/>
            <a:chOff x="4149" y="1421"/>
            <a:chExt cx="277" cy="730"/>
          </a:xfrm>
        </p:grpSpPr>
        <p:sp>
          <p:nvSpPr>
            <p:cNvPr id="45127" name="Line 71"/>
            <p:cNvSpPr>
              <a:spLocks noChangeShapeType="1"/>
            </p:cNvSpPr>
            <p:nvPr/>
          </p:nvSpPr>
          <p:spPr bwMode="auto">
            <a:xfrm rot="3361829" flipH="1">
              <a:off x="3933" y="1780"/>
              <a:ext cx="730" cy="11"/>
            </a:xfrm>
            <a:prstGeom prst="line">
              <a:avLst/>
            </a:prstGeom>
            <a:noFill/>
            <a:ln w="28575">
              <a:solidFill>
                <a:srgbClr val="0000FF"/>
              </a:solidFill>
              <a:round/>
              <a:headEnd type="triangle" w="sm" len="lg"/>
              <a:tailEnd type="none" w="sm" len="lg"/>
            </a:ln>
            <a:effectLst/>
          </p:spPr>
          <p:txBody>
            <a:bodyPr wrap="none" anchor="ctr"/>
            <a:lstStyle/>
            <a:p>
              <a:endParaRPr lang="zh-CN" altLang="en-US"/>
            </a:p>
          </p:txBody>
        </p:sp>
        <p:sp>
          <p:nvSpPr>
            <p:cNvPr id="45128" name="Oval 72"/>
            <p:cNvSpPr>
              <a:spLocks noChangeArrowheads="1"/>
            </p:cNvSpPr>
            <p:nvPr/>
          </p:nvSpPr>
          <p:spPr bwMode="auto">
            <a:xfrm rot="-18238171">
              <a:off x="4149" y="1589"/>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29" name="Oval 73"/>
            <p:cNvSpPr>
              <a:spLocks noChangeArrowheads="1"/>
            </p:cNvSpPr>
            <p:nvPr/>
          </p:nvSpPr>
          <p:spPr bwMode="auto">
            <a:xfrm rot="-18238171">
              <a:off x="4256" y="1749"/>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130" name="Oval 74"/>
            <p:cNvSpPr>
              <a:spLocks noChangeArrowheads="1"/>
            </p:cNvSpPr>
            <p:nvPr/>
          </p:nvSpPr>
          <p:spPr bwMode="auto">
            <a:xfrm rot="-18238171">
              <a:off x="4363" y="1909"/>
              <a:ext cx="64" cy="63"/>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sp>
        <p:nvSpPr>
          <p:cNvPr id="45135" name="Rectangle 79"/>
          <p:cNvSpPr>
            <a:spLocks noChangeArrowheads="1"/>
          </p:cNvSpPr>
          <p:nvPr/>
        </p:nvSpPr>
        <p:spPr bwMode="auto">
          <a:xfrm>
            <a:off x="1262063" y="2400300"/>
            <a:ext cx="3648075" cy="1233488"/>
          </a:xfrm>
          <a:prstGeom prst="rect">
            <a:avLst/>
          </a:prstGeom>
          <a:solidFill>
            <a:srgbClr val="D5F7FF">
              <a:alpha val="50000"/>
            </a:srgbClr>
          </a:solidFill>
          <a:ln w="9525">
            <a:solidFill>
              <a:schemeClr val="tx1"/>
            </a:solidFill>
            <a:miter lim="800000"/>
            <a:headEnd/>
            <a:tailEnd/>
          </a:ln>
          <a:effectLst/>
        </p:spPr>
        <p:txBody>
          <a:bodyPr wrap="none" anchor="ctr"/>
          <a:lstStyle/>
          <a:p>
            <a:endParaRPr lang="zh-CN" altLang="en-US"/>
          </a:p>
        </p:txBody>
      </p:sp>
      <p:sp>
        <p:nvSpPr>
          <p:cNvPr id="45136" name="Rectangle 80"/>
          <p:cNvSpPr>
            <a:spLocks noChangeArrowheads="1"/>
          </p:cNvSpPr>
          <p:nvPr/>
        </p:nvSpPr>
        <p:spPr bwMode="auto">
          <a:xfrm>
            <a:off x="1390650" y="3048000"/>
            <a:ext cx="958850" cy="519113"/>
          </a:xfrm>
          <a:prstGeom prst="rect">
            <a:avLst/>
          </a:prstGeom>
          <a:noFill/>
          <a:ln w="9525">
            <a:noFill/>
            <a:miter lim="800000"/>
            <a:headEnd/>
            <a:tailEnd/>
          </a:ln>
          <a:effectLst/>
        </p:spPr>
        <p:txBody>
          <a:bodyPr>
            <a:spAutoFit/>
          </a:bodyPr>
          <a:lstStyle/>
          <a:p>
            <a:r>
              <a:rPr lang="zh-CN" altLang="en-US" sz="2800" b="1">
                <a:solidFill>
                  <a:srgbClr val="000000"/>
                </a:solidFill>
                <a:latin typeface="Times New Roman" pitchFamily="18" charset="0"/>
              </a:rPr>
              <a:t>玻璃</a:t>
            </a:r>
          </a:p>
        </p:txBody>
      </p:sp>
      <p:graphicFrame>
        <p:nvGraphicFramePr>
          <p:cNvPr id="45137" name="Object 81"/>
          <p:cNvGraphicFramePr>
            <a:graphicFrameLocks noChangeAspect="1"/>
          </p:cNvGraphicFramePr>
          <p:nvPr/>
        </p:nvGraphicFramePr>
        <p:xfrm>
          <a:off x="1325563" y="2565400"/>
          <a:ext cx="392112" cy="509588"/>
        </p:xfrm>
        <a:graphic>
          <a:graphicData uri="http://schemas.openxmlformats.org/presentationml/2006/ole">
            <p:oleObj spid="_x0000_s16386" name="公式" r:id="rId6" imgW="241200" imgH="317160" progId="Equation.3">
              <p:embed/>
            </p:oleObj>
          </a:graphicData>
        </a:graphic>
      </p:graphicFrame>
      <p:sp>
        <p:nvSpPr>
          <p:cNvPr id="45138" name="Text Box 82"/>
          <p:cNvSpPr txBox="1">
            <a:spLocks noChangeArrowheads="1"/>
          </p:cNvSpPr>
          <p:nvPr/>
        </p:nvSpPr>
        <p:spPr bwMode="auto">
          <a:xfrm>
            <a:off x="4589463" y="2971800"/>
            <a:ext cx="336550" cy="457200"/>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0000"/>
                </a:solidFill>
                <a:latin typeface="Times New Roman" pitchFamily="18" charset="0"/>
              </a:rPr>
              <a:t>2</a:t>
            </a:r>
          </a:p>
        </p:txBody>
      </p:sp>
      <p:sp>
        <p:nvSpPr>
          <p:cNvPr id="45141" name="Arc 85"/>
          <p:cNvSpPr>
            <a:spLocks/>
          </p:cNvSpPr>
          <p:nvPr/>
        </p:nvSpPr>
        <p:spPr bwMode="auto">
          <a:xfrm rot="13267117" flipH="1">
            <a:off x="2327275" y="2603500"/>
            <a:ext cx="80963" cy="244475"/>
          </a:xfrm>
          <a:custGeom>
            <a:avLst/>
            <a:gdLst>
              <a:gd name="G0" fmla="+- 0 0 0"/>
              <a:gd name="G1" fmla="+- 21600 0 0"/>
              <a:gd name="G2" fmla="+- 21600 0 0"/>
              <a:gd name="T0" fmla="*/ 0 w 21399"/>
              <a:gd name="T1" fmla="*/ 0 h 21600"/>
              <a:gd name="T2" fmla="*/ 21399 w 21399"/>
              <a:gd name="T3" fmla="*/ 18658 h 21600"/>
              <a:gd name="T4" fmla="*/ 0 w 21399"/>
              <a:gd name="T5" fmla="*/ 21600 h 21600"/>
            </a:gdLst>
            <a:ahLst/>
            <a:cxnLst>
              <a:cxn ang="0">
                <a:pos x="T0" y="T1"/>
              </a:cxn>
              <a:cxn ang="0">
                <a:pos x="T2" y="T3"/>
              </a:cxn>
              <a:cxn ang="0">
                <a:pos x="T4" y="T5"/>
              </a:cxn>
            </a:cxnLst>
            <a:rect l="0" t="0" r="r" b="b"/>
            <a:pathLst>
              <a:path w="21399" h="21600" fill="none" extrusionOk="0">
                <a:moveTo>
                  <a:pt x="-1" y="0"/>
                </a:moveTo>
                <a:cubicBezTo>
                  <a:pt x="10792" y="0"/>
                  <a:pt x="19928" y="7966"/>
                  <a:pt x="21398" y="18658"/>
                </a:cubicBezTo>
              </a:path>
              <a:path w="21399" h="21600" stroke="0" extrusionOk="0">
                <a:moveTo>
                  <a:pt x="-1" y="0"/>
                </a:moveTo>
                <a:cubicBezTo>
                  <a:pt x="10792" y="0"/>
                  <a:pt x="19928" y="7966"/>
                  <a:pt x="21398" y="18658"/>
                </a:cubicBezTo>
                <a:lnTo>
                  <a:pt x="0" y="21600"/>
                </a:lnTo>
                <a:close/>
              </a:path>
            </a:pathLst>
          </a:custGeom>
          <a:noFill/>
          <a:ln w="28575">
            <a:solidFill>
              <a:srgbClr val="FF3399"/>
            </a:solidFill>
            <a:round/>
            <a:headEnd/>
            <a:tailEnd type="none" w="sm" len="lg"/>
          </a:ln>
          <a:effectLst/>
        </p:spPr>
        <p:txBody>
          <a:bodyPr wrap="none" anchor="ctr"/>
          <a:lstStyle/>
          <a:p>
            <a:endParaRPr lang="zh-CN" altLang="en-US"/>
          </a:p>
        </p:txBody>
      </p:sp>
      <p:graphicFrame>
        <p:nvGraphicFramePr>
          <p:cNvPr id="45142" name="Object 86"/>
          <p:cNvGraphicFramePr>
            <a:graphicFrameLocks noChangeAspect="1"/>
          </p:cNvGraphicFramePr>
          <p:nvPr/>
        </p:nvGraphicFramePr>
        <p:xfrm>
          <a:off x="2286000" y="2851150"/>
          <a:ext cx="320675" cy="398463"/>
        </p:xfrm>
        <a:graphic>
          <a:graphicData uri="http://schemas.openxmlformats.org/presentationml/2006/ole">
            <p:oleObj spid="_x0000_s16387" name="公式" r:id="rId7" imgW="17748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139"/>
                                        </p:tgtEl>
                                        <p:attrNameLst>
                                          <p:attrName>style.visibility</p:attrName>
                                        </p:attrNameLst>
                                      </p:cBhvr>
                                      <p:to>
                                        <p:strVal val="visible"/>
                                      </p:to>
                                    </p:set>
                                    <p:animEffect transition="in" filter="blinds(horizontal)">
                                      <p:cBhvr>
                                        <p:cTn id="7" dur="500"/>
                                        <p:tgtEl>
                                          <p:spTgt spid="4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3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灯片编号占位符 1"/>
          <p:cNvSpPr>
            <a:spLocks noGrp="1"/>
          </p:cNvSpPr>
          <p:nvPr>
            <p:ph type="sldNum" sz="quarter" idx="10"/>
          </p:nvPr>
        </p:nvSpPr>
        <p:spPr/>
        <p:txBody>
          <a:bodyPr/>
          <a:lstStyle/>
          <a:p>
            <a:fld id="{87E2D7D4-FB57-4C71-A0CC-1FE19F2338CD}" type="slidenum">
              <a:rPr lang="en-US" altLang="zh-CN"/>
              <a:pPr/>
              <a:t>22</a:t>
            </a:fld>
            <a:endParaRPr lang="en-US" altLang="zh-CN"/>
          </a:p>
        </p:txBody>
      </p:sp>
      <p:grpSp>
        <p:nvGrpSpPr>
          <p:cNvPr id="2" name="Group 2"/>
          <p:cNvGrpSpPr>
            <a:grpSpLocks/>
          </p:cNvGrpSpPr>
          <p:nvPr/>
        </p:nvGrpSpPr>
        <p:grpSpPr bwMode="auto">
          <a:xfrm>
            <a:off x="533400" y="609600"/>
            <a:ext cx="2286000" cy="1066800"/>
            <a:chOff x="288" y="528"/>
            <a:chExt cx="1440" cy="672"/>
          </a:xfrm>
        </p:grpSpPr>
        <p:sp>
          <p:nvSpPr>
            <p:cNvPr id="37891" name="AutoShape 3"/>
            <p:cNvSpPr>
              <a:spLocks noChangeArrowheads="1"/>
            </p:cNvSpPr>
            <p:nvPr/>
          </p:nvSpPr>
          <p:spPr bwMode="auto">
            <a:xfrm>
              <a:off x="288" y="528"/>
              <a:ext cx="1056" cy="672"/>
            </a:xfrm>
            <a:prstGeom prst="irregularSeal1">
              <a:avLst/>
            </a:prstGeom>
            <a:solidFill>
              <a:srgbClr val="FFE1FF"/>
            </a:solidFill>
            <a:ln w="19050">
              <a:solidFill>
                <a:srgbClr val="FF0000"/>
              </a:solidFill>
              <a:miter lim="800000"/>
              <a:headEnd/>
              <a:tailEnd/>
            </a:ln>
            <a:effectLst/>
          </p:spPr>
          <p:txBody>
            <a:bodyPr wrap="none" anchor="ctr"/>
            <a:lstStyle/>
            <a:p>
              <a:endParaRPr lang="zh-CN" altLang="en-US"/>
            </a:p>
          </p:txBody>
        </p:sp>
        <p:sp>
          <p:nvSpPr>
            <p:cNvPr id="37892" name="Text Box 4"/>
            <p:cNvSpPr txBox="1">
              <a:spLocks noChangeArrowheads="1"/>
            </p:cNvSpPr>
            <p:nvPr/>
          </p:nvSpPr>
          <p:spPr bwMode="auto">
            <a:xfrm>
              <a:off x="528" y="672"/>
              <a:ext cx="1200"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1C1C1C"/>
                  </a:solidFill>
                  <a:latin typeface="Times New Roman" pitchFamily="18" charset="0"/>
                </a:rPr>
                <a:t>注意</a:t>
              </a:r>
            </a:p>
          </p:txBody>
        </p:sp>
      </p:grpSp>
      <p:sp>
        <p:nvSpPr>
          <p:cNvPr id="37893" name="Text Box 5"/>
          <p:cNvSpPr txBox="1">
            <a:spLocks noChangeArrowheads="1"/>
          </p:cNvSpPr>
          <p:nvPr/>
        </p:nvSpPr>
        <p:spPr bwMode="auto">
          <a:xfrm>
            <a:off x="609600" y="898525"/>
            <a:ext cx="8229600" cy="18446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solidFill>
                  <a:srgbClr val="1C1C1C"/>
                </a:solidFill>
                <a:latin typeface="Times New Roman" pitchFamily="18" charset="0"/>
              </a:rPr>
              <a:t>                 </a:t>
            </a:r>
            <a:r>
              <a:rPr lang="zh-CN" altLang="en-US" sz="3200" b="1">
                <a:solidFill>
                  <a:srgbClr val="1C1C1C"/>
                </a:solidFill>
                <a:latin typeface="Times New Roman" pitchFamily="18" charset="0"/>
              </a:rPr>
              <a:t>对于一般的光学玻璃 </a:t>
            </a:r>
            <a:r>
              <a:rPr lang="en-US" altLang="zh-CN" sz="3200" b="1">
                <a:solidFill>
                  <a:srgbClr val="1C1C1C"/>
                </a:solidFill>
                <a:latin typeface="宋体" charset="-122"/>
              </a:rPr>
              <a:t>,</a:t>
            </a:r>
            <a:r>
              <a:rPr lang="en-US" altLang="zh-CN" sz="3200" b="1">
                <a:solidFill>
                  <a:srgbClr val="1C1C1C"/>
                </a:solidFill>
                <a:latin typeface="Times New Roman" pitchFamily="18" charset="0"/>
              </a:rPr>
              <a:t>  </a:t>
            </a:r>
            <a:r>
              <a:rPr lang="zh-CN" altLang="en-US" sz="3200" b="1">
                <a:solidFill>
                  <a:srgbClr val="1C1C1C"/>
                </a:solidFill>
                <a:latin typeface="Times New Roman" pitchFamily="18" charset="0"/>
              </a:rPr>
              <a:t>反射光的强度约占入射光强度的</a:t>
            </a:r>
            <a:r>
              <a:rPr lang="en-US" altLang="zh-CN" sz="3200">
                <a:solidFill>
                  <a:srgbClr val="1C1C1C"/>
                </a:solidFill>
                <a:latin typeface="Times New Roman" pitchFamily="18" charset="0"/>
              </a:rPr>
              <a:t>7.5%</a:t>
            </a:r>
            <a:r>
              <a:rPr lang="en-US" altLang="zh-CN" sz="3200" b="1">
                <a:solidFill>
                  <a:srgbClr val="1C1C1C"/>
                </a:solidFill>
                <a:latin typeface="Times New Roman" pitchFamily="18" charset="0"/>
              </a:rPr>
              <a:t> </a:t>
            </a:r>
            <a:r>
              <a:rPr lang="en-US" altLang="zh-CN" sz="3200" b="1">
                <a:solidFill>
                  <a:srgbClr val="1C1C1C"/>
                </a:solidFill>
                <a:latin typeface="宋体" charset="-122"/>
              </a:rPr>
              <a:t>,</a:t>
            </a:r>
            <a:r>
              <a:rPr lang="en-US" altLang="zh-CN" sz="3200" b="1">
                <a:solidFill>
                  <a:srgbClr val="1C1C1C"/>
                </a:solidFill>
                <a:latin typeface="Times New Roman" pitchFamily="18" charset="0"/>
              </a:rPr>
              <a:t> </a:t>
            </a:r>
            <a:r>
              <a:rPr lang="zh-CN" altLang="en-US" sz="3200" b="1">
                <a:solidFill>
                  <a:srgbClr val="1C1C1C"/>
                </a:solidFill>
                <a:latin typeface="Times New Roman" pitchFamily="18" charset="0"/>
              </a:rPr>
              <a:t>大部分光将透过玻璃</a:t>
            </a:r>
            <a:r>
              <a:rPr lang="en-US" altLang="zh-CN" sz="3200" b="1">
                <a:solidFill>
                  <a:srgbClr val="1C1C1C"/>
                </a:solidFill>
                <a:latin typeface="Times New Roman" pitchFamily="18" charset="0"/>
              </a:rPr>
              <a:t>.</a:t>
            </a:r>
          </a:p>
        </p:txBody>
      </p:sp>
      <p:grpSp>
        <p:nvGrpSpPr>
          <p:cNvPr id="3" name="Group 6"/>
          <p:cNvGrpSpPr>
            <a:grpSpLocks/>
          </p:cNvGrpSpPr>
          <p:nvPr/>
        </p:nvGrpSpPr>
        <p:grpSpPr bwMode="auto">
          <a:xfrm>
            <a:off x="914400" y="2895600"/>
            <a:ext cx="7391400" cy="3276600"/>
            <a:chOff x="480" y="1584"/>
            <a:chExt cx="4800" cy="2400"/>
          </a:xfrm>
        </p:grpSpPr>
        <p:grpSp>
          <p:nvGrpSpPr>
            <p:cNvPr id="4" name="Group 7"/>
            <p:cNvGrpSpPr>
              <a:grpSpLocks/>
            </p:cNvGrpSpPr>
            <p:nvPr/>
          </p:nvGrpSpPr>
          <p:grpSpPr bwMode="auto">
            <a:xfrm>
              <a:off x="480" y="1584"/>
              <a:ext cx="4800" cy="2400"/>
              <a:chOff x="480" y="1584"/>
              <a:chExt cx="4800" cy="2400"/>
            </a:xfrm>
          </p:grpSpPr>
          <p:sp>
            <p:nvSpPr>
              <p:cNvPr id="37896" name="Rectangle 8"/>
              <p:cNvSpPr>
                <a:spLocks noChangeArrowheads="1"/>
              </p:cNvSpPr>
              <p:nvPr/>
            </p:nvSpPr>
            <p:spPr bwMode="auto">
              <a:xfrm>
                <a:off x="480" y="1584"/>
                <a:ext cx="4800" cy="24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7897" name="Text Box 9"/>
              <p:cNvSpPr txBox="1">
                <a:spLocks noChangeArrowheads="1"/>
              </p:cNvSpPr>
              <p:nvPr/>
            </p:nvSpPr>
            <p:spPr bwMode="auto">
              <a:xfrm>
                <a:off x="960" y="1584"/>
                <a:ext cx="3840" cy="431"/>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spAutoFit/>
              </a:bodyPr>
              <a:lstStyle/>
              <a:p>
                <a:pPr algn="ctr">
                  <a:spcBef>
                    <a:spcPct val="50000"/>
                  </a:spcBef>
                </a:pPr>
                <a:r>
                  <a:rPr lang="zh-CN" altLang="en-US" sz="3200" b="1">
                    <a:solidFill>
                      <a:srgbClr val="1C1C1C"/>
                    </a:solidFill>
                    <a:latin typeface="Times New Roman" pitchFamily="18" charset="0"/>
                  </a:rPr>
                  <a:t>利用</a:t>
                </a:r>
                <a:r>
                  <a:rPr lang="zh-CN" altLang="en-US" sz="3200" b="1">
                    <a:solidFill>
                      <a:srgbClr val="CC0000"/>
                    </a:solidFill>
                    <a:latin typeface="Times New Roman" pitchFamily="18" charset="0"/>
                  </a:rPr>
                  <a:t>玻璃片堆</a:t>
                </a:r>
                <a:r>
                  <a:rPr lang="zh-CN" altLang="en-US" sz="3200" b="1">
                    <a:solidFill>
                      <a:srgbClr val="1C1C1C"/>
                    </a:solidFill>
                    <a:latin typeface="Times New Roman" pitchFamily="18" charset="0"/>
                  </a:rPr>
                  <a:t>产生</a:t>
                </a:r>
                <a:r>
                  <a:rPr lang="zh-CN" altLang="en-US" sz="3200" b="1">
                    <a:solidFill>
                      <a:srgbClr val="CC0000"/>
                    </a:solidFill>
                    <a:latin typeface="Times New Roman" pitchFamily="18" charset="0"/>
                  </a:rPr>
                  <a:t>线</a:t>
                </a:r>
                <a:r>
                  <a:rPr lang="zh-CN" altLang="en-US" sz="3200" b="1">
                    <a:solidFill>
                      <a:srgbClr val="1C1C1C"/>
                    </a:solidFill>
                    <a:latin typeface="Times New Roman" pitchFamily="18" charset="0"/>
                  </a:rPr>
                  <a:t>偏振光</a:t>
                </a:r>
              </a:p>
            </p:txBody>
          </p:sp>
          <p:sp>
            <p:nvSpPr>
              <p:cNvPr id="37898" name="Line 10"/>
              <p:cNvSpPr>
                <a:spLocks noChangeShapeType="1"/>
              </p:cNvSpPr>
              <p:nvPr/>
            </p:nvSpPr>
            <p:spPr bwMode="auto">
              <a:xfrm>
                <a:off x="1056" y="2208"/>
                <a:ext cx="864" cy="432"/>
              </a:xfrm>
              <a:prstGeom prst="line">
                <a:avLst/>
              </a:prstGeom>
              <a:noFill/>
              <a:ln w="19050">
                <a:solidFill>
                  <a:srgbClr val="0000FF"/>
                </a:solidFill>
                <a:round/>
                <a:headEnd/>
                <a:tailEnd type="triangle" w="sm" len="lg"/>
              </a:ln>
              <a:effectLst/>
            </p:spPr>
            <p:txBody>
              <a:bodyPr wrap="none"/>
              <a:lstStyle/>
              <a:p>
                <a:endParaRPr lang="zh-CN" altLang="en-US"/>
              </a:p>
            </p:txBody>
          </p:sp>
          <p:sp>
            <p:nvSpPr>
              <p:cNvPr id="37899" name="Line 11"/>
              <p:cNvSpPr>
                <a:spLocks noChangeShapeType="1"/>
              </p:cNvSpPr>
              <p:nvPr/>
            </p:nvSpPr>
            <p:spPr bwMode="auto">
              <a:xfrm>
                <a:off x="1920" y="2016"/>
                <a:ext cx="0" cy="960"/>
              </a:xfrm>
              <a:prstGeom prst="line">
                <a:avLst/>
              </a:prstGeom>
              <a:noFill/>
              <a:ln w="19050">
                <a:solidFill>
                  <a:srgbClr val="000000"/>
                </a:solidFill>
                <a:prstDash val="dash"/>
                <a:round/>
                <a:headEnd/>
                <a:tailEnd/>
              </a:ln>
              <a:effectLst/>
            </p:spPr>
            <p:txBody>
              <a:bodyPr wrap="none"/>
              <a:lstStyle/>
              <a:p>
                <a:endParaRPr lang="zh-CN" altLang="en-US"/>
              </a:p>
            </p:txBody>
          </p:sp>
          <p:sp>
            <p:nvSpPr>
              <p:cNvPr id="37900" name="Line 12"/>
              <p:cNvSpPr>
                <a:spLocks noChangeShapeType="1"/>
              </p:cNvSpPr>
              <p:nvPr/>
            </p:nvSpPr>
            <p:spPr bwMode="auto">
              <a:xfrm flipH="1">
                <a:off x="1248" y="2256"/>
                <a:ext cx="96" cy="144"/>
              </a:xfrm>
              <a:prstGeom prst="line">
                <a:avLst/>
              </a:prstGeom>
              <a:noFill/>
              <a:ln w="19050">
                <a:solidFill>
                  <a:srgbClr val="0000FF"/>
                </a:solidFill>
                <a:round/>
                <a:headEnd/>
                <a:tailEnd/>
              </a:ln>
              <a:effectLst/>
            </p:spPr>
            <p:txBody>
              <a:bodyPr wrap="none"/>
              <a:lstStyle/>
              <a:p>
                <a:endParaRPr lang="zh-CN" altLang="en-US"/>
              </a:p>
            </p:txBody>
          </p:sp>
          <p:sp>
            <p:nvSpPr>
              <p:cNvPr id="37901" name="Line 13"/>
              <p:cNvSpPr>
                <a:spLocks noChangeShapeType="1"/>
              </p:cNvSpPr>
              <p:nvPr/>
            </p:nvSpPr>
            <p:spPr bwMode="auto">
              <a:xfrm flipH="1">
                <a:off x="1440" y="2352"/>
                <a:ext cx="96" cy="144"/>
              </a:xfrm>
              <a:prstGeom prst="line">
                <a:avLst/>
              </a:prstGeom>
              <a:noFill/>
              <a:ln w="19050">
                <a:solidFill>
                  <a:srgbClr val="0000FF"/>
                </a:solidFill>
                <a:round/>
                <a:headEnd/>
                <a:tailEnd/>
              </a:ln>
              <a:effectLst/>
            </p:spPr>
            <p:txBody>
              <a:bodyPr wrap="none"/>
              <a:lstStyle/>
              <a:p>
                <a:endParaRPr lang="zh-CN" altLang="en-US"/>
              </a:p>
            </p:txBody>
          </p:sp>
          <p:sp>
            <p:nvSpPr>
              <p:cNvPr id="37902" name="Line 14"/>
              <p:cNvSpPr>
                <a:spLocks noChangeShapeType="1"/>
              </p:cNvSpPr>
              <p:nvPr/>
            </p:nvSpPr>
            <p:spPr bwMode="auto">
              <a:xfrm flipH="1">
                <a:off x="1895" y="2688"/>
                <a:ext cx="144" cy="96"/>
              </a:xfrm>
              <a:prstGeom prst="line">
                <a:avLst/>
              </a:prstGeom>
              <a:noFill/>
              <a:ln w="19050">
                <a:solidFill>
                  <a:srgbClr val="0000FF"/>
                </a:solidFill>
                <a:round/>
                <a:headEnd/>
                <a:tailEnd/>
              </a:ln>
              <a:effectLst/>
            </p:spPr>
            <p:txBody>
              <a:bodyPr wrap="none"/>
              <a:lstStyle/>
              <a:p>
                <a:endParaRPr lang="zh-CN" altLang="en-US"/>
              </a:p>
            </p:txBody>
          </p:sp>
          <p:sp>
            <p:nvSpPr>
              <p:cNvPr id="37903" name="Line 15"/>
              <p:cNvSpPr>
                <a:spLocks noChangeShapeType="1"/>
              </p:cNvSpPr>
              <p:nvPr/>
            </p:nvSpPr>
            <p:spPr bwMode="auto">
              <a:xfrm flipH="1">
                <a:off x="1632" y="2448"/>
                <a:ext cx="96" cy="144"/>
              </a:xfrm>
              <a:prstGeom prst="line">
                <a:avLst/>
              </a:prstGeom>
              <a:noFill/>
              <a:ln w="19050">
                <a:solidFill>
                  <a:srgbClr val="0000FF"/>
                </a:solidFill>
                <a:round/>
                <a:headEnd/>
                <a:tailEnd/>
              </a:ln>
              <a:effectLst/>
            </p:spPr>
            <p:txBody>
              <a:bodyPr wrap="none"/>
              <a:lstStyle/>
              <a:p>
                <a:endParaRPr lang="zh-CN" altLang="en-US"/>
              </a:p>
            </p:txBody>
          </p:sp>
          <p:sp>
            <p:nvSpPr>
              <p:cNvPr id="37904" name="Oval 16"/>
              <p:cNvSpPr>
                <a:spLocks noChangeArrowheads="1"/>
              </p:cNvSpPr>
              <p:nvPr/>
            </p:nvSpPr>
            <p:spPr bwMode="auto">
              <a:xfrm>
                <a:off x="1344" y="2352"/>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05" name="Oval 17"/>
              <p:cNvSpPr>
                <a:spLocks noChangeArrowheads="1"/>
              </p:cNvSpPr>
              <p:nvPr/>
            </p:nvSpPr>
            <p:spPr bwMode="auto">
              <a:xfrm>
                <a:off x="1536" y="2448"/>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06" name="Oval 18"/>
              <p:cNvSpPr>
                <a:spLocks noChangeArrowheads="1"/>
              </p:cNvSpPr>
              <p:nvPr/>
            </p:nvSpPr>
            <p:spPr bwMode="auto">
              <a:xfrm>
                <a:off x="1152" y="2256"/>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grpSp>
            <p:nvGrpSpPr>
              <p:cNvPr id="5" name="Group 19"/>
              <p:cNvGrpSpPr>
                <a:grpSpLocks/>
              </p:cNvGrpSpPr>
              <p:nvPr/>
            </p:nvGrpSpPr>
            <p:grpSpPr bwMode="auto">
              <a:xfrm>
                <a:off x="1920" y="2256"/>
                <a:ext cx="816" cy="384"/>
                <a:chOff x="3312" y="1296"/>
                <a:chExt cx="816" cy="384"/>
              </a:xfrm>
            </p:grpSpPr>
            <p:sp>
              <p:nvSpPr>
                <p:cNvPr id="37908" name="Line 20"/>
                <p:cNvSpPr>
                  <a:spLocks noChangeShapeType="1"/>
                </p:cNvSpPr>
                <p:nvPr/>
              </p:nvSpPr>
              <p:spPr bwMode="auto">
                <a:xfrm flipV="1">
                  <a:off x="3312" y="1296"/>
                  <a:ext cx="816" cy="384"/>
                </a:xfrm>
                <a:prstGeom prst="line">
                  <a:avLst/>
                </a:prstGeom>
                <a:noFill/>
                <a:ln w="19050">
                  <a:solidFill>
                    <a:srgbClr val="0000FF"/>
                  </a:solidFill>
                  <a:round/>
                  <a:headEnd/>
                  <a:tailEnd type="triangle" w="sm" len="lg"/>
                </a:ln>
                <a:effectLst/>
              </p:spPr>
              <p:txBody>
                <a:bodyPr wrap="none"/>
                <a:lstStyle/>
                <a:p>
                  <a:endParaRPr lang="zh-CN" altLang="en-US"/>
                </a:p>
              </p:txBody>
            </p:sp>
            <p:sp>
              <p:nvSpPr>
                <p:cNvPr id="37909" name="Oval 21"/>
                <p:cNvSpPr>
                  <a:spLocks noChangeArrowheads="1"/>
                </p:cNvSpPr>
                <p:nvPr/>
              </p:nvSpPr>
              <p:spPr bwMode="auto">
                <a:xfrm>
                  <a:off x="3648" y="1488"/>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10" name="Oval 22"/>
                <p:cNvSpPr>
                  <a:spLocks noChangeArrowheads="1"/>
                </p:cNvSpPr>
                <p:nvPr/>
              </p:nvSpPr>
              <p:spPr bwMode="auto">
                <a:xfrm>
                  <a:off x="3456" y="1584"/>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11" name="Oval 23"/>
                <p:cNvSpPr>
                  <a:spLocks noChangeArrowheads="1"/>
                </p:cNvSpPr>
                <p:nvPr/>
              </p:nvSpPr>
              <p:spPr bwMode="auto">
                <a:xfrm>
                  <a:off x="3840" y="1392"/>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grpSp>
          <p:sp>
            <p:nvSpPr>
              <p:cNvPr id="37912" name="Line 24"/>
              <p:cNvSpPr>
                <a:spLocks noChangeShapeType="1"/>
              </p:cNvSpPr>
              <p:nvPr/>
            </p:nvSpPr>
            <p:spPr bwMode="auto">
              <a:xfrm>
                <a:off x="1920" y="2640"/>
                <a:ext cx="192" cy="384"/>
              </a:xfrm>
              <a:prstGeom prst="line">
                <a:avLst/>
              </a:prstGeom>
              <a:noFill/>
              <a:ln w="29845">
                <a:solidFill>
                  <a:srgbClr val="0000FF"/>
                </a:solidFill>
                <a:round/>
                <a:headEnd/>
                <a:tailEnd/>
              </a:ln>
              <a:effectLst/>
            </p:spPr>
            <p:txBody>
              <a:bodyPr wrap="none"/>
              <a:lstStyle/>
              <a:p>
                <a:endParaRPr lang="zh-CN" altLang="en-US"/>
              </a:p>
            </p:txBody>
          </p:sp>
          <p:sp>
            <p:nvSpPr>
              <p:cNvPr id="37913" name="Line 25"/>
              <p:cNvSpPr>
                <a:spLocks noChangeShapeType="1"/>
              </p:cNvSpPr>
              <p:nvPr/>
            </p:nvSpPr>
            <p:spPr bwMode="auto">
              <a:xfrm flipH="1">
                <a:off x="1968" y="2832"/>
                <a:ext cx="144" cy="96"/>
              </a:xfrm>
              <a:prstGeom prst="line">
                <a:avLst/>
              </a:prstGeom>
              <a:noFill/>
              <a:ln w="19050">
                <a:solidFill>
                  <a:srgbClr val="0000FF"/>
                </a:solidFill>
                <a:round/>
                <a:headEnd/>
                <a:tailEnd/>
              </a:ln>
              <a:effectLst/>
            </p:spPr>
            <p:txBody>
              <a:bodyPr wrap="none"/>
              <a:lstStyle/>
              <a:p>
                <a:endParaRPr lang="zh-CN" altLang="en-US"/>
              </a:p>
            </p:txBody>
          </p:sp>
          <p:grpSp>
            <p:nvGrpSpPr>
              <p:cNvPr id="6" name="Group 26"/>
              <p:cNvGrpSpPr>
                <a:grpSpLocks/>
              </p:cNvGrpSpPr>
              <p:nvPr/>
            </p:nvGrpSpPr>
            <p:grpSpPr bwMode="auto">
              <a:xfrm>
                <a:off x="2304" y="2256"/>
                <a:ext cx="816" cy="384"/>
                <a:chOff x="3312" y="1296"/>
                <a:chExt cx="816" cy="384"/>
              </a:xfrm>
            </p:grpSpPr>
            <p:sp>
              <p:nvSpPr>
                <p:cNvPr id="37915" name="Line 27"/>
                <p:cNvSpPr>
                  <a:spLocks noChangeShapeType="1"/>
                </p:cNvSpPr>
                <p:nvPr/>
              </p:nvSpPr>
              <p:spPr bwMode="auto">
                <a:xfrm flipV="1">
                  <a:off x="3312" y="1296"/>
                  <a:ext cx="816" cy="384"/>
                </a:xfrm>
                <a:prstGeom prst="line">
                  <a:avLst/>
                </a:prstGeom>
                <a:noFill/>
                <a:ln w="19050">
                  <a:solidFill>
                    <a:srgbClr val="0000FF"/>
                  </a:solidFill>
                  <a:round/>
                  <a:headEnd/>
                  <a:tailEnd type="triangle" w="sm" len="lg"/>
                </a:ln>
                <a:effectLst/>
              </p:spPr>
              <p:txBody>
                <a:bodyPr wrap="none"/>
                <a:lstStyle/>
                <a:p>
                  <a:endParaRPr lang="zh-CN" altLang="en-US"/>
                </a:p>
              </p:txBody>
            </p:sp>
            <p:sp>
              <p:nvSpPr>
                <p:cNvPr id="37916" name="Oval 28"/>
                <p:cNvSpPr>
                  <a:spLocks noChangeArrowheads="1"/>
                </p:cNvSpPr>
                <p:nvPr/>
              </p:nvSpPr>
              <p:spPr bwMode="auto">
                <a:xfrm>
                  <a:off x="3648" y="1488"/>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17" name="Oval 29"/>
                <p:cNvSpPr>
                  <a:spLocks noChangeArrowheads="1"/>
                </p:cNvSpPr>
                <p:nvPr/>
              </p:nvSpPr>
              <p:spPr bwMode="auto">
                <a:xfrm>
                  <a:off x="3456" y="1584"/>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18" name="Oval 30"/>
                <p:cNvSpPr>
                  <a:spLocks noChangeArrowheads="1"/>
                </p:cNvSpPr>
                <p:nvPr/>
              </p:nvSpPr>
              <p:spPr bwMode="auto">
                <a:xfrm>
                  <a:off x="3840" y="1392"/>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grpSp>
          <p:sp>
            <p:nvSpPr>
              <p:cNvPr id="37919" name="Line 31"/>
              <p:cNvSpPr>
                <a:spLocks noChangeShapeType="1"/>
              </p:cNvSpPr>
              <p:nvPr/>
            </p:nvSpPr>
            <p:spPr bwMode="auto">
              <a:xfrm flipV="1">
                <a:off x="2544" y="3024"/>
                <a:ext cx="432" cy="192"/>
              </a:xfrm>
              <a:prstGeom prst="line">
                <a:avLst/>
              </a:prstGeom>
              <a:noFill/>
              <a:ln w="19050">
                <a:solidFill>
                  <a:srgbClr val="0000FF"/>
                </a:solidFill>
                <a:round/>
                <a:headEnd/>
                <a:tailEnd/>
              </a:ln>
              <a:effectLst/>
            </p:spPr>
            <p:txBody>
              <a:bodyPr wrap="none"/>
              <a:lstStyle/>
              <a:p>
                <a:endParaRPr lang="zh-CN" altLang="en-US"/>
              </a:p>
            </p:txBody>
          </p:sp>
          <p:grpSp>
            <p:nvGrpSpPr>
              <p:cNvPr id="7" name="Group 32"/>
              <p:cNvGrpSpPr>
                <a:grpSpLocks/>
              </p:cNvGrpSpPr>
              <p:nvPr/>
            </p:nvGrpSpPr>
            <p:grpSpPr bwMode="auto">
              <a:xfrm>
                <a:off x="3168" y="2256"/>
                <a:ext cx="816" cy="384"/>
                <a:chOff x="3312" y="1296"/>
                <a:chExt cx="816" cy="384"/>
              </a:xfrm>
            </p:grpSpPr>
            <p:sp>
              <p:nvSpPr>
                <p:cNvPr id="37921" name="Line 33"/>
                <p:cNvSpPr>
                  <a:spLocks noChangeShapeType="1"/>
                </p:cNvSpPr>
                <p:nvPr/>
              </p:nvSpPr>
              <p:spPr bwMode="auto">
                <a:xfrm flipV="1">
                  <a:off x="3312" y="1296"/>
                  <a:ext cx="816" cy="384"/>
                </a:xfrm>
                <a:prstGeom prst="line">
                  <a:avLst/>
                </a:prstGeom>
                <a:noFill/>
                <a:ln w="19050">
                  <a:solidFill>
                    <a:srgbClr val="0000FF"/>
                  </a:solidFill>
                  <a:round/>
                  <a:headEnd/>
                  <a:tailEnd type="triangle" w="sm" len="lg"/>
                </a:ln>
                <a:effectLst/>
              </p:spPr>
              <p:txBody>
                <a:bodyPr wrap="none"/>
                <a:lstStyle/>
                <a:p>
                  <a:endParaRPr lang="zh-CN" altLang="en-US"/>
                </a:p>
              </p:txBody>
            </p:sp>
            <p:sp>
              <p:nvSpPr>
                <p:cNvPr id="37922" name="Oval 34"/>
                <p:cNvSpPr>
                  <a:spLocks noChangeArrowheads="1"/>
                </p:cNvSpPr>
                <p:nvPr/>
              </p:nvSpPr>
              <p:spPr bwMode="auto">
                <a:xfrm>
                  <a:off x="3648" y="1488"/>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23" name="Oval 35"/>
                <p:cNvSpPr>
                  <a:spLocks noChangeArrowheads="1"/>
                </p:cNvSpPr>
                <p:nvPr/>
              </p:nvSpPr>
              <p:spPr bwMode="auto">
                <a:xfrm>
                  <a:off x="3456" y="1584"/>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24" name="Oval 36"/>
                <p:cNvSpPr>
                  <a:spLocks noChangeArrowheads="1"/>
                </p:cNvSpPr>
                <p:nvPr/>
              </p:nvSpPr>
              <p:spPr bwMode="auto">
                <a:xfrm>
                  <a:off x="3840" y="1392"/>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grpSp>
          <p:sp>
            <p:nvSpPr>
              <p:cNvPr id="37925" name="Line 37"/>
              <p:cNvSpPr>
                <a:spLocks noChangeShapeType="1"/>
              </p:cNvSpPr>
              <p:nvPr/>
            </p:nvSpPr>
            <p:spPr bwMode="auto">
              <a:xfrm>
                <a:off x="2544" y="3216"/>
                <a:ext cx="192" cy="384"/>
              </a:xfrm>
              <a:prstGeom prst="line">
                <a:avLst/>
              </a:prstGeom>
              <a:noFill/>
              <a:ln w="29845">
                <a:solidFill>
                  <a:srgbClr val="0000FF"/>
                </a:solidFill>
                <a:round/>
                <a:headEnd/>
                <a:tailEnd/>
              </a:ln>
              <a:effectLst/>
            </p:spPr>
            <p:txBody>
              <a:bodyPr wrap="none"/>
              <a:lstStyle/>
              <a:p>
                <a:endParaRPr lang="zh-CN" altLang="en-US"/>
              </a:p>
            </p:txBody>
          </p:sp>
          <p:sp>
            <p:nvSpPr>
              <p:cNvPr id="37926" name="Line 38"/>
              <p:cNvSpPr>
                <a:spLocks noChangeShapeType="1"/>
              </p:cNvSpPr>
              <p:nvPr/>
            </p:nvSpPr>
            <p:spPr bwMode="auto">
              <a:xfrm flipV="1">
                <a:off x="2736" y="3216"/>
                <a:ext cx="192" cy="384"/>
              </a:xfrm>
              <a:prstGeom prst="line">
                <a:avLst/>
              </a:prstGeom>
              <a:noFill/>
              <a:ln w="29845">
                <a:solidFill>
                  <a:srgbClr val="0000FF"/>
                </a:solidFill>
                <a:round/>
                <a:headEnd/>
                <a:tailEnd/>
              </a:ln>
              <a:effectLst/>
            </p:spPr>
            <p:txBody>
              <a:bodyPr wrap="none"/>
              <a:lstStyle/>
              <a:p>
                <a:endParaRPr lang="zh-CN" altLang="en-US"/>
              </a:p>
            </p:txBody>
          </p:sp>
          <p:sp>
            <p:nvSpPr>
              <p:cNvPr id="37927" name="Oval 39"/>
              <p:cNvSpPr>
                <a:spLocks noChangeArrowheads="1"/>
              </p:cNvSpPr>
              <p:nvPr/>
            </p:nvSpPr>
            <p:spPr bwMode="auto">
              <a:xfrm>
                <a:off x="1968" y="2777"/>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28" name="Oval 40"/>
              <p:cNvSpPr>
                <a:spLocks noChangeArrowheads="1"/>
              </p:cNvSpPr>
              <p:nvPr/>
            </p:nvSpPr>
            <p:spPr bwMode="auto">
              <a:xfrm>
                <a:off x="2840" y="3293"/>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29" name="Line 41"/>
              <p:cNvSpPr>
                <a:spLocks noChangeShapeType="1"/>
              </p:cNvSpPr>
              <p:nvPr/>
            </p:nvSpPr>
            <p:spPr bwMode="auto">
              <a:xfrm flipV="1">
                <a:off x="2928" y="3024"/>
                <a:ext cx="432" cy="192"/>
              </a:xfrm>
              <a:prstGeom prst="line">
                <a:avLst/>
              </a:prstGeom>
              <a:noFill/>
              <a:ln w="19050">
                <a:solidFill>
                  <a:srgbClr val="0000FF"/>
                </a:solidFill>
                <a:round/>
                <a:headEnd/>
                <a:tailEnd/>
              </a:ln>
              <a:effectLst/>
            </p:spPr>
            <p:txBody>
              <a:bodyPr wrap="none"/>
              <a:lstStyle/>
              <a:p>
                <a:endParaRPr lang="zh-CN" altLang="en-US"/>
              </a:p>
            </p:txBody>
          </p:sp>
          <p:grpSp>
            <p:nvGrpSpPr>
              <p:cNvPr id="8" name="Group 42"/>
              <p:cNvGrpSpPr>
                <a:grpSpLocks/>
              </p:cNvGrpSpPr>
              <p:nvPr/>
            </p:nvGrpSpPr>
            <p:grpSpPr bwMode="auto">
              <a:xfrm>
                <a:off x="3552" y="2256"/>
                <a:ext cx="816" cy="384"/>
                <a:chOff x="3312" y="1296"/>
                <a:chExt cx="816" cy="384"/>
              </a:xfrm>
            </p:grpSpPr>
            <p:sp>
              <p:nvSpPr>
                <p:cNvPr id="37931" name="Line 43"/>
                <p:cNvSpPr>
                  <a:spLocks noChangeShapeType="1"/>
                </p:cNvSpPr>
                <p:nvPr/>
              </p:nvSpPr>
              <p:spPr bwMode="auto">
                <a:xfrm flipV="1">
                  <a:off x="3312" y="1296"/>
                  <a:ext cx="816" cy="384"/>
                </a:xfrm>
                <a:prstGeom prst="line">
                  <a:avLst/>
                </a:prstGeom>
                <a:noFill/>
                <a:ln w="19050">
                  <a:solidFill>
                    <a:srgbClr val="0000FF"/>
                  </a:solidFill>
                  <a:round/>
                  <a:headEnd/>
                  <a:tailEnd type="triangle" w="sm" len="lg"/>
                </a:ln>
                <a:effectLst/>
              </p:spPr>
              <p:txBody>
                <a:bodyPr wrap="none"/>
                <a:lstStyle/>
                <a:p>
                  <a:endParaRPr lang="zh-CN" altLang="en-US"/>
                </a:p>
              </p:txBody>
            </p:sp>
            <p:sp>
              <p:nvSpPr>
                <p:cNvPr id="37932" name="Oval 44"/>
                <p:cNvSpPr>
                  <a:spLocks noChangeArrowheads="1"/>
                </p:cNvSpPr>
                <p:nvPr/>
              </p:nvSpPr>
              <p:spPr bwMode="auto">
                <a:xfrm>
                  <a:off x="3648" y="1488"/>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33" name="Oval 45"/>
                <p:cNvSpPr>
                  <a:spLocks noChangeArrowheads="1"/>
                </p:cNvSpPr>
                <p:nvPr/>
              </p:nvSpPr>
              <p:spPr bwMode="auto">
                <a:xfrm>
                  <a:off x="3456" y="1584"/>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7934" name="Oval 46"/>
                <p:cNvSpPr>
                  <a:spLocks noChangeArrowheads="1"/>
                </p:cNvSpPr>
                <p:nvPr/>
              </p:nvSpPr>
              <p:spPr bwMode="auto">
                <a:xfrm>
                  <a:off x="3840" y="1392"/>
                  <a:ext cx="48" cy="4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grpSp>
          <p:sp>
            <p:nvSpPr>
              <p:cNvPr id="37935" name="Line 47"/>
              <p:cNvSpPr>
                <a:spLocks noChangeShapeType="1"/>
              </p:cNvSpPr>
              <p:nvPr/>
            </p:nvSpPr>
            <p:spPr bwMode="auto">
              <a:xfrm>
                <a:off x="2976" y="3024"/>
                <a:ext cx="144" cy="48"/>
              </a:xfrm>
              <a:prstGeom prst="line">
                <a:avLst/>
              </a:prstGeom>
              <a:noFill/>
              <a:ln w="19050">
                <a:solidFill>
                  <a:srgbClr val="0000FF"/>
                </a:solidFill>
                <a:round/>
                <a:headEnd/>
                <a:tailEnd type="triangle" w="sm" len="lg"/>
              </a:ln>
              <a:effectLst/>
            </p:spPr>
            <p:txBody>
              <a:bodyPr wrap="none"/>
              <a:lstStyle/>
              <a:p>
                <a:endParaRPr lang="zh-CN" altLang="en-US"/>
              </a:p>
            </p:txBody>
          </p:sp>
          <p:grpSp>
            <p:nvGrpSpPr>
              <p:cNvPr id="9" name="Group 48"/>
              <p:cNvGrpSpPr>
                <a:grpSpLocks/>
              </p:cNvGrpSpPr>
              <p:nvPr/>
            </p:nvGrpSpPr>
            <p:grpSpPr bwMode="auto">
              <a:xfrm>
                <a:off x="2976" y="2640"/>
                <a:ext cx="192" cy="384"/>
                <a:chOff x="2976" y="2640"/>
                <a:chExt cx="192" cy="384"/>
              </a:xfrm>
            </p:grpSpPr>
            <p:sp>
              <p:nvSpPr>
                <p:cNvPr id="37937" name="Line 49"/>
                <p:cNvSpPr>
                  <a:spLocks noChangeShapeType="1"/>
                </p:cNvSpPr>
                <p:nvPr/>
              </p:nvSpPr>
              <p:spPr bwMode="auto">
                <a:xfrm flipV="1">
                  <a:off x="2976" y="2640"/>
                  <a:ext cx="192" cy="384"/>
                </a:xfrm>
                <a:prstGeom prst="line">
                  <a:avLst/>
                </a:prstGeom>
                <a:noFill/>
                <a:ln w="38100">
                  <a:solidFill>
                    <a:srgbClr val="0000FF"/>
                  </a:solidFill>
                  <a:round/>
                  <a:headEnd/>
                  <a:tailEnd/>
                </a:ln>
                <a:effectLst/>
              </p:spPr>
              <p:txBody>
                <a:bodyPr wrap="none"/>
                <a:lstStyle/>
                <a:p>
                  <a:endParaRPr lang="zh-CN" altLang="en-US"/>
                </a:p>
              </p:txBody>
            </p:sp>
            <p:sp>
              <p:nvSpPr>
                <p:cNvPr id="37938" name="Oval 50"/>
                <p:cNvSpPr>
                  <a:spLocks noChangeArrowheads="1"/>
                </p:cNvSpPr>
                <p:nvPr/>
              </p:nvSpPr>
              <p:spPr bwMode="auto">
                <a:xfrm>
                  <a:off x="3072" y="2729"/>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39" name="Oval 51"/>
                <p:cNvSpPr>
                  <a:spLocks noChangeArrowheads="1"/>
                </p:cNvSpPr>
                <p:nvPr/>
              </p:nvSpPr>
              <p:spPr bwMode="auto">
                <a:xfrm>
                  <a:off x="3008" y="2880"/>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grpSp>
          <p:grpSp>
            <p:nvGrpSpPr>
              <p:cNvPr id="10" name="Group 52"/>
              <p:cNvGrpSpPr>
                <a:grpSpLocks/>
              </p:cNvGrpSpPr>
              <p:nvPr/>
            </p:nvGrpSpPr>
            <p:grpSpPr bwMode="auto">
              <a:xfrm>
                <a:off x="3360" y="2640"/>
                <a:ext cx="192" cy="384"/>
                <a:chOff x="2976" y="2640"/>
                <a:chExt cx="192" cy="384"/>
              </a:xfrm>
            </p:grpSpPr>
            <p:sp>
              <p:nvSpPr>
                <p:cNvPr id="37941" name="Line 53"/>
                <p:cNvSpPr>
                  <a:spLocks noChangeShapeType="1"/>
                </p:cNvSpPr>
                <p:nvPr/>
              </p:nvSpPr>
              <p:spPr bwMode="auto">
                <a:xfrm flipV="1">
                  <a:off x="2976" y="2640"/>
                  <a:ext cx="192" cy="384"/>
                </a:xfrm>
                <a:prstGeom prst="line">
                  <a:avLst/>
                </a:prstGeom>
                <a:noFill/>
                <a:ln w="38100">
                  <a:solidFill>
                    <a:srgbClr val="0000FF"/>
                  </a:solidFill>
                  <a:round/>
                  <a:headEnd/>
                  <a:tailEnd/>
                </a:ln>
                <a:effectLst/>
              </p:spPr>
              <p:txBody>
                <a:bodyPr wrap="none"/>
                <a:lstStyle/>
                <a:p>
                  <a:endParaRPr lang="zh-CN" altLang="en-US"/>
                </a:p>
              </p:txBody>
            </p:sp>
            <p:sp>
              <p:nvSpPr>
                <p:cNvPr id="37942" name="Oval 54"/>
                <p:cNvSpPr>
                  <a:spLocks noChangeArrowheads="1"/>
                </p:cNvSpPr>
                <p:nvPr/>
              </p:nvSpPr>
              <p:spPr bwMode="auto">
                <a:xfrm>
                  <a:off x="3072" y="2729"/>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43" name="Oval 55"/>
                <p:cNvSpPr>
                  <a:spLocks noChangeArrowheads="1"/>
                </p:cNvSpPr>
                <p:nvPr/>
              </p:nvSpPr>
              <p:spPr bwMode="auto">
                <a:xfrm>
                  <a:off x="3008" y="2880"/>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grpSp>
          <p:grpSp>
            <p:nvGrpSpPr>
              <p:cNvPr id="11" name="Group 56"/>
              <p:cNvGrpSpPr>
                <a:grpSpLocks/>
              </p:cNvGrpSpPr>
              <p:nvPr/>
            </p:nvGrpSpPr>
            <p:grpSpPr bwMode="auto">
              <a:xfrm>
                <a:off x="2112" y="2640"/>
                <a:ext cx="192" cy="384"/>
                <a:chOff x="2976" y="2640"/>
                <a:chExt cx="192" cy="384"/>
              </a:xfrm>
            </p:grpSpPr>
            <p:sp>
              <p:nvSpPr>
                <p:cNvPr id="37945" name="Line 57"/>
                <p:cNvSpPr>
                  <a:spLocks noChangeShapeType="1"/>
                </p:cNvSpPr>
                <p:nvPr/>
              </p:nvSpPr>
              <p:spPr bwMode="auto">
                <a:xfrm flipV="1">
                  <a:off x="2976" y="2640"/>
                  <a:ext cx="192" cy="384"/>
                </a:xfrm>
                <a:prstGeom prst="line">
                  <a:avLst/>
                </a:prstGeom>
                <a:noFill/>
                <a:ln w="38100">
                  <a:solidFill>
                    <a:srgbClr val="0000FF"/>
                  </a:solidFill>
                  <a:round/>
                  <a:headEnd/>
                  <a:tailEnd/>
                </a:ln>
                <a:effectLst/>
              </p:spPr>
              <p:txBody>
                <a:bodyPr wrap="none"/>
                <a:lstStyle/>
                <a:p>
                  <a:endParaRPr lang="zh-CN" altLang="en-US"/>
                </a:p>
              </p:txBody>
            </p:sp>
            <p:sp>
              <p:nvSpPr>
                <p:cNvPr id="37946" name="Oval 58"/>
                <p:cNvSpPr>
                  <a:spLocks noChangeArrowheads="1"/>
                </p:cNvSpPr>
                <p:nvPr/>
              </p:nvSpPr>
              <p:spPr bwMode="auto">
                <a:xfrm>
                  <a:off x="3072" y="2729"/>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47" name="Oval 59"/>
                <p:cNvSpPr>
                  <a:spLocks noChangeArrowheads="1"/>
                </p:cNvSpPr>
                <p:nvPr/>
              </p:nvSpPr>
              <p:spPr bwMode="auto">
                <a:xfrm>
                  <a:off x="3008" y="2880"/>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grpSp>
          <p:sp>
            <p:nvSpPr>
              <p:cNvPr id="37948" name="Oval 60"/>
              <p:cNvSpPr>
                <a:spLocks noChangeArrowheads="1"/>
              </p:cNvSpPr>
              <p:nvPr/>
            </p:nvSpPr>
            <p:spPr bwMode="auto">
              <a:xfrm>
                <a:off x="2771" y="3435"/>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49" name="Oval 61"/>
              <p:cNvSpPr>
                <a:spLocks noChangeArrowheads="1"/>
              </p:cNvSpPr>
              <p:nvPr/>
            </p:nvSpPr>
            <p:spPr bwMode="auto">
              <a:xfrm>
                <a:off x="2784" y="3072"/>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50" name="Oval 62"/>
              <p:cNvSpPr>
                <a:spLocks noChangeArrowheads="1"/>
              </p:cNvSpPr>
              <p:nvPr/>
            </p:nvSpPr>
            <p:spPr bwMode="auto">
              <a:xfrm>
                <a:off x="2688" y="3120"/>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51" name="Oval 63"/>
              <p:cNvSpPr>
                <a:spLocks noChangeArrowheads="1"/>
              </p:cNvSpPr>
              <p:nvPr/>
            </p:nvSpPr>
            <p:spPr bwMode="auto">
              <a:xfrm>
                <a:off x="3168" y="3072"/>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52" name="Oval 64"/>
              <p:cNvSpPr>
                <a:spLocks noChangeArrowheads="1"/>
              </p:cNvSpPr>
              <p:nvPr/>
            </p:nvSpPr>
            <p:spPr bwMode="auto">
              <a:xfrm>
                <a:off x="3056" y="3120"/>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53" name="Line 65"/>
              <p:cNvSpPr>
                <a:spLocks noChangeShapeType="1"/>
              </p:cNvSpPr>
              <p:nvPr/>
            </p:nvSpPr>
            <p:spPr bwMode="auto">
              <a:xfrm>
                <a:off x="2304" y="2640"/>
                <a:ext cx="144" cy="192"/>
              </a:xfrm>
              <a:prstGeom prst="line">
                <a:avLst/>
              </a:prstGeom>
              <a:noFill/>
              <a:ln w="28575">
                <a:solidFill>
                  <a:srgbClr val="0000FF"/>
                </a:solidFill>
                <a:round/>
                <a:headEnd/>
                <a:tailEnd type="triangle" w="sm" len="lg"/>
              </a:ln>
              <a:effectLst/>
            </p:spPr>
            <p:txBody>
              <a:bodyPr wrap="none"/>
              <a:lstStyle/>
              <a:p>
                <a:endParaRPr lang="zh-CN" altLang="en-US"/>
              </a:p>
            </p:txBody>
          </p:sp>
          <p:sp>
            <p:nvSpPr>
              <p:cNvPr id="37954" name="Line 66"/>
              <p:cNvSpPr>
                <a:spLocks noChangeShapeType="1"/>
              </p:cNvSpPr>
              <p:nvPr/>
            </p:nvSpPr>
            <p:spPr bwMode="auto">
              <a:xfrm>
                <a:off x="2928" y="3216"/>
                <a:ext cx="144" cy="192"/>
              </a:xfrm>
              <a:prstGeom prst="line">
                <a:avLst/>
              </a:prstGeom>
              <a:noFill/>
              <a:ln w="28575">
                <a:solidFill>
                  <a:srgbClr val="0000FF"/>
                </a:solidFill>
                <a:round/>
                <a:headEnd/>
                <a:tailEnd type="triangle" w="sm" len="lg"/>
              </a:ln>
              <a:effectLst/>
            </p:spPr>
            <p:txBody>
              <a:bodyPr wrap="none"/>
              <a:lstStyle/>
              <a:p>
                <a:endParaRPr lang="zh-CN" altLang="en-US"/>
              </a:p>
            </p:txBody>
          </p:sp>
          <p:sp>
            <p:nvSpPr>
              <p:cNvPr id="37955" name="Line 67"/>
              <p:cNvSpPr>
                <a:spLocks noChangeShapeType="1"/>
              </p:cNvSpPr>
              <p:nvPr/>
            </p:nvSpPr>
            <p:spPr bwMode="auto">
              <a:xfrm>
                <a:off x="3168" y="2640"/>
                <a:ext cx="144" cy="192"/>
              </a:xfrm>
              <a:prstGeom prst="line">
                <a:avLst/>
              </a:prstGeom>
              <a:noFill/>
              <a:ln w="28575">
                <a:solidFill>
                  <a:srgbClr val="0000FF"/>
                </a:solidFill>
                <a:round/>
                <a:headEnd/>
                <a:tailEnd type="triangle" w="sm" len="lg"/>
              </a:ln>
              <a:effectLst/>
            </p:spPr>
            <p:txBody>
              <a:bodyPr wrap="none"/>
              <a:lstStyle/>
              <a:p>
                <a:endParaRPr lang="zh-CN" altLang="en-US"/>
              </a:p>
            </p:txBody>
          </p:sp>
          <p:sp>
            <p:nvSpPr>
              <p:cNvPr id="37956" name="Oval 68"/>
              <p:cNvSpPr>
                <a:spLocks noChangeArrowheads="1"/>
              </p:cNvSpPr>
              <p:nvPr/>
            </p:nvSpPr>
            <p:spPr bwMode="auto">
              <a:xfrm>
                <a:off x="2640" y="3456"/>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grpSp>
            <p:nvGrpSpPr>
              <p:cNvPr id="12" name="Group 69"/>
              <p:cNvGrpSpPr>
                <a:grpSpLocks/>
              </p:cNvGrpSpPr>
              <p:nvPr/>
            </p:nvGrpSpPr>
            <p:grpSpPr bwMode="auto">
              <a:xfrm>
                <a:off x="2112" y="3024"/>
                <a:ext cx="432" cy="192"/>
                <a:chOff x="2112" y="3024"/>
                <a:chExt cx="432" cy="192"/>
              </a:xfrm>
            </p:grpSpPr>
            <p:sp>
              <p:nvSpPr>
                <p:cNvPr id="37958" name="Line 70"/>
                <p:cNvSpPr>
                  <a:spLocks noChangeShapeType="1"/>
                </p:cNvSpPr>
                <p:nvPr/>
              </p:nvSpPr>
              <p:spPr bwMode="auto">
                <a:xfrm>
                  <a:off x="2112" y="3024"/>
                  <a:ext cx="432" cy="192"/>
                </a:xfrm>
                <a:prstGeom prst="line">
                  <a:avLst/>
                </a:prstGeom>
                <a:noFill/>
                <a:ln w="19050">
                  <a:solidFill>
                    <a:srgbClr val="0000FF"/>
                  </a:solidFill>
                  <a:round/>
                  <a:headEnd/>
                  <a:tailEnd/>
                </a:ln>
                <a:effectLst/>
              </p:spPr>
              <p:txBody>
                <a:bodyPr wrap="none"/>
                <a:lstStyle/>
                <a:p>
                  <a:endParaRPr lang="zh-CN" altLang="en-US"/>
                </a:p>
              </p:txBody>
            </p:sp>
            <p:sp>
              <p:nvSpPr>
                <p:cNvPr id="37959" name="Oval 71"/>
                <p:cNvSpPr>
                  <a:spLocks noChangeArrowheads="1"/>
                </p:cNvSpPr>
                <p:nvPr/>
              </p:nvSpPr>
              <p:spPr bwMode="auto">
                <a:xfrm>
                  <a:off x="2400" y="3142"/>
                  <a:ext cx="64" cy="55"/>
                </a:xfrm>
                <a:prstGeom prst="ellipse">
                  <a:avLst/>
                </a:prstGeom>
                <a:solidFill>
                  <a:srgbClr val="0000FF"/>
                </a:solidFill>
                <a:ln w="12700">
                  <a:solidFill>
                    <a:srgbClr val="0000FF"/>
                  </a:solidFill>
                  <a:round/>
                  <a:headEnd/>
                  <a:tailEnd/>
                </a:ln>
                <a:effectLst/>
              </p:spPr>
              <p:txBody>
                <a:bodyPr wrap="none" anchor="ctr"/>
                <a:lstStyle/>
                <a:p>
                  <a:endParaRPr lang="zh-CN" altLang="en-US"/>
                </a:p>
              </p:txBody>
            </p:sp>
            <p:sp>
              <p:nvSpPr>
                <p:cNvPr id="37960" name="Line 72"/>
                <p:cNvSpPr>
                  <a:spLocks noChangeShapeType="1"/>
                </p:cNvSpPr>
                <p:nvPr/>
              </p:nvSpPr>
              <p:spPr bwMode="auto">
                <a:xfrm flipH="1">
                  <a:off x="2304" y="3049"/>
                  <a:ext cx="96" cy="144"/>
                </a:xfrm>
                <a:prstGeom prst="line">
                  <a:avLst/>
                </a:prstGeom>
                <a:noFill/>
                <a:ln w="28575">
                  <a:solidFill>
                    <a:srgbClr val="0000FF"/>
                  </a:solidFill>
                  <a:round/>
                  <a:headEnd/>
                  <a:tailEnd/>
                </a:ln>
                <a:effectLst/>
              </p:spPr>
              <p:txBody>
                <a:bodyPr wrap="none"/>
                <a:lstStyle/>
                <a:p>
                  <a:endParaRPr lang="zh-CN" altLang="en-US"/>
                </a:p>
              </p:txBody>
            </p:sp>
            <p:sp>
              <p:nvSpPr>
                <p:cNvPr id="37961" name="Line 73"/>
                <p:cNvSpPr>
                  <a:spLocks noChangeShapeType="1"/>
                </p:cNvSpPr>
                <p:nvPr/>
              </p:nvSpPr>
              <p:spPr bwMode="auto">
                <a:xfrm flipH="1">
                  <a:off x="2208" y="3024"/>
                  <a:ext cx="96" cy="144"/>
                </a:xfrm>
                <a:prstGeom prst="line">
                  <a:avLst/>
                </a:prstGeom>
                <a:noFill/>
                <a:ln w="28575">
                  <a:solidFill>
                    <a:srgbClr val="0000FF"/>
                  </a:solidFill>
                  <a:round/>
                  <a:headEnd/>
                  <a:tailEnd/>
                </a:ln>
                <a:effectLst/>
              </p:spPr>
              <p:txBody>
                <a:bodyPr wrap="none"/>
                <a:lstStyle/>
                <a:p>
                  <a:endParaRPr lang="zh-CN" altLang="en-US"/>
                </a:p>
              </p:txBody>
            </p:sp>
          </p:grpSp>
          <p:grpSp>
            <p:nvGrpSpPr>
              <p:cNvPr id="13" name="Group 74"/>
              <p:cNvGrpSpPr>
                <a:grpSpLocks/>
              </p:cNvGrpSpPr>
              <p:nvPr/>
            </p:nvGrpSpPr>
            <p:grpSpPr bwMode="auto">
              <a:xfrm>
                <a:off x="2736" y="3600"/>
                <a:ext cx="720" cy="336"/>
                <a:chOff x="2736" y="3600"/>
                <a:chExt cx="720" cy="336"/>
              </a:xfrm>
            </p:grpSpPr>
            <p:sp>
              <p:nvSpPr>
                <p:cNvPr id="37963" name="Line 75"/>
                <p:cNvSpPr>
                  <a:spLocks noChangeShapeType="1"/>
                </p:cNvSpPr>
                <p:nvPr/>
              </p:nvSpPr>
              <p:spPr bwMode="auto">
                <a:xfrm>
                  <a:off x="2736" y="3600"/>
                  <a:ext cx="720" cy="336"/>
                </a:xfrm>
                <a:prstGeom prst="line">
                  <a:avLst/>
                </a:prstGeom>
                <a:noFill/>
                <a:ln w="19050">
                  <a:solidFill>
                    <a:srgbClr val="0000FF"/>
                  </a:solidFill>
                  <a:round/>
                  <a:headEnd/>
                  <a:tailEnd type="triangle" w="sm" len="lg"/>
                </a:ln>
                <a:effectLst/>
              </p:spPr>
              <p:txBody>
                <a:bodyPr wrap="none"/>
                <a:lstStyle/>
                <a:p>
                  <a:endParaRPr lang="zh-CN" altLang="en-US"/>
                </a:p>
              </p:txBody>
            </p:sp>
            <p:sp>
              <p:nvSpPr>
                <p:cNvPr id="37964" name="Line 76"/>
                <p:cNvSpPr>
                  <a:spLocks noChangeShapeType="1"/>
                </p:cNvSpPr>
                <p:nvPr/>
              </p:nvSpPr>
              <p:spPr bwMode="auto">
                <a:xfrm flipH="1">
                  <a:off x="2976" y="3670"/>
                  <a:ext cx="96" cy="144"/>
                </a:xfrm>
                <a:prstGeom prst="line">
                  <a:avLst/>
                </a:prstGeom>
                <a:noFill/>
                <a:ln w="28575">
                  <a:solidFill>
                    <a:srgbClr val="0000FF"/>
                  </a:solidFill>
                  <a:round/>
                  <a:headEnd/>
                  <a:tailEnd/>
                </a:ln>
                <a:effectLst/>
              </p:spPr>
              <p:txBody>
                <a:bodyPr wrap="none"/>
                <a:lstStyle/>
                <a:p>
                  <a:endParaRPr lang="zh-CN" altLang="en-US"/>
                </a:p>
              </p:txBody>
            </p:sp>
            <p:sp>
              <p:nvSpPr>
                <p:cNvPr id="37965" name="Line 77"/>
                <p:cNvSpPr>
                  <a:spLocks noChangeShapeType="1"/>
                </p:cNvSpPr>
                <p:nvPr/>
              </p:nvSpPr>
              <p:spPr bwMode="auto">
                <a:xfrm flipH="1">
                  <a:off x="2880" y="3623"/>
                  <a:ext cx="96" cy="144"/>
                </a:xfrm>
                <a:prstGeom prst="line">
                  <a:avLst/>
                </a:prstGeom>
                <a:noFill/>
                <a:ln w="28575">
                  <a:solidFill>
                    <a:srgbClr val="0000FF"/>
                  </a:solidFill>
                  <a:round/>
                  <a:headEnd/>
                  <a:tailEnd/>
                </a:ln>
                <a:effectLst/>
              </p:spPr>
              <p:txBody>
                <a:bodyPr wrap="none"/>
                <a:lstStyle/>
                <a:p>
                  <a:endParaRPr lang="zh-CN" altLang="en-US"/>
                </a:p>
              </p:txBody>
            </p:sp>
            <p:sp>
              <p:nvSpPr>
                <p:cNvPr id="37966" name="Line 78"/>
                <p:cNvSpPr>
                  <a:spLocks noChangeShapeType="1"/>
                </p:cNvSpPr>
                <p:nvPr/>
              </p:nvSpPr>
              <p:spPr bwMode="auto">
                <a:xfrm flipH="1">
                  <a:off x="3168" y="3744"/>
                  <a:ext cx="96" cy="144"/>
                </a:xfrm>
                <a:prstGeom prst="line">
                  <a:avLst/>
                </a:prstGeom>
                <a:noFill/>
                <a:ln w="28575">
                  <a:solidFill>
                    <a:srgbClr val="0000FF"/>
                  </a:solidFill>
                  <a:round/>
                  <a:headEnd/>
                  <a:tailEnd/>
                </a:ln>
                <a:effectLst/>
              </p:spPr>
              <p:txBody>
                <a:bodyPr wrap="none"/>
                <a:lstStyle/>
                <a:p>
                  <a:endParaRPr lang="zh-CN" altLang="en-US"/>
                </a:p>
              </p:txBody>
            </p:sp>
            <p:sp>
              <p:nvSpPr>
                <p:cNvPr id="37967" name="Line 79"/>
                <p:cNvSpPr>
                  <a:spLocks noChangeShapeType="1"/>
                </p:cNvSpPr>
                <p:nvPr/>
              </p:nvSpPr>
              <p:spPr bwMode="auto">
                <a:xfrm flipH="1">
                  <a:off x="3072" y="3717"/>
                  <a:ext cx="96" cy="144"/>
                </a:xfrm>
                <a:prstGeom prst="line">
                  <a:avLst/>
                </a:prstGeom>
                <a:noFill/>
                <a:ln w="28575">
                  <a:solidFill>
                    <a:srgbClr val="0000FF"/>
                  </a:solidFill>
                  <a:round/>
                  <a:headEnd/>
                  <a:tailEnd/>
                </a:ln>
                <a:effectLst/>
              </p:spPr>
              <p:txBody>
                <a:bodyPr wrap="none"/>
                <a:lstStyle/>
                <a:p>
                  <a:endParaRPr lang="zh-CN" altLang="en-US"/>
                </a:p>
              </p:txBody>
            </p:sp>
          </p:grpSp>
          <p:sp>
            <p:nvSpPr>
              <p:cNvPr id="37968" name="Line 80"/>
              <p:cNvSpPr>
                <a:spLocks noChangeShapeType="1"/>
              </p:cNvSpPr>
              <p:nvPr/>
            </p:nvSpPr>
            <p:spPr bwMode="auto">
              <a:xfrm flipV="1">
                <a:off x="2495" y="3264"/>
                <a:ext cx="144" cy="48"/>
              </a:xfrm>
              <a:prstGeom prst="line">
                <a:avLst/>
              </a:prstGeom>
              <a:noFill/>
              <a:ln w="19050">
                <a:solidFill>
                  <a:srgbClr val="0000FF"/>
                </a:solidFill>
                <a:round/>
                <a:headEnd/>
                <a:tailEnd/>
              </a:ln>
              <a:effectLst/>
            </p:spPr>
            <p:txBody>
              <a:bodyPr wrap="none"/>
              <a:lstStyle/>
              <a:p>
                <a:endParaRPr lang="zh-CN" altLang="en-US"/>
              </a:p>
            </p:txBody>
          </p:sp>
          <p:sp>
            <p:nvSpPr>
              <p:cNvPr id="37969" name="Line 81"/>
              <p:cNvSpPr>
                <a:spLocks noChangeShapeType="1"/>
              </p:cNvSpPr>
              <p:nvPr/>
            </p:nvSpPr>
            <p:spPr bwMode="auto">
              <a:xfrm flipV="1">
                <a:off x="2568" y="3384"/>
                <a:ext cx="144" cy="48"/>
              </a:xfrm>
              <a:prstGeom prst="line">
                <a:avLst/>
              </a:prstGeom>
              <a:noFill/>
              <a:ln w="19050">
                <a:solidFill>
                  <a:srgbClr val="0000FF"/>
                </a:solidFill>
                <a:round/>
                <a:headEnd/>
                <a:tailEnd/>
              </a:ln>
              <a:effectLst/>
            </p:spPr>
            <p:txBody>
              <a:bodyPr wrap="none"/>
              <a:lstStyle/>
              <a:p>
                <a:endParaRPr lang="zh-CN" altLang="en-US"/>
              </a:p>
            </p:txBody>
          </p:sp>
          <p:sp>
            <p:nvSpPr>
              <p:cNvPr id="37970" name="Line 82"/>
              <p:cNvSpPr>
                <a:spLocks noChangeShapeType="1"/>
              </p:cNvSpPr>
              <p:nvPr/>
            </p:nvSpPr>
            <p:spPr bwMode="auto">
              <a:xfrm flipV="1">
                <a:off x="2543" y="3334"/>
                <a:ext cx="144" cy="48"/>
              </a:xfrm>
              <a:prstGeom prst="line">
                <a:avLst/>
              </a:prstGeom>
              <a:noFill/>
              <a:ln w="19050">
                <a:solidFill>
                  <a:srgbClr val="0000FF"/>
                </a:solidFill>
                <a:round/>
                <a:headEnd/>
                <a:tailEnd/>
              </a:ln>
              <a:effectLst/>
            </p:spPr>
            <p:txBody>
              <a:bodyPr wrap="none"/>
              <a:lstStyle/>
              <a:p>
                <a:endParaRPr lang="zh-CN" altLang="en-US"/>
              </a:p>
            </p:txBody>
          </p:sp>
          <p:sp>
            <p:nvSpPr>
              <p:cNvPr id="37971" name="Line 83"/>
              <p:cNvSpPr>
                <a:spLocks noChangeShapeType="1"/>
              </p:cNvSpPr>
              <p:nvPr/>
            </p:nvSpPr>
            <p:spPr bwMode="auto">
              <a:xfrm>
                <a:off x="3360" y="3024"/>
                <a:ext cx="192" cy="96"/>
              </a:xfrm>
              <a:prstGeom prst="line">
                <a:avLst/>
              </a:prstGeom>
              <a:noFill/>
              <a:ln w="19050">
                <a:solidFill>
                  <a:srgbClr val="0000FF"/>
                </a:solidFill>
                <a:round/>
                <a:headEnd/>
                <a:tailEnd type="triangle" w="sm" len="lg"/>
              </a:ln>
              <a:effectLst/>
            </p:spPr>
            <p:txBody>
              <a:bodyPr wrap="none"/>
              <a:lstStyle/>
              <a:p>
                <a:endParaRPr lang="zh-CN" altLang="en-US"/>
              </a:p>
            </p:txBody>
          </p:sp>
          <p:sp>
            <p:nvSpPr>
              <p:cNvPr id="37972" name="Line 84"/>
              <p:cNvSpPr>
                <a:spLocks noChangeShapeType="1"/>
              </p:cNvSpPr>
              <p:nvPr/>
            </p:nvSpPr>
            <p:spPr bwMode="auto">
              <a:xfrm>
                <a:off x="3552" y="2640"/>
                <a:ext cx="144" cy="192"/>
              </a:xfrm>
              <a:prstGeom prst="line">
                <a:avLst/>
              </a:prstGeom>
              <a:noFill/>
              <a:ln w="28575">
                <a:solidFill>
                  <a:srgbClr val="0000FF"/>
                </a:solidFill>
                <a:round/>
                <a:headEnd/>
                <a:tailEnd type="triangle" w="sm" len="lg"/>
              </a:ln>
              <a:effectLst/>
            </p:spPr>
            <p:txBody>
              <a:bodyPr wrap="none"/>
              <a:lstStyle/>
              <a:p>
                <a:endParaRPr lang="zh-CN" altLang="en-US"/>
              </a:p>
            </p:txBody>
          </p:sp>
          <p:sp>
            <p:nvSpPr>
              <p:cNvPr id="37973" name="Rectangle 85"/>
              <p:cNvSpPr>
                <a:spLocks noChangeArrowheads="1"/>
              </p:cNvSpPr>
              <p:nvPr/>
            </p:nvSpPr>
            <p:spPr bwMode="auto">
              <a:xfrm>
                <a:off x="1104" y="2640"/>
                <a:ext cx="3600" cy="384"/>
              </a:xfrm>
              <a:prstGeom prst="rect">
                <a:avLst/>
              </a:prstGeom>
              <a:solidFill>
                <a:srgbClr val="C5FFFF">
                  <a:alpha val="50000"/>
                </a:srgbClr>
              </a:solidFill>
              <a:ln w="12700">
                <a:solidFill>
                  <a:schemeClr val="tx2"/>
                </a:solidFill>
                <a:miter lim="800000"/>
                <a:headEnd/>
                <a:tailEnd/>
              </a:ln>
              <a:effectLst/>
            </p:spPr>
            <p:txBody>
              <a:bodyPr wrap="none" anchor="ctr"/>
              <a:lstStyle/>
              <a:p>
                <a:endParaRPr lang="zh-CN" altLang="en-US"/>
              </a:p>
            </p:txBody>
          </p:sp>
          <p:sp>
            <p:nvSpPr>
              <p:cNvPr id="37974" name="Rectangle 86"/>
              <p:cNvSpPr>
                <a:spLocks noChangeArrowheads="1"/>
              </p:cNvSpPr>
              <p:nvPr/>
            </p:nvSpPr>
            <p:spPr bwMode="auto">
              <a:xfrm>
                <a:off x="1104" y="3216"/>
                <a:ext cx="3600" cy="384"/>
              </a:xfrm>
              <a:prstGeom prst="rect">
                <a:avLst/>
              </a:prstGeom>
              <a:solidFill>
                <a:srgbClr val="C5FFFF">
                  <a:alpha val="50000"/>
                </a:srgbClr>
              </a:solidFill>
              <a:ln w="12700">
                <a:solidFill>
                  <a:schemeClr val="tx2"/>
                </a:solidFill>
                <a:miter lim="800000"/>
                <a:headEnd/>
                <a:tailEnd/>
              </a:ln>
              <a:effectLst/>
            </p:spPr>
            <p:txBody>
              <a:bodyPr wrap="none" anchor="ctr"/>
              <a:lstStyle/>
              <a:p>
                <a:endParaRPr lang="zh-CN" altLang="en-US"/>
              </a:p>
            </p:txBody>
          </p:sp>
        </p:grpSp>
        <p:sp>
          <p:nvSpPr>
            <p:cNvPr id="37975" name="Freeform 87"/>
            <p:cNvSpPr>
              <a:spLocks/>
            </p:cNvSpPr>
            <p:nvPr/>
          </p:nvSpPr>
          <p:spPr bwMode="auto">
            <a:xfrm>
              <a:off x="1632" y="2304"/>
              <a:ext cx="288" cy="192"/>
            </a:xfrm>
            <a:custGeom>
              <a:avLst/>
              <a:gdLst/>
              <a:ahLst/>
              <a:cxnLst>
                <a:cxn ang="0">
                  <a:pos x="0" y="192"/>
                </a:cxn>
                <a:cxn ang="0">
                  <a:pos x="59" y="82"/>
                </a:cxn>
                <a:cxn ang="0">
                  <a:pos x="178" y="15"/>
                </a:cxn>
                <a:cxn ang="0">
                  <a:pos x="288" y="0"/>
                </a:cxn>
              </a:cxnLst>
              <a:rect l="0" t="0" r="r" b="b"/>
              <a:pathLst>
                <a:path w="288" h="192">
                  <a:moveTo>
                    <a:pt x="0" y="192"/>
                  </a:moveTo>
                  <a:cubicBezTo>
                    <a:pt x="10" y="174"/>
                    <a:pt x="29" y="111"/>
                    <a:pt x="59" y="82"/>
                  </a:cubicBezTo>
                  <a:cubicBezTo>
                    <a:pt x="89" y="53"/>
                    <a:pt x="140" y="29"/>
                    <a:pt x="178" y="15"/>
                  </a:cubicBezTo>
                  <a:cubicBezTo>
                    <a:pt x="216" y="1"/>
                    <a:pt x="265" y="3"/>
                    <a:pt x="288" y="0"/>
                  </a:cubicBezTo>
                </a:path>
              </a:pathLst>
            </a:custGeom>
            <a:noFill/>
            <a:ln w="19050" cap="flat" cmpd="sng">
              <a:solidFill>
                <a:srgbClr val="FF00FF"/>
              </a:solidFill>
              <a:prstDash val="solid"/>
              <a:round/>
              <a:headEnd/>
              <a:tailEnd/>
            </a:ln>
            <a:effectLst/>
          </p:spPr>
          <p:txBody>
            <a:bodyPr wrap="none"/>
            <a:lstStyle/>
            <a:p>
              <a:endParaRPr lang="zh-CN" altLang="en-US"/>
            </a:p>
          </p:txBody>
        </p:sp>
        <p:graphicFrame>
          <p:nvGraphicFramePr>
            <p:cNvPr id="37976" name="Object 88"/>
            <p:cNvGraphicFramePr>
              <a:graphicFrameLocks noChangeAspect="1"/>
            </p:cNvGraphicFramePr>
            <p:nvPr/>
          </p:nvGraphicFramePr>
          <p:xfrm>
            <a:off x="1536" y="2016"/>
            <a:ext cx="226" cy="392"/>
          </p:xfrm>
          <a:graphic>
            <a:graphicData uri="http://schemas.openxmlformats.org/presentationml/2006/ole">
              <p:oleObj spid="_x0000_s44034" name="Equation" r:id="rId3" imgW="190440" imgH="330120" progId="Equation.3">
                <p:embed/>
              </p:oleObj>
            </a:graphicData>
          </a:graphic>
        </p:graphicFrame>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1"/>
          <p:cNvSpPr>
            <a:spLocks noGrp="1"/>
          </p:cNvSpPr>
          <p:nvPr>
            <p:ph type="sldNum" sz="quarter" idx="10"/>
          </p:nvPr>
        </p:nvSpPr>
        <p:spPr/>
        <p:txBody>
          <a:bodyPr/>
          <a:lstStyle/>
          <a:p>
            <a:fld id="{3F9AD534-F942-4E97-A808-58F1400523CC}" type="slidenum">
              <a:rPr lang="en-US" altLang="zh-CN"/>
              <a:pPr/>
              <a:t>23</a:t>
            </a:fld>
            <a:endParaRPr lang="en-US" altLang="zh-CN"/>
          </a:p>
        </p:txBody>
      </p:sp>
      <p:sp>
        <p:nvSpPr>
          <p:cNvPr id="34828" name="Text Box 12"/>
          <p:cNvSpPr txBox="1">
            <a:spLocks noChangeArrowheads="1"/>
          </p:cNvSpPr>
          <p:nvPr/>
        </p:nvSpPr>
        <p:spPr bwMode="auto">
          <a:xfrm>
            <a:off x="609600" y="852488"/>
            <a:ext cx="70866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CC0000"/>
                </a:solidFill>
                <a:latin typeface="宋体" charset="-122"/>
              </a:rPr>
              <a:t>一  双折射的寻常光和非寻常光</a:t>
            </a:r>
          </a:p>
        </p:txBody>
      </p:sp>
      <p:grpSp>
        <p:nvGrpSpPr>
          <p:cNvPr id="2" name="Group 2"/>
          <p:cNvGrpSpPr>
            <a:grpSpLocks/>
          </p:cNvGrpSpPr>
          <p:nvPr/>
        </p:nvGrpSpPr>
        <p:grpSpPr bwMode="auto">
          <a:xfrm>
            <a:off x="4349750" y="1709738"/>
            <a:ext cx="4260850" cy="4314825"/>
            <a:chOff x="2688" y="1078"/>
            <a:chExt cx="2736" cy="2810"/>
          </a:xfrm>
        </p:grpSpPr>
        <p:sp>
          <p:nvSpPr>
            <p:cNvPr id="34819" name="AutoShape 3"/>
            <p:cNvSpPr>
              <a:spLocks noChangeArrowheads="1"/>
            </p:cNvSpPr>
            <p:nvPr/>
          </p:nvSpPr>
          <p:spPr bwMode="auto">
            <a:xfrm>
              <a:off x="2688" y="1488"/>
              <a:ext cx="2736" cy="2400"/>
            </a:xfrm>
            <a:prstGeom prst="foldedCorner">
              <a:avLst>
                <a:gd name="adj" fmla="val 15856"/>
              </a:avLst>
            </a:prstGeom>
            <a:solidFill>
              <a:srgbClr val="F8D9FF"/>
            </a:solidFill>
            <a:ln w="9525">
              <a:solidFill>
                <a:srgbClr val="CC00CC"/>
              </a:solidFill>
              <a:round/>
              <a:headEnd/>
              <a:tailEnd/>
            </a:ln>
            <a:effectLst/>
          </p:spPr>
          <p:txBody>
            <a:bodyPr wrap="none" anchor="ctr"/>
            <a:lstStyle/>
            <a:p>
              <a:endParaRPr lang="zh-CN" altLang="en-US"/>
            </a:p>
          </p:txBody>
        </p:sp>
        <p:sp>
          <p:nvSpPr>
            <p:cNvPr id="34820" name="Rectangle 4"/>
            <p:cNvSpPr>
              <a:spLocks noChangeArrowheads="1"/>
            </p:cNvSpPr>
            <p:nvPr/>
          </p:nvSpPr>
          <p:spPr bwMode="auto">
            <a:xfrm>
              <a:off x="3456" y="2457"/>
              <a:ext cx="1824" cy="537"/>
            </a:xfrm>
            <a:prstGeom prst="rect">
              <a:avLst/>
            </a:prstGeom>
            <a:noFill/>
            <a:ln w="9525">
              <a:noFill/>
              <a:miter lim="800000"/>
              <a:headEnd/>
              <a:tailEnd/>
            </a:ln>
            <a:effectLst/>
          </p:spPr>
          <p:txBody>
            <a:bodyPr>
              <a:spAutoFit/>
            </a:bodyPr>
            <a:lstStyle/>
            <a:p>
              <a:r>
                <a:rPr lang="zh-CN" altLang="en-US" sz="4800" b="1">
                  <a:solidFill>
                    <a:srgbClr val="B2B2B2"/>
                  </a:solidFill>
                  <a:latin typeface="Times New Roman" pitchFamily="18" charset="0"/>
                  <a:ea typeface="楷体_GB2312" pitchFamily="49" charset="-122"/>
                </a:rPr>
                <a:t>动 光 学</a:t>
              </a:r>
            </a:p>
          </p:txBody>
        </p:sp>
        <p:sp>
          <p:nvSpPr>
            <p:cNvPr id="34821" name="Text Box 5"/>
            <p:cNvSpPr txBox="1">
              <a:spLocks noChangeArrowheads="1"/>
            </p:cNvSpPr>
            <p:nvPr/>
          </p:nvSpPr>
          <p:spPr bwMode="auto">
            <a:xfrm>
              <a:off x="2688" y="1078"/>
              <a:ext cx="2736" cy="424"/>
            </a:xfrm>
            <a:prstGeom prst="rect">
              <a:avLst/>
            </a:prstGeom>
            <a:gradFill rotWithShape="0">
              <a:gsLst>
                <a:gs pos="0">
                  <a:srgbClr val="FAE7FF"/>
                </a:gs>
                <a:gs pos="50000">
                  <a:srgbClr val="FFFFFF"/>
                </a:gs>
                <a:gs pos="100000">
                  <a:srgbClr val="FAE7FF"/>
                </a:gs>
              </a:gsLst>
              <a:lin ang="5400000" scaled="1"/>
            </a:gradFill>
            <a:ln w="9525">
              <a:solidFill>
                <a:srgbClr val="CC00CC"/>
              </a:solidFill>
              <a:miter lim="800000"/>
              <a:headEnd/>
              <a:tailEnd/>
            </a:ln>
            <a:effectLst/>
          </p:spPr>
          <p:txBody>
            <a:bodyPr>
              <a:spAutoFit/>
            </a:bodyPr>
            <a:lstStyle/>
            <a:p>
              <a:pPr algn="ctr">
                <a:spcBef>
                  <a:spcPct val="50000"/>
                </a:spcBef>
              </a:pPr>
              <a:r>
                <a:rPr lang="zh-CN" altLang="en-US" sz="3600" b="1">
                  <a:latin typeface="宋体" charset="-122"/>
                </a:rPr>
                <a:t>双折射现象</a:t>
              </a:r>
            </a:p>
          </p:txBody>
        </p:sp>
        <p:grpSp>
          <p:nvGrpSpPr>
            <p:cNvPr id="3" name="Group 6"/>
            <p:cNvGrpSpPr>
              <a:grpSpLocks/>
            </p:cNvGrpSpPr>
            <p:nvPr/>
          </p:nvGrpSpPr>
          <p:grpSpPr bwMode="auto">
            <a:xfrm>
              <a:off x="3252" y="2064"/>
              <a:ext cx="1980" cy="1296"/>
              <a:chOff x="3312" y="1440"/>
              <a:chExt cx="1980" cy="1296"/>
            </a:xfrm>
          </p:grpSpPr>
          <p:sp>
            <p:nvSpPr>
              <p:cNvPr id="34823" name="AutoShape 7"/>
              <p:cNvSpPr>
                <a:spLocks noChangeArrowheads="1"/>
              </p:cNvSpPr>
              <p:nvPr/>
            </p:nvSpPr>
            <p:spPr bwMode="auto">
              <a:xfrm>
                <a:off x="3312" y="1440"/>
                <a:ext cx="1968" cy="1296"/>
              </a:xfrm>
              <a:prstGeom prst="cube">
                <a:avLst>
                  <a:gd name="adj" fmla="val 17190"/>
                </a:avLst>
              </a:prstGeom>
              <a:noFill/>
              <a:ln w="19050">
                <a:solidFill>
                  <a:srgbClr val="0099FF"/>
                </a:solidFill>
                <a:miter lim="800000"/>
                <a:headEnd/>
                <a:tailEnd/>
              </a:ln>
              <a:effectLst/>
            </p:spPr>
            <p:txBody>
              <a:bodyPr wrap="none" anchor="ctr"/>
              <a:lstStyle/>
              <a:p>
                <a:endParaRPr lang="zh-CN" altLang="en-US"/>
              </a:p>
            </p:txBody>
          </p:sp>
          <p:sp>
            <p:nvSpPr>
              <p:cNvPr id="34824" name="AutoShape 8"/>
              <p:cNvSpPr>
                <a:spLocks noChangeArrowheads="1"/>
              </p:cNvSpPr>
              <p:nvPr/>
            </p:nvSpPr>
            <p:spPr bwMode="auto">
              <a:xfrm>
                <a:off x="3312" y="1440"/>
                <a:ext cx="1968" cy="215"/>
              </a:xfrm>
              <a:prstGeom prst="parallelogram">
                <a:avLst>
                  <a:gd name="adj" fmla="val 96324"/>
                </a:avLst>
              </a:prstGeom>
              <a:solidFill>
                <a:srgbClr val="CDFFFF">
                  <a:alpha val="50000"/>
                </a:srgbClr>
              </a:solidFill>
              <a:ln w="9525">
                <a:solidFill>
                  <a:srgbClr val="0099FF"/>
                </a:solidFill>
                <a:miter lim="800000"/>
                <a:headEnd/>
                <a:tailEnd/>
              </a:ln>
              <a:effectLst/>
            </p:spPr>
            <p:txBody>
              <a:bodyPr wrap="none" anchor="ctr"/>
              <a:lstStyle/>
              <a:p>
                <a:endParaRPr lang="zh-CN" altLang="en-US"/>
              </a:p>
            </p:txBody>
          </p:sp>
          <p:sp>
            <p:nvSpPr>
              <p:cNvPr id="34825" name="AutoShape 9"/>
              <p:cNvSpPr>
                <a:spLocks noChangeArrowheads="1"/>
              </p:cNvSpPr>
              <p:nvPr/>
            </p:nvSpPr>
            <p:spPr bwMode="auto">
              <a:xfrm rot="5400000" flipH="1">
                <a:off x="4518" y="1962"/>
                <a:ext cx="1296" cy="252"/>
              </a:xfrm>
              <a:prstGeom prst="parallelogram">
                <a:avLst>
                  <a:gd name="adj" fmla="val 89262"/>
                </a:avLst>
              </a:prstGeom>
              <a:solidFill>
                <a:srgbClr val="CDFFFF">
                  <a:alpha val="50000"/>
                </a:srgbClr>
              </a:solidFill>
              <a:ln w="9525">
                <a:solidFill>
                  <a:srgbClr val="0099FF"/>
                </a:solidFill>
                <a:miter lim="800000"/>
                <a:headEnd/>
                <a:tailEnd/>
              </a:ln>
              <a:effectLst/>
            </p:spPr>
            <p:txBody>
              <a:bodyPr wrap="none" anchor="ctr"/>
              <a:lstStyle/>
              <a:p>
                <a:endParaRPr lang="zh-CN" altLang="en-US"/>
              </a:p>
            </p:txBody>
          </p:sp>
        </p:grpSp>
        <p:sp>
          <p:nvSpPr>
            <p:cNvPr id="34826" name="Rectangle 10"/>
            <p:cNvSpPr>
              <a:spLocks noChangeArrowheads="1"/>
            </p:cNvSpPr>
            <p:nvPr/>
          </p:nvSpPr>
          <p:spPr bwMode="auto">
            <a:xfrm>
              <a:off x="2811" y="2649"/>
              <a:ext cx="512" cy="537"/>
            </a:xfrm>
            <a:prstGeom prst="rect">
              <a:avLst/>
            </a:prstGeom>
            <a:noFill/>
            <a:ln w="9525">
              <a:noFill/>
              <a:miter lim="800000"/>
              <a:headEnd/>
              <a:tailEnd/>
            </a:ln>
            <a:effectLst/>
          </p:spPr>
          <p:txBody>
            <a:bodyPr wrap="none">
              <a:spAutoFit/>
            </a:bodyPr>
            <a:lstStyle/>
            <a:p>
              <a:r>
                <a:rPr lang="zh-CN" altLang="en-US" sz="4800" b="1">
                  <a:solidFill>
                    <a:srgbClr val="1C1C1C"/>
                  </a:solidFill>
                  <a:latin typeface="Times New Roman" pitchFamily="18" charset="0"/>
                  <a:ea typeface="楷体_GB2312" pitchFamily="49" charset="-122"/>
                </a:rPr>
                <a:t>波</a:t>
              </a:r>
            </a:p>
          </p:txBody>
        </p:sp>
        <p:sp>
          <p:nvSpPr>
            <p:cNvPr id="34827" name="Text Box 11"/>
            <p:cNvSpPr txBox="1">
              <a:spLocks noChangeArrowheads="1"/>
            </p:cNvSpPr>
            <p:nvPr/>
          </p:nvSpPr>
          <p:spPr bwMode="auto">
            <a:xfrm>
              <a:off x="2688" y="2601"/>
              <a:ext cx="2448" cy="536"/>
            </a:xfrm>
            <a:prstGeom prst="rect">
              <a:avLst/>
            </a:prstGeom>
            <a:noFill/>
            <a:ln w="9525">
              <a:noFill/>
              <a:miter lim="800000"/>
              <a:headEnd/>
              <a:tailEnd/>
            </a:ln>
            <a:effectLst/>
          </p:spPr>
          <p:txBody>
            <a:bodyPr>
              <a:spAutoFit/>
            </a:bodyPr>
            <a:lstStyle/>
            <a:p>
              <a:pPr algn="ctr">
                <a:spcBef>
                  <a:spcPct val="50000"/>
                </a:spcBef>
              </a:pPr>
              <a:r>
                <a:rPr lang="en-US" altLang="zh-CN" sz="4800" b="1">
                  <a:solidFill>
                    <a:srgbClr val="777777"/>
                  </a:solidFill>
                  <a:latin typeface="Times New Roman" pitchFamily="18" charset="0"/>
                  <a:ea typeface="楷体_GB2312" pitchFamily="49" charset="-122"/>
                </a:rPr>
                <a:t>   </a:t>
              </a:r>
              <a:r>
                <a:rPr lang="zh-CN" altLang="en-US" sz="4800" b="1">
                  <a:solidFill>
                    <a:srgbClr val="808080"/>
                  </a:solidFill>
                  <a:latin typeface="Times New Roman" pitchFamily="18" charset="0"/>
                  <a:ea typeface="楷体_GB2312" pitchFamily="49" charset="-122"/>
                </a:rPr>
                <a:t>动 光 学</a:t>
              </a:r>
            </a:p>
          </p:txBody>
        </p:sp>
      </p:grpSp>
      <p:sp>
        <p:nvSpPr>
          <p:cNvPr id="34830" name="Rectangle 14"/>
          <p:cNvSpPr>
            <a:spLocks noChangeArrowheads="1"/>
          </p:cNvSpPr>
          <p:nvPr/>
        </p:nvSpPr>
        <p:spPr bwMode="auto">
          <a:xfrm>
            <a:off x="685800" y="1676400"/>
            <a:ext cx="3214688" cy="4495800"/>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grpSp>
        <p:nvGrpSpPr>
          <p:cNvPr id="4" name="Group 15"/>
          <p:cNvGrpSpPr>
            <a:grpSpLocks/>
          </p:cNvGrpSpPr>
          <p:nvPr/>
        </p:nvGrpSpPr>
        <p:grpSpPr bwMode="auto">
          <a:xfrm>
            <a:off x="984250" y="4919663"/>
            <a:ext cx="2755900" cy="1100137"/>
            <a:chOff x="3072" y="1200"/>
            <a:chExt cx="1783" cy="728"/>
          </a:xfrm>
        </p:grpSpPr>
        <p:graphicFrame>
          <p:nvGraphicFramePr>
            <p:cNvPr id="34832" name="Object 16"/>
            <p:cNvGraphicFramePr>
              <a:graphicFrameLocks noChangeAspect="1"/>
            </p:cNvGraphicFramePr>
            <p:nvPr/>
          </p:nvGraphicFramePr>
          <p:xfrm>
            <a:off x="3072" y="1200"/>
            <a:ext cx="1190" cy="728"/>
          </p:xfrm>
          <a:graphic>
            <a:graphicData uri="http://schemas.openxmlformats.org/presentationml/2006/ole">
              <p:oleObj spid="_x0000_s17413" name="公式" r:id="rId3" imgW="1117440" imgH="660240" progId="Equation.3">
                <p:embed/>
              </p:oleObj>
            </a:graphicData>
          </a:graphic>
        </p:graphicFrame>
        <p:sp>
          <p:nvSpPr>
            <p:cNvPr id="34833" name="Text Box 17"/>
            <p:cNvSpPr txBox="1">
              <a:spLocks noChangeArrowheads="1"/>
            </p:cNvSpPr>
            <p:nvPr/>
          </p:nvSpPr>
          <p:spPr bwMode="auto">
            <a:xfrm>
              <a:off x="4272" y="1344"/>
              <a:ext cx="583" cy="343"/>
            </a:xfrm>
            <a:prstGeom prst="rect">
              <a:avLst/>
            </a:prstGeom>
            <a:noFill/>
            <a:ln w="9525">
              <a:noFill/>
              <a:miter lim="800000"/>
              <a:headEnd/>
              <a:tailEnd/>
            </a:ln>
            <a:effectLst/>
          </p:spPr>
          <p:txBody>
            <a:bodyPr wrap="none">
              <a:spAutoFit/>
            </a:bodyPr>
            <a:lstStyle/>
            <a:p>
              <a:pPr>
                <a:spcBef>
                  <a:spcPct val="50000"/>
                </a:spcBef>
              </a:pPr>
              <a:r>
                <a:rPr lang="zh-CN" altLang="en-US" sz="2800" b="1">
                  <a:solidFill>
                    <a:srgbClr val="CC0000"/>
                  </a:solidFill>
                  <a:latin typeface="Times New Roman" pitchFamily="18" charset="0"/>
                </a:rPr>
                <a:t>恒量</a:t>
              </a:r>
            </a:p>
          </p:txBody>
        </p:sp>
      </p:grpSp>
      <p:graphicFrame>
        <p:nvGraphicFramePr>
          <p:cNvPr id="34835" name="Object 19"/>
          <p:cNvGraphicFramePr>
            <a:graphicFrameLocks noChangeAspect="1"/>
          </p:cNvGraphicFramePr>
          <p:nvPr/>
        </p:nvGraphicFramePr>
        <p:xfrm>
          <a:off x="2363788" y="3887788"/>
          <a:ext cx="347662" cy="477837"/>
        </p:xfrm>
        <a:graphic>
          <a:graphicData uri="http://schemas.openxmlformats.org/presentationml/2006/ole">
            <p:oleObj spid="_x0000_s17410" name="公式" r:id="rId4" imgW="177480" imgH="241200" progId="Equation.3">
              <p:embed/>
            </p:oleObj>
          </a:graphicData>
        </a:graphic>
      </p:graphicFrame>
      <p:sp>
        <p:nvSpPr>
          <p:cNvPr id="34836" name="Line 20"/>
          <p:cNvSpPr>
            <a:spLocks noChangeShapeType="1"/>
          </p:cNvSpPr>
          <p:nvPr/>
        </p:nvSpPr>
        <p:spPr bwMode="auto">
          <a:xfrm rot="2031746" flipV="1">
            <a:off x="882650" y="2954338"/>
            <a:ext cx="1573213" cy="3175"/>
          </a:xfrm>
          <a:prstGeom prst="line">
            <a:avLst/>
          </a:prstGeom>
          <a:noFill/>
          <a:ln w="28575">
            <a:solidFill>
              <a:srgbClr val="0000FF"/>
            </a:solidFill>
            <a:round/>
            <a:headEnd/>
            <a:tailEnd type="triangle" w="sm" len="lg"/>
          </a:ln>
          <a:effectLst/>
        </p:spPr>
        <p:txBody>
          <a:bodyPr wrap="none" anchor="ctr"/>
          <a:lstStyle/>
          <a:p>
            <a:endParaRPr lang="zh-CN" altLang="en-US"/>
          </a:p>
        </p:txBody>
      </p:sp>
      <p:graphicFrame>
        <p:nvGraphicFramePr>
          <p:cNvPr id="34837" name="Object 21"/>
          <p:cNvGraphicFramePr>
            <a:graphicFrameLocks noChangeAspect="1"/>
          </p:cNvGraphicFramePr>
          <p:nvPr/>
        </p:nvGraphicFramePr>
        <p:xfrm>
          <a:off x="1839913" y="2560638"/>
          <a:ext cx="187325" cy="387350"/>
        </p:xfrm>
        <a:graphic>
          <a:graphicData uri="http://schemas.openxmlformats.org/presentationml/2006/ole">
            <p:oleObj spid="_x0000_s17411" name="公式" r:id="rId5" imgW="114120" imgH="228600" progId="Equation.3">
              <p:embed/>
            </p:oleObj>
          </a:graphicData>
        </a:graphic>
      </p:graphicFrame>
      <p:sp>
        <p:nvSpPr>
          <p:cNvPr id="34838" name="Line 22"/>
          <p:cNvSpPr>
            <a:spLocks noChangeShapeType="1"/>
          </p:cNvSpPr>
          <p:nvPr/>
        </p:nvSpPr>
        <p:spPr bwMode="auto">
          <a:xfrm rot="-23753489">
            <a:off x="2155825" y="2935288"/>
            <a:ext cx="1495425"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4839" name="Line 23"/>
          <p:cNvSpPr>
            <a:spLocks noChangeShapeType="1"/>
          </p:cNvSpPr>
          <p:nvPr/>
        </p:nvSpPr>
        <p:spPr bwMode="auto">
          <a:xfrm rot="-18817438">
            <a:off x="1978820" y="3907631"/>
            <a:ext cx="1547812" cy="212725"/>
          </a:xfrm>
          <a:prstGeom prst="line">
            <a:avLst/>
          </a:prstGeom>
          <a:noFill/>
          <a:ln w="38100">
            <a:solidFill>
              <a:srgbClr val="FF0000"/>
            </a:solidFill>
            <a:round/>
            <a:headEnd/>
            <a:tailEnd type="triangle" w="sm" len="lg"/>
          </a:ln>
          <a:effectLst/>
        </p:spPr>
        <p:txBody>
          <a:bodyPr wrap="none" anchor="ctr"/>
          <a:lstStyle/>
          <a:p>
            <a:endParaRPr lang="zh-CN" altLang="en-US"/>
          </a:p>
        </p:txBody>
      </p:sp>
      <p:sp>
        <p:nvSpPr>
          <p:cNvPr id="34840" name="Arc 24"/>
          <p:cNvSpPr>
            <a:spLocks/>
          </p:cNvSpPr>
          <p:nvPr/>
        </p:nvSpPr>
        <p:spPr bwMode="auto">
          <a:xfrm rot="9220608" flipH="1" flipV="1">
            <a:off x="1838325" y="2922588"/>
            <a:ext cx="530225" cy="441325"/>
          </a:xfrm>
          <a:custGeom>
            <a:avLst/>
            <a:gdLst>
              <a:gd name="G0" fmla="+- 3385 0 0"/>
              <a:gd name="G1" fmla="+- 21600 0 0"/>
              <a:gd name="G2" fmla="+- 21600 0 0"/>
              <a:gd name="T0" fmla="*/ 0 w 17013"/>
              <a:gd name="T1" fmla="*/ 267 h 21600"/>
              <a:gd name="T2" fmla="*/ 17013 w 17013"/>
              <a:gd name="T3" fmla="*/ 4841 h 21600"/>
              <a:gd name="T4" fmla="*/ 3385 w 17013"/>
              <a:gd name="T5" fmla="*/ 21600 h 21600"/>
            </a:gdLst>
            <a:ahLst/>
            <a:cxnLst>
              <a:cxn ang="0">
                <a:pos x="T0" y="T1"/>
              </a:cxn>
              <a:cxn ang="0">
                <a:pos x="T2" y="T3"/>
              </a:cxn>
              <a:cxn ang="0">
                <a:pos x="T4" y="T5"/>
              </a:cxn>
            </a:cxnLst>
            <a:rect l="0" t="0" r="r" b="b"/>
            <a:pathLst>
              <a:path w="17013" h="21600" fill="none" extrusionOk="0">
                <a:moveTo>
                  <a:pt x="-1" y="266"/>
                </a:moveTo>
                <a:cubicBezTo>
                  <a:pt x="1119" y="89"/>
                  <a:pt x="2251" y="-1"/>
                  <a:pt x="3385" y="0"/>
                </a:cubicBezTo>
                <a:cubicBezTo>
                  <a:pt x="8348" y="0"/>
                  <a:pt x="13161" y="1709"/>
                  <a:pt x="17012" y="4841"/>
                </a:cubicBezTo>
              </a:path>
              <a:path w="17013" h="21600" stroke="0" extrusionOk="0">
                <a:moveTo>
                  <a:pt x="-1" y="266"/>
                </a:moveTo>
                <a:cubicBezTo>
                  <a:pt x="1119" y="89"/>
                  <a:pt x="2251" y="-1"/>
                  <a:pt x="3385" y="0"/>
                </a:cubicBezTo>
                <a:cubicBezTo>
                  <a:pt x="8348" y="0"/>
                  <a:pt x="13161" y="1709"/>
                  <a:pt x="17012" y="4841"/>
                </a:cubicBezTo>
                <a:lnTo>
                  <a:pt x="3385" y="21600"/>
                </a:lnTo>
                <a:close/>
              </a:path>
            </a:pathLst>
          </a:custGeom>
          <a:noFill/>
          <a:ln w="19050">
            <a:solidFill>
              <a:srgbClr val="FF3399"/>
            </a:solidFill>
            <a:round/>
            <a:headEnd/>
            <a:tailEnd type="none" w="sm" len="lg"/>
          </a:ln>
          <a:effectLst/>
        </p:spPr>
        <p:txBody>
          <a:bodyPr wrap="none" anchor="ctr"/>
          <a:lstStyle/>
          <a:p>
            <a:endParaRPr lang="zh-CN" altLang="en-US"/>
          </a:p>
        </p:txBody>
      </p:sp>
      <p:sp>
        <p:nvSpPr>
          <p:cNvPr id="34841" name="Line 25"/>
          <p:cNvSpPr>
            <a:spLocks noChangeShapeType="1"/>
          </p:cNvSpPr>
          <p:nvPr/>
        </p:nvSpPr>
        <p:spPr bwMode="auto">
          <a:xfrm>
            <a:off x="2289175" y="2487613"/>
            <a:ext cx="0" cy="2136775"/>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sp>
        <p:nvSpPr>
          <p:cNvPr id="34842" name="Arc 26"/>
          <p:cNvSpPr>
            <a:spLocks/>
          </p:cNvSpPr>
          <p:nvPr/>
        </p:nvSpPr>
        <p:spPr bwMode="auto">
          <a:xfrm rot="11209688" flipH="1">
            <a:off x="2289175" y="3740150"/>
            <a:ext cx="223838" cy="1476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type="none" w="sm" len="lg"/>
          </a:ln>
          <a:effectLst/>
        </p:spPr>
        <p:txBody>
          <a:bodyPr wrap="none" anchor="ctr"/>
          <a:lstStyle/>
          <a:p>
            <a:endParaRPr lang="zh-CN" altLang="en-US"/>
          </a:p>
        </p:txBody>
      </p:sp>
      <p:sp>
        <p:nvSpPr>
          <p:cNvPr id="34843" name="Rectangle 27"/>
          <p:cNvSpPr>
            <a:spLocks noChangeArrowheads="1"/>
          </p:cNvSpPr>
          <p:nvPr/>
        </p:nvSpPr>
        <p:spPr bwMode="auto">
          <a:xfrm>
            <a:off x="1058863" y="3371850"/>
            <a:ext cx="2468562" cy="1400175"/>
          </a:xfrm>
          <a:prstGeom prst="rect">
            <a:avLst/>
          </a:prstGeom>
          <a:solidFill>
            <a:srgbClr val="66FFFF">
              <a:alpha val="50000"/>
            </a:srgbClr>
          </a:solidFill>
          <a:ln w="9525">
            <a:solidFill>
              <a:srgbClr val="088E68"/>
            </a:solidFill>
            <a:miter lim="800000"/>
            <a:headEnd/>
            <a:tailEnd/>
          </a:ln>
          <a:effectLst/>
        </p:spPr>
        <p:txBody>
          <a:bodyPr wrap="none" anchor="ctr"/>
          <a:lstStyle/>
          <a:p>
            <a:endParaRPr lang="zh-CN" altLang="en-US"/>
          </a:p>
        </p:txBody>
      </p:sp>
      <p:sp>
        <p:nvSpPr>
          <p:cNvPr id="34844" name="Text Box 28"/>
          <p:cNvSpPr txBox="1">
            <a:spLocks noChangeArrowheads="1"/>
          </p:cNvSpPr>
          <p:nvPr/>
        </p:nvSpPr>
        <p:spPr bwMode="auto">
          <a:xfrm>
            <a:off x="1131888" y="4270375"/>
            <a:ext cx="1379537"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66"/>
                </a:solidFill>
                <a:latin typeface="Times New Roman" pitchFamily="18" charset="0"/>
              </a:rPr>
              <a:t>玻璃</a:t>
            </a:r>
          </a:p>
        </p:txBody>
      </p:sp>
      <p:graphicFrame>
        <p:nvGraphicFramePr>
          <p:cNvPr id="34845" name="Object 29"/>
          <p:cNvGraphicFramePr>
            <a:graphicFrameLocks noChangeAspect="1"/>
          </p:cNvGraphicFramePr>
          <p:nvPr/>
        </p:nvGraphicFramePr>
        <p:xfrm>
          <a:off x="1316038" y="3667125"/>
          <a:ext cx="292100" cy="322263"/>
        </p:xfrm>
        <a:graphic>
          <a:graphicData uri="http://schemas.openxmlformats.org/presentationml/2006/ole">
            <p:oleObj spid="_x0000_s17412" name="公式" r:id="rId6" imgW="177480" imgH="190440" progId="Equation.3">
              <p:embed/>
            </p:oleObj>
          </a:graphicData>
        </a:graphic>
      </p:graphicFrame>
      <p:sp>
        <p:nvSpPr>
          <p:cNvPr id="34846" name="Text Box 30"/>
          <p:cNvSpPr txBox="1">
            <a:spLocks noChangeArrowheads="1"/>
          </p:cNvSpPr>
          <p:nvPr/>
        </p:nvSpPr>
        <p:spPr bwMode="auto">
          <a:xfrm>
            <a:off x="685800" y="1676400"/>
            <a:ext cx="3214688" cy="58896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3200" b="1">
                <a:solidFill>
                  <a:srgbClr val="1C1C1C"/>
                </a:solidFill>
                <a:latin typeface="Times New Roman" pitchFamily="18" charset="0"/>
              </a:rPr>
              <a:t>折 射 定 律</a:t>
            </a:r>
          </a:p>
        </p:txBody>
      </p:sp>
      <p:grpSp>
        <p:nvGrpSpPr>
          <p:cNvPr id="5" name="Group 31"/>
          <p:cNvGrpSpPr>
            <a:grpSpLocks/>
          </p:cNvGrpSpPr>
          <p:nvPr/>
        </p:nvGrpSpPr>
        <p:grpSpPr bwMode="auto">
          <a:xfrm>
            <a:off x="4424363" y="2413000"/>
            <a:ext cx="2317750" cy="590550"/>
            <a:chOff x="2880" y="1584"/>
            <a:chExt cx="1488" cy="384"/>
          </a:xfrm>
        </p:grpSpPr>
        <p:sp>
          <p:nvSpPr>
            <p:cNvPr id="34848" name="AutoShape 32"/>
            <p:cNvSpPr>
              <a:spLocks noChangeArrowheads="1"/>
            </p:cNvSpPr>
            <p:nvPr/>
          </p:nvSpPr>
          <p:spPr bwMode="auto">
            <a:xfrm>
              <a:off x="2880" y="1584"/>
              <a:ext cx="1248" cy="384"/>
            </a:xfrm>
            <a:prstGeom prst="wedgeRoundRectCallout">
              <a:avLst>
                <a:gd name="adj1" fmla="val 49759"/>
                <a:gd name="adj2" fmla="val 96093"/>
                <a:gd name="adj3" fmla="val 16667"/>
              </a:avLst>
            </a:prstGeom>
            <a:gradFill rotWithShape="0">
              <a:gsLst>
                <a:gs pos="0">
                  <a:srgbClr val="DFFCFD"/>
                </a:gs>
                <a:gs pos="100000">
                  <a:srgbClr val="FFFFFF"/>
                </a:gs>
              </a:gsLst>
              <a:lin ang="5400000" scaled="1"/>
            </a:gradFill>
            <a:ln w="9525">
              <a:solidFill>
                <a:srgbClr val="0000FF"/>
              </a:solidFill>
              <a:miter lim="800000"/>
              <a:headEnd/>
              <a:tailEnd/>
            </a:ln>
            <a:effectLst/>
          </p:spPr>
          <p:txBody>
            <a:bodyPr/>
            <a:lstStyle/>
            <a:p>
              <a:pPr algn="ctr"/>
              <a:endParaRPr lang="zh-CN" altLang="zh-CN" sz="2400" b="1">
                <a:solidFill>
                  <a:srgbClr val="1C1C1C"/>
                </a:solidFill>
                <a:latin typeface="Times New Roman" pitchFamily="18" charset="0"/>
              </a:endParaRPr>
            </a:p>
          </p:txBody>
        </p:sp>
        <p:sp>
          <p:nvSpPr>
            <p:cNvPr id="34849" name="Text Box 33"/>
            <p:cNvSpPr txBox="1">
              <a:spLocks noChangeArrowheads="1"/>
            </p:cNvSpPr>
            <p:nvPr/>
          </p:nvSpPr>
          <p:spPr bwMode="auto">
            <a:xfrm>
              <a:off x="2880" y="1584"/>
              <a:ext cx="1488" cy="338"/>
            </a:xfrm>
            <a:prstGeom prst="rect">
              <a:avLst/>
            </a:prstGeom>
            <a:noFill/>
            <a:ln w="9525">
              <a:noFill/>
              <a:miter lim="800000"/>
              <a:headEnd/>
              <a:tailEnd/>
            </a:ln>
            <a:effectLst/>
          </p:spPr>
          <p:txBody>
            <a:bodyPr>
              <a:spAutoFit/>
            </a:bodyPr>
            <a:lstStyle/>
            <a:p>
              <a:pPr>
                <a:spcBef>
                  <a:spcPct val="50000"/>
                </a:spcBef>
              </a:pPr>
              <a:r>
                <a:rPr lang="zh-CN" altLang="en-US" sz="2800" b="1">
                  <a:solidFill>
                    <a:srgbClr val="1C1C1C"/>
                  </a:solidFill>
                  <a:latin typeface="Times New Roman" pitchFamily="18" charset="0"/>
                </a:rPr>
                <a:t>方解石晶体</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B5A8DAF8-E684-4CDB-AB1F-7A31166BD4B1}" type="slidenum">
              <a:rPr lang="en-US" altLang="zh-CN"/>
              <a:pPr/>
              <a:t>24</a:t>
            </a:fld>
            <a:endParaRPr lang="en-US" altLang="zh-CN"/>
          </a:p>
        </p:txBody>
      </p:sp>
      <p:sp>
        <p:nvSpPr>
          <p:cNvPr id="35842" name="Text Box 2"/>
          <p:cNvSpPr txBox="1">
            <a:spLocks noChangeArrowheads="1"/>
          </p:cNvSpPr>
          <p:nvPr/>
        </p:nvSpPr>
        <p:spPr bwMode="auto">
          <a:xfrm>
            <a:off x="1905000" y="990600"/>
            <a:ext cx="5257800" cy="65087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3600" b="1">
                <a:solidFill>
                  <a:srgbClr val="1C1C1C"/>
                </a:solidFill>
                <a:latin typeface="Times New Roman" pitchFamily="18" charset="0"/>
              </a:rPr>
              <a:t>光通过</a:t>
            </a:r>
            <a:r>
              <a:rPr lang="zh-CN" altLang="en-US" sz="3600" b="1">
                <a:solidFill>
                  <a:srgbClr val="CC0000"/>
                </a:solidFill>
                <a:latin typeface="宋体" charset="-122"/>
              </a:rPr>
              <a:t>双折射晶体</a:t>
            </a:r>
          </a:p>
        </p:txBody>
      </p:sp>
    </p:spTree>
    <p:controls>
      <p:control spid="18434" name="ShockwaveFlash1" r:id="rId2" imgW="6477904" imgH="4420217"/>
    </p:controls>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
          <p:cNvSpPr>
            <a:spLocks noGrp="1"/>
          </p:cNvSpPr>
          <p:nvPr>
            <p:ph type="sldNum" sz="quarter" idx="10"/>
          </p:nvPr>
        </p:nvSpPr>
        <p:spPr/>
        <p:txBody>
          <a:bodyPr/>
          <a:lstStyle/>
          <a:p>
            <a:fld id="{85EF5867-2926-41D9-BB56-DD4E5111F56F}" type="slidenum">
              <a:rPr lang="en-US" altLang="zh-CN"/>
              <a:pPr/>
              <a:t>25</a:t>
            </a:fld>
            <a:endParaRPr lang="en-US" altLang="zh-CN"/>
          </a:p>
        </p:txBody>
      </p:sp>
      <p:grpSp>
        <p:nvGrpSpPr>
          <p:cNvPr id="2" name="Group 2"/>
          <p:cNvGrpSpPr>
            <a:grpSpLocks/>
          </p:cNvGrpSpPr>
          <p:nvPr/>
        </p:nvGrpSpPr>
        <p:grpSpPr bwMode="auto">
          <a:xfrm>
            <a:off x="679450" y="1081088"/>
            <a:ext cx="5164138" cy="577850"/>
            <a:chOff x="230" y="432"/>
            <a:chExt cx="4125" cy="238"/>
          </a:xfrm>
        </p:grpSpPr>
        <p:sp>
          <p:nvSpPr>
            <p:cNvPr id="36867" name="Rectangle 3"/>
            <p:cNvSpPr>
              <a:spLocks noChangeArrowheads="1"/>
            </p:cNvSpPr>
            <p:nvPr/>
          </p:nvSpPr>
          <p:spPr bwMode="auto">
            <a:xfrm>
              <a:off x="230" y="432"/>
              <a:ext cx="1844" cy="238"/>
            </a:xfrm>
            <a:prstGeom prst="rect">
              <a:avLst/>
            </a:prstGeom>
            <a:noFill/>
            <a:ln w="9525">
              <a:noFill/>
              <a:miter lim="800000"/>
              <a:headEnd/>
              <a:tailEnd/>
            </a:ln>
            <a:effectLst/>
          </p:spPr>
          <p:txBody>
            <a:bodyPr wrap="none" lIns="92075" tIns="46038" rIns="92075" bIns="46038">
              <a:spAutoFit/>
            </a:bodyPr>
            <a:lstStyle/>
            <a:p>
              <a:pPr eaLnBrk="0" hangingPunct="0">
                <a:buFontTx/>
                <a:buBlip>
                  <a:blip r:embed="rId2"/>
                </a:buBlip>
              </a:pPr>
              <a:r>
                <a:rPr kumimoji="1" lang="en-US" altLang="zh-CN" sz="3200" b="1">
                  <a:latin typeface="宋体" charset="-122"/>
                </a:rPr>
                <a:t> </a:t>
              </a:r>
              <a:r>
                <a:rPr kumimoji="1" lang="zh-CN" altLang="en-US" sz="3200" b="1">
                  <a:latin typeface="宋体" charset="-122"/>
                </a:rPr>
                <a:t>寻常光线</a:t>
              </a:r>
            </a:p>
          </p:txBody>
        </p:sp>
        <p:sp>
          <p:nvSpPr>
            <p:cNvPr id="36868" name="Rectangle 4"/>
            <p:cNvSpPr>
              <a:spLocks noChangeArrowheads="1"/>
            </p:cNvSpPr>
            <p:nvPr/>
          </p:nvSpPr>
          <p:spPr bwMode="auto">
            <a:xfrm>
              <a:off x="2159" y="432"/>
              <a:ext cx="2196" cy="238"/>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CN" sz="3200" b="1">
                  <a:latin typeface="宋体" charset="-122"/>
                </a:rPr>
                <a:t>(</a:t>
              </a:r>
              <a:r>
                <a:rPr kumimoji="1" lang="en-US" altLang="zh-CN" sz="3200">
                  <a:latin typeface="Times New Roman" pitchFamily="18" charset="0"/>
                </a:rPr>
                <a:t>ordinary rays</a:t>
              </a:r>
              <a:r>
                <a:rPr kumimoji="1" lang="en-US" altLang="zh-CN" sz="3200" b="1">
                  <a:latin typeface="宋体" charset="-122"/>
                </a:rPr>
                <a:t>)</a:t>
              </a:r>
            </a:p>
          </p:txBody>
        </p:sp>
      </p:grpSp>
      <p:sp>
        <p:nvSpPr>
          <p:cNvPr id="36870" name="Rectangle 6"/>
          <p:cNvSpPr>
            <a:spLocks noChangeArrowheads="1"/>
          </p:cNvSpPr>
          <p:nvPr/>
        </p:nvSpPr>
        <p:spPr bwMode="auto">
          <a:xfrm>
            <a:off x="4556125" y="1905000"/>
            <a:ext cx="3856038" cy="579438"/>
          </a:xfrm>
          <a:prstGeom prst="rect">
            <a:avLst/>
          </a:prstGeom>
          <a:noFill/>
          <a:ln w="9525">
            <a:noFill/>
            <a:miter lim="800000"/>
            <a:headEnd/>
            <a:tailEnd/>
          </a:ln>
          <a:effectLst/>
        </p:spPr>
        <p:txBody>
          <a:bodyPr wrap="none" lIns="92075" tIns="46038" rIns="92075" bIns="46038">
            <a:spAutoFit/>
          </a:bodyPr>
          <a:lstStyle/>
          <a:p>
            <a:pPr eaLnBrk="0" hangingPunct="0"/>
            <a:r>
              <a:rPr kumimoji="1" lang="zh-CN" altLang="en-US" sz="3200" b="1">
                <a:latin typeface="宋体" charset="-122"/>
              </a:rPr>
              <a:t>服从折射定律的光线</a:t>
            </a:r>
          </a:p>
        </p:txBody>
      </p:sp>
      <p:sp>
        <p:nvSpPr>
          <p:cNvPr id="36871" name="Line 7"/>
          <p:cNvSpPr>
            <a:spLocks noChangeShapeType="1"/>
          </p:cNvSpPr>
          <p:nvPr/>
        </p:nvSpPr>
        <p:spPr bwMode="auto">
          <a:xfrm>
            <a:off x="3683000" y="2235200"/>
            <a:ext cx="841375"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grpSp>
        <p:nvGrpSpPr>
          <p:cNvPr id="3" name="Group 8"/>
          <p:cNvGrpSpPr>
            <a:grpSpLocks/>
          </p:cNvGrpSpPr>
          <p:nvPr/>
        </p:nvGrpSpPr>
        <p:grpSpPr bwMode="auto">
          <a:xfrm>
            <a:off x="666750" y="2597150"/>
            <a:ext cx="5956300" cy="579438"/>
            <a:chOff x="182" y="1104"/>
            <a:chExt cx="4757" cy="238"/>
          </a:xfrm>
        </p:grpSpPr>
        <p:sp>
          <p:nvSpPr>
            <p:cNvPr id="36873" name="Rectangle 9"/>
            <p:cNvSpPr>
              <a:spLocks noChangeArrowheads="1"/>
            </p:cNvSpPr>
            <p:nvPr/>
          </p:nvSpPr>
          <p:spPr bwMode="auto">
            <a:xfrm>
              <a:off x="2122" y="1104"/>
              <a:ext cx="2817" cy="238"/>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CN" sz="3200">
                  <a:latin typeface="Bookman Old Style" pitchFamily="18" charset="0"/>
                </a:rPr>
                <a:t>(</a:t>
              </a:r>
              <a:r>
                <a:rPr kumimoji="1" lang="en-US" altLang="zh-CN" sz="3200">
                  <a:latin typeface="Times New Roman" pitchFamily="18" charset="0"/>
                </a:rPr>
                <a:t>extraordinray rays</a:t>
              </a:r>
              <a:r>
                <a:rPr kumimoji="1" lang="en-US" altLang="zh-CN" sz="3200">
                  <a:latin typeface="Bookman Old Style" pitchFamily="18" charset="0"/>
                </a:rPr>
                <a:t>) </a:t>
              </a:r>
            </a:p>
          </p:txBody>
        </p:sp>
        <p:sp>
          <p:nvSpPr>
            <p:cNvPr id="36874" name="Rectangle 10"/>
            <p:cNvSpPr>
              <a:spLocks noChangeArrowheads="1"/>
            </p:cNvSpPr>
            <p:nvPr/>
          </p:nvSpPr>
          <p:spPr bwMode="auto">
            <a:xfrm>
              <a:off x="182" y="1104"/>
              <a:ext cx="1843" cy="238"/>
            </a:xfrm>
            <a:prstGeom prst="rect">
              <a:avLst/>
            </a:prstGeom>
            <a:noFill/>
            <a:ln w="9525">
              <a:noFill/>
              <a:miter lim="800000"/>
              <a:headEnd/>
              <a:tailEnd/>
            </a:ln>
            <a:effectLst/>
          </p:spPr>
          <p:txBody>
            <a:bodyPr wrap="none" lIns="92075" tIns="46038" rIns="92075" bIns="46038">
              <a:spAutoFit/>
            </a:bodyPr>
            <a:lstStyle/>
            <a:p>
              <a:pPr eaLnBrk="0" hangingPunct="0">
                <a:buFontTx/>
                <a:buBlip>
                  <a:blip r:embed="rId2"/>
                </a:buBlip>
              </a:pPr>
              <a:r>
                <a:rPr kumimoji="1" lang="en-US" altLang="zh-CN" sz="3200" b="1">
                  <a:latin typeface="宋体" charset="-122"/>
                </a:rPr>
                <a:t> </a:t>
              </a:r>
              <a:r>
                <a:rPr kumimoji="1" lang="zh-CN" altLang="en-US" sz="3200" b="1">
                  <a:latin typeface="宋体" charset="-122"/>
                </a:rPr>
                <a:t>非常光线</a:t>
              </a:r>
            </a:p>
          </p:txBody>
        </p:sp>
      </p:grpSp>
      <p:grpSp>
        <p:nvGrpSpPr>
          <p:cNvPr id="4" name="Group 11"/>
          <p:cNvGrpSpPr>
            <a:grpSpLocks/>
          </p:cNvGrpSpPr>
          <p:nvPr/>
        </p:nvGrpSpPr>
        <p:grpSpPr bwMode="auto">
          <a:xfrm>
            <a:off x="3684588" y="3297238"/>
            <a:ext cx="4941887" cy="577850"/>
            <a:chOff x="2592" y="1392"/>
            <a:chExt cx="3947" cy="238"/>
          </a:xfrm>
        </p:grpSpPr>
        <p:sp>
          <p:nvSpPr>
            <p:cNvPr id="36876" name="Rectangle 12"/>
            <p:cNvSpPr>
              <a:spLocks noChangeArrowheads="1"/>
            </p:cNvSpPr>
            <p:nvPr/>
          </p:nvSpPr>
          <p:spPr bwMode="auto">
            <a:xfrm>
              <a:off x="3121" y="1392"/>
              <a:ext cx="3418" cy="238"/>
            </a:xfrm>
            <a:prstGeom prst="rect">
              <a:avLst/>
            </a:prstGeom>
            <a:noFill/>
            <a:ln w="9525">
              <a:noFill/>
              <a:miter lim="800000"/>
              <a:headEnd/>
              <a:tailEnd/>
            </a:ln>
            <a:effectLst/>
          </p:spPr>
          <p:txBody>
            <a:bodyPr wrap="none" lIns="92075" tIns="46038" rIns="92075" bIns="46038">
              <a:spAutoFit/>
            </a:bodyPr>
            <a:lstStyle/>
            <a:p>
              <a:pPr eaLnBrk="0" hangingPunct="0"/>
              <a:r>
                <a:rPr kumimoji="1" lang="zh-CN" altLang="en-US" sz="3200" b="1">
                  <a:latin typeface="宋体" charset="-122"/>
                </a:rPr>
                <a:t>不服从折射定律的光线</a:t>
              </a:r>
            </a:p>
          </p:txBody>
        </p:sp>
        <p:sp>
          <p:nvSpPr>
            <p:cNvPr id="36877" name="Line 13"/>
            <p:cNvSpPr>
              <a:spLocks noChangeShapeType="1"/>
            </p:cNvSpPr>
            <p:nvPr/>
          </p:nvSpPr>
          <p:spPr bwMode="auto">
            <a:xfrm>
              <a:off x="2592" y="1536"/>
              <a:ext cx="57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grpSp>
      <p:sp>
        <p:nvSpPr>
          <p:cNvPr id="36878" name="Rectangle 14"/>
          <p:cNvSpPr>
            <a:spLocks noChangeArrowheads="1"/>
          </p:cNvSpPr>
          <p:nvPr/>
        </p:nvSpPr>
        <p:spPr bwMode="auto">
          <a:xfrm>
            <a:off x="981075" y="4373563"/>
            <a:ext cx="6867525" cy="579437"/>
          </a:xfrm>
          <a:prstGeom prst="rect">
            <a:avLst/>
          </a:prstGeom>
          <a:noFill/>
          <a:ln w="9525">
            <a:noFill/>
            <a:miter lim="800000"/>
            <a:headEnd/>
            <a:tailEnd/>
          </a:ln>
          <a:effectLst/>
        </p:spPr>
        <p:txBody>
          <a:bodyPr>
            <a:spAutoFit/>
          </a:bodyPr>
          <a:lstStyle/>
          <a:p>
            <a:pPr>
              <a:spcBef>
                <a:spcPct val="50000"/>
              </a:spcBef>
            </a:pPr>
            <a:r>
              <a:rPr lang="zh-CN" altLang="en-US" sz="3200" b="1">
                <a:latin typeface="Times New Roman" pitchFamily="18" charset="0"/>
              </a:rPr>
              <a:t>（一般情况，非常光不在入射面内）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8"/>
                                        </p:tgtEl>
                                        <p:attrNameLst>
                                          <p:attrName>style.visibility</p:attrName>
                                        </p:attrNameLst>
                                      </p:cBhvr>
                                      <p:to>
                                        <p:strVal val="visible"/>
                                      </p:to>
                                    </p:set>
                                    <p:animEffect transition="in" filter="blinds(horizontal)">
                                      <p:cBhvr>
                                        <p:cTn id="17" dur="500"/>
                                        <p:tgtEl>
                                          <p:spTgt spid="3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1"/>
          <p:cNvSpPr>
            <a:spLocks noGrp="1"/>
          </p:cNvSpPr>
          <p:nvPr>
            <p:ph type="sldNum" sz="quarter" idx="10"/>
          </p:nvPr>
        </p:nvSpPr>
        <p:spPr/>
        <p:txBody>
          <a:bodyPr/>
          <a:lstStyle/>
          <a:p>
            <a:fld id="{F6F759F0-1C10-4F9C-819B-1C394A5E3F1E}" type="slidenum">
              <a:rPr lang="en-US" altLang="zh-CN"/>
              <a:pPr/>
              <a:t>26</a:t>
            </a:fld>
            <a:endParaRPr lang="en-US" altLang="zh-CN"/>
          </a:p>
        </p:txBody>
      </p:sp>
      <p:sp>
        <p:nvSpPr>
          <p:cNvPr id="43024" name="Text Box 1040"/>
          <p:cNvSpPr txBox="1">
            <a:spLocks noChangeArrowheads="1"/>
          </p:cNvSpPr>
          <p:nvPr/>
        </p:nvSpPr>
        <p:spPr bwMode="auto">
          <a:xfrm>
            <a:off x="1152525" y="990600"/>
            <a:ext cx="6696075" cy="579438"/>
          </a:xfrm>
          <a:prstGeom prst="rect">
            <a:avLst/>
          </a:prstGeom>
          <a:noFill/>
          <a:ln w="9525">
            <a:noFill/>
            <a:miter lim="800000"/>
            <a:headEnd/>
            <a:tailEnd/>
          </a:ln>
          <a:effectLst/>
        </p:spPr>
        <p:txBody>
          <a:bodyPr wrap="none">
            <a:spAutoFit/>
          </a:bodyPr>
          <a:lstStyle/>
          <a:p>
            <a:pPr>
              <a:spcBef>
                <a:spcPct val="50000"/>
              </a:spcBef>
            </a:pPr>
            <a:r>
              <a:rPr lang="zh-CN" altLang="en-US" sz="3200" b="1">
                <a:solidFill>
                  <a:srgbClr val="CC0000"/>
                </a:solidFill>
                <a:latin typeface="Times New Roman" pitchFamily="18" charset="0"/>
              </a:rPr>
              <a:t>实验证明： </a:t>
            </a:r>
            <a:r>
              <a:rPr lang="en-US" altLang="zh-CN" sz="3200">
                <a:latin typeface="Times New Roman" pitchFamily="18" charset="0"/>
              </a:rPr>
              <a:t>O</a:t>
            </a:r>
            <a:r>
              <a:rPr lang="en-US" altLang="zh-CN" sz="3200" b="1">
                <a:latin typeface="Times New Roman" pitchFamily="18" charset="0"/>
              </a:rPr>
              <a:t> </a:t>
            </a:r>
            <a:r>
              <a:rPr lang="zh-CN" altLang="en-US" sz="3200" b="1">
                <a:latin typeface="Times New Roman" pitchFamily="18" charset="0"/>
              </a:rPr>
              <a:t>光和      光均为偏振光</a:t>
            </a:r>
            <a:r>
              <a:rPr lang="en-US" altLang="zh-CN" sz="3200" b="1">
                <a:latin typeface="Times New Roman" pitchFamily="18" charset="0"/>
              </a:rPr>
              <a:t>.</a:t>
            </a:r>
            <a:endParaRPr lang="en-US" altLang="zh-CN" sz="3200" b="1">
              <a:solidFill>
                <a:srgbClr val="CC0000"/>
              </a:solidFill>
              <a:latin typeface="Times New Roman" pitchFamily="18" charset="0"/>
            </a:endParaRPr>
          </a:p>
        </p:txBody>
      </p:sp>
      <p:graphicFrame>
        <p:nvGraphicFramePr>
          <p:cNvPr id="43025" name="Object 1041"/>
          <p:cNvGraphicFramePr>
            <a:graphicFrameLocks noChangeAspect="1"/>
          </p:cNvGraphicFramePr>
          <p:nvPr/>
        </p:nvGraphicFramePr>
        <p:xfrm>
          <a:off x="4675188" y="1028700"/>
          <a:ext cx="430212" cy="533400"/>
        </p:xfrm>
        <a:graphic>
          <a:graphicData uri="http://schemas.openxmlformats.org/presentationml/2006/ole">
            <p:oleObj spid="_x0000_s19458" name="Equation" r:id="rId3" imgW="114120" imgH="139680" progId="Equation.3">
              <p:embed/>
            </p:oleObj>
          </a:graphicData>
        </a:graphic>
      </p:graphicFrame>
      <p:grpSp>
        <p:nvGrpSpPr>
          <p:cNvPr id="2" name="Group 1042"/>
          <p:cNvGrpSpPr>
            <a:grpSpLocks/>
          </p:cNvGrpSpPr>
          <p:nvPr/>
        </p:nvGrpSpPr>
        <p:grpSpPr bwMode="auto">
          <a:xfrm>
            <a:off x="838200" y="1752600"/>
            <a:ext cx="7467600" cy="2667000"/>
            <a:chOff x="528" y="2400"/>
            <a:chExt cx="4704" cy="1680"/>
          </a:xfrm>
        </p:grpSpPr>
        <p:sp>
          <p:nvSpPr>
            <p:cNvPr id="43027" name="Rectangle 1043"/>
            <p:cNvSpPr>
              <a:spLocks noChangeArrowheads="1"/>
            </p:cNvSpPr>
            <p:nvPr/>
          </p:nvSpPr>
          <p:spPr bwMode="auto">
            <a:xfrm>
              <a:off x="528" y="2400"/>
              <a:ext cx="4704" cy="168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3" name="Group 1044"/>
            <p:cNvGrpSpPr>
              <a:grpSpLocks/>
            </p:cNvGrpSpPr>
            <p:nvPr/>
          </p:nvGrpSpPr>
          <p:grpSpPr bwMode="auto">
            <a:xfrm>
              <a:off x="754" y="2496"/>
              <a:ext cx="1886" cy="1489"/>
              <a:chOff x="562" y="2448"/>
              <a:chExt cx="1886" cy="1489"/>
            </a:xfrm>
          </p:grpSpPr>
          <p:sp>
            <p:nvSpPr>
              <p:cNvPr id="43029" name="Line 1045"/>
              <p:cNvSpPr>
                <a:spLocks noChangeShapeType="1"/>
              </p:cNvSpPr>
              <p:nvPr/>
            </p:nvSpPr>
            <p:spPr bwMode="auto">
              <a:xfrm>
                <a:off x="1313" y="2895"/>
                <a:ext cx="274" cy="670"/>
              </a:xfrm>
              <a:prstGeom prst="line">
                <a:avLst/>
              </a:prstGeom>
              <a:noFill/>
              <a:ln w="38100">
                <a:solidFill>
                  <a:srgbClr val="0000FF"/>
                </a:solidFill>
                <a:round/>
                <a:headEnd type="none" w="sm" len="sm"/>
                <a:tailEnd type="none" w="sm" len="sm"/>
              </a:ln>
              <a:effectLst/>
            </p:spPr>
            <p:txBody>
              <a:bodyPr wrap="none" anchor="ctr"/>
              <a:lstStyle/>
              <a:p>
                <a:endParaRPr lang="zh-CN" altLang="en-US"/>
              </a:p>
            </p:txBody>
          </p:sp>
          <p:sp>
            <p:nvSpPr>
              <p:cNvPr id="43030" name="Line 1046"/>
              <p:cNvSpPr>
                <a:spLocks noChangeShapeType="1"/>
              </p:cNvSpPr>
              <p:nvPr/>
            </p:nvSpPr>
            <p:spPr bwMode="auto">
              <a:xfrm>
                <a:off x="1313" y="2895"/>
                <a:ext cx="626" cy="670"/>
              </a:xfrm>
              <a:prstGeom prst="line">
                <a:avLst/>
              </a:prstGeom>
              <a:noFill/>
              <a:ln w="38100">
                <a:solidFill>
                  <a:srgbClr val="0000FF"/>
                </a:solidFill>
                <a:round/>
                <a:headEnd type="none" w="sm" len="sm"/>
                <a:tailEnd type="none" w="sm" len="sm"/>
              </a:ln>
              <a:effectLst/>
            </p:spPr>
            <p:txBody>
              <a:bodyPr wrap="none" anchor="ctr"/>
              <a:lstStyle/>
              <a:p>
                <a:endParaRPr lang="zh-CN" altLang="en-US"/>
              </a:p>
            </p:txBody>
          </p:sp>
          <p:sp>
            <p:nvSpPr>
              <p:cNvPr id="43031" name="Line 1047"/>
              <p:cNvSpPr>
                <a:spLocks noChangeShapeType="1"/>
              </p:cNvSpPr>
              <p:nvPr/>
            </p:nvSpPr>
            <p:spPr bwMode="auto">
              <a:xfrm>
                <a:off x="1587" y="3565"/>
                <a:ext cx="548" cy="372"/>
              </a:xfrm>
              <a:prstGeom prst="line">
                <a:avLst/>
              </a:prstGeom>
              <a:noFill/>
              <a:ln w="38100">
                <a:solidFill>
                  <a:srgbClr val="0000FF"/>
                </a:solidFill>
                <a:round/>
                <a:headEnd type="none" w="sm" len="sm"/>
                <a:tailEnd type="triangle" w="sm" len="lg"/>
              </a:ln>
              <a:effectLst/>
            </p:spPr>
            <p:txBody>
              <a:bodyPr wrap="none" anchor="ctr"/>
              <a:lstStyle/>
              <a:p>
                <a:endParaRPr lang="zh-CN" altLang="en-US"/>
              </a:p>
            </p:txBody>
          </p:sp>
          <p:sp>
            <p:nvSpPr>
              <p:cNvPr id="43032" name="Line 1048"/>
              <p:cNvSpPr>
                <a:spLocks noChangeShapeType="1"/>
              </p:cNvSpPr>
              <p:nvPr/>
            </p:nvSpPr>
            <p:spPr bwMode="auto">
              <a:xfrm>
                <a:off x="1939" y="3565"/>
                <a:ext cx="509" cy="335"/>
              </a:xfrm>
              <a:prstGeom prst="line">
                <a:avLst/>
              </a:prstGeom>
              <a:noFill/>
              <a:ln w="38100">
                <a:solidFill>
                  <a:srgbClr val="0000FF"/>
                </a:solidFill>
                <a:round/>
                <a:headEnd type="none" w="sm" len="sm"/>
                <a:tailEnd type="triangle" w="sm" len="lg"/>
              </a:ln>
              <a:effectLst/>
            </p:spPr>
            <p:txBody>
              <a:bodyPr wrap="none" anchor="ctr"/>
              <a:lstStyle/>
              <a:p>
                <a:endParaRPr lang="zh-CN" altLang="en-US"/>
              </a:p>
            </p:txBody>
          </p:sp>
          <p:sp>
            <p:nvSpPr>
              <p:cNvPr id="43033" name="Line 1049"/>
              <p:cNvSpPr>
                <a:spLocks noChangeShapeType="1"/>
              </p:cNvSpPr>
              <p:nvPr/>
            </p:nvSpPr>
            <p:spPr bwMode="auto">
              <a:xfrm>
                <a:off x="805" y="2560"/>
                <a:ext cx="508" cy="335"/>
              </a:xfrm>
              <a:prstGeom prst="line">
                <a:avLst/>
              </a:prstGeom>
              <a:noFill/>
              <a:ln w="38100">
                <a:solidFill>
                  <a:srgbClr val="0000FF"/>
                </a:solidFill>
                <a:round/>
                <a:headEnd type="none" w="sm" len="sm"/>
                <a:tailEnd type="triangle" w="sm" len="lg"/>
              </a:ln>
              <a:effectLst/>
            </p:spPr>
            <p:txBody>
              <a:bodyPr wrap="none" anchor="ctr"/>
              <a:lstStyle/>
              <a:p>
                <a:endParaRPr lang="zh-CN" altLang="en-US"/>
              </a:p>
            </p:txBody>
          </p:sp>
          <p:sp>
            <p:nvSpPr>
              <p:cNvPr id="43034" name="Line 1050"/>
              <p:cNvSpPr>
                <a:spLocks noChangeShapeType="1"/>
              </p:cNvSpPr>
              <p:nvPr/>
            </p:nvSpPr>
            <p:spPr bwMode="auto">
              <a:xfrm>
                <a:off x="1296" y="2496"/>
                <a:ext cx="9" cy="720"/>
              </a:xfrm>
              <a:prstGeom prst="line">
                <a:avLst/>
              </a:prstGeom>
              <a:noFill/>
              <a:ln w="19050">
                <a:solidFill>
                  <a:schemeClr val="tx1"/>
                </a:solidFill>
                <a:prstDash val="dash"/>
                <a:round/>
                <a:headEnd type="none" w="sm" len="sm"/>
                <a:tailEnd type="none" w="sm" len="sm"/>
              </a:ln>
              <a:effectLst/>
            </p:spPr>
            <p:txBody>
              <a:bodyPr wrap="none" anchor="ctr"/>
              <a:lstStyle/>
              <a:p>
                <a:endParaRPr lang="zh-CN" altLang="en-US"/>
              </a:p>
            </p:txBody>
          </p:sp>
          <p:sp>
            <p:nvSpPr>
              <p:cNvPr id="43035" name="Line 1051"/>
              <p:cNvSpPr>
                <a:spLocks noChangeShapeType="1"/>
              </p:cNvSpPr>
              <p:nvPr/>
            </p:nvSpPr>
            <p:spPr bwMode="auto">
              <a:xfrm flipV="1">
                <a:off x="1488" y="3072"/>
                <a:ext cx="96" cy="92"/>
              </a:xfrm>
              <a:prstGeom prst="line">
                <a:avLst/>
              </a:prstGeom>
              <a:noFill/>
              <a:ln w="25400">
                <a:solidFill>
                  <a:srgbClr val="0000FF"/>
                </a:solidFill>
                <a:round/>
                <a:headEnd type="none" w="sm" len="sm"/>
                <a:tailEnd type="none" w="sm" len="sm"/>
              </a:ln>
              <a:effectLst/>
            </p:spPr>
            <p:txBody>
              <a:bodyPr wrap="none" anchor="ctr"/>
              <a:lstStyle/>
              <a:p>
                <a:endParaRPr lang="zh-CN" altLang="en-US"/>
              </a:p>
            </p:txBody>
          </p:sp>
          <p:sp>
            <p:nvSpPr>
              <p:cNvPr id="43036" name="Line 1052"/>
              <p:cNvSpPr>
                <a:spLocks noChangeShapeType="1"/>
              </p:cNvSpPr>
              <p:nvPr/>
            </p:nvSpPr>
            <p:spPr bwMode="auto">
              <a:xfrm flipV="1">
                <a:off x="1607" y="3216"/>
                <a:ext cx="95" cy="94"/>
              </a:xfrm>
              <a:prstGeom prst="line">
                <a:avLst/>
              </a:prstGeom>
              <a:noFill/>
              <a:ln w="25400">
                <a:solidFill>
                  <a:srgbClr val="0000FF"/>
                </a:solidFill>
                <a:round/>
                <a:headEnd type="none" w="sm" len="sm"/>
                <a:tailEnd type="none" w="sm" len="sm"/>
              </a:ln>
              <a:effectLst/>
            </p:spPr>
            <p:txBody>
              <a:bodyPr wrap="none" anchor="ctr"/>
              <a:lstStyle/>
              <a:p>
                <a:endParaRPr lang="zh-CN" altLang="en-US"/>
              </a:p>
            </p:txBody>
          </p:sp>
          <p:sp>
            <p:nvSpPr>
              <p:cNvPr id="43037" name="Line 1053"/>
              <p:cNvSpPr>
                <a:spLocks noChangeShapeType="1"/>
              </p:cNvSpPr>
              <p:nvPr/>
            </p:nvSpPr>
            <p:spPr bwMode="auto">
              <a:xfrm flipV="1">
                <a:off x="1702" y="3312"/>
                <a:ext cx="95" cy="92"/>
              </a:xfrm>
              <a:prstGeom prst="line">
                <a:avLst/>
              </a:prstGeom>
              <a:noFill/>
              <a:ln w="25400">
                <a:solidFill>
                  <a:srgbClr val="0000FF"/>
                </a:solidFill>
                <a:round/>
                <a:headEnd type="none" w="sm" len="sm"/>
                <a:tailEnd type="none" w="sm" len="sm"/>
              </a:ln>
              <a:effectLst/>
            </p:spPr>
            <p:txBody>
              <a:bodyPr wrap="none" anchor="ctr"/>
              <a:lstStyle/>
              <a:p>
                <a:endParaRPr lang="zh-CN" altLang="en-US"/>
              </a:p>
            </p:txBody>
          </p:sp>
          <p:sp>
            <p:nvSpPr>
              <p:cNvPr id="43038" name="Line 1054"/>
              <p:cNvSpPr>
                <a:spLocks noChangeShapeType="1"/>
              </p:cNvSpPr>
              <p:nvPr/>
            </p:nvSpPr>
            <p:spPr bwMode="auto">
              <a:xfrm flipV="1">
                <a:off x="1777" y="3411"/>
                <a:ext cx="95" cy="93"/>
              </a:xfrm>
              <a:prstGeom prst="line">
                <a:avLst/>
              </a:prstGeom>
              <a:noFill/>
              <a:ln w="25400">
                <a:solidFill>
                  <a:srgbClr val="0000FF"/>
                </a:solidFill>
                <a:round/>
                <a:headEnd type="none" w="sm" len="sm"/>
                <a:tailEnd type="none" w="sm" len="sm"/>
              </a:ln>
              <a:effectLst/>
            </p:spPr>
            <p:txBody>
              <a:bodyPr wrap="none" anchor="ctr"/>
              <a:lstStyle/>
              <a:p>
                <a:endParaRPr lang="zh-CN" altLang="en-US"/>
              </a:p>
            </p:txBody>
          </p:sp>
          <p:sp>
            <p:nvSpPr>
              <p:cNvPr id="43039" name="Line 1055"/>
              <p:cNvSpPr>
                <a:spLocks noChangeShapeType="1"/>
              </p:cNvSpPr>
              <p:nvPr/>
            </p:nvSpPr>
            <p:spPr bwMode="auto">
              <a:xfrm flipV="1">
                <a:off x="2002" y="3600"/>
                <a:ext cx="110" cy="96"/>
              </a:xfrm>
              <a:prstGeom prst="line">
                <a:avLst/>
              </a:prstGeom>
              <a:noFill/>
              <a:ln w="19050">
                <a:solidFill>
                  <a:srgbClr val="0000FF"/>
                </a:solidFill>
                <a:round/>
                <a:headEnd type="none" w="sm" len="sm"/>
                <a:tailEnd type="none" w="sm" len="sm"/>
              </a:ln>
              <a:effectLst/>
            </p:spPr>
            <p:txBody>
              <a:bodyPr wrap="none" anchor="ctr"/>
              <a:lstStyle/>
              <a:p>
                <a:endParaRPr lang="zh-CN" altLang="en-US"/>
              </a:p>
            </p:txBody>
          </p:sp>
          <p:sp>
            <p:nvSpPr>
              <p:cNvPr id="43040" name="Line 1056"/>
              <p:cNvSpPr>
                <a:spLocks noChangeShapeType="1"/>
              </p:cNvSpPr>
              <p:nvPr/>
            </p:nvSpPr>
            <p:spPr bwMode="auto">
              <a:xfrm flipV="1">
                <a:off x="2092" y="3648"/>
                <a:ext cx="116" cy="96"/>
              </a:xfrm>
              <a:prstGeom prst="line">
                <a:avLst/>
              </a:prstGeom>
              <a:noFill/>
              <a:ln w="25400">
                <a:solidFill>
                  <a:srgbClr val="0000FF"/>
                </a:solidFill>
                <a:round/>
                <a:headEnd type="none" w="sm" len="sm"/>
                <a:tailEnd type="none" w="sm" len="sm"/>
              </a:ln>
              <a:effectLst/>
            </p:spPr>
            <p:txBody>
              <a:bodyPr wrap="none" anchor="ctr"/>
              <a:lstStyle/>
              <a:p>
                <a:endParaRPr lang="zh-CN" altLang="en-US"/>
              </a:p>
            </p:txBody>
          </p:sp>
          <p:sp>
            <p:nvSpPr>
              <p:cNvPr id="43041" name="Line 1057"/>
              <p:cNvSpPr>
                <a:spLocks noChangeShapeType="1"/>
              </p:cNvSpPr>
              <p:nvPr/>
            </p:nvSpPr>
            <p:spPr bwMode="auto">
              <a:xfrm flipV="1">
                <a:off x="2160" y="3696"/>
                <a:ext cx="110" cy="96"/>
              </a:xfrm>
              <a:prstGeom prst="line">
                <a:avLst/>
              </a:prstGeom>
              <a:noFill/>
              <a:ln w="25400">
                <a:solidFill>
                  <a:srgbClr val="0000FF"/>
                </a:solidFill>
                <a:round/>
                <a:headEnd type="none" w="sm" len="sm"/>
                <a:tailEnd type="none" w="sm" len="sm"/>
              </a:ln>
              <a:effectLst/>
            </p:spPr>
            <p:txBody>
              <a:bodyPr wrap="none" anchor="ctr"/>
              <a:lstStyle/>
              <a:p>
                <a:endParaRPr lang="zh-CN" altLang="en-US"/>
              </a:p>
            </p:txBody>
          </p:sp>
          <p:sp>
            <p:nvSpPr>
              <p:cNvPr id="43042" name="Rectangle 1058"/>
              <p:cNvSpPr>
                <a:spLocks noChangeArrowheads="1"/>
              </p:cNvSpPr>
              <p:nvPr/>
            </p:nvSpPr>
            <p:spPr bwMode="auto">
              <a:xfrm>
                <a:off x="562" y="2448"/>
                <a:ext cx="290" cy="36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CN" sz="3200">
                    <a:latin typeface="Bookman Old Style" pitchFamily="18" charset="0"/>
                  </a:rPr>
                  <a:t>A</a:t>
                </a:r>
              </a:p>
            </p:txBody>
          </p:sp>
          <p:sp>
            <p:nvSpPr>
              <p:cNvPr id="43043" name="Rectangle 1059"/>
              <p:cNvSpPr>
                <a:spLocks noChangeArrowheads="1"/>
              </p:cNvSpPr>
              <p:nvPr/>
            </p:nvSpPr>
            <p:spPr bwMode="auto">
              <a:xfrm>
                <a:off x="1344" y="3456"/>
                <a:ext cx="305" cy="36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CN" sz="3200">
                    <a:solidFill>
                      <a:srgbClr val="006600"/>
                    </a:solidFill>
                    <a:latin typeface="Bookman Old Style" pitchFamily="18" charset="0"/>
                  </a:rPr>
                  <a:t>C</a:t>
                </a:r>
              </a:p>
            </p:txBody>
          </p:sp>
          <p:sp>
            <p:nvSpPr>
              <p:cNvPr id="43044" name="Rectangle 1060"/>
              <p:cNvSpPr>
                <a:spLocks noChangeArrowheads="1"/>
              </p:cNvSpPr>
              <p:nvPr/>
            </p:nvSpPr>
            <p:spPr bwMode="auto">
              <a:xfrm>
                <a:off x="1305" y="2597"/>
                <a:ext cx="305" cy="36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CN" sz="3200">
                    <a:latin typeface="Bookman Old Style" pitchFamily="18" charset="0"/>
                  </a:rPr>
                  <a:t>B</a:t>
                </a:r>
              </a:p>
            </p:txBody>
          </p:sp>
          <p:sp>
            <p:nvSpPr>
              <p:cNvPr id="43045" name="Oval 1061"/>
              <p:cNvSpPr>
                <a:spLocks noChangeArrowheads="1"/>
              </p:cNvSpPr>
              <p:nvPr/>
            </p:nvSpPr>
            <p:spPr bwMode="auto">
              <a:xfrm>
                <a:off x="1488" y="3408"/>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46" name="Oval 1062"/>
              <p:cNvSpPr>
                <a:spLocks noChangeArrowheads="1"/>
              </p:cNvSpPr>
              <p:nvPr/>
            </p:nvSpPr>
            <p:spPr bwMode="auto">
              <a:xfrm>
                <a:off x="1344" y="3024"/>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47" name="Oval 1063"/>
              <p:cNvSpPr>
                <a:spLocks noChangeArrowheads="1"/>
              </p:cNvSpPr>
              <p:nvPr/>
            </p:nvSpPr>
            <p:spPr bwMode="auto">
              <a:xfrm>
                <a:off x="1416" y="3216"/>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48" name="Oval 1064"/>
              <p:cNvSpPr>
                <a:spLocks noChangeArrowheads="1"/>
              </p:cNvSpPr>
              <p:nvPr/>
            </p:nvSpPr>
            <p:spPr bwMode="auto">
              <a:xfrm>
                <a:off x="1677" y="3622"/>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49" name="Oval 1065"/>
              <p:cNvSpPr>
                <a:spLocks noChangeArrowheads="1"/>
              </p:cNvSpPr>
              <p:nvPr/>
            </p:nvSpPr>
            <p:spPr bwMode="auto">
              <a:xfrm>
                <a:off x="1824" y="3722"/>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50" name="AutoShape 1066"/>
              <p:cNvSpPr>
                <a:spLocks noChangeArrowheads="1"/>
              </p:cNvSpPr>
              <p:nvPr/>
            </p:nvSpPr>
            <p:spPr bwMode="auto">
              <a:xfrm flipH="1">
                <a:off x="672" y="2880"/>
                <a:ext cx="1680" cy="672"/>
              </a:xfrm>
              <a:prstGeom prst="parallelogram">
                <a:avLst>
                  <a:gd name="adj" fmla="val 62488"/>
                </a:avLst>
              </a:prstGeom>
              <a:solidFill>
                <a:srgbClr val="BDFFFF">
                  <a:alpha val="50000"/>
                </a:srgbClr>
              </a:solidFill>
              <a:ln w="12700">
                <a:solidFill>
                  <a:schemeClr val="tx1"/>
                </a:solidFill>
                <a:miter lim="800000"/>
                <a:headEnd/>
                <a:tailEnd/>
              </a:ln>
              <a:effectLst/>
            </p:spPr>
            <p:txBody>
              <a:bodyPr wrap="none" anchor="ctr"/>
              <a:lstStyle/>
              <a:p>
                <a:endParaRPr lang="zh-CN" altLang="en-US"/>
              </a:p>
            </p:txBody>
          </p:sp>
          <p:sp>
            <p:nvSpPr>
              <p:cNvPr id="43051" name="Rectangle 1067"/>
              <p:cNvSpPr>
                <a:spLocks noChangeArrowheads="1"/>
              </p:cNvSpPr>
              <p:nvPr/>
            </p:nvSpPr>
            <p:spPr bwMode="auto">
              <a:xfrm>
                <a:off x="1200" y="3120"/>
                <a:ext cx="432" cy="365"/>
              </a:xfrm>
              <a:prstGeom prst="rect">
                <a:avLst/>
              </a:prstGeom>
              <a:noFill/>
              <a:ln w="9525">
                <a:noFill/>
                <a:miter lim="800000"/>
                <a:headEnd/>
                <a:tailEnd/>
              </a:ln>
              <a:effectLst/>
            </p:spPr>
            <p:txBody>
              <a:bodyPr lIns="92075" tIns="46038" rIns="92075" bIns="46038">
                <a:spAutoFit/>
              </a:bodyPr>
              <a:lstStyle/>
              <a:p>
                <a:pPr eaLnBrk="0" hangingPunct="0"/>
                <a:r>
                  <a:rPr kumimoji="1" lang="en-US" altLang="zh-CN" sz="3200" b="1">
                    <a:latin typeface="Bookman Old Style" pitchFamily="18" charset="0"/>
                  </a:rPr>
                  <a:t>o</a:t>
                </a:r>
              </a:p>
            </p:txBody>
          </p:sp>
          <p:sp>
            <p:nvSpPr>
              <p:cNvPr id="43052" name="Rectangle 1068"/>
              <p:cNvSpPr>
                <a:spLocks noChangeArrowheads="1"/>
              </p:cNvSpPr>
              <p:nvPr/>
            </p:nvSpPr>
            <p:spPr bwMode="auto">
              <a:xfrm>
                <a:off x="1680" y="3024"/>
                <a:ext cx="265" cy="36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CN" sz="3200" b="1">
                    <a:latin typeface="Bookman Old Style" pitchFamily="18" charset="0"/>
                  </a:rPr>
                  <a:t>e</a:t>
                </a:r>
              </a:p>
            </p:txBody>
          </p:sp>
          <p:sp>
            <p:nvSpPr>
              <p:cNvPr id="43053" name="Rectangle 1069"/>
              <p:cNvSpPr>
                <a:spLocks noChangeArrowheads="1"/>
              </p:cNvSpPr>
              <p:nvPr/>
            </p:nvSpPr>
            <p:spPr bwMode="auto">
              <a:xfrm>
                <a:off x="1920" y="3264"/>
                <a:ext cx="432" cy="365"/>
              </a:xfrm>
              <a:prstGeom prst="rect">
                <a:avLst/>
              </a:prstGeom>
              <a:noFill/>
              <a:ln w="9525">
                <a:noFill/>
                <a:miter lim="800000"/>
                <a:headEnd/>
                <a:tailEnd/>
              </a:ln>
              <a:effectLst/>
            </p:spPr>
            <p:txBody>
              <a:bodyPr lIns="92075" tIns="46038" rIns="92075" bIns="46038">
                <a:spAutoFit/>
              </a:bodyPr>
              <a:lstStyle/>
              <a:p>
                <a:pPr eaLnBrk="0" hangingPunct="0"/>
                <a:r>
                  <a:rPr kumimoji="1" lang="en-US" altLang="zh-CN" sz="3200">
                    <a:solidFill>
                      <a:srgbClr val="006600"/>
                    </a:solidFill>
                    <a:latin typeface="Bookman Old Style" pitchFamily="18" charset="0"/>
                  </a:rPr>
                  <a:t>D</a:t>
                </a:r>
              </a:p>
            </p:txBody>
          </p:sp>
        </p:grpSp>
      </p:grpSp>
      <p:grpSp>
        <p:nvGrpSpPr>
          <p:cNvPr id="4" name="Group 1070"/>
          <p:cNvGrpSpPr>
            <a:grpSpLocks/>
          </p:cNvGrpSpPr>
          <p:nvPr/>
        </p:nvGrpSpPr>
        <p:grpSpPr bwMode="auto">
          <a:xfrm>
            <a:off x="4953000" y="1828800"/>
            <a:ext cx="2743200" cy="2590800"/>
            <a:chOff x="3360" y="2448"/>
            <a:chExt cx="1728" cy="1632"/>
          </a:xfrm>
        </p:grpSpPr>
        <p:sp>
          <p:nvSpPr>
            <p:cNvPr id="43055" name="Line 1071"/>
            <p:cNvSpPr>
              <a:spLocks noChangeShapeType="1"/>
            </p:cNvSpPr>
            <p:nvPr/>
          </p:nvSpPr>
          <p:spPr bwMode="auto">
            <a:xfrm>
              <a:off x="4080" y="2545"/>
              <a:ext cx="0" cy="1535"/>
            </a:xfrm>
            <a:prstGeom prst="line">
              <a:avLst/>
            </a:prstGeom>
            <a:noFill/>
            <a:ln w="38100">
              <a:solidFill>
                <a:srgbClr val="0000FF"/>
              </a:solidFill>
              <a:round/>
              <a:headEnd type="none" w="sm" len="sm"/>
              <a:tailEnd type="triangle" w="sm" len="lg"/>
            </a:ln>
            <a:effectLst/>
          </p:spPr>
          <p:txBody>
            <a:bodyPr wrap="none" anchor="ctr"/>
            <a:lstStyle/>
            <a:p>
              <a:endParaRPr lang="zh-CN" altLang="en-US"/>
            </a:p>
          </p:txBody>
        </p:sp>
        <p:sp>
          <p:nvSpPr>
            <p:cNvPr id="43056" name="Line 1072"/>
            <p:cNvSpPr>
              <a:spLocks noChangeShapeType="1"/>
            </p:cNvSpPr>
            <p:nvPr/>
          </p:nvSpPr>
          <p:spPr bwMode="auto">
            <a:xfrm>
              <a:off x="4080" y="2880"/>
              <a:ext cx="288" cy="675"/>
            </a:xfrm>
            <a:prstGeom prst="line">
              <a:avLst/>
            </a:prstGeom>
            <a:noFill/>
            <a:ln w="38100">
              <a:solidFill>
                <a:srgbClr val="0000FF"/>
              </a:solidFill>
              <a:round/>
              <a:headEnd type="none" w="sm" len="sm"/>
              <a:tailEnd type="none" w="sm" len="lg"/>
            </a:ln>
            <a:effectLst/>
          </p:spPr>
          <p:txBody>
            <a:bodyPr wrap="none" anchor="ctr"/>
            <a:lstStyle/>
            <a:p>
              <a:endParaRPr lang="zh-CN" altLang="en-US"/>
            </a:p>
          </p:txBody>
        </p:sp>
        <p:sp>
          <p:nvSpPr>
            <p:cNvPr id="43057" name="Line 1073"/>
            <p:cNvSpPr>
              <a:spLocks noChangeShapeType="1"/>
            </p:cNvSpPr>
            <p:nvPr/>
          </p:nvSpPr>
          <p:spPr bwMode="auto">
            <a:xfrm>
              <a:off x="4080" y="2448"/>
              <a:ext cx="0" cy="304"/>
            </a:xfrm>
            <a:prstGeom prst="line">
              <a:avLst/>
            </a:prstGeom>
            <a:noFill/>
            <a:ln w="38100">
              <a:solidFill>
                <a:srgbClr val="0000FF"/>
              </a:solidFill>
              <a:round/>
              <a:headEnd type="none" w="sm" len="sm"/>
              <a:tailEnd type="triangle" w="sm" len="lg"/>
            </a:ln>
            <a:effectLst/>
          </p:spPr>
          <p:txBody>
            <a:bodyPr wrap="none" anchor="ctr"/>
            <a:lstStyle/>
            <a:p>
              <a:endParaRPr lang="zh-CN" altLang="en-US"/>
            </a:p>
          </p:txBody>
        </p:sp>
        <p:sp>
          <p:nvSpPr>
            <p:cNvPr id="43058" name="Line 1074"/>
            <p:cNvSpPr>
              <a:spLocks noChangeShapeType="1"/>
            </p:cNvSpPr>
            <p:nvPr/>
          </p:nvSpPr>
          <p:spPr bwMode="auto">
            <a:xfrm flipV="1">
              <a:off x="4080" y="3022"/>
              <a:ext cx="118" cy="48"/>
            </a:xfrm>
            <a:prstGeom prst="line">
              <a:avLst/>
            </a:prstGeom>
            <a:noFill/>
            <a:ln w="25400">
              <a:solidFill>
                <a:srgbClr val="0000FF"/>
              </a:solidFill>
              <a:round/>
              <a:headEnd type="none" w="sm" len="sm"/>
              <a:tailEnd type="none" w="sm" len="lg"/>
            </a:ln>
            <a:effectLst/>
          </p:spPr>
          <p:txBody>
            <a:bodyPr wrap="none" anchor="ctr"/>
            <a:lstStyle/>
            <a:p>
              <a:endParaRPr lang="zh-CN" altLang="en-US"/>
            </a:p>
          </p:txBody>
        </p:sp>
        <p:sp>
          <p:nvSpPr>
            <p:cNvPr id="43059" name="Line 1075"/>
            <p:cNvSpPr>
              <a:spLocks noChangeShapeType="1"/>
            </p:cNvSpPr>
            <p:nvPr/>
          </p:nvSpPr>
          <p:spPr bwMode="auto">
            <a:xfrm flipV="1">
              <a:off x="4128" y="3117"/>
              <a:ext cx="116" cy="49"/>
            </a:xfrm>
            <a:prstGeom prst="line">
              <a:avLst/>
            </a:prstGeom>
            <a:noFill/>
            <a:ln w="25400">
              <a:solidFill>
                <a:srgbClr val="0000FF"/>
              </a:solidFill>
              <a:round/>
              <a:headEnd type="none" w="sm" len="sm"/>
              <a:tailEnd type="none" w="sm" len="lg"/>
            </a:ln>
            <a:effectLst/>
          </p:spPr>
          <p:txBody>
            <a:bodyPr wrap="none" anchor="ctr"/>
            <a:lstStyle/>
            <a:p>
              <a:endParaRPr lang="zh-CN" altLang="en-US"/>
            </a:p>
          </p:txBody>
        </p:sp>
        <p:sp>
          <p:nvSpPr>
            <p:cNvPr id="43060" name="Line 1076"/>
            <p:cNvSpPr>
              <a:spLocks noChangeShapeType="1"/>
            </p:cNvSpPr>
            <p:nvPr/>
          </p:nvSpPr>
          <p:spPr bwMode="auto">
            <a:xfrm flipV="1">
              <a:off x="4176" y="3214"/>
              <a:ext cx="118" cy="48"/>
            </a:xfrm>
            <a:prstGeom prst="line">
              <a:avLst/>
            </a:prstGeom>
            <a:noFill/>
            <a:ln w="25400">
              <a:solidFill>
                <a:srgbClr val="0000FF"/>
              </a:solidFill>
              <a:round/>
              <a:headEnd type="none" w="sm" len="sm"/>
              <a:tailEnd type="none" w="sm" len="lg"/>
            </a:ln>
            <a:effectLst/>
          </p:spPr>
          <p:txBody>
            <a:bodyPr wrap="none" anchor="ctr"/>
            <a:lstStyle/>
            <a:p>
              <a:endParaRPr lang="zh-CN" altLang="en-US"/>
            </a:p>
          </p:txBody>
        </p:sp>
        <p:sp>
          <p:nvSpPr>
            <p:cNvPr id="43061" name="Line 1077"/>
            <p:cNvSpPr>
              <a:spLocks noChangeShapeType="1"/>
            </p:cNvSpPr>
            <p:nvPr/>
          </p:nvSpPr>
          <p:spPr bwMode="auto">
            <a:xfrm flipV="1">
              <a:off x="4224" y="3312"/>
              <a:ext cx="118" cy="47"/>
            </a:xfrm>
            <a:prstGeom prst="line">
              <a:avLst/>
            </a:prstGeom>
            <a:noFill/>
            <a:ln w="25400">
              <a:solidFill>
                <a:srgbClr val="0000FF"/>
              </a:solidFill>
              <a:round/>
              <a:headEnd type="none" w="sm" len="sm"/>
              <a:tailEnd type="none" w="sm" len="lg"/>
            </a:ln>
            <a:effectLst/>
          </p:spPr>
          <p:txBody>
            <a:bodyPr wrap="none" anchor="ctr"/>
            <a:lstStyle/>
            <a:p>
              <a:endParaRPr lang="zh-CN" altLang="en-US"/>
            </a:p>
          </p:txBody>
        </p:sp>
        <p:grpSp>
          <p:nvGrpSpPr>
            <p:cNvPr id="5" name="Group 1078"/>
            <p:cNvGrpSpPr>
              <a:grpSpLocks/>
            </p:cNvGrpSpPr>
            <p:nvPr/>
          </p:nvGrpSpPr>
          <p:grpSpPr bwMode="auto">
            <a:xfrm>
              <a:off x="4303" y="3552"/>
              <a:ext cx="161" cy="480"/>
              <a:chOff x="4293" y="3552"/>
              <a:chExt cx="161" cy="463"/>
            </a:xfrm>
          </p:grpSpPr>
          <p:sp>
            <p:nvSpPr>
              <p:cNvPr id="43063" name="Line 1079"/>
              <p:cNvSpPr>
                <a:spLocks noChangeShapeType="1"/>
              </p:cNvSpPr>
              <p:nvPr/>
            </p:nvSpPr>
            <p:spPr bwMode="auto">
              <a:xfrm>
                <a:off x="4368" y="3552"/>
                <a:ext cx="0" cy="463"/>
              </a:xfrm>
              <a:prstGeom prst="line">
                <a:avLst/>
              </a:prstGeom>
              <a:noFill/>
              <a:ln w="38100">
                <a:solidFill>
                  <a:srgbClr val="0000FF"/>
                </a:solidFill>
                <a:round/>
                <a:headEnd type="none" w="sm" len="sm"/>
                <a:tailEnd type="triangle" w="sm" len="lg"/>
              </a:ln>
              <a:effectLst/>
            </p:spPr>
            <p:txBody>
              <a:bodyPr wrap="none" anchor="ctr"/>
              <a:lstStyle/>
              <a:p>
                <a:endParaRPr lang="zh-CN" altLang="en-US"/>
              </a:p>
            </p:txBody>
          </p:sp>
          <p:sp>
            <p:nvSpPr>
              <p:cNvPr id="43064" name="Line 1080"/>
              <p:cNvSpPr>
                <a:spLocks noChangeShapeType="1"/>
              </p:cNvSpPr>
              <p:nvPr/>
            </p:nvSpPr>
            <p:spPr bwMode="auto">
              <a:xfrm>
                <a:off x="4293" y="3625"/>
                <a:ext cx="161" cy="0"/>
              </a:xfrm>
              <a:prstGeom prst="line">
                <a:avLst/>
              </a:prstGeom>
              <a:noFill/>
              <a:ln w="25400">
                <a:solidFill>
                  <a:srgbClr val="0000FF"/>
                </a:solidFill>
                <a:round/>
                <a:headEnd type="none" w="sm" len="sm"/>
                <a:tailEnd type="none" w="sm" len="lg"/>
              </a:ln>
              <a:effectLst/>
            </p:spPr>
            <p:txBody>
              <a:bodyPr wrap="none" anchor="ctr"/>
              <a:lstStyle/>
              <a:p>
                <a:endParaRPr lang="zh-CN" altLang="en-US"/>
              </a:p>
            </p:txBody>
          </p:sp>
          <p:sp>
            <p:nvSpPr>
              <p:cNvPr id="43065" name="Line 1081"/>
              <p:cNvSpPr>
                <a:spLocks noChangeShapeType="1"/>
              </p:cNvSpPr>
              <p:nvPr/>
            </p:nvSpPr>
            <p:spPr bwMode="auto">
              <a:xfrm>
                <a:off x="4293" y="3709"/>
                <a:ext cx="161" cy="0"/>
              </a:xfrm>
              <a:prstGeom prst="line">
                <a:avLst/>
              </a:prstGeom>
              <a:noFill/>
              <a:ln w="25400">
                <a:solidFill>
                  <a:srgbClr val="0000FF"/>
                </a:solidFill>
                <a:round/>
                <a:headEnd type="none" w="sm" len="sm"/>
                <a:tailEnd type="none" w="sm" len="lg"/>
              </a:ln>
              <a:effectLst/>
            </p:spPr>
            <p:txBody>
              <a:bodyPr wrap="none" anchor="ctr"/>
              <a:lstStyle/>
              <a:p>
                <a:endParaRPr lang="zh-CN" altLang="en-US"/>
              </a:p>
            </p:txBody>
          </p:sp>
          <p:sp>
            <p:nvSpPr>
              <p:cNvPr id="43066" name="Line 1082"/>
              <p:cNvSpPr>
                <a:spLocks noChangeShapeType="1"/>
              </p:cNvSpPr>
              <p:nvPr/>
            </p:nvSpPr>
            <p:spPr bwMode="auto">
              <a:xfrm>
                <a:off x="4293" y="3792"/>
                <a:ext cx="161" cy="0"/>
              </a:xfrm>
              <a:prstGeom prst="line">
                <a:avLst/>
              </a:prstGeom>
              <a:noFill/>
              <a:ln w="25400">
                <a:solidFill>
                  <a:srgbClr val="0000FF"/>
                </a:solidFill>
                <a:round/>
                <a:headEnd type="none" w="sm" len="sm"/>
                <a:tailEnd type="none" w="sm" len="lg"/>
              </a:ln>
              <a:effectLst/>
            </p:spPr>
            <p:txBody>
              <a:bodyPr wrap="none" anchor="ctr"/>
              <a:lstStyle/>
              <a:p>
                <a:endParaRPr lang="zh-CN" altLang="en-US"/>
              </a:p>
            </p:txBody>
          </p:sp>
        </p:grpSp>
        <p:sp>
          <p:nvSpPr>
            <p:cNvPr id="43067" name="Oval 1083"/>
            <p:cNvSpPr>
              <a:spLocks noChangeArrowheads="1"/>
            </p:cNvSpPr>
            <p:nvPr/>
          </p:nvSpPr>
          <p:spPr bwMode="auto">
            <a:xfrm>
              <a:off x="4032" y="3120"/>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68" name="Oval 1084"/>
            <p:cNvSpPr>
              <a:spLocks noChangeArrowheads="1"/>
            </p:cNvSpPr>
            <p:nvPr/>
          </p:nvSpPr>
          <p:spPr bwMode="auto">
            <a:xfrm>
              <a:off x="4032" y="3264"/>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69" name="Oval 1085"/>
            <p:cNvSpPr>
              <a:spLocks noChangeArrowheads="1"/>
            </p:cNvSpPr>
            <p:nvPr/>
          </p:nvSpPr>
          <p:spPr bwMode="auto">
            <a:xfrm>
              <a:off x="4032" y="3408"/>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70" name="Oval 1086"/>
            <p:cNvSpPr>
              <a:spLocks noChangeArrowheads="1"/>
            </p:cNvSpPr>
            <p:nvPr/>
          </p:nvSpPr>
          <p:spPr bwMode="auto">
            <a:xfrm>
              <a:off x="4032" y="3600"/>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71" name="Oval 1087"/>
            <p:cNvSpPr>
              <a:spLocks noChangeArrowheads="1"/>
            </p:cNvSpPr>
            <p:nvPr/>
          </p:nvSpPr>
          <p:spPr bwMode="auto">
            <a:xfrm>
              <a:off x="4032" y="3744"/>
              <a:ext cx="96" cy="96"/>
            </a:xfrm>
            <a:prstGeom prst="ellipse">
              <a:avLst/>
            </a:prstGeom>
            <a:solidFill>
              <a:srgbClr val="0000FF"/>
            </a:solidFill>
            <a:ln w="9525">
              <a:noFill/>
              <a:round/>
              <a:headEnd/>
              <a:tailEnd/>
            </a:ln>
            <a:effectLst/>
          </p:spPr>
          <p:txBody>
            <a:bodyPr wrap="none" anchor="ctr"/>
            <a:lstStyle/>
            <a:p>
              <a:endParaRPr lang="zh-CN" altLang="en-US"/>
            </a:p>
          </p:txBody>
        </p:sp>
        <p:sp>
          <p:nvSpPr>
            <p:cNvPr id="43072" name="AutoShape 1088"/>
            <p:cNvSpPr>
              <a:spLocks noChangeArrowheads="1"/>
            </p:cNvSpPr>
            <p:nvPr/>
          </p:nvSpPr>
          <p:spPr bwMode="auto">
            <a:xfrm flipH="1">
              <a:off x="3360" y="2880"/>
              <a:ext cx="1728" cy="672"/>
            </a:xfrm>
            <a:prstGeom prst="parallelogram">
              <a:avLst>
                <a:gd name="adj" fmla="val 64274"/>
              </a:avLst>
            </a:prstGeom>
            <a:solidFill>
              <a:srgbClr val="CDFFFF">
                <a:alpha val="50000"/>
              </a:srgbClr>
            </a:solidFill>
            <a:ln w="12700">
              <a:solidFill>
                <a:schemeClr val="tx1"/>
              </a:solidFill>
              <a:miter lim="800000"/>
              <a:headEnd/>
              <a:tailEnd/>
            </a:ln>
            <a:effectLst/>
          </p:spPr>
          <p:txBody>
            <a:bodyPr wrap="none" anchor="ctr"/>
            <a:lstStyle/>
            <a:p>
              <a:endParaRPr lang="zh-CN" altLang="en-US"/>
            </a:p>
          </p:txBody>
        </p:sp>
        <p:sp>
          <p:nvSpPr>
            <p:cNvPr id="43073" name="Rectangle 1089"/>
            <p:cNvSpPr>
              <a:spLocks noChangeArrowheads="1"/>
            </p:cNvSpPr>
            <p:nvPr/>
          </p:nvSpPr>
          <p:spPr bwMode="auto">
            <a:xfrm>
              <a:off x="4320" y="3187"/>
              <a:ext cx="249" cy="36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CN" sz="3200">
                  <a:latin typeface="Bookman Old Style" pitchFamily="18" charset="0"/>
                </a:rPr>
                <a:t>e</a:t>
              </a:r>
            </a:p>
          </p:txBody>
        </p:sp>
        <p:sp>
          <p:nvSpPr>
            <p:cNvPr id="43074" name="Rectangle 1090"/>
            <p:cNvSpPr>
              <a:spLocks noChangeArrowheads="1"/>
            </p:cNvSpPr>
            <p:nvPr/>
          </p:nvSpPr>
          <p:spPr bwMode="auto">
            <a:xfrm>
              <a:off x="3792" y="3216"/>
              <a:ext cx="259" cy="36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CN" sz="3200">
                  <a:latin typeface="Bookman Old Style" pitchFamily="18" charset="0"/>
                </a:rPr>
                <a:t>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1"/>
          <p:cNvSpPr>
            <a:spLocks noGrp="1"/>
          </p:cNvSpPr>
          <p:nvPr>
            <p:ph type="sldNum" sz="quarter" idx="10"/>
          </p:nvPr>
        </p:nvSpPr>
        <p:spPr/>
        <p:txBody>
          <a:bodyPr/>
          <a:lstStyle/>
          <a:p>
            <a:fld id="{75F90349-2822-4D0E-8297-1228FC2A4F13}" type="slidenum">
              <a:rPr lang="en-US" altLang="zh-CN"/>
              <a:pPr/>
              <a:t>27</a:t>
            </a:fld>
            <a:endParaRPr lang="en-US" altLang="zh-CN"/>
          </a:p>
        </p:txBody>
      </p:sp>
      <p:grpSp>
        <p:nvGrpSpPr>
          <p:cNvPr id="2" name="Group 2"/>
          <p:cNvGrpSpPr>
            <a:grpSpLocks/>
          </p:cNvGrpSpPr>
          <p:nvPr/>
        </p:nvGrpSpPr>
        <p:grpSpPr bwMode="auto">
          <a:xfrm>
            <a:off x="2057400" y="914400"/>
            <a:ext cx="5943600" cy="838200"/>
            <a:chOff x="1296" y="480"/>
            <a:chExt cx="3744" cy="528"/>
          </a:xfrm>
        </p:grpSpPr>
        <p:sp>
          <p:nvSpPr>
            <p:cNvPr id="37891" name="AutoShape 3"/>
            <p:cNvSpPr>
              <a:spLocks noChangeArrowheads="1"/>
            </p:cNvSpPr>
            <p:nvPr/>
          </p:nvSpPr>
          <p:spPr bwMode="auto">
            <a:xfrm>
              <a:off x="1296" y="480"/>
              <a:ext cx="3168" cy="528"/>
            </a:xfrm>
            <a:prstGeom prst="horizontalScroll">
              <a:avLst>
                <a:gd name="adj" fmla="val 12500"/>
              </a:avLst>
            </a:prstGeom>
            <a:gradFill rotWithShape="0">
              <a:gsLst>
                <a:gs pos="0">
                  <a:schemeClr val="accent1"/>
                </a:gs>
                <a:gs pos="100000">
                  <a:schemeClr val="bg1"/>
                </a:gs>
              </a:gsLst>
              <a:lin ang="0" scaled="1"/>
            </a:gradFill>
            <a:ln w="9525">
              <a:solidFill>
                <a:schemeClr val="tx1"/>
              </a:solidFill>
              <a:round/>
              <a:headEnd/>
              <a:tailEnd/>
            </a:ln>
            <a:effectLst>
              <a:outerShdw dist="89803" dir="18900000" algn="ctr" rotWithShape="0">
                <a:schemeClr val="tx2"/>
              </a:outerShdw>
            </a:effectLst>
          </p:spPr>
          <p:txBody>
            <a:bodyPr wrap="none" anchor="ctr"/>
            <a:lstStyle/>
            <a:p>
              <a:endParaRPr lang="zh-CN" altLang="en-US"/>
            </a:p>
          </p:txBody>
        </p:sp>
        <p:sp>
          <p:nvSpPr>
            <p:cNvPr id="37892" name="Text Box 4"/>
            <p:cNvSpPr txBox="1">
              <a:spLocks noChangeArrowheads="1"/>
            </p:cNvSpPr>
            <p:nvPr/>
          </p:nvSpPr>
          <p:spPr bwMode="auto">
            <a:xfrm>
              <a:off x="1500" y="576"/>
              <a:ext cx="3540" cy="365"/>
            </a:xfrm>
            <a:prstGeom prst="rect">
              <a:avLst/>
            </a:prstGeom>
            <a:noFill/>
            <a:ln w="9525">
              <a:noFill/>
              <a:miter lim="800000"/>
              <a:headEnd/>
              <a:tailEnd/>
            </a:ln>
            <a:effectLst/>
          </p:spPr>
          <p:txBody>
            <a:bodyPr>
              <a:spAutoFit/>
            </a:bodyPr>
            <a:lstStyle/>
            <a:p>
              <a:pPr>
                <a:spcBef>
                  <a:spcPct val="50000"/>
                </a:spcBef>
              </a:pPr>
              <a:r>
                <a:rPr lang="en-US" altLang="zh-CN" sz="3200" b="1">
                  <a:latin typeface="Times New Roman" pitchFamily="18" charset="0"/>
                </a:rPr>
                <a:t>  </a:t>
              </a:r>
              <a:r>
                <a:rPr lang="zh-CN" altLang="en-US" sz="3200" b="1">
                  <a:latin typeface="Times New Roman" pitchFamily="18" charset="0"/>
                </a:rPr>
                <a:t>产 生 双 折 射 的 </a:t>
              </a:r>
              <a:r>
                <a:rPr lang="zh-CN" altLang="en-US" sz="3200" b="1">
                  <a:solidFill>
                    <a:srgbClr val="CC0000"/>
                  </a:solidFill>
                  <a:latin typeface="Times New Roman" pitchFamily="18" charset="0"/>
                </a:rPr>
                <a:t>原 因</a:t>
              </a:r>
            </a:p>
          </p:txBody>
        </p:sp>
      </p:grpSp>
      <p:grpSp>
        <p:nvGrpSpPr>
          <p:cNvPr id="3" name="Group 5"/>
          <p:cNvGrpSpPr>
            <a:grpSpLocks/>
          </p:cNvGrpSpPr>
          <p:nvPr/>
        </p:nvGrpSpPr>
        <p:grpSpPr bwMode="auto">
          <a:xfrm>
            <a:off x="6477000" y="2514600"/>
            <a:ext cx="1914525" cy="1143000"/>
            <a:chOff x="4032" y="1920"/>
            <a:chExt cx="1206" cy="720"/>
          </a:xfrm>
        </p:grpSpPr>
        <p:sp>
          <p:nvSpPr>
            <p:cNvPr id="37894" name="Text Box 6"/>
            <p:cNvSpPr txBox="1">
              <a:spLocks noChangeArrowheads="1"/>
            </p:cNvSpPr>
            <p:nvPr/>
          </p:nvSpPr>
          <p:spPr bwMode="auto">
            <a:xfrm>
              <a:off x="4032" y="1920"/>
              <a:ext cx="1206" cy="339"/>
            </a:xfrm>
            <a:prstGeom prst="rect">
              <a:avLst/>
            </a:prstGeom>
            <a:gradFill rotWithShape="0">
              <a:gsLst>
                <a:gs pos="0">
                  <a:srgbClr val="CFF8FD"/>
                </a:gs>
                <a:gs pos="50000">
                  <a:srgbClr val="FFFFFF"/>
                </a:gs>
                <a:gs pos="100000">
                  <a:srgbClr val="CFF8FD"/>
                </a:gs>
              </a:gsLst>
              <a:lin ang="5400000" scaled="1"/>
            </a:gradFill>
            <a:ln w="19050">
              <a:solidFill>
                <a:srgbClr val="0072E4"/>
              </a:solidFill>
              <a:prstDash val="dash"/>
              <a:miter lim="800000"/>
              <a:headEnd/>
              <a:tailEnd/>
            </a:ln>
            <a:effectLst/>
          </p:spPr>
          <p:txBody>
            <a:bodyPr wrap="none">
              <a:spAutoFit/>
            </a:bodyPr>
            <a:lstStyle/>
            <a:p>
              <a:pPr>
                <a:spcBef>
                  <a:spcPct val="50000"/>
                </a:spcBef>
              </a:pPr>
              <a:r>
                <a:rPr lang="en-US" altLang="zh-CN" sz="2800" b="1">
                  <a:latin typeface="Times New Roman" pitchFamily="18" charset="0"/>
                </a:rPr>
                <a:t>O</a:t>
              </a:r>
              <a:r>
                <a:rPr lang="zh-CN" altLang="en-US" sz="2800" b="1">
                  <a:latin typeface="Times New Roman" pitchFamily="18" charset="0"/>
                </a:rPr>
                <a:t>光波阵面</a:t>
              </a:r>
            </a:p>
          </p:txBody>
        </p:sp>
        <p:sp>
          <p:nvSpPr>
            <p:cNvPr id="37895" name="Line 7"/>
            <p:cNvSpPr>
              <a:spLocks noChangeShapeType="1"/>
            </p:cNvSpPr>
            <p:nvPr/>
          </p:nvSpPr>
          <p:spPr bwMode="auto">
            <a:xfrm flipH="1">
              <a:off x="4472" y="2256"/>
              <a:ext cx="136" cy="384"/>
            </a:xfrm>
            <a:prstGeom prst="line">
              <a:avLst/>
            </a:prstGeom>
            <a:noFill/>
            <a:ln w="19050">
              <a:solidFill>
                <a:srgbClr val="0000FF"/>
              </a:solidFill>
              <a:prstDash val="dash"/>
              <a:round/>
              <a:headEnd/>
              <a:tailEnd type="triangle" w="sm" len="lg"/>
            </a:ln>
            <a:effectLst/>
          </p:spPr>
          <p:txBody>
            <a:bodyPr wrap="none" anchor="ctr"/>
            <a:lstStyle/>
            <a:p>
              <a:endParaRPr lang="zh-CN" altLang="en-US"/>
            </a:p>
          </p:txBody>
        </p:sp>
      </p:grpSp>
      <p:grpSp>
        <p:nvGrpSpPr>
          <p:cNvPr id="4" name="Group 8"/>
          <p:cNvGrpSpPr>
            <a:grpSpLocks/>
          </p:cNvGrpSpPr>
          <p:nvPr/>
        </p:nvGrpSpPr>
        <p:grpSpPr bwMode="auto">
          <a:xfrm>
            <a:off x="6400800" y="4495800"/>
            <a:ext cx="1993900" cy="1281113"/>
            <a:chOff x="4080" y="2832"/>
            <a:chExt cx="1256" cy="807"/>
          </a:xfrm>
        </p:grpSpPr>
        <p:sp>
          <p:nvSpPr>
            <p:cNvPr id="37897" name="Text Box 9"/>
            <p:cNvSpPr txBox="1">
              <a:spLocks noChangeArrowheads="1"/>
            </p:cNvSpPr>
            <p:nvPr/>
          </p:nvSpPr>
          <p:spPr bwMode="auto">
            <a:xfrm>
              <a:off x="4080" y="3300"/>
              <a:ext cx="1256" cy="339"/>
            </a:xfrm>
            <a:prstGeom prst="rect">
              <a:avLst/>
            </a:prstGeom>
            <a:gradFill rotWithShape="0">
              <a:gsLst>
                <a:gs pos="0">
                  <a:schemeClr val="folHlink"/>
                </a:gs>
                <a:gs pos="50000">
                  <a:srgbClr val="FFFFFF"/>
                </a:gs>
                <a:gs pos="100000">
                  <a:schemeClr val="folHlink"/>
                </a:gs>
              </a:gsLst>
              <a:lin ang="5400000" scaled="1"/>
            </a:gradFill>
            <a:ln w="19050">
              <a:solidFill>
                <a:srgbClr val="CC00CC"/>
              </a:solidFill>
              <a:prstDash val="dash"/>
              <a:miter lim="800000"/>
              <a:headEnd/>
              <a:tailEnd/>
            </a:ln>
            <a:effectLst/>
          </p:spPr>
          <p:txBody>
            <a:bodyPr wrap="none">
              <a:spAutoFit/>
            </a:bodyPr>
            <a:lstStyle/>
            <a:p>
              <a:pPr>
                <a:spcBef>
                  <a:spcPct val="50000"/>
                </a:spcBef>
              </a:pPr>
              <a:r>
                <a:rPr lang="zh-CN" altLang="zh-CN" sz="2800" b="1">
                  <a:latin typeface="Times New Roman" pitchFamily="18" charset="0"/>
                </a:rPr>
                <a:t>    </a:t>
              </a:r>
              <a:r>
                <a:rPr lang="zh-CN" altLang="en-US" sz="2800" b="1">
                  <a:latin typeface="Times New Roman" pitchFamily="18" charset="0"/>
                </a:rPr>
                <a:t>光波阵面</a:t>
              </a:r>
            </a:p>
          </p:txBody>
        </p:sp>
        <p:sp>
          <p:nvSpPr>
            <p:cNvPr id="37898" name="Line 10"/>
            <p:cNvSpPr>
              <a:spLocks noChangeShapeType="1"/>
            </p:cNvSpPr>
            <p:nvPr/>
          </p:nvSpPr>
          <p:spPr bwMode="auto">
            <a:xfrm flipH="1" flipV="1">
              <a:off x="4896" y="2832"/>
              <a:ext cx="0" cy="432"/>
            </a:xfrm>
            <a:prstGeom prst="line">
              <a:avLst/>
            </a:prstGeom>
            <a:noFill/>
            <a:ln w="19050">
              <a:solidFill>
                <a:srgbClr val="CC00CC"/>
              </a:solidFill>
              <a:prstDash val="dash"/>
              <a:round/>
              <a:headEnd/>
              <a:tailEnd type="triangle" w="sm" len="lg"/>
            </a:ln>
            <a:effectLst/>
          </p:spPr>
          <p:txBody>
            <a:bodyPr wrap="none" anchor="ctr"/>
            <a:lstStyle/>
            <a:p>
              <a:endParaRPr lang="zh-CN" altLang="en-US"/>
            </a:p>
          </p:txBody>
        </p:sp>
        <p:graphicFrame>
          <p:nvGraphicFramePr>
            <p:cNvPr id="46083" name="Object 1027"/>
            <p:cNvGraphicFramePr>
              <a:graphicFrameLocks noChangeAspect="1"/>
            </p:cNvGraphicFramePr>
            <p:nvPr/>
          </p:nvGraphicFramePr>
          <p:xfrm>
            <a:off x="4128" y="3312"/>
            <a:ext cx="228" cy="288"/>
          </p:xfrm>
          <a:graphic>
            <a:graphicData uri="http://schemas.openxmlformats.org/presentationml/2006/ole">
              <p:oleObj spid="_x0000_s20485" name="公式" r:id="rId3" imgW="152280" imgH="190440" progId="Equation.3">
                <p:embed/>
              </p:oleObj>
            </a:graphicData>
          </a:graphic>
        </p:graphicFrame>
      </p:grpSp>
      <p:sp>
        <p:nvSpPr>
          <p:cNvPr id="37901" name="Rectangle 13"/>
          <p:cNvSpPr>
            <a:spLocks noChangeArrowheads="1"/>
          </p:cNvSpPr>
          <p:nvPr/>
        </p:nvSpPr>
        <p:spPr bwMode="auto">
          <a:xfrm>
            <a:off x="4419600" y="1981200"/>
            <a:ext cx="4191000" cy="3886200"/>
          </a:xfrm>
          <a:prstGeom prst="rect">
            <a:avLst/>
          </a:prstGeom>
          <a:noFill/>
          <a:ln w="9525">
            <a:solidFill>
              <a:schemeClr val="tx1"/>
            </a:solidFill>
            <a:miter lim="800000"/>
            <a:headEnd/>
            <a:tailEnd/>
          </a:ln>
          <a:effectLst/>
        </p:spPr>
        <p:txBody>
          <a:bodyPr wrap="none" anchor="ctr"/>
          <a:lstStyle/>
          <a:p>
            <a:endParaRPr lang="zh-CN" altLang="en-US"/>
          </a:p>
        </p:txBody>
      </p:sp>
      <p:grpSp>
        <p:nvGrpSpPr>
          <p:cNvPr id="5" name="Group 14"/>
          <p:cNvGrpSpPr>
            <a:grpSpLocks/>
          </p:cNvGrpSpPr>
          <p:nvPr/>
        </p:nvGrpSpPr>
        <p:grpSpPr bwMode="auto">
          <a:xfrm>
            <a:off x="4724400" y="2362200"/>
            <a:ext cx="3200400" cy="3276600"/>
            <a:chOff x="3024" y="1488"/>
            <a:chExt cx="2016" cy="2064"/>
          </a:xfrm>
        </p:grpSpPr>
        <p:grpSp>
          <p:nvGrpSpPr>
            <p:cNvPr id="6" name="Group 15"/>
            <p:cNvGrpSpPr>
              <a:grpSpLocks/>
            </p:cNvGrpSpPr>
            <p:nvPr/>
          </p:nvGrpSpPr>
          <p:grpSpPr bwMode="auto">
            <a:xfrm>
              <a:off x="3024" y="1488"/>
              <a:ext cx="2016" cy="2064"/>
              <a:chOff x="3024" y="1488"/>
              <a:chExt cx="2016" cy="2064"/>
            </a:xfrm>
          </p:grpSpPr>
          <p:sp>
            <p:nvSpPr>
              <p:cNvPr id="37904" name="Line 16"/>
              <p:cNvSpPr>
                <a:spLocks noChangeShapeType="1"/>
              </p:cNvSpPr>
              <p:nvPr/>
            </p:nvSpPr>
            <p:spPr bwMode="auto">
              <a:xfrm>
                <a:off x="4032" y="1488"/>
                <a:ext cx="0" cy="2064"/>
              </a:xfrm>
              <a:prstGeom prst="line">
                <a:avLst/>
              </a:prstGeom>
              <a:noFill/>
              <a:ln w="28575">
                <a:solidFill>
                  <a:srgbClr val="FF0000"/>
                </a:solidFill>
                <a:prstDash val="lgDashDot"/>
                <a:round/>
                <a:headEnd/>
                <a:tailEnd/>
              </a:ln>
              <a:effectLst/>
            </p:spPr>
            <p:txBody>
              <a:bodyPr wrap="none" anchor="ctr"/>
              <a:lstStyle/>
              <a:p>
                <a:endParaRPr lang="zh-CN" altLang="en-US"/>
              </a:p>
            </p:txBody>
          </p:sp>
          <p:sp>
            <p:nvSpPr>
              <p:cNvPr id="37905" name="Oval 17"/>
              <p:cNvSpPr>
                <a:spLocks noChangeArrowheads="1"/>
              </p:cNvSpPr>
              <p:nvPr/>
            </p:nvSpPr>
            <p:spPr bwMode="auto">
              <a:xfrm>
                <a:off x="3456" y="1968"/>
                <a:ext cx="1152" cy="1104"/>
              </a:xfrm>
              <a:prstGeom prst="ellipse">
                <a:avLst/>
              </a:prstGeom>
              <a:noFill/>
              <a:ln w="28575">
                <a:solidFill>
                  <a:srgbClr val="0000FF"/>
                </a:solidFill>
                <a:prstDash val="dash"/>
                <a:round/>
                <a:headEnd/>
                <a:tailEnd/>
              </a:ln>
              <a:effectLst/>
            </p:spPr>
            <p:txBody>
              <a:bodyPr wrap="none" anchor="ctr"/>
              <a:lstStyle/>
              <a:p>
                <a:endParaRPr lang="zh-CN" altLang="en-US"/>
              </a:p>
            </p:txBody>
          </p:sp>
          <p:sp>
            <p:nvSpPr>
              <p:cNvPr id="37906" name="Oval 18"/>
              <p:cNvSpPr>
                <a:spLocks noChangeArrowheads="1"/>
              </p:cNvSpPr>
              <p:nvPr/>
            </p:nvSpPr>
            <p:spPr bwMode="auto">
              <a:xfrm>
                <a:off x="3024" y="1968"/>
                <a:ext cx="2016" cy="1104"/>
              </a:xfrm>
              <a:prstGeom prst="ellipse">
                <a:avLst/>
              </a:prstGeom>
              <a:noFill/>
              <a:ln w="28575">
                <a:solidFill>
                  <a:srgbClr val="CC00CC"/>
                </a:solidFill>
                <a:prstDash val="dash"/>
                <a:round/>
                <a:headEnd/>
                <a:tailEnd/>
              </a:ln>
              <a:effectLst/>
            </p:spPr>
            <p:txBody>
              <a:bodyPr wrap="none" anchor="ctr"/>
              <a:lstStyle/>
              <a:p>
                <a:endParaRPr lang="zh-CN" altLang="en-US"/>
              </a:p>
            </p:txBody>
          </p:sp>
          <p:sp>
            <p:nvSpPr>
              <p:cNvPr id="37907" name="Text Box 19"/>
              <p:cNvSpPr txBox="1">
                <a:spLocks noChangeArrowheads="1"/>
              </p:cNvSpPr>
              <p:nvPr/>
            </p:nvSpPr>
            <p:spPr bwMode="auto">
              <a:xfrm>
                <a:off x="3496" y="1488"/>
                <a:ext cx="504" cy="288"/>
              </a:xfrm>
              <a:prstGeom prst="rect">
                <a:avLst/>
              </a:prstGeom>
              <a:noFill/>
              <a:ln w="9525">
                <a:noFill/>
                <a:miter lim="800000"/>
                <a:headEnd/>
                <a:tailEnd/>
              </a:ln>
              <a:effectLst/>
            </p:spPr>
            <p:txBody>
              <a:bodyPr wrap="none">
                <a:spAutoFit/>
              </a:bodyPr>
              <a:lstStyle/>
              <a:p>
                <a:pPr>
                  <a:spcBef>
                    <a:spcPct val="50000"/>
                  </a:spcBef>
                </a:pPr>
                <a:r>
                  <a:rPr lang="zh-CN" altLang="en-US" sz="2400" b="1">
                    <a:solidFill>
                      <a:srgbClr val="CC0000"/>
                    </a:solidFill>
                    <a:latin typeface="Times New Roman" pitchFamily="18" charset="0"/>
                  </a:rPr>
                  <a:t>光轴</a:t>
                </a:r>
                <a:endParaRPr lang="zh-CN" altLang="en-US" sz="2400" b="1">
                  <a:latin typeface="Times New Roman" pitchFamily="18" charset="0"/>
                </a:endParaRPr>
              </a:p>
            </p:txBody>
          </p:sp>
          <p:sp>
            <p:nvSpPr>
              <p:cNvPr id="37908" name="Line 20"/>
              <p:cNvSpPr>
                <a:spLocks noChangeShapeType="1"/>
              </p:cNvSpPr>
              <p:nvPr/>
            </p:nvSpPr>
            <p:spPr bwMode="auto">
              <a:xfrm>
                <a:off x="4032" y="2544"/>
                <a:ext cx="576"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7909" name="Line 21"/>
              <p:cNvSpPr>
                <a:spLocks noChangeShapeType="1"/>
              </p:cNvSpPr>
              <p:nvPr/>
            </p:nvSpPr>
            <p:spPr bwMode="auto">
              <a:xfrm flipH="1">
                <a:off x="3024" y="2544"/>
                <a:ext cx="1008" cy="0"/>
              </a:xfrm>
              <a:prstGeom prst="line">
                <a:avLst/>
              </a:prstGeom>
              <a:noFill/>
              <a:ln w="28575">
                <a:solidFill>
                  <a:srgbClr val="FF6600"/>
                </a:solidFill>
                <a:round/>
                <a:headEnd/>
                <a:tailEnd type="triangle" w="sm" len="lg"/>
              </a:ln>
              <a:effectLst/>
            </p:spPr>
            <p:txBody>
              <a:bodyPr wrap="none" anchor="ctr"/>
              <a:lstStyle/>
              <a:p>
                <a:endParaRPr lang="zh-CN" altLang="en-US"/>
              </a:p>
            </p:txBody>
          </p:sp>
          <p:graphicFrame>
            <p:nvGraphicFramePr>
              <p:cNvPr id="46081" name="Object 1025"/>
              <p:cNvGraphicFramePr>
                <a:graphicFrameLocks noChangeAspect="1"/>
              </p:cNvGraphicFramePr>
              <p:nvPr/>
            </p:nvGraphicFramePr>
            <p:xfrm>
              <a:off x="4130" y="2448"/>
              <a:ext cx="382" cy="432"/>
            </p:xfrm>
            <a:graphic>
              <a:graphicData uri="http://schemas.openxmlformats.org/presentationml/2006/ole">
                <p:oleObj spid="_x0000_s20483" name="Equation" r:id="rId4" imgW="203040" imgH="228600" progId="Equation.3">
                  <p:embed/>
                </p:oleObj>
              </a:graphicData>
            </a:graphic>
          </p:graphicFrame>
          <p:graphicFrame>
            <p:nvGraphicFramePr>
              <p:cNvPr id="46082" name="Object 1026"/>
              <p:cNvGraphicFramePr>
                <a:graphicFrameLocks noChangeAspect="1"/>
              </p:cNvGraphicFramePr>
              <p:nvPr/>
            </p:nvGraphicFramePr>
            <p:xfrm>
              <a:off x="3168" y="2448"/>
              <a:ext cx="296" cy="414"/>
            </p:xfrm>
            <a:graphic>
              <a:graphicData uri="http://schemas.openxmlformats.org/presentationml/2006/ole">
                <p:oleObj spid="_x0000_s20484" name="Equation" r:id="rId5" imgW="164880" imgH="228600" progId="Equation.3">
                  <p:embed/>
                </p:oleObj>
              </a:graphicData>
            </a:graphic>
          </p:graphicFrame>
        </p:grpSp>
        <p:sp>
          <p:nvSpPr>
            <p:cNvPr id="37912" name="Line 24"/>
            <p:cNvSpPr>
              <a:spLocks noChangeShapeType="1"/>
            </p:cNvSpPr>
            <p:nvPr/>
          </p:nvSpPr>
          <p:spPr bwMode="auto">
            <a:xfrm flipH="1" flipV="1">
              <a:off x="3360" y="2112"/>
              <a:ext cx="672" cy="432"/>
            </a:xfrm>
            <a:prstGeom prst="line">
              <a:avLst/>
            </a:prstGeom>
            <a:noFill/>
            <a:ln w="28575">
              <a:solidFill>
                <a:srgbClr val="FF6600"/>
              </a:solidFill>
              <a:round/>
              <a:headEnd/>
              <a:tailEnd type="triangle" w="sm" len="lg"/>
            </a:ln>
            <a:effectLst/>
          </p:spPr>
          <p:txBody>
            <a:bodyPr wrap="none" anchor="ctr"/>
            <a:lstStyle/>
            <a:p>
              <a:endParaRPr lang="zh-CN" altLang="en-US"/>
            </a:p>
          </p:txBody>
        </p:sp>
      </p:grpSp>
      <p:sp>
        <p:nvSpPr>
          <p:cNvPr id="37913" name="Text Box 25"/>
          <p:cNvSpPr txBox="1">
            <a:spLocks noChangeArrowheads="1"/>
          </p:cNvSpPr>
          <p:nvPr/>
        </p:nvSpPr>
        <p:spPr bwMode="auto">
          <a:xfrm>
            <a:off x="609600" y="1981200"/>
            <a:ext cx="3810000" cy="18446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b="1">
                <a:latin typeface="宋体" charset="-122"/>
              </a:rPr>
              <a:t>    </a:t>
            </a:r>
            <a:r>
              <a:rPr kumimoji="1" lang="zh-CN" altLang="en-US" sz="3200" b="1">
                <a:solidFill>
                  <a:srgbClr val="CC0000"/>
                </a:solidFill>
                <a:latin typeface="宋体" charset="-122"/>
              </a:rPr>
              <a:t>寻常光线 </a:t>
            </a:r>
            <a:r>
              <a:rPr kumimoji="1" lang="zh-CN" altLang="en-US" sz="3200" b="1">
                <a:latin typeface="宋体" charset="-122"/>
              </a:rPr>
              <a:t>在晶体中各方向上传播速度相同</a:t>
            </a:r>
            <a:r>
              <a:rPr kumimoji="1" lang="en-US" altLang="zh-CN" sz="3200" b="1">
                <a:latin typeface="Times New Roman" pitchFamily="18" charset="0"/>
              </a:rPr>
              <a:t>.</a:t>
            </a:r>
            <a:r>
              <a:rPr kumimoji="1" lang="en-US" altLang="zh-CN" sz="3200" b="1">
                <a:solidFill>
                  <a:srgbClr val="CC0000"/>
                </a:solidFill>
                <a:latin typeface="Times New Roman" pitchFamily="18" charset="0"/>
              </a:rPr>
              <a:t> </a:t>
            </a:r>
            <a:r>
              <a:rPr kumimoji="1" lang="en-US" altLang="zh-CN" sz="3200" b="1">
                <a:solidFill>
                  <a:srgbClr val="CC0000"/>
                </a:solidFill>
                <a:latin typeface="宋体" charset="-122"/>
              </a:rPr>
              <a:t>   </a:t>
            </a:r>
            <a:endParaRPr kumimoji="1" lang="en-US" altLang="zh-CN" sz="3200" b="1">
              <a:latin typeface="宋体" charset="-122"/>
            </a:endParaRPr>
          </a:p>
        </p:txBody>
      </p:sp>
      <p:grpSp>
        <p:nvGrpSpPr>
          <p:cNvPr id="7" name="Group 26"/>
          <p:cNvGrpSpPr>
            <a:grpSpLocks/>
          </p:cNvGrpSpPr>
          <p:nvPr/>
        </p:nvGrpSpPr>
        <p:grpSpPr bwMode="auto">
          <a:xfrm>
            <a:off x="990600" y="4019550"/>
            <a:ext cx="2971800" cy="1162050"/>
            <a:chOff x="576" y="1728"/>
            <a:chExt cx="1920" cy="780"/>
          </a:xfrm>
        </p:grpSpPr>
        <p:graphicFrame>
          <p:nvGraphicFramePr>
            <p:cNvPr id="46080" name="Object 1024"/>
            <p:cNvGraphicFramePr>
              <a:graphicFrameLocks noChangeAspect="1"/>
            </p:cNvGraphicFramePr>
            <p:nvPr/>
          </p:nvGraphicFramePr>
          <p:xfrm>
            <a:off x="576" y="1728"/>
            <a:ext cx="1200" cy="780"/>
          </p:xfrm>
          <a:graphic>
            <a:graphicData uri="http://schemas.openxmlformats.org/presentationml/2006/ole">
              <p:oleObj spid="_x0000_s20482" name="Equation" r:id="rId6" imgW="634680" imgH="431640" progId="Equation.3">
                <p:embed/>
              </p:oleObj>
            </a:graphicData>
          </a:graphic>
        </p:graphicFrame>
        <p:sp>
          <p:nvSpPr>
            <p:cNvPr id="37916" name="Text Box 28"/>
            <p:cNvSpPr txBox="1">
              <a:spLocks noChangeArrowheads="1"/>
            </p:cNvSpPr>
            <p:nvPr/>
          </p:nvSpPr>
          <p:spPr bwMode="auto">
            <a:xfrm>
              <a:off x="1728" y="1920"/>
              <a:ext cx="768" cy="389"/>
            </a:xfrm>
            <a:prstGeom prst="rect">
              <a:avLst/>
            </a:prstGeom>
            <a:noFill/>
            <a:ln w="9525">
              <a:noFill/>
              <a:miter lim="800000"/>
              <a:headEnd/>
              <a:tailEnd/>
            </a:ln>
            <a:effectLst/>
          </p:spPr>
          <p:txBody>
            <a:bodyPr>
              <a:spAutoFit/>
            </a:bodyPr>
            <a:lstStyle/>
            <a:p>
              <a:pPr>
                <a:spcBef>
                  <a:spcPct val="50000"/>
                </a:spcBef>
              </a:pPr>
              <a:r>
                <a:rPr lang="zh-CN" altLang="en-US" sz="3200" b="1">
                  <a:solidFill>
                    <a:srgbClr val="1C1C1C"/>
                  </a:solidFill>
                  <a:latin typeface="Times New Roman" pitchFamily="18" charset="0"/>
                </a:rPr>
                <a:t>常量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13"/>
                                        </p:tgtEl>
                                        <p:attrNameLst>
                                          <p:attrName>style.visibility</p:attrName>
                                        </p:attrNameLst>
                                      </p:cBhvr>
                                      <p:to>
                                        <p:strVal val="visible"/>
                                      </p:to>
                                    </p:set>
                                    <p:animEffect transition="in" filter="blinds(horizontal)">
                                      <p:cBhvr>
                                        <p:cTn id="17" dur="500"/>
                                        <p:tgtEl>
                                          <p:spTgt spid="379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1"/>
          <p:cNvSpPr>
            <a:spLocks noGrp="1"/>
          </p:cNvSpPr>
          <p:nvPr>
            <p:ph type="sldNum" sz="quarter" idx="10"/>
          </p:nvPr>
        </p:nvSpPr>
        <p:spPr/>
        <p:txBody>
          <a:bodyPr/>
          <a:lstStyle/>
          <a:p>
            <a:fld id="{1D433AE2-48EA-42D1-921A-53C77968606B}" type="slidenum">
              <a:rPr lang="en-US" altLang="zh-CN"/>
              <a:pPr/>
              <a:t>28</a:t>
            </a:fld>
            <a:endParaRPr lang="en-US" altLang="zh-CN"/>
          </a:p>
        </p:txBody>
      </p:sp>
      <p:grpSp>
        <p:nvGrpSpPr>
          <p:cNvPr id="2" name="Group 1029"/>
          <p:cNvGrpSpPr>
            <a:grpSpLocks/>
          </p:cNvGrpSpPr>
          <p:nvPr/>
        </p:nvGrpSpPr>
        <p:grpSpPr bwMode="auto">
          <a:xfrm>
            <a:off x="6553200" y="2514600"/>
            <a:ext cx="1908175" cy="1143000"/>
            <a:chOff x="4032" y="1920"/>
            <a:chExt cx="1202" cy="720"/>
          </a:xfrm>
        </p:grpSpPr>
        <p:sp>
          <p:nvSpPr>
            <p:cNvPr id="44038" name="Text Box 1030"/>
            <p:cNvSpPr txBox="1">
              <a:spLocks noChangeArrowheads="1"/>
            </p:cNvSpPr>
            <p:nvPr/>
          </p:nvSpPr>
          <p:spPr bwMode="auto">
            <a:xfrm>
              <a:off x="4032" y="1920"/>
              <a:ext cx="1202" cy="339"/>
            </a:xfrm>
            <a:prstGeom prst="rect">
              <a:avLst/>
            </a:prstGeom>
            <a:gradFill rotWithShape="0">
              <a:gsLst>
                <a:gs pos="0">
                  <a:srgbClr val="CFF8FD"/>
                </a:gs>
                <a:gs pos="50000">
                  <a:srgbClr val="FFFFFF"/>
                </a:gs>
                <a:gs pos="100000">
                  <a:srgbClr val="CFF8FD"/>
                </a:gs>
              </a:gsLst>
              <a:lin ang="5400000" scaled="1"/>
            </a:gradFill>
            <a:ln w="19050">
              <a:solidFill>
                <a:srgbClr val="0072E4"/>
              </a:solidFill>
              <a:prstDash val="dash"/>
              <a:miter lim="800000"/>
              <a:headEnd/>
              <a:tailEnd/>
            </a:ln>
            <a:effectLst/>
          </p:spPr>
          <p:txBody>
            <a:bodyPr wrap="none">
              <a:spAutoFit/>
            </a:bodyPr>
            <a:lstStyle/>
            <a:p>
              <a:pPr>
                <a:spcBef>
                  <a:spcPct val="50000"/>
                </a:spcBef>
              </a:pPr>
              <a:r>
                <a:rPr lang="en-US" altLang="zh-CN" sz="2800" b="1">
                  <a:latin typeface="Times New Roman" pitchFamily="18" charset="0"/>
                </a:rPr>
                <a:t>O</a:t>
              </a:r>
              <a:r>
                <a:rPr lang="zh-CN" altLang="en-US" sz="2800" b="1">
                  <a:latin typeface="Times New Roman" pitchFamily="18" charset="0"/>
                </a:rPr>
                <a:t>光波阵面</a:t>
              </a:r>
            </a:p>
          </p:txBody>
        </p:sp>
        <p:sp>
          <p:nvSpPr>
            <p:cNvPr id="44039" name="Line 1031"/>
            <p:cNvSpPr>
              <a:spLocks noChangeShapeType="1"/>
            </p:cNvSpPr>
            <p:nvPr/>
          </p:nvSpPr>
          <p:spPr bwMode="auto">
            <a:xfrm flipH="1">
              <a:off x="4472" y="2256"/>
              <a:ext cx="136" cy="384"/>
            </a:xfrm>
            <a:prstGeom prst="line">
              <a:avLst/>
            </a:prstGeom>
            <a:noFill/>
            <a:ln w="19050">
              <a:solidFill>
                <a:srgbClr val="0000FF"/>
              </a:solidFill>
              <a:prstDash val="dash"/>
              <a:round/>
              <a:headEnd/>
              <a:tailEnd type="triangle" w="sm" len="lg"/>
            </a:ln>
            <a:effectLst/>
          </p:spPr>
          <p:txBody>
            <a:bodyPr wrap="none" anchor="ctr"/>
            <a:lstStyle/>
            <a:p>
              <a:endParaRPr lang="zh-CN" altLang="en-US"/>
            </a:p>
          </p:txBody>
        </p:sp>
      </p:grpSp>
      <p:grpSp>
        <p:nvGrpSpPr>
          <p:cNvPr id="3" name="Group 1032"/>
          <p:cNvGrpSpPr>
            <a:grpSpLocks/>
          </p:cNvGrpSpPr>
          <p:nvPr/>
        </p:nvGrpSpPr>
        <p:grpSpPr bwMode="auto">
          <a:xfrm>
            <a:off x="6546850" y="4343400"/>
            <a:ext cx="1987550" cy="1281113"/>
            <a:chOff x="4080" y="2832"/>
            <a:chExt cx="1252" cy="807"/>
          </a:xfrm>
        </p:grpSpPr>
        <p:sp>
          <p:nvSpPr>
            <p:cNvPr id="44041" name="Text Box 1033"/>
            <p:cNvSpPr txBox="1">
              <a:spLocks noChangeArrowheads="1"/>
            </p:cNvSpPr>
            <p:nvPr/>
          </p:nvSpPr>
          <p:spPr bwMode="auto">
            <a:xfrm>
              <a:off x="4080" y="3300"/>
              <a:ext cx="1252" cy="339"/>
            </a:xfrm>
            <a:prstGeom prst="rect">
              <a:avLst/>
            </a:prstGeom>
            <a:gradFill rotWithShape="0">
              <a:gsLst>
                <a:gs pos="0">
                  <a:schemeClr val="folHlink"/>
                </a:gs>
                <a:gs pos="50000">
                  <a:srgbClr val="FFFFFF"/>
                </a:gs>
                <a:gs pos="100000">
                  <a:schemeClr val="folHlink"/>
                </a:gs>
              </a:gsLst>
              <a:lin ang="5400000" scaled="1"/>
            </a:gradFill>
            <a:ln w="19050">
              <a:solidFill>
                <a:srgbClr val="CC00CC"/>
              </a:solidFill>
              <a:prstDash val="dash"/>
              <a:miter lim="800000"/>
              <a:headEnd/>
              <a:tailEnd/>
            </a:ln>
            <a:effectLst/>
          </p:spPr>
          <p:txBody>
            <a:bodyPr wrap="none">
              <a:spAutoFit/>
            </a:bodyPr>
            <a:lstStyle/>
            <a:p>
              <a:pPr>
                <a:spcBef>
                  <a:spcPct val="50000"/>
                </a:spcBef>
              </a:pPr>
              <a:r>
                <a:rPr lang="zh-CN" altLang="zh-CN" sz="2800" b="1">
                  <a:latin typeface="Times New Roman" pitchFamily="18" charset="0"/>
                </a:rPr>
                <a:t>    </a:t>
              </a:r>
              <a:r>
                <a:rPr lang="zh-CN" altLang="en-US" sz="2800" b="1">
                  <a:latin typeface="Times New Roman" pitchFamily="18" charset="0"/>
                </a:rPr>
                <a:t>光波阵面</a:t>
              </a:r>
            </a:p>
          </p:txBody>
        </p:sp>
        <p:sp>
          <p:nvSpPr>
            <p:cNvPr id="44042" name="Line 1034"/>
            <p:cNvSpPr>
              <a:spLocks noChangeShapeType="1"/>
            </p:cNvSpPr>
            <p:nvPr/>
          </p:nvSpPr>
          <p:spPr bwMode="auto">
            <a:xfrm flipH="1" flipV="1">
              <a:off x="4896" y="2832"/>
              <a:ext cx="0" cy="432"/>
            </a:xfrm>
            <a:prstGeom prst="line">
              <a:avLst/>
            </a:prstGeom>
            <a:noFill/>
            <a:ln w="19050">
              <a:solidFill>
                <a:srgbClr val="CC00CC"/>
              </a:solidFill>
              <a:prstDash val="dash"/>
              <a:round/>
              <a:headEnd/>
              <a:tailEnd type="triangle" w="sm" len="lg"/>
            </a:ln>
            <a:effectLst/>
          </p:spPr>
          <p:txBody>
            <a:bodyPr wrap="none" anchor="ctr"/>
            <a:lstStyle/>
            <a:p>
              <a:endParaRPr lang="zh-CN" altLang="en-US"/>
            </a:p>
          </p:txBody>
        </p:sp>
        <p:graphicFrame>
          <p:nvGraphicFramePr>
            <p:cNvPr id="47108" name="Object 1028"/>
            <p:cNvGraphicFramePr>
              <a:graphicFrameLocks noChangeAspect="1"/>
            </p:cNvGraphicFramePr>
            <p:nvPr/>
          </p:nvGraphicFramePr>
          <p:xfrm>
            <a:off x="4128" y="3312"/>
            <a:ext cx="228" cy="288"/>
          </p:xfrm>
          <a:graphic>
            <a:graphicData uri="http://schemas.openxmlformats.org/presentationml/2006/ole">
              <p:oleObj spid="_x0000_s21510" name="公式" r:id="rId3" imgW="152280" imgH="190440" progId="Equation.3">
                <p:embed/>
              </p:oleObj>
            </a:graphicData>
          </a:graphic>
        </p:graphicFrame>
      </p:grpSp>
      <p:graphicFrame>
        <p:nvGraphicFramePr>
          <p:cNvPr id="47104" name="Object 1024"/>
          <p:cNvGraphicFramePr>
            <a:graphicFrameLocks noChangeAspect="1"/>
          </p:cNvGraphicFramePr>
          <p:nvPr/>
        </p:nvGraphicFramePr>
        <p:xfrm>
          <a:off x="1295400" y="3657600"/>
          <a:ext cx="1371600" cy="1143000"/>
        </p:xfrm>
        <a:graphic>
          <a:graphicData uri="http://schemas.openxmlformats.org/presentationml/2006/ole">
            <p:oleObj spid="_x0000_s21506" name="Equation" r:id="rId4" imgW="495000" imgH="431640" progId="Equation.3">
              <p:embed/>
            </p:oleObj>
          </a:graphicData>
        </a:graphic>
      </p:graphicFrame>
      <p:sp>
        <p:nvSpPr>
          <p:cNvPr id="44045" name="Rectangle 1037"/>
          <p:cNvSpPr>
            <a:spLocks noChangeArrowheads="1"/>
          </p:cNvSpPr>
          <p:nvPr/>
        </p:nvSpPr>
        <p:spPr bwMode="auto">
          <a:xfrm>
            <a:off x="4495800" y="1981200"/>
            <a:ext cx="4191000" cy="3886200"/>
          </a:xfrm>
          <a:prstGeom prst="rect">
            <a:avLst/>
          </a:prstGeom>
          <a:noFill/>
          <a:ln w="9525">
            <a:solidFill>
              <a:schemeClr val="tx1"/>
            </a:solidFill>
            <a:miter lim="800000"/>
            <a:headEnd/>
            <a:tailEnd/>
          </a:ln>
          <a:effectLst/>
        </p:spPr>
        <p:txBody>
          <a:bodyPr wrap="none" anchor="ctr"/>
          <a:lstStyle/>
          <a:p>
            <a:endParaRPr lang="zh-CN" altLang="en-US"/>
          </a:p>
        </p:txBody>
      </p:sp>
      <p:grpSp>
        <p:nvGrpSpPr>
          <p:cNvPr id="4" name="Group 1038"/>
          <p:cNvGrpSpPr>
            <a:grpSpLocks/>
          </p:cNvGrpSpPr>
          <p:nvPr/>
        </p:nvGrpSpPr>
        <p:grpSpPr bwMode="auto">
          <a:xfrm>
            <a:off x="4800600" y="2362200"/>
            <a:ext cx="3200400" cy="3276600"/>
            <a:chOff x="3024" y="1488"/>
            <a:chExt cx="2016" cy="2064"/>
          </a:xfrm>
        </p:grpSpPr>
        <p:grpSp>
          <p:nvGrpSpPr>
            <p:cNvPr id="5" name="Group 1039"/>
            <p:cNvGrpSpPr>
              <a:grpSpLocks/>
            </p:cNvGrpSpPr>
            <p:nvPr/>
          </p:nvGrpSpPr>
          <p:grpSpPr bwMode="auto">
            <a:xfrm>
              <a:off x="3024" y="1488"/>
              <a:ext cx="2016" cy="2064"/>
              <a:chOff x="3024" y="1488"/>
              <a:chExt cx="2016" cy="2064"/>
            </a:xfrm>
          </p:grpSpPr>
          <p:sp>
            <p:nvSpPr>
              <p:cNvPr id="44048" name="Line 1040"/>
              <p:cNvSpPr>
                <a:spLocks noChangeShapeType="1"/>
              </p:cNvSpPr>
              <p:nvPr/>
            </p:nvSpPr>
            <p:spPr bwMode="auto">
              <a:xfrm>
                <a:off x="4032" y="1488"/>
                <a:ext cx="0" cy="2064"/>
              </a:xfrm>
              <a:prstGeom prst="line">
                <a:avLst/>
              </a:prstGeom>
              <a:noFill/>
              <a:ln w="28575">
                <a:solidFill>
                  <a:srgbClr val="FF0000"/>
                </a:solidFill>
                <a:prstDash val="lgDashDot"/>
                <a:round/>
                <a:headEnd/>
                <a:tailEnd/>
              </a:ln>
              <a:effectLst/>
            </p:spPr>
            <p:txBody>
              <a:bodyPr wrap="none" anchor="ctr"/>
              <a:lstStyle/>
              <a:p>
                <a:endParaRPr lang="zh-CN" altLang="en-US"/>
              </a:p>
            </p:txBody>
          </p:sp>
          <p:sp>
            <p:nvSpPr>
              <p:cNvPr id="44049" name="Oval 1041"/>
              <p:cNvSpPr>
                <a:spLocks noChangeArrowheads="1"/>
              </p:cNvSpPr>
              <p:nvPr/>
            </p:nvSpPr>
            <p:spPr bwMode="auto">
              <a:xfrm>
                <a:off x="3456" y="1968"/>
                <a:ext cx="1152" cy="1104"/>
              </a:xfrm>
              <a:prstGeom prst="ellipse">
                <a:avLst/>
              </a:prstGeom>
              <a:noFill/>
              <a:ln w="28575">
                <a:solidFill>
                  <a:srgbClr val="0000FF"/>
                </a:solidFill>
                <a:prstDash val="dash"/>
                <a:round/>
                <a:headEnd/>
                <a:tailEnd/>
              </a:ln>
              <a:effectLst/>
            </p:spPr>
            <p:txBody>
              <a:bodyPr wrap="none" anchor="ctr"/>
              <a:lstStyle/>
              <a:p>
                <a:endParaRPr lang="zh-CN" altLang="en-US"/>
              </a:p>
            </p:txBody>
          </p:sp>
          <p:sp>
            <p:nvSpPr>
              <p:cNvPr id="44050" name="Oval 1042"/>
              <p:cNvSpPr>
                <a:spLocks noChangeArrowheads="1"/>
              </p:cNvSpPr>
              <p:nvPr/>
            </p:nvSpPr>
            <p:spPr bwMode="auto">
              <a:xfrm>
                <a:off x="3024" y="1968"/>
                <a:ext cx="2016" cy="1104"/>
              </a:xfrm>
              <a:prstGeom prst="ellipse">
                <a:avLst/>
              </a:prstGeom>
              <a:noFill/>
              <a:ln w="28575">
                <a:solidFill>
                  <a:srgbClr val="CC00CC"/>
                </a:solidFill>
                <a:prstDash val="dash"/>
                <a:round/>
                <a:headEnd/>
                <a:tailEnd/>
              </a:ln>
              <a:effectLst/>
            </p:spPr>
            <p:txBody>
              <a:bodyPr wrap="none" anchor="ctr"/>
              <a:lstStyle/>
              <a:p>
                <a:endParaRPr lang="zh-CN" altLang="en-US"/>
              </a:p>
            </p:txBody>
          </p:sp>
          <p:sp>
            <p:nvSpPr>
              <p:cNvPr id="44051" name="Text Box 1043"/>
              <p:cNvSpPr txBox="1">
                <a:spLocks noChangeArrowheads="1"/>
              </p:cNvSpPr>
              <p:nvPr/>
            </p:nvSpPr>
            <p:spPr bwMode="auto">
              <a:xfrm>
                <a:off x="3496" y="1488"/>
                <a:ext cx="502" cy="288"/>
              </a:xfrm>
              <a:prstGeom prst="rect">
                <a:avLst/>
              </a:prstGeom>
              <a:noFill/>
              <a:ln w="9525">
                <a:noFill/>
                <a:miter lim="800000"/>
                <a:headEnd/>
                <a:tailEnd/>
              </a:ln>
              <a:effectLst/>
            </p:spPr>
            <p:txBody>
              <a:bodyPr wrap="none">
                <a:spAutoFit/>
              </a:bodyPr>
              <a:lstStyle/>
              <a:p>
                <a:pPr>
                  <a:spcBef>
                    <a:spcPct val="50000"/>
                  </a:spcBef>
                </a:pPr>
                <a:r>
                  <a:rPr lang="zh-CN" altLang="en-US" sz="2400" b="1">
                    <a:solidFill>
                      <a:srgbClr val="CC0000"/>
                    </a:solidFill>
                    <a:latin typeface="Times New Roman" pitchFamily="18" charset="0"/>
                  </a:rPr>
                  <a:t>光轴</a:t>
                </a:r>
                <a:endParaRPr lang="zh-CN" altLang="en-US" sz="2400" b="1">
                  <a:latin typeface="Times New Roman" pitchFamily="18" charset="0"/>
                </a:endParaRPr>
              </a:p>
            </p:txBody>
          </p:sp>
          <p:sp>
            <p:nvSpPr>
              <p:cNvPr id="44052" name="Line 1044"/>
              <p:cNvSpPr>
                <a:spLocks noChangeShapeType="1"/>
              </p:cNvSpPr>
              <p:nvPr/>
            </p:nvSpPr>
            <p:spPr bwMode="auto">
              <a:xfrm>
                <a:off x="4032" y="2544"/>
                <a:ext cx="576"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4053" name="Line 1045"/>
              <p:cNvSpPr>
                <a:spLocks noChangeShapeType="1"/>
              </p:cNvSpPr>
              <p:nvPr/>
            </p:nvSpPr>
            <p:spPr bwMode="auto">
              <a:xfrm flipH="1">
                <a:off x="3024" y="2544"/>
                <a:ext cx="1008" cy="0"/>
              </a:xfrm>
              <a:prstGeom prst="line">
                <a:avLst/>
              </a:prstGeom>
              <a:noFill/>
              <a:ln w="28575">
                <a:solidFill>
                  <a:srgbClr val="FF6600"/>
                </a:solidFill>
                <a:round/>
                <a:headEnd/>
                <a:tailEnd type="triangle" w="sm" len="lg"/>
              </a:ln>
              <a:effectLst/>
            </p:spPr>
            <p:txBody>
              <a:bodyPr wrap="none" anchor="ctr"/>
              <a:lstStyle/>
              <a:p>
                <a:endParaRPr lang="zh-CN" altLang="en-US"/>
              </a:p>
            </p:txBody>
          </p:sp>
          <p:graphicFrame>
            <p:nvGraphicFramePr>
              <p:cNvPr id="47106" name="Object 1026"/>
              <p:cNvGraphicFramePr>
                <a:graphicFrameLocks noChangeAspect="1"/>
              </p:cNvGraphicFramePr>
              <p:nvPr/>
            </p:nvGraphicFramePr>
            <p:xfrm>
              <a:off x="4130" y="2448"/>
              <a:ext cx="382" cy="432"/>
            </p:xfrm>
            <a:graphic>
              <a:graphicData uri="http://schemas.openxmlformats.org/presentationml/2006/ole">
                <p:oleObj spid="_x0000_s21508" name="Equation" r:id="rId5" imgW="203040" imgH="228600" progId="Equation.3">
                  <p:embed/>
                </p:oleObj>
              </a:graphicData>
            </a:graphic>
          </p:graphicFrame>
          <p:graphicFrame>
            <p:nvGraphicFramePr>
              <p:cNvPr id="47107" name="Object 1027"/>
              <p:cNvGraphicFramePr>
                <a:graphicFrameLocks noChangeAspect="1"/>
              </p:cNvGraphicFramePr>
              <p:nvPr/>
            </p:nvGraphicFramePr>
            <p:xfrm>
              <a:off x="3168" y="2448"/>
              <a:ext cx="296" cy="414"/>
            </p:xfrm>
            <a:graphic>
              <a:graphicData uri="http://schemas.openxmlformats.org/presentationml/2006/ole">
                <p:oleObj spid="_x0000_s21509" name="Equation" r:id="rId6" imgW="164880" imgH="228600" progId="Equation.3">
                  <p:embed/>
                </p:oleObj>
              </a:graphicData>
            </a:graphic>
          </p:graphicFrame>
        </p:grpSp>
        <p:sp>
          <p:nvSpPr>
            <p:cNvPr id="44056" name="Line 1048"/>
            <p:cNvSpPr>
              <a:spLocks noChangeShapeType="1"/>
            </p:cNvSpPr>
            <p:nvPr/>
          </p:nvSpPr>
          <p:spPr bwMode="auto">
            <a:xfrm flipH="1" flipV="1">
              <a:off x="3360" y="2112"/>
              <a:ext cx="672" cy="432"/>
            </a:xfrm>
            <a:prstGeom prst="line">
              <a:avLst/>
            </a:prstGeom>
            <a:noFill/>
            <a:ln w="28575">
              <a:solidFill>
                <a:srgbClr val="FF6600"/>
              </a:solidFill>
              <a:round/>
              <a:headEnd/>
              <a:tailEnd type="triangle" w="sm" len="lg"/>
            </a:ln>
            <a:effectLst/>
          </p:spPr>
          <p:txBody>
            <a:bodyPr wrap="none" anchor="ctr"/>
            <a:lstStyle/>
            <a:p>
              <a:endParaRPr lang="zh-CN" altLang="en-US"/>
            </a:p>
          </p:txBody>
        </p:sp>
      </p:grpSp>
      <p:sp>
        <p:nvSpPr>
          <p:cNvPr id="44061" name="Rectangle 1053"/>
          <p:cNvSpPr>
            <a:spLocks noChangeArrowheads="1"/>
          </p:cNvSpPr>
          <p:nvPr/>
        </p:nvSpPr>
        <p:spPr bwMode="auto">
          <a:xfrm>
            <a:off x="762000" y="990600"/>
            <a:ext cx="3505200" cy="2428875"/>
          </a:xfrm>
          <a:prstGeom prst="rect">
            <a:avLst/>
          </a:prstGeom>
          <a:noFill/>
          <a:ln w="9525">
            <a:noFill/>
            <a:miter lim="800000"/>
            <a:headEnd/>
            <a:tailEnd/>
          </a:ln>
          <a:effectLst/>
        </p:spPr>
        <p:txBody>
          <a:bodyPr>
            <a:spAutoFit/>
          </a:bodyPr>
          <a:lstStyle/>
          <a:p>
            <a:pPr eaLnBrk="0" hangingPunct="0">
              <a:lnSpc>
                <a:spcPct val="120000"/>
              </a:lnSpc>
            </a:pPr>
            <a:r>
              <a:rPr kumimoji="1" lang="en-US" altLang="zh-CN" sz="3200" b="1">
                <a:solidFill>
                  <a:srgbClr val="CC0000"/>
                </a:solidFill>
                <a:latin typeface="宋体" charset="-122"/>
              </a:rPr>
              <a:t>    </a:t>
            </a:r>
            <a:r>
              <a:rPr kumimoji="1" lang="zh-CN" altLang="en-US" sz="3200" b="1">
                <a:solidFill>
                  <a:srgbClr val="CC0000"/>
                </a:solidFill>
                <a:latin typeface="宋体" charset="-122"/>
              </a:rPr>
              <a:t>非常光线 </a:t>
            </a:r>
            <a:r>
              <a:rPr kumimoji="1" lang="zh-CN" altLang="en-US" sz="3200" b="1">
                <a:latin typeface="宋体" charset="-122"/>
              </a:rPr>
              <a:t>晶体中各方向上传播速度不同</a:t>
            </a:r>
            <a:r>
              <a:rPr kumimoji="1" lang="en-US" altLang="zh-CN" sz="3200" b="1">
                <a:latin typeface="宋体" charset="-122"/>
              </a:rPr>
              <a:t>,</a:t>
            </a:r>
            <a:r>
              <a:rPr kumimoji="1" lang="zh-CN" altLang="en-US" sz="3200" b="1">
                <a:latin typeface="宋体" charset="-122"/>
              </a:rPr>
              <a:t>随方向改变而改变</a:t>
            </a:r>
            <a:r>
              <a:rPr kumimoji="1" lang="en-US" altLang="zh-CN" sz="3200" b="1">
                <a:latin typeface="Times New Roman" pitchFamily="18" charset="0"/>
              </a:rPr>
              <a:t>.</a:t>
            </a:r>
          </a:p>
        </p:txBody>
      </p:sp>
      <p:grpSp>
        <p:nvGrpSpPr>
          <p:cNvPr id="6" name="Group 1057"/>
          <p:cNvGrpSpPr>
            <a:grpSpLocks/>
          </p:cNvGrpSpPr>
          <p:nvPr/>
        </p:nvGrpSpPr>
        <p:grpSpPr bwMode="auto">
          <a:xfrm>
            <a:off x="1143000" y="4962525"/>
            <a:ext cx="2743200" cy="752475"/>
            <a:chOff x="768" y="3126"/>
            <a:chExt cx="1728" cy="474"/>
          </a:xfrm>
        </p:grpSpPr>
        <p:sp>
          <p:nvSpPr>
            <p:cNvPr id="44063" name="Text Box 1055"/>
            <p:cNvSpPr txBox="1">
              <a:spLocks noChangeArrowheads="1"/>
            </p:cNvSpPr>
            <p:nvPr/>
          </p:nvSpPr>
          <p:spPr bwMode="auto">
            <a:xfrm>
              <a:off x="1044" y="3126"/>
              <a:ext cx="1452" cy="426"/>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latin typeface="Times New Roman" pitchFamily="18" charset="0"/>
                </a:rPr>
                <a:t>为主折射率</a:t>
              </a:r>
            </a:p>
          </p:txBody>
        </p:sp>
        <p:graphicFrame>
          <p:nvGraphicFramePr>
            <p:cNvPr id="47105" name="Object 1025"/>
            <p:cNvGraphicFramePr>
              <a:graphicFrameLocks noChangeAspect="1"/>
            </p:cNvGraphicFramePr>
            <p:nvPr/>
          </p:nvGraphicFramePr>
          <p:xfrm>
            <a:off x="768" y="3142"/>
            <a:ext cx="320" cy="458"/>
          </p:xfrm>
          <a:graphic>
            <a:graphicData uri="http://schemas.openxmlformats.org/presentationml/2006/ole">
              <p:oleObj spid="_x0000_s21507" name="Equation" r:id="rId7" imgW="164880" imgH="2286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61"/>
                                        </p:tgtEl>
                                        <p:attrNameLst>
                                          <p:attrName>style.visibility</p:attrName>
                                        </p:attrNameLst>
                                      </p:cBhvr>
                                      <p:to>
                                        <p:strVal val="visible"/>
                                      </p:to>
                                    </p:set>
                                    <p:animEffect transition="in" filter="blinds(horizontal)">
                                      <p:cBhvr>
                                        <p:cTn id="17" dur="500"/>
                                        <p:tgtEl>
                                          <p:spTgt spid="440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04"/>
                                        </p:tgtEl>
                                        <p:attrNameLst>
                                          <p:attrName>style.visibility</p:attrName>
                                        </p:attrNameLst>
                                      </p:cBhvr>
                                      <p:to>
                                        <p:strVal val="visible"/>
                                      </p:to>
                                    </p:set>
                                    <p:animEffect transition="in" filter="blinds(horizontal)">
                                      <p:cBhvr>
                                        <p:cTn id="22" dur="500"/>
                                        <p:tgtEl>
                                          <p:spTgt spid="4710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1"/>
          <p:cNvSpPr>
            <a:spLocks noGrp="1"/>
          </p:cNvSpPr>
          <p:nvPr>
            <p:ph type="sldNum" sz="quarter" idx="10"/>
          </p:nvPr>
        </p:nvSpPr>
        <p:spPr/>
        <p:txBody>
          <a:bodyPr/>
          <a:lstStyle/>
          <a:p>
            <a:fld id="{6A9698B9-5313-4497-9622-0E42F973F5E7}" type="slidenum">
              <a:rPr lang="en-US" altLang="zh-CN"/>
              <a:pPr/>
              <a:t>29</a:t>
            </a:fld>
            <a:endParaRPr lang="en-US" altLang="zh-CN"/>
          </a:p>
        </p:txBody>
      </p:sp>
      <p:sp>
        <p:nvSpPr>
          <p:cNvPr id="38914" name="Text Box 2"/>
          <p:cNvSpPr txBox="1">
            <a:spLocks noChangeArrowheads="1"/>
          </p:cNvSpPr>
          <p:nvPr/>
        </p:nvSpPr>
        <p:spPr bwMode="auto">
          <a:xfrm>
            <a:off x="838200" y="1066800"/>
            <a:ext cx="3200400" cy="58896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3200" b="1">
                <a:solidFill>
                  <a:srgbClr val="CC0000"/>
                </a:solidFill>
                <a:effectLst>
                  <a:outerShdw blurRad="38100" dist="38100" dir="2700000" algn="tl">
                    <a:srgbClr val="000000"/>
                  </a:outerShdw>
                </a:effectLst>
                <a:latin typeface="Times New Roman" pitchFamily="18" charset="0"/>
              </a:rPr>
              <a:t>方解石晶体</a:t>
            </a:r>
          </a:p>
        </p:txBody>
      </p:sp>
      <p:sp>
        <p:nvSpPr>
          <p:cNvPr id="38915" name="Rectangle 3"/>
          <p:cNvSpPr>
            <a:spLocks noChangeArrowheads="1"/>
          </p:cNvSpPr>
          <p:nvPr/>
        </p:nvSpPr>
        <p:spPr bwMode="auto">
          <a:xfrm>
            <a:off x="838200" y="1889125"/>
            <a:ext cx="3657600" cy="3597275"/>
          </a:xfrm>
          <a:prstGeom prst="rect">
            <a:avLst/>
          </a:prstGeom>
          <a:noFill/>
          <a:ln w="9525">
            <a:noFill/>
            <a:miter lim="800000"/>
            <a:headEnd/>
            <a:tailEnd/>
          </a:ln>
          <a:effectLst/>
        </p:spPr>
        <p:txBody>
          <a:bodyPr>
            <a:spAutoFit/>
          </a:bodyPr>
          <a:lstStyle/>
          <a:p>
            <a:pPr eaLnBrk="0" hangingPunct="0">
              <a:lnSpc>
                <a:spcPct val="120000"/>
              </a:lnSpc>
            </a:pPr>
            <a:r>
              <a:rPr kumimoji="1" lang="zh-CN" altLang="en-US" sz="3200" b="1">
                <a:solidFill>
                  <a:srgbClr val="CC0000"/>
                </a:solidFill>
                <a:latin typeface="Bookman Old Style" pitchFamily="18" charset="0"/>
              </a:rPr>
              <a:t>光轴   </a:t>
            </a:r>
            <a:r>
              <a:rPr kumimoji="1" lang="zh-CN" altLang="en-US" sz="3200" b="1">
                <a:latin typeface="Bookman Old Style" pitchFamily="18" charset="0"/>
              </a:rPr>
              <a:t>在方解石这类晶体中存在一个特殊的方向，当光线沿这一方向传播时不发生双折射现象 </a:t>
            </a:r>
            <a:r>
              <a:rPr kumimoji="1" lang="en-US" altLang="zh-CN" sz="3200" b="1">
                <a:latin typeface="Bookman Old Style" pitchFamily="18" charset="0"/>
              </a:rPr>
              <a:t>.</a:t>
            </a:r>
          </a:p>
        </p:txBody>
      </p:sp>
      <p:sp>
        <p:nvSpPr>
          <p:cNvPr id="38916" name="Rectangle 4"/>
          <p:cNvSpPr>
            <a:spLocks noChangeArrowheads="1"/>
          </p:cNvSpPr>
          <p:nvPr/>
        </p:nvSpPr>
        <p:spPr bwMode="auto">
          <a:xfrm>
            <a:off x="4572000" y="990600"/>
            <a:ext cx="3906838" cy="5181600"/>
          </a:xfrm>
          <a:prstGeom prst="rect">
            <a:avLst/>
          </a:prstGeom>
          <a:noFill/>
          <a:ln w="9525">
            <a:solidFill>
              <a:schemeClr val="tx1"/>
            </a:solidFill>
            <a:miter lim="800000"/>
            <a:headEnd/>
            <a:tailEnd/>
          </a:ln>
          <a:effectLst/>
        </p:spPr>
        <p:txBody>
          <a:bodyPr wrap="none" anchor="ctr"/>
          <a:lstStyle/>
          <a:p>
            <a:endParaRPr lang="zh-CN" altLang="en-US"/>
          </a:p>
        </p:txBody>
      </p:sp>
      <p:grpSp>
        <p:nvGrpSpPr>
          <p:cNvPr id="2" name="Group 5"/>
          <p:cNvGrpSpPr>
            <a:grpSpLocks/>
          </p:cNvGrpSpPr>
          <p:nvPr/>
        </p:nvGrpSpPr>
        <p:grpSpPr bwMode="auto">
          <a:xfrm>
            <a:off x="5491163" y="4168775"/>
            <a:ext cx="2052637" cy="1920875"/>
            <a:chOff x="3648" y="2649"/>
            <a:chExt cx="1392" cy="1335"/>
          </a:xfrm>
        </p:grpSpPr>
        <p:grpSp>
          <p:nvGrpSpPr>
            <p:cNvPr id="3" name="Group 6"/>
            <p:cNvGrpSpPr>
              <a:grpSpLocks/>
            </p:cNvGrpSpPr>
            <p:nvPr/>
          </p:nvGrpSpPr>
          <p:grpSpPr bwMode="auto">
            <a:xfrm>
              <a:off x="3648" y="2958"/>
              <a:ext cx="1392" cy="798"/>
              <a:chOff x="2688" y="1200"/>
              <a:chExt cx="1536" cy="912"/>
            </a:xfrm>
          </p:grpSpPr>
          <p:sp>
            <p:nvSpPr>
              <p:cNvPr id="38919" name="AutoShape 7"/>
              <p:cNvSpPr>
                <a:spLocks noChangeArrowheads="1"/>
              </p:cNvSpPr>
              <p:nvPr/>
            </p:nvSpPr>
            <p:spPr bwMode="auto">
              <a:xfrm rot="1772699">
                <a:off x="2688" y="1200"/>
                <a:ext cx="1536" cy="912"/>
              </a:xfrm>
              <a:prstGeom prst="parallelogram">
                <a:avLst>
                  <a:gd name="adj" fmla="val 57076"/>
                </a:avLst>
              </a:prstGeom>
              <a:solidFill>
                <a:schemeClr val="accent1"/>
              </a:solidFill>
              <a:ln w="19050">
                <a:solidFill>
                  <a:schemeClr val="tx2"/>
                </a:solidFill>
                <a:miter lim="800000"/>
                <a:headEnd/>
                <a:tailEnd/>
              </a:ln>
              <a:effectLst/>
            </p:spPr>
            <p:txBody>
              <a:bodyPr wrap="none" anchor="ctr"/>
              <a:lstStyle/>
              <a:p>
                <a:endParaRPr lang="zh-CN" altLang="en-US"/>
              </a:p>
            </p:txBody>
          </p:sp>
          <p:sp>
            <p:nvSpPr>
              <p:cNvPr id="38920" name="Line 8"/>
              <p:cNvSpPr>
                <a:spLocks noChangeShapeType="1"/>
              </p:cNvSpPr>
              <p:nvPr/>
            </p:nvSpPr>
            <p:spPr bwMode="auto">
              <a:xfrm>
                <a:off x="3264" y="1248"/>
                <a:ext cx="432" cy="0"/>
              </a:xfrm>
              <a:prstGeom prst="line">
                <a:avLst/>
              </a:prstGeom>
              <a:noFill/>
              <a:ln w="19050">
                <a:solidFill>
                  <a:schemeClr val="tx2"/>
                </a:solidFill>
                <a:prstDash val="dash"/>
                <a:round/>
                <a:headEnd/>
                <a:tailEnd type="none" w="sm" len="lg"/>
              </a:ln>
              <a:effectLst/>
            </p:spPr>
            <p:txBody>
              <a:bodyPr wrap="none" anchor="ctr"/>
              <a:lstStyle/>
              <a:p>
                <a:endParaRPr lang="zh-CN" altLang="en-US"/>
              </a:p>
            </p:txBody>
          </p:sp>
          <p:sp>
            <p:nvSpPr>
              <p:cNvPr id="38921" name="Line 9"/>
              <p:cNvSpPr>
                <a:spLocks noChangeShapeType="1"/>
              </p:cNvSpPr>
              <p:nvPr/>
            </p:nvSpPr>
            <p:spPr bwMode="auto">
              <a:xfrm>
                <a:off x="3264" y="2064"/>
                <a:ext cx="432" cy="0"/>
              </a:xfrm>
              <a:prstGeom prst="line">
                <a:avLst/>
              </a:prstGeom>
              <a:noFill/>
              <a:ln w="19050">
                <a:solidFill>
                  <a:schemeClr val="tx2"/>
                </a:solidFill>
                <a:prstDash val="dash"/>
                <a:round/>
                <a:headEnd/>
                <a:tailEnd type="none" w="sm" len="lg"/>
              </a:ln>
              <a:effectLst/>
            </p:spPr>
            <p:txBody>
              <a:bodyPr wrap="none" anchor="ctr"/>
              <a:lstStyle/>
              <a:p>
                <a:endParaRPr lang="zh-CN" altLang="en-US"/>
              </a:p>
            </p:txBody>
          </p:sp>
        </p:grpSp>
        <p:grpSp>
          <p:nvGrpSpPr>
            <p:cNvPr id="4" name="Group 10"/>
            <p:cNvGrpSpPr>
              <a:grpSpLocks/>
            </p:cNvGrpSpPr>
            <p:nvPr/>
          </p:nvGrpSpPr>
          <p:grpSpPr bwMode="auto">
            <a:xfrm flipH="1">
              <a:off x="4476" y="2784"/>
              <a:ext cx="47" cy="1200"/>
              <a:chOff x="3600" y="816"/>
              <a:chExt cx="0" cy="1584"/>
            </a:xfrm>
          </p:grpSpPr>
          <p:sp>
            <p:nvSpPr>
              <p:cNvPr id="38923" name="Line 11"/>
              <p:cNvSpPr>
                <a:spLocks noChangeShapeType="1"/>
              </p:cNvSpPr>
              <p:nvPr/>
            </p:nvSpPr>
            <p:spPr bwMode="auto">
              <a:xfrm>
                <a:off x="3600" y="816"/>
                <a:ext cx="0" cy="576"/>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8924" name="Line 12"/>
              <p:cNvSpPr>
                <a:spLocks noChangeShapeType="1"/>
              </p:cNvSpPr>
              <p:nvPr/>
            </p:nvSpPr>
            <p:spPr bwMode="auto">
              <a:xfrm>
                <a:off x="3600" y="1248"/>
                <a:ext cx="0" cy="576"/>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8925" name="Line 13"/>
              <p:cNvSpPr>
                <a:spLocks noChangeShapeType="1"/>
              </p:cNvSpPr>
              <p:nvPr/>
            </p:nvSpPr>
            <p:spPr bwMode="auto">
              <a:xfrm>
                <a:off x="3600" y="1728"/>
                <a:ext cx="0" cy="672"/>
              </a:xfrm>
              <a:prstGeom prst="line">
                <a:avLst/>
              </a:prstGeom>
              <a:noFill/>
              <a:ln w="28575">
                <a:solidFill>
                  <a:srgbClr val="0000FF"/>
                </a:solidFill>
                <a:round/>
                <a:headEnd/>
                <a:tailEnd type="triangle" w="sm" len="lg"/>
              </a:ln>
              <a:effectLst/>
            </p:spPr>
            <p:txBody>
              <a:bodyPr wrap="none" anchor="ctr"/>
              <a:lstStyle/>
              <a:p>
                <a:endParaRPr lang="zh-CN" altLang="en-US"/>
              </a:p>
            </p:txBody>
          </p:sp>
        </p:grpSp>
        <p:sp>
          <p:nvSpPr>
            <p:cNvPr id="38926" name="Line 14"/>
            <p:cNvSpPr>
              <a:spLocks noChangeShapeType="1"/>
            </p:cNvSpPr>
            <p:nvPr/>
          </p:nvSpPr>
          <p:spPr bwMode="auto">
            <a:xfrm>
              <a:off x="4320" y="2736"/>
              <a:ext cx="0" cy="1248"/>
            </a:xfrm>
            <a:prstGeom prst="line">
              <a:avLst/>
            </a:prstGeom>
            <a:noFill/>
            <a:ln w="28575">
              <a:solidFill>
                <a:srgbClr val="FF0000"/>
              </a:solidFill>
              <a:prstDash val="lgDashDot"/>
              <a:round/>
              <a:headEnd/>
              <a:tailEnd type="none" w="sm" len="lg"/>
            </a:ln>
            <a:effectLst/>
          </p:spPr>
          <p:txBody>
            <a:bodyPr wrap="none" anchor="ctr"/>
            <a:lstStyle/>
            <a:p>
              <a:endParaRPr lang="zh-CN" altLang="en-US"/>
            </a:p>
          </p:txBody>
        </p:sp>
        <p:sp>
          <p:nvSpPr>
            <p:cNvPr id="38927" name="Rectangle 15"/>
            <p:cNvSpPr>
              <a:spLocks noChangeArrowheads="1"/>
            </p:cNvSpPr>
            <p:nvPr/>
          </p:nvSpPr>
          <p:spPr bwMode="auto">
            <a:xfrm>
              <a:off x="3743" y="2649"/>
              <a:ext cx="961" cy="361"/>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00"/>
                  </a:solidFill>
                  <a:latin typeface="Times New Roman" pitchFamily="18" charset="0"/>
                </a:rPr>
                <a:t>光轴</a:t>
              </a:r>
            </a:p>
          </p:txBody>
        </p:sp>
      </p:grpSp>
      <p:grpSp>
        <p:nvGrpSpPr>
          <p:cNvPr id="5" name="Group 16"/>
          <p:cNvGrpSpPr>
            <a:grpSpLocks/>
          </p:cNvGrpSpPr>
          <p:nvPr/>
        </p:nvGrpSpPr>
        <p:grpSpPr bwMode="auto">
          <a:xfrm>
            <a:off x="4643438" y="1060450"/>
            <a:ext cx="3890962" cy="3095625"/>
            <a:chOff x="2832" y="529"/>
            <a:chExt cx="2640" cy="2150"/>
          </a:xfrm>
        </p:grpSpPr>
        <p:grpSp>
          <p:nvGrpSpPr>
            <p:cNvPr id="6" name="Group 17"/>
            <p:cNvGrpSpPr>
              <a:grpSpLocks/>
            </p:cNvGrpSpPr>
            <p:nvPr/>
          </p:nvGrpSpPr>
          <p:grpSpPr bwMode="auto">
            <a:xfrm>
              <a:off x="2832" y="952"/>
              <a:ext cx="2544" cy="1423"/>
              <a:chOff x="1152" y="1680"/>
              <a:chExt cx="3100" cy="1680"/>
            </a:xfrm>
          </p:grpSpPr>
          <p:sp>
            <p:nvSpPr>
              <p:cNvPr id="38930" name="AutoShape 18"/>
              <p:cNvSpPr>
                <a:spLocks noChangeArrowheads="1"/>
              </p:cNvSpPr>
              <p:nvPr/>
            </p:nvSpPr>
            <p:spPr bwMode="auto">
              <a:xfrm rot="-1049722">
                <a:off x="1152" y="1920"/>
                <a:ext cx="1756" cy="767"/>
              </a:xfrm>
              <a:prstGeom prst="parallelogram">
                <a:avLst>
                  <a:gd name="adj" fmla="val 104625"/>
                </a:avLst>
              </a:prstGeom>
              <a:noFill/>
              <a:ln w="28575">
                <a:solidFill>
                  <a:srgbClr val="0000FF"/>
                </a:solidFill>
                <a:prstDash val="dash"/>
                <a:miter lim="800000"/>
                <a:headEnd/>
                <a:tailEnd/>
              </a:ln>
              <a:effectLst/>
            </p:spPr>
            <p:txBody>
              <a:bodyPr wrap="none" anchor="ctr"/>
              <a:lstStyle/>
              <a:p>
                <a:endParaRPr lang="zh-CN" altLang="en-US"/>
              </a:p>
            </p:txBody>
          </p:sp>
          <p:sp>
            <p:nvSpPr>
              <p:cNvPr id="38931" name="Line 19"/>
              <p:cNvSpPr>
                <a:spLocks noChangeShapeType="1"/>
              </p:cNvSpPr>
              <p:nvPr/>
            </p:nvSpPr>
            <p:spPr bwMode="auto">
              <a:xfrm flipV="1">
                <a:off x="1824" y="1680"/>
                <a:ext cx="912" cy="288"/>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8932" name="AutoShape 20"/>
              <p:cNvSpPr>
                <a:spLocks noChangeArrowheads="1"/>
              </p:cNvSpPr>
              <p:nvPr/>
            </p:nvSpPr>
            <p:spPr bwMode="auto">
              <a:xfrm rot="-1049722">
                <a:off x="2496" y="2352"/>
                <a:ext cx="1756" cy="767"/>
              </a:xfrm>
              <a:prstGeom prst="parallelogram">
                <a:avLst>
                  <a:gd name="adj" fmla="val 104625"/>
                </a:avLst>
              </a:prstGeom>
              <a:noFill/>
              <a:ln w="28575">
                <a:solidFill>
                  <a:srgbClr val="0000FF"/>
                </a:solidFill>
                <a:miter lim="800000"/>
                <a:headEnd/>
                <a:tailEnd/>
              </a:ln>
              <a:effectLst/>
            </p:spPr>
            <p:txBody>
              <a:bodyPr wrap="none" anchor="ctr"/>
              <a:lstStyle/>
              <a:p>
                <a:endParaRPr lang="zh-CN" altLang="en-US"/>
              </a:p>
            </p:txBody>
          </p:sp>
          <p:sp>
            <p:nvSpPr>
              <p:cNvPr id="38933" name="Line 21"/>
              <p:cNvSpPr>
                <a:spLocks noChangeShapeType="1"/>
              </p:cNvSpPr>
              <p:nvPr/>
            </p:nvSpPr>
            <p:spPr bwMode="auto">
              <a:xfrm>
                <a:off x="1824" y="1968"/>
                <a:ext cx="1344" cy="432"/>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8934" name="Line 22"/>
              <p:cNvSpPr>
                <a:spLocks noChangeShapeType="1"/>
              </p:cNvSpPr>
              <p:nvPr/>
            </p:nvSpPr>
            <p:spPr bwMode="auto">
              <a:xfrm>
                <a:off x="1296" y="2928"/>
                <a:ext cx="1344" cy="432"/>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8935" name="Line 23"/>
              <p:cNvSpPr>
                <a:spLocks noChangeShapeType="1"/>
              </p:cNvSpPr>
              <p:nvPr/>
            </p:nvSpPr>
            <p:spPr bwMode="auto">
              <a:xfrm>
                <a:off x="2736" y="1680"/>
                <a:ext cx="1344" cy="432"/>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38936" name="Line 24"/>
              <p:cNvSpPr>
                <a:spLocks noChangeShapeType="1"/>
              </p:cNvSpPr>
              <p:nvPr/>
            </p:nvSpPr>
            <p:spPr bwMode="auto">
              <a:xfrm>
                <a:off x="2208" y="2640"/>
                <a:ext cx="1392" cy="432"/>
              </a:xfrm>
              <a:prstGeom prst="line">
                <a:avLst/>
              </a:pr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38937" name="Line 25"/>
              <p:cNvSpPr>
                <a:spLocks noChangeShapeType="1"/>
              </p:cNvSpPr>
              <p:nvPr/>
            </p:nvSpPr>
            <p:spPr bwMode="auto">
              <a:xfrm flipH="1">
                <a:off x="1296" y="1968"/>
                <a:ext cx="528" cy="96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grpSp>
        <p:sp>
          <p:nvSpPr>
            <p:cNvPr id="38938" name="Arc 26"/>
            <p:cNvSpPr>
              <a:spLocks/>
            </p:cNvSpPr>
            <p:nvPr/>
          </p:nvSpPr>
          <p:spPr bwMode="auto">
            <a:xfrm rot="7699427">
              <a:off x="3521" y="1569"/>
              <a:ext cx="330" cy="493"/>
            </a:xfrm>
            <a:custGeom>
              <a:avLst/>
              <a:gdLst>
                <a:gd name="G0" fmla="+- 0 0 0"/>
                <a:gd name="G1" fmla="+- 21583 0 0"/>
                <a:gd name="G2" fmla="+- 21600 0 0"/>
                <a:gd name="T0" fmla="*/ 844 w 21072"/>
                <a:gd name="T1" fmla="*/ 0 h 21583"/>
                <a:gd name="T2" fmla="*/ 21072 w 21072"/>
                <a:gd name="T3" fmla="*/ 16836 h 21583"/>
                <a:gd name="T4" fmla="*/ 0 w 21072"/>
                <a:gd name="T5" fmla="*/ 21583 h 21583"/>
              </a:gdLst>
              <a:ahLst/>
              <a:cxnLst>
                <a:cxn ang="0">
                  <a:pos x="T0" y="T1"/>
                </a:cxn>
                <a:cxn ang="0">
                  <a:pos x="T2" y="T3"/>
                </a:cxn>
                <a:cxn ang="0">
                  <a:pos x="T4" y="T5"/>
                </a:cxn>
              </a:cxnLst>
              <a:rect l="0" t="0" r="r" b="b"/>
              <a:pathLst>
                <a:path w="21072" h="21583" fill="none" extrusionOk="0">
                  <a:moveTo>
                    <a:pt x="844" y="-1"/>
                  </a:moveTo>
                  <a:cubicBezTo>
                    <a:pt x="10621" y="381"/>
                    <a:pt x="18921" y="7289"/>
                    <a:pt x="21071" y="16836"/>
                  </a:cubicBezTo>
                </a:path>
                <a:path w="21072" h="21583" stroke="0" extrusionOk="0">
                  <a:moveTo>
                    <a:pt x="844" y="-1"/>
                  </a:moveTo>
                  <a:cubicBezTo>
                    <a:pt x="10621" y="381"/>
                    <a:pt x="18921" y="7289"/>
                    <a:pt x="21071" y="16836"/>
                  </a:cubicBezTo>
                  <a:lnTo>
                    <a:pt x="0" y="21583"/>
                  </a:lnTo>
                  <a:close/>
                </a:path>
              </a:pathLst>
            </a:custGeom>
            <a:noFill/>
            <a:ln w="28575">
              <a:solidFill>
                <a:srgbClr val="33CC33"/>
              </a:solidFill>
              <a:round/>
              <a:headEnd type="triangle" w="sm" len="lg"/>
              <a:tailEnd type="triangle" w="sm" len="lg"/>
            </a:ln>
            <a:effectLst/>
          </p:spPr>
          <p:txBody>
            <a:bodyPr wrap="none" anchor="ctr"/>
            <a:lstStyle/>
            <a:p>
              <a:endParaRPr lang="zh-CN" altLang="en-US"/>
            </a:p>
          </p:txBody>
        </p:sp>
        <p:sp>
          <p:nvSpPr>
            <p:cNvPr id="38939" name="Arc 27"/>
            <p:cNvSpPr>
              <a:spLocks/>
            </p:cNvSpPr>
            <p:nvPr/>
          </p:nvSpPr>
          <p:spPr bwMode="auto">
            <a:xfrm rot="6731764">
              <a:off x="4110" y="927"/>
              <a:ext cx="304" cy="4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FF"/>
              </a:solidFill>
              <a:round/>
              <a:headEnd type="triangle" w="sm" len="lg"/>
              <a:tailEnd type="triangle" w="sm" len="lg"/>
            </a:ln>
            <a:effectLst/>
          </p:spPr>
          <p:txBody>
            <a:bodyPr wrap="none" anchor="ctr"/>
            <a:lstStyle/>
            <a:p>
              <a:endParaRPr lang="zh-CN" altLang="en-US"/>
            </a:p>
          </p:txBody>
        </p:sp>
        <p:sp>
          <p:nvSpPr>
            <p:cNvPr id="38940" name="Arc 28"/>
            <p:cNvSpPr>
              <a:spLocks/>
            </p:cNvSpPr>
            <p:nvPr/>
          </p:nvSpPr>
          <p:spPr bwMode="auto">
            <a:xfrm rot="-14049474">
              <a:off x="4011" y="831"/>
              <a:ext cx="269" cy="380"/>
            </a:xfrm>
            <a:custGeom>
              <a:avLst/>
              <a:gdLst>
                <a:gd name="G0" fmla="+- 0 0 0"/>
                <a:gd name="G1" fmla="+- 21600 0 0"/>
                <a:gd name="G2" fmla="+- 21600 0 0"/>
                <a:gd name="T0" fmla="*/ 0 w 21600"/>
                <a:gd name="T1" fmla="*/ 0 h 22427"/>
                <a:gd name="T2" fmla="*/ 21584 w 21600"/>
                <a:gd name="T3" fmla="*/ 22427 h 22427"/>
                <a:gd name="T4" fmla="*/ 0 w 21600"/>
                <a:gd name="T5" fmla="*/ 21600 h 22427"/>
              </a:gdLst>
              <a:ahLst/>
              <a:cxnLst>
                <a:cxn ang="0">
                  <a:pos x="T0" y="T1"/>
                </a:cxn>
                <a:cxn ang="0">
                  <a:pos x="T2" y="T3"/>
                </a:cxn>
                <a:cxn ang="0">
                  <a:pos x="T4" y="T5"/>
                </a:cxn>
              </a:cxnLst>
              <a:rect l="0" t="0" r="r" b="b"/>
              <a:pathLst>
                <a:path w="21600" h="22427" fill="none" extrusionOk="0">
                  <a:moveTo>
                    <a:pt x="-1" y="0"/>
                  </a:moveTo>
                  <a:cubicBezTo>
                    <a:pt x="11929" y="0"/>
                    <a:pt x="21600" y="9670"/>
                    <a:pt x="21600" y="21600"/>
                  </a:cubicBezTo>
                  <a:cubicBezTo>
                    <a:pt x="21600" y="21875"/>
                    <a:pt x="21594" y="22151"/>
                    <a:pt x="21584" y="22427"/>
                  </a:cubicBezTo>
                </a:path>
                <a:path w="21600" h="22427" stroke="0" extrusionOk="0">
                  <a:moveTo>
                    <a:pt x="-1" y="0"/>
                  </a:moveTo>
                  <a:cubicBezTo>
                    <a:pt x="11929" y="0"/>
                    <a:pt x="21600" y="9670"/>
                    <a:pt x="21600" y="21600"/>
                  </a:cubicBezTo>
                  <a:cubicBezTo>
                    <a:pt x="21600" y="21875"/>
                    <a:pt x="21594" y="22151"/>
                    <a:pt x="21584" y="22427"/>
                  </a:cubicBezTo>
                  <a:lnTo>
                    <a:pt x="0" y="21600"/>
                  </a:lnTo>
                  <a:close/>
                </a:path>
              </a:pathLst>
            </a:custGeom>
            <a:noFill/>
            <a:ln w="19050">
              <a:solidFill>
                <a:srgbClr val="FF00FF"/>
              </a:solidFill>
              <a:round/>
              <a:headEnd type="triangle" w="sm" len="lg"/>
              <a:tailEnd type="triangle" w="sm" len="lg"/>
            </a:ln>
            <a:effectLst/>
          </p:spPr>
          <p:txBody>
            <a:bodyPr wrap="none" anchor="ctr"/>
            <a:lstStyle/>
            <a:p>
              <a:endParaRPr lang="zh-CN" altLang="en-US"/>
            </a:p>
          </p:txBody>
        </p:sp>
        <p:sp>
          <p:nvSpPr>
            <p:cNvPr id="38941" name="Arc 29"/>
            <p:cNvSpPr>
              <a:spLocks/>
            </p:cNvSpPr>
            <p:nvPr/>
          </p:nvSpPr>
          <p:spPr bwMode="auto">
            <a:xfrm rot="9245294">
              <a:off x="3848" y="987"/>
              <a:ext cx="132" cy="2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FF"/>
              </a:solidFill>
              <a:round/>
              <a:headEnd type="triangle" w="sm" len="lg"/>
              <a:tailEnd type="triangle" w="sm" len="lg"/>
            </a:ln>
            <a:effectLst/>
          </p:spPr>
          <p:txBody>
            <a:bodyPr wrap="none" anchor="ctr"/>
            <a:lstStyle/>
            <a:p>
              <a:endParaRPr lang="zh-CN" altLang="en-US"/>
            </a:p>
          </p:txBody>
        </p:sp>
        <p:sp>
          <p:nvSpPr>
            <p:cNvPr id="38942" name="Arc 30"/>
            <p:cNvSpPr>
              <a:spLocks/>
            </p:cNvSpPr>
            <p:nvPr/>
          </p:nvSpPr>
          <p:spPr bwMode="auto">
            <a:xfrm rot="830674">
              <a:off x="3791" y="1539"/>
              <a:ext cx="216" cy="2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CC33"/>
              </a:solidFill>
              <a:round/>
              <a:headEnd type="triangle" w="sm" len="lg"/>
              <a:tailEnd type="triangle" w="sm" len="lg"/>
            </a:ln>
            <a:effectLst/>
          </p:spPr>
          <p:txBody>
            <a:bodyPr wrap="none" anchor="ctr"/>
            <a:lstStyle/>
            <a:p>
              <a:endParaRPr lang="zh-CN" altLang="en-US"/>
            </a:p>
          </p:txBody>
        </p:sp>
        <p:sp>
          <p:nvSpPr>
            <p:cNvPr id="38943" name="Arc 31"/>
            <p:cNvSpPr>
              <a:spLocks/>
            </p:cNvSpPr>
            <p:nvPr/>
          </p:nvSpPr>
          <p:spPr bwMode="auto">
            <a:xfrm rot="16766312">
              <a:off x="3450" y="1526"/>
              <a:ext cx="382" cy="3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CC33"/>
              </a:solidFill>
              <a:round/>
              <a:headEnd type="triangle" w="sm" len="lg"/>
              <a:tailEnd type="triangle" w="sm" len="lg"/>
            </a:ln>
            <a:effectLst/>
          </p:spPr>
          <p:txBody>
            <a:bodyPr wrap="none" anchor="ctr"/>
            <a:lstStyle/>
            <a:p>
              <a:endParaRPr lang="zh-CN" altLang="en-US"/>
            </a:p>
          </p:txBody>
        </p:sp>
        <p:graphicFrame>
          <p:nvGraphicFramePr>
            <p:cNvPr id="48128" name="Object 1024"/>
            <p:cNvGraphicFramePr>
              <a:graphicFrameLocks noChangeAspect="1"/>
            </p:cNvGraphicFramePr>
            <p:nvPr/>
          </p:nvGraphicFramePr>
          <p:xfrm>
            <a:off x="3792" y="720"/>
            <a:ext cx="452" cy="272"/>
          </p:xfrm>
          <a:graphic>
            <a:graphicData uri="http://schemas.openxmlformats.org/presentationml/2006/ole">
              <p:oleObj spid="_x0000_s22530" name="Equation" r:id="rId3" imgW="469800" imgH="317160" progId="Equation.3">
                <p:embed/>
              </p:oleObj>
            </a:graphicData>
          </a:graphic>
        </p:graphicFrame>
        <p:sp>
          <p:nvSpPr>
            <p:cNvPr id="38945" name="Text Box 33"/>
            <p:cNvSpPr txBox="1">
              <a:spLocks noChangeArrowheads="1"/>
            </p:cNvSpPr>
            <p:nvPr/>
          </p:nvSpPr>
          <p:spPr bwMode="auto">
            <a:xfrm>
              <a:off x="4245" y="632"/>
              <a:ext cx="396" cy="361"/>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A</a:t>
              </a:r>
            </a:p>
          </p:txBody>
        </p:sp>
        <p:sp>
          <p:nvSpPr>
            <p:cNvPr id="38946" name="Text Box 34"/>
            <p:cNvSpPr txBox="1">
              <a:spLocks noChangeArrowheads="1"/>
            </p:cNvSpPr>
            <p:nvPr/>
          </p:nvSpPr>
          <p:spPr bwMode="auto">
            <a:xfrm>
              <a:off x="3963" y="2319"/>
              <a:ext cx="286" cy="360"/>
            </a:xfrm>
            <a:prstGeom prst="rect">
              <a:avLst/>
            </a:prstGeom>
            <a:noFill/>
            <a:ln w="9525">
              <a:noFill/>
              <a:miter lim="800000"/>
              <a:headEnd/>
              <a:tailEnd/>
            </a:ln>
            <a:effectLst/>
          </p:spPr>
          <p:txBody>
            <a:bodyPr wrap="none">
              <a:spAutoFit/>
            </a:bodyPr>
            <a:lstStyle/>
            <a:p>
              <a:pPr>
                <a:spcBef>
                  <a:spcPct val="50000"/>
                </a:spcBef>
              </a:pPr>
              <a:r>
                <a:rPr lang="en-US" altLang="zh-CN" sz="2800" b="1" i="1">
                  <a:latin typeface="Times New Roman" pitchFamily="18" charset="0"/>
                </a:rPr>
                <a:t>B</a:t>
              </a:r>
            </a:p>
          </p:txBody>
        </p:sp>
        <p:sp>
          <p:nvSpPr>
            <p:cNvPr id="38947" name="Line 35"/>
            <p:cNvSpPr>
              <a:spLocks noChangeShapeType="1"/>
            </p:cNvSpPr>
            <p:nvPr/>
          </p:nvSpPr>
          <p:spPr bwMode="auto">
            <a:xfrm flipH="1">
              <a:off x="3840" y="624"/>
              <a:ext cx="384" cy="1963"/>
            </a:xfrm>
            <a:prstGeom prst="line">
              <a:avLst/>
            </a:prstGeom>
            <a:noFill/>
            <a:ln w="38100">
              <a:solidFill>
                <a:srgbClr val="FF0000"/>
              </a:solidFill>
              <a:prstDash val="lgDashDot"/>
              <a:round/>
              <a:headEnd type="none" w="sm" len="lg"/>
              <a:tailEnd type="none" w="sm" len="lg"/>
            </a:ln>
            <a:effectLst/>
          </p:spPr>
          <p:txBody>
            <a:bodyPr wrap="none" anchor="ctr"/>
            <a:lstStyle/>
            <a:p>
              <a:endParaRPr lang="zh-CN" altLang="en-US"/>
            </a:p>
          </p:txBody>
        </p:sp>
        <p:sp>
          <p:nvSpPr>
            <p:cNvPr id="38948" name="Line 36"/>
            <p:cNvSpPr>
              <a:spLocks noChangeShapeType="1"/>
            </p:cNvSpPr>
            <p:nvPr/>
          </p:nvSpPr>
          <p:spPr bwMode="auto">
            <a:xfrm flipH="1">
              <a:off x="3042" y="672"/>
              <a:ext cx="366" cy="1891"/>
            </a:xfrm>
            <a:prstGeom prst="line">
              <a:avLst/>
            </a:prstGeom>
            <a:noFill/>
            <a:ln w="38100">
              <a:solidFill>
                <a:srgbClr val="FF0000"/>
              </a:solidFill>
              <a:prstDash val="lgDashDot"/>
              <a:round/>
              <a:headEnd type="none" w="sm" len="lg"/>
              <a:tailEnd type="none" w="sm" len="lg"/>
            </a:ln>
            <a:effectLst/>
          </p:spPr>
          <p:txBody>
            <a:bodyPr wrap="none" anchor="ctr"/>
            <a:lstStyle/>
            <a:p>
              <a:endParaRPr lang="zh-CN" altLang="en-US"/>
            </a:p>
          </p:txBody>
        </p:sp>
        <p:sp>
          <p:nvSpPr>
            <p:cNvPr id="38949" name="Text Box 37"/>
            <p:cNvSpPr txBox="1">
              <a:spLocks noChangeArrowheads="1"/>
            </p:cNvSpPr>
            <p:nvPr/>
          </p:nvSpPr>
          <p:spPr bwMode="auto">
            <a:xfrm>
              <a:off x="4656" y="529"/>
              <a:ext cx="816" cy="360"/>
            </a:xfrm>
            <a:prstGeom prst="rect">
              <a:avLst/>
            </a:prstGeom>
            <a:noFill/>
            <a:ln w="9525">
              <a:noFill/>
              <a:miter lim="800000"/>
              <a:headEnd/>
              <a:tailEnd/>
            </a:ln>
            <a:effectLst/>
          </p:spPr>
          <p:txBody>
            <a:bodyPr>
              <a:spAutoFit/>
            </a:bodyPr>
            <a:lstStyle/>
            <a:p>
              <a:pPr>
                <a:spcBef>
                  <a:spcPct val="50000"/>
                </a:spcBef>
              </a:pPr>
              <a:r>
                <a:rPr lang="zh-CN" altLang="zh-CN" sz="2800" b="1">
                  <a:solidFill>
                    <a:srgbClr val="CC0000"/>
                  </a:solidFill>
                  <a:latin typeface="Times New Roman" pitchFamily="18" charset="0"/>
                </a:rPr>
                <a:t>光轴</a:t>
              </a:r>
              <a:endParaRPr lang="zh-CN" altLang="en-US" sz="2800" b="1">
                <a:solidFill>
                  <a:srgbClr val="CC0000"/>
                </a:solidFill>
                <a:latin typeface="Times New Roman" pitchFamily="18" charset="0"/>
              </a:endParaRPr>
            </a:p>
          </p:txBody>
        </p:sp>
        <p:sp>
          <p:nvSpPr>
            <p:cNvPr id="38950" name="Line 38"/>
            <p:cNvSpPr>
              <a:spLocks noChangeShapeType="1"/>
            </p:cNvSpPr>
            <p:nvPr/>
          </p:nvSpPr>
          <p:spPr bwMode="auto">
            <a:xfrm flipH="1">
              <a:off x="4608" y="816"/>
              <a:ext cx="366" cy="1836"/>
            </a:xfrm>
            <a:prstGeom prst="line">
              <a:avLst/>
            </a:prstGeom>
            <a:noFill/>
            <a:ln w="38100">
              <a:solidFill>
                <a:srgbClr val="FF0000"/>
              </a:solidFill>
              <a:prstDash val="lgDashDot"/>
              <a:round/>
              <a:headEnd type="none" w="sm" len="lg"/>
              <a:tailEnd type="none" w="sm" len="lg"/>
            </a:ln>
            <a:effectLst/>
          </p:spPr>
          <p:txBody>
            <a:bodyPr wrap="none" anchor="ctr"/>
            <a:lstStyle/>
            <a:p>
              <a:endParaRPr lang="zh-CN" altLang="en-US"/>
            </a:p>
          </p:txBody>
        </p:sp>
        <p:graphicFrame>
          <p:nvGraphicFramePr>
            <p:cNvPr id="48129" name="Object 1025"/>
            <p:cNvGraphicFramePr>
              <a:graphicFrameLocks noChangeAspect="1"/>
            </p:cNvGraphicFramePr>
            <p:nvPr/>
          </p:nvGraphicFramePr>
          <p:xfrm>
            <a:off x="3567" y="1898"/>
            <a:ext cx="339" cy="290"/>
          </p:xfrm>
          <a:graphic>
            <a:graphicData uri="http://schemas.openxmlformats.org/presentationml/2006/ole">
              <p:oleObj spid="_x0000_s22531" name="Equation" r:id="rId4" imgW="368280" imgH="317160" progId="Equation.3">
                <p:embed/>
              </p:oleObj>
            </a:graphicData>
          </a:graphic>
        </p:graphicFrame>
        <p:graphicFrame>
          <p:nvGraphicFramePr>
            <p:cNvPr id="48130" name="Object 1026"/>
            <p:cNvGraphicFramePr>
              <a:graphicFrameLocks noChangeAspect="1"/>
            </p:cNvGraphicFramePr>
            <p:nvPr/>
          </p:nvGraphicFramePr>
          <p:xfrm>
            <a:off x="3228" y="1424"/>
            <a:ext cx="339" cy="289"/>
          </p:xfrm>
          <a:graphic>
            <a:graphicData uri="http://schemas.openxmlformats.org/presentationml/2006/ole">
              <p:oleObj spid="_x0000_s22532" name="Equation" r:id="rId5" imgW="368280" imgH="317160" progId="Equation.3">
                <p:embed/>
              </p:oleObj>
            </a:graphicData>
          </a:graphic>
        </p:graphicFrame>
        <p:graphicFrame>
          <p:nvGraphicFramePr>
            <p:cNvPr id="48131" name="Object 1027"/>
            <p:cNvGraphicFramePr>
              <a:graphicFrameLocks noChangeAspect="1"/>
            </p:cNvGraphicFramePr>
            <p:nvPr/>
          </p:nvGraphicFramePr>
          <p:xfrm>
            <a:off x="3963" y="1529"/>
            <a:ext cx="339" cy="290"/>
          </p:xfrm>
          <a:graphic>
            <a:graphicData uri="http://schemas.openxmlformats.org/presentationml/2006/ole">
              <p:oleObj spid="_x0000_s22533" name="Equation" r:id="rId6" imgW="368280" imgH="317160" progId="Equation.3">
                <p:embed/>
              </p:oleObj>
            </a:graphicData>
          </a:graphic>
        </p:graphicFrame>
        <p:graphicFrame>
          <p:nvGraphicFramePr>
            <p:cNvPr id="48132" name="Object 1028"/>
            <p:cNvGraphicFramePr>
              <a:graphicFrameLocks noChangeAspect="1"/>
            </p:cNvGraphicFramePr>
            <p:nvPr/>
          </p:nvGraphicFramePr>
          <p:xfrm>
            <a:off x="4272" y="1152"/>
            <a:ext cx="453" cy="272"/>
          </p:xfrm>
          <a:graphic>
            <a:graphicData uri="http://schemas.openxmlformats.org/presentationml/2006/ole">
              <p:oleObj spid="_x0000_s22534" name="Equation" r:id="rId7" imgW="469800" imgH="317160" progId="Equation.3">
                <p:embed/>
              </p:oleObj>
            </a:graphicData>
          </a:graphic>
        </p:graphicFrame>
        <p:graphicFrame>
          <p:nvGraphicFramePr>
            <p:cNvPr id="48133" name="Object 1029"/>
            <p:cNvGraphicFramePr>
              <a:graphicFrameLocks noChangeAspect="1"/>
            </p:cNvGraphicFramePr>
            <p:nvPr/>
          </p:nvGraphicFramePr>
          <p:xfrm>
            <a:off x="3504" y="1104"/>
            <a:ext cx="452" cy="272"/>
          </p:xfrm>
          <a:graphic>
            <a:graphicData uri="http://schemas.openxmlformats.org/presentationml/2006/ole">
              <p:oleObj spid="_x0000_s22535" name="Equation" r:id="rId8" imgW="469800" imgH="31716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linds(horizontal)">
                                      <p:cBhvr>
                                        <p:cTn id="12"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57D73240-FB91-4B8D-B42B-13067209C356}" type="slidenum">
              <a:rPr lang="en-US" altLang="zh-CN"/>
              <a:pPr/>
              <a:t>3</a:t>
            </a:fld>
            <a:endParaRPr lang="en-US" altLang="zh-CN"/>
          </a:p>
        </p:txBody>
      </p:sp>
      <p:sp>
        <p:nvSpPr>
          <p:cNvPr id="14338" name="Text Box 2"/>
          <p:cNvSpPr txBox="1">
            <a:spLocks noChangeArrowheads="1"/>
          </p:cNvSpPr>
          <p:nvPr/>
        </p:nvSpPr>
        <p:spPr bwMode="auto">
          <a:xfrm>
            <a:off x="609600" y="381000"/>
            <a:ext cx="7772400" cy="457200"/>
          </a:xfrm>
          <a:prstGeom prst="rect">
            <a:avLst/>
          </a:prstGeom>
          <a:noFill/>
          <a:ln w="9525">
            <a:noFill/>
            <a:miter lim="800000"/>
            <a:headEnd/>
            <a:tailEnd/>
          </a:ln>
          <a:effectLst/>
        </p:spPr>
        <p:txBody>
          <a:bodyPr>
            <a:spAutoFit/>
          </a:bodyPr>
          <a:lstStyle/>
          <a:p>
            <a:pPr indent="476250">
              <a:spcBef>
                <a:spcPct val="50000"/>
              </a:spcBef>
            </a:pPr>
            <a:endParaRPr kumimoji="1" lang="zh-CN" altLang="zh-CN" sz="2400" b="1">
              <a:latin typeface="Times New Roman" pitchFamily="18" charset="0"/>
            </a:endParaRPr>
          </a:p>
        </p:txBody>
      </p:sp>
      <p:sp>
        <p:nvSpPr>
          <p:cNvPr id="14339" name="Text Box 3"/>
          <p:cNvSpPr txBox="1">
            <a:spLocks noChangeArrowheads="1"/>
          </p:cNvSpPr>
          <p:nvPr/>
        </p:nvSpPr>
        <p:spPr bwMode="auto">
          <a:xfrm>
            <a:off x="685800" y="2514600"/>
            <a:ext cx="7620000" cy="457200"/>
          </a:xfrm>
          <a:prstGeom prst="rect">
            <a:avLst/>
          </a:prstGeom>
          <a:noFill/>
          <a:ln w="9525">
            <a:noFill/>
            <a:miter lim="800000"/>
            <a:headEnd/>
            <a:tailEnd/>
          </a:ln>
          <a:effectLst/>
        </p:spPr>
        <p:txBody>
          <a:bodyPr>
            <a:spAutoFit/>
          </a:bodyPr>
          <a:lstStyle/>
          <a:p>
            <a:pPr indent="381000">
              <a:spcBef>
                <a:spcPct val="50000"/>
              </a:spcBef>
            </a:pPr>
            <a:endParaRPr kumimoji="1" lang="zh-CN" altLang="zh-CN" sz="2400" b="1">
              <a:latin typeface="Times New Roman" pitchFamily="18" charset="0"/>
            </a:endParaRPr>
          </a:p>
        </p:txBody>
      </p:sp>
      <p:sp>
        <p:nvSpPr>
          <p:cNvPr id="14340" name="Text Box 4"/>
          <p:cNvSpPr txBox="1">
            <a:spLocks noChangeArrowheads="1"/>
          </p:cNvSpPr>
          <p:nvPr/>
        </p:nvSpPr>
        <p:spPr bwMode="auto">
          <a:xfrm>
            <a:off x="685800" y="3124200"/>
            <a:ext cx="7467600" cy="457200"/>
          </a:xfrm>
          <a:prstGeom prst="rect">
            <a:avLst/>
          </a:prstGeom>
          <a:noFill/>
          <a:ln w="9525">
            <a:noFill/>
            <a:miter lim="800000"/>
            <a:headEnd/>
            <a:tailEnd/>
          </a:ln>
          <a:effectLst/>
        </p:spPr>
        <p:txBody>
          <a:bodyPr>
            <a:spAutoFit/>
          </a:bodyPr>
          <a:lstStyle/>
          <a:p>
            <a:pPr indent="381000">
              <a:spcBef>
                <a:spcPct val="50000"/>
              </a:spcBef>
            </a:pPr>
            <a:endParaRPr kumimoji="1" lang="zh-CN" altLang="zh-CN" sz="2400" b="1">
              <a:latin typeface="Times New Roman" pitchFamily="18" charset="0"/>
            </a:endParaRPr>
          </a:p>
        </p:txBody>
      </p:sp>
      <p:sp>
        <p:nvSpPr>
          <p:cNvPr id="14342" name="Text Box 6"/>
          <p:cNvSpPr txBox="1">
            <a:spLocks noChangeArrowheads="1"/>
          </p:cNvSpPr>
          <p:nvPr/>
        </p:nvSpPr>
        <p:spPr bwMode="auto">
          <a:xfrm>
            <a:off x="762000" y="1435100"/>
            <a:ext cx="7772400" cy="3746500"/>
          </a:xfrm>
          <a:prstGeom prst="rect">
            <a:avLst/>
          </a:prstGeom>
          <a:noFill/>
          <a:ln w="9525">
            <a:noFill/>
            <a:miter lim="800000"/>
            <a:headEnd/>
            <a:tailEnd/>
          </a:ln>
          <a:effectLst/>
        </p:spPr>
        <p:txBody>
          <a:bodyPr>
            <a:spAutoFit/>
          </a:bodyPr>
          <a:lstStyle/>
          <a:p>
            <a:pPr indent="381000">
              <a:lnSpc>
                <a:spcPct val="120000"/>
              </a:lnSpc>
              <a:spcBef>
                <a:spcPct val="50000"/>
              </a:spcBef>
              <a:buClr>
                <a:schemeClr val="tx2"/>
              </a:buClr>
              <a:buFont typeface="Wingdings" pitchFamily="2" charset="2"/>
              <a:buNone/>
            </a:pPr>
            <a:r>
              <a:rPr kumimoji="1" lang="zh-CN" altLang="en-US" sz="3200" b="1">
                <a:solidFill>
                  <a:srgbClr val="FF0000"/>
                </a:solidFill>
                <a:latin typeface="Times New Roman" pitchFamily="18" charset="0"/>
              </a:rPr>
              <a:t>　</a:t>
            </a:r>
            <a:r>
              <a:rPr kumimoji="1" lang="zh-CN" altLang="en-US" sz="3200" b="1">
                <a:solidFill>
                  <a:srgbClr val="CC0000"/>
                </a:solidFill>
                <a:latin typeface="Times New Roman" pitchFamily="18" charset="0"/>
              </a:rPr>
              <a:t>一</a:t>
            </a:r>
            <a:r>
              <a:rPr kumimoji="1" lang="zh-CN" altLang="en-US" sz="3200" b="1">
                <a:solidFill>
                  <a:srgbClr val="080808"/>
                </a:solidFill>
                <a:latin typeface="Times New Roman" pitchFamily="18" charset="0"/>
              </a:rPr>
              <a:t>    </a:t>
            </a:r>
            <a:r>
              <a:rPr kumimoji="1" lang="zh-CN" altLang="en-US" sz="3200" b="1">
                <a:solidFill>
                  <a:srgbClr val="CC0000"/>
                </a:solidFill>
                <a:latin typeface="Times New Roman" pitchFamily="18" charset="0"/>
              </a:rPr>
              <a:t>理解</a:t>
            </a:r>
            <a:r>
              <a:rPr kumimoji="1" lang="zh-CN" altLang="en-US" sz="3200" b="1">
                <a:solidFill>
                  <a:srgbClr val="080808"/>
                </a:solidFill>
                <a:latin typeface="Times New Roman" pitchFamily="18" charset="0"/>
              </a:rPr>
              <a:t>自然光与偏振光的区别</a:t>
            </a:r>
            <a:r>
              <a:rPr kumimoji="1" lang="en-US" altLang="zh-CN" sz="3200" b="1">
                <a:solidFill>
                  <a:srgbClr val="080808"/>
                </a:solidFill>
                <a:latin typeface="Times New Roman" pitchFamily="18" charset="0"/>
              </a:rPr>
              <a:t>.</a:t>
            </a:r>
          </a:p>
          <a:p>
            <a:pPr indent="381000">
              <a:lnSpc>
                <a:spcPct val="120000"/>
              </a:lnSpc>
              <a:spcBef>
                <a:spcPct val="50000"/>
              </a:spcBef>
              <a:buClr>
                <a:schemeClr val="tx2"/>
              </a:buClr>
              <a:buFont typeface="Wingdings" pitchFamily="2" charset="2"/>
              <a:buNone/>
            </a:pPr>
            <a:r>
              <a:rPr kumimoji="1" lang="zh-CN" altLang="en-US" sz="3200" b="1">
                <a:solidFill>
                  <a:srgbClr val="CC0000"/>
                </a:solidFill>
                <a:latin typeface="Times New Roman" pitchFamily="18" charset="0"/>
              </a:rPr>
              <a:t>　二　理解</a:t>
            </a:r>
            <a:r>
              <a:rPr kumimoji="1" lang="zh-CN" altLang="en-US" sz="3200" b="1">
                <a:solidFill>
                  <a:srgbClr val="080808"/>
                </a:solidFill>
                <a:latin typeface="Times New Roman" pitchFamily="18" charset="0"/>
              </a:rPr>
              <a:t>布儒斯特定律和马吕斯定律</a:t>
            </a:r>
            <a:r>
              <a:rPr kumimoji="1" lang="en-US" altLang="zh-CN" sz="3200" b="1">
                <a:solidFill>
                  <a:srgbClr val="080808"/>
                </a:solidFill>
                <a:latin typeface="Times New Roman" pitchFamily="18" charset="0"/>
              </a:rPr>
              <a:t>.</a:t>
            </a:r>
          </a:p>
          <a:p>
            <a:pPr indent="381000">
              <a:lnSpc>
                <a:spcPct val="120000"/>
              </a:lnSpc>
              <a:spcBef>
                <a:spcPct val="50000"/>
              </a:spcBef>
              <a:buClr>
                <a:schemeClr val="tx2"/>
              </a:buClr>
              <a:buFont typeface="Wingdings" pitchFamily="2" charset="2"/>
              <a:buNone/>
            </a:pPr>
            <a:r>
              <a:rPr kumimoji="1" lang="zh-CN" altLang="en-US" sz="3200" b="1">
                <a:solidFill>
                  <a:srgbClr val="CC0000"/>
                </a:solidFill>
                <a:latin typeface="Times New Roman" pitchFamily="18" charset="0"/>
              </a:rPr>
              <a:t>　三　了解</a:t>
            </a:r>
            <a:r>
              <a:rPr kumimoji="1" lang="zh-CN" altLang="en-US" sz="3200" b="1">
                <a:solidFill>
                  <a:srgbClr val="080808"/>
                </a:solidFill>
                <a:latin typeface="Times New Roman" pitchFamily="18" charset="0"/>
              </a:rPr>
              <a:t>双折射现象</a:t>
            </a:r>
            <a:r>
              <a:rPr kumimoji="1" lang="en-US" altLang="zh-CN" sz="3200" b="1">
                <a:solidFill>
                  <a:srgbClr val="080808"/>
                </a:solidFill>
                <a:latin typeface="Times New Roman" pitchFamily="18" charset="0"/>
              </a:rPr>
              <a:t>.</a:t>
            </a:r>
          </a:p>
          <a:p>
            <a:pPr indent="381000">
              <a:lnSpc>
                <a:spcPct val="120000"/>
              </a:lnSpc>
              <a:spcBef>
                <a:spcPct val="50000"/>
              </a:spcBef>
              <a:buClr>
                <a:schemeClr val="tx2"/>
              </a:buClr>
              <a:buFont typeface="Wingdings" pitchFamily="2" charset="2"/>
              <a:buNone/>
            </a:pPr>
            <a:r>
              <a:rPr kumimoji="1" lang="zh-CN" altLang="en-US" sz="3200" b="1">
                <a:solidFill>
                  <a:srgbClr val="CC0000"/>
                </a:solidFill>
                <a:latin typeface="Times New Roman" pitchFamily="18" charset="0"/>
              </a:rPr>
              <a:t>　四　了解</a:t>
            </a:r>
            <a:r>
              <a:rPr kumimoji="1" lang="zh-CN" altLang="en-US" sz="3200" b="1">
                <a:solidFill>
                  <a:srgbClr val="080808"/>
                </a:solidFill>
                <a:latin typeface="Times New Roman" pitchFamily="18" charset="0"/>
              </a:rPr>
              <a:t>线偏振光的获得方法和检验方法</a:t>
            </a:r>
            <a:r>
              <a:rPr kumimoji="1" lang="en-US" altLang="zh-CN" sz="3200" b="1">
                <a:solidFill>
                  <a:srgbClr val="080808"/>
                </a:solidFill>
                <a:latin typeface="Times New Roman" pitchFamily="18" charset="0"/>
              </a:rPr>
              <a:t>.</a:t>
            </a:r>
          </a:p>
        </p:txBody>
      </p:sp>
      <p:sp>
        <p:nvSpPr>
          <p:cNvPr id="14343" name="Text Box 7"/>
          <p:cNvSpPr txBox="1">
            <a:spLocks noChangeArrowheads="1"/>
          </p:cNvSpPr>
          <p:nvPr/>
        </p:nvSpPr>
        <p:spPr bwMode="auto">
          <a:xfrm>
            <a:off x="838200" y="3429000"/>
            <a:ext cx="7467600" cy="519113"/>
          </a:xfrm>
          <a:prstGeom prst="rect">
            <a:avLst/>
          </a:prstGeom>
          <a:noFill/>
          <a:ln w="9525">
            <a:noFill/>
            <a:miter lim="800000"/>
            <a:headEnd/>
            <a:tailEnd/>
          </a:ln>
          <a:effectLst/>
        </p:spPr>
        <p:txBody>
          <a:bodyPr>
            <a:spAutoFit/>
          </a:bodyPr>
          <a:lstStyle/>
          <a:p>
            <a:pPr indent="381000">
              <a:spcBef>
                <a:spcPct val="50000"/>
              </a:spcBef>
            </a:pPr>
            <a:r>
              <a:rPr kumimoji="1" lang="zh-CN" altLang="en-US" sz="2800" b="1">
                <a:solidFill>
                  <a:srgbClr val="080808"/>
                </a:solidFill>
                <a:latin typeface="Times New Roman" pitchFamily="18" charset="0"/>
              </a:rPr>
              <a:t>　</a:t>
            </a:r>
          </a:p>
        </p:txBody>
      </p:sp>
      <p:graphicFrame>
        <p:nvGraphicFramePr>
          <p:cNvPr id="14344" name="Object 8"/>
          <p:cNvGraphicFramePr>
            <a:graphicFrameLocks noChangeAspect="1"/>
          </p:cNvGraphicFramePr>
          <p:nvPr/>
        </p:nvGraphicFramePr>
        <p:xfrm>
          <a:off x="5715000" y="4648200"/>
          <a:ext cx="2209800" cy="1577975"/>
        </p:xfrm>
        <a:graphic>
          <a:graphicData uri="http://schemas.openxmlformats.org/presentationml/2006/ole">
            <p:oleObj spid="_x0000_s1026" name="剪辑" r:id="rId3" imgW="4006800" imgH="2856960" progId="">
              <p:embed/>
            </p:oleObj>
          </a:graphicData>
        </a:graphic>
      </p:graphicFrame>
      <p:sp>
        <p:nvSpPr>
          <p:cNvPr id="14345" name="Rectangle 9"/>
          <p:cNvSpPr>
            <a:spLocks noChangeArrowheads="1"/>
          </p:cNvSpPr>
          <p:nvPr/>
        </p:nvSpPr>
        <p:spPr bwMode="auto">
          <a:xfrm>
            <a:off x="5334000" y="101600"/>
            <a:ext cx="3455988" cy="519113"/>
          </a:xfrm>
          <a:prstGeom prst="rect">
            <a:avLst/>
          </a:prstGeom>
          <a:noFill/>
          <a:ln w="9525">
            <a:noFill/>
            <a:miter lim="800000"/>
            <a:headEnd/>
            <a:tailEnd/>
          </a:ln>
          <a:effectLst/>
        </p:spPr>
        <p:txBody>
          <a:bodyPr>
            <a:spAutoFit/>
          </a:bodyPr>
          <a:lstStyle/>
          <a:p>
            <a:pPr eaLnBrk="0" hangingPunct="0">
              <a:spcBef>
                <a:spcPct val="50000"/>
              </a:spcBef>
            </a:pPr>
            <a:r>
              <a:rPr kumimoji="1" lang="en-US" altLang="zh-CN" sz="2800" b="1" dirty="0" smtClean="0">
                <a:solidFill>
                  <a:srgbClr val="000066"/>
                </a:solidFill>
                <a:latin typeface="楷体_GB2312" pitchFamily="49" charset="-122"/>
                <a:ea typeface="楷体_GB2312" pitchFamily="49" charset="-122"/>
              </a:rPr>
              <a:t>  </a:t>
            </a:r>
            <a:r>
              <a:rPr kumimoji="1" lang="zh-CN" altLang="en-US" sz="2800" b="1" dirty="0">
                <a:solidFill>
                  <a:srgbClr val="000066"/>
                </a:solidFill>
                <a:latin typeface="楷体_GB2312" pitchFamily="49" charset="-122"/>
                <a:ea typeface="楷体_GB2312" pitchFamily="49" charset="-122"/>
              </a:rPr>
              <a:t>教学基本要求</a:t>
            </a:r>
          </a:p>
        </p:txBody>
      </p:sp>
      <p:sp>
        <p:nvSpPr>
          <p:cNvPr id="14346" name="Oval 10"/>
          <p:cNvSpPr>
            <a:spLocks noChangeArrowheads="1"/>
          </p:cNvSpPr>
          <p:nvPr/>
        </p:nvSpPr>
        <p:spPr bwMode="auto">
          <a:xfrm>
            <a:off x="4956175" y="620713"/>
            <a:ext cx="382428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1"/>
          <p:cNvSpPr>
            <a:spLocks noGrp="1"/>
          </p:cNvSpPr>
          <p:nvPr>
            <p:ph type="sldNum" sz="quarter" idx="10"/>
          </p:nvPr>
        </p:nvSpPr>
        <p:spPr/>
        <p:txBody>
          <a:bodyPr/>
          <a:lstStyle/>
          <a:p>
            <a:fld id="{1DC02FA8-D79C-4850-AA2D-71CEC69A5E45}" type="slidenum">
              <a:rPr lang="en-US" altLang="zh-CN"/>
              <a:pPr/>
              <a:t>30</a:t>
            </a:fld>
            <a:endParaRPr lang="en-US" altLang="zh-CN"/>
          </a:p>
        </p:txBody>
      </p:sp>
      <p:sp>
        <p:nvSpPr>
          <p:cNvPr id="39938" name="Rectangle 2"/>
          <p:cNvSpPr>
            <a:spLocks noChangeArrowheads="1"/>
          </p:cNvSpPr>
          <p:nvPr/>
        </p:nvSpPr>
        <p:spPr bwMode="auto">
          <a:xfrm>
            <a:off x="762000" y="3581400"/>
            <a:ext cx="7696200" cy="25908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2" name="Group 3"/>
          <p:cNvGrpSpPr>
            <a:grpSpLocks/>
          </p:cNvGrpSpPr>
          <p:nvPr/>
        </p:nvGrpSpPr>
        <p:grpSpPr bwMode="auto">
          <a:xfrm>
            <a:off x="1219200" y="3733800"/>
            <a:ext cx="2743200" cy="2362200"/>
            <a:chOff x="672" y="2256"/>
            <a:chExt cx="1728" cy="1488"/>
          </a:xfrm>
        </p:grpSpPr>
        <p:sp>
          <p:nvSpPr>
            <p:cNvPr id="39940" name="AutoShape 4"/>
            <p:cNvSpPr>
              <a:spLocks noChangeArrowheads="1"/>
            </p:cNvSpPr>
            <p:nvPr/>
          </p:nvSpPr>
          <p:spPr bwMode="auto">
            <a:xfrm>
              <a:off x="672" y="2702"/>
              <a:ext cx="1728" cy="645"/>
            </a:xfrm>
            <a:prstGeom prst="parallelogram">
              <a:avLst>
                <a:gd name="adj" fmla="val 66977"/>
              </a:avLst>
            </a:prstGeom>
            <a:solidFill>
              <a:srgbClr val="D0FBFC">
                <a:alpha val="50000"/>
              </a:srgbClr>
            </a:solidFill>
            <a:ln w="12700">
              <a:solidFill>
                <a:schemeClr val="tx2"/>
              </a:solidFill>
              <a:miter lim="800000"/>
              <a:headEnd/>
              <a:tailEnd/>
            </a:ln>
            <a:effectLst/>
          </p:spPr>
          <p:txBody>
            <a:bodyPr wrap="none" anchor="ctr"/>
            <a:lstStyle/>
            <a:p>
              <a:endParaRPr lang="zh-CN" altLang="en-US"/>
            </a:p>
          </p:txBody>
        </p:sp>
        <p:sp>
          <p:nvSpPr>
            <p:cNvPr id="39941" name="Arc 5"/>
            <p:cNvSpPr>
              <a:spLocks/>
            </p:cNvSpPr>
            <p:nvPr/>
          </p:nvSpPr>
          <p:spPr bwMode="auto">
            <a:xfrm rot="12471142" flipH="1">
              <a:off x="1075" y="2653"/>
              <a:ext cx="184" cy="2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66"/>
              </a:solidFill>
              <a:round/>
              <a:headEnd/>
              <a:tailEnd/>
            </a:ln>
            <a:effectLst/>
          </p:spPr>
          <p:txBody>
            <a:bodyPr wrap="none" anchor="ctr"/>
            <a:lstStyle/>
            <a:p>
              <a:endParaRPr lang="zh-CN" altLang="en-US"/>
            </a:p>
          </p:txBody>
        </p:sp>
        <p:sp>
          <p:nvSpPr>
            <p:cNvPr id="39942" name="Arc 6"/>
            <p:cNvSpPr>
              <a:spLocks/>
            </p:cNvSpPr>
            <p:nvPr/>
          </p:nvSpPr>
          <p:spPr bwMode="auto">
            <a:xfrm rot="6903461" flipH="1">
              <a:off x="754" y="3209"/>
              <a:ext cx="143" cy="159"/>
            </a:xfrm>
            <a:custGeom>
              <a:avLst/>
              <a:gdLst>
                <a:gd name="G0" fmla="+- 0 0 0"/>
                <a:gd name="G1" fmla="+- 20184 0 0"/>
                <a:gd name="G2" fmla="+- 21600 0 0"/>
                <a:gd name="T0" fmla="*/ 7691 w 21600"/>
                <a:gd name="T1" fmla="*/ 0 h 20184"/>
                <a:gd name="T2" fmla="*/ 21600 w 21600"/>
                <a:gd name="T3" fmla="*/ 20184 h 20184"/>
                <a:gd name="T4" fmla="*/ 0 w 21600"/>
                <a:gd name="T5" fmla="*/ 20184 h 20184"/>
              </a:gdLst>
              <a:ahLst/>
              <a:cxnLst>
                <a:cxn ang="0">
                  <a:pos x="T0" y="T1"/>
                </a:cxn>
                <a:cxn ang="0">
                  <a:pos x="T2" y="T3"/>
                </a:cxn>
                <a:cxn ang="0">
                  <a:pos x="T4" y="T5"/>
                </a:cxn>
              </a:cxnLst>
              <a:rect l="0" t="0" r="r" b="b"/>
              <a:pathLst>
                <a:path w="21600" h="20184" fill="none" extrusionOk="0">
                  <a:moveTo>
                    <a:pt x="7691" y="-1"/>
                  </a:moveTo>
                  <a:cubicBezTo>
                    <a:pt x="16065" y="3190"/>
                    <a:pt x="21600" y="11221"/>
                    <a:pt x="21600" y="20184"/>
                  </a:cubicBezTo>
                </a:path>
                <a:path w="21600" h="20184" stroke="0" extrusionOk="0">
                  <a:moveTo>
                    <a:pt x="7691" y="-1"/>
                  </a:moveTo>
                  <a:cubicBezTo>
                    <a:pt x="16065" y="3190"/>
                    <a:pt x="21600" y="11221"/>
                    <a:pt x="21600" y="20184"/>
                  </a:cubicBezTo>
                  <a:lnTo>
                    <a:pt x="0" y="20184"/>
                  </a:lnTo>
                  <a:close/>
                </a:path>
              </a:pathLst>
            </a:custGeom>
            <a:noFill/>
            <a:ln w="28575">
              <a:solidFill>
                <a:srgbClr val="FF0066"/>
              </a:solidFill>
              <a:round/>
              <a:headEnd/>
              <a:tailEnd/>
            </a:ln>
            <a:effectLst/>
          </p:spPr>
          <p:txBody>
            <a:bodyPr wrap="none" anchor="ctr"/>
            <a:lstStyle/>
            <a:p>
              <a:endParaRPr lang="zh-CN" altLang="en-US"/>
            </a:p>
          </p:txBody>
        </p:sp>
        <p:sp>
          <p:nvSpPr>
            <p:cNvPr id="39943" name="Line 7"/>
            <p:cNvSpPr>
              <a:spLocks noChangeShapeType="1"/>
            </p:cNvSpPr>
            <p:nvPr/>
          </p:nvSpPr>
          <p:spPr bwMode="auto">
            <a:xfrm>
              <a:off x="902" y="2355"/>
              <a:ext cx="749" cy="1389"/>
            </a:xfrm>
            <a:prstGeom prst="line">
              <a:avLst/>
            </a:prstGeom>
            <a:noFill/>
            <a:ln w="38100">
              <a:solidFill>
                <a:srgbClr val="FF0000"/>
              </a:solidFill>
              <a:prstDash val="lgDashDot"/>
              <a:round/>
              <a:headEnd/>
              <a:tailEnd/>
            </a:ln>
            <a:effectLst/>
          </p:spPr>
          <p:txBody>
            <a:bodyPr wrap="none" anchor="ctr"/>
            <a:lstStyle/>
            <a:p>
              <a:endParaRPr lang="zh-CN" altLang="en-US"/>
            </a:p>
          </p:txBody>
        </p:sp>
        <p:graphicFrame>
          <p:nvGraphicFramePr>
            <p:cNvPr id="49157" name="Object 5"/>
            <p:cNvGraphicFramePr>
              <a:graphicFrameLocks noChangeAspect="1"/>
            </p:cNvGraphicFramePr>
            <p:nvPr/>
          </p:nvGraphicFramePr>
          <p:xfrm>
            <a:off x="864" y="3072"/>
            <a:ext cx="359" cy="253"/>
          </p:xfrm>
          <a:graphic>
            <a:graphicData uri="http://schemas.openxmlformats.org/presentationml/2006/ole">
              <p:oleObj spid="_x0000_s23559" name="公式" r:id="rId3" imgW="342720" imgH="279360" progId="Equation.3">
                <p:embed/>
              </p:oleObj>
            </a:graphicData>
          </a:graphic>
        </p:graphicFrame>
        <p:graphicFrame>
          <p:nvGraphicFramePr>
            <p:cNvPr id="49158" name="Object 6"/>
            <p:cNvGraphicFramePr>
              <a:graphicFrameLocks noChangeAspect="1"/>
            </p:cNvGraphicFramePr>
            <p:nvPr/>
          </p:nvGraphicFramePr>
          <p:xfrm>
            <a:off x="1248" y="2702"/>
            <a:ext cx="523" cy="268"/>
          </p:xfrm>
          <a:graphic>
            <a:graphicData uri="http://schemas.openxmlformats.org/presentationml/2006/ole">
              <p:oleObj spid="_x0000_s23560" name="公式" r:id="rId4" imgW="469800" imgH="279360" progId="Equation.3">
                <p:embed/>
              </p:oleObj>
            </a:graphicData>
          </a:graphic>
        </p:graphicFrame>
        <p:sp>
          <p:nvSpPr>
            <p:cNvPr id="39946" name="Text Box 10"/>
            <p:cNvSpPr txBox="1">
              <a:spLocks noChangeArrowheads="1"/>
            </p:cNvSpPr>
            <p:nvPr/>
          </p:nvSpPr>
          <p:spPr bwMode="auto">
            <a:xfrm>
              <a:off x="1018" y="2256"/>
              <a:ext cx="566" cy="327"/>
            </a:xfrm>
            <a:prstGeom prst="rect">
              <a:avLst/>
            </a:prstGeom>
            <a:noFill/>
            <a:ln w="9525">
              <a:noFill/>
              <a:miter lim="800000"/>
              <a:headEnd/>
              <a:tailEnd/>
            </a:ln>
            <a:effectLst/>
          </p:spPr>
          <p:txBody>
            <a:bodyPr wrap="none">
              <a:spAutoFit/>
            </a:bodyPr>
            <a:lstStyle/>
            <a:p>
              <a:pPr>
                <a:spcBef>
                  <a:spcPct val="50000"/>
                </a:spcBef>
              </a:pPr>
              <a:r>
                <a:rPr lang="zh-CN" altLang="en-US" sz="2800" b="1">
                  <a:solidFill>
                    <a:srgbClr val="CC0000"/>
                  </a:solidFill>
                  <a:latin typeface="Times New Roman" pitchFamily="18" charset="0"/>
                </a:rPr>
                <a:t>光轴</a:t>
              </a:r>
            </a:p>
          </p:txBody>
        </p:sp>
      </p:grpSp>
      <p:sp>
        <p:nvSpPr>
          <p:cNvPr id="39947" name="Text Box 11"/>
          <p:cNvSpPr txBox="1">
            <a:spLocks noChangeArrowheads="1"/>
          </p:cNvSpPr>
          <p:nvPr/>
        </p:nvSpPr>
        <p:spPr bwMode="auto">
          <a:xfrm>
            <a:off x="838200" y="1035050"/>
            <a:ext cx="7620000" cy="1066800"/>
          </a:xfrm>
          <a:prstGeom prst="rect">
            <a:avLst/>
          </a:prstGeom>
          <a:noFill/>
          <a:ln w="9525">
            <a:noFill/>
            <a:miter lim="800000"/>
            <a:headEnd/>
            <a:tailEnd/>
          </a:ln>
          <a:effectLst/>
        </p:spPr>
        <p:txBody>
          <a:bodyPr>
            <a:spAutoFit/>
          </a:bodyPr>
          <a:lstStyle/>
          <a:p>
            <a:pPr>
              <a:spcBef>
                <a:spcPct val="5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主截面   </a:t>
            </a:r>
            <a:r>
              <a:rPr lang="zh-CN" altLang="en-US" sz="3200" b="1">
                <a:latin typeface="Times New Roman" pitchFamily="18" charset="0"/>
              </a:rPr>
              <a:t>当光在一晶体表面入射时，此表面的法线与光轴所成的平面</a:t>
            </a:r>
            <a:r>
              <a:rPr lang="en-US" altLang="zh-CN" sz="3200" b="1">
                <a:latin typeface="Times New Roman" pitchFamily="18" charset="0"/>
              </a:rPr>
              <a:t>.</a:t>
            </a:r>
          </a:p>
        </p:txBody>
      </p:sp>
      <p:grpSp>
        <p:nvGrpSpPr>
          <p:cNvPr id="3" name="Group 50"/>
          <p:cNvGrpSpPr>
            <a:grpSpLocks/>
          </p:cNvGrpSpPr>
          <p:nvPr/>
        </p:nvGrpSpPr>
        <p:grpSpPr bwMode="auto">
          <a:xfrm>
            <a:off x="762000" y="2133600"/>
            <a:ext cx="7543800" cy="1066800"/>
            <a:chOff x="480" y="1344"/>
            <a:chExt cx="4752" cy="672"/>
          </a:xfrm>
        </p:grpSpPr>
        <p:sp>
          <p:nvSpPr>
            <p:cNvPr id="39949" name="Text Box 13"/>
            <p:cNvSpPr txBox="1">
              <a:spLocks noChangeArrowheads="1"/>
            </p:cNvSpPr>
            <p:nvPr/>
          </p:nvSpPr>
          <p:spPr bwMode="auto">
            <a:xfrm>
              <a:off x="480" y="1344"/>
              <a:ext cx="4752" cy="672"/>
            </a:xfrm>
            <a:prstGeom prst="rect">
              <a:avLst/>
            </a:prstGeom>
            <a:noFill/>
            <a:ln w="9525">
              <a:noFill/>
              <a:prstDash val="dash"/>
              <a:miter lim="800000"/>
              <a:headEnd/>
              <a:tailEnd/>
            </a:ln>
            <a:effectLst/>
          </p:spPr>
          <p:txBody>
            <a:bodyPr>
              <a:spAutoFit/>
            </a:bodyPr>
            <a:lstStyle/>
            <a:p>
              <a:pPr>
                <a:spcBef>
                  <a:spcPct val="50000"/>
                </a:spcBef>
              </a:pPr>
              <a:r>
                <a:rPr lang="en-US" altLang="zh-CN" sz="3200" b="1">
                  <a:latin typeface="Times New Roman" pitchFamily="18" charset="0"/>
                </a:rPr>
                <a:t>         </a:t>
              </a:r>
              <a:r>
                <a:rPr lang="zh-CN" altLang="en-US" sz="3200" b="1">
                  <a:latin typeface="Times New Roman" pitchFamily="18" charset="0"/>
                </a:rPr>
                <a:t>当入射面是主截面时， </a:t>
              </a:r>
              <a:r>
                <a:rPr lang="en-US" altLang="zh-CN" sz="3200" b="1">
                  <a:latin typeface="Times New Roman" pitchFamily="18" charset="0"/>
                </a:rPr>
                <a:t>O</a:t>
              </a:r>
              <a:r>
                <a:rPr lang="en-US" altLang="zh-CN" sz="3200" b="1">
                  <a:solidFill>
                    <a:srgbClr val="CC0000"/>
                  </a:solidFill>
                  <a:latin typeface="Times New Roman" pitchFamily="18" charset="0"/>
                </a:rPr>
                <a:t> </a:t>
              </a:r>
              <a:r>
                <a:rPr lang="zh-CN" altLang="en-US" sz="3200" b="1">
                  <a:latin typeface="Times New Roman" pitchFamily="18" charset="0"/>
                </a:rPr>
                <a:t>光的振动</a:t>
              </a:r>
              <a:r>
                <a:rPr lang="zh-CN" altLang="en-US" sz="3200" b="1">
                  <a:solidFill>
                    <a:srgbClr val="CC0000"/>
                  </a:solidFill>
                  <a:latin typeface="Times New Roman" pitchFamily="18" charset="0"/>
                </a:rPr>
                <a:t>垂直</a:t>
              </a:r>
              <a:r>
                <a:rPr lang="zh-CN" altLang="en-US" sz="3200" b="1">
                  <a:latin typeface="Times New Roman" pitchFamily="18" charset="0"/>
                </a:rPr>
                <a:t>主截面；      光的振动</a:t>
              </a:r>
              <a:r>
                <a:rPr lang="zh-CN" altLang="en-US" sz="3200" b="1">
                  <a:solidFill>
                    <a:srgbClr val="CC0000"/>
                  </a:solidFill>
                  <a:latin typeface="Times New Roman" pitchFamily="18" charset="0"/>
                </a:rPr>
                <a:t>平行</a:t>
              </a:r>
              <a:r>
                <a:rPr lang="zh-CN" altLang="en-US" sz="3200" b="1">
                  <a:latin typeface="Times New Roman" pitchFamily="18" charset="0"/>
                </a:rPr>
                <a:t>于主截面</a:t>
              </a:r>
              <a:r>
                <a:rPr lang="en-US" altLang="zh-CN" sz="3200" b="1">
                  <a:latin typeface="Times New Roman" pitchFamily="18" charset="0"/>
                </a:rPr>
                <a:t>.</a:t>
              </a:r>
            </a:p>
          </p:txBody>
        </p:sp>
        <p:graphicFrame>
          <p:nvGraphicFramePr>
            <p:cNvPr id="49156" name="Object 4"/>
            <p:cNvGraphicFramePr>
              <a:graphicFrameLocks noChangeAspect="1"/>
            </p:cNvGraphicFramePr>
            <p:nvPr/>
          </p:nvGraphicFramePr>
          <p:xfrm>
            <a:off x="2174" y="1680"/>
            <a:ext cx="274" cy="336"/>
          </p:xfrm>
          <a:graphic>
            <a:graphicData uri="http://schemas.openxmlformats.org/presentationml/2006/ole">
              <p:oleObj spid="_x0000_s23558" name="Equation" r:id="rId5" imgW="114120" imgH="139680" progId="Equation.3">
                <p:embed/>
              </p:oleObj>
            </a:graphicData>
          </a:graphic>
        </p:graphicFrame>
      </p:grpSp>
      <p:grpSp>
        <p:nvGrpSpPr>
          <p:cNvPr id="4" name="Group 15"/>
          <p:cNvGrpSpPr>
            <a:grpSpLocks/>
          </p:cNvGrpSpPr>
          <p:nvPr/>
        </p:nvGrpSpPr>
        <p:grpSpPr bwMode="auto">
          <a:xfrm>
            <a:off x="4343400" y="3733800"/>
            <a:ext cx="4267200" cy="2286000"/>
            <a:chOff x="2736" y="2352"/>
            <a:chExt cx="2688" cy="1440"/>
          </a:xfrm>
        </p:grpSpPr>
        <p:sp>
          <p:nvSpPr>
            <p:cNvPr id="39952" name="AutoShape 16"/>
            <p:cNvSpPr>
              <a:spLocks noChangeArrowheads="1"/>
            </p:cNvSpPr>
            <p:nvPr/>
          </p:nvSpPr>
          <p:spPr bwMode="auto">
            <a:xfrm rot="-1366863">
              <a:off x="3072" y="2688"/>
              <a:ext cx="1623" cy="768"/>
            </a:xfrm>
            <a:prstGeom prst="parallelogram">
              <a:avLst>
                <a:gd name="adj" fmla="val 45220"/>
              </a:avLst>
            </a:prstGeom>
            <a:solidFill>
              <a:srgbClr val="D0FBFC">
                <a:alpha val="50000"/>
              </a:srgbClr>
            </a:solidFill>
            <a:ln w="9525">
              <a:solidFill>
                <a:schemeClr val="tx1"/>
              </a:solidFill>
              <a:miter lim="800000"/>
              <a:headEnd/>
              <a:tailEnd/>
            </a:ln>
            <a:effectLst/>
          </p:spPr>
          <p:txBody>
            <a:bodyPr wrap="none" anchor="ctr"/>
            <a:lstStyle/>
            <a:p>
              <a:endParaRPr lang="zh-CN" altLang="en-US"/>
            </a:p>
          </p:txBody>
        </p:sp>
        <p:grpSp>
          <p:nvGrpSpPr>
            <p:cNvPr id="5" name="Group 17"/>
            <p:cNvGrpSpPr>
              <a:grpSpLocks/>
            </p:cNvGrpSpPr>
            <p:nvPr/>
          </p:nvGrpSpPr>
          <p:grpSpPr bwMode="auto">
            <a:xfrm>
              <a:off x="3312" y="3120"/>
              <a:ext cx="1680" cy="48"/>
              <a:chOff x="3312" y="3456"/>
              <a:chExt cx="1680" cy="48"/>
            </a:xfrm>
          </p:grpSpPr>
          <p:sp>
            <p:nvSpPr>
              <p:cNvPr id="39954" name="Line 18"/>
              <p:cNvSpPr>
                <a:spLocks noChangeShapeType="1"/>
              </p:cNvSpPr>
              <p:nvPr/>
            </p:nvSpPr>
            <p:spPr bwMode="auto">
              <a:xfrm flipV="1">
                <a:off x="3312" y="3480"/>
                <a:ext cx="1680" cy="24"/>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9955" name="Oval 19"/>
              <p:cNvSpPr>
                <a:spLocks noChangeArrowheads="1"/>
              </p:cNvSpPr>
              <p:nvPr/>
            </p:nvSpPr>
            <p:spPr bwMode="auto">
              <a:xfrm>
                <a:off x="4175" y="3456"/>
                <a:ext cx="61" cy="48"/>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56" name="Oval 20"/>
              <p:cNvSpPr>
                <a:spLocks noChangeArrowheads="1"/>
              </p:cNvSpPr>
              <p:nvPr/>
            </p:nvSpPr>
            <p:spPr bwMode="auto">
              <a:xfrm>
                <a:off x="4357" y="3456"/>
                <a:ext cx="60" cy="48"/>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57" name="Oval 21"/>
              <p:cNvSpPr>
                <a:spLocks noChangeArrowheads="1"/>
              </p:cNvSpPr>
              <p:nvPr/>
            </p:nvSpPr>
            <p:spPr bwMode="auto">
              <a:xfrm>
                <a:off x="4538" y="3456"/>
                <a:ext cx="60" cy="48"/>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58" name="Oval 22"/>
              <p:cNvSpPr>
                <a:spLocks noChangeArrowheads="1"/>
              </p:cNvSpPr>
              <p:nvPr/>
            </p:nvSpPr>
            <p:spPr bwMode="auto">
              <a:xfrm>
                <a:off x="4719" y="3456"/>
                <a:ext cx="61" cy="48"/>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59" name="Oval 23"/>
              <p:cNvSpPr>
                <a:spLocks noChangeArrowheads="1"/>
              </p:cNvSpPr>
              <p:nvPr/>
            </p:nvSpPr>
            <p:spPr bwMode="auto">
              <a:xfrm>
                <a:off x="3466" y="3456"/>
                <a:ext cx="61" cy="48"/>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60" name="Oval 24"/>
              <p:cNvSpPr>
                <a:spLocks noChangeArrowheads="1"/>
              </p:cNvSpPr>
              <p:nvPr/>
            </p:nvSpPr>
            <p:spPr bwMode="auto">
              <a:xfrm>
                <a:off x="3648" y="3456"/>
                <a:ext cx="60" cy="48"/>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61" name="Oval 25"/>
              <p:cNvSpPr>
                <a:spLocks noChangeArrowheads="1"/>
              </p:cNvSpPr>
              <p:nvPr/>
            </p:nvSpPr>
            <p:spPr bwMode="auto">
              <a:xfrm>
                <a:off x="3829" y="3456"/>
                <a:ext cx="60" cy="48"/>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9962" name="Oval 26"/>
              <p:cNvSpPr>
                <a:spLocks noChangeArrowheads="1"/>
              </p:cNvSpPr>
              <p:nvPr/>
            </p:nvSpPr>
            <p:spPr bwMode="auto">
              <a:xfrm>
                <a:off x="4010" y="3456"/>
                <a:ext cx="61" cy="48"/>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sp>
          <p:nvSpPr>
            <p:cNvPr id="39963" name="Line 27"/>
            <p:cNvSpPr>
              <a:spLocks noChangeShapeType="1"/>
            </p:cNvSpPr>
            <p:nvPr/>
          </p:nvSpPr>
          <p:spPr bwMode="auto">
            <a:xfrm flipV="1">
              <a:off x="3312" y="2784"/>
              <a:ext cx="1152" cy="384"/>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39964" name="Line 28"/>
            <p:cNvSpPr>
              <a:spLocks noChangeShapeType="1"/>
            </p:cNvSpPr>
            <p:nvPr/>
          </p:nvSpPr>
          <p:spPr bwMode="auto">
            <a:xfrm>
              <a:off x="4464" y="2784"/>
              <a:ext cx="576"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9965" name="Line 29"/>
            <p:cNvSpPr>
              <a:spLocks noChangeShapeType="1"/>
            </p:cNvSpPr>
            <p:nvPr/>
          </p:nvSpPr>
          <p:spPr bwMode="auto">
            <a:xfrm>
              <a:off x="2736" y="3160"/>
              <a:ext cx="288"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9966" name="Line 30"/>
            <p:cNvSpPr>
              <a:spLocks noChangeShapeType="1"/>
            </p:cNvSpPr>
            <p:nvPr/>
          </p:nvSpPr>
          <p:spPr bwMode="auto">
            <a:xfrm>
              <a:off x="2880" y="3168"/>
              <a:ext cx="528" cy="0"/>
            </a:xfrm>
            <a:prstGeom prst="line">
              <a:avLst/>
            </a:prstGeom>
            <a:noFill/>
            <a:ln w="28575">
              <a:solidFill>
                <a:srgbClr val="0000FF"/>
              </a:solidFill>
              <a:round/>
              <a:headEnd/>
              <a:tailEnd type="none" w="sm" len="lg"/>
            </a:ln>
            <a:effectLst/>
          </p:spPr>
          <p:txBody>
            <a:bodyPr wrap="none" anchor="ctr"/>
            <a:lstStyle/>
            <a:p>
              <a:endParaRPr lang="zh-CN" altLang="en-US"/>
            </a:p>
          </p:txBody>
        </p:sp>
        <p:sp>
          <p:nvSpPr>
            <p:cNvPr id="39967" name="Arc 31"/>
            <p:cNvSpPr>
              <a:spLocks/>
            </p:cNvSpPr>
            <p:nvPr/>
          </p:nvSpPr>
          <p:spPr bwMode="auto">
            <a:xfrm rot="5069619" flipH="1">
              <a:off x="3301" y="3546"/>
              <a:ext cx="149" cy="167"/>
            </a:xfrm>
            <a:custGeom>
              <a:avLst/>
              <a:gdLst>
                <a:gd name="G0" fmla="+- 0 0 0"/>
                <a:gd name="G1" fmla="+- 21080 0 0"/>
                <a:gd name="G2" fmla="+- 21600 0 0"/>
                <a:gd name="T0" fmla="*/ 4712 w 21600"/>
                <a:gd name="T1" fmla="*/ 0 h 24263"/>
                <a:gd name="T2" fmla="*/ 21364 w 21600"/>
                <a:gd name="T3" fmla="*/ 24263 h 24263"/>
                <a:gd name="T4" fmla="*/ 0 w 21600"/>
                <a:gd name="T5" fmla="*/ 21080 h 24263"/>
              </a:gdLst>
              <a:ahLst/>
              <a:cxnLst>
                <a:cxn ang="0">
                  <a:pos x="T0" y="T1"/>
                </a:cxn>
                <a:cxn ang="0">
                  <a:pos x="T2" y="T3"/>
                </a:cxn>
                <a:cxn ang="0">
                  <a:pos x="T4" y="T5"/>
                </a:cxn>
              </a:cxnLst>
              <a:rect l="0" t="0" r="r" b="b"/>
              <a:pathLst>
                <a:path w="21600" h="24263" fill="none" extrusionOk="0">
                  <a:moveTo>
                    <a:pt x="4711" y="0"/>
                  </a:moveTo>
                  <a:cubicBezTo>
                    <a:pt x="14582" y="2206"/>
                    <a:pt x="21600" y="10966"/>
                    <a:pt x="21600" y="21080"/>
                  </a:cubicBezTo>
                  <a:cubicBezTo>
                    <a:pt x="21600" y="22145"/>
                    <a:pt x="21521" y="23209"/>
                    <a:pt x="21364" y="24263"/>
                  </a:cubicBezTo>
                </a:path>
                <a:path w="21600" h="24263" stroke="0" extrusionOk="0">
                  <a:moveTo>
                    <a:pt x="4711" y="0"/>
                  </a:moveTo>
                  <a:cubicBezTo>
                    <a:pt x="14582" y="2206"/>
                    <a:pt x="21600" y="10966"/>
                    <a:pt x="21600" y="21080"/>
                  </a:cubicBezTo>
                  <a:cubicBezTo>
                    <a:pt x="21600" y="22145"/>
                    <a:pt x="21521" y="23209"/>
                    <a:pt x="21364" y="24263"/>
                  </a:cubicBezTo>
                  <a:lnTo>
                    <a:pt x="0" y="21080"/>
                  </a:lnTo>
                  <a:close/>
                </a:path>
              </a:pathLst>
            </a:custGeom>
            <a:noFill/>
            <a:ln w="28575">
              <a:solidFill>
                <a:srgbClr val="FF0066"/>
              </a:solidFill>
              <a:round/>
              <a:headEnd/>
              <a:tailEnd type="none" w="sm" len="lg"/>
            </a:ln>
            <a:effectLst/>
          </p:spPr>
          <p:txBody>
            <a:bodyPr wrap="none" anchor="ctr"/>
            <a:lstStyle/>
            <a:p>
              <a:endParaRPr lang="zh-CN" altLang="en-US"/>
            </a:p>
          </p:txBody>
        </p:sp>
        <p:graphicFrame>
          <p:nvGraphicFramePr>
            <p:cNvPr id="49152" name="Object 0"/>
            <p:cNvGraphicFramePr>
              <a:graphicFrameLocks noChangeAspect="1"/>
            </p:cNvGraphicFramePr>
            <p:nvPr/>
          </p:nvGraphicFramePr>
          <p:xfrm>
            <a:off x="3360" y="3360"/>
            <a:ext cx="299" cy="245"/>
          </p:xfrm>
          <a:graphic>
            <a:graphicData uri="http://schemas.openxmlformats.org/presentationml/2006/ole">
              <p:oleObj spid="_x0000_s23554" name="公式" r:id="rId6" imgW="342720" imgH="279360" progId="Equation.3">
                <p:embed/>
              </p:oleObj>
            </a:graphicData>
          </a:graphic>
        </p:graphicFrame>
        <p:sp>
          <p:nvSpPr>
            <p:cNvPr id="39969" name="Arc 33"/>
            <p:cNvSpPr>
              <a:spLocks/>
            </p:cNvSpPr>
            <p:nvPr/>
          </p:nvSpPr>
          <p:spPr bwMode="auto">
            <a:xfrm rot="10679256" flipH="1">
              <a:off x="3301" y="2832"/>
              <a:ext cx="164" cy="240"/>
            </a:xfrm>
            <a:custGeom>
              <a:avLst/>
              <a:gdLst>
                <a:gd name="G0" fmla="+- 1503 0 0"/>
                <a:gd name="G1" fmla="+- 21600 0 0"/>
                <a:gd name="G2" fmla="+- 21600 0 0"/>
                <a:gd name="T0" fmla="*/ 0 w 23103"/>
                <a:gd name="T1" fmla="*/ 52 h 21600"/>
                <a:gd name="T2" fmla="*/ 23103 w 23103"/>
                <a:gd name="T3" fmla="*/ 21600 h 21600"/>
                <a:gd name="T4" fmla="*/ 1503 w 23103"/>
                <a:gd name="T5" fmla="*/ 21600 h 21600"/>
              </a:gdLst>
              <a:ahLst/>
              <a:cxnLst>
                <a:cxn ang="0">
                  <a:pos x="T0" y="T1"/>
                </a:cxn>
                <a:cxn ang="0">
                  <a:pos x="T2" y="T3"/>
                </a:cxn>
                <a:cxn ang="0">
                  <a:pos x="T4" y="T5"/>
                </a:cxn>
              </a:cxnLst>
              <a:rect l="0" t="0" r="r" b="b"/>
              <a:pathLst>
                <a:path w="23103" h="21600" fill="none" extrusionOk="0">
                  <a:moveTo>
                    <a:pt x="0" y="52"/>
                  </a:moveTo>
                  <a:cubicBezTo>
                    <a:pt x="500" y="17"/>
                    <a:pt x="1001" y="-1"/>
                    <a:pt x="1503" y="0"/>
                  </a:cubicBezTo>
                  <a:cubicBezTo>
                    <a:pt x="13432" y="0"/>
                    <a:pt x="23103" y="9670"/>
                    <a:pt x="23103" y="21600"/>
                  </a:cubicBezTo>
                </a:path>
                <a:path w="23103" h="21600" stroke="0" extrusionOk="0">
                  <a:moveTo>
                    <a:pt x="0" y="52"/>
                  </a:moveTo>
                  <a:cubicBezTo>
                    <a:pt x="500" y="17"/>
                    <a:pt x="1001" y="-1"/>
                    <a:pt x="1503" y="0"/>
                  </a:cubicBezTo>
                  <a:cubicBezTo>
                    <a:pt x="13432" y="0"/>
                    <a:pt x="23103" y="9670"/>
                    <a:pt x="23103" y="21600"/>
                  </a:cubicBezTo>
                  <a:lnTo>
                    <a:pt x="1503" y="21600"/>
                  </a:lnTo>
                  <a:close/>
                </a:path>
              </a:pathLst>
            </a:custGeom>
            <a:noFill/>
            <a:ln w="28575">
              <a:solidFill>
                <a:srgbClr val="0000FF"/>
              </a:solidFill>
              <a:round/>
              <a:headEnd/>
              <a:tailEnd type="none" w="sm" len="lg"/>
            </a:ln>
            <a:effectLst/>
          </p:spPr>
          <p:txBody>
            <a:bodyPr wrap="none" anchor="ctr"/>
            <a:lstStyle/>
            <a:p>
              <a:endParaRPr lang="zh-CN" altLang="en-US"/>
            </a:p>
          </p:txBody>
        </p:sp>
        <p:graphicFrame>
          <p:nvGraphicFramePr>
            <p:cNvPr id="49153" name="Object 1"/>
            <p:cNvGraphicFramePr>
              <a:graphicFrameLocks noChangeAspect="1"/>
            </p:cNvGraphicFramePr>
            <p:nvPr/>
          </p:nvGraphicFramePr>
          <p:xfrm>
            <a:off x="3456" y="2784"/>
            <a:ext cx="336" cy="200"/>
          </p:xfrm>
          <a:graphic>
            <a:graphicData uri="http://schemas.openxmlformats.org/presentationml/2006/ole">
              <p:oleObj spid="_x0000_s23555" name="公式" r:id="rId7" imgW="469800" imgH="279360" progId="Equation.3">
                <p:embed/>
              </p:oleObj>
            </a:graphicData>
          </a:graphic>
        </p:graphicFrame>
        <p:sp>
          <p:nvSpPr>
            <p:cNvPr id="39971" name="Line 35"/>
            <p:cNvSpPr>
              <a:spLocks noChangeShapeType="1"/>
            </p:cNvSpPr>
            <p:nvPr/>
          </p:nvSpPr>
          <p:spPr bwMode="auto">
            <a:xfrm>
              <a:off x="3120" y="2592"/>
              <a:ext cx="796" cy="1200"/>
            </a:xfrm>
            <a:prstGeom prst="line">
              <a:avLst/>
            </a:prstGeom>
            <a:noFill/>
            <a:ln w="38100">
              <a:solidFill>
                <a:srgbClr val="FF0000"/>
              </a:solidFill>
              <a:prstDash val="lgDashDot"/>
              <a:round/>
              <a:headEnd/>
              <a:tailEnd type="none" w="sm" len="lg"/>
            </a:ln>
            <a:effectLst/>
          </p:spPr>
          <p:txBody>
            <a:bodyPr wrap="none" anchor="ctr"/>
            <a:lstStyle/>
            <a:p>
              <a:endParaRPr lang="zh-CN" altLang="en-US"/>
            </a:p>
          </p:txBody>
        </p:sp>
        <p:sp>
          <p:nvSpPr>
            <p:cNvPr id="39972" name="Rectangle 36"/>
            <p:cNvSpPr>
              <a:spLocks noChangeArrowheads="1"/>
            </p:cNvSpPr>
            <p:nvPr/>
          </p:nvSpPr>
          <p:spPr bwMode="auto">
            <a:xfrm>
              <a:off x="3216" y="2415"/>
              <a:ext cx="566" cy="327"/>
            </a:xfrm>
            <a:prstGeom prst="rect">
              <a:avLst/>
            </a:prstGeom>
            <a:noFill/>
            <a:ln w="9525">
              <a:noFill/>
              <a:miter lim="800000"/>
              <a:headEnd/>
              <a:tailEnd/>
            </a:ln>
            <a:effectLst/>
          </p:spPr>
          <p:txBody>
            <a:bodyPr wrap="none">
              <a:spAutoFit/>
            </a:bodyPr>
            <a:lstStyle/>
            <a:p>
              <a:r>
                <a:rPr lang="zh-CN" altLang="en-US" sz="2800" b="1">
                  <a:solidFill>
                    <a:srgbClr val="CC0000"/>
                  </a:solidFill>
                  <a:latin typeface="Times New Roman" pitchFamily="18" charset="0"/>
                </a:rPr>
                <a:t>光轴</a:t>
              </a:r>
            </a:p>
          </p:txBody>
        </p:sp>
        <p:sp>
          <p:nvSpPr>
            <p:cNvPr id="39973" name="Line 37"/>
            <p:cNvSpPr>
              <a:spLocks noChangeShapeType="1"/>
            </p:cNvSpPr>
            <p:nvPr/>
          </p:nvSpPr>
          <p:spPr bwMode="auto">
            <a:xfrm>
              <a:off x="3648" y="2976"/>
              <a:ext cx="48" cy="14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74" name="Line 38"/>
            <p:cNvSpPr>
              <a:spLocks noChangeShapeType="1"/>
            </p:cNvSpPr>
            <p:nvPr/>
          </p:nvSpPr>
          <p:spPr bwMode="auto">
            <a:xfrm>
              <a:off x="3792" y="2928"/>
              <a:ext cx="48" cy="14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75" name="Line 39"/>
            <p:cNvSpPr>
              <a:spLocks noChangeShapeType="1"/>
            </p:cNvSpPr>
            <p:nvPr/>
          </p:nvSpPr>
          <p:spPr bwMode="auto">
            <a:xfrm>
              <a:off x="3936" y="2880"/>
              <a:ext cx="48" cy="14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76" name="Line 40"/>
            <p:cNvSpPr>
              <a:spLocks noChangeShapeType="1"/>
            </p:cNvSpPr>
            <p:nvPr/>
          </p:nvSpPr>
          <p:spPr bwMode="auto">
            <a:xfrm>
              <a:off x="4080" y="2832"/>
              <a:ext cx="48" cy="14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77" name="Line 41"/>
            <p:cNvSpPr>
              <a:spLocks noChangeShapeType="1"/>
            </p:cNvSpPr>
            <p:nvPr/>
          </p:nvSpPr>
          <p:spPr bwMode="auto">
            <a:xfrm>
              <a:off x="4224" y="2784"/>
              <a:ext cx="48" cy="14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78" name="Line 42"/>
            <p:cNvSpPr>
              <a:spLocks noChangeShapeType="1"/>
            </p:cNvSpPr>
            <p:nvPr/>
          </p:nvSpPr>
          <p:spPr bwMode="auto">
            <a:xfrm>
              <a:off x="4368" y="2736"/>
              <a:ext cx="48" cy="14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79" name="Line 43"/>
            <p:cNvSpPr>
              <a:spLocks noChangeShapeType="1"/>
            </p:cNvSpPr>
            <p:nvPr/>
          </p:nvSpPr>
          <p:spPr bwMode="auto">
            <a:xfrm>
              <a:off x="4560" y="2688"/>
              <a:ext cx="0" cy="192"/>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80" name="Line 44"/>
            <p:cNvSpPr>
              <a:spLocks noChangeShapeType="1"/>
            </p:cNvSpPr>
            <p:nvPr/>
          </p:nvSpPr>
          <p:spPr bwMode="auto">
            <a:xfrm>
              <a:off x="4704" y="2688"/>
              <a:ext cx="0" cy="192"/>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81" name="Line 45"/>
            <p:cNvSpPr>
              <a:spLocks noChangeShapeType="1"/>
            </p:cNvSpPr>
            <p:nvPr/>
          </p:nvSpPr>
          <p:spPr bwMode="auto">
            <a:xfrm>
              <a:off x="4848" y="2688"/>
              <a:ext cx="0" cy="192"/>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9982" name="Text Box 46"/>
            <p:cNvSpPr txBox="1">
              <a:spLocks noChangeArrowheads="1"/>
            </p:cNvSpPr>
            <p:nvPr/>
          </p:nvSpPr>
          <p:spPr bwMode="auto">
            <a:xfrm>
              <a:off x="4747" y="3177"/>
              <a:ext cx="677" cy="327"/>
            </a:xfrm>
            <a:prstGeom prst="rect">
              <a:avLst/>
            </a:prstGeom>
            <a:noFill/>
            <a:ln w="9525">
              <a:noFill/>
              <a:miter lim="800000"/>
              <a:headEnd/>
              <a:tailEnd/>
            </a:ln>
            <a:effectLst/>
          </p:spPr>
          <p:txBody>
            <a:bodyPr>
              <a:spAutoFit/>
            </a:bodyPr>
            <a:lstStyle/>
            <a:p>
              <a:pPr>
                <a:spcBef>
                  <a:spcPct val="50000"/>
                </a:spcBef>
              </a:pPr>
              <a:r>
                <a:rPr lang="en-US" altLang="zh-CN" sz="2400" b="1">
                  <a:solidFill>
                    <a:srgbClr val="CC0000"/>
                  </a:solidFill>
                  <a:latin typeface="Times New Roman" pitchFamily="18" charset="0"/>
                </a:rPr>
                <a:t>   </a:t>
              </a:r>
              <a:r>
                <a:rPr lang="zh-CN" altLang="en-US" sz="2800" b="1">
                  <a:latin typeface="Times New Roman" pitchFamily="18" charset="0"/>
                </a:rPr>
                <a:t>光</a:t>
              </a:r>
            </a:p>
          </p:txBody>
        </p:sp>
        <p:sp>
          <p:nvSpPr>
            <p:cNvPr id="39983" name="Text Box 47"/>
            <p:cNvSpPr txBox="1">
              <a:spLocks noChangeArrowheads="1"/>
            </p:cNvSpPr>
            <p:nvPr/>
          </p:nvSpPr>
          <p:spPr bwMode="auto">
            <a:xfrm>
              <a:off x="4608" y="2352"/>
              <a:ext cx="672" cy="327"/>
            </a:xfrm>
            <a:prstGeom prst="rect">
              <a:avLst/>
            </a:prstGeom>
            <a:noFill/>
            <a:ln w="9525">
              <a:noFill/>
              <a:miter lim="800000"/>
              <a:headEnd/>
              <a:tailEnd/>
            </a:ln>
            <a:effectLst/>
          </p:spPr>
          <p:txBody>
            <a:bodyPr>
              <a:spAutoFit/>
            </a:bodyPr>
            <a:lstStyle/>
            <a:p>
              <a:pPr>
                <a:spcBef>
                  <a:spcPct val="50000"/>
                </a:spcBef>
              </a:pPr>
              <a:r>
                <a:rPr lang="en-US" altLang="zh-CN" sz="2400" b="1">
                  <a:solidFill>
                    <a:srgbClr val="CC0000"/>
                  </a:solidFill>
                  <a:latin typeface="Times New Roman" pitchFamily="18" charset="0"/>
                </a:rPr>
                <a:t>    </a:t>
              </a:r>
              <a:r>
                <a:rPr lang="zh-CN" altLang="en-US" sz="2800" b="1">
                  <a:latin typeface="Times New Roman" pitchFamily="18" charset="0"/>
                </a:rPr>
                <a:t>光</a:t>
              </a:r>
            </a:p>
          </p:txBody>
        </p:sp>
        <p:graphicFrame>
          <p:nvGraphicFramePr>
            <p:cNvPr id="49154" name="Object 2"/>
            <p:cNvGraphicFramePr>
              <a:graphicFrameLocks noChangeAspect="1"/>
            </p:cNvGraphicFramePr>
            <p:nvPr/>
          </p:nvGraphicFramePr>
          <p:xfrm>
            <a:off x="4608" y="2352"/>
            <a:ext cx="273" cy="336"/>
          </p:xfrm>
          <a:graphic>
            <a:graphicData uri="http://schemas.openxmlformats.org/presentationml/2006/ole">
              <p:oleObj spid="_x0000_s23556" name="Equation" r:id="rId8" imgW="114120" imgH="139680" progId="Equation.3">
                <p:embed/>
              </p:oleObj>
            </a:graphicData>
          </a:graphic>
        </p:graphicFrame>
        <p:graphicFrame>
          <p:nvGraphicFramePr>
            <p:cNvPr id="49155" name="Object 3"/>
            <p:cNvGraphicFramePr>
              <a:graphicFrameLocks noChangeAspect="1"/>
            </p:cNvGraphicFramePr>
            <p:nvPr/>
          </p:nvGraphicFramePr>
          <p:xfrm>
            <a:off x="4704" y="3216"/>
            <a:ext cx="278" cy="304"/>
          </p:xfrm>
          <a:graphic>
            <a:graphicData uri="http://schemas.openxmlformats.org/presentationml/2006/ole">
              <p:oleObj spid="_x0000_s23557" name="Equation" r:id="rId9" imgW="126720" imgH="139680" progId="Equation.3">
                <p:embed/>
              </p:oleObj>
            </a:graphicData>
          </a:graphic>
        </p:graphicFrame>
      </p:grpSp>
      <p:pic>
        <p:nvPicPr>
          <p:cNvPr id="39987" name="Picture 51" descr="BOOK05">
            <a:hlinkClick r:id="rId10" action="ppaction://hlinkpres?slideindex=3&amp;slidetitle=PowerPoint 演示文稿"/>
          </p:cNvPr>
          <p:cNvPicPr>
            <a:picLocks noChangeAspect="1" noChangeArrowheads="1"/>
          </p:cNvPicPr>
          <p:nvPr/>
        </p:nvPicPr>
        <p:blipFill>
          <a:blip r:embed="rId11" cstate="print"/>
          <a:srcRect/>
          <a:stretch>
            <a:fillRect/>
          </a:stretch>
        </p:blipFill>
        <p:spPr bwMode="auto">
          <a:xfrm>
            <a:off x="8458200" y="5867400"/>
            <a:ext cx="533400" cy="533400"/>
          </a:xfrm>
          <a:prstGeom prst="rect">
            <a:avLst/>
          </a:prstGeom>
          <a:noFill/>
        </p:spPr>
      </p:pic>
      <p:sp>
        <p:nvSpPr>
          <p:cNvPr id="39988" name="WordArt 52">
            <a:hlinkClick r:id="rId10" action="ppaction://hlinkpres?slideindex=3&amp;slidetitle=幻灯片 3"/>
          </p:cNvPr>
          <p:cNvSpPr>
            <a:spLocks noChangeArrowheads="1" noChangeShapeType="1"/>
          </p:cNvSpPr>
          <p:nvPr/>
        </p:nvSpPr>
        <p:spPr bwMode="auto">
          <a:xfrm>
            <a:off x="8602663"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1"/>
          <p:cNvSpPr>
            <a:spLocks noGrp="1"/>
          </p:cNvSpPr>
          <p:nvPr>
            <p:ph type="sldNum" sz="quarter" idx="10"/>
          </p:nvPr>
        </p:nvSpPr>
        <p:spPr/>
        <p:txBody>
          <a:bodyPr/>
          <a:lstStyle/>
          <a:p>
            <a:fld id="{EFE087DD-21E1-456E-A15F-AE2AC945AEC7}" type="slidenum">
              <a:rPr lang="en-US" altLang="zh-CN"/>
              <a:pPr/>
              <a:t>4</a:t>
            </a:fld>
            <a:endParaRPr lang="en-US" altLang="zh-CN"/>
          </a:p>
        </p:txBody>
      </p:sp>
      <p:grpSp>
        <p:nvGrpSpPr>
          <p:cNvPr id="2" name="Group 2"/>
          <p:cNvGrpSpPr>
            <a:grpSpLocks/>
          </p:cNvGrpSpPr>
          <p:nvPr/>
        </p:nvGrpSpPr>
        <p:grpSpPr bwMode="auto">
          <a:xfrm>
            <a:off x="1447800" y="815975"/>
            <a:ext cx="7315200" cy="1176338"/>
            <a:chOff x="624" y="480"/>
            <a:chExt cx="4608" cy="741"/>
          </a:xfrm>
        </p:grpSpPr>
        <p:sp>
          <p:nvSpPr>
            <p:cNvPr id="34819" name="Text Box 3"/>
            <p:cNvSpPr txBox="1">
              <a:spLocks noChangeArrowheads="1"/>
            </p:cNvSpPr>
            <p:nvPr/>
          </p:nvSpPr>
          <p:spPr bwMode="auto">
            <a:xfrm>
              <a:off x="624" y="480"/>
              <a:ext cx="4608" cy="741"/>
            </a:xfrm>
            <a:prstGeom prst="rect">
              <a:avLst/>
            </a:prstGeom>
            <a:noFill/>
            <a:ln w="9525">
              <a:noFill/>
              <a:miter lim="800000"/>
              <a:headEnd/>
              <a:tailEnd/>
            </a:ln>
            <a:effectLst/>
          </p:spPr>
          <p:txBody>
            <a:bodyPr>
              <a:spAutoFit/>
            </a:bodyPr>
            <a:lstStyle/>
            <a:p>
              <a:pPr>
                <a:lnSpc>
                  <a:spcPct val="85000"/>
                </a:lnSpc>
                <a:spcBef>
                  <a:spcPct val="50000"/>
                </a:spcBef>
              </a:pPr>
              <a:r>
                <a:rPr lang="zh-CN" altLang="en-US" sz="3200" b="1" dirty="0">
                  <a:solidFill>
                    <a:srgbClr val="080808"/>
                  </a:solidFill>
                  <a:latin typeface="Times New Roman" pitchFamily="18" charset="0"/>
                </a:rPr>
                <a:t>光的</a:t>
              </a:r>
              <a:r>
                <a:rPr lang="zh-CN" altLang="en-US" sz="3200" b="1" dirty="0">
                  <a:solidFill>
                    <a:srgbClr val="0000FF"/>
                  </a:solidFill>
                  <a:latin typeface="Times New Roman" pitchFamily="18" charset="0"/>
                </a:rPr>
                <a:t>波动性</a:t>
              </a:r>
              <a:r>
                <a:rPr lang="zh-CN" altLang="en-US" sz="3200" b="1" dirty="0">
                  <a:solidFill>
                    <a:srgbClr val="080808"/>
                  </a:solidFill>
                  <a:latin typeface="Times New Roman" pitchFamily="18" charset="0"/>
                </a:rPr>
                <a:t>                光的干涉、衍射 </a:t>
              </a:r>
              <a:r>
                <a:rPr lang="en-US" altLang="zh-CN" sz="3200" b="1" dirty="0">
                  <a:solidFill>
                    <a:srgbClr val="080808"/>
                  </a:solidFill>
                  <a:latin typeface="Times New Roman" pitchFamily="18" charset="0"/>
                </a:rPr>
                <a:t>.</a:t>
              </a:r>
            </a:p>
            <a:p>
              <a:pPr>
                <a:lnSpc>
                  <a:spcPct val="85000"/>
                </a:lnSpc>
                <a:spcBef>
                  <a:spcPct val="50000"/>
                </a:spcBef>
              </a:pPr>
              <a:r>
                <a:rPr lang="zh-CN" altLang="en-US" sz="3200" b="1" dirty="0">
                  <a:solidFill>
                    <a:srgbClr val="080808"/>
                  </a:solidFill>
                  <a:latin typeface="Times New Roman" pitchFamily="18" charset="0"/>
                </a:rPr>
                <a:t>光波是</a:t>
              </a:r>
              <a:r>
                <a:rPr lang="zh-CN" altLang="en-US" sz="3200" b="1" dirty="0">
                  <a:solidFill>
                    <a:srgbClr val="CC0000"/>
                  </a:solidFill>
                  <a:latin typeface="Times New Roman" pitchFamily="18" charset="0"/>
                </a:rPr>
                <a:t>横波</a:t>
              </a:r>
              <a:r>
                <a:rPr lang="zh-CN" altLang="en-US" sz="3200" b="1" dirty="0">
                  <a:solidFill>
                    <a:srgbClr val="080808"/>
                  </a:solidFill>
                  <a:latin typeface="Times New Roman" pitchFamily="18" charset="0"/>
                </a:rPr>
                <a:t>                光的偏振 </a:t>
              </a:r>
              <a:r>
                <a:rPr lang="en-US" altLang="zh-CN" sz="3200" b="1" dirty="0">
                  <a:solidFill>
                    <a:srgbClr val="080808"/>
                  </a:solidFill>
                  <a:latin typeface="Times New Roman" pitchFamily="18" charset="0"/>
                </a:rPr>
                <a:t>.</a:t>
              </a:r>
            </a:p>
          </p:txBody>
        </p:sp>
        <p:sp>
          <p:nvSpPr>
            <p:cNvPr id="34820" name="AutoShape 4"/>
            <p:cNvSpPr>
              <a:spLocks noChangeArrowheads="1"/>
            </p:cNvSpPr>
            <p:nvPr/>
          </p:nvSpPr>
          <p:spPr bwMode="auto">
            <a:xfrm>
              <a:off x="2112" y="528"/>
              <a:ext cx="672" cy="144"/>
            </a:xfrm>
            <a:prstGeom prst="rightArrow">
              <a:avLst>
                <a:gd name="adj1" fmla="val 50000"/>
                <a:gd name="adj2" fmla="val 116667"/>
              </a:avLst>
            </a:prstGeom>
            <a:solidFill>
              <a:schemeClr val="accent1"/>
            </a:solidFill>
            <a:ln w="19050">
              <a:solidFill>
                <a:schemeClr val="tx2"/>
              </a:solidFill>
              <a:miter lim="800000"/>
              <a:headEnd/>
              <a:tailEnd/>
            </a:ln>
            <a:effectLst/>
          </p:spPr>
          <p:txBody>
            <a:bodyPr wrap="none" anchor="ctr"/>
            <a:lstStyle/>
            <a:p>
              <a:endParaRPr lang="zh-CN" altLang="en-US"/>
            </a:p>
          </p:txBody>
        </p:sp>
        <p:sp>
          <p:nvSpPr>
            <p:cNvPr id="34821" name="AutoShape 5"/>
            <p:cNvSpPr>
              <a:spLocks noChangeArrowheads="1"/>
            </p:cNvSpPr>
            <p:nvPr/>
          </p:nvSpPr>
          <p:spPr bwMode="auto">
            <a:xfrm>
              <a:off x="2112" y="960"/>
              <a:ext cx="720" cy="144"/>
            </a:xfrm>
            <a:prstGeom prst="rightArrow">
              <a:avLst>
                <a:gd name="adj1" fmla="val 50000"/>
                <a:gd name="adj2" fmla="val 125000"/>
              </a:avLst>
            </a:prstGeom>
            <a:solidFill>
              <a:srgbClr val="FFE7FF"/>
            </a:solidFill>
            <a:ln w="19050">
              <a:solidFill>
                <a:srgbClr val="CC00CC"/>
              </a:solidFill>
              <a:miter lim="800000"/>
              <a:headEnd/>
              <a:tailEnd/>
            </a:ln>
            <a:effectLst/>
          </p:spPr>
          <p:txBody>
            <a:bodyPr wrap="none" anchor="ctr"/>
            <a:lstStyle/>
            <a:p>
              <a:endParaRPr lang="zh-CN" altLang="en-US"/>
            </a:p>
          </p:txBody>
        </p:sp>
      </p:grpSp>
      <p:sp>
        <p:nvSpPr>
          <p:cNvPr id="34822" name="Text Box 6"/>
          <p:cNvSpPr txBox="1">
            <a:spLocks noChangeArrowheads="1"/>
          </p:cNvSpPr>
          <p:nvPr/>
        </p:nvSpPr>
        <p:spPr bwMode="auto">
          <a:xfrm>
            <a:off x="1447800" y="2057400"/>
            <a:ext cx="5334000" cy="579438"/>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1C1C1C"/>
                </a:solidFill>
                <a:latin typeface="Times New Roman" pitchFamily="18" charset="0"/>
              </a:rPr>
              <a:t>机械横波与纵波的区别</a:t>
            </a:r>
          </a:p>
        </p:txBody>
      </p:sp>
      <p:sp>
        <p:nvSpPr>
          <p:cNvPr id="34823" name="Rectangle 7"/>
          <p:cNvSpPr>
            <a:spLocks noChangeArrowheads="1"/>
          </p:cNvSpPr>
          <p:nvPr/>
        </p:nvSpPr>
        <p:spPr bwMode="auto">
          <a:xfrm>
            <a:off x="1611313" y="2706688"/>
            <a:ext cx="5932487" cy="3465512"/>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4824" name="AutoShape 8" descr="浅色竖线"/>
          <p:cNvSpPr>
            <a:spLocks noChangeArrowheads="1"/>
          </p:cNvSpPr>
          <p:nvPr/>
        </p:nvSpPr>
        <p:spPr bwMode="auto">
          <a:xfrm rot="5425004">
            <a:off x="2769394" y="4931569"/>
            <a:ext cx="938212" cy="533400"/>
          </a:xfrm>
          <a:prstGeom prst="parallelogram">
            <a:avLst>
              <a:gd name="adj" fmla="val 38819"/>
            </a:avLst>
          </a:prstGeom>
          <a:pattFill prst="ltVert">
            <a:fgClr>
              <a:schemeClr val="tx2"/>
            </a:fgClr>
            <a:bgClr>
              <a:schemeClr val="accent1"/>
            </a:bgClr>
          </a:pattFill>
          <a:ln w="9525">
            <a:solidFill>
              <a:schemeClr val="tx1"/>
            </a:solidFill>
            <a:miter lim="800000"/>
            <a:headEnd/>
            <a:tailEnd/>
          </a:ln>
          <a:effectLst>
            <a:outerShdw dist="56796" dir="20006097" algn="ctr" rotWithShape="0">
              <a:srgbClr val="84D56B"/>
            </a:outerShdw>
          </a:effectLst>
        </p:spPr>
        <p:txBody>
          <a:bodyPr wrap="none" anchor="ctr"/>
          <a:lstStyle/>
          <a:p>
            <a:endParaRPr lang="zh-CN" altLang="en-US"/>
          </a:p>
        </p:txBody>
      </p:sp>
      <p:sp>
        <p:nvSpPr>
          <p:cNvPr id="34825" name="AutoShape 9" descr="浅色竖线"/>
          <p:cNvSpPr>
            <a:spLocks noChangeArrowheads="1"/>
          </p:cNvSpPr>
          <p:nvPr/>
        </p:nvSpPr>
        <p:spPr bwMode="auto">
          <a:xfrm rot="5425004">
            <a:off x="5961062" y="3627438"/>
            <a:ext cx="650875" cy="685800"/>
          </a:xfrm>
          <a:prstGeom prst="parallelogram">
            <a:avLst>
              <a:gd name="adj" fmla="val 10481"/>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p>
            <a:endParaRPr lang="zh-CN" altLang="en-US"/>
          </a:p>
        </p:txBody>
      </p:sp>
      <p:sp>
        <p:nvSpPr>
          <p:cNvPr id="34826" name="AutoShape 10" descr="浅色竖线"/>
          <p:cNvSpPr>
            <a:spLocks noChangeArrowheads="1"/>
          </p:cNvSpPr>
          <p:nvPr/>
        </p:nvSpPr>
        <p:spPr bwMode="auto">
          <a:xfrm rot="5425004">
            <a:off x="2693193" y="3342482"/>
            <a:ext cx="938213" cy="533400"/>
          </a:xfrm>
          <a:prstGeom prst="parallelogram">
            <a:avLst>
              <a:gd name="adj" fmla="val 38819"/>
            </a:avLst>
          </a:prstGeom>
          <a:pattFill prst="ltVert">
            <a:fgClr>
              <a:schemeClr val="tx2"/>
            </a:fgClr>
            <a:bgClr>
              <a:schemeClr val="accent1"/>
            </a:bgClr>
          </a:pattFill>
          <a:ln w="9525">
            <a:solidFill>
              <a:schemeClr val="tx1"/>
            </a:solidFill>
            <a:miter lim="800000"/>
            <a:headEnd/>
            <a:tailEnd/>
          </a:ln>
          <a:effectLst>
            <a:outerShdw dist="56796" dir="20006097" algn="ctr" rotWithShape="0">
              <a:srgbClr val="84D56B"/>
            </a:outerShdw>
          </a:effectLst>
        </p:spPr>
        <p:txBody>
          <a:bodyPr wrap="none" anchor="ctr"/>
          <a:lstStyle/>
          <a:p>
            <a:endParaRPr lang="zh-CN" altLang="en-US"/>
          </a:p>
        </p:txBody>
      </p:sp>
      <p:grpSp>
        <p:nvGrpSpPr>
          <p:cNvPr id="3" name="Group 11"/>
          <p:cNvGrpSpPr>
            <a:grpSpLocks/>
          </p:cNvGrpSpPr>
          <p:nvPr/>
        </p:nvGrpSpPr>
        <p:grpSpPr bwMode="auto">
          <a:xfrm>
            <a:off x="2438400" y="3160713"/>
            <a:ext cx="2438400" cy="990600"/>
            <a:chOff x="2880" y="2256"/>
            <a:chExt cx="1536" cy="658"/>
          </a:xfrm>
        </p:grpSpPr>
        <p:sp>
          <p:nvSpPr>
            <p:cNvPr id="34828" name="Freeform 12" descr="浅色竖线"/>
            <p:cNvSpPr>
              <a:spLocks/>
            </p:cNvSpPr>
            <p:nvPr/>
          </p:nvSpPr>
          <p:spPr bwMode="auto">
            <a:xfrm>
              <a:off x="2880" y="2256"/>
              <a:ext cx="1344" cy="658"/>
            </a:xfrm>
            <a:custGeom>
              <a:avLst/>
              <a:gdLst/>
              <a:ahLst/>
              <a:cxnLst>
                <a:cxn ang="0">
                  <a:pos x="0" y="628"/>
                </a:cxn>
                <a:cxn ang="0">
                  <a:pos x="42" y="514"/>
                </a:cxn>
                <a:cxn ang="0">
                  <a:pos x="93" y="454"/>
                </a:cxn>
                <a:cxn ang="0">
                  <a:pos x="135" y="478"/>
                </a:cxn>
                <a:cxn ang="0">
                  <a:pos x="188" y="544"/>
                </a:cxn>
                <a:cxn ang="0">
                  <a:pos x="240" y="631"/>
                </a:cxn>
                <a:cxn ang="0">
                  <a:pos x="288" y="652"/>
                </a:cxn>
                <a:cxn ang="0">
                  <a:pos x="327" y="592"/>
                </a:cxn>
                <a:cxn ang="0">
                  <a:pos x="381" y="475"/>
                </a:cxn>
                <a:cxn ang="0">
                  <a:pos x="423" y="364"/>
                </a:cxn>
                <a:cxn ang="0">
                  <a:pos x="480" y="298"/>
                </a:cxn>
                <a:cxn ang="0">
                  <a:pos x="522" y="325"/>
                </a:cxn>
                <a:cxn ang="0">
                  <a:pos x="573" y="394"/>
                </a:cxn>
                <a:cxn ang="0">
                  <a:pos x="618" y="472"/>
                </a:cxn>
                <a:cxn ang="0">
                  <a:pos x="672" y="499"/>
                </a:cxn>
                <a:cxn ang="0">
                  <a:pos x="714" y="439"/>
                </a:cxn>
                <a:cxn ang="0">
                  <a:pos x="765" y="325"/>
                </a:cxn>
                <a:cxn ang="0">
                  <a:pos x="813" y="199"/>
                </a:cxn>
                <a:cxn ang="0">
                  <a:pos x="864" y="148"/>
                </a:cxn>
                <a:cxn ang="0">
                  <a:pos x="903" y="172"/>
                </a:cxn>
                <a:cxn ang="0">
                  <a:pos x="960" y="244"/>
                </a:cxn>
                <a:cxn ang="0">
                  <a:pos x="1002" y="325"/>
                </a:cxn>
                <a:cxn ang="0">
                  <a:pos x="1050" y="349"/>
                </a:cxn>
                <a:cxn ang="0">
                  <a:pos x="1095" y="286"/>
                </a:cxn>
                <a:cxn ang="0">
                  <a:pos x="1155" y="163"/>
                </a:cxn>
                <a:cxn ang="0">
                  <a:pos x="1203" y="49"/>
                </a:cxn>
                <a:cxn ang="0">
                  <a:pos x="1248" y="4"/>
                </a:cxn>
                <a:cxn ang="0">
                  <a:pos x="1287" y="22"/>
                </a:cxn>
                <a:cxn ang="0">
                  <a:pos x="1344" y="100"/>
                </a:cxn>
              </a:cxnLst>
              <a:rect l="0" t="0" r="r" b="b"/>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pattFill prst="ltVert">
              <a:fgClr>
                <a:srgbClr val="FF0000"/>
              </a:fgClr>
              <a:bgClr>
                <a:srgbClr val="FFEBFF"/>
              </a:bgClr>
            </a:pattFill>
            <a:ln w="19050" cap="flat" cmpd="sng">
              <a:solidFill>
                <a:srgbClr val="FF0000"/>
              </a:solidFill>
              <a:prstDash val="solid"/>
              <a:round/>
              <a:headEnd/>
              <a:tailEnd/>
            </a:ln>
            <a:effectLst/>
          </p:spPr>
          <p:txBody>
            <a:bodyPr wrap="none"/>
            <a:lstStyle/>
            <a:p>
              <a:endParaRPr lang="zh-CN" altLang="en-US"/>
            </a:p>
          </p:txBody>
        </p:sp>
        <p:sp>
          <p:nvSpPr>
            <p:cNvPr id="34829" name="Line 13"/>
            <p:cNvSpPr>
              <a:spLocks noChangeShapeType="1"/>
            </p:cNvSpPr>
            <p:nvPr/>
          </p:nvSpPr>
          <p:spPr bwMode="auto">
            <a:xfrm flipV="1">
              <a:off x="3600" y="2260"/>
              <a:ext cx="816" cy="336"/>
            </a:xfrm>
            <a:prstGeom prst="line">
              <a:avLst/>
            </a:prstGeom>
            <a:noFill/>
            <a:ln w="28575">
              <a:solidFill>
                <a:srgbClr val="0000FF"/>
              </a:solidFill>
              <a:round/>
              <a:headEnd/>
              <a:tailEnd type="triangle" w="sm" len="lg"/>
            </a:ln>
            <a:effectLst/>
          </p:spPr>
          <p:txBody>
            <a:bodyPr wrap="none"/>
            <a:lstStyle/>
            <a:p>
              <a:endParaRPr lang="zh-CN" altLang="en-US"/>
            </a:p>
          </p:txBody>
        </p:sp>
        <p:sp>
          <p:nvSpPr>
            <p:cNvPr id="34830" name="Line 14"/>
            <p:cNvSpPr>
              <a:spLocks noChangeShapeType="1"/>
            </p:cNvSpPr>
            <p:nvPr/>
          </p:nvSpPr>
          <p:spPr bwMode="auto">
            <a:xfrm flipV="1">
              <a:off x="2880" y="2596"/>
              <a:ext cx="720" cy="288"/>
            </a:xfrm>
            <a:prstGeom prst="line">
              <a:avLst/>
            </a:prstGeom>
            <a:noFill/>
            <a:ln w="28575">
              <a:solidFill>
                <a:srgbClr val="0000FF"/>
              </a:solidFill>
              <a:round/>
              <a:headEnd/>
              <a:tailEnd type="none" w="sm" len="lg"/>
            </a:ln>
            <a:effectLst/>
          </p:spPr>
          <p:txBody>
            <a:bodyPr wrap="none"/>
            <a:lstStyle/>
            <a:p>
              <a:endParaRPr lang="zh-CN" altLang="en-US"/>
            </a:p>
          </p:txBody>
        </p:sp>
      </p:grpSp>
      <p:sp>
        <p:nvSpPr>
          <p:cNvPr id="34831" name="AutoShape 15" descr="浅色竖线"/>
          <p:cNvSpPr>
            <a:spLocks noChangeArrowheads="1"/>
          </p:cNvSpPr>
          <p:nvPr/>
        </p:nvSpPr>
        <p:spPr bwMode="auto">
          <a:xfrm rot="5425004">
            <a:off x="3302793" y="3631407"/>
            <a:ext cx="938213" cy="533400"/>
          </a:xfrm>
          <a:prstGeom prst="parallelogram">
            <a:avLst>
              <a:gd name="adj" fmla="val 37377"/>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p>
            <a:endParaRPr lang="zh-CN" altLang="en-US"/>
          </a:p>
        </p:txBody>
      </p:sp>
      <p:grpSp>
        <p:nvGrpSpPr>
          <p:cNvPr id="4" name="Group 16"/>
          <p:cNvGrpSpPr>
            <a:grpSpLocks/>
          </p:cNvGrpSpPr>
          <p:nvPr/>
        </p:nvGrpSpPr>
        <p:grpSpPr bwMode="auto">
          <a:xfrm>
            <a:off x="5029200" y="3140075"/>
            <a:ext cx="2438400" cy="989013"/>
            <a:chOff x="2880" y="2256"/>
            <a:chExt cx="1536" cy="658"/>
          </a:xfrm>
        </p:grpSpPr>
        <p:sp>
          <p:nvSpPr>
            <p:cNvPr id="34833" name="Freeform 17" descr="浅色竖线"/>
            <p:cNvSpPr>
              <a:spLocks/>
            </p:cNvSpPr>
            <p:nvPr/>
          </p:nvSpPr>
          <p:spPr bwMode="auto">
            <a:xfrm>
              <a:off x="2880" y="2256"/>
              <a:ext cx="1344" cy="658"/>
            </a:xfrm>
            <a:custGeom>
              <a:avLst/>
              <a:gdLst/>
              <a:ahLst/>
              <a:cxnLst>
                <a:cxn ang="0">
                  <a:pos x="0" y="628"/>
                </a:cxn>
                <a:cxn ang="0">
                  <a:pos x="42" y="514"/>
                </a:cxn>
                <a:cxn ang="0">
                  <a:pos x="93" y="454"/>
                </a:cxn>
                <a:cxn ang="0">
                  <a:pos x="135" y="478"/>
                </a:cxn>
                <a:cxn ang="0">
                  <a:pos x="188" y="544"/>
                </a:cxn>
                <a:cxn ang="0">
                  <a:pos x="240" y="631"/>
                </a:cxn>
                <a:cxn ang="0">
                  <a:pos x="288" y="652"/>
                </a:cxn>
                <a:cxn ang="0">
                  <a:pos x="327" y="592"/>
                </a:cxn>
                <a:cxn ang="0">
                  <a:pos x="381" y="475"/>
                </a:cxn>
                <a:cxn ang="0">
                  <a:pos x="423" y="364"/>
                </a:cxn>
                <a:cxn ang="0">
                  <a:pos x="480" y="298"/>
                </a:cxn>
                <a:cxn ang="0">
                  <a:pos x="522" y="325"/>
                </a:cxn>
                <a:cxn ang="0">
                  <a:pos x="573" y="394"/>
                </a:cxn>
                <a:cxn ang="0">
                  <a:pos x="618" y="472"/>
                </a:cxn>
                <a:cxn ang="0">
                  <a:pos x="672" y="499"/>
                </a:cxn>
                <a:cxn ang="0">
                  <a:pos x="714" y="439"/>
                </a:cxn>
                <a:cxn ang="0">
                  <a:pos x="765" y="325"/>
                </a:cxn>
                <a:cxn ang="0">
                  <a:pos x="813" y="199"/>
                </a:cxn>
                <a:cxn ang="0">
                  <a:pos x="864" y="148"/>
                </a:cxn>
                <a:cxn ang="0">
                  <a:pos x="903" y="172"/>
                </a:cxn>
                <a:cxn ang="0">
                  <a:pos x="960" y="244"/>
                </a:cxn>
                <a:cxn ang="0">
                  <a:pos x="1002" y="325"/>
                </a:cxn>
                <a:cxn ang="0">
                  <a:pos x="1050" y="349"/>
                </a:cxn>
                <a:cxn ang="0">
                  <a:pos x="1095" y="286"/>
                </a:cxn>
                <a:cxn ang="0">
                  <a:pos x="1155" y="163"/>
                </a:cxn>
                <a:cxn ang="0">
                  <a:pos x="1203" y="49"/>
                </a:cxn>
                <a:cxn ang="0">
                  <a:pos x="1248" y="4"/>
                </a:cxn>
                <a:cxn ang="0">
                  <a:pos x="1287" y="22"/>
                </a:cxn>
                <a:cxn ang="0">
                  <a:pos x="1344" y="100"/>
                </a:cxn>
              </a:cxnLst>
              <a:rect l="0" t="0" r="r" b="b"/>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pattFill prst="ltVert">
              <a:fgClr>
                <a:srgbClr val="FF0000"/>
              </a:fgClr>
              <a:bgClr>
                <a:srgbClr val="FFEBFF"/>
              </a:bgClr>
            </a:pattFill>
            <a:ln w="19050" cap="flat" cmpd="sng">
              <a:solidFill>
                <a:srgbClr val="FF0000"/>
              </a:solidFill>
              <a:prstDash val="solid"/>
              <a:round/>
              <a:headEnd/>
              <a:tailEnd/>
            </a:ln>
            <a:effectLst/>
          </p:spPr>
          <p:txBody>
            <a:bodyPr wrap="none"/>
            <a:lstStyle/>
            <a:p>
              <a:endParaRPr lang="zh-CN" altLang="en-US"/>
            </a:p>
          </p:txBody>
        </p:sp>
        <p:sp>
          <p:nvSpPr>
            <p:cNvPr id="34834" name="Line 18"/>
            <p:cNvSpPr>
              <a:spLocks noChangeShapeType="1"/>
            </p:cNvSpPr>
            <p:nvPr/>
          </p:nvSpPr>
          <p:spPr bwMode="auto">
            <a:xfrm flipV="1">
              <a:off x="3600" y="2260"/>
              <a:ext cx="816" cy="336"/>
            </a:xfrm>
            <a:prstGeom prst="line">
              <a:avLst/>
            </a:prstGeom>
            <a:noFill/>
            <a:ln w="28575">
              <a:solidFill>
                <a:srgbClr val="0000FF"/>
              </a:solidFill>
              <a:round/>
              <a:headEnd/>
              <a:tailEnd type="triangle" w="sm" len="lg"/>
            </a:ln>
            <a:effectLst/>
          </p:spPr>
          <p:txBody>
            <a:bodyPr wrap="none"/>
            <a:lstStyle/>
            <a:p>
              <a:endParaRPr lang="zh-CN" altLang="en-US"/>
            </a:p>
          </p:txBody>
        </p:sp>
        <p:sp>
          <p:nvSpPr>
            <p:cNvPr id="34835" name="Line 19"/>
            <p:cNvSpPr>
              <a:spLocks noChangeShapeType="1"/>
            </p:cNvSpPr>
            <p:nvPr/>
          </p:nvSpPr>
          <p:spPr bwMode="auto">
            <a:xfrm flipV="1">
              <a:off x="2880" y="2596"/>
              <a:ext cx="720" cy="288"/>
            </a:xfrm>
            <a:prstGeom prst="line">
              <a:avLst/>
            </a:prstGeom>
            <a:noFill/>
            <a:ln w="28575">
              <a:solidFill>
                <a:srgbClr val="0000FF"/>
              </a:solidFill>
              <a:round/>
              <a:headEnd/>
              <a:tailEnd type="none" w="sm" len="lg"/>
            </a:ln>
            <a:effectLst/>
          </p:spPr>
          <p:txBody>
            <a:bodyPr wrap="none"/>
            <a:lstStyle/>
            <a:p>
              <a:endParaRPr lang="zh-CN" altLang="en-US"/>
            </a:p>
          </p:txBody>
        </p:sp>
      </p:grpSp>
      <p:sp>
        <p:nvSpPr>
          <p:cNvPr id="34836" name="Rectangle 20"/>
          <p:cNvSpPr>
            <a:spLocks noChangeArrowheads="1"/>
          </p:cNvSpPr>
          <p:nvPr/>
        </p:nvSpPr>
        <p:spPr bwMode="auto">
          <a:xfrm>
            <a:off x="6629400" y="3068638"/>
            <a:ext cx="914400" cy="649287"/>
          </a:xfrm>
          <a:prstGeom prst="rect">
            <a:avLst/>
          </a:prstGeom>
          <a:solidFill>
            <a:schemeClr val="bg1"/>
          </a:solidFill>
          <a:ln w="9525">
            <a:noFill/>
            <a:miter lim="800000"/>
            <a:headEnd/>
            <a:tailEnd/>
          </a:ln>
          <a:effectLst/>
        </p:spPr>
        <p:txBody>
          <a:bodyPr wrap="none" anchor="ctr"/>
          <a:lstStyle/>
          <a:p>
            <a:endParaRPr lang="zh-CN" altLang="en-US"/>
          </a:p>
        </p:txBody>
      </p:sp>
      <p:sp>
        <p:nvSpPr>
          <p:cNvPr id="34837" name="AutoShape 21" descr="浅色竖线"/>
          <p:cNvSpPr>
            <a:spLocks noChangeArrowheads="1"/>
          </p:cNvSpPr>
          <p:nvPr/>
        </p:nvSpPr>
        <p:spPr bwMode="auto">
          <a:xfrm rot="5425004">
            <a:off x="5961856" y="2977357"/>
            <a:ext cx="649287" cy="685800"/>
          </a:xfrm>
          <a:prstGeom prst="parallelogram">
            <a:avLst>
              <a:gd name="adj" fmla="val 10481"/>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p>
            <a:endParaRPr lang="zh-CN" altLang="en-US"/>
          </a:p>
        </p:txBody>
      </p:sp>
      <p:sp>
        <p:nvSpPr>
          <p:cNvPr id="34838" name="Line 22"/>
          <p:cNvSpPr>
            <a:spLocks noChangeShapeType="1"/>
          </p:cNvSpPr>
          <p:nvPr/>
        </p:nvSpPr>
        <p:spPr bwMode="auto">
          <a:xfrm flipV="1">
            <a:off x="6629400" y="3213100"/>
            <a:ext cx="762000" cy="287338"/>
          </a:xfrm>
          <a:prstGeom prst="line">
            <a:avLst/>
          </a:prstGeom>
          <a:noFill/>
          <a:ln w="19050">
            <a:solidFill>
              <a:srgbClr val="0000FF"/>
            </a:solidFill>
            <a:prstDash val="dash"/>
            <a:round/>
            <a:headEnd/>
            <a:tailEnd type="triangle" w="sm" len="lg"/>
          </a:ln>
          <a:effectLst/>
        </p:spPr>
        <p:txBody>
          <a:bodyPr wrap="none"/>
          <a:lstStyle/>
          <a:p>
            <a:endParaRPr lang="zh-CN" altLang="en-US"/>
          </a:p>
        </p:txBody>
      </p:sp>
      <p:grpSp>
        <p:nvGrpSpPr>
          <p:cNvPr id="5" name="Group 23"/>
          <p:cNvGrpSpPr>
            <a:grpSpLocks/>
          </p:cNvGrpSpPr>
          <p:nvPr/>
        </p:nvGrpSpPr>
        <p:grpSpPr bwMode="auto">
          <a:xfrm>
            <a:off x="2514600" y="4800600"/>
            <a:ext cx="2286000" cy="866775"/>
            <a:chOff x="960" y="3072"/>
            <a:chExt cx="1440" cy="576"/>
          </a:xfrm>
        </p:grpSpPr>
        <p:sp>
          <p:nvSpPr>
            <p:cNvPr id="34840" name="Line 24"/>
            <p:cNvSpPr>
              <a:spLocks noChangeShapeType="1"/>
            </p:cNvSpPr>
            <p:nvPr/>
          </p:nvSpPr>
          <p:spPr bwMode="auto">
            <a:xfrm flipV="1">
              <a:off x="1680" y="3072"/>
              <a:ext cx="720" cy="288"/>
            </a:xfrm>
            <a:prstGeom prst="line">
              <a:avLst/>
            </a:prstGeom>
            <a:noFill/>
            <a:ln w="28575">
              <a:solidFill>
                <a:srgbClr val="0000FF"/>
              </a:solidFill>
              <a:round/>
              <a:headEnd/>
              <a:tailEnd type="triangle" w="sm" len="lg"/>
            </a:ln>
            <a:effectLst/>
          </p:spPr>
          <p:txBody>
            <a:bodyPr wrap="none"/>
            <a:lstStyle/>
            <a:p>
              <a:endParaRPr lang="zh-CN" altLang="en-US"/>
            </a:p>
          </p:txBody>
        </p:sp>
        <p:sp>
          <p:nvSpPr>
            <p:cNvPr id="34841" name="Line 25"/>
            <p:cNvSpPr>
              <a:spLocks noChangeShapeType="1"/>
            </p:cNvSpPr>
            <p:nvPr/>
          </p:nvSpPr>
          <p:spPr bwMode="auto">
            <a:xfrm flipV="1">
              <a:off x="960" y="3360"/>
              <a:ext cx="720" cy="288"/>
            </a:xfrm>
            <a:prstGeom prst="line">
              <a:avLst/>
            </a:prstGeom>
            <a:noFill/>
            <a:ln w="28575">
              <a:solidFill>
                <a:srgbClr val="0000FF"/>
              </a:solidFill>
              <a:round/>
              <a:headEnd/>
              <a:tailEnd type="none" w="sm" len="lg"/>
            </a:ln>
            <a:effectLst/>
          </p:spPr>
          <p:txBody>
            <a:bodyPr wrap="none"/>
            <a:lstStyle/>
            <a:p>
              <a:endParaRPr lang="zh-CN" altLang="en-US"/>
            </a:p>
          </p:txBody>
        </p:sp>
        <p:sp>
          <p:nvSpPr>
            <p:cNvPr id="34842" name="Line 26"/>
            <p:cNvSpPr>
              <a:spLocks noChangeShapeType="1"/>
            </p:cNvSpPr>
            <p:nvPr/>
          </p:nvSpPr>
          <p:spPr bwMode="auto">
            <a:xfrm flipV="1">
              <a:off x="1104" y="3432"/>
              <a:ext cx="384" cy="144"/>
            </a:xfrm>
            <a:prstGeom prst="line">
              <a:avLst/>
            </a:prstGeom>
            <a:noFill/>
            <a:ln w="28575">
              <a:solidFill>
                <a:srgbClr val="FF0000"/>
              </a:solidFill>
              <a:round/>
              <a:headEnd type="triangle" w="sm" len="lg"/>
              <a:tailEnd type="triangle" w="sm" len="lg"/>
            </a:ln>
            <a:effectLst/>
          </p:spPr>
          <p:txBody>
            <a:bodyPr wrap="none"/>
            <a:lstStyle/>
            <a:p>
              <a:endParaRPr lang="zh-CN" altLang="en-US"/>
            </a:p>
          </p:txBody>
        </p:sp>
      </p:grpSp>
      <p:sp>
        <p:nvSpPr>
          <p:cNvPr id="34843" name="AutoShape 27" descr="浅色竖线"/>
          <p:cNvSpPr>
            <a:spLocks noChangeArrowheads="1"/>
          </p:cNvSpPr>
          <p:nvPr/>
        </p:nvSpPr>
        <p:spPr bwMode="auto">
          <a:xfrm rot="5425004">
            <a:off x="3378200" y="5219700"/>
            <a:ext cx="939800" cy="533400"/>
          </a:xfrm>
          <a:prstGeom prst="parallelogram">
            <a:avLst>
              <a:gd name="adj" fmla="val 37440"/>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p>
            <a:endParaRPr lang="zh-CN" altLang="en-US"/>
          </a:p>
        </p:txBody>
      </p:sp>
      <p:sp>
        <p:nvSpPr>
          <p:cNvPr id="34844" name="AutoShape 28" descr="浅色竖线"/>
          <p:cNvSpPr>
            <a:spLocks noChangeArrowheads="1"/>
          </p:cNvSpPr>
          <p:nvPr/>
        </p:nvSpPr>
        <p:spPr bwMode="auto">
          <a:xfrm rot="5425004">
            <a:off x="5961062" y="5287963"/>
            <a:ext cx="650875" cy="685800"/>
          </a:xfrm>
          <a:prstGeom prst="parallelogram">
            <a:avLst>
              <a:gd name="adj" fmla="val 10481"/>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p>
            <a:endParaRPr lang="zh-CN" altLang="en-US"/>
          </a:p>
        </p:txBody>
      </p:sp>
      <p:grpSp>
        <p:nvGrpSpPr>
          <p:cNvPr id="6" name="Group 29"/>
          <p:cNvGrpSpPr>
            <a:grpSpLocks/>
          </p:cNvGrpSpPr>
          <p:nvPr/>
        </p:nvGrpSpPr>
        <p:grpSpPr bwMode="auto">
          <a:xfrm>
            <a:off x="5105400" y="4872038"/>
            <a:ext cx="2286000" cy="866775"/>
            <a:chOff x="960" y="3072"/>
            <a:chExt cx="1440" cy="576"/>
          </a:xfrm>
        </p:grpSpPr>
        <p:sp>
          <p:nvSpPr>
            <p:cNvPr id="34846" name="Line 30"/>
            <p:cNvSpPr>
              <a:spLocks noChangeShapeType="1"/>
            </p:cNvSpPr>
            <p:nvPr/>
          </p:nvSpPr>
          <p:spPr bwMode="auto">
            <a:xfrm flipV="1">
              <a:off x="1680" y="3072"/>
              <a:ext cx="720" cy="288"/>
            </a:xfrm>
            <a:prstGeom prst="line">
              <a:avLst/>
            </a:prstGeom>
            <a:noFill/>
            <a:ln w="28575">
              <a:solidFill>
                <a:srgbClr val="0000FF"/>
              </a:solidFill>
              <a:round/>
              <a:headEnd/>
              <a:tailEnd type="triangle" w="sm" len="lg"/>
            </a:ln>
            <a:effectLst/>
          </p:spPr>
          <p:txBody>
            <a:bodyPr wrap="none"/>
            <a:lstStyle/>
            <a:p>
              <a:endParaRPr lang="zh-CN" altLang="en-US"/>
            </a:p>
          </p:txBody>
        </p:sp>
        <p:sp>
          <p:nvSpPr>
            <p:cNvPr id="34847" name="Line 31"/>
            <p:cNvSpPr>
              <a:spLocks noChangeShapeType="1"/>
            </p:cNvSpPr>
            <p:nvPr/>
          </p:nvSpPr>
          <p:spPr bwMode="auto">
            <a:xfrm flipV="1">
              <a:off x="960" y="3360"/>
              <a:ext cx="720" cy="288"/>
            </a:xfrm>
            <a:prstGeom prst="line">
              <a:avLst/>
            </a:prstGeom>
            <a:noFill/>
            <a:ln w="28575">
              <a:solidFill>
                <a:srgbClr val="0000FF"/>
              </a:solidFill>
              <a:round/>
              <a:headEnd/>
              <a:tailEnd type="none" w="sm" len="lg"/>
            </a:ln>
            <a:effectLst/>
          </p:spPr>
          <p:txBody>
            <a:bodyPr wrap="none"/>
            <a:lstStyle/>
            <a:p>
              <a:endParaRPr lang="zh-CN" altLang="en-US"/>
            </a:p>
          </p:txBody>
        </p:sp>
        <p:sp>
          <p:nvSpPr>
            <p:cNvPr id="34848" name="Line 32"/>
            <p:cNvSpPr>
              <a:spLocks noChangeShapeType="1"/>
            </p:cNvSpPr>
            <p:nvPr/>
          </p:nvSpPr>
          <p:spPr bwMode="auto">
            <a:xfrm flipV="1">
              <a:off x="1104" y="3432"/>
              <a:ext cx="384" cy="144"/>
            </a:xfrm>
            <a:prstGeom prst="line">
              <a:avLst/>
            </a:prstGeom>
            <a:noFill/>
            <a:ln w="28575">
              <a:solidFill>
                <a:srgbClr val="FF0000"/>
              </a:solidFill>
              <a:round/>
              <a:headEnd type="triangle" w="sm" len="lg"/>
              <a:tailEnd type="triangle" w="sm" len="lg"/>
            </a:ln>
            <a:effectLst/>
          </p:spPr>
          <p:txBody>
            <a:bodyPr wrap="none"/>
            <a:lstStyle/>
            <a:p>
              <a:endParaRPr lang="zh-CN" altLang="en-US"/>
            </a:p>
          </p:txBody>
        </p:sp>
      </p:grpSp>
      <p:sp>
        <p:nvSpPr>
          <p:cNvPr id="34849" name="AutoShape 33" descr="浅色竖线"/>
          <p:cNvSpPr>
            <a:spLocks noChangeArrowheads="1"/>
          </p:cNvSpPr>
          <p:nvPr/>
        </p:nvSpPr>
        <p:spPr bwMode="auto">
          <a:xfrm rot="5425004">
            <a:off x="5961856" y="4637882"/>
            <a:ext cx="649287" cy="685800"/>
          </a:xfrm>
          <a:prstGeom prst="parallelogram">
            <a:avLst>
              <a:gd name="adj" fmla="val 10481"/>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p>
            <a:endParaRPr lang="zh-CN" altLang="en-US"/>
          </a:p>
        </p:txBody>
      </p:sp>
      <p:sp>
        <p:nvSpPr>
          <p:cNvPr id="34850" name="Text Box 34"/>
          <p:cNvSpPr txBox="1">
            <a:spLocks noChangeArrowheads="1"/>
          </p:cNvSpPr>
          <p:nvPr/>
        </p:nvSpPr>
        <p:spPr bwMode="auto">
          <a:xfrm>
            <a:off x="1600200" y="2706688"/>
            <a:ext cx="620713" cy="3465512"/>
          </a:xfrm>
          <a:prstGeom prst="rect">
            <a:avLst/>
          </a:prstGeom>
          <a:gradFill rotWithShape="0">
            <a:gsLst>
              <a:gs pos="0">
                <a:schemeClr val="accent1"/>
              </a:gs>
              <a:gs pos="50000">
                <a:srgbClr val="FFFFFF"/>
              </a:gs>
              <a:gs pos="100000">
                <a:schemeClr val="accent1"/>
              </a:gs>
            </a:gsLst>
            <a:lin ang="0" scaled="1"/>
          </a:gradFill>
          <a:ln w="9525">
            <a:solidFill>
              <a:schemeClr val="tx1"/>
            </a:solidFill>
            <a:miter lim="800000"/>
            <a:headEnd/>
            <a:tailEnd/>
          </a:ln>
          <a:effectLst/>
        </p:spPr>
        <p:txBody>
          <a:bodyPr vert="eaVert">
            <a:spAutoFit/>
          </a:bodyPr>
          <a:lstStyle/>
          <a:p>
            <a:pPr algn="ctr">
              <a:spcBef>
                <a:spcPct val="50000"/>
              </a:spcBef>
            </a:pPr>
            <a:r>
              <a:rPr lang="zh-CN" altLang="en-US" sz="2800" b="1">
                <a:solidFill>
                  <a:srgbClr val="1C1C1C"/>
                </a:solidFill>
                <a:latin typeface="Times New Roman" pitchFamily="18" charset="0"/>
              </a:rPr>
              <a:t>机械波穿过狭缝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348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upRigh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upRigh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p:cNvSpPr>
            <a:spLocks noGrp="1"/>
          </p:cNvSpPr>
          <p:nvPr>
            <p:ph type="sldNum" sz="quarter" idx="10"/>
          </p:nvPr>
        </p:nvSpPr>
        <p:spPr/>
        <p:txBody>
          <a:bodyPr/>
          <a:lstStyle/>
          <a:p>
            <a:fld id="{2B4B411E-F588-4043-ABA2-DC0DADC8CA20}" type="slidenum">
              <a:rPr lang="en-US" altLang="zh-CN"/>
              <a:pPr/>
              <a:t>5</a:t>
            </a:fld>
            <a:endParaRPr lang="en-US" altLang="zh-CN"/>
          </a:p>
        </p:txBody>
      </p:sp>
      <p:grpSp>
        <p:nvGrpSpPr>
          <p:cNvPr id="2" name="Group 36"/>
          <p:cNvGrpSpPr>
            <a:grpSpLocks/>
          </p:cNvGrpSpPr>
          <p:nvPr/>
        </p:nvGrpSpPr>
        <p:grpSpPr bwMode="auto">
          <a:xfrm>
            <a:off x="5638800" y="2286000"/>
            <a:ext cx="2819400" cy="3657600"/>
            <a:chOff x="3552" y="1440"/>
            <a:chExt cx="1776" cy="2304"/>
          </a:xfrm>
        </p:grpSpPr>
        <p:sp>
          <p:nvSpPr>
            <p:cNvPr id="35847" name="Rectangle 7"/>
            <p:cNvSpPr>
              <a:spLocks noChangeArrowheads="1"/>
            </p:cNvSpPr>
            <p:nvPr/>
          </p:nvSpPr>
          <p:spPr bwMode="auto">
            <a:xfrm>
              <a:off x="3552" y="1440"/>
              <a:ext cx="1776" cy="2298"/>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35848" name="Text Box 8"/>
            <p:cNvSpPr txBox="1">
              <a:spLocks noChangeArrowheads="1"/>
            </p:cNvSpPr>
            <p:nvPr/>
          </p:nvSpPr>
          <p:spPr bwMode="auto">
            <a:xfrm>
              <a:off x="3552" y="3411"/>
              <a:ext cx="1776"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2800" b="1">
                  <a:solidFill>
                    <a:srgbClr val="000000"/>
                  </a:solidFill>
                  <a:latin typeface="Times New Roman" pitchFamily="18" charset="0"/>
                </a:rPr>
                <a:t>符号表示</a:t>
              </a:r>
              <a:endParaRPr lang="zh-CN" altLang="en-US" sz="2400" b="1">
                <a:latin typeface="Times New Roman" pitchFamily="18" charset="0"/>
              </a:endParaRPr>
            </a:p>
          </p:txBody>
        </p:sp>
        <p:sp>
          <p:nvSpPr>
            <p:cNvPr id="35850" name="Line 10"/>
            <p:cNvSpPr>
              <a:spLocks noChangeShapeType="1"/>
            </p:cNvSpPr>
            <p:nvPr/>
          </p:nvSpPr>
          <p:spPr bwMode="auto">
            <a:xfrm>
              <a:off x="3696" y="3071"/>
              <a:ext cx="1440"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5851" name="Line 11"/>
            <p:cNvSpPr>
              <a:spLocks noChangeShapeType="1"/>
            </p:cNvSpPr>
            <p:nvPr/>
          </p:nvSpPr>
          <p:spPr bwMode="auto">
            <a:xfrm>
              <a:off x="3968" y="292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5852" name="Line 12"/>
            <p:cNvSpPr>
              <a:spLocks noChangeShapeType="1"/>
            </p:cNvSpPr>
            <p:nvPr/>
          </p:nvSpPr>
          <p:spPr bwMode="auto">
            <a:xfrm>
              <a:off x="4202" y="292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5853" name="Line 13"/>
            <p:cNvSpPr>
              <a:spLocks noChangeShapeType="1"/>
            </p:cNvSpPr>
            <p:nvPr/>
          </p:nvSpPr>
          <p:spPr bwMode="auto">
            <a:xfrm>
              <a:off x="4435" y="292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5854" name="Line 14"/>
            <p:cNvSpPr>
              <a:spLocks noChangeShapeType="1"/>
            </p:cNvSpPr>
            <p:nvPr/>
          </p:nvSpPr>
          <p:spPr bwMode="auto">
            <a:xfrm>
              <a:off x="4669" y="292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5855" name="Line 15"/>
            <p:cNvSpPr>
              <a:spLocks noChangeShapeType="1"/>
            </p:cNvSpPr>
            <p:nvPr/>
          </p:nvSpPr>
          <p:spPr bwMode="auto">
            <a:xfrm>
              <a:off x="4902" y="292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5856" name="Oval 16"/>
            <p:cNvSpPr>
              <a:spLocks noChangeArrowheads="1"/>
            </p:cNvSpPr>
            <p:nvPr/>
          </p:nvSpPr>
          <p:spPr bwMode="auto">
            <a:xfrm>
              <a:off x="3813" y="3036"/>
              <a:ext cx="78"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5857" name="Oval 17"/>
            <p:cNvSpPr>
              <a:spLocks noChangeArrowheads="1"/>
            </p:cNvSpPr>
            <p:nvPr/>
          </p:nvSpPr>
          <p:spPr bwMode="auto">
            <a:xfrm>
              <a:off x="4046" y="3036"/>
              <a:ext cx="78"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5858" name="Oval 18"/>
            <p:cNvSpPr>
              <a:spLocks noChangeArrowheads="1"/>
            </p:cNvSpPr>
            <p:nvPr/>
          </p:nvSpPr>
          <p:spPr bwMode="auto">
            <a:xfrm>
              <a:off x="4280" y="3036"/>
              <a:ext cx="78"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5859" name="Oval 19"/>
            <p:cNvSpPr>
              <a:spLocks noChangeArrowheads="1"/>
            </p:cNvSpPr>
            <p:nvPr/>
          </p:nvSpPr>
          <p:spPr bwMode="auto">
            <a:xfrm>
              <a:off x="4513" y="3036"/>
              <a:ext cx="78"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5860" name="Oval 20"/>
            <p:cNvSpPr>
              <a:spLocks noChangeArrowheads="1"/>
            </p:cNvSpPr>
            <p:nvPr/>
          </p:nvSpPr>
          <p:spPr bwMode="auto">
            <a:xfrm>
              <a:off x="4747" y="3036"/>
              <a:ext cx="78"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5862" name="Line 22"/>
            <p:cNvSpPr>
              <a:spLocks noChangeShapeType="1"/>
            </p:cNvSpPr>
            <p:nvPr/>
          </p:nvSpPr>
          <p:spPr bwMode="auto">
            <a:xfrm flipV="1">
              <a:off x="4368" y="1730"/>
              <a:ext cx="720" cy="384"/>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35863" name="AutoShape 23"/>
            <p:cNvSpPr>
              <a:spLocks noChangeArrowheads="1"/>
            </p:cNvSpPr>
            <p:nvPr/>
          </p:nvSpPr>
          <p:spPr bwMode="auto">
            <a:xfrm rot="16230033">
              <a:off x="3888" y="1775"/>
              <a:ext cx="1007" cy="721"/>
            </a:xfrm>
            <a:prstGeom prst="parallelogram">
              <a:avLst>
                <a:gd name="adj" fmla="val 34917"/>
              </a:avLst>
            </a:prstGeom>
            <a:solidFill>
              <a:srgbClr val="ACE39B">
                <a:alpha val="50000"/>
              </a:srgbClr>
            </a:solidFill>
            <a:ln w="9525">
              <a:solidFill>
                <a:schemeClr val="tx1"/>
              </a:solidFill>
              <a:miter lim="800000"/>
              <a:headEnd/>
              <a:tailEnd/>
            </a:ln>
            <a:effectLst/>
          </p:spPr>
          <p:txBody>
            <a:bodyPr wrap="none" anchor="ctr"/>
            <a:lstStyle/>
            <a:p>
              <a:endParaRPr lang="zh-CN" altLang="en-US"/>
            </a:p>
          </p:txBody>
        </p:sp>
        <p:sp>
          <p:nvSpPr>
            <p:cNvPr id="35864" name="Line 24"/>
            <p:cNvSpPr>
              <a:spLocks noChangeShapeType="1"/>
            </p:cNvSpPr>
            <p:nvPr/>
          </p:nvSpPr>
          <p:spPr bwMode="auto">
            <a:xfrm>
              <a:off x="4176" y="2019"/>
              <a:ext cx="432" cy="192"/>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sp>
          <p:nvSpPr>
            <p:cNvPr id="35865" name="Line 25"/>
            <p:cNvSpPr>
              <a:spLocks noChangeShapeType="1"/>
            </p:cNvSpPr>
            <p:nvPr/>
          </p:nvSpPr>
          <p:spPr bwMode="auto">
            <a:xfrm>
              <a:off x="4224" y="1875"/>
              <a:ext cx="288" cy="432"/>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sp>
          <p:nvSpPr>
            <p:cNvPr id="35866" name="Line 26"/>
            <p:cNvSpPr>
              <a:spLocks noChangeShapeType="1"/>
            </p:cNvSpPr>
            <p:nvPr/>
          </p:nvSpPr>
          <p:spPr bwMode="auto">
            <a:xfrm>
              <a:off x="4368" y="1875"/>
              <a:ext cx="0" cy="480"/>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sp>
          <p:nvSpPr>
            <p:cNvPr id="35867" name="Line 27"/>
            <p:cNvSpPr>
              <a:spLocks noChangeShapeType="1"/>
            </p:cNvSpPr>
            <p:nvPr/>
          </p:nvSpPr>
          <p:spPr bwMode="auto">
            <a:xfrm flipV="1">
              <a:off x="4176" y="2019"/>
              <a:ext cx="384" cy="192"/>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sp>
          <p:nvSpPr>
            <p:cNvPr id="35869" name="Line 29"/>
            <p:cNvSpPr>
              <a:spLocks noChangeShapeType="1"/>
            </p:cNvSpPr>
            <p:nvPr/>
          </p:nvSpPr>
          <p:spPr bwMode="auto">
            <a:xfrm flipV="1">
              <a:off x="3744" y="2114"/>
              <a:ext cx="624" cy="336"/>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grpSp>
      <p:sp>
        <p:nvSpPr>
          <p:cNvPr id="35842" name="Text Box 2"/>
          <p:cNvSpPr txBox="1">
            <a:spLocks noChangeArrowheads="1"/>
          </p:cNvSpPr>
          <p:nvPr/>
        </p:nvSpPr>
        <p:spPr bwMode="auto">
          <a:xfrm>
            <a:off x="685800" y="882650"/>
            <a:ext cx="42672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CC0000"/>
                </a:solidFill>
                <a:latin typeface="Times New Roman" pitchFamily="18" charset="0"/>
              </a:rPr>
              <a:t>一　自然光  偏振光</a:t>
            </a:r>
          </a:p>
        </p:txBody>
      </p:sp>
      <p:sp>
        <p:nvSpPr>
          <p:cNvPr id="35843" name="Text Box 3"/>
          <p:cNvSpPr txBox="1">
            <a:spLocks noChangeArrowheads="1"/>
          </p:cNvSpPr>
          <p:nvPr/>
        </p:nvSpPr>
        <p:spPr bwMode="auto">
          <a:xfrm>
            <a:off x="685800" y="1431925"/>
            <a:ext cx="7924800" cy="1844675"/>
          </a:xfrm>
          <a:prstGeom prst="rect">
            <a:avLst/>
          </a:prstGeom>
          <a:noFill/>
          <a:ln w="9525">
            <a:noFill/>
            <a:miter lim="800000"/>
            <a:headEnd/>
            <a:tailEnd/>
          </a:ln>
          <a:effectLst/>
        </p:spPr>
        <p:txBody>
          <a:bodyPr>
            <a:spAutoFit/>
          </a:bodyPr>
          <a:lstStyle/>
          <a:p>
            <a:pPr>
              <a:lnSpc>
                <a:spcPct val="120000"/>
              </a:lnSpc>
              <a:buFontTx/>
              <a:buBlip>
                <a:blip r:embed="rId3"/>
              </a:buBlip>
            </a:pPr>
            <a:r>
              <a:rPr lang="en-US" altLang="zh-CN" b="1" dirty="0">
                <a:solidFill>
                  <a:srgbClr val="000000"/>
                </a:solidFill>
                <a:latin typeface="Times New Roman" pitchFamily="18" charset="0"/>
              </a:rPr>
              <a:t>     </a:t>
            </a:r>
            <a:r>
              <a:rPr lang="zh-CN" altLang="en-US" sz="3200" b="1" dirty="0">
                <a:solidFill>
                  <a:srgbClr val="CC0000"/>
                </a:solidFill>
                <a:latin typeface="Times New Roman" pitchFamily="18" charset="0"/>
              </a:rPr>
              <a:t>自然光</a:t>
            </a:r>
            <a:r>
              <a:rPr lang="zh-CN" altLang="en-US" sz="3200" b="1" dirty="0">
                <a:solidFill>
                  <a:srgbClr val="000000"/>
                </a:solidFill>
                <a:latin typeface="Times New Roman" pitchFamily="18" charset="0"/>
              </a:rPr>
              <a:t> ：一般光源发出的光，包含各个方向的光</a:t>
            </a:r>
            <a:r>
              <a:rPr lang="zh-CN" altLang="en-US" sz="3200" b="1" dirty="0" smtClean="0">
                <a:solidFill>
                  <a:srgbClr val="000000"/>
                </a:solidFill>
                <a:latin typeface="Times New Roman" pitchFamily="18" charset="0"/>
              </a:rPr>
              <a:t>矢量。在所有</a:t>
            </a:r>
            <a:endParaRPr lang="en-US" altLang="zh-CN" sz="3200" b="1" dirty="0" smtClean="0">
              <a:solidFill>
                <a:srgbClr val="000000"/>
              </a:solidFill>
              <a:latin typeface="Times New Roman" pitchFamily="18" charset="0"/>
            </a:endParaRPr>
          </a:p>
          <a:p>
            <a:pPr>
              <a:lnSpc>
                <a:spcPct val="120000"/>
              </a:lnSpc>
            </a:pPr>
            <a:r>
              <a:rPr lang="zh-CN" altLang="en-US" sz="3200" b="1" dirty="0" smtClean="0">
                <a:solidFill>
                  <a:srgbClr val="000000"/>
                </a:solidFill>
                <a:latin typeface="Times New Roman" pitchFamily="18" charset="0"/>
              </a:rPr>
              <a:t>方向</a:t>
            </a:r>
            <a:r>
              <a:rPr lang="zh-CN" altLang="en-US" sz="3200" b="1" dirty="0">
                <a:solidFill>
                  <a:srgbClr val="000000"/>
                </a:solidFill>
                <a:latin typeface="Times New Roman" pitchFamily="18" charset="0"/>
              </a:rPr>
              <a:t>上的振幅都相等 </a:t>
            </a:r>
            <a:r>
              <a:rPr lang="en-US" altLang="zh-CN" sz="3200" b="1" dirty="0">
                <a:solidFill>
                  <a:srgbClr val="000000"/>
                </a:solidFill>
                <a:latin typeface="Times New Roman" pitchFamily="18" charset="0"/>
              </a:rPr>
              <a:t>. </a:t>
            </a:r>
          </a:p>
        </p:txBody>
      </p:sp>
      <p:sp>
        <p:nvSpPr>
          <p:cNvPr id="35844" name="Text Box 4"/>
          <p:cNvSpPr txBox="1">
            <a:spLocks noChangeArrowheads="1"/>
          </p:cNvSpPr>
          <p:nvPr/>
        </p:nvSpPr>
        <p:spPr bwMode="auto">
          <a:xfrm>
            <a:off x="609600" y="4021138"/>
            <a:ext cx="8305800" cy="457200"/>
          </a:xfrm>
          <a:prstGeom prst="rect">
            <a:avLst/>
          </a:prstGeom>
          <a:noFill/>
          <a:ln w="9525">
            <a:noFill/>
            <a:miter lim="800000"/>
            <a:headEnd/>
            <a:tailEnd/>
          </a:ln>
          <a:effectLst/>
        </p:spPr>
        <p:txBody>
          <a:bodyPr>
            <a:spAutoFit/>
          </a:bodyPr>
          <a:lstStyle/>
          <a:p>
            <a:pPr>
              <a:spcBef>
                <a:spcPct val="50000"/>
              </a:spcBef>
            </a:pPr>
            <a:endParaRPr lang="zh-CN" altLang="zh-CN" sz="2400" b="1">
              <a:latin typeface="Times New Roman" pitchFamily="18" charset="0"/>
            </a:endParaRPr>
          </a:p>
        </p:txBody>
      </p:sp>
      <p:graphicFrame>
        <p:nvGraphicFramePr>
          <p:cNvPr id="52224" name="Object 0"/>
          <p:cNvGraphicFramePr>
            <a:graphicFrameLocks noChangeAspect="1"/>
          </p:cNvGraphicFramePr>
          <p:nvPr/>
        </p:nvGraphicFramePr>
        <p:xfrm>
          <a:off x="7894638" y="2981325"/>
          <a:ext cx="234950" cy="260350"/>
        </p:xfrm>
        <a:graphic>
          <a:graphicData uri="http://schemas.openxmlformats.org/presentationml/2006/ole">
            <p:oleObj spid="_x0000_s2050" name="Equation" r:id="rId4" imgW="126720" imgH="139680" progId="Equation.3">
              <p:embed/>
            </p:oleObj>
          </a:graphicData>
        </a:graphic>
      </p:graphicFrame>
      <p:graphicFrame>
        <p:nvGraphicFramePr>
          <p:cNvPr id="52225" name="Object 1"/>
          <p:cNvGraphicFramePr>
            <a:graphicFrameLocks noChangeAspect="1"/>
          </p:cNvGraphicFramePr>
          <p:nvPr/>
        </p:nvGraphicFramePr>
        <p:xfrm>
          <a:off x="7215188" y="3744913"/>
          <a:ext cx="250825" cy="269875"/>
        </p:xfrm>
        <a:graphic>
          <a:graphicData uri="http://schemas.openxmlformats.org/presentationml/2006/ole">
            <p:oleObj spid="_x0000_s2051" name="Equation" r:id="rId5" imgW="152280" imgH="164880" progId="Equation.3">
              <p:embed/>
            </p:oleObj>
          </a:graphicData>
        </a:graphic>
      </p:graphicFrame>
      <p:sp>
        <p:nvSpPr>
          <p:cNvPr id="35874" name="Rectangle 34"/>
          <p:cNvSpPr>
            <a:spLocks noChangeArrowheads="1"/>
          </p:cNvSpPr>
          <p:nvPr/>
        </p:nvSpPr>
        <p:spPr bwMode="auto">
          <a:xfrm>
            <a:off x="611560" y="3861048"/>
            <a:ext cx="4953000" cy="1066800"/>
          </a:xfrm>
          <a:prstGeom prst="rect">
            <a:avLst/>
          </a:prstGeom>
          <a:noFill/>
          <a:ln w="9525">
            <a:noFill/>
            <a:miter lim="800000"/>
            <a:headEnd/>
            <a:tailEnd/>
          </a:ln>
          <a:effectLst/>
        </p:spPr>
        <p:txBody>
          <a:bodyPr>
            <a:spAutoFit/>
          </a:bodyPr>
          <a:lstStyle/>
          <a:p>
            <a:pPr>
              <a:buFontTx/>
              <a:buBlip>
                <a:blip r:embed="rId3"/>
              </a:buBlip>
            </a:pPr>
            <a:r>
              <a:rPr lang="en-US" altLang="zh-CN" b="1" dirty="0">
                <a:solidFill>
                  <a:srgbClr val="000000"/>
                </a:solidFill>
                <a:latin typeface="Times New Roman" pitchFamily="18" charset="0"/>
              </a:rPr>
              <a:t>    </a:t>
            </a:r>
            <a:r>
              <a:rPr lang="zh-CN" altLang="en-US" sz="3200" b="1" dirty="0">
                <a:solidFill>
                  <a:srgbClr val="000000"/>
                </a:solidFill>
                <a:latin typeface="Times New Roman" pitchFamily="18" charset="0"/>
              </a:rPr>
              <a:t>各光矢量间无固定的相位关系 </a:t>
            </a:r>
            <a:r>
              <a:rPr lang="en-US" altLang="zh-CN" sz="3200" b="1" dirty="0">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linds(vertical)">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nodePh="1">
                                  <p:stCondLst>
                                    <p:cond delay="0"/>
                                  </p:stCondLst>
                                  <p:endCondLst>
                                    <p:cond evt="begin" delay="0">
                                      <p:tn val="10"/>
                                    </p:cond>
                                  </p:endCondLst>
                                  <p:childTnLst>
                                    <p:set>
                                      <p:cBhvr>
                                        <p:cTn id="11" dur="1" fill="hold">
                                          <p:stCondLst>
                                            <p:cond delay="0"/>
                                          </p:stCondLst>
                                        </p:cTn>
                                        <p:tgtEl>
                                          <p:spTgt spid="35844"/>
                                        </p:tgtEl>
                                        <p:attrNameLst>
                                          <p:attrName>style.visibility</p:attrName>
                                        </p:attrNameLst>
                                      </p:cBhvr>
                                      <p:to>
                                        <p:strVal val="visible"/>
                                      </p:to>
                                    </p:set>
                                    <p:animEffect transition="in" filter="blinds(vertical)">
                                      <p:cBhvr>
                                        <p:cTn id="12" dur="500"/>
                                        <p:tgtEl>
                                          <p:spTgt spid="358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74"/>
                                        </p:tgtEl>
                                        <p:attrNameLst>
                                          <p:attrName>style.visibility</p:attrName>
                                        </p:attrNameLst>
                                      </p:cBhvr>
                                      <p:to>
                                        <p:strVal val="visible"/>
                                      </p:to>
                                    </p:set>
                                    <p:animEffect transition="in" filter="blinds(horizontal)">
                                      <p:cBhvr>
                                        <p:cTn id="17" dur="500"/>
                                        <p:tgtEl>
                                          <p:spTgt spid="35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44" grpId="0" autoUpdateAnimBg="0"/>
      <p:bldP spid="3587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1"/>
          <p:cNvSpPr>
            <a:spLocks noGrp="1"/>
          </p:cNvSpPr>
          <p:nvPr>
            <p:ph type="sldNum" sz="quarter" idx="10"/>
          </p:nvPr>
        </p:nvSpPr>
        <p:spPr/>
        <p:txBody>
          <a:bodyPr/>
          <a:lstStyle/>
          <a:p>
            <a:fld id="{9194AF75-ACEF-4DEA-BC2E-A035768DA9BB}" type="slidenum">
              <a:rPr lang="en-US" altLang="zh-CN"/>
              <a:pPr/>
              <a:t>6</a:t>
            </a:fld>
            <a:endParaRPr lang="en-US" altLang="zh-CN"/>
          </a:p>
        </p:txBody>
      </p:sp>
      <p:grpSp>
        <p:nvGrpSpPr>
          <p:cNvPr id="2" name="Group 61"/>
          <p:cNvGrpSpPr>
            <a:grpSpLocks/>
          </p:cNvGrpSpPr>
          <p:nvPr/>
        </p:nvGrpSpPr>
        <p:grpSpPr bwMode="auto">
          <a:xfrm>
            <a:off x="1066800" y="2971800"/>
            <a:ext cx="4267200" cy="2133600"/>
            <a:chOff x="672" y="1872"/>
            <a:chExt cx="2688" cy="1344"/>
          </a:xfrm>
        </p:grpSpPr>
        <p:sp>
          <p:nvSpPr>
            <p:cNvPr id="36905" name="Rectangle 41"/>
            <p:cNvSpPr>
              <a:spLocks noChangeArrowheads="1"/>
            </p:cNvSpPr>
            <p:nvPr/>
          </p:nvSpPr>
          <p:spPr bwMode="auto">
            <a:xfrm>
              <a:off x="672" y="1872"/>
              <a:ext cx="2688" cy="134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6906" name="Line 42"/>
            <p:cNvSpPr>
              <a:spLocks noChangeShapeType="1"/>
            </p:cNvSpPr>
            <p:nvPr/>
          </p:nvSpPr>
          <p:spPr bwMode="auto">
            <a:xfrm>
              <a:off x="768" y="2496"/>
              <a:ext cx="2544"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36907" name="Text Box 43"/>
            <p:cNvSpPr txBox="1">
              <a:spLocks noChangeArrowheads="1"/>
            </p:cNvSpPr>
            <p:nvPr/>
          </p:nvSpPr>
          <p:spPr bwMode="auto">
            <a:xfrm>
              <a:off x="1440" y="2832"/>
              <a:ext cx="1104" cy="330"/>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spAutoFit/>
            </a:bodyPr>
            <a:lstStyle/>
            <a:p>
              <a:pPr algn="ctr">
                <a:spcBef>
                  <a:spcPct val="50000"/>
                </a:spcBef>
              </a:pPr>
              <a:r>
                <a:rPr lang="zh-CN" altLang="en-US" sz="2800" b="1" dirty="0">
                  <a:solidFill>
                    <a:srgbClr val="000000"/>
                  </a:solidFill>
                  <a:latin typeface="Times New Roman" pitchFamily="18" charset="0"/>
                </a:rPr>
                <a:t>振动面</a:t>
              </a:r>
            </a:p>
          </p:txBody>
        </p:sp>
        <p:sp>
          <p:nvSpPr>
            <p:cNvPr id="36909" name="Freeform 45"/>
            <p:cNvSpPr>
              <a:spLocks/>
            </p:cNvSpPr>
            <p:nvPr/>
          </p:nvSpPr>
          <p:spPr bwMode="auto">
            <a:xfrm>
              <a:off x="979" y="2156"/>
              <a:ext cx="939" cy="657"/>
            </a:xfrm>
            <a:custGeom>
              <a:avLst/>
              <a:gdLst/>
              <a:ahLst/>
              <a:cxnLst>
                <a:cxn ang="0">
                  <a:pos x="0" y="426"/>
                </a:cxn>
                <a:cxn ang="0">
                  <a:pos x="93" y="112"/>
                </a:cxn>
                <a:cxn ang="0">
                  <a:pos x="220" y="2"/>
                </a:cxn>
                <a:cxn ang="0">
                  <a:pos x="341" y="124"/>
                </a:cxn>
                <a:cxn ang="0">
                  <a:pos x="440" y="426"/>
                </a:cxn>
                <a:cxn ang="0">
                  <a:pos x="521" y="696"/>
                </a:cxn>
                <a:cxn ang="0">
                  <a:pos x="660" y="849"/>
                </a:cxn>
                <a:cxn ang="0">
                  <a:pos x="793" y="696"/>
                </a:cxn>
                <a:cxn ang="0">
                  <a:pos x="880" y="426"/>
                </a:cxn>
              </a:cxnLst>
              <a:rect l="0" t="0" r="r" b="b"/>
              <a:pathLst>
                <a:path w="880" h="849">
                  <a:moveTo>
                    <a:pt x="0" y="426"/>
                  </a:moveTo>
                  <a:cubicBezTo>
                    <a:pt x="15" y="374"/>
                    <a:pt x="56" y="183"/>
                    <a:pt x="93" y="112"/>
                  </a:cubicBezTo>
                  <a:cubicBezTo>
                    <a:pt x="130" y="41"/>
                    <a:pt x="179" y="0"/>
                    <a:pt x="220" y="2"/>
                  </a:cubicBezTo>
                  <a:cubicBezTo>
                    <a:pt x="261" y="4"/>
                    <a:pt x="304" y="53"/>
                    <a:pt x="341" y="124"/>
                  </a:cubicBezTo>
                  <a:cubicBezTo>
                    <a:pt x="378" y="195"/>
                    <a:pt x="410" y="331"/>
                    <a:pt x="440" y="426"/>
                  </a:cubicBezTo>
                  <a:cubicBezTo>
                    <a:pt x="470" y="521"/>
                    <a:pt x="484" y="626"/>
                    <a:pt x="521" y="696"/>
                  </a:cubicBezTo>
                  <a:cubicBezTo>
                    <a:pt x="558" y="766"/>
                    <a:pt x="615" y="849"/>
                    <a:pt x="660" y="849"/>
                  </a:cubicBezTo>
                  <a:cubicBezTo>
                    <a:pt x="705" y="849"/>
                    <a:pt x="756" y="766"/>
                    <a:pt x="793" y="696"/>
                  </a:cubicBezTo>
                  <a:cubicBezTo>
                    <a:pt x="830" y="626"/>
                    <a:pt x="862" y="482"/>
                    <a:pt x="880" y="426"/>
                  </a:cubicBezTo>
                </a:path>
              </a:pathLst>
            </a:custGeom>
            <a:noFill/>
            <a:ln w="28575" cmpd="sng">
              <a:solidFill>
                <a:srgbClr val="FF0000"/>
              </a:solidFill>
              <a:round/>
              <a:headEnd type="none" w="sm" len="lg"/>
              <a:tailEnd type="none" w="sm" len="lg"/>
            </a:ln>
            <a:effectLst/>
          </p:spPr>
          <p:txBody>
            <a:bodyPr wrap="none" anchor="ctr"/>
            <a:lstStyle/>
            <a:p>
              <a:endParaRPr lang="zh-CN" altLang="en-US"/>
            </a:p>
          </p:txBody>
        </p:sp>
        <p:sp>
          <p:nvSpPr>
            <p:cNvPr id="36910" name="Line 46"/>
            <p:cNvSpPr>
              <a:spLocks noChangeShapeType="1"/>
            </p:cNvSpPr>
            <p:nvPr/>
          </p:nvSpPr>
          <p:spPr bwMode="auto">
            <a:xfrm flipV="1">
              <a:off x="1215" y="2158"/>
              <a:ext cx="0" cy="327"/>
            </a:xfrm>
            <a:prstGeom prst="line">
              <a:avLst/>
            </a:prstGeom>
            <a:noFill/>
            <a:ln w="9525">
              <a:solidFill>
                <a:srgbClr val="FF0000"/>
              </a:solidFill>
              <a:round/>
              <a:headEnd type="none" w="sm" len="lg"/>
              <a:tailEnd type="triangle" w="sm" len="lg"/>
            </a:ln>
            <a:effectLst/>
          </p:spPr>
          <p:txBody>
            <a:bodyPr wrap="none" anchor="ctr"/>
            <a:lstStyle/>
            <a:p>
              <a:endParaRPr lang="zh-CN" altLang="en-US"/>
            </a:p>
          </p:txBody>
        </p:sp>
        <p:sp>
          <p:nvSpPr>
            <p:cNvPr id="36911" name="Line 47"/>
            <p:cNvSpPr>
              <a:spLocks noChangeShapeType="1"/>
            </p:cNvSpPr>
            <p:nvPr/>
          </p:nvSpPr>
          <p:spPr bwMode="auto">
            <a:xfrm flipV="1">
              <a:off x="2136" y="2158"/>
              <a:ext cx="0" cy="327"/>
            </a:xfrm>
            <a:prstGeom prst="line">
              <a:avLst/>
            </a:prstGeom>
            <a:noFill/>
            <a:ln w="9525">
              <a:solidFill>
                <a:srgbClr val="FF0000"/>
              </a:solidFill>
              <a:round/>
              <a:headEnd type="none" w="sm" len="lg"/>
              <a:tailEnd type="triangle" w="sm" len="lg"/>
            </a:ln>
            <a:effectLst/>
          </p:spPr>
          <p:txBody>
            <a:bodyPr wrap="none" anchor="ctr"/>
            <a:lstStyle/>
            <a:p>
              <a:endParaRPr lang="zh-CN" altLang="en-US"/>
            </a:p>
          </p:txBody>
        </p:sp>
        <p:sp>
          <p:nvSpPr>
            <p:cNvPr id="36912" name="Line 48"/>
            <p:cNvSpPr>
              <a:spLocks noChangeShapeType="1"/>
            </p:cNvSpPr>
            <p:nvPr/>
          </p:nvSpPr>
          <p:spPr bwMode="auto">
            <a:xfrm flipV="1">
              <a:off x="1683" y="2485"/>
              <a:ext cx="0" cy="328"/>
            </a:xfrm>
            <a:prstGeom prst="line">
              <a:avLst/>
            </a:prstGeom>
            <a:noFill/>
            <a:ln w="9525">
              <a:solidFill>
                <a:srgbClr val="FF0000"/>
              </a:solidFill>
              <a:round/>
              <a:headEnd type="triangle" w="sm" len="lg"/>
              <a:tailEnd type="none" w="sm" len="lg"/>
            </a:ln>
            <a:effectLst/>
          </p:spPr>
          <p:txBody>
            <a:bodyPr wrap="none" anchor="ctr"/>
            <a:lstStyle/>
            <a:p>
              <a:endParaRPr lang="zh-CN" altLang="en-US"/>
            </a:p>
          </p:txBody>
        </p:sp>
        <p:sp>
          <p:nvSpPr>
            <p:cNvPr id="36913" name="Line 49"/>
            <p:cNvSpPr>
              <a:spLocks noChangeShapeType="1"/>
            </p:cNvSpPr>
            <p:nvPr/>
          </p:nvSpPr>
          <p:spPr bwMode="auto">
            <a:xfrm flipV="1">
              <a:off x="2604" y="2485"/>
              <a:ext cx="0" cy="328"/>
            </a:xfrm>
            <a:prstGeom prst="line">
              <a:avLst/>
            </a:prstGeom>
            <a:noFill/>
            <a:ln w="9525">
              <a:solidFill>
                <a:srgbClr val="FF0000"/>
              </a:solidFill>
              <a:round/>
              <a:headEnd type="triangle" w="sm" len="lg"/>
              <a:tailEnd type="none" w="sm" len="lg"/>
            </a:ln>
            <a:effectLst/>
          </p:spPr>
          <p:txBody>
            <a:bodyPr wrap="none" anchor="ctr"/>
            <a:lstStyle/>
            <a:p>
              <a:endParaRPr lang="zh-CN" altLang="en-US"/>
            </a:p>
          </p:txBody>
        </p:sp>
        <p:sp>
          <p:nvSpPr>
            <p:cNvPr id="36914" name="Freeform 50"/>
            <p:cNvSpPr>
              <a:spLocks/>
            </p:cNvSpPr>
            <p:nvPr/>
          </p:nvSpPr>
          <p:spPr bwMode="auto">
            <a:xfrm>
              <a:off x="1576" y="2485"/>
              <a:ext cx="1" cy="250"/>
            </a:xfrm>
            <a:custGeom>
              <a:avLst/>
              <a:gdLst/>
              <a:ahLst/>
              <a:cxnLst>
                <a:cxn ang="0">
                  <a:pos x="1" y="323"/>
                </a:cxn>
                <a:cxn ang="0">
                  <a:pos x="0" y="0"/>
                </a:cxn>
              </a:cxnLst>
              <a:rect l="0" t="0" r="r" b="b"/>
              <a:pathLst>
                <a:path w="1" h="323">
                  <a:moveTo>
                    <a:pt x="1" y="323"/>
                  </a:moveTo>
                  <a:lnTo>
                    <a:pt x="0" y="0"/>
                  </a:lnTo>
                </a:path>
              </a:pathLst>
            </a:custGeom>
            <a:noFill/>
            <a:ln w="9525">
              <a:solidFill>
                <a:srgbClr val="FF0000"/>
              </a:solidFill>
              <a:round/>
              <a:headEnd type="triangle" w="sm" len="lg"/>
              <a:tailEnd type="none" w="sm" len="lg"/>
            </a:ln>
            <a:effectLst/>
          </p:spPr>
          <p:txBody>
            <a:bodyPr wrap="none" anchor="ctr"/>
            <a:lstStyle/>
            <a:p>
              <a:endParaRPr lang="zh-CN" altLang="en-US"/>
            </a:p>
          </p:txBody>
        </p:sp>
        <p:sp>
          <p:nvSpPr>
            <p:cNvPr id="36915" name="Freeform 51"/>
            <p:cNvSpPr>
              <a:spLocks/>
            </p:cNvSpPr>
            <p:nvPr/>
          </p:nvSpPr>
          <p:spPr bwMode="auto">
            <a:xfrm>
              <a:off x="1791" y="2485"/>
              <a:ext cx="2" cy="247"/>
            </a:xfrm>
            <a:custGeom>
              <a:avLst/>
              <a:gdLst/>
              <a:ahLst/>
              <a:cxnLst>
                <a:cxn ang="0">
                  <a:pos x="0" y="319"/>
                </a:cxn>
                <a:cxn ang="0">
                  <a:pos x="2" y="0"/>
                </a:cxn>
              </a:cxnLst>
              <a:rect l="0" t="0" r="r" b="b"/>
              <a:pathLst>
                <a:path w="2" h="319">
                  <a:moveTo>
                    <a:pt x="0" y="319"/>
                  </a:moveTo>
                  <a:lnTo>
                    <a:pt x="2" y="0"/>
                  </a:lnTo>
                </a:path>
              </a:pathLst>
            </a:custGeom>
            <a:noFill/>
            <a:ln w="9525">
              <a:solidFill>
                <a:srgbClr val="FF0000"/>
              </a:solidFill>
              <a:round/>
              <a:headEnd type="triangle" w="sm" len="lg"/>
              <a:tailEnd type="none" w="sm" len="lg"/>
            </a:ln>
            <a:effectLst/>
          </p:spPr>
          <p:txBody>
            <a:bodyPr wrap="none" anchor="ctr"/>
            <a:lstStyle/>
            <a:p>
              <a:endParaRPr lang="zh-CN" altLang="en-US"/>
            </a:p>
          </p:txBody>
        </p:sp>
        <p:sp>
          <p:nvSpPr>
            <p:cNvPr id="36916" name="Line 52"/>
            <p:cNvSpPr>
              <a:spLocks noChangeShapeType="1"/>
            </p:cNvSpPr>
            <p:nvPr/>
          </p:nvSpPr>
          <p:spPr bwMode="auto">
            <a:xfrm flipV="1">
              <a:off x="2495" y="2485"/>
              <a:ext cx="1" cy="274"/>
            </a:xfrm>
            <a:prstGeom prst="line">
              <a:avLst/>
            </a:prstGeom>
            <a:noFill/>
            <a:ln w="9525">
              <a:solidFill>
                <a:srgbClr val="FF0000"/>
              </a:solidFill>
              <a:round/>
              <a:headEnd type="triangle" w="sm" len="lg"/>
              <a:tailEnd type="none" w="sm" len="lg"/>
            </a:ln>
            <a:effectLst/>
          </p:spPr>
          <p:txBody>
            <a:bodyPr wrap="none" anchor="ctr"/>
            <a:lstStyle/>
            <a:p>
              <a:endParaRPr lang="zh-CN" altLang="en-US"/>
            </a:p>
          </p:txBody>
        </p:sp>
        <p:sp>
          <p:nvSpPr>
            <p:cNvPr id="36917" name="Freeform 53"/>
            <p:cNvSpPr>
              <a:spLocks/>
            </p:cNvSpPr>
            <p:nvPr/>
          </p:nvSpPr>
          <p:spPr bwMode="auto">
            <a:xfrm>
              <a:off x="2700" y="2484"/>
              <a:ext cx="4" cy="275"/>
            </a:xfrm>
            <a:custGeom>
              <a:avLst/>
              <a:gdLst/>
              <a:ahLst/>
              <a:cxnLst>
                <a:cxn ang="0">
                  <a:pos x="0" y="356"/>
                </a:cxn>
                <a:cxn ang="0">
                  <a:pos x="4" y="0"/>
                </a:cxn>
              </a:cxnLst>
              <a:rect l="0" t="0" r="r" b="b"/>
              <a:pathLst>
                <a:path w="4" h="356">
                  <a:moveTo>
                    <a:pt x="0" y="356"/>
                  </a:moveTo>
                  <a:lnTo>
                    <a:pt x="4" y="0"/>
                  </a:lnTo>
                </a:path>
              </a:pathLst>
            </a:custGeom>
            <a:noFill/>
            <a:ln w="9525">
              <a:solidFill>
                <a:srgbClr val="FF0000"/>
              </a:solidFill>
              <a:round/>
              <a:headEnd type="triangle" w="sm" len="lg"/>
              <a:tailEnd type="none" w="sm" len="lg"/>
            </a:ln>
            <a:effectLst/>
          </p:spPr>
          <p:txBody>
            <a:bodyPr wrap="none" anchor="ctr"/>
            <a:lstStyle/>
            <a:p>
              <a:endParaRPr lang="zh-CN" altLang="en-US"/>
            </a:p>
          </p:txBody>
        </p:sp>
        <p:sp>
          <p:nvSpPr>
            <p:cNvPr id="36918" name="Line 54"/>
            <p:cNvSpPr>
              <a:spLocks noChangeShapeType="1"/>
            </p:cNvSpPr>
            <p:nvPr/>
          </p:nvSpPr>
          <p:spPr bwMode="auto">
            <a:xfrm flipV="1">
              <a:off x="2034" y="2202"/>
              <a:ext cx="0" cy="283"/>
            </a:xfrm>
            <a:prstGeom prst="line">
              <a:avLst/>
            </a:prstGeom>
            <a:noFill/>
            <a:ln w="9525">
              <a:solidFill>
                <a:srgbClr val="FF0000"/>
              </a:solidFill>
              <a:round/>
              <a:headEnd type="none" w="sm" len="lg"/>
              <a:tailEnd type="triangle" w="sm" len="lg"/>
            </a:ln>
            <a:effectLst/>
          </p:spPr>
          <p:txBody>
            <a:bodyPr wrap="none" anchor="ctr"/>
            <a:lstStyle/>
            <a:p>
              <a:endParaRPr lang="zh-CN" altLang="en-US"/>
            </a:p>
          </p:txBody>
        </p:sp>
        <p:sp>
          <p:nvSpPr>
            <p:cNvPr id="36919" name="Line 55"/>
            <p:cNvSpPr>
              <a:spLocks noChangeShapeType="1"/>
            </p:cNvSpPr>
            <p:nvPr/>
          </p:nvSpPr>
          <p:spPr bwMode="auto">
            <a:xfrm flipV="1">
              <a:off x="2239" y="2202"/>
              <a:ext cx="0" cy="283"/>
            </a:xfrm>
            <a:prstGeom prst="line">
              <a:avLst/>
            </a:prstGeom>
            <a:noFill/>
            <a:ln w="9525">
              <a:solidFill>
                <a:srgbClr val="FF0000"/>
              </a:solidFill>
              <a:round/>
              <a:headEnd type="none" w="sm" len="lg"/>
              <a:tailEnd type="triangle" w="sm" len="lg"/>
            </a:ln>
            <a:effectLst/>
          </p:spPr>
          <p:txBody>
            <a:bodyPr wrap="none" anchor="ctr"/>
            <a:lstStyle/>
            <a:p>
              <a:endParaRPr lang="zh-CN" altLang="en-US"/>
            </a:p>
          </p:txBody>
        </p:sp>
        <p:sp>
          <p:nvSpPr>
            <p:cNvPr id="36920" name="Freeform 56"/>
            <p:cNvSpPr>
              <a:spLocks/>
            </p:cNvSpPr>
            <p:nvPr/>
          </p:nvSpPr>
          <p:spPr bwMode="auto">
            <a:xfrm>
              <a:off x="1317" y="2230"/>
              <a:ext cx="1" cy="255"/>
            </a:xfrm>
            <a:custGeom>
              <a:avLst/>
              <a:gdLst/>
              <a:ahLst/>
              <a:cxnLst>
                <a:cxn ang="0">
                  <a:pos x="0" y="329"/>
                </a:cxn>
                <a:cxn ang="0">
                  <a:pos x="0" y="0"/>
                </a:cxn>
              </a:cxnLst>
              <a:rect l="0" t="0" r="r" b="b"/>
              <a:pathLst>
                <a:path w="1" h="329">
                  <a:moveTo>
                    <a:pt x="0" y="329"/>
                  </a:moveTo>
                  <a:lnTo>
                    <a:pt x="0" y="0"/>
                  </a:lnTo>
                </a:path>
              </a:pathLst>
            </a:custGeom>
            <a:noFill/>
            <a:ln w="9525">
              <a:solidFill>
                <a:srgbClr val="FF0000"/>
              </a:solidFill>
              <a:round/>
              <a:headEnd type="none" w="sm" len="lg"/>
              <a:tailEnd type="triangle" w="sm" len="lg"/>
            </a:ln>
            <a:effectLst/>
          </p:spPr>
          <p:txBody>
            <a:bodyPr wrap="none" anchor="ctr"/>
            <a:lstStyle/>
            <a:p>
              <a:endParaRPr lang="zh-CN" altLang="en-US"/>
            </a:p>
          </p:txBody>
        </p:sp>
        <p:sp>
          <p:nvSpPr>
            <p:cNvPr id="36921" name="Freeform 57"/>
            <p:cNvSpPr>
              <a:spLocks/>
            </p:cNvSpPr>
            <p:nvPr/>
          </p:nvSpPr>
          <p:spPr bwMode="auto">
            <a:xfrm>
              <a:off x="1108" y="2218"/>
              <a:ext cx="4" cy="267"/>
            </a:xfrm>
            <a:custGeom>
              <a:avLst/>
              <a:gdLst/>
              <a:ahLst/>
              <a:cxnLst>
                <a:cxn ang="0">
                  <a:pos x="4" y="345"/>
                </a:cxn>
                <a:cxn ang="0">
                  <a:pos x="0" y="0"/>
                </a:cxn>
              </a:cxnLst>
              <a:rect l="0" t="0" r="r" b="b"/>
              <a:pathLst>
                <a:path w="4" h="345">
                  <a:moveTo>
                    <a:pt x="4" y="345"/>
                  </a:moveTo>
                  <a:lnTo>
                    <a:pt x="0" y="0"/>
                  </a:lnTo>
                </a:path>
              </a:pathLst>
            </a:custGeom>
            <a:noFill/>
            <a:ln w="9525">
              <a:solidFill>
                <a:srgbClr val="FF0000"/>
              </a:solidFill>
              <a:round/>
              <a:headEnd type="none" w="sm" len="lg"/>
              <a:tailEnd type="triangle" w="sm" len="lg"/>
            </a:ln>
            <a:effectLst/>
          </p:spPr>
          <p:txBody>
            <a:bodyPr wrap="none" anchor="ctr"/>
            <a:lstStyle/>
            <a:p>
              <a:endParaRPr lang="zh-CN" altLang="en-US"/>
            </a:p>
          </p:txBody>
        </p:sp>
        <p:sp>
          <p:nvSpPr>
            <p:cNvPr id="36922" name="Freeform 58"/>
            <p:cNvSpPr>
              <a:spLocks/>
            </p:cNvSpPr>
            <p:nvPr/>
          </p:nvSpPr>
          <p:spPr bwMode="auto">
            <a:xfrm>
              <a:off x="1915" y="2158"/>
              <a:ext cx="917" cy="661"/>
            </a:xfrm>
            <a:custGeom>
              <a:avLst/>
              <a:gdLst/>
              <a:ahLst/>
              <a:cxnLst>
                <a:cxn ang="0">
                  <a:pos x="0" y="426"/>
                </a:cxn>
                <a:cxn ang="0">
                  <a:pos x="93" y="112"/>
                </a:cxn>
                <a:cxn ang="0">
                  <a:pos x="220" y="2"/>
                </a:cxn>
                <a:cxn ang="0">
                  <a:pos x="341" y="124"/>
                </a:cxn>
                <a:cxn ang="0">
                  <a:pos x="432" y="422"/>
                </a:cxn>
                <a:cxn ang="0">
                  <a:pos x="508" y="702"/>
                </a:cxn>
                <a:cxn ang="0">
                  <a:pos x="656" y="854"/>
                </a:cxn>
                <a:cxn ang="0">
                  <a:pos x="793" y="696"/>
                </a:cxn>
                <a:cxn ang="0">
                  <a:pos x="860" y="426"/>
                </a:cxn>
              </a:cxnLst>
              <a:rect l="0" t="0" r="r" b="b"/>
              <a:pathLst>
                <a:path w="860" h="855">
                  <a:moveTo>
                    <a:pt x="0" y="426"/>
                  </a:moveTo>
                  <a:cubicBezTo>
                    <a:pt x="15" y="374"/>
                    <a:pt x="56" y="183"/>
                    <a:pt x="93" y="112"/>
                  </a:cubicBezTo>
                  <a:cubicBezTo>
                    <a:pt x="130" y="41"/>
                    <a:pt x="179" y="0"/>
                    <a:pt x="220" y="2"/>
                  </a:cubicBezTo>
                  <a:cubicBezTo>
                    <a:pt x="261" y="4"/>
                    <a:pt x="306" y="54"/>
                    <a:pt x="341" y="124"/>
                  </a:cubicBezTo>
                  <a:cubicBezTo>
                    <a:pt x="376" y="194"/>
                    <a:pt x="404" y="326"/>
                    <a:pt x="432" y="422"/>
                  </a:cubicBezTo>
                  <a:cubicBezTo>
                    <a:pt x="460" y="518"/>
                    <a:pt x="471" y="630"/>
                    <a:pt x="508" y="702"/>
                  </a:cubicBezTo>
                  <a:cubicBezTo>
                    <a:pt x="545" y="774"/>
                    <a:pt x="609" y="855"/>
                    <a:pt x="656" y="854"/>
                  </a:cubicBezTo>
                  <a:cubicBezTo>
                    <a:pt x="703" y="853"/>
                    <a:pt x="759" y="767"/>
                    <a:pt x="793" y="696"/>
                  </a:cubicBezTo>
                  <a:cubicBezTo>
                    <a:pt x="827" y="625"/>
                    <a:pt x="846" y="482"/>
                    <a:pt x="860" y="426"/>
                  </a:cubicBezTo>
                </a:path>
              </a:pathLst>
            </a:custGeom>
            <a:noFill/>
            <a:ln w="28575" cmpd="sng">
              <a:solidFill>
                <a:srgbClr val="FF0000"/>
              </a:solidFill>
              <a:round/>
              <a:headEnd type="none" w="sm" len="lg"/>
              <a:tailEnd type="none" w="sm" len="lg"/>
            </a:ln>
            <a:effectLst/>
          </p:spPr>
          <p:txBody>
            <a:bodyPr wrap="none" anchor="ctr"/>
            <a:lstStyle/>
            <a:p>
              <a:endParaRPr lang="zh-CN" altLang="en-US"/>
            </a:p>
          </p:txBody>
        </p:sp>
      </p:grpSp>
      <p:sp>
        <p:nvSpPr>
          <p:cNvPr id="36866" name="Text Box 2"/>
          <p:cNvSpPr txBox="1">
            <a:spLocks noChangeArrowheads="1"/>
          </p:cNvSpPr>
          <p:nvPr/>
        </p:nvSpPr>
        <p:spPr bwMode="auto">
          <a:xfrm>
            <a:off x="762000" y="1233488"/>
            <a:ext cx="5181600" cy="584775"/>
          </a:xfrm>
          <a:prstGeom prst="rect">
            <a:avLst/>
          </a:prstGeom>
          <a:noFill/>
          <a:ln w="9525">
            <a:noFill/>
            <a:miter lim="800000"/>
            <a:headEnd/>
            <a:tailEnd/>
          </a:ln>
          <a:effectLst/>
        </p:spPr>
        <p:txBody>
          <a:bodyPr>
            <a:spAutoFit/>
          </a:bodyPr>
          <a:lstStyle/>
          <a:p>
            <a:pPr>
              <a:spcBef>
                <a:spcPct val="50000"/>
              </a:spcBef>
              <a:buFontTx/>
              <a:buBlip>
                <a:blip r:embed="rId3"/>
              </a:buBlip>
            </a:pPr>
            <a:r>
              <a:rPr lang="en-US" altLang="zh-CN" sz="3200" b="1" dirty="0">
                <a:solidFill>
                  <a:srgbClr val="FF0000"/>
                </a:solidFill>
                <a:latin typeface="Times New Roman" pitchFamily="18" charset="0"/>
              </a:rPr>
              <a:t>    </a:t>
            </a:r>
            <a:r>
              <a:rPr lang="zh-CN" altLang="en-US" sz="3200" b="1" dirty="0" smtClean="0">
                <a:solidFill>
                  <a:srgbClr val="FF0000"/>
                </a:solidFill>
                <a:latin typeface="Times New Roman" pitchFamily="18" charset="0"/>
              </a:rPr>
              <a:t>线偏振光</a:t>
            </a:r>
            <a:endParaRPr lang="zh-CN" altLang="en-US" sz="3200" b="1" dirty="0">
              <a:solidFill>
                <a:srgbClr val="000000"/>
              </a:solidFill>
              <a:latin typeface="Times New Roman" pitchFamily="18" charset="0"/>
            </a:endParaRPr>
          </a:p>
        </p:txBody>
      </p:sp>
      <p:grpSp>
        <p:nvGrpSpPr>
          <p:cNvPr id="3" name="Group 3"/>
          <p:cNvGrpSpPr>
            <a:grpSpLocks/>
          </p:cNvGrpSpPr>
          <p:nvPr/>
        </p:nvGrpSpPr>
        <p:grpSpPr bwMode="auto">
          <a:xfrm>
            <a:off x="5562600" y="2971800"/>
            <a:ext cx="2819400" cy="2133600"/>
            <a:chOff x="864" y="1296"/>
            <a:chExt cx="1776" cy="1344"/>
          </a:xfrm>
        </p:grpSpPr>
        <p:sp>
          <p:nvSpPr>
            <p:cNvPr id="36868" name="Rectangle 4"/>
            <p:cNvSpPr>
              <a:spLocks noChangeArrowheads="1"/>
            </p:cNvSpPr>
            <p:nvPr/>
          </p:nvSpPr>
          <p:spPr bwMode="auto">
            <a:xfrm>
              <a:off x="864" y="1296"/>
              <a:ext cx="1776" cy="134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6869" name="Text Box 5"/>
            <p:cNvSpPr txBox="1">
              <a:spLocks noChangeArrowheads="1"/>
            </p:cNvSpPr>
            <p:nvPr/>
          </p:nvSpPr>
          <p:spPr bwMode="auto">
            <a:xfrm>
              <a:off x="864" y="1296"/>
              <a:ext cx="1776" cy="330"/>
            </a:xfrm>
            <a:prstGeom prst="rect">
              <a:avLst/>
            </a:prstGeom>
            <a:gradFill rotWithShape="0">
              <a:gsLst>
                <a:gs pos="0">
                  <a:srgbClr val="FFEFFF"/>
                </a:gs>
                <a:gs pos="50000">
                  <a:srgbClr val="FFFFFF"/>
                </a:gs>
                <a:gs pos="100000">
                  <a:srgbClr val="FFEFFF"/>
                </a:gs>
              </a:gsLst>
              <a:lin ang="5400000" scaled="1"/>
            </a:gradFill>
            <a:ln w="9525">
              <a:solidFill>
                <a:schemeClr val="tx1"/>
              </a:solidFill>
              <a:miter lim="800000"/>
              <a:headEnd/>
              <a:tailEnd/>
            </a:ln>
            <a:effectLst/>
          </p:spPr>
          <p:txBody>
            <a:bodyPr>
              <a:spAutoFit/>
            </a:bodyPr>
            <a:lstStyle/>
            <a:p>
              <a:pPr algn="ctr">
                <a:spcBef>
                  <a:spcPct val="50000"/>
                </a:spcBef>
              </a:pPr>
              <a:r>
                <a:rPr lang="zh-CN" altLang="en-US" sz="2800" b="1" dirty="0">
                  <a:solidFill>
                    <a:srgbClr val="000000"/>
                  </a:solidFill>
                  <a:latin typeface="Times New Roman" pitchFamily="18" charset="0"/>
                </a:rPr>
                <a:t>符号表示</a:t>
              </a:r>
            </a:p>
          </p:txBody>
        </p:sp>
        <p:grpSp>
          <p:nvGrpSpPr>
            <p:cNvPr id="4" name="Group 6"/>
            <p:cNvGrpSpPr>
              <a:grpSpLocks/>
            </p:cNvGrpSpPr>
            <p:nvPr/>
          </p:nvGrpSpPr>
          <p:grpSpPr bwMode="auto">
            <a:xfrm>
              <a:off x="1056" y="1824"/>
              <a:ext cx="1440" cy="336"/>
              <a:chOff x="1008" y="1776"/>
              <a:chExt cx="1440" cy="336"/>
            </a:xfrm>
          </p:grpSpPr>
          <p:sp>
            <p:nvSpPr>
              <p:cNvPr id="36871" name="Line 7"/>
              <p:cNvSpPr>
                <a:spLocks noChangeShapeType="1"/>
              </p:cNvSpPr>
              <p:nvPr/>
            </p:nvSpPr>
            <p:spPr bwMode="auto">
              <a:xfrm>
                <a:off x="1008" y="1944"/>
                <a:ext cx="1440"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6872" name="Line 8"/>
              <p:cNvSpPr>
                <a:spLocks noChangeShapeType="1"/>
              </p:cNvSpPr>
              <p:nvPr/>
            </p:nvSpPr>
            <p:spPr bwMode="auto">
              <a:xfrm>
                <a:off x="1200" y="1776"/>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6873" name="Line 9"/>
              <p:cNvSpPr>
                <a:spLocks noChangeShapeType="1"/>
              </p:cNvSpPr>
              <p:nvPr/>
            </p:nvSpPr>
            <p:spPr bwMode="auto">
              <a:xfrm>
                <a:off x="1433" y="1776"/>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6874" name="Line 10"/>
              <p:cNvSpPr>
                <a:spLocks noChangeShapeType="1"/>
              </p:cNvSpPr>
              <p:nvPr/>
            </p:nvSpPr>
            <p:spPr bwMode="auto">
              <a:xfrm>
                <a:off x="1667" y="1776"/>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6875" name="Line 11"/>
              <p:cNvSpPr>
                <a:spLocks noChangeShapeType="1"/>
              </p:cNvSpPr>
              <p:nvPr/>
            </p:nvSpPr>
            <p:spPr bwMode="auto">
              <a:xfrm>
                <a:off x="1900" y="1776"/>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36876" name="Line 12"/>
              <p:cNvSpPr>
                <a:spLocks noChangeShapeType="1"/>
              </p:cNvSpPr>
              <p:nvPr/>
            </p:nvSpPr>
            <p:spPr bwMode="auto">
              <a:xfrm>
                <a:off x="2134" y="1776"/>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grpSp>
        <p:grpSp>
          <p:nvGrpSpPr>
            <p:cNvPr id="5" name="Group 13"/>
            <p:cNvGrpSpPr>
              <a:grpSpLocks/>
            </p:cNvGrpSpPr>
            <p:nvPr/>
          </p:nvGrpSpPr>
          <p:grpSpPr bwMode="auto">
            <a:xfrm>
              <a:off x="1056" y="2400"/>
              <a:ext cx="1440" cy="96"/>
              <a:chOff x="1056" y="2448"/>
              <a:chExt cx="1440" cy="96"/>
            </a:xfrm>
          </p:grpSpPr>
          <p:sp>
            <p:nvSpPr>
              <p:cNvPr id="36878" name="Line 14"/>
              <p:cNvSpPr>
                <a:spLocks noChangeShapeType="1"/>
              </p:cNvSpPr>
              <p:nvPr/>
            </p:nvSpPr>
            <p:spPr bwMode="auto">
              <a:xfrm>
                <a:off x="1056" y="2496"/>
                <a:ext cx="1440"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36879" name="Oval 15"/>
              <p:cNvSpPr>
                <a:spLocks noChangeArrowheads="1"/>
              </p:cNvSpPr>
              <p:nvPr/>
            </p:nvSpPr>
            <p:spPr bwMode="auto">
              <a:xfrm>
                <a:off x="1243" y="2448"/>
                <a:ext cx="74" cy="9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6880" name="Oval 16"/>
              <p:cNvSpPr>
                <a:spLocks noChangeArrowheads="1"/>
              </p:cNvSpPr>
              <p:nvPr/>
            </p:nvSpPr>
            <p:spPr bwMode="auto">
              <a:xfrm>
                <a:off x="1467" y="2448"/>
                <a:ext cx="74" cy="9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6881" name="Oval 17"/>
              <p:cNvSpPr>
                <a:spLocks noChangeArrowheads="1"/>
              </p:cNvSpPr>
              <p:nvPr/>
            </p:nvSpPr>
            <p:spPr bwMode="auto">
              <a:xfrm>
                <a:off x="1691" y="2448"/>
                <a:ext cx="74" cy="9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6882" name="Oval 18"/>
              <p:cNvSpPr>
                <a:spLocks noChangeArrowheads="1"/>
              </p:cNvSpPr>
              <p:nvPr/>
            </p:nvSpPr>
            <p:spPr bwMode="auto">
              <a:xfrm>
                <a:off x="1915" y="2448"/>
                <a:ext cx="74" cy="9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36883" name="Oval 19"/>
              <p:cNvSpPr>
                <a:spLocks noChangeArrowheads="1"/>
              </p:cNvSpPr>
              <p:nvPr/>
            </p:nvSpPr>
            <p:spPr bwMode="auto">
              <a:xfrm>
                <a:off x="2139" y="2448"/>
                <a:ext cx="74" cy="96"/>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sp>
        <p:nvSpPr>
          <p:cNvPr id="36903" name="Rectangle 39"/>
          <p:cNvSpPr>
            <a:spLocks noChangeArrowheads="1"/>
          </p:cNvSpPr>
          <p:nvPr/>
        </p:nvSpPr>
        <p:spPr bwMode="auto">
          <a:xfrm>
            <a:off x="1866900" y="2092325"/>
            <a:ext cx="6172200" cy="523220"/>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000000"/>
                </a:solidFill>
                <a:latin typeface="Times New Roman" pitchFamily="18" charset="0"/>
              </a:rPr>
              <a:t>光振动只沿某一固定方向的光 </a:t>
            </a:r>
            <a:r>
              <a:rPr lang="en-US" altLang="zh-CN" sz="2800" b="1" dirty="0">
                <a:solidFill>
                  <a:srgbClr val="000000"/>
                </a:solidFill>
                <a:latin typeface="Times New Roman" pitchFamily="18" charset="0"/>
              </a:rPr>
              <a:t>.</a:t>
            </a:r>
          </a:p>
        </p:txBody>
      </p:sp>
      <p:graphicFrame>
        <p:nvGraphicFramePr>
          <p:cNvPr id="36908" name="Object 44"/>
          <p:cNvGraphicFramePr>
            <a:graphicFrameLocks noChangeAspect="1"/>
          </p:cNvGraphicFramePr>
          <p:nvPr/>
        </p:nvGraphicFramePr>
        <p:xfrm>
          <a:off x="4773613" y="4065588"/>
          <a:ext cx="246062" cy="328612"/>
        </p:xfrm>
        <a:graphic>
          <a:graphicData uri="http://schemas.openxmlformats.org/presentationml/2006/ole">
            <p:oleObj spid="_x0000_s3074" name="Equation" r:id="rId4" imgW="126720" imgH="139680" progId="Equation.3">
              <p:embed/>
            </p:oleObj>
          </a:graphicData>
        </a:graphic>
      </p:graphicFrame>
      <p:graphicFrame>
        <p:nvGraphicFramePr>
          <p:cNvPr id="36923" name="Object 59"/>
          <p:cNvGraphicFramePr>
            <a:graphicFrameLocks noChangeAspect="1"/>
          </p:cNvGraphicFramePr>
          <p:nvPr/>
        </p:nvGraphicFramePr>
        <p:xfrm>
          <a:off x="3868738" y="3370263"/>
          <a:ext cx="284162" cy="306387"/>
        </p:xfrm>
        <a:graphic>
          <a:graphicData uri="http://schemas.openxmlformats.org/presentationml/2006/ole">
            <p:oleObj spid="_x0000_s3075" name="Equation" r:id="rId5" imgW="152280" imgH="164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03"/>
                                        </p:tgtEl>
                                        <p:attrNameLst>
                                          <p:attrName>style.visibility</p:attrName>
                                        </p:attrNameLst>
                                      </p:cBhvr>
                                      <p:to>
                                        <p:strVal val="visible"/>
                                      </p:to>
                                    </p:set>
                                    <p:animEffect transition="in" filter="blinds(horizontal)">
                                      <p:cBhvr>
                                        <p:cTn id="7" dur="500"/>
                                        <p:tgtEl>
                                          <p:spTgt spid="369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p:cNvSpPr>
            <a:spLocks noGrp="1"/>
          </p:cNvSpPr>
          <p:nvPr>
            <p:ph type="sldNum" sz="quarter" idx="10"/>
          </p:nvPr>
        </p:nvSpPr>
        <p:spPr/>
        <p:txBody>
          <a:bodyPr/>
          <a:lstStyle/>
          <a:p>
            <a:fld id="{EA74BAFB-D50A-4081-B4E1-1600829D8A68}" type="slidenum">
              <a:rPr lang="en-US" altLang="zh-CN"/>
              <a:pPr/>
              <a:t>7</a:t>
            </a:fld>
            <a:endParaRPr lang="en-US" altLang="zh-CN"/>
          </a:p>
        </p:txBody>
      </p:sp>
      <p:sp>
        <p:nvSpPr>
          <p:cNvPr id="45076" name="Text Box 1044"/>
          <p:cNvSpPr txBox="1">
            <a:spLocks noChangeArrowheads="1"/>
          </p:cNvSpPr>
          <p:nvPr/>
        </p:nvSpPr>
        <p:spPr bwMode="auto">
          <a:xfrm>
            <a:off x="533400" y="1295400"/>
            <a:ext cx="8305800" cy="1217641"/>
          </a:xfrm>
          <a:prstGeom prst="rect">
            <a:avLst/>
          </a:prstGeom>
          <a:noFill/>
          <a:ln w="9525">
            <a:noFill/>
            <a:miter lim="800000"/>
            <a:headEnd/>
            <a:tailEnd/>
          </a:ln>
          <a:effectLst/>
        </p:spPr>
        <p:txBody>
          <a:bodyPr>
            <a:spAutoFit/>
          </a:bodyPr>
          <a:lstStyle/>
          <a:p>
            <a:pPr>
              <a:lnSpc>
                <a:spcPct val="120000"/>
              </a:lnSpc>
              <a:spcBef>
                <a:spcPct val="50000"/>
              </a:spcBef>
              <a:buFontTx/>
              <a:buBlip>
                <a:blip r:embed="rId2"/>
              </a:buBlip>
            </a:pPr>
            <a:r>
              <a:rPr lang="en-US" altLang="zh-CN" b="1" dirty="0">
                <a:solidFill>
                  <a:srgbClr val="000000"/>
                </a:solidFill>
                <a:latin typeface="Times New Roman" pitchFamily="18" charset="0"/>
              </a:rPr>
              <a:t>     </a:t>
            </a:r>
            <a:r>
              <a:rPr lang="zh-CN" altLang="en-US" sz="3200" b="1" dirty="0">
                <a:solidFill>
                  <a:srgbClr val="CC0000"/>
                </a:solidFill>
                <a:latin typeface="Times New Roman" pitchFamily="18" charset="0"/>
              </a:rPr>
              <a:t>部分偏振光</a:t>
            </a:r>
            <a:r>
              <a:rPr lang="zh-CN" altLang="en-US" sz="3200" b="1" dirty="0">
                <a:solidFill>
                  <a:srgbClr val="000000"/>
                </a:solidFill>
                <a:latin typeface="Times New Roman" pitchFamily="18" charset="0"/>
              </a:rPr>
              <a:t> ：某一方向的光振动比与之垂直方向上的光振动占优势的光为部分偏振光 </a:t>
            </a:r>
            <a:r>
              <a:rPr lang="en-US" altLang="zh-CN" sz="3200" b="1" dirty="0">
                <a:solidFill>
                  <a:srgbClr val="000000"/>
                </a:solidFill>
                <a:latin typeface="Times New Roman" pitchFamily="18" charset="0"/>
              </a:rPr>
              <a:t>.</a:t>
            </a:r>
          </a:p>
        </p:txBody>
      </p:sp>
      <p:grpSp>
        <p:nvGrpSpPr>
          <p:cNvPr id="2" name="Group 1045"/>
          <p:cNvGrpSpPr>
            <a:grpSpLocks/>
          </p:cNvGrpSpPr>
          <p:nvPr/>
        </p:nvGrpSpPr>
        <p:grpSpPr bwMode="auto">
          <a:xfrm>
            <a:off x="762000" y="3429000"/>
            <a:ext cx="7620000" cy="588963"/>
            <a:chOff x="384" y="3600"/>
            <a:chExt cx="4800" cy="371"/>
          </a:xfrm>
        </p:grpSpPr>
        <p:sp>
          <p:nvSpPr>
            <p:cNvPr id="45078" name="Text Box 1046"/>
            <p:cNvSpPr txBox="1">
              <a:spLocks noChangeArrowheads="1"/>
            </p:cNvSpPr>
            <p:nvPr/>
          </p:nvSpPr>
          <p:spPr bwMode="auto">
            <a:xfrm>
              <a:off x="384" y="3600"/>
              <a:ext cx="1248" cy="371"/>
            </a:xfrm>
            <a:prstGeom prst="rect">
              <a:avLst/>
            </a:prstGeom>
            <a:gradFill rotWithShape="0">
              <a:gsLst>
                <a:gs pos="0">
                  <a:srgbClr val="FFEFFF"/>
                </a:gs>
                <a:gs pos="50000">
                  <a:srgbClr val="FFFFFF"/>
                </a:gs>
                <a:gs pos="100000">
                  <a:srgbClr val="FFEFFF"/>
                </a:gs>
              </a:gsLst>
              <a:lin ang="5400000" scaled="1"/>
            </a:gradFill>
            <a:ln w="9525">
              <a:solidFill>
                <a:srgbClr val="CC00CC"/>
              </a:solidFill>
              <a:miter lim="800000"/>
              <a:headEnd/>
              <a:tailEnd/>
            </a:ln>
            <a:effectLst/>
          </p:spPr>
          <p:txBody>
            <a:bodyPr>
              <a:spAutoFit/>
            </a:bodyPr>
            <a:lstStyle/>
            <a:p>
              <a:pPr algn="ctr">
                <a:spcBef>
                  <a:spcPct val="50000"/>
                </a:spcBef>
              </a:pPr>
              <a:r>
                <a:rPr lang="zh-CN" altLang="en-US" sz="3200" b="1" dirty="0">
                  <a:solidFill>
                    <a:srgbClr val="000000"/>
                  </a:solidFill>
                  <a:latin typeface="Times New Roman" pitchFamily="18" charset="0"/>
                </a:rPr>
                <a:t>符号表示</a:t>
              </a:r>
            </a:p>
          </p:txBody>
        </p:sp>
        <p:grpSp>
          <p:nvGrpSpPr>
            <p:cNvPr id="3" name="Group 1047"/>
            <p:cNvGrpSpPr>
              <a:grpSpLocks/>
            </p:cNvGrpSpPr>
            <p:nvPr/>
          </p:nvGrpSpPr>
          <p:grpSpPr bwMode="auto">
            <a:xfrm>
              <a:off x="3552" y="3600"/>
              <a:ext cx="1632" cy="336"/>
              <a:chOff x="3552" y="3600"/>
              <a:chExt cx="1632" cy="336"/>
            </a:xfrm>
          </p:grpSpPr>
          <p:sp>
            <p:nvSpPr>
              <p:cNvPr id="45080" name="Line 1048"/>
              <p:cNvSpPr>
                <a:spLocks noChangeShapeType="1"/>
              </p:cNvSpPr>
              <p:nvPr/>
            </p:nvSpPr>
            <p:spPr bwMode="auto">
              <a:xfrm>
                <a:off x="4205" y="3600"/>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5081" name="Line 1049"/>
              <p:cNvSpPr>
                <a:spLocks noChangeShapeType="1"/>
              </p:cNvSpPr>
              <p:nvPr/>
            </p:nvSpPr>
            <p:spPr bwMode="auto">
              <a:xfrm>
                <a:off x="3552" y="3768"/>
                <a:ext cx="1632"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5082" name="Oval 1050"/>
              <p:cNvSpPr>
                <a:spLocks noChangeArrowheads="1"/>
              </p:cNvSpPr>
              <p:nvPr/>
            </p:nvSpPr>
            <p:spPr bwMode="auto">
              <a:xfrm>
                <a:off x="3696" y="3726"/>
                <a:ext cx="80" cy="84"/>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83" name="Oval 1051"/>
              <p:cNvSpPr>
                <a:spLocks noChangeArrowheads="1"/>
              </p:cNvSpPr>
              <p:nvPr/>
            </p:nvSpPr>
            <p:spPr bwMode="auto">
              <a:xfrm>
                <a:off x="3932" y="3726"/>
                <a:ext cx="78" cy="84"/>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84" name="Oval 1052"/>
              <p:cNvSpPr>
                <a:spLocks noChangeArrowheads="1"/>
              </p:cNvSpPr>
              <p:nvPr/>
            </p:nvSpPr>
            <p:spPr bwMode="auto">
              <a:xfrm>
                <a:off x="4402" y="3726"/>
                <a:ext cx="78" cy="84"/>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85" name="Oval 1053"/>
              <p:cNvSpPr>
                <a:spLocks noChangeArrowheads="1"/>
              </p:cNvSpPr>
              <p:nvPr/>
            </p:nvSpPr>
            <p:spPr bwMode="auto">
              <a:xfrm>
                <a:off x="4636" y="3726"/>
                <a:ext cx="79" cy="84"/>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86" name="Line 1054"/>
              <p:cNvSpPr>
                <a:spLocks noChangeShapeType="1"/>
              </p:cNvSpPr>
              <p:nvPr/>
            </p:nvSpPr>
            <p:spPr bwMode="auto">
              <a:xfrm>
                <a:off x="4911" y="3600"/>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grpSp>
        <p:grpSp>
          <p:nvGrpSpPr>
            <p:cNvPr id="4" name="Group 1055"/>
            <p:cNvGrpSpPr>
              <a:grpSpLocks/>
            </p:cNvGrpSpPr>
            <p:nvPr/>
          </p:nvGrpSpPr>
          <p:grpSpPr bwMode="auto">
            <a:xfrm>
              <a:off x="1776" y="3600"/>
              <a:ext cx="1584" cy="336"/>
              <a:chOff x="1776" y="3600"/>
              <a:chExt cx="1584" cy="336"/>
            </a:xfrm>
          </p:grpSpPr>
          <p:sp>
            <p:nvSpPr>
              <p:cNvPr id="45088" name="Line 1056"/>
              <p:cNvSpPr>
                <a:spLocks noChangeShapeType="1"/>
              </p:cNvSpPr>
              <p:nvPr/>
            </p:nvSpPr>
            <p:spPr bwMode="auto">
              <a:xfrm>
                <a:off x="1776" y="3768"/>
                <a:ext cx="1584"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5089" name="Line 1057"/>
              <p:cNvSpPr>
                <a:spLocks noChangeShapeType="1"/>
              </p:cNvSpPr>
              <p:nvPr/>
            </p:nvSpPr>
            <p:spPr bwMode="auto">
              <a:xfrm>
                <a:off x="2002" y="3600"/>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5090" name="Line 1058"/>
              <p:cNvSpPr>
                <a:spLocks noChangeShapeType="1"/>
              </p:cNvSpPr>
              <p:nvPr/>
            </p:nvSpPr>
            <p:spPr bwMode="auto">
              <a:xfrm>
                <a:off x="2229" y="3600"/>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5091" name="Line 1059"/>
              <p:cNvSpPr>
                <a:spLocks noChangeShapeType="1"/>
              </p:cNvSpPr>
              <p:nvPr/>
            </p:nvSpPr>
            <p:spPr bwMode="auto">
              <a:xfrm>
                <a:off x="2643" y="3600"/>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5092" name="Line 1060"/>
              <p:cNvSpPr>
                <a:spLocks noChangeShapeType="1"/>
              </p:cNvSpPr>
              <p:nvPr/>
            </p:nvSpPr>
            <p:spPr bwMode="auto">
              <a:xfrm>
                <a:off x="2870" y="3600"/>
                <a:ext cx="0" cy="336"/>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5093" name="Oval 1061"/>
              <p:cNvSpPr>
                <a:spLocks noChangeArrowheads="1"/>
              </p:cNvSpPr>
              <p:nvPr/>
            </p:nvSpPr>
            <p:spPr bwMode="auto">
              <a:xfrm>
                <a:off x="3021" y="3726"/>
                <a:ext cx="80" cy="84"/>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5094" name="Oval 1062"/>
              <p:cNvSpPr>
                <a:spLocks noChangeArrowheads="1"/>
              </p:cNvSpPr>
              <p:nvPr/>
            </p:nvSpPr>
            <p:spPr bwMode="auto">
              <a:xfrm>
                <a:off x="2379" y="3726"/>
                <a:ext cx="81" cy="84"/>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076"/>
                                        </p:tgtEl>
                                        <p:attrNameLst>
                                          <p:attrName>style.visibility</p:attrName>
                                        </p:attrNameLst>
                                      </p:cBhvr>
                                      <p:to>
                                        <p:strVal val="visible"/>
                                      </p:to>
                                    </p:set>
                                    <p:animEffect transition="in" filter="blinds(vertical)">
                                      <p:cBhvr>
                                        <p:cTn id="7" dur="500"/>
                                        <p:tgtEl>
                                          <p:spTgt spid="450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371A62D2-EF1B-478C-9ACE-01216A9A603D}" type="slidenum">
              <a:rPr lang="en-US" altLang="zh-CN"/>
              <a:pPr/>
              <a:t>8</a:t>
            </a:fld>
            <a:endParaRPr lang="en-US" altLang="zh-CN"/>
          </a:p>
        </p:txBody>
      </p:sp>
      <p:sp>
        <p:nvSpPr>
          <p:cNvPr id="37893" name="Text Box 5"/>
          <p:cNvSpPr txBox="1">
            <a:spLocks noChangeArrowheads="1"/>
          </p:cNvSpPr>
          <p:nvPr/>
        </p:nvSpPr>
        <p:spPr bwMode="auto">
          <a:xfrm>
            <a:off x="609600" y="1066800"/>
            <a:ext cx="5029200" cy="641350"/>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CC0000"/>
                </a:solidFill>
                <a:latin typeface="Times New Roman" pitchFamily="18" charset="0"/>
              </a:rPr>
              <a:t>二　偏振片  起偏与检偏</a:t>
            </a:r>
            <a:endParaRPr lang="zh-CN" altLang="en-US" sz="3600" b="1" dirty="0">
              <a:latin typeface="Times New Roman" pitchFamily="18" charset="0"/>
            </a:endParaRPr>
          </a:p>
        </p:txBody>
      </p:sp>
      <p:sp>
        <p:nvSpPr>
          <p:cNvPr id="37894" name="Text Box 6"/>
          <p:cNvSpPr txBox="1">
            <a:spLocks noChangeArrowheads="1"/>
          </p:cNvSpPr>
          <p:nvPr/>
        </p:nvSpPr>
        <p:spPr bwMode="auto">
          <a:xfrm>
            <a:off x="533400" y="1919288"/>
            <a:ext cx="8305800" cy="1594026"/>
          </a:xfrm>
          <a:prstGeom prst="rect">
            <a:avLst/>
          </a:prstGeom>
          <a:noFill/>
          <a:ln w="9525">
            <a:noFill/>
            <a:miter lim="800000"/>
            <a:headEnd/>
            <a:tailEnd/>
          </a:ln>
          <a:effectLst/>
        </p:spPr>
        <p:txBody>
          <a:bodyPr>
            <a:spAutoFit/>
          </a:bodyPr>
          <a:lstStyle/>
          <a:p>
            <a:pPr>
              <a:lnSpc>
                <a:spcPct val="120000"/>
              </a:lnSpc>
              <a:spcBef>
                <a:spcPct val="50000"/>
              </a:spcBef>
              <a:buFontTx/>
              <a:buBlip>
                <a:blip r:embed="rId2"/>
              </a:buBlip>
            </a:pPr>
            <a:r>
              <a:rPr lang="en-US" altLang="zh-CN" b="1" dirty="0">
                <a:solidFill>
                  <a:srgbClr val="000000"/>
                </a:solidFill>
                <a:latin typeface="Times New Roman" pitchFamily="18" charset="0"/>
              </a:rPr>
              <a:t>      </a:t>
            </a:r>
            <a:r>
              <a:rPr lang="zh-CN" altLang="en-US" sz="2800" b="1" dirty="0">
                <a:solidFill>
                  <a:schemeClr val="accent2"/>
                </a:solidFill>
                <a:latin typeface="Times New Roman" pitchFamily="18" charset="0"/>
              </a:rPr>
              <a:t>二向色性</a:t>
            </a: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某些物质能吸收某一方向的光振动 </a:t>
            </a:r>
            <a:r>
              <a:rPr lang="en-US" altLang="zh-CN" sz="2800" b="1" dirty="0">
                <a:solidFill>
                  <a:srgbClr val="000000"/>
                </a:solidFill>
                <a:latin typeface="宋体" charset="-122"/>
              </a:rPr>
              <a:t>,</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而只让与这个方向垂直的光振动通过</a:t>
            </a:r>
            <a:r>
              <a:rPr lang="en-US" altLang="zh-CN" sz="2800" b="1" dirty="0">
                <a:solidFill>
                  <a:srgbClr val="000000"/>
                </a:solidFill>
                <a:latin typeface="宋体" charset="-122"/>
              </a:rPr>
              <a:t>,</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这种性质称二向色性 </a:t>
            </a:r>
            <a:r>
              <a:rPr lang="en-US" altLang="zh-CN" sz="2800" b="1" dirty="0">
                <a:solidFill>
                  <a:srgbClr val="000000"/>
                </a:solidFill>
                <a:latin typeface="Times New Roman" pitchFamily="18" charset="0"/>
              </a:rPr>
              <a:t>.</a:t>
            </a:r>
          </a:p>
        </p:txBody>
      </p:sp>
      <p:sp>
        <p:nvSpPr>
          <p:cNvPr id="37895" name="Text Box 7"/>
          <p:cNvSpPr txBox="1">
            <a:spLocks noChangeArrowheads="1"/>
          </p:cNvSpPr>
          <p:nvPr/>
        </p:nvSpPr>
        <p:spPr bwMode="auto">
          <a:xfrm>
            <a:off x="533400" y="3921125"/>
            <a:ext cx="8107363" cy="559897"/>
          </a:xfrm>
          <a:prstGeom prst="rect">
            <a:avLst/>
          </a:prstGeom>
          <a:noFill/>
          <a:ln w="9525">
            <a:noFill/>
            <a:miter lim="800000"/>
            <a:headEnd/>
            <a:tailEnd/>
          </a:ln>
          <a:effectLst/>
        </p:spPr>
        <p:txBody>
          <a:bodyPr>
            <a:spAutoFit/>
          </a:bodyPr>
          <a:lstStyle/>
          <a:p>
            <a:pPr>
              <a:lnSpc>
                <a:spcPct val="120000"/>
              </a:lnSpc>
              <a:spcBef>
                <a:spcPct val="50000"/>
              </a:spcBef>
              <a:buFontTx/>
              <a:buBlip>
                <a:blip r:embed="rId2"/>
              </a:buBlip>
            </a:pPr>
            <a:r>
              <a:rPr lang="en-US" altLang="zh-CN" sz="2800" b="1" dirty="0">
                <a:solidFill>
                  <a:srgbClr val="000000"/>
                </a:solidFill>
                <a:latin typeface="Times New Roman" pitchFamily="18" charset="0"/>
              </a:rPr>
              <a:t>      </a:t>
            </a:r>
            <a:r>
              <a:rPr lang="zh-CN" altLang="en-US" sz="2800" b="1" dirty="0">
                <a:solidFill>
                  <a:srgbClr val="CC0000"/>
                </a:solidFill>
                <a:latin typeface="Times New Roman" pitchFamily="18" charset="0"/>
              </a:rPr>
              <a:t>偏振片</a:t>
            </a:r>
            <a:r>
              <a:rPr lang="zh-CN" altLang="en-US" sz="2800" b="1" dirty="0">
                <a:solidFill>
                  <a:srgbClr val="000000"/>
                </a:solidFill>
                <a:latin typeface="Times New Roman" pitchFamily="18" charset="0"/>
              </a:rPr>
              <a:t> ：   涂有二向色性材料的透明薄片 </a:t>
            </a:r>
            <a:r>
              <a:rPr lang="en-US" altLang="zh-CN" sz="2800" b="1" dirty="0">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vertical)">
                                      <p:cBhvr>
                                        <p:cTn id="7" dur="500"/>
                                        <p:tgtEl>
                                          <p:spTgt spid="378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blinds(horizontal)">
                                      <p:cBhvr>
                                        <p:cTn id="12"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89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1"/>
          <p:cNvSpPr>
            <a:spLocks noGrp="1"/>
          </p:cNvSpPr>
          <p:nvPr>
            <p:ph type="sldNum" sz="quarter" idx="10"/>
          </p:nvPr>
        </p:nvSpPr>
        <p:spPr/>
        <p:txBody>
          <a:bodyPr/>
          <a:lstStyle/>
          <a:p>
            <a:fld id="{8AA83552-E158-4FF1-9AFC-F9A14F8D03BC}" type="slidenum">
              <a:rPr lang="en-US" altLang="zh-CN"/>
              <a:pPr/>
              <a:t>9</a:t>
            </a:fld>
            <a:endParaRPr lang="en-US" altLang="zh-CN"/>
          </a:p>
        </p:txBody>
      </p:sp>
      <p:grpSp>
        <p:nvGrpSpPr>
          <p:cNvPr id="2" name="Group 2050"/>
          <p:cNvGrpSpPr>
            <a:grpSpLocks/>
          </p:cNvGrpSpPr>
          <p:nvPr/>
        </p:nvGrpSpPr>
        <p:grpSpPr bwMode="auto">
          <a:xfrm>
            <a:off x="685800" y="3276600"/>
            <a:ext cx="7772400" cy="1905000"/>
            <a:chOff x="336" y="2880"/>
            <a:chExt cx="4896" cy="1200"/>
          </a:xfrm>
        </p:grpSpPr>
        <p:sp>
          <p:nvSpPr>
            <p:cNvPr id="46083" name="Rectangle 2051"/>
            <p:cNvSpPr>
              <a:spLocks noChangeArrowheads="1"/>
            </p:cNvSpPr>
            <p:nvPr/>
          </p:nvSpPr>
          <p:spPr bwMode="auto">
            <a:xfrm>
              <a:off x="336" y="2880"/>
              <a:ext cx="4896" cy="12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6084" name="Text Box 2052"/>
            <p:cNvSpPr txBox="1">
              <a:spLocks noChangeArrowheads="1"/>
            </p:cNvSpPr>
            <p:nvPr/>
          </p:nvSpPr>
          <p:spPr bwMode="auto">
            <a:xfrm>
              <a:off x="377" y="2880"/>
              <a:ext cx="391" cy="1200"/>
            </a:xfrm>
            <a:prstGeom prst="rect">
              <a:avLst/>
            </a:prstGeom>
            <a:gradFill rotWithShape="0">
              <a:gsLst>
                <a:gs pos="0">
                  <a:srgbClr val="FFEFFF"/>
                </a:gs>
                <a:gs pos="50000">
                  <a:srgbClr val="FFFFFF"/>
                </a:gs>
                <a:gs pos="100000">
                  <a:srgbClr val="FFEFFF"/>
                </a:gs>
              </a:gsLst>
              <a:lin ang="5400000" scaled="1"/>
            </a:gradFill>
            <a:ln w="9525">
              <a:solidFill>
                <a:srgbClr val="CC00CC"/>
              </a:solidFill>
              <a:miter lim="800000"/>
              <a:headEnd/>
              <a:tailEnd/>
            </a:ln>
            <a:effectLst/>
          </p:spPr>
          <p:txBody>
            <a:bodyPr vert="eaVert">
              <a:spAutoFit/>
            </a:bodyPr>
            <a:lstStyle/>
            <a:p>
              <a:pPr algn="ctr">
                <a:spcBef>
                  <a:spcPct val="50000"/>
                </a:spcBef>
              </a:pPr>
              <a:r>
                <a:rPr lang="en-US" altLang="zh-CN" sz="2800" b="1" dirty="0">
                  <a:solidFill>
                    <a:srgbClr val="1C1C1C"/>
                  </a:solidFill>
                  <a:latin typeface="Times New Roman" pitchFamily="18" charset="0"/>
                </a:rPr>
                <a:t> </a:t>
              </a:r>
              <a:r>
                <a:rPr lang="zh-CN" altLang="en-US" sz="2800" b="1" dirty="0">
                  <a:solidFill>
                    <a:srgbClr val="CC0000"/>
                  </a:solidFill>
                  <a:latin typeface="Times New Roman" pitchFamily="18" charset="0"/>
                </a:rPr>
                <a:t>起  偏</a:t>
              </a:r>
            </a:p>
          </p:txBody>
        </p:sp>
      </p:grpSp>
      <p:sp>
        <p:nvSpPr>
          <p:cNvPr id="46088" name="Text Box 2056"/>
          <p:cNvSpPr txBox="1">
            <a:spLocks noChangeArrowheads="1"/>
          </p:cNvSpPr>
          <p:nvPr/>
        </p:nvSpPr>
        <p:spPr bwMode="auto">
          <a:xfrm>
            <a:off x="1475656" y="990600"/>
            <a:ext cx="7287344" cy="1643527"/>
          </a:xfrm>
          <a:prstGeom prst="rect">
            <a:avLst/>
          </a:prstGeom>
          <a:noFill/>
          <a:ln w="9525">
            <a:noFill/>
            <a:miter lim="800000"/>
            <a:headEnd/>
            <a:tailEnd/>
          </a:ln>
          <a:effectLst/>
        </p:spPr>
        <p:txBody>
          <a:bodyPr wrap="square">
            <a:spAutoFit/>
          </a:bodyPr>
          <a:lstStyle/>
          <a:p>
            <a:pPr>
              <a:lnSpc>
                <a:spcPct val="120000"/>
              </a:lnSpc>
              <a:spcBef>
                <a:spcPct val="50000"/>
              </a:spcBef>
              <a:buFontTx/>
              <a:buBlip>
                <a:blip r:embed="rId3"/>
              </a:buBlip>
            </a:pPr>
            <a:r>
              <a:rPr lang="en-US" altLang="zh-CN" b="1" dirty="0">
                <a:solidFill>
                  <a:srgbClr val="CC0000"/>
                </a:solidFill>
                <a:latin typeface="Times New Roman" pitchFamily="18" charset="0"/>
              </a:rPr>
              <a:t>  </a:t>
            </a:r>
            <a:r>
              <a:rPr lang="zh-CN" altLang="en-US" sz="2800" b="1" dirty="0">
                <a:solidFill>
                  <a:schemeClr val="accent2"/>
                </a:solidFill>
                <a:latin typeface="Times New Roman" pitchFamily="18" charset="0"/>
              </a:rPr>
              <a:t>偏振化方向</a:t>
            </a:r>
            <a:r>
              <a:rPr lang="zh-CN" altLang="en-US" sz="2800" b="1" dirty="0">
                <a:solidFill>
                  <a:srgbClr val="000000"/>
                </a:solidFill>
                <a:latin typeface="Times New Roman" pitchFamily="18" charset="0"/>
              </a:rPr>
              <a:t> ：    当自然光照射在偏振片上时，它只让某一特定方向的光通过，这个方向叫此偏振片的偏振化方向 </a:t>
            </a:r>
            <a:r>
              <a:rPr lang="en-US" altLang="zh-CN" sz="2800" b="1" dirty="0">
                <a:solidFill>
                  <a:srgbClr val="000000"/>
                </a:solidFill>
                <a:latin typeface="Times New Roman" pitchFamily="18" charset="0"/>
              </a:rPr>
              <a:t>.</a:t>
            </a:r>
          </a:p>
        </p:txBody>
      </p:sp>
      <p:grpSp>
        <p:nvGrpSpPr>
          <p:cNvPr id="3" name="Group 2057"/>
          <p:cNvGrpSpPr>
            <a:grpSpLocks/>
          </p:cNvGrpSpPr>
          <p:nvPr/>
        </p:nvGrpSpPr>
        <p:grpSpPr bwMode="auto">
          <a:xfrm>
            <a:off x="4648200" y="3657600"/>
            <a:ext cx="3276600" cy="868363"/>
            <a:chOff x="2832" y="3120"/>
            <a:chExt cx="2064" cy="547"/>
          </a:xfrm>
        </p:grpSpPr>
        <p:grpSp>
          <p:nvGrpSpPr>
            <p:cNvPr id="4" name="Group 2058"/>
            <p:cNvGrpSpPr>
              <a:grpSpLocks/>
            </p:cNvGrpSpPr>
            <p:nvPr/>
          </p:nvGrpSpPr>
          <p:grpSpPr bwMode="auto">
            <a:xfrm>
              <a:off x="2832" y="3360"/>
              <a:ext cx="1632" cy="288"/>
              <a:chOff x="3120" y="3312"/>
              <a:chExt cx="1776" cy="384"/>
            </a:xfrm>
          </p:grpSpPr>
          <p:sp>
            <p:nvSpPr>
              <p:cNvPr id="46091" name="Line 2059"/>
              <p:cNvSpPr>
                <a:spLocks noChangeShapeType="1"/>
              </p:cNvSpPr>
              <p:nvPr/>
            </p:nvSpPr>
            <p:spPr bwMode="auto">
              <a:xfrm>
                <a:off x="3120" y="3504"/>
                <a:ext cx="1776"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6092" name="Line 2060"/>
              <p:cNvSpPr>
                <a:spLocks noChangeShapeType="1"/>
              </p:cNvSpPr>
              <p:nvPr/>
            </p:nvSpPr>
            <p:spPr bwMode="auto">
              <a:xfrm>
                <a:off x="3409" y="3312"/>
                <a:ext cx="0" cy="38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6093" name="Line 2061"/>
              <p:cNvSpPr>
                <a:spLocks noChangeShapeType="1"/>
              </p:cNvSpPr>
              <p:nvPr/>
            </p:nvSpPr>
            <p:spPr bwMode="auto">
              <a:xfrm>
                <a:off x="3696" y="3312"/>
                <a:ext cx="0" cy="38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6094" name="Line 2062"/>
              <p:cNvSpPr>
                <a:spLocks noChangeShapeType="1"/>
              </p:cNvSpPr>
              <p:nvPr/>
            </p:nvSpPr>
            <p:spPr bwMode="auto">
              <a:xfrm>
                <a:off x="3985" y="3312"/>
                <a:ext cx="0" cy="38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6095" name="Line 2063"/>
              <p:cNvSpPr>
                <a:spLocks noChangeShapeType="1"/>
              </p:cNvSpPr>
              <p:nvPr/>
            </p:nvSpPr>
            <p:spPr bwMode="auto">
              <a:xfrm>
                <a:off x="4272" y="3312"/>
                <a:ext cx="0" cy="384"/>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6096" name="Line 2064"/>
              <p:cNvSpPr>
                <a:spLocks noChangeShapeType="1"/>
              </p:cNvSpPr>
              <p:nvPr/>
            </p:nvSpPr>
            <p:spPr bwMode="auto">
              <a:xfrm>
                <a:off x="4561" y="3312"/>
                <a:ext cx="0" cy="384"/>
              </a:xfrm>
              <a:prstGeom prst="line">
                <a:avLst/>
              </a:prstGeom>
              <a:noFill/>
              <a:ln w="19050">
                <a:solidFill>
                  <a:srgbClr val="0000FF"/>
                </a:solidFill>
                <a:round/>
                <a:headEnd/>
                <a:tailEnd type="none" w="sm" len="lg"/>
              </a:ln>
              <a:effectLst/>
            </p:spPr>
            <p:txBody>
              <a:bodyPr wrap="none" anchor="ctr"/>
              <a:lstStyle/>
              <a:p>
                <a:endParaRPr lang="zh-CN" altLang="en-US"/>
              </a:p>
            </p:txBody>
          </p:sp>
        </p:grpSp>
        <p:graphicFrame>
          <p:nvGraphicFramePr>
            <p:cNvPr id="53249" name="Object 2049"/>
            <p:cNvGraphicFramePr>
              <a:graphicFrameLocks noChangeAspect="1"/>
            </p:cNvGraphicFramePr>
            <p:nvPr/>
          </p:nvGraphicFramePr>
          <p:xfrm>
            <a:off x="4512" y="3120"/>
            <a:ext cx="384" cy="547"/>
          </p:xfrm>
          <a:graphic>
            <a:graphicData uri="http://schemas.openxmlformats.org/presentationml/2006/ole">
              <p:oleObj spid="_x0000_s4099" name="公式" r:id="rId4" imgW="393480" imgH="609480" progId="Equation.3">
                <p:embed/>
              </p:oleObj>
            </a:graphicData>
          </a:graphic>
        </p:graphicFrame>
      </p:grpSp>
      <p:grpSp>
        <p:nvGrpSpPr>
          <p:cNvPr id="5" name="Group 2066"/>
          <p:cNvGrpSpPr>
            <a:grpSpLocks/>
          </p:cNvGrpSpPr>
          <p:nvPr/>
        </p:nvGrpSpPr>
        <p:grpSpPr bwMode="auto">
          <a:xfrm>
            <a:off x="5486400" y="4572000"/>
            <a:ext cx="2743200" cy="609600"/>
            <a:chOff x="4176" y="1344"/>
            <a:chExt cx="1728" cy="384"/>
          </a:xfrm>
        </p:grpSpPr>
        <p:sp>
          <p:nvSpPr>
            <p:cNvPr id="46099" name="AutoShape 2067"/>
            <p:cNvSpPr>
              <a:spLocks noChangeArrowheads="1"/>
            </p:cNvSpPr>
            <p:nvPr/>
          </p:nvSpPr>
          <p:spPr bwMode="auto">
            <a:xfrm>
              <a:off x="4176" y="1344"/>
              <a:ext cx="1296" cy="384"/>
            </a:xfrm>
            <a:prstGeom prst="wedgeRoundRectCallout">
              <a:avLst>
                <a:gd name="adj1" fmla="val -73148"/>
                <a:gd name="adj2" fmla="val -40102"/>
                <a:gd name="adj3" fmla="val 16667"/>
              </a:avLst>
            </a:prstGeom>
            <a:solidFill>
              <a:srgbClr val="FFEFFF"/>
            </a:solidFill>
            <a:ln w="9525">
              <a:solidFill>
                <a:srgbClr val="CC00CC"/>
              </a:solidFill>
              <a:miter lim="800000"/>
              <a:headEnd/>
              <a:tailEnd/>
            </a:ln>
            <a:effectLst/>
          </p:spPr>
          <p:txBody>
            <a:bodyPr/>
            <a:lstStyle/>
            <a:p>
              <a:pPr algn="ctr"/>
              <a:endParaRPr lang="zh-CN" altLang="zh-CN" sz="2800" b="1">
                <a:solidFill>
                  <a:srgbClr val="1C1C1C"/>
                </a:solidFill>
                <a:latin typeface="Times New Roman" pitchFamily="18" charset="0"/>
              </a:endParaRPr>
            </a:p>
          </p:txBody>
        </p:sp>
        <p:sp>
          <p:nvSpPr>
            <p:cNvPr id="46100" name="Rectangle 2068"/>
            <p:cNvSpPr>
              <a:spLocks noChangeArrowheads="1"/>
            </p:cNvSpPr>
            <p:nvPr/>
          </p:nvSpPr>
          <p:spPr bwMode="auto">
            <a:xfrm>
              <a:off x="4224" y="1344"/>
              <a:ext cx="1680" cy="327"/>
            </a:xfrm>
            <a:prstGeom prst="rect">
              <a:avLst/>
            </a:prstGeom>
            <a:noFill/>
            <a:ln w="28575">
              <a:noFill/>
              <a:prstDash val="dash"/>
              <a:miter lim="800000"/>
              <a:headEnd/>
              <a:tailEnd/>
            </a:ln>
            <a:effectLst/>
          </p:spPr>
          <p:txBody>
            <a:bodyPr>
              <a:spAutoFit/>
            </a:bodyPr>
            <a:lstStyle/>
            <a:p>
              <a:r>
                <a:rPr lang="zh-CN" altLang="en-US" sz="2800" b="1">
                  <a:solidFill>
                    <a:srgbClr val="000000"/>
                  </a:solidFill>
                  <a:latin typeface="Times New Roman" pitchFamily="18" charset="0"/>
                </a:rPr>
                <a:t>偏振化方向</a:t>
              </a:r>
            </a:p>
          </p:txBody>
        </p:sp>
      </p:grpSp>
      <p:grpSp>
        <p:nvGrpSpPr>
          <p:cNvPr id="6" name="Group 2069"/>
          <p:cNvGrpSpPr>
            <a:grpSpLocks/>
          </p:cNvGrpSpPr>
          <p:nvPr/>
        </p:nvGrpSpPr>
        <p:grpSpPr bwMode="auto">
          <a:xfrm>
            <a:off x="4191000" y="3429000"/>
            <a:ext cx="1066800" cy="1676400"/>
            <a:chOff x="2592" y="2976"/>
            <a:chExt cx="672" cy="1056"/>
          </a:xfrm>
        </p:grpSpPr>
        <p:sp>
          <p:nvSpPr>
            <p:cNvPr id="46102" name="Oval 2070"/>
            <p:cNvSpPr>
              <a:spLocks noChangeArrowheads="1"/>
            </p:cNvSpPr>
            <p:nvPr/>
          </p:nvSpPr>
          <p:spPr bwMode="auto">
            <a:xfrm>
              <a:off x="2592" y="2976"/>
              <a:ext cx="672" cy="1056"/>
            </a:xfrm>
            <a:prstGeom prst="ellipse">
              <a:avLst/>
            </a:prstGeom>
            <a:solidFill>
              <a:srgbClr val="99FF99">
                <a:alpha val="50000"/>
              </a:srgbClr>
            </a:solidFill>
            <a:ln w="9525">
              <a:solidFill>
                <a:srgbClr val="996633"/>
              </a:solidFill>
              <a:round/>
              <a:headEnd/>
              <a:tailEnd/>
            </a:ln>
            <a:effectLst/>
          </p:spPr>
          <p:txBody>
            <a:bodyPr wrap="none" anchor="ctr"/>
            <a:lstStyle/>
            <a:p>
              <a:endParaRPr lang="zh-CN" altLang="en-US"/>
            </a:p>
          </p:txBody>
        </p:sp>
        <p:sp>
          <p:nvSpPr>
            <p:cNvPr id="46103" name="Line 2071"/>
            <p:cNvSpPr>
              <a:spLocks noChangeShapeType="1"/>
            </p:cNvSpPr>
            <p:nvPr/>
          </p:nvSpPr>
          <p:spPr bwMode="auto">
            <a:xfrm flipV="1">
              <a:off x="3072" y="3600"/>
              <a:ext cx="0" cy="336"/>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grpSp>
      <p:grpSp>
        <p:nvGrpSpPr>
          <p:cNvPr id="7" name="Group 2072"/>
          <p:cNvGrpSpPr>
            <a:grpSpLocks/>
          </p:cNvGrpSpPr>
          <p:nvPr/>
        </p:nvGrpSpPr>
        <p:grpSpPr bwMode="auto">
          <a:xfrm>
            <a:off x="1676400" y="3886200"/>
            <a:ext cx="2971800" cy="609600"/>
            <a:chOff x="960" y="3264"/>
            <a:chExt cx="1872" cy="384"/>
          </a:xfrm>
        </p:grpSpPr>
        <p:graphicFrame>
          <p:nvGraphicFramePr>
            <p:cNvPr id="53248" name="Object 2048"/>
            <p:cNvGraphicFramePr>
              <a:graphicFrameLocks noChangeAspect="1"/>
            </p:cNvGraphicFramePr>
            <p:nvPr/>
          </p:nvGraphicFramePr>
          <p:xfrm>
            <a:off x="960" y="3264"/>
            <a:ext cx="250" cy="384"/>
          </p:xfrm>
          <a:graphic>
            <a:graphicData uri="http://schemas.openxmlformats.org/presentationml/2006/ole">
              <p:oleObj spid="_x0000_s4098" name="公式" r:id="rId5" imgW="215640" imgH="330120" progId="Equation.3">
                <p:embed/>
              </p:oleObj>
            </a:graphicData>
          </a:graphic>
        </p:graphicFrame>
        <p:grpSp>
          <p:nvGrpSpPr>
            <p:cNvPr id="8" name="Group 2074"/>
            <p:cNvGrpSpPr>
              <a:grpSpLocks/>
            </p:cNvGrpSpPr>
            <p:nvPr/>
          </p:nvGrpSpPr>
          <p:grpSpPr bwMode="auto">
            <a:xfrm>
              <a:off x="1296" y="3360"/>
              <a:ext cx="1536" cy="288"/>
              <a:chOff x="1104" y="3408"/>
              <a:chExt cx="1488" cy="288"/>
            </a:xfrm>
          </p:grpSpPr>
          <p:sp>
            <p:nvSpPr>
              <p:cNvPr id="46107" name="Line 2075"/>
              <p:cNvSpPr>
                <a:spLocks noChangeShapeType="1"/>
              </p:cNvSpPr>
              <p:nvPr/>
            </p:nvSpPr>
            <p:spPr bwMode="auto">
              <a:xfrm>
                <a:off x="1104" y="3552"/>
                <a:ext cx="1488" cy="0"/>
              </a:xfrm>
              <a:prstGeom prst="line">
                <a:avLst/>
              </a:prstGeom>
              <a:noFill/>
              <a:ln w="28575">
                <a:solidFill>
                  <a:srgbClr val="0000FF"/>
                </a:solidFill>
                <a:round/>
                <a:headEnd/>
                <a:tailEnd type="triangle" w="sm" len="lg"/>
              </a:ln>
              <a:effectLst/>
            </p:spPr>
            <p:txBody>
              <a:bodyPr wrap="none" anchor="ctr"/>
              <a:lstStyle/>
              <a:p>
                <a:endParaRPr lang="zh-CN" altLang="en-US"/>
              </a:p>
            </p:txBody>
          </p:sp>
          <p:sp>
            <p:nvSpPr>
              <p:cNvPr id="46108" name="Line 2076"/>
              <p:cNvSpPr>
                <a:spLocks noChangeShapeType="1"/>
              </p:cNvSpPr>
              <p:nvPr/>
            </p:nvSpPr>
            <p:spPr bwMode="auto">
              <a:xfrm>
                <a:off x="1426"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6109" name="Line 2077"/>
              <p:cNvSpPr>
                <a:spLocks noChangeShapeType="1"/>
              </p:cNvSpPr>
              <p:nvPr/>
            </p:nvSpPr>
            <p:spPr bwMode="auto">
              <a:xfrm>
                <a:off x="1667"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6110" name="Line 2078"/>
              <p:cNvSpPr>
                <a:spLocks noChangeShapeType="1"/>
              </p:cNvSpPr>
              <p:nvPr/>
            </p:nvSpPr>
            <p:spPr bwMode="auto">
              <a:xfrm>
                <a:off x="1908"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6111" name="Line 2079"/>
              <p:cNvSpPr>
                <a:spLocks noChangeShapeType="1"/>
              </p:cNvSpPr>
              <p:nvPr/>
            </p:nvSpPr>
            <p:spPr bwMode="auto">
              <a:xfrm>
                <a:off x="2150"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6112" name="Line 2080"/>
              <p:cNvSpPr>
                <a:spLocks noChangeShapeType="1"/>
              </p:cNvSpPr>
              <p:nvPr/>
            </p:nvSpPr>
            <p:spPr bwMode="auto">
              <a:xfrm>
                <a:off x="2391" y="3408"/>
                <a:ext cx="0" cy="288"/>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6113" name="Oval 2081"/>
              <p:cNvSpPr>
                <a:spLocks noChangeArrowheads="1"/>
              </p:cNvSpPr>
              <p:nvPr/>
            </p:nvSpPr>
            <p:spPr bwMode="auto">
              <a:xfrm>
                <a:off x="1265" y="3516"/>
                <a:ext cx="80"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6114" name="Oval 2082"/>
              <p:cNvSpPr>
                <a:spLocks noChangeArrowheads="1"/>
              </p:cNvSpPr>
              <p:nvPr/>
            </p:nvSpPr>
            <p:spPr bwMode="auto">
              <a:xfrm>
                <a:off x="1506" y="3516"/>
                <a:ext cx="81"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6115" name="Oval 2083"/>
              <p:cNvSpPr>
                <a:spLocks noChangeArrowheads="1"/>
              </p:cNvSpPr>
              <p:nvPr/>
            </p:nvSpPr>
            <p:spPr bwMode="auto">
              <a:xfrm>
                <a:off x="1747" y="3516"/>
                <a:ext cx="81"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6116" name="Oval 2084"/>
              <p:cNvSpPr>
                <a:spLocks noChangeArrowheads="1"/>
              </p:cNvSpPr>
              <p:nvPr/>
            </p:nvSpPr>
            <p:spPr bwMode="auto">
              <a:xfrm>
                <a:off x="1989" y="3516"/>
                <a:ext cx="80"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46117" name="Oval 2085"/>
              <p:cNvSpPr>
                <a:spLocks noChangeArrowheads="1"/>
              </p:cNvSpPr>
              <p:nvPr/>
            </p:nvSpPr>
            <p:spPr bwMode="auto">
              <a:xfrm>
                <a:off x="2230" y="3516"/>
                <a:ext cx="80" cy="72"/>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grpSp>
      </p:grpSp>
      <p:grpSp>
        <p:nvGrpSpPr>
          <p:cNvPr id="9" name="Group 2086"/>
          <p:cNvGrpSpPr>
            <a:grpSpLocks/>
          </p:cNvGrpSpPr>
          <p:nvPr/>
        </p:nvGrpSpPr>
        <p:grpSpPr bwMode="auto">
          <a:xfrm>
            <a:off x="2514600" y="4648200"/>
            <a:ext cx="1752600" cy="533400"/>
            <a:chOff x="1440" y="3744"/>
            <a:chExt cx="1104" cy="336"/>
          </a:xfrm>
        </p:grpSpPr>
        <p:sp>
          <p:nvSpPr>
            <p:cNvPr id="46119" name="AutoShape 2087"/>
            <p:cNvSpPr>
              <a:spLocks noChangeArrowheads="1"/>
            </p:cNvSpPr>
            <p:nvPr/>
          </p:nvSpPr>
          <p:spPr bwMode="auto">
            <a:xfrm>
              <a:off x="1440" y="3744"/>
              <a:ext cx="768" cy="336"/>
            </a:xfrm>
            <a:prstGeom prst="wedgeRoundRectCallout">
              <a:avLst>
                <a:gd name="adj1" fmla="val 104426"/>
                <a:gd name="adj2" fmla="val -56250"/>
                <a:gd name="adj3" fmla="val 16667"/>
              </a:avLst>
            </a:prstGeom>
            <a:solidFill>
              <a:schemeClr val="accent1"/>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sp>
          <p:nvSpPr>
            <p:cNvPr id="46120" name="Text Box 2088"/>
            <p:cNvSpPr txBox="1">
              <a:spLocks noChangeArrowheads="1"/>
            </p:cNvSpPr>
            <p:nvPr/>
          </p:nvSpPr>
          <p:spPr bwMode="auto">
            <a:xfrm>
              <a:off x="1440" y="3744"/>
              <a:ext cx="1104" cy="327"/>
            </a:xfrm>
            <a:prstGeom prst="rect">
              <a:avLst/>
            </a:prstGeom>
            <a:noFill/>
            <a:ln w="28575">
              <a:noFill/>
              <a:prstDash val="dash"/>
              <a:miter lim="800000"/>
              <a:headEnd/>
              <a:tailEnd/>
            </a:ln>
            <a:effectLst/>
          </p:spPr>
          <p:txBody>
            <a:bodyPr>
              <a:spAutoFit/>
            </a:bodyPr>
            <a:lstStyle/>
            <a:p>
              <a:pPr>
                <a:spcBef>
                  <a:spcPct val="50000"/>
                </a:spcBef>
              </a:pPr>
              <a:r>
                <a:rPr lang="zh-CN" altLang="en-US" sz="2800" b="1">
                  <a:solidFill>
                    <a:srgbClr val="000000"/>
                  </a:solidFill>
                  <a:latin typeface="Times New Roman" pitchFamily="18" charset="0"/>
                </a:rPr>
                <a:t>起偏器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blinds(horizontal)">
                                      <p:cBhvr>
                                        <p:cTn id="7" dur="500"/>
                                        <p:tgtEl>
                                          <p:spTgt spid="4608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up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ppt_x</p:attrName>
                                        </p:attrNameLst>
                                      </p:cBhvr>
                                      <p:tavLst>
                                        <p:tav tm="0">
                                          <p:val>
                                            <p:strVal val="#ppt_x-#ppt_w/2"/>
                                          </p:val>
                                        </p:tav>
                                        <p:tav tm="100000">
                                          <p:val>
                                            <p:strVal val="#ppt_x"/>
                                          </p:val>
                                        </p:tav>
                                      </p:tavLst>
                                    </p:anim>
                                    <p:anim calcmode="lin" valueType="num">
                                      <p:cBhvr>
                                        <p:cTn id="38" dur="500" fill="hold"/>
                                        <p:tgtEl>
                                          <p:spTgt spid="3"/>
                                        </p:tgtEl>
                                        <p:attrNameLst>
                                          <p:attrName>ppt_y</p:attrName>
                                        </p:attrNameLst>
                                      </p:cBhvr>
                                      <p:tavLst>
                                        <p:tav tm="0">
                                          <p:val>
                                            <p:strVal val="#ppt_y"/>
                                          </p:val>
                                        </p:tav>
                                        <p:tav tm="100000">
                                          <p:val>
                                            <p:strVal val="#ppt_y"/>
                                          </p:val>
                                        </p:tav>
                                      </p:tavLst>
                                    </p:anim>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834</Words>
  <Application>Microsoft Office PowerPoint</Application>
  <PresentationFormat>全屏显示(4:3)</PresentationFormat>
  <Paragraphs>188</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34" baseType="lpstr">
      <vt:lpstr>Office 主题</vt:lpstr>
      <vt:lpstr>剪辑</vt:lpstr>
      <vt:lpstr>Equation</vt:lpstr>
      <vt:lpstr>公式</vt:lpstr>
      <vt:lpstr>光  的  偏  振</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lenovo</cp:lastModifiedBy>
  <cp:revision>129</cp:revision>
  <dcterms:created xsi:type="dcterms:W3CDTF">2014-11-23T10:25:50Z</dcterms:created>
  <dcterms:modified xsi:type="dcterms:W3CDTF">2019-11-13T01:32:07Z</dcterms:modified>
</cp:coreProperties>
</file>