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activeX/activeX2.xml" ContentType="application/vnd.ms-office.activeX+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activeX/activeX2.bin" ContentType="application/vnd.ms-office.activeX"/>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activeX/activeX3.bin" ContentType="application/vnd.ms-office.activeX"/>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activeX/activeX1.bin" ContentType="application/vnd.ms-office.activeX"/>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activeX/activeX4.bin" ContentType="application/vnd.ms-office.activeX"/>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activeX/activeX1.xml" ContentType="application/vnd.ms-office.activeX+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activeX/activeX5.bin" ContentType="application/vnd.ms-office.activeX"/>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395" r:id="rId4"/>
    <p:sldId id="260" r:id="rId5"/>
    <p:sldId id="261" r:id="rId6"/>
    <p:sldId id="263" r:id="rId7"/>
    <p:sldId id="264" r:id="rId8"/>
    <p:sldId id="265" r:id="rId9"/>
    <p:sldId id="266" r:id="rId10"/>
    <p:sldId id="267" r:id="rId11"/>
    <p:sldId id="268" r:id="rId12"/>
    <p:sldId id="270" r:id="rId13"/>
    <p:sldId id="397" r:id="rId14"/>
    <p:sldId id="271" r:id="rId15"/>
    <p:sldId id="272" r:id="rId16"/>
    <p:sldId id="273" r:id="rId17"/>
    <p:sldId id="274" r:id="rId18"/>
    <p:sldId id="275" r:id="rId19"/>
    <p:sldId id="276" r:id="rId20"/>
    <p:sldId id="277" r:id="rId21"/>
    <p:sldId id="278" r:id="rId22"/>
    <p:sldId id="279" r:id="rId23"/>
    <p:sldId id="280" r:id="rId24"/>
    <p:sldId id="281" r:id="rId25"/>
    <p:sldId id="296" r:id="rId26"/>
    <p:sldId id="282" r:id="rId27"/>
    <p:sldId id="283" r:id="rId28"/>
    <p:sldId id="285" r:id="rId29"/>
    <p:sldId id="286" r:id="rId30"/>
    <p:sldId id="289" r:id="rId31"/>
    <p:sldId id="287" r:id="rId32"/>
    <p:sldId id="288" r:id="rId33"/>
    <p:sldId id="290" r:id="rId34"/>
    <p:sldId id="396"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61" r:id="rId98"/>
    <p:sldId id="354" r:id="rId99"/>
    <p:sldId id="355" r:id="rId100"/>
    <p:sldId id="356" r:id="rId101"/>
    <p:sldId id="357" r:id="rId102"/>
    <p:sldId id="358" r:id="rId103"/>
    <p:sldId id="359" r:id="rId104"/>
    <p:sldId id="360" r:id="rId105"/>
    <p:sldId id="362" r:id="rId106"/>
    <p:sldId id="363" r:id="rId107"/>
    <p:sldId id="364" r:id="rId108"/>
    <p:sldId id="365" r:id="rId109"/>
    <p:sldId id="366" r:id="rId110"/>
    <p:sldId id="367" r:id="rId111"/>
    <p:sldId id="368" r:id="rId112"/>
    <p:sldId id="369" r:id="rId113"/>
    <p:sldId id="370" r:id="rId114"/>
    <p:sldId id="392" r:id="rId115"/>
    <p:sldId id="393" r:id="rId116"/>
    <p:sldId id="391"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4" r:id="rId1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3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5.emf"/><Relationship Id="rId4" Type="http://schemas.openxmlformats.org/officeDocument/2006/relationships/image" Target="../media/image21.wmf"/></Relationships>
</file>

<file path=ppt/drawings/_rels/vmlDrawing100.vml.rels><?xml version="1.0" encoding="UTF-8" standalone="yes"?>
<Relationships xmlns="http://schemas.openxmlformats.org/package/2006/relationships"><Relationship Id="rId2" Type="http://schemas.openxmlformats.org/officeDocument/2006/relationships/image" Target="../media/image365.wmf"/><Relationship Id="rId1" Type="http://schemas.openxmlformats.org/officeDocument/2006/relationships/image" Target="../media/image364.wmf"/></Relationships>
</file>

<file path=ppt/drawings/_rels/vmlDrawing101.vml.rels><?xml version="1.0" encoding="UTF-8" standalone="yes"?>
<Relationships xmlns="http://schemas.openxmlformats.org/package/2006/relationships"><Relationship Id="rId8" Type="http://schemas.openxmlformats.org/officeDocument/2006/relationships/image" Target="../media/image373.wmf"/><Relationship Id="rId3" Type="http://schemas.openxmlformats.org/officeDocument/2006/relationships/image" Target="../media/image368.wmf"/><Relationship Id="rId7" Type="http://schemas.openxmlformats.org/officeDocument/2006/relationships/image" Target="../media/image372.wmf"/><Relationship Id="rId2" Type="http://schemas.openxmlformats.org/officeDocument/2006/relationships/image" Target="../media/image367.wmf"/><Relationship Id="rId1" Type="http://schemas.openxmlformats.org/officeDocument/2006/relationships/image" Target="../media/image366.wmf"/><Relationship Id="rId6" Type="http://schemas.openxmlformats.org/officeDocument/2006/relationships/image" Target="../media/image371.wmf"/><Relationship Id="rId11" Type="http://schemas.openxmlformats.org/officeDocument/2006/relationships/image" Target="../media/image375.wmf"/><Relationship Id="rId5" Type="http://schemas.openxmlformats.org/officeDocument/2006/relationships/image" Target="../media/image370.wmf"/><Relationship Id="rId10" Type="http://schemas.openxmlformats.org/officeDocument/2006/relationships/image" Target="../media/image357.wmf"/><Relationship Id="rId4" Type="http://schemas.openxmlformats.org/officeDocument/2006/relationships/image" Target="../media/image369.wmf"/><Relationship Id="rId9" Type="http://schemas.openxmlformats.org/officeDocument/2006/relationships/image" Target="../media/image374.wmf"/></Relationships>
</file>

<file path=ppt/drawings/_rels/vmlDrawing102.vml.rels><?xml version="1.0" encoding="UTF-8" standalone="yes"?>
<Relationships xmlns="http://schemas.openxmlformats.org/package/2006/relationships"><Relationship Id="rId8" Type="http://schemas.openxmlformats.org/officeDocument/2006/relationships/image" Target="../media/image382.wmf"/><Relationship Id="rId3" Type="http://schemas.openxmlformats.org/officeDocument/2006/relationships/image" Target="../media/image378.wmf"/><Relationship Id="rId7" Type="http://schemas.openxmlformats.org/officeDocument/2006/relationships/image" Target="../media/image334.wmf"/><Relationship Id="rId2" Type="http://schemas.openxmlformats.org/officeDocument/2006/relationships/image" Target="../media/image377.wmf"/><Relationship Id="rId1" Type="http://schemas.openxmlformats.org/officeDocument/2006/relationships/image" Target="../media/image376.wmf"/><Relationship Id="rId6" Type="http://schemas.openxmlformats.org/officeDocument/2006/relationships/image" Target="../media/image381.wmf"/><Relationship Id="rId5" Type="http://schemas.openxmlformats.org/officeDocument/2006/relationships/image" Target="../media/image380.wmf"/><Relationship Id="rId4" Type="http://schemas.openxmlformats.org/officeDocument/2006/relationships/image" Target="../media/image379.wmf"/><Relationship Id="rId9" Type="http://schemas.openxmlformats.org/officeDocument/2006/relationships/image" Target="../media/image383.wmf"/></Relationships>
</file>

<file path=ppt/drawings/_rels/vmlDrawing103.vml.rels><?xml version="1.0" encoding="UTF-8" standalone="yes"?>
<Relationships xmlns="http://schemas.openxmlformats.org/package/2006/relationships"><Relationship Id="rId8" Type="http://schemas.openxmlformats.org/officeDocument/2006/relationships/image" Target="../media/image389.wmf"/><Relationship Id="rId3" Type="http://schemas.openxmlformats.org/officeDocument/2006/relationships/image" Target="../media/image386.wmf"/><Relationship Id="rId7" Type="http://schemas.openxmlformats.org/officeDocument/2006/relationships/image" Target="../media/image119.wmf"/><Relationship Id="rId2" Type="http://schemas.openxmlformats.org/officeDocument/2006/relationships/image" Target="../media/image385.wmf"/><Relationship Id="rId1" Type="http://schemas.openxmlformats.org/officeDocument/2006/relationships/image" Target="../media/image384.wmf"/><Relationship Id="rId6" Type="http://schemas.openxmlformats.org/officeDocument/2006/relationships/image" Target="../media/image334.wmf"/><Relationship Id="rId5" Type="http://schemas.openxmlformats.org/officeDocument/2006/relationships/image" Target="../media/image388.wmf"/><Relationship Id="rId4" Type="http://schemas.openxmlformats.org/officeDocument/2006/relationships/image" Target="../media/image387.wmf"/></Relationships>
</file>

<file path=ppt/drawings/_rels/vmlDrawing104.vml.rels><?xml version="1.0" encoding="UTF-8" standalone="yes"?>
<Relationships xmlns="http://schemas.openxmlformats.org/package/2006/relationships"><Relationship Id="rId8" Type="http://schemas.openxmlformats.org/officeDocument/2006/relationships/image" Target="../media/image389.wmf"/><Relationship Id="rId3" Type="http://schemas.openxmlformats.org/officeDocument/2006/relationships/image" Target="../media/image386.wmf"/><Relationship Id="rId7" Type="http://schemas.openxmlformats.org/officeDocument/2006/relationships/image" Target="../media/image119.wmf"/><Relationship Id="rId2" Type="http://schemas.openxmlformats.org/officeDocument/2006/relationships/image" Target="../media/image385.wmf"/><Relationship Id="rId1" Type="http://schemas.openxmlformats.org/officeDocument/2006/relationships/image" Target="../media/image384.wmf"/><Relationship Id="rId6" Type="http://schemas.openxmlformats.org/officeDocument/2006/relationships/image" Target="../media/image334.wmf"/><Relationship Id="rId5" Type="http://schemas.openxmlformats.org/officeDocument/2006/relationships/image" Target="../media/image388.wmf"/><Relationship Id="rId4" Type="http://schemas.openxmlformats.org/officeDocument/2006/relationships/image" Target="../media/image38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28.emf"/><Relationship Id="rId4"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7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70.wmf"/><Relationship Id="rId7" Type="http://schemas.openxmlformats.org/officeDocument/2006/relationships/image" Target="../media/image68.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83.wmf"/><Relationship Id="rId7" Type="http://schemas.openxmlformats.org/officeDocument/2006/relationships/image" Target="../media/image86.wmf"/><Relationship Id="rId2" Type="http://schemas.openxmlformats.org/officeDocument/2006/relationships/image" Target="../media/image84.wmf"/><Relationship Id="rId1" Type="http://schemas.openxmlformats.org/officeDocument/2006/relationships/image" Target="../media/image77.wmf"/><Relationship Id="rId6" Type="http://schemas.openxmlformats.org/officeDocument/2006/relationships/image" Target="../media/image85.wmf"/><Relationship Id="rId5" Type="http://schemas.openxmlformats.org/officeDocument/2006/relationships/image" Target="../media/image6.wmf"/><Relationship Id="rId4"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3.png"/></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9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0.png"/></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08.emf"/><Relationship Id="rId13" Type="http://schemas.openxmlformats.org/officeDocument/2006/relationships/image" Target="../media/image113.wmf"/><Relationship Id="rId3" Type="http://schemas.openxmlformats.org/officeDocument/2006/relationships/image" Target="../media/image103.wmf"/><Relationship Id="rId7" Type="http://schemas.openxmlformats.org/officeDocument/2006/relationships/image" Target="../media/image107.emf"/><Relationship Id="rId12" Type="http://schemas.openxmlformats.org/officeDocument/2006/relationships/image" Target="../media/image112.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11" Type="http://schemas.openxmlformats.org/officeDocument/2006/relationships/image" Target="../media/image111.emf"/><Relationship Id="rId5" Type="http://schemas.openxmlformats.org/officeDocument/2006/relationships/image" Target="../media/image105.wmf"/><Relationship Id="rId10" Type="http://schemas.openxmlformats.org/officeDocument/2006/relationships/image" Target="../media/image110.emf"/><Relationship Id="rId4" Type="http://schemas.openxmlformats.org/officeDocument/2006/relationships/image" Target="../media/image104.wmf"/><Relationship Id="rId9" Type="http://schemas.openxmlformats.org/officeDocument/2006/relationships/image" Target="../media/image109.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10" Type="http://schemas.openxmlformats.org/officeDocument/2006/relationships/image" Target="../media/image123.emf"/><Relationship Id="rId4" Type="http://schemas.openxmlformats.org/officeDocument/2006/relationships/image" Target="../media/image117.emf"/><Relationship Id="rId9" Type="http://schemas.openxmlformats.org/officeDocument/2006/relationships/image" Target="../media/image122.e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image" Target="../media/image118.wmf"/><Relationship Id="rId7" Type="http://schemas.openxmlformats.org/officeDocument/2006/relationships/image" Target="../media/image127.emf"/><Relationship Id="rId2" Type="http://schemas.openxmlformats.org/officeDocument/2006/relationships/image" Target="../media/image125.emf"/><Relationship Id="rId1" Type="http://schemas.openxmlformats.org/officeDocument/2006/relationships/image" Target="../media/image124.wmf"/><Relationship Id="rId6" Type="http://schemas.openxmlformats.org/officeDocument/2006/relationships/image" Target="../media/image126.emf"/><Relationship Id="rId5" Type="http://schemas.openxmlformats.org/officeDocument/2006/relationships/image" Target="../media/image120.wmf"/><Relationship Id="rId4" Type="http://schemas.openxmlformats.org/officeDocument/2006/relationships/image" Target="../media/image119.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34.emf"/><Relationship Id="rId3" Type="http://schemas.openxmlformats.org/officeDocument/2006/relationships/image" Target="../media/image129.emf"/><Relationship Id="rId7" Type="http://schemas.openxmlformats.org/officeDocument/2006/relationships/image" Target="../media/image133.wmf"/><Relationship Id="rId12" Type="http://schemas.openxmlformats.org/officeDocument/2006/relationships/image" Target="../media/image138.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32.wmf"/><Relationship Id="rId11" Type="http://schemas.openxmlformats.org/officeDocument/2006/relationships/image" Target="../media/image137.wmf"/><Relationship Id="rId5" Type="http://schemas.openxmlformats.org/officeDocument/2006/relationships/image" Target="../media/image131.emf"/><Relationship Id="rId10" Type="http://schemas.openxmlformats.org/officeDocument/2006/relationships/image" Target="../media/image136.wmf"/><Relationship Id="rId4" Type="http://schemas.openxmlformats.org/officeDocument/2006/relationships/image" Target="../media/image130.emf"/><Relationship Id="rId9" Type="http://schemas.openxmlformats.org/officeDocument/2006/relationships/image" Target="../media/image13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5" Type="http://schemas.openxmlformats.org/officeDocument/2006/relationships/image" Target="../media/image142.wmf"/><Relationship Id="rId4" Type="http://schemas.openxmlformats.org/officeDocument/2006/relationships/image" Target="../media/image14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image" Target="../media/image144.wmf"/><Relationship Id="rId1" Type="http://schemas.openxmlformats.org/officeDocument/2006/relationships/image" Target="../media/image143.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51.emf"/><Relationship Id="rId13" Type="http://schemas.openxmlformats.org/officeDocument/2006/relationships/image" Target="../media/image154.emf"/><Relationship Id="rId3" Type="http://schemas.openxmlformats.org/officeDocument/2006/relationships/image" Target="../media/image148.wmf"/><Relationship Id="rId7" Type="http://schemas.openxmlformats.org/officeDocument/2006/relationships/image" Target="../media/image120.wmf"/><Relationship Id="rId12" Type="http://schemas.openxmlformats.org/officeDocument/2006/relationships/image" Target="../media/image133.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19.wmf"/><Relationship Id="rId11" Type="http://schemas.openxmlformats.org/officeDocument/2006/relationships/image" Target="../media/image132.wmf"/><Relationship Id="rId5" Type="http://schemas.openxmlformats.org/officeDocument/2006/relationships/image" Target="../media/image150.wmf"/><Relationship Id="rId10" Type="http://schemas.openxmlformats.org/officeDocument/2006/relationships/image" Target="../media/image153.emf"/><Relationship Id="rId4" Type="http://schemas.openxmlformats.org/officeDocument/2006/relationships/image" Target="../media/image149.wmf"/><Relationship Id="rId9" Type="http://schemas.openxmlformats.org/officeDocument/2006/relationships/image" Target="../media/image152.emf"/><Relationship Id="rId14" Type="http://schemas.openxmlformats.org/officeDocument/2006/relationships/image" Target="../media/image155.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60.wmf"/><Relationship Id="rId1" Type="http://schemas.openxmlformats.org/officeDocument/2006/relationships/image" Target="../media/image15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image" Target="../media/image17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4" Type="http://schemas.openxmlformats.org/officeDocument/2006/relationships/image" Target="../media/image176.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78.png"/></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emf"/><Relationship Id="rId1" Type="http://schemas.openxmlformats.org/officeDocument/2006/relationships/image" Target="../media/image179.e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2.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2.wmf"/><Relationship Id="rId5" Type="http://schemas.openxmlformats.org/officeDocument/2006/relationships/image" Target="../media/image201.wmf"/><Relationship Id="rId4" Type="http://schemas.openxmlformats.org/officeDocument/2006/relationships/image" Target="../media/image200.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 Id="rId5" Type="http://schemas.openxmlformats.org/officeDocument/2006/relationships/image" Target="../media/image217.wmf"/><Relationship Id="rId4" Type="http://schemas.openxmlformats.org/officeDocument/2006/relationships/image" Target="../media/image216.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 Id="rId4" Type="http://schemas.openxmlformats.org/officeDocument/2006/relationships/image" Target="../media/image224.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27.wmf"/><Relationship Id="rId7" Type="http://schemas.openxmlformats.org/officeDocument/2006/relationships/image" Target="../media/image231.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5" Type="http://schemas.openxmlformats.org/officeDocument/2006/relationships/image" Target="../media/image236.wmf"/><Relationship Id="rId4" Type="http://schemas.openxmlformats.org/officeDocument/2006/relationships/image" Target="../media/image235.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 Id="rId4" Type="http://schemas.openxmlformats.org/officeDocument/2006/relationships/image" Target="../media/image241.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 Id="rId4" Type="http://schemas.openxmlformats.org/officeDocument/2006/relationships/image" Target="../media/image245.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47.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47.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50.wmf"/><Relationship Id="rId7" Type="http://schemas.openxmlformats.org/officeDocument/2006/relationships/image" Target="../media/image253.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2.wmf"/><Relationship Id="rId5" Type="http://schemas.openxmlformats.org/officeDocument/2006/relationships/image" Target="../media/image251.wmf"/><Relationship Id="rId4" Type="http://schemas.openxmlformats.org/officeDocument/2006/relationships/image" Target="../media/image1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56.png"/></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251.wmf"/><Relationship Id="rId3" Type="http://schemas.openxmlformats.org/officeDocument/2006/relationships/image" Target="../media/image259.wmf"/><Relationship Id="rId7" Type="http://schemas.openxmlformats.org/officeDocument/2006/relationships/image" Target="../media/image119.wmf"/><Relationship Id="rId2" Type="http://schemas.openxmlformats.org/officeDocument/2006/relationships/image" Target="../media/image258.wmf"/><Relationship Id="rId1" Type="http://schemas.openxmlformats.org/officeDocument/2006/relationships/image" Target="../media/image257.wmf"/><Relationship Id="rId6" Type="http://schemas.openxmlformats.org/officeDocument/2006/relationships/image" Target="../media/image250.wmf"/><Relationship Id="rId11" Type="http://schemas.openxmlformats.org/officeDocument/2006/relationships/image" Target="../media/image254.wmf"/><Relationship Id="rId5" Type="http://schemas.openxmlformats.org/officeDocument/2006/relationships/image" Target="../media/image248.wmf"/><Relationship Id="rId10" Type="http://schemas.openxmlformats.org/officeDocument/2006/relationships/image" Target="../media/image253.wmf"/><Relationship Id="rId4" Type="http://schemas.openxmlformats.org/officeDocument/2006/relationships/image" Target="../media/image260.wmf"/><Relationship Id="rId9" Type="http://schemas.openxmlformats.org/officeDocument/2006/relationships/image" Target="../media/image252.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265.wmf"/><Relationship Id="rId1" Type="http://schemas.openxmlformats.org/officeDocument/2006/relationships/image" Target="../media/image264.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68.wmf"/><Relationship Id="rId2" Type="http://schemas.openxmlformats.org/officeDocument/2006/relationships/image" Target="../media/image267.wmf"/><Relationship Id="rId1" Type="http://schemas.openxmlformats.org/officeDocument/2006/relationships/image" Target="../media/image266.wmf"/><Relationship Id="rId4" Type="http://schemas.openxmlformats.org/officeDocument/2006/relationships/image" Target="../media/image269.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 Id="rId4" Type="http://schemas.openxmlformats.org/officeDocument/2006/relationships/image" Target="../media/image276.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81.wmf"/><Relationship Id="rId1" Type="http://schemas.openxmlformats.org/officeDocument/2006/relationships/image" Target="../media/image280.w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283.wmf"/><Relationship Id="rId1" Type="http://schemas.openxmlformats.org/officeDocument/2006/relationships/image" Target="../media/image28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284.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87.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283.wmf"/><Relationship Id="rId1" Type="http://schemas.openxmlformats.org/officeDocument/2006/relationships/image" Target="../media/image289.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95.wmf"/><Relationship Id="rId2" Type="http://schemas.openxmlformats.org/officeDocument/2006/relationships/image" Target="../media/image294.wmf"/><Relationship Id="rId1" Type="http://schemas.openxmlformats.org/officeDocument/2006/relationships/image" Target="../media/image293.wmf"/><Relationship Id="rId4" Type="http://schemas.openxmlformats.org/officeDocument/2006/relationships/image" Target="../media/image296.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298.wmf"/><Relationship Id="rId1" Type="http://schemas.openxmlformats.org/officeDocument/2006/relationships/image" Target="../media/image297.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 Id="rId5" Type="http://schemas.openxmlformats.org/officeDocument/2006/relationships/image" Target="../media/image303.wmf"/><Relationship Id="rId4" Type="http://schemas.openxmlformats.org/officeDocument/2006/relationships/image" Target="../media/image302.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305.wmf"/><Relationship Id="rId1" Type="http://schemas.openxmlformats.org/officeDocument/2006/relationships/image" Target="../media/image304.wmf"/><Relationship Id="rId6" Type="http://schemas.openxmlformats.org/officeDocument/2006/relationships/image" Target="../media/image309.wmf"/><Relationship Id="rId5" Type="http://schemas.openxmlformats.org/officeDocument/2006/relationships/image" Target="../media/image308.wmf"/><Relationship Id="rId4" Type="http://schemas.openxmlformats.org/officeDocument/2006/relationships/image" Target="../media/image307.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 Id="rId4" Type="http://schemas.openxmlformats.org/officeDocument/2006/relationships/image" Target="../media/image3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wmf"/><Relationship Id="rId1" Type="http://schemas.openxmlformats.org/officeDocument/2006/relationships/image" Target="../media/image20.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19.emf"/><Relationship Id="rId2" Type="http://schemas.openxmlformats.org/officeDocument/2006/relationships/image" Target="../media/image318.wmf"/><Relationship Id="rId1" Type="http://schemas.openxmlformats.org/officeDocument/2006/relationships/image" Target="../media/image317.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322.wmf"/><Relationship Id="rId2" Type="http://schemas.openxmlformats.org/officeDocument/2006/relationships/image" Target="../media/image321.wmf"/><Relationship Id="rId1" Type="http://schemas.openxmlformats.org/officeDocument/2006/relationships/image" Target="../media/image320.wmf"/><Relationship Id="rId4" Type="http://schemas.openxmlformats.org/officeDocument/2006/relationships/image" Target="../media/image323.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24.wmf"/></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image" Target="../media/image329.wmf"/><Relationship Id="rId7" Type="http://schemas.openxmlformats.org/officeDocument/2006/relationships/image" Target="../media/image333.wmf"/><Relationship Id="rId2" Type="http://schemas.openxmlformats.org/officeDocument/2006/relationships/image" Target="../media/image328.wmf"/><Relationship Id="rId1" Type="http://schemas.openxmlformats.org/officeDocument/2006/relationships/image" Target="../media/image327.wmf"/><Relationship Id="rId6" Type="http://schemas.openxmlformats.org/officeDocument/2006/relationships/image" Target="../media/image332.wmf"/><Relationship Id="rId11" Type="http://schemas.openxmlformats.org/officeDocument/2006/relationships/image" Target="../media/image336.wmf"/><Relationship Id="rId5" Type="http://schemas.openxmlformats.org/officeDocument/2006/relationships/image" Target="../media/image331.wmf"/><Relationship Id="rId10" Type="http://schemas.openxmlformats.org/officeDocument/2006/relationships/image" Target="../media/image335.wmf"/><Relationship Id="rId4" Type="http://schemas.openxmlformats.org/officeDocument/2006/relationships/image" Target="../media/image330.wmf"/><Relationship Id="rId9" Type="http://schemas.openxmlformats.org/officeDocument/2006/relationships/image" Target="../media/image334.wmf"/></Relationships>
</file>

<file path=ppt/drawings/_rels/vmlDrawing94.vml.rels><?xml version="1.0" encoding="UTF-8" standalone="yes"?>
<Relationships xmlns="http://schemas.openxmlformats.org/package/2006/relationships"><Relationship Id="rId8" Type="http://schemas.openxmlformats.org/officeDocument/2006/relationships/image" Target="../media/image335.wmf"/><Relationship Id="rId3" Type="http://schemas.openxmlformats.org/officeDocument/2006/relationships/image" Target="../media/image338.wmf"/><Relationship Id="rId7" Type="http://schemas.openxmlformats.org/officeDocument/2006/relationships/image" Target="../media/image334.wmf"/><Relationship Id="rId2" Type="http://schemas.openxmlformats.org/officeDocument/2006/relationships/image" Target="../media/image332.wmf"/><Relationship Id="rId1" Type="http://schemas.openxmlformats.org/officeDocument/2006/relationships/image" Target="../media/image337.wmf"/><Relationship Id="rId6" Type="http://schemas.openxmlformats.org/officeDocument/2006/relationships/image" Target="../media/image324.wmf"/><Relationship Id="rId5" Type="http://schemas.openxmlformats.org/officeDocument/2006/relationships/image" Target="../media/image333.wmf"/><Relationship Id="rId4" Type="http://schemas.openxmlformats.org/officeDocument/2006/relationships/image" Target="../media/image339.wmf"/><Relationship Id="rId9" Type="http://schemas.openxmlformats.org/officeDocument/2006/relationships/image" Target="../media/image336.wmf"/></Relationships>
</file>

<file path=ppt/drawings/_rels/vmlDrawing95.v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image" Target="../media/image342.wmf"/><Relationship Id="rId7" Type="http://schemas.openxmlformats.org/officeDocument/2006/relationships/image" Target="../media/image333.wmf"/><Relationship Id="rId2" Type="http://schemas.openxmlformats.org/officeDocument/2006/relationships/image" Target="../media/image341.wmf"/><Relationship Id="rId1" Type="http://schemas.openxmlformats.org/officeDocument/2006/relationships/image" Target="../media/image340.wmf"/><Relationship Id="rId6" Type="http://schemas.openxmlformats.org/officeDocument/2006/relationships/image" Target="../media/image345.wmf"/><Relationship Id="rId11" Type="http://schemas.openxmlformats.org/officeDocument/2006/relationships/image" Target="../media/image336.wmf"/><Relationship Id="rId5" Type="http://schemas.openxmlformats.org/officeDocument/2006/relationships/image" Target="../media/image344.wmf"/><Relationship Id="rId10" Type="http://schemas.openxmlformats.org/officeDocument/2006/relationships/image" Target="../media/image335.wmf"/><Relationship Id="rId4" Type="http://schemas.openxmlformats.org/officeDocument/2006/relationships/image" Target="../media/image343.wmf"/><Relationship Id="rId9" Type="http://schemas.openxmlformats.org/officeDocument/2006/relationships/image" Target="../media/image334.wmf"/></Relationships>
</file>

<file path=ppt/drawings/_rels/vmlDrawing96.v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image" Target="../media/image348.wmf"/><Relationship Id="rId7" Type="http://schemas.openxmlformats.org/officeDocument/2006/relationships/image" Target="../media/image333.wmf"/><Relationship Id="rId2" Type="http://schemas.openxmlformats.org/officeDocument/2006/relationships/image" Target="../media/image347.wmf"/><Relationship Id="rId1" Type="http://schemas.openxmlformats.org/officeDocument/2006/relationships/image" Target="../media/image346.wmf"/><Relationship Id="rId6" Type="http://schemas.openxmlformats.org/officeDocument/2006/relationships/image" Target="../media/image351.wmf"/><Relationship Id="rId11" Type="http://schemas.openxmlformats.org/officeDocument/2006/relationships/image" Target="../media/image336.wmf"/><Relationship Id="rId5" Type="http://schemas.openxmlformats.org/officeDocument/2006/relationships/image" Target="../media/image350.wmf"/><Relationship Id="rId10" Type="http://schemas.openxmlformats.org/officeDocument/2006/relationships/image" Target="../media/image335.wmf"/><Relationship Id="rId4" Type="http://schemas.openxmlformats.org/officeDocument/2006/relationships/image" Target="../media/image349.wmf"/><Relationship Id="rId9" Type="http://schemas.openxmlformats.org/officeDocument/2006/relationships/image" Target="../media/image334.wmf"/></Relationships>
</file>

<file path=ppt/drawings/_rels/vmlDrawing97.v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image" Target="../media/image354.wmf"/><Relationship Id="rId7" Type="http://schemas.openxmlformats.org/officeDocument/2006/relationships/image" Target="../media/image324.wmf"/><Relationship Id="rId2" Type="http://schemas.openxmlformats.org/officeDocument/2006/relationships/image" Target="../media/image353.wmf"/><Relationship Id="rId1" Type="http://schemas.openxmlformats.org/officeDocument/2006/relationships/image" Target="../media/image352.wmf"/><Relationship Id="rId6" Type="http://schemas.openxmlformats.org/officeDocument/2006/relationships/image" Target="../media/image333.wmf"/><Relationship Id="rId5" Type="http://schemas.openxmlformats.org/officeDocument/2006/relationships/image" Target="../media/image356.wmf"/><Relationship Id="rId10" Type="http://schemas.openxmlformats.org/officeDocument/2006/relationships/image" Target="../media/image336.wmf"/><Relationship Id="rId4" Type="http://schemas.openxmlformats.org/officeDocument/2006/relationships/image" Target="../media/image355.wmf"/><Relationship Id="rId9" Type="http://schemas.openxmlformats.org/officeDocument/2006/relationships/image" Target="../media/image335.wmf"/></Relationships>
</file>

<file path=ppt/drawings/_rels/vmlDrawing98.v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image" Target="../media/image359.wmf"/><Relationship Id="rId7" Type="http://schemas.openxmlformats.org/officeDocument/2006/relationships/image" Target="../media/image324.wmf"/><Relationship Id="rId2" Type="http://schemas.openxmlformats.org/officeDocument/2006/relationships/image" Target="../media/image358.wmf"/><Relationship Id="rId1" Type="http://schemas.openxmlformats.org/officeDocument/2006/relationships/image" Target="../media/image357.wmf"/><Relationship Id="rId6" Type="http://schemas.openxmlformats.org/officeDocument/2006/relationships/image" Target="../media/image333.wmf"/><Relationship Id="rId5" Type="http://schemas.openxmlformats.org/officeDocument/2006/relationships/image" Target="../media/image361.wmf"/><Relationship Id="rId10" Type="http://schemas.openxmlformats.org/officeDocument/2006/relationships/image" Target="../media/image336.wmf"/><Relationship Id="rId4" Type="http://schemas.openxmlformats.org/officeDocument/2006/relationships/image" Target="../media/image360.wmf"/><Relationship Id="rId9" Type="http://schemas.openxmlformats.org/officeDocument/2006/relationships/image" Target="../media/image335.wmf"/></Relationships>
</file>

<file path=ppt/drawings/_rels/vmlDrawing99.vml.rels><?xml version="1.0" encoding="UTF-8" standalone="yes"?>
<Relationships xmlns="http://schemas.openxmlformats.org/package/2006/relationships"><Relationship Id="rId8" Type="http://schemas.openxmlformats.org/officeDocument/2006/relationships/image" Target="../media/image336.wmf"/><Relationship Id="rId3" Type="http://schemas.openxmlformats.org/officeDocument/2006/relationships/image" Target="../media/image363.wmf"/><Relationship Id="rId7" Type="http://schemas.openxmlformats.org/officeDocument/2006/relationships/image" Target="../media/image335.wmf"/><Relationship Id="rId2" Type="http://schemas.openxmlformats.org/officeDocument/2006/relationships/image" Target="../media/image358.wmf"/><Relationship Id="rId1" Type="http://schemas.openxmlformats.org/officeDocument/2006/relationships/image" Target="../media/image362.wmf"/><Relationship Id="rId6" Type="http://schemas.openxmlformats.org/officeDocument/2006/relationships/image" Target="../media/image334.wmf"/><Relationship Id="rId5" Type="http://schemas.openxmlformats.org/officeDocument/2006/relationships/image" Target="../media/image324.wmf"/><Relationship Id="rId4" Type="http://schemas.openxmlformats.org/officeDocument/2006/relationships/image" Target="../media/image3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6684963" y="6440488"/>
            <a:ext cx="2133600" cy="412750"/>
          </a:xfrm>
        </p:spPr>
        <p:txBody>
          <a:bodyPr/>
          <a:lstStyle>
            <a:lvl1pPr>
              <a:defRPr/>
            </a:lvl1pPr>
          </a:lstStyle>
          <a:p>
            <a:fld id="{FA27CD1A-F93A-428C-ADDF-E427EDE13C37}"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3D2149-C3BE-4E83-9D39-851865D29897}" type="datetimeFigureOut">
              <a:rPr lang="zh-CN" altLang="en-US" smtClean="0"/>
              <a:pPr/>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367310-57CE-4AC1-B08F-F56B7CC3CDE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r="85000" b="8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D2149-C3BE-4E83-9D39-851865D29897}" type="datetimeFigureOut">
              <a:rPr lang="zh-CN" altLang="en-US" smtClean="0"/>
              <a:pPr/>
              <a:t>2020/12/23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67310-57CE-4AC1-B08F-F56B7CC3CDE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8.v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97.bin"/><Relationship Id="rId2" Type="http://schemas.openxmlformats.org/officeDocument/2006/relationships/slideLayout" Target="../slideLayouts/slideLayout7.xml"/><Relationship Id="rId1" Type="http://schemas.openxmlformats.org/officeDocument/2006/relationships/vmlDrawing" Target="../drawings/vmlDrawing73.vml"/><Relationship Id="rId4" Type="http://schemas.openxmlformats.org/officeDocument/2006/relationships/oleObject" Target="../embeddings/oleObject298.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99.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oleObject" Target="../embeddings/oleObject302.bin"/><Relationship Id="rId5" Type="http://schemas.openxmlformats.org/officeDocument/2006/relationships/oleObject" Target="../embeddings/oleObject301.bin"/><Relationship Id="rId4" Type="http://schemas.openxmlformats.org/officeDocument/2006/relationships/oleObject" Target="../embeddings/oleObject300.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03.bin"/><Relationship Id="rId2" Type="http://schemas.openxmlformats.org/officeDocument/2006/relationships/slideLayout" Target="../slideLayouts/slideLayout7.xml"/><Relationship Id="rId1" Type="http://schemas.openxmlformats.org/officeDocument/2006/relationships/vmlDrawing" Target="../drawings/vmlDrawing75.vml"/><Relationship Id="rId5" Type="http://schemas.openxmlformats.org/officeDocument/2006/relationships/oleObject" Target="../embeddings/oleObject305.bin"/><Relationship Id="rId4" Type="http://schemas.openxmlformats.org/officeDocument/2006/relationships/oleObject" Target="../embeddings/oleObject304.bin"/></Relationships>
</file>

<file path=ppt/slides/_rels/slide104.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oleObject" Target="../embeddings/oleObject306.bin"/><Relationship Id="rId7" Type="http://schemas.openxmlformats.org/officeDocument/2006/relationships/hyperlink" Target="15-0%20&#25945;&#23398;&#22522;&#26412;&#35201;&#27714;.ppt" TargetMode="External"/><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oleObject" Target="../embeddings/oleObject309.bin"/><Relationship Id="rId5" Type="http://schemas.openxmlformats.org/officeDocument/2006/relationships/oleObject" Target="../embeddings/oleObject308.bin"/><Relationship Id="rId4" Type="http://schemas.openxmlformats.org/officeDocument/2006/relationships/oleObject" Target="../embeddings/oleObject307.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10.bin"/><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oleObject" Target="../embeddings/oleObject312.bin"/><Relationship Id="rId5" Type="http://schemas.openxmlformats.org/officeDocument/2006/relationships/image" Target="../media/image69.png"/><Relationship Id="rId4" Type="http://schemas.openxmlformats.org/officeDocument/2006/relationships/oleObject" Target="../embeddings/oleObject311.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13.bin"/><Relationship Id="rId2" Type="http://schemas.openxmlformats.org/officeDocument/2006/relationships/slideLayout" Target="../slideLayouts/slideLayout7.xml"/><Relationship Id="rId1" Type="http://schemas.openxmlformats.org/officeDocument/2006/relationships/vmlDrawing" Target="../drawings/vmlDrawing78.vml"/><Relationship Id="rId5" Type="http://schemas.openxmlformats.org/officeDocument/2006/relationships/oleObject" Target="../embeddings/oleObject315.bin"/><Relationship Id="rId4" Type="http://schemas.openxmlformats.org/officeDocument/2006/relationships/oleObject" Target="../embeddings/oleObject314.bin"/></Relationships>
</file>

<file path=ppt/slides/_rels/slide10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79.vml"/><Relationship Id="rId5" Type="http://schemas.openxmlformats.org/officeDocument/2006/relationships/oleObject" Target="../embeddings/oleObject317.bin"/><Relationship Id="rId4" Type="http://schemas.openxmlformats.org/officeDocument/2006/relationships/oleObject" Target="../embeddings/oleObject316.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18.bin"/><Relationship Id="rId2" Type="http://schemas.openxmlformats.org/officeDocument/2006/relationships/slideLayout" Target="../slideLayouts/slideLayout7.xml"/><Relationship Id="rId1" Type="http://schemas.openxmlformats.org/officeDocument/2006/relationships/vmlDrawing" Target="../drawings/vmlDrawing80.vml"/><Relationship Id="rId5" Type="http://schemas.openxmlformats.org/officeDocument/2006/relationships/oleObject" Target="../embeddings/oleObject320.bin"/><Relationship Id="rId4" Type="http://schemas.openxmlformats.org/officeDocument/2006/relationships/oleObject" Target="../embeddings/oleObject319.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21.bin"/><Relationship Id="rId2" Type="http://schemas.openxmlformats.org/officeDocument/2006/relationships/slideLayout" Target="../slideLayouts/slideLayout7.xml"/><Relationship Id="rId1" Type="http://schemas.openxmlformats.org/officeDocument/2006/relationships/vmlDrawing" Target="../drawings/vmlDrawing81.vml"/><Relationship Id="rId4" Type="http://schemas.openxmlformats.org/officeDocument/2006/relationships/image" Target="../media/image69.png"/></Relationships>
</file>

<file path=ppt/slides/_rels/slide112.xml.rels><?xml version="1.0" encoding="UTF-8" standalone="yes"?>
<Relationships xmlns="http://schemas.openxmlformats.org/package/2006/relationships"><Relationship Id="rId2" Type="http://schemas.openxmlformats.org/officeDocument/2006/relationships/image" Target="../media/image288.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322.bin"/><Relationship Id="rId2" Type="http://schemas.openxmlformats.org/officeDocument/2006/relationships/slideLayout" Target="../slideLayouts/slideLayout7.xml"/><Relationship Id="rId1" Type="http://schemas.openxmlformats.org/officeDocument/2006/relationships/vmlDrawing" Target="../drawings/vmlDrawing82.vml"/><Relationship Id="rId4" Type="http://schemas.openxmlformats.org/officeDocument/2006/relationships/oleObject" Target="../embeddings/oleObject323.bin"/></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324.bin"/><Relationship Id="rId2" Type="http://schemas.openxmlformats.org/officeDocument/2006/relationships/slideLayout" Target="../slideLayouts/slideLayout7.xml"/><Relationship Id="rId1" Type="http://schemas.openxmlformats.org/officeDocument/2006/relationships/vmlDrawing" Target="../drawings/vmlDrawing83.vml"/><Relationship Id="rId5" Type="http://schemas.openxmlformats.org/officeDocument/2006/relationships/oleObject" Target="../embeddings/oleObject326.bin"/><Relationship Id="rId4" Type="http://schemas.openxmlformats.org/officeDocument/2006/relationships/oleObject" Target="../embeddings/oleObject325.bin"/></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327.bin"/><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oleObject" Target="../embeddings/oleObject330.bin"/><Relationship Id="rId5" Type="http://schemas.openxmlformats.org/officeDocument/2006/relationships/oleObject" Target="../embeddings/oleObject329.bin"/><Relationship Id="rId4" Type="http://schemas.openxmlformats.org/officeDocument/2006/relationships/oleObject" Target="../embeddings/oleObject328.bin"/></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331.bin"/><Relationship Id="rId2" Type="http://schemas.openxmlformats.org/officeDocument/2006/relationships/slideLayout" Target="../slideLayouts/slideLayout7.xml"/><Relationship Id="rId1" Type="http://schemas.openxmlformats.org/officeDocument/2006/relationships/vmlDrawing" Target="../drawings/vmlDrawing85.vml"/><Relationship Id="rId4" Type="http://schemas.openxmlformats.org/officeDocument/2006/relationships/oleObject" Target="../embeddings/oleObject332.bin"/></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333.bin"/><Relationship Id="rId7" Type="http://schemas.openxmlformats.org/officeDocument/2006/relationships/oleObject" Target="../embeddings/oleObject337.bin"/><Relationship Id="rId2" Type="http://schemas.openxmlformats.org/officeDocument/2006/relationships/slideLayout" Target="../slideLayouts/slideLayout7.xml"/><Relationship Id="rId1" Type="http://schemas.openxmlformats.org/officeDocument/2006/relationships/vmlDrawing" Target="../drawings/vmlDrawing86.vml"/><Relationship Id="rId6" Type="http://schemas.openxmlformats.org/officeDocument/2006/relationships/oleObject" Target="../embeddings/oleObject336.bin"/><Relationship Id="rId5" Type="http://schemas.openxmlformats.org/officeDocument/2006/relationships/oleObject" Target="../embeddings/oleObject335.bin"/><Relationship Id="rId4" Type="http://schemas.openxmlformats.org/officeDocument/2006/relationships/oleObject" Target="../embeddings/oleObject334.bin"/></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342.bin"/><Relationship Id="rId3" Type="http://schemas.openxmlformats.org/officeDocument/2006/relationships/oleObject" Target="../embeddings/oleObject338.bin"/><Relationship Id="rId7" Type="http://schemas.openxmlformats.org/officeDocument/2006/relationships/oleObject" Target="../embeddings/oleObject341.bin"/><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oleObject" Target="../embeddings/oleObject340.bin"/><Relationship Id="rId5" Type="http://schemas.openxmlformats.org/officeDocument/2006/relationships/oleObject" Target="../embeddings/oleObject339.bin"/><Relationship Id="rId4" Type="http://schemas.openxmlformats.org/officeDocument/2006/relationships/image" Target="../media/image69.png"/><Relationship Id="rId9" Type="http://schemas.openxmlformats.org/officeDocument/2006/relationships/oleObject" Target="../embeddings/oleObject343.bin"/></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344.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69.png"/><Relationship Id="rId5" Type="http://schemas.openxmlformats.org/officeDocument/2006/relationships/oleObject" Target="../embeddings/oleObject346.bin"/><Relationship Id="rId4" Type="http://schemas.openxmlformats.org/officeDocument/2006/relationships/oleObject" Target="../embeddings/oleObject34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347.bin"/><Relationship Id="rId7" Type="http://schemas.openxmlformats.org/officeDocument/2006/relationships/oleObject" Target="../embeddings/oleObject350.bin"/><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oleObject" Target="../embeddings/oleObject349.bin"/><Relationship Id="rId5" Type="http://schemas.openxmlformats.org/officeDocument/2006/relationships/oleObject" Target="../embeddings/oleObject348.bin"/><Relationship Id="rId4" Type="http://schemas.openxmlformats.org/officeDocument/2006/relationships/image" Target="../media/image69.png"/></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51.bin"/><Relationship Id="rId2" Type="http://schemas.openxmlformats.org/officeDocument/2006/relationships/slideLayout" Target="../slideLayouts/slideLayout7.xml"/><Relationship Id="rId1" Type="http://schemas.openxmlformats.org/officeDocument/2006/relationships/vmlDrawing" Target="../drawings/vmlDrawing90.vml"/><Relationship Id="rId5" Type="http://schemas.openxmlformats.org/officeDocument/2006/relationships/oleObject" Target="../embeddings/oleObject353.bin"/><Relationship Id="rId4" Type="http://schemas.openxmlformats.org/officeDocument/2006/relationships/oleObject" Target="../embeddings/oleObject352.bin"/></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354.bin"/><Relationship Id="rId7" Type="http://schemas.openxmlformats.org/officeDocument/2006/relationships/oleObject" Target="../embeddings/oleObject357.bin"/><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image" Target="../media/image69.png"/><Relationship Id="rId5" Type="http://schemas.openxmlformats.org/officeDocument/2006/relationships/oleObject" Target="../embeddings/oleObject356.bin"/><Relationship Id="rId4" Type="http://schemas.openxmlformats.org/officeDocument/2006/relationships/oleObject" Target="../embeddings/oleObject355.bin"/></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358.bin"/><Relationship Id="rId2" Type="http://schemas.openxmlformats.org/officeDocument/2006/relationships/slideLayout" Target="../slideLayouts/slideLayout7.xml"/><Relationship Id="rId1" Type="http://schemas.openxmlformats.org/officeDocument/2006/relationships/vmlDrawing" Target="../drawings/vmlDrawing92.vml"/><Relationship Id="rId5" Type="http://schemas.openxmlformats.org/officeDocument/2006/relationships/oleObject" Target="../embeddings/oleObject360.bin"/><Relationship Id="rId4" Type="http://schemas.openxmlformats.org/officeDocument/2006/relationships/oleObject" Target="../embeddings/oleObject359.bin"/></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366.bin"/><Relationship Id="rId13" Type="http://schemas.openxmlformats.org/officeDocument/2006/relationships/oleObject" Target="../embeddings/oleObject371.bin"/><Relationship Id="rId3" Type="http://schemas.openxmlformats.org/officeDocument/2006/relationships/oleObject" Target="../embeddings/oleObject361.bin"/><Relationship Id="rId7" Type="http://schemas.openxmlformats.org/officeDocument/2006/relationships/oleObject" Target="../embeddings/oleObject365.bin"/><Relationship Id="rId12" Type="http://schemas.openxmlformats.org/officeDocument/2006/relationships/oleObject" Target="../embeddings/oleObject370.bin"/><Relationship Id="rId2" Type="http://schemas.openxmlformats.org/officeDocument/2006/relationships/slideLayout" Target="../slideLayouts/slideLayout7.xml"/><Relationship Id="rId1" Type="http://schemas.openxmlformats.org/officeDocument/2006/relationships/vmlDrawing" Target="../drawings/vmlDrawing93.vml"/><Relationship Id="rId6" Type="http://schemas.openxmlformats.org/officeDocument/2006/relationships/oleObject" Target="../embeddings/oleObject364.bin"/><Relationship Id="rId11" Type="http://schemas.openxmlformats.org/officeDocument/2006/relationships/oleObject" Target="../embeddings/oleObject369.bin"/><Relationship Id="rId5" Type="http://schemas.openxmlformats.org/officeDocument/2006/relationships/oleObject" Target="../embeddings/oleObject363.bin"/><Relationship Id="rId10" Type="http://schemas.openxmlformats.org/officeDocument/2006/relationships/oleObject" Target="../embeddings/oleObject368.bin"/><Relationship Id="rId4" Type="http://schemas.openxmlformats.org/officeDocument/2006/relationships/oleObject" Target="../embeddings/oleObject362.bin"/><Relationship Id="rId9" Type="http://schemas.openxmlformats.org/officeDocument/2006/relationships/oleObject" Target="../embeddings/oleObject367.bin"/><Relationship Id="rId14" Type="http://schemas.openxmlformats.org/officeDocument/2006/relationships/oleObject" Target="../embeddings/oleObject372.bin"/></Relationships>
</file>

<file path=ppt/slides/_rels/slide125.xml.rels><?xml version="1.0" encoding="UTF-8" standalone="yes"?>
<Relationships xmlns="http://schemas.openxmlformats.org/package/2006/relationships"><Relationship Id="rId8" Type="http://schemas.openxmlformats.org/officeDocument/2006/relationships/oleObject" Target="../embeddings/oleObject378.bin"/><Relationship Id="rId3" Type="http://schemas.openxmlformats.org/officeDocument/2006/relationships/oleObject" Target="../embeddings/oleObject373.bin"/><Relationship Id="rId7" Type="http://schemas.openxmlformats.org/officeDocument/2006/relationships/oleObject" Target="../embeddings/oleObject377.bin"/><Relationship Id="rId12" Type="http://schemas.openxmlformats.org/officeDocument/2006/relationships/oleObject" Target="../embeddings/oleObject382.bin"/><Relationship Id="rId2" Type="http://schemas.openxmlformats.org/officeDocument/2006/relationships/slideLayout" Target="../slideLayouts/slideLayout7.xml"/><Relationship Id="rId1" Type="http://schemas.openxmlformats.org/officeDocument/2006/relationships/vmlDrawing" Target="../drawings/vmlDrawing94.vml"/><Relationship Id="rId6" Type="http://schemas.openxmlformats.org/officeDocument/2006/relationships/oleObject" Target="../embeddings/oleObject376.bin"/><Relationship Id="rId11" Type="http://schemas.openxmlformats.org/officeDocument/2006/relationships/oleObject" Target="../embeddings/oleObject381.bin"/><Relationship Id="rId5" Type="http://schemas.openxmlformats.org/officeDocument/2006/relationships/oleObject" Target="../embeddings/oleObject375.bin"/><Relationship Id="rId10" Type="http://schemas.openxmlformats.org/officeDocument/2006/relationships/oleObject" Target="../embeddings/oleObject380.bin"/><Relationship Id="rId4" Type="http://schemas.openxmlformats.org/officeDocument/2006/relationships/oleObject" Target="../embeddings/oleObject374.bin"/><Relationship Id="rId9" Type="http://schemas.openxmlformats.org/officeDocument/2006/relationships/oleObject" Target="../embeddings/oleObject379.bin"/></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388.bin"/><Relationship Id="rId13" Type="http://schemas.openxmlformats.org/officeDocument/2006/relationships/oleObject" Target="../embeddings/oleObject393.bin"/><Relationship Id="rId3" Type="http://schemas.openxmlformats.org/officeDocument/2006/relationships/oleObject" Target="../embeddings/oleObject383.bin"/><Relationship Id="rId7" Type="http://schemas.openxmlformats.org/officeDocument/2006/relationships/oleObject" Target="../embeddings/oleObject387.bin"/><Relationship Id="rId12" Type="http://schemas.openxmlformats.org/officeDocument/2006/relationships/oleObject" Target="../embeddings/oleObject392.bin"/><Relationship Id="rId2" Type="http://schemas.openxmlformats.org/officeDocument/2006/relationships/slideLayout" Target="../slideLayouts/slideLayout7.xml"/><Relationship Id="rId1" Type="http://schemas.openxmlformats.org/officeDocument/2006/relationships/vmlDrawing" Target="../drawings/vmlDrawing95.vml"/><Relationship Id="rId6" Type="http://schemas.openxmlformats.org/officeDocument/2006/relationships/oleObject" Target="../embeddings/oleObject386.bin"/><Relationship Id="rId11" Type="http://schemas.openxmlformats.org/officeDocument/2006/relationships/oleObject" Target="../embeddings/oleObject391.bin"/><Relationship Id="rId5" Type="http://schemas.openxmlformats.org/officeDocument/2006/relationships/oleObject" Target="../embeddings/oleObject385.bin"/><Relationship Id="rId10" Type="http://schemas.openxmlformats.org/officeDocument/2006/relationships/oleObject" Target="../embeddings/oleObject390.bin"/><Relationship Id="rId4" Type="http://schemas.openxmlformats.org/officeDocument/2006/relationships/oleObject" Target="../embeddings/oleObject384.bin"/><Relationship Id="rId9" Type="http://schemas.openxmlformats.org/officeDocument/2006/relationships/oleObject" Target="../embeddings/oleObject389.bin"/><Relationship Id="rId14" Type="http://schemas.openxmlformats.org/officeDocument/2006/relationships/oleObject" Target="../embeddings/oleObject394.bin"/></Relationships>
</file>

<file path=ppt/slides/_rels/slide127.xml.rels><?xml version="1.0" encoding="UTF-8" standalone="yes"?>
<Relationships xmlns="http://schemas.openxmlformats.org/package/2006/relationships"><Relationship Id="rId8" Type="http://schemas.openxmlformats.org/officeDocument/2006/relationships/oleObject" Target="../embeddings/oleObject400.bin"/><Relationship Id="rId13" Type="http://schemas.openxmlformats.org/officeDocument/2006/relationships/oleObject" Target="../embeddings/oleObject405.bin"/><Relationship Id="rId3" Type="http://schemas.openxmlformats.org/officeDocument/2006/relationships/oleObject" Target="../embeddings/oleObject395.bin"/><Relationship Id="rId7" Type="http://schemas.openxmlformats.org/officeDocument/2006/relationships/oleObject" Target="../embeddings/oleObject399.bin"/><Relationship Id="rId12" Type="http://schemas.openxmlformats.org/officeDocument/2006/relationships/oleObject" Target="../embeddings/oleObject404.bin"/><Relationship Id="rId2" Type="http://schemas.openxmlformats.org/officeDocument/2006/relationships/slideLayout" Target="../slideLayouts/slideLayout7.xml"/><Relationship Id="rId1" Type="http://schemas.openxmlformats.org/officeDocument/2006/relationships/vmlDrawing" Target="../drawings/vmlDrawing96.vml"/><Relationship Id="rId6" Type="http://schemas.openxmlformats.org/officeDocument/2006/relationships/oleObject" Target="../embeddings/oleObject398.bin"/><Relationship Id="rId11" Type="http://schemas.openxmlformats.org/officeDocument/2006/relationships/oleObject" Target="../embeddings/oleObject403.bin"/><Relationship Id="rId5" Type="http://schemas.openxmlformats.org/officeDocument/2006/relationships/oleObject" Target="../embeddings/oleObject397.bin"/><Relationship Id="rId10" Type="http://schemas.openxmlformats.org/officeDocument/2006/relationships/oleObject" Target="../embeddings/oleObject402.bin"/><Relationship Id="rId4" Type="http://schemas.openxmlformats.org/officeDocument/2006/relationships/oleObject" Target="../embeddings/oleObject396.bin"/><Relationship Id="rId9" Type="http://schemas.openxmlformats.org/officeDocument/2006/relationships/oleObject" Target="../embeddings/oleObject401.bin"/><Relationship Id="rId14" Type="http://schemas.openxmlformats.org/officeDocument/2006/relationships/oleObject" Target="../embeddings/oleObject406.bin"/></Relationships>
</file>

<file path=ppt/slides/_rels/slide12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oleObject" Target="../embeddings/oleObject416.bin"/><Relationship Id="rId3" Type="http://schemas.openxmlformats.org/officeDocument/2006/relationships/oleObject" Target="../embeddings/oleObject407.bin"/><Relationship Id="rId7" Type="http://schemas.openxmlformats.org/officeDocument/2006/relationships/oleObject" Target="../embeddings/oleObject411.bin"/><Relationship Id="rId12" Type="http://schemas.openxmlformats.org/officeDocument/2006/relationships/oleObject" Target="../embeddings/oleObject415.bin"/><Relationship Id="rId2" Type="http://schemas.openxmlformats.org/officeDocument/2006/relationships/slideLayout" Target="../slideLayouts/slideLayout7.xml"/><Relationship Id="rId1" Type="http://schemas.openxmlformats.org/officeDocument/2006/relationships/vmlDrawing" Target="../drawings/vmlDrawing97.vml"/><Relationship Id="rId6" Type="http://schemas.openxmlformats.org/officeDocument/2006/relationships/oleObject" Target="../embeddings/oleObject410.bin"/><Relationship Id="rId11" Type="http://schemas.openxmlformats.org/officeDocument/2006/relationships/oleObject" Target="../embeddings/oleObject414.bin"/><Relationship Id="rId5" Type="http://schemas.openxmlformats.org/officeDocument/2006/relationships/oleObject" Target="../embeddings/oleObject409.bin"/><Relationship Id="rId10" Type="http://schemas.openxmlformats.org/officeDocument/2006/relationships/oleObject" Target="../embeddings/oleObject413.bin"/><Relationship Id="rId4" Type="http://schemas.openxmlformats.org/officeDocument/2006/relationships/oleObject" Target="../embeddings/oleObject408.bin"/><Relationship Id="rId9" Type="http://schemas.openxmlformats.org/officeDocument/2006/relationships/oleObject" Target="../embeddings/oleObject412.bin"/><Relationship Id="rId14" Type="http://schemas.openxmlformats.org/officeDocument/2006/relationships/oleObject" Target="../embeddings/oleObject417.bin"/></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422.bin"/><Relationship Id="rId13" Type="http://schemas.openxmlformats.org/officeDocument/2006/relationships/oleObject" Target="../embeddings/oleObject427.bin"/><Relationship Id="rId3" Type="http://schemas.openxmlformats.org/officeDocument/2006/relationships/oleObject" Target="../embeddings/oleObject418.bin"/><Relationship Id="rId7" Type="http://schemas.openxmlformats.org/officeDocument/2006/relationships/oleObject" Target="../embeddings/oleObject421.bin"/><Relationship Id="rId12" Type="http://schemas.openxmlformats.org/officeDocument/2006/relationships/oleObject" Target="../embeddings/oleObject426.bin"/><Relationship Id="rId2" Type="http://schemas.openxmlformats.org/officeDocument/2006/relationships/slideLayout" Target="../slideLayouts/slideLayout7.xml"/><Relationship Id="rId1" Type="http://schemas.openxmlformats.org/officeDocument/2006/relationships/vmlDrawing" Target="../drawings/vmlDrawing98.vml"/><Relationship Id="rId6" Type="http://schemas.openxmlformats.org/officeDocument/2006/relationships/oleObject" Target="../embeddings/oleObject420.bin"/><Relationship Id="rId11" Type="http://schemas.openxmlformats.org/officeDocument/2006/relationships/oleObject" Target="../embeddings/oleObject425.bin"/><Relationship Id="rId5" Type="http://schemas.openxmlformats.org/officeDocument/2006/relationships/oleObject" Target="../embeddings/oleObject419.bin"/><Relationship Id="rId10" Type="http://schemas.openxmlformats.org/officeDocument/2006/relationships/oleObject" Target="../embeddings/oleObject424.bin"/><Relationship Id="rId4" Type="http://schemas.openxmlformats.org/officeDocument/2006/relationships/image" Target="../media/image69.png"/><Relationship Id="rId9" Type="http://schemas.openxmlformats.org/officeDocument/2006/relationships/oleObject" Target="../embeddings/oleObject423.bin"/><Relationship Id="rId14" Type="http://schemas.openxmlformats.org/officeDocument/2006/relationships/oleObject" Target="../embeddings/oleObject428.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434.bin"/><Relationship Id="rId3" Type="http://schemas.openxmlformats.org/officeDocument/2006/relationships/oleObject" Target="../embeddings/oleObject429.bin"/><Relationship Id="rId7" Type="http://schemas.openxmlformats.org/officeDocument/2006/relationships/oleObject" Target="../embeddings/oleObject433.bin"/><Relationship Id="rId2" Type="http://schemas.openxmlformats.org/officeDocument/2006/relationships/slideLayout" Target="../slideLayouts/slideLayout7.xml"/><Relationship Id="rId1" Type="http://schemas.openxmlformats.org/officeDocument/2006/relationships/vmlDrawing" Target="../drawings/vmlDrawing99.vml"/><Relationship Id="rId6" Type="http://schemas.openxmlformats.org/officeDocument/2006/relationships/oleObject" Target="../embeddings/oleObject432.bin"/><Relationship Id="rId11" Type="http://schemas.openxmlformats.org/officeDocument/2006/relationships/oleObject" Target="../embeddings/oleObject437.bin"/><Relationship Id="rId5" Type="http://schemas.openxmlformats.org/officeDocument/2006/relationships/oleObject" Target="../embeddings/oleObject431.bin"/><Relationship Id="rId10" Type="http://schemas.openxmlformats.org/officeDocument/2006/relationships/oleObject" Target="../embeddings/oleObject436.bin"/><Relationship Id="rId4" Type="http://schemas.openxmlformats.org/officeDocument/2006/relationships/oleObject" Target="../embeddings/oleObject430.bin"/><Relationship Id="rId9" Type="http://schemas.openxmlformats.org/officeDocument/2006/relationships/oleObject" Target="../embeddings/oleObject435.bin"/></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438.bin"/><Relationship Id="rId2" Type="http://schemas.openxmlformats.org/officeDocument/2006/relationships/slideLayout" Target="../slideLayouts/slideLayout7.xml"/><Relationship Id="rId1" Type="http://schemas.openxmlformats.org/officeDocument/2006/relationships/vmlDrawing" Target="../drawings/vmlDrawing100.vml"/><Relationship Id="rId4" Type="http://schemas.openxmlformats.org/officeDocument/2006/relationships/oleObject" Target="../embeddings/oleObject439.bin"/></Relationships>
</file>

<file path=ppt/slides/_rels/slide132.xml.rels><?xml version="1.0" encoding="UTF-8" standalone="yes"?>
<Relationships xmlns="http://schemas.openxmlformats.org/package/2006/relationships"><Relationship Id="rId8" Type="http://schemas.openxmlformats.org/officeDocument/2006/relationships/oleObject" Target="../embeddings/oleObject445.bin"/><Relationship Id="rId13" Type="http://schemas.openxmlformats.org/officeDocument/2006/relationships/oleObject" Target="../embeddings/oleObject450.bin"/><Relationship Id="rId3" Type="http://schemas.openxmlformats.org/officeDocument/2006/relationships/oleObject" Target="../embeddings/oleObject440.bin"/><Relationship Id="rId7" Type="http://schemas.openxmlformats.org/officeDocument/2006/relationships/oleObject" Target="../embeddings/oleObject444.bin"/><Relationship Id="rId12" Type="http://schemas.openxmlformats.org/officeDocument/2006/relationships/oleObject" Target="../embeddings/oleObject449.bin"/><Relationship Id="rId2" Type="http://schemas.openxmlformats.org/officeDocument/2006/relationships/slideLayout" Target="../slideLayouts/slideLayout7.xml"/><Relationship Id="rId1" Type="http://schemas.openxmlformats.org/officeDocument/2006/relationships/vmlDrawing" Target="../drawings/vmlDrawing101.vml"/><Relationship Id="rId6" Type="http://schemas.openxmlformats.org/officeDocument/2006/relationships/oleObject" Target="../embeddings/oleObject443.bin"/><Relationship Id="rId11" Type="http://schemas.openxmlformats.org/officeDocument/2006/relationships/oleObject" Target="../embeddings/oleObject448.bin"/><Relationship Id="rId5" Type="http://schemas.openxmlformats.org/officeDocument/2006/relationships/oleObject" Target="../embeddings/oleObject442.bin"/><Relationship Id="rId15" Type="http://schemas.openxmlformats.org/officeDocument/2006/relationships/oleObject" Target="../embeddings/oleObject452.bin"/><Relationship Id="rId10" Type="http://schemas.openxmlformats.org/officeDocument/2006/relationships/oleObject" Target="../embeddings/oleObject447.bin"/><Relationship Id="rId4" Type="http://schemas.openxmlformats.org/officeDocument/2006/relationships/oleObject" Target="../embeddings/oleObject441.bin"/><Relationship Id="rId9" Type="http://schemas.openxmlformats.org/officeDocument/2006/relationships/oleObject" Target="../embeddings/oleObject446.bin"/><Relationship Id="rId14" Type="http://schemas.openxmlformats.org/officeDocument/2006/relationships/oleObject" Target="../embeddings/oleObject451.bin"/></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458.bin"/><Relationship Id="rId3" Type="http://schemas.openxmlformats.org/officeDocument/2006/relationships/oleObject" Target="../embeddings/oleObject453.bin"/><Relationship Id="rId7" Type="http://schemas.openxmlformats.org/officeDocument/2006/relationships/oleObject" Target="../embeddings/oleObject457.bin"/><Relationship Id="rId2" Type="http://schemas.openxmlformats.org/officeDocument/2006/relationships/slideLayout" Target="../slideLayouts/slideLayout7.xml"/><Relationship Id="rId1" Type="http://schemas.openxmlformats.org/officeDocument/2006/relationships/vmlDrawing" Target="../drawings/vmlDrawing102.vml"/><Relationship Id="rId6" Type="http://schemas.openxmlformats.org/officeDocument/2006/relationships/oleObject" Target="../embeddings/oleObject456.bin"/><Relationship Id="rId11" Type="http://schemas.openxmlformats.org/officeDocument/2006/relationships/oleObject" Target="../embeddings/oleObject461.bin"/><Relationship Id="rId5" Type="http://schemas.openxmlformats.org/officeDocument/2006/relationships/oleObject" Target="../embeddings/oleObject455.bin"/><Relationship Id="rId10" Type="http://schemas.openxmlformats.org/officeDocument/2006/relationships/oleObject" Target="../embeddings/oleObject460.bin"/><Relationship Id="rId4" Type="http://schemas.openxmlformats.org/officeDocument/2006/relationships/oleObject" Target="../embeddings/oleObject454.bin"/><Relationship Id="rId9" Type="http://schemas.openxmlformats.org/officeDocument/2006/relationships/oleObject" Target="../embeddings/oleObject459.bin"/></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467.bin"/><Relationship Id="rId3" Type="http://schemas.openxmlformats.org/officeDocument/2006/relationships/oleObject" Target="../embeddings/oleObject462.bin"/><Relationship Id="rId7" Type="http://schemas.openxmlformats.org/officeDocument/2006/relationships/oleObject" Target="../embeddings/oleObject466.bin"/><Relationship Id="rId2" Type="http://schemas.openxmlformats.org/officeDocument/2006/relationships/slideLayout" Target="../slideLayouts/slideLayout7.xml"/><Relationship Id="rId1" Type="http://schemas.openxmlformats.org/officeDocument/2006/relationships/vmlDrawing" Target="../drawings/vmlDrawing103.vml"/><Relationship Id="rId6" Type="http://schemas.openxmlformats.org/officeDocument/2006/relationships/oleObject" Target="../embeddings/oleObject465.bin"/><Relationship Id="rId5" Type="http://schemas.openxmlformats.org/officeDocument/2006/relationships/oleObject" Target="../embeddings/oleObject464.bin"/><Relationship Id="rId10" Type="http://schemas.openxmlformats.org/officeDocument/2006/relationships/oleObject" Target="../embeddings/oleObject469.bin"/><Relationship Id="rId4" Type="http://schemas.openxmlformats.org/officeDocument/2006/relationships/oleObject" Target="../embeddings/oleObject463.bin"/><Relationship Id="rId9" Type="http://schemas.openxmlformats.org/officeDocument/2006/relationships/oleObject" Target="../embeddings/oleObject468.bin"/></Relationships>
</file>

<file path=ppt/slides/_rels/slide135.xml.rels><?xml version="1.0" encoding="UTF-8" standalone="yes"?>
<Relationships xmlns="http://schemas.openxmlformats.org/package/2006/relationships"><Relationship Id="rId8" Type="http://schemas.openxmlformats.org/officeDocument/2006/relationships/oleObject" Target="../embeddings/oleObject475.bin"/><Relationship Id="rId3" Type="http://schemas.openxmlformats.org/officeDocument/2006/relationships/oleObject" Target="../embeddings/oleObject470.bin"/><Relationship Id="rId7" Type="http://schemas.openxmlformats.org/officeDocument/2006/relationships/oleObject" Target="../embeddings/oleObject474.bin"/><Relationship Id="rId2" Type="http://schemas.openxmlformats.org/officeDocument/2006/relationships/slideLayout" Target="../slideLayouts/slideLayout7.xml"/><Relationship Id="rId1" Type="http://schemas.openxmlformats.org/officeDocument/2006/relationships/vmlDrawing" Target="../drawings/vmlDrawing104.vml"/><Relationship Id="rId6" Type="http://schemas.openxmlformats.org/officeDocument/2006/relationships/oleObject" Target="../embeddings/oleObject473.bin"/><Relationship Id="rId5" Type="http://schemas.openxmlformats.org/officeDocument/2006/relationships/oleObject" Target="../embeddings/oleObject472.bin"/><Relationship Id="rId10" Type="http://schemas.openxmlformats.org/officeDocument/2006/relationships/oleObject" Target="../embeddings/oleObject477.bin"/><Relationship Id="rId4" Type="http://schemas.openxmlformats.org/officeDocument/2006/relationships/oleObject" Target="../embeddings/oleObject471.bin"/><Relationship Id="rId9" Type="http://schemas.openxmlformats.org/officeDocument/2006/relationships/oleObject" Target="../embeddings/oleObject476.bin"/></Relationships>
</file>

<file path=ppt/slides/_rels/slide136.xml.rels><?xml version="1.0" encoding="UTF-8" standalone="yes"?>
<Relationships xmlns="http://schemas.openxmlformats.org/package/2006/relationships"><Relationship Id="rId3" Type="http://schemas.openxmlformats.org/officeDocument/2006/relationships/hyperlink" Target="15-0%20&#25945;&#23398;&#22522;&#26412;&#35201;&#27714;.ppt" TargetMode="External"/><Relationship Id="rId2" Type="http://schemas.openxmlformats.org/officeDocument/2006/relationships/image" Target="../media/image390.jpeg"/><Relationship Id="rId1" Type="http://schemas.openxmlformats.org/officeDocument/2006/relationships/slideLayout" Target="../slideLayouts/slideLayout7.xml"/><Relationship Id="rId4" Type="http://schemas.openxmlformats.org/officeDocument/2006/relationships/image" Target="../media/image165.png"/></Relationships>
</file>

<file path=ppt/slides/_rels/slide137.xml.rels><?xml version="1.0" encoding="UTF-8" standalone="yes"?>
<Relationships xmlns="http://schemas.openxmlformats.org/package/2006/relationships"><Relationship Id="rId2" Type="http://schemas.openxmlformats.org/officeDocument/2006/relationships/image" Target="../media/image39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3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4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2.bin"/><Relationship Id="rId11" Type="http://schemas.openxmlformats.org/officeDocument/2006/relationships/oleObject" Target="../embeddings/oleObject67.bin"/><Relationship Id="rId5" Type="http://schemas.openxmlformats.org/officeDocument/2006/relationships/oleObject" Target="../embeddings/oleObject61.bin"/><Relationship Id="rId10" Type="http://schemas.openxmlformats.org/officeDocument/2006/relationships/oleObject" Target="../embeddings/oleObject66.bin"/><Relationship Id="rId4" Type="http://schemas.openxmlformats.org/officeDocument/2006/relationships/oleObject" Target="../embeddings/oleObject60.bin"/><Relationship Id="rId9" Type="http://schemas.openxmlformats.org/officeDocument/2006/relationships/oleObject" Target="../embeddings/oleObject6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oleObject" Target="../embeddings/oleObject70.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oleObject" Target="../embeddings/oleObject71.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73.bin"/><Relationship Id="rId5" Type="http://schemas.openxmlformats.org/officeDocument/2006/relationships/image" Target="../media/image69.png"/><Relationship Id="rId4" Type="http://schemas.openxmlformats.org/officeDocument/2006/relationships/oleObject" Target="../embeddings/oleObject72.bin"/></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oleObject" Target="../embeddings/oleObject76.bin"/></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82.bin"/><Relationship Id="rId5" Type="http://schemas.openxmlformats.org/officeDocument/2006/relationships/oleObject" Target="../embeddings/oleObject81.bin"/><Relationship Id="rId10" Type="http://schemas.openxmlformats.org/officeDocument/2006/relationships/oleObject" Target="../embeddings/oleObject86.bin"/><Relationship Id="rId4" Type="http://schemas.openxmlformats.org/officeDocument/2006/relationships/oleObject" Target="../embeddings/oleObject80.bin"/><Relationship Id="rId9" Type="http://schemas.openxmlformats.org/officeDocument/2006/relationships/oleObject" Target="../embeddings/oleObject85.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90.bin"/><Relationship Id="rId11" Type="http://schemas.openxmlformats.org/officeDocument/2006/relationships/oleObject" Target="../embeddings/oleObject95.bin"/><Relationship Id="rId5" Type="http://schemas.openxmlformats.org/officeDocument/2006/relationships/oleObject" Target="../embeddings/oleObject89.bin"/><Relationship Id="rId10" Type="http://schemas.openxmlformats.org/officeDocument/2006/relationships/oleObject" Target="../embeddings/oleObject94.bin"/><Relationship Id="rId4" Type="http://schemas.openxmlformats.org/officeDocument/2006/relationships/oleObject" Target="../embeddings/oleObject88.bin"/><Relationship Id="rId9" Type="http://schemas.openxmlformats.org/officeDocument/2006/relationships/oleObject" Target="../embeddings/oleObject93.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oleObject" Target="../embeddings/oleObject100.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2.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03.bin"/><Relationship Id="rId5" Type="http://schemas.openxmlformats.org/officeDocument/2006/relationships/oleObject" Target="../embeddings/oleObject102.bin"/><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4.bin"/><Relationship Id="rId7"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35.v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oleObject" Target="../embeddings/oleObject118.bin"/><Relationship Id="rId3" Type="http://schemas.openxmlformats.org/officeDocument/2006/relationships/oleObject" Target="../embeddings/oleObject108.bin"/><Relationship Id="rId7" Type="http://schemas.openxmlformats.org/officeDocument/2006/relationships/oleObject" Target="../embeddings/oleObject112.bin"/><Relationship Id="rId12"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11.bin"/><Relationship Id="rId11" Type="http://schemas.openxmlformats.org/officeDocument/2006/relationships/oleObject" Target="../embeddings/oleObject116.bin"/><Relationship Id="rId5" Type="http://schemas.openxmlformats.org/officeDocument/2006/relationships/oleObject" Target="../embeddings/oleObject110.bin"/><Relationship Id="rId15" Type="http://schemas.openxmlformats.org/officeDocument/2006/relationships/oleObject" Target="../embeddings/oleObject120.bin"/><Relationship Id="rId10" Type="http://schemas.openxmlformats.org/officeDocument/2006/relationships/oleObject" Target="../embeddings/oleObject115.bin"/><Relationship Id="rId4" Type="http://schemas.openxmlformats.org/officeDocument/2006/relationships/oleObject" Target="../embeddings/oleObject109.bin"/><Relationship Id="rId9" Type="http://schemas.openxmlformats.org/officeDocument/2006/relationships/oleObject" Target="../embeddings/oleObject114.bin"/><Relationship Id="rId14" Type="http://schemas.openxmlformats.org/officeDocument/2006/relationships/oleObject" Target="../embeddings/oleObject119.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oleObject" Target="../embeddings/oleObject130.bin"/><Relationship Id="rId3" Type="http://schemas.openxmlformats.org/officeDocument/2006/relationships/image" Target="../media/image69.png"/><Relationship Id="rId7" Type="http://schemas.openxmlformats.org/officeDocument/2006/relationships/oleObject" Target="../embeddings/oleObject124.bin"/><Relationship Id="rId12"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23.bin"/><Relationship Id="rId11" Type="http://schemas.openxmlformats.org/officeDocument/2006/relationships/oleObject" Target="../embeddings/oleObject128.bin"/><Relationship Id="rId5" Type="http://schemas.openxmlformats.org/officeDocument/2006/relationships/oleObject" Target="../embeddings/oleObject122.bin"/><Relationship Id="rId15" Type="http://schemas.openxmlformats.org/officeDocument/2006/relationships/oleObject" Target="../embeddings/oleObject132.bin"/><Relationship Id="rId10" Type="http://schemas.openxmlformats.org/officeDocument/2006/relationships/oleObject" Target="../embeddings/oleObject127.bin"/><Relationship Id="rId4" Type="http://schemas.openxmlformats.org/officeDocument/2006/relationships/oleObject" Target="../embeddings/oleObject121.bin"/><Relationship Id="rId9" Type="http://schemas.openxmlformats.org/officeDocument/2006/relationships/oleObject" Target="../embeddings/oleObject126.bin"/><Relationship Id="rId14" Type="http://schemas.openxmlformats.org/officeDocument/2006/relationships/oleObject" Target="../embeddings/oleObject131.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oleObject" Target="../embeddings/oleObject142.bin"/><Relationship Id="rId3" Type="http://schemas.openxmlformats.org/officeDocument/2006/relationships/image" Target="../media/image69.png"/><Relationship Id="rId7" Type="http://schemas.openxmlformats.org/officeDocument/2006/relationships/oleObject" Target="../embeddings/oleObject136.bin"/><Relationship Id="rId12"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35.bin"/><Relationship Id="rId11" Type="http://schemas.openxmlformats.org/officeDocument/2006/relationships/oleObject" Target="../embeddings/oleObject140.bin"/><Relationship Id="rId5" Type="http://schemas.openxmlformats.org/officeDocument/2006/relationships/oleObject" Target="../embeddings/oleObject134.bin"/><Relationship Id="rId10" Type="http://schemas.openxmlformats.org/officeDocument/2006/relationships/oleObject" Target="../embeddings/oleObject139.bin"/><Relationship Id="rId4" Type="http://schemas.openxmlformats.org/officeDocument/2006/relationships/oleObject" Target="../embeddings/oleObject133.bin"/><Relationship Id="rId9" Type="http://schemas.openxmlformats.org/officeDocument/2006/relationships/oleObject" Target="../embeddings/oleObject138.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oleObject" Target="../embeddings/oleObject153.bin"/><Relationship Id="rId3" Type="http://schemas.openxmlformats.org/officeDocument/2006/relationships/oleObject" Target="../embeddings/oleObject143.bin"/><Relationship Id="rId7" Type="http://schemas.openxmlformats.org/officeDocument/2006/relationships/oleObject" Target="../embeddings/oleObject147.bin"/><Relationship Id="rId12"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46.bin"/><Relationship Id="rId11" Type="http://schemas.openxmlformats.org/officeDocument/2006/relationships/oleObject" Target="../embeddings/oleObject151.bin"/><Relationship Id="rId5" Type="http://schemas.openxmlformats.org/officeDocument/2006/relationships/oleObject" Target="../embeddings/oleObject145.bin"/><Relationship Id="rId10" Type="http://schemas.openxmlformats.org/officeDocument/2006/relationships/oleObject" Target="../embeddings/oleObject150.bin"/><Relationship Id="rId4" Type="http://schemas.openxmlformats.org/officeDocument/2006/relationships/oleObject" Target="../embeddings/oleObject144.bin"/><Relationship Id="rId9" Type="http://schemas.openxmlformats.org/officeDocument/2006/relationships/oleObject" Target="../embeddings/oleObject149.bin"/><Relationship Id="rId14" Type="http://schemas.openxmlformats.org/officeDocument/2006/relationships/oleObject" Target="../embeddings/oleObject154.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5.bin"/><Relationship Id="rId7"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58.bin"/><Relationship Id="rId5" Type="http://schemas.openxmlformats.org/officeDocument/2006/relationships/oleObject" Target="../embeddings/oleObject157.bin"/><Relationship Id="rId4" Type="http://schemas.openxmlformats.org/officeDocument/2006/relationships/oleObject" Target="../embeddings/oleObject156.bin"/></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62.bin"/><Relationship Id="rId5" Type="http://schemas.openxmlformats.org/officeDocument/2006/relationships/oleObject" Target="../embeddings/oleObject161.bin"/><Relationship Id="rId4" Type="http://schemas.openxmlformats.org/officeDocument/2006/relationships/oleObject" Target="../embeddings/oleObject160.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11.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67.bin"/><Relationship Id="rId13" Type="http://schemas.openxmlformats.org/officeDocument/2006/relationships/oleObject" Target="../embeddings/oleObject172.bin"/><Relationship Id="rId3" Type="http://schemas.openxmlformats.org/officeDocument/2006/relationships/image" Target="../media/image69.png"/><Relationship Id="rId7" Type="http://schemas.openxmlformats.org/officeDocument/2006/relationships/oleObject" Target="../embeddings/oleObject166.bin"/><Relationship Id="rId12" Type="http://schemas.openxmlformats.org/officeDocument/2006/relationships/oleObject" Target="../embeddings/oleObject171.bin"/><Relationship Id="rId17" Type="http://schemas.openxmlformats.org/officeDocument/2006/relationships/oleObject" Target="../embeddings/oleObject176.bin"/><Relationship Id="rId2" Type="http://schemas.openxmlformats.org/officeDocument/2006/relationships/slideLayout" Target="../slideLayouts/slideLayout7.xml"/><Relationship Id="rId16" Type="http://schemas.openxmlformats.org/officeDocument/2006/relationships/oleObject" Target="../embeddings/oleObject175.bin"/><Relationship Id="rId1" Type="http://schemas.openxmlformats.org/officeDocument/2006/relationships/vmlDrawing" Target="../drawings/vmlDrawing42.vml"/><Relationship Id="rId6" Type="http://schemas.openxmlformats.org/officeDocument/2006/relationships/oleObject" Target="../embeddings/oleObject165.bin"/><Relationship Id="rId11" Type="http://schemas.openxmlformats.org/officeDocument/2006/relationships/oleObject" Target="../embeddings/oleObject170.bin"/><Relationship Id="rId5" Type="http://schemas.openxmlformats.org/officeDocument/2006/relationships/oleObject" Target="../embeddings/oleObject164.bin"/><Relationship Id="rId15" Type="http://schemas.openxmlformats.org/officeDocument/2006/relationships/oleObject" Target="../embeddings/oleObject174.bin"/><Relationship Id="rId10" Type="http://schemas.openxmlformats.org/officeDocument/2006/relationships/oleObject" Target="../embeddings/oleObject169.bin"/><Relationship Id="rId4" Type="http://schemas.openxmlformats.org/officeDocument/2006/relationships/oleObject" Target="../embeddings/oleObject163.bin"/><Relationship Id="rId9" Type="http://schemas.openxmlformats.org/officeDocument/2006/relationships/oleObject" Target="../embeddings/oleObject168.bin"/><Relationship Id="rId14" Type="http://schemas.openxmlformats.org/officeDocument/2006/relationships/oleObject" Target="../embeddings/oleObject173.bin"/></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oleObject" Target="../embeddings/oleObject178.bin"/><Relationship Id="rId4" Type="http://schemas.openxmlformats.org/officeDocument/2006/relationships/oleObject" Target="../embeddings/oleObject177.bin"/></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81.bin"/><Relationship Id="rId5" Type="http://schemas.openxmlformats.org/officeDocument/2006/relationships/oleObject" Target="../embeddings/oleObject180.bin"/><Relationship Id="rId4" Type="http://schemas.openxmlformats.org/officeDocument/2006/relationships/oleObject" Target="../embeddings/oleObject179.bin"/></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45.vml"/><Relationship Id="rId5" Type="http://schemas.openxmlformats.org/officeDocument/2006/relationships/oleObject" Target="../embeddings/oleObject184.bin"/><Relationship Id="rId4" Type="http://schemas.openxmlformats.org/officeDocument/2006/relationships/oleObject" Target="../embeddings/oleObject183.bin"/></Relationships>
</file>

<file path=ppt/slides/_rels/slide55.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oleObject" Target="../embeddings/oleObject185.bin"/><Relationship Id="rId7" Type="http://schemas.openxmlformats.org/officeDocument/2006/relationships/hyperlink" Target="15-0%20&#25945;&#23398;&#22522;&#26412;&#35201;&#27714;.ppt" TargetMode="External"/><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188.bin"/><Relationship Id="rId5" Type="http://schemas.openxmlformats.org/officeDocument/2006/relationships/oleObject" Target="../embeddings/oleObject187.bin"/><Relationship Id="rId4" Type="http://schemas.openxmlformats.org/officeDocument/2006/relationships/oleObject" Target="../embeddings/oleObject18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1.xml"/><Relationship Id="rId1" Type="http://schemas.openxmlformats.org/officeDocument/2006/relationships/vmlDrawing" Target="../drawings/vmlDrawing47.vml"/><Relationship Id="rId4" Type="http://schemas.openxmlformats.org/officeDocument/2006/relationships/oleObject" Target="../embeddings/oleObject189.bin"/></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192.bin"/><Relationship Id="rId5" Type="http://schemas.openxmlformats.org/officeDocument/2006/relationships/oleObject" Target="../embeddings/oleObject191.bin"/><Relationship Id="rId4" Type="http://schemas.openxmlformats.org/officeDocument/2006/relationships/oleObject" Target="../embeddings/oleObject190.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oleObject" Target="../embeddings/oleObject19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199.bin"/><Relationship Id="rId5" Type="http://schemas.openxmlformats.org/officeDocument/2006/relationships/oleObject" Target="../embeddings/oleObject198.bin"/><Relationship Id="rId4" Type="http://schemas.openxmlformats.org/officeDocument/2006/relationships/oleObject" Target="../embeddings/oleObject197.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oleObject" Target="../embeddings/oleObject200.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52.v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oleObject" Target="../embeddings/oleObject202.bin"/><Relationship Id="rId7"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205.bin"/><Relationship Id="rId5" Type="http://schemas.openxmlformats.org/officeDocument/2006/relationships/oleObject" Target="../embeddings/oleObject204.bin"/><Relationship Id="rId10" Type="http://schemas.openxmlformats.org/officeDocument/2006/relationships/oleObject" Target="../embeddings/oleObject208.bin"/><Relationship Id="rId4" Type="http://schemas.openxmlformats.org/officeDocument/2006/relationships/oleObject" Target="../embeddings/oleObject203.bin"/><Relationship Id="rId9" Type="http://schemas.openxmlformats.org/officeDocument/2006/relationships/oleObject" Target="../embeddings/oleObject207.bin"/></Relationships>
</file>

<file path=ppt/slides/_rels/slide67.xml.rels><?xml version="1.0" encoding="UTF-8" standalone="yes"?>
<Relationships xmlns="http://schemas.openxmlformats.org/package/2006/relationships"><Relationship Id="rId2" Type="http://schemas.openxmlformats.org/officeDocument/2006/relationships/image" Target="../media/image185.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54.vml"/><Relationship Id="rId5" Type="http://schemas.openxmlformats.org/officeDocument/2006/relationships/oleObject" Target="../embeddings/oleObject211.bin"/><Relationship Id="rId4" Type="http://schemas.openxmlformats.org/officeDocument/2006/relationships/oleObject" Target="../embeddings/oleObject210.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15.bin"/><Relationship Id="rId5" Type="http://schemas.openxmlformats.org/officeDocument/2006/relationships/oleObject" Target="../embeddings/oleObject214.bin"/><Relationship Id="rId4" Type="http://schemas.openxmlformats.org/officeDocument/2006/relationships/oleObject" Target="../embeddings/oleObject213.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oleObject" Target="../embeddings/oleObject216.bin"/><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219.bin"/><Relationship Id="rId5" Type="http://schemas.openxmlformats.org/officeDocument/2006/relationships/oleObject" Target="../embeddings/oleObject218.bin"/><Relationship Id="rId4" Type="http://schemas.openxmlformats.org/officeDocument/2006/relationships/oleObject" Target="../embeddings/oleObject217.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oleObject" Target="../embeddings/oleObject222.bin"/><Relationship Id="rId7"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225.bin"/><Relationship Id="rId5" Type="http://schemas.openxmlformats.org/officeDocument/2006/relationships/oleObject" Target="../embeddings/oleObject224.bin"/><Relationship Id="rId4" Type="http://schemas.openxmlformats.org/officeDocument/2006/relationships/oleObject" Target="../embeddings/oleObject223.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oleObject" Target="../embeddings/oleObject228.bin"/><Relationship Id="rId7" Type="http://schemas.openxmlformats.org/officeDocument/2006/relationships/oleObject" Target="../embeddings/oleObject232.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231.bin"/><Relationship Id="rId5" Type="http://schemas.openxmlformats.org/officeDocument/2006/relationships/oleObject" Target="../embeddings/oleObject230.bin"/><Relationship Id="rId4" Type="http://schemas.openxmlformats.org/officeDocument/2006/relationships/oleObject" Target="../embeddings/oleObject229.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hyperlink" Target="15-0%20&#25945;&#23398;&#22522;&#26412;&#35201;&#27714;.ppt"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6.vml"/></Relationships>
</file>

<file path=ppt/slides/_rels/slide80.xml.rels><?xml version="1.0" encoding="UTF-8" standalone="yes"?>
<Relationships xmlns="http://schemas.openxmlformats.org/package/2006/relationships"><Relationship Id="rId3" Type="http://schemas.openxmlformats.org/officeDocument/2006/relationships/image" Target="../media/image210.jpeg"/><Relationship Id="rId2" Type="http://schemas.openxmlformats.org/officeDocument/2006/relationships/image" Target="../media/image209.jpeg"/><Relationship Id="rId1" Type="http://schemas.openxmlformats.org/officeDocument/2006/relationships/slideLayout" Target="../slideLayouts/slideLayout7.xml"/><Relationship Id="rId4" Type="http://schemas.openxmlformats.org/officeDocument/2006/relationships/image" Target="../media/image211.jpe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59.v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239.bin"/><Relationship Id="rId3" Type="http://schemas.openxmlformats.org/officeDocument/2006/relationships/oleObject" Target="../embeddings/oleObject235.bin"/><Relationship Id="rId7"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oleObject" Target="../embeddings/oleObject237.bin"/><Relationship Id="rId5" Type="http://schemas.openxmlformats.org/officeDocument/2006/relationships/oleObject" Target="../embeddings/oleObject236.bin"/><Relationship Id="rId4" Type="http://schemas.openxmlformats.org/officeDocument/2006/relationships/image" Target="../media/image69.png"/></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7.xml"/><Relationship Id="rId1" Type="http://schemas.openxmlformats.org/officeDocument/2006/relationships/vmlDrawing" Target="../drawings/vmlDrawing61.vml"/><Relationship Id="rId5" Type="http://schemas.openxmlformats.org/officeDocument/2006/relationships/oleObject" Target="../embeddings/oleObject242.bin"/><Relationship Id="rId4" Type="http://schemas.openxmlformats.org/officeDocument/2006/relationships/oleObject" Target="../embeddings/oleObject241.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246.bin"/><Relationship Id="rId5" Type="http://schemas.openxmlformats.org/officeDocument/2006/relationships/oleObject" Target="../embeddings/oleObject245.bin"/><Relationship Id="rId4" Type="http://schemas.openxmlformats.org/officeDocument/2006/relationships/oleObject" Target="../embeddings/oleObject244.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252.bin"/><Relationship Id="rId3" Type="http://schemas.openxmlformats.org/officeDocument/2006/relationships/oleObject" Target="../embeddings/oleObject247.bin"/><Relationship Id="rId7" Type="http://schemas.openxmlformats.org/officeDocument/2006/relationships/oleObject" Target="../embeddings/oleObject251.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250.bin"/><Relationship Id="rId5" Type="http://schemas.openxmlformats.org/officeDocument/2006/relationships/oleObject" Target="../embeddings/oleObject249.bin"/><Relationship Id="rId4" Type="http://schemas.openxmlformats.org/officeDocument/2006/relationships/oleObject" Target="../embeddings/oleObject248.bin"/><Relationship Id="rId9" Type="http://schemas.openxmlformats.org/officeDocument/2006/relationships/oleObject" Target="../embeddings/oleObject253.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259.bin"/><Relationship Id="rId3" Type="http://schemas.openxmlformats.org/officeDocument/2006/relationships/oleObject" Target="../embeddings/oleObject254.bin"/><Relationship Id="rId7" Type="http://schemas.openxmlformats.org/officeDocument/2006/relationships/oleObject" Target="../embeddings/oleObject258.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oleObject" Target="../embeddings/oleObject257.bin"/><Relationship Id="rId5" Type="http://schemas.openxmlformats.org/officeDocument/2006/relationships/oleObject" Target="../embeddings/oleObject256.bin"/><Relationship Id="rId10" Type="http://schemas.openxmlformats.org/officeDocument/2006/relationships/oleObject" Target="../embeddings/oleObject261.bin"/><Relationship Id="rId4" Type="http://schemas.openxmlformats.org/officeDocument/2006/relationships/oleObject" Target="../embeddings/oleObject255.bin"/><Relationship Id="rId9" Type="http://schemas.openxmlformats.org/officeDocument/2006/relationships/oleObject" Target="../embeddings/oleObject260.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265.bin"/><Relationship Id="rId5" Type="http://schemas.openxmlformats.org/officeDocument/2006/relationships/oleObject" Target="../embeddings/oleObject264.bin"/><Relationship Id="rId4" Type="http://schemas.openxmlformats.org/officeDocument/2006/relationships/oleObject" Target="../embeddings/oleObject263.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66.bin"/><Relationship Id="rId7" Type="http://schemas.openxmlformats.org/officeDocument/2006/relationships/image" Target="../media/image246.png"/><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269.bin"/><Relationship Id="rId5" Type="http://schemas.openxmlformats.org/officeDocument/2006/relationships/oleObject" Target="../embeddings/oleObject268.bin"/><Relationship Id="rId4" Type="http://schemas.openxmlformats.org/officeDocument/2006/relationships/oleObject" Target="../embeddings/oleObject267.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70.bin"/><Relationship Id="rId2" Type="http://schemas.openxmlformats.org/officeDocument/2006/relationships/slideLayout" Target="../slideLayouts/slideLayout7.xml"/><Relationship Id="rId1" Type="http://schemas.openxmlformats.org/officeDocument/2006/relationships/vmlDrawing" Target="../drawings/vmlDrawing67.v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71.bin"/><Relationship Id="rId2" Type="http://schemas.openxmlformats.org/officeDocument/2006/relationships/slideLayout" Target="../slideLayouts/slideLayout7.xml"/><Relationship Id="rId1" Type="http://schemas.openxmlformats.org/officeDocument/2006/relationships/vmlDrawing" Target="../drawings/vmlDrawing68.vml"/></Relationships>
</file>

<file path=ppt/slides/_rels/slide9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hyperlink" Target="15-0%20&#25945;&#23398;&#22522;&#26412;&#35201;&#27714;.ppt" TargetMode="Externa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276.bin"/><Relationship Id="rId3" Type="http://schemas.openxmlformats.org/officeDocument/2006/relationships/oleObject" Target="../embeddings/oleObject272.bin"/><Relationship Id="rId7" Type="http://schemas.openxmlformats.org/officeDocument/2006/relationships/oleObject" Target="../embeddings/oleObject275.bin"/><Relationship Id="rId12" Type="http://schemas.openxmlformats.org/officeDocument/2006/relationships/oleObject" Target="../embeddings/oleObject280.bin"/><Relationship Id="rId2" Type="http://schemas.openxmlformats.org/officeDocument/2006/relationships/slideLayout" Target="../slideLayouts/slideLayout1.xml"/><Relationship Id="rId1" Type="http://schemas.openxmlformats.org/officeDocument/2006/relationships/vmlDrawing" Target="../drawings/vmlDrawing69.vml"/><Relationship Id="rId6" Type="http://schemas.openxmlformats.org/officeDocument/2006/relationships/oleObject" Target="../embeddings/oleObject274.bin"/><Relationship Id="rId11" Type="http://schemas.openxmlformats.org/officeDocument/2006/relationships/oleObject" Target="../embeddings/oleObject279.bin"/><Relationship Id="rId5" Type="http://schemas.openxmlformats.org/officeDocument/2006/relationships/image" Target="../media/image69.png"/><Relationship Id="rId10" Type="http://schemas.openxmlformats.org/officeDocument/2006/relationships/oleObject" Target="../embeddings/oleObject278.bin"/><Relationship Id="rId4" Type="http://schemas.openxmlformats.org/officeDocument/2006/relationships/oleObject" Target="../embeddings/oleObject273.bin"/><Relationship Id="rId9" Type="http://schemas.openxmlformats.org/officeDocument/2006/relationships/oleObject" Target="../embeddings/oleObject277.bin"/></Relationships>
</file>

<file path=ppt/slides/_rels/slide96.xml.rels><?xml version="1.0" encoding="UTF-8" standalone="yes"?>
<Relationships xmlns="http://schemas.openxmlformats.org/package/2006/relationships"><Relationship Id="rId3" Type="http://schemas.openxmlformats.org/officeDocument/2006/relationships/image" Target="../media/image255.jpeg"/><Relationship Id="rId2" Type="http://schemas.openxmlformats.org/officeDocument/2006/relationships/hyperlink" Target="http://image.baidu.com/i?ct=503316480&amp;z=536217301&amp;tn=baiduimagedetail&amp;word=&#28023;&#26862;&#20271;&amp;in=3"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5.xml"/><Relationship Id="rId1" Type="http://schemas.openxmlformats.org/officeDocument/2006/relationships/vmlDrawing" Target="../drawings/vmlDrawing70.vml"/><Relationship Id="rId4" Type="http://schemas.openxmlformats.org/officeDocument/2006/relationships/image" Target="../media/image69.png"/></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86.bin"/><Relationship Id="rId13" Type="http://schemas.openxmlformats.org/officeDocument/2006/relationships/oleObject" Target="../embeddings/oleObject291.bin"/><Relationship Id="rId3" Type="http://schemas.openxmlformats.org/officeDocument/2006/relationships/oleObject" Target="../embeddings/oleObject281.bin"/><Relationship Id="rId7" Type="http://schemas.openxmlformats.org/officeDocument/2006/relationships/oleObject" Target="../embeddings/oleObject285.bin"/><Relationship Id="rId12" Type="http://schemas.openxmlformats.org/officeDocument/2006/relationships/oleObject" Target="../embeddings/oleObject290.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284.bin"/><Relationship Id="rId11" Type="http://schemas.openxmlformats.org/officeDocument/2006/relationships/oleObject" Target="../embeddings/oleObject289.bin"/><Relationship Id="rId5" Type="http://schemas.openxmlformats.org/officeDocument/2006/relationships/oleObject" Target="../embeddings/oleObject283.bin"/><Relationship Id="rId10" Type="http://schemas.openxmlformats.org/officeDocument/2006/relationships/oleObject" Target="../embeddings/oleObject288.bin"/><Relationship Id="rId4" Type="http://schemas.openxmlformats.org/officeDocument/2006/relationships/oleObject" Target="../embeddings/oleObject282.bin"/><Relationship Id="rId9" Type="http://schemas.openxmlformats.org/officeDocument/2006/relationships/oleObject" Target="../embeddings/oleObject287.bin"/><Relationship Id="rId14" Type="http://schemas.openxmlformats.org/officeDocument/2006/relationships/oleObject" Target="../embeddings/oleObject292.bin"/></Relationships>
</file>

<file path=ppt/slides/_rels/slide99.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oleObject" Target="../embeddings/oleObject296.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oleObject" Target="../embeddings/oleObject295.bin"/><Relationship Id="rId5" Type="http://schemas.openxmlformats.org/officeDocument/2006/relationships/oleObject" Target="../embeddings/oleObject294.bin"/><Relationship Id="rId4" Type="http://schemas.openxmlformats.org/officeDocument/2006/relationships/oleObject" Target="../embeddings/oleObject29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2E77628C-A2D6-4253-8FBB-CB380E9FF34E}" type="slidenum">
              <a:rPr lang="en-US" altLang="zh-CN"/>
              <a:pPr/>
              <a:t>1</a:t>
            </a:fld>
            <a:endParaRPr lang="en-US" altLang="zh-CN"/>
          </a:p>
        </p:txBody>
      </p:sp>
      <p:sp>
        <p:nvSpPr>
          <p:cNvPr id="2052" name="Rectangle 4"/>
          <p:cNvSpPr>
            <a:spLocks noChangeArrowheads="1"/>
          </p:cNvSpPr>
          <p:nvPr/>
        </p:nvSpPr>
        <p:spPr bwMode="auto">
          <a:xfrm>
            <a:off x="914400" y="1447800"/>
            <a:ext cx="7620000" cy="35972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b="1">
                <a:latin typeface="宋体" charset="-122"/>
              </a:rPr>
              <a:t>    </a:t>
            </a:r>
            <a:r>
              <a:rPr lang="zh-CN" altLang="en-US" sz="3200" b="1">
                <a:latin typeface="宋体" charset="-122"/>
              </a:rPr>
              <a:t>量子概念是 </a:t>
            </a:r>
            <a:r>
              <a:rPr lang="en-US" altLang="zh-CN" sz="3200" b="1">
                <a:latin typeface="宋体" charset="-122"/>
              </a:rPr>
              <a:t>1900 </a:t>
            </a:r>
            <a:r>
              <a:rPr lang="zh-CN" altLang="en-US" sz="3200" b="1">
                <a:latin typeface="宋体" charset="-122"/>
              </a:rPr>
              <a:t>年普朗克首先提出，距今已有 </a:t>
            </a:r>
            <a:r>
              <a:rPr lang="en-US" altLang="zh-CN" sz="3200">
                <a:latin typeface="Times New Roman" pitchFamily="18" charset="0"/>
              </a:rPr>
              <a:t>100 </a:t>
            </a:r>
            <a:r>
              <a:rPr lang="zh-CN" altLang="en-US" sz="3200" b="1">
                <a:latin typeface="宋体" charset="-122"/>
              </a:rPr>
              <a:t>多年的历史</a:t>
            </a:r>
            <a:r>
              <a:rPr lang="en-US" altLang="zh-CN" sz="3200" b="1">
                <a:latin typeface="Times New Roman" pitchFamily="18" charset="0"/>
              </a:rPr>
              <a:t>.  </a:t>
            </a:r>
            <a:r>
              <a:rPr lang="zh-CN" altLang="en-US" sz="3200" b="1">
                <a:latin typeface="宋体" charset="-122"/>
              </a:rPr>
              <a:t>其间，经过爱因斯坦、玻尔、德布罗意、玻恩、海森伯、薛定谔、狄拉克等许多物理大师的创新努力，到 </a:t>
            </a:r>
            <a:r>
              <a:rPr lang="en-US" altLang="zh-CN" sz="3200" b="1">
                <a:latin typeface="宋体" charset="-122"/>
              </a:rPr>
              <a:t>20 </a:t>
            </a:r>
            <a:r>
              <a:rPr lang="zh-CN" altLang="en-US" sz="3200" b="1">
                <a:latin typeface="宋体" charset="-122"/>
              </a:rPr>
              <a:t>世纪 </a:t>
            </a:r>
            <a:r>
              <a:rPr lang="en-US" altLang="zh-CN" sz="3200" b="1">
                <a:latin typeface="宋体" charset="-122"/>
              </a:rPr>
              <a:t>30 </a:t>
            </a:r>
            <a:r>
              <a:rPr lang="zh-CN" altLang="en-US" sz="3200" b="1">
                <a:latin typeface="宋体" charset="-122"/>
              </a:rPr>
              <a:t>年代，就建立了一套完整的量子力学理论</a:t>
            </a:r>
            <a:r>
              <a:rPr lang="en-US" altLang="zh-CN" sz="3200" b="1">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outVertical)">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8D85043C-7A50-46DA-B27A-366E90DEAE1C}" type="slidenum">
              <a:rPr lang="en-US" altLang="zh-CN"/>
              <a:pPr/>
              <a:t>10</a:t>
            </a:fld>
            <a:endParaRPr lang="en-US" altLang="zh-CN"/>
          </a:p>
        </p:txBody>
      </p:sp>
    </p:spTree>
    <p:controls>
      <p:control spid="21508" name="ShockwaveFlash1" r:id="rId2" imgW="1828571" imgH="1828571"/>
    </p:controls>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E3D755C6-D288-4F68-8B4A-E8DDBE0ADD1A}" type="slidenum">
              <a:rPr lang="en-US" altLang="zh-CN"/>
              <a:pPr/>
              <a:t>100</a:t>
            </a:fld>
            <a:endParaRPr lang="en-US" altLang="zh-CN"/>
          </a:p>
        </p:txBody>
      </p:sp>
      <p:sp>
        <p:nvSpPr>
          <p:cNvPr id="8194" name="Rectangle 2"/>
          <p:cNvSpPr>
            <a:spLocks noChangeArrowheads="1"/>
          </p:cNvSpPr>
          <p:nvPr/>
        </p:nvSpPr>
        <p:spPr bwMode="auto">
          <a:xfrm>
            <a:off x="609600" y="3536950"/>
            <a:ext cx="8153400" cy="12604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b="1">
                <a:solidFill>
                  <a:srgbClr val="CC0000"/>
                </a:solidFill>
                <a:latin typeface="Times New Roman" pitchFamily="18" charset="0"/>
              </a:rPr>
              <a:t>        </a:t>
            </a:r>
            <a:r>
              <a:rPr lang="en-US" altLang="zh-CN" sz="3200" b="1">
                <a:solidFill>
                  <a:srgbClr val="CC0000"/>
                </a:solidFill>
                <a:latin typeface="宋体" charset="-122"/>
              </a:rPr>
              <a:t>(</a:t>
            </a:r>
            <a:r>
              <a:rPr lang="en-US" altLang="zh-CN" sz="3200" b="1">
                <a:solidFill>
                  <a:srgbClr val="CC0000"/>
                </a:solidFill>
                <a:latin typeface="Times New Roman" pitchFamily="18" charset="0"/>
              </a:rPr>
              <a:t>2</a:t>
            </a:r>
            <a:r>
              <a:rPr lang="en-US" altLang="zh-CN" sz="3200" b="1">
                <a:solidFill>
                  <a:srgbClr val="CC0000"/>
                </a:solidFill>
                <a:latin typeface="宋体" charset="-122"/>
              </a:rPr>
              <a:t>)</a:t>
            </a:r>
            <a:r>
              <a:rPr lang="zh-CN" altLang="en-US" sz="3200" b="1">
                <a:latin typeface="Times New Roman" pitchFamily="18" charset="0"/>
              </a:rPr>
              <a:t>不确定的根源是“</a:t>
            </a:r>
            <a:r>
              <a:rPr lang="zh-CN" altLang="en-US" sz="3200" b="1">
                <a:solidFill>
                  <a:srgbClr val="CC0000"/>
                </a:solidFill>
                <a:latin typeface="Times New Roman" pitchFamily="18" charset="0"/>
              </a:rPr>
              <a:t>波粒二象性</a:t>
            </a:r>
            <a:r>
              <a:rPr lang="zh-CN" altLang="en-US" sz="3200" b="1">
                <a:latin typeface="Times New Roman" pitchFamily="18" charset="0"/>
              </a:rPr>
              <a:t>”这是微观粒子的根本属性 </a:t>
            </a:r>
            <a:r>
              <a:rPr lang="en-US" altLang="zh-CN" sz="3200" b="1">
                <a:latin typeface="Times New Roman" pitchFamily="18" charset="0"/>
              </a:rPr>
              <a:t>.</a:t>
            </a:r>
          </a:p>
        </p:txBody>
      </p:sp>
      <p:grpSp>
        <p:nvGrpSpPr>
          <p:cNvPr id="2" name="Group 13"/>
          <p:cNvGrpSpPr>
            <a:grpSpLocks/>
          </p:cNvGrpSpPr>
          <p:nvPr/>
        </p:nvGrpSpPr>
        <p:grpSpPr bwMode="auto">
          <a:xfrm>
            <a:off x="533400" y="4800600"/>
            <a:ext cx="8229600" cy="1260475"/>
            <a:chOff x="336" y="3024"/>
            <a:chExt cx="5184" cy="794"/>
          </a:xfrm>
        </p:grpSpPr>
        <p:sp>
          <p:nvSpPr>
            <p:cNvPr id="8196" name="Text Box 4"/>
            <p:cNvSpPr txBox="1">
              <a:spLocks noChangeArrowheads="1"/>
            </p:cNvSpPr>
            <p:nvPr/>
          </p:nvSpPr>
          <p:spPr bwMode="auto">
            <a:xfrm>
              <a:off x="336" y="3024"/>
              <a:ext cx="5184" cy="794"/>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solidFill>
                    <a:srgbClr val="CC0000"/>
                  </a:solidFill>
                  <a:latin typeface="Times New Roman" pitchFamily="18" charset="0"/>
                </a:rPr>
                <a:t>        </a:t>
              </a:r>
              <a:r>
                <a:rPr lang="en-US" altLang="zh-CN" sz="3200" b="1">
                  <a:solidFill>
                    <a:srgbClr val="CC0000"/>
                  </a:solidFill>
                  <a:latin typeface="宋体" charset="-122"/>
                </a:rPr>
                <a:t>(</a:t>
              </a:r>
              <a:r>
                <a:rPr lang="en-US" altLang="zh-CN" sz="3200" b="1">
                  <a:solidFill>
                    <a:srgbClr val="CC0000"/>
                  </a:solidFill>
                  <a:latin typeface="Times New Roman" pitchFamily="18" charset="0"/>
                </a:rPr>
                <a:t>3</a:t>
              </a:r>
              <a:r>
                <a:rPr lang="en-US" altLang="zh-CN" sz="3200" b="1">
                  <a:solidFill>
                    <a:srgbClr val="CC0000"/>
                  </a:solidFill>
                  <a:latin typeface="宋体" charset="-122"/>
                </a:rPr>
                <a:t>)</a:t>
              </a:r>
              <a:r>
                <a:rPr lang="en-US" altLang="zh-CN" sz="3200" b="1">
                  <a:solidFill>
                    <a:srgbClr val="CC0000"/>
                  </a:solidFill>
                  <a:latin typeface="Times New Roman" pitchFamily="18" charset="0"/>
                </a:rPr>
                <a:t> </a:t>
              </a:r>
              <a:r>
                <a:rPr lang="zh-CN" altLang="en-US" sz="3200" b="1">
                  <a:latin typeface="Times New Roman" pitchFamily="18" charset="0"/>
                </a:rPr>
                <a:t>对</a:t>
              </a:r>
              <a:r>
                <a:rPr lang="zh-CN" altLang="en-US" sz="3200" b="1">
                  <a:solidFill>
                    <a:srgbClr val="CC0000"/>
                  </a:solidFill>
                  <a:latin typeface="Times New Roman" pitchFamily="18" charset="0"/>
                </a:rPr>
                <a:t>宏观</a:t>
              </a:r>
              <a:r>
                <a:rPr lang="zh-CN" altLang="en-US" sz="3200" b="1">
                  <a:latin typeface="Times New Roman" pitchFamily="18" charset="0"/>
                </a:rPr>
                <a:t>粒子，因     很小</a:t>
              </a:r>
              <a:r>
                <a:rPr lang="en-US" altLang="zh-CN" sz="3200" b="1">
                  <a:latin typeface="Times New Roman" pitchFamily="18" charset="0"/>
                </a:rPr>
                <a:t>,                              </a:t>
              </a:r>
              <a:r>
                <a:rPr lang="zh-CN" altLang="en-US" sz="3200" b="1">
                  <a:latin typeface="Times New Roman" pitchFamily="18" charset="0"/>
                </a:rPr>
                <a:t>可视为位置和动量</a:t>
              </a:r>
              <a:r>
                <a:rPr lang="zh-CN" altLang="en-US" sz="3200" b="1">
                  <a:solidFill>
                    <a:srgbClr val="CC0000"/>
                  </a:solidFill>
                  <a:latin typeface="Times New Roman" pitchFamily="18" charset="0"/>
                </a:rPr>
                <a:t>能同时</a:t>
              </a:r>
              <a:r>
                <a:rPr lang="zh-CN" altLang="en-US" sz="3200" b="1">
                  <a:latin typeface="Times New Roman" pitchFamily="18" charset="0"/>
                </a:rPr>
                <a:t>准确测量 </a:t>
              </a:r>
              <a:r>
                <a:rPr lang="en-US" altLang="zh-CN" sz="3200" b="1">
                  <a:latin typeface="Times New Roman" pitchFamily="18" charset="0"/>
                </a:rPr>
                <a:t>.</a:t>
              </a:r>
            </a:p>
          </p:txBody>
        </p:sp>
        <p:graphicFrame>
          <p:nvGraphicFramePr>
            <p:cNvPr id="8197" name="Object 5"/>
            <p:cNvGraphicFramePr>
              <a:graphicFrameLocks noChangeAspect="1"/>
            </p:cNvGraphicFramePr>
            <p:nvPr/>
          </p:nvGraphicFramePr>
          <p:xfrm>
            <a:off x="3216" y="3105"/>
            <a:ext cx="211" cy="303"/>
          </p:xfrm>
          <a:graphic>
            <a:graphicData uri="http://schemas.openxmlformats.org/presentationml/2006/ole">
              <p:oleObj spid="_x0000_s124934" name="公式" r:id="rId3" imgW="177569" imgH="253670" progId="Equation.3">
                <p:embed/>
              </p:oleObj>
            </a:graphicData>
          </a:graphic>
        </p:graphicFrame>
        <p:graphicFrame>
          <p:nvGraphicFramePr>
            <p:cNvPr id="8198" name="Object 6"/>
            <p:cNvGraphicFramePr>
              <a:graphicFrameLocks noChangeAspect="1"/>
            </p:cNvGraphicFramePr>
            <p:nvPr/>
          </p:nvGraphicFramePr>
          <p:xfrm>
            <a:off x="4176" y="3096"/>
            <a:ext cx="1152" cy="348"/>
          </p:xfrm>
          <a:graphic>
            <a:graphicData uri="http://schemas.openxmlformats.org/presentationml/2006/ole">
              <p:oleObj spid="_x0000_s124935" name="Equation" r:id="rId4" imgW="1193800" imgH="330200" progId="Equation.3">
                <p:embed/>
              </p:oleObj>
            </a:graphicData>
          </a:graphic>
        </p:graphicFrame>
      </p:grpSp>
      <p:sp>
        <p:nvSpPr>
          <p:cNvPr id="8199" name="Text Box 7"/>
          <p:cNvSpPr txBox="1">
            <a:spLocks noChangeArrowheads="1"/>
          </p:cNvSpPr>
          <p:nvPr/>
        </p:nvSpPr>
        <p:spPr bwMode="auto">
          <a:xfrm>
            <a:off x="685800" y="1752600"/>
            <a:ext cx="7924800" cy="18446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solidFill>
                  <a:srgbClr val="CC0000"/>
                </a:solidFill>
                <a:latin typeface="宋体" charset="-122"/>
              </a:rPr>
              <a:t>   (</a:t>
            </a:r>
            <a:r>
              <a:rPr lang="en-US" altLang="zh-CN" sz="3200" b="1">
                <a:solidFill>
                  <a:srgbClr val="CC0000"/>
                </a:solidFill>
                <a:latin typeface="Times New Roman" pitchFamily="18" charset="0"/>
              </a:rPr>
              <a:t>1</a:t>
            </a:r>
            <a:r>
              <a:rPr lang="en-US" altLang="zh-CN" sz="3200" b="1">
                <a:solidFill>
                  <a:srgbClr val="CC0000"/>
                </a:solidFill>
                <a:latin typeface="宋体" charset="-122"/>
              </a:rPr>
              <a:t>)</a:t>
            </a:r>
            <a:r>
              <a:rPr lang="en-US" altLang="zh-CN" sz="3200" b="1">
                <a:solidFill>
                  <a:schemeClr val="bg2"/>
                </a:solidFill>
                <a:latin typeface="Times New Roman" pitchFamily="18" charset="0"/>
              </a:rPr>
              <a:t> </a:t>
            </a:r>
            <a:r>
              <a:rPr lang="zh-CN" altLang="en-US" sz="3200" b="1">
                <a:latin typeface="Times New Roman" pitchFamily="18" charset="0"/>
              </a:rPr>
              <a:t>微观粒子</a:t>
            </a:r>
            <a:r>
              <a:rPr lang="zh-CN" altLang="en-US" sz="3200" b="1">
                <a:solidFill>
                  <a:srgbClr val="CC0000"/>
                </a:solidFill>
                <a:latin typeface="Times New Roman" pitchFamily="18" charset="0"/>
              </a:rPr>
              <a:t>同一</a:t>
            </a:r>
            <a:r>
              <a:rPr lang="zh-CN" altLang="en-US" sz="3200" b="1">
                <a:latin typeface="Times New Roman" pitchFamily="18" charset="0"/>
              </a:rPr>
              <a:t>方向上的坐标与动量</a:t>
            </a:r>
            <a:r>
              <a:rPr lang="zh-CN" altLang="en-US" sz="3200" b="1">
                <a:solidFill>
                  <a:srgbClr val="CC0000"/>
                </a:solidFill>
                <a:latin typeface="Times New Roman" pitchFamily="18" charset="0"/>
              </a:rPr>
              <a:t>不可同时</a:t>
            </a:r>
            <a:r>
              <a:rPr lang="zh-CN" altLang="en-US" sz="3200" b="1">
                <a:latin typeface="Times New Roman" pitchFamily="18" charset="0"/>
              </a:rPr>
              <a:t>准确测量</a:t>
            </a:r>
            <a:r>
              <a:rPr lang="en-US" altLang="zh-CN" sz="3200" b="1">
                <a:latin typeface="Times New Roman" pitchFamily="18" charset="0"/>
              </a:rPr>
              <a:t>,  </a:t>
            </a:r>
            <a:r>
              <a:rPr lang="zh-CN" altLang="en-US" sz="3200" b="1">
                <a:latin typeface="Times New Roman" pitchFamily="18" charset="0"/>
              </a:rPr>
              <a:t>它们的精度存在一个终极的不可逾越的限制 </a:t>
            </a:r>
            <a:r>
              <a:rPr lang="en-US" altLang="zh-CN" sz="3200" b="1">
                <a:latin typeface="Times New Roman" pitchFamily="18" charset="0"/>
              </a:rPr>
              <a:t>.</a:t>
            </a:r>
          </a:p>
        </p:txBody>
      </p:sp>
      <p:grpSp>
        <p:nvGrpSpPr>
          <p:cNvPr id="3" name="Group 12"/>
          <p:cNvGrpSpPr>
            <a:grpSpLocks/>
          </p:cNvGrpSpPr>
          <p:nvPr/>
        </p:nvGrpSpPr>
        <p:grpSpPr bwMode="auto">
          <a:xfrm>
            <a:off x="762000" y="914400"/>
            <a:ext cx="2667000" cy="914400"/>
            <a:chOff x="480" y="576"/>
            <a:chExt cx="1680" cy="576"/>
          </a:xfrm>
        </p:grpSpPr>
        <p:sp>
          <p:nvSpPr>
            <p:cNvPr id="8201" name="AutoShape 9"/>
            <p:cNvSpPr>
              <a:spLocks noChangeArrowheads="1"/>
            </p:cNvSpPr>
            <p:nvPr/>
          </p:nvSpPr>
          <p:spPr bwMode="auto">
            <a:xfrm>
              <a:off x="480" y="576"/>
              <a:ext cx="1392" cy="576"/>
            </a:xfrm>
            <a:prstGeom prst="horizontalScroll">
              <a:avLst>
                <a:gd name="adj" fmla="val 12500"/>
              </a:avLst>
            </a:prstGeom>
            <a:gradFill rotWithShape="0">
              <a:gsLst>
                <a:gs pos="0">
                  <a:srgbClr val="CC99FF"/>
                </a:gs>
                <a:gs pos="50000">
                  <a:schemeClr val="bg1"/>
                </a:gs>
                <a:gs pos="100000">
                  <a:srgbClr val="CC99FF"/>
                </a:gs>
              </a:gsLst>
              <a:lin ang="5400000" scaled="1"/>
            </a:gradFill>
            <a:ln w="9525">
              <a:solidFill>
                <a:schemeClr val="tx1"/>
              </a:solidFill>
              <a:round/>
              <a:headEnd/>
              <a:tailEnd/>
            </a:ln>
            <a:effectLst>
              <a:outerShdw dist="107763" dir="13500000" algn="ctr" rotWithShape="0">
                <a:schemeClr val="tx2"/>
              </a:outerShdw>
            </a:effectLst>
          </p:spPr>
          <p:txBody>
            <a:bodyPr wrap="none" anchor="ctr"/>
            <a:lstStyle/>
            <a:p>
              <a:endParaRPr lang="zh-CN" altLang="en-US"/>
            </a:p>
          </p:txBody>
        </p:sp>
        <p:sp>
          <p:nvSpPr>
            <p:cNvPr id="8202" name="Rectangle 10"/>
            <p:cNvSpPr>
              <a:spLocks noChangeArrowheads="1"/>
            </p:cNvSpPr>
            <p:nvPr/>
          </p:nvSpPr>
          <p:spPr bwMode="auto">
            <a:xfrm>
              <a:off x="624" y="672"/>
              <a:ext cx="1536" cy="365"/>
            </a:xfrm>
            <a:prstGeom prst="rect">
              <a:avLst/>
            </a:prstGeom>
            <a:noFill/>
            <a:ln w="9525">
              <a:noFill/>
              <a:miter lim="800000"/>
              <a:headEnd/>
              <a:tailEnd/>
            </a:ln>
            <a:effectLst/>
          </p:spPr>
          <p:txBody>
            <a:bodyPr>
              <a:spAutoFit/>
            </a:bodyPr>
            <a:lstStyle/>
            <a:p>
              <a:r>
                <a:rPr lang="zh-CN" altLang="en-US" sz="3200" b="1">
                  <a:solidFill>
                    <a:srgbClr val="CC0000"/>
                  </a:solidFill>
                  <a:latin typeface="Times New Roman" pitchFamily="18" charset="0"/>
                </a:rPr>
                <a:t>物理意义</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blinds(horizontal)">
                                      <p:cBhvr>
                                        <p:cTn id="12" dur="5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9"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5B10AE28-45C2-4F5A-8414-E19CE319B8CD}" type="slidenum">
              <a:rPr lang="en-US" altLang="zh-CN"/>
              <a:pPr/>
              <a:t>101</a:t>
            </a:fld>
            <a:endParaRPr lang="en-US" altLang="zh-CN"/>
          </a:p>
        </p:txBody>
      </p:sp>
      <p:sp>
        <p:nvSpPr>
          <p:cNvPr id="7170" name="Rectangle 2"/>
          <p:cNvSpPr>
            <a:spLocks noChangeArrowheads="1"/>
          </p:cNvSpPr>
          <p:nvPr/>
        </p:nvSpPr>
        <p:spPr bwMode="auto">
          <a:xfrm>
            <a:off x="609600" y="1600200"/>
            <a:ext cx="8229600" cy="2530475"/>
          </a:xfrm>
          <a:prstGeom prst="rect">
            <a:avLst/>
          </a:prstGeom>
          <a:noFill/>
          <a:ln w="9525">
            <a:noFill/>
            <a:miter lim="800000"/>
            <a:headEnd/>
            <a:tailEnd/>
          </a:ln>
        </p:spPr>
        <p:txBody>
          <a:bodyPr>
            <a:spAutoFit/>
          </a:bodyPr>
          <a:lstStyle/>
          <a:p>
            <a:pPr>
              <a:lnSpc>
                <a:spcPct val="125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对于微观粒子</a:t>
            </a:r>
            <a:r>
              <a:rPr kumimoji="1" lang="en-US" altLang="zh-CN" sz="3200" b="1">
                <a:solidFill>
                  <a:schemeClr val="tx2"/>
                </a:solidFill>
                <a:latin typeface="Times New Roman" pitchFamily="18" charset="0"/>
              </a:rPr>
              <a:t>,   </a:t>
            </a:r>
            <a:r>
              <a:rPr kumimoji="1" lang="en-US" altLang="zh-CN" sz="3200" i="1">
                <a:solidFill>
                  <a:schemeClr val="tx2"/>
                </a:solidFill>
                <a:latin typeface="Times New Roman" pitchFamily="18" charset="0"/>
              </a:rPr>
              <a:t>h</a:t>
            </a:r>
            <a:r>
              <a:rPr kumimoji="1" lang="en-US" altLang="zh-CN" sz="3200" b="1" i="1">
                <a:solidFill>
                  <a:schemeClr val="tx2"/>
                </a:solidFill>
                <a:latin typeface="Times New Roman" pitchFamily="18" charset="0"/>
              </a:rPr>
              <a:t> </a:t>
            </a:r>
            <a:r>
              <a:rPr kumimoji="1" lang="zh-CN" altLang="en-US" sz="3200" b="1">
                <a:solidFill>
                  <a:schemeClr val="tx2"/>
                </a:solidFill>
                <a:latin typeface="Times New Roman" pitchFamily="18" charset="0"/>
              </a:rPr>
              <a:t>不能忽略</a:t>
            </a:r>
            <a:r>
              <a:rPr kumimoji="1" lang="en-US" altLang="zh-CN" sz="3200" b="1">
                <a:solidFill>
                  <a:schemeClr val="tx2"/>
                </a:solidFill>
                <a:latin typeface="Times New Roman" pitchFamily="18" charset="0"/>
              </a:rPr>
              <a:t>, </a:t>
            </a:r>
            <a:r>
              <a:rPr kumimoji="1" lang="en-US" altLang="zh-CN" sz="3200">
                <a:solidFill>
                  <a:schemeClr val="tx2"/>
                </a:solidFill>
                <a:latin typeface="Times New Roman" pitchFamily="18" charset="0"/>
                <a:sym typeface="Symbol" pitchFamily="18" charset="2"/>
              </a:rPr>
              <a:t></a:t>
            </a:r>
            <a:r>
              <a:rPr kumimoji="1" lang="en-US" altLang="zh-CN" sz="3200" i="1">
                <a:solidFill>
                  <a:schemeClr val="tx2"/>
                </a:solidFill>
                <a:latin typeface="Times New Roman" pitchFamily="18" charset="0"/>
                <a:sym typeface="Symbol" pitchFamily="18" charset="2"/>
              </a:rPr>
              <a:t>x</a:t>
            </a:r>
            <a:r>
              <a:rPr kumimoji="1" lang="zh-CN" altLang="en-US" sz="3200" b="1">
                <a:solidFill>
                  <a:schemeClr val="tx2"/>
                </a:solidFill>
                <a:latin typeface="Times New Roman" pitchFamily="18" charset="0"/>
                <a:sym typeface="Symbol" pitchFamily="18" charset="2"/>
              </a:rPr>
              <a:t>、</a:t>
            </a:r>
            <a:r>
              <a:rPr kumimoji="1" lang="zh-CN" altLang="en-US" sz="3200">
                <a:solidFill>
                  <a:schemeClr val="tx2"/>
                </a:solidFill>
                <a:latin typeface="Times New Roman" pitchFamily="18" charset="0"/>
                <a:sym typeface="Symbol" pitchFamily="18" charset="2"/>
              </a:rPr>
              <a:t></a:t>
            </a:r>
            <a:r>
              <a:rPr kumimoji="1" lang="en-US" altLang="zh-CN" sz="3200" i="1">
                <a:solidFill>
                  <a:schemeClr val="tx2"/>
                </a:solidFill>
                <a:latin typeface="Times New Roman" pitchFamily="18" charset="0"/>
                <a:sym typeface="Symbol" pitchFamily="18" charset="2"/>
              </a:rPr>
              <a:t>p</a:t>
            </a:r>
            <a:r>
              <a:rPr kumimoji="1" lang="en-US" altLang="zh-CN" sz="3200" i="1" baseline="-25000">
                <a:solidFill>
                  <a:schemeClr val="tx2"/>
                </a:solidFill>
                <a:latin typeface="Times New Roman" pitchFamily="18" charset="0"/>
                <a:sym typeface="Symbol" pitchFamily="18" charset="2"/>
              </a:rPr>
              <a:t>x</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不能同时具有确定值 </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此时，只有从概率统计角度去认识其运动规律 </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在量子力学中，将用波函数来描述微观粒子</a:t>
            </a:r>
            <a:r>
              <a:rPr kumimoji="1" lang="en-US" altLang="zh-CN" sz="3200" b="1">
                <a:solidFill>
                  <a:schemeClr val="tx2"/>
                </a:solidFill>
                <a:latin typeface="Times New Roman" pitchFamily="18" charset="0"/>
              </a:rPr>
              <a:t>.</a:t>
            </a:r>
          </a:p>
        </p:txBody>
      </p:sp>
      <p:sp>
        <p:nvSpPr>
          <p:cNvPr id="7171" name="Rectangle 3"/>
          <p:cNvSpPr>
            <a:spLocks noChangeArrowheads="1"/>
          </p:cNvSpPr>
          <p:nvPr/>
        </p:nvSpPr>
        <p:spPr bwMode="auto">
          <a:xfrm>
            <a:off x="1497013" y="4476750"/>
            <a:ext cx="6381750" cy="579438"/>
          </a:xfrm>
          <a:prstGeom prst="rect">
            <a:avLst/>
          </a:prstGeom>
          <a:noFill/>
          <a:ln w="9525">
            <a:noFill/>
            <a:miter lim="800000"/>
            <a:headEnd/>
            <a:tailEnd/>
          </a:ln>
        </p:spPr>
        <p:txBody>
          <a:bodyPr wrap="none">
            <a:spAutoFit/>
          </a:bodyPr>
          <a:lstStyle/>
          <a:p>
            <a:r>
              <a:rPr kumimoji="1" lang="zh-CN" altLang="en-US" sz="3200" b="1">
                <a:solidFill>
                  <a:schemeClr val="tx2"/>
                </a:solidFill>
                <a:latin typeface="Times New Roman" pitchFamily="18" charset="0"/>
              </a:rPr>
              <a:t>不确定关系是量子力学的重要原理</a:t>
            </a:r>
            <a:r>
              <a:rPr kumimoji="1" lang="en-US" altLang="zh-CN" sz="3200" b="1">
                <a:solidFill>
                  <a:schemeClr val="tx2"/>
                </a:solidFill>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blinds(horizontal)">
                                      <p:cBhvr>
                                        <p:cTn id="12"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28A909FF-3923-42AC-B2E5-2378CDBC22FF}" type="slidenum">
              <a:rPr lang="en-US" altLang="zh-CN"/>
              <a:pPr/>
              <a:t>102</a:t>
            </a:fld>
            <a:endParaRPr lang="en-US" altLang="zh-CN"/>
          </a:p>
        </p:txBody>
      </p:sp>
      <p:graphicFrame>
        <p:nvGraphicFramePr>
          <p:cNvPr id="18432" name="Object 0"/>
          <p:cNvGraphicFramePr>
            <a:graphicFrameLocks noChangeAspect="1"/>
          </p:cNvGraphicFramePr>
          <p:nvPr/>
        </p:nvGraphicFramePr>
        <p:xfrm>
          <a:off x="4572000" y="3495675"/>
          <a:ext cx="3744913" cy="654050"/>
        </p:xfrm>
        <a:graphic>
          <a:graphicData uri="http://schemas.openxmlformats.org/presentationml/2006/ole">
            <p:oleObj spid="_x0000_s125962" name="公式" r:id="rId3" imgW="1320800" imgH="228600" progId="Equation.3">
              <p:embed/>
            </p:oleObj>
          </a:graphicData>
        </a:graphic>
      </p:graphicFrame>
      <p:sp>
        <p:nvSpPr>
          <p:cNvPr id="9220" name="Text Box 4"/>
          <p:cNvSpPr txBox="1">
            <a:spLocks noChangeArrowheads="1"/>
          </p:cNvSpPr>
          <p:nvPr/>
        </p:nvSpPr>
        <p:spPr bwMode="auto">
          <a:xfrm>
            <a:off x="1600200" y="3635375"/>
            <a:ext cx="3598863"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解   </a:t>
            </a:r>
            <a:r>
              <a:rPr lang="zh-CN" altLang="en-US" sz="3200" b="1">
                <a:latin typeface="Times New Roman" pitchFamily="18" charset="0"/>
              </a:rPr>
              <a:t>子弹的动量</a:t>
            </a:r>
          </a:p>
        </p:txBody>
      </p:sp>
      <p:graphicFrame>
        <p:nvGraphicFramePr>
          <p:cNvPr id="18433" name="Object 1"/>
          <p:cNvGraphicFramePr>
            <a:graphicFrameLocks noChangeAspect="1"/>
          </p:cNvGraphicFramePr>
          <p:nvPr/>
        </p:nvGraphicFramePr>
        <p:xfrm>
          <a:off x="1763713" y="5272088"/>
          <a:ext cx="6408737" cy="655637"/>
        </p:xfrm>
        <a:graphic>
          <a:graphicData uri="http://schemas.openxmlformats.org/presentationml/2006/ole">
            <p:oleObj spid="_x0000_s125963" name="公式" r:id="rId4" imgW="2197100" imgH="228600" progId="Equation.3">
              <p:embed/>
            </p:oleObj>
          </a:graphicData>
        </a:graphic>
      </p:graphicFrame>
      <p:sp>
        <p:nvSpPr>
          <p:cNvPr id="9231" name="Rectangle 15"/>
          <p:cNvSpPr>
            <a:spLocks noChangeArrowheads="1"/>
          </p:cNvSpPr>
          <p:nvPr/>
        </p:nvSpPr>
        <p:spPr bwMode="auto">
          <a:xfrm>
            <a:off x="1676400" y="4449763"/>
            <a:ext cx="4495800" cy="579437"/>
          </a:xfrm>
          <a:prstGeom prst="rect">
            <a:avLst/>
          </a:prstGeom>
          <a:noFill/>
          <a:ln w="9525">
            <a:noFill/>
            <a:miter lim="800000"/>
            <a:headEnd/>
            <a:tailEnd/>
          </a:ln>
          <a:effectLst/>
        </p:spPr>
        <p:txBody>
          <a:bodyPr>
            <a:spAutoFit/>
          </a:bodyPr>
          <a:lstStyle/>
          <a:p>
            <a:r>
              <a:rPr lang="zh-CN" altLang="en-US" sz="3200" b="1">
                <a:latin typeface="Times New Roman" pitchFamily="18" charset="0"/>
              </a:rPr>
              <a:t>动量的不确定范围</a:t>
            </a:r>
          </a:p>
        </p:txBody>
      </p:sp>
      <p:graphicFrame>
        <p:nvGraphicFramePr>
          <p:cNvPr id="18434" name="Object 2"/>
          <p:cNvGraphicFramePr>
            <a:graphicFrameLocks noChangeAspect="1"/>
          </p:cNvGraphicFramePr>
          <p:nvPr/>
        </p:nvGraphicFramePr>
        <p:xfrm>
          <a:off x="6248400" y="1811338"/>
          <a:ext cx="1066800" cy="369887"/>
        </p:xfrm>
        <a:graphic>
          <a:graphicData uri="http://schemas.openxmlformats.org/presentationml/2006/ole">
            <p:oleObj spid="_x0000_s125964" name="Equation" r:id="rId5" imgW="698500" imgH="241300" progId="Equation.3">
              <p:embed/>
            </p:oleObj>
          </a:graphicData>
        </a:graphic>
      </p:graphicFrame>
      <p:grpSp>
        <p:nvGrpSpPr>
          <p:cNvPr id="2" name="Group 28"/>
          <p:cNvGrpSpPr>
            <a:grpSpLocks/>
          </p:cNvGrpSpPr>
          <p:nvPr/>
        </p:nvGrpSpPr>
        <p:grpSpPr bwMode="auto">
          <a:xfrm>
            <a:off x="355600" y="1104900"/>
            <a:ext cx="8864600" cy="2366963"/>
            <a:chOff x="224" y="696"/>
            <a:chExt cx="5584" cy="1491"/>
          </a:xfrm>
        </p:grpSpPr>
        <p:graphicFrame>
          <p:nvGraphicFramePr>
            <p:cNvPr id="18435" name="Object 3"/>
            <p:cNvGraphicFramePr>
              <a:graphicFrameLocks noChangeAspect="1"/>
            </p:cNvGraphicFramePr>
            <p:nvPr/>
          </p:nvGraphicFramePr>
          <p:xfrm>
            <a:off x="4286" y="703"/>
            <a:ext cx="1089" cy="341"/>
          </p:xfrm>
          <a:graphic>
            <a:graphicData uri="http://schemas.openxmlformats.org/presentationml/2006/ole">
              <p:oleObj spid="_x0000_s125965" name="公式" r:id="rId6" imgW="647419" imgH="203112" progId="Equation.3">
                <p:embed/>
              </p:oleObj>
            </a:graphicData>
          </a:graphic>
        </p:graphicFrame>
        <p:sp>
          <p:nvSpPr>
            <p:cNvPr id="9226" name="Text Box 10"/>
            <p:cNvSpPr txBox="1">
              <a:spLocks noChangeArrowheads="1"/>
            </p:cNvSpPr>
            <p:nvPr/>
          </p:nvSpPr>
          <p:spPr bwMode="auto">
            <a:xfrm>
              <a:off x="432" y="1025"/>
              <a:ext cx="4992" cy="1162"/>
            </a:xfrm>
            <a:prstGeom prst="rect">
              <a:avLst/>
            </a:prstGeom>
            <a:noFill/>
            <a:ln w="9525">
              <a:noFill/>
              <a:miter lim="800000"/>
              <a:headEnd/>
              <a:tailEnd/>
            </a:ln>
            <a:effectLst/>
          </p:spPr>
          <p:txBody>
            <a:bodyPr>
              <a:spAutoFit/>
            </a:bodyPr>
            <a:lstStyle/>
            <a:p>
              <a:pPr>
                <a:lnSpc>
                  <a:spcPct val="120000"/>
                </a:lnSpc>
                <a:spcBef>
                  <a:spcPct val="50000"/>
                </a:spcBef>
              </a:pPr>
              <a:r>
                <a:rPr lang="zh-CN" altLang="en-US" sz="3200" b="1">
                  <a:latin typeface="Times New Roman" pitchFamily="18" charset="0"/>
                </a:rPr>
                <a:t>其动量的不确定范围为动量的 </a:t>
              </a:r>
              <a:r>
                <a:rPr lang="zh-CN" altLang="en-US" sz="3200">
                  <a:latin typeface="Times New Roman" pitchFamily="18" charset="0"/>
                </a:rPr>
                <a:t>   </a:t>
              </a:r>
              <a:r>
                <a:rPr lang="zh-CN" altLang="en-US" sz="3200" b="1">
                  <a:latin typeface="Times New Roman" pitchFamily="18" charset="0"/>
                </a:rPr>
                <a:t>         </a:t>
              </a:r>
              <a:r>
                <a:rPr lang="en-US" altLang="zh-CN" sz="3200" b="1">
                  <a:latin typeface="Times New Roman" pitchFamily="18" charset="0"/>
                </a:rPr>
                <a:t>(</a:t>
              </a:r>
              <a:r>
                <a:rPr lang="zh-CN" altLang="en-US" sz="3200" b="1">
                  <a:latin typeface="Times New Roman" pitchFamily="18" charset="0"/>
                </a:rPr>
                <a:t>这在宏观范围是十分精确的 </a:t>
              </a:r>
              <a:r>
                <a:rPr lang="en-US" altLang="zh-CN" sz="3200" b="1">
                  <a:latin typeface="Times New Roman" pitchFamily="18" charset="0"/>
                </a:rPr>
                <a:t>) </a:t>
              </a:r>
              <a:r>
                <a:rPr lang="zh-CN" altLang="en-US" sz="3200" b="1">
                  <a:latin typeface="Times New Roman" pitchFamily="18" charset="0"/>
                </a:rPr>
                <a:t>， 该子弹位置的不确定量范围为多大</a:t>
              </a:r>
              <a:r>
                <a:rPr lang="en-US" altLang="zh-CN" sz="3200" b="1">
                  <a:latin typeface="Times New Roman" pitchFamily="18" charset="0"/>
                </a:rPr>
                <a:t>?</a:t>
              </a:r>
            </a:p>
          </p:txBody>
        </p:sp>
        <p:sp>
          <p:nvSpPr>
            <p:cNvPr id="9235" name="Rectangle 19"/>
            <p:cNvSpPr>
              <a:spLocks noChangeArrowheads="1"/>
            </p:cNvSpPr>
            <p:nvPr/>
          </p:nvSpPr>
          <p:spPr bwMode="auto">
            <a:xfrm>
              <a:off x="224" y="696"/>
              <a:ext cx="5584" cy="366"/>
            </a:xfrm>
            <a:prstGeom prst="rect">
              <a:avLst/>
            </a:prstGeom>
            <a:noFill/>
            <a:ln w="9525">
              <a:noFill/>
              <a:miter lim="800000"/>
              <a:headEnd/>
              <a:tailEnd/>
            </a:ln>
            <a:effectLst/>
          </p:spPr>
          <p:txBody>
            <a:bodyPr>
              <a:spAutoFit/>
            </a:bodyPr>
            <a:lstStyle/>
            <a:p>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例 </a:t>
              </a:r>
              <a:r>
                <a:rPr lang="en-US" altLang="zh-CN" sz="3200" b="1">
                  <a:solidFill>
                    <a:srgbClr val="CC0000"/>
                  </a:solidFill>
                  <a:latin typeface="Times New Roman" pitchFamily="18" charset="0"/>
                </a:rPr>
                <a:t>1    </a:t>
              </a:r>
              <a:r>
                <a:rPr lang="zh-CN" altLang="en-US" sz="3200" b="1">
                  <a:latin typeface="Times New Roman" pitchFamily="18" charset="0"/>
                </a:rPr>
                <a:t>质量</a:t>
              </a:r>
              <a:r>
                <a:rPr lang="en-US" altLang="zh-CN" sz="3200">
                  <a:latin typeface="Times New Roman" pitchFamily="18" charset="0"/>
                </a:rPr>
                <a:t>10 g </a:t>
              </a:r>
              <a:r>
                <a:rPr lang="zh-CN" altLang="en-US" sz="3200" b="1">
                  <a:latin typeface="Times New Roman" pitchFamily="18" charset="0"/>
                </a:rPr>
                <a:t>的子弹，速率                 </a:t>
              </a:r>
              <a:r>
                <a:rPr lang="en-US" altLang="zh-CN" sz="3200" b="1">
                  <a:latin typeface="Times New Roman" pitchFamily="18" charset="0"/>
                </a:rPr>
                <a:t>.</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8432"/>
                                        </p:tgtEl>
                                        <p:attrNameLst>
                                          <p:attrName>style.visibility</p:attrName>
                                        </p:attrNameLst>
                                      </p:cBhvr>
                                      <p:to>
                                        <p:strVal val="visible"/>
                                      </p:to>
                                    </p:set>
                                    <p:animEffect transition="in" filter="blinds(vertical)">
                                      <p:cBhvr>
                                        <p:cTn id="12" dur="500"/>
                                        <p:tgtEl>
                                          <p:spTgt spid="184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31"/>
                                        </p:tgtEl>
                                        <p:attrNameLst>
                                          <p:attrName>style.visibility</p:attrName>
                                        </p:attrNameLst>
                                      </p:cBhvr>
                                      <p:to>
                                        <p:strVal val="visible"/>
                                      </p:to>
                                    </p:set>
                                    <p:animEffect transition="in" filter="blinds(horizontal)">
                                      <p:cBhvr>
                                        <p:cTn id="17" dur="500"/>
                                        <p:tgtEl>
                                          <p:spTgt spid="92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8433"/>
                                        </p:tgtEl>
                                        <p:attrNameLst>
                                          <p:attrName>style.visibility</p:attrName>
                                        </p:attrNameLst>
                                      </p:cBhvr>
                                      <p:to>
                                        <p:strVal val="visible"/>
                                      </p:to>
                                    </p:set>
                                    <p:animEffect transition="in" filter="blinds(vertical)">
                                      <p:cBhvr>
                                        <p:cTn id="22" dur="500"/>
                                        <p:tgtEl>
                                          <p:spTgt spid="18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9231"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93DC53A2-C22C-4E56-B603-15CB771DADC4}" type="slidenum">
              <a:rPr lang="en-US" altLang="zh-CN"/>
              <a:pPr/>
              <a:t>103</a:t>
            </a:fld>
            <a:endParaRPr lang="en-US" altLang="zh-CN"/>
          </a:p>
        </p:txBody>
      </p:sp>
      <p:graphicFrame>
        <p:nvGraphicFramePr>
          <p:cNvPr id="19456" name="Object 0"/>
          <p:cNvGraphicFramePr>
            <a:graphicFrameLocks noChangeAspect="1"/>
          </p:cNvGraphicFramePr>
          <p:nvPr/>
        </p:nvGraphicFramePr>
        <p:xfrm>
          <a:off x="1619250" y="2508250"/>
          <a:ext cx="6840538" cy="1235075"/>
        </p:xfrm>
        <a:graphic>
          <a:graphicData uri="http://schemas.openxmlformats.org/presentationml/2006/ole">
            <p:oleObj spid="_x0000_s126984" name="公式" r:id="rId3" imgW="2451100" imgH="444500" progId="Equation.3">
              <p:embed/>
            </p:oleObj>
          </a:graphicData>
        </a:graphic>
      </p:graphicFrame>
      <p:sp>
        <p:nvSpPr>
          <p:cNvPr id="13315" name="Rectangle 3"/>
          <p:cNvSpPr>
            <a:spLocks noChangeArrowheads="1"/>
          </p:cNvSpPr>
          <p:nvPr/>
        </p:nvSpPr>
        <p:spPr bwMode="auto">
          <a:xfrm>
            <a:off x="1600200" y="1782763"/>
            <a:ext cx="4114800" cy="579437"/>
          </a:xfrm>
          <a:prstGeom prst="rect">
            <a:avLst/>
          </a:prstGeom>
          <a:noFill/>
          <a:ln w="9525">
            <a:noFill/>
            <a:miter lim="800000"/>
            <a:headEnd/>
            <a:tailEnd/>
          </a:ln>
          <a:effectLst/>
        </p:spPr>
        <p:txBody>
          <a:bodyPr>
            <a:spAutoFit/>
          </a:bodyPr>
          <a:lstStyle/>
          <a:p>
            <a:r>
              <a:rPr lang="zh-CN" altLang="en-US" sz="3200" b="1">
                <a:latin typeface="Times New Roman" pitchFamily="18" charset="0"/>
              </a:rPr>
              <a:t>位置的不确定范围</a:t>
            </a:r>
          </a:p>
        </p:txBody>
      </p:sp>
      <p:grpSp>
        <p:nvGrpSpPr>
          <p:cNvPr id="2" name="Group 12"/>
          <p:cNvGrpSpPr>
            <a:grpSpLocks/>
          </p:cNvGrpSpPr>
          <p:nvPr/>
        </p:nvGrpSpPr>
        <p:grpSpPr bwMode="auto">
          <a:xfrm>
            <a:off x="755650" y="3860800"/>
            <a:ext cx="7848600" cy="2428875"/>
            <a:chOff x="567" y="2790"/>
            <a:chExt cx="4944" cy="1530"/>
          </a:xfrm>
        </p:grpSpPr>
        <p:graphicFrame>
          <p:nvGraphicFramePr>
            <p:cNvPr id="19458" name="Object 2"/>
            <p:cNvGraphicFramePr>
              <a:graphicFrameLocks noChangeAspect="1"/>
            </p:cNvGraphicFramePr>
            <p:nvPr/>
          </p:nvGraphicFramePr>
          <p:xfrm>
            <a:off x="3016" y="2841"/>
            <a:ext cx="1043" cy="335"/>
          </p:xfrm>
          <a:graphic>
            <a:graphicData uri="http://schemas.openxmlformats.org/presentationml/2006/ole">
              <p:oleObj spid="_x0000_s126985" name="公式" r:id="rId4" imgW="634725" imgH="203112" progId="Equation.3">
                <p:embed/>
              </p:oleObj>
            </a:graphicData>
          </a:graphic>
        </p:graphicFrame>
        <p:sp>
          <p:nvSpPr>
            <p:cNvPr id="13319" name="Rectangle 7"/>
            <p:cNvSpPr>
              <a:spLocks noChangeArrowheads="1"/>
            </p:cNvSpPr>
            <p:nvPr/>
          </p:nvSpPr>
          <p:spPr bwMode="auto">
            <a:xfrm>
              <a:off x="567" y="2790"/>
              <a:ext cx="4944" cy="1530"/>
            </a:xfrm>
            <a:prstGeom prst="rect">
              <a:avLst/>
            </a:prstGeom>
            <a:noFill/>
            <a:ln w="9525">
              <a:noFill/>
              <a:miter lim="800000"/>
              <a:headEnd/>
              <a:tailEnd/>
            </a:ln>
            <a:effectLst/>
          </p:spPr>
          <p:txBody>
            <a:bodyPr>
              <a:spAutoFit/>
            </a:bodyPr>
            <a:lstStyle/>
            <a:p>
              <a:pPr>
                <a:lnSpc>
                  <a:spcPct val="120000"/>
                </a:lnSpc>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例</a:t>
              </a:r>
              <a:r>
                <a:rPr lang="en-US" altLang="zh-CN" sz="3200" b="1">
                  <a:solidFill>
                    <a:srgbClr val="CC0000"/>
                  </a:solidFill>
                  <a:latin typeface="Times New Roman" pitchFamily="18" charset="0"/>
                </a:rPr>
                <a:t>2   </a:t>
              </a:r>
              <a:r>
                <a:rPr lang="zh-CN" altLang="en-US" sz="3200" b="1">
                  <a:latin typeface="Times New Roman" pitchFamily="18" charset="0"/>
                </a:rPr>
                <a:t>一电子具有                 的速率， 动量的不确范围为动量的   </a:t>
              </a:r>
              <a:r>
                <a:rPr lang="en-US" altLang="zh-CN" sz="3200">
                  <a:latin typeface="Times New Roman" pitchFamily="18" charset="0"/>
                </a:rPr>
                <a:t>0.01%</a:t>
              </a:r>
              <a:r>
                <a:rPr lang="en-US" altLang="zh-CN" sz="3200" b="1">
                  <a:latin typeface="Times New Roman" pitchFamily="18" charset="0"/>
                </a:rPr>
                <a:t>   </a:t>
              </a:r>
              <a:r>
                <a:rPr lang="en-US" altLang="zh-CN" sz="3200" b="1">
                  <a:latin typeface="宋体" charset="-122"/>
                </a:rPr>
                <a:t>(</a:t>
              </a:r>
              <a:r>
                <a:rPr lang="zh-CN" altLang="en-US" sz="3200" b="1">
                  <a:latin typeface="Times New Roman" pitchFamily="18" charset="0"/>
                </a:rPr>
                <a:t>这也是足够精确的了</a:t>
              </a:r>
              <a:r>
                <a:rPr lang="en-US" altLang="zh-CN" sz="3200" b="1">
                  <a:latin typeface="宋体" charset="-122"/>
                </a:rPr>
                <a:t>)</a:t>
              </a:r>
              <a:r>
                <a:rPr lang="zh-CN" altLang="en-US" sz="3200" b="1">
                  <a:latin typeface="Times New Roman" pitchFamily="18" charset="0"/>
                </a:rPr>
                <a:t>，则该电子的位置不确定范围有多大</a:t>
              </a:r>
              <a:r>
                <a:rPr lang="en-US" altLang="zh-CN" sz="3200" b="1">
                  <a:latin typeface="Times New Roman" pitchFamily="18" charset="0"/>
                </a:rPr>
                <a:t>?</a:t>
              </a:r>
            </a:p>
          </p:txBody>
        </p:sp>
      </p:grpSp>
      <p:graphicFrame>
        <p:nvGraphicFramePr>
          <p:cNvPr id="19457" name="Object 1"/>
          <p:cNvGraphicFramePr>
            <a:graphicFrameLocks noChangeAspect="1"/>
          </p:cNvGraphicFramePr>
          <p:nvPr/>
        </p:nvGraphicFramePr>
        <p:xfrm>
          <a:off x="1676400" y="990600"/>
          <a:ext cx="6324600" cy="631825"/>
        </p:xfrm>
        <a:graphic>
          <a:graphicData uri="http://schemas.openxmlformats.org/presentationml/2006/ole">
            <p:oleObj spid="_x0000_s126986" name="Equation" r:id="rId5" imgW="3632200" imgH="3683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9456"/>
                                        </p:tgtEl>
                                        <p:attrNameLst>
                                          <p:attrName>style.visibility</p:attrName>
                                        </p:attrNameLst>
                                      </p:cBhvr>
                                      <p:to>
                                        <p:strVal val="visible"/>
                                      </p:to>
                                    </p:set>
                                    <p:animEffect transition="in" filter="blinds(vertical)">
                                      <p:cBhvr>
                                        <p:cTn id="12" dur="500"/>
                                        <p:tgtEl>
                                          <p:spTgt spid="194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311DAB5A-D5C3-4557-AC0C-CB5534913999}" type="slidenum">
              <a:rPr lang="en-US" altLang="zh-CN"/>
              <a:pPr/>
              <a:t>104</a:t>
            </a:fld>
            <a:endParaRPr lang="en-US" altLang="zh-CN"/>
          </a:p>
        </p:txBody>
      </p:sp>
      <p:graphicFrame>
        <p:nvGraphicFramePr>
          <p:cNvPr id="10245" name="Object 5"/>
          <p:cNvGraphicFramePr>
            <a:graphicFrameLocks noChangeAspect="1"/>
          </p:cNvGraphicFramePr>
          <p:nvPr/>
        </p:nvGraphicFramePr>
        <p:xfrm>
          <a:off x="1600200" y="2362200"/>
          <a:ext cx="4419600" cy="614363"/>
        </p:xfrm>
        <a:graphic>
          <a:graphicData uri="http://schemas.openxmlformats.org/presentationml/2006/ole">
            <p:oleObj spid="_x0000_s128010" name="Equation" r:id="rId3" imgW="2476500" imgH="368300" progId="Equation.3">
              <p:embed/>
            </p:oleObj>
          </a:graphicData>
        </a:graphic>
      </p:graphicFrame>
      <p:sp>
        <p:nvSpPr>
          <p:cNvPr id="10247" name="Text Box 7"/>
          <p:cNvSpPr txBox="1">
            <a:spLocks noChangeArrowheads="1"/>
          </p:cNvSpPr>
          <p:nvPr/>
        </p:nvSpPr>
        <p:spPr bwMode="auto">
          <a:xfrm>
            <a:off x="1524000" y="914400"/>
            <a:ext cx="33528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解   </a:t>
            </a:r>
            <a:r>
              <a:rPr lang="zh-CN" altLang="en-US" sz="3200" b="1">
                <a:latin typeface="Times New Roman" pitchFamily="18" charset="0"/>
              </a:rPr>
              <a:t>电子的动量 </a:t>
            </a:r>
          </a:p>
        </p:txBody>
      </p:sp>
      <p:graphicFrame>
        <p:nvGraphicFramePr>
          <p:cNvPr id="10248" name="Object 8"/>
          <p:cNvGraphicFramePr>
            <a:graphicFrameLocks noChangeAspect="1"/>
          </p:cNvGraphicFramePr>
          <p:nvPr/>
        </p:nvGraphicFramePr>
        <p:xfrm>
          <a:off x="1547813" y="1628775"/>
          <a:ext cx="5832475" cy="620713"/>
        </p:xfrm>
        <a:graphic>
          <a:graphicData uri="http://schemas.openxmlformats.org/presentationml/2006/ole">
            <p:oleObj spid="_x0000_s128011" name="公式" r:id="rId4" imgW="2171700" imgH="228600" progId="Equation.3">
              <p:embed/>
            </p:oleObj>
          </a:graphicData>
        </a:graphic>
      </p:graphicFrame>
      <p:graphicFrame>
        <p:nvGraphicFramePr>
          <p:cNvPr id="10250" name="Object 10"/>
          <p:cNvGraphicFramePr>
            <a:graphicFrameLocks noChangeAspect="1"/>
          </p:cNvGraphicFramePr>
          <p:nvPr/>
        </p:nvGraphicFramePr>
        <p:xfrm>
          <a:off x="1600200" y="3657600"/>
          <a:ext cx="6324600" cy="615950"/>
        </p:xfrm>
        <a:graphic>
          <a:graphicData uri="http://schemas.openxmlformats.org/presentationml/2006/ole">
            <p:oleObj spid="_x0000_s128012" name="Equation" r:id="rId5" imgW="2311400" imgH="228600" progId="Equation.3">
              <p:embed/>
            </p:oleObj>
          </a:graphicData>
        </a:graphic>
      </p:graphicFrame>
      <p:sp>
        <p:nvSpPr>
          <p:cNvPr id="10251" name="Rectangle 11"/>
          <p:cNvSpPr>
            <a:spLocks noChangeArrowheads="1"/>
          </p:cNvSpPr>
          <p:nvPr/>
        </p:nvSpPr>
        <p:spPr bwMode="auto">
          <a:xfrm>
            <a:off x="1524000" y="3048000"/>
            <a:ext cx="4495800" cy="579438"/>
          </a:xfrm>
          <a:prstGeom prst="rect">
            <a:avLst/>
          </a:prstGeom>
          <a:noFill/>
          <a:ln w="9525">
            <a:noFill/>
            <a:miter lim="800000"/>
            <a:headEnd/>
            <a:tailEnd/>
          </a:ln>
          <a:effectLst/>
        </p:spPr>
        <p:txBody>
          <a:bodyPr>
            <a:spAutoFit/>
          </a:bodyPr>
          <a:lstStyle/>
          <a:p>
            <a:r>
              <a:rPr lang="zh-CN" altLang="en-US" sz="3200" b="1">
                <a:latin typeface="Times New Roman" pitchFamily="18" charset="0"/>
              </a:rPr>
              <a:t>动量的不确定范围</a:t>
            </a:r>
          </a:p>
        </p:txBody>
      </p:sp>
      <p:graphicFrame>
        <p:nvGraphicFramePr>
          <p:cNvPr id="10253" name="Object 13"/>
          <p:cNvGraphicFramePr>
            <a:graphicFrameLocks noChangeAspect="1"/>
          </p:cNvGraphicFramePr>
          <p:nvPr/>
        </p:nvGraphicFramePr>
        <p:xfrm>
          <a:off x="1676400" y="4973638"/>
          <a:ext cx="6207125" cy="1122362"/>
        </p:xfrm>
        <a:graphic>
          <a:graphicData uri="http://schemas.openxmlformats.org/presentationml/2006/ole">
            <p:oleObj spid="_x0000_s128013" name="Equation" r:id="rId6" imgW="3987800" imgH="723900" progId="Equation.3">
              <p:embed/>
            </p:oleObj>
          </a:graphicData>
        </a:graphic>
      </p:graphicFrame>
      <p:sp>
        <p:nvSpPr>
          <p:cNvPr id="10254" name="Rectangle 14"/>
          <p:cNvSpPr>
            <a:spLocks noChangeArrowheads="1"/>
          </p:cNvSpPr>
          <p:nvPr/>
        </p:nvSpPr>
        <p:spPr bwMode="auto">
          <a:xfrm>
            <a:off x="1524000" y="4343400"/>
            <a:ext cx="4114800" cy="579438"/>
          </a:xfrm>
          <a:prstGeom prst="rect">
            <a:avLst/>
          </a:prstGeom>
          <a:noFill/>
          <a:ln w="9525">
            <a:noFill/>
            <a:miter lim="800000"/>
            <a:headEnd/>
            <a:tailEnd/>
          </a:ln>
          <a:effectLst/>
        </p:spPr>
        <p:txBody>
          <a:bodyPr>
            <a:spAutoFit/>
          </a:bodyPr>
          <a:lstStyle/>
          <a:p>
            <a:r>
              <a:rPr lang="zh-CN" altLang="en-US" sz="3200" b="1">
                <a:latin typeface="Times New Roman" pitchFamily="18" charset="0"/>
              </a:rPr>
              <a:t>位置的不确定范围</a:t>
            </a:r>
          </a:p>
        </p:txBody>
      </p:sp>
      <p:pic>
        <p:nvPicPr>
          <p:cNvPr id="10258" name="Picture 18" descr="BOOK05">
            <a:hlinkClick r:id="rId7" action="ppaction://hlinkpres?slideindex=2&amp;slidetitle=幻灯片 2"/>
          </p:cNvPr>
          <p:cNvPicPr>
            <a:picLocks noChangeAspect="1" noChangeArrowheads="1"/>
          </p:cNvPicPr>
          <p:nvPr/>
        </p:nvPicPr>
        <p:blipFill>
          <a:blip r:embed="rId8" cstate="print"/>
          <a:srcRect/>
          <a:stretch>
            <a:fillRect/>
          </a:stretch>
        </p:blipFill>
        <p:spPr bwMode="auto">
          <a:xfrm>
            <a:off x="8458200" y="5867400"/>
            <a:ext cx="533400" cy="533400"/>
          </a:xfrm>
          <a:prstGeom prst="rect">
            <a:avLst/>
          </a:prstGeom>
          <a:noFill/>
        </p:spPr>
      </p:pic>
      <p:sp>
        <p:nvSpPr>
          <p:cNvPr id="10259" name="WordArt 19">
            <a:hlinkClick r:id="rId7" action="ppaction://hlinkpres?slideindex=2&amp;slidetitle=幻灯片 2"/>
          </p:cNvPr>
          <p:cNvSpPr>
            <a:spLocks noChangeArrowheads="1" noChangeShapeType="1" noTextEdit="1"/>
          </p:cNvSpPr>
          <p:nvPr/>
        </p:nvSpPr>
        <p:spPr bwMode="auto">
          <a:xfrm>
            <a:off x="8602663"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linds(vertical)">
                                      <p:cBhvr>
                                        <p:cTn id="7" dur="500"/>
                                        <p:tgtEl>
                                          <p:spTgt spid="102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blinds(vertical)">
                                      <p:cBhvr>
                                        <p:cTn id="12" dur="500"/>
                                        <p:tgtEl>
                                          <p:spTgt spid="102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blinds(horizontal)">
                                      <p:cBhvr>
                                        <p:cTn id="17" dur="500"/>
                                        <p:tgtEl>
                                          <p:spTgt spid="102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0250"/>
                                        </p:tgtEl>
                                        <p:attrNameLst>
                                          <p:attrName>style.visibility</p:attrName>
                                        </p:attrNameLst>
                                      </p:cBhvr>
                                      <p:to>
                                        <p:strVal val="visible"/>
                                      </p:to>
                                    </p:set>
                                    <p:animEffect transition="in" filter="blinds(vertical)">
                                      <p:cBhvr>
                                        <p:cTn id="22" dur="500"/>
                                        <p:tgtEl>
                                          <p:spTgt spid="102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54"/>
                                        </p:tgtEl>
                                        <p:attrNameLst>
                                          <p:attrName>style.visibility</p:attrName>
                                        </p:attrNameLst>
                                      </p:cBhvr>
                                      <p:to>
                                        <p:strVal val="visible"/>
                                      </p:to>
                                    </p:set>
                                    <p:animEffect transition="in" filter="blinds(horizontal)">
                                      <p:cBhvr>
                                        <p:cTn id="27" dur="500"/>
                                        <p:tgtEl>
                                          <p:spTgt spid="1025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0253"/>
                                        </p:tgtEl>
                                        <p:attrNameLst>
                                          <p:attrName>style.visibility</p:attrName>
                                        </p:attrNameLst>
                                      </p:cBhvr>
                                      <p:to>
                                        <p:strVal val="visible"/>
                                      </p:to>
                                    </p:set>
                                    <p:animEffect transition="in" filter="blinds(vertical)">
                                      <p:cBhvr>
                                        <p:cTn id="32" dur="500"/>
                                        <p:tgtEl>
                                          <p:spTgt spid="10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autoUpdateAnimBg="0"/>
      <p:bldP spid="10254"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1052736"/>
            <a:ext cx="6120680" cy="769441"/>
          </a:xfrm>
          <a:prstGeom prst="rect">
            <a:avLst/>
          </a:prstGeom>
          <a:noFill/>
        </p:spPr>
        <p:txBody>
          <a:bodyPr wrap="square" rtlCol="0">
            <a:spAutoFit/>
          </a:bodyPr>
          <a:lstStyle/>
          <a:p>
            <a:r>
              <a:rPr lang="zh-CN" altLang="en-US" sz="4400" dirty="0" smtClean="0"/>
              <a:t>量子力学简介 </a:t>
            </a:r>
            <a:endParaRPr lang="zh-CN" altLang="en-US" sz="44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p>
            <a:fld id="{E59751AF-423E-42D6-A475-6B80DDC9F77A}" type="slidenum">
              <a:rPr lang="en-US" altLang="zh-CN"/>
              <a:pPr/>
              <a:t>106</a:t>
            </a:fld>
            <a:endParaRPr lang="en-US" altLang="zh-CN"/>
          </a:p>
        </p:txBody>
      </p:sp>
      <p:sp>
        <p:nvSpPr>
          <p:cNvPr id="2052" name="Text Box 4"/>
          <p:cNvSpPr txBox="1">
            <a:spLocks noChangeArrowheads="1"/>
          </p:cNvSpPr>
          <p:nvPr/>
        </p:nvSpPr>
        <p:spPr bwMode="auto">
          <a:xfrm>
            <a:off x="685800" y="2736850"/>
            <a:ext cx="7924800" cy="2673350"/>
          </a:xfrm>
          <a:prstGeom prst="rect">
            <a:avLst/>
          </a:prstGeom>
          <a:noFill/>
          <a:ln w="9525">
            <a:noFill/>
            <a:miter lim="800000"/>
            <a:headEnd/>
            <a:tailEnd/>
          </a:ln>
        </p:spPr>
        <p:txBody>
          <a:bodyPr>
            <a:spAutoFit/>
          </a:bodyPr>
          <a:lstStyle/>
          <a:p>
            <a:pPr algn="just" eaLnBrk="0" hangingPunct="0">
              <a:lnSpc>
                <a:spcPct val="12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由于微观粒子具有波粒二象性，其位置与动量不能同时确定</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所以已无法用经典物理方法去描述其运动状态</a:t>
            </a:r>
            <a:r>
              <a:rPr kumimoji="1" lang="en-US" altLang="zh-CN" sz="3200" b="1">
                <a:solidFill>
                  <a:schemeClr val="tx2"/>
                </a:solidFill>
                <a:latin typeface="Times New Roman" pitchFamily="18" charset="0"/>
              </a:rPr>
              <a:t>.</a:t>
            </a:r>
          </a:p>
          <a:p>
            <a:pPr algn="just" eaLnBrk="0" hangingPunct="0">
              <a:lnSpc>
                <a:spcPct val="120000"/>
              </a:lnSpc>
              <a:spcBef>
                <a:spcPct val="50000"/>
              </a:spcBef>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用波函数来描述微观粒子的运动</a:t>
            </a:r>
            <a:r>
              <a:rPr kumimoji="1" lang="en-US" altLang="zh-CN" sz="3200" b="1">
                <a:solidFill>
                  <a:schemeClr val="tx2"/>
                </a:solidFill>
                <a:latin typeface="Times New Roman" pitchFamily="18" charset="0"/>
              </a:rPr>
              <a:t>.</a:t>
            </a:r>
          </a:p>
        </p:txBody>
      </p:sp>
      <p:sp>
        <p:nvSpPr>
          <p:cNvPr id="27652" name="Rectangle 11"/>
          <p:cNvSpPr>
            <a:spLocks noChangeArrowheads="1"/>
          </p:cNvSpPr>
          <p:nvPr/>
        </p:nvSpPr>
        <p:spPr bwMode="auto">
          <a:xfrm>
            <a:off x="533400" y="995363"/>
            <a:ext cx="6257925" cy="833437"/>
          </a:xfrm>
          <a:prstGeom prst="rect">
            <a:avLst/>
          </a:prstGeom>
          <a:noFill/>
          <a:ln w="9525">
            <a:noFill/>
            <a:miter lim="800000"/>
            <a:headEnd/>
            <a:tailEnd/>
          </a:ln>
        </p:spPr>
        <p:txBody>
          <a:bodyPr wrap="none">
            <a:spAutoFit/>
          </a:bodyPr>
          <a:lstStyle/>
          <a:p>
            <a:pPr eaLnBrk="0" hangingPunct="0">
              <a:lnSpc>
                <a:spcPct val="135000"/>
              </a:lnSpc>
            </a:pPr>
            <a:r>
              <a:rPr kumimoji="1" lang="en-US" altLang="zh-CN" sz="3600" b="1">
                <a:solidFill>
                  <a:srgbClr val="CC0000"/>
                </a:solidFill>
                <a:latin typeface="Times New Roman" pitchFamily="18" charset="0"/>
              </a:rPr>
              <a:t>         </a:t>
            </a:r>
            <a:r>
              <a:rPr kumimoji="1" lang="zh-CN" altLang="en-US" sz="3600" b="1">
                <a:solidFill>
                  <a:srgbClr val="CC0000"/>
                </a:solidFill>
                <a:latin typeface="Times New Roman" pitchFamily="18" charset="0"/>
              </a:rPr>
              <a:t>一    波函数及其统计解释</a:t>
            </a:r>
          </a:p>
        </p:txBody>
      </p:sp>
      <p:sp>
        <p:nvSpPr>
          <p:cNvPr id="2060" name="Rectangle 12"/>
          <p:cNvSpPr>
            <a:spLocks noChangeArrowheads="1"/>
          </p:cNvSpPr>
          <p:nvPr/>
        </p:nvSpPr>
        <p:spPr bwMode="auto">
          <a:xfrm>
            <a:off x="1585913" y="1841500"/>
            <a:ext cx="2376487" cy="749300"/>
          </a:xfrm>
          <a:prstGeom prst="rect">
            <a:avLst/>
          </a:prstGeom>
          <a:noFill/>
          <a:ln w="9525">
            <a:noFill/>
            <a:miter lim="800000"/>
            <a:headEnd/>
            <a:tailEnd/>
          </a:ln>
        </p:spPr>
        <p:txBody>
          <a:bodyPr>
            <a:spAutoFit/>
          </a:bodyPr>
          <a:lstStyle/>
          <a:p>
            <a:pPr eaLnBrk="0" hangingPunct="0">
              <a:lnSpc>
                <a:spcPct val="135000"/>
              </a:lnSpc>
            </a:pPr>
            <a:r>
              <a:rPr kumimoji="1" lang="en-US" altLang="zh-CN" sz="3200" b="1">
                <a:solidFill>
                  <a:srgbClr val="CC0000"/>
                </a:solidFill>
                <a:latin typeface="Times New Roman" pitchFamily="18" charset="0"/>
              </a:rPr>
              <a:t>1</a:t>
            </a:r>
            <a:r>
              <a:rPr kumimoji="1" lang="en-US" altLang="zh-CN" sz="3200" b="1">
                <a:solidFill>
                  <a:srgbClr val="FF3300"/>
                </a:solidFill>
                <a:latin typeface="Times New Roman" pitchFamily="18" charset="0"/>
              </a:rPr>
              <a:t>   </a:t>
            </a:r>
            <a:r>
              <a:rPr kumimoji="1" lang="zh-CN" altLang="en-US" sz="3200" b="1">
                <a:latin typeface="Times New Roman" pitchFamily="18" charset="0"/>
              </a:rPr>
              <a:t>波函数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blinds(horizontal)">
                                      <p:cBhvr>
                                        <p:cTn id="7" dur="500"/>
                                        <p:tgtEl>
                                          <p:spTgt spid="20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utoUpdateAnimBg="0"/>
      <p:bldP spid="2060"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灯片编号占位符 1"/>
          <p:cNvSpPr>
            <a:spLocks noGrp="1"/>
          </p:cNvSpPr>
          <p:nvPr>
            <p:ph type="sldNum" sz="quarter" idx="10"/>
          </p:nvPr>
        </p:nvSpPr>
        <p:spPr>
          <a:noFill/>
        </p:spPr>
        <p:txBody>
          <a:bodyPr/>
          <a:lstStyle/>
          <a:p>
            <a:fld id="{4F2EA4D1-6D9E-4397-92CB-FF66B11B1593}" type="slidenum">
              <a:rPr lang="en-US" altLang="zh-CN"/>
              <a:pPr/>
              <a:t>107</a:t>
            </a:fld>
            <a:endParaRPr lang="en-US" altLang="zh-CN"/>
          </a:p>
        </p:txBody>
      </p:sp>
      <p:sp>
        <p:nvSpPr>
          <p:cNvPr id="1031" name="Text Box 3"/>
          <p:cNvSpPr txBox="1">
            <a:spLocks noChangeArrowheads="1"/>
          </p:cNvSpPr>
          <p:nvPr/>
        </p:nvSpPr>
        <p:spPr bwMode="auto">
          <a:xfrm>
            <a:off x="1447800" y="1022350"/>
            <a:ext cx="4724400" cy="579438"/>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1</a:t>
            </a:r>
            <a:r>
              <a:rPr lang="en-US" altLang="zh-CN" sz="3200" b="1">
                <a:solidFill>
                  <a:srgbClr val="CC0000"/>
                </a:solidFill>
                <a:latin typeface="宋体" pitchFamily="2" charset="-122"/>
              </a:rPr>
              <a:t>) </a:t>
            </a:r>
            <a:r>
              <a:rPr lang="zh-CN" altLang="en-US" sz="3200" b="1">
                <a:latin typeface="Times New Roman" pitchFamily="18" charset="0"/>
              </a:rPr>
              <a:t>经典的波与波函数</a:t>
            </a:r>
          </a:p>
        </p:txBody>
      </p:sp>
      <p:grpSp>
        <p:nvGrpSpPr>
          <p:cNvPr id="2" name="Group 4"/>
          <p:cNvGrpSpPr>
            <a:grpSpLocks/>
          </p:cNvGrpSpPr>
          <p:nvPr/>
        </p:nvGrpSpPr>
        <p:grpSpPr bwMode="auto">
          <a:xfrm>
            <a:off x="1600200" y="2541588"/>
            <a:ext cx="6858000" cy="1847850"/>
            <a:chOff x="240" y="1956"/>
            <a:chExt cx="4992" cy="1308"/>
          </a:xfrm>
        </p:grpSpPr>
        <p:graphicFrame>
          <p:nvGraphicFramePr>
            <p:cNvPr id="1028" name="Object 5"/>
            <p:cNvGraphicFramePr>
              <a:graphicFrameLocks noChangeAspect="1"/>
            </p:cNvGraphicFramePr>
            <p:nvPr/>
          </p:nvGraphicFramePr>
          <p:xfrm>
            <a:off x="2064" y="1956"/>
            <a:ext cx="3168" cy="688"/>
          </p:xfrm>
          <a:graphic>
            <a:graphicData uri="http://schemas.openxmlformats.org/presentationml/2006/ole">
              <p:oleObj spid="_x0000_s134153" name="Equation" r:id="rId3" imgW="2667000" imgH="609600" progId="Equation.3">
                <p:embed/>
              </p:oleObj>
            </a:graphicData>
          </a:graphic>
        </p:graphicFrame>
        <p:graphicFrame>
          <p:nvGraphicFramePr>
            <p:cNvPr id="1029" name="Object 6"/>
            <p:cNvGraphicFramePr>
              <a:graphicFrameLocks noChangeAspect="1"/>
            </p:cNvGraphicFramePr>
            <p:nvPr/>
          </p:nvGraphicFramePr>
          <p:xfrm>
            <a:off x="2016" y="2603"/>
            <a:ext cx="3216" cy="661"/>
          </p:xfrm>
          <a:graphic>
            <a:graphicData uri="http://schemas.openxmlformats.org/presentationml/2006/ole">
              <p:oleObj spid="_x0000_s134154" name="Equation" r:id="rId4" imgW="2755900" imgH="609600" progId="Equation.3">
                <p:embed/>
              </p:oleObj>
            </a:graphicData>
          </a:graphic>
        </p:graphicFrame>
        <p:sp>
          <p:nvSpPr>
            <p:cNvPr id="1036" name="Text Box 7"/>
            <p:cNvSpPr txBox="1">
              <a:spLocks noChangeArrowheads="1"/>
            </p:cNvSpPr>
            <p:nvPr/>
          </p:nvSpPr>
          <p:spPr bwMode="auto">
            <a:xfrm>
              <a:off x="240" y="2398"/>
              <a:ext cx="1750" cy="410"/>
            </a:xfrm>
            <a:prstGeom prst="rect">
              <a:avLst/>
            </a:prstGeom>
            <a:noFill/>
            <a:ln w="9525">
              <a:noFill/>
              <a:miter lim="800000"/>
              <a:headEnd/>
              <a:tailEnd/>
            </a:ln>
          </p:spPr>
          <p:txBody>
            <a:bodyPr>
              <a:spAutoFit/>
            </a:bodyPr>
            <a:lstStyle/>
            <a:p>
              <a:pPr>
                <a:spcBef>
                  <a:spcPct val="50000"/>
                </a:spcBef>
                <a:buFontTx/>
                <a:buBlip>
                  <a:blip r:embed="rId5"/>
                </a:buBlip>
              </a:pPr>
              <a:r>
                <a:rPr lang="en-US" altLang="zh-CN" sz="2800" b="1">
                  <a:latin typeface="Times New Roman" pitchFamily="18" charset="0"/>
                </a:rPr>
                <a:t>    </a:t>
              </a:r>
              <a:r>
                <a:rPr lang="zh-CN" altLang="en-US" sz="3200" b="1">
                  <a:latin typeface="Times New Roman" pitchFamily="18" charset="0"/>
                </a:rPr>
                <a:t>电磁波</a:t>
              </a:r>
            </a:p>
          </p:txBody>
        </p:sp>
        <p:sp>
          <p:nvSpPr>
            <p:cNvPr id="3" name="AutoShape 8"/>
            <p:cNvSpPr>
              <a:spLocks/>
            </p:cNvSpPr>
            <p:nvPr/>
          </p:nvSpPr>
          <p:spPr bwMode="auto">
            <a:xfrm>
              <a:off x="1776" y="2280"/>
              <a:ext cx="205" cy="647"/>
            </a:xfrm>
            <a:prstGeom prst="leftBrace">
              <a:avLst>
                <a:gd name="adj1" fmla="val 26301"/>
                <a:gd name="adj2" fmla="val 50000"/>
              </a:avLst>
            </a:prstGeom>
            <a:noFill/>
            <a:ln w="19050">
              <a:solidFill>
                <a:srgbClr val="0000FF"/>
              </a:solidFill>
              <a:round/>
              <a:headEnd/>
              <a:tailEnd/>
            </a:ln>
          </p:spPr>
          <p:txBody>
            <a:bodyPr wrap="none" anchor="ctr"/>
            <a:lstStyle/>
            <a:p>
              <a:endParaRPr lang="zh-CN" altLang="en-US"/>
            </a:p>
          </p:txBody>
        </p:sp>
      </p:grpSp>
      <p:grpSp>
        <p:nvGrpSpPr>
          <p:cNvPr id="4" name="Group 16"/>
          <p:cNvGrpSpPr>
            <a:grpSpLocks/>
          </p:cNvGrpSpPr>
          <p:nvPr/>
        </p:nvGrpSpPr>
        <p:grpSpPr bwMode="auto">
          <a:xfrm>
            <a:off x="1568450" y="1646238"/>
            <a:ext cx="6813550" cy="957262"/>
            <a:chOff x="624" y="1037"/>
            <a:chExt cx="4292" cy="603"/>
          </a:xfrm>
        </p:grpSpPr>
        <p:graphicFrame>
          <p:nvGraphicFramePr>
            <p:cNvPr id="1027" name="Object 10"/>
            <p:cNvGraphicFramePr>
              <a:graphicFrameLocks noChangeAspect="1"/>
            </p:cNvGraphicFramePr>
            <p:nvPr/>
          </p:nvGraphicFramePr>
          <p:xfrm>
            <a:off x="2204" y="1037"/>
            <a:ext cx="2712" cy="603"/>
          </p:xfrm>
          <a:graphic>
            <a:graphicData uri="http://schemas.openxmlformats.org/presentationml/2006/ole">
              <p:oleObj spid="_x0000_s134155" name="Equation" r:id="rId6" imgW="2527300" imgH="609600" progId="Equation.3">
                <p:embed/>
              </p:oleObj>
            </a:graphicData>
          </a:graphic>
        </p:graphicFrame>
        <p:sp>
          <p:nvSpPr>
            <p:cNvPr id="1035" name="Text Box 11"/>
            <p:cNvSpPr txBox="1">
              <a:spLocks noChangeArrowheads="1"/>
            </p:cNvSpPr>
            <p:nvPr/>
          </p:nvSpPr>
          <p:spPr bwMode="auto">
            <a:xfrm>
              <a:off x="624" y="1171"/>
              <a:ext cx="1697" cy="365"/>
            </a:xfrm>
            <a:prstGeom prst="rect">
              <a:avLst/>
            </a:prstGeom>
            <a:noFill/>
            <a:ln w="9525">
              <a:noFill/>
              <a:miter lim="800000"/>
              <a:headEnd/>
              <a:tailEnd/>
            </a:ln>
          </p:spPr>
          <p:txBody>
            <a:bodyPr>
              <a:spAutoFit/>
            </a:bodyPr>
            <a:lstStyle/>
            <a:p>
              <a:pPr>
                <a:spcBef>
                  <a:spcPct val="50000"/>
                </a:spcBef>
                <a:buFontTx/>
                <a:buBlip>
                  <a:blip r:embed="rId5"/>
                </a:buBlip>
              </a:pPr>
              <a:r>
                <a:rPr lang="en-US" altLang="zh-CN" sz="2800" b="1">
                  <a:solidFill>
                    <a:srgbClr val="1C1C1C"/>
                  </a:solidFill>
                  <a:latin typeface="Times New Roman" pitchFamily="18" charset="0"/>
                </a:rPr>
                <a:t>    </a:t>
              </a:r>
              <a:r>
                <a:rPr lang="zh-CN" altLang="en-US" sz="3200" b="1">
                  <a:solidFill>
                    <a:srgbClr val="1C1C1C"/>
                  </a:solidFill>
                  <a:latin typeface="Times New Roman" pitchFamily="18" charset="0"/>
                </a:rPr>
                <a:t>机械波</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灯片编号占位符 1"/>
          <p:cNvSpPr>
            <a:spLocks noGrp="1"/>
          </p:cNvSpPr>
          <p:nvPr>
            <p:ph type="sldNum" sz="quarter" idx="10"/>
          </p:nvPr>
        </p:nvSpPr>
        <p:spPr>
          <a:noFill/>
        </p:spPr>
        <p:txBody>
          <a:bodyPr/>
          <a:lstStyle/>
          <a:p>
            <a:fld id="{4823F698-65C2-4CE5-8837-F591796DAC9E}" type="slidenum">
              <a:rPr lang="en-US" altLang="zh-CN"/>
              <a:pPr/>
              <a:t>108</a:t>
            </a:fld>
            <a:endParaRPr lang="en-US" altLang="zh-CN"/>
          </a:p>
        </p:txBody>
      </p:sp>
      <p:sp>
        <p:nvSpPr>
          <p:cNvPr id="2054" name="Text Box 2"/>
          <p:cNvSpPr txBox="1">
            <a:spLocks noChangeArrowheads="1"/>
          </p:cNvSpPr>
          <p:nvPr/>
        </p:nvSpPr>
        <p:spPr bwMode="auto">
          <a:xfrm>
            <a:off x="1447800" y="1096963"/>
            <a:ext cx="5715000" cy="579437"/>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2</a:t>
            </a:r>
            <a:r>
              <a:rPr lang="en-US" altLang="zh-CN" sz="3200" b="1">
                <a:solidFill>
                  <a:srgbClr val="CC0000"/>
                </a:solidFill>
                <a:latin typeface="宋体" pitchFamily="2" charset="-122"/>
              </a:rPr>
              <a:t>)</a:t>
            </a:r>
            <a:r>
              <a:rPr lang="zh-CN" altLang="en-US" sz="3200" b="1">
                <a:latin typeface="Times New Roman" pitchFamily="18" charset="0"/>
              </a:rPr>
              <a:t>量子力学波函数</a:t>
            </a:r>
            <a:endParaRPr lang="zh-CN" altLang="en-US" sz="3200" b="1">
              <a:latin typeface="宋体" pitchFamily="2" charset="-122"/>
            </a:endParaRPr>
          </a:p>
        </p:txBody>
      </p:sp>
      <p:grpSp>
        <p:nvGrpSpPr>
          <p:cNvPr id="2" name="Group 17"/>
          <p:cNvGrpSpPr>
            <a:grpSpLocks/>
          </p:cNvGrpSpPr>
          <p:nvPr/>
        </p:nvGrpSpPr>
        <p:grpSpPr bwMode="auto">
          <a:xfrm>
            <a:off x="1524000" y="1828800"/>
            <a:ext cx="7239000" cy="619125"/>
            <a:chOff x="240" y="672"/>
            <a:chExt cx="4560" cy="390"/>
          </a:xfrm>
        </p:grpSpPr>
        <p:graphicFrame>
          <p:nvGraphicFramePr>
            <p:cNvPr id="2052" name="Object 7"/>
            <p:cNvGraphicFramePr>
              <a:graphicFrameLocks noChangeAspect="1"/>
            </p:cNvGraphicFramePr>
            <p:nvPr/>
          </p:nvGraphicFramePr>
          <p:xfrm>
            <a:off x="3456" y="720"/>
            <a:ext cx="1344" cy="342"/>
          </p:xfrm>
          <a:graphic>
            <a:graphicData uri="http://schemas.openxmlformats.org/presentationml/2006/ole">
              <p:oleObj spid="_x0000_s135176" name="Equation" r:id="rId3" imgW="1104900" imgH="304800" progId="Equation.3">
                <p:embed/>
              </p:oleObj>
            </a:graphicData>
          </a:graphic>
        </p:graphicFrame>
        <p:sp>
          <p:nvSpPr>
            <p:cNvPr id="2059" name="Text Box 8"/>
            <p:cNvSpPr txBox="1">
              <a:spLocks noChangeArrowheads="1"/>
            </p:cNvSpPr>
            <p:nvPr/>
          </p:nvSpPr>
          <p:spPr bwMode="auto">
            <a:xfrm>
              <a:off x="240" y="672"/>
              <a:ext cx="3792" cy="365"/>
            </a:xfrm>
            <a:prstGeom prst="rect">
              <a:avLst/>
            </a:prstGeom>
            <a:noFill/>
            <a:ln w="9525">
              <a:noFill/>
              <a:miter lim="800000"/>
              <a:headEnd/>
              <a:tailEnd/>
            </a:ln>
          </p:spPr>
          <p:txBody>
            <a:bodyPr>
              <a:spAutoFit/>
            </a:bodyPr>
            <a:lstStyle/>
            <a:p>
              <a:pPr>
                <a:spcBef>
                  <a:spcPct val="50000"/>
                </a:spcBef>
              </a:pPr>
              <a:r>
                <a:rPr lang="zh-CN" altLang="en-US" sz="3200" b="1">
                  <a:latin typeface="Times New Roman" pitchFamily="18" charset="0"/>
                </a:rPr>
                <a:t>描述</a:t>
              </a:r>
              <a:r>
                <a:rPr lang="zh-CN" altLang="en-US" sz="3200" b="1">
                  <a:solidFill>
                    <a:srgbClr val="CC0000"/>
                  </a:solidFill>
                  <a:latin typeface="Times New Roman" pitchFamily="18" charset="0"/>
                </a:rPr>
                <a:t>微观</a:t>
              </a:r>
              <a:r>
                <a:rPr lang="zh-CN" altLang="en-US" sz="3200" b="1">
                  <a:latin typeface="Times New Roman" pitchFamily="18" charset="0"/>
                </a:rPr>
                <a:t>粒子运动的</a:t>
              </a:r>
              <a:r>
                <a:rPr lang="zh-CN" altLang="en-US" sz="3200" b="1">
                  <a:solidFill>
                    <a:srgbClr val="CC0000"/>
                  </a:solidFill>
                  <a:latin typeface="Times New Roman" pitchFamily="18" charset="0"/>
                </a:rPr>
                <a:t>波</a:t>
              </a:r>
              <a:r>
                <a:rPr lang="zh-CN" altLang="en-US" sz="3200" b="1">
                  <a:latin typeface="Times New Roman" pitchFamily="18" charset="0"/>
                </a:rPr>
                <a:t>函数</a:t>
              </a:r>
            </a:p>
          </p:txBody>
        </p:sp>
      </p:grpSp>
      <p:grpSp>
        <p:nvGrpSpPr>
          <p:cNvPr id="3" name="Group 22"/>
          <p:cNvGrpSpPr>
            <a:grpSpLocks/>
          </p:cNvGrpSpPr>
          <p:nvPr/>
        </p:nvGrpSpPr>
        <p:grpSpPr bwMode="auto">
          <a:xfrm>
            <a:off x="1524000" y="2549525"/>
            <a:ext cx="6705600" cy="1143000"/>
            <a:chOff x="960" y="1606"/>
            <a:chExt cx="4224" cy="720"/>
          </a:xfrm>
        </p:grpSpPr>
        <p:graphicFrame>
          <p:nvGraphicFramePr>
            <p:cNvPr id="2050" name="Object 10"/>
            <p:cNvGraphicFramePr>
              <a:graphicFrameLocks noChangeAspect="1"/>
            </p:cNvGraphicFramePr>
            <p:nvPr/>
          </p:nvGraphicFramePr>
          <p:xfrm>
            <a:off x="3744" y="1606"/>
            <a:ext cx="576" cy="647"/>
          </p:xfrm>
          <a:graphic>
            <a:graphicData uri="http://schemas.openxmlformats.org/presentationml/2006/ole">
              <p:oleObj spid="_x0000_s135177" name="公式" r:id="rId4" imgW="634725" imgH="609336" progId="Equation.3">
                <p:embed/>
              </p:oleObj>
            </a:graphicData>
          </a:graphic>
        </p:graphicFrame>
        <p:graphicFrame>
          <p:nvGraphicFramePr>
            <p:cNvPr id="2051" name="Object 11"/>
            <p:cNvGraphicFramePr>
              <a:graphicFrameLocks noChangeAspect="1"/>
            </p:cNvGraphicFramePr>
            <p:nvPr/>
          </p:nvGraphicFramePr>
          <p:xfrm>
            <a:off x="4560" y="1606"/>
            <a:ext cx="624" cy="720"/>
          </p:xfrm>
          <a:graphic>
            <a:graphicData uri="http://schemas.openxmlformats.org/presentationml/2006/ole">
              <p:oleObj spid="_x0000_s135178" name="公式" r:id="rId5" imgW="647700" imgH="660400" progId="Equation.3">
                <p:embed/>
              </p:oleObj>
            </a:graphicData>
          </a:graphic>
        </p:graphicFrame>
        <p:sp>
          <p:nvSpPr>
            <p:cNvPr id="2058" name="Rectangle 12"/>
            <p:cNvSpPr>
              <a:spLocks noChangeArrowheads="1"/>
            </p:cNvSpPr>
            <p:nvPr/>
          </p:nvSpPr>
          <p:spPr bwMode="auto">
            <a:xfrm>
              <a:off x="960" y="1743"/>
              <a:ext cx="3312" cy="365"/>
            </a:xfrm>
            <a:prstGeom prst="rect">
              <a:avLst/>
            </a:prstGeom>
            <a:noFill/>
            <a:ln w="9525">
              <a:noFill/>
              <a:miter lim="800000"/>
              <a:headEnd/>
              <a:tailEnd/>
            </a:ln>
          </p:spPr>
          <p:txBody>
            <a:bodyPr>
              <a:spAutoFit/>
            </a:bodyPr>
            <a:lstStyle/>
            <a:p>
              <a:r>
                <a:rPr lang="zh-CN" altLang="en-US" sz="3200" b="1">
                  <a:latin typeface="Times New Roman" pitchFamily="18" charset="0"/>
                </a:rPr>
                <a:t>微观粒子的</a:t>
              </a:r>
              <a:r>
                <a:rPr lang="zh-CN" altLang="en-US" sz="3200" b="1">
                  <a:solidFill>
                    <a:srgbClr val="CC0000"/>
                  </a:solidFill>
                  <a:latin typeface="Times New Roman" pitchFamily="18" charset="0"/>
                </a:rPr>
                <a:t>波粒二象性</a:t>
              </a:r>
            </a:p>
          </p:txBody>
        </p:sp>
      </p:grpSp>
      <p:sp>
        <p:nvSpPr>
          <p:cNvPr id="5134" name="Text Box 14"/>
          <p:cNvSpPr txBox="1">
            <a:spLocks noChangeArrowheads="1"/>
          </p:cNvSpPr>
          <p:nvPr/>
        </p:nvSpPr>
        <p:spPr bwMode="auto">
          <a:xfrm>
            <a:off x="762000" y="3581400"/>
            <a:ext cx="7924800" cy="2428875"/>
          </a:xfrm>
          <a:prstGeom prst="rect">
            <a:avLst/>
          </a:prstGeom>
          <a:noFill/>
          <a:ln w="9525">
            <a:noFill/>
            <a:miter lim="800000"/>
            <a:headEnd/>
            <a:tailEnd/>
          </a:ln>
        </p:spPr>
        <p:txBody>
          <a:bodyPr>
            <a:spAutoFit/>
          </a:bodyPr>
          <a:lstStyle/>
          <a:p>
            <a:pPr>
              <a:lnSpc>
                <a:spcPct val="120000"/>
              </a:lnSpc>
              <a:spcBef>
                <a:spcPct val="5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自由</a:t>
            </a:r>
            <a:r>
              <a:rPr lang="zh-CN" altLang="en-US" sz="3200" b="1">
                <a:latin typeface="Times New Roman" pitchFamily="18" charset="0"/>
              </a:rPr>
              <a:t>粒子的能量和动量是</a:t>
            </a:r>
            <a:r>
              <a:rPr lang="zh-CN" altLang="en-US" sz="3200" b="1">
                <a:solidFill>
                  <a:srgbClr val="CC0000"/>
                </a:solidFill>
                <a:latin typeface="Times New Roman" pitchFamily="18" charset="0"/>
              </a:rPr>
              <a:t>确定</a:t>
            </a:r>
            <a:r>
              <a:rPr lang="zh-CN" altLang="en-US" sz="3200" b="1">
                <a:latin typeface="Times New Roman" pitchFamily="18" charset="0"/>
              </a:rPr>
              <a:t>的，其德布罗意频率和波长不变 ，可认为是一</a:t>
            </a:r>
            <a:r>
              <a:rPr lang="zh-CN" altLang="en-US" sz="3200" b="1">
                <a:solidFill>
                  <a:srgbClr val="CC0000"/>
                </a:solidFill>
                <a:latin typeface="Times New Roman" pitchFamily="18" charset="0"/>
              </a:rPr>
              <a:t>平面</a:t>
            </a:r>
            <a:r>
              <a:rPr lang="zh-CN" altLang="en-US" sz="3200" b="1">
                <a:latin typeface="Times New Roman" pitchFamily="18" charset="0"/>
              </a:rPr>
              <a:t>单色波</a:t>
            </a:r>
            <a:r>
              <a:rPr lang="en-US" altLang="zh-CN" sz="3200" b="1">
                <a:latin typeface="Times New Roman" pitchFamily="18" charset="0"/>
              </a:rPr>
              <a:t>. </a:t>
            </a:r>
            <a:r>
              <a:rPr lang="zh-CN" altLang="en-US" sz="3200" b="1">
                <a:latin typeface="Times New Roman" pitchFamily="18" charset="0"/>
              </a:rPr>
              <a:t>波列</a:t>
            </a:r>
            <a:r>
              <a:rPr lang="zh-CN" altLang="en-US" sz="3200" b="1">
                <a:solidFill>
                  <a:srgbClr val="CC0000"/>
                </a:solidFill>
                <a:latin typeface="Times New Roman" pitchFamily="18" charset="0"/>
              </a:rPr>
              <a:t>无限长，</a:t>
            </a:r>
            <a:r>
              <a:rPr lang="zh-CN" altLang="en-US" sz="3200" b="1">
                <a:latin typeface="Times New Roman" pitchFamily="18" charset="0"/>
              </a:rPr>
              <a:t>根据不确定原理 ，粒子在 </a:t>
            </a:r>
            <a:r>
              <a:rPr lang="en-US" altLang="zh-CN" sz="3200" b="1" i="1">
                <a:latin typeface="Times New Roman" pitchFamily="18" charset="0"/>
              </a:rPr>
              <a:t>x</a:t>
            </a:r>
            <a:r>
              <a:rPr lang="zh-CN" altLang="en-US" sz="3200" b="1">
                <a:latin typeface="Times New Roman" pitchFamily="18" charset="0"/>
              </a:rPr>
              <a:t>方向上的位置</a:t>
            </a:r>
            <a:r>
              <a:rPr lang="zh-CN" altLang="en-US" sz="3200" b="1">
                <a:solidFill>
                  <a:srgbClr val="CC0000"/>
                </a:solidFill>
                <a:latin typeface="Times New Roman" pitchFamily="18" charset="0"/>
              </a:rPr>
              <a:t>完全不</a:t>
            </a:r>
            <a:r>
              <a:rPr lang="zh-CN" altLang="en-US" sz="3200" b="1">
                <a:latin typeface="Times New Roman" pitchFamily="18" charset="0"/>
              </a:rPr>
              <a:t>确定</a:t>
            </a:r>
            <a:r>
              <a:rPr lang="en-US" altLang="zh-CN" sz="3200" b="1">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34"/>
                                        </p:tgtEl>
                                        <p:attrNameLst>
                                          <p:attrName>style.visibility</p:attrName>
                                        </p:attrNameLst>
                                      </p:cBhvr>
                                      <p:to>
                                        <p:strVal val="visible"/>
                                      </p:to>
                                    </p:set>
                                    <p:animEffect transition="in" filter="blinds(horizontal)">
                                      <p:cBhvr>
                                        <p:cTn id="12"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4"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1"/>
          <p:cNvSpPr>
            <a:spLocks noGrp="1"/>
          </p:cNvSpPr>
          <p:nvPr>
            <p:ph type="sldNum" sz="quarter" idx="10"/>
          </p:nvPr>
        </p:nvSpPr>
        <p:spPr>
          <a:noFill/>
        </p:spPr>
        <p:txBody>
          <a:bodyPr/>
          <a:lstStyle/>
          <a:p>
            <a:fld id="{C0F5A900-AAD8-4028-B56A-D0235C0962FD}" type="slidenum">
              <a:rPr lang="en-US" altLang="zh-CN"/>
              <a:pPr/>
              <a:t>109</a:t>
            </a:fld>
            <a:endParaRPr lang="en-US" altLang="zh-CN"/>
          </a:p>
        </p:txBody>
      </p:sp>
      <p:sp>
        <p:nvSpPr>
          <p:cNvPr id="3077" name="Text Box 3"/>
          <p:cNvSpPr txBox="1">
            <a:spLocks noChangeArrowheads="1"/>
          </p:cNvSpPr>
          <p:nvPr/>
        </p:nvSpPr>
        <p:spPr bwMode="auto">
          <a:xfrm>
            <a:off x="1524000" y="1096963"/>
            <a:ext cx="6096000" cy="579437"/>
          </a:xfrm>
          <a:prstGeom prst="rect">
            <a:avLst/>
          </a:prstGeom>
          <a:noFill/>
          <a:ln w="9525">
            <a:noFill/>
            <a:miter lim="800000"/>
            <a:headEnd/>
            <a:tailEnd/>
          </a:ln>
        </p:spPr>
        <p:txBody>
          <a:bodyPr>
            <a:spAutoFit/>
          </a:bodyPr>
          <a:lstStyle/>
          <a:p>
            <a:pPr>
              <a:spcBef>
                <a:spcPct val="50000"/>
              </a:spcBef>
              <a:buFontTx/>
              <a:buBlip>
                <a:blip r:embed="rId3"/>
              </a:buBlip>
            </a:pPr>
            <a:r>
              <a:rPr lang="en-US" altLang="zh-CN" sz="2800" b="1">
                <a:solidFill>
                  <a:srgbClr val="CC0000"/>
                </a:solidFill>
                <a:latin typeface="Times New Roman" pitchFamily="18" charset="0"/>
              </a:rPr>
              <a:t>   </a:t>
            </a:r>
            <a:r>
              <a:rPr lang="zh-CN" altLang="en-US" sz="3200" b="1">
                <a:solidFill>
                  <a:srgbClr val="CC0000"/>
                </a:solidFill>
                <a:latin typeface="Times New Roman" pitchFamily="18" charset="0"/>
              </a:rPr>
              <a:t>自由</a:t>
            </a:r>
            <a:r>
              <a:rPr lang="zh-CN" altLang="en-US" sz="3200" b="1">
                <a:latin typeface="Times New Roman" pitchFamily="18" charset="0"/>
              </a:rPr>
              <a:t>粒子平面波函数</a:t>
            </a:r>
          </a:p>
        </p:txBody>
      </p:sp>
      <p:sp>
        <p:nvSpPr>
          <p:cNvPr id="31748" name="Text Box 4"/>
          <p:cNvSpPr txBox="1">
            <a:spLocks noChangeArrowheads="1"/>
          </p:cNvSpPr>
          <p:nvPr/>
        </p:nvSpPr>
        <p:spPr bwMode="auto">
          <a:xfrm>
            <a:off x="1676400" y="2819400"/>
            <a:ext cx="4419600" cy="579438"/>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Times New Roman" pitchFamily="18" charset="0"/>
              </a:rPr>
              <a:t>2</a:t>
            </a:r>
            <a:r>
              <a:rPr lang="en-US" altLang="zh-CN" sz="3200" b="1">
                <a:solidFill>
                  <a:srgbClr val="FF0000"/>
                </a:solidFill>
                <a:latin typeface="Times New Roman" pitchFamily="18" charset="0"/>
              </a:rPr>
              <a:t>   </a:t>
            </a:r>
            <a:r>
              <a:rPr lang="zh-CN" altLang="en-US" sz="3200" b="1">
                <a:latin typeface="Times New Roman" pitchFamily="18" charset="0"/>
              </a:rPr>
              <a:t>波函数的统计意义</a:t>
            </a:r>
          </a:p>
        </p:txBody>
      </p:sp>
      <p:graphicFrame>
        <p:nvGraphicFramePr>
          <p:cNvPr id="31749" name="Object 5"/>
          <p:cNvGraphicFramePr>
            <a:graphicFrameLocks noChangeAspect="1"/>
          </p:cNvGraphicFramePr>
          <p:nvPr/>
        </p:nvGraphicFramePr>
        <p:xfrm>
          <a:off x="2590800" y="5097463"/>
          <a:ext cx="1905000" cy="666750"/>
        </p:xfrm>
        <a:graphic>
          <a:graphicData uri="http://schemas.openxmlformats.org/presentationml/2006/ole">
            <p:oleObj spid="_x0000_s136198" name="公式" r:id="rId4" imgW="1054100" imgH="419100" progId="Equation.3">
              <p:embed/>
            </p:oleObj>
          </a:graphicData>
        </a:graphic>
      </p:graphicFrame>
      <p:sp>
        <p:nvSpPr>
          <p:cNvPr id="31750" name="Text Box 6"/>
          <p:cNvSpPr txBox="1">
            <a:spLocks noChangeArrowheads="1"/>
          </p:cNvSpPr>
          <p:nvPr/>
        </p:nvSpPr>
        <p:spPr bwMode="auto">
          <a:xfrm>
            <a:off x="838200" y="3500438"/>
            <a:ext cx="7848600" cy="1260475"/>
          </a:xfrm>
          <a:prstGeom prst="rect">
            <a:avLst/>
          </a:prstGeom>
          <a:noFill/>
          <a:ln w="19050">
            <a:noFill/>
            <a:miter lim="800000"/>
            <a:headEnd/>
            <a:tailEnd/>
          </a:ln>
        </p:spPr>
        <p:txBody>
          <a:bodyPr>
            <a:spAutoFit/>
          </a:bodyPr>
          <a:lstStyle/>
          <a:p>
            <a:pPr>
              <a:lnSpc>
                <a:spcPct val="120000"/>
              </a:lnSpc>
              <a:spcBef>
                <a:spcPct val="5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概率密度   </a:t>
            </a:r>
            <a:r>
              <a:rPr lang="zh-CN" altLang="en-US" sz="3200" b="1">
                <a:latin typeface="Times New Roman" pitchFamily="18" charset="0"/>
              </a:rPr>
              <a:t>振幅的平方表示在某处</a:t>
            </a:r>
            <a:r>
              <a:rPr lang="zh-CN" altLang="en-US" sz="3200" b="1">
                <a:solidFill>
                  <a:srgbClr val="CC0000"/>
                </a:solidFill>
                <a:latin typeface="Times New Roman" pitchFamily="18" charset="0"/>
              </a:rPr>
              <a:t>单位</a:t>
            </a:r>
            <a:r>
              <a:rPr lang="zh-CN" altLang="en-US" sz="3200" b="1">
                <a:latin typeface="Times New Roman" pitchFamily="18" charset="0"/>
              </a:rPr>
              <a:t>体积内粒子出现的</a:t>
            </a:r>
            <a:r>
              <a:rPr lang="zh-CN" altLang="en-US" sz="3200" b="1">
                <a:solidFill>
                  <a:srgbClr val="CC0000"/>
                </a:solidFill>
                <a:latin typeface="Times New Roman" pitchFamily="18" charset="0"/>
              </a:rPr>
              <a:t>概率</a:t>
            </a:r>
            <a:endParaRPr lang="zh-CN" altLang="en-US" sz="3200" b="1">
              <a:latin typeface="Times New Roman" pitchFamily="18" charset="0"/>
            </a:endParaRPr>
          </a:p>
        </p:txBody>
      </p:sp>
      <p:sp>
        <p:nvSpPr>
          <p:cNvPr id="31751" name="Text Box 7"/>
          <p:cNvSpPr txBox="1">
            <a:spLocks noChangeArrowheads="1"/>
          </p:cNvSpPr>
          <p:nvPr/>
        </p:nvSpPr>
        <p:spPr bwMode="auto">
          <a:xfrm>
            <a:off x="5334000" y="5181600"/>
            <a:ext cx="1524000"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defRPr/>
            </a:pPr>
            <a:r>
              <a:rPr lang="zh-CN" altLang="en-US" sz="2800" b="1">
                <a:solidFill>
                  <a:srgbClr val="1C1C1C"/>
                </a:solidFill>
                <a:latin typeface="Times New Roman" pitchFamily="18" charset="0"/>
              </a:rPr>
              <a:t>正实数</a:t>
            </a:r>
          </a:p>
        </p:txBody>
      </p:sp>
      <p:graphicFrame>
        <p:nvGraphicFramePr>
          <p:cNvPr id="3075" name="Object 8"/>
          <p:cNvGraphicFramePr>
            <a:graphicFrameLocks noChangeAspect="1"/>
          </p:cNvGraphicFramePr>
          <p:nvPr/>
        </p:nvGraphicFramePr>
        <p:xfrm>
          <a:off x="2392363" y="1689100"/>
          <a:ext cx="4061303" cy="1163836"/>
        </p:xfrm>
        <a:graphic>
          <a:graphicData uri="http://schemas.openxmlformats.org/presentationml/2006/ole">
            <p:oleObj spid="_x0000_s136199" name="Equation" r:id="rId5" imgW="1193760" imgH="34272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linds(horizontal)">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blinds(horizontal)">
                                      <p:cBhvr>
                                        <p:cTn id="12" dur="500"/>
                                        <p:tgtEl>
                                          <p:spTgt spid="317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linds(horizontal)">
                                      <p:cBhvr>
                                        <p:cTn id="17" dur="500"/>
                                        <p:tgtEl>
                                          <p:spTgt spid="317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51"/>
                                        </p:tgtEl>
                                        <p:attrNameLst>
                                          <p:attrName>style.visibility</p:attrName>
                                        </p:attrNameLst>
                                      </p:cBhvr>
                                      <p:to>
                                        <p:strVal val="visible"/>
                                      </p:to>
                                    </p:set>
                                    <p:animEffect transition="in" filter="blinds(horizontal)">
                                      <p:cBhvr>
                                        <p:cTn id="22"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P spid="31750" grpId="0" autoUpdateAnimBg="0"/>
      <p:bldP spid="3175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0"/>
          </p:nvPr>
        </p:nvSpPr>
        <p:spPr/>
        <p:txBody>
          <a:bodyPr/>
          <a:lstStyle/>
          <a:p>
            <a:fld id="{02412F8E-017E-4022-B142-73BDA85FD6A6}" type="slidenum">
              <a:rPr lang="en-US" altLang="zh-CN"/>
              <a:pPr/>
              <a:t>11</a:t>
            </a:fld>
            <a:endParaRPr lang="en-US" altLang="zh-CN"/>
          </a:p>
        </p:txBody>
      </p:sp>
      <p:sp>
        <p:nvSpPr>
          <p:cNvPr id="31752" name="Rectangle 8"/>
          <p:cNvSpPr>
            <a:spLocks noChangeArrowheads="1"/>
          </p:cNvSpPr>
          <p:nvPr/>
        </p:nvSpPr>
        <p:spPr bwMode="auto">
          <a:xfrm>
            <a:off x="3200400" y="1600200"/>
            <a:ext cx="4114800" cy="4419600"/>
          </a:xfrm>
          <a:prstGeom prst="rect">
            <a:avLst/>
          </a:prstGeom>
          <a:solidFill>
            <a:schemeClr val="bg1"/>
          </a:solidFill>
          <a:ln w="9525">
            <a:solidFill>
              <a:schemeClr val="tx1"/>
            </a:solidFill>
            <a:miter lim="800000"/>
            <a:headEnd/>
            <a:tailEnd type="none" w="sm" len="lg"/>
          </a:ln>
          <a:effectLst/>
        </p:spPr>
        <p:txBody>
          <a:bodyPr wrap="none"/>
          <a:lstStyle/>
          <a:p>
            <a:endParaRPr lang="zh-CN" altLang="en-US"/>
          </a:p>
        </p:txBody>
      </p:sp>
      <p:sp>
        <p:nvSpPr>
          <p:cNvPr id="31754" name="Text Box 10"/>
          <p:cNvSpPr txBox="1">
            <a:spLocks noChangeArrowheads="1"/>
          </p:cNvSpPr>
          <p:nvPr/>
        </p:nvSpPr>
        <p:spPr bwMode="auto">
          <a:xfrm>
            <a:off x="3635375" y="5380038"/>
            <a:ext cx="3527425" cy="457200"/>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0            1</a:t>
            </a:r>
            <a:r>
              <a:rPr lang="en-US" altLang="zh-CN" sz="1600">
                <a:latin typeface="Times New Roman" pitchFamily="18" charset="0"/>
              </a:rPr>
              <a:t> </a:t>
            </a:r>
            <a:r>
              <a:rPr lang="en-US" altLang="zh-CN" sz="2400">
                <a:latin typeface="Times New Roman" pitchFamily="18" charset="0"/>
              </a:rPr>
              <a:t>000         2</a:t>
            </a:r>
            <a:r>
              <a:rPr lang="en-US" altLang="zh-CN">
                <a:latin typeface="Times New Roman" pitchFamily="18" charset="0"/>
              </a:rPr>
              <a:t> </a:t>
            </a:r>
            <a:r>
              <a:rPr lang="en-US" altLang="zh-CN" sz="2400">
                <a:latin typeface="Times New Roman" pitchFamily="18" charset="0"/>
              </a:rPr>
              <a:t>000</a:t>
            </a:r>
          </a:p>
        </p:txBody>
      </p:sp>
      <p:sp>
        <p:nvSpPr>
          <p:cNvPr id="31755" name="Text Box 11"/>
          <p:cNvSpPr txBox="1">
            <a:spLocks noChangeArrowheads="1"/>
          </p:cNvSpPr>
          <p:nvPr/>
        </p:nvSpPr>
        <p:spPr bwMode="auto">
          <a:xfrm>
            <a:off x="3246438" y="3662363"/>
            <a:ext cx="577850" cy="1443037"/>
          </a:xfrm>
          <a:prstGeom prst="rect">
            <a:avLst/>
          </a:prstGeom>
          <a:noFill/>
          <a:ln w="9525">
            <a:noFill/>
            <a:miter lim="800000"/>
            <a:headEnd/>
            <a:tailEnd/>
          </a:ln>
          <a:effectLst/>
        </p:spPr>
        <p:txBody>
          <a:bodyPr>
            <a:spAutoFit/>
          </a:bodyPr>
          <a:lstStyle/>
          <a:p>
            <a:pPr>
              <a:lnSpc>
                <a:spcPct val="160000"/>
              </a:lnSpc>
              <a:spcBef>
                <a:spcPct val="50000"/>
              </a:spcBef>
            </a:pPr>
            <a:r>
              <a:rPr lang="en-US" altLang="zh-CN" sz="2400">
                <a:latin typeface="Times New Roman" pitchFamily="18" charset="0"/>
              </a:rPr>
              <a:t>0.5</a:t>
            </a:r>
          </a:p>
          <a:p>
            <a:pPr>
              <a:lnSpc>
                <a:spcPct val="160000"/>
              </a:lnSpc>
              <a:spcBef>
                <a:spcPct val="50000"/>
              </a:spcBef>
            </a:pPr>
            <a:r>
              <a:rPr lang="en-US" altLang="zh-CN" sz="2400" b="1">
                <a:latin typeface="Times New Roman" pitchFamily="18" charset="0"/>
              </a:rPr>
              <a:t>  </a:t>
            </a:r>
          </a:p>
        </p:txBody>
      </p:sp>
      <p:graphicFrame>
        <p:nvGraphicFramePr>
          <p:cNvPr id="31756" name="Object 12"/>
          <p:cNvGraphicFramePr>
            <a:graphicFrameLocks noChangeAspect="1"/>
          </p:cNvGraphicFramePr>
          <p:nvPr/>
        </p:nvGraphicFramePr>
        <p:xfrm>
          <a:off x="3900488" y="1663700"/>
          <a:ext cx="3106737" cy="458788"/>
        </p:xfrm>
        <a:graphic>
          <a:graphicData uri="http://schemas.openxmlformats.org/presentationml/2006/ole">
            <p:oleObj spid="_x0000_s22536" name="Equation" r:id="rId3" imgW="1346200" imgH="241300" progId="Equation.3">
              <p:embed/>
            </p:oleObj>
          </a:graphicData>
        </a:graphic>
      </p:graphicFrame>
      <p:sp>
        <p:nvSpPr>
          <p:cNvPr id="31757" name="Line 13"/>
          <p:cNvSpPr>
            <a:spLocks noChangeShapeType="1"/>
          </p:cNvSpPr>
          <p:nvPr/>
        </p:nvSpPr>
        <p:spPr bwMode="auto">
          <a:xfrm>
            <a:off x="3829050" y="5440363"/>
            <a:ext cx="3178175" cy="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31758" name="Line 14"/>
          <p:cNvSpPr>
            <a:spLocks noChangeShapeType="1"/>
          </p:cNvSpPr>
          <p:nvPr/>
        </p:nvSpPr>
        <p:spPr bwMode="auto">
          <a:xfrm>
            <a:off x="5105400" y="5354638"/>
            <a:ext cx="0" cy="8255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1759" name="Line 15"/>
          <p:cNvSpPr>
            <a:spLocks noChangeShapeType="1"/>
          </p:cNvSpPr>
          <p:nvPr/>
        </p:nvSpPr>
        <p:spPr bwMode="auto">
          <a:xfrm>
            <a:off x="6477000" y="5354638"/>
            <a:ext cx="0" cy="8255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1760" name="Line 16"/>
          <p:cNvSpPr>
            <a:spLocks noChangeShapeType="1"/>
          </p:cNvSpPr>
          <p:nvPr/>
        </p:nvSpPr>
        <p:spPr bwMode="auto">
          <a:xfrm flipV="1">
            <a:off x="3822700" y="1827213"/>
            <a:ext cx="0" cy="3621087"/>
          </a:xfrm>
          <a:prstGeom prst="line">
            <a:avLst/>
          </a:prstGeom>
          <a:noFill/>
          <a:ln w="19050">
            <a:solidFill>
              <a:schemeClr val="tx1"/>
            </a:solidFill>
            <a:round/>
            <a:headEnd/>
            <a:tailEnd type="triangle" w="sm" len="lg"/>
          </a:ln>
          <a:effectLst/>
        </p:spPr>
        <p:txBody>
          <a:bodyPr/>
          <a:lstStyle/>
          <a:p>
            <a:endParaRPr lang="zh-CN" altLang="en-US"/>
          </a:p>
        </p:txBody>
      </p:sp>
      <p:grpSp>
        <p:nvGrpSpPr>
          <p:cNvPr id="2" name="Group 60"/>
          <p:cNvGrpSpPr>
            <a:grpSpLocks/>
          </p:cNvGrpSpPr>
          <p:nvPr/>
        </p:nvGrpSpPr>
        <p:grpSpPr bwMode="auto">
          <a:xfrm>
            <a:off x="3822700" y="2752725"/>
            <a:ext cx="82550" cy="2370138"/>
            <a:chOff x="1928" y="1734"/>
            <a:chExt cx="57" cy="1493"/>
          </a:xfrm>
        </p:grpSpPr>
        <p:sp>
          <p:nvSpPr>
            <p:cNvPr id="31762" name="Line 18"/>
            <p:cNvSpPr>
              <a:spLocks noChangeShapeType="1"/>
            </p:cNvSpPr>
            <p:nvPr/>
          </p:nvSpPr>
          <p:spPr bwMode="auto">
            <a:xfrm>
              <a:off x="1928" y="1900"/>
              <a:ext cx="57" cy="0"/>
            </a:xfrm>
            <a:prstGeom prst="line">
              <a:avLst/>
            </a:prstGeom>
            <a:noFill/>
            <a:ln w="9525">
              <a:solidFill>
                <a:schemeClr val="tx1"/>
              </a:solidFill>
              <a:round/>
              <a:headEnd/>
              <a:tailEnd type="none" w="sm" len="lg"/>
            </a:ln>
            <a:effectLst/>
          </p:spPr>
          <p:txBody>
            <a:bodyPr wrap="none"/>
            <a:lstStyle/>
            <a:p>
              <a:endParaRPr lang="zh-CN" altLang="en-US"/>
            </a:p>
          </p:txBody>
        </p:sp>
        <p:sp>
          <p:nvSpPr>
            <p:cNvPr id="31763" name="Line 19"/>
            <p:cNvSpPr>
              <a:spLocks noChangeShapeType="1"/>
            </p:cNvSpPr>
            <p:nvPr/>
          </p:nvSpPr>
          <p:spPr bwMode="auto">
            <a:xfrm>
              <a:off x="1928" y="2066"/>
              <a:ext cx="57" cy="0"/>
            </a:xfrm>
            <a:prstGeom prst="line">
              <a:avLst/>
            </a:prstGeom>
            <a:noFill/>
            <a:ln w="9525">
              <a:solidFill>
                <a:schemeClr val="tx1"/>
              </a:solidFill>
              <a:round/>
              <a:headEnd/>
              <a:tailEnd type="none" w="sm" len="lg"/>
            </a:ln>
            <a:effectLst/>
          </p:spPr>
          <p:txBody>
            <a:bodyPr wrap="none"/>
            <a:lstStyle/>
            <a:p>
              <a:endParaRPr lang="zh-CN" altLang="en-US"/>
            </a:p>
          </p:txBody>
        </p:sp>
        <p:sp>
          <p:nvSpPr>
            <p:cNvPr id="31764" name="Line 20"/>
            <p:cNvSpPr>
              <a:spLocks noChangeShapeType="1"/>
            </p:cNvSpPr>
            <p:nvPr/>
          </p:nvSpPr>
          <p:spPr bwMode="auto">
            <a:xfrm>
              <a:off x="1928" y="2232"/>
              <a:ext cx="57" cy="0"/>
            </a:xfrm>
            <a:prstGeom prst="line">
              <a:avLst/>
            </a:prstGeom>
            <a:noFill/>
            <a:ln w="9525">
              <a:solidFill>
                <a:schemeClr val="tx1"/>
              </a:solidFill>
              <a:round/>
              <a:headEnd/>
              <a:tailEnd type="none" w="sm" len="lg"/>
            </a:ln>
            <a:effectLst/>
          </p:spPr>
          <p:txBody>
            <a:bodyPr wrap="none"/>
            <a:lstStyle/>
            <a:p>
              <a:endParaRPr lang="zh-CN" altLang="en-US"/>
            </a:p>
          </p:txBody>
        </p:sp>
        <p:sp>
          <p:nvSpPr>
            <p:cNvPr id="31765" name="Line 21"/>
            <p:cNvSpPr>
              <a:spLocks noChangeShapeType="1"/>
            </p:cNvSpPr>
            <p:nvPr/>
          </p:nvSpPr>
          <p:spPr bwMode="auto">
            <a:xfrm>
              <a:off x="1928" y="2398"/>
              <a:ext cx="57" cy="0"/>
            </a:xfrm>
            <a:prstGeom prst="line">
              <a:avLst/>
            </a:prstGeom>
            <a:noFill/>
            <a:ln w="9525">
              <a:solidFill>
                <a:schemeClr val="tx1"/>
              </a:solidFill>
              <a:round/>
              <a:headEnd/>
              <a:tailEnd type="none" w="sm" len="lg"/>
            </a:ln>
            <a:effectLst/>
          </p:spPr>
          <p:txBody>
            <a:bodyPr wrap="none"/>
            <a:lstStyle/>
            <a:p>
              <a:endParaRPr lang="zh-CN" altLang="en-US"/>
            </a:p>
          </p:txBody>
        </p:sp>
        <p:sp>
          <p:nvSpPr>
            <p:cNvPr id="31766" name="Line 22"/>
            <p:cNvSpPr>
              <a:spLocks noChangeShapeType="1"/>
            </p:cNvSpPr>
            <p:nvPr/>
          </p:nvSpPr>
          <p:spPr bwMode="auto">
            <a:xfrm>
              <a:off x="1928" y="2563"/>
              <a:ext cx="57" cy="0"/>
            </a:xfrm>
            <a:prstGeom prst="line">
              <a:avLst/>
            </a:prstGeom>
            <a:noFill/>
            <a:ln w="9525">
              <a:solidFill>
                <a:schemeClr val="tx1"/>
              </a:solidFill>
              <a:round/>
              <a:headEnd/>
              <a:tailEnd type="none" w="sm" len="lg"/>
            </a:ln>
            <a:effectLst/>
          </p:spPr>
          <p:txBody>
            <a:bodyPr wrap="none"/>
            <a:lstStyle/>
            <a:p>
              <a:endParaRPr lang="zh-CN" altLang="en-US"/>
            </a:p>
          </p:txBody>
        </p:sp>
        <p:sp>
          <p:nvSpPr>
            <p:cNvPr id="31767" name="Line 23"/>
            <p:cNvSpPr>
              <a:spLocks noChangeShapeType="1"/>
            </p:cNvSpPr>
            <p:nvPr/>
          </p:nvSpPr>
          <p:spPr bwMode="auto">
            <a:xfrm>
              <a:off x="1928" y="2729"/>
              <a:ext cx="57" cy="0"/>
            </a:xfrm>
            <a:prstGeom prst="line">
              <a:avLst/>
            </a:prstGeom>
            <a:noFill/>
            <a:ln w="9525">
              <a:solidFill>
                <a:schemeClr val="tx1"/>
              </a:solidFill>
              <a:round/>
              <a:headEnd/>
              <a:tailEnd type="none" w="sm" len="lg"/>
            </a:ln>
            <a:effectLst/>
          </p:spPr>
          <p:txBody>
            <a:bodyPr wrap="none"/>
            <a:lstStyle/>
            <a:p>
              <a:endParaRPr lang="zh-CN" altLang="en-US"/>
            </a:p>
          </p:txBody>
        </p:sp>
        <p:sp>
          <p:nvSpPr>
            <p:cNvPr id="31768" name="Line 24"/>
            <p:cNvSpPr>
              <a:spLocks noChangeShapeType="1"/>
            </p:cNvSpPr>
            <p:nvPr/>
          </p:nvSpPr>
          <p:spPr bwMode="auto">
            <a:xfrm>
              <a:off x="1928" y="3227"/>
              <a:ext cx="57" cy="0"/>
            </a:xfrm>
            <a:prstGeom prst="line">
              <a:avLst/>
            </a:prstGeom>
            <a:noFill/>
            <a:ln w="9525">
              <a:solidFill>
                <a:schemeClr val="tx1"/>
              </a:solidFill>
              <a:round/>
              <a:headEnd/>
              <a:tailEnd type="none" w="sm" len="lg"/>
            </a:ln>
            <a:effectLst/>
          </p:spPr>
          <p:txBody>
            <a:bodyPr wrap="none"/>
            <a:lstStyle/>
            <a:p>
              <a:endParaRPr lang="zh-CN" altLang="en-US"/>
            </a:p>
          </p:txBody>
        </p:sp>
        <p:sp>
          <p:nvSpPr>
            <p:cNvPr id="31769" name="Line 25"/>
            <p:cNvSpPr>
              <a:spLocks noChangeShapeType="1"/>
            </p:cNvSpPr>
            <p:nvPr/>
          </p:nvSpPr>
          <p:spPr bwMode="auto">
            <a:xfrm>
              <a:off x="1928" y="3061"/>
              <a:ext cx="57" cy="0"/>
            </a:xfrm>
            <a:prstGeom prst="line">
              <a:avLst/>
            </a:prstGeom>
            <a:noFill/>
            <a:ln w="9525">
              <a:solidFill>
                <a:schemeClr val="tx1"/>
              </a:solidFill>
              <a:round/>
              <a:headEnd/>
              <a:tailEnd type="none" w="sm" len="lg"/>
            </a:ln>
            <a:effectLst/>
          </p:spPr>
          <p:txBody>
            <a:bodyPr wrap="none"/>
            <a:lstStyle/>
            <a:p>
              <a:endParaRPr lang="zh-CN" altLang="en-US"/>
            </a:p>
          </p:txBody>
        </p:sp>
        <p:sp>
          <p:nvSpPr>
            <p:cNvPr id="31770" name="Line 26"/>
            <p:cNvSpPr>
              <a:spLocks noChangeShapeType="1"/>
            </p:cNvSpPr>
            <p:nvPr/>
          </p:nvSpPr>
          <p:spPr bwMode="auto">
            <a:xfrm>
              <a:off x="1928" y="2895"/>
              <a:ext cx="57" cy="0"/>
            </a:xfrm>
            <a:prstGeom prst="line">
              <a:avLst/>
            </a:prstGeom>
            <a:noFill/>
            <a:ln w="9525">
              <a:solidFill>
                <a:schemeClr val="tx1"/>
              </a:solidFill>
              <a:round/>
              <a:headEnd/>
              <a:tailEnd type="none" w="sm" len="lg"/>
            </a:ln>
            <a:effectLst/>
          </p:spPr>
          <p:txBody>
            <a:bodyPr wrap="none"/>
            <a:lstStyle/>
            <a:p>
              <a:endParaRPr lang="zh-CN" altLang="en-US"/>
            </a:p>
          </p:txBody>
        </p:sp>
        <p:sp>
          <p:nvSpPr>
            <p:cNvPr id="31771" name="Line 27"/>
            <p:cNvSpPr>
              <a:spLocks noChangeShapeType="1"/>
            </p:cNvSpPr>
            <p:nvPr/>
          </p:nvSpPr>
          <p:spPr bwMode="auto">
            <a:xfrm>
              <a:off x="1928" y="1734"/>
              <a:ext cx="57" cy="0"/>
            </a:xfrm>
            <a:prstGeom prst="line">
              <a:avLst/>
            </a:prstGeom>
            <a:noFill/>
            <a:ln w="9525">
              <a:solidFill>
                <a:schemeClr val="tx1"/>
              </a:solidFill>
              <a:round/>
              <a:headEnd/>
              <a:tailEnd type="none" w="sm" len="lg"/>
            </a:ln>
            <a:effectLst/>
          </p:spPr>
          <p:txBody>
            <a:bodyPr wrap="none"/>
            <a:lstStyle/>
            <a:p>
              <a:endParaRPr lang="zh-CN" altLang="en-US"/>
            </a:p>
          </p:txBody>
        </p:sp>
      </p:grpSp>
      <p:graphicFrame>
        <p:nvGraphicFramePr>
          <p:cNvPr id="31772" name="Object 28"/>
          <p:cNvGraphicFramePr>
            <a:graphicFrameLocks noChangeAspect="1"/>
          </p:cNvGraphicFramePr>
          <p:nvPr/>
        </p:nvGraphicFramePr>
        <p:xfrm>
          <a:off x="6227763" y="4953000"/>
          <a:ext cx="1087437" cy="346075"/>
        </p:xfrm>
        <a:graphic>
          <a:graphicData uri="http://schemas.openxmlformats.org/presentationml/2006/ole">
            <p:oleObj spid="_x0000_s22537" name="Equation" r:id="rId4" imgW="660113" imgH="253890" progId="Equation.3">
              <p:embed/>
            </p:oleObj>
          </a:graphicData>
        </a:graphic>
      </p:graphicFrame>
      <p:grpSp>
        <p:nvGrpSpPr>
          <p:cNvPr id="3" name="Group 41"/>
          <p:cNvGrpSpPr>
            <a:grpSpLocks/>
          </p:cNvGrpSpPr>
          <p:nvPr/>
        </p:nvGrpSpPr>
        <p:grpSpPr bwMode="auto">
          <a:xfrm>
            <a:off x="4143375" y="2209800"/>
            <a:ext cx="1193800" cy="3203575"/>
            <a:chOff x="3809" y="1248"/>
            <a:chExt cx="750" cy="2400"/>
          </a:xfrm>
        </p:grpSpPr>
        <p:sp>
          <p:nvSpPr>
            <p:cNvPr id="31786" name="Rectangle 42" descr="30%"/>
            <p:cNvSpPr>
              <a:spLocks noChangeArrowheads="1"/>
            </p:cNvSpPr>
            <p:nvPr/>
          </p:nvSpPr>
          <p:spPr bwMode="auto">
            <a:xfrm>
              <a:off x="3809" y="1248"/>
              <a:ext cx="415" cy="2400"/>
            </a:xfrm>
            <a:prstGeom prst="rect">
              <a:avLst/>
            </a:prstGeom>
            <a:pattFill prst="pct30">
              <a:fgClr>
                <a:srgbClr val="33CC33"/>
              </a:fgClr>
              <a:bgClr>
                <a:schemeClr val="bg1"/>
              </a:bgClr>
            </a:pattFill>
            <a:ln w="3175">
              <a:noFill/>
              <a:miter lim="800000"/>
              <a:headEnd/>
              <a:tailEnd/>
            </a:ln>
            <a:effectLst/>
          </p:spPr>
          <p:txBody>
            <a:bodyPr wrap="none" anchor="ctr"/>
            <a:lstStyle/>
            <a:p>
              <a:endParaRPr lang="zh-CN" altLang="en-US"/>
            </a:p>
          </p:txBody>
        </p:sp>
        <p:sp>
          <p:nvSpPr>
            <p:cNvPr id="31787" name="Text Box 43"/>
            <p:cNvSpPr txBox="1">
              <a:spLocks noChangeArrowheads="1"/>
            </p:cNvSpPr>
            <p:nvPr/>
          </p:nvSpPr>
          <p:spPr bwMode="auto">
            <a:xfrm>
              <a:off x="4175" y="1266"/>
              <a:ext cx="384" cy="1472"/>
            </a:xfrm>
            <a:prstGeom prst="rect">
              <a:avLst/>
            </a:prstGeom>
            <a:noFill/>
            <a:ln w="9525">
              <a:noFill/>
              <a:miter lim="800000"/>
              <a:headEnd/>
              <a:tailEnd/>
            </a:ln>
            <a:effectLst/>
          </p:spPr>
          <p:txBody>
            <a:bodyPr vert="eaVert">
              <a:spAutoFit/>
            </a:bodyPr>
            <a:lstStyle/>
            <a:p>
              <a:pPr>
                <a:spcBef>
                  <a:spcPct val="50000"/>
                </a:spcBef>
              </a:pPr>
              <a:r>
                <a:rPr lang="zh-CN" altLang="en-US" sz="2800" b="1">
                  <a:solidFill>
                    <a:srgbClr val="008000"/>
                  </a:solidFill>
                  <a:latin typeface="Times New Roman" pitchFamily="18" charset="0"/>
                </a:rPr>
                <a:t>可见光区</a:t>
              </a:r>
              <a:endParaRPr lang="zh-CN" altLang="en-US" sz="2800">
                <a:solidFill>
                  <a:srgbClr val="008000"/>
                </a:solidFill>
                <a:latin typeface="Times New Roman" pitchFamily="18" charset="0"/>
              </a:endParaRPr>
            </a:p>
          </p:txBody>
        </p:sp>
      </p:grpSp>
      <p:grpSp>
        <p:nvGrpSpPr>
          <p:cNvPr id="4" name="Group 58"/>
          <p:cNvGrpSpPr>
            <a:grpSpLocks/>
          </p:cNvGrpSpPr>
          <p:nvPr/>
        </p:nvGrpSpPr>
        <p:grpSpPr bwMode="auto">
          <a:xfrm>
            <a:off x="3827463" y="4818063"/>
            <a:ext cx="2667000" cy="614362"/>
            <a:chOff x="1920" y="3024"/>
            <a:chExt cx="1680" cy="387"/>
          </a:xfrm>
        </p:grpSpPr>
        <p:sp>
          <p:nvSpPr>
            <p:cNvPr id="31789" name="Freeform 45"/>
            <p:cNvSpPr>
              <a:spLocks/>
            </p:cNvSpPr>
            <p:nvPr/>
          </p:nvSpPr>
          <p:spPr bwMode="auto">
            <a:xfrm>
              <a:off x="1920" y="3282"/>
              <a:ext cx="1680" cy="129"/>
            </a:xfrm>
            <a:custGeom>
              <a:avLst/>
              <a:gdLst/>
              <a:ahLst/>
              <a:cxnLst>
                <a:cxn ang="0">
                  <a:pos x="0" y="154"/>
                </a:cxn>
                <a:cxn ang="0">
                  <a:pos x="499" y="104"/>
                </a:cxn>
                <a:cxn ang="0">
                  <a:pos x="990" y="4"/>
                </a:cxn>
                <a:cxn ang="0">
                  <a:pos x="1403" y="80"/>
                </a:cxn>
                <a:cxn ang="0">
                  <a:pos x="1394" y="79"/>
                </a:cxn>
                <a:cxn ang="0">
                  <a:pos x="1811" y="128"/>
                </a:cxn>
                <a:cxn ang="0">
                  <a:pos x="2203" y="168"/>
                </a:cxn>
              </a:cxnLst>
              <a:rect l="0" t="0" r="r" b="b"/>
              <a:pathLst>
                <a:path w="2203" h="168">
                  <a:moveTo>
                    <a:pt x="0" y="154"/>
                  </a:moveTo>
                  <a:cubicBezTo>
                    <a:pt x="83" y="146"/>
                    <a:pt x="334" y="129"/>
                    <a:pt x="499" y="104"/>
                  </a:cubicBezTo>
                  <a:cubicBezTo>
                    <a:pt x="664" y="79"/>
                    <a:pt x="839" y="8"/>
                    <a:pt x="990" y="4"/>
                  </a:cubicBezTo>
                  <a:cubicBezTo>
                    <a:pt x="1141" y="0"/>
                    <a:pt x="1336" y="68"/>
                    <a:pt x="1403" y="80"/>
                  </a:cubicBezTo>
                  <a:cubicBezTo>
                    <a:pt x="1470" y="92"/>
                    <a:pt x="1326" y="71"/>
                    <a:pt x="1394" y="79"/>
                  </a:cubicBezTo>
                  <a:cubicBezTo>
                    <a:pt x="1462" y="87"/>
                    <a:pt x="1676" y="113"/>
                    <a:pt x="1811" y="128"/>
                  </a:cubicBezTo>
                  <a:cubicBezTo>
                    <a:pt x="1946" y="143"/>
                    <a:pt x="2121" y="160"/>
                    <a:pt x="2203" y="168"/>
                  </a:cubicBezTo>
                </a:path>
              </a:pathLst>
            </a:custGeom>
            <a:noFill/>
            <a:ln w="28575" cmpd="sng">
              <a:solidFill>
                <a:srgbClr val="0000FF"/>
              </a:solidFill>
              <a:round/>
              <a:headEnd/>
              <a:tailEnd type="none" w="sm" len="lg"/>
            </a:ln>
            <a:effectLst/>
          </p:spPr>
          <p:txBody>
            <a:bodyPr wrap="none" anchor="ctr"/>
            <a:lstStyle/>
            <a:p>
              <a:endParaRPr lang="zh-CN" altLang="en-US"/>
            </a:p>
          </p:txBody>
        </p:sp>
        <p:sp>
          <p:nvSpPr>
            <p:cNvPr id="31790" name="Text Box 46"/>
            <p:cNvSpPr txBox="1">
              <a:spLocks noChangeArrowheads="1"/>
            </p:cNvSpPr>
            <p:nvPr/>
          </p:nvSpPr>
          <p:spPr bwMode="auto">
            <a:xfrm>
              <a:off x="2352" y="3024"/>
              <a:ext cx="1097" cy="288"/>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00FF"/>
                  </a:solidFill>
                  <a:latin typeface="宋体" charset="-122"/>
                </a:rPr>
                <a:t>3</a:t>
              </a:r>
              <a:r>
                <a:rPr lang="en-US" altLang="zh-CN" sz="1000" b="1">
                  <a:solidFill>
                    <a:srgbClr val="0000FF"/>
                  </a:solidFill>
                  <a:latin typeface="宋体" charset="-122"/>
                </a:rPr>
                <a:t> </a:t>
              </a:r>
              <a:r>
                <a:rPr lang="en-US" altLang="zh-CN" sz="2400" b="1">
                  <a:solidFill>
                    <a:srgbClr val="0000FF"/>
                  </a:solidFill>
                  <a:latin typeface="宋体" charset="-122"/>
                </a:rPr>
                <a:t>000</a:t>
              </a:r>
              <a:r>
                <a:rPr lang="en-US" altLang="zh-CN" sz="800" b="1">
                  <a:solidFill>
                    <a:srgbClr val="0000FF"/>
                  </a:solidFill>
                  <a:latin typeface="宋体" charset="-122"/>
                </a:rPr>
                <a:t> </a:t>
              </a:r>
              <a:r>
                <a:rPr lang="en-US" altLang="zh-CN" sz="2400" b="1">
                  <a:solidFill>
                    <a:srgbClr val="0000FF"/>
                  </a:solidFill>
                  <a:latin typeface="宋体" charset="-122"/>
                </a:rPr>
                <a:t>K</a:t>
              </a:r>
            </a:p>
          </p:txBody>
        </p:sp>
      </p:grpSp>
      <p:grpSp>
        <p:nvGrpSpPr>
          <p:cNvPr id="5" name="Group 47"/>
          <p:cNvGrpSpPr>
            <a:grpSpLocks/>
          </p:cNvGrpSpPr>
          <p:nvPr/>
        </p:nvGrpSpPr>
        <p:grpSpPr bwMode="auto">
          <a:xfrm>
            <a:off x="3829050" y="2632075"/>
            <a:ext cx="2808288" cy="2781300"/>
            <a:chOff x="3604" y="1562"/>
            <a:chExt cx="1676" cy="2084"/>
          </a:xfrm>
        </p:grpSpPr>
        <p:sp>
          <p:nvSpPr>
            <p:cNvPr id="31792" name="Freeform 48"/>
            <p:cNvSpPr>
              <a:spLocks/>
            </p:cNvSpPr>
            <p:nvPr/>
          </p:nvSpPr>
          <p:spPr bwMode="auto">
            <a:xfrm>
              <a:off x="3604" y="1562"/>
              <a:ext cx="1587" cy="2084"/>
            </a:xfrm>
            <a:custGeom>
              <a:avLst/>
              <a:gdLst/>
              <a:ahLst/>
              <a:cxnLst>
                <a:cxn ang="0">
                  <a:pos x="0" y="2944"/>
                </a:cxn>
                <a:cxn ang="0">
                  <a:pos x="576" y="208"/>
                </a:cxn>
                <a:cxn ang="0">
                  <a:pos x="1248" y="1696"/>
                </a:cxn>
                <a:cxn ang="0">
                  <a:pos x="1488" y="2080"/>
                </a:cxn>
                <a:cxn ang="0">
                  <a:pos x="2016" y="2656"/>
                </a:cxn>
                <a:cxn ang="0">
                  <a:pos x="2832" y="2944"/>
                </a:cxn>
              </a:cxnLst>
              <a:rect l="0" t="0" r="r" b="b"/>
              <a:pathLst>
                <a:path w="2832" h="2944">
                  <a:moveTo>
                    <a:pt x="0" y="2944"/>
                  </a:moveTo>
                  <a:cubicBezTo>
                    <a:pt x="184" y="1680"/>
                    <a:pt x="368" y="416"/>
                    <a:pt x="576" y="208"/>
                  </a:cubicBezTo>
                  <a:cubicBezTo>
                    <a:pt x="784" y="0"/>
                    <a:pt x="1096" y="1384"/>
                    <a:pt x="1248" y="1696"/>
                  </a:cubicBezTo>
                  <a:cubicBezTo>
                    <a:pt x="1400" y="2008"/>
                    <a:pt x="1360" y="1920"/>
                    <a:pt x="1488" y="2080"/>
                  </a:cubicBezTo>
                  <a:cubicBezTo>
                    <a:pt x="1616" y="2240"/>
                    <a:pt x="1792" y="2512"/>
                    <a:pt x="2016" y="2656"/>
                  </a:cubicBezTo>
                  <a:cubicBezTo>
                    <a:pt x="2240" y="2800"/>
                    <a:pt x="2536" y="2872"/>
                    <a:pt x="2832" y="2944"/>
                  </a:cubicBezTo>
                </a:path>
              </a:pathLst>
            </a:custGeom>
            <a:noFill/>
            <a:ln w="38100" cmpd="sng">
              <a:solidFill>
                <a:srgbClr val="FF0000"/>
              </a:solidFill>
              <a:round/>
              <a:headEnd/>
              <a:tailEnd type="none" w="sm" len="lg"/>
            </a:ln>
            <a:effectLst/>
          </p:spPr>
          <p:txBody>
            <a:bodyPr wrap="none" anchor="ctr"/>
            <a:lstStyle/>
            <a:p>
              <a:endParaRPr lang="zh-CN" altLang="en-US"/>
            </a:p>
          </p:txBody>
        </p:sp>
        <p:sp>
          <p:nvSpPr>
            <p:cNvPr id="31793" name="Text Box 49"/>
            <p:cNvSpPr txBox="1">
              <a:spLocks noChangeArrowheads="1"/>
            </p:cNvSpPr>
            <p:nvPr/>
          </p:nvSpPr>
          <p:spPr bwMode="auto">
            <a:xfrm>
              <a:off x="4307" y="2600"/>
              <a:ext cx="973" cy="343"/>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latin typeface="宋体" charset="-122"/>
                </a:rPr>
                <a:t>6</a:t>
              </a:r>
              <a:r>
                <a:rPr lang="en-US" altLang="zh-CN" sz="1000" b="1">
                  <a:solidFill>
                    <a:srgbClr val="FF0000"/>
                  </a:solidFill>
                  <a:latin typeface="宋体" charset="-122"/>
                </a:rPr>
                <a:t> </a:t>
              </a:r>
              <a:r>
                <a:rPr lang="en-US" altLang="zh-CN" sz="2400" b="1">
                  <a:solidFill>
                    <a:srgbClr val="FF0000"/>
                  </a:solidFill>
                  <a:latin typeface="宋体" charset="-122"/>
                </a:rPr>
                <a:t>000</a:t>
              </a:r>
              <a:r>
                <a:rPr lang="en-US" altLang="zh-CN" sz="800" b="1">
                  <a:solidFill>
                    <a:srgbClr val="FF0000"/>
                  </a:solidFill>
                  <a:latin typeface="宋体" charset="-122"/>
                </a:rPr>
                <a:t> </a:t>
              </a:r>
              <a:r>
                <a:rPr lang="en-US" altLang="zh-CN" sz="2400" b="1">
                  <a:solidFill>
                    <a:srgbClr val="FF0000"/>
                  </a:solidFill>
                  <a:latin typeface="宋体" charset="-122"/>
                </a:rPr>
                <a:t>K</a:t>
              </a:r>
            </a:p>
          </p:txBody>
        </p:sp>
      </p:grpSp>
      <p:grpSp>
        <p:nvGrpSpPr>
          <p:cNvPr id="6" name="Group 50"/>
          <p:cNvGrpSpPr>
            <a:grpSpLocks/>
          </p:cNvGrpSpPr>
          <p:nvPr/>
        </p:nvGrpSpPr>
        <p:grpSpPr bwMode="auto">
          <a:xfrm>
            <a:off x="4268788" y="2843213"/>
            <a:ext cx="560387" cy="3089275"/>
            <a:chOff x="3840" y="1344"/>
            <a:chExt cx="427" cy="2710"/>
          </a:xfrm>
        </p:grpSpPr>
        <p:sp>
          <p:nvSpPr>
            <p:cNvPr id="31795" name="Line 51"/>
            <p:cNvSpPr>
              <a:spLocks noChangeShapeType="1"/>
            </p:cNvSpPr>
            <p:nvPr/>
          </p:nvSpPr>
          <p:spPr bwMode="auto">
            <a:xfrm>
              <a:off x="3960" y="1344"/>
              <a:ext cx="0" cy="2256"/>
            </a:xfrm>
            <a:prstGeom prst="line">
              <a:avLst/>
            </a:prstGeom>
            <a:noFill/>
            <a:ln w="28575">
              <a:solidFill>
                <a:srgbClr val="CC00CC"/>
              </a:solidFill>
              <a:prstDash val="dash"/>
              <a:round/>
              <a:headEnd/>
              <a:tailEnd/>
            </a:ln>
            <a:effectLst/>
          </p:spPr>
          <p:txBody>
            <a:bodyPr/>
            <a:lstStyle/>
            <a:p>
              <a:endParaRPr lang="zh-CN" altLang="en-US"/>
            </a:p>
          </p:txBody>
        </p:sp>
        <p:graphicFrame>
          <p:nvGraphicFramePr>
            <p:cNvPr id="31796" name="Object 52"/>
            <p:cNvGraphicFramePr>
              <a:graphicFrameLocks noChangeAspect="1"/>
            </p:cNvGraphicFramePr>
            <p:nvPr/>
          </p:nvGraphicFramePr>
          <p:xfrm>
            <a:off x="3840" y="3600"/>
            <a:ext cx="427" cy="454"/>
          </p:xfrm>
          <a:graphic>
            <a:graphicData uri="http://schemas.openxmlformats.org/presentationml/2006/ole">
              <p:oleObj spid="_x0000_s22538" name="Equation" r:id="rId5" imgW="4570200" imgH="4850640" progId="Equation.3">
                <p:embed/>
              </p:oleObj>
            </a:graphicData>
          </a:graphic>
        </p:graphicFrame>
      </p:grpSp>
      <p:sp>
        <p:nvSpPr>
          <p:cNvPr id="31800" name="Rectangle 56"/>
          <p:cNvSpPr>
            <a:spLocks noChangeArrowheads="1"/>
          </p:cNvSpPr>
          <p:nvPr/>
        </p:nvSpPr>
        <p:spPr bwMode="auto">
          <a:xfrm>
            <a:off x="1371600" y="1600200"/>
            <a:ext cx="685800" cy="4473575"/>
          </a:xfrm>
          <a:prstGeom prst="rect">
            <a:avLst/>
          </a:prstGeom>
          <a:noFill/>
          <a:ln w="9525">
            <a:noFill/>
            <a:miter lim="800000"/>
            <a:headEnd/>
            <a:tailEnd/>
          </a:ln>
          <a:effectLst/>
        </p:spPr>
        <p:txBody>
          <a:bodyPr>
            <a:spAutoFit/>
          </a:bodyPr>
          <a:lstStyle/>
          <a:p>
            <a:r>
              <a:rPr kumimoji="1" lang="zh-CN" altLang="en-US" sz="2400" b="1">
                <a:solidFill>
                  <a:schemeClr val="tx2"/>
                </a:solidFill>
                <a:latin typeface="Times New Roman" pitchFamily="18" charset="0"/>
              </a:rPr>
              <a:t>黑体单色辐出度的实验曲线</a:t>
            </a:r>
          </a:p>
        </p:txBody>
      </p:sp>
      <p:sp>
        <p:nvSpPr>
          <p:cNvPr id="31803" name="Rectangle 59"/>
          <p:cNvSpPr>
            <a:spLocks noChangeArrowheads="1"/>
          </p:cNvSpPr>
          <p:nvPr/>
        </p:nvSpPr>
        <p:spPr bwMode="auto">
          <a:xfrm>
            <a:off x="3244850" y="2514600"/>
            <a:ext cx="565150" cy="457200"/>
          </a:xfrm>
          <a:prstGeom prst="rect">
            <a:avLst/>
          </a:prstGeom>
          <a:noFill/>
          <a:ln w="9525">
            <a:noFill/>
            <a:miter lim="800000"/>
            <a:headEnd/>
            <a:tailEnd/>
          </a:ln>
          <a:effectLst/>
        </p:spPr>
        <p:txBody>
          <a:bodyPr wrap="none">
            <a:spAutoFit/>
          </a:bodyPr>
          <a:lstStyle/>
          <a:p>
            <a:r>
              <a:rPr lang="en-US" altLang="zh-CN" sz="2400">
                <a:latin typeface="Times New Roman" pitchFamily="18" charset="0"/>
              </a:rPr>
              <a:t>1.0</a:t>
            </a:r>
          </a:p>
        </p:txBody>
      </p:sp>
      <p:sp>
        <p:nvSpPr>
          <p:cNvPr id="31805" name="Rectangle 61"/>
          <p:cNvSpPr>
            <a:spLocks noChangeArrowheads="1"/>
          </p:cNvSpPr>
          <p:nvPr/>
        </p:nvSpPr>
        <p:spPr bwMode="auto">
          <a:xfrm>
            <a:off x="1295400" y="762000"/>
            <a:ext cx="5724525" cy="641350"/>
          </a:xfrm>
          <a:prstGeom prst="rect">
            <a:avLst/>
          </a:prstGeom>
          <a:noFill/>
          <a:ln w="9525">
            <a:noFill/>
            <a:miter lim="800000"/>
            <a:headEnd/>
            <a:tailEnd/>
          </a:ln>
          <a:effectLst/>
        </p:spPr>
        <p:txBody>
          <a:bodyPr>
            <a:spAutoFit/>
          </a:bodyPr>
          <a:lstStyle/>
          <a:p>
            <a:pPr>
              <a:spcBef>
                <a:spcPct val="50000"/>
              </a:spcBef>
            </a:pPr>
            <a:r>
              <a:rPr kumimoji="1" lang="zh-CN" altLang="en-US" sz="3600" b="1">
                <a:solidFill>
                  <a:srgbClr val="CC0000"/>
                </a:solidFill>
                <a:latin typeface="Times New Roman" pitchFamily="18" charset="0"/>
              </a:rPr>
              <a:t>二    黑体辐射的实验规律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灯片编号占位符 1"/>
          <p:cNvSpPr>
            <a:spLocks noGrp="1"/>
          </p:cNvSpPr>
          <p:nvPr>
            <p:ph type="sldNum" sz="quarter" idx="10"/>
          </p:nvPr>
        </p:nvSpPr>
        <p:spPr>
          <a:noFill/>
        </p:spPr>
        <p:txBody>
          <a:bodyPr/>
          <a:lstStyle/>
          <a:p>
            <a:fld id="{3009BF92-C0C3-451D-B5DD-0FF7B6D9FFFC}" type="slidenum">
              <a:rPr lang="en-US" altLang="zh-CN"/>
              <a:pPr/>
              <a:t>110</a:t>
            </a:fld>
            <a:endParaRPr lang="en-US" altLang="zh-CN"/>
          </a:p>
        </p:txBody>
      </p:sp>
      <p:grpSp>
        <p:nvGrpSpPr>
          <p:cNvPr id="2" name="Group 26"/>
          <p:cNvGrpSpPr>
            <a:grpSpLocks/>
          </p:cNvGrpSpPr>
          <p:nvPr/>
        </p:nvGrpSpPr>
        <p:grpSpPr bwMode="auto">
          <a:xfrm>
            <a:off x="685800" y="1223963"/>
            <a:ext cx="8077200" cy="1260475"/>
            <a:chOff x="336" y="579"/>
            <a:chExt cx="5088" cy="794"/>
          </a:xfrm>
        </p:grpSpPr>
        <p:sp>
          <p:nvSpPr>
            <p:cNvPr id="4105" name="Rectangle 20"/>
            <p:cNvSpPr>
              <a:spLocks noChangeArrowheads="1"/>
            </p:cNvSpPr>
            <p:nvPr/>
          </p:nvSpPr>
          <p:spPr bwMode="auto">
            <a:xfrm>
              <a:off x="336" y="579"/>
              <a:ext cx="5088" cy="794"/>
            </a:xfrm>
            <a:prstGeom prst="rect">
              <a:avLst/>
            </a:prstGeom>
            <a:noFill/>
            <a:ln w="9525">
              <a:noFill/>
              <a:miter lim="800000"/>
              <a:headEnd/>
              <a:tailEnd/>
            </a:ln>
          </p:spPr>
          <p:txBody>
            <a:bodyPr>
              <a:spAutoFit/>
            </a:bodyPr>
            <a:lstStyle/>
            <a:p>
              <a:pPr>
                <a:lnSpc>
                  <a:spcPct val="120000"/>
                </a:lnSpc>
                <a:spcBef>
                  <a:spcPct val="50000"/>
                </a:spcBef>
              </a:pPr>
              <a:r>
                <a:rPr lang="en-US" altLang="zh-CN" sz="2800" b="1">
                  <a:latin typeface="Times New Roman" pitchFamily="18" charset="0"/>
                </a:rPr>
                <a:t>         </a:t>
              </a:r>
              <a:r>
                <a:rPr lang="zh-CN" altLang="en-US" sz="3200" b="1">
                  <a:latin typeface="Times New Roman" pitchFamily="18" charset="0"/>
                </a:rPr>
                <a:t>某一时刻出现在某点附近在体积元       中的粒子的</a:t>
              </a:r>
              <a:r>
                <a:rPr lang="zh-CN" altLang="en-US" sz="3200" b="1">
                  <a:solidFill>
                    <a:srgbClr val="CC0000"/>
                  </a:solidFill>
                  <a:latin typeface="Times New Roman" pitchFamily="18" charset="0"/>
                </a:rPr>
                <a:t>概率为</a:t>
              </a:r>
            </a:p>
          </p:txBody>
        </p:sp>
        <p:graphicFrame>
          <p:nvGraphicFramePr>
            <p:cNvPr id="4100" name="Object 21"/>
            <p:cNvGraphicFramePr>
              <a:graphicFrameLocks noChangeAspect="1"/>
            </p:cNvGraphicFramePr>
            <p:nvPr/>
          </p:nvGraphicFramePr>
          <p:xfrm>
            <a:off x="4773" y="672"/>
            <a:ext cx="363" cy="259"/>
          </p:xfrm>
          <a:graphic>
            <a:graphicData uri="http://schemas.openxmlformats.org/presentationml/2006/ole">
              <p:oleObj spid="_x0000_s137224" name="Equation" r:id="rId3" imgW="355292" imgH="253780" progId="Equation.3">
                <p:embed/>
              </p:oleObj>
            </a:graphicData>
          </a:graphic>
        </p:graphicFrame>
      </p:grpSp>
      <p:grpSp>
        <p:nvGrpSpPr>
          <p:cNvPr id="3" name="Group 22"/>
          <p:cNvGrpSpPr>
            <a:grpSpLocks/>
          </p:cNvGrpSpPr>
          <p:nvPr/>
        </p:nvGrpSpPr>
        <p:grpSpPr bwMode="auto">
          <a:xfrm>
            <a:off x="2819400" y="2854325"/>
            <a:ext cx="3581400" cy="727075"/>
            <a:chOff x="1699" y="1482"/>
            <a:chExt cx="1901" cy="419"/>
          </a:xfrm>
        </p:grpSpPr>
        <p:graphicFrame>
          <p:nvGraphicFramePr>
            <p:cNvPr id="4098" name="Object 23"/>
            <p:cNvGraphicFramePr>
              <a:graphicFrameLocks noChangeAspect="1"/>
            </p:cNvGraphicFramePr>
            <p:nvPr/>
          </p:nvGraphicFramePr>
          <p:xfrm>
            <a:off x="1699" y="1482"/>
            <a:ext cx="1901" cy="419"/>
          </p:xfrm>
          <a:graphic>
            <a:graphicData uri="http://schemas.openxmlformats.org/presentationml/2006/ole">
              <p:oleObj spid="_x0000_s137225" name="Equation" r:id="rId4" imgW="1778000" imgH="419100" progId="Equation.3">
                <p:embed/>
              </p:oleObj>
            </a:graphicData>
          </a:graphic>
        </p:graphicFrame>
        <p:graphicFrame>
          <p:nvGraphicFramePr>
            <p:cNvPr id="4099" name="Object 24"/>
            <p:cNvGraphicFramePr>
              <a:graphicFrameLocks noChangeAspect="1"/>
            </p:cNvGraphicFramePr>
            <p:nvPr/>
          </p:nvGraphicFramePr>
          <p:xfrm>
            <a:off x="2778" y="1584"/>
            <a:ext cx="198" cy="240"/>
          </p:xfrm>
          <a:graphic>
            <a:graphicData uri="http://schemas.openxmlformats.org/presentationml/2006/ole">
              <p:oleObj spid="_x0000_s137226" name="Equation" r:id="rId5" imgW="177569" imgH="215619" progId="Equation.3">
                <p:embed/>
              </p:oleObj>
            </a:graphicData>
          </a:graphic>
        </p:graphicFrame>
      </p:grpSp>
      <p:sp>
        <p:nvSpPr>
          <p:cNvPr id="6169" name="Rectangle 25"/>
          <p:cNvSpPr>
            <a:spLocks noChangeArrowheads="1"/>
          </p:cNvSpPr>
          <p:nvPr/>
        </p:nvSpPr>
        <p:spPr bwMode="auto">
          <a:xfrm>
            <a:off x="685800" y="3921125"/>
            <a:ext cx="8458200" cy="676275"/>
          </a:xfrm>
          <a:prstGeom prst="rect">
            <a:avLst/>
          </a:prstGeom>
          <a:noFill/>
          <a:ln w="9525">
            <a:noFill/>
            <a:miter lim="800000"/>
            <a:headEnd/>
            <a:tailEnd/>
          </a:ln>
        </p:spPr>
        <p:txBody>
          <a:bodyPr>
            <a:spAutoFit/>
          </a:bodyPr>
          <a:lstStyle/>
          <a:p>
            <a:pPr eaLnBrk="0" hangingPunct="0">
              <a:lnSpc>
                <a:spcPct val="12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可见，德布罗意波</a:t>
            </a:r>
            <a:r>
              <a:rPr kumimoji="1" lang="en-US" altLang="zh-CN" sz="3200" b="1">
                <a:solidFill>
                  <a:schemeClr val="tx2"/>
                </a:solidFill>
                <a:latin typeface="宋体" pitchFamily="2" charset="-122"/>
              </a:rPr>
              <a:t>(</a:t>
            </a:r>
            <a:r>
              <a:rPr kumimoji="1" lang="zh-CN" altLang="en-US" sz="3200" b="1">
                <a:solidFill>
                  <a:schemeClr val="tx2"/>
                </a:solidFill>
                <a:latin typeface="Times New Roman" pitchFamily="18" charset="0"/>
              </a:rPr>
              <a:t>或物质波</a:t>
            </a:r>
            <a:r>
              <a:rPr kumimoji="1" lang="en-US" altLang="zh-CN" sz="3200" b="1">
                <a:solidFill>
                  <a:schemeClr val="tx2"/>
                </a:solidFill>
                <a:latin typeface="宋体" pitchFamily="2" charset="-122"/>
              </a:rPr>
              <a:t>)</a:t>
            </a:r>
            <a:r>
              <a:rPr kumimoji="1" lang="zh-CN" altLang="en-US" sz="3200" b="1">
                <a:solidFill>
                  <a:schemeClr val="tx2"/>
                </a:solidFill>
                <a:latin typeface="Times New Roman" pitchFamily="18" charset="0"/>
              </a:rPr>
              <a:t>是一种概率波</a:t>
            </a:r>
            <a:r>
              <a:rPr kumimoji="1" lang="en-US" altLang="zh-CN" sz="3200" b="1">
                <a:solidFill>
                  <a:schemeClr val="tx2"/>
                </a:solidFill>
                <a:latin typeface="Times New Roman" pitchFamily="18" charset="0"/>
              </a:rPr>
              <a:t>.</a:t>
            </a:r>
            <a:endParaRPr kumimoji="1" lang="en-US" altLang="zh-CN" sz="3200" b="1">
              <a:solidFill>
                <a:srgbClr val="FFFF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69"/>
                                        </p:tgtEl>
                                        <p:attrNameLst>
                                          <p:attrName>style.visibility</p:attrName>
                                        </p:attrNameLst>
                                      </p:cBhvr>
                                      <p:to>
                                        <p:strVal val="visible"/>
                                      </p:to>
                                    </p:set>
                                    <p:animEffect transition="in" filter="blinds(horizontal)">
                                      <p:cBhvr>
                                        <p:cTn id="12" dur="500"/>
                                        <p:tgtEl>
                                          <p:spTgt spid="6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9"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1"/>
          <p:cNvSpPr>
            <a:spLocks noGrp="1"/>
          </p:cNvSpPr>
          <p:nvPr>
            <p:ph type="sldNum" sz="quarter" idx="10"/>
          </p:nvPr>
        </p:nvSpPr>
        <p:spPr>
          <a:noFill/>
        </p:spPr>
        <p:txBody>
          <a:bodyPr/>
          <a:lstStyle/>
          <a:p>
            <a:fld id="{D7F2A887-0CDE-4ED4-B995-FCC9863842A3}" type="slidenum">
              <a:rPr lang="en-US" altLang="zh-CN"/>
              <a:pPr/>
              <a:t>111</a:t>
            </a:fld>
            <a:endParaRPr lang="en-US" altLang="zh-CN"/>
          </a:p>
        </p:txBody>
      </p:sp>
      <p:sp>
        <p:nvSpPr>
          <p:cNvPr id="7204" name="Rectangle 36"/>
          <p:cNvSpPr>
            <a:spLocks noChangeArrowheads="1"/>
          </p:cNvSpPr>
          <p:nvPr/>
        </p:nvSpPr>
        <p:spPr bwMode="auto">
          <a:xfrm>
            <a:off x="1312863" y="4432300"/>
            <a:ext cx="7194550" cy="749300"/>
          </a:xfrm>
          <a:prstGeom prst="rect">
            <a:avLst/>
          </a:prstGeom>
          <a:noFill/>
          <a:ln w="9525">
            <a:noFill/>
            <a:miter lim="800000"/>
            <a:headEnd/>
            <a:tailEnd/>
          </a:ln>
        </p:spPr>
        <p:txBody>
          <a:bodyPr wrap="none">
            <a:spAutoFit/>
          </a:bodyPr>
          <a:lstStyle/>
          <a:p>
            <a:pPr eaLnBrk="0" hangingPunct="0">
              <a:lnSpc>
                <a:spcPct val="135000"/>
              </a:lnSpc>
            </a:pPr>
            <a:r>
              <a:rPr kumimoji="1" lang="zh-CN" altLang="en-US" sz="3200" b="1">
                <a:solidFill>
                  <a:schemeClr val="tx2"/>
                </a:solidFill>
                <a:latin typeface="Times New Roman" pitchFamily="18" charset="0"/>
              </a:rPr>
              <a:t>波函数必须是单值、连续、有限的函数</a:t>
            </a:r>
            <a:r>
              <a:rPr kumimoji="1" lang="en-US" altLang="zh-CN" sz="3200" b="1">
                <a:solidFill>
                  <a:schemeClr val="tx2"/>
                </a:solidFill>
                <a:latin typeface="Times New Roman" pitchFamily="18" charset="0"/>
              </a:rPr>
              <a:t>.</a:t>
            </a:r>
          </a:p>
        </p:txBody>
      </p:sp>
      <p:graphicFrame>
        <p:nvGraphicFramePr>
          <p:cNvPr id="7211" name="Object 43"/>
          <p:cNvGraphicFramePr>
            <a:graphicFrameLocks noChangeAspect="1"/>
          </p:cNvGraphicFramePr>
          <p:nvPr/>
        </p:nvGraphicFramePr>
        <p:xfrm>
          <a:off x="3632200" y="2322513"/>
          <a:ext cx="2209800" cy="801687"/>
        </p:xfrm>
        <a:graphic>
          <a:graphicData uri="http://schemas.openxmlformats.org/presentationml/2006/ole">
            <p:oleObj spid="_x0000_s138244" name="公式" r:id="rId3" imgW="1143000" imgH="482600" progId="Equation.3">
              <p:embed/>
            </p:oleObj>
          </a:graphicData>
        </a:graphic>
      </p:graphicFrame>
      <p:sp>
        <p:nvSpPr>
          <p:cNvPr id="7212" name="Text Box 44"/>
          <p:cNvSpPr txBox="1">
            <a:spLocks noChangeArrowheads="1"/>
          </p:cNvSpPr>
          <p:nvPr/>
        </p:nvSpPr>
        <p:spPr bwMode="auto">
          <a:xfrm>
            <a:off x="990600" y="2465388"/>
            <a:ext cx="2514600" cy="579437"/>
          </a:xfrm>
          <a:prstGeom prst="rect">
            <a:avLst/>
          </a:prstGeom>
          <a:noFill/>
          <a:ln w="9525">
            <a:noFill/>
            <a:miter lim="800000"/>
            <a:headEnd/>
            <a:tailEnd/>
          </a:ln>
        </p:spPr>
        <p:txBody>
          <a:bodyPr>
            <a:spAutoFit/>
          </a:bodyPr>
          <a:lstStyle/>
          <a:p>
            <a:pPr algn="ctr">
              <a:spcBef>
                <a:spcPct val="50000"/>
              </a:spcBef>
            </a:pPr>
            <a:r>
              <a:rPr lang="en-US" altLang="zh-CN" sz="3200" b="1">
                <a:latin typeface="宋体" pitchFamily="2" charset="-122"/>
              </a:rPr>
              <a:t> </a:t>
            </a:r>
            <a:r>
              <a:rPr lang="zh-CN" altLang="en-US" sz="3200" b="1">
                <a:latin typeface="宋体" pitchFamily="2" charset="-122"/>
              </a:rPr>
              <a:t>归一化条件</a:t>
            </a:r>
          </a:p>
        </p:txBody>
      </p:sp>
      <p:sp>
        <p:nvSpPr>
          <p:cNvPr id="7213" name="Text Box 45"/>
          <p:cNvSpPr txBox="1">
            <a:spLocks noChangeArrowheads="1"/>
          </p:cNvSpPr>
          <p:nvPr/>
        </p:nvSpPr>
        <p:spPr bwMode="auto">
          <a:xfrm>
            <a:off x="6019800" y="2452688"/>
            <a:ext cx="1905000" cy="579437"/>
          </a:xfrm>
          <a:prstGeom prst="rect">
            <a:avLst/>
          </a:prstGeom>
          <a:noFill/>
          <a:ln w="9525">
            <a:noFill/>
            <a:miter lim="800000"/>
            <a:headEnd/>
            <a:tailEnd/>
          </a:ln>
        </p:spPr>
        <p:txBody>
          <a:bodyPr>
            <a:spAutoFit/>
          </a:bodyPr>
          <a:lstStyle/>
          <a:p>
            <a:pPr algn="ctr">
              <a:spcBef>
                <a:spcPct val="50000"/>
              </a:spcBef>
            </a:pPr>
            <a:r>
              <a:rPr lang="en-US" altLang="zh-CN" sz="3200" b="1">
                <a:latin typeface="宋体" pitchFamily="2" charset="-122"/>
              </a:rPr>
              <a:t>(</a:t>
            </a:r>
            <a:r>
              <a:rPr lang="zh-CN" altLang="en-US" sz="2800" b="1">
                <a:latin typeface="Times New Roman" pitchFamily="18" charset="0"/>
              </a:rPr>
              <a:t>束缚态</a:t>
            </a:r>
            <a:r>
              <a:rPr lang="en-US" altLang="zh-CN" sz="3200" b="1">
                <a:latin typeface="宋体" pitchFamily="2" charset="-122"/>
              </a:rPr>
              <a:t>)</a:t>
            </a:r>
          </a:p>
        </p:txBody>
      </p:sp>
      <p:sp>
        <p:nvSpPr>
          <p:cNvPr id="5127" name="Rectangle 46"/>
          <p:cNvSpPr>
            <a:spLocks noChangeArrowheads="1"/>
          </p:cNvSpPr>
          <p:nvPr/>
        </p:nvSpPr>
        <p:spPr bwMode="auto">
          <a:xfrm>
            <a:off x="1219200" y="1371600"/>
            <a:ext cx="8458200" cy="579438"/>
          </a:xfrm>
          <a:prstGeom prst="rect">
            <a:avLst/>
          </a:prstGeom>
          <a:noFill/>
          <a:ln w="9525">
            <a:noFill/>
            <a:miter lim="800000"/>
            <a:headEnd/>
            <a:tailEnd/>
          </a:ln>
        </p:spPr>
        <p:txBody>
          <a:bodyPr>
            <a:spAutoFit/>
          </a:bodyPr>
          <a:lstStyle/>
          <a:p>
            <a:pPr>
              <a:spcBef>
                <a:spcPct val="50000"/>
              </a:spcBef>
              <a:buFontTx/>
              <a:buBlip>
                <a:blip r:embed="rId4"/>
              </a:buBlip>
            </a:pPr>
            <a:r>
              <a:rPr lang="en-US" altLang="zh-CN" sz="2800" b="1">
                <a:latin typeface="Times New Roman" pitchFamily="18" charset="0"/>
              </a:rPr>
              <a:t>    </a:t>
            </a:r>
            <a:r>
              <a:rPr lang="zh-CN" altLang="en-US" sz="3200" b="1">
                <a:latin typeface="Times New Roman" pitchFamily="18" charset="0"/>
              </a:rPr>
              <a:t>某一时刻整个空间内发现粒子的</a:t>
            </a:r>
            <a:r>
              <a:rPr lang="zh-CN" altLang="en-US" sz="3200" b="1">
                <a:solidFill>
                  <a:srgbClr val="CC0000"/>
                </a:solidFill>
                <a:latin typeface="Times New Roman" pitchFamily="18" charset="0"/>
              </a:rPr>
              <a:t>概率为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11"/>
                                        </p:tgtEl>
                                        <p:attrNameLst>
                                          <p:attrName>style.visibility</p:attrName>
                                        </p:attrNameLst>
                                      </p:cBhvr>
                                      <p:to>
                                        <p:strVal val="visible"/>
                                      </p:to>
                                    </p:set>
                                    <p:animEffect transition="in" filter="blinds(horizontal)">
                                      <p:cBhvr>
                                        <p:cTn id="7" dur="500"/>
                                        <p:tgtEl>
                                          <p:spTgt spid="72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12"/>
                                        </p:tgtEl>
                                        <p:attrNameLst>
                                          <p:attrName>style.visibility</p:attrName>
                                        </p:attrNameLst>
                                      </p:cBhvr>
                                      <p:to>
                                        <p:strVal val="visible"/>
                                      </p:to>
                                    </p:set>
                                    <p:animEffect transition="in" filter="blinds(horizontal)">
                                      <p:cBhvr>
                                        <p:cTn id="12" dur="500"/>
                                        <p:tgtEl>
                                          <p:spTgt spid="72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13"/>
                                        </p:tgtEl>
                                        <p:attrNameLst>
                                          <p:attrName>style.visibility</p:attrName>
                                        </p:attrNameLst>
                                      </p:cBhvr>
                                      <p:to>
                                        <p:strVal val="visible"/>
                                      </p:to>
                                    </p:set>
                                    <p:animEffect transition="in" filter="blinds(horizontal)">
                                      <p:cBhvr>
                                        <p:cTn id="17" dur="500"/>
                                        <p:tgtEl>
                                          <p:spTgt spid="72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04"/>
                                        </p:tgtEl>
                                        <p:attrNameLst>
                                          <p:attrName>style.visibility</p:attrName>
                                        </p:attrNameLst>
                                      </p:cBhvr>
                                      <p:to>
                                        <p:strVal val="visible"/>
                                      </p:to>
                                    </p:set>
                                    <p:animEffect transition="in" filter="blinds(horizontal)">
                                      <p:cBhvr>
                                        <p:cTn id="22" dur="500"/>
                                        <p:tgtEl>
                                          <p:spTgt spid="7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4" grpId="0" autoUpdateAnimBg="0"/>
      <p:bldP spid="7212" grpId="0" autoUpdateAnimBg="0"/>
      <p:bldP spid="7213"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p>
            <a:fld id="{CC1B9A6D-3EDD-4CFB-B653-558A6D1D4239}" type="slidenum">
              <a:rPr lang="en-US" altLang="zh-CN"/>
              <a:pPr/>
              <a:t>112</a:t>
            </a:fld>
            <a:endParaRPr lang="en-US" altLang="zh-CN"/>
          </a:p>
        </p:txBody>
      </p:sp>
      <p:grpSp>
        <p:nvGrpSpPr>
          <p:cNvPr id="2" name="Group 6"/>
          <p:cNvGrpSpPr>
            <a:grpSpLocks/>
          </p:cNvGrpSpPr>
          <p:nvPr/>
        </p:nvGrpSpPr>
        <p:grpSpPr bwMode="auto">
          <a:xfrm>
            <a:off x="977900" y="1268413"/>
            <a:ext cx="7772400" cy="4572000"/>
            <a:chOff x="480" y="912"/>
            <a:chExt cx="4896" cy="2880"/>
          </a:xfrm>
        </p:grpSpPr>
        <p:sp>
          <p:nvSpPr>
            <p:cNvPr id="28677" name="Rectangle 7"/>
            <p:cNvSpPr>
              <a:spLocks noChangeArrowheads="1"/>
            </p:cNvSpPr>
            <p:nvPr/>
          </p:nvSpPr>
          <p:spPr bwMode="auto">
            <a:xfrm>
              <a:off x="480" y="912"/>
              <a:ext cx="4896" cy="28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28678" name="Picture 8" descr="X5"/>
            <p:cNvPicPr>
              <a:picLocks noChangeAspect="1" noChangeArrowheads="1"/>
            </p:cNvPicPr>
            <p:nvPr/>
          </p:nvPicPr>
          <p:blipFill>
            <a:blip r:embed="rId2" cstate="print"/>
            <a:srcRect/>
            <a:stretch>
              <a:fillRect/>
            </a:stretch>
          </p:blipFill>
          <p:spPr bwMode="auto">
            <a:xfrm>
              <a:off x="576" y="1440"/>
              <a:ext cx="1280" cy="1920"/>
            </a:xfrm>
            <a:prstGeom prst="rect">
              <a:avLst/>
            </a:prstGeom>
            <a:noFill/>
            <a:ln w="9525">
              <a:solidFill>
                <a:schemeClr val="tx2"/>
              </a:solidFill>
              <a:miter lim="800000"/>
              <a:headEnd/>
              <a:tailEnd/>
            </a:ln>
          </p:spPr>
        </p:pic>
      </p:grpSp>
      <p:sp>
        <p:nvSpPr>
          <p:cNvPr id="41993" name="Text Box 9"/>
          <p:cNvSpPr txBox="1">
            <a:spLocks noChangeArrowheads="1"/>
          </p:cNvSpPr>
          <p:nvPr/>
        </p:nvSpPr>
        <p:spPr bwMode="auto">
          <a:xfrm>
            <a:off x="3263900" y="1385888"/>
            <a:ext cx="5700713" cy="4375150"/>
          </a:xfrm>
          <a:prstGeom prst="rect">
            <a:avLst/>
          </a:prstGeom>
          <a:noFill/>
          <a:ln w="9525">
            <a:noFill/>
            <a:miter lim="800000"/>
            <a:headEnd/>
            <a:tailEnd/>
          </a:ln>
        </p:spPr>
        <p:txBody>
          <a:bodyPr>
            <a:spAutoFit/>
          </a:bodyPr>
          <a:lstStyle/>
          <a:p>
            <a:pPr>
              <a:lnSpc>
                <a:spcPct val="120000"/>
              </a:lnSpc>
              <a:spcBef>
                <a:spcPct val="50000"/>
              </a:spcBef>
            </a:pPr>
            <a:r>
              <a:rPr lang="en-US" altLang="zh-CN" sz="2800" b="1">
                <a:solidFill>
                  <a:srgbClr val="1C1C1C"/>
                </a:solidFill>
                <a:latin typeface="Times New Roman" pitchFamily="18" charset="0"/>
              </a:rPr>
              <a:t> </a:t>
            </a:r>
            <a:r>
              <a:rPr lang="zh-CN" altLang="en-US" sz="3200" b="1">
                <a:solidFill>
                  <a:schemeClr val="accent2"/>
                </a:solidFill>
                <a:latin typeface="Times New Roman" pitchFamily="18" charset="0"/>
              </a:rPr>
              <a:t>薛定谔</a:t>
            </a:r>
            <a:r>
              <a:rPr lang="zh-CN" altLang="en-US" sz="3200" b="1">
                <a:solidFill>
                  <a:srgbClr val="1C1C1C"/>
                </a:solidFill>
                <a:latin typeface="Times New Roman" pitchFamily="18" charset="0"/>
              </a:rPr>
              <a:t>（</a:t>
            </a:r>
            <a:r>
              <a:rPr lang="en-US" altLang="zh-CN" sz="3200">
                <a:solidFill>
                  <a:srgbClr val="1C1C1C"/>
                </a:solidFill>
                <a:latin typeface="Times New Roman" pitchFamily="18" charset="0"/>
              </a:rPr>
              <a:t>Erwin  Schrodinger</a:t>
            </a:r>
            <a:r>
              <a:rPr lang="zh-CN" altLang="en-US" sz="3200">
                <a:solidFill>
                  <a:srgbClr val="1C1C1C"/>
                </a:solidFill>
                <a:latin typeface="Times New Roman" pitchFamily="18" charset="0"/>
              </a:rPr>
              <a:t>，</a:t>
            </a:r>
            <a:r>
              <a:rPr lang="en-US" altLang="zh-CN" sz="3200">
                <a:solidFill>
                  <a:srgbClr val="1C1C1C"/>
                </a:solidFill>
                <a:latin typeface="Times New Roman" pitchFamily="18" charset="0"/>
              </a:rPr>
              <a:t>1887—1961</a:t>
            </a:r>
            <a:r>
              <a:rPr lang="zh-CN" altLang="en-US" sz="3200" b="1">
                <a:solidFill>
                  <a:srgbClr val="1C1C1C"/>
                </a:solidFill>
                <a:latin typeface="Times New Roman" pitchFamily="18" charset="0"/>
              </a:rPr>
              <a:t>）奥地利物理学家</a:t>
            </a:r>
            <a:r>
              <a:rPr lang="en-US" altLang="zh-CN" sz="3200" b="1">
                <a:solidFill>
                  <a:srgbClr val="1C1C1C"/>
                </a:solidFill>
                <a:latin typeface="Times New Roman" pitchFamily="18" charset="0"/>
              </a:rPr>
              <a:t>.</a:t>
            </a:r>
          </a:p>
          <a:p>
            <a:pPr>
              <a:lnSpc>
                <a:spcPct val="120000"/>
              </a:lnSpc>
              <a:spcBef>
                <a:spcPct val="20000"/>
              </a:spcBef>
            </a:pPr>
            <a:r>
              <a:rPr lang="en-US" altLang="zh-CN" sz="3200">
                <a:solidFill>
                  <a:srgbClr val="1C1C1C"/>
                </a:solidFill>
                <a:latin typeface="Times New Roman" pitchFamily="18" charset="0"/>
              </a:rPr>
              <a:t>        1926</a:t>
            </a:r>
            <a:r>
              <a:rPr lang="zh-CN" altLang="en-US" sz="3200" b="1">
                <a:solidFill>
                  <a:srgbClr val="1C1C1C"/>
                </a:solidFill>
                <a:latin typeface="Times New Roman" pitchFamily="18" charset="0"/>
              </a:rPr>
              <a:t>年建立了以薛定谔方程为基础的</a:t>
            </a:r>
            <a:r>
              <a:rPr lang="zh-CN" altLang="en-US" sz="3200" b="1">
                <a:solidFill>
                  <a:srgbClr val="CC0000"/>
                </a:solidFill>
                <a:latin typeface="Times New Roman" pitchFamily="18" charset="0"/>
              </a:rPr>
              <a:t>波动力学</a:t>
            </a:r>
            <a:r>
              <a:rPr lang="en-US" altLang="zh-CN" sz="3200" b="1">
                <a:solidFill>
                  <a:srgbClr val="1C1C1C"/>
                </a:solidFill>
                <a:latin typeface="Times New Roman" pitchFamily="18" charset="0"/>
              </a:rPr>
              <a:t>,</a:t>
            </a:r>
            <a:r>
              <a:rPr lang="zh-CN" altLang="en-US" sz="3200" b="1">
                <a:solidFill>
                  <a:srgbClr val="1C1C1C"/>
                </a:solidFill>
                <a:latin typeface="Times New Roman" pitchFamily="18" charset="0"/>
              </a:rPr>
              <a:t>并建立了量子力学的近似方法 </a:t>
            </a:r>
            <a:r>
              <a:rPr lang="en-US" altLang="zh-CN" sz="3200" b="1">
                <a:solidFill>
                  <a:srgbClr val="1C1C1C"/>
                </a:solidFill>
                <a:latin typeface="Times New Roman" pitchFamily="18" charset="0"/>
              </a:rPr>
              <a:t>.</a:t>
            </a:r>
          </a:p>
          <a:p>
            <a:pPr>
              <a:lnSpc>
                <a:spcPct val="120000"/>
              </a:lnSpc>
              <a:spcBef>
                <a:spcPct val="20000"/>
              </a:spcBef>
            </a:pPr>
            <a:r>
              <a:rPr lang="en-US" altLang="zh-CN" sz="3200" b="1">
                <a:solidFill>
                  <a:srgbClr val="1C1C1C"/>
                </a:solidFill>
                <a:latin typeface="Times New Roman" pitchFamily="18" charset="0"/>
              </a:rPr>
              <a:t>        </a:t>
            </a:r>
            <a:r>
              <a:rPr lang="en-US" altLang="zh-CN" sz="3200">
                <a:solidFill>
                  <a:srgbClr val="1C1C1C"/>
                </a:solidFill>
                <a:latin typeface="Times New Roman" pitchFamily="18" charset="0"/>
              </a:rPr>
              <a:t>1933</a:t>
            </a:r>
            <a:r>
              <a:rPr lang="zh-CN" altLang="en-US" sz="3200" b="1">
                <a:solidFill>
                  <a:srgbClr val="1C1C1C"/>
                </a:solidFill>
                <a:latin typeface="Times New Roman" pitchFamily="18" charset="0"/>
              </a:rPr>
              <a:t>年与狄拉克获诺贝尔物理学奖</a:t>
            </a:r>
            <a:r>
              <a:rPr lang="en-US" altLang="zh-CN" sz="3200" b="1">
                <a:solidFill>
                  <a:srgbClr val="1C1C1C"/>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blinds(horizontal)">
                                      <p:cBhvr>
                                        <p:cTn id="12"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1"/>
          <p:cNvSpPr>
            <a:spLocks noGrp="1"/>
          </p:cNvSpPr>
          <p:nvPr>
            <p:ph type="sldNum" sz="quarter" idx="10"/>
          </p:nvPr>
        </p:nvSpPr>
        <p:spPr>
          <a:noFill/>
        </p:spPr>
        <p:txBody>
          <a:bodyPr/>
          <a:lstStyle/>
          <a:p>
            <a:fld id="{96FCA2C2-4A88-4B3C-9198-34300AC893B8}" type="slidenum">
              <a:rPr lang="en-US" altLang="zh-CN"/>
              <a:pPr/>
              <a:t>113</a:t>
            </a:fld>
            <a:endParaRPr lang="en-US" altLang="zh-CN"/>
          </a:p>
        </p:txBody>
      </p:sp>
      <p:sp>
        <p:nvSpPr>
          <p:cNvPr id="6148" name="Rectangle 2"/>
          <p:cNvSpPr>
            <a:spLocks noChangeArrowheads="1"/>
          </p:cNvSpPr>
          <p:nvPr/>
        </p:nvSpPr>
        <p:spPr bwMode="auto">
          <a:xfrm>
            <a:off x="1979712" y="476672"/>
            <a:ext cx="4953000" cy="833437"/>
          </a:xfrm>
          <a:prstGeom prst="rect">
            <a:avLst/>
          </a:prstGeom>
          <a:noFill/>
          <a:ln w="9525">
            <a:noFill/>
            <a:miter lim="800000"/>
            <a:headEnd/>
            <a:tailEnd/>
          </a:ln>
        </p:spPr>
        <p:txBody>
          <a:bodyPr>
            <a:spAutoFit/>
          </a:bodyPr>
          <a:lstStyle/>
          <a:p>
            <a:pPr eaLnBrk="0" hangingPunct="0">
              <a:lnSpc>
                <a:spcPct val="135000"/>
              </a:lnSpc>
            </a:pPr>
            <a:r>
              <a:rPr kumimoji="1" lang="zh-CN" altLang="en-US" sz="3600" b="1" dirty="0">
                <a:solidFill>
                  <a:srgbClr val="CC0000"/>
                </a:solidFill>
                <a:latin typeface="Times New Roman" pitchFamily="18" charset="0"/>
              </a:rPr>
              <a:t>二   薛定谔方程</a:t>
            </a:r>
            <a:endParaRPr kumimoji="1" lang="zh-CN" altLang="en-US" sz="3600" b="1" dirty="0">
              <a:solidFill>
                <a:srgbClr val="CC0000"/>
              </a:solidFill>
              <a:latin typeface="宋体" pitchFamily="2" charset="-122"/>
            </a:endParaRPr>
          </a:p>
        </p:txBody>
      </p:sp>
      <p:sp>
        <p:nvSpPr>
          <p:cNvPr id="38915" name="Text Box 3"/>
          <p:cNvSpPr txBox="1">
            <a:spLocks noChangeArrowheads="1"/>
          </p:cNvSpPr>
          <p:nvPr/>
        </p:nvSpPr>
        <p:spPr bwMode="auto">
          <a:xfrm>
            <a:off x="1907704" y="1628800"/>
            <a:ext cx="6705600" cy="579438"/>
          </a:xfrm>
          <a:prstGeom prst="rect">
            <a:avLst/>
          </a:prstGeom>
          <a:noFill/>
          <a:ln w="9525">
            <a:noFill/>
            <a:miter lim="800000"/>
            <a:headEnd/>
            <a:tailEnd/>
          </a:ln>
        </p:spPr>
        <p:txBody>
          <a:bodyPr>
            <a:spAutoFit/>
          </a:bodyPr>
          <a:lstStyle/>
          <a:p>
            <a:pPr>
              <a:spcBef>
                <a:spcPct val="50000"/>
              </a:spcBef>
            </a:pPr>
            <a:r>
              <a:rPr lang="en-US" altLang="zh-CN" sz="3200" b="1" dirty="0">
                <a:solidFill>
                  <a:srgbClr val="CC0000"/>
                </a:solidFill>
                <a:latin typeface="Times New Roman" pitchFamily="18" charset="0"/>
              </a:rPr>
              <a:t>1</a:t>
            </a:r>
            <a:r>
              <a:rPr lang="en-US" altLang="zh-CN" sz="3200" b="1" dirty="0">
                <a:solidFill>
                  <a:srgbClr val="1C1C1C"/>
                </a:solidFill>
                <a:latin typeface="Times New Roman" pitchFamily="18" charset="0"/>
              </a:rPr>
              <a:t>    </a:t>
            </a:r>
            <a:r>
              <a:rPr lang="zh-CN" altLang="en-US" sz="3200" b="1" dirty="0">
                <a:solidFill>
                  <a:srgbClr val="CC0000"/>
                </a:solidFill>
                <a:latin typeface="Times New Roman" pitchFamily="18" charset="0"/>
              </a:rPr>
              <a:t>自由粒子</a:t>
            </a:r>
            <a:r>
              <a:rPr lang="zh-CN" altLang="en-US" sz="3200" b="1" dirty="0">
                <a:latin typeface="Times New Roman" pitchFamily="18" charset="0"/>
              </a:rPr>
              <a:t>薛定谔方程的建立</a:t>
            </a:r>
          </a:p>
        </p:txBody>
      </p:sp>
      <p:sp>
        <p:nvSpPr>
          <p:cNvPr id="38918" name="Text Box 6"/>
          <p:cNvSpPr txBox="1">
            <a:spLocks noChangeArrowheads="1"/>
          </p:cNvSpPr>
          <p:nvPr/>
        </p:nvSpPr>
        <p:spPr bwMode="auto">
          <a:xfrm>
            <a:off x="1835696" y="2492896"/>
            <a:ext cx="5892800" cy="579437"/>
          </a:xfrm>
          <a:prstGeom prst="rect">
            <a:avLst/>
          </a:prstGeom>
          <a:noFill/>
          <a:ln w="9525">
            <a:noFill/>
            <a:miter lim="800000"/>
            <a:headEnd/>
            <a:tailEnd/>
          </a:ln>
        </p:spPr>
        <p:txBody>
          <a:bodyPr>
            <a:spAutoFit/>
          </a:bodyPr>
          <a:lstStyle/>
          <a:p>
            <a:pPr>
              <a:spcBef>
                <a:spcPct val="50000"/>
              </a:spcBef>
            </a:pPr>
            <a:r>
              <a:rPr lang="zh-CN" altLang="en-US" sz="3200" b="1" dirty="0">
                <a:solidFill>
                  <a:srgbClr val="CC0000"/>
                </a:solidFill>
                <a:latin typeface="Times New Roman" pitchFamily="18" charset="0"/>
              </a:rPr>
              <a:t>自由</a:t>
            </a:r>
            <a:r>
              <a:rPr lang="zh-CN" altLang="en-US" sz="3200" b="1" dirty="0">
                <a:latin typeface="Times New Roman" pitchFamily="18" charset="0"/>
              </a:rPr>
              <a:t>粒子平面波函数</a:t>
            </a:r>
          </a:p>
        </p:txBody>
      </p:sp>
      <p:graphicFrame>
        <p:nvGraphicFramePr>
          <p:cNvPr id="2" name="Object 8"/>
          <p:cNvGraphicFramePr>
            <a:graphicFrameLocks noChangeAspect="1"/>
          </p:cNvGraphicFramePr>
          <p:nvPr/>
        </p:nvGraphicFramePr>
        <p:xfrm>
          <a:off x="1475656" y="4293096"/>
          <a:ext cx="5534025" cy="2171700"/>
        </p:xfrm>
        <a:graphic>
          <a:graphicData uri="http://schemas.openxmlformats.org/presentationml/2006/ole">
            <p:oleObj spid="_x0000_s139271" name="Equation" r:id="rId3" imgW="2070100" imgH="812800" progId="Equation.3">
              <p:embed/>
            </p:oleObj>
          </a:graphicData>
        </a:graphic>
      </p:graphicFrame>
      <p:graphicFrame>
        <p:nvGraphicFramePr>
          <p:cNvPr id="139272" name="Object 8"/>
          <p:cNvGraphicFramePr>
            <a:graphicFrameLocks noChangeAspect="1"/>
          </p:cNvGraphicFramePr>
          <p:nvPr/>
        </p:nvGraphicFramePr>
        <p:xfrm>
          <a:off x="1907704" y="3140968"/>
          <a:ext cx="4060825" cy="1163638"/>
        </p:xfrm>
        <a:graphic>
          <a:graphicData uri="http://schemas.openxmlformats.org/presentationml/2006/ole">
            <p:oleObj spid="_x0000_s139272" name="Equation" r:id="rId4" imgW="1193760" imgH="34272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linds(horizontal)">
                                      <p:cBhvr>
                                        <p:cTn id="12" dur="500"/>
                                        <p:tgtEl>
                                          <p:spTgt spid="38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9272"/>
                                        </p:tgtEl>
                                        <p:attrNameLst>
                                          <p:attrName>style.visibility</p:attrName>
                                        </p:attrNameLst>
                                      </p:cBhvr>
                                      <p:to>
                                        <p:strVal val="visible"/>
                                      </p:to>
                                    </p:set>
                                    <p:animEffect transition="in" filter="blinds(horizontal)">
                                      <p:cBhvr>
                                        <p:cTn id="17" dur="500"/>
                                        <p:tgtEl>
                                          <p:spTgt spid="1392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8"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20" name="Object 2"/>
          <p:cNvGraphicFramePr>
            <a:graphicFrameLocks noChangeAspect="1"/>
          </p:cNvGraphicFramePr>
          <p:nvPr/>
        </p:nvGraphicFramePr>
        <p:xfrm>
          <a:off x="1700213" y="404813"/>
          <a:ext cx="5805487" cy="2171700"/>
        </p:xfrm>
        <a:graphic>
          <a:graphicData uri="http://schemas.openxmlformats.org/presentationml/2006/ole">
            <p:oleObj spid="_x0000_s187400" name="Equation" r:id="rId3" imgW="2171700" imgH="812800" progId="Equation.3">
              <p:embed/>
            </p:oleObj>
          </a:graphicData>
        </a:graphic>
      </p:graphicFrame>
      <p:graphicFrame>
        <p:nvGraphicFramePr>
          <p:cNvPr id="2" name="Object 3"/>
          <p:cNvGraphicFramePr>
            <a:graphicFrameLocks noChangeAspect="1"/>
          </p:cNvGraphicFramePr>
          <p:nvPr/>
        </p:nvGraphicFramePr>
        <p:xfrm>
          <a:off x="2076450" y="2781300"/>
          <a:ext cx="4719638" cy="781050"/>
        </p:xfrm>
        <a:graphic>
          <a:graphicData uri="http://schemas.openxmlformats.org/presentationml/2006/ole">
            <p:oleObj spid="_x0000_s187401" name="Equation" r:id="rId4" imgW="1765300" imgH="292100" progId="Equation.3">
              <p:embed/>
            </p:oleObj>
          </a:graphicData>
        </a:graphic>
      </p:graphicFrame>
      <p:graphicFrame>
        <p:nvGraphicFramePr>
          <p:cNvPr id="3" name="Object 4"/>
          <p:cNvGraphicFramePr>
            <a:graphicFrameLocks noChangeAspect="1"/>
          </p:cNvGraphicFramePr>
          <p:nvPr/>
        </p:nvGraphicFramePr>
        <p:xfrm>
          <a:off x="1691680" y="4365104"/>
          <a:ext cx="5229225" cy="542925"/>
        </p:xfrm>
        <a:graphic>
          <a:graphicData uri="http://schemas.openxmlformats.org/presentationml/2006/ole">
            <p:oleObj spid="_x0000_s187402" name="Equation" r:id="rId5" imgW="1955800" imgH="203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blinds(horizontal)">
                                      <p:cBhvr>
                                        <p:cTn id="7" dur="500"/>
                                        <p:tgtEl>
                                          <p:spTgt spid="389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20" name="Object 2"/>
          <p:cNvGraphicFramePr>
            <a:graphicFrameLocks noChangeAspect="1"/>
          </p:cNvGraphicFramePr>
          <p:nvPr/>
        </p:nvGraphicFramePr>
        <p:xfrm>
          <a:off x="2555776" y="404664"/>
          <a:ext cx="4176713" cy="1290637"/>
        </p:xfrm>
        <a:graphic>
          <a:graphicData uri="http://schemas.openxmlformats.org/presentationml/2006/ole">
            <p:oleObj spid="_x0000_s188426" name="Equation" r:id="rId3" imgW="1562100" imgH="482600" progId="Equation.3">
              <p:embed/>
            </p:oleObj>
          </a:graphicData>
        </a:graphic>
      </p:graphicFrame>
      <p:graphicFrame>
        <p:nvGraphicFramePr>
          <p:cNvPr id="2" name="Object 3"/>
          <p:cNvGraphicFramePr>
            <a:graphicFrameLocks noChangeAspect="1"/>
          </p:cNvGraphicFramePr>
          <p:nvPr/>
        </p:nvGraphicFramePr>
        <p:xfrm>
          <a:off x="1266825" y="1752600"/>
          <a:ext cx="5330825" cy="1765300"/>
        </p:xfrm>
        <a:graphic>
          <a:graphicData uri="http://schemas.openxmlformats.org/presentationml/2006/ole">
            <p:oleObj spid="_x0000_s188427" name="Equation" r:id="rId4" imgW="1993900" imgH="660400" progId="Equation.3">
              <p:embed/>
            </p:oleObj>
          </a:graphicData>
        </a:graphic>
      </p:graphicFrame>
      <p:graphicFrame>
        <p:nvGraphicFramePr>
          <p:cNvPr id="3" name="Object 4"/>
          <p:cNvGraphicFramePr>
            <a:graphicFrameLocks noChangeAspect="1"/>
          </p:cNvGraphicFramePr>
          <p:nvPr/>
        </p:nvGraphicFramePr>
        <p:xfrm>
          <a:off x="539552" y="3573016"/>
          <a:ext cx="7842250" cy="1831975"/>
        </p:xfrm>
        <a:graphic>
          <a:graphicData uri="http://schemas.openxmlformats.org/presentationml/2006/ole">
            <p:oleObj spid="_x0000_s188428" name="Equation" r:id="rId5" imgW="2933700" imgH="685800" progId="Equation.3">
              <p:embed/>
            </p:oleObj>
          </a:graphicData>
        </a:graphic>
      </p:graphicFrame>
      <p:graphicFrame>
        <p:nvGraphicFramePr>
          <p:cNvPr id="4" name="Object 5"/>
          <p:cNvGraphicFramePr>
            <a:graphicFrameLocks noChangeAspect="1"/>
          </p:cNvGraphicFramePr>
          <p:nvPr/>
        </p:nvGraphicFramePr>
        <p:xfrm>
          <a:off x="395536" y="5517232"/>
          <a:ext cx="7131051" cy="1154113"/>
        </p:xfrm>
        <a:graphic>
          <a:graphicData uri="http://schemas.openxmlformats.org/presentationml/2006/ole">
            <p:oleObj spid="_x0000_s188429" name="Equation" r:id="rId6" imgW="2667000" imgH="431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blinds(horizontal)">
                                      <p:cBhvr>
                                        <p:cTn id="7" dur="500"/>
                                        <p:tgtEl>
                                          <p:spTgt spid="389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20" name="Object 2"/>
          <p:cNvGraphicFramePr>
            <a:graphicFrameLocks noChangeAspect="1"/>
          </p:cNvGraphicFramePr>
          <p:nvPr/>
        </p:nvGraphicFramePr>
        <p:xfrm>
          <a:off x="1691680" y="188640"/>
          <a:ext cx="7062787" cy="3089276"/>
        </p:xfrm>
        <a:graphic>
          <a:graphicData uri="http://schemas.openxmlformats.org/presentationml/2006/ole">
            <p:oleObj spid="_x0000_s189446" name="Equation" r:id="rId3" imgW="2641600" imgH="1155700" progId="Equation.3">
              <p:embed/>
            </p:oleObj>
          </a:graphicData>
        </a:graphic>
      </p:graphicFrame>
      <p:graphicFrame>
        <p:nvGraphicFramePr>
          <p:cNvPr id="3" name="Object 3"/>
          <p:cNvGraphicFramePr>
            <a:graphicFrameLocks noChangeAspect="1"/>
          </p:cNvGraphicFramePr>
          <p:nvPr/>
        </p:nvGraphicFramePr>
        <p:xfrm>
          <a:off x="971600" y="3861048"/>
          <a:ext cx="6637337" cy="1835150"/>
        </p:xfrm>
        <a:graphic>
          <a:graphicData uri="http://schemas.openxmlformats.org/presentationml/2006/ole">
            <p:oleObj spid="_x0000_s189447" name="Equation" r:id="rId4" imgW="2476500" imgH="685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blinds(horizontal)">
                                      <p:cBhvr>
                                        <p:cTn id="7" dur="500"/>
                                        <p:tgtEl>
                                          <p:spTgt spid="389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灯片编号占位符 1"/>
          <p:cNvSpPr>
            <a:spLocks noGrp="1"/>
          </p:cNvSpPr>
          <p:nvPr>
            <p:ph type="sldNum" sz="quarter" idx="10"/>
          </p:nvPr>
        </p:nvSpPr>
        <p:spPr>
          <a:noFill/>
        </p:spPr>
        <p:txBody>
          <a:bodyPr/>
          <a:lstStyle/>
          <a:p>
            <a:fld id="{B2B0C090-EEA6-4A62-AA91-517E55DF2886}" type="slidenum">
              <a:rPr lang="en-US" altLang="zh-CN"/>
              <a:pPr/>
              <a:t>117</a:t>
            </a:fld>
            <a:endParaRPr lang="en-US" altLang="zh-CN"/>
          </a:p>
        </p:txBody>
      </p:sp>
      <p:grpSp>
        <p:nvGrpSpPr>
          <p:cNvPr id="2" name="Group 19"/>
          <p:cNvGrpSpPr>
            <a:grpSpLocks/>
          </p:cNvGrpSpPr>
          <p:nvPr/>
        </p:nvGrpSpPr>
        <p:grpSpPr bwMode="auto">
          <a:xfrm>
            <a:off x="1835696" y="548680"/>
            <a:ext cx="4119562" cy="655638"/>
            <a:chOff x="477" y="1974"/>
            <a:chExt cx="2595" cy="413"/>
          </a:xfrm>
        </p:grpSpPr>
        <p:sp>
          <p:nvSpPr>
            <p:cNvPr id="7181" name="Text Box 12"/>
            <p:cNvSpPr txBox="1">
              <a:spLocks noChangeArrowheads="1"/>
            </p:cNvSpPr>
            <p:nvPr/>
          </p:nvSpPr>
          <p:spPr bwMode="auto">
            <a:xfrm>
              <a:off x="477" y="1974"/>
              <a:ext cx="2595" cy="365"/>
            </a:xfrm>
            <a:prstGeom prst="rect">
              <a:avLst/>
            </a:prstGeom>
            <a:noFill/>
            <a:ln w="9525">
              <a:noFill/>
              <a:miter lim="800000"/>
              <a:headEnd/>
              <a:tailEnd/>
            </a:ln>
          </p:spPr>
          <p:txBody>
            <a:bodyPr>
              <a:spAutoFit/>
            </a:bodyPr>
            <a:lstStyle/>
            <a:p>
              <a:pPr>
                <a:spcBef>
                  <a:spcPct val="50000"/>
                </a:spcBef>
              </a:pPr>
              <a:r>
                <a:rPr lang="zh-CN" altLang="en-US" sz="3200" b="1">
                  <a:solidFill>
                    <a:srgbClr val="1C1C1C"/>
                  </a:solidFill>
                  <a:latin typeface="Times New Roman" pitchFamily="18" charset="0"/>
                </a:rPr>
                <a:t>自由粒子</a:t>
              </a:r>
              <a:r>
                <a:rPr lang="zh-CN" altLang="en-US" sz="2800" b="1">
                  <a:solidFill>
                    <a:srgbClr val="1C1C1C"/>
                  </a:solidFill>
                  <a:latin typeface="Times New Roman" pitchFamily="18" charset="0"/>
                </a:rPr>
                <a:t>　</a:t>
              </a:r>
            </a:p>
          </p:txBody>
        </p:sp>
        <p:graphicFrame>
          <p:nvGraphicFramePr>
            <p:cNvPr id="7175" name="Object 13"/>
            <p:cNvGraphicFramePr>
              <a:graphicFrameLocks noChangeAspect="1"/>
            </p:cNvGraphicFramePr>
            <p:nvPr/>
          </p:nvGraphicFramePr>
          <p:xfrm>
            <a:off x="1640" y="2016"/>
            <a:ext cx="1048" cy="371"/>
          </p:xfrm>
          <a:graphic>
            <a:graphicData uri="http://schemas.openxmlformats.org/presentationml/2006/ole">
              <p:oleObj spid="_x0000_s140302" name="Equation" r:id="rId3" imgW="825142" imgH="304668" progId="Equation.3">
                <p:embed/>
              </p:oleObj>
            </a:graphicData>
          </a:graphic>
        </p:graphicFrame>
      </p:grpSp>
      <p:grpSp>
        <p:nvGrpSpPr>
          <p:cNvPr id="3" name="Group 20"/>
          <p:cNvGrpSpPr>
            <a:grpSpLocks/>
          </p:cNvGrpSpPr>
          <p:nvPr/>
        </p:nvGrpSpPr>
        <p:grpSpPr bwMode="auto">
          <a:xfrm>
            <a:off x="611123" y="2636753"/>
            <a:ext cx="7409956" cy="1297102"/>
            <a:chOff x="2081" y="1815"/>
            <a:chExt cx="3687" cy="756"/>
          </a:xfrm>
        </p:grpSpPr>
        <p:graphicFrame>
          <p:nvGraphicFramePr>
            <p:cNvPr id="7173" name="Object 14"/>
            <p:cNvGraphicFramePr>
              <a:graphicFrameLocks noChangeAspect="1"/>
            </p:cNvGraphicFramePr>
            <p:nvPr/>
          </p:nvGraphicFramePr>
          <p:xfrm>
            <a:off x="2081" y="1857"/>
            <a:ext cx="1498" cy="714"/>
          </p:xfrm>
          <a:graphic>
            <a:graphicData uri="http://schemas.openxmlformats.org/presentationml/2006/ole">
              <p:oleObj spid="_x0000_s140303" name="Equation" r:id="rId4" imgW="838080" imgH="419040" progId="Equation.3">
                <p:embed/>
              </p:oleObj>
            </a:graphicData>
          </a:graphic>
        </p:graphicFrame>
        <p:graphicFrame>
          <p:nvGraphicFramePr>
            <p:cNvPr id="7174" name="Object 15"/>
            <p:cNvGraphicFramePr>
              <a:graphicFrameLocks noChangeAspect="1"/>
            </p:cNvGraphicFramePr>
            <p:nvPr/>
          </p:nvGraphicFramePr>
          <p:xfrm>
            <a:off x="4168" y="1815"/>
            <a:ext cx="1600" cy="711"/>
          </p:xfrm>
          <a:graphic>
            <a:graphicData uri="http://schemas.openxmlformats.org/presentationml/2006/ole">
              <p:oleObj spid="_x0000_s140304" name="Equation" r:id="rId5" imgW="901440" imgH="419040" progId="Equation.3">
                <p:embed/>
              </p:oleObj>
            </a:graphicData>
          </a:graphic>
        </p:graphicFrame>
      </p:grpSp>
      <p:graphicFrame>
        <p:nvGraphicFramePr>
          <p:cNvPr id="9233" name="Object 17"/>
          <p:cNvGraphicFramePr>
            <a:graphicFrameLocks noChangeAspect="1"/>
          </p:cNvGraphicFramePr>
          <p:nvPr/>
        </p:nvGraphicFramePr>
        <p:xfrm>
          <a:off x="1606550" y="4864100"/>
          <a:ext cx="5165725" cy="1219200"/>
        </p:xfrm>
        <a:graphic>
          <a:graphicData uri="http://schemas.openxmlformats.org/presentationml/2006/ole">
            <p:oleObj spid="_x0000_s140305" name="Equation" r:id="rId6" imgW="1549080" imgH="419040" progId="Equation.3">
              <p:embed/>
            </p:oleObj>
          </a:graphicData>
        </a:graphic>
      </p:graphicFrame>
      <p:sp>
        <p:nvSpPr>
          <p:cNvPr id="9234" name="Rectangle 18"/>
          <p:cNvSpPr>
            <a:spLocks noChangeArrowheads="1"/>
          </p:cNvSpPr>
          <p:nvPr/>
        </p:nvSpPr>
        <p:spPr bwMode="auto">
          <a:xfrm>
            <a:off x="838200" y="4068763"/>
            <a:ext cx="7086600" cy="579437"/>
          </a:xfrm>
          <a:prstGeom prst="rect">
            <a:avLst/>
          </a:prstGeom>
          <a:noFill/>
          <a:ln w="9525">
            <a:noFill/>
            <a:miter lim="800000"/>
            <a:headEnd/>
            <a:tailEnd/>
          </a:ln>
        </p:spPr>
        <p:txBody>
          <a:bodyPr>
            <a:spAutoFit/>
          </a:bodyPr>
          <a:lstStyle/>
          <a:p>
            <a:r>
              <a:rPr lang="zh-CN" altLang="en-US" sz="3200" b="1">
                <a:solidFill>
                  <a:srgbClr val="1C1C1C"/>
                </a:solidFill>
                <a:latin typeface="Times New Roman" pitchFamily="18" charset="0"/>
              </a:rPr>
              <a:t>一维运动</a:t>
            </a:r>
            <a:r>
              <a:rPr lang="zh-CN" altLang="en-US" sz="3200" b="1">
                <a:solidFill>
                  <a:srgbClr val="CC0000"/>
                </a:solidFill>
                <a:latin typeface="Times New Roman" pitchFamily="18" charset="0"/>
              </a:rPr>
              <a:t>自由粒子</a:t>
            </a:r>
            <a:r>
              <a:rPr lang="zh-CN" altLang="en-US" sz="3200" b="1">
                <a:solidFill>
                  <a:srgbClr val="1C1C1C"/>
                </a:solidFill>
                <a:latin typeface="Times New Roman" pitchFamily="18" charset="0"/>
              </a:rPr>
              <a:t>的</a:t>
            </a:r>
            <a:r>
              <a:rPr lang="zh-CN" altLang="en-US" sz="3200" b="1">
                <a:solidFill>
                  <a:srgbClr val="CC0000"/>
                </a:solidFill>
                <a:latin typeface="Times New Roman" pitchFamily="18" charset="0"/>
              </a:rPr>
              <a:t>含时薛定谔方程</a:t>
            </a:r>
          </a:p>
        </p:txBody>
      </p:sp>
      <p:graphicFrame>
        <p:nvGraphicFramePr>
          <p:cNvPr id="4" name="Object 10"/>
          <p:cNvGraphicFramePr>
            <a:graphicFrameLocks noChangeAspect="1"/>
          </p:cNvGraphicFramePr>
          <p:nvPr/>
        </p:nvGraphicFramePr>
        <p:xfrm>
          <a:off x="1187624" y="1412776"/>
          <a:ext cx="7124700" cy="1228725"/>
        </p:xfrm>
        <a:graphic>
          <a:graphicData uri="http://schemas.openxmlformats.org/presentationml/2006/ole">
            <p:oleObj spid="_x0000_s140306" name="Equation" r:id="rId7" imgW="2476500" imgH="4318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34"/>
                                        </p:tgtEl>
                                        <p:attrNameLst>
                                          <p:attrName>style.visibility</p:attrName>
                                        </p:attrNameLst>
                                      </p:cBhvr>
                                      <p:to>
                                        <p:strVal val="visible"/>
                                      </p:to>
                                    </p:set>
                                    <p:animEffect transition="in" filter="blinds(horizontal)">
                                      <p:cBhvr>
                                        <p:cTn id="22" dur="500"/>
                                        <p:tgtEl>
                                          <p:spTgt spid="92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33"/>
                                        </p:tgtEl>
                                        <p:attrNameLst>
                                          <p:attrName>style.visibility</p:attrName>
                                        </p:attrNameLst>
                                      </p:cBhvr>
                                      <p:to>
                                        <p:strVal val="visible"/>
                                      </p:to>
                                    </p:set>
                                    <p:animEffect transition="in" filter="blinds(horizontal)">
                                      <p:cBhvr>
                                        <p:cTn id="27" dur="500"/>
                                        <p:tgtEl>
                                          <p:spTgt spid="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4"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灯片编号占位符 1"/>
          <p:cNvSpPr>
            <a:spLocks noGrp="1"/>
          </p:cNvSpPr>
          <p:nvPr>
            <p:ph type="sldNum" sz="quarter" idx="10"/>
          </p:nvPr>
        </p:nvSpPr>
        <p:spPr>
          <a:noFill/>
        </p:spPr>
        <p:txBody>
          <a:bodyPr/>
          <a:lstStyle/>
          <a:p>
            <a:fld id="{E5D0E824-5F1B-4864-800F-C6D67DB65D17}" type="slidenum">
              <a:rPr lang="en-US" altLang="zh-CN"/>
              <a:pPr/>
              <a:t>118</a:t>
            </a:fld>
            <a:endParaRPr lang="en-US" altLang="zh-CN"/>
          </a:p>
        </p:txBody>
      </p:sp>
      <p:graphicFrame>
        <p:nvGraphicFramePr>
          <p:cNvPr id="43008" name="Object 0"/>
          <p:cNvGraphicFramePr>
            <a:graphicFrameLocks noChangeAspect="1"/>
          </p:cNvGraphicFramePr>
          <p:nvPr/>
        </p:nvGraphicFramePr>
        <p:xfrm>
          <a:off x="1530350" y="3213100"/>
          <a:ext cx="5945188" cy="1133475"/>
        </p:xfrm>
        <a:graphic>
          <a:graphicData uri="http://schemas.openxmlformats.org/presentationml/2006/ole">
            <p:oleObj spid="_x0000_s141324" name="Equation" r:id="rId3" imgW="1892160" imgH="419040" progId="Equation.3">
              <p:embed/>
            </p:oleObj>
          </a:graphicData>
        </a:graphic>
      </p:graphicFrame>
      <p:sp>
        <p:nvSpPr>
          <p:cNvPr id="10244" name="Rectangle 4"/>
          <p:cNvSpPr>
            <a:spLocks noChangeArrowheads="1"/>
          </p:cNvSpPr>
          <p:nvPr/>
        </p:nvSpPr>
        <p:spPr bwMode="auto">
          <a:xfrm>
            <a:off x="1219200" y="2590800"/>
            <a:ext cx="6629400" cy="579438"/>
          </a:xfrm>
          <a:prstGeom prst="rect">
            <a:avLst/>
          </a:prstGeom>
          <a:noFill/>
          <a:ln w="9525">
            <a:noFill/>
            <a:miter lim="800000"/>
            <a:headEnd/>
            <a:tailEnd/>
          </a:ln>
        </p:spPr>
        <p:txBody>
          <a:bodyPr>
            <a:spAutoFit/>
          </a:bodyPr>
          <a:lstStyle/>
          <a:p>
            <a:pPr>
              <a:spcBef>
                <a:spcPct val="50000"/>
              </a:spcBef>
              <a:buFontTx/>
              <a:buBlip>
                <a:blip r:embed="rId4"/>
              </a:buBlip>
            </a:pPr>
            <a:r>
              <a:rPr lang="zh-CN" altLang="en-US" sz="2800" b="1">
                <a:latin typeface="Times New Roman" pitchFamily="18" charset="0"/>
              </a:rPr>
              <a:t>　</a:t>
            </a:r>
            <a:r>
              <a:rPr lang="zh-CN" altLang="en-US" sz="3200" b="1">
                <a:latin typeface="Times New Roman" pitchFamily="18" charset="0"/>
              </a:rPr>
              <a:t>一维</a:t>
            </a:r>
            <a:r>
              <a:rPr lang="zh-CN" altLang="en-US" sz="3200" b="1">
                <a:solidFill>
                  <a:srgbClr val="CC0000"/>
                </a:solidFill>
                <a:latin typeface="Times New Roman" pitchFamily="18" charset="0"/>
              </a:rPr>
              <a:t>运动粒子</a:t>
            </a:r>
            <a:r>
              <a:rPr lang="zh-CN" altLang="en-US" sz="3200" b="1">
                <a:latin typeface="Times New Roman" pitchFamily="18" charset="0"/>
              </a:rPr>
              <a:t>的含时</a:t>
            </a:r>
            <a:r>
              <a:rPr lang="zh-CN" altLang="en-US" sz="3200" b="1">
                <a:solidFill>
                  <a:srgbClr val="CC0000"/>
                </a:solidFill>
                <a:latin typeface="Times New Roman" pitchFamily="18" charset="0"/>
              </a:rPr>
              <a:t>薛定谔方程</a:t>
            </a:r>
            <a:r>
              <a:rPr lang="zh-CN" altLang="en-US" sz="3200" b="1">
                <a:latin typeface="Times New Roman" pitchFamily="18" charset="0"/>
              </a:rPr>
              <a:t> </a:t>
            </a:r>
          </a:p>
        </p:txBody>
      </p:sp>
      <p:graphicFrame>
        <p:nvGraphicFramePr>
          <p:cNvPr id="8195" name="Object 1"/>
          <p:cNvGraphicFramePr>
            <a:graphicFrameLocks noChangeAspect="1"/>
          </p:cNvGraphicFramePr>
          <p:nvPr/>
        </p:nvGraphicFramePr>
        <p:xfrm>
          <a:off x="737031" y="1268760"/>
          <a:ext cx="2719825" cy="795461"/>
        </p:xfrm>
        <a:graphic>
          <a:graphicData uri="http://schemas.openxmlformats.org/presentationml/2006/ole">
            <p:oleObj spid="_x0000_s141325" name="Equation" r:id="rId5" imgW="1257300" imgH="368300" progId="Equation.3">
              <p:embed/>
            </p:oleObj>
          </a:graphicData>
        </a:graphic>
      </p:graphicFrame>
      <p:grpSp>
        <p:nvGrpSpPr>
          <p:cNvPr id="2" name="Group 26"/>
          <p:cNvGrpSpPr>
            <a:grpSpLocks/>
          </p:cNvGrpSpPr>
          <p:nvPr/>
        </p:nvGrpSpPr>
        <p:grpSpPr bwMode="auto">
          <a:xfrm>
            <a:off x="2411760" y="260648"/>
            <a:ext cx="6172200" cy="669925"/>
            <a:chOff x="528" y="720"/>
            <a:chExt cx="3888" cy="422"/>
          </a:xfrm>
        </p:grpSpPr>
        <p:sp>
          <p:nvSpPr>
            <p:cNvPr id="8205" name="Text Box 6"/>
            <p:cNvSpPr txBox="1">
              <a:spLocks noChangeArrowheads="1"/>
            </p:cNvSpPr>
            <p:nvPr/>
          </p:nvSpPr>
          <p:spPr bwMode="auto">
            <a:xfrm>
              <a:off x="528" y="720"/>
              <a:ext cx="3888" cy="365"/>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Times New Roman" pitchFamily="18" charset="0"/>
                </a:rPr>
                <a:t>2</a:t>
              </a:r>
              <a:r>
                <a:rPr lang="en-US" altLang="zh-CN" sz="3200" b="1">
                  <a:solidFill>
                    <a:srgbClr val="FF0000"/>
                  </a:solidFill>
                  <a:latin typeface="Times New Roman" pitchFamily="18" charset="0"/>
                </a:rPr>
                <a:t>   </a:t>
              </a:r>
              <a:r>
                <a:rPr lang="zh-CN" altLang="en-US" sz="3200" b="1">
                  <a:solidFill>
                    <a:srgbClr val="1C1C1C"/>
                  </a:solidFill>
                  <a:latin typeface="Times New Roman" pitchFamily="18" charset="0"/>
                </a:rPr>
                <a:t>粒子在势能为　 的势场中运动</a:t>
              </a:r>
            </a:p>
          </p:txBody>
        </p:sp>
        <p:graphicFrame>
          <p:nvGraphicFramePr>
            <p:cNvPr id="8198" name="Object 4"/>
            <p:cNvGraphicFramePr>
              <a:graphicFrameLocks noChangeAspect="1"/>
            </p:cNvGraphicFramePr>
            <p:nvPr/>
          </p:nvGraphicFramePr>
          <p:xfrm>
            <a:off x="2476" y="758"/>
            <a:ext cx="317" cy="384"/>
          </p:xfrm>
          <a:graphic>
            <a:graphicData uri="http://schemas.openxmlformats.org/presentationml/2006/ole">
              <p:oleObj spid="_x0000_s141326" name="Equation" r:id="rId6" imgW="304668" imgH="368140" progId="Equation.3">
                <p:embed/>
              </p:oleObj>
            </a:graphicData>
          </a:graphic>
        </p:graphicFrame>
      </p:grpSp>
      <p:sp>
        <p:nvSpPr>
          <p:cNvPr id="10267" name="Text Box 27"/>
          <p:cNvSpPr txBox="1">
            <a:spLocks noChangeArrowheads="1"/>
          </p:cNvSpPr>
          <p:nvPr/>
        </p:nvSpPr>
        <p:spPr bwMode="auto">
          <a:xfrm>
            <a:off x="1295400" y="4572000"/>
            <a:ext cx="7315200" cy="579438"/>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Times New Roman" pitchFamily="18" charset="0"/>
              </a:rPr>
              <a:t>3</a:t>
            </a:r>
            <a:r>
              <a:rPr lang="en-US" altLang="zh-CN" sz="3200" b="1">
                <a:latin typeface="Times New Roman" pitchFamily="18" charset="0"/>
              </a:rPr>
              <a:t>    </a:t>
            </a:r>
            <a:r>
              <a:rPr lang="zh-CN" altLang="en-US" sz="3200" b="1">
                <a:latin typeface="Times New Roman" pitchFamily="18" charset="0"/>
              </a:rPr>
              <a:t>粒子在</a:t>
            </a:r>
            <a:r>
              <a:rPr lang="zh-CN" altLang="en-US" sz="3200" b="1">
                <a:solidFill>
                  <a:srgbClr val="CC0000"/>
                </a:solidFill>
                <a:latin typeface="Times New Roman" pitchFamily="18" charset="0"/>
              </a:rPr>
              <a:t>恒定势场</a:t>
            </a:r>
            <a:r>
              <a:rPr lang="zh-CN" altLang="en-US" sz="3200" b="1">
                <a:latin typeface="Times New Roman" pitchFamily="18" charset="0"/>
              </a:rPr>
              <a:t>中的运动</a:t>
            </a:r>
            <a:endParaRPr lang="zh-CN" altLang="en-US" sz="3200" b="1">
              <a:solidFill>
                <a:srgbClr val="1C1C1C"/>
              </a:solidFill>
              <a:latin typeface="Times New Roman" pitchFamily="18" charset="0"/>
            </a:endParaRPr>
          </a:p>
        </p:txBody>
      </p:sp>
      <p:grpSp>
        <p:nvGrpSpPr>
          <p:cNvPr id="3" name="Group 34"/>
          <p:cNvGrpSpPr>
            <a:grpSpLocks/>
          </p:cNvGrpSpPr>
          <p:nvPr/>
        </p:nvGrpSpPr>
        <p:grpSpPr bwMode="auto">
          <a:xfrm>
            <a:off x="1447800" y="5121275"/>
            <a:ext cx="7848600" cy="1095375"/>
            <a:chOff x="1056" y="3226"/>
            <a:chExt cx="4944" cy="690"/>
          </a:xfrm>
        </p:grpSpPr>
        <p:graphicFrame>
          <p:nvGraphicFramePr>
            <p:cNvPr id="8196" name="Object 2"/>
            <p:cNvGraphicFramePr>
              <a:graphicFrameLocks noChangeAspect="1"/>
            </p:cNvGraphicFramePr>
            <p:nvPr/>
          </p:nvGraphicFramePr>
          <p:xfrm>
            <a:off x="1056" y="3226"/>
            <a:ext cx="1296" cy="690"/>
          </p:xfrm>
          <a:graphic>
            <a:graphicData uri="http://schemas.openxmlformats.org/presentationml/2006/ole">
              <p:oleObj spid="_x0000_s141327" name="Equation" r:id="rId7" imgW="748975" imgH="393529" progId="Equation.3">
                <p:embed/>
              </p:oleObj>
            </a:graphicData>
          </a:graphic>
        </p:graphicFrame>
        <p:sp>
          <p:nvSpPr>
            <p:cNvPr id="8204" name="Text Box 29"/>
            <p:cNvSpPr txBox="1">
              <a:spLocks noChangeArrowheads="1"/>
            </p:cNvSpPr>
            <p:nvPr/>
          </p:nvSpPr>
          <p:spPr bwMode="auto">
            <a:xfrm>
              <a:off x="3339" y="3416"/>
              <a:ext cx="2661" cy="365"/>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与时间无关</a:t>
              </a:r>
            </a:p>
          </p:txBody>
        </p:sp>
        <p:graphicFrame>
          <p:nvGraphicFramePr>
            <p:cNvPr id="8197" name="Object 3"/>
            <p:cNvGraphicFramePr>
              <a:graphicFrameLocks noChangeAspect="1"/>
            </p:cNvGraphicFramePr>
            <p:nvPr/>
          </p:nvGraphicFramePr>
          <p:xfrm>
            <a:off x="2787" y="3408"/>
            <a:ext cx="669" cy="419"/>
          </p:xfrm>
          <a:graphic>
            <a:graphicData uri="http://schemas.openxmlformats.org/presentationml/2006/ole">
              <p:oleObj spid="_x0000_s141328" name="Equation" r:id="rId8" imgW="368300" imgH="228600" progId="Equation.3">
                <p:embed/>
              </p:oleObj>
            </a:graphicData>
          </a:graphic>
        </p:graphicFrame>
      </p:grpSp>
      <p:graphicFrame>
        <p:nvGraphicFramePr>
          <p:cNvPr id="141329" name="Object 17"/>
          <p:cNvGraphicFramePr>
            <a:graphicFrameLocks noChangeAspect="1"/>
          </p:cNvGraphicFramePr>
          <p:nvPr/>
        </p:nvGraphicFramePr>
        <p:xfrm>
          <a:off x="4051300" y="1052513"/>
          <a:ext cx="4257675" cy="1219200"/>
        </p:xfrm>
        <a:graphic>
          <a:graphicData uri="http://schemas.openxmlformats.org/presentationml/2006/ole">
            <p:oleObj spid="_x0000_s141329" name="Equation" r:id="rId9" imgW="1193760" imgH="4190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29"/>
                                        </p:tgtEl>
                                        <p:attrNameLst>
                                          <p:attrName>style.visibility</p:attrName>
                                        </p:attrNameLst>
                                      </p:cBhvr>
                                      <p:to>
                                        <p:strVal val="visible"/>
                                      </p:to>
                                    </p:set>
                                    <p:animEffect transition="in" filter="blinds(horizontal)">
                                      <p:cBhvr>
                                        <p:cTn id="7" dur="500"/>
                                        <p:tgtEl>
                                          <p:spTgt spid="1413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08"/>
                                        </p:tgtEl>
                                        <p:attrNameLst>
                                          <p:attrName>style.visibility</p:attrName>
                                        </p:attrNameLst>
                                      </p:cBhvr>
                                      <p:to>
                                        <p:strVal val="visible"/>
                                      </p:to>
                                    </p:set>
                                    <p:animEffect transition="in" filter="blinds(horizontal)">
                                      <p:cBhvr>
                                        <p:cTn id="17" dur="500"/>
                                        <p:tgtEl>
                                          <p:spTgt spid="430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67"/>
                                        </p:tgtEl>
                                        <p:attrNameLst>
                                          <p:attrName>style.visibility</p:attrName>
                                        </p:attrNameLst>
                                      </p:cBhvr>
                                      <p:to>
                                        <p:strVal val="visible"/>
                                      </p:to>
                                    </p:set>
                                    <p:animEffect transition="in" filter="blinds(horizontal)">
                                      <p:cBhvr>
                                        <p:cTn id="22" dur="500"/>
                                        <p:tgtEl>
                                          <p:spTgt spid="102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P spid="10267"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灯片编号占位符 1"/>
          <p:cNvSpPr>
            <a:spLocks noGrp="1"/>
          </p:cNvSpPr>
          <p:nvPr>
            <p:ph type="sldNum" sz="quarter" idx="10"/>
          </p:nvPr>
        </p:nvSpPr>
        <p:spPr>
          <a:noFill/>
        </p:spPr>
        <p:txBody>
          <a:bodyPr/>
          <a:lstStyle/>
          <a:p>
            <a:fld id="{373EC992-4E7C-453D-B55A-54636FC410F2}" type="slidenum">
              <a:rPr lang="en-US" altLang="zh-CN"/>
              <a:pPr/>
              <a:t>119</a:t>
            </a:fld>
            <a:endParaRPr lang="en-US" altLang="zh-CN"/>
          </a:p>
        </p:txBody>
      </p:sp>
      <p:graphicFrame>
        <p:nvGraphicFramePr>
          <p:cNvPr id="9218" name="Object 2055"/>
          <p:cNvGraphicFramePr>
            <a:graphicFrameLocks noChangeAspect="1"/>
          </p:cNvGraphicFramePr>
          <p:nvPr/>
        </p:nvGraphicFramePr>
        <p:xfrm>
          <a:off x="1411288" y="892175"/>
          <a:ext cx="5602287" cy="815975"/>
        </p:xfrm>
        <a:graphic>
          <a:graphicData uri="http://schemas.openxmlformats.org/presentationml/2006/ole">
            <p:oleObj spid="_x0000_s142344" name="公式" r:id="rId3" imgW="1333500" imgH="228600" progId="Equation.3">
              <p:embed/>
            </p:oleObj>
          </a:graphicData>
        </a:graphic>
      </p:graphicFrame>
      <p:graphicFrame>
        <p:nvGraphicFramePr>
          <p:cNvPr id="32777" name="Object 2057"/>
          <p:cNvGraphicFramePr>
            <a:graphicFrameLocks noChangeAspect="1"/>
          </p:cNvGraphicFramePr>
          <p:nvPr/>
        </p:nvGraphicFramePr>
        <p:xfrm>
          <a:off x="3203575" y="1844675"/>
          <a:ext cx="2359025" cy="642938"/>
        </p:xfrm>
        <a:graphic>
          <a:graphicData uri="http://schemas.openxmlformats.org/presentationml/2006/ole">
            <p:oleObj spid="_x0000_s142345" name="Equation" r:id="rId4" imgW="647700" imgH="190500" progId="Equation.3">
              <p:embed/>
            </p:oleObj>
          </a:graphicData>
        </a:graphic>
      </p:graphicFrame>
      <p:graphicFrame>
        <p:nvGraphicFramePr>
          <p:cNvPr id="32779" name="Object 2059"/>
          <p:cNvGraphicFramePr>
            <a:graphicFrameLocks noChangeAspect="1"/>
          </p:cNvGraphicFramePr>
          <p:nvPr/>
        </p:nvGraphicFramePr>
        <p:xfrm>
          <a:off x="1403350" y="4292600"/>
          <a:ext cx="6477000" cy="1174750"/>
        </p:xfrm>
        <a:graphic>
          <a:graphicData uri="http://schemas.openxmlformats.org/presentationml/2006/ole">
            <p:oleObj spid="_x0000_s142346" name="Equation" r:id="rId5" imgW="1726451" imgH="406224" progId="Equation.3">
              <p:embed/>
            </p:oleObj>
          </a:graphicData>
        </a:graphic>
      </p:graphicFrame>
      <p:sp>
        <p:nvSpPr>
          <p:cNvPr id="32780" name="Rectangle 2060"/>
          <p:cNvSpPr>
            <a:spLocks noChangeArrowheads="1"/>
          </p:cNvSpPr>
          <p:nvPr/>
        </p:nvSpPr>
        <p:spPr bwMode="auto">
          <a:xfrm>
            <a:off x="468313" y="3141663"/>
            <a:ext cx="8458200" cy="579437"/>
          </a:xfrm>
          <a:prstGeom prst="rect">
            <a:avLst/>
          </a:prstGeom>
          <a:noFill/>
          <a:ln w="9525">
            <a:noFill/>
            <a:miter lim="800000"/>
            <a:headEnd/>
            <a:tailEnd/>
          </a:ln>
        </p:spPr>
        <p:txBody>
          <a:bodyPr>
            <a:spAutoFit/>
          </a:bodyPr>
          <a:lstStyle/>
          <a:p>
            <a:pPr>
              <a:buFontTx/>
              <a:buBlip>
                <a:blip r:embed="rId6"/>
              </a:buBlip>
            </a:pPr>
            <a:r>
              <a:rPr lang="en-US" altLang="zh-CN" sz="2800" b="1">
                <a:latin typeface="Times New Roman" pitchFamily="18" charset="0"/>
              </a:rPr>
              <a:t>    </a:t>
            </a:r>
            <a:r>
              <a:rPr lang="zh-CN" altLang="en-US" sz="3200" b="1">
                <a:latin typeface="Times New Roman" pitchFamily="18" charset="0"/>
              </a:rPr>
              <a:t>在</a:t>
            </a:r>
            <a:r>
              <a:rPr lang="zh-CN" altLang="en-US" sz="3200" b="1">
                <a:solidFill>
                  <a:srgbClr val="CC0000"/>
                </a:solidFill>
                <a:latin typeface="Times New Roman" pitchFamily="18" charset="0"/>
              </a:rPr>
              <a:t>势场</a:t>
            </a:r>
            <a:r>
              <a:rPr lang="zh-CN" altLang="en-US" sz="3200" b="1">
                <a:latin typeface="Times New Roman" pitchFamily="18" charset="0"/>
              </a:rPr>
              <a:t>中</a:t>
            </a:r>
            <a:r>
              <a:rPr lang="zh-CN" altLang="en-US" sz="3200" b="1">
                <a:solidFill>
                  <a:srgbClr val="CC0000"/>
                </a:solidFill>
                <a:latin typeface="Times New Roman" pitchFamily="18" charset="0"/>
              </a:rPr>
              <a:t>一维</a:t>
            </a:r>
            <a:r>
              <a:rPr lang="zh-CN" altLang="en-US" sz="3200" b="1">
                <a:latin typeface="Times New Roman" pitchFamily="18" charset="0"/>
              </a:rPr>
              <a:t>运动粒子的</a:t>
            </a:r>
            <a:r>
              <a:rPr lang="zh-CN" altLang="en-US" sz="3200" b="1">
                <a:solidFill>
                  <a:srgbClr val="CC0000"/>
                </a:solidFill>
                <a:latin typeface="Times New Roman" pitchFamily="18" charset="0"/>
              </a:rPr>
              <a:t>定态</a:t>
            </a:r>
            <a:r>
              <a:rPr lang="zh-CN" altLang="en-US" sz="3200" b="1">
                <a:latin typeface="Times New Roman" pitchFamily="18" charset="0"/>
              </a:rPr>
              <a:t>薛定谔方程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7"/>
                                        </p:tgtEl>
                                        <p:attrNameLst>
                                          <p:attrName>style.visibility</p:attrName>
                                        </p:attrNameLst>
                                      </p:cBhvr>
                                      <p:to>
                                        <p:strVal val="visible"/>
                                      </p:to>
                                    </p:set>
                                    <p:animEffect transition="in" filter="blinds(horizontal)">
                                      <p:cBhvr>
                                        <p:cTn id="7" dur="500"/>
                                        <p:tgtEl>
                                          <p:spTgt spid="327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80"/>
                                        </p:tgtEl>
                                        <p:attrNameLst>
                                          <p:attrName>style.visibility</p:attrName>
                                        </p:attrNameLst>
                                      </p:cBhvr>
                                      <p:to>
                                        <p:strVal val="visible"/>
                                      </p:to>
                                    </p:set>
                                    <p:animEffect transition="in" filter="blinds(horizontal)">
                                      <p:cBhvr>
                                        <p:cTn id="12" dur="500"/>
                                        <p:tgtEl>
                                          <p:spTgt spid="327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9"/>
                                        </p:tgtEl>
                                        <p:attrNameLst>
                                          <p:attrName>style.visibility</p:attrName>
                                        </p:attrNameLst>
                                      </p:cBhvr>
                                      <p:to>
                                        <p:strVal val="visible"/>
                                      </p:to>
                                    </p:set>
                                    <p:animEffect transition="in" filter="blinds(horizontal)">
                                      <p:cBhvr>
                                        <p:cTn id="17" dur="500"/>
                                        <p:tgtEl>
                                          <p:spTgt spid="3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1"/>
          <p:cNvSpPr>
            <a:spLocks noGrp="1"/>
          </p:cNvSpPr>
          <p:nvPr>
            <p:ph type="sldNum" sz="quarter" idx="10"/>
          </p:nvPr>
        </p:nvSpPr>
        <p:spPr/>
        <p:txBody>
          <a:bodyPr/>
          <a:lstStyle/>
          <a:p>
            <a:fld id="{AF473440-777D-4F71-AE00-4E852A9AE3F6}" type="slidenum">
              <a:rPr lang="en-US" altLang="zh-CN"/>
              <a:pPr/>
              <a:t>12</a:t>
            </a:fld>
            <a:endParaRPr lang="en-US" altLang="zh-CN"/>
          </a:p>
        </p:txBody>
      </p:sp>
      <p:sp>
        <p:nvSpPr>
          <p:cNvPr id="32770" name="Rectangle 2"/>
          <p:cNvSpPr>
            <a:spLocks noChangeArrowheads="1"/>
          </p:cNvSpPr>
          <p:nvPr/>
        </p:nvSpPr>
        <p:spPr bwMode="auto">
          <a:xfrm>
            <a:off x="1295400" y="1143000"/>
            <a:ext cx="4114800" cy="579438"/>
          </a:xfrm>
          <a:prstGeom prst="rect">
            <a:avLst/>
          </a:prstGeom>
          <a:noFill/>
          <a:ln w="9525">
            <a:noFill/>
            <a:miter lim="800000"/>
            <a:headEnd/>
            <a:tailEnd/>
          </a:ln>
          <a:effectLst/>
        </p:spPr>
        <p:txBody>
          <a:bodyPr>
            <a:spAutoFit/>
          </a:bodyPr>
          <a:lstStyle/>
          <a:p>
            <a:r>
              <a:rPr lang="en-US" altLang="zh-CN" sz="3200" b="1" dirty="0" smtClean="0">
                <a:solidFill>
                  <a:srgbClr val="CC0000"/>
                </a:solidFill>
                <a:latin typeface="Times New Roman" pitchFamily="18" charset="0"/>
              </a:rPr>
              <a:t>1</a:t>
            </a:r>
            <a:r>
              <a:rPr lang="en-US" altLang="zh-CN" sz="3200" b="1" dirty="0" smtClean="0">
                <a:solidFill>
                  <a:srgbClr val="FF0000"/>
                </a:solidFill>
                <a:latin typeface="Times New Roman" pitchFamily="18" charset="0"/>
              </a:rPr>
              <a:t>     </a:t>
            </a:r>
            <a:r>
              <a:rPr lang="zh-CN" altLang="en-US" sz="3200" b="1" dirty="0">
                <a:latin typeface="宋体" charset="-122"/>
              </a:rPr>
              <a:t>维恩位移定律</a:t>
            </a:r>
          </a:p>
        </p:txBody>
      </p:sp>
      <p:graphicFrame>
        <p:nvGraphicFramePr>
          <p:cNvPr id="32772" name="Object 4"/>
          <p:cNvGraphicFramePr>
            <a:graphicFrameLocks noChangeAspect="1"/>
          </p:cNvGraphicFramePr>
          <p:nvPr/>
        </p:nvGraphicFramePr>
        <p:xfrm>
          <a:off x="1143000" y="2514600"/>
          <a:ext cx="1874838" cy="671513"/>
        </p:xfrm>
        <a:graphic>
          <a:graphicData uri="http://schemas.openxmlformats.org/presentationml/2006/ole">
            <p:oleObj spid="_x0000_s24588" name="Equation" r:id="rId3" imgW="532937" imgH="215713" progId="Equation.3">
              <p:embed/>
            </p:oleObj>
          </a:graphicData>
        </a:graphic>
      </p:graphicFrame>
      <p:grpSp>
        <p:nvGrpSpPr>
          <p:cNvPr id="2" name="Group 168"/>
          <p:cNvGrpSpPr>
            <a:grpSpLocks/>
          </p:cNvGrpSpPr>
          <p:nvPr/>
        </p:nvGrpSpPr>
        <p:grpSpPr bwMode="auto">
          <a:xfrm>
            <a:off x="554038" y="4702175"/>
            <a:ext cx="4232275" cy="541338"/>
            <a:chOff x="349" y="2962"/>
            <a:chExt cx="2666" cy="341"/>
          </a:xfrm>
        </p:grpSpPr>
        <p:graphicFrame>
          <p:nvGraphicFramePr>
            <p:cNvPr id="32774" name="Object 6"/>
            <p:cNvGraphicFramePr>
              <a:graphicFrameLocks noChangeAspect="1"/>
            </p:cNvGraphicFramePr>
            <p:nvPr/>
          </p:nvGraphicFramePr>
          <p:xfrm>
            <a:off x="884" y="2962"/>
            <a:ext cx="2131" cy="335"/>
          </p:xfrm>
          <a:graphic>
            <a:graphicData uri="http://schemas.openxmlformats.org/presentationml/2006/ole">
              <p:oleObj spid="_x0000_s24589" name="公式" r:id="rId4" imgW="1358310" imgH="203112" progId="Equation.3">
                <p:embed/>
              </p:oleObj>
            </a:graphicData>
          </a:graphic>
        </p:graphicFrame>
        <p:sp>
          <p:nvSpPr>
            <p:cNvPr id="32775" name="Rectangle 7"/>
            <p:cNvSpPr>
              <a:spLocks noChangeArrowheads="1"/>
            </p:cNvSpPr>
            <p:nvPr/>
          </p:nvSpPr>
          <p:spPr bwMode="auto">
            <a:xfrm>
              <a:off x="349" y="2976"/>
              <a:ext cx="762" cy="327"/>
            </a:xfrm>
            <a:prstGeom prst="rect">
              <a:avLst/>
            </a:prstGeom>
            <a:noFill/>
            <a:ln w="9525">
              <a:noFill/>
              <a:miter lim="800000"/>
              <a:headEnd/>
              <a:tailEnd type="none" w="sm" len="lg"/>
            </a:ln>
            <a:effectLst/>
          </p:spPr>
          <p:txBody>
            <a:bodyPr>
              <a:spAutoFit/>
            </a:bodyPr>
            <a:lstStyle/>
            <a:p>
              <a:r>
                <a:rPr lang="zh-CN" altLang="en-US" sz="2800" b="1">
                  <a:latin typeface="宋体" charset="-122"/>
                </a:rPr>
                <a:t>常量 </a:t>
              </a:r>
            </a:p>
          </p:txBody>
        </p:sp>
      </p:grpSp>
      <p:sp>
        <p:nvSpPr>
          <p:cNvPr id="32776" name="AutoShape 8"/>
          <p:cNvSpPr>
            <a:spLocks noChangeArrowheads="1"/>
          </p:cNvSpPr>
          <p:nvPr/>
        </p:nvSpPr>
        <p:spPr bwMode="auto">
          <a:xfrm>
            <a:off x="1676400" y="3581400"/>
            <a:ext cx="1905000" cy="533400"/>
          </a:xfrm>
          <a:prstGeom prst="wedgeRectCallout">
            <a:avLst>
              <a:gd name="adj1" fmla="val -52833"/>
              <a:gd name="adj2" fmla="val -110713"/>
            </a:avLst>
          </a:prstGeom>
          <a:solidFill>
            <a:schemeClr val="accent1">
              <a:alpha val="50000"/>
            </a:schemeClr>
          </a:solidFill>
          <a:ln w="9525">
            <a:solidFill>
              <a:schemeClr val="tx2"/>
            </a:solidFill>
            <a:miter lim="800000"/>
            <a:headEnd/>
            <a:tailEnd type="none" w="sm" len="lg"/>
          </a:ln>
          <a:effectLst/>
        </p:spPr>
        <p:txBody>
          <a:bodyPr/>
          <a:lstStyle/>
          <a:p>
            <a:pPr algn="ctr">
              <a:spcBef>
                <a:spcPct val="50000"/>
              </a:spcBef>
            </a:pPr>
            <a:r>
              <a:rPr lang="zh-CN" altLang="en-US" sz="2800" b="1">
                <a:solidFill>
                  <a:srgbClr val="FF0000"/>
                </a:solidFill>
              </a:rPr>
              <a:t>峰值波长</a:t>
            </a:r>
          </a:p>
        </p:txBody>
      </p:sp>
      <p:grpSp>
        <p:nvGrpSpPr>
          <p:cNvPr id="3" name="Group 139"/>
          <p:cNvGrpSpPr>
            <a:grpSpLocks/>
          </p:cNvGrpSpPr>
          <p:nvPr/>
        </p:nvGrpSpPr>
        <p:grpSpPr bwMode="auto">
          <a:xfrm>
            <a:off x="4933950" y="1600200"/>
            <a:ext cx="3473450" cy="4495800"/>
            <a:chOff x="3108" y="1008"/>
            <a:chExt cx="2188" cy="2832"/>
          </a:xfrm>
        </p:grpSpPr>
        <p:sp>
          <p:nvSpPr>
            <p:cNvPr id="32908" name="Rectangle 140"/>
            <p:cNvSpPr>
              <a:spLocks noChangeArrowheads="1"/>
            </p:cNvSpPr>
            <p:nvPr/>
          </p:nvSpPr>
          <p:spPr bwMode="auto">
            <a:xfrm>
              <a:off x="3120" y="1008"/>
              <a:ext cx="2160" cy="2832"/>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32909" name="Text Box 141"/>
            <p:cNvSpPr txBox="1">
              <a:spLocks noChangeArrowheads="1"/>
            </p:cNvSpPr>
            <p:nvPr/>
          </p:nvSpPr>
          <p:spPr bwMode="auto">
            <a:xfrm>
              <a:off x="3350" y="3389"/>
              <a:ext cx="1864" cy="288"/>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0        1 000        2 000</a:t>
              </a:r>
            </a:p>
          </p:txBody>
        </p:sp>
        <p:sp>
          <p:nvSpPr>
            <p:cNvPr id="32910" name="Text Box 142"/>
            <p:cNvSpPr txBox="1">
              <a:spLocks noChangeArrowheads="1"/>
            </p:cNvSpPr>
            <p:nvPr/>
          </p:nvSpPr>
          <p:spPr bwMode="auto">
            <a:xfrm>
              <a:off x="3108" y="1485"/>
              <a:ext cx="540" cy="1875"/>
            </a:xfrm>
            <a:prstGeom prst="rect">
              <a:avLst/>
            </a:prstGeom>
            <a:noFill/>
            <a:ln w="9525">
              <a:noFill/>
              <a:miter lim="800000"/>
              <a:headEnd/>
              <a:tailEnd/>
            </a:ln>
            <a:effectLst/>
          </p:spPr>
          <p:txBody>
            <a:bodyPr>
              <a:spAutoFit/>
            </a:bodyPr>
            <a:lstStyle/>
            <a:p>
              <a:pPr>
                <a:lnSpc>
                  <a:spcPct val="160000"/>
                </a:lnSpc>
                <a:spcBef>
                  <a:spcPct val="50000"/>
                </a:spcBef>
              </a:pPr>
              <a:r>
                <a:rPr lang="en-US" altLang="zh-CN" sz="2400">
                  <a:latin typeface="Times New Roman" pitchFamily="18" charset="0"/>
                </a:rPr>
                <a:t>1.0</a:t>
              </a:r>
            </a:p>
            <a:p>
              <a:pPr>
                <a:lnSpc>
                  <a:spcPct val="160000"/>
                </a:lnSpc>
                <a:spcBef>
                  <a:spcPct val="50000"/>
                </a:spcBef>
              </a:pPr>
              <a:endParaRPr lang="en-US" altLang="zh-CN" sz="2400">
                <a:latin typeface="Times New Roman" pitchFamily="18" charset="0"/>
              </a:endParaRPr>
            </a:p>
            <a:p>
              <a:pPr>
                <a:lnSpc>
                  <a:spcPct val="160000"/>
                </a:lnSpc>
                <a:spcBef>
                  <a:spcPct val="50000"/>
                </a:spcBef>
              </a:pPr>
              <a:endParaRPr lang="en-US" altLang="zh-CN" sz="2400">
                <a:latin typeface="Times New Roman" pitchFamily="18" charset="0"/>
              </a:endParaRPr>
            </a:p>
            <a:p>
              <a:pPr>
                <a:lnSpc>
                  <a:spcPct val="160000"/>
                </a:lnSpc>
                <a:spcBef>
                  <a:spcPct val="50000"/>
                </a:spcBef>
              </a:pPr>
              <a:r>
                <a:rPr lang="en-US" altLang="zh-CN" sz="2400" b="1">
                  <a:latin typeface="Times New Roman" pitchFamily="18" charset="0"/>
                </a:rPr>
                <a:t>  </a:t>
              </a:r>
            </a:p>
          </p:txBody>
        </p:sp>
        <p:graphicFrame>
          <p:nvGraphicFramePr>
            <p:cNvPr id="32911" name="Object 143"/>
            <p:cNvGraphicFramePr>
              <a:graphicFrameLocks noChangeAspect="1"/>
            </p:cNvGraphicFramePr>
            <p:nvPr/>
          </p:nvGraphicFramePr>
          <p:xfrm>
            <a:off x="3490" y="1048"/>
            <a:ext cx="1642" cy="289"/>
          </p:xfrm>
          <a:graphic>
            <a:graphicData uri="http://schemas.openxmlformats.org/presentationml/2006/ole">
              <p:oleObj spid="_x0000_s24590" name="Equation" r:id="rId5" imgW="1346200" imgH="241300" progId="Equation.3">
                <p:embed/>
              </p:oleObj>
            </a:graphicData>
          </a:graphic>
        </p:graphicFrame>
        <p:sp>
          <p:nvSpPr>
            <p:cNvPr id="32912" name="Line 144"/>
            <p:cNvSpPr>
              <a:spLocks noChangeShapeType="1"/>
            </p:cNvSpPr>
            <p:nvPr/>
          </p:nvSpPr>
          <p:spPr bwMode="auto">
            <a:xfrm>
              <a:off x="3452" y="3427"/>
              <a:ext cx="1680" cy="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32913" name="Line 145"/>
            <p:cNvSpPr>
              <a:spLocks noChangeShapeType="1"/>
            </p:cNvSpPr>
            <p:nvPr/>
          </p:nvSpPr>
          <p:spPr bwMode="auto">
            <a:xfrm flipV="1">
              <a:off x="3449" y="1151"/>
              <a:ext cx="0" cy="2281"/>
            </a:xfrm>
            <a:prstGeom prst="line">
              <a:avLst/>
            </a:prstGeom>
            <a:noFill/>
            <a:ln w="19050">
              <a:solidFill>
                <a:schemeClr val="tx1"/>
              </a:solidFill>
              <a:round/>
              <a:headEnd/>
              <a:tailEnd type="triangle" w="sm" len="lg"/>
            </a:ln>
            <a:effectLst/>
          </p:spPr>
          <p:txBody>
            <a:bodyPr/>
            <a:lstStyle/>
            <a:p>
              <a:endParaRPr lang="zh-CN" altLang="en-US"/>
            </a:p>
          </p:txBody>
        </p:sp>
        <p:grpSp>
          <p:nvGrpSpPr>
            <p:cNvPr id="4" name="Group 146"/>
            <p:cNvGrpSpPr>
              <a:grpSpLocks/>
            </p:cNvGrpSpPr>
            <p:nvPr/>
          </p:nvGrpSpPr>
          <p:grpSpPr bwMode="auto">
            <a:xfrm>
              <a:off x="3449" y="1734"/>
              <a:ext cx="52" cy="1493"/>
              <a:chOff x="3600" y="1248"/>
              <a:chExt cx="96" cy="2160"/>
            </a:xfrm>
          </p:grpSpPr>
          <p:sp>
            <p:nvSpPr>
              <p:cNvPr id="32915" name="Line 147"/>
              <p:cNvSpPr>
                <a:spLocks noChangeShapeType="1"/>
              </p:cNvSpPr>
              <p:nvPr/>
            </p:nvSpPr>
            <p:spPr bwMode="auto">
              <a:xfrm>
                <a:off x="3600" y="148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32916" name="Line 148"/>
              <p:cNvSpPr>
                <a:spLocks noChangeShapeType="1"/>
              </p:cNvSpPr>
              <p:nvPr/>
            </p:nvSpPr>
            <p:spPr bwMode="auto">
              <a:xfrm>
                <a:off x="3600" y="172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32917" name="Line 149"/>
              <p:cNvSpPr>
                <a:spLocks noChangeShapeType="1"/>
              </p:cNvSpPr>
              <p:nvPr/>
            </p:nvSpPr>
            <p:spPr bwMode="auto">
              <a:xfrm>
                <a:off x="3600" y="196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32918" name="Line 150"/>
              <p:cNvSpPr>
                <a:spLocks noChangeShapeType="1"/>
              </p:cNvSpPr>
              <p:nvPr/>
            </p:nvSpPr>
            <p:spPr bwMode="auto">
              <a:xfrm>
                <a:off x="3600" y="220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32919" name="Line 151"/>
              <p:cNvSpPr>
                <a:spLocks noChangeShapeType="1"/>
              </p:cNvSpPr>
              <p:nvPr/>
            </p:nvSpPr>
            <p:spPr bwMode="auto">
              <a:xfrm>
                <a:off x="3600" y="244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32920" name="Line 152"/>
              <p:cNvSpPr>
                <a:spLocks noChangeShapeType="1"/>
              </p:cNvSpPr>
              <p:nvPr/>
            </p:nvSpPr>
            <p:spPr bwMode="auto">
              <a:xfrm>
                <a:off x="3600" y="268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32921" name="Line 153"/>
              <p:cNvSpPr>
                <a:spLocks noChangeShapeType="1"/>
              </p:cNvSpPr>
              <p:nvPr/>
            </p:nvSpPr>
            <p:spPr bwMode="auto">
              <a:xfrm>
                <a:off x="3600" y="340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32922" name="Line 154"/>
              <p:cNvSpPr>
                <a:spLocks noChangeShapeType="1"/>
              </p:cNvSpPr>
              <p:nvPr/>
            </p:nvSpPr>
            <p:spPr bwMode="auto">
              <a:xfrm>
                <a:off x="3600" y="316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32923" name="Line 155"/>
              <p:cNvSpPr>
                <a:spLocks noChangeShapeType="1"/>
              </p:cNvSpPr>
              <p:nvPr/>
            </p:nvSpPr>
            <p:spPr bwMode="auto">
              <a:xfrm>
                <a:off x="3600" y="292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32924" name="Line 156"/>
              <p:cNvSpPr>
                <a:spLocks noChangeShapeType="1"/>
              </p:cNvSpPr>
              <p:nvPr/>
            </p:nvSpPr>
            <p:spPr bwMode="auto">
              <a:xfrm>
                <a:off x="3600" y="1248"/>
                <a:ext cx="96" cy="0"/>
              </a:xfrm>
              <a:prstGeom prst="line">
                <a:avLst/>
              </a:prstGeom>
              <a:noFill/>
              <a:ln w="9525">
                <a:solidFill>
                  <a:schemeClr val="tx1"/>
                </a:solidFill>
                <a:round/>
                <a:headEnd/>
                <a:tailEnd type="none" w="sm" len="lg"/>
              </a:ln>
              <a:effectLst/>
            </p:spPr>
            <p:txBody>
              <a:bodyPr wrap="none"/>
              <a:lstStyle/>
              <a:p>
                <a:endParaRPr lang="zh-CN" altLang="en-US"/>
              </a:p>
            </p:txBody>
          </p:sp>
        </p:grpSp>
        <p:graphicFrame>
          <p:nvGraphicFramePr>
            <p:cNvPr id="32925" name="Object 157"/>
            <p:cNvGraphicFramePr>
              <a:graphicFrameLocks noChangeAspect="1"/>
            </p:cNvGraphicFramePr>
            <p:nvPr/>
          </p:nvGraphicFramePr>
          <p:xfrm>
            <a:off x="4721" y="3120"/>
            <a:ext cx="575" cy="218"/>
          </p:xfrm>
          <a:graphic>
            <a:graphicData uri="http://schemas.openxmlformats.org/presentationml/2006/ole">
              <p:oleObj spid="_x0000_s24591" name="Equation" r:id="rId6" imgW="660113" imgH="253890" progId="Equation.3">
                <p:embed/>
              </p:oleObj>
            </a:graphicData>
          </a:graphic>
        </p:graphicFrame>
        <p:sp>
          <p:nvSpPr>
            <p:cNvPr id="32926" name="Rectangle 158" descr="30%"/>
            <p:cNvSpPr>
              <a:spLocks noChangeArrowheads="1"/>
            </p:cNvSpPr>
            <p:nvPr/>
          </p:nvSpPr>
          <p:spPr bwMode="auto">
            <a:xfrm>
              <a:off x="3618" y="1392"/>
              <a:ext cx="350" cy="2018"/>
            </a:xfrm>
            <a:prstGeom prst="rect">
              <a:avLst/>
            </a:prstGeom>
            <a:pattFill prst="pct30">
              <a:fgClr>
                <a:srgbClr val="33CC33"/>
              </a:fgClr>
              <a:bgClr>
                <a:schemeClr val="bg1"/>
              </a:bgClr>
            </a:pattFill>
            <a:ln w="3175">
              <a:noFill/>
              <a:miter lim="800000"/>
              <a:headEnd/>
              <a:tailEnd/>
            </a:ln>
            <a:effectLst/>
          </p:spPr>
          <p:txBody>
            <a:bodyPr wrap="none" anchor="ctr"/>
            <a:lstStyle/>
            <a:p>
              <a:endParaRPr lang="zh-CN" altLang="en-US"/>
            </a:p>
          </p:txBody>
        </p:sp>
        <p:sp>
          <p:nvSpPr>
            <p:cNvPr id="32927" name="Text Box 159"/>
            <p:cNvSpPr txBox="1">
              <a:spLocks noChangeArrowheads="1"/>
            </p:cNvSpPr>
            <p:nvPr/>
          </p:nvSpPr>
          <p:spPr bwMode="auto">
            <a:xfrm>
              <a:off x="3936" y="1407"/>
              <a:ext cx="385" cy="1238"/>
            </a:xfrm>
            <a:prstGeom prst="rect">
              <a:avLst/>
            </a:prstGeom>
            <a:noFill/>
            <a:ln w="9525">
              <a:noFill/>
              <a:miter lim="800000"/>
              <a:headEnd/>
              <a:tailEnd/>
            </a:ln>
            <a:effectLst/>
          </p:spPr>
          <p:txBody>
            <a:bodyPr vert="eaVert">
              <a:spAutoFit/>
            </a:bodyPr>
            <a:lstStyle/>
            <a:p>
              <a:pPr>
                <a:spcBef>
                  <a:spcPct val="50000"/>
                </a:spcBef>
              </a:pPr>
              <a:r>
                <a:rPr lang="zh-CN" altLang="en-US" sz="2800" b="1">
                  <a:solidFill>
                    <a:srgbClr val="008000"/>
                  </a:solidFill>
                  <a:latin typeface="Times New Roman" pitchFamily="18" charset="0"/>
                </a:rPr>
                <a:t>可见光区</a:t>
              </a:r>
              <a:endParaRPr lang="zh-CN" altLang="en-US" sz="2800">
                <a:solidFill>
                  <a:srgbClr val="008000"/>
                </a:solidFill>
                <a:latin typeface="Times New Roman" pitchFamily="18" charset="0"/>
              </a:endParaRPr>
            </a:p>
          </p:txBody>
        </p:sp>
        <p:sp>
          <p:nvSpPr>
            <p:cNvPr id="32928" name="Freeform 160"/>
            <p:cNvSpPr>
              <a:spLocks/>
            </p:cNvSpPr>
            <p:nvPr/>
          </p:nvSpPr>
          <p:spPr bwMode="auto">
            <a:xfrm>
              <a:off x="3452" y="3293"/>
              <a:ext cx="1410" cy="129"/>
            </a:xfrm>
            <a:custGeom>
              <a:avLst/>
              <a:gdLst/>
              <a:ahLst/>
              <a:cxnLst>
                <a:cxn ang="0">
                  <a:pos x="0" y="154"/>
                </a:cxn>
                <a:cxn ang="0">
                  <a:pos x="499" y="104"/>
                </a:cxn>
                <a:cxn ang="0">
                  <a:pos x="990" y="4"/>
                </a:cxn>
                <a:cxn ang="0">
                  <a:pos x="1403" y="80"/>
                </a:cxn>
                <a:cxn ang="0">
                  <a:pos x="1394" y="79"/>
                </a:cxn>
                <a:cxn ang="0">
                  <a:pos x="1811" y="128"/>
                </a:cxn>
                <a:cxn ang="0">
                  <a:pos x="2203" y="168"/>
                </a:cxn>
              </a:cxnLst>
              <a:rect l="0" t="0" r="r" b="b"/>
              <a:pathLst>
                <a:path w="2203" h="168">
                  <a:moveTo>
                    <a:pt x="0" y="154"/>
                  </a:moveTo>
                  <a:cubicBezTo>
                    <a:pt x="83" y="146"/>
                    <a:pt x="334" y="129"/>
                    <a:pt x="499" y="104"/>
                  </a:cubicBezTo>
                  <a:cubicBezTo>
                    <a:pt x="664" y="79"/>
                    <a:pt x="839" y="8"/>
                    <a:pt x="990" y="4"/>
                  </a:cubicBezTo>
                  <a:cubicBezTo>
                    <a:pt x="1141" y="0"/>
                    <a:pt x="1336" y="68"/>
                    <a:pt x="1403" y="80"/>
                  </a:cubicBezTo>
                  <a:cubicBezTo>
                    <a:pt x="1470" y="92"/>
                    <a:pt x="1326" y="71"/>
                    <a:pt x="1394" y="79"/>
                  </a:cubicBezTo>
                  <a:cubicBezTo>
                    <a:pt x="1462" y="87"/>
                    <a:pt x="1676" y="113"/>
                    <a:pt x="1811" y="128"/>
                  </a:cubicBezTo>
                  <a:cubicBezTo>
                    <a:pt x="1946" y="143"/>
                    <a:pt x="2121" y="160"/>
                    <a:pt x="2203" y="168"/>
                  </a:cubicBezTo>
                </a:path>
              </a:pathLst>
            </a:custGeom>
            <a:noFill/>
            <a:ln w="28575" cmpd="sng">
              <a:solidFill>
                <a:srgbClr val="0000FF"/>
              </a:solidFill>
              <a:round/>
              <a:headEnd/>
              <a:tailEnd type="none" w="sm" len="lg"/>
            </a:ln>
            <a:effectLst/>
          </p:spPr>
          <p:txBody>
            <a:bodyPr wrap="none" anchor="ctr"/>
            <a:lstStyle/>
            <a:p>
              <a:endParaRPr lang="zh-CN" altLang="en-US"/>
            </a:p>
          </p:txBody>
        </p:sp>
        <p:sp>
          <p:nvSpPr>
            <p:cNvPr id="32929" name="Text Box 161"/>
            <p:cNvSpPr txBox="1">
              <a:spLocks noChangeArrowheads="1"/>
            </p:cNvSpPr>
            <p:nvPr/>
          </p:nvSpPr>
          <p:spPr bwMode="auto">
            <a:xfrm>
              <a:off x="3720" y="3035"/>
              <a:ext cx="920" cy="288"/>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00FF"/>
                  </a:solidFill>
                  <a:latin typeface="宋体" charset="-122"/>
                </a:rPr>
                <a:t>3</a:t>
              </a:r>
              <a:r>
                <a:rPr lang="en-US" altLang="zh-CN" sz="900" b="1">
                  <a:solidFill>
                    <a:srgbClr val="0000FF"/>
                  </a:solidFill>
                  <a:latin typeface="宋体" charset="-122"/>
                </a:rPr>
                <a:t> </a:t>
              </a:r>
              <a:r>
                <a:rPr lang="en-US" altLang="zh-CN" sz="2400" b="1">
                  <a:solidFill>
                    <a:srgbClr val="0000FF"/>
                  </a:solidFill>
                  <a:latin typeface="宋体" charset="-122"/>
                </a:rPr>
                <a:t>000</a:t>
              </a:r>
              <a:r>
                <a:rPr lang="en-US" altLang="zh-CN" sz="900" b="1">
                  <a:solidFill>
                    <a:srgbClr val="0000FF"/>
                  </a:solidFill>
                  <a:latin typeface="宋体" charset="-122"/>
                </a:rPr>
                <a:t> </a:t>
              </a:r>
              <a:r>
                <a:rPr lang="en-US" altLang="zh-CN" sz="2400" b="1">
                  <a:solidFill>
                    <a:srgbClr val="0000FF"/>
                  </a:solidFill>
                  <a:latin typeface="宋体" charset="-122"/>
                </a:rPr>
                <a:t>K</a:t>
              </a:r>
            </a:p>
          </p:txBody>
        </p:sp>
        <p:grpSp>
          <p:nvGrpSpPr>
            <p:cNvPr id="5" name="Group 162"/>
            <p:cNvGrpSpPr>
              <a:grpSpLocks/>
            </p:cNvGrpSpPr>
            <p:nvPr/>
          </p:nvGrpSpPr>
          <p:grpSpPr bwMode="auto">
            <a:xfrm>
              <a:off x="3452" y="1658"/>
              <a:ext cx="1485" cy="1752"/>
              <a:chOff x="3604" y="1562"/>
              <a:chExt cx="1676" cy="2084"/>
            </a:xfrm>
          </p:grpSpPr>
          <p:sp>
            <p:nvSpPr>
              <p:cNvPr id="32931" name="Freeform 163"/>
              <p:cNvSpPr>
                <a:spLocks/>
              </p:cNvSpPr>
              <p:nvPr/>
            </p:nvSpPr>
            <p:spPr bwMode="auto">
              <a:xfrm>
                <a:off x="3604" y="1562"/>
                <a:ext cx="1587" cy="2084"/>
              </a:xfrm>
              <a:custGeom>
                <a:avLst/>
                <a:gdLst/>
                <a:ahLst/>
                <a:cxnLst>
                  <a:cxn ang="0">
                    <a:pos x="0" y="2944"/>
                  </a:cxn>
                  <a:cxn ang="0">
                    <a:pos x="576" y="208"/>
                  </a:cxn>
                  <a:cxn ang="0">
                    <a:pos x="1248" y="1696"/>
                  </a:cxn>
                  <a:cxn ang="0">
                    <a:pos x="1488" y="2080"/>
                  </a:cxn>
                  <a:cxn ang="0">
                    <a:pos x="2016" y="2656"/>
                  </a:cxn>
                  <a:cxn ang="0">
                    <a:pos x="2832" y="2944"/>
                  </a:cxn>
                </a:cxnLst>
                <a:rect l="0" t="0" r="r" b="b"/>
                <a:pathLst>
                  <a:path w="2832" h="2944">
                    <a:moveTo>
                      <a:pt x="0" y="2944"/>
                    </a:moveTo>
                    <a:cubicBezTo>
                      <a:pt x="184" y="1680"/>
                      <a:pt x="368" y="416"/>
                      <a:pt x="576" y="208"/>
                    </a:cubicBezTo>
                    <a:cubicBezTo>
                      <a:pt x="784" y="0"/>
                      <a:pt x="1096" y="1384"/>
                      <a:pt x="1248" y="1696"/>
                    </a:cubicBezTo>
                    <a:cubicBezTo>
                      <a:pt x="1400" y="2008"/>
                      <a:pt x="1360" y="1920"/>
                      <a:pt x="1488" y="2080"/>
                    </a:cubicBezTo>
                    <a:cubicBezTo>
                      <a:pt x="1616" y="2240"/>
                      <a:pt x="1792" y="2512"/>
                      <a:pt x="2016" y="2656"/>
                    </a:cubicBezTo>
                    <a:cubicBezTo>
                      <a:pt x="2240" y="2800"/>
                      <a:pt x="2536" y="2872"/>
                      <a:pt x="2832" y="2944"/>
                    </a:cubicBezTo>
                  </a:path>
                </a:pathLst>
              </a:custGeom>
              <a:noFill/>
              <a:ln w="38100" cmpd="sng">
                <a:solidFill>
                  <a:srgbClr val="FF0000"/>
                </a:solidFill>
                <a:round/>
                <a:headEnd/>
                <a:tailEnd type="none" w="sm" len="lg"/>
              </a:ln>
              <a:effectLst/>
            </p:spPr>
            <p:txBody>
              <a:bodyPr wrap="none" anchor="ctr"/>
              <a:lstStyle/>
              <a:p>
                <a:endParaRPr lang="zh-CN" altLang="en-US"/>
              </a:p>
            </p:txBody>
          </p:sp>
          <p:sp>
            <p:nvSpPr>
              <p:cNvPr id="32932" name="Text Box 164"/>
              <p:cNvSpPr txBox="1">
                <a:spLocks noChangeArrowheads="1"/>
              </p:cNvSpPr>
              <p:nvPr/>
            </p:nvSpPr>
            <p:spPr bwMode="auto">
              <a:xfrm>
                <a:off x="4307" y="2600"/>
                <a:ext cx="973" cy="343"/>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latin typeface="宋体" charset="-122"/>
                  </a:rPr>
                  <a:t>6</a:t>
                </a:r>
                <a:r>
                  <a:rPr lang="en-US" altLang="zh-CN" sz="1000" b="1">
                    <a:solidFill>
                      <a:srgbClr val="FF0000"/>
                    </a:solidFill>
                    <a:latin typeface="宋体" charset="-122"/>
                  </a:rPr>
                  <a:t> </a:t>
                </a:r>
                <a:r>
                  <a:rPr lang="en-US" altLang="zh-CN" sz="2400" b="1">
                    <a:solidFill>
                      <a:srgbClr val="FF0000"/>
                    </a:solidFill>
                    <a:latin typeface="宋体" charset="-122"/>
                  </a:rPr>
                  <a:t>000</a:t>
                </a:r>
                <a:r>
                  <a:rPr lang="en-US" altLang="zh-CN" sz="1000" b="1">
                    <a:solidFill>
                      <a:srgbClr val="FF0000"/>
                    </a:solidFill>
                    <a:latin typeface="宋体" charset="-122"/>
                  </a:rPr>
                  <a:t> </a:t>
                </a:r>
                <a:r>
                  <a:rPr lang="en-US" altLang="zh-CN" sz="2400" b="1">
                    <a:solidFill>
                      <a:srgbClr val="FF0000"/>
                    </a:solidFill>
                    <a:latin typeface="宋体" charset="-122"/>
                  </a:rPr>
                  <a:t>K</a:t>
                </a:r>
              </a:p>
            </p:txBody>
          </p:sp>
        </p:grpSp>
        <p:grpSp>
          <p:nvGrpSpPr>
            <p:cNvPr id="6" name="Group 165"/>
            <p:cNvGrpSpPr>
              <a:grpSpLocks/>
            </p:cNvGrpSpPr>
            <p:nvPr/>
          </p:nvGrpSpPr>
          <p:grpSpPr bwMode="auto">
            <a:xfrm>
              <a:off x="3685" y="1791"/>
              <a:ext cx="296" cy="1946"/>
              <a:chOff x="3840" y="1344"/>
              <a:chExt cx="427" cy="2710"/>
            </a:xfrm>
          </p:grpSpPr>
          <p:sp>
            <p:nvSpPr>
              <p:cNvPr id="32934" name="Line 166"/>
              <p:cNvSpPr>
                <a:spLocks noChangeShapeType="1"/>
              </p:cNvSpPr>
              <p:nvPr/>
            </p:nvSpPr>
            <p:spPr bwMode="auto">
              <a:xfrm>
                <a:off x="3960" y="1344"/>
                <a:ext cx="0" cy="2256"/>
              </a:xfrm>
              <a:prstGeom prst="line">
                <a:avLst/>
              </a:prstGeom>
              <a:noFill/>
              <a:ln w="28575">
                <a:solidFill>
                  <a:srgbClr val="CC00CC"/>
                </a:solidFill>
                <a:prstDash val="dash"/>
                <a:round/>
                <a:headEnd/>
                <a:tailEnd/>
              </a:ln>
              <a:effectLst/>
            </p:spPr>
            <p:txBody>
              <a:bodyPr/>
              <a:lstStyle/>
              <a:p>
                <a:endParaRPr lang="zh-CN" altLang="en-US"/>
              </a:p>
            </p:txBody>
          </p:sp>
          <p:graphicFrame>
            <p:nvGraphicFramePr>
              <p:cNvPr id="32935" name="Object 167"/>
              <p:cNvGraphicFramePr>
                <a:graphicFrameLocks noChangeAspect="1"/>
              </p:cNvGraphicFramePr>
              <p:nvPr/>
            </p:nvGraphicFramePr>
            <p:xfrm>
              <a:off x="3840" y="3600"/>
              <a:ext cx="427" cy="454"/>
            </p:xfrm>
            <a:graphic>
              <a:graphicData uri="http://schemas.openxmlformats.org/presentationml/2006/ole">
                <p:oleObj spid="_x0000_s24592" name="Equation" r:id="rId7" imgW="178920" imgH="196560" progId="Equation.3">
                  <p:embed/>
                </p:oleObj>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2776"/>
                                        </p:tgtEl>
                                        <p:attrNameLst>
                                          <p:attrName>style.visibility</p:attrName>
                                        </p:attrNameLst>
                                      </p:cBhvr>
                                      <p:to>
                                        <p:strVal val="visible"/>
                                      </p:to>
                                    </p:set>
                                    <p:animEffect transition="in" filter="strips(downRight)">
                                      <p:cBhvr>
                                        <p:cTn id="12" dur="500"/>
                                        <p:tgtEl>
                                          <p:spTgt spid="327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灯片编号占位符 1"/>
          <p:cNvSpPr>
            <a:spLocks noGrp="1"/>
          </p:cNvSpPr>
          <p:nvPr>
            <p:ph type="sldNum" sz="quarter" idx="10"/>
          </p:nvPr>
        </p:nvSpPr>
        <p:spPr>
          <a:noFill/>
        </p:spPr>
        <p:txBody>
          <a:bodyPr/>
          <a:lstStyle/>
          <a:p>
            <a:fld id="{2789CB09-51FD-4A91-BB28-A7FE257841FC}" type="slidenum">
              <a:rPr lang="en-US" altLang="zh-CN"/>
              <a:pPr/>
              <a:t>120</a:t>
            </a:fld>
            <a:endParaRPr lang="en-US" altLang="zh-CN"/>
          </a:p>
        </p:txBody>
      </p:sp>
      <p:graphicFrame>
        <p:nvGraphicFramePr>
          <p:cNvPr id="11269" name="Object 5"/>
          <p:cNvGraphicFramePr>
            <a:graphicFrameLocks noChangeAspect="1"/>
          </p:cNvGraphicFramePr>
          <p:nvPr/>
        </p:nvGraphicFramePr>
        <p:xfrm>
          <a:off x="1143000" y="1828800"/>
          <a:ext cx="6400800" cy="990600"/>
        </p:xfrm>
        <a:graphic>
          <a:graphicData uri="http://schemas.openxmlformats.org/presentationml/2006/ole">
            <p:oleObj spid="_x0000_s143370" name="Equation" r:id="rId3" imgW="4876800" imgH="825500" progId="Equation.3">
              <p:embed/>
            </p:oleObj>
          </a:graphicData>
        </a:graphic>
      </p:graphicFrame>
      <p:sp>
        <p:nvSpPr>
          <p:cNvPr id="10247" name="Rectangle 6"/>
          <p:cNvSpPr>
            <a:spLocks noChangeArrowheads="1"/>
          </p:cNvSpPr>
          <p:nvPr/>
        </p:nvSpPr>
        <p:spPr bwMode="auto">
          <a:xfrm>
            <a:off x="990600" y="914400"/>
            <a:ext cx="8229600" cy="579438"/>
          </a:xfrm>
          <a:prstGeom prst="rect">
            <a:avLst/>
          </a:prstGeom>
          <a:noFill/>
          <a:ln w="9525">
            <a:noFill/>
            <a:miter lim="800000"/>
            <a:headEnd/>
            <a:tailEnd/>
          </a:ln>
        </p:spPr>
        <p:txBody>
          <a:bodyPr>
            <a:spAutoFit/>
          </a:bodyPr>
          <a:lstStyle/>
          <a:p>
            <a:pPr>
              <a:buFontTx/>
              <a:buBlip>
                <a:blip r:embed="rId4"/>
              </a:buBlip>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三维</a:t>
            </a:r>
            <a:r>
              <a:rPr lang="zh-CN" altLang="en-US" sz="3200" b="1">
                <a:latin typeface="Times New Roman" pitchFamily="18" charset="0"/>
              </a:rPr>
              <a:t>势场中运动粒子的</a:t>
            </a:r>
            <a:r>
              <a:rPr lang="zh-CN" altLang="en-US" sz="3200" b="1">
                <a:solidFill>
                  <a:srgbClr val="CC0000"/>
                </a:solidFill>
                <a:latin typeface="Times New Roman" pitchFamily="18" charset="0"/>
              </a:rPr>
              <a:t>定态</a:t>
            </a:r>
            <a:r>
              <a:rPr lang="zh-CN" altLang="en-US" sz="3200" b="1">
                <a:latin typeface="Times New Roman" pitchFamily="18" charset="0"/>
              </a:rPr>
              <a:t>薛定谔方程</a:t>
            </a:r>
          </a:p>
        </p:txBody>
      </p:sp>
      <p:grpSp>
        <p:nvGrpSpPr>
          <p:cNvPr id="2" name="Group 18"/>
          <p:cNvGrpSpPr>
            <a:grpSpLocks/>
          </p:cNvGrpSpPr>
          <p:nvPr/>
        </p:nvGrpSpPr>
        <p:grpSpPr bwMode="auto">
          <a:xfrm>
            <a:off x="1066800" y="3048000"/>
            <a:ext cx="6553200" cy="914400"/>
            <a:chOff x="672" y="1920"/>
            <a:chExt cx="4128" cy="576"/>
          </a:xfrm>
        </p:grpSpPr>
        <p:sp>
          <p:nvSpPr>
            <p:cNvPr id="10251" name="Text Box 8"/>
            <p:cNvSpPr txBox="1">
              <a:spLocks noChangeArrowheads="1"/>
            </p:cNvSpPr>
            <p:nvPr/>
          </p:nvSpPr>
          <p:spPr bwMode="auto">
            <a:xfrm>
              <a:off x="672" y="1997"/>
              <a:ext cx="2175" cy="365"/>
            </a:xfrm>
            <a:prstGeom prst="rect">
              <a:avLst/>
            </a:prstGeom>
            <a:noFill/>
            <a:ln w="9525">
              <a:noFill/>
              <a:miter lim="800000"/>
              <a:headEnd/>
              <a:tailEnd/>
            </a:ln>
          </p:spPr>
          <p:txBody>
            <a:bodyPr>
              <a:spAutoFit/>
            </a:bodyPr>
            <a:lstStyle/>
            <a:p>
              <a:pPr>
                <a:spcBef>
                  <a:spcPct val="50000"/>
                </a:spcBef>
              </a:pPr>
              <a:r>
                <a:rPr lang="zh-CN" altLang="en-US" sz="3200" b="1">
                  <a:latin typeface="Times New Roman" pitchFamily="18" charset="0"/>
                </a:rPr>
                <a:t>拉普拉斯算子</a:t>
              </a:r>
            </a:p>
          </p:txBody>
        </p:sp>
        <p:graphicFrame>
          <p:nvGraphicFramePr>
            <p:cNvPr id="10245" name="Object 9"/>
            <p:cNvGraphicFramePr>
              <a:graphicFrameLocks noChangeAspect="1"/>
            </p:cNvGraphicFramePr>
            <p:nvPr/>
          </p:nvGraphicFramePr>
          <p:xfrm>
            <a:off x="2492" y="1920"/>
            <a:ext cx="2308" cy="576"/>
          </p:xfrm>
          <a:graphic>
            <a:graphicData uri="http://schemas.openxmlformats.org/presentationml/2006/ole">
              <p:oleObj spid="_x0000_s143371" name="Equation" r:id="rId5" imgW="2565400" imgH="825500" progId="Equation.3">
                <p:embed/>
              </p:oleObj>
            </a:graphicData>
          </a:graphic>
        </p:graphicFrame>
      </p:grpSp>
      <p:grpSp>
        <p:nvGrpSpPr>
          <p:cNvPr id="3" name="Group 14"/>
          <p:cNvGrpSpPr>
            <a:grpSpLocks/>
          </p:cNvGrpSpPr>
          <p:nvPr/>
        </p:nvGrpSpPr>
        <p:grpSpPr bwMode="auto">
          <a:xfrm>
            <a:off x="1143000" y="5486400"/>
            <a:ext cx="4419600" cy="609600"/>
            <a:chOff x="336" y="1395"/>
            <a:chExt cx="2784" cy="384"/>
          </a:xfrm>
        </p:grpSpPr>
        <p:sp>
          <p:nvSpPr>
            <p:cNvPr id="10250" name="Text Box 15"/>
            <p:cNvSpPr txBox="1">
              <a:spLocks noChangeArrowheads="1"/>
            </p:cNvSpPr>
            <p:nvPr/>
          </p:nvSpPr>
          <p:spPr bwMode="auto">
            <a:xfrm>
              <a:off x="336" y="1395"/>
              <a:ext cx="1647" cy="365"/>
            </a:xfrm>
            <a:prstGeom prst="rect">
              <a:avLst/>
            </a:prstGeom>
            <a:noFill/>
            <a:ln w="9525">
              <a:noFill/>
              <a:miter lim="800000"/>
              <a:headEnd/>
              <a:tailEnd/>
            </a:ln>
          </p:spPr>
          <p:txBody>
            <a:bodyPr>
              <a:spAutoFit/>
            </a:bodyPr>
            <a:lstStyle/>
            <a:p>
              <a:pPr>
                <a:spcBef>
                  <a:spcPct val="50000"/>
                </a:spcBef>
              </a:pPr>
              <a:r>
                <a:rPr lang="zh-CN" altLang="en-US" sz="3200" b="1">
                  <a:solidFill>
                    <a:srgbClr val="CC0000"/>
                  </a:solidFill>
                  <a:latin typeface="Times New Roman" pitchFamily="18" charset="0"/>
                </a:rPr>
                <a:t>定态</a:t>
              </a:r>
              <a:r>
                <a:rPr lang="zh-CN" altLang="en-US" sz="3200" b="1">
                  <a:latin typeface="Times New Roman" pitchFamily="18" charset="0"/>
                </a:rPr>
                <a:t>波函数</a:t>
              </a:r>
            </a:p>
          </p:txBody>
        </p:sp>
        <p:graphicFrame>
          <p:nvGraphicFramePr>
            <p:cNvPr id="10244" name="Object 16"/>
            <p:cNvGraphicFramePr>
              <a:graphicFrameLocks noChangeAspect="1"/>
            </p:cNvGraphicFramePr>
            <p:nvPr/>
          </p:nvGraphicFramePr>
          <p:xfrm>
            <a:off x="1897" y="1427"/>
            <a:ext cx="1223" cy="352"/>
          </p:xfrm>
          <a:graphic>
            <a:graphicData uri="http://schemas.openxmlformats.org/presentationml/2006/ole">
              <p:oleObj spid="_x0000_s143372" name="Equation" r:id="rId6" imgW="558800" imgH="190500" progId="Equation.3">
                <p:embed/>
              </p:oleObj>
            </a:graphicData>
          </a:graphic>
        </p:graphicFrame>
      </p:grpSp>
      <p:graphicFrame>
        <p:nvGraphicFramePr>
          <p:cNvPr id="11281" name="Object 17"/>
          <p:cNvGraphicFramePr>
            <a:graphicFrameLocks noChangeAspect="1"/>
          </p:cNvGraphicFramePr>
          <p:nvPr/>
        </p:nvGraphicFramePr>
        <p:xfrm>
          <a:off x="2057400" y="4225925"/>
          <a:ext cx="4251325" cy="1108075"/>
        </p:xfrm>
        <a:graphic>
          <a:graphicData uri="http://schemas.openxmlformats.org/presentationml/2006/ole">
            <p:oleObj spid="_x0000_s143373" name="Equation" r:id="rId7" imgW="1600200" imgH="4064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linds(horizontal)">
                                      <p:cBhvr>
                                        <p:cTn id="7" dur="5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81"/>
                                        </p:tgtEl>
                                        <p:attrNameLst>
                                          <p:attrName>style.visibility</p:attrName>
                                        </p:attrNameLst>
                                      </p:cBhvr>
                                      <p:to>
                                        <p:strVal val="visible"/>
                                      </p:to>
                                    </p:set>
                                    <p:animEffect transition="in" filter="blinds(horizontal)">
                                      <p:cBhvr>
                                        <p:cTn id="17" dur="500"/>
                                        <p:tgtEl>
                                          <p:spTgt spid="112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灯片编号占位符 1"/>
          <p:cNvSpPr>
            <a:spLocks noGrp="1"/>
          </p:cNvSpPr>
          <p:nvPr>
            <p:ph type="sldNum" sz="quarter" idx="10"/>
          </p:nvPr>
        </p:nvSpPr>
        <p:spPr>
          <a:noFill/>
        </p:spPr>
        <p:txBody>
          <a:bodyPr/>
          <a:lstStyle/>
          <a:p>
            <a:fld id="{E01DD84C-830E-4C55-BF67-3DD3033F14E8}" type="slidenum">
              <a:rPr lang="en-US" altLang="zh-CN"/>
              <a:pPr/>
              <a:t>121</a:t>
            </a:fld>
            <a:endParaRPr lang="en-US" altLang="zh-CN"/>
          </a:p>
        </p:txBody>
      </p:sp>
      <p:sp>
        <p:nvSpPr>
          <p:cNvPr id="11270" name="Text Box 23"/>
          <p:cNvSpPr txBox="1">
            <a:spLocks noChangeArrowheads="1"/>
          </p:cNvSpPr>
          <p:nvPr/>
        </p:nvSpPr>
        <p:spPr bwMode="auto">
          <a:xfrm>
            <a:off x="1600200" y="914400"/>
            <a:ext cx="7315200" cy="579438"/>
          </a:xfrm>
          <a:prstGeom prst="rect">
            <a:avLst/>
          </a:prstGeom>
          <a:noFill/>
          <a:ln w="9525">
            <a:noFill/>
            <a:miter lim="800000"/>
            <a:headEnd/>
            <a:tailEnd/>
          </a:ln>
        </p:spPr>
        <p:txBody>
          <a:bodyPr>
            <a:spAutoFit/>
          </a:bodyPr>
          <a:lstStyle/>
          <a:p>
            <a:pPr>
              <a:spcBef>
                <a:spcPct val="50000"/>
              </a:spcBef>
            </a:pPr>
            <a:r>
              <a:rPr kumimoji="1" lang="zh-CN" altLang="en-US" sz="3200" b="1">
                <a:solidFill>
                  <a:schemeClr val="tx2"/>
                </a:solidFill>
                <a:latin typeface="Times New Roman" pitchFamily="18" charset="0"/>
              </a:rPr>
              <a:t>例如，氢原子的定态薛定谔方程</a:t>
            </a:r>
            <a:endParaRPr kumimoji="1" lang="zh-CN" altLang="en-US" sz="2400">
              <a:latin typeface="Times New Roman" pitchFamily="18" charset="0"/>
            </a:endParaRPr>
          </a:p>
        </p:txBody>
      </p:sp>
      <p:graphicFrame>
        <p:nvGraphicFramePr>
          <p:cNvPr id="11266" name="Object 31"/>
          <p:cNvGraphicFramePr>
            <a:graphicFrameLocks noChangeAspect="1"/>
          </p:cNvGraphicFramePr>
          <p:nvPr/>
        </p:nvGraphicFramePr>
        <p:xfrm>
          <a:off x="1785938" y="1336675"/>
          <a:ext cx="2159000" cy="1255713"/>
        </p:xfrm>
        <a:graphic>
          <a:graphicData uri="http://schemas.openxmlformats.org/presentationml/2006/ole">
            <p:oleObj spid="_x0000_s144392" name="公式" r:id="rId3" imgW="838200" imgH="457200" progId="Equation.3">
              <p:embed/>
            </p:oleObj>
          </a:graphicData>
        </a:graphic>
      </p:graphicFrame>
      <p:grpSp>
        <p:nvGrpSpPr>
          <p:cNvPr id="2" name="Group 39"/>
          <p:cNvGrpSpPr>
            <a:grpSpLocks/>
          </p:cNvGrpSpPr>
          <p:nvPr/>
        </p:nvGrpSpPr>
        <p:grpSpPr bwMode="auto">
          <a:xfrm>
            <a:off x="1600200" y="4911725"/>
            <a:ext cx="6400800" cy="1260475"/>
            <a:chOff x="672" y="3024"/>
            <a:chExt cx="4032" cy="794"/>
          </a:xfrm>
        </p:grpSpPr>
        <p:sp>
          <p:nvSpPr>
            <p:cNvPr id="11275" name="Text Box 33"/>
            <p:cNvSpPr txBox="1">
              <a:spLocks noChangeArrowheads="1"/>
            </p:cNvSpPr>
            <p:nvPr/>
          </p:nvSpPr>
          <p:spPr bwMode="auto">
            <a:xfrm>
              <a:off x="672" y="3024"/>
              <a:ext cx="4032" cy="794"/>
            </a:xfrm>
            <a:prstGeom prst="rect">
              <a:avLst/>
            </a:prstGeom>
            <a:noFill/>
            <a:ln w="9525">
              <a:noFill/>
              <a:miter lim="800000"/>
              <a:headEnd/>
              <a:tailEnd/>
            </a:ln>
          </p:spPr>
          <p:txBody>
            <a:bodyPr>
              <a:spAutoFit/>
            </a:bodyPr>
            <a:lstStyle/>
            <a:p>
              <a:pPr>
                <a:lnSpc>
                  <a:spcPct val="120000"/>
                </a:lnSpc>
              </a:pP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1</a:t>
              </a:r>
              <a:r>
                <a:rPr lang="en-US" altLang="zh-CN" sz="3200" b="1">
                  <a:solidFill>
                    <a:srgbClr val="CC0000"/>
                  </a:solidFill>
                  <a:latin typeface="宋体" pitchFamily="2" charset="-122"/>
                </a:rPr>
                <a:t>) </a:t>
              </a:r>
              <a:r>
                <a:rPr lang="zh-CN" altLang="en-US" sz="3200" b="1">
                  <a:latin typeface="Times New Roman" pitchFamily="18" charset="0"/>
                </a:rPr>
                <a:t>能量 </a:t>
              </a:r>
              <a:r>
                <a:rPr lang="en-US" altLang="zh-CN" sz="3200" b="1" i="1">
                  <a:latin typeface="Times New Roman" pitchFamily="18" charset="0"/>
                </a:rPr>
                <a:t>E</a:t>
              </a:r>
              <a:r>
                <a:rPr lang="en-US" altLang="zh-CN" sz="3200" b="1">
                  <a:latin typeface="Times New Roman" pitchFamily="18" charset="0"/>
                </a:rPr>
                <a:t> </a:t>
              </a:r>
              <a:r>
                <a:rPr lang="zh-CN" altLang="en-US" sz="3200" b="1">
                  <a:latin typeface="Times New Roman" pitchFamily="18" charset="0"/>
                </a:rPr>
                <a:t>不随时间变化</a:t>
              </a:r>
              <a:r>
                <a:rPr lang="en-US" altLang="zh-CN" sz="3200" b="1">
                  <a:latin typeface="Times New Roman" pitchFamily="18" charset="0"/>
                </a:rPr>
                <a:t>.</a:t>
              </a:r>
            </a:p>
            <a:p>
              <a:pPr>
                <a:lnSpc>
                  <a:spcPct val="120000"/>
                </a:lnSpc>
              </a:pP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2</a:t>
              </a:r>
              <a:r>
                <a:rPr lang="en-US" altLang="zh-CN" sz="3200" b="1">
                  <a:solidFill>
                    <a:srgbClr val="CC0000"/>
                  </a:solidFill>
                  <a:latin typeface="宋体" pitchFamily="2" charset="-122"/>
                </a:rPr>
                <a:t>) </a:t>
              </a:r>
              <a:r>
                <a:rPr lang="zh-CN" altLang="en-US" sz="3200" b="1">
                  <a:latin typeface="Times New Roman" pitchFamily="18" charset="0"/>
                </a:rPr>
                <a:t>概率密度         不随时间变化</a:t>
              </a:r>
              <a:r>
                <a:rPr lang="en-US" altLang="zh-CN" sz="3200" b="1">
                  <a:latin typeface="Times New Roman" pitchFamily="18" charset="0"/>
                </a:rPr>
                <a:t>.</a:t>
              </a:r>
            </a:p>
          </p:txBody>
        </p:sp>
        <p:graphicFrame>
          <p:nvGraphicFramePr>
            <p:cNvPr id="11268" name="Object 34"/>
            <p:cNvGraphicFramePr>
              <a:graphicFrameLocks noChangeAspect="1"/>
            </p:cNvGraphicFramePr>
            <p:nvPr/>
          </p:nvGraphicFramePr>
          <p:xfrm>
            <a:off x="2387" y="3386"/>
            <a:ext cx="409" cy="423"/>
          </p:xfrm>
          <a:graphic>
            <a:graphicData uri="http://schemas.openxmlformats.org/presentationml/2006/ole">
              <p:oleObj spid="_x0000_s144393" name="Equation" r:id="rId4" imgW="380835" imgH="418918" progId="Equation.3">
                <p:embed/>
              </p:oleObj>
            </a:graphicData>
          </a:graphic>
        </p:graphicFrame>
      </p:grpSp>
      <p:grpSp>
        <p:nvGrpSpPr>
          <p:cNvPr id="3" name="Group 35"/>
          <p:cNvGrpSpPr>
            <a:grpSpLocks/>
          </p:cNvGrpSpPr>
          <p:nvPr/>
        </p:nvGrpSpPr>
        <p:grpSpPr bwMode="auto">
          <a:xfrm>
            <a:off x="1066800" y="3657600"/>
            <a:ext cx="5105400" cy="1143000"/>
            <a:chOff x="528" y="336"/>
            <a:chExt cx="2640" cy="624"/>
          </a:xfrm>
        </p:grpSpPr>
        <p:sp>
          <p:nvSpPr>
            <p:cNvPr id="11273" name="AutoShape 36"/>
            <p:cNvSpPr>
              <a:spLocks noChangeArrowheads="1"/>
            </p:cNvSpPr>
            <p:nvPr/>
          </p:nvSpPr>
          <p:spPr bwMode="auto">
            <a:xfrm>
              <a:off x="528" y="336"/>
              <a:ext cx="1872" cy="624"/>
            </a:xfrm>
            <a:prstGeom prst="wave">
              <a:avLst>
                <a:gd name="adj1" fmla="val 13005"/>
                <a:gd name="adj2" fmla="val 2190"/>
              </a:avLst>
            </a:prstGeom>
            <a:gradFill rotWithShape="0">
              <a:gsLst>
                <a:gs pos="0">
                  <a:srgbClr val="FFEBFF"/>
                </a:gs>
                <a:gs pos="50000">
                  <a:srgbClr val="FFFFFF"/>
                </a:gs>
                <a:gs pos="100000">
                  <a:srgbClr val="FFEBFF"/>
                </a:gs>
              </a:gsLst>
              <a:lin ang="5400000" scaled="1"/>
            </a:gradFill>
            <a:ln w="12700">
              <a:solidFill>
                <a:srgbClr val="CC00CC"/>
              </a:solidFill>
              <a:round/>
              <a:headEnd/>
              <a:tailEnd/>
            </a:ln>
          </p:spPr>
          <p:txBody>
            <a:bodyPr wrap="none" anchor="ctr"/>
            <a:lstStyle/>
            <a:p>
              <a:endParaRPr lang="zh-CN" altLang="en-US"/>
            </a:p>
          </p:txBody>
        </p:sp>
        <p:sp>
          <p:nvSpPr>
            <p:cNvPr id="11274" name="Rectangle 37"/>
            <p:cNvSpPr>
              <a:spLocks noChangeArrowheads="1"/>
            </p:cNvSpPr>
            <p:nvPr/>
          </p:nvSpPr>
          <p:spPr bwMode="auto">
            <a:xfrm>
              <a:off x="625" y="480"/>
              <a:ext cx="2543" cy="316"/>
            </a:xfrm>
            <a:prstGeom prst="rect">
              <a:avLst/>
            </a:prstGeom>
            <a:noFill/>
            <a:ln w="9525">
              <a:noFill/>
              <a:miter lim="800000"/>
              <a:headEnd/>
              <a:tailEnd/>
            </a:ln>
          </p:spPr>
          <p:txBody>
            <a:bodyPr>
              <a:spAutoFit/>
            </a:bodyPr>
            <a:lstStyle/>
            <a:p>
              <a:r>
                <a:rPr lang="zh-CN" altLang="en-US" sz="3200" b="1">
                  <a:latin typeface="Times New Roman" pitchFamily="18" charset="0"/>
                </a:rPr>
                <a:t>定态波函数性质</a:t>
              </a:r>
            </a:p>
          </p:txBody>
        </p:sp>
      </p:grpSp>
      <p:graphicFrame>
        <p:nvGraphicFramePr>
          <p:cNvPr id="12326" name="Object 38"/>
          <p:cNvGraphicFramePr>
            <a:graphicFrameLocks noChangeAspect="1"/>
          </p:cNvGraphicFramePr>
          <p:nvPr/>
        </p:nvGraphicFramePr>
        <p:xfrm>
          <a:off x="1703388" y="2565400"/>
          <a:ext cx="5011737" cy="1216025"/>
        </p:xfrm>
        <a:graphic>
          <a:graphicData uri="http://schemas.openxmlformats.org/presentationml/2006/ole">
            <p:oleObj spid="_x0000_s144394" name="公式" r:id="rId5" imgW="42348600" imgH="1028232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26"/>
                                        </p:tgtEl>
                                        <p:attrNameLst>
                                          <p:attrName>style.visibility</p:attrName>
                                        </p:attrNameLst>
                                      </p:cBhvr>
                                      <p:to>
                                        <p:strVal val="visible"/>
                                      </p:to>
                                    </p:set>
                                    <p:animEffect transition="in" filter="blinds(horizontal)">
                                      <p:cBhvr>
                                        <p:cTn id="7" dur="500"/>
                                        <p:tgtEl>
                                          <p:spTgt spid="123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灯片编号占位符 1"/>
          <p:cNvSpPr>
            <a:spLocks noGrp="1"/>
          </p:cNvSpPr>
          <p:nvPr>
            <p:ph type="sldNum" sz="quarter" idx="10"/>
          </p:nvPr>
        </p:nvSpPr>
        <p:spPr>
          <a:noFill/>
        </p:spPr>
        <p:txBody>
          <a:bodyPr/>
          <a:lstStyle/>
          <a:p>
            <a:fld id="{DB8C737F-2B55-4ADD-BDE6-D24E5F60D532}" type="slidenum">
              <a:rPr lang="en-US" altLang="zh-CN"/>
              <a:pPr/>
              <a:t>122</a:t>
            </a:fld>
            <a:endParaRPr lang="en-US" altLang="zh-CN"/>
          </a:p>
        </p:txBody>
      </p:sp>
      <p:grpSp>
        <p:nvGrpSpPr>
          <p:cNvPr id="2" name="Group 26"/>
          <p:cNvGrpSpPr>
            <a:grpSpLocks/>
          </p:cNvGrpSpPr>
          <p:nvPr/>
        </p:nvGrpSpPr>
        <p:grpSpPr bwMode="auto">
          <a:xfrm>
            <a:off x="914400" y="3505200"/>
            <a:ext cx="6400800" cy="984250"/>
            <a:chOff x="720" y="2614"/>
            <a:chExt cx="4032" cy="620"/>
          </a:xfrm>
        </p:grpSpPr>
        <p:graphicFrame>
          <p:nvGraphicFramePr>
            <p:cNvPr id="12292" name="Object 1026"/>
            <p:cNvGraphicFramePr>
              <a:graphicFrameLocks noChangeAspect="1"/>
            </p:cNvGraphicFramePr>
            <p:nvPr/>
          </p:nvGraphicFramePr>
          <p:xfrm>
            <a:off x="1268" y="2810"/>
            <a:ext cx="220" cy="251"/>
          </p:xfrm>
          <a:graphic>
            <a:graphicData uri="http://schemas.openxmlformats.org/presentationml/2006/ole">
              <p:oleObj spid="_x0000_s145418" name="公式" r:id="rId3" imgW="215713" imgH="241091" progId="Equation.3">
                <p:embed/>
              </p:oleObj>
            </a:graphicData>
          </a:graphic>
        </p:graphicFrame>
        <p:graphicFrame>
          <p:nvGraphicFramePr>
            <p:cNvPr id="12293" name="Object 1027"/>
            <p:cNvGraphicFramePr>
              <a:graphicFrameLocks noChangeAspect="1"/>
            </p:cNvGraphicFramePr>
            <p:nvPr/>
          </p:nvGraphicFramePr>
          <p:xfrm>
            <a:off x="1849" y="2614"/>
            <a:ext cx="1374" cy="620"/>
          </p:xfrm>
          <a:graphic>
            <a:graphicData uri="http://schemas.openxmlformats.org/presentationml/2006/ole">
              <p:oleObj spid="_x0000_s145419" name="公式" r:id="rId4" imgW="1333500" imgH="660400" progId="Equation.3">
                <p:embed/>
              </p:oleObj>
            </a:graphicData>
          </a:graphic>
        </p:graphicFrame>
        <p:sp>
          <p:nvSpPr>
            <p:cNvPr id="12301" name="Text Box 8"/>
            <p:cNvSpPr txBox="1">
              <a:spLocks noChangeArrowheads="1"/>
            </p:cNvSpPr>
            <p:nvPr/>
          </p:nvSpPr>
          <p:spPr bwMode="auto">
            <a:xfrm>
              <a:off x="720" y="2736"/>
              <a:ext cx="4032" cy="365"/>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2</a:t>
              </a:r>
              <a:r>
                <a:rPr lang="en-US" altLang="zh-CN" sz="3200" b="1">
                  <a:solidFill>
                    <a:srgbClr val="CC0000"/>
                  </a:solidFill>
                  <a:latin typeface="宋体" pitchFamily="2" charset="-122"/>
                </a:rPr>
                <a:t>)</a:t>
              </a:r>
              <a:r>
                <a:rPr lang="en-US" altLang="zh-CN" sz="3200" b="1">
                  <a:latin typeface="Times New Roman" pitchFamily="18" charset="0"/>
                </a:rPr>
                <a:t>      </a:t>
              </a:r>
              <a:r>
                <a:rPr lang="zh-CN" altLang="en-US" sz="3200" b="1">
                  <a:latin typeface="Times New Roman" pitchFamily="18" charset="0"/>
                </a:rPr>
                <a:t>和                       连续</a:t>
              </a:r>
            </a:p>
          </p:txBody>
        </p:sp>
      </p:grpSp>
      <p:grpSp>
        <p:nvGrpSpPr>
          <p:cNvPr id="3" name="Group 25"/>
          <p:cNvGrpSpPr>
            <a:grpSpLocks/>
          </p:cNvGrpSpPr>
          <p:nvPr/>
        </p:nvGrpSpPr>
        <p:grpSpPr bwMode="auto">
          <a:xfrm>
            <a:off x="990600" y="4953000"/>
            <a:ext cx="6781800" cy="579438"/>
            <a:chOff x="596" y="3235"/>
            <a:chExt cx="4272" cy="365"/>
          </a:xfrm>
        </p:grpSpPr>
        <p:graphicFrame>
          <p:nvGraphicFramePr>
            <p:cNvPr id="12291" name="Object 1025"/>
            <p:cNvGraphicFramePr>
              <a:graphicFrameLocks noChangeAspect="1"/>
            </p:cNvGraphicFramePr>
            <p:nvPr/>
          </p:nvGraphicFramePr>
          <p:xfrm>
            <a:off x="1152" y="3271"/>
            <a:ext cx="920" cy="301"/>
          </p:xfrm>
          <a:graphic>
            <a:graphicData uri="http://schemas.openxmlformats.org/presentationml/2006/ole">
              <p:oleObj spid="_x0000_s145420" name="公式" r:id="rId5" imgW="977476" imgH="304668" progId="Equation.3">
                <p:embed/>
              </p:oleObj>
            </a:graphicData>
          </a:graphic>
        </p:graphicFrame>
        <p:sp>
          <p:nvSpPr>
            <p:cNvPr id="12300" name="Text Box 11"/>
            <p:cNvSpPr txBox="1">
              <a:spLocks noChangeArrowheads="1"/>
            </p:cNvSpPr>
            <p:nvPr/>
          </p:nvSpPr>
          <p:spPr bwMode="auto">
            <a:xfrm>
              <a:off x="596" y="3235"/>
              <a:ext cx="4272" cy="365"/>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3</a:t>
              </a:r>
              <a:r>
                <a:rPr lang="en-US" altLang="zh-CN" sz="3200" b="1">
                  <a:solidFill>
                    <a:srgbClr val="CC0000"/>
                  </a:solidFill>
                  <a:latin typeface="宋体" pitchFamily="2" charset="-122"/>
                </a:rPr>
                <a:t>)</a:t>
              </a:r>
              <a:r>
                <a:rPr lang="en-US" altLang="zh-CN" sz="2800" b="1">
                  <a:latin typeface="Times New Roman" pitchFamily="18" charset="0"/>
                </a:rPr>
                <a:t>                    </a:t>
              </a:r>
              <a:r>
                <a:rPr lang="zh-CN" altLang="en-US" sz="3200" b="1">
                  <a:latin typeface="Times New Roman" pitchFamily="18" charset="0"/>
                </a:rPr>
                <a:t>为有限的、单值函数</a:t>
              </a:r>
              <a:endParaRPr lang="zh-CN" altLang="en-US" sz="2800" b="1">
                <a:latin typeface="Times New Roman" pitchFamily="18" charset="0"/>
              </a:endParaRPr>
            </a:p>
          </p:txBody>
        </p:sp>
      </p:grpSp>
      <p:sp>
        <p:nvSpPr>
          <p:cNvPr id="12297" name="Text Box 20"/>
          <p:cNvSpPr txBox="1">
            <a:spLocks noChangeArrowheads="1"/>
          </p:cNvSpPr>
          <p:nvPr/>
        </p:nvSpPr>
        <p:spPr bwMode="auto">
          <a:xfrm>
            <a:off x="990600" y="1219200"/>
            <a:ext cx="8610600" cy="579438"/>
          </a:xfrm>
          <a:prstGeom prst="rect">
            <a:avLst/>
          </a:prstGeom>
          <a:noFill/>
          <a:ln w="9525">
            <a:noFill/>
            <a:miter lim="800000"/>
            <a:headEnd/>
            <a:tailEnd/>
          </a:ln>
        </p:spPr>
        <p:txBody>
          <a:bodyPr>
            <a:spAutoFit/>
          </a:bodyPr>
          <a:lstStyle/>
          <a:p>
            <a:pPr>
              <a:spcBef>
                <a:spcPct val="50000"/>
              </a:spcBef>
              <a:buFontTx/>
              <a:buBlip>
                <a:blip r:embed="rId6"/>
              </a:buBlip>
            </a:pPr>
            <a:r>
              <a:rPr lang="en-US" altLang="zh-CN" sz="2800" b="1">
                <a:latin typeface="Times New Roman" pitchFamily="18" charset="0"/>
              </a:rPr>
              <a:t>    </a:t>
            </a:r>
            <a:r>
              <a:rPr lang="zh-CN" altLang="en-US" sz="3200" b="1">
                <a:latin typeface="Times New Roman" pitchFamily="18" charset="0"/>
              </a:rPr>
              <a:t>波函数的</a:t>
            </a:r>
            <a:r>
              <a:rPr lang="zh-CN" altLang="en-US" sz="3200" b="1">
                <a:solidFill>
                  <a:srgbClr val="CC0000"/>
                </a:solidFill>
                <a:latin typeface="Times New Roman" pitchFamily="18" charset="0"/>
              </a:rPr>
              <a:t>标准条件</a:t>
            </a:r>
            <a:r>
              <a:rPr lang="zh-CN" altLang="en-US" sz="3200" b="1">
                <a:latin typeface="Times New Roman" pitchFamily="18" charset="0"/>
              </a:rPr>
              <a:t>：单值、有限和连续</a:t>
            </a:r>
            <a:endParaRPr lang="zh-CN" altLang="en-US" sz="2800" b="1">
              <a:latin typeface="Times New Roman" pitchFamily="18" charset="0"/>
            </a:endParaRPr>
          </a:p>
        </p:txBody>
      </p:sp>
      <p:grpSp>
        <p:nvGrpSpPr>
          <p:cNvPr id="4" name="Group 21"/>
          <p:cNvGrpSpPr>
            <a:grpSpLocks/>
          </p:cNvGrpSpPr>
          <p:nvPr/>
        </p:nvGrpSpPr>
        <p:grpSpPr bwMode="auto">
          <a:xfrm>
            <a:off x="914400" y="2262188"/>
            <a:ext cx="7543800" cy="831850"/>
            <a:chOff x="624" y="3508"/>
            <a:chExt cx="4752" cy="524"/>
          </a:xfrm>
        </p:grpSpPr>
        <p:graphicFrame>
          <p:nvGraphicFramePr>
            <p:cNvPr id="12290" name="Object 1024"/>
            <p:cNvGraphicFramePr>
              <a:graphicFrameLocks noChangeAspect="1"/>
            </p:cNvGraphicFramePr>
            <p:nvPr/>
          </p:nvGraphicFramePr>
          <p:xfrm>
            <a:off x="1248" y="3508"/>
            <a:ext cx="2763" cy="524"/>
          </p:xfrm>
          <a:graphic>
            <a:graphicData uri="http://schemas.openxmlformats.org/presentationml/2006/ole">
              <p:oleObj spid="_x0000_s145421" name="Equation" r:id="rId7" imgW="2501900" imgH="508000" progId="Equation.3">
                <p:embed/>
              </p:oleObj>
            </a:graphicData>
          </a:graphic>
        </p:graphicFrame>
        <p:sp>
          <p:nvSpPr>
            <p:cNvPr id="12299" name="Text Box 23"/>
            <p:cNvSpPr txBox="1">
              <a:spLocks noChangeArrowheads="1"/>
            </p:cNvSpPr>
            <p:nvPr/>
          </p:nvSpPr>
          <p:spPr bwMode="auto">
            <a:xfrm>
              <a:off x="624" y="3571"/>
              <a:ext cx="4752" cy="365"/>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宋体" pitchFamily="2" charset="-122"/>
                </a:rPr>
                <a:t>(1)</a:t>
              </a:r>
              <a:r>
                <a:rPr lang="en-US" altLang="zh-CN" sz="3200" b="1">
                  <a:latin typeface="Times New Roman" pitchFamily="18" charset="0"/>
                </a:rPr>
                <a:t>                                                </a:t>
              </a:r>
              <a:r>
                <a:rPr lang="zh-CN" altLang="en-US" sz="3200" b="1">
                  <a:latin typeface="Times New Roman" pitchFamily="18" charset="0"/>
                </a:rPr>
                <a:t>可归一化</a:t>
              </a:r>
              <a:endParaRPr lang="zh-CN" altLang="en-US" sz="2400" b="1">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灯片编号占位符 1"/>
          <p:cNvSpPr>
            <a:spLocks noGrp="1"/>
          </p:cNvSpPr>
          <p:nvPr>
            <p:ph type="sldNum" sz="quarter" idx="10"/>
          </p:nvPr>
        </p:nvSpPr>
        <p:spPr>
          <a:noFill/>
        </p:spPr>
        <p:txBody>
          <a:bodyPr/>
          <a:lstStyle/>
          <a:p>
            <a:fld id="{13C4EA23-0AE8-45D7-8C96-842BD59B6460}" type="slidenum">
              <a:rPr lang="en-US" altLang="zh-CN"/>
              <a:pPr/>
              <a:t>123</a:t>
            </a:fld>
            <a:endParaRPr lang="en-US" altLang="zh-CN"/>
          </a:p>
        </p:txBody>
      </p:sp>
      <p:sp>
        <p:nvSpPr>
          <p:cNvPr id="13318" name="Text Box 2050"/>
          <p:cNvSpPr txBox="1">
            <a:spLocks noChangeArrowheads="1"/>
          </p:cNvSpPr>
          <p:nvPr/>
        </p:nvSpPr>
        <p:spPr bwMode="auto">
          <a:xfrm>
            <a:off x="1295400" y="914400"/>
            <a:ext cx="4953000" cy="641350"/>
          </a:xfrm>
          <a:prstGeom prst="rect">
            <a:avLst/>
          </a:prstGeom>
          <a:noFill/>
          <a:ln w="9525">
            <a:noFill/>
            <a:miter lim="800000"/>
            <a:headEnd/>
            <a:tailEnd/>
          </a:ln>
        </p:spPr>
        <p:txBody>
          <a:bodyPr>
            <a:spAutoFit/>
          </a:bodyPr>
          <a:lstStyle/>
          <a:p>
            <a:pPr>
              <a:spcBef>
                <a:spcPct val="50000"/>
              </a:spcBef>
            </a:pPr>
            <a:r>
              <a:rPr lang="zh-CN" altLang="en-US" sz="3600" b="1">
                <a:solidFill>
                  <a:srgbClr val="CC0000"/>
                </a:solidFill>
                <a:latin typeface="Times New Roman" pitchFamily="18" charset="0"/>
              </a:rPr>
              <a:t>三   一维势阱问题</a:t>
            </a:r>
            <a:endParaRPr lang="zh-CN" altLang="en-US" sz="3600" b="1">
              <a:latin typeface="Times New Roman" pitchFamily="18" charset="0"/>
            </a:endParaRPr>
          </a:p>
        </p:txBody>
      </p:sp>
      <p:grpSp>
        <p:nvGrpSpPr>
          <p:cNvPr id="2" name="Group 2051"/>
          <p:cNvGrpSpPr>
            <a:grpSpLocks/>
          </p:cNvGrpSpPr>
          <p:nvPr/>
        </p:nvGrpSpPr>
        <p:grpSpPr bwMode="auto">
          <a:xfrm>
            <a:off x="1295400" y="1752600"/>
            <a:ext cx="5867400" cy="685800"/>
            <a:chOff x="192" y="720"/>
            <a:chExt cx="3696" cy="432"/>
          </a:xfrm>
        </p:grpSpPr>
        <p:sp>
          <p:nvSpPr>
            <p:cNvPr id="13323" name="Text Box 2052"/>
            <p:cNvSpPr txBox="1">
              <a:spLocks noChangeArrowheads="1"/>
            </p:cNvSpPr>
            <p:nvPr/>
          </p:nvSpPr>
          <p:spPr bwMode="auto">
            <a:xfrm>
              <a:off x="192" y="735"/>
              <a:ext cx="3696" cy="365"/>
            </a:xfrm>
            <a:prstGeom prst="rect">
              <a:avLst/>
            </a:prstGeom>
            <a:noFill/>
            <a:ln w="9525">
              <a:noFill/>
              <a:miter lim="800000"/>
              <a:headEnd/>
              <a:tailEnd/>
            </a:ln>
          </p:spPr>
          <p:txBody>
            <a:bodyPr>
              <a:spAutoFit/>
            </a:bodyPr>
            <a:lstStyle/>
            <a:p>
              <a:pPr>
                <a:spcBef>
                  <a:spcPct val="50000"/>
                </a:spcBef>
              </a:pPr>
              <a:r>
                <a:rPr lang="zh-CN" altLang="en-US" sz="3200" b="1">
                  <a:latin typeface="Times New Roman" pitchFamily="18" charset="0"/>
                </a:rPr>
                <a:t>粒子</a:t>
              </a:r>
              <a:r>
                <a:rPr lang="zh-CN" altLang="en-US" sz="3200" b="1">
                  <a:solidFill>
                    <a:srgbClr val="CC0000"/>
                  </a:solidFill>
                  <a:latin typeface="Times New Roman" pitchFamily="18" charset="0"/>
                </a:rPr>
                <a:t>势能</a:t>
              </a:r>
              <a:r>
                <a:rPr lang="zh-CN" altLang="en-US" sz="3200" b="1">
                  <a:latin typeface="Times New Roman" pitchFamily="18" charset="0"/>
                </a:rPr>
                <a:t>      满足</a:t>
              </a:r>
              <a:r>
                <a:rPr lang="zh-CN" altLang="en-US" sz="3200" b="1">
                  <a:solidFill>
                    <a:srgbClr val="CC0000"/>
                  </a:solidFill>
                  <a:latin typeface="Times New Roman" pitchFamily="18" charset="0"/>
                </a:rPr>
                <a:t>边界</a:t>
              </a:r>
              <a:r>
                <a:rPr lang="zh-CN" altLang="en-US" sz="3200" b="1">
                  <a:latin typeface="Times New Roman" pitchFamily="18" charset="0"/>
                </a:rPr>
                <a:t>条件</a:t>
              </a:r>
            </a:p>
          </p:txBody>
        </p:sp>
        <p:graphicFrame>
          <p:nvGraphicFramePr>
            <p:cNvPr id="13316" name="Object 2050"/>
            <p:cNvGraphicFramePr>
              <a:graphicFrameLocks noChangeAspect="1"/>
            </p:cNvGraphicFramePr>
            <p:nvPr/>
          </p:nvGraphicFramePr>
          <p:xfrm>
            <a:off x="1322" y="720"/>
            <a:ext cx="358" cy="432"/>
          </p:xfrm>
          <a:graphic>
            <a:graphicData uri="http://schemas.openxmlformats.org/presentationml/2006/ole">
              <p:oleObj spid="_x0000_s146440" name="Equation" r:id="rId3" imgW="304668" imgH="368140" progId="Equation.3">
                <p:embed/>
              </p:oleObj>
            </a:graphicData>
          </a:graphic>
        </p:graphicFrame>
      </p:grpSp>
      <p:grpSp>
        <p:nvGrpSpPr>
          <p:cNvPr id="3" name="Group 2054"/>
          <p:cNvGrpSpPr>
            <a:grpSpLocks/>
          </p:cNvGrpSpPr>
          <p:nvPr/>
        </p:nvGrpSpPr>
        <p:grpSpPr bwMode="auto">
          <a:xfrm>
            <a:off x="1371600" y="2536825"/>
            <a:ext cx="4953000" cy="1273175"/>
            <a:chOff x="672" y="1214"/>
            <a:chExt cx="3120" cy="802"/>
          </a:xfrm>
        </p:grpSpPr>
        <p:graphicFrame>
          <p:nvGraphicFramePr>
            <p:cNvPr id="13314" name="Object 2048"/>
            <p:cNvGraphicFramePr>
              <a:graphicFrameLocks noChangeAspect="1"/>
            </p:cNvGraphicFramePr>
            <p:nvPr/>
          </p:nvGraphicFramePr>
          <p:xfrm>
            <a:off x="672" y="1385"/>
            <a:ext cx="528" cy="439"/>
          </p:xfrm>
          <a:graphic>
            <a:graphicData uri="http://schemas.openxmlformats.org/presentationml/2006/ole">
              <p:oleObj spid="_x0000_s146441" name="Equation" r:id="rId4" imgW="520700" imgH="368300" progId="Equation.3">
                <p:embed/>
              </p:oleObj>
            </a:graphicData>
          </a:graphic>
        </p:graphicFrame>
        <p:sp>
          <p:nvSpPr>
            <p:cNvPr id="13322" name="AutoShape 2056"/>
            <p:cNvSpPr>
              <a:spLocks/>
            </p:cNvSpPr>
            <p:nvPr/>
          </p:nvSpPr>
          <p:spPr bwMode="auto">
            <a:xfrm>
              <a:off x="1248" y="1338"/>
              <a:ext cx="144" cy="480"/>
            </a:xfrm>
            <a:prstGeom prst="leftBrace">
              <a:avLst>
                <a:gd name="adj1" fmla="val 27778"/>
                <a:gd name="adj2" fmla="val 50000"/>
              </a:avLst>
            </a:prstGeom>
            <a:noFill/>
            <a:ln w="19050">
              <a:solidFill>
                <a:srgbClr val="FF0000"/>
              </a:solidFill>
              <a:round/>
              <a:headEnd/>
              <a:tailEnd/>
            </a:ln>
          </p:spPr>
          <p:txBody>
            <a:bodyPr wrap="none" anchor="ctr"/>
            <a:lstStyle/>
            <a:p>
              <a:endParaRPr lang="zh-CN" altLang="en-US"/>
            </a:p>
          </p:txBody>
        </p:sp>
        <p:graphicFrame>
          <p:nvGraphicFramePr>
            <p:cNvPr id="13315" name="Object 2049"/>
            <p:cNvGraphicFramePr>
              <a:graphicFrameLocks noChangeAspect="1"/>
            </p:cNvGraphicFramePr>
            <p:nvPr/>
          </p:nvGraphicFramePr>
          <p:xfrm>
            <a:off x="1392" y="1214"/>
            <a:ext cx="2400" cy="802"/>
          </p:xfrm>
          <a:graphic>
            <a:graphicData uri="http://schemas.openxmlformats.org/presentationml/2006/ole">
              <p:oleObj spid="_x0000_s146442" name="Equation" r:id="rId5" imgW="2197100" imgH="736600" progId="Equation.3">
                <p:embed/>
              </p:oleObj>
            </a:graphicData>
          </a:graphic>
        </p:graphicFrame>
      </p:grpSp>
      <p:sp>
        <p:nvSpPr>
          <p:cNvPr id="39982" name="Text Box 2094"/>
          <p:cNvSpPr txBox="1">
            <a:spLocks noChangeArrowheads="1"/>
          </p:cNvSpPr>
          <p:nvPr/>
        </p:nvSpPr>
        <p:spPr bwMode="auto">
          <a:xfrm>
            <a:off x="762000" y="3819525"/>
            <a:ext cx="7696200" cy="1844675"/>
          </a:xfrm>
          <a:prstGeom prst="rect">
            <a:avLst/>
          </a:prstGeom>
          <a:noFill/>
          <a:ln w="9525">
            <a:noFill/>
            <a:miter lim="800000"/>
            <a:headEnd/>
            <a:tailEnd/>
          </a:ln>
        </p:spPr>
        <p:txBody>
          <a:bodyPr>
            <a:spAutoFit/>
          </a:bodyPr>
          <a:lstStyle/>
          <a:p>
            <a:pPr>
              <a:lnSpc>
                <a:spcPct val="120000"/>
              </a:lnSpc>
            </a:pPr>
            <a:r>
              <a:rPr lang="en-US" altLang="zh-CN" sz="2800" b="1">
                <a:solidFill>
                  <a:srgbClr val="CC0000"/>
                </a:solidFill>
                <a:latin typeface="Times New Roman" pitchFamily="18" charset="0"/>
              </a:rPr>
              <a:t>       </a:t>
            </a: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1</a:t>
            </a:r>
            <a:r>
              <a:rPr lang="en-US" altLang="zh-CN" sz="3200" b="1">
                <a:solidFill>
                  <a:srgbClr val="CC0000"/>
                </a:solidFill>
                <a:latin typeface="宋体" pitchFamily="2" charset="-122"/>
              </a:rPr>
              <a:t>)</a:t>
            </a:r>
            <a:r>
              <a:rPr lang="zh-CN" altLang="en-US" sz="3200" b="1">
                <a:latin typeface="Times New Roman" pitchFamily="18" charset="0"/>
              </a:rPr>
              <a:t>是固体物理金属表面的简化模型；</a:t>
            </a:r>
          </a:p>
          <a:p>
            <a:pPr>
              <a:lnSpc>
                <a:spcPct val="120000"/>
              </a:lnSpc>
            </a:pPr>
            <a:r>
              <a:rPr lang="zh-CN" altLang="en-US" sz="3200" b="1">
                <a:latin typeface="宋体" pitchFamily="2" charset="-122"/>
              </a:rPr>
              <a:t>   </a:t>
            </a:r>
            <a:r>
              <a:rPr lang="en-US" altLang="zh-CN" sz="3200" b="1">
                <a:solidFill>
                  <a:srgbClr val="CC0000"/>
                </a:solidFill>
                <a:latin typeface="宋体" pitchFamily="2" charset="-122"/>
              </a:rPr>
              <a:t>(</a:t>
            </a:r>
            <a:r>
              <a:rPr lang="en-US" altLang="zh-CN" sz="3200" b="1">
                <a:solidFill>
                  <a:srgbClr val="CC0000"/>
                </a:solidFill>
                <a:latin typeface="Times New Roman" pitchFamily="18" charset="0"/>
              </a:rPr>
              <a:t>2</a:t>
            </a:r>
            <a:r>
              <a:rPr lang="en-US" altLang="zh-CN" sz="3200" b="1">
                <a:solidFill>
                  <a:srgbClr val="CC0000"/>
                </a:solidFill>
                <a:latin typeface="宋体" pitchFamily="2" charset="-122"/>
              </a:rPr>
              <a:t>)</a:t>
            </a:r>
            <a:r>
              <a:rPr lang="zh-CN" altLang="en-US" sz="3200" b="1">
                <a:latin typeface="Times New Roman" pitchFamily="18" charset="0"/>
              </a:rPr>
              <a:t>数学运算简单，量子力学的基本概念、原理在其中以简洁的形式表示出来 </a:t>
            </a:r>
            <a:r>
              <a:rPr lang="en-US" altLang="zh-CN" sz="3200" b="1">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982"/>
                                        </p:tgtEl>
                                        <p:attrNameLst>
                                          <p:attrName>style.visibility</p:attrName>
                                        </p:attrNameLst>
                                      </p:cBhvr>
                                      <p:to>
                                        <p:strVal val="visible"/>
                                      </p:to>
                                    </p:set>
                                    <p:animEffect transition="in" filter="blinds(vertical)">
                                      <p:cBhvr>
                                        <p:cTn id="17" dur="500"/>
                                        <p:tgtEl>
                                          <p:spTgt spid="39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2"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0" name="灯片编号占位符 1"/>
          <p:cNvSpPr>
            <a:spLocks noGrp="1"/>
          </p:cNvSpPr>
          <p:nvPr>
            <p:ph type="sldNum" sz="quarter" idx="10"/>
          </p:nvPr>
        </p:nvSpPr>
        <p:spPr>
          <a:noFill/>
        </p:spPr>
        <p:txBody>
          <a:bodyPr/>
          <a:lstStyle/>
          <a:p>
            <a:fld id="{1E2898CC-D472-4CA6-A9C3-C97C56E630B9}" type="slidenum">
              <a:rPr lang="en-US" altLang="zh-CN"/>
              <a:pPr/>
              <a:t>124</a:t>
            </a:fld>
            <a:endParaRPr lang="en-US" altLang="zh-CN"/>
          </a:p>
        </p:txBody>
      </p:sp>
      <p:graphicFrame>
        <p:nvGraphicFramePr>
          <p:cNvPr id="14338" name="Object 5"/>
          <p:cNvGraphicFramePr>
            <a:graphicFrameLocks noChangeAspect="1"/>
          </p:cNvGraphicFramePr>
          <p:nvPr/>
        </p:nvGraphicFramePr>
        <p:xfrm>
          <a:off x="955675" y="1905000"/>
          <a:ext cx="3505200" cy="560388"/>
        </p:xfrm>
        <a:graphic>
          <a:graphicData uri="http://schemas.openxmlformats.org/presentationml/2006/ole">
            <p:oleObj spid="_x0000_s147482" name="Equation" r:id="rId3" imgW="2311400" imgH="317500" progId="Equation.3">
              <p:embed/>
            </p:oleObj>
          </a:graphicData>
        </a:graphic>
      </p:graphicFrame>
      <p:graphicFrame>
        <p:nvGraphicFramePr>
          <p:cNvPr id="14339" name="Object 6"/>
          <p:cNvGraphicFramePr>
            <a:graphicFrameLocks noChangeAspect="1"/>
          </p:cNvGraphicFramePr>
          <p:nvPr/>
        </p:nvGraphicFramePr>
        <p:xfrm>
          <a:off x="914400" y="1066800"/>
          <a:ext cx="3810000" cy="627063"/>
        </p:xfrm>
        <a:graphic>
          <a:graphicData uri="http://schemas.openxmlformats.org/presentationml/2006/ole">
            <p:oleObj spid="_x0000_s147483" name="Equation" r:id="rId4" imgW="3035300" imgH="419100" progId="Equation.3">
              <p:embed/>
            </p:oleObj>
          </a:graphicData>
        </a:graphic>
      </p:graphicFrame>
      <p:graphicFrame>
        <p:nvGraphicFramePr>
          <p:cNvPr id="16391" name="Object 7"/>
          <p:cNvGraphicFramePr>
            <a:graphicFrameLocks noChangeAspect="1"/>
          </p:cNvGraphicFramePr>
          <p:nvPr/>
        </p:nvGraphicFramePr>
        <p:xfrm>
          <a:off x="5334000" y="3662363"/>
          <a:ext cx="1981200" cy="1138237"/>
        </p:xfrm>
        <a:graphic>
          <a:graphicData uri="http://schemas.openxmlformats.org/presentationml/2006/ole">
            <p:oleObj spid="_x0000_s147484" name="Equation" r:id="rId5" imgW="812447" imgH="418918" progId="Equation.3">
              <p:embed/>
            </p:oleObj>
          </a:graphicData>
        </a:graphic>
      </p:graphicFrame>
      <p:graphicFrame>
        <p:nvGraphicFramePr>
          <p:cNvPr id="16392" name="Object 8"/>
          <p:cNvGraphicFramePr>
            <a:graphicFrameLocks noChangeAspect="1"/>
          </p:cNvGraphicFramePr>
          <p:nvPr/>
        </p:nvGraphicFramePr>
        <p:xfrm>
          <a:off x="990600" y="2819400"/>
          <a:ext cx="2971800" cy="636588"/>
        </p:xfrm>
        <a:graphic>
          <a:graphicData uri="http://schemas.openxmlformats.org/presentationml/2006/ole">
            <p:oleObj spid="_x0000_s147485" name="Equation" r:id="rId6" imgW="1955800" imgH="368300" progId="Equation.3">
              <p:embed/>
            </p:oleObj>
          </a:graphicData>
        </a:graphic>
      </p:graphicFrame>
      <p:graphicFrame>
        <p:nvGraphicFramePr>
          <p:cNvPr id="16393" name="Object 9"/>
          <p:cNvGraphicFramePr>
            <a:graphicFrameLocks noChangeAspect="1"/>
          </p:cNvGraphicFramePr>
          <p:nvPr/>
        </p:nvGraphicFramePr>
        <p:xfrm>
          <a:off x="1066800" y="3733800"/>
          <a:ext cx="3048000" cy="939800"/>
        </p:xfrm>
        <a:graphic>
          <a:graphicData uri="http://schemas.openxmlformats.org/presentationml/2006/ole">
            <p:oleObj spid="_x0000_s147486" name="Equation" r:id="rId7" imgW="2476500" imgH="762000" progId="Equation.3">
              <p:embed/>
            </p:oleObj>
          </a:graphicData>
        </a:graphic>
      </p:graphicFrame>
      <p:graphicFrame>
        <p:nvGraphicFramePr>
          <p:cNvPr id="16394" name="Object 10"/>
          <p:cNvGraphicFramePr>
            <a:graphicFrameLocks noChangeAspect="1"/>
          </p:cNvGraphicFramePr>
          <p:nvPr/>
        </p:nvGraphicFramePr>
        <p:xfrm>
          <a:off x="1143000" y="5029200"/>
          <a:ext cx="2133600" cy="982663"/>
        </p:xfrm>
        <a:graphic>
          <a:graphicData uri="http://schemas.openxmlformats.org/presentationml/2006/ole">
            <p:oleObj spid="_x0000_s147487" name="Equation" r:id="rId8" imgW="1765300" imgH="762000" progId="Equation.3">
              <p:embed/>
            </p:oleObj>
          </a:graphicData>
        </a:graphic>
      </p:graphicFrame>
      <p:grpSp>
        <p:nvGrpSpPr>
          <p:cNvPr id="2" name="Group 40"/>
          <p:cNvGrpSpPr>
            <a:grpSpLocks/>
          </p:cNvGrpSpPr>
          <p:nvPr/>
        </p:nvGrpSpPr>
        <p:grpSpPr bwMode="auto">
          <a:xfrm>
            <a:off x="6019800" y="1066800"/>
            <a:ext cx="2286000" cy="2286000"/>
            <a:chOff x="3792" y="672"/>
            <a:chExt cx="1440" cy="1440"/>
          </a:xfrm>
        </p:grpSpPr>
        <p:sp>
          <p:nvSpPr>
            <p:cNvPr id="14352" name="Rectangle 27"/>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353" name="Line 28"/>
            <p:cNvSpPr>
              <a:spLocks noChangeShapeType="1"/>
            </p:cNvSpPr>
            <p:nvPr/>
          </p:nvSpPr>
          <p:spPr bwMode="auto">
            <a:xfrm>
              <a:off x="3872" y="1826"/>
              <a:ext cx="1320" cy="6"/>
            </a:xfrm>
            <a:prstGeom prst="line">
              <a:avLst/>
            </a:prstGeom>
            <a:noFill/>
            <a:ln w="19050">
              <a:solidFill>
                <a:schemeClr val="tx1"/>
              </a:solidFill>
              <a:round/>
              <a:headEnd/>
              <a:tailEnd type="triangle" w="sm" len="lg"/>
            </a:ln>
          </p:spPr>
          <p:txBody>
            <a:bodyPr wrap="none" anchor="ctr"/>
            <a:lstStyle/>
            <a:p>
              <a:endParaRPr lang="zh-CN" altLang="en-US"/>
            </a:p>
          </p:txBody>
        </p:sp>
        <p:sp>
          <p:nvSpPr>
            <p:cNvPr id="14354" name="Line 29"/>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4355" name="Line 30"/>
            <p:cNvSpPr>
              <a:spLocks noChangeShapeType="1"/>
            </p:cNvSpPr>
            <p:nvPr/>
          </p:nvSpPr>
          <p:spPr bwMode="auto">
            <a:xfrm flipV="1">
              <a:off x="4123" y="1168"/>
              <a:ext cx="0" cy="658"/>
            </a:xfrm>
            <a:prstGeom prst="line">
              <a:avLst/>
            </a:prstGeom>
            <a:noFill/>
            <a:ln w="19050">
              <a:solidFill>
                <a:schemeClr val="tx1"/>
              </a:solidFill>
              <a:round/>
              <a:headEnd/>
              <a:tailEnd/>
            </a:ln>
          </p:spPr>
          <p:txBody>
            <a:bodyPr wrap="none" anchor="ctr"/>
            <a:lstStyle/>
            <a:p>
              <a:endParaRPr lang="zh-CN" altLang="en-US"/>
            </a:p>
          </p:txBody>
        </p:sp>
        <p:sp>
          <p:nvSpPr>
            <p:cNvPr id="14356" name="Line 31"/>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4357" name="Line 32"/>
            <p:cNvSpPr>
              <a:spLocks noChangeShapeType="1"/>
            </p:cNvSpPr>
            <p:nvPr/>
          </p:nvSpPr>
          <p:spPr bwMode="auto">
            <a:xfrm flipV="1">
              <a:off x="4785" y="1168"/>
              <a:ext cx="0" cy="658"/>
            </a:xfrm>
            <a:prstGeom prst="line">
              <a:avLst/>
            </a:prstGeom>
            <a:noFill/>
            <a:ln w="19050">
              <a:solidFill>
                <a:schemeClr val="tx1"/>
              </a:solidFill>
              <a:round/>
              <a:headEnd/>
              <a:tailEnd/>
            </a:ln>
          </p:spPr>
          <p:txBody>
            <a:bodyPr wrap="none" anchor="ctr"/>
            <a:lstStyle/>
            <a:p>
              <a:endParaRPr lang="zh-CN" altLang="en-US"/>
            </a:p>
          </p:txBody>
        </p:sp>
        <p:graphicFrame>
          <p:nvGraphicFramePr>
            <p:cNvPr id="14344" name="Object 33"/>
            <p:cNvGraphicFramePr>
              <a:graphicFrameLocks noChangeAspect="1"/>
            </p:cNvGraphicFramePr>
            <p:nvPr/>
          </p:nvGraphicFramePr>
          <p:xfrm>
            <a:off x="4564" y="821"/>
            <a:ext cx="202" cy="137"/>
          </p:xfrm>
          <a:graphic>
            <a:graphicData uri="http://schemas.openxmlformats.org/presentationml/2006/ole">
              <p:oleObj spid="_x0000_s147488" name="公式" r:id="rId9" imgW="228501" imgH="165028" progId="">
                <p:embed/>
              </p:oleObj>
            </a:graphicData>
          </a:graphic>
        </p:graphicFrame>
        <p:graphicFrame>
          <p:nvGraphicFramePr>
            <p:cNvPr id="14345" name="Object 34"/>
            <p:cNvGraphicFramePr>
              <a:graphicFrameLocks noChangeAspect="1"/>
            </p:cNvGraphicFramePr>
            <p:nvPr/>
          </p:nvGraphicFramePr>
          <p:xfrm>
            <a:off x="3902" y="821"/>
            <a:ext cx="203" cy="137"/>
          </p:xfrm>
          <a:graphic>
            <a:graphicData uri="http://schemas.openxmlformats.org/presentationml/2006/ole">
              <p:oleObj spid="_x0000_s147489" name="公式" r:id="rId10" imgW="228501" imgH="165028" progId="">
                <p:embed/>
              </p:oleObj>
            </a:graphicData>
          </a:graphic>
        </p:graphicFrame>
        <p:graphicFrame>
          <p:nvGraphicFramePr>
            <p:cNvPr id="14346" name="Object 35"/>
            <p:cNvGraphicFramePr>
              <a:graphicFrameLocks noChangeAspect="1"/>
            </p:cNvGraphicFramePr>
            <p:nvPr/>
          </p:nvGraphicFramePr>
          <p:xfrm>
            <a:off x="4155" y="748"/>
            <a:ext cx="285" cy="324"/>
          </p:xfrm>
          <a:graphic>
            <a:graphicData uri="http://schemas.openxmlformats.org/presentationml/2006/ole">
              <p:oleObj spid="_x0000_s147490" name="Equation" r:id="rId11" imgW="304668" imgH="368140" progId="">
                <p:embed/>
              </p:oleObj>
            </a:graphicData>
          </a:graphic>
        </p:graphicFrame>
        <p:graphicFrame>
          <p:nvGraphicFramePr>
            <p:cNvPr id="14347" name="Object 36"/>
            <p:cNvGraphicFramePr>
              <a:graphicFrameLocks noChangeAspect="1"/>
            </p:cNvGraphicFramePr>
            <p:nvPr/>
          </p:nvGraphicFramePr>
          <p:xfrm>
            <a:off x="4712" y="1872"/>
            <a:ext cx="156" cy="159"/>
          </p:xfrm>
          <a:graphic>
            <a:graphicData uri="http://schemas.openxmlformats.org/presentationml/2006/ole">
              <p:oleObj spid="_x0000_s147491" name="公式" r:id="rId12" imgW="177646" imgH="190335" progId="">
                <p:embed/>
              </p:oleObj>
            </a:graphicData>
          </a:graphic>
        </p:graphicFrame>
        <p:sp>
          <p:nvSpPr>
            <p:cNvPr id="14358" name="Line 37"/>
            <p:cNvSpPr>
              <a:spLocks noChangeShapeType="1"/>
            </p:cNvSpPr>
            <p:nvPr/>
          </p:nvSpPr>
          <p:spPr bwMode="auto">
            <a:xfrm>
              <a:off x="4112" y="1832"/>
              <a:ext cx="680" cy="0"/>
            </a:xfrm>
            <a:prstGeom prst="line">
              <a:avLst/>
            </a:prstGeom>
            <a:noFill/>
            <a:ln w="28575">
              <a:solidFill>
                <a:srgbClr val="FF0000"/>
              </a:solidFill>
              <a:round/>
              <a:headEnd/>
              <a:tailEnd/>
            </a:ln>
          </p:spPr>
          <p:txBody>
            <a:bodyPr wrap="none" anchor="ctr"/>
            <a:lstStyle/>
            <a:p>
              <a:endParaRPr lang="zh-CN" altLang="en-US"/>
            </a:p>
          </p:txBody>
        </p:sp>
        <p:graphicFrame>
          <p:nvGraphicFramePr>
            <p:cNvPr id="14348" name="Object 38"/>
            <p:cNvGraphicFramePr>
              <a:graphicFrameLocks noChangeAspect="1"/>
            </p:cNvGraphicFramePr>
            <p:nvPr/>
          </p:nvGraphicFramePr>
          <p:xfrm>
            <a:off x="4952" y="1872"/>
            <a:ext cx="187" cy="200"/>
          </p:xfrm>
          <a:graphic>
            <a:graphicData uri="http://schemas.openxmlformats.org/presentationml/2006/ole">
              <p:oleObj spid="_x0000_s147492" name="Equation" r:id="rId13" imgW="177646" imgH="190335" progId="">
                <p:embed/>
              </p:oleObj>
            </a:graphicData>
          </a:graphic>
        </p:graphicFrame>
        <p:graphicFrame>
          <p:nvGraphicFramePr>
            <p:cNvPr id="14349" name="Object 39"/>
            <p:cNvGraphicFramePr>
              <a:graphicFrameLocks noChangeAspect="1"/>
            </p:cNvGraphicFramePr>
            <p:nvPr/>
          </p:nvGraphicFramePr>
          <p:xfrm>
            <a:off x="4072" y="1872"/>
            <a:ext cx="148" cy="170"/>
          </p:xfrm>
          <a:graphic>
            <a:graphicData uri="http://schemas.openxmlformats.org/presentationml/2006/ole">
              <p:oleObj spid="_x0000_s147493" name="Equation" r:id="rId14" imgW="164957" imgH="190335" progId="">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6392"/>
                                        </p:tgtEl>
                                        <p:attrNameLst>
                                          <p:attrName>style.visibility</p:attrName>
                                        </p:attrNameLst>
                                      </p:cBhvr>
                                      <p:to>
                                        <p:strVal val="visible"/>
                                      </p:to>
                                    </p:set>
                                    <p:animEffect transition="in" filter="blinds(vertical)">
                                      <p:cBhvr>
                                        <p:cTn id="7" dur="500"/>
                                        <p:tgtEl>
                                          <p:spTgt spid="163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6393"/>
                                        </p:tgtEl>
                                        <p:attrNameLst>
                                          <p:attrName>style.visibility</p:attrName>
                                        </p:attrNameLst>
                                      </p:cBhvr>
                                      <p:to>
                                        <p:strVal val="visible"/>
                                      </p:to>
                                    </p:set>
                                    <p:animEffect transition="in" filter="blinds(vertical)">
                                      <p:cBhvr>
                                        <p:cTn id="12" dur="500"/>
                                        <p:tgtEl>
                                          <p:spTgt spid="163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6391"/>
                                        </p:tgtEl>
                                        <p:attrNameLst>
                                          <p:attrName>style.visibility</p:attrName>
                                        </p:attrNameLst>
                                      </p:cBhvr>
                                      <p:to>
                                        <p:strVal val="visible"/>
                                      </p:to>
                                    </p:set>
                                    <p:animEffect transition="in" filter="blinds(vertical)">
                                      <p:cBhvr>
                                        <p:cTn id="17" dur="500"/>
                                        <p:tgtEl>
                                          <p:spTgt spid="163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6394"/>
                                        </p:tgtEl>
                                        <p:attrNameLst>
                                          <p:attrName>style.visibility</p:attrName>
                                        </p:attrNameLst>
                                      </p:cBhvr>
                                      <p:to>
                                        <p:strVal val="visible"/>
                                      </p:to>
                                    </p:set>
                                    <p:animEffect transition="in" filter="blinds(vertical)">
                                      <p:cBhvr>
                                        <p:cTn id="22"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2" name="灯片编号占位符 1"/>
          <p:cNvSpPr>
            <a:spLocks noGrp="1"/>
          </p:cNvSpPr>
          <p:nvPr>
            <p:ph type="sldNum" sz="quarter" idx="10"/>
          </p:nvPr>
        </p:nvSpPr>
        <p:spPr>
          <a:noFill/>
        </p:spPr>
        <p:txBody>
          <a:bodyPr/>
          <a:lstStyle/>
          <a:p>
            <a:fld id="{E4C562A3-8D22-470C-B927-E1165AA3442D}" type="slidenum">
              <a:rPr lang="en-US" altLang="zh-CN"/>
              <a:pPr/>
              <a:t>125</a:t>
            </a:fld>
            <a:endParaRPr lang="en-US" altLang="zh-CN"/>
          </a:p>
        </p:txBody>
      </p:sp>
      <p:graphicFrame>
        <p:nvGraphicFramePr>
          <p:cNvPr id="46080" name="Object 0"/>
          <p:cNvGraphicFramePr>
            <a:graphicFrameLocks noChangeAspect="1"/>
          </p:cNvGraphicFramePr>
          <p:nvPr/>
        </p:nvGraphicFramePr>
        <p:xfrm>
          <a:off x="1219200" y="2652713"/>
          <a:ext cx="4267200" cy="547687"/>
        </p:xfrm>
        <a:graphic>
          <a:graphicData uri="http://schemas.openxmlformats.org/presentationml/2006/ole">
            <p:oleObj spid="_x0000_s148502" name="公式" r:id="rId3" imgW="2565400" imgH="304800" progId="Equation.3">
              <p:embed/>
            </p:oleObj>
          </a:graphicData>
        </a:graphic>
      </p:graphicFrame>
      <p:graphicFrame>
        <p:nvGraphicFramePr>
          <p:cNvPr id="15363" name="Object 1"/>
          <p:cNvGraphicFramePr>
            <a:graphicFrameLocks noChangeAspect="1"/>
          </p:cNvGraphicFramePr>
          <p:nvPr/>
        </p:nvGraphicFramePr>
        <p:xfrm>
          <a:off x="1219200" y="1157288"/>
          <a:ext cx="2286000" cy="1052512"/>
        </p:xfrm>
        <a:graphic>
          <a:graphicData uri="http://schemas.openxmlformats.org/presentationml/2006/ole">
            <p:oleObj spid="_x0000_s148503" name="Equation" r:id="rId4" imgW="1765300" imgH="762000" progId="Equation.3">
              <p:embed/>
            </p:oleObj>
          </a:graphicData>
        </a:graphic>
      </p:graphicFrame>
      <p:sp>
        <p:nvSpPr>
          <p:cNvPr id="34820" name="Rectangle 4"/>
          <p:cNvSpPr>
            <a:spLocks noChangeArrowheads="1"/>
          </p:cNvSpPr>
          <p:nvPr/>
        </p:nvSpPr>
        <p:spPr bwMode="auto">
          <a:xfrm>
            <a:off x="1066800" y="3611563"/>
            <a:ext cx="8458200" cy="579437"/>
          </a:xfrm>
          <a:prstGeom prst="rect">
            <a:avLst/>
          </a:prstGeom>
          <a:noFill/>
          <a:ln w="9525">
            <a:noFill/>
            <a:miter lim="800000"/>
            <a:headEnd/>
            <a:tailEnd/>
          </a:ln>
        </p:spPr>
        <p:txBody>
          <a:bodyPr>
            <a:spAutoFit/>
          </a:bodyPr>
          <a:lstStyle/>
          <a:p>
            <a:r>
              <a:rPr lang="zh-CN" altLang="en-US" sz="3200" b="1">
                <a:latin typeface="Times New Roman" pitchFamily="18" charset="0"/>
              </a:rPr>
              <a:t>波函数的</a:t>
            </a:r>
            <a:r>
              <a:rPr lang="zh-CN" altLang="en-US" sz="3200" b="1">
                <a:solidFill>
                  <a:srgbClr val="CC0000"/>
                </a:solidFill>
                <a:latin typeface="Times New Roman" pitchFamily="18" charset="0"/>
              </a:rPr>
              <a:t>标准条件：</a:t>
            </a:r>
            <a:r>
              <a:rPr lang="zh-CN" altLang="en-US" sz="3200" b="1">
                <a:latin typeface="Times New Roman" pitchFamily="18" charset="0"/>
              </a:rPr>
              <a:t>单值、有限和连续 </a:t>
            </a:r>
            <a:r>
              <a:rPr lang="en-US" altLang="zh-CN" sz="3200" b="1">
                <a:latin typeface="Times New Roman" pitchFamily="18" charset="0"/>
              </a:rPr>
              <a:t>.</a:t>
            </a:r>
          </a:p>
        </p:txBody>
      </p:sp>
      <p:graphicFrame>
        <p:nvGraphicFramePr>
          <p:cNvPr id="46082" name="Object 2"/>
          <p:cNvGraphicFramePr>
            <a:graphicFrameLocks noChangeAspect="1"/>
          </p:cNvGraphicFramePr>
          <p:nvPr/>
        </p:nvGraphicFramePr>
        <p:xfrm>
          <a:off x="1295400" y="4576763"/>
          <a:ext cx="4038600" cy="519112"/>
        </p:xfrm>
        <a:graphic>
          <a:graphicData uri="http://schemas.openxmlformats.org/presentationml/2006/ole">
            <p:oleObj spid="_x0000_s148504" name="Equation" r:id="rId5" imgW="2882900" imgH="342900" progId="Equation.3">
              <p:embed/>
            </p:oleObj>
          </a:graphicData>
        </a:graphic>
      </p:graphicFrame>
      <p:graphicFrame>
        <p:nvGraphicFramePr>
          <p:cNvPr id="46083" name="Object 3"/>
          <p:cNvGraphicFramePr>
            <a:graphicFrameLocks noChangeAspect="1"/>
          </p:cNvGraphicFramePr>
          <p:nvPr/>
        </p:nvGraphicFramePr>
        <p:xfrm>
          <a:off x="1295400" y="5410200"/>
          <a:ext cx="2819400" cy="609600"/>
        </p:xfrm>
        <a:graphic>
          <a:graphicData uri="http://schemas.openxmlformats.org/presentationml/2006/ole">
            <p:oleObj spid="_x0000_s148505" name="Equation" r:id="rId6" imgW="876300" imgH="190500" progId="Equation.3">
              <p:embed/>
            </p:oleObj>
          </a:graphicData>
        </a:graphic>
      </p:graphicFrame>
      <p:grpSp>
        <p:nvGrpSpPr>
          <p:cNvPr id="2" name="Group 21"/>
          <p:cNvGrpSpPr>
            <a:grpSpLocks/>
          </p:cNvGrpSpPr>
          <p:nvPr/>
        </p:nvGrpSpPr>
        <p:grpSpPr bwMode="auto">
          <a:xfrm>
            <a:off x="6019800" y="1066800"/>
            <a:ext cx="2286000" cy="2286000"/>
            <a:chOff x="3792" y="672"/>
            <a:chExt cx="1440" cy="1440"/>
          </a:xfrm>
        </p:grpSpPr>
        <p:sp>
          <p:nvSpPr>
            <p:cNvPr id="15375" name="Rectangle 22"/>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5376" name="Line 23"/>
            <p:cNvSpPr>
              <a:spLocks noChangeShapeType="1"/>
            </p:cNvSpPr>
            <p:nvPr/>
          </p:nvSpPr>
          <p:spPr bwMode="auto">
            <a:xfrm>
              <a:off x="3872" y="1826"/>
              <a:ext cx="1320" cy="6"/>
            </a:xfrm>
            <a:prstGeom prst="line">
              <a:avLst/>
            </a:prstGeom>
            <a:noFill/>
            <a:ln w="19050">
              <a:solidFill>
                <a:schemeClr val="tx1"/>
              </a:solidFill>
              <a:round/>
              <a:headEnd/>
              <a:tailEnd type="triangle" w="sm" len="lg"/>
            </a:ln>
          </p:spPr>
          <p:txBody>
            <a:bodyPr wrap="none" anchor="ctr"/>
            <a:lstStyle/>
            <a:p>
              <a:endParaRPr lang="zh-CN" altLang="en-US"/>
            </a:p>
          </p:txBody>
        </p:sp>
        <p:sp>
          <p:nvSpPr>
            <p:cNvPr id="15377" name="Line 24"/>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5378" name="Line 25"/>
            <p:cNvSpPr>
              <a:spLocks noChangeShapeType="1"/>
            </p:cNvSpPr>
            <p:nvPr/>
          </p:nvSpPr>
          <p:spPr bwMode="auto">
            <a:xfrm flipV="1">
              <a:off x="4123" y="1168"/>
              <a:ext cx="0" cy="658"/>
            </a:xfrm>
            <a:prstGeom prst="line">
              <a:avLst/>
            </a:prstGeom>
            <a:noFill/>
            <a:ln w="19050">
              <a:solidFill>
                <a:schemeClr val="tx1"/>
              </a:solidFill>
              <a:round/>
              <a:headEnd/>
              <a:tailEnd/>
            </a:ln>
          </p:spPr>
          <p:txBody>
            <a:bodyPr wrap="none" anchor="ctr"/>
            <a:lstStyle/>
            <a:p>
              <a:endParaRPr lang="zh-CN" altLang="en-US"/>
            </a:p>
          </p:txBody>
        </p:sp>
        <p:sp>
          <p:nvSpPr>
            <p:cNvPr id="15379" name="Line 26"/>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5380" name="Line 27"/>
            <p:cNvSpPr>
              <a:spLocks noChangeShapeType="1"/>
            </p:cNvSpPr>
            <p:nvPr/>
          </p:nvSpPr>
          <p:spPr bwMode="auto">
            <a:xfrm flipV="1">
              <a:off x="4785" y="1168"/>
              <a:ext cx="0" cy="658"/>
            </a:xfrm>
            <a:prstGeom prst="line">
              <a:avLst/>
            </a:prstGeom>
            <a:noFill/>
            <a:ln w="19050">
              <a:solidFill>
                <a:schemeClr val="tx1"/>
              </a:solidFill>
              <a:round/>
              <a:headEnd/>
              <a:tailEnd/>
            </a:ln>
          </p:spPr>
          <p:txBody>
            <a:bodyPr wrap="none" anchor="ctr"/>
            <a:lstStyle/>
            <a:p>
              <a:endParaRPr lang="zh-CN" altLang="en-US"/>
            </a:p>
          </p:txBody>
        </p:sp>
        <p:graphicFrame>
          <p:nvGraphicFramePr>
            <p:cNvPr id="15366" name="Object 4"/>
            <p:cNvGraphicFramePr>
              <a:graphicFrameLocks noChangeAspect="1"/>
            </p:cNvGraphicFramePr>
            <p:nvPr/>
          </p:nvGraphicFramePr>
          <p:xfrm>
            <a:off x="4564" y="821"/>
            <a:ext cx="202" cy="137"/>
          </p:xfrm>
          <a:graphic>
            <a:graphicData uri="http://schemas.openxmlformats.org/presentationml/2006/ole">
              <p:oleObj spid="_x0000_s148506" name="公式" r:id="rId7" imgW="228501" imgH="165028" progId="">
                <p:embed/>
              </p:oleObj>
            </a:graphicData>
          </a:graphic>
        </p:graphicFrame>
        <p:graphicFrame>
          <p:nvGraphicFramePr>
            <p:cNvPr id="15367" name="Object 5"/>
            <p:cNvGraphicFramePr>
              <a:graphicFrameLocks noChangeAspect="1"/>
            </p:cNvGraphicFramePr>
            <p:nvPr/>
          </p:nvGraphicFramePr>
          <p:xfrm>
            <a:off x="3902" y="821"/>
            <a:ext cx="203" cy="137"/>
          </p:xfrm>
          <a:graphic>
            <a:graphicData uri="http://schemas.openxmlformats.org/presentationml/2006/ole">
              <p:oleObj spid="_x0000_s148507" name="公式" r:id="rId8" imgW="228501" imgH="165028" progId="">
                <p:embed/>
              </p:oleObj>
            </a:graphicData>
          </a:graphic>
        </p:graphicFrame>
        <p:graphicFrame>
          <p:nvGraphicFramePr>
            <p:cNvPr id="15368" name="Object 6"/>
            <p:cNvGraphicFramePr>
              <a:graphicFrameLocks noChangeAspect="1"/>
            </p:cNvGraphicFramePr>
            <p:nvPr/>
          </p:nvGraphicFramePr>
          <p:xfrm>
            <a:off x="4155" y="748"/>
            <a:ext cx="285" cy="324"/>
          </p:xfrm>
          <a:graphic>
            <a:graphicData uri="http://schemas.openxmlformats.org/presentationml/2006/ole">
              <p:oleObj spid="_x0000_s148508" name="Equation" r:id="rId9" imgW="304668" imgH="368140" progId="">
                <p:embed/>
              </p:oleObj>
            </a:graphicData>
          </a:graphic>
        </p:graphicFrame>
        <p:graphicFrame>
          <p:nvGraphicFramePr>
            <p:cNvPr id="15369" name="Object 7"/>
            <p:cNvGraphicFramePr>
              <a:graphicFrameLocks noChangeAspect="1"/>
            </p:cNvGraphicFramePr>
            <p:nvPr/>
          </p:nvGraphicFramePr>
          <p:xfrm>
            <a:off x="4712" y="1872"/>
            <a:ext cx="156" cy="159"/>
          </p:xfrm>
          <a:graphic>
            <a:graphicData uri="http://schemas.openxmlformats.org/presentationml/2006/ole">
              <p:oleObj spid="_x0000_s148509" name="公式" r:id="rId10" imgW="177646" imgH="190335" progId="">
                <p:embed/>
              </p:oleObj>
            </a:graphicData>
          </a:graphic>
        </p:graphicFrame>
        <p:sp>
          <p:nvSpPr>
            <p:cNvPr id="15381" name="Line 32"/>
            <p:cNvSpPr>
              <a:spLocks noChangeShapeType="1"/>
            </p:cNvSpPr>
            <p:nvPr/>
          </p:nvSpPr>
          <p:spPr bwMode="auto">
            <a:xfrm>
              <a:off x="4112" y="1832"/>
              <a:ext cx="680" cy="0"/>
            </a:xfrm>
            <a:prstGeom prst="line">
              <a:avLst/>
            </a:prstGeom>
            <a:noFill/>
            <a:ln w="28575">
              <a:solidFill>
                <a:srgbClr val="FF0000"/>
              </a:solidFill>
              <a:round/>
              <a:headEnd/>
              <a:tailEnd/>
            </a:ln>
          </p:spPr>
          <p:txBody>
            <a:bodyPr wrap="none" anchor="ctr"/>
            <a:lstStyle/>
            <a:p>
              <a:endParaRPr lang="zh-CN" altLang="en-US"/>
            </a:p>
          </p:txBody>
        </p:sp>
        <p:graphicFrame>
          <p:nvGraphicFramePr>
            <p:cNvPr id="15370" name="Object 8"/>
            <p:cNvGraphicFramePr>
              <a:graphicFrameLocks noChangeAspect="1"/>
            </p:cNvGraphicFramePr>
            <p:nvPr/>
          </p:nvGraphicFramePr>
          <p:xfrm>
            <a:off x="4952" y="1872"/>
            <a:ext cx="187" cy="200"/>
          </p:xfrm>
          <a:graphic>
            <a:graphicData uri="http://schemas.openxmlformats.org/presentationml/2006/ole">
              <p:oleObj spid="_x0000_s148510" name="Equation" r:id="rId11" imgW="177646" imgH="190335" progId="">
                <p:embed/>
              </p:oleObj>
            </a:graphicData>
          </a:graphic>
        </p:graphicFrame>
        <p:graphicFrame>
          <p:nvGraphicFramePr>
            <p:cNvPr id="15371" name="Object 9"/>
            <p:cNvGraphicFramePr>
              <a:graphicFrameLocks noChangeAspect="1"/>
            </p:cNvGraphicFramePr>
            <p:nvPr/>
          </p:nvGraphicFramePr>
          <p:xfrm>
            <a:off x="4072" y="1872"/>
            <a:ext cx="148" cy="170"/>
          </p:xfrm>
          <a:graphic>
            <a:graphicData uri="http://schemas.openxmlformats.org/presentationml/2006/ole">
              <p:oleObj spid="_x0000_s148511" name="Equation" r:id="rId12" imgW="164957" imgH="190335" progId="">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6080"/>
                                        </p:tgtEl>
                                        <p:attrNameLst>
                                          <p:attrName>style.visibility</p:attrName>
                                        </p:attrNameLst>
                                      </p:cBhvr>
                                      <p:to>
                                        <p:strVal val="visible"/>
                                      </p:to>
                                    </p:set>
                                    <p:animEffect transition="in" filter="blinds(vertical)">
                                      <p:cBhvr>
                                        <p:cTn id="7" dur="500"/>
                                        <p:tgtEl>
                                          <p:spTgt spid="460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blinds(horizontal)">
                                      <p:cBhvr>
                                        <p:cTn id="12" dur="500"/>
                                        <p:tgtEl>
                                          <p:spTgt spid="348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6082"/>
                                        </p:tgtEl>
                                        <p:attrNameLst>
                                          <p:attrName>style.visibility</p:attrName>
                                        </p:attrNameLst>
                                      </p:cBhvr>
                                      <p:to>
                                        <p:strVal val="visible"/>
                                      </p:to>
                                    </p:set>
                                    <p:animEffect transition="in" filter="blinds(vertical)">
                                      <p:cBhvr>
                                        <p:cTn id="17" dur="500"/>
                                        <p:tgtEl>
                                          <p:spTgt spid="460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3"/>
                                        </p:tgtEl>
                                        <p:attrNameLst>
                                          <p:attrName>style.visibility</p:attrName>
                                        </p:attrNameLst>
                                      </p:cBhvr>
                                      <p:to>
                                        <p:strVal val="visible"/>
                                      </p:to>
                                    </p:set>
                                    <p:animEffect transition="in" filter="blinds(horizontal)">
                                      <p:cBhvr>
                                        <p:cTn id="22"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8" name="灯片编号占位符 1"/>
          <p:cNvSpPr>
            <a:spLocks noGrp="1"/>
          </p:cNvSpPr>
          <p:nvPr>
            <p:ph type="sldNum" sz="quarter" idx="10"/>
          </p:nvPr>
        </p:nvSpPr>
        <p:spPr>
          <a:noFill/>
        </p:spPr>
        <p:txBody>
          <a:bodyPr/>
          <a:lstStyle/>
          <a:p>
            <a:fld id="{CFEDE12F-AE81-480E-8403-3C4B154A2D39}" type="slidenum">
              <a:rPr lang="en-US" altLang="zh-CN"/>
              <a:pPr/>
              <a:t>126</a:t>
            </a:fld>
            <a:endParaRPr lang="en-US" altLang="zh-CN"/>
          </a:p>
        </p:txBody>
      </p:sp>
      <p:graphicFrame>
        <p:nvGraphicFramePr>
          <p:cNvPr id="47104" name="Object 0"/>
          <p:cNvGraphicFramePr>
            <a:graphicFrameLocks noChangeAspect="1"/>
          </p:cNvGraphicFramePr>
          <p:nvPr/>
        </p:nvGraphicFramePr>
        <p:xfrm>
          <a:off x="838200" y="2971800"/>
          <a:ext cx="4419600" cy="638175"/>
        </p:xfrm>
        <a:graphic>
          <a:graphicData uri="http://schemas.openxmlformats.org/presentationml/2006/ole">
            <p:oleObj spid="_x0000_s149530" name="Equation" r:id="rId3" imgW="1346200" imgH="203200" progId="Equation.3">
              <p:embed/>
            </p:oleObj>
          </a:graphicData>
        </a:graphic>
      </p:graphicFrame>
      <p:grpSp>
        <p:nvGrpSpPr>
          <p:cNvPr id="2" name="Group 6"/>
          <p:cNvGrpSpPr>
            <a:grpSpLocks/>
          </p:cNvGrpSpPr>
          <p:nvPr/>
        </p:nvGrpSpPr>
        <p:grpSpPr bwMode="auto">
          <a:xfrm>
            <a:off x="990600" y="4953000"/>
            <a:ext cx="5029200" cy="1143000"/>
            <a:chOff x="576" y="1825"/>
            <a:chExt cx="2832" cy="716"/>
          </a:xfrm>
        </p:grpSpPr>
        <p:graphicFrame>
          <p:nvGraphicFramePr>
            <p:cNvPr id="16396" name="Object 10"/>
            <p:cNvGraphicFramePr>
              <a:graphicFrameLocks noChangeAspect="1"/>
            </p:cNvGraphicFramePr>
            <p:nvPr/>
          </p:nvGraphicFramePr>
          <p:xfrm>
            <a:off x="576" y="1843"/>
            <a:ext cx="1152" cy="698"/>
          </p:xfrm>
          <a:graphic>
            <a:graphicData uri="http://schemas.openxmlformats.org/presentationml/2006/ole">
              <p:oleObj spid="_x0000_s149531" name="Equation" r:id="rId4" imgW="1422400" imgH="736600" progId="Equation.3">
                <p:embed/>
              </p:oleObj>
            </a:graphicData>
          </a:graphic>
        </p:graphicFrame>
        <p:graphicFrame>
          <p:nvGraphicFramePr>
            <p:cNvPr id="16397" name="Object 11"/>
            <p:cNvGraphicFramePr>
              <a:graphicFrameLocks noChangeAspect="1"/>
            </p:cNvGraphicFramePr>
            <p:nvPr/>
          </p:nvGraphicFramePr>
          <p:xfrm>
            <a:off x="2208" y="1825"/>
            <a:ext cx="1200" cy="648"/>
          </p:xfrm>
          <a:graphic>
            <a:graphicData uri="http://schemas.openxmlformats.org/presentationml/2006/ole">
              <p:oleObj spid="_x0000_s149532" name="Equation" r:id="rId5" imgW="1346200" imgH="698500" progId="Equation.3">
                <p:embed/>
              </p:oleObj>
            </a:graphicData>
          </a:graphic>
        </p:graphicFrame>
      </p:grpSp>
      <p:graphicFrame>
        <p:nvGraphicFramePr>
          <p:cNvPr id="47105" name="Object 1"/>
          <p:cNvGraphicFramePr>
            <a:graphicFrameLocks noChangeAspect="1"/>
          </p:cNvGraphicFramePr>
          <p:nvPr/>
        </p:nvGraphicFramePr>
        <p:xfrm>
          <a:off x="914400" y="3733800"/>
          <a:ext cx="3200400" cy="1062038"/>
        </p:xfrm>
        <a:graphic>
          <a:graphicData uri="http://schemas.openxmlformats.org/presentationml/2006/ole">
            <p:oleObj spid="_x0000_s149533" name="Equation" r:id="rId6" imgW="1193800" imgH="368300" progId="Equation.3">
              <p:embed/>
            </p:oleObj>
          </a:graphicData>
        </a:graphic>
      </p:graphicFrame>
      <p:sp>
        <p:nvSpPr>
          <p:cNvPr id="17419" name="Rectangle 11"/>
          <p:cNvSpPr>
            <a:spLocks noChangeArrowheads="1"/>
          </p:cNvSpPr>
          <p:nvPr/>
        </p:nvSpPr>
        <p:spPr bwMode="auto">
          <a:xfrm>
            <a:off x="4572000" y="3932238"/>
            <a:ext cx="1447800" cy="579437"/>
          </a:xfrm>
          <a:prstGeom prst="rect">
            <a:avLst/>
          </a:prstGeom>
          <a:noFill/>
          <a:ln w="9525">
            <a:noFill/>
            <a:miter lim="800000"/>
            <a:headEnd/>
            <a:tailEnd/>
          </a:ln>
        </p:spPr>
        <p:txBody>
          <a:bodyPr>
            <a:spAutoFit/>
          </a:bodyPr>
          <a:lstStyle/>
          <a:p>
            <a:pPr algn="ctr">
              <a:spcBef>
                <a:spcPct val="50000"/>
              </a:spcBef>
            </a:pPr>
            <a:r>
              <a:rPr lang="zh-CN" altLang="en-US" sz="3200" b="1">
                <a:solidFill>
                  <a:srgbClr val="CC0000"/>
                </a:solidFill>
                <a:latin typeface="Times New Roman" pitchFamily="18" charset="0"/>
              </a:rPr>
              <a:t>量子数</a:t>
            </a:r>
          </a:p>
        </p:txBody>
      </p:sp>
      <p:graphicFrame>
        <p:nvGraphicFramePr>
          <p:cNvPr id="16388" name="Object 2"/>
          <p:cNvGraphicFramePr>
            <a:graphicFrameLocks noChangeAspect="1"/>
          </p:cNvGraphicFramePr>
          <p:nvPr/>
        </p:nvGraphicFramePr>
        <p:xfrm>
          <a:off x="838200" y="1295400"/>
          <a:ext cx="4213225" cy="533400"/>
        </p:xfrm>
        <a:graphic>
          <a:graphicData uri="http://schemas.openxmlformats.org/presentationml/2006/ole">
            <p:oleObj spid="_x0000_s149534" name="Equation" r:id="rId7" imgW="2438400" imgH="304800" progId="">
              <p:embed/>
            </p:oleObj>
          </a:graphicData>
        </a:graphic>
      </p:graphicFrame>
      <p:graphicFrame>
        <p:nvGraphicFramePr>
          <p:cNvPr id="47107" name="Object 3"/>
          <p:cNvGraphicFramePr>
            <a:graphicFrameLocks noChangeAspect="1"/>
          </p:cNvGraphicFramePr>
          <p:nvPr/>
        </p:nvGraphicFramePr>
        <p:xfrm>
          <a:off x="838200" y="2133600"/>
          <a:ext cx="2133600" cy="458788"/>
        </p:xfrm>
        <a:graphic>
          <a:graphicData uri="http://schemas.openxmlformats.org/presentationml/2006/ole">
            <p:oleObj spid="_x0000_s149535" name="公式" r:id="rId8" imgW="1193800" imgH="254000" progId="">
              <p:embed/>
            </p:oleObj>
          </a:graphicData>
        </a:graphic>
      </p:graphicFrame>
      <p:grpSp>
        <p:nvGrpSpPr>
          <p:cNvPr id="3" name="Group 44"/>
          <p:cNvGrpSpPr>
            <a:grpSpLocks/>
          </p:cNvGrpSpPr>
          <p:nvPr/>
        </p:nvGrpSpPr>
        <p:grpSpPr bwMode="auto">
          <a:xfrm>
            <a:off x="6019800" y="1066800"/>
            <a:ext cx="2286000" cy="2286000"/>
            <a:chOff x="3792" y="672"/>
            <a:chExt cx="1440" cy="1440"/>
          </a:xfrm>
        </p:grpSpPr>
        <p:sp>
          <p:nvSpPr>
            <p:cNvPr id="16402" name="Rectangle 45"/>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6403" name="Line 46"/>
            <p:cNvSpPr>
              <a:spLocks noChangeShapeType="1"/>
            </p:cNvSpPr>
            <p:nvPr/>
          </p:nvSpPr>
          <p:spPr bwMode="auto">
            <a:xfrm>
              <a:off x="3872" y="1826"/>
              <a:ext cx="1320" cy="6"/>
            </a:xfrm>
            <a:prstGeom prst="line">
              <a:avLst/>
            </a:prstGeom>
            <a:noFill/>
            <a:ln w="19050">
              <a:solidFill>
                <a:schemeClr val="tx1"/>
              </a:solidFill>
              <a:round/>
              <a:headEnd/>
              <a:tailEnd type="triangle" w="sm" len="lg"/>
            </a:ln>
          </p:spPr>
          <p:txBody>
            <a:bodyPr wrap="none" anchor="ctr"/>
            <a:lstStyle/>
            <a:p>
              <a:endParaRPr lang="zh-CN" altLang="en-US"/>
            </a:p>
          </p:txBody>
        </p:sp>
        <p:sp>
          <p:nvSpPr>
            <p:cNvPr id="16404" name="Line 47"/>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6405" name="Line 48"/>
            <p:cNvSpPr>
              <a:spLocks noChangeShapeType="1"/>
            </p:cNvSpPr>
            <p:nvPr/>
          </p:nvSpPr>
          <p:spPr bwMode="auto">
            <a:xfrm flipV="1">
              <a:off x="4123" y="1168"/>
              <a:ext cx="0" cy="658"/>
            </a:xfrm>
            <a:prstGeom prst="line">
              <a:avLst/>
            </a:prstGeom>
            <a:noFill/>
            <a:ln w="19050">
              <a:solidFill>
                <a:schemeClr val="tx1"/>
              </a:solidFill>
              <a:round/>
              <a:headEnd/>
              <a:tailEnd/>
            </a:ln>
          </p:spPr>
          <p:txBody>
            <a:bodyPr wrap="none" anchor="ctr"/>
            <a:lstStyle/>
            <a:p>
              <a:endParaRPr lang="zh-CN" altLang="en-US"/>
            </a:p>
          </p:txBody>
        </p:sp>
        <p:sp>
          <p:nvSpPr>
            <p:cNvPr id="16406" name="Line 49"/>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6407" name="Line 50"/>
            <p:cNvSpPr>
              <a:spLocks noChangeShapeType="1"/>
            </p:cNvSpPr>
            <p:nvPr/>
          </p:nvSpPr>
          <p:spPr bwMode="auto">
            <a:xfrm flipV="1">
              <a:off x="4785" y="1168"/>
              <a:ext cx="0" cy="658"/>
            </a:xfrm>
            <a:prstGeom prst="line">
              <a:avLst/>
            </a:prstGeom>
            <a:noFill/>
            <a:ln w="19050">
              <a:solidFill>
                <a:schemeClr val="tx1"/>
              </a:solidFill>
              <a:round/>
              <a:headEnd/>
              <a:tailEnd/>
            </a:ln>
          </p:spPr>
          <p:txBody>
            <a:bodyPr wrap="none" anchor="ctr"/>
            <a:lstStyle/>
            <a:p>
              <a:endParaRPr lang="zh-CN" altLang="en-US"/>
            </a:p>
          </p:txBody>
        </p:sp>
        <p:graphicFrame>
          <p:nvGraphicFramePr>
            <p:cNvPr id="16390" name="Object 4"/>
            <p:cNvGraphicFramePr>
              <a:graphicFrameLocks noChangeAspect="1"/>
            </p:cNvGraphicFramePr>
            <p:nvPr/>
          </p:nvGraphicFramePr>
          <p:xfrm>
            <a:off x="4564" y="821"/>
            <a:ext cx="202" cy="137"/>
          </p:xfrm>
          <a:graphic>
            <a:graphicData uri="http://schemas.openxmlformats.org/presentationml/2006/ole">
              <p:oleObj spid="_x0000_s149536" name="公式" r:id="rId9" imgW="228501" imgH="165028" progId="">
                <p:embed/>
              </p:oleObj>
            </a:graphicData>
          </a:graphic>
        </p:graphicFrame>
        <p:graphicFrame>
          <p:nvGraphicFramePr>
            <p:cNvPr id="16391" name="Object 5"/>
            <p:cNvGraphicFramePr>
              <a:graphicFrameLocks noChangeAspect="1"/>
            </p:cNvGraphicFramePr>
            <p:nvPr/>
          </p:nvGraphicFramePr>
          <p:xfrm>
            <a:off x="3902" y="821"/>
            <a:ext cx="203" cy="137"/>
          </p:xfrm>
          <a:graphic>
            <a:graphicData uri="http://schemas.openxmlformats.org/presentationml/2006/ole">
              <p:oleObj spid="_x0000_s149537" name="公式" r:id="rId10" imgW="228501" imgH="165028" progId="">
                <p:embed/>
              </p:oleObj>
            </a:graphicData>
          </a:graphic>
        </p:graphicFrame>
        <p:graphicFrame>
          <p:nvGraphicFramePr>
            <p:cNvPr id="16392" name="Object 6"/>
            <p:cNvGraphicFramePr>
              <a:graphicFrameLocks noChangeAspect="1"/>
            </p:cNvGraphicFramePr>
            <p:nvPr/>
          </p:nvGraphicFramePr>
          <p:xfrm>
            <a:off x="4155" y="748"/>
            <a:ext cx="285" cy="324"/>
          </p:xfrm>
          <a:graphic>
            <a:graphicData uri="http://schemas.openxmlformats.org/presentationml/2006/ole">
              <p:oleObj spid="_x0000_s149538" name="Equation" r:id="rId11" imgW="304668" imgH="368140" progId="">
                <p:embed/>
              </p:oleObj>
            </a:graphicData>
          </a:graphic>
        </p:graphicFrame>
        <p:graphicFrame>
          <p:nvGraphicFramePr>
            <p:cNvPr id="16393" name="Object 7"/>
            <p:cNvGraphicFramePr>
              <a:graphicFrameLocks noChangeAspect="1"/>
            </p:cNvGraphicFramePr>
            <p:nvPr/>
          </p:nvGraphicFramePr>
          <p:xfrm>
            <a:off x="4712" y="1872"/>
            <a:ext cx="156" cy="159"/>
          </p:xfrm>
          <a:graphic>
            <a:graphicData uri="http://schemas.openxmlformats.org/presentationml/2006/ole">
              <p:oleObj spid="_x0000_s149539" name="公式" r:id="rId12" imgW="177646" imgH="190335" progId="">
                <p:embed/>
              </p:oleObj>
            </a:graphicData>
          </a:graphic>
        </p:graphicFrame>
        <p:sp>
          <p:nvSpPr>
            <p:cNvPr id="16408" name="Line 55"/>
            <p:cNvSpPr>
              <a:spLocks noChangeShapeType="1"/>
            </p:cNvSpPr>
            <p:nvPr/>
          </p:nvSpPr>
          <p:spPr bwMode="auto">
            <a:xfrm>
              <a:off x="4112" y="1832"/>
              <a:ext cx="680" cy="0"/>
            </a:xfrm>
            <a:prstGeom prst="line">
              <a:avLst/>
            </a:prstGeom>
            <a:noFill/>
            <a:ln w="28575">
              <a:solidFill>
                <a:srgbClr val="FF0000"/>
              </a:solidFill>
              <a:round/>
              <a:headEnd/>
              <a:tailEnd/>
            </a:ln>
          </p:spPr>
          <p:txBody>
            <a:bodyPr wrap="none" anchor="ctr"/>
            <a:lstStyle/>
            <a:p>
              <a:endParaRPr lang="zh-CN" altLang="en-US"/>
            </a:p>
          </p:txBody>
        </p:sp>
        <p:graphicFrame>
          <p:nvGraphicFramePr>
            <p:cNvPr id="16394" name="Object 8"/>
            <p:cNvGraphicFramePr>
              <a:graphicFrameLocks noChangeAspect="1"/>
            </p:cNvGraphicFramePr>
            <p:nvPr/>
          </p:nvGraphicFramePr>
          <p:xfrm>
            <a:off x="4952" y="1872"/>
            <a:ext cx="187" cy="200"/>
          </p:xfrm>
          <a:graphic>
            <a:graphicData uri="http://schemas.openxmlformats.org/presentationml/2006/ole">
              <p:oleObj spid="_x0000_s149540" name="Equation" r:id="rId13" imgW="177646" imgH="190335" progId="">
                <p:embed/>
              </p:oleObj>
            </a:graphicData>
          </a:graphic>
        </p:graphicFrame>
        <p:graphicFrame>
          <p:nvGraphicFramePr>
            <p:cNvPr id="16395" name="Object 9"/>
            <p:cNvGraphicFramePr>
              <a:graphicFrameLocks noChangeAspect="1"/>
            </p:cNvGraphicFramePr>
            <p:nvPr/>
          </p:nvGraphicFramePr>
          <p:xfrm>
            <a:off x="4072" y="1872"/>
            <a:ext cx="148" cy="170"/>
          </p:xfrm>
          <a:graphic>
            <a:graphicData uri="http://schemas.openxmlformats.org/presentationml/2006/ole">
              <p:oleObj spid="_x0000_s149541" name="Equation" r:id="rId14" imgW="164957" imgH="190335" progId="">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blinds(horizontal)">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4"/>
                                        </p:tgtEl>
                                        <p:attrNameLst>
                                          <p:attrName>style.visibility</p:attrName>
                                        </p:attrNameLst>
                                      </p:cBhvr>
                                      <p:to>
                                        <p:strVal val="visible"/>
                                      </p:to>
                                    </p:set>
                                    <p:animEffect transition="in" filter="blinds(horizontal)">
                                      <p:cBhvr>
                                        <p:cTn id="12" dur="500"/>
                                        <p:tgtEl>
                                          <p:spTgt spid="471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05"/>
                                        </p:tgtEl>
                                        <p:attrNameLst>
                                          <p:attrName>style.visibility</p:attrName>
                                        </p:attrNameLst>
                                      </p:cBhvr>
                                      <p:to>
                                        <p:strVal val="visible"/>
                                      </p:to>
                                    </p:set>
                                    <p:animEffect transition="in" filter="blinds(horizontal)">
                                      <p:cBhvr>
                                        <p:cTn id="17" dur="500"/>
                                        <p:tgtEl>
                                          <p:spTgt spid="471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9"/>
                                        </p:tgtEl>
                                        <p:attrNameLst>
                                          <p:attrName>style.visibility</p:attrName>
                                        </p:attrNameLst>
                                      </p:cBhvr>
                                      <p:to>
                                        <p:strVal val="visible"/>
                                      </p:to>
                                    </p:set>
                                    <p:animEffect transition="in" filter="blinds(horizontal)">
                                      <p:cBhvr>
                                        <p:cTn id="22" dur="500"/>
                                        <p:tgtEl>
                                          <p:spTgt spid="174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2" name="灯片编号占位符 1"/>
          <p:cNvSpPr>
            <a:spLocks noGrp="1"/>
          </p:cNvSpPr>
          <p:nvPr>
            <p:ph type="sldNum" sz="quarter" idx="10"/>
          </p:nvPr>
        </p:nvSpPr>
        <p:spPr>
          <a:noFill/>
        </p:spPr>
        <p:txBody>
          <a:bodyPr/>
          <a:lstStyle/>
          <a:p>
            <a:fld id="{0D35D86B-E19D-4D02-8C35-8A206F9563DC}" type="slidenum">
              <a:rPr lang="en-US" altLang="zh-CN"/>
              <a:pPr/>
              <a:t>127</a:t>
            </a:fld>
            <a:endParaRPr lang="en-US" altLang="zh-CN"/>
          </a:p>
        </p:txBody>
      </p:sp>
      <p:graphicFrame>
        <p:nvGraphicFramePr>
          <p:cNvPr id="17410" name="Object 0"/>
          <p:cNvGraphicFramePr>
            <a:graphicFrameLocks noChangeAspect="1"/>
          </p:cNvGraphicFramePr>
          <p:nvPr/>
        </p:nvGraphicFramePr>
        <p:xfrm>
          <a:off x="1219200" y="1150938"/>
          <a:ext cx="2819400" cy="525462"/>
        </p:xfrm>
        <a:graphic>
          <a:graphicData uri="http://schemas.openxmlformats.org/presentationml/2006/ole">
            <p:oleObj spid="_x0000_s150554" name="公式" r:id="rId3" imgW="1536033" imgH="304668" progId="Equation.3">
              <p:embed/>
            </p:oleObj>
          </a:graphicData>
        </a:graphic>
      </p:graphicFrame>
      <p:graphicFrame>
        <p:nvGraphicFramePr>
          <p:cNvPr id="48129" name="Object 1"/>
          <p:cNvGraphicFramePr>
            <a:graphicFrameLocks noChangeAspect="1"/>
          </p:cNvGraphicFramePr>
          <p:nvPr/>
        </p:nvGraphicFramePr>
        <p:xfrm>
          <a:off x="1219200" y="2895600"/>
          <a:ext cx="3505200" cy="1054100"/>
        </p:xfrm>
        <a:graphic>
          <a:graphicData uri="http://schemas.openxmlformats.org/presentationml/2006/ole">
            <p:oleObj spid="_x0000_s150555" name="Equation" r:id="rId4" imgW="1790700" imgH="609600" progId="Equation.3">
              <p:embed/>
            </p:oleObj>
          </a:graphicData>
        </a:graphic>
      </p:graphicFrame>
      <p:graphicFrame>
        <p:nvGraphicFramePr>
          <p:cNvPr id="48130" name="Object 2"/>
          <p:cNvGraphicFramePr>
            <a:graphicFrameLocks noChangeAspect="1"/>
          </p:cNvGraphicFramePr>
          <p:nvPr/>
        </p:nvGraphicFramePr>
        <p:xfrm>
          <a:off x="1219200" y="1828800"/>
          <a:ext cx="3124200" cy="1038225"/>
        </p:xfrm>
        <a:graphic>
          <a:graphicData uri="http://schemas.openxmlformats.org/presentationml/2006/ole">
            <p:oleObj spid="_x0000_s150556" name="Equation" r:id="rId5" imgW="1193800" imgH="368300" progId="Equation.3">
              <p:embed/>
            </p:oleObj>
          </a:graphicData>
        </a:graphic>
      </p:graphicFrame>
      <p:grpSp>
        <p:nvGrpSpPr>
          <p:cNvPr id="2" name="Group 32"/>
          <p:cNvGrpSpPr>
            <a:grpSpLocks/>
          </p:cNvGrpSpPr>
          <p:nvPr/>
        </p:nvGrpSpPr>
        <p:grpSpPr bwMode="auto">
          <a:xfrm>
            <a:off x="1066800" y="4114800"/>
            <a:ext cx="6934200" cy="850900"/>
            <a:chOff x="672" y="2736"/>
            <a:chExt cx="4368" cy="536"/>
          </a:xfrm>
        </p:grpSpPr>
        <p:sp>
          <p:nvSpPr>
            <p:cNvPr id="17432" name="Text Box 28"/>
            <p:cNvSpPr txBox="1">
              <a:spLocks noChangeArrowheads="1"/>
            </p:cNvSpPr>
            <p:nvPr/>
          </p:nvSpPr>
          <p:spPr bwMode="auto">
            <a:xfrm>
              <a:off x="672" y="2832"/>
              <a:ext cx="2640" cy="365"/>
            </a:xfrm>
            <a:prstGeom prst="rect">
              <a:avLst/>
            </a:prstGeom>
            <a:noFill/>
            <a:ln w="9525">
              <a:noFill/>
              <a:miter lim="800000"/>
              <a:headEnd/>
              <a:tailEnd/>
            </a:ln>
          </p:spPr>
          <p:txBody>
            <a:bodyPr>
              <a:spAutoFit/>
            </a:bodyPr>
            <a:lstStyle/>
            <a:p>
              <a:pPr>
                <a:spcBef>
                  <a:spcPct val="50000"/>
                </a:spcBef>
              </a:pPr>
              <a:r>
                <a:rPr lang="en-US" altLang="zh-CN" sz="2800" b="1">
                  <a:solidFill>
                    <a:srgbClr val="CC0000"/>
                  </a:solidFill>
                  <a:latin typeface="Times New Roman" pitchFamily="18" charset="0"/>
                </a:rPr>
                <a:t> </a:t>
              </a:r>
              <a:r>
                <a:rPr lang="zh-CN" altLang="en-US" sz="3200" b="1">
                  <a:solidFill>
                    <a:srgbClr val="CC0000"/>
                  </a:solidFill>
                  <a:latin typeface="Times New Roman" pitchFamily="18" charset="0"/>
                </a:rPr>
                <a:t>归一化</a:t>
              </a:r>
              <a:r>
                <a:rPr lang="zh-CN" altLang="en-US" sz="3200" b="1">
                  <a:latin typeface="Times New Roman" pitchFamily="18" charset="0"/>
                </a:rPr>
                <a:t>条件</a:t>
              </a:r>
            </a:p>
          </p:txBody>
        </p:sp>
        <p:graphicFrame>
          <p:nvGraphicFramePr>
            <p:cNvPr id="17421" name="Object 11"/>
            <p:cNvGraphicFramePr>
              <a:graphicFrameLocks noChangeAspect="1"/>
            </p:cNvGraphicFramePr>
            <p:nvPr/>
          </p:nvGraphicFramePr>
          <p:xfrm>
            <a:off x="2448" y="2736"/>
            <a:ext cx="2592" cy="536"/>
          </p:xfrm>
          <a:graphic>
            <a:graphicData uri="http://schemas.openxmlformats.org/presentationml/2006/ole">
              <p:oleObj spid="_x0000_s150557" name="Equation" r:id="rId6" imgW="2489200" imgH="508000" progId="Equation.3">
                <p:embed/>
              </p:oleObj>
            </a:graphicData>
          </a:graphic>
        </p:graphicFrame>
      </p:grpSp>
      <p:graphicFrame>
        <p:nvGraphicFramePr>
          <p:cNvPr id="48131" name="Object 3"/>
          <p:cNvGraphicFramePr>
            <a:graphicFrameLocks noChangeAspect="1"/>
          </p:cNvGraphicFramePr>
          <p:nvPr/>
        </p:nvGraphicFramePr>
        <p:xfrm>
          <a:off x="1230313" y="5202238"/>
          <a:ext cx="3494087" cy="969962"/>
        </p:xfrm>
        <a:graphic>
          <a:graphicData uri="http://schemas.openxmlformats.org/presentationml/2006/ole">
            <p:oleObj spid="_x0000_s150558" name="Equation" r:id="rId7" imgW="2082800" imgH="609600" progId="Equation.3">
              <p:embed/>
            </p:oleObj>
          </a:graphicData>
        </a:graphic>
      </p:graphicFrame>
      <p:graphicFrame>
        <p:nvGraphicFramePr>
          <p:cNvPr id="48132" name="Object 4"/>
          <p:cNvGraphicFramePr>
            <a:graphicFrameLocks noChangeAspect="1"/>
          </p:cNvGraphicFramePr>
          <p:nvPr/>
        </p:nvGraphicFramePr>
        <p:xfrm>
          <a:off x="5867400" y="5181600"/>
          <a:ext cx="1219200" cy="985838"/>
        </p:xfrm>
        <a:graphic>
          <a:graphicData uri="http://schemas.openxmlformats.org/presentationml/2006/ole">
            <p:oleObj spid="_x0000_s150559" name="Equation" r:id="rId8" imgW="812447" imgH="660113" progId="Equation.3">
              <p:embed/>
            </p:oleObj>
          </a:graphicData>
        </a:graphic>
      </p:graphicFrame>
      <p:grpSp>
        <p:nvGrpSpPr>
          <p:cNvPr id="3" name="Group 47"/>
          <p:cNvGrpSpPr>
            <a:grpSpLocks/>
          </p:cNvGrpSpPr>
          <p:nvPr/>
        </p:nvGrpSpPr>
        <p:grpSpPr bwMode="auto">
          <a:xfrm>
            <a:off x="6019800" y="1066800"/>
            <a:ext cx="2286000" cy="2286000"/>
            <a:chOff x="3792" y="672"/>
            <a:chExt cx="1440" cy="1440"/>
          </a:xfrm>
        </p:grpSpPr>
        <p:sp>
          <p:nvSpPr>
            <p:cNvPr id="17425" name="Rectangle 48"/>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7426" name="Line 49"/>
            <p:cNvSpPr>
              <a:spLocks noChangeShapeType="1"/>
            </p:cNvSpPr>
            <p:nvPr/>
          </p:nvSpPr>
          <p:spPr bwMode="auto">
            <a:xfrm>
              <a:off x="3872" y="1826"/>
              <a:ext cx="1320" cy="6"/>
            </a:xfrm>
            <a:prstGeom prst="line">
              <a:avLst/>
            </a:prstGeom>
            <a:noFill/>
            <a:ln w="19050">
              <a:solidFill>
                <a:schemeClr val="tx1"/>
              </a:solidFill>
              <a:round/>
              <a:headEnd/>
              <a:tailEnd type="triangle" w="sm" len="lg"/>
            </a:ln>
          </p:spPr>
          <p:txBody>
            <a:bodyPr wrap="none" anchor="ctr"/>
            <a:lstStyle/>
            <a:p>
              <a:endParaRPr lang="zh-CN" altLang="en-US"/>
            </a:p>
          </p:txBody>
        </p:sp>
        <p:sp>
          <p:nvSpPr>
            <p:cNvPr id="17427" name="Line 50"/>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7428" name="Line 51"/>
            <p:cNvSpPr>
              <a:spLocks noChangeShapeType="1"/>
            </p:cNvSpPr>
            <p:nvPr/>
          </p:nvSpPr>
          <p:spPr bwMode="auto">
            <a:xfrm flipV="1">
              <a:off x="4123" y="1168"/>
              <a:ext cx="0" cy="658"/>
            </a:xfrm>
            <a:prstGeom prst="line">
              <a:avLst/>
            </a:prstGeom>
            <a:noFill/>
            <a:ln w="19050">
              <a:solidFill>
                <a:schemeClr val="tx1"/>
              </a:solidFill>
              <a:round/>
              <a:headEnd/>
              <a:tailEnd/>
            </a:ln>
          </p:spPr>
          <p:txBody>
            <a:bodyPr wrap="none" anchor="ctr"/>
            <a:lstStyle/>
            <a:p>
              <a:endParaRPr lang="zh-CN" altLang="en-US"/>
            </a:p>
          </p:txBody>
        </p:sp>
        <p:sp>
          <p:nvSpPr>
            <p:cNvPr id="17429" name="Line 52"/>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7430" name="Line 53"/>
            <p:cNvSpPr>
              <a:spLocks noChangeShapeType="1"/>
            </p:cNvSpPr>
            <p:nvPr/>
          </p:nvSpPr>
          <p:spPr bwMode="auto">
            <a:xfrm flipV="1">
              <a:off x="4785" y="1168"/>
              <a:ext cx="0" cy="658"/>
            </a:xfrm>
            <a:prstGeom prst="line">
              <a:avLst/>
            </a:prstGeom>
            <a:noFill/>
            <a:ln w="19050">
              <a:solidFill>
                <a:schemeClr val="tx1"/>
              </a:solidFill>
              <a:round/>
              <a:headEnd/>
              <a:tailEnd/>
            </a:ln>
          </p:spPr>
          <p:txBody>
            <a:bodyPr wrap="none" anchor="ctr"/>
            <a:lstStyle/>
            <a:p>
              <a:endParaRPr lang="zh-CN" altLang="en-US"/>
            </a:p>
          </p:txBody>
        </p:sp>
        <p:graphicFrame>
          <p:nvGraphicFramePr>
            <p:cNvPr id="17415" name="Object 5"/>
            <p:cNvGraphicFramePr>
              <a:graphicFrameLocks noChangeAspect="1"/>
            </p:cNvGraphicFramePr>
            <p:nvPr/>
          </p:nvGraphicFramePr>
          <p:xfrm>
            <a:off x="4564" y="821"/>
            <a:ext cx="202" cy="137"/>
          </p:xfrm>
          <a:graphic>
            <a:graphicData uri="http://schemas.openxmlformats.org/presentationml/2006/ole">
              <p:oleObj spid="_x0000_s150560" name="公式" r:id="rId9" imgW="228501" imgH="165028" progId="">
                <p:embed/>
              </p:oleObj>
            </a:graphicData>
          </a:graphic>
        </p:graphicFrame>
        <p:graphicFrame>
          <p:nvGraphicFramePr>
            <p:cNvPr id="17416" name="Object 6"/>
            <p:cNvGraphicFramePr>
              <a:graphicFrameLocks noChangeAspect="1"/>
            </p:cNvGraphicFramePr>
            <p:nvPr/>
          </p:nvGraphicFramePr>
          <p:xfrm>
            <a:off x="3902" y="821"/>
            <a:ext cx="203" cy="137"/>
          </p:xfrm>
          <a:graphic>
            <a:graphicData uri="http://schemas.openxmlformats.org/presentationml/2006/ole">
              <p:oleObj spid="_x0000_s150561" name="公式" r:id="rId10" imgW="228501" imgH="165028" progId="">
                <p:embed/>
              </p:oleObj>
            </a:graphicData>
          </a:graphic>
        </p:graphicFrame>
        <p:graphicFrame>
          <p:nvGraphicFramePr>
            <p:cNvPr id="17417" name="Object 7"/>
            <p:cNvGraphicFramePr>
              <a:graphicFrameLocks noChangeAspect="1"/>
            </p:cNvGraphicFramePr>
            <p:nvPr/>
          </p:nvGraphicFramePr>
          <p:xfrm>
            <a:off x="4155" y="748"/>
            <a:ext cx="285" cy="324"/>
          </p:xfrm>
          <a:graphic>
            <a:graphicData uri="http://schemas.openxmlformats.org/presentationml/2006/ole">
              <p:oleObj spid="_x0000_s150562" name="Equation" r:id="rId11" imgW="304668" imgH="368140" progId="">
                <p:embed/>
              </p:oleObj>
            </a:graphicData>
          </a:graphic>
        </p:graphicFrame>
        <p:graphicFrame>
          <p:nvGraphicFramePr>
            <p:cNvPr id="17418" name="Object 8"/>
            <p:cNvGraphicFramePr>
              <a:graphicFrameLocks noChangeAspect="1"/>
            </p:cNvGraphicFramePr>
            <p:nvPr/>
          </p:nvGraphicFramePr>
          <p:xfrm>
            <a:off x="4712" y="1872"/>
            <a:ext cx="156" cy="159"/>
          </p:xfrm>
          <a:graphic>
            <a:graphicData uri="http://schemas.openxmlformats.org/presentationml/2006/ole">
              <p:oleObj spid="_x0000_s150563" name="公式" r:id="rId12" imgW="177646" imgH="190335" progId="">
                <p:embed/>
              </p:oleObj>
            </a:graphicData>
          </a:graphic>
        </p:graphicFrame>
        <p:sp>
          <p:nvSpPr>
            <p:cNvPr id="17431" name="Line 58"/>
            <p:cNvSpPr>
              <a:spLocks noChangeShapeType="1"/>
            </p:cNvSpPr>
            <p:nvPr/>
          </p:nvSpPr>
          <p:spPr bwMode="auto">
            <a:xfrm>
              <a:off x="4112" y="1832"/>
              <a:ext cx="680" cy="0"/>
            </a:xfrm>
            <a:prstGeom prst="line">
              <a:avLst/>
            </a:prstGeom>
            <a:noFill/>
            <a:ln w="28575">
              <a:solidFill>
                <a:srgbClr val="FF0000"/>
              </a:solidFill>
              <a:round/>
              <a:headEnd/>
              <a:tailEnd/>
            </a:ln>
          </p:spPr>
          <p:txBody>
            <a:bodyPr wrap="none" anchor="ctr"/>
            <a:lstStyle/>
            <a:p>
              <a:endParaRPr lang="zh-CN" altLang="en-US"/>
            </a:p>
          </p:txBody>
        </p:sp>
        <p:graphicFrame>
          <p:nvGraphicFramePr>
            <p:cNvPr id="17419" name="Object 9"/>
            <p:cNvGraphicFramePr>
              <a:graphicFrameLocks noChangeAspect="1"/>
            </p:cNvGraphicFramePr>
            <p:nvPr/>
          </p:nvGraphicFramePr>
          <p:xfrm>
            <a:off x="4952" y="1872"/>
            <a:ext cx="187" cy="200"/>
          </p:xfrm>
          <a:graphic>
            <a:graphicData uri="http://schemas.openxmlformats.org/presentationml/2006/ole">
              <p:oleObj spid="_x0000_s150564" name="Equation" r:id="rId13" imgW="177646" imgH="190335" progId="">
                <p:embed/>
              </p:oleObj>
            </a:graphicData>
          </a:graphic>
        </p:graphicFrame>
        <p:graphicFrame>
          <p:nvGraphicFramePr>
            <p:cNvPr id="17420" name="Object 10"/>
            <p:cNvGraphicFramePr>
              <a:graphicFrameLocks noChangeAspect="1"/>
            </p:cNvGraphicFramePr>
            <p:nvPr/>
          </p:nvGraphicFramePr>
          <p:xfrm>
            <a:off x="4072" y="1872"/>
            <a:ext cx="148" cy="170"/>
          </p:xfrm>
          <a:graphic>
            <a:graphicData uri="http://schemas.openxmlformats.org/presentationml/2006/ole">
              <p:oleObj spid="_x0000_s150565" name="Equation" r:id="rId14" imgW="164957" imgH="190335" progId="">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linds(horizontal)">
                                      <p:cBhvr>
                                        <p:cTn id="7" dur="5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29"/>
                                        </p:tgtEl>
                                        <p:attrNameLst>
                                          <p:attrName>style.visibility</p:attrName>
                                        </p:attrNameLst>
                                      </p:cBhvr>
                                      <p:to>
                                        <p:strVal val="visible"/>
                                      </p:to>
                                    </p:set>
                                    <p:animEffect transition="in" filter="blinds(horizontal)">
                                      <p:cBhvr>
                                        <p:cTn id="12" dur="500"/>
                                        <p:tgtEl>
                                          <p:spTgt spid="481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131"/>
                                        </p:tgtEl>
                                        <p:attrNameLst>
                                          <p:attrName>style.visibility</p:attrName>
                                        </p:attrNameLst>
                                      </p:cBhvr>
                                      <p:to>
                                        <p:strVal val="visible"/>
                                      </p:to>
                                    </p:set>
                                    <p:animEffect transition="in" filter="blinds(horizontal)">
                                      <p:cBhvr>
                                        <p:cTn id="22" dur="500"/>
                                        <p:tgtEl>
                                          <p:spTgt spid="481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blinds(horizontal)">
                                      <p:cBhvr>
                                        <p:cTn id="27"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5" name="灯片编号占位符 1"/>
          <p:cNvSpPr>
            <a:spLocks noGrp="1"/>
          </p:cNvSpPr>
          <p:nvPr>
            <p:ph type="sldNum" sz="quarter" idx="10"/>
          </p:nvPr>
        </p:nvSpPr>
        <p:spPr>
          <a:noFill/>
        </p:spPr>
        <p:txBody>
          <a:bodyPr/>
          <a:lstStyle/>
          <a:p>
            <a:fld id="{459467A2-6E48-426B-BBA9-AC553AB97DD4}" type="slidenum">
              <a:rPr lang="en-US" altLang="zh-CN"/>
              <a:pPr/>
              <a:t>128</a:t>
            </a:fld>
            <a:endParaRPr lang="en-US" altLang="zh-CN"/>
          </a:p>
        </p:txBody>
      </p:sp>
      <p:graphicFrame>
        <p:nvGraphicFramePr>
          <p:cNvPr id="35846" name="Object 6"/>
          <p:cNvGraphicFramePr>
            <a:graphicFrameLocks noChangeAspect="1"/>
          </p:cNvGraphicFramePr>
          <p:nvPr/>
        </p:nvGraphicFramePr>
        <p:xfrm>
          <a:off x="1371600" y="3592513"/>
          <a:ext cx="5257800" cy="1119187"/>
        </p:xfrm>
        <a:graphic>
          <a:graphicData uri="http://schemas.openxmlformats.org/presentationml/2006/ole">
            <p:oleObj spid="_x0000_s151576" name="Equation" r:id="rId3" imgW="2005729" imgH="406224" progId="Equation.3">
              <p:embed/>
            </p:oleObj>
          </a:graphicData>
        </a:graphic>
      </p:graphicFrame>
      <p:graphicFrame>
        <p:nvGraphicFramePr>
          <p:cNvPr id="35850" name="Object 10"/>
          <p:cNvGraphicFramePr>
            <a:graphicFrameLocks noChangeAspect="1"/>
          </p:cNvGraphicFramePr>
          <p:nvPr/>
        </p:nvGraphicFramePr>
        <p:xfrm>
          <a:off x="1371600" y="2705100"/>
          <a:ext cx="2895600" cy="552450"/>
        </p:xfrm>
        <a:graphic>
          <a:graphicData uri="http://schemas.openxmlformats.org/presentationml/2006/ole">
            <p:oleObj spid="_x0000_s151577" name="Equation" r:id="rId4" imgW="990170" imgH="190417" progId="Equation.3">
              <p:embed/>
            </p:oleObj>
          </a:graphicData>
        </a:graphic>
      </p:graphicFrame>
      <p:graphicFrame>
        <p:nvGraphicFramePr>
          <p:cNvPr id="18436" name="Object 8"/>
          <p:cNvGraphicFramePr>
            <a:graphicFrameLocks noChangeAspect="1"/>
          </p:cNvGraphicFramePr>
          <p:nvPr/>
        </p:nvGraphicFramePr>
        <p:xfrm>
          <a:off x="2374900" y="1171575"/>
          <a:ext cx="1236663" cy="1138238"/>
        </p:xfrm>
        <a:graphic>
          <a:graphicData uri="http://schemas.openxmlformats.org/presentationml/2006/ole">
            <p:oleObj spid="_x0000_s151578" name="Equation" r:id="rId5" imgW="431613" imgH="368140" progId="Equation.3">
              <p:embed/>
            </p:oleObj>
          </a:graphicData>
        </a:graphic>
      </p:graphicFrame>
      <p:graphicFrame>
        <p:nvGraphicFramePr>
          <p:cNvPr id="18437" name="Object 9"/>
          <p:cNvGraphicFramePr>
            <a:graphicFrameLocks noChangeAspect="1"/>
          </p:cNvGraphicFramePr>
          <p:nvPr/>
        </p:nvGraphicFramePr>
        <p:xfrm>
          <a:off x="4116388" y="1098550"/>
          <a:ext cx="1079500" cy="1187450"/>
        </p:xfrm>
        <a:graphic>
          <a:graphicData uri="http://schemas.openxmlformats.org/presentationml/2006/ole">
            <p:oleObj spid="_x0000_s151579" name="Equation" r:id="rId6" imgW="482391" imgH="406224" progId="Equation.3">
              <p:embed/>
            </p:oleObj>
          </a:graphicData>
        </a:graphic>
      </p:graphicFrame>
      <p:sp>
        <p:nvSpPr>
          <p:cNvPr id="18446" name="Text Box 11"/>
          <p:cNvSpPr txBox="1">
            <a:spLocks noChangeArrowheads="1"/>
          </p:cNvSpPr>
          <p:nvPr/>
        </p:nvSpPr>
        <p:spPr bwMode="auto">
          <a:xfrm>
            <a:off x="1295400" y="1444625"/>
            <a:ext cx="838200" cy="579438"/>
          </a:xfrm>
          <a:prstGeom prst="rect">
            <a:avLst/>
          </a:prstGeom>
          <a:noFill/>
          <a:ln w="9525">
            <a:noFill/>
            <a:miter lim="800000"/>
            <a:headEnd/>
            <a:tailEnd/>
          </a:ln>
        </p:spPr>
        <p:txBody>
          <a:bodyPr>
            <a:spAutoFit/>
          </a:bodyPr>
          <a:lstStyle/>
          <a:p>
            <a:pPr>
              <a:spcBef>
                <a:spcPct val="50000"/>
              </a:spcBef>
            </a:pPr>
            <a:r>
              <a:rPr lang="zh-CN" altLang="en-US" sz="3200" b="1"/>
              <a:t>得</a:t>
            </a:r>
          </a:p>
        </p:txBody>
      </p:sp>
      <p:graphicFrame>
        <p:nvGraphicFramePr>
          <p:cNvPr id="35852" name="Object 12"/>
          <p:cNvGraphicFramePr>
            <a:graphicFrameLocks noChangeAspect="1"/>
          </p:cNvGraphicFramePr>
          <p:nvPr/>
        </p:nvGraphicFramePr>
        <p:xfrm>
          <a:off x="4572000" y="5029200"/>
          <a:ext cx="2819400" cy="1127125"/>
        </p:xfrm>
        <a:graphic>
          <a:graphicData uri="http://schemas.openxmlformats.org/presentationml/2006/ole">
            <p:oleObj spid="_x0000_s151580" name="Equation" r:id="rId7" imgW="1205977" imgH="406224" progId="Equation.3">
              <p:embed/>
            </p:oleObj>
          </a:graphicData>
        </a:graphic>
      </p:graphicFrame>
      <p:sp>
        <p:nvSpPr>
          <p:cNvPr id="35853" name="Text Box 13"/>
          <p:cNvSpPr txBox="1">
            <a:spLocks noChangeArrowheads="1"/>
          </p:cNvSpPr>
          <p:nvPr/>
        </p:nvSpPr>
        <p:spPr bwMode="auto">
          <a:xfrm>
            <a:off x="1371600" y="5287963"/>
            <a:ext cx="3352800" cy="579437"/>
          </a:xfrm>
          <a:prstGeom prst="rect">
            <a:avLst/>
          </a:prstGeom>
          <a:noFill/>
          <a:ln w="9525">
            <a:noFill/>
            <a:miter lim="800000"/>
            <a:headEnd/>
            <a:tailEnd/>
          </a:ln>
        </p:spPr>
        <p:txBody>
          <a:bodyPr>
            <a:spAutoFit/>
          </a:bodyPr>
          <a:lstStyle/>
          <a:p>
            <a:pPr>
              <a:spcBef>
                <a:spcPct val="50000"/>
              </a:spcBef>
              <a:buFontTx/>
              <a:buBlip>
                <a:blip r:embed="rId8"/>
              </a:buBlip>
            </a:pPr>
            <a:r>
              <a:rPr lang="en-US" altLang="zh-CN" sz="2800" b="1">
                <a:solidFill>
                  <a:srgbClr val="1C1C1C"/>
                </a:solidFill>
                <a:latin typeface="Times New Roman" pitchFamily="18" charset="0"/>
              </a:rPr>
              <a:t>    </a:t>
            </a:r>
            <a:r>
              <a:rPr lang="zh-CN" altLang="en-US" sz="3200" b="1">
                <a:solidFill>
                  <a:srgbClr val="1C1C1C"/>
                </a:solidFill>
                <a:latin typeface="Times New Roman" pitchFamily="18" charset="0"/>
              </a:rPr>
              <a:t>波动方程</a:t>
            </a:r>
          </a:p>
        </p:txBody>
      </p:sp>
      <p:grpSp>
        <p:nvGrpSpPr>
          <p:cNvPr id="2" name="Group 43"/>
          <p:cNvGrpSpPr>
            <a:grpSpLocks/>
          </p:cNvGrpSpPr>
          <p:nvPr/>
        </p:nvGrpSpPr>
        <p:grpSpPr bwMode="auto">
          <a:xfrm>
            <a:off x="6019800" y="1066800"/>
            <a:ext cx="2286000" cy="2286000"/>
            <a:chOff x="3792" y="672"/>
            <a:chExt cx="1440" cy="1440"/>
          </a:xfrm>
        </p:grpSpPr>
        <p:sp>
          <p:nvSpPr>
            <p:cNvPr id="18449" name="Rectangle 44"/>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8450" name="Line 45"/>
            <p:cNvSpPr>
              <a:spLocks noChangeShapeType="1"/>
            </p:cNvSpPr>
            <p:nvPr/>
          </p:nvSpPr>
          <p:spPr bwMode="auto">
            <a:xfrm>
              <a:off x="3872" y="1826"/>
              <a:ext cx="1320" cy="6"/>
            </a:xfrm>
            <a:prstGeom prst="line">
              <a:avLst/>
            </a:prstGeom>
            <a:noFill/>
            <a:ln w="19050">
              <a:solidFill>
                <a:schemeClr val="tx1"/>
              </a:solidFill>
              <a:round/>
              <a:headEnd/>
              <a:tailEnd type="triangle" w="sm" len="lg"/>
            </a:ln>
          </p:spPr>
          <p:txBody>
            <a:bodyPr wrap="none" anchor="ctr"/>
            <a:lstStyle/>
            <a:p>
              <a:endParaRPr lang="zh-CN" altLang="en-US"/>
            </a:p>
          </p:txBody>
        </p:sp>
        <p:sp>
          <p:nvSpPr>
            <p:cNvPr id="18451" name="Line 46"/>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8452" name="Line 47"/>
            <p:cNvSpPr>
              <a:spLocks noChangeShapeType="1"/>
            </p:cNvSpPr>
            <p:nvPr/>
          </p:nvSpPr>
          <p:spPr bwMode="auto">
            <a:xfrm flipV="1">
              <a:off x="4123" y="1168"/>
              <a:ext cx="0" cy="658"/>
            </a:xfrm>
            <a:prstGeom prst="line">
              <a:avLst/>
            </a:prstGeom>
            <a:noFill/>
            <a:ln w="19050">
              <a:solidFill>
                <a:schemeClr val="tx1"/>
              </a:solidFill>
              <a:round/>
              <a:headEnd/>
              <a:tailEnd/>
            </a:ln>
          </p:spPr>
          <p:txBody>
            <a:bodyPr wrap="none" anchor="ctr"/>
            <a:lstStyle/>
            <a:p>
              <a:endParaRPr lang="zh-CN" altLang="en-US"/>
            </a:p>
          </p:txBody>
        </p:sp>
        <p:sp>
          <p:nvSpPr>
            <p:cNvPr id="18453" name="Line 48"/>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8454" name="Line 49"/>
            <p:cNvSpPr>
              <a:spLocks noChangeShapeType="1"/>
            </p:cNvSpPr>
            <p:nvPr/>
          </p:nvSpPr>
          <p:spPr bwMode="auto">
            <a:xfrm flipV="1">
              <a:off x="4785" y="1168"/>
              <a:ext cx="0" cy="658"/>
            </a:xfrm>
            <a:prstGeom prst="line">
              <a:avLst/>
            </a:prstGeom>
            <a:noFill/>
            <a:ln w="19050">
              <a:solidFill>
                <a:schemeClr val="tx1"/>
              </a:solidFill>
              <a:round/>
              <a:headEnd/>
              <a:tailEnd/>
            </a:ln>
          </p:spPr>
          <p:txBody>
            <a:bodyPr wrap="none" anchor="ctr"/>
            <a:lstStyle/>
            <a:p>
              <a:endParaRPr lang="zh-CN" altLang="en-US"/>
            </a:p>
          </p:txBody>
        </p:sp>
        <p:graphicFrame>
          <p:nvGraphicFramePr>
            <p:cNvPr id="18439" name="Object 50"/>
            <p:cNvGraphicFramePr>
              <a:graphicFrameLocks noChangeAspect="1"/>
            </p:cNvGraphicFramePr>
            <p:nvPr/>
          </p:nvGraphicFramePr>
          <p:xfrm>
            <a:off x="4564" y="821"/>
            <a:ext cx="202" cy="137"/>
          </p:xfrm>
          <a:graphic>
            <a:graphicData uri="http://schemas.openxmlformats.org/presentationml/2006/ole">
              <p:oleObj spid="_x0000_s151581" name="公式" r:id="rId9" imgW="228501" imgH="165028" progId="">
                <p:embed/>
              </p:oleObj>
            </a:graphicData>
          </a:graphic>
        </p:graphicFrame>
        <p:graphicFrame>
          <p:nvGraphicFramePr>
            <p:cNvPr id="18440" name="Object 51"/>
            <p:cNvGraphicFramePr>
              <a:graphicFrameLocks noChangeAspect="1"/>
            </p:cNvGraphicFramePr>
            <p:nvPr/>
          </p:nvGraphicFramePr>
          <p:xfrm>
            <a:off x="3902" y="821"/>
            <a:ext cx="203" cy="137"/>
          </p:xfrm>
          <a:graphic>
            <a:graphicData uri="http://schemas.openxmlformats.org/presentationml/2006/ole">
              <p:oleObj spid="_x0000_s151582" name="公式" r:id="rId10" imgW="228501" imgH="165028" progId="">
                <p:embed/>
              </p:oleObj>
            </a:graphicData>
          </a:graphic>
        </p:graphicFrame>
        <p:graphicFrame>
          <p:nvGraphicFramePr>
            <p:cNvPr id="18441" name="Object 52"/>
            <p:cNvGraphicFramePr>
              <a:graphicFrameLocks noChangeAspect="1"/>
            </p:cNvGraphicFramePr>
            <p:nvPr/>
          </p:nvGraphicFramePr>
          <p:xfrm>
            <a:off x="4155" y="748"/>
            <a:ext cx="285" cy="324"/>
          </p:xfrm>
          <a:graphic>
            <a:graphicData uri="http://schemas.openxmlformats.org/presentationml/2006/ole">
              <p:oleObj spid="_x0000_s151583" name="Equation" r:id="rId11" imgW="304668" imgH="368140" progId="">
                <p:embed/>
              </p:oleObj>
            </a:graphicData>
          </a:graphic>
        </p:graphicFrame>
        <p:graphicFrame>
          <p:nvGraphicFramePr>
            <p:cNvPr id="18442" name="Object 53"/>
            <p:cNvGraphicFramePr>
              <a:graphicFrameLocks noChangeAspect="1"/>
            </p:cNvGraphicFramePr>
            <p:nvPr/>
          </p:nvGraphicFramePr>
          <p:xfrm>
            <a:off x="4712" y="1872"/>
            <a:ext cx="156" cy="159"/>
          </p:xfrm>
          <a:graphic>
            <a:graphicData uri="http://schemas.openxmlformats.org/presentationml/2006/ole">
              <p:oleObj spid="_x0000_s151584" name="公式" r:id="rId12" imgW="177646" imgH="190335" progId="">
                <p:embed/>
              </p:oleObj>
            </a:graphicData>
          </a:graphic>
        </p:graphicFrame>
        <p:sp>
          <p:nvSpPr>
            <p:cNvPr id="18455" name="Line 54"/>
            <p:cNvSpPr>
              <a:spLocks noChangeShapeType="1"/>
            </p:cNvSpPr>
            <p:nvPr/>
          </p:nvSpPr>
          <p:spPr bwMode="auto">
            <a:xfrm>
              <a:off x="4112" y="1832"/>
              <a:ext cx="680" cy="0"/>
            </a:xfrm>
            <a:prstGeom prst="line">
              <a:avLst/>
            </a:prstGeom>
            <a:noFill/>
            <a:ln w="28575">
              <a:solidFill>
                <a:srgbClr val="FF0000"/>
              </a:solidFill>
              <a:round/>
              <a:headEnd/>
              <a:tailEnd/>
            </a:ln>
          </p:spPr>
          <p:txBody>
            <a:bodyPr wrap="none" anchor="ctr"/>
            <a:lstStyle/>
            <a:p>
              <a:endParaRPr lang="zh-CN" altLang="en-US"/>
            </a:p>
          </p:txBody>
        </p:sp>
        <p:graphicFrame>
          <p:nvGraphicFramePr>
            <p:cNvPr id="18443" name="Object 55"/>
            <p:cNvGraphicFramePr>
              <a:graphicFrameLocks noChangeAspect="1"/>
            </p:cNvGraphicFramePr>
            <p:nvPr/>
          </p:nvGraphicFramePr>
          <p:xfrm>
            <a:off x="4952" y="1872"/>
            <a:ext cx="187" cy="200"/>
          </p:xfrm>
          <a:graphic>
            <a:graphicData uri="http://schemas.openxmlformats.org/presentationml/2006/ole">
              <p:oleObj spid="_x0000_s151585" name="Equation" r:id="rId13" imgW="177646" imgH="190335" progId="">
                <p:embed/>
              </p:oleObj>
            </a:graphicData>
          </a:graphic>
        </p:graphicFrame>
        <p:graphicFrame>
          <p:nvGraphicFramePr>
            <p:cNvPr id="18444" name="Object 56"/>
            <p:cNvGraphicFramePr>
              <a:graphicFrameLocks noChangeAspect="1"/>
            </p:cNvGraphicFramePr>
            <p:nvPr/>
          </p:nvGraphicFramePr>
          <p:xfrm>
            <a:off x="4072" y="1872"/>
            <a:ext cx="148" cy="170"/>
          </p:xfrm>
          <a:graphic>
            <a:graphicData uri="http://schemas.openxmlformats.org/presentationml/2006/ole">
              <p:oleObj spid="_x0000_s151586" name="Equation" r:id="rId14" imgW="164957" imgH="190335" progId="">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blinds(horizontal)">
                                      <p:cBhvr>
                                        <p:cTn id="7" dur="500"/>
                                        <p:tgtEl>
                                          <p:spTgt spid="358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blinds(horizontal)">
                                      <p:cBhvr>
                                        <p:cTn id="12" dur="500"/>
                                        <p:tgtEl>
                                          <p:spTgt spid="358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53"/>
                                        </p:tgtEl>
                                        <p:attrNameLst>
                                          <p:attrName>style.visibility</p:attrName>
                                        </p:attrNameLst>
                                      </p:cBhvr>
                                      <p:to>
                                        <p:strVal val="visible"/>
                                      </p:to>
                                    </p:set>
                                    <p:animEffect transition="in" filter="blinds(horizontal)">
                                      <p:cBhvr>
                                        <p:cTn id="17" dur="500"/>
                                        <p:tgtEl>
                                          <p:spTgt spid="358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52"/>
                                        </p:tgtEl>
                                        <p:attrNameLst>
                                          <p:attrName>style.visibility</p:attrName>
                                        </p:attrNameLst>
                                      </p:cBhvr>
                                      <p:to>
                                        <p:strVal val="visible"/>
                                      </p:to>
                                    </p:set>
                                    <p:animEffect transition="in" filter="blinds(horizontal)">
                                      <p:cBhvr>
                                        <p:cTn id="22" dur="500"/>
                                        <p:tgtEl>
                                          <p:spTgt spid="35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9" name="灯片编号占位符 1"/>
          <p:cNvSpPr>
            <a:spLocks noGrp="1"/>
          </p:cNvSpPr>
          <p:nvPr>
            <p:ph type="sldNum" sz="quarter" idx="10"/>
          </p:nvPr>
        </p:nvSpPr>
        <p:spPr>
          <a:noFill/>
        </p:spPr>
        <p:txBody>
          <a:bodyPr/>
          <a:lstStyle/>
          <a:p>
            <a:fld id="{D6AED024-3EA4-4860-86ED-1CC80D05368B}" type="slidenum">
              <a:rPr lang="en-US" altLang="zh-CN"/>
              <a:pPr/>
              <a:t>129</a:t>
            </a:fld>
            <a:endParaRPr lang="en-US" altLang="zh-CN"/>
          </a:p>
        </p:txBody>
      </p:sp>
      <p:grpSp>
        <p:nvGrpSpPr>
          <p:cNvPr id="2" name="Group 36"/>
          <p:cNvGrpSpPr>
            <a:grpSpLocks/>
          </p:cNvGrpSpPr>
          <p:nvPr/>
        </p:nvGrpSpPr>
        <p:grpSpPr bwMode="auto">
          <a:xfrm>
            <a:off x="1524000" y="3886200"/>
            <a:ext cx="6019800" cy="914400"/>
            <a:chOff x="240" y="2544"/>
            <a:chExt cx="3936" cy="597"/>
          </a:xfrm>
        </p:grpSpPr>
        <p:graphicFrame>
          <p:nvGraphicFramePr>
            <p:cNvPr id="19468" name="Object 17"/>
            <p:cNvGraphicFramePr>
              <a:graphicFrameLocks noChangeAspect="1"/>
            </p:cNvGraphicFramePr>
            <p:nvPr/>
          </p:nvGraphicFramePr>
          <p:xfrm>
            <a:off x="2160" y="2544"/>
            <a:ext cx="2016" cy="597"/>
          </p:xfrm>
          <a:graphic>
            <a:graphicData uri="http://schemas.openxmlformats.org/presentationml/2006/ole">
              <p:oleObj spid="_x0000_s152600" name="Equation" r:id="rId3" imgW="2095500" imgH="609600" progId="Equation.3">
                <p:embed/>
              </p:oleObj>
            </a:graphicData>
          </a:graphic>
        </p:graphicFrame>
        <p:sp>
          <p:nvSpPr>
            <p:cNvPr id="19484" name="Text Box 18"/>
            <p:cNvSpPr txBox="1">
              <a:spLocks noChangeArrowheads="1"/>
            </p:cNvSpPr>
            <p:nvPr/>
          </p:nvSpPr>
          <p:spPr bwMode="auto">
            <a:xfrm>
              <a:off x="240" y="2658"/>
              <a:ext cx="2112" cy="378"/>
            </a:xfrm>
            <a:prstGeom prst="rect">
              <a:avLst/>
            </a:prstGeom>
            <a:noFill/>
            <a:ln w="9525">
              <a:noFill/>
              <a:miter lim="800000"/>
              <a:headEnd/>
              <a:tailEnd/>
            </a:ln>
          </p:spPr>
          <p:txBody>
            <a:bodyPr>
              <a:spAutoFit/>
            </a:bodyPr>
            <a:lstStyle/>
            <a:p>
              <a:pPr>
                <a:spcBef>
                  <a:spcPct val="50000"/>
                </a:spcBef>
                <a:buFontTx/>
                <a:buBlip>
                  <a:blip r:embed="rId4"/>
                </a:buBlip>
              </a:pPr>
              <a:r>
                <a:rPr lang="en-US" altLang="zh-CN" sz="2800" b="1">
                  <a:latin typeface="Times New Roman" pitchFamily="18" charset="0"/>
                </a:rPr>
                <a:t>    </a:t>
              </a:r>
              <a:r>
                <a:rPr lang="zh-CN" altLang="en-US" sz="3200" b="1">
                  <a:latin typeface="Times New Roman" pitchFamily="18" charset="0"/>
                </a:rPr>
                <a:t>概率密度</a:t>
              </a:r>
            </a:p>
          </p:txBody>
        </p:sp>
      </p:grpSp>
      <p:grpSp>
        <p:nvGrpSpPr>
          <p:cNvPr id="3" name="Group 38"/>
          <p:cNvGrpSpPr>
            <a:grpSpLocks/>
          </p:cNvGrpSpPr>
          <p:nvPr/>
        </p:nvGrpSpPr>
        <p:grpSpPr bwMode="auto">
          <a:xfrm>
            <a:off x="1524000" y="5029200"/>
            <a:ext cx="5105400" cy="1062038"/>
            <a:chOff x="528" y="3168"/>
            <a:chExt cx="3216" cy="669"/>
          </a:xfrm>
        </p:grpSpPr>
        <p:graphicFrame>
          <p:nvGraphicFramePr>
            <p:cNvPr id="19467" name="Object 20"/>
            <p:cNvGraphicFramePr>
              <a:graphicFrameLocks noChangeAspect="1"/>
            </p:cNvGraphicFramePr>
            <p:nvPr/>
          </p:nvGraphicFramePr>
          <p:xfrm>
            <a:off x="2448" y="3168"/>
            <a:ext cx="1296" cy="669"/>
          </p:xfrm>
          <a:graphic>
            <a:graphicData uri="http://schemas.openxmlformats.org/presentationml/2006/ole">
              <p:oleObj spid="_x0000_s152601" name="Equation" r:id="rId5" imgW="1447800" imgH="698500" progId="Equation.3">
                <p:embed/>
              </p:oleObj>
            </a:graphicData>
          </a:graphic>
        </p:graphicFrame>
        <p:sp>
          <p:nvSpPr>
            <p:cNvPr id="19483" name="Text Box 21"/>
            <p:cNvSpPr txBox="1">
              <a:spLocks noChangeArrowheads="1"/>
            </p:cNvSpPr>
            <p:nvPr/>
          </p:nvSpPr>
          <p:spPr bwMode="auto">
            <a:xfrm>
              <a:off x="528" y="3318"/>
              <a:ext cx="1440" cy="365"/>
            </a:xfrm>
            <a:prstGeom prst="rect">
              <a:avLst/>
            </a:prstGeom>
            <a:noFill/>
            <a:ln w="9525">
              <a:noFill/>
              <a:miter lim="800000"/>
              <a:headEnd/>
              <a:tailEnd/>
            </a:ln>
          </p:spPr>
          <p:txBody>
            <a:bodyPr>
              <a:spAutoFit/>
            </a:bodyPr>
            <a:lstStyle/>
            <a:p>
              <a:pPr>
                <a:spcBef>
                  <a:spcPct val="50000"/>
                </a:spcBef>
                <a:buFontTx/>
                <a:buBlip>
                  <a:blip r:embed="rId4"/>
                </a:buBlip>
              </a:pPr>
              <a:r>
                <a:rPr lang="en-US" altLang="zh-CN" sz="2800" b="1">
                  <a:solidFill>
                    <a:srgbClr val="CC0000"/>
                  </a:solidFill>
                  <a:latin typeface="Times New Roman" pitchFamily="18" charset="0"/>
                </a:rPr>
                <a:t>    </a:t>
              </a:r>
              <a:r>
                <a:rPr lang="zh-CN" altLang="en-US" sz="3200" b="1">
                  <a:solidFill>
                    <a:srgbClr val="CC0000"/>
                  </a:solidFill>
                  <a:latin typeface="Times New Roman" pitchFamily="18" charset="0"/>
                </a:rPr>
                <a:t>能量</a:t>
              </a:r>
            </a:p>
          </p:txBody>
        </p:sp>
      </p:grpSp>
      <p:grpSp>
        <p:nvGrpSpPr>
          <p:cNvPr id="4" name="Group 37"/>
          <p:cNvGrpSpPr>
            <a:grpSpLocks/>
          </p:cNvGrpSpPr>
          <p:nvPr/>
        </p:nvGrpSpPr>
        <p:grpSpPr bwMode="auto">
          <a:xfrm>
            <a:off x="914400" y="2035175"/>
            <a:ext cx="4648200" cy="1546225"/>
            <a:chOff x="768" y="1618"/>
            <a:chExt cx="3024" cy="974"/>
          </a:xfrm>
        </p:grpSpPr>
        <p:sp>
          <p:nvSpPr>
            <p:cNvPr id="19482" name="AutoShape 26"/>
            <p:cNvSpPr>
              <a:spLocks/>
            </p:cNvSpPr>
            <p:nvPr/>
          </p:nvSpPr>
          <p:spPr bwMode="auto">
            <a:xfrm>
              <a:off x="1536" y="1762"/>
              <a:ext cx="144" cy="528"/>
            </a:xfrm>
            <a:prstGeom prst="leftBrace">
              <a:avLst>
                <a:gd name="adj1" fmla="val 30556"/>
                <a:gd name="adj2" fmla="val 50000"/>
              </a:avLst>
            </a:prstGeom>
            <a:noFill/>
            <a:ln w="38100">
              <a:solidFill>
                <a:srgbClr val="FF0000"/>
              </a:solidFill>
              <a:round/>
              <a:headEnd/>
              <a:tailEnd/>
            </a:ln>
          </p:spPr>
          <p:txBody>
            <a:bodyPr wrap="none" anchor="ctr"/>
            <a:lstStyle/>
            <a:p>
              <a:endParaRPr lang="zh-CN" altLang="en-US"/>
            </a:p>
          </p:txBody>
        </p:sp>
        <p:graphicFrame>
          <p:nvGraphicFramePr>
            <p:cNvPr id="19464" name="Object 27"/>
            <p:cNvGraphicFramePr>
              <a:graphicFrameLocks noChangeAspect="1"/>
            </p:cNvGraphicFramePr>
            <p:nvPr/>
          </p:nvGraphicFramePr>
          <p:xfrm>
            <a:off x="1632" y="1954"/>
            <a:ext cx="2160" cy="638"/>
          </p:xfrm>
          <a:graphic>
            <a:graphicData uri="http://schemas.openxmlformats.org/presentationml/2006/ole">
              <p:oleObj spid="_x0000_s152602" name="Equation" r:id="rId6" imgW="2616200" imgH="660400" progId="Equation.3">
                <p:embed/>
              </p:oleObj>
            </a:graphicData>
          </a:graphic>
        </p:graphicFrame>
        <p:graphicFrame>
          <p:nvGraphicFramePr>
            <p:cNvPr id="19465" name="Object 28"/>
            <p:cNvGraphicFramePr>
              <a:graphicFrameLocks noChangeAspect="1"/>
            </p:cNvGraphicFramePr>
            <p:nvPr/>
          </p:nvGraphicFramePr>
          <p:xfrm>
            <a:off x="768" y="1863"/>
            <a:ext cx="720" cy="328"/>
          </p:xfrm>
          <a:graphic>
            <a:graphicData uri="http://schemas.openxmlformats.org/presentationml/2006/ole">
              <p:oleObj spid="_x0000_s152603" name="公式" r:id="rId7" imgW="723586" imgH="304668" progId="Equation.3">
                <p:embed/>
              </p:oleObj>
            </a:graphicData>
          </a:graphic>
        </p:graphicFrame>
        <p:graphicFrame>
          <p:nvGraphicFramePr>
            <p:cNvPr id="19466" name="Object 29"/>
            <p:cNvGraphicFramePr>
              <a:graphicFrameLocks noChangeAspect="1"/>
            </p:cNvGraphicFramePr>
            <p:nvPr/>
          </p:nvGraphicFramePr>
          <p:xfrm>
            <a:off x="1776" y="1618"/>
            <a:ext cx="1872" cy="310"/>
          </p:xfrm>
          <a:graphic>
            <a:graphicData uri="http://schemas.openxmlformats.org/presentationml/2006/ole">
              <p:oleObj spid="_x0000_s152604" name="公式" r:id="rId8" imgW="1904174" imgH="317362" progId="Equation.3">
                <p:embed/>
              </p:oleObj>
            </a:graphicData>
          </a:graphic>
        </p:graphicFrame>
      </p:grpSp>
      <p:sp>
        <p:nvSpPr>
          <p:cNvPr id="19473" name="Text Box 30"/>
          <p:cNvSpPr txBox="1">
            <a:spLocks noChangeArrowheads="1"/>
          </p:cNvSpPr>
          <p:nvPr/>
        </p:nvSpPr>
        <p:spPr bwMode="auto">
          <a:xfrm>
            <a:off x="1447800" y="1096963"/>
            <a:ext cx="2743200" cy="579437"/>
          </a:xfrm>
          <a:prstGeom prst="rect">
            <a:avLst/>
          </a:prstGeom>
          <a:noFill/>
          <a:ln w="9525">
            <a:noFill/>
            <a:miter lim="800000"/>
            <a:headEnd/>
            <a:tailEnd/>
          </a:ln>
        </p:spPr>
        <p:txBody>
          <a:bodyPr>
            <a:spAutoFit/>
          </a:bodyPr>
          <a:lstStyle/>
          <a:p>
            <a:pPr>
              <a:spcBef>
                <a:spcPct val="50000"/>
              </a:spcBef>
              <a:buFontTx/>
              <a:buBlip>
                <a:blip r:embed="rId4"/>
              </a:buBlip>
            </a:pPr>
            <a:r>
              <a:rPr lang="en-US" altLang="zh-CN" sz="2800" b="1">
                <a:solidFill>
                  <a:srgbClr val="CC0000"/>
                </a:solidFill>
                <a:latin typeface="Times New Roman" pitchFamily="18" charset="0"/>
              </a:rPr>
              <a:t>    </a:t>
            </a:r>
            <a:r>
              <a:rPr lang="zh-CN" altLang="en-US" sz="3200" b="1">
                <a:solidFill>
                  <a:srgbClr val="CC0000"/>
                </a:solidFill>
                <a:latin typeface="Times New Roman" pitchFamily="18" charset="0"/>
              </a:rPr>
              <a:t>波函数</a:t>
            </a:r>
            <a:endParaRPr lang="zh-CN" altLang="en-US" sz="3200" b="1">
              <a:latin typeface="Times New Roman" pitchFamily="18" charset="0"/>
            </a:endParaRPr>
          </a:p>
        </p:txBody>
      </p:sp>
      <p:grpSp>
        <p:nvGrpSpPr>
          <p:cNvPr id="5" name="Group 53"/>
          <p:cNvGrpSpPr>
            <a:grpSpLocks/>
          </p:cNvGrpSpPr>
          <p:nvPr/>
        </p:nvGrpSpPr>
        <p:grpSpPr bwMode="auto">
          <a:xfrm>
            <a:off x="6019800" y="1066800"/>
            <a:ext cx="2286000" cy="2286000"/>
            <a:chOff x="3792" y="672"/>
            <a:chExt cx="1440" cy="1440"/>
          </a:xfrm>
        </p:grpSpPr>
        <p:sp>
          <p:nvSpPr>
            <p:cNvPr id="19475" name="Rectangle 54"/>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9476" name="Line 55"/>
            <p:cNvSpPr>
              <a:spLocks noChangeShapeType="1"/>
            </p:cNvSpPr>
            <p:nvPr/>
          </p:nvSpPr>
          <p:spPr bwMode="auto">
            <a:xfrm>
              <a:off x="3872" y="1826"/>
              <a:ext cx="1320" cy="6"/>
            </a:xfrm>
            <a:prstGeom prst="line">
              <a:avLst/>
            </a:prstGeom>
            <a:noFill/>
            <a:ln w="19050">
              <a:solidFill>
                <a:schemeClr val="tx1"/>
              </a:solidFill>
              <a:round/>
              <a:headEnd/>
              <a:tailEnd type="triangle" w="sm" len="lg"/>
            </a:ln>
          </p:spPr>
          <p:txBody>
            <a:bodyPr wrap="none" anchor="ctr"/>
            <a:lstStyle/>
            <a:p>
              <a:endParaRPr lang="zh-CN" altLang="en-US"/>
            </a:p>
          </p:txBody>
        </p:sp>
        <p:sp>
          <p:nvSpPr>
            <p:cNvPr id="19477" name="Line 56"/>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9478" name="Line 57"/>
            <p:cNvSpPr>
              <a:spLocks noChangeShapeType="1"/>
            </p:cNvSpPr>
            <p:nvPr/>
          </p:nvSpPr>
          <p:spPr bwMode="auto">
            <a:xfrm flipV="1">
              <a:off x="4123" y="1168"/>
              <a:ext cx="0" cy="658"/>
            </a:xfrm>
            <a:prstGeom prst="line">
              <a:avLst/>
            </a:prstGeom>
            <a:noFill/>
            <a:ln w="19050">
              <a:solidFill>
                <a:schemeClr val="tx1"/>
              </a:solidFill>
              <a:round/>
              <a:headEnd/>
              <a:tailEnd/>
            </a:ln>
          </p:spPr>
          <p:txBody>
            <a:bodyPr wrap="none" anchor="ctr"/>
            <a:lstStyle/>
            <a:p>
              <a:endParaRPr lang="zh-CN" altLang="en-US"/>
            </a:p>
          </p:txBody>
        </p:sp>
        <p:sp>
          <p:nvSpPr>
            <p:cNvPr id="19479" name="Line 58"/>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19480" name="Line 59"/>
            <p:cNvSpPr>
              <a:spLocks noChangeShapeType="1"/>
            </p:cNvSpPr>
            <p:nvPr/>
          </p:nvSpPr>
          <p:spPr bwMode="auto">
            <a:xfrm flipV="1">
              <a:off x="4785" y="1168"/>
              <a:ext cx="0" cy="658"/>
            </a:xfrm>
            <a:prstGeom prst="line">
              <a:avLst/>
            </a:prstGeom>
            <a:noFill/>
            <a:ln w="19050">
              <a:solidFill>
                <a:schemeClr val="tx1"/>
              </a:solidFill>
              <a:round/>
              <a:headEnd/>
              <a:tailEnd/>
            </a:ln>
          </p:spPr>
          <p:txBody>
            <a:bodyPr wrap="none" anchor="ctr"/>
            <a:lstStyle/>
            <a:p>
              <a:endParaRPr lang="zh-CN" altLang="en-US"/>
            </a:p>
          </p:txBody>
        </p:sp>
        <p:graphicFrame>
          <p:nvGraphicFramePr>
            <p:cNvPr id="19458" name="Object 60"/>
            <p:cNvGraphicFramePr>
              <a:graphicFrameLocks noChangeAspect="1"/>
            </p:cNvGraphicFramePr>
            <p:nvPr/>
          </p:nvGraphicFramePr>
          <p:xfrm>
            <a:off x="4564" y="821"/>
            <a:ext cx="202" cy="137"/>
          </p:xfrm>
          <a:graphic>
            <a:graphicData uri="http://schemas.openxmlformats.org/presentationml/2006/ole">
              <p:oleObj spid="_x0000_s152605" name="公式" r:id="rId9" imgW="228501" imgH="165028" progId="">
                <p:embed/>
              </p:oleObj>
            </a:graphicData>
          </a:graphic>
        </p:graphicFrame>
        <p:graphicFrame>
          <p:nvGraphicFramePr>
            <p:cNvPr id="19459" name="Object 61"/>
            <p:cNvGraphicFramePr>
              <a:graphicFrameLocks noChangeAspect="1"/>
            </p:cNvGraphicFramePr>
            <p:nvPr/>
          </p:nvGraphicFramePr>
          <p:xfrm>
            <a:off x="3902" y="821"/>
            <a:ext cx="203" cy="137"/>
          </p:xfrm>
          <a:graphic>
            <a:graphicData uri="http://schemas.openxmlformats.org/presentationml/2006/ole">
              <p:oleObj spid="_x0000_s152606" name="公式" r:id="rId10" imgW="228501" imgH="165028" progId="">
                <p:embed/>
              </p:oleObj>
            </a:graphicData>
          </a:graphic>
        </p:graphicFrame>
        <p:graphicFrame>
          <p:nvGraphicFramePr>
            <p:cNvPr id="19460" name="Object 62"/>
            <p:cNvGraphicFramePr>
              <a:graphicFrameLocks noChangeAspect="1"/>
            </p:cNvGraphicFramePr>
            <p:nvPr/>
          </p:nvGraphicFramePr>
          <p:xfrm>
            <a:off x="4155" y="748"/>
            <a:ext cx="285" cy="324"/>
          </p:xfrm>
          <a:graphic>
            <a:graphicData uri="http://schemas.openxmlformats.org/presentationml/2006/ole">
              <p:oleObj spid="_x0000_s152607" name="Equation" r:id="rId11" imgW="304668" imgH="368140" progId="">
                <p:embed/>
              </p:oleObj>
            </a:graphicData>
          </a:graphic>
        </p:graphicFrame>
        <p:graphicFrame>
          <p:nvGraphicFramePr>
            <p:cNvPr id="19461" name="Object 63"/>
            <p:cNvGraphicFramePr>
              <a:graphicFrameLocks noChangeAspect="1"/>
            </p:cNvGraphicFramePr>
            <p:nvPr/>
          </p:nvGraphicFramePr>
          <p:xfrm>
            <a:off x="4712" y="1872"/>
            <a:ext cx="156" cy="159"/>
          </p:xfrm>
          <a:graphic>
            <a:graphicData uri="http://schemas.openxmlformats.org/presentationml/2006/ole">
              <p:oleObj spid="_x0000_s152608" name="公式" r:id="rId12" imgW="177646" imgH="190335" progId="">
                <p:embed/>
              </p:oleObj>
            </a:graphicData>
          </a:graphic>
        </p:graphicFrame>
        <p:sp>
          <p:nvSpPr>
            <p:cNvPr id="19481" name="Line 64"/>
            <p:cNvSpPr>
              <a:spLocks noChangeShapeType="1"/>
            </p:cNvSpPr>
            <p:nvPr/>
          </p:nvSpPr>
          <p:spPr bwMode="auto">
            <a:xfrm>
              <a:off x="4112" y="1832"/>
              <a:ext cx="680" cy="0"/>
            </a:xfrm>
            <a:prstGeom prst="line">
              <a:avLst/>
            </a:prstGeom>
            <a:noFill/>
            <a:ln w="28575">
              <a:solidFill>
                <a:srgbClr val="FF0000"/>
              </a:solidFill>
              <a:round/>
              <a:headEnd/>
              <a:tailEnd/>
            </a:ln>
          </p:spPr>
          <p:txBody>
            <a:bodyPr wrap="none" anchor="ctr"/>
            <a:lstStyle/>
            <a:p>
              <a:endParaRPr lang="zh-CN" altLang="en-US"/>
            </a:p>
          </p:txBody>
        </p:sp>
        <p:graphicFrame>
          <p:nvGraphicFramePr>
            <p:cNvPr id="19462" name="Object 65"/>
            <p:cNvGraphicFramePr>
              <a:graphicFrameLocks noChangeAspect="1"/>
            </p:cNvGraphicFramePr>
            <p:nvPr/>
          </p:nvGraphicFramePr>
          <p:xfrm>
            <a:off x="4952" y="1872"/>
            <a:ext cx="187" cy="200"/>
          </p:xfrm>
          <a:graphic>
            <a:graphicData uri="http://schemas.openxmlformats.org/presentationml/2006/ole">
              <p:oleObj spid="_x0000_s152609" name="Equation" r:id="rId13" imgW="177646" imgH="190335" progId="">
                <p:embed/>
              </p:oleObj>
            </a:graphicData>
          </a:graphic>
        </p:graphicFrame>
        <p:graphicFrame>
          <p:nvGraphicFramePr>
            <p:cNvPr id="19463" name="Object 66"/>
            <p:cNvGraphicFramePr>
              <a:graphicFrameLocks noChangeAspect="1"/>
            </p:cNvGraphicFramePr>
            <p:nvPr/>
          </p:nvGraphicFramePr>
          <p:xfrm>
            <a:off x="4072" y="1872"/>
            <a:ext cx="148" cy="170"/>
          </p:xfrm>
          <a:graphic>
            <a:graphicData uri="http://schemas.openxmlformats.org/presentationml/2006/ole">
              <p:oleObj spid="_x0000_s152610" name="Equation" r:id="rId14" imgW="164957" imgH="190335" progId="">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1"/>
          <p:cNvSpPr>
            <a:spLocks noGrp="1"/>
          </p:cNvSpPr>
          <p:nvPr>
            <p:ph type="sldNum" sz="quarter" idx="10"/>
          </p:nvPr>
        </p:nvSpPr>
        <p:spPr/>
        <p:txBody>
          <a:bodyPr/>
          <a:lstStyle/>
          <a:p>
            <a:fld id="{E18F5333-743B-4755-929C-EDB28F055310}" type="slidenum">
              <a:rPr lang="en-US" altLang="zh-CN"/>
              <a:pPr/>
              <a:t>13</a:t>
            </a:fld>
            <a:endParaRPr lang="en-US" altLang="zh-CN"/>
          </a:p>
        </p:txBody>
      </p:sp>
      <p:sp>
        <p:nvSpPr>
          <p:cNvPr id="10265" name="Text Box 25"/>
          <p:cNvSpPr txBox="1">
            <a:spLocks noChangeArrowheads="1"/>
          </p:cNvSpPr>
          <p:nvPr/>
        </p:nvSpPr>
        <p:spPr bwMode="auto">
          <a:xfrm>
            <a:off x="1295400" y="990600"/>
            <a:ext cx="8610600" cy="579438"/>
          </a:xfrm>
          <a:prstGeom prst="rect">
            <a:avLst/>
          </a:prstGeom>
          <a:noFill/>
          <a:ln w="9525">
            <a:noFill/>
            <a:miter lim="800000"/>
            <a:headEnd/>
            <a:tailEnd/>
          </a:ln>
          <a:effectLst/>
        </p:spPr>
        <p:txBody>
          <a:bodyPr>
            <a:spAutoFit/>
          </a:bodyPr>
          <a:lstStyle/>
          <a:p>
            <a:pPr>
              <a:spcBef>
                <a:spcPct val="50000"/>
              </a:spcBef>
            </a:pPr>
            <a:r>
              <a:rPr lang="en-US" altLang="zh-CN" sz="3200" b="1" dirty="0" smtClean="0">
                <a:solidFill>
                  <a:srgbClr val="CC0000"/>
                </a:solidFill>
                <a:latin typeface="Times New Roman" pitchFamily="18" charset="0"/>
              </a:rPr>
              <a:t>2</a:t>
            </a:r>
            <a:r>
              <a:rPr lang="en-US" altLang="zh-CN" sz="3200" b="1" dirty="0" smtClean="0">
                <a:solidFill>
                  <a:srgbClr val="FF0000"/>
                </a:solidFill>
                <a:latin typeface="宋体" charset="-122"/>
              </a:rPr>
              <a:t>  </a:t>
            </a:r>
            <a:r>
              <a:rPr lang="zh-CN" altLang="en-US" sz="3200" b="1" dirty="0">
                <a:latin typeface="宋体" charset="-122"/>
              </a:rPr>
              <a:t>斯特藩 </a:t>
            </a:r>
            <a:r>
              <a:rPr lang="en-US" altLang="zh-CN" sz="3200" b="1" dirty="0">
                <a:latin typeface="宋体" charset="-122"/>
              </a:rPr>
              <a:t>-</a:t>
            </a:r>
            <a:r>
              <a:rPr lang="en-US" altLang="zh-CN" sz="3200" dirty="0">
                <a:latin typeface="宋体" charset="-122"/>
              </a:rPr>
              <a:t> </a:t>
            </a:r>
            <a:r>
              <a:rPr lang="zh-CN" altLang="en-US" sz="3200" b="1" dirty="0">
                <a:latin typeface="宋体" charset="-122"/>
              </a:rPr>
              <a:t>玻耳兹曼定律</a:t>
            </a:r>
          </a:p>
        </p:txBody>
      </p:sp>
      <p:graphicFrame>
        <p:nvGraphicFramePr>
          <p:cNvPr id="10276" name="Object 36"/>
          <p:cNvGraphicFramePr>
            <a:graphicFrameLocks noChangeAspect="1"/>
          </p:cNvGraphicFramePr>
          <p:nvPr/>
        </p:nvGraphicFramePr>
        <p:xfrm>
          <a:off x="762000" y="2743200"/>
          <a:ext cx="4038600" cy="838200"/>
        </p:xfrm>
        <a:graphic>
          <a:graphicData uri="http://schemas.openxmlformats.org/presentationml/2006/ole">
            <p:oleObj spid="_x0000_s267266" name="Equation" r:id="rId3" imgW="1701800" imgH="330200" progId="Equation.3">
              <p:embed/>
            </p:oleObj>
          </a:graphicData>
        </a:graphic>
      </p:graphicFrame>
      <p:graphicFrame>
        <p:nvGraphicFramePr>
          <p:cNvPr id="10278" name="Object 38"/>
          <p:cNvGraphicFramePr>
            <a:graphicFrameLocks noChangeAspect="1"/>
          </p:cNvGraphicFramePr>
          <p:nvPr/>
        </p:nvGraphicFramePr>
        <p:xfrm>
          <a:off x="463550" y="4648200"/>
          <a:ext cx="4492625" cy="534988"/>
        </p:xfrm>
        <a:graphic>
          <a:graphicData uri="http://schemas.openxmlformats.org/presentationml/2006/ole">
            <p:oleObj spid="_x0000_s267267" name="公式" r:id="rId4" imgW="1828800" imgH="203200" progId="Equation.3">
              <p:embed/>
            </p:oleObj>
          </a:graphicData>
        </a:graphic>
      </p:graphicFrame>
      <p:sp>
        <p:nvSpPr>
          <p:cNvPr id="10279" name="Rectangle 39"/>
          <p:cNvSpPr>
            <a:spLocks noChangeArrowheads="1"/>
          </p:cNvSpPr>
          <p:nvPr/>
        </p:nvSpPr>
        <p:spPr bwMode="auto">
          <a:xfrm>
            <a:off x="395288" y="5486400"/>
            <a:ext cx="4751387" cy="579438"/>
          </a:xfrm>
          <a:prstGeom prst="rect">
            <a:avLst/>
          </a:prstGeom>
          <a:noFill/>
          <a:ln w="28575">
            <a:noFill/>
            <a:miter lim="800000"/>
            <a:headEnd/>
            <a:tailEnd/>
          </a:ln>
          <a:effectLst/>
        </p:spPr>
        <p:txBody>
          <a:bodyPr>
            <a:spAutoFit/>
          </a:bodyPr>
          <a:lstStyle/>
          <a:p>
            <a:r>
              <a:rPr lang="zh-CN" altLang="en-US" sz="3200" b="1">
                <a:latin typeface="宋体" charset="-122"/>
              </a:rPr>
              <a:t>斯特藩 </a:t>
            </a:r>
            <a:r>
              <a:rPr lang="en-US" altLang="zh-CN" sz="3200" b="1">
                <a:latin typeface="宋体" charset="-122"/>
              </a:rPr>
              <a:t>- </a:t>
            </a:r>
            <a:r>
              <a:rPr lang="zh-CN" altLang="en-US" sz="3200" b="1">
                <a:latin typeface="宋体" charset="-122"/>
              </a:rPr>
              <a:t>玻耳兹曼常量</a:t>
            </a:r>
            <a:endParaRPr lang="zh-CN" altLang="en-US" sz="3200" b="1">
              <a:solidFill>
                <a:srgbClr val="CC0000"/>
              </a:solidFill>
              <a:latin typeface="宋体" charset="-122"/>
            </a:endParaRPr>
          </a:p>
        </p:txBody>
      </p:sp>
      <p:sp>
        <p:nvSpPr>
          <p:cNvPr id="10289" name="Rectangle 49"/>
          <p:cNvSpPr>
            <a:spLocks noChangeArrowheads="1"/>
          </p:cNvSpPr>
          <p:nvPr/>
        </p:nvSpPr>
        <p:spPr bwMode="auto">
          <a:xfrm>
            <a:off x="1231900" y="1782763"/>
            <a:ext cx="1816100" cy="579437"/>
          </a:xfrm>
          <a:prstGeom prst="rect">
            <a:avLst/>
          </a:prstGeom>
          <a:noFill/>
          <a:ln w="9525">
            <a:noFill/>
            <a:miter lim="800000"/>
            <a:headEnd/>
            <a:tailEnd/>
          </a:ln>
          <a:effectLst/>
        </p:spPr>
        <p:txBody>
          <a:bodyPr wrap="none">
            <a:spAutoFit/>
          </a:bodyPr>
          <a:lstStyle/>
          <a:p>
            <a:r>
              <a:rPr kumimoji="1" lang="zh-CN" altLang="en-US" sz="3200" b="1">
                <a:solidFill>
                  <a:schemeClr val="tx2"/>
                </a:solidFill>
                <a:latin typeface="Times New Roman" pitchFamily="18" charset="0"/>
              </a:rPr>
              <a:t>总辐出度</a:t>
            </a:r>
          </a:p>
        </p:txBody>
      </p:sp>
      <p:sp>
        <p:nvSpPr>
          <p:cNvPr id="10290" name="Rectangle 50"/>
          <p:cNvSpPr>
            <a:spLocks noChangeArrowheads="1"/>
          </p:cNvSpPr>
          <p:nvPr/>
        </p:nvSpPr>
        <p:spPr bwMode="auto">
          <a:xfrm>
            <a:off x="1295400" y="3886200"/>
            <a:ext cx="1763713" cy="579438"/>
          </a:xfrm>
          <a:prstGeom prst="rect">
            <a:avLst/>
          </a:prstGeom>
          <a:noFill/>
          <a:ln w="9525">
            <a:noFill/>
            <a:miter lim="800000"/>
            <a:headEnd/>
            <a:tailEnd/>
          </a:ln>
          <a:effectLst/>
        </p:spPr>
        <p:txBody>
          <a:bodyPr>
            <a:spAutoFit/>
          </a:bodyPr>
          <a:lstStyle/>
          <a:p>
            <a:r>
              <a:rPr kumimoji="1" lang="zh-CN" altLang="en-US" sz="3200" b="1">
                <a:solidFill>
                  <a:schemeClr val="tx2"/>
                </a:solidFill>
                <a:latin typeface="Times New Roman" pitchFamily="18" charset="0"/>
              </a:rPr>
              <a:t>式中</a:t>
            </a:r>
          </a:p>
        </p:txBody>
      </p:sp>
      <p:sp>
        <p:nvSpPr>
          <p:cNvPr id="10333" name="Line 93"/>
          <p:cNvSpPr>
            <a:spLocks noChangeShapeType="1"/>
          </p:cNvSpPr>
          <p:nvPr/>
        </p:nvSpPr>
        <p:spPr bwMode="auto">
          <a:xfrm>
            <a:off x="6551613" y="5354638"/>
            <a:ext cx="0" cy="8890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0334" name="Line 94"/>
          <p:cNvSpPr>
            <a:spLocks noChangeShapeType="1"/>
          </p:cNvSpPr>
          <p:nvPr/>
        </p:nvSpPr>
        <p:spPr bwMode="auto">
          <a:xfrm>
            <a:off x="7702550" y="5354638"/>
            <a:ext cx="0" cy="88900"/>
          </a:xfrm>
          <a:prstGeom prst="line">
            <a:avLst/>
          </a:prstGeom>
          <a:noFill/>
          <a:ln w="12700">
            <a:solidFill>
              <a:schemeClr val="tx1"/>
            </a:solidFill>
            <a:round/>
            <a:headEnd/>
            <a:tailEnd type="none" w="sm" len="lg"/>
          </a:ln>
          <a:effectLst/>
        </p:spPr>
        <p:txBody>
          <a:bodyPr wrap="none" anchor="ctr"/>
          <a:lstStyle/>
          <a:p>
            <a:endParaRPr lang="zh-CN" altLang="en-US"/>
          </a:p>
        </p:txBody>
      </p:sp>
      <p:grpSp>
        <p:nvGrpSpPr>
          <p:cNvPr id="2" name="Group 124"/>
          <p:cNvGrpSpPr>
            <a:grpSpLocks/>
          </p:cNvGrpSpPr>
          <p:nvPr/>
        </p:nvGrpSpPr>
        <p:grpSpPr bwMode="auto">
          <a:xfrm>
            <a:off x="4933950" y="1600200"/>
            <a:ext cx="3473450" cy="4495800"/>
            <a:chOff x="3108" y="1008"/>
            <a:chExt cx="2188" cy="2832"/>
          </a:xfrm>
        </p:grpSpPr>
        <p:sp>
          <p:nvSpPr>
            <p:cNvPr id="10328" name="Rectangle 88"/>
            <p:cNvSpPr>
              <a:spLocks noChangeArrowheads="1"/>
            </p:cNvSpPr>
            <p:nvPr/>
          </p:nvSpPr>
          <p:spPr bwMode="auto">
            <a:xfrm>
              <a:off x="3120" y="1008"/>
              <a:ext cx="2160" cy="2832"/>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10329" name="Text Box 89"/>
            <p:cNvSpPr txBox="1">
              <a:spLocks noChangeArrowheads="1"/>
            </p:cNvSpPr>
            <p:nvPr/>
          </p:nvSpPr>
          <p:spPr bwMode="auto">
            <a:xfrm>
              <a:off x="3350" y="3389"/>
              <a:ext cx="1864" cy="288"/>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0        1 000        2 000</a:t>
              </a:r>
            </a:p>
          </p:txBody>
        </p:sp>
        <p:sp>
          <p:nvSpPr>
            <p:cNvPr id="10330" name="Text Box 90"/>
            <p:cNvSpPr txBox="1">
              <a:spLocks noChangeArrowheads="1"/>
            </p:cNvSpPr>
            <p:nvPr/>
          </p:nvSpPr>
          <p:spPr bwMode="auto">
            <a:xfrm>
              <a:off x="3108" y="1485"/>
              <a:ext cx="540" cy="1875"/>
            </a:xfrm>
            <a:prstGeom prst="rect">
              <a:avLst/>
            </a:prstGeom>
            <a:noFill/>
            <a:ln w="9525">
              <a:noFill/>
              <a:miter lim="800000"/>
              <a:headEnd/>
              <a:tailEnd/>
            </a:ln>
            <a:effectLst/>
          </p:spPr>
          <p:txBody>
            <a:bodyPr>
              <a:spAutoFit/>
            </a:bodyPr>
            <a:lstStyle/>
            <a:p>
              <a:pPr>
                <a:lnSpc>
                  <a:spcPct val="160000"/>
                </a:lnSpc>
                <a:spcBef>
                  <a:spcPct val="50000"/>
                </a:spcBef>
              </a:pPr>
              <a:r>
                <a:rPr lang="en-US" altLang="zh-CN" sz="2400">
                  <a:latin typeface="Times New Roman" pitchFamily="18" charset="0"/>
                </a:rPr>
                <a:t>1.0</a:t>
              </a:r>
            </a:p>
            <a:p>
              <a:pPr>
                <a:lnSpc>
                  <a:spcPct val="160000"/>
                </a:lnSpc>
                <a:spcBef>
                  <a:spcPct val="50000"/>
                </a:spcBef>
              </a:pPr>
              <a:endParaRPr lang="en-US" altLang="zh-CN" sz="2400">
                <a:latin typeface="Times New Roman" pitchFamily="18" charset="0"/>
              </a:endParaRPr>
            </a:p>
            <a:p>
              <a:pPr>
                <a:lnSpc>
                  <a:spcPct val="160000"/>
                </a:lnSpc>
                <a:spcBef>
                  <a:spcPct val="50000"/>
                </a:spcBef>
              </a:pPr>
              <a:endParaRPr lang="en-US" altLang="zh-CN" sz="2400">
                <a:latin typeface="Times New Roman" pitchFamily="18" charset="0"/>
              </a:endParaRPr>
            </a:p>
            <a:p>
              <a:pPr>
                <a:lnSpc>
                  <a:spcPct val="160000"/>
                </a:lnSpc>
                <a:spcBef>
                  <a:spcPct val="50000"/>
                </a:spcBef>
              </a:pPr>
              <a:r>
                <a:rPr lang="en-US" altLang="zh-CN" sz="2400" b="1">
                  <a:latin typeface="Times New Roman" pitchFamily="18" charset="0"/>
                </a:rPr>
                <a:t>  </a:t>
              </a:r>
            </a:p>
          </p:txBody>
        </p:sp>
        <p:graphicFrame>
          <p:nvGraphicFramePr>
            <p:cNvPr id="10331" name="Object 91"/>
            <p:cNvGraphicFramePr>
              <a:graphicFrameLocks noChangeAspect="1"/>
            </p:cNvGraphicFramePr>
            <p:nvPr/>
          </p:nvGraphicFramePr>
          <p:xfrm>
            <a:off x="3490" y="1048"/>
            <a:ext cx="1642" cy="289"/>
          </p:xfrm>
          <a:graphic>
            <a:graphicData uri="http://schemas.openxmlformats.org/presentationml/2006/ole">
              <p:oleObj spid="_x0000_s267268" name="Equation" r:id="rId5" imgW="1346200" imgH="241300" progId="Equation.3">
                <p:embed/>
              </p:oleObj>
            </a:graphicData>
          </a:graphic>
        </p:graphicFrame>
        <p:sp>
          <p:nvSpPr>
            <p:cNvPr id="10332" name="Line 92"/>
            <p:cNvSpPr>
              <a:spLocks noChangeShapeType="1"/>
            </p:cNvSpPr>
            <p:nvPr/>
          </p:nvSpPr>
          <p:spPr bwMode="auto">
            <a:xfrm>
              <a:off x="3452" y="3427"/>
              <a:ext cx="1680" cy="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0335" name="Line 95"/>
            <p:cNvSpPr>
              <a:spLocks noChangeShapeType="1"/>
            </p:cNvSpPr>
            <p:nvPr/>
          </p:nvSpPr>
          <p:spPr bwMode="auto">
            <a:xfrm flipV="1">
              <a:off x="3449" y="1151"/>
              <a:ext cx="0" cy="2281"/>
            </a:xfrm>
            <a:prstGeom prst="line">
              <a:avLst/>
            </a:prstGeom>
            <a:noFill/>
            <a:ln w="19050">
              <a:solidFill>
                <a:schemeClr val="tx1"/>
              </a:solidFill>
              <a:round/>
              <a:headEnd/>
              <a:tailEnd type="triangle" w="sm" len="lg"/>
            </a:ln>
            <a:effectLst/>
          </p:spPr>
          <p:txBody>
            <a:bodyPr/>
            <a:lstStyle/>
            <a:p>
              <a:endParaRPr lang="zh-CN" altLang="en-US"/>
            </a:p>
          </p:txBody>
        </p:sp>
        <p:grpSp>
          <p:nvGrpSpPr>
            <p:cNvPr id="3" name="Group 96"/>
            <p:cNvGrpSpPr>
              <a:grpSpLocks/>
            </p:cNvGrpSpPr>
            <p:nvPr/>
          </p:nvGrpSpPr>
          <p:grpSpPr bwMode="auto">
            <a:xfrm>
              <a:off x="3449" y="1734"/>
              <a:ext cx="52" cy="1493"/>
              <a:chOff x="3600" y="1248"/>
              <a:chExt cx="96" cy="2160"/>
            </a:xfrm>
          </p:grpSpPr>
          <p:sp>
            <p:nvSpPr>
              <p:cNvPr id="10337" name="Line 97"/>
              <p:cNvSpPr>
                <a:spLocks noChangeShapeType="1"/>
              </p:cNvSpPr>
              <p:nvPr/>
            </p:nvSpPr>
            <p:spPr bwMode="auto">
              <a:xfrm>
                <a:off x="3600" y="148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10338" name="Line 98"/>
              <p:cNvSpPr>
                <a:spLocks noChangeShapeType="1"/>
              </p:cNvSpPr>
              <p:nvPr/>
            </p:nvSpPr>
            <p:spPr bwMode="auto">
              <a:xfrm>
                <a:off x="3600" y="172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10339" name="Line 99"/>
              <p:cNvSpPr>
                <a:spLocks noChangeShapeType="1"/>
              </p:cNvSpPr>
              <p:nvPr/>
            </p:nvSpPr>
            <p:spPr bwMode="auto">
              <a:xfrm>
                <a:off x="3600" y="196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10340" name="Line 100"/>
              <p:cNvSpPr>
                <a:spLocks noChangeShapeType="1"/>
              </p:cNvSpPr>
              <p:nvPr/>
            </p:nvSpPr>
            <p:spPr bwMode="auto">
              <a:xfrm>
                <a:off x="3600" y="220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10341" name="Line 101"/>
              <p:cNvSpPr>
                <a:spLocks noChangeShapeType="1"/>
              </p:cNvSpPr>
              <p:nvPr/>
            </p:nvSpPr>
            <p:spPr bwMode="auto">
              <a:xfrm>
                <a:off x="3600" y="244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10342" name="Line 102"/>
              <p:cNvSpPr>
                <a:spLocks noChangeShapeType="1"/>
              </p:cNvSpPr>
              <p:nvPr/>
            </p:nvSpPr>
            <p:spPr bwMode="auto">
              <a:xfrm>
                <a:off x="3600" y="268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10343" name="Line 103"/>
              <p:cNvSpPr>
                <a:spLocks noChangeShapeType="1"/>
              </p:cNvSpPr>
              <p:nvPr/>
            </p:nvSpPr>
            <p:spPr bwMode="auto">
              <a:xfrm>
                <a:off x="3600" y="340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10344" name="Line 104"/>
              <p:cNvSpPr>
                <a:spLocks noChangeShapeType="1"/>
              </p:cNvSpPr>
              <p:nvPr/>
            </p:nvSpPr>
            <p:spPr bwMode="auto">
              <a:xfrm>
                <a:off x="3600" y="316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10345" name="Line 105"/>
              <p:cNvSpPr>
                <a:spLocks noChangeShapeType="1"/>
              </p:cNvSpPr>
              <p:nvPr/>
            </p:nvSpPr>
            <p:spPr bwMode="auto">
              <a:xfrm>
                <a:off x="3600" y="2928"/>
                <a:ext cx="96" cy="0"/>
              </a:xfrm>
              <a:prstGeom prst="line">
                <a:avLst/>
              </a:prstGeom>
              <a:noFill/>
              <a:ln w="9525">
                <a:solidFill>
                  <a:schemeClr val="tx1"/>
                </a:solidFill>
                <a:round/>
                <a:headEnd/>
                <a:tailEnd type="none" w="sm" len="lg"/>
              </a:ln>
              <a:effectLst/>
            </p:spPr>
            <p:txBody>
              <a:bodyPr wrap="none"/>
              <a:lstStyle/>
              <a:p>
                <a:endParaRPr lang="zh-CN" altLang="en-US"/>
              </a:p>
            </p:txBody>
          </p:sp>
          <p:sp>
            <p:nvSpPr>
              <p:cNvPr id="10346" name="Line 106"/>
              <p:cNvSpPr>
                <a:spLocks noChangeShapeType="1"/>
              </p:cNvSpPr>
              <p:nvPr/>
            </p:nvSpPr>
            <p:spPr bwMode="auto">
              <a:xfrm>
                <a:off x="3600" y="1248"/>
                <a:ext cx="96" cy="0"/>
              </a:xfrm>
              <a:prstGeom prst="line">
                <a:avLst/>
              </a:prstGeom>
              <a:noFill/>
              <a:ln w="9525">
                <a:solidFill>
                  <a:schemeClr val="tx1"/>
                </a:solidFill>
                <a:round/>
                <a:headEnd/>
                <a:tailEnd type="none" w="sm" len="lg"/>
              </a:ln>
              <a:effectLst/>
            </p:spPr>
            <p:txBody>
              <a:bodyPr wrap="none"/>
              <a:lstStyle/>
              <a:p>
                <a:endParaRPr lang="zh-CN" altLang="en-US"/>
              </a:p>
            </p:txBody>
          </p:sp>
        </p:grpSp>
        <p:graphicFrame>
          <p:nvGraphicFramePr>
            <p:cNvPr id="10347" name="Object 107"/>
            <p:cNvGraphicFramePr>
              <a:graphicFrameLocks noChangeAspect="1"/>
            </p:cNvGraphicFramePr>
            <p:nvPr/>
          </p:nvGraphicFramePr>
          <p:xfrm>
            <a:off x="4721" y="3120"/>
            <a:ext cx="575" cy="218"/>
          </p:xfrm>
          <a:graphic>
            <a:graphicData uri="http://schemas.openxmlformats.org/presentationml/2006/ole">
              <p:oleObj spid="_x0000_s267269" name="Equation" r:id="rId6" imgW="660113" imgH="253890" progId="Equation.3">
                <p:embed/>
              </p:oleObj>
            </a:graphicData>
          </a:graphic>
        </p:graphicFrame>
        <p:sp>
          <p:nvSpPr>
            <p:cNvPr id="10349" name="Rectangle 109" descr="30%"/>
            <p:cNvSpPr>
              <a:spLocks noChangeArrowheads="1"/>
            </p:cNvSpPr>
            <p:nvPr/>
          </p:nvSpPr>
          <p:spPr bwMode="auto">
            <a:xfrm>
              <a:off x="3618" y="1392"/>
              <a:ext cx="350" cy="2018"/>
            </a:xfrm>
            <a:prstGeom prst="rect">
              <a:avLst/>
            </a:prstGeom>
            <a:pattFill prst="pct30">
              <a:fgClr>
                <a:srgbClr val="33CC33"/>
              </a:fgClr>
              <a:bgClr>
                <a:schemeClr val="bg1"/>
              </a:bgClr>
            </a:pattFill>
            <a:ln w="3175">
              <a:noFill/>
              <a:miter lim="800000"/>
              <a:headEnd/>
              <a:tailEnd/>
            </a:ln>
            <a:effectLst/>
          </p:spPr>
          <p:txBody>
            <a:bodyPr wrap="none" anchor="ctr"/>
            <a:lstStyle/>
            <a:p>
              <a:endParaRPr lang="zh-CN" altLang="en-US"/>
            </a:p>
          </p:txBody>
        </p:sp>
        <p:sp>
          <p:nvSpPr>
            <p:cNvPr id="10350" name="Text Box 110"/>
            <p:cNvSpPr txBox="1">
              <a:spLocks noChangeArrowheads="1"/>
            </p:cNvSpPr>
            <p:nvPr/>
          </p:nvSpPr>
          <p:spPr bwMode="auto">
            <a:xfrm>
              <a:off x="3936" y="1407"/>
              <a:ext cx="385" cy="1238"/>
            </a:xfrm>
            <a:prstGeom prst="rect">
              <a:avLst/>
            </a:prstGeom>
            <a:noFill/>
            <a:ln w="9525">
              <a:noFill/>
              <a:miter lim="800000"/>
              <a:headEnd/>
              <a:tailEnd/>
            </a:ln>
            <a:effectLst/>
          </p:spPr>
          <p:txBody>
            <a:bodyPr vert="eaVert">
              <a:spAutoFit/>
            </a:bodyPr>
            <a:lstStyle/>
            <a:p>
              <a:pPr>
                <a:spcBef>
                  <a:spcPct val="50000"/>
                </a:spcBef>
              </a:pPr>
              <a:r>
                <a:rPr lang="zh-CN" altLang="en-US" sz="2800" b="1">
                  <a:solidFill>
                    <a:srgbClr val="008000"/>
                  </a:solidFill>
                  <a:latin typeface="Times New Roman" pitchFamily="18" charset="0"/>
                </a:rPr>
                <a:t>可见光区</a:t>
              </a:r>
              <a:endParaRPr lang="zh-CN" altLang="en-US" sz="2800">
                <a:solidFill>
                  <a:srgbClr val="008000"/>
                </a:solidFill>
                <a:latin typeface="Times New Roman" pitchFamily="18" charset="0"/>
              </a:endParaRPr>
            </a:p>
          </p:txBody>
        </p:sp>
        <p:sp>
          <p:nvSpPr>
            <p:cNvPr id="10352" name="Freeform 112"/>
            <p:cNvSpPr>
              <a:spLocks/>
            </p:cNvSpPr>
            <p:nvPr/>
          </p:nvSpPr>
          <p:spPr bwMode="auto">
            <a:xfrm>
              <a:off x="3452" y="3293"/>
              <a:ext cx="1410" cy="129"/>
            </a:xfrm>
            <a:custGeom>
              <a:avLst/>
              <a:gdLst/>
              <a:ahLst/>
              <a:cxnLst>
                <a:cxn ang="0">
                  <a:pos x="0" y="154"/>
                </a:cxn>
                <a:cxn ang="0">
                  <a:pos x="499" y="104"/>
                </a:cxn>
                <a:cxn ang="0">
                  <a:pos x="990" y="4"/>
                </a:cxn>
                <a:cxn ang="0">
                  <a:pos x="1403" y="80"/>
                </a:cxn>
                <a:cxn ang="0">
                  <a:pos x="1394" y="79"/>
                </a:cxn>
                <a:cxn ang="0">
                  <a:pos x="1811" y="128"/>
                </a:cxn>
                <a:cxn ang="0">
                  <a:pos x="2203" y="168"/>
                </a:cxn>
              </a:cxnLst>
              <a:rect l="0" t="0" r="r" b="b"/>
              <a:pathLst>
                <a:path w="2203" h="168">
                  <a:moveTo>
                    <a:pt x="0" y="154"/>
                  </a:moveTo>
                  <a:cubicBezTo>
                    <a:pt x="83" y="146"/>
                    <a:pt x="334" y="129"/>
                    <a:pt x="499" y="104"/>
                  </a:cubicBezTo>
                  <a:cubicBezTo>
                    <a:pt x="664" y="79"/>
                    <a:pt x="839" y="8"/>
                    <a:pt x="990" y="4"/>
                  </a:cubicBezTo>
                  <a:cubicBezTo>
                    <a:pt x="1141" y="0"/>
                    <a:pt x="1336" y="68"/>
                    <a:pt x="1403" y="80"/>
                  </a:cubicBezTo>
                  <a:cubicBezTo>
                    <a:pt x="1470" y="92"/>
                    <a:pt x="1326" y="71"/>
                    <a:pt x="1394" y="79"/>
                  </a:cubicBezTo>
                  <a:cubicBezTo>
                    <a:pt x="1462" y="87"/>
                    <a:pt x="1676" y="113"/>
                    <a:pt x="1811" y="128"/>
                  </a:cubicBezTo>
                  <a:cubicBezTo>
                    <a:pt x="1946" y="143"/>
                    <a:pt x="2121" y="160"/>
                    <a:pt x="2203" y="168"/>
                  </a:cubicBezTo>
                </a:path>
              </a:pathLst>
            </a:custGeom>
            <a:noFill/>
            <a:ln w="28575" cmpd="sng">
              <a:solidFill>
                <a:srgbClr val="0000FF"/>
              </a:solidFill>
              <a:round/>
              <a:headEnd/>
              <a:tailEnd type="none" w="sm" len="lg"/>
            </a:ln>
            <a:effectLst/>
          </p:spPr>
          <p:txBody>
            <a:bodyPr wrap="none" anchor="ctr"/>
            <a:lstStyle/>
            <a:p>
              <a:endParaRPr lang="zh-CN" altLang="en-US"/>
            </a:p>
          </p:txBody>
        </p:sp>
        <p:sp>
          <p:nvSpPr>
            <p:cNvPr id="10353" name="Text Box 113"/>
            <p:cNvSpPr txBox="1">
              <a:spLocks noChangeArrowheads="1"/>
            </p:cNvSpPr>
            <p:nvPr/>
          </p:nvSpPr>
          <p:spPr bwMode="auto">
            <a:xfrm>
              <a:off x="3720" y="3035"/>
              <a:ext cx="920" cy="288"/>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00FF"/>
                  </a:solidFill>
                  <a:latin typeface="宋体" charset="-122"/>
                </a:rPr>
                <a:t>3</a:t>
              </a:r>
              <a:r>
                <a:rPr lang="en-US" altLang="zh-CN" sz="900" b="1">
                  <a:solidFill>
                    <a:srgbClr val="0000FF"/>
                  </a:solidFill>
                  <a:latin typeface="宋体" charset="-122"/>
                </a:rPr>
                <a:t> </a:t>
              </a:r>
              <a:r>
                <a:rPr lang="en-US" altLang="zh-CN" sz="2400" b="1">
                  <a:solidFill>
                    <a:srgbClr val="0000FF"/>
                  </a:solidFill>
                  <a:latin typeface="宋体" charset="-122"/>
                </a:rPr>
                <a:t>000</a:t>
              </a:r>
              <a:r>
                <a:rPr lang="en-US" altLang="zh-CN" sz="900" b="1">
                  <a:solidFill>
                    <a:srgbClr val="0000FF"/>
                  </a:solidFill>
                  <a:latin typeface="宋体" charset="-122"/>
                </a:rPr>
                <a:t> </a:t>
              </a:r>
              <a:r>
                <a:rPr lang="en-US" altLang="zh-CN" sz="2400" b="1">
                  <a:solidFill>
                    <a:srgbClr val="0000FF"/>
                  </a:solidFill>
                  <a:latin typeface="宋体" charset="-122"/>
                </a:rPr>
                <a:t>K</a:t>
              </a:r>
            </a:p>
          </p:txBody>
        </p:sp>
        <p:grpSp>
          <p:nvGrpSpPr>
            <p:cNvPr id="4" name="Group 114"/>
            <p:cNvGrpSpPr>
              <a:grpSpLocks/>
            </p:cNvGrpSpPr>
            <p:nvPr/>
          </p:nvGrpSpPr>
          <p:grpSpPr bwMode="auto">
            <a:xfrm>
              <a:off x="3452" y="1658"/>
              <a:ext cx="1485" cy="1752"/>
              <a:chOff x="3604" y="1562"/>
              <a:chExt cx="1676" cy="2084"/>
            </a:xfrm>
          </p:grpSpPr>
          <p:sp>
            <p:nvSpPr>
              <p:cNvPr id="10355" name="Freeform 115"/>
              <p:cNvSpPr>
                <a:spLocks/>
              </p:cNvSpPr>
              <p:nvPr/>
            </p:nvSpPr>
            <p:spPr bwMode="auto">
              <a:xfrm>
                <a:off x="3604" y="1562"/>
                <a:ext cx="1587" cy="2084"/>
              </a:xfrm>
              <a:custGeom>
                <a:avLst/>
                <a:gdLst/>
                <a:ahLst/>
                <a:cxnLst>
                  <a:cxn ang="0">
                    <a:pos x="0" y="2944"/>
                  </a:cxn>
                  <a:cxn ang="0">
                    <a:pos x="576" y="208"/>
                  </a:cxn>
                  <a:cxn ang="0">
                    <a:pos x="1248" y="1696"/>
                  </a:cxn>
                  <a:cxn ang="0">
                    <a:pos x="1488" y="2080"/>
                  </a:cxn>
                  <a:cxn ang="0">
                    <a:pos x="2016" y="2656"/>
                  </a:cxn>
                  <a:cxn ang="0">
                    <a:pos x="2832" y="2944"/>
                  </a:cxn>
                </a:cxnLst>
                <a:rect l="0" t="0" r="r" b="b"/>
                <a:pathLst>
                  <a:path w="2832" h="2944">
                    <a:moveTo>
                      <a:pt x="0" y="2944"/>
                    </a:moveTo>
                    <a:cubicBezTo>
                      <a:pt x="184" y="1680"/>
                      <a:pt x="368" y="416"/>
                      <a:pt x="576" y="208"/>
                    </a:cubicBezTo>
                    <a:cubicBezTo>
                      <a:pt x="784" y="0"/>
                      <a:pt x="1096" y="1384"/>
                      <a:pt x="1248" y="1696"/>
                    </a:cubicBezTo>
                    <a:cubicBezTo>
                      <a:pt x="1400" y="2008"/>
                      <a:pt x="1360" y="1920"/>
                      <a:pt x="1488" y="2080"/>
                    </a:cubicBezTo>
                    <a:cubicBezTo>
                      <a:pt x="1616" y="2240"/>
                      <a:pt x="1792" y="2512"/>
                      <a:pt x="2016" y="2656"/>
                    </a:cubicBezTo>
                    <a:cubicBezTo>
                      <a:pt x="2240" y="2800"/>
                      <a:pt x="2536" y="2872"/>
                      <a:pt x="2832" y="2944"/>
                    </a:cubicBezTo>
                  </a:path>
                </a:pathLst>
              </a:custGeom>
              <a:noFill/>
              <a:ln w="38100" cmpd="sng">
                <a:solidFill>
                  <a:srgbClr val="FF0000"/>
                </a:solidFill>
                <a:round/>
                <a:headEnd/>
                <a:tailEnd type="none" w="sm" len="lg"/>
              </a:ln>
              <a:effectLst/>
            </p:spPr>
            <p:txBody>
              <a:bodyPr wrap="none" anchor="ctr"/>
              <a:lstStyle/>
              <a:p>
                <a:endParaRPr lang="zh-CN" altLang="en-US"/>
              </a:p>
            </p:txBody>
          </p:sp>
          <p:sp>
            <p:nvSpPr>
              <p:cNvPr id="10356" name="Text Box 116"/>
              <p:cNvSpPr txBox="1">
                <a:spLocks noChangeArrowheads="1"/>
              </p:cNvSpPr>
              <p:nvPr/>
            </p:nvSpPr>
            <p:spPr bwMode="auto">
              <a:xfrm>
                <a:off x="4307" y="2600"/>
                <a:ext cx="973" cy="343"/>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latin typeface="宋体" charset="-122"/>
                  </a:rPr>
                  <a:t>6</a:t>
                </a:r>
                <a:r>
                  <a:rPr lang="en-US" altLang="zh-CN" sz="1000" b="1">
                    <a:solidFill>
                      <a:srgbClr val="FF0000"/>
                    </a:solidFill>
                    <a:latin typeface="宋体" charset="-122"/>
                  </a:rPr>
                  <a:t> </a:t>
                </a:r>
                <a:r>
                  <a:rPr lang="en-US" altLang="zh-CN" sz="2400" b="1">
                    <a:solidFill>
                      <a:srgbClr val="FF0000"/>
                    </a:solidFill>
                    <a:latin typeface="宋体" charset="-122"/>
                  </a:rPr>
                  <a:t>000</a:t>
                </a:r>
                <a:r>
                  <a:rPr lang="en-US" altLang="zh-CN" sz="1000" b="1">
                    <a:solidFill>
                      <a:srgbClr val="FF0000"/>
                    </a:solidFill>
                    <a:latin typeface="宋体" charset="-122"/>
                  </a:rPr>
                  <a:t> </a:t>
                </a:r>
                <a:r>
                  <a:rPr lang="en-US" altLang="zh-CN" sz="2400" b="1">
                    <a:solidFill>
                      <a:srgbClr val="FF0000"/>
                    </a:solidFill>
                    <a:latin typeface="宋体" charset="-122"/>
                  </a:rPr>
                  <a:t>K</a:t>
                </a:r>
              </a:p>
            </p:txBody>
          </p:sp>
        </p:grpSp>
        <p:grpSp>
          <p:nvGrpSpPr>
            <p:cNvPr id="5" name="Group 117"/>
            <p:cNvGrpSpPr>
              <a:grpSpLocks/>
            </p:cNvGrpSpPr>
            <p:nvPr/>
          </p:nvGrpSpPr>
          <p:grpSpPr bwMode="auto">
            <a:xfrm>
              <a:off x="3685" y="1791"/>
              <a:ext cx="296" cy="1946"/>
              <a:chOff x="3840" y="1344"/>
              <a:chExt cx="427" cy="2710"/>
            </a:xfrm>
          </p:grpSpPr>
          <p:sp>
            <p:nvSpPr>
              <p:cNvPr id="10358" name="Line 118"/>
              <p:cNvSpPr>
                <a:spLocks noChangeShapeType="1"/>
              </p:cNvSpPr>
              <p:nvPr/>
            </p:nvSpPr>
            <p:spPr bwMode="auto">
              <a:xfrm>
                <a:off x="3960" y="1344"/>
                <a:ext cx="0" cy="2256"/>
              </a:xfrm>
              <a:prstGeom prst="line">
                <a:avLst/>
              </a:prstGeom>
              <a:noFill/>
              <a:ln w="28575">
                <a:solidFill>
                  <a:srgbClr val="CC00CC"/>
                </a:solidFill>
                <a:prstDash val="dash"/>
                <a:round/>
                <a:headEnd/>
                <a:tailEnd/>
              </a:ln>
              <a:effectLst/>
            </p:spPr>
            <p:txBody>
              <a:bodyPr/>
              <a:lstStyle/>
              <a:p>
                <a:endParaRPr lang="zh-CN" altLang="en-US"/>
              </a:p>
            </p:txBody>
          </p:sp>
          <p:graphicFrame>
            <p:nvGraphicFramePr>
              <p:cNvPr id="10359" name="Object 119"/>
              <p:cNvGraphicFramePr>
                <a:graphicFrameLocks noChangeAspect="1"/>
              </p:cNvGraphicFramePr>
              <p:nvPr/>
            </p:nvGraphicFramePr>
            <p:xfrm>
              <a:off x="3840" y="3600"/>
              <a:ext cx="427" cy="454"/>
            </p:xfrm>
            <a:graphic>
              <a:graphicData uri="http://schemas.openxmlformats.org/presentationml/2006/ole">
                <p:oleObj spid="_x0000_s267270" name="Equation" r:id="rId7" imgW="178920" imgH="196560" progId="Equation.3">
                  <p:embed/>
                </p:oleObj>
              </a:graphicData>
            </a:graphic>
          </p:graphicFrame>
        </p:grpSp>
      </p:grpSp>
      <p:sp>
        <p:nvSpPr>
          <p:cNvPr id="10360" name="Rectangle 120"/>
          <p:cNvSpPr>
            <a:spLocks noChangeArrowheads="1"/>
          </p:cNvSpPr>
          <p:nvPr/>
        </p:nvSpPr>
        <p:spPr bwMode="auto">
          <a:xfrm>
            <a:off x="4953000" y="3810000"/>
            <a:ext cx="565150" cy="457200"/>
          </a:xfrm>
          <a:prstGeom prst="rect">
            <a:avLst/>
          </a:prstGeom>
          <a:noFill/>
          <a:ln w="9525">
            <a:noFill/>
            <a:miter lim="800000"/>
            <a:headEnd/>
            <a:tailEnd/>
          </a:ln>
          <a:effectLst/>
        </p:spPr>
        <p:txBody>
          <a:bodyPr wrap="none">
            <a:spAutoFit/>
          </a:bodyPr>
          <a:lstStyle/>
          <a:p>
            <a:r>
              <a:rPr lang="en-US" altLang="zh-CN" sz="2400">
                <a:latin typeface="Times New Roman" pitchFamily="18" charset="0"/>
              </a:rPr>
              <a:t>0.5</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9"/>
                                        </p:tgtEl>
                                        <p:attrNameLst>
                                          <p:attrName>style.visibility</p:attrName>
                                        </p:attrNameLst>
                                      </p:cBhvr>
                                      <p:to>
                                        <p:strVal val="visible"/>
                                      </p:to>
                                    </p:set>
                                    <p:animEffect transition="in" filter="blinds(horizontal)">
                                      <p:cBhvr>
                                        <p:cTn id="7" dur="500"/>
                                        <p:tgtEl>
                                          <p:spTgt spid="102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76"/>
                                        </p:tgtEl>
                                        <p:attrNameLst>
                                          <p:attrName>style.visibility</p:attrName>
                                        </p:attrNameLst>
                                      </p:cBhvr>
                                      <p:to>
                                        <p:strVal val="visible"/>
                                      </p:to>
                                    </p:set>
                                    <p:animEffect transition="in" filter="blinds(horizontal)">
                                      <p:cBhvr>
                                        <p:cTn id="12" dur="500"/>
                                        <p:tgtEl>
                                          <p:spTgt spid="102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90"/>
                                        </p:tgtEl>
                                        <p:attrNameLst>
                                          <p:attrName>style.visibility</p:attrName>
                                        </p:attrNameLst>
                                      </p:cBhvr>
                                      <p:to>
                                        <p:strVal val="visible"/>
                                      </p:to>
                                    </p:set>
                                    <p:animEffect transition="in" filter="blinds(horizontal)">
                                      <p:cBhvr>
                                        <p:cTn id="17" dur="500"/>
                                        <p:tgtEl>
                                          <p:spTgt spid="102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78"/>
                                        </p:tgtEl>
                                        <p:attrNameLst>
                                          <p:attrName>style.visibility</p:attrName>
                                        </p:attrNameLst>
                                      </p:cBhvr>
                                      <p:to>
                                        <p:strVal val="visible"/>
                                      </p:to>
                                    </p:set>
                                    <p:animEffect transition="in" filter="blinds(horizontal)">
                                      <p:cBhvr>
                                        <p:cTn id="22" dur="500"/>
                                        <p:tgtEl>
                                          <p:spTgt spid="102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79"/>
                                        </p:tgtEl>
                                        <p:attrNameLst>
                                          <p:attrName>style.visibility</p:attrName>
                                        </p:attrNameLst>
                                      </p:cBhvr>
                                      <p:to>
                                        <p:strVal val="visible"/>
                                      </p:to>
                                    </p:set>
                                    <p:animEffect transition="in" filter="blinds(horizontal)">
                                      <p:cBhvr>
                                        <p:cTn id="27" dur="500"/>
                                        <p:tgtEl>
                                          <p:spTgt spid="10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9" grpId="0" autoUpdateAnimBg="0"/>
      <p:bldP spid="10289" grpId="0" autoUpdateAnimBg="0"/>
      <p:bldP spid="10290"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灯片编号占位符 1"/>
          <p:cNvSpPr>
            <a:spLocks noGrp="1"/>
          </p:cNvSpPr>
          <p:nvPr>
            <p:ph type="sldNum" sz="quarter" idx="10"/>
          </p:nvPr>
        </p:nvSpPr>
        <p:spPr>
          <a:noFill/>
        </p:spPr>
        <p:txBody>
          <a:bodyPr/>
          <a:lstStyle/>
          <a:p>
            <a:fld id="{0CF694FF-8F80-4829-88FC-AF770AE548C3}" type="slidenum">
              <a:rPr lang="en-US" altLang="zh-CN"/>
              <a:pPr/>
              <a:t>130</a:t>
            </a:fld>
            <a:endParaRPr lang="en-US" altLang="zh-CN"/>
          </a:p>
        </p:txBody>
      </p:sp>
      <p:sp>
        <p:nvSpPr>
          <p:cNvPr id="20482" name="Rectangle 2"/>
          <p:cNvSpPr>
            <a:spLocks noChangeArrowheads="1"/>
          </p:cNvSpPr>
          <p:nvPr/>
        </p:nvSpPr>
        <p:spPr bwMode="auto">
          <a:xfrm>
            <a:off x="1506538" y="1447800"/>
            <a:ext cx="3979862" cy="749300"/>
          </a:xfrm>
          <a:prstGeom prst="rect">
            <a:avLst/>
          </a:prstGeom>
          <a:noFill/>
          <a:ln w="9525">
            <a:noFill/>
            <a:miter lim="800000"/>
            <a:headEnd/>
            <a:tailEnd/>
          </a:ln>
        </p:spPr>
        <p:txBody>
          <a:bodyPr>
            <a:spAutoFit/>
          </a:bodyPr>
          <a:lstStyle/>
          <a:p>
            <a:pPr eaLnBrk="0" hangingPunct="0">
              <a:lnSpc>
                <a:spcPct val="135000"/>
              </a:lnSpc>
            </a:pPr>
            <a:r>
              <a:rPr kumimoji="1" lang="en-US" altLang="zh-CN" sz="3200" b="1">
                <a:solidFill>
                  <a:srgbClr val="CC0000"/>
                </a:solidFill>
                <a:latin typeface="Times New Roman" pitchFamily="18" charset="0"/>
              </a:rPr>
              <a:t>1 </a:t>
            </a:r>
            <a:r>
              <a:rPr kumimoji="1" lang="en-US" altLang="zh-CN" sz="3200" b="1">
                <a:solidFill>
                  <a:schemeClr val="tx2"/>
                </a:solidFill>
                <a:latin typeface="Times New Roman" pitchFamily="18" charset="0"/>
              </a:rPr>
              <a:t> </a:t>
            </a:r>
            <a:r>
              <a:rPr kumimoji="1" lang="zh-CN" altLang="en-US" sz="3200" b="1">
                <a:latin typeface="Times New Roman" pitchFamily="18" charset="0"/>
              </a:rPr>
              <a:t>粒子</a:t>
            </a:r>
            <a:r>
              <a:rPr kumimoji="1" lang="zh-CN" altLang="en-US" sz="3200" b="1">
                <a:solidFill>
                  <a:schemeClr val="tx2"/>
                </a:solidFill>
                <a:latin typeface="Times New Roman" pitchFamily="18" charset="0"/>
              </a:rPr>
              <a:t>能量</a:t>
            </a:r>
            <a:r>
              <a:rPr kumimoji="1" lang="zh-CN" altLang="en-US" sz="3200" b="1">
                <a:solidFill>
                  <a:srgbClr val="CC0000"/>
                </a:solidFill>
                <a:latin typeface="Times New Roman" pitchFamily="18" charset="0"/>
              </a:rPr>
              <a:t>量子化</a:t>
            </a:r>
          </a:p>
        </p:txBody>
      </p:sp>
      <p:sp>
        <p:nvSpPr>
          <p:cNvPr id="20493" name="Rectangle 3"/>
          <p:cNvSpPr>
            <a:spLocks noChangeArrowheads="1"/>
          </p:cNvSpPr>
          <p:nvPr/>
        </p:nvSpPr>
        <p:spPr bwMode="auto">
          <a:xfrm>
            <a:off x="1447800" y="838200"/>
            <a:ext cx="2133600" cy="579438"/>
          </a:xfrm>
          <a:prstGeom prst="rect">
            <a:avLst/>
          </a:prstGeom>
          <a:noFill/>
          <a:ln w="9525">
            <a:noFill/>
            <a:miter lim="800000"/>
            <a:headEnd/>
            <a:tailEnd/>
          </a:ln>
        </p:spPr>
        <p:txBody>
          <a:bodyPr>
            <a:spAutoFit/>
          </a:bodyPr>
          <a:lstStyle/>
          <a:p>
            <a:r>
              <a:rPr kumimoji="1" lang="zh-CN" altLang="en-US" sz="3200" b="1">
                <a:solidFill>
                  <a:srgbClr val="CC0000"/>
                </a:solidFill>
                <a:latin typeface="Times New Roman" pitchFamily="18" charset="0"/>
              </a:rPr>
              <a:t>讨论：</a:t>
            </a:r>
          </a:p>
        </p:txBody>
      </p:sp>
      <p:grpSp>
        <p:nvGrpSpPr>
          <p:cNvPr id="2" name="Group 53"/>
          <p:cNvGrpSpPr>
            <a:grpSpLocks/>
          </p:cNvGrpSpPr>
          <p:nvPr/>
        </p:nvGrpSpPr>
        <p:grpSpPr bwMode="auto">
          <a:xfrm>
            <a:off x="762000" y="3276600"/>
            <a:ext cx="5810250" cy="990600"/>
            <a:chOff x="480" y="1968"/>
            <a:chExt cx="3660" cy="624"/>
          </a:xfrm>
        </p:grpSpPr>
        <p:sp>
          <p:nvSpPr>
            <p:cNvPr id="20508" name="Text Box 5"/>
            <p:cNvSpPr txBox="1">
              <a:spLocks noChangeArrowheads="1"/>
            </p:cNvSpPr>
            <p:nvPr/>
          </p:nvSpPr>
          <p:spPr bwMode="auto">
            <a:xfrm>
              <a:off x="480" y="2116"/>
              <a:ext cx="3270" cy="365"/>
            </a:xfrm>
            <a:prstGeom prst="rect">
              <a:avLst/>
            </a:prstGeom>
            <a:noFill/>
            <a:ln w="9525">
              <a:noFill/>
              <a:miter lim="800000"/>
              <a:headEnd/>
              <a:tailEnd/>
            </a:ln>
          </p:spPr>
          <p:txBody>
            <a:bodyPr>
              <a:spAutoFit/>
            </a:bodyPr>
            <a:lstStyle/>
            <a:p>
              <a:pPr>
                <a:spcBef>
                  <a:spcPct val="50000"/>
                </a:spcBef>
              </a:pPr>
              <a:r>
                <a:rPr lang="zh-CN" altLang="en-US" sz="3200" b="1">
                  <a:solidFill>
                    <a:srgbClr val="CC0000"/>
                  </a:solidFill>
                  <a:latin typeface="Times New Roman" pitchFamily="18" charset="0"/>
                </a:rPr>
                <a:t>基 态  </a:t>
              </a:r>
              <a:r>
                <a:rPr lang="zh-CN" altLang="en-US" sz="3200" b="1">
                  <a:latin typeface="Times New Roman" pitchFamily="18" charset="0"/>
                </a:rPr>
                <a:t>能 量</a:t>
              </a:r>
            </a:p>
          </p:txBody>
        </p:sp>
        <p:graphicFrame>
          <p:nvGraphicFramePr>
            <p:cNvPr id="20490" name="Object 6"/>
            <p:cNvGraphicFramePr>
              <a:graphicFrameLocks noChangeAspect="1"/>
            </p:cNvGraphicFramePr>
            <p:nvPr/>
          </p:nvGraphicFramePr>
          <p:xfrm>
            <a:off x="2160" y="1968"/>
            <a:ext cx="1980" cy="624"/>
          </p:xfrm>
          <a:graphic>
            <a:graphicData uri="http://schemas.openxmlformats.org/presentationml/2006/ole">
              <p:oleObj spid="_x0000_s153620" name="Equation" r:id="rId3" imgW="2019300" imgH="698500" progId="Equation.3">
                <p:embed/>
              </p:oleObj>
            </a:graphicData>
          </a:graphic>
        </p:graphicFrame>
      </p:grpSp>
      <p:grpSp>
        <p:nvGrpSpPr>
          <p:cNvPr id="3" name="Group 54"/>
          <p:cNvGrpSpPr>
            <a:grpSpLocks/>
          </p:cNvGrpSpPr>
          <p:nvPr/>
        </p:nvGrpSpPr>
        <p:grpSpPr bwMode="auto">
          <a:xfrm>
            <a:off x="457200" y="2138363"/>
            <a:ext cx="5029200" cy="1062037"/>
            <a:chOff x="288" y="1296"/>
            <a:chExt cx="3168" cy="669"/>
          </a:xfrm>
        </p:grpSpPr>
        <p:graphicFrame>
          <p:nvGraphicFramePr>
            <p:cNvPr id="20489" name="Object 12"/>
            <p:cNvGraphicFramePr>
              <a:graphicFrameLocks noChangeAspect="1"/>
            </p:cNvGraphicFramePr>
            <p:nvPr/>
          </p:nvGraphicFramePr>
          <p:xfrm>
            <a:off x="2160" y="1296"/>
            <a:ext cx="1296" cy="669"/>
          </p:xfrm>
          <a:graphic>
            <a:graphicData uri="http://schemas.openxmlformats.org/presentationml/2006/ole">
              <p:oleObj spid="_x0000_s153621" name="Equation" r:id="rId4" imgW="1447800" imgH="698500" progId="Equation.3">
                <p:embed/>
              </p:oleObj>
            </a:graphicData>
          </a:graphic>
        </p:graphicFrame>
        <p:sp>
          <p:nvSpPr>
            <p:cNvPr id="20507" name="Text Box 13"/>
            <p:cNvSpPr txBox="1">
              <a:spLocks noChangeArrowheads="1"/>
            </p:cNvSpPr>
            <p:nvPr/>
          </p:nvSpPr>
          <p:spPr bwMode="auto">
            <a:xfrm>
              <a:off x="288" y="1459"/>
              <a:ext cx="3072" cy="365"/>
            </a:xfrm>
            <a:prstGeom prst="rect">
              <a:avLst/>
            </a:prstGeom>
            <a:noFill/>
            <a:ln w="9525">
              <a:noFill/>
              <a:miter lim="800000"/>
              <a:headEnd/>
              <a:tailEnd/>
            </a:ln>
          </p:spPr>
          <p:txBody>
            <a:bodyPr>
              <a:spAutoFit/>
            </a:bodyPr>
            <a:lstStyle/>
            <a:p>
              <a:pPr>
                <a:spcBef>
                  <a:spcPct val="50000"/>
                </a:spcBef>
              </a:pPr>
              <a:r>
                <a:rPr lang="en-US" altLang="zh-CN" sz="2800" b="1">
                  <a:solidFill>
                    <a:srgbClr val="CC0000"/>
                  </a:solidFill>
                  <a:latin typeface="Times New Roman" pitchFamily="18" charset="0"/>
                </a:rPr>
                <a:t>    </a:t>
              </a:r>
              <a:r>
                <a:rPr lang="zh-CN" altLang="en-US" sz="3200" b="1">
                  <a:solidFill>
                    <a:srgbClr val="CC0000"/>
                  </a:solidFill>
                  <a:latin typeface="Times New Roman" pitchFamily="18" charset="0"/>
                </a:rPr>
                <a:t>能           量</a:t>
              </a:r>
            </a:p>
          </p:txBody>
        </p:sp>
      </p:grpSp>
      <p:grpSp>
        <p:nvGrpSpPr>
          <p:cNvPr id="4" name="Group 52"/>
          <p:cNvGrpSpPr>
            <a:grpSpLocks/>
          </p:cNvGrpSpPr>
          <p:nvPr/>
        </p:nvGrpSpPr>
        <p:grpSpPr bwMode="auto">
          <a:xfrm>
            <a:off x="381000" y="4340225"/>
            <a:ext cx="8382000" cy="1069975"/>
            <a:chOff x="240" y="2592"/>
            <a:chExt cx="5280" cy="674"/>
          </a:xfrm>
        </p:grpSpPr>
        <p:sp>
          <p:nvSpPr>
            <p:cNvPr id="20506" name="Text Box 49"/>
            <p:cNvSpPr txBox="1">
              <a:spLocks noChangeArrowheads="1"/>
            </p:cNvSpPr>
            <p:nvPr/>
          </p:nvSpPr>
          <p:spPr bwMode="auto">
            <a:xfrm>
              <a:off x="240" y="2770"/>
              <a:ext cx="2613" cy="365"/>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激发态</a:t>
              </a:r>
              <a:r>
                <a:rPr lang="zh-CN" altLang="en-US" sz="3200" b="1">
                  <a:latin typeface="Times New Roman" pitchFamily="18" charset="0"/>
                </a:rPr>
                <a:t>能量</a:t>
              </a:r>
            </a:p>
          </p:txBody>
        </p:sp>
        <p:graphicFrame>
          <p:nvGraphicFramePr>
            <p:cNvPr id="20488" name="Object 50"/>
            <p:cNvGraphicFramePr>
              <a:graphicFrameLocks noChangeAspect="1"/>
            </p:cNvGraphicFramePr>
            <p:nvPr/>
          </p:nvGraphicFramePr>
          <p:xfrm>
            <a:off x="2186" y="2592"/>
            <a:ext cx="3334" cy="674"/>
          </p:xfrm>
          <a:graphic>
            <a:graphicData uri="http://schemas.openxmlformats.org/presentationml/2006/ole">
              <p:oleObj spid="_x0000_s153622" name="Equation" r:id="rId5" imgW="1993035" imgH="406224" progId="Equation.3">
                <p:embed/>
              </p:oleObj>
            </a:graphicData>
          </a:graphic>
        </p:graphicFrame>
      </p:grpSp>
      <p:sp>
        <p:nvSpPr>
          <p:cNvPr id="20531" name="Text Box 51"/>
          <p:cNvSpPr txBox="1">
            <a:spLocks noChangeArrowheads="1"/>
          </p:cNvSpPr>
          <p:nvPr/>
        </p:nvSpPr>
        <p:spPr bwMode="auto">
          <a:xfrm>
            <a:off x="533400" y="5516563"/>
            <a:ext cx="8686800" cy="579437"/>
          </a:xfrm>
          <a:prstGeom prst="rect">
            <a:avLst/>
          </a:prstGeom>
          <a:noFill/>
          <a:ln w="12700">
            <a:noFill/>
            <a:miter lim="800000"/>
            <a:headEnd/>
            <a:tailEnd/>
          </a:ln>
        </p:spPr>
        <p:txBody>
          <a:bodyPr>
            <a:spAutoFit/>
          </a:bodyPr>
          <a:lstStyle/>
          <a:p>
            <a:pPr>
              <a:spcBef>
                <a:spcPct val="50000"/>
              </a:spcBef>
            </a:pPr>
            <a:r>
              <a:rPr lang="en-US" altLang="zh-CN" sz="2800" b="1">
                <a:latin typeface="Times New Roman" pitchFamily="18" charset="0"/>
              </a:rPr>
              <a:t> </a:t>
            </a:r>
            <a:r>
              <a:rPr lang="zh-CN" altLang="en-US" sz="3200" b="1">
                <a:latin typeface="Times New Roman" pitchFamily="18" charset="0"/>
              </a:rPr>
              <a:t>一维无限深方势阱中粒子的</a:t>
            </a:r>
            <a:r>
              <a:rPr lang="zh-CN" altLang="en-US" sz="3200" b="1">
                <a:solidFill>
                  <a:srgbClr val="CC0000"/>
                </a:solidFill>
                <a:latin typeface="Times New Roman" pitchFamily="18" charset="0"/>
              </a:rPr>
              <a:t>能量</a:t>
            </a:r>
            <a:r>
              <a:rPr lang="zh-CN" altLang="en-US" sz="3200" b="1">
                <a:latin typeface="Times New Roman" pitchFamily="18" charset="0"/>
              </a:rPr>
              <a:t>是</a:t>
            </a:r>
            <a:r>
              <a:rPr lang="zh-CN" altLang="en-US" sz="3200" b="1">
                <a:solidFill>
                  <a:srgbClr val="CC0000"/>
                </a:solidFill>
                <a:latin typeface="Times New Roman" pitchFamily="18" charset="0"/>
              </a:rPr>
              <a:t>量子化</a:t>
            </a:r>
            <a:r>
              <a:rPr lang="zh-CN" altLang="en-US" sz="3200" b="1">
                <a:latin typeface="Times New Roman" pitchFamily="18" charset="0"/>
              </a:rPr>
              <a:t>的 </a:t>
            </a:r>
            <a:r>
              <a:rPr lang="en-US" altLang="zh-CN" sz="3200" b="1">
                <a:latin typeface="Times New Roman" pitchFamily="18" charset="0"/>
              </a:rPr>
              <a:t>.</a:t>
            </a:r>
          </a:p>
        </p:txBody>
      </p:sp>
      <p:grpSp>
        <p:nvGrpSpPr>
          <p:cNvPr id="6" name="Group 83"/>
          <p:cNvGrpSpPr>
            <a:grpSpLocks/>
          </p:cNvGrpSpPr>
          <p:nvPr/>
        </p:nvGrpSpPr>
        <p:grpSpPr bwMode="auto">
          <a:xfrm>
            <a:off x="6019800" y="1066800"/>
            <a:ext cx="2286000" cy="2286000"/>
            <a:chOff x="3792" y="672"/>
            <a:chExt cx="1440" cy="1440"/>
          </a:xfrm>
        </p:grpSpPr>
        <p:sp>
          <p:nvSpPr>
            <p:cNvPr id="20499" name="Rectangle 84"/>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0500" name="Line 85"/>
            <p:cNvSpPr>
              <a:spLocks noChangeShapeType="1"/>
            </p:cNvSpPr>
            <p:nvPr/>
          </p:nvSpPr>
          <p:spPr bwMode="auto">
            <a:xfrm>
              <a:off x="3872" y="1826"/>
              <a:ext cx="1320" cy="6"/>
            </a:xfrm>
            <a:prstGeom prst="line">
              <a:avLst/>
            </a:prstGeom>
            <a:noFill/>
            <a:ln w="19050">
              <a:solidFill>
                <a:schemeClr val="tx1"/>
              </a:solidFill>
              <a:round/>
              <a:headEnd/>
              <a:tailEnd type="triangle" w="sm" len="lg"/>
            </a:ln>
          </p:spPr>
          <p:txBody>
            <a:bodyPr wrap="none" anchor="ctr"/>
            <a:lstStyle/>
            <a:p>
              <a:endParaRPr lang="zh-CN" altLang="en-US"/>
            </a:p>
          </p:txBody>
        </p:sp>
        <p:sp>
          <p:nvSpPr>
            <p:cNvPr id="20501" name="Line 86"/>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20502" name="Line 87"/>
            <p:cNvSpPr>
              <a:spLocks noChangeShapeType="1"/>
            </p:cNvSpPr>
            <p:nvPr/>
          </p:nvSpPr>
          <p:spPr bwMode="auto">
            <a:xfrm flipV="1">
              <a:off x="4123" y="1168"/>
              <a:ext cx="0" cy="658"/>
            </a:xfrm>
            <a:prstGeom prst="line">
              <a:avLst/>
            </a:prstGeom>
            <a:noFill/>
            <a:ln w="19050">
              <a:solidFill>
                <a:schemeClr val="tx1"/>
              </a:solidFill>
              <a:round/>
              <a:headEnd/>
              <a:tailEnd/>
            </a:ln>
          </p:spPr>
          <p:txBody>
            <a:bodyPr wrap="none" anchor="ctr"/>
            <a:lstStyle/>
            <a:p>
              <a:endParaRPr lang="zh-CN" altLang="en-US"/>
            </a:p>
          </p:txBody>
        </p:sp>
        <p:sp>
          <p:nvSpPr>
            <p:cNvPr id="20503" name="Line 88"/>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p:spPr>
          <p:txBody>
            <a:bodyPr wrap="none" anchor="ctr"/>
            <a:lstStyle/>
            <a:p>
              <a:endParaRPr lang="zh-CN" altLang="en-US"/>
            </a:p>
          </p:txBody>
        </p:sp>
        <p:sp>
          <p:nvSpPr>
            <p:cNvPr id="20504" name="Line 89"/>
            <p:cNvSpPr>
              <a:spLocks noChangeShapeType="1"/>
            </p:cNvSpPr>
            <p:nvPr/>
          </p:nvSpPr>
          <p:spPr bwMode="auto">
            <a:xfrm flipV="1">
              <a:off x="4785" y="1168"/>
              <a:ext cx="0" cy="658"/>
            </a:xfrm>
            <a:prstGeom prst="line">
              <a:avLst/>
            </a:prstGeom>
            <a:noFill/>
            <a:ln w="19050">
              <a:solidFill>
                <a:schemeClr val="tx1"/>
              </a:solidFill>
              <a:round/>
              <a:headEnd/>
              <a:tailEnd/>
            </a:ln>
          </p:spPr>
          <p:txBody>
            <a:bodyPr wrap="none" anchor="ctr"/>
            <a:lstStyle/>
            <a:p>
              <a:endParaRPr lang="zh-CN" altLang="en-US"/>
            </a:p>
          </p:txBody>
        </p:sp>
        <p:graphicFrame>
          <p:nvGraphicFramePr>
            <p:cNvPr id="5" name="Object 90"/>
            <p:cNvGraphicFramePr>
              <a:graphicFrameLocks noChangeAspect="1"/>
            </p:cNvGraphicFramePr>
            <p:nvPr/>
          </p:nvGraphicFramePr>
          <p:xfrm>
            <a:off x="4564" y="821"/>
            <a:ext cx="202" cy="137"/>
          </p:xfrm>
          <a:graphic>
            <a:graphicData uri="http://schemas.openxmlformats.org/presentationml/2006/ole">
              <p:oleObj spid="_x0000_s153623" name="公式" r:id="rId6" imgW="228501" imgH="165028" progId="">
                <p:embed/>
              </p:oleObj>
            </a:graphicData>
          </a:graphic>
        </p:graphicFrame>
        <p:graphicFrame>
          <p:nvGraphicFramePr>
            <p:cNvPr id="20483" name="Object 91"/>
            <p:cNvGraphicFramePr>
              <a:graphicFrameLocks noChangeAspect="1"/>
            </p:cNvGraphicFramePr>
            <p:nvPr/>
          </p:nvGraphicFramePr>
          <p:xfrm>
            <a:off x="3902" y="821"/>
            <a:ext cx="203" cy="137"/>
          </p:xfrm>
          <a:graphic>
            <a:graphicData uri="http://schemas.openxmlformats.org/presentationml/2006/ole">
              <p:oleObj spid="_x0000_s153624" name="公式" r:id="rId7" imgW="228501" imgH="165028" progId="">
                <p:embed/>
              </p:oleObj>
            </a:graphicData>
          </a:graphic>
        </p:graphicFrame>
        <p:graphicFrame>
          <p:nvGraphicFramePr>
            <p:cNvPr id="20484" name="Object 92"/>
            <p:cNvGraphicFramePr>
              <a:graphicFrameLocks noChangeAspect="1"/>
            </p:cNvGraphicFramePr>
            <p:nvPr/>
          </p:nvGraphicFramePr>
          <p:xfrm>
            <a:off x="4155" y="748"/>
            <a:ext cx="285" cy="324"/>
          </p:xfrm>
          <a:graphic>
            <a:graphicData uri="http://schemas.openxmlformats.org/presentationml/2006/ole">
              <p:oleObj spid="_x0000_s153625" name="Equation" r:id="rId8" imgW="304668" imgH="368140" progId="">
                <p:embed/>
              </p:oleObj>
            </a:graphicData>
          </a:graphic>
        </p:graphicFrame>
        <p:graphicFrame>
          <p:nvGraphicFramePr>
            <p:cNvPr id="20485" name="Object 93"/>
            <p:cNvGraphicFramePr>
              <a:graphicFrameLocks noChangeAspect="1"/>
            </p:cNvGraphicFramePr>
            <p:nvPr/>
          </p:nvGraphicFramePr>
          <p:xfrm>
            <a:off x="4712" y="1872"/>
            <a:ext cx="156" cy="159"/>
          </p:xfrm>
          <a:graphic>
            <a:graphicData uri="http://schemas.openxmlformats.org/presentationml/2006/ole">
              <p:oleObj spid="_x0000_s153626" name="公式" r:id="rId9" imgW="177646" imgH="190335" progId="">
                <p:embed/>
              </p:oleObj>
            </a:graphicData>
          </a:graphic>
        </p:graphicFrame>
        <p:sp>
          <p:nvSpPr>
            <p:cNvPr id="20505" name="Line 94"/>
            <p:cNvSpPr>
              <a:spLocks noChangeShapeType="1"/>
            </p:cNvSpPr>
            <p:nvPr/>
          </p:nvSpPr>
          <p:spPr bwMode="auto">
            <a:xfrm>
              <a:off x="4112" y="1832"/>
              <a:ext cx="680" cy="0"/>
            </a:xfrm>
            <a:prstGeom prst="line">
              <a:avLst/>
            </a:prstGeom>
            <a:noFill/>
            <a:ln w="28575">
              <a:solidFill>
                <a:srgbClr val="FF0000"/>
              </a:solidFill>
              <a:round/>
              <a:headEnd/>
              <a:tailEnd/>
            </a:ln>
          </p:spPr>
          <p:txBody>
            <a:bodyPr wrap="none" anchor="ctr"/>
            <a:lstStyle/>
            <a:p>
              <a:endParaRPr lang="zh-CN" altLang="en-US"/>
            </a:p>
          </p:txBody>
        </p:sp>
        <p:graphicFrame>
          <p:nvGraphicFramePr>
            <p:cNvPr id="20486" name="Object 95"/>
            <p:cNvGraphicFramePr>
              <a:graphicFrameLocks noChangeAspect="1"/>
            </p:cNvGraphicFramePr>
            <p:nvPr/>
          </p:nvGraphicFramePr>
          <p:xfrm>
            <a:off x="4952" y="1872"/>
            <a:ext cx="187" cy="200"/>
          </p:xfrm>
          <a:graphic>
            <a:graphicData uri="http://schemas.openxmlformats.org/presentationml/2006/ole">
              <p:oleObj spid="_x0000_s153627" name="Equation" r:id="rId10" imgW="177646" imgH="190335" progId="">
                <p:embed/>
              </p:oleObj>
            </a:graphicData>
          </a:graphic>
        </p:graphicFrame>
        <p:graphicFrame>
          <p:nvGraphicFramePr>
            <p:cNvPr id="20487" name="Object 96"/>
            <p:cNvGraphicFramePr>
              <a:graphicFrameLocks noChangeAspect="1"/>
            </p:cNvGraphicFramePr>
            <p:nvPr/>
          </p:nvGraphicFramePr>
          <p:xfrm>
            <a:off x="4072" y="1872"/>
            <a:ext cx="148" cy="170"/>
          </p:xfrm>
          <a:graphic>
            <a:graphicData uri="http://schemas.openxmlformats.org/presentationml/2006/ole">
              <p:oleObj spid="_x0000_s153628" name="Equation" r:id="rId11" imgW="164957" imgH="190335" progId="">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531"/>
                                        </p:tgtEl>
                                        <p:attrNameLst>
                                          <p:attrName>style.visibility</p:attrName>
                                        </p:attrNameLst>
                                      </p:cBhvr>
                                      <p:to>
                                        <p:strVal val="visible"/>
                                      </p:to>
                                    </p:set>
                                    <p:animEffect transition="in" filter="blinds(horizontal)">
                                      <p:cBhvr>
                                        <p:cTn id="27" dur="500"/>
                                        <p:tgtEl>
                                          <p:spTgt spid="2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531"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灯片编号占位符 1"/>
          <p:cNvSpPr>
            <a:spLocks noGrp="1"/>
          </p:cNvSpPr>
          <p:nvPr>
            <p:ph type="sldNum" sz="quarter" idx="10"/>
          </p:nvPr>
        </p:nvSpPr>
        <p:spPr>
          <a:noFill/>
        </p:spPr>
        <p:txBody>
          <a:bodyPr/>
          <a:lstStyle/>
          <a:p>
            <a:fld id="{79D1F33D-59B9-4BE8-8AC3-FDFB13A4600E}" type="slidenum">
              <a:rPr lang="en-US" altLang="zh-CN"/>
              <a:pPr/>
              <a:t>131</a:t>
            </a:fld>
            <a:endParaRPr lang="en-US" altLang="zh-CN"/>
          </a:p>
        </p:txBody>
      </p:sp>
      <p:sp>
        <p:nvSpPr>
          <p:cNvPr id="21509" name="Rectangle 6"/>
          <p:cNvSpPr>
            <a:spLocks noChangeArrowheads="1"/>
          </p:cNvSpPr>
          <p:nvPr/>
        </p:nvSpPr>
        <p:spPr bwMode="auto">
          <a:xfrm>
            <a:off x="1371600" y="914400"/>
            <a:ext cx="7696200" cy="749300"/>
          </a:xfrm>
          <a:prstGeom prst="rect">
            <a:avLst/>
          </a:prstGeom>
          <a:noFill/>
          <a:ln w="9525">
            <a:noFill/>
            <a:miter lim="800000"/>
            <a:headEnd/>
            <a:tailEnd/>
          </a:ln>
        </p:spPr>
        <p:txBody>
          <a:bodyPr>
            <a:spAutoFit/>
          </a:bodyPr>
          <a:lstStyle/>
          <a:p>
            <a:pPr eaLnBrk="0" hangingPunct="0">
              <a:lnSpc>
                <a:spcPct val="135000"/>
              </a:lnSpc>
            </a:pPr>
            <a:r>
              <a:rPr kumimoji="1" lang="en-US" altLang="zh-CN" sz="3200" b="1">
                <a:solidFill>
                  <a:srgbClr val="CC0000"/>
                </a:solidFill>
                <a:latin typeface="Times New Roman" pitchFamily="18" charset="0"/>
              </a:rPr>
              <a:t>2</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粒子在</a:t>
            </a:r>
            <a:r>
              <a:rPr kumimoji="1" lang="zh-CN" altLang="en-US" sz="3200" b="1">
                <a:latin typeface="Times New Roman" pitchFamily="18" charset="0"/>
              </a:rPr>
              <a:t>势阱中各处</a:t>
            </a:r>
            <a:r>
              <a:rPr kumimoji="1" lang="zh-CN" altLang="en-US" sz="3200" b="1">
                <a:solidFill>
                  <a:schemeClr val="tx2"/>
                </a:solidFill>
                <a:latin typeface="Times New Roman" pitchFamily="18" charset="0"/>
              </a:rPr>
              <a:t>出现的</a:t>
            </a:r>
            <a:r>
              <a:rPr kumimoji="1" lang="zh-CN" altLang="en-US" sz="3200" b="1">
                <a:solidFill>
                  <a:srgbClr val="CC0000"/>
                </a:solidFill>
                <a:latin typeface="Times New Roman" pitchFamily="18" charset="0"/>
              </a:rPr>
              <a:t>概率密度</a:t>
            </a:r>
            <a:r>
              <a:rPr kumimoji="1" lang="zh-CN" altLang="en-US" sz="3200" b="1">
                <a:solidFill>
                  <a:schemeClr val="tx2"/>
                </a:solidFill>
                <a:latin typeface="Times New Roman" pitchFamily="18" charset="0"/>
              </a:rPr>
              <a:t>不同</a:t>
            </a:r>
          </a:p>
        </p:txBody>
      </p:sp>
      <p:grpSp>
        <p:nvGrpSpPr>
          <p:cNvPr id="2" name="Group 17"/>
          <p:cNvGrpSpPr>
            <a:grpSpLocks/>
          </p:cNvGrpSpPr>
          <p:nvPr/>
        </p:nvGrpSpPr>
        <p:grpSpPr bwMode="auto">
          <a:xfrm>
            <a:off x="1384300" y="3505200"/>
            <a:ext cx="5797550" cy="990600"/>
            <a:chOff x="872" y="2208"/>
            <a:chExt cx="3652" cy="624"/>
          </a:xfrm>
        </p:grpSpPr>
        <p:sp>
          <p:nvSpPr>
            <p:cNvPr id="21514" name="Rectangle 8"/>
            <p:cNvSpPr>
              <a:spLocks noChangeArrowheads="1"/>
            </p:cNvSpPr>
            <p:nvPr/>
          </p:nvSpPr>
          <p:spPr bwMode="auto">
            <a:xfrm>
              <a:off x="872" y="2323"/>
              <a:ext cx="1144" cy="365"/>
            </a:xfrm>
            <a:prstGeom prst="rect">
              <a:avLst/>
            </a:prstGeom>
            <a:noFill/>
            <a:ln w="9525">
              <a:noFill/>
              <a:miter lim="800000"/>
              <a:headEnd/>
              <a:tailEnd/>
            </a:ln>
          </p:spPr>
          <p:txBody>
            <a:bodyPr wrap="none">
              <a:spAutoFit/>
            </a:bodyPr>
            <a:lstStyle/>
            <a:p>
              <a:r>
                <a:rPr kumimoji="1" lang="zh-CN" altLang="en-US" sz="3200" b="1">
                  <a:solidFill>
                    <a:schemeClr val="tx2"/>
                  </a:solidFill>
                  <a:latin typeface="Times New Roman" pitchFamily="18" charset="0"/>
                </a:rPr>
                <a:t>概率密度</a:t>
              </a:r>
            </a:p>
          </p:txBody>
        </p:sp>
        <p:graphicFrame>
          <p:nvGraphicFramePr>
            <p:cNvPr id="21507" name="Object 1"/>
            <p:cNvGraphicFramePr>
              <a:graphicFrameLocks noChangeAspect="1"/>
            </p:cNvGraphicFramePr>
            <p:nvPr/>
          </p:nvGraphicFramePr>
          <p:xfrm>
            <a:off x="2563" y="2208"/>
            <a:ext cx="1961" cy="624"/>
          </p:xfrm>
          <a:graphic>
            <a:graphicData uri="http://schemas.openxmlformats.org/presentationml/2006/ole">
              <p:oleObj spid="_x0000_s154630" name="Equation" r:id="rId3" imgW="1270000" imgH="368300" progId="Equation.3">
                <p:embed/>
              </p:oleObj>
            </a:graphicData>
          </a:graphic>
        </p:graphicFrame>
      </p:grpSp>
      <p:grpSp>
        <p:nvGrpSpPr>
          <p:cNvPr id="3" name="Group 16"/>
          <p:cNvGrpSpPr>
            <a:grpSpLocks/>
          </p:cNvGrpSpPr>
          <p:nvPr/>
        </p:nvGrpSpPr>
        <p:grpSpPr bwMode="auto">
          <a:xfrm>
            <a:off x="1371600" y="1905000"/>
            <a:ext cx="5832475" cy="1054100"/>
            <a:chOff x="864" y="1200"/>
            <a:chExt cx="3674" cy="664"/>
          </a:xfrm>
        </p:grpSpPr>
        <p:graphicFrame>
          <p:nvGraphicFramePr>
            <p:cNvPr id="21506" name="Object 0"/>
            <p:cNvGraphicFramePr>
              <a:graphicFrameLocks noChangeAspect="1"/>
            </p:cNvGraphicFramePr>
            <p:nvPr/>
          </p:nvGraphicFramePr>
          <p:xfrm>
            <a:off x="2566" y="1200"/>
            <a:ext cx="1972" cy="664"/>
          </p:xfrm>
          <a:graphic>
            <a:graphicData uri="http://schemas.openxmlformats.org/presentationml/2006/ole">
              <p:oleObj spid="_x0000_s154631" name="Equation" r:id="rId4" imgW="1117115" imgH="406224" progId="Equation.3">
                <p:embed/>
              </p:oleObj>
            </a:graphicData>
          </a:graphic>
        </p:graphicFrame>
        <p:sp>
          <p:nvSpPr>
            <p:cNvPr id="21513" name="Rectangle 12"/>
            <p:cNvSpPr>
              <a:spLocks noChangeArrowheads="1"/>
            </p:cNvSpPr>
            <p:nvPr/>
          </p:nvSpPr>
          <p:spPr bwMode="auto">
            <a:xfrm>
              <a:off x="864" y="1380"/>
              <a:ext cx="1143" cy="365"/>
            </a:xfrm>
            <a:prstGeom prst="rect">
              <a:avLst/>
            </a:prstGeom>
            <a:noFill/>
            <a:ln w="9525">
              <a:noFill/>
              <a:miter lim="800000"/>
              <a:headEnd/>
              <a:tailEnd/>
            </a:ln>
          </p:spPr>
          <p:txBody>
            <a:bodyPr wrap="none">
              <a:spAutoFit/>
            </a:bodyPr>
            <a:lstStyle/>
            <a:p>
              <a:r>
                <a:rPr kumimoji="1" lang="zh-CN" altLang="en-US" sz="3200" b="1">
                  <a:solidFill>
                    <a:schemeClr val="tx2"/>
                  </a:solidFill>
                  <a:latin typeface="Times New Roman" pitchFamily="18" charset="0"/>
                </a:rPr>
                <a:t>波  函  数</a:t>
              </a:r>
            </a:p>
          </p:txBody>
        </p:sp>
      </p:grpSp>
      <p:sp>
        <p:nvSpPr>
          <p:cNvPr id="36877" name="Rectangle 13"/>
          <p:cNvSpPr>
            <a:spLocks noChangeArrowheads="1"/>
          </p:cNvSpPr>
          <p:nvPr/>
        </p:nvSpPr>
        <p:spPr bwMode="auto">
          <a:xfrm>
            <a:off x="685800" y="4724400"/>
            <a:ext cx="7924800" cy="1260475"/>
          </a:xfrm>
          <a:prstGeom prst="rect">
            <a:avLst/>
          </a:prstGeom>
          <a:noFill/>
          <a:ln w="9525">
            <a:noFill/>
            <a:miter lim="800000"/>
            <a:headEnd/>
            <a:tailEnd/>
          </a:ln>
        </p:spPr>
        <p:txBody>
          <a:bodyPr>
            <a:spAutoFit/>
          </a:bodyPr>
          <a:lstStyle/>
          <a:p>
            <a:pPr>
              <a:lnSpc>
                <a:spcPct val="120000"/>
              </a:lnSpc>
            </a:pPr>
            <a:r>
              <a:rPr kumimoji="1" lang="en-US" altLang="zh-CN" sz="3200" b="1">
                <a:solidFill>
                  <a:srgbClr val="FFFF00"/>
                </a:solidFill>
                <a:latin typeface="Times New Roman" pitchFamily="18" charset="0"/>
              </a:rPr>
              <a:t>       </a:t>
            </a:r>
            <a:r>
              <a:rPr kumimoji="1" lang="zh-CN" altLang="en-US" sz="3200" b="1">
                <a:solidFill>
                  <a:schemeClr val="tx2"/>
                </a:solidFill>
                <a:latin typeface="Times New Roman" pitchFamily="18" charset="0"/>
              </a:rPr>
              <a:t>例如，当 </a:t>
            </a:r>
            <a:r>
              <a:rPr kumimoji="1" lang="en-US" altLang="zh-CN" sz="3200" i="1">
                <a:solidFill>
                  <a:schemeClr val="tx2"/>
                </a:solidFill>
                <a:latin typeface="Times New Roman" pitchFamily="18" charset="0"/>
              </a:rPr>
              <a:t>n </a:t>
            </a:r>
            <a:r>
              <a:rPr kumimoji="1" lang="en-US" altLang="zh-CN" sz="3200">
                <a:solidFill>
                  <a:schemeClr val="tx2"/>
                </a:solidFill>
                <a:latin typeface="Times New Roman" pitchFamily="18" charset="0"/>
              </a:rPr>
              <a:t>=1</a:t>
            </a:r>
            <a:r>
              <a:rPr kumimoji="1" lang="zh-CN" altLang="en-US" sz="3200" b="1">
                <a:solidFill>
                  <a:schemeClr val="tx2"/>
                </a:solidFill>
                <a:latin typeface="Times New Roman" pitchFamily="18" charset="0"/>
              </a:rPr>
              <a:t>时， 粒子在 </a:t>
            </a:r>
            <a:r>
              <a:rPr kumimoji="1" lang="en-US" altLang="zh-CN" sz="3200" i="1">
                <a:solidFill>
                  <a:srgbClr val="CC0000"/>
                </a:solidFill>
                <a:latin typeface="Times New Roman" pitchFamily="18" charset="0"/>
              </a:rPr>
              <a:t>x</a:t>
            </a:r>
            <a:r>
              <a:rPr kumimoji="1" lang="en-US" altLang="zh-CN" sz="3200">
                <a:solidFill>
                  <a:srgbClr val="CC0000"/>
                </a:solidFill>
                <a:latin typeface="Times New Roman" pitchFamily="18" charset="0"/>
              </a:rPr>
              <a:t> = </a:t>
            </a:r>
            <a:r>
              <a:rPr kumimoji="1" lang="en-US" altLang="zh-CN" sz="3200" i="1">
                <a:solidFill>
                  <a:srgbClr val="CC0000"/>
                </a:solidFill>
                <a:latin typeface="Times New Roman" pitchFamily="18" charset="0"/>
              </a:rPr>
              <a:t>a </a:t>
            </a:r>
            <a:r>
              <a:rPr kumimoji="1" lang="en-US" altLang="zh-CN" sz="3200">
                <a:solidFill>
                  <a:srgbClr val="CC0000"/>
                </a:solidFill>
                <a:latin typeface="Times New Roman" pitchFamily="18" charset="0"/>
              </a:rPr>
              <a:t>/2</a:t>
            </a:r>
            <a:r>
              <a:rPr kumimoji="1" lang="zh-CN" altLang="en-US" sz="3200" b="1">
                <a:solidFill>
                  <a:schemeClr val="tx2"/>
                </a:solidFill>
                <a:latin typeface="Times New Roman" pitchFamily="18" charset="0"/>
              </a:rPr>
              <a:t>处出现的概率最大</a:t>
            </a:r>
            <a:endParaRPr kumimoji="1" lang="zh-CN" altLang="en-US" sz="3200" b="1">
              <a:solidFill>
                <a:srgbClr val="FFFF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7"/>
                                        </p:tgtEl>
                                        <p:attrNameLst>
                                          <p:attrName>style.visibility</p:attrName>
                                        </p:attrNameLst>
                                      </p:cBhvr>
                                      <p:to>
                                        <p:strVal val="visible"/>
                                      </p:to>
                                    </p:set>
                                    <p:animEffect transition="in" filter="blinds(horizontal)">
                                      <p:cBhvr>
                                        <p:cTn id="17"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7"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3" name="灯片编号占位符 1"/>
          <p:cNvSpPr>
            <a:spLocks noGrp="1"/>
          </p:cNvSpPr>
          <p:nvPr>
            <p:ph type="sldNum" sz="quarter" idx="10"/>
          </p:nvPr>
        </p:nvSpPr>
        <p:spPr>
          <a:noFill/>
        </p:spPr>
        <p:txBody>
          <a:bodyPr/>
          <a:lstStyle/>
          <a:p>
            <a:fld id="{239000B3-397E-4E64-8FA5-38996FD71124}" type="slidenum">
              <a:rPr lang="en-US" altLang="zh-CN"/>
              <a:pPr/>
              <a:t>132</a:t>
            </a:fld>
            <a:endParaRPr lang="en-US" altLang="zh-CN"/>
          </a:p>
        </p:txBody>
      </p:sp>
      <p:sp>
        <p:nvSpPr>
          <p:cNvPr id="22544" name="Rectangle 51"/>
          <p:cNvSpPr>
            <a:spLocks noChangeArrowheads="1"/>
          </p:cNvSpPr>
          <p:nvPr/>
        </p:nvSpPr>
        <p:spPr bwMode="auto">
          <a:xfrm>
            <a:off x="762000" y="990600"/>
            <a:ext cx="8153400" cy="1260475"/>
          </a:xfrm>
          <a:prstGeom prst="rect">
            <a:avLst/>
          </a:prstGeom>
          <a:noFill/>
          <a:ln w="9525">
            <a:noFill/>
            <a:miter lim="800000"/>
            <a:headEnd/>
            <a:tailEnd/>
          </a:ln>
        </p:spPr>
        <p:txBody>
          <a:bodyPr>
            <a:spAutoFit/>
          </a:bodyPr>
          <a:lstStyle/>
          <a:p>
            <a:pPr eaLnBrk="0" hangingPunct="0">
              <a:lnSpc>
                <a:spcPct val="120000"/>
              </a:lnSpc>
            </a:pPr>
            <a:r>
              <a:rPr kumimoji="1" lang="en-US" altLang="zh-CN" sz="3200" b="1">
                <a:solidFill>
                  <a:srgbClr val="CC0000"/>
                </a:solidFill>
                <a:latin typeface="Times New Roman" pitchFamily="18" charset="0"/>
              </a:rPr>
              <a:t>        3</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波函数为</a:t>
            </a:r>
            <a:r>
              <a:rPr kumimoji="1" lang="zh-CN" altLang="en-US" sz="3200" b="1">
                <a:solidFill>
                  <a:srgbClr val="CC0000"/>
                </a:solidFill>
                <a:latin typeface="Times New Roman" pitchFamily="18" charset="0"/>
              </a:rPr>
              <a:t>驻波形式</a:t>
            </a:r>
            <a:r>
              <a:rPr kumimoji="1" lang="zh-CN" altLang="en-US" sz="3200" b="1">
                <a:solidFill>
                  <a:schemeClr val="tx2"/>
                </a:solidFill>
                <a:latin typeface="Times New Roman" pitchFamily="18" charset="0"/>
              </a:rPr>
              <a:t>，阱壁处为波节，波腹的个数与量子数</a:t>
            </a:r>
            <a:r>
              <a:rPr kumimoji="1" lang="zh-CN" altLang="en-US" sz="3200">
                <a:solidFill>
                  <a:schemeClr val="tx2"/>
                </a:solidFill>
                <a:latin typeface="Times New Roman" pitchFamily="18" charset="0"/>
              </a:rPr>
              <a:t> </a:t>
            </a:r>
            <a:r>
              <a:rPr kumimoji="1" lang="en-US" altLang="zh-CN" sz="3200" i="1">
                <a:solidFill>
                  <a:schemeClr val="tx2"/>
                </a:solidFill>
                <a:latin typeface="Times New Roman" pitchFamily="18" charset="0"/>
              </a:rPr>
              <a:t>n</a:t>
            </a:r>
            <a:r>
              <a:rPr kumimoji="1" lang="en-US" altLang="zh-CN" sz="3200" b="1" i="1">
                <a:solidFill>
                  <a:schemeClr val="tx2"/>
                </a:solidFill>
                <a:latin typeface="Times New Roman" pitchFamily="18" charset="0"/>
              </a:rPr>
              <a:t> </a:t>
            </a:r>
            <a:r>
              <a:rPr kumimoji="1" lang="zh-CN" altLang="en-US" sz="3200" b="1">
                <a:solidFill>
                  <a:schemeClr val="tx2"/>
                </a:solidFill>
                <a:latin typeface="Times New Roman" pitchFamily="18" charset="0"/>
              </a:rPr>
              <a:t>相等</a:t>
            </a:r>
          </a:p>
        </p:txBody>
      </p:sp>
      <p:grpSp>
        <p:nvGrpSpPr>
          <p:cNvPr id="2" name="Group 135"/>
          <p:cNvGrpSpPr>
            <a:grpSpLocks/>
          </p:cNvGrpSpPr>
          <p:nvPr/>
        </p:nvGrpSpPr>
        <p:grpSpPr bwMode="auto">
          <a:xfrm>
            <a:off x="1600200" y="2362200"/>
            <a:ext cx="6591300" cy="3849688"/>
            <a:chOff x="1008" y="1488"/>
            <a:chExt cx="4152" cy="2425"/>
          </a:xfrm>
        </p:grpSpPr>
        <p:sp>
          <p:nvSpPr>
            <p:cNvPr id="22546" name="Rectangle 55"/>
            <p:cNvSpPr>
              <a:spLocks noChangeArrowheads="1"/>
            </p:cNvSpPr>
            <p:nvPr/>
          </p:nvSpPr>
          <p:spPr bwMode="auto">
            <a:xfrm>
              <a:off x="1008" y="1488"/>
              <a:ext cx="3984" cy="2400"/>
            </a:xfrm>
            <a:prstGeom prst="rect">
              <a:avLst/>
            </a:prstGeom>
            <a:solidFill>
              <a:schemeClr val="bg1"/>
            </a:solidFill>
            <a:ln w="9525">
              <a:solidFill>
                <a:schemeClr val="tx2"/>
              </a:solidFill>
              <a:miter lim="800000"/>
              <a:headEnd/>
              <a:tailEnd/>
            </a:ln>
          </p:spPr>
          <p:txBody>
            <a:bodyPr wrap="none" anchor="ctr"/>
            <a:lstStyle/>
            <a:p>
              <a:endParaRPr lang="zh-CN" altLang="en-US"/>
            </a:p>
          </p:txBody>
        </p:sp>
        <p:sp>
          <p:nvSpPr>
            <p:cNvPr id="22547" name="Line 56"/>
            <p:cNvSpPr>
              <a:spLocks noChangeShapeType="1"/>
            </p:cNvSpPr>
            <p:nvPr/>
          </p:nvSpPr>
          <p:spPr bwMode="auto">
            <a:xfrm>
              <a:off x="1414" y="3352"/>
              <a:ext cx="1457" cy="0"/>
            </a:xfrm>
            <a:prstGeom prst="line">
              <a:avLst/>
            </a:prstGeom>
            <a:noFill/>
            <a:ln w="12700">
              <a:solidFill>
                <a:schemeClr val="tx1"/>
              </a:solidFill>
              <a:round/>
              <a:headEnd/>
              <a:tailEnd/>
            </a:ln>
          </p:spPr>
          <p:txBody>
            <a:bodyPr wrap="none" anchor="ctr"/>
            <a:lstStyle/>
            <a:p>
              <a:endParaRPr lang="zh-CN" altLang="en-US"/>
            </a:p>
          </p:txBody>
        </p:sp>
        <p:sp>
          <p:nvSpPr>
            <p:cNvPr id="22548" name="Line 57"/>
            <p:cNvSpPr>
              <a:spLocks noChangeShapeType="1"/>
            </p:cNvSpPr>
            <p:nvPr/>
          </p:nvSpPr>
          <p:spPr bwMode="auto">
            <a:xfrm>
              <a:off x="1414" y="2931"/>
              <a:ext cx="1328" cy="0"/>
            </a:xfrm>
            <a:prstGeom prst="line">
              <a:avLst/>
            </a:prstGeom>
            <a:noFill/>
            <a:ln w="12700">
              <a:solidFill>
                <a:schemeClr val="tx1"/>
              </a:solidFill>
              <a:round/>
              <a:headEnd/>
              <a:tailEnd/>
            </a:ln>
          </p:spPr>
          <p:txBody>
            <a:bodyPr wrap="none" anchor="ctr"/>
            <a:lstStyle/>
            <a:p>
              <a:endParaRPr lang="zh-CN" altLang="en-US"/>
            </a:p>
          </p:txBody>
        </p:sp>
        <p:sp>
          <p:nvSpPr>
            <p:cNvPr id="22549" name="Line 58"/>
            <p:cNvSpPr>
              <a:spLocks noChangeShapeType="1"/>
            </p:cNvSpPr>
            <p:nvPr/>
          </p:nvSpPr>
          <p:spPr bwMode="auto">
            <a:xfrm>
              <a:off x="1414" y="2255"/>
              <a:ext cx="1360" cy="0"/>
            </a:xfrm>
            <a:prstGeom prst="line">
              <a:avLst/>
            </a:prstGeom>
            <a:noFill/>
            <a:ln w="12700">
              <a:solidFill>
                <a:schemeClr val="tx1"/>
              </a:solidFill>
              <a:round/>
              <a:headEnd/>
              <a:tailEnd/>
            </a:ln>
          </p:spPr>
          <p:txBody>
            <a:bodyPr wrap="none" anchor="ctr"/>
            <a:lstStyle/>
            <a:p>
              <a:endParaRPr lang="zh-CN" altLang="en-US"/>
            </a:p>
          </p:txBody>
        </p:sp>
        <p:sp>
          <p:nvSpPr>
            <p:cNvPr id="22550" name="Line 59"/>
            <p:cNvSpPr>
              <a:spLocks noChangeShapeType="1"/>
            </p:cNvSpPr>
            <p:nvPr/>
          </p:nvSpPr>
          <p:spPr bwMode="auto">
            <a:xfrm flipV="1">
              <a:off x="2061" y="1888"/>
              <a:ext cx="0" cy="1725"/>
            </a:xfrm>
            <a:prstGeom prst="line">
              <a:avLst/>
            </a:prstGeom>
            <a:noFill/>
            <a:ln w="12700">
              <a:solidFill>
                <a:schemeClr val="tx1"/>
              </a:solidFill>
              <a:round/>
              <a:headEnd/>
              <a:tailEnd type="triangle" w="sm" len="lg"/>
            </a:ln>
          </p:spPr>
          <p:txBody>
            <a:bodyPr wrap="none" anchor="ctr"/>
            <a:lstStyle/>
            <a:p>
              <a:endParaRPr lang="zh-CN" altLang="en-US"/>
            </a:p>
          </p:txBody>
        </p:sp>
        <p:sp>
          <p:nvSpPr>
            <p:cNvPr id="22551" name="Rectangle 60"/>
            <p:cNvSpPr>
              <a:spLocks noChangeArrowheads="1"/>
            </p:cNvSpPr>
            <p:nvPr/>
          </p:nvSpPr>
          <p:spPr bwMode="auto">
            <a:xfrm>
              <a:off x="1220" y="1982"/>
              <a:ext cx="194" cy="1631"/>
            </a:xfrm>
            <a:prstGeom prst="rect">
              <a:avLst/>
            </a:prstGeom>
            <a:solidFill>
              <a:schemeClr val="bg1"/>
            </a:solidFill>
            <a:ln w="9525">
              <a:noFill/>
              <a:miter lim="800000"/>
              <a:headEnd/>
              <a:tailEnd/>
            </a:ln>
          </p:spPr>
          <p:txBody>
            <a:bodyPr wrap="none" anchor="ctr"/>
            <a:lstStyle/>
            <a:p>
              <a:endParaRPr lang="zh-CN" altLang="en-US"/>
            </a:p>
          </p:txBody>
        </p:sp>
        <p:sp>
          <p:nvSpPr>
            <p:cNvPr id="22552" name="Rectangle 61"/>
            <p:cNvSpPr>
              <a:spLocks noChangeArrowheads="1"/>
            </p:cNvSpPr>
            <p:nvPr/>
          </p:nvSpPr>
          <p:spPr bwMode="auto">
            <a:xfrm>
              <a:off x="2709" y="1982"/>
              <a:ext cx="194" cy="1631"/>
            </a:xfrm>
            <a:prstGeom prst="rect">
              <a:avLst/>
            </a:prstGeom>
            <a:solidFill>
              <a:schemeClr val="bg1"/>
            </a:solidFill>
            <a:ln w="9525">
              <a:noFill/>
              <a:miter lim="800000"/>
              <a:headEnd/>
              <a:tailEnd/>
            </a:ln>
          </p:spPr>
          <p:txBody>
            <a:bodyPr wrap="none" anchor="ctr"/>
            <a:lstStyle/>
            <a:p>
              <a:endParaRPr lang="zh-CN" altLang="en-US"/>
            </a:p>
          </p:txBody>
        </p:sp>
        <p:sp>
          <p:nvSpPr>
            <p:cNvPr id="22553" name="Line 62"/>
            <p:cNvSpPr>
              <a:spLocks noChangeShapeType="1"/>
            </p:cNvSpPr>
            <p:nvPr/>
          </p:nvSpPr>
          <p:spPr bwMode="auto">
            <a:xfrm flipV="1">
              <a:off x="2694" y="1982"/>
              <a:ext cx="0" cy="1631"/>
            </a:xfrm>
            <a:prstGeom prst="line">
              <a:avLst/>
            </a:prstGeom>
            <a:noFill/>
            <a:ln w="12700">
              <a:solidFill>
                <a:schemeClr val="tx1"/>
              </a:solidFill>
              <a:round/>
              <a:headEnd/>
              <a:tailEnd/>
            </a:ln>
          </p:spPr>
          <p:txBody>
            <a:bodyPr wrap="none" anchor="ctr"/>
            <a:lstStyle/>
            <a:p>
              <a:endParaRPr lang="zh-CN" altLang="en-US"/>
            </a:p>
          </p:txBody>
        </p:sp>
        <p:sp>
          <p:nvSpPr>
            <p:cNvPr id="22554" name="Line 63"/>
            <p:cNvSpPr>
              <a:spLocks noChangeShapeType="1"/>
            </p:cNvSpPr>
            <p:nvPr/>
          </p:nvSpPr>
          <p:spPr bwMode="auto">
            <a:xfrm flipV="1">
              <a:off x="1429" y="1980"/>
              <a:ext cx="0" cy="1631"/>
            </a:xfrm>
            <a:prstGeom prst="line">
              <a:avLst/>
            </a:prstGeom>
            <a:noFill/>
            <a:ln w="12700">
              <a:solidFill>
                <a:schemeClr val="tx1"/>
              </a:solidFill>
              <a:round/>
              <a:headEnd/>
              <a:tailEnd/>
            </a:ln>
          </p:spPr>
          <p:txBody>
            <a:bodyPr wrap="none" anchor="ctr"/>
            <a:lstStyle/>
            <a:p>
              <a:endParaRPr lang="zh-CN" altLang="en-US"/>
            </a:p>
          </p:txBody>
        </p:sp>
        <p:sp>
          <p:nvSpPr>
            <p:cNvPr id="22555" name="Line 64"/>
            <p:cNvSpPr>
              <a:spLocks noChangeShapeType="1"/>
            </p:cNvSpPr>
            <p:nvPr/>
          </p:nvSpPr>
          <p:spPr bwMode="auto">
            <a:xfrm>
              <a:off x="1123" y="3613"/>
              <a:ext cx="1877" cy="0"/>
            </a:xfrm>
            <a:prstGeom prst="line">
              <a:avLst/>
            </a:prstGeom>
            <a:noFill/>
            <a:ln w="19050">
              <a:solidFill>
                <a:schemeClr val="tx1"/>
              </a:solidFill>
              <a:round/>
              <a:headEnd/>
              <a:tailEnd/>
            </a:ln>
          </p:spPr>
          <p:txBody>
            <a:bodyPr wrap="none" anchor="ctr"/>
            <a:lstStyle/>
            <a:p>
              <a:endParaRPr lang="zh-CN" altLang="en-US"/>
            </a:p>
          </p:txBody>
        </p:sp>
        <p:graphicFrame>
          <p:nvGraphicFramePr>
            <p:cNvPr id="22530" name="Object 65"/>
            <p:cNvGraphicFramePr>
              <a:graphicFrameLocks noChangeAspect="1"/>
            </p:cNvGraphicFramePr>
            <p:nvPr/>
          </p:nvGraphicFramePr>
          <p:xfrm>
            <a:off x="1276" y="3663"/>
            <a:ext cx="356" cy="149"/>
          </p:xfrm>
          <a:graphic>
            <a:graphicData uri="http://schemas.openxmlformats.org/presentationml/2006/ole">
              <p:oleObj spid="_x0000_s155676" name="公式" r:id="rId3" imgW="545863" imgH="241195" progId="Equation.3">
                <p:embed/>
              </p:oleObj>
            </a:graphicData>
          </a:graphic>
        </p:graphicFrame>
        <p:graphicFrame>
          <p:nvGraphicFramePr>
            <p:cNvPr id="22531" name="Object 67"/>
            <p:cNvGraphicFramePr>
              <a:graphicFrameLocks noChangeAspect="1"/>
            </p:cNvGraphicFramePr>
            <p:nvPr/>
          </p:nvGraphicFramePr>
          <p:xfrm>
            <a:off x="2607" y="3679"/>
            <a:ext cx="201" cy="145"/>
          </p:xfrm>
          <a:graphic>
            <a:graphicData uri="http://schemas.openxmlformats.org/presentationml/2006/ole">
              <p:oleObj spid="_x0000_s155677" name="Equation" r:id="rId4" imgW="126725" imgH="126725" progId="Equation.3">
                <p:embed/>
              </p:oleObj>
            </a:graphicData>
          </a:graphic>
        </p:graphicFrame>
        <p:graphicFrame>
          <p:nvGraphicFramePr>
            <p:cNvPr id="22532" name="Object 68"/>
            <p:cNvGraphicFramePr>
              <a:graphicFrameLocks noChangeAspect="1"/>
            </p:cNvGraphicFramePr>
            <p:nvPr/>
          </p:nvGraphicFramePr>
          <p:xfrm>
            <a:off x="1056" y="3478"/>
            <a:ext cx="336" cy="140"/>
          </p:xfrm>
          <a:graphic>
            <a:graphicData uri="http://schemas.openxmlformats.org/presentationml/2006/ole">
              <p:oleObj spid="_x0000_s155678" name="公式" r:id="rId5" imgW="508000" imgH="241300" progId="Equation.3">
                <p:embed/>
              </p:oleObj>
            </a:graphicData>
          </a:graphic>
        </p:graphicFrame>
        <p:graphicFrame>
          <p:nvGraphicFramePr>
            <p:cNvPr id="22533" name="Object 69"/>
            <p:cNvGraphicFramePr>
              <a:graphicFrameLocks noChangeAspect="1"/>
            </p:cNvGraphicFramePr>
            <p:nvPr/>
          </p:nvGraphicFramePr>
          <p:xfrm>
            <a:off x="1056" y="3242"/>
            <a:ext cx="298" cy="143"/>
          </p:xfrm>
          <a:graphic>
            <a:graphicData uri="http://schemas.openxmlformats.org/presentationml/2006/ole">
              <p:oleObj spid="_x0000_s155679" name="公式" r:id="rId6" imgW="558558" imgH="241195" progId="Equation.3">
                <p:embed/>
              </p:oleObj>
            </a:graphicData>
          </a:graphic>
        </p:graphicFrame>
        <p:graphicFrame>
          <p:nvGraphicFramePr>
            <p:cNvPr id="22534" name="Object 70"/>
            <p:cNvGraphicFramePr>
              <a:graphicFrameLocks noChangeAspect="1"/>
            </p:cNvGraphicFramePr>
            <p:nvPr/>
          </p:nvGraphicFramePr>
          <p:xfrm>
            <a:off x="1056" y="2843"/>
            <a:ext cx="298" cy="142"/>
          </p:xfrm>
          <a:graphic>
            <a:graphicData uri="http://schemas.openxmlformats.org/presentationml/2006/ole">
              <p:oleObj spid="_x0000_s155680" name="公式" r:id="rId7" imgW="533169" imgH="241195" progId="Equation.3">
                <p:embed/>
              </p:oleObj>
            </a:graphicData>
          </a:graphic>
        </p:graphicFrame>
        <p:graphicFrame>
          <p:nvGraphicFramePr>
            <p:cNvPr id="22535" name="Object 71"/>
            <p:cNvGraphicFramePr>
              <a:graphicFrameLocks noChangeAspect="1"/>
            </p:cNvGraphicFramePr>
            <p:nvPr/>
          </p:nvGraphicFramePr>
          <p:xfrm>
            <a:off x="1056" y="2208"/>
            <a:ext cx="298" cy="143"/>
          </p:xfrm>
          <a:graphic>
            <a:graphicData uri="http://schemas.openxmlformats.org/presentationml/2006/ole">
              <p:oleObj spid="_x0000_s155681" name="公式" r:id="rId8" imgW="558558" imgH="241195" progId="Equation.3">
                <p:embed/>
              </p:oleObj>
            </a:graphicData>
          </a:graphic>
        </p:graphicFrame>
        <p:sp>
          <p:nvSpPr>
            <p:cNvPr id="22556" name="Line 72"/>
            <p:cNvSpPr>
              <a:spLocks noChangeShapeType="1"/>
            </p:cNvSpPr>
            <p:nvPr/>
          </p:nvSpPr>
          <p:spPr bwMode="auto">
            <a:xfrm>
              <a:off x="1414" y="3613"/>
              <a:ext cx="1295" cy="0"/>
            </a:xfrm>
            <a:prstGeom prst="line">
              <a:avLst/>
            </a:prstGeom>
            <a:noFill/>
            <a:ln w="19050">
              <a:solidFill>
                <a:schemeClr val="tx1"/>
              </a:solidFill>
              <a:round/>
              <a:headEnd/>
              <a:tailEnd/>
            </a:ln>
          </p:spPr>
          <p:txBody>
            <a:bodyPr wrap="none" anchor="ctr"/>
            <a:lstStyle/>
            <a:p>
              <a:endParaRPr lang="zh-CN" altLang="en-US"/>
            </a:p>
          </p:txBody>
        </p:sp>
        <p:graphicFrame>
          <p:nvGraphicFramePr>
            <p:cNvPr id="22536" name="Object 73"/>
            <p:cNvGraphicFramePr>
              <a:graphicFrameLocks noChangeAspect="1"/>
            </p:cNvGraphicFramePr>
            <p:nvPr/>
          </p:nvGraphicFramePr>
          <p:xfrm>
            <a:off x="2112" y="1824"/>
            <a:ext cx="253" cy="185"/>
          </p:xfrm>
          <a:graphic>
            <a:graphicData uri="http://schemas.openxmlformats.org/presentationml/2006/ole">
              <p:oleObj spid="_x0000_s155682" name="Equation" r:id="rId9" imgW="304668" imgH="330057" progId="Equation.3">
                <p:embed/>
              </p:oleObj>
            </a:graphicData>
          </a:graphic>
        </p:graphicFrame>
        <p:sp>
          <p:nvSpPr>
            <p:cNvPr id="22557" name="Line 74"/>
            <p:cNvSpPr>
              <a:spLocks noChangeShapeType="1"/>
            </p:cNvSpPr>
            <p:nvPr/>
          </p:nvSpPr>
          <p:spPr bwMode="auto">
            <a:xfrm>
              <a:off x="3253" y="3365"/>
              <a:ext cx="1456" cy="0"/>
            </a:xfrm>
            <a:prstGeom prst="line">
              <a:avLst/>
            </a:prstGeom>
            <a:noFill/>
            <a:ln w="12700">
              <a:solidFill>
                <a:schemeClr val="tx1"/>
              </a:solidFill>
              <a:round/>
              <a:headEnd/>
              <a:tailEnd/>
            </a:ln>
          </p:spPr>
          <p:txBody>
            <a:bodyPr wrap="none" anchor="ctr"/>
            <a:lstStyle/>
            <a:p>
              <a:endParaRPr lang="zh-CN" altLang="en-US"/>
            </a:p>
          </p:txBody>
        </p:sp>
        <p:sp>
          <p:nvSpPr>
            <p:cNvPr id="22558" name="Line 75"/>
            <p:cNvSpPr>
              <a:spLocks noChangeShapeType="1"/>
            </p:cNvSpPr>
            <p:nvPr/>
          </p:nvSpPr>
          <p:spPr bwMode="auto">
            <a:xfrm>
              <a:off x="3253" y="2931"/>
              <a:ext cx="1327" cy="0"/>
            </a:xfrm>
            <a:prstGeom prst="line">
              <a:avLst/>
            </a:prstGeom>
            <a:noFill/>
            <a:ln w="12700">
              <a:solidFill>
                <a:schemeClr val="tx1"/>
              </a:solidFill>
              <a:round/>
              <a:headEnd/>
              <a:tailEnd/>
            </a:ln>
          </p:spPr>
          <p:txBody>
            <a:bodyPr wrap="none" anchor="ctr"/>
            <a:lstStyle/>
            <a:p>
              <a:endParaRPr lang="zh-CN" altLang="en-US"/>
            </a:p>
          </p:txBody>
        </p:sp>
        <p:sp>
          <p:nvSpPr>
            <p:cNvPr id="22559" name="Line 76"/>
            <p:cNvSpPr>
              <a:spLocks noChangeShapeType="1"/>
            </p:cNvSpPr>
            <p:nvPr/>
          </p:nvSpPr>
          <p:spPr bwMode="auto">
            <a:xfrm>
              <a:off x="3253" y="2255"/>
              <a:ext cx="1359" cy="0"/>
            </a:xfrm>
            <a:prstGeom prst="line">
              <a:avLst/>
            </a:prstGeom>
            <a:noFill/>
            <a:ln w="12700">
              <a:solidFill>
                <a:schemeClr val="tx1"/>
              </a:solidFill>
              <a:round/>
              <a:headEnd/>
              <a:tailEnd/>
            </a:ln>
          </p:spPr>
          <p:txBody>
            <a:bodyPr wrap="none" anchor="ctr"/>
            <a:lstStyle/>
            <a:p>
              <a:endParaRPr lang="zh-CN" altLang="en-US"/>
            </a:p>
          </p:txBody>
        </p:sp>
        <p:sp>
          <p:nvSpPr>
            <p:cNvPr id="22560" name="Line 77"/>
            <p:cNvSpPr>
              <a:spLocks noChangeShapeType="1"/>
            </p:cNvSpPr>
            <p:nvPr/>
          </p:nvSpPr>
          <p:spPr bwMode="auto">
            <a:xfrm flipV="1">
              <a:off x="3900" y="1888"/>
              <a:ext cx="0" cy="1725"/>
            </a:xfrm>
            <a:prstGeom prst="line">
              <a:avLst/>
            </a:prstGeom>
            <a:noFill/>
            <a:ln w="12700">
              <a:solidFill>
                <a:schemeClr val="tx1"/>
              </a:solidFill>
              <a:round/>
              <a:headEnd/>
              <a:tailEnd type="triangle" w="sm" len="lg"/>
            </a:ln>
          </p:spPr>
          <p:txBody>
            <a:bodyPr wrap="none" anchor="ctr"/>
            <a:lstStyle/>
            <a:p>
              <a:endParaRPr lang="zh-CN" altLang="en-US"/>
            </a:p>
          </p:txBody>
        </p:sp>
        <p:sp>
          <p:nvSpPr>
            <p:cNvPr id="22561" name="Line 78"/>
            <p:cNvSpPr>
              <a:spLocks noChangeShapeType="1"/>
            </p:cNvSpPr>
            <p:nvPr/>
          </p:nvSpPr>
          <p:spPr bwMode="auto">
            <a:xfrm flipV="1">
              <a:off x="4548" y="1982"/>
              <a:ext cx="0" cy="1631"/>
            </a:xfrm>
            <a:prstGeom prst="line">
              <a:avLst/>
            </a:prstGeom>
            <a:noFill/>
            <a:ln w="12700">
              <a:solidFill>
                <a:schemeClr val="tx1"/>
              </a:solidFill>
              <a:round/>
              <a:headEnd/>
              <a:tailEnd/>
            </a:ln>
          </p:spPr>
          <p:txBody>
            <a:bodyPr wrap="none" anchor="ctr"/>
            <a:lstStyle/>
            <a:p>
              <a:endParaRPr lang="zh-CN" altLang="en-US"/>
            </a:p>
          </p:txBody>
        </p:sp>
        <p:sp>
          <p:nvSpPr>
            <p:cNvPr id="22562" name="Line 79"/>
            <p:cNvSpPr>
              <a:spLocks noChangeShapeType="1"/>
            </p:cNvSpPr>
            <p:nvPr/>
          </p:nvSpPr>
          <p:spPr bwMode="auto">
            <a:xfrm flipV="1">
              <a:off x="3253" y="1982"/>
              <a:ext cx="0" cy="1631"/>
            </a:xfrm>
            <a:prstGeom prst="line">
              <a:avLst/>
            </a:prstGeom>
            <a:noFill/>
            <a:ln w="12700">
              <a:solidFill>
                <a:schemeClr val="tx1"/>
              </a:solidFill>
              <a:round/>
              <a:headEnd/>
              <a:tailEnd/>
            </a:ln>
          </p:spPr>
          <p:txBody>
            <a:bodyPr wrap="none" anchor="ctr"/>
            <a:lstStyle/>
            <a:p>
              <a:endParaRPr lang="zh-CN" altLang="en-US"/>
            </a:p>
          </p:txBody>
        </p:sp>
        <p:sp>
          <p:nvSpPr>
            <p:cNvPr id="22563" name="Line 80"/>
            <p:cNvSpPr>
              <a:spLocks noChangeShapeType="1"/>
            </p:cNvSpPr>
            <p:nvPr/>
          </p:nvSpPr>
          <p:spPr bwMode="auto">
            <a:xfrm>
              <a:off x="2962" y="3613"/>
              <a:ext cx="1877" cy="0"/>
            </a:xfrm>
            <a:prstGeom prst="line">
              <a:avLst/>
            </a:prstGeom>
            <a:noFill/>
            <a:ln w="19050">
              <a:solidFill>
                <a:schemeClr val="tx1"/>
              </a:solidFill>
              <a:round/>
              <a:headEnd/>
              <a:tailEnd/>
            </a:ln>
          </p:spPr>
          <p:txBody>
            <a:bodyPr wrap="none" anchor="ctr"/>
            <a:lstStyle/>
            <a:p>
              <a:endParaRPr lang="zh-CN" altLang="en-US"/>
            </a:p>
          </p:txBody>
        </p:sp>
        <p:sp>
          <p:nvSpPr>
            <p:cNvPr id="22564" name="Line 84"/>
            <p:cNvSpPr>
              <a:spLocks noChangeShapeType="1"/>
            </p:cNvSpPr>
            <p:nvPr/>
          </p:nvSpPr>
          <p:spPr bwMode="auto">
            <a:xfrm>
              <a:off x="3268" y="3611"/>
              <a:ext cx="1295" cy="0"/>
            </a:xfrm>
            <a:prstGeom prst="line">
              <a:avLst/>
            </a:prstGeom>
            <a:noFill/>
            <a:ln w="12700">
              <a:solidFill>
                <a:schemeClr val="tx1"/>
              </a:solidFill>
              <a:round/>
              <a:headEnd/>
              <a:tailEnd/>
            </a:ln>
          </p:spPr>
          <p:txBody>
            <a:bodyPr wrap="none" anchor="ctr"/>
            <a:lstStyle/>
            <a:p>
              <a:endParaRPr lang="zh-CN" altLang="en-US"/>
            </a:p>
          </p:txBody>
        </p:sp>
        <p:graphicFrame>
          <p:nvGraphicFramePr>
            <p:cNvPr id="22537" name="Object 85"/>
            <p:cNvGraphicFramePr>
              <a:graphicFrameLocks noChangeAspect="1"/>
            </p:cNvGraphicFramePr>
            <p:nvPr/>
          </p:nvGraphicFramePr>
          <p:xfrm>
            <a:off x="4032" y="1849"/>
            <a:ext cx="336" cy="242"/>
          </p:xfrm>
          <a:graphic>
            <a:graphicData uri="http://schemas.openxmlformats.org/presentationml/2006/ole">
              <p:oleObj spid="_x0000_s155683" name="Equation" r:id="rId10" imgW="304536" imgH="253780" progId="Equation.3">
                <p:embed/>
              </p:oleObj>
            </a:graphicData>
          </a:graphic>
        </p:graphicFrame>
        <p:graphicFrame>
          <p:nvGraphicFramePr>
            <p:cNvPr id="22538" name="Object 86"/>
            <p:cNvGraphicFramePr>
              <a:graphicFrameLocks noChangeAspect="1"/>
            </p:cNvGraphicFramePr>
            <p:nvPr/>
          </p:nvGraphicFramePr>
          <p:xfrm>
            <a:off x="1193" y="1503"/>
            <a:ext cx="1495" cy="369"/>
          </p:xfrm>
          <a:graphic>
            <a:graphicData uri="http://schemas.openxmlformats.org/presentationml/2006/ole">
              <p:oleObj spid="_x0000_s155684" name="Equation" r:id="rId11" imgW="1790700" imgH="609600" progId="Equation.3">
                <p:embed/>
              </p:oleObj>
            </a:graphicData>
          </a:graphic>
        </p:graphicFrame>
        <p:graphicFrame>
          <p:nvGraphicFramePr>
            <p:cNvPr id="22539" name="Object 87"/>
            <p:cNvGraphicFramePr>
              <a:graphicFrameLocks noChangeAspect="1"/>
            </p:cNvGraphicFramePr>
            <p:nvPr/>
          </p:nvGraphicFramePr>
          <p:xfrm>
            <a:off x="3229" y="1503"/>
            <a:ext cx="1571" cy="369"/>
          </p:xfrm>
          <a:graphic>
            <a:graphicData uri="http://schemas.openxmlformats.org/presentationml/2006/ole">
              <p:oleObj spid="_x0000_s155685" name="Equation" r:id="rId12" imgW="2095500" imgH="609600" progId="Equation.3">
                <p:embed/>
              </p:oleObj>
            </a:graphicData>
          </a:graphic>
        </p:graphicFrame>
        <p:grpSp>
          <p:nvGrpSpPr>
            <p:cNvPr id="3" name="Group 88"/>
            <p:cNvGrpSpPr>
              <a:grpSpLocks/>
            </p:cNvGrpSpPr>
            <p:nvPr/>
          </p:nvGrpSpPr>
          <p:grpSpPr bwMode="auto">
            <a:xfrm>
              <a:off x="1429" y="2165"/>
              <a:ext cx="1265" cy="184"/>
              <a:chOff x="192" y="3011"/>
              <a:chExt cx="3463" cy="986"/>
            </a:xfrm>
          </p:grpSpPr>
          <p:sp>
            <p:nvSpPr>
              <p:cNvPr id="22596" name="Freeform 89"/>
              <p:cNvSpPr>
                <a:spLocks/>
              </p:cNvSpPr>
              <p:nvPr/>
            </p:nvSpPr>
            <p:spPr bwMode="auto">
              <a:xfrm>
                <a:off x="192" y="3011"/>
                <a:ext cx="1735" cy="973"/>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0000FF"/>
                </a:solidFill>
                <a:round/>
                <a:headEnd/>
                <a:tailEnd/>
              </a:ln>
            </p:spPr>
            <p:txBody>
              <a:bodyPr wrap="none" anchor="ctr"/>
              <a:lstStyle/>
              <a:p>
                <a:endParaRPr lang="zh-CN" altLang="en-US"/>
              </a:p>
            </p:txBody>
          </p:sp>
          <p:sp>
            <p:nvSpPr>
              <p:cNvPr id="22597" name="Freeform 90"/>
              <p:cNvSpPr>
                <a:spLocks/>
              </p:cNvSpPr>
              <p:nvPr/>
            </p:nvSpPr>
            <p:spPr bwMode="auto">
              <a:xfrm>
                <a:off x="1920" y="3024"/>
                <a:ext cx="1735" cy="973"/>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0000FF"/>
                </a:solidFill>
                <a:round/>
                <a:headEnd/>
                <a:tailEnd/>
              </a:ln>
            </p:spPr>
            <p:txBody>
              <a:bodyPr wrap="none" anchor="ctr"/>
              <a:lstStyle/>
              <a:p>
                <a:endParaRPr lang="zh-CN" altLang="en-US"/>
              </a:p>
            </p:txBody>
          </p:sp>
        </p:grpSp>
        <p:grpSp>
          <p:nvGrpSpPr>
            <p:cNvPr id="4" name="Group 91"/>
            <p:cNvGrpSpPr>
              <a:grpSpLocks/>
            </p:cNvGrpSpPr>
            <p:nvPr/>
          </p:nvGrpSpPr>
          <p:grpSpPr bwMode="auto">
            <a:xfrm>
              <a:off x="1429" y="2842"/>
              <a:ext cx="1265" cy="185"/>
              <a:chOff x="0" y="2880"/>
              <a:chExt cx="2592" cy="960"/>
            </a:xfrm>
          </p:grpSpPr>
          <p:sp>
            <p:nvSpPr>
              <p:cNvPr id="22594" name="Freeform 92"/>
              <p:cNvSpPr>
                <a:spLocks/>
              </p:cNvSpPr>
              <p:nvPr/>
            </p:nvSpPr>
            <p:spPr bwMode="auto">
              <a:xfrm>
                <a:off x="1728" y="2880"/>
                <a:ext cx="864" cy="477"/>
              </a:xfrm>
              <a:custGeom>
                <a:avLst/>
                <a:gdLst>
                  <a:gd name="T0" fmla="*/ 0 w 864"/>
                  <a:gd name="T1" fmla="*/ 477 h 477"/>
                  <a:gd name="T2" fmla="*/ 184 w 864"/>
                  <a:gd name="T3" fmla="*/ 157 h 477"/>
                  <a:gd name="T4" fmla="*/ 432 w 864"/>
                  <a:gd name="T5" fmla="*/ 0 h 477"/>
                  <a:gd name="T6" fmla="*/ 680 w 864"/>
                  <a:gd name="T7" fmla="*/ 157 h 477"/>
                  <a:gd name="T8" fmla="*/ 864 w 864"/>
                  <a:gd name="T9" fmla="*/ 47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cmpd="sng">
                <a:solidFill>
                  <a:srgbClr val="0000FF"/>
                </a:solidFill>
                <a:round/>
                <a:headEnd/>
                <a:tailEnd/>
              </a:ln>
            </p:spPr>
            <p:txBody>
              <a:bodyPr wrap="none" anchor="ctr"/>
              <a:lstStyle/>
              <a:p>
                <a:endParaRPr lang="zh-CN" altLang="en-US"/>
              </a:p>
            </p:txBody>
          </p:sp>
          <p:sp>
            <p:nvSpPr>
              <p:cNvPr id="22595" name="Freeform 93"/>
              <p:cNvSpPr>
                <a:spLocks/>
              </p:cNvSpPr>
              <p:nvPr/>
            </p:nvSpPr>
            <p:spPr bwMode="auto">
              <a:xfrm>
                <a:off x="0" y="2880"/>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0000FF"/>
                </a:solidFill>
                <a:round/>
                <a:headEnd/>
                <a:tailEnd/>
              </a:ln>
            </p:spPr>
            <p:txBody>
              <a:bodyPr wrap="none" anchor="ctr"/>
              <a:lstStyle/>
              <a:p>
                <a:endParaRPr lang="zh-CN" altLang="en-US"/>
              </a:p>
            </p:txBody>
          </p:sp>
        </p:grpSp>
        <p:sp>
          <p:nvSpPr>
            <p:cNvPr id="22567" name="Freeform 94"/>
            <p:cNvSpPr>
              <a:spLocks/>
            </p:cNvSpPr>
            <p:nvPr/>
          </p:nvSpPr>
          <p:spPr bwMode="auto">
            <a:xfrm>
              <a:off x="1429" y="3273"/>
              <a:ext cx="1265" cy="154"/>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0000FF"/>
              </a:solidFill>
              <a:round/>
              <a:headEnd/>
              <a:tailEnd/>
            </a:ln>
          </p:spPr>
          <p:txBody>
            <a:bodyPr wrap="none" anchor="ctr"/>
            <a:lstStyle/>
            <a:p>
              <a:endParaRPr lang="zh-CN" altLang="en-US"/>
            </a:p>
          </p:txBody>
        </p:sp>
        <p:sp>
          <p:nvSpPr>
            <p:cNvPr id="22568" name="Freeform 95"/>
            <p:cNvSpPr>
              <a:spLocks/>
            </p:cNvSpPr>
            <p:nvPr/>
          </p:nvSpPr>
          <p:spPr bwMode="auto">
            <a:xfrm>
              <a:off x="1429" y="3519"/>
              <a:ext cx="1265" cy="90"/>
            </a:xfrm>
            <a:custGeom>
              <a:avLst/>
              <a:gdLst>
                <a:gd name="T0" fmla="*/ 0 w 864"/>
                <a:gd name="T1" fmla="*/ 477 h 477"/>
                <a:gd name="T2" fmla="*/ 184 w 864"/>
                <a:gd name="T3" fmla="*/ 157 h 477"/>
                <a:gd name="T4" fmla="*/ 432 w 864"/>
                <a:gd name="T5" fmla="*/ 0 h 477"/>
                <a:gd name="T6" fmla="*/ 680 w 864"/>
                <a:gd name="T7" fmla="*/ 157 h 477"/>
                <a:gd name="T8" fmla="*/ 864 w 864"/>
                <a:gd name="T9" fmla="*/ 47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cmpd="sng">
              <a:solidFill>
                <a:srgbClr val="0000FF"/>
              </a:solidFill>
              <a:round/>
              <a:headEnd/>
              <a:tailEnd/>
            </a:ln>
          </p:spPr>
          <p:txBody>
            <a:bodyPr wrap="none" anchor="ctr"/>
            <a:lstStyle/>
            <a:p>
              <a:endParaRPr lang="zh-CN" altLang="en-US"/>
            </a:p>
          </p:txBody>
        </p:sp>
        <p:grpSp>
          <p:nvGrpSpPr>
            <p:cNvPr id="5" name="Group 96"/>
            <p:cNvGrpSpPr>
              <a:grpSpLocks/>
            </p:cNvGrpSpPr>
            <p:nvPr/>
          </p:nvGrpSpPr>
          <p:grpSpPr bwMode="auto">
            <a:xfrm>
              <a:off x="3153" y="2103"/>
              <a:ext cx="1495" cy="154"/>
              <a:chOff x="-2016" y="2544"/>
              <a:chExt cx="7776" cy="969"/>
            </a:xfrm>
          </p:grpSpPr>
          <p:sp>
            <p:nvSpPr>
              <p:cNvPr id="22589" name="Freeform 97"/>
              <p:cNvSpPr>
                <a:spLocks/>
              </p:cNvSpPr>
              <p:nvPr/>
            </p:nvSpPr>
            <p:spPr bwMode="auto">
              <a:xfrm>
                <a:off x="-2016" y="3024"/>
                <a:ext cx="864" cy="489"/>
              </a:xfrm>
              <a:custGeom>
                <a:avLst/>
                <a:gdLst>
                  <a:gd name="T0" fmla="*/ 0 w 864"/>
                  <a:gd name="T1" fmla="*/ 0 h 489"/>
                  <a:gd name="T2" fmla="*/ 180 w 864"/>
                  <a:gd name="T3" fmla="*/ 308 h 489"/>
                  <a:gd name="T4" fmla="*/ 436 w 864"/>
                  <a:gd name="T5" fmla="*/ 484 h 489"/>
                  <a:gd name="T6" fmla="*/ 676 w 864"/>
                  <a:gd name="T7" fmla="*/ 340 h 489"/>
                  <a:gd name="T8" fmla="*/ 864 w 864"/>
                  <a:gd name="T9" fmla="*/ 0 h 489"/>
                  <a:gd name="T10" fmla="*/ 0 60000 65536"/>
                  <a:gd name="T11" fmla="*/ 0 60000 65536"/>
                  <a:gd name="T12" fmla="*/ 0 60000 65536"/>
                  <a:gd name="T13" fmla="*/ 0 60000 65536"/>
                  <a:gd name="T14" fmla="*/ 0 60000 65536"/>
                  <a:gd name="T15" fmla="*/ 0 w 864"/>
                  <a:gd name="T16" fmla="*/ 0 h 489"/>
                  <a:gd name="T17" fmla="*/ 864 w 864"/>
                  <a:gd name="T18" fmla="*/ 489 h 489"/>
                </a:gdLst>
                <a:ahLst/>
                <a:cxnLst>
                  <a:cxn ang="T10">
                    <a:pos x="T0" y="T1"/>
                  </a:cxn>
                  <a:cxn ang="T11">
                    <a:pos x="T2" y="T3"/>
                  </a:cxn>
                  <a:cxn ang="T12">
                    <a:pos x="T4" y="T5"/>
                  </a:cxn>
                  <a:cxn ang="T13">
                    <a:pos x="T6" y="T7"/>
                  </a:cxn>
                  <a:cxn ang="T14">
                    <a:pos x="T8" y="T9"/>
                  </a:cxn>
                </a:cxnLst>
                <a:rect l="T15" t="T16" r="T17" b="T18"/>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mpd="sng">
                <a:solidFill>
                  <a:srgbClr val="FF0000"/>
                </a:solidFill>
                <a:round/>
                <a:headEnd/>
                <a:tailEnd/>
              </a:ln>
            </p:spPr>
            <p:txBody>
              <a:bodyPr wrap="none" anchor="ctr"/>
              <a:lstStyle/>
              <a:p>
                <a:endParaRPr lang="zh-CN" altLang="en-US"/>
              </a:p>
            </p:txBody>
          </p:sp>
          <p:sp>
            <p:nvSpPr>
              <p:cNvPr id="22590" name="Freeform 98"/>
              <p:cNvSpPr>
                <a:spLocks/>
              </p:cNvSpPr>
              <p:nvPr/>
            </p:nvSpPr>
            <p:spPr bwMode="auto">
              <a:xfrm>
                <a:off x="-1152" y="2544"/>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sp>
            <p:nvSpPr>
              <p:cNvPr id="22591" name="Freeform 99"/>
              <p:cNvSpPr>
                <a:spLocks/>
              </p:cNvSpPr>
              <p:nvPr/>
            </p:nvSpPr>
            <p:spPr bwMode="auto">
              <a:xfrm>
                <a:off x="576" y="2544"/>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sp>
            <p:nvSpPr>
              <p:cNvPr id="22592" name="Freeform 100"/>
              <p:cNvSpPr>
                <a:spLocks/>
              </p:cNvSpPr>
              <p:nvPr/>
            </p:nvSpPr>
            <p:spPr bwMode="auto">
              <a:xfrm>
                <a:off x="2304" y="2544"/>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sp>
            <p:nvSpPr>
              <p:cNvPr id="22593" name="Freeform 101"/>
              <p:cNvSpPr>
                <a:spLocks/>
              </p:cNvSpPr>
              <p:nvPr/>
            </p:nvSpPr>
            <p:spPr bwMode="auto">
              <a:xfrm>
                <a:off x="4032" y="2544"/>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grpSp>
        <p:grpSp>
          <p:nvGrpSpPr>
            <p:cNvPr id="6" name="Group 102"/>
            <p:cNvGrpSpPr>
              <a:grpSpLocks/>
            </p:cNvGrpSpPr>
            <p:nvPr/>
          </p:nvGrpSpPr>
          <p:grpSpPr bwMode="auto">
            <a:xfrm>
              <a:off x="3153" y="2780"/>
              <a:ext cx="1495" cy="154"/>
              <a:chOff x="-336" y="2592"/>
              <a:chExt cx="6048" cy="969"/>
            </a:xfrm>
          </p:grpSpPr>
          <p:sp>
            <p:nvSpPr>
              <p:cNvPr id="22585" name="Freeform 103"/>
              <p:cNvSpPr>
                <a:spLocks/>
              </p:cNvSpPr>
              <p:nvPr/>
            </p:nvSpPr>
            <p:spPr bwMode="auto">
              <a:xfrm>
                <a:off x="3984" y="2592"/>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sp>
            <p:nvSpPr>
              <p:cNvPr id="22586" name="Freeform 104"/>
              <p:cNvSpPr>
                <a:spLocks/>
              </p:cNvSpPr>
              <p:nvPr/>
            </p:nvSpPr>
            <p:spPr bwMode="auto">
              <a:xfrm>
                <a:off x="2256" y="2592"/>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sp>
            <p:nvSpPr>
              <p:cNvPr id="22587" name="Freeform 105"/>
              <p:cNvSpPr>
                <a:spLocks/>
              </p:cNvSpPr>
              <p:nvPr/>
            </p:nvSpPr>
            <p:spPr bwMode="auto">
              <a:xfrm>
                <a:off x="528" y="2592"/>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sp>
            <p:nvSpPr>
              <p:cNvPr id="22588" name="Freeform 106"/>
              <p:cNvSpPr>
                <a:spLocks/>
              </p:cNvSpPr>
              <p:nvPr/>
            </p:nvSpPr>
            <p:spPr bwMode="auto">
              <a:xfrm>
                <a:off x="-336" y="3072"/>
                <a:ext cx="864" cy="489"/>
              </a:xfrm>
              <a:custGeom>
                <a:avLst/>
                <a:gdLst>
                  <a:gd name="T0" fmla="*/ 0 w 864"/>
                  <a:gd name="T1" fmla="*/ 0 h 489"/>
                  <a:gd name="T2" fmla="*/ 180 w 864"/>
                  <a:gd name="T3" fmla="*/ 308 h 489"/>
                  <a:gd name="T4" fmla="*/ 436 w 864"/>
                  <a:gd name="T5" fmla="*/ 484 h 489"/>
                  <a:gd name="T6" fmla="*/ 676 w 864"/>
                  <a:gd name="T7" fmla="*/ 340 h 489"/>
                  <a:gd name="T8" fmla="*/ 864 w 864"/>
                  <a:gd name="T9" fmla="*/ 0 h 489"/>
                  <a:gd name="T10" fmla="*/ 0 60000 65536"/>
                  <a:gd name="T11" fmla="*/ 0 60000 65536"/>
                  <a:gd name="T12" fmla="*/ 0 60000 65536"/>
                  <a:gd name="T13" fmla="*/ 0 60000 65536"/>
                  <a:gd name="T14" fmla="*/ 0 60000 65536"/>
                  <a:gd name="T15" fmla="*/ 0 w 864"/>
                  <a:gd name="T16" fmla="*/ 0 h 489"/>
                  <a:gd name="T17" fmla="*/ 864 w 864"/>
                  <a:gd name="T18" fmla="*/ 489 h 489"/>
                </a:gdLst>
                <a:ahLst/>
                <a:cxnLst>
                  <a:cxn ang="T10">
                    <a:pos x="T0" y="T1"/>
                  </a:cxn>
                  <a:cxn ang="T11">
                    <a:pos x="T2" y="T3"/>
                  </a:cxn>
                  <a:cxn ang="T12">
                    <a:pos x="T4" y="T5"/>
                  </a:cxn>
                  <a:cxn ang="T13">
                    <a:pos x="T6" y="T7"/>
                  </a:cxn>
                  <a:cxn ang="T14">
                    <a:pos x="T8" y="T9"/>
                  </a:cxn>
                </a:cxnLst>
                <a:rect l="T15" t="T16" r="T17" b="T18"/>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mpd="sng">
                <a:solidFill>
                  <a:srgbClr val="FF0000"/>
                </a:solidFill>
                <a:round/>
                <a:headEnd/>
                <a:tailEnd/>
              </a:ln>
            </p:spPr>
            <p:txBody>
              <a:bodyPr wrap="none" anchor="ctr"/>
              <a:lstStyle/>
              <a:p>
                <a:endParaRPr lang="zh-CN" altLang="en-US"/>
              </a:p>
            </p:txBody>
          </p:sp>
        </p:grpSp>
        <p:grpSp>
          <p:nvGrpSpPr>
            <p:cNvPr id="7" name="Group 107"/>
            <p:cNvGrpSpPr>
              <a:grpSpLocks/>
            </p:cNvGrpSpPr>
            <p:nvPr/>
          </p:nvGrpSpPr>
          <p:grpSpPr bwMode="auto">
            <a:xfrm>
              <a:off x="3115" y="3211"/>
              <a:ext cx="1571" cy="154"/>
              <a:chOff x="48" y="2592"/>
              <a:chExt cx="4320" cy="969"/>
            </a:xfrm>
          </p:grpSpPr>
          <p:sp>
            <p:nvSpPr>
              <p:cNvPr id="22582" name="Freeform 108"/>
              <p:cNvSpPr>
                <a:spLocks/>
              </p:cNvSpPr>
              <p:nvPr/>
            </p:nvSpPr>
            <p:spPr bwMode="auto">
              <a:xfrm>
                <a:off x="912" y="2592"/>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sp>
            <p:nvSpPr>
              <p:cNvPr id="22583" name="Freeform 109"/>
              <p:cNvSpPr>
                <a:spLocks/>
              </p:cNvSpPr>
              <p:nvPr/>
            </p:nvSpPr>
            <p:spPr bwMode="auto">
              <a:xfrm>
                <a:off x="2640" y="2592"/>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sp>
            <p:nvSpPr>
              <p:cNvPr id="22584" name="Freeform 110"/>
              <p:cNvSpPr>
                <a:spLocks/>
              </p:cNvSpPr>
              <p:nvPr/>
            </p:nvSpPr>
            <p:spPr bwMode="auto">
              <a:xfrm>
                <a:off x="48" y="3072"/>
                <a:ext cx="864" cy="489"/>
              </a:xfrm>
              <a:custGeom>
                <a:avLst/>
                <a:gdLst>
                  <a:gd name="T0" fmla="*/ 0 w 864"/>
                  <a:gd name="T1" fmla="*/ 0 h 489"/>
                  <a:gd name="T2" fmla="*/ 180 w 864"/>
                  <a:gd name="T3" fmla="*/ 308 h 489"/>
                  <a:gd name="T4" fmla="*/ 436 w 864"/>
                  <a:gd name="T5" fmla="*/ 484 h 489"/>
                  <a:gd name="T6" fmla="*/ 676 w 864"/>
                  <a:gd name="T7" fmla="*/ 340 h 489"/>
                  <a:gd name="T8" fmla="*/ 864 w 864"/>
                  <a:gd name="T9" fmla="*/ 0 h 489"/>
                  <a:gd name="T10" fmla="*/ 0 60000 65536"/>
                  <a:gd name="T11" fmla="*/ 0 60000 65536"/>
                  <a:gd name="T12" fmla="*/ 0 60000 65536"/>
                  <a:gd name="T13" fmla="*/ 0 60000 65536"/>
                  <a:gd name="T14" fmla="*/ 0 60000 65536"/>
                  <a:gd name="T15" fmla="*/ 0 w 864"/>
                  <a:gd name="T16" fmla="*/ 0 h 489"/>
                  <a:gd name="T17" fmla="*/ 864 w 864"/>
                  <a:gd name="T18" fmla="*/ 489 h 489"/>
                </a:gdLst>
                <a:ahLst/>
                <a:cxnLst>
                  <a:cxn ang="T10">
                    <a:pos x="T0" y="T1"/>
                  </a:cxn>
                  <a:cxn ang="T11">
                    <a:pos x="T2" y="T3"/>
                  </a:cxn>
                  <a:cxn ang="T12">
                    <a:pos x="T4" y="T5"/>
                  </a:cxn>
                  <a:cxn ang="T13">
                    <a:pos x="T6" y="T7"/>
                  </a:cxn>
                  <a:cxn ang="T14">
                    <a:pos x="T8" y="T9"/>
                  </a:cxn>
                </a:cxnLst>
                <a:rect l="T15" t="T16" r="T17" b="T18"/>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mpd="sng">
                <a:solidFill>
                  <a:srgbClr val="FF0000"/>
                </a:solidFill>
                <a:round/>
                <a:headEnd/>
                <a:tailEnd/>
              </a:ln>
            </p:spPr>
            <p:txBody>
              <a:bodyPr wrap="none" anchor="ctr"/>
              <a:lstStyle/>
              <a:p>
                <a:endParaRPr lang="zh-CN" altLang="en-US"/>
              </a:p>
            </p:txBody>
          </p:sp>
        </p:grpSp>
        <p:grpSp>
          <p:nvGrpSpPr>
            <p:cNvPr id="8" name="Group 111"/>
            <p:cNvGrpSpPr>
              <a:grpSpLocks/>
            </p:cNvGrpSpPr>
            <p:nvPr/>
          </p:nvGrpSpPr>
          <p:grpSpPr bwMode="auto">
            <a:xfrm>
              <a:off x="2923" y="3457"/>
              <a:ext cx="1954" cy="154"/>
              <a:chOff x="1008" y="2448"/>
              <a:chExt cx="2592" cy="969"/>
            </a:xfrm>
          </p:grpSpPr>
          <p:sp>
            <p:nvSpPr>
              <p:cNvPr id="22580" name="Freeform 112"/>
              <p:cNvSpPr>
                <a:spLocks/>
              </p:cNvSpPr>
              <p:nvPr/>
            </p:nvSpPr>
            <p:spPr bwMode="auto">
              <a:xfrm>
                <a:off x="1872" y="2448"/>
                <a:ext cx="1728" cy="960"/>
              </a:xfrm>
              <a:custGeom>
                <a:avLst/>
                <a:gdLst>
                  <a:gd name="T0" fmla="*/ 0 w 1735"/>
                  <a:gd name="T1" fmla="*/ 487 h 973"/>
                  <a:gd name="T2" fmla="*/ 178 w 1735"/>
                  <a:gd name="T3" fmla="*/ 182 h 973"/>
                  <a:gd name="T4" fmla="*/ 444 w 1735"/>
                  <a:gd name="T5" fmla="*/ 4 h 973"/>
                  <a:gd name="T6" fmla="*/ 706 w 1735"/>
                  <a:gd name="T7" fmla="*/ 203 h 973"/>
                  <a:gd name="T8" fmla="*/ 871 w 1735"/>
                  <a:gd name="T9" fmla="*/ 491 h 973"/>
                  <a:gd name="T10" fmla="*/ 1035 w 1735"/>
                  <a:gd name="T11" fmla="*/ 772 h 973"/>
                  <a:gd name="T12" fmla="*/ 1310 w 1735"/>
                  <a:gd name="T13" fmla="*/ 971 h 973"/>
                  <a:gd name="T14" fmla="*/ 1570 w 1735"/>
                  <a:gd name="T15" fmla="*/ 786 h 973"/>
                  <a:gd name="T16" fmla="*/ 1735 w 1735"/>
                  <a:gd name="T17" fmla="*/ 484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p:spPr>
            <p:txBody>
              <a:bodyPr wrap="none" anchor="ctr"/>
              <a:lstStyle/>
              <a:p>
                <a:endParaRPr lang="zh-CN" altLang="en-US"/>
              </a:p>
            </p:txBody>
          </p:sp>
          <p:sp>
            <p:nvSpPr>
              <p:cNvPr id="22581" name="Freeform 113"/>
              <p:cNvSpPr>
                <a:spLocks/>
              </p:cNvSpPr>
              <p:nvPr/>
            </p:nvSpPr>
            <p:spPr bwMode="auto">
              <a:xfrm>
                <a:off x="1008" y="2928"/>
                <a:ext cx="864" cy="489"/>
              </a:xfrm>
              <a:custGeom>
                <a:avLst/>
                <a:gdLst>
                  <a:gd name="T0" fmla="*/ 0 w 864"/>
                  <a:gd name="T1" fmla="*/ 0 h 489"/>
                  <a:gd name="T2" fmla="*/ 180 w 864"/>
                  <a:gd name="T3" fmla="*/ 308 h 489"/>
                  <a:gd name="T4" fmla="*/ 436 w 864"/>
                  <a:gd name="T5" fmla="*/ 484 h 489"/>
                  <a:gd name="T6" fmla="*/ 676 w 864"/>
                  <a:gd name="T7" fmla="*/ 340 h 489"/>
                  <a:gd name="T8" fmla="*/ 864 w 864"/>
                  <a:gd name="T9" fmla="*/ 0 h 489"/>
                  <a:gd name="T10" fmla="*/ 0 60000 65536"/>
                  <a:gd name="T11" fmla="*/ 0 60000 65536"/>
                  <a:gd name="T12" fmla="*/ 0 60000 65536"/>
                  <a:gd name="T13" fmla="*/ 0 60000 65536"/>
                  <a:gd name="T14" fmla="*/ 0 60000 65536"/>
                  <a:gd name="T15" fmla="*/ 0 w 864"/>
                  <a:gd name="T16" fmla="*/ 0 h 489"/>
                  <a:gd name="T17" fmla="*/ 864 w 864"/>
                  <a:gd name="T18" fmla="*/ 489 h 489"/>
                </a:gdLst>
                <a:ahLst/>
                <a:cxnLst>
                  <a:cxn ang="T10">
                    <a:pos x="T0" y="T1"/>
                  </a:cxn>
                  <a:cxn ang="T11">
                    <a:pos x="T2" y="T3"/>
                  </a:cxn>
                  <a:cxn ang="T12">
                    <a:pos x="T4" y="T5"/>
                  </a:cxn>
                  <a:cxn ang="T13">
                    <a:pos x="T6" y="T7"/>
                  </a:cxn>
                  <a:cxn ang="T14">
                    <a:pos x="T8" y="T9"/>
                  </a:cxn>
                </a:cxnLst>
                <a:rect l="T15" t="T16" r="T17" b="T18"/>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mpd="sng">
                <a:solidFill>
                  <a:srgbClr val="FF0000"/>
                </a:solidFill>
                <a:round/>
                <a:headEnd/>
                <a:tailEnd/>
              </a:ln>
            </p:spPr>
            <p:txBody>
              <a:bodyPr wrap="none" anchor="ctr"/>
              <a:lstStyle/>
              <a:p>
                <a:endParaRPr lang="zh-CN" altLang="en-US"/>
              </a:p>
            </p:txBody>
          </p:sp>
        </p:grpSp>
        <p:sp>
          <p:nvSpPr>
            <p:cNvPr id="22573" name="Line 114"/>
            <p:cNvSpPr>
              <a:spLocks noChangeShapeType="1"/>
            </p:cNvSpPr>
            <p:nvPr/>
          </p:nvSpPr>
          <p:spPr bwMode="auto">
            <a:xfrm>
              <a:off x="3115" y="3827"/>
              <a:ext cx="1456" cy="0"/>
            </a:xfrm>
            <a:prstGeom prst="line">
              <a:avLst/>
            </a:prstGeom>
            <a:noFill/>
            <a:ln w="19050">
              <a:solidFill>
                <a:srgbClr val="FF0000"/>
              </a:solidFill>
              <a:round/>
              <a:headEnd/>
              <a:tailEnd/>
            </a:ln>
          </p:spPr>
          <p:txBody>
            <a:bodyPr wrap="none"/>
            <a:lstStyle/>
            <a:p>
              <a:endParaRPr lang="zh-CN" altLang="en-US"/>
            </a:p>
          </p:txBody>
        </p:sp>
        <p:graphicFrame>
          <p:nvGraphicFramePr>
            <p:cNvPr id="22540" name="Object 115"/>
            <p:cNvGraphicFramePr>
              <a:graphicFrameLocks noChangeAspect="1"/>
            </p:cNvGraphicFramePr>
            <p:nvPr/>
          </p:nvGraphicFramePr>
          <p:xfrm>
            <a:off x="4595" y="3721"/>
            <a:ext cx="373" cy="192"/>
          </p:xfrm>
          <a:graphic>
            <a:graphicData uri="http://schemas.openxmlformats.org/presentationml/2006/ole">
              <p:oleObj spid="_x0000_s155686" name="Equation" r:id="rId13" imgW="698500" imgH="368300" progId="Equation.3">
                <p:embed/>
              </p:oleObj>
            </a:graphicData>
          </a:graphic>
        </p:graphicFrame>
        <p:sp>
          <p:nvSpPr>
            <p:cNvPr id="22574" name="Rectangle 116"/>
            <p:cNvSpPr>
              <a:spLocks noChangeArrowheads="1"/>
            </p:cNvSpPr>
            <p:nvPr/>
          </p:nvSpPr>
          <p:spPr bwMode="auto">
            <a:xfrm>
              <a:off x="2885" y="1982"/>
              <a:ext cx="368" cy="1660"/>
            </a:xfrm>
            <a:prstGeom prst="rect">
              <a:avLst/>
            </a:prstGeom>
            <a:solidFill>
              <a:schemeClr val="bg1"/>
            </a:solidFill>
            <a:ln w="9525">
              <a:noFill/>
              <a:miter lim="800000"/>
              <a:headEnd/>
              <a:tailEnd/>
            </a:ln>
          </p:spPr>
          <p:txBody>
            <a:bodyPr wrap="none" anchor="ctr"/>
            <a:lstStyle/>
            <a:p>
              <a:endParaRPr lang="zh-CN" altLang="en-US"/>
            </a:p>
          </p:txBody>
        </p:sp>
        <p:sp>
          <p:nvSpPr>
            <p:cNvPr id="22575" name="Rectangle 117"/>
            <p:cNvSpPr>
              <a:spLocks noChangeArrowheads="1"/>
            </p:cNvSpPr>
            <p:nvPr/>
          </p:nvSpPr>
          <p:spPr bwMode="auto">
            <a:xfrm>
              <a:off x="4557" y="1980"/>
              <a:ext cx="361" cy="1631"/>
            </a:xfrm>
            <a:prstGeom prst="rect">
              <a:avLst/>
            </a:prstGeom>
            <a:solidFill>
              <a:schemeClr val="bg1"/>
            </a:solidFill>
            <a:ln w="9525">
              <a:noFill/>
              <a:miter lim="800000"/>
              <a:headEnd/>
              <a:tailEnd/>
            </a:ln>
          </p:spPr>
          <p:txBody>
            <a:bodyPr wrap="none" anchor="ctr"/>
            <a:lstStyle/>
            <a:p>
              <a:endParaRPr lang="zh-CN" altLang="en-US"/>
            </a:p>
          </p:txBody>
        </p:sp>
        <p:graphicFrame>
          <p:nvGraphicFramePr>
            <p:cNvPr id="22541" name="Object 124"/>
            <p:cNvGraphicFramePr>
              <a:graphicFrameLocks noChangeAspect="1"/>
            </p:cNvGraphicFramePr>
            <p:nvPr/>
          </p:nvGraphicFramePr>
          <p:xfrm>
            <a:off x="4455" y="3648"/>
            <a:ext cx="201" cy="145"/>
          </p:xfrm>
          <a:graphic>
            <a:graphicData uri="http://schemas.openxmlformats.org/presentationml/2006/ole">
              <p:oleObj spid="_x0000_s155687" name="Equation" r:id="rId14" imgW="126725" imgH="126725" progId="Equation.3">
                <p:embed/>
              </p:oleObj>
            </a:graphicData>
          </a:graphic>
        </p:graphicFrame>
        <p:sp>
          <p:nvSpPr>
            <p:cNvPr id="22576" name="Text Box 129"/>
            <p:cNvSpPr txBox="1">
              <a:spLocks noChangeArrowheads="1"/>
            </p:cNvSpPr>
            <p:nvPr/>
          </p:nvSpPr>
          <p:spPr bwMode="auto">
            <a:xfrm>
              <a:off x="4500" y="2142"/>
              <a:ext cx="480" cy="212"/>
            </a:xfrm>
            <a:prstGeom prst="rect">
              <a:avLst/>
            </a:prstGeom>
            <a:noFill/>
            <a:ln w="9525">
              <a:noFill/>
              <a:miter lim="800000"/>
              <a:headEnd/>
              <a:tailEnd/>
            </a:ln>
          </p:spPr>
          <p:txBody>
            <a:bodyPr>
              <a:spAutoFit/>
            </a:bodyPr>
            <a:lstStyle/>
            <a:p>
              <a:pPr>
                <a:spcBef>
                  <a:spcPct val="50000"/>
                </a:spcBef>
              </a:pPr>
              <a:r>
                <a:rPr lang="en-US" altLang="zh-CN" sz="1600">
                  <a:latin typeface="Times New Roman" pitchFamily="18" charset="0"/>
                </a:rPr>
                <a:t>16</a:t>
              </a:r>
              <a:r>
                <a:rPr lang="en-US" altLang="zh-CN" sz="1600" i="1">
                  <a:latin typeface="Times New Roman" pitchFamily="18" charset="0"/>
                </a:rPr>
                <a:t>E</a:t>
              </a:r>
              <a:r>
                <a:rPr lang="en-US" altLang="zh-CN" sz="1600" b="1" baseline="-25000">
                  <a:latin typeface="Times New Roman" pitchFamily="18" charset="0"/>
                </a:rPr>
                <a:t>1</a:t>
              </a:r>
            </a:p>
          </p:txBody>
        </p:sp>
        <p:sp>
          <p:nvSpPr>
            <p:cNvPr id="22577" name="Text Box 130"/>
            <p:cNvSpPr txBox="1">
              <a:spLocks noChangeArrowheads="1"/>
            </p:cNvSpPr>
            <p:nvPr/>
          </p:nvSpPr>
          <p:spPr bwMode="auto">
            <a:xfrm>
              <a:off x="4566" y="2812"/>
              <a:ext cx="528" cy="212"/>
            </a:xfrm>
            <a:prstGeom prst="rect">
              <a:avLst/>
            </a:prstGeom>
            <a:noFill/>
            <a:ln w="9525">
              <a:noFill/>
              <a:miter lim="800000"/>
              <a:headEnd/>
              <a:tailEnd/>
            </a:ln>
          </p:spPr>
          <p:txBody>
            <a:bodyPr>
              <a:spAutoFit/>
            </a:bodyPr>
            <a:lstStyle/>
            <a:p>
              <a:pPr>
                <a:spcBef>
                  <a:spcPct val="50000"/>
                </a:spcBef>
              </a:pPr>
              <a:r>
                <a:rPr lang="en-US" altLang="zh-CN" sz="1600">
                  <a:latin typeface="Times New Roman" pitchFamily="18" charset="0"/>
                </a:rPr>
                <a:t>9</a:t>
              </a:r>
              <a:r>
                <a:rPr lang="en-US" altLang="zh-CN" sz="1600" i="1">
                  <a:latin typeface="Times New Roman" pitchFamily="18" charset="0"/>
                </a:rPr>
                <a:t>E</a:t>
              </a:r>
              <a:r>
                <a:rPr lang="en-US" altLang="zh-CN" sz="1600" b="1" baseline="-25000">
                  <a:latin typeface="Times New Roman" pitchFamily="18" charset="0"/>
                </a:rPr>
                <a:t>1</a:t>
              </a:r>
            </a:p>
          </p:txBody>
        </p:sp>
        <p:sp>
          <p:nvSpPr>
            <p:cNvPr id="22578" name="Text Box 131"/>
            <p:cNvSpPr txBox="1">
              <a:spLocks noChangeArrowheads="1"/>
            </p:cNvSpPr>
            <p:nvPr/>
          </p:nvSpPr>
          <p:spPr bwMode="auto">
            <a:xfrm>
              <a:off x="4566" y="3240"/>
              <a:ext cx="576" cy="212"/>
            </a:xfrm>
            <a:prstGeom prst="rect">
              <a:avLst/>
            </a:prstGeom>
            <a:noFill/>
            <a:ln w="9525">
              <a:noFill/>
              <a:miter lim="800000"/>
              <a:headEnd/>
              <a:tailEnd/>
            </a:ln>
          </p:spPr>
          <p:txBody>
            <a:bodyPr>
              <a:spAutoFit/>
            </a:bodyPr>
            <a:lstStyle/>
            <a:p>
              <a:pPr>
                <a:spcBef>
                  <a:spcPct val="50000"/>
                </a:spcBef>
              </a:pPr>
              <a:r>
                <a:rPr lang="en-US" altLang="zh-CN" sz="1600">
                  <a:latin typeface="Times New Roman" pitchFamily="18" charset="0"/>
                </a:rPr>
                <a:t>4</a:t>
              </a:r>
              <a:r>
                <a:rPr lang="en-US" altLang="zh-CN" sz="1600" i="1">
                  <a:latin typeface="Times New Roman" pitchFamily="18" charset="0"/>
                </a:rPr>
                <a:t>E</a:t>
              </a:r>
              <a:r>
                <a:rPr lang="en-US" altLang="zh-CN" sz="1600" b="1" baseline="-25000">
                  <a:latin typeface="Times New Roman" pitchFamily="18" charset="0"/>
                </a:rPr>
                <a:t>1</a:t>
              </a:r>
            </a:p>
          </p:txBody>
        </p:sp>
        <p:sp>
          <p:nvSpPr>
            <p:cNvPr id="22579" name="Text Box 133"/>
            <p:cNvSpPr txBox="1">
              <a:spLocks noChangeArrowheads="1"/>
            </p:cNvSpPr>
            <p:nvPr/>
          </p:nvSpPr>
          <p:spPr bwMode="auto">
            <a:xfrm>
              <a:off x="4632" y="3426"/>
              <a:ext cx="528" cy="212"/>
            </a:xfrm>
            <a:prstGeom prst="rect">
              <a:avLst/>
            </a:prstGeom>
            <a:noFill/>
            <a:ln w="9525">
              <a:noFill/>
              <a:miter lim="800000"/>
              <a:headEnd/>
              <a:tailEnd/>
            </a:ln>
          </p:spPr>
          <p:txBody>
            <a:bodyPr>
              <a:spAutoFit/>
            </a:bodyPr>
            <a:lstStyle/>
            <a:p>
              <a:pPr>
                <a:spcBef>
                  <a:spcPct val="50000"/>
                </a:spcBef>
              </a:pPr>
              <a:r>
                <a:rPr lang="en-US" altLang="zh-CN" sz="1600" i="1">
                  <a:latin typeface="Times New Roman" pitchFamily="18" charset="0"/>
                </a:rPr>
                <a:t>E</a:t>
              </a:r>
              <a:r>
                <a:rPr lang="en-US" altLang="zh-CN" sz="1600" b="1" baseline="-25000">
                  <a:latin typeface="Times New Roman" pitchFamily="18" charset="0"/>
                </a:rPr>
                <a:t>1</a:t>
              </a:r>
            </a:p>
          </p:txBody>
        </p:sp>
        <p:graphicFrame>
          <p:nvGraphicFramePr>
            <p:cNvPr id="22542" name="Object 134"/>
            <p:cNvGraphicFramePr>
              <a:graphicFrameLocks noChangeAspect="1"/>
            </p:cNvGraphicFramePr>
            <p:nvPr/>
          </p:nvGraphicFramePr>
          <p:xfrm>
            <a:off x="3100" y="3648"/>
            <a:ext cx="356" cy="149"/>
          </p:xfrm>
          <a:graphic>
            <a:graphicData uri="http://schemas.openxmlformats.org/presentationml/2006/ole">
              <p:oleObj spid="_x0000_s155688" name="公式" r:id="rId15" imgW="545863" imgH="241195"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3" name="灯片编号占位符 1"/>
          <p:cNvSpPr>
            <a:spLocks noGrp="1"/>
          </p:cNvSpPr>
          <p:nvPr>
            <p:ph type="sldNum" sz="quarter" idx="10"/>
          </p:nvPr>
        </p:nvSpPr>
        <p:spPr>
          <a:noFill/>
        </p:spPr>
        <p:txBody>
          <a:bodyPr/>
          <a:lstStyle/>
          <a:p>
            <a:fld id="{47EF37D0-CC2F-4B12-87EC-96834BA3006B}" type="slidenum">
              <a:rPr lang="en-US" altLang="zh-CN"/>
              <a:pPr/>
              <a:t>133</a:t>
            </a:fld>
            <a:endParaRPr lang="en-US" altLang="zh-CN"/>
          </a:p>
        </p:txBody>
      </p:sp>
      <p:sp>
        <p:nvSpPr>
          <p:cNvPr id="23564" name="Text Box 2"/>
          <p:cNvSpPr txBox="1">
            <a:spLocks noChangeArrowheads="1"/>
          </p:cNvSpPr>
          <p:nvPr/>
        </p:nvSpPr>
        <p:spPr bwMode="auto">
          <a:xfrm>
            <a:off x="1285875" y="1090613"/>
            <a:ext cx="5572125" cy="641350"/>
          </a:xfrm>
          <a:prstGeom prst="rect">
            <a:avLst/>
          </a:prstGeom>
          <a:noFill/>
          <a:ln w="9525">
            <a:noFill/>
            <a:miter lim="800000"/>
            <a:headEnd/>
            <a:tailEnd/>
          </a:ln>
        </p:spPr>
        <p:txBody>
          <a:bodyPr wrap="none">
            <a:spAutoFit/>
          </a:bodyPr>
          <a:lstStyle/>
          <a:p>
            <a:pPr>
              <a:spcBef>
                <a:spcPct val="50000"/>
              </a:spcBef>
            </a:pPr>
            <a:r>
              <a:rPr lang="zh-CN" altLang="en-US" sz="3600" b="1">
                <a:solidFill>
                  <a:srgbClr val="CC0000"/>
                </a:solidFill>
                <a:latin typeface="Times New Roman" pitchFamily="18" charset="0"/>
              </a:rPr>
              <a:t>四   一维方势垒    隧道效应</a:t>
            </a:r>
            <a:endParaRPr lang="zh-CN" altLang="en-US" sz="3600" b="1">
              <a:latin typeface="Times New Roman" pitchFamily="18" charset="0"/>
            </a:endParaRPr>
          </a:p>
        </p:txBody>
      </p:sp>
      <p:grpSp>
        <p:nvGrpSpPr>
          <p:cNvPr id="2" name="Group 3"/>
          <p:cNvGrpSpPr>
            <a:grpSpLocks/>
          </p:cNvGrpSpPr>
          <p:nvPr/>
        </p:nvGrpSpPr>
        <p:grpSpPr bwMode="auto">
          <a:xfrm>
            <a:off x="1371600" y="3370263"/>
            <a:ext cx="4038600" cy="1201737"/>
            <a:chOff x="2346" y="1036"/>
            <a:chExt cx="2742" cy="853"/>
          </a:xfrm>
        </p:grpSpPr>
        <p:graphicFrame>
          <p:nvGraphicFramePr>
            <p:cNvPr id="23560" name="Object 4"/>
            <p:cNvGraphicFramePr>
              <a:graphicFrameLocks noChangeAspect="1"/>
            </p:cNvGraphicFramePr>
            <p:nvPr/>
          </p:nvGraphicFramePr>
          <p:xfrm>
            <a:off x="2346" y="1289"/>
            <a:ext cx="788" cy="395"/>
          </p:xfrm>
          <a:graphic>
            <a:graphicData uri="http://schemas.openxmlformats.org/presentationml/2006/ole">
              <p:oleObj spid="_x0000_s156692" name="Equation" r:id="rId3" imgW="838200" imgH="368300" progId="Equation.3">
                <p:embed/>
              </p:oleObj>
            </a:graphicData>
          </a:graphic>
        </p:graphicFrame>
        <p:graphicFrame>
          <p:nvGraphicFramePr>
            <p:cNvPr id="23561" name="Object 5"/>
            <p:cNvGraphicFramePr>
              <a:graphicFrameLocks noChangeAspect="1"/>
            </p:cNvGraphicFramePr>
            <p:nvPr/>
          </p:nvGraphicFramePr>
          <p:xfrm>
            <a:off x="3312" y="1036"/>
            <a:ext cx="1728" cy="365"/>
          </p:xfrm>
          <a:graphic>
            <a:graphicData uri="http://schemas.openxmlformats.org/presentationml/2006/ole">
              <p:oleObj spid="_x0000_s156693" name="公式" r:id="rId4" imgW="1497950" imgH="317362" progId="Equation.3">
                <p:embed/>
              </p:oleObj>
            </a:graphicData>
          </a:graphic>
        </p:graphicFrame>
        <p:graphicFrame>
          <p:nvGraphicFramePr>
            <p:cNvPr id="23562" name="Object 6"/>
            <p:cNvGraphicFramePr>
              <a:graphicFrameLocks noChangeAspect="1"/>
            </p:cNvGraphicFramePr>
            <p:nvPr/>
          </p:nvGraphicFramePr>
          <p:xfrm>
            <a:off x="3305" y="1458"/>
            <a:ext cx="1783" cy="431"/>
          </p:xfrm>
          <a:graphic>
            <a:graphicData uri="http://schemas.openxmlformats.org/presentationml/2006/ole">
              <p:oleObj spid="_x0000_s156694" name="Equation" r:id="rId5" imgW="1524000" imgH="368300" progId="Equation.3">
                <p:embed/>
              </p:oleObj>
            </a:graphicData>
          </a:graphic>
        </p:graphicFrame>
        <p:sp>
          <p:nvSpPr>
            <p:cNvPr id="23576" name="AutoShape 7"/>
            <p:cNvSpPr>
              <a:spLocks/>
            </p:cNvSpPr>
            <p:nvPr/>
          </p:nvSpPr>
          <p:spPr bwMode="auto">
            <a:xfrm>
              <a:off x="3168" y="1248"/>
              <a:ext cx="144" cy="432"/>
            </a:xfrm>
            <a:prstGeom prst="leftBrace">
              <a:avLst>
                <a:gd name="adj1" fmla="val 25000"/>
                <a:gd name="adj2" fmla="val 50000"/>
              </a:avLst>
            </a:prstGeom>
            <a:noFill/>
            <a:ln w="28575">
              <a:solidFill>
                <a:srgbClr val="FF0000"/>
              </a:solidFill>
              <a:round/>
              <a:headEnd/>
              <a:tailEnd/>
            </a:ln>
          </p:spPr>
          <p:txBody>
            <a:bodyPr wrap="none" anchor="ctr"/>
            <a:lstStyle/>
            <a:p>
              <a:endParaRPr lang="zh-CN" altLang="en-US"/>
            </a:p>
          </p:txBody>
        </p:sp>
      </p:grpSp>
      <p:sp>
        <p:nvSpPr>
          <p:cNvPr id="27656" name="Rectangle 8"/>
          <p:cNvSpPr>
            <a:spLocks noChangeArrowheads="1"/>
          </p:cNvSpPr>
          <p:nvPr/>
        </p:nvSpPr>
        <p:spPr bwMode="auto">
          <a:xfrm>
            <a:off x="1447800" y="2154238"/>
            <a:ext cx="2667000" cy="588962"/>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defRPr/>
            </a:pPr>
            <a:r>
              <a:rPr lang="en-US" altLang="zh-CN" sz="2800" b="1">
                <a:solidFill>
                  <a:srgbClr val="CC0000"/>
                </a:solidFill>
                <a:latin typeface="Times New Roman" pitchFamily="18" charset="0"/>
              </a:rPr>
              <a:t> </a:t>
            </a:r>
            <a:r>
              <a:rPr lang="zh-CN" altLang="en-US" sz="3200" b="1">
                <a:latin typeface="Times New Roman" pitchFamily="18" charset="0"/>
              </a:rPr>
              <a:t>一维方势垒</a:t>
            </a:r>
          </a:p>
        </p:txBody>
      </p:sp>
      <p:grpSp>
        <p:nvGrpSpPr>
          <p:cNvPr id="3" name="Group 43"/>
          <p:cNvGrpSpPr>
            <a:grpSpLocks/>
          </p:cNvGrpSpPr>
          <p:nvPr/>
        </p:nvGrpSpPr>
        <p:grpSpPr bwMode="auto">
          <a:xfrm>
            <a:off x="1447800" y="5157788"/>
            <a:ext cx="4343400" cy="709612"/>
            <a:chOff x="672" y="3277"/>
            <a:chExt cx="2736" cy="447"/>
          </a:xfrm>
        </p:grpSpPr>
        <p:graphicFrame>
          <p:nvGraphicFramePr>
            <p:cNvPr id="23559" name="Object 10"/>
            <p:cNvGraphicFramePr>
              <a:graphicFrameLocks noChangeAspect="1"/>
            </p:cNvGraphicFramePr>
            <p:nvPr/>
          </p:nvGraphicFramePr>
          <p:xfrm>
            <a:off x="2487" y="3354"/>
            <a:ext cx="921" cy="370"/>
          </p:xfrm>
          <a:graphic>
            <a:graphicData uri="http://schemas.openxmlformats.org/presentationml/2006/ole">
              <p:oleObj spid="_x0000_s156695" name="Equation" r:id="rId6" imgW="825500" imgH="368300" progId="Equation.3">
                <p:embed/>
              </p:oleObj>
            </a:graphicData>
          </a:graphic>
        </p:graphicFrame>
        <p:sp>
          <p:nvSpPr>
            <p:cNvPr id="23575" name="Text Box 11"/>
            <p:cNvSpPr txBox="1">
              <a:spLocks noChangeArrowheads="1"/>
            </p:cNvSpPr>
            <p:nvPr/>
          </p:nvSpPr>
          <p:spPr bwMode="auto">
            <a:xfrm>
              <a:off x="672" y="3277"/>
              <a:ext cx="1484" cy="371"/>
            </a:xfrm>
            <a:prstGeom prst="rect">
              <a:avLst/>
            </a:prstGeom>
            <a:gradFill rotWithShape="0">
              <a:gsLst>
                <a:gs pos="0">
                  <a:srgbClr val="FFEBFF"/>
                </a:gs>
                <a:gs pos="50000">
                  <a:srgbClr val="FFFFFF"/>
                </a:gs>
                <a:gs pos="100000">
                  <a:srgbClr val="FFEBFF"/>
                </a:gs>
              </a:gsLst>
              <a:lin ang="5400000" scaled="1"/>
            </a:gradFill>
            <a:ln w="9525">
              <a:solidFill>
                <a:srgbClr val="CC00CC"/>
              </a:solidFill>
              <a:miter lim="800000"/>
              <a:headEnd/>
              <a:tailEnd/>
            </a:ln>
          </p:spPr>
          <p:txBody>
            <a:bodyPr>
              <a:spAutoFit/>
            </a:bodyPr>
            <a:lstStyle/>
            <a:p>
              <a:pPr algn="ctr">
                <a:spcBef>
                  <a:spcPct val="50000"/>
                </a:spcBef>
              </a:pPr>
              <a:r>
                <a:rPr lang="zh-CN" altLang="en-US" sz="3200" b="1">
                  <a:latin typeface="Times New Roman" pitchFamily="18" charset="0"/>
                </a:rPr>
                <a:t>粒子的能量</a:t>
              </a:r>
            </a:p>
          </p:txBody>
        </p:sp>
      </p:grpSp>
      <p:grpSp>
        <p:nvGrpSpPr>
          <p:cNvPr id="4" name="Group 46"/>
          <p:cNvGrpSpPr>
            <a:grpSpLocks/>
          </p:cNvGrpSpPr>
          <p:nvPr/>
        </p:nvGrpSpPr>
        <p:grpSpPr bwMode="auto">
          <a:xfrm>
            <a:off x="5943600" y="2438400"/>
            <a:ext cx="2590800" cy="2667000"/>
            <a:chOff x="3744" y="1536"/>
            <a:chExt cx="1632" cy="1680"/>
          </a:xfrm>
        </p:grpSpPr>
        <p:sp>
          <p:nvSpPr>
            <p:cNvPr id="23569" name="Rectangle 13"/>
            <p:cNvSpPr>
              <a:spLocks noChangeArrowheads="1"/>
            </p:cNvSpPr>
            <p:nvPr/>
          </p:nvSpPr>
          <p:spPr bwMode="auto">
            <a:xfrm>
              <a:off x="3744" y="1536"/>
              <a:ext cx="1632" cy="168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3570" name="Line 14"/>
            <p:cNvSpPr>
              <a:spLocks noChangeShapeType="1"/>
            </p:cNvSpPr>
            <p:nvPr/>
          </p:nvSpPr>
          <p:spPr bwMode="auto">
            <a:xfrm flipV="1">
              <a:off x="3888" y="2877"/>
              <a:ext cx="1392" cy="3"/>
            </a:xfrm>
            <a:prstGeom prst="line">
              <a:avLst/>
            </a:prstGeom>
            <a:noFill/>
            <a:ln w="19050">
              <a:solidFill>
                <a:srgbClr val="FF0000"/>
              </a:solidFill>
              <a:round/>
              <a:headEnd/>
              <a:tailEnd type="triangle" w="sm" len="lg"/>
            </a:ln>
          </p:spPr>
          <p:txBody>
            <a:bodyPr wrap="none" anchor="ctr"/>
            <a:lstStyle/>
            <a:p>
              <a:endParaRPr lang="zh-CN" altLang="en-US"/>
            </a:p>
          </p:txBody>
        </p:sp>
        <p:sp>
          <p:nvSpPr>
            <p:cNvPr id="23571" name="Line 15"/>
            <p:cNvSpPr>
              <a:spLocks noChangeShapeType="1"/>
            </p:cNvSpPr>
            <p:nvPr/>
          </p:nvSpPr>
          <p:spPr bwMode="auto">
            <a:xfrm flipV="1">
              <a:off x="4320" y="1587"/>
              <a:ext cx="0" cy="1293"/>
            </a:xfrm>
            <a:prstGeom prst="line">
              <a:avLst/>
            </a:prstGeom>
            <a:noFill/>
            <a:ln w="9525">
              <a:solidFill>
                <a:schemeClr val="tx1"/>
              </a:solidFill>
              <a:round/>
              <a:headEnd/>
              <a:tailEnd type="triangle" w="sm" len="lg"/>
            </a:ln>
          </p:spPr>
          <p:txBody>
            <a:bodyPr wrap="none" anchor="ctr"/>
            <a:lstStyle/>
            <a:p>
              <a:endParaRPr lang="zh-CN" altLang="en-US"/>
            </a:p>
          </p:txBody>
        </p:sp>
        <p:sp>
          <p:nvSpPr>
            <p:cNvPr id="23572" name="Line 16"/>
            <p:cNvSpPr>
              <a:spLocks noChangeShapeType="1"/>
            </p:cNvSpPr>
            <p:nvPr/>
          </p:nvSpPr>
          <p:spPr bwMode="auto">
            <a:xfrm flipH="1" flipV="1">
              <a:off x="4320" y="2138"/>
              <a:ext cx="491" cy="0"/>
            </a:xfrm>
            <a:prstGeom prst="line">
              <a:avLst/>
            </a:prstGeom>
            <a:noFill/>
            <a:ln w="28575">
              <a:solidFill>
                <a:srgbClr val="FF0000"/>
              </a:solidFill>
              <a:round/>
              <a:headEnd/>
              <a:tailEnd type="none" w="sm" len="lg"/>
            </a:ln>
          </p:spPr>
          <p:txBody>
            <a:bodyPr wrap="none" anchor="ctr"/>
            <a:lstStyle/>
            <a:p>
              <a:endParaRPr lang="zh-CN" altLang="en-US"/>
            </a:p>
          </p:txBody>
        </p:sp>
        <p:sp>
          <p:nvSpPr>
            <p:cNvPr id="23573" name="Line 17"/>
            <p:cNvSpPr>
              <a:spLocks noChangeShapeType="1"/>
            </p:cNvSpPr>
            <p:nvPr/>
          </p:nvSpPr>
          <p:spPr bwMode="auto">
            <a:xfrm flipV="1">
              <a:off x="4800" y="2138"/>
              <a:ext cx="0" cy="739"/>
            </a:xfrm>
            <a:prstGeom prst="line">
              <a:avLst/>
            </a:prstGeom>
            <a:noFill/>
            <a:ln w="19050">
              <a:solidFill>
                <a:srgbClr val="FF0000"/>
              </a:solidFill>
              <a:prstDash val="dash"/>
              <a:round/>
              <a:headEnd/>
              <a:tailEnd type="none" w="sm" len="lg"/>
            </a:ln>
          </p:spPr>
          <p:txBody>
            <a:bodyPr wrap="none" anchor="ctr"/>
            <a:lstStyle/>
            <a:p>
              <a:endParaRPr lang="zh-CN" altLang="en-US"/>
            </a:p>
          </p:txBody>
        </p:sp>
        <p:graphicFrame>
          <p:nvGraphicFramePr>
            <p:cNvPr id="23554" name="Object 18"/>
            <p:cNvGraphicFramePr>
              <a:graphicFrameLocks noChangeAspect="1"/>
            </p:cNvGraphicFramePr>
            <p:nvPr/>
          </p:nvGraphicFramePr>
          <p:xfrm>
            <a:off x="3936" y="2016"/>
            <a:ext cx="325" cy="336"/>
          </p:xfrm>
          <a:graphic>
            <a:graphicData uri="http://schemas.openxmlformats.org/presentationml/2006/ole">
              <p:oleObj spid="_x0000_s156696" name="Equation" r:id="rId7" imgW="393529" imgH="368140" progId="Equation.3">
                <p:embed/>
              </p:oleObj>
            </a:graphicData>
          </a:graphic>
        </p:graphicFrame>
        <p:graphicFrame>
          <p:nvGraphicFramePr>
            <p:cNvPr id="23555" name="Object 19"/>
            <p:cNvGraphicFramePr>
              <a:graphicFrameLocks noChangeAspect="1"/>
            </p:cNvGraphicFramePr>
            <p:nvPr/>
          </p:nvGraphicFramePr>
          <p:xfrm>
            <a:off x="3840" y="1584"/>
            <a:ext cx="433" cy="303"/>
          </p:xfrm>
          <a:graphic>
            <a:graphicData uri="http://schemas.openxmlformats.org/presentationml/2006/ole">
              <p:oleObj spid="_x0000_s156697" name="Equation" r:id="rId8" imgW="634725" imgH="368140" progId="Equation.3">
                <p:embed/>
              </p:oleObj>
            </a:graphicData>
          </a:graphic>
        </p:graphicFrame>
        <p:graphicFrame>
          <p:nvGraphicFramePr>
            <p:cNvPr id="23556" name="Object 20"/>
            <p:cNvGraphicFramePr>
              <a:graphicFrameLocks noChangeAspect="1"/>
            </p:cNvGraphicFramePr>
            <p:nvPr/>
          </p:nvGraphicFramePr>
          <p:xfrm>
            <a:off x="4704" y="2928"/>
            <a:ext cx="161" cy="192"/>
          </p:xfrm>
          <a:graphic>
            <a:graphicData uri="http://schemas.openxmlformats.org/presentationml/2006/ole">
              <p:oleObj spid="_x0000_s156698" name="公式" r:id="rId9" imgW="177646" imgH="190335" progId="Equation.3">
                <p:embed/>
              </p:oleObj>
            </a:graphicData>
          </a:graphic>
        </p:graphicFrame>
        <p:graphicFrame>
          <p:nvGraphicFramePr>
            <p:cNvPr id="23557" name="Object 21"/>
            <p:cNvGraphicFramePr>
              <a:graphicFrameLocks noChangeAspect="1"/>
            </p:cNvGraphicFramePr>
            <p:nvPr/>
          </p:nvGraphicFramePr>
          <p:xfrm>
            <a:off x="4216" y="2910"/>
            <a:ext cx="166" cy="192"/>
          </p:xfrm>
          <a:graphic>
            <a:graphicData uri="http://schemas.openxmlformats.org/presentationml/2006/ole">
              <p:oleObj spid="_x0000_s156699" name="Equation" r:id="rId10" imgW="164957" imgH="190335" progId="Equation.3">
                <p:embed/>
              </p:oleObj>
            </a:graphicData>
          </a:graphic>
        </p:graphicFrame>
        <p:graphicFrame>
          <p:nvGraphicFramePr>
            <p:cNvPr id="23558" name="Object 22"/>
            <p:cNvGraphicFramePr>
              <a:graphicFrameLocks noChangeAspect="1"/>
            </p:cNvGraphicFramePr>
            <p:nvPr/>
          </p:nvGraphicFramePr>
          <p:xfrm>
            <a:off x="5148" y="2928"/>
            <a:ext cx="180" cy="192"/>
          </p:xfrm>
          <a:graphic>
            <a:graphicData uri="http://schemas.openxmlformats.org/presentationml/2006/ole">
              <p:oleObj spid="_x0000_s156700" name="Equation" r:id="rId11" imgW="177646" imgH="190335" progId="Equation.3">
                <p:embed/>
              </p:oleObj>
            </a:graphicData>
          </a:graphic>
        </p:graphicFrame>
        <p:sp>
          <p:nvSpPr>
            <p:cNvPr id="23574" name="Line 44"/>
            <p:cNvSpPr>
              <a:spLocks noChangeShapeType="1"/>
            </p:cNvSpPr>
            <p:nvPr/>
          </p:nvSpPr>
          <p:spPr bwMode="auto">
            <a:xfrm>
              <a:off x="4320" y="2880"/>
              <a:ext cx="480" cy="0"/>
            </a:xfrm>
            <a:prstGeom prst="line">
              <a:avLst/>
            </a:prstGeom>
            <a:noFill/>
            <a:ln w="19050">
              <a:solidFill>
                <a:schemeClr val="tx1"/>
              </a:solidFill>
              <a:miter lim="800000"/>
              <a:headEnd/>
              <a:tailEnd/>
            </a:ln>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6"/>
                                        </p:tgtEl>
                                        <p:attrNameLst>
                                          <p:attrName>style.visibility</p:attrName>
                                        </p:attrNameLst>
                                      </p:cBhvr>
                                      <p:to>
                                        <p:strVal val="visible"/>
                                      </p:to>
                                    </p:set>
                                    <p:anim calcmode="lin" valueType="num">
                                      <p:cBhvr additive="base">
                                        <p:cTn id="7" dur="500" fill="hold"/>
                                        <p:tgtEl>
                                          <p:spTgt spid="27656"/>
                                        </p:tgtEl>
                                        <p:attrNameLst>
                                          <p:attrName>ppt_x</p:attrName>
                                        </p:attrNameLst>
                                      </p:cBhvr>
                                      <p:tavLst>
                                        <p:tav tm="0">
                                          <p:val>
                                            <p:strVal val="0-#ppt_w/2"/>
                                          </p:val>
                                        </p:tav>
                                        <p:tav tm="100000">
                                          <p:val>
                                            <p:strVal val="#ppt_x"/>
                                          </p:val>
                                        </p:tav>
                                      </p:tavLst>
                                    </p:anim>
                                    <p:anim calcmode="lin" valueType="num">
                                      <p:cBhvr additive="base">
                                        <p:cTn id="8" dur="500" fill="hold"/>
                                        <p:tgtEl>
                                          <p:spTgt spid="276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nimBg="1"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6" name="灯片编号占位符 1"/>
          <p:cNvSpPr>
            <a:spLocks noGrp="1"/>
          </p:cNvSpPr>
          <p:nvPr>
            <p:ph type="sldNum" sz="quarter" idx="10"/>
          </p:nvPr>
        </p:nvSpPr>
        <p:spPr>
          <a:noFill/>
        </p:spPr>
        <p:txBody>
          <a:bodyPr/>
          <a:lstStyle/>
          <a:p>
            <a:fld id="{777CB28D-2CF3-45D0-B05A-B97B8FCD0662}" type="slidenum">
              <a:rPr lang="en-US" altLang="zh-CN"/>
              <a:pPr/>
              <a:t>134</a:t>
            </a:fld>
            <a:endParaRPr lang="en-US" altLang="zh-CN"/>
          </a:p>
        </p:txBody>
      </p:sp>
      <p:grpSp>
        <p:nvGrpSpPr>
          <p:cNvPr id="2" name="Group 28"/>
          <p:cNvGrpSpPr>
            <a:grpSpLocks/>
          </p:cNvGrpSpPr>
          <p:nvPr/>
        </p:nvGrpSpPr>
        <p:grpSpPr bwMode="auto">
          <a:xfrm>
            <a:off x="685800" y="3743325"/>
            <a:ext cx="8001000" cy="2428875"/>
            <a:chOff x="422" y="2262"/>
            <a:chExt cx="5040" cy="1530"/>
          </a:xfrm>
        </p:grpSpPr>
        <p:graphicFrame>
          <p:nvGraphicFramePr>
            <p:cNvPr id="24585" name="Object 7"/>
            <p:cNvGraphicFramePr>
              <a:graphicFrameLocks noChangeAspect="1"/>
            </p:cNvGraphicFramePr>
            <p:nvPr/>
          </p:nvGraphicFramePr>
          <p:xfrm>
            <a:off x="3216" y="2742"/>
            <a:ext cx="672" cy="229"/>
          </p:xfrm>
          <a:graphic>
            <a:graphicData uri="http://schemas.openxmlformats.org/presentationml/2006/ole">
              <p:oleObj spid="_x0000_s157714" name="Equation" r:id="rId3" imgW="558800" imgH="190500" progId="Equation.3">
                <p:embed/>
              </p:oleObj>
            </a:graphicData>
          </a:graphic>
        </p:graphicFrame>
        <p:sp>
          <p:nvSpPr>
            <p:cNvPr id="24600" name="Rectangle 24"/>
            <p:cNvSpPr>
              <a:spLocks noChangeArrowheads="1"/>
            </p:cNvSpPr>
            <p:nvPr/>
          </p:nvSpPr>
          <p:spPr bwMode="auto">
            <a:xfrm>
              <a:off x="422" y="2262"/>
              <a:ext cx="5040" cy="1530"/>
            </a:xfrm>
            <a:prstGeom prst="rect">
              <a:avLst/>
            </a:prstGeom>
            <a:noFill/>
            <a:ln w="9525">
              <a:noFill/>
              <a:miter lim="800000"/>
              <a:headEnd/>
              <a:tailEnd/>
            </a:ln>
          </p:spPr>
          <p:txBody>
            <a:bodyPr>
              <a:spAutoFit/>
            </a:bodyPr>
            <a:lstStyle/>
            <a:p>
              <a:pPr>
                <a:lnSpc>
                  <a:spcPct val="12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当粒子能量  </a:t>
              </a:r>
              <a:r>
                <a:rPr kumimoji="1" lang="en-US" altLang="zh-CN" sz="3200" i="1">
                  <a:solidFill>
                    <a:srgbClr val="CC0000"/>
                  </a:solidFill>
                  <a:latin typeface="Times New Roman" pitchFamily="18" charset="0"/>
                </a:rPr>
                <a:t>E </a:t>
              </a:r>
              <a:r>
                <a:rPr kumimoji="1" lang="en-US" altLang="zh-CN" sz="3200">
                  <a:solidFill>
                    <a:srgbClr val="CC0000"/>
                  </a:solidFill>
                  <a:latin typeface="Times New Roman" pitchFamily="18" charset="0"/>
                </a:rPr>
                <a:t>&lt; </a:t>
              </a:r>
              <a:r>
                <a:rPr kumimoji="1" lang="en-US" altLang="zh-CN" sz="3200" i="1">
                  <a:solidFill>
                    <a:srgbClr val="CC0000"/>
                  </a:solidFill>
                  <a:latin typeface="Times New Roman" pitchFamily="18" charset="0"/>
                </a:rPr>
                <a:t>E</a:t>
              </a:r>
              <a:r>
                <a:rPr kumimoji="1" lang="en-US" altLang="zh-CN" sz="3600" baseline="-25000">
                  <a:solidFill>
                    <a:srgbClr val="CC0000"/>
                  </a:solidFill>
                  <a:latin typeface="Times New Roman" pitchFamily="18" charset="0"/>
                </a:rPr>
                <a:t>p</a:t>
              </a:r>
              <a:r>
                <a:rPr kumimoji="1" lang="en-US" altLang="zh-CN" sz="3200" baseline="-25000">
                  <a:solidFill>
                    <a:srgbClr val="CC0000"/>
                  </a:solidFill>
                  <a:latin typeface="Times New Roman" pitchFamily="18" charset="0"/>
                </a:rPr>
                <a:t>0</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时，从经典理论来看</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粒子不可能穿过</a:t>
              </a:r>
              <a:r>
                <a:rPr lang="zh-CN" altLang="en-US" sz="3200" b="1">
                  <a:solidFill>
                    <a:srgbClr val="1C1C1C"/>
                  </a:solidFill>
                  <a:latin typeface="Times New Roman" pitchFamily="18" charset="0"/>
                </a:rPr>
                <a:t>进入            的区域</a:t>
              </a:r>
              <a:r>
                <a:rPr lang="zh-CN" altLang="en-US" sz="2800" b="1">
                  <a:solidFill>
                    <a:srgbClr val="1C1C1C"/>
                  </a:solidFill>
                  <a:latin typeface="Times New Roman" pitchFamily="18" charset="0"/>
                </a:rPr>
                <a:t> </a:t>
              </a:r>
              <a:r>
                <a:rPr kumimoji="1" lang="en-US" altLang="zh-CN" sz="3200" b="1">
                  <a:solidFill>
                    <a:schemeClr val="tx2"/>
                  </a:solidFill>
                  <a:latin typeface="Times New Roman" pitchFamily="18" charset="0"/>
                </a:rPr>
                <a:t>.</a:t>
              </a:r>
              <a:r>
                <a:rPr kumimoji="1" lang="zh-CN" altLang="en-US" sz="3200" b="1">
                  <a:solidFill>
                    <a:schemeClr val="tx2"/>
                  </a:solidFill>
                  <a:latin typeface="Times New Roman" pitchFamily="18" charset="0"/>
                </a:rPr>
                <a:t>但用量子力学分析，粒子有一定概率穿透势垒，事实表明，量子力学是正确的</a:t>
              </a:r>
              <a:r>
                <a:rPr kumimoji="1" lang="en-US" altLang="zh-CN" sz="3200" b="1">
                  <a:solidFill>
                    <a:schemeClr val="tx2"/>
                  </a:solidFill>
                  <a:latin typeface="Times New Roman" pitchFamily="18" charset="0"/>
                </a:rPr>
                <a:t>.</a:t>
              </a:r>
            </a:p>
          </p:txBody>
        </p:sp>
      </p:grpSp>
      <p:sp>
        <p:nvSpPr>
          <p:cNvPr id="24588" name="Rectangle 29"/>
          <p:cNvSpPr>
            <a:spLocks noChangeArrowheads="1"/>
          </p:cNvSpPr>
          <p:nvPr/>
        </p:nvSpPr>
        <p:spPr bwMode="auto">
          <a:xfrm>
            <a:off x="1371600" y="715963"/>
            <a:ext cx="1816100" cy="579437"/>
          </a:xfrm>
          <a:prstGeom prst="rect">
            <a:avLst/>
          </a:prstGeom>
          <a:noFill/>
          <a:ln w="9525">
            <a:noFill/>
            <a:miter lim="800000"/>
            <a:headEnd/>
            <a:tailEnd/>
          </a:ln>
        </p:spPr>
        <p:txBody>
          <a:bodyPr wrap="none">
            <a:spAutoFit/>
          </a:bodyPr>
          <a:lstStyle/>
          <a:p>
            <a:r>
              <a:rPr lang="zh-CN" altLang="en-US" sz="3200" b="1">
                <a:latin typeface="Times New Roman" pitchFamily="18" charset="0"/>
              </a:rPr>
              <a:t>隧道效应</a:t>
            </a:r>
          </a:p>
        </p:txBody>
      </p:sp>
      <p:grpSp>
        <p:nvGrpSpPr>
          <p:cNvPr id="3" name="Group 32"/>
          <p:cNvGrpSpPr>
            <a:grpSpLocks/>
          </p:cNvGrpSpPr>
          <p:nvPr/>
        </p:nvGrpSpPr>
        <p:grpSpPr bwMode="auto">
          <a:xfrm>
            <a:off x="762000" y="1371600"/>
            <a:ext cx="7772400" cy="2209800"/>
            <a:chOff x="480" y="864"/>
            <a:chExt cx="4896" cy="1392"/>
          </a:xfrm>
        </p:grpSpPr>
        <p:grpSp>
          <p:nvGrpSpPr>
            <p:cNvPr id="4" name="Group 31"/>
            <p:cNvGrpSpPr>
              <a:grpSpLocks/>
            </p:cNvGrpSpPr>
            <p:nvPr/>
          </p:nvGrpSpPr>
          <p:grpSpPr bwMode="auto">
            <a:xfrm>
              <a:off x="480" y="864"/>
              <a:ext cx="4896" cy="1392"/>
              <a:chOff x="480" y="816"/>
              <a:chExt cx="4896" cy="1392"/>
            </a:xfrm>
          </p:grpSpPr>
          <p:sp>
            <p:nvSpPr>
              <p:cNvPr id="24592" name="Rectangle 3"/>
              <p:cNvSpPr>
                <a:spLocks noChangeArrowheads="1"/>
              </p:cNvSpPr>
              <p:nvPr/>
            </p:nvSpPr>
            <p:spPr bwMode="auto">
              <a:xfrm>
                <a:off x="480" y="816"/>
                <a:ext cx="4896" cy="1392"/>
              </a:xfrm>
              <a:prstGeom prst="rect">
                <a:avLst/>
              </a:prstGeom>
              <a:solidFill>
                <a:schemeClr val="bg1"/>
              </a:solidFill>
              <a:ln w="9525">
                <a:solidFill>
                  <a:schemeClr val="tx2"/>
                </a:solidFill>
                <a:miter lim="800000"/>
                <a:headEnd/>
                <a:tailEnd/>
              </a:ln>
            </p:spPr>
            <p:txBody>
              <a:bodyPr wrap="none" anchor="ctr"/>
              <a:lstStyle/>
              <a:p>
                <a:endParaRPr lang="zh-CN" altLang="en-US"/>
              </a:p>
            </p:txBody>
          </p:sp>
          <p:sp>
            <p:nvSpPr>
              <p:cNvPr id="24593" name="Rectangle 5"/>
              <p:cNvSpPr>
                <a:spLocks noChangeArrowheads="1"/>
              </p:cNvSpPr>
              <p:nvPr/>
            </p:nvSpPr>
            <p:spPr bwMode="auto">
              <a:xfrm>
                <a:off x="480" y="816"/>
                <a:ext cx="4896" cy="1308"/>
              </a:xfrm>
              <a:prstGeom prst="rect">
                <a:avLst/>
              </a:prstGeom>
              <a:noFill/>
              <a:ln w="9525">
                <a:noFill/>
                <a:miter lim="800000"/>
                <a:headEnd/>
                <a:tailEnd/>
              </a:ln>
            </p:spPr>
            <p:txBody>
              <a:bodyPr wrap="none" anchor="ctr"/>
              <a:lstStyle/>
              <a:p>
                <a:endParaRPr lang="zh-CN" altLang="en-US"/>
              </a:p>
            </p:txBody>
          </p:sp>
          <p:sp>
            <p:nvSpPr>
              <p:cNvPr id="37894" name="Rectangle 6"/>
              <p:cNvSpPr>
                <a:spLocks noChangeArrowheads="1"/>
              </p:cNvSpPr>
              <p:nvPr/>
            </p:nvSpPr>
            <p:spPr bwMode="auto">
              <a:xfrm>
                <a:off x="480" y="816"/>
                <a:ext cx="1695" cy="1392"/>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p:spPr>
            <p:txBody>
              <a:bodyPr wrap="none" anchor="ctr"/>
              <a:lstStyle/>
              <a:p>
                <a:pPr>
                  <a:defRPr/>
                </a:pPr>
                <a:endParaRPr lang="zh-CN" altLang="en-US"/>
              </a:p>
            </p:txBody>
          </p:sp>
          <p:sp>
            <p:nvSpPr>
              <p:cNvPr id="24595" name="Rectangle 7"/>
              <p:cNvSpPr>
                <a:spLocks noChangeArrowheads="1"/>
              </p:cNvSpPr>
              <p:nvPr/>
            </p:nvSpPr>
            <p:spPr bwMode="auto">
              <a:xfrm>
                <a:off x="720" y="829"/>
                <a:ext cx="116" cy="365"/>
              </a:xfrm>
              <a:prstGeom prst="rect">
                <a:avLst/>
              </a:prstGeom>
              <a:noFill/>
              <a:ln w="9525">
                <a:noFill/>
                <a:miter lim="800000"/>
                <a:headEnd/>
                <a:tailEnd/>
              </a:ln>
            </p:spPr>
            <p:txBody>
              <a:bodyPr wrap="none">
                <a:spAutoFit/>
              </a:bodyPr>
              <a:lstStyle/>
              <a:p>
                <a:endParaRPr lang="zh-CN" altLang="zh-CN" sz="3200" b="1">
                  <a:solidFill>
                    <a:srgbClr val="CC0000"/>
                  </a:solidFill>
                  <a:latin typeface="Times New Roman" pitchFamily="18" charset="0"/>
                </a:endParaRPr>
              </a:p>
            </p:txBody>
          </p:sp>
          <p:sp>
            <p:nvSpPr>
              <p:cNvPr id="24596" name="Text Box 8"/>
              <p:cNvSpPr txBox="1">
                <a:spLocks noChangeArrowheads="1"/>
              </p:cNvSpPr>
              <p:nvPr/>
            </p:nvSpPr>
            <p:spPr bwMode="auto">
              <a:xfrm>
                <a:off x="480" y="1008"/>
                <a:ext cx="1789" cy="1027"/>
              </a:xfrm>
              <a:prstGeom prst="rect">
                <a:avLst/>
              </a:prstGeom>
              <a:noFill/>
              <a:ln w="9525">
                <a:noFill/>
                <a:miter lim="800000"/>
                <a:headEnd/>
                <a:tailEnd/>
              </a:ln>
            </p:spPr>
            <p:txBody>
              <a:bodyPr>
                <a:spAutoFit/>
              </a:bodyPr>
              <a:lstStyle/>
              <a:p>
                <a:pPr>
                  <a:lnSpc>
                    <a:spcPct val="120000"/>
                  </a:lnSpc>
                  <a:spcBef>
                    <a:spcPct val="50000"/>
                  </a:spcBef>
                </a:pPr>
                <a:r>
                  <a:rPr lang="en-US" altLang="zh-CN" sz="2000" b="1">
                    <a:latin typeface="Times New Roman" pitchFamily="18" charset="0"/>
                  </a:rPr>
                  <a:t>          </a:t>
                </a:r>
                <a:r>
                  <a:rPr lang="zh-CN" altLang="en-US" sz="2800" b="1">
                    <a:latin typeface="Times New Roman" pitchFamily="18" charset="0"/>
                  </a:rPr>
                  <a:t>从左方射入的粒子，在各区域内的波函数</a:t>
                </a:r>
                <a:endParaRPr lang="zh-CN" altLang="en-US" sz="3200" b="1">
                  <a:latin typeface="Times New Roman" pitchFamily="18" charset="0"/>
                </a:endParaRPr>
              </a:p>
            </p:txBody>
          </p:sp>
          <p:sp>
            <p:nvSpPr>
              <p:cNvPr id="24597" name="Line 10"/>
              <p:cNvSpPr>
                <a:spLocks noChangeShapeType="1"/>
              </p:cNvSpPr>
              <p:nvPr/>
            </p:nvSpPr>
            <p:spPr bwMode="auto">
              <a:xfrm>
                <a:off x="2363" y="1660"/>
                <a:ext cx="2872"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24598" name="Freeform 12"/>
              <p:cNvSpPr>
                <a:spLocks/>
              </p:cNvSpPr>
              <p:nvPr/>
            </p:nvSpPr>
            <p:spPr bwMode="auto">
              <a:xfrm>
                <a:off x="2451" y="1276"/>
                <a:ext cx="2363" cy="792"/>
              </a:xfrm>
              <a:custGeom>
                <a:avLst/>
                <a:gdLst>
                  <a:gd name="T0" fmla="*/ 0 w 2409"/>
                  <a:gd name="T1" fmla="*/ 620 h 901"/>
                  <a:gd name="T2" fmla="*/ 161 w 2409"/>
                  <a:gd name="T3" fmla="*/ 810 h 901"/>
                  <a:gd name="T4" fmla="*/ 438 w 2409"/>
                  <a:gd name="T5" fmla="*/ 71 h 901"/>
                  <a:gd name="T6" fmla="*/ 762 w 2409"/>
                  <a:gd name="T7" fmla="*/ 836 h 901"/>
                  <a:gd name="T8" fmla="*/ 994 w 2409"/>
                  <a:gd name="T9" fmla="*/ 110 h 901"/>
                  <a:gd name="T10" fmla="*/ 1185 w 2409"/>
                  <a:gd name="T11" fmla="*/ 176 h 901"/>
                  <a:gd name="T12" fmla="*/ 1320 w 2409"/>
                  <a:gd name="T13" fmla="*/ 239 h 901"/>
                  <a:gd name="T14" fmla="*/ 1641 w 2409"/>
                  <a:gd name="T15" fmla="*/ 344 h 901"/>
                  <a:gd name="T16" fmla="*/ 1728 w 2409"/>
                  <a:gd name="T17" fmla="*/ 422 h 901"/>
                  <a:gd name="T18" fmla="*/ 1875 w 2409"/>
                  <a:gd name="T19" fmla="*/ 641 h 901"/>
                  <a:gd name="T20" fmla="*/ 2037 w 2409"/>
                  <a:gd name="T21" fmla="*/ 422 h 901"/>
                  <a:gd name="T22" fmla="*/ 2133 w 2409"/>
                  <a:gd name="T23" fmla="*/ 269 h 901"/>
                  <a:gd name="T24" fmla="*/ 2223 w 2409"/>
                  <a:gd name="T25" fmla="*/ 230 h 901"/>
                  <a:gd name="T26" fmla="*/ 2343 w 2409"/>
                  <a:gd name="T27" fmla="*/ 455 h 901"/>
                  <a:gd name="T28" fmla="*/ 2409 w 2409"/>
                  <a:gd name="T29" fmla="*/ 530 h 9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09"/>
                  <a:gd name="T46" fmla="*/ 0 h 901"/>
                  <a:gd name="T47" fmla="*/ 2409 w 2409"/>
                  <a:gd name="T48" fmla="*/ 901 h 9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09" h="901">
                    <a:moveTo>
                      <a:pt x="0" y="620"/>
                    </a:moveTo>
                    <a:cubicBezTo>
                      <a:pt x="27" y="652"/>
                      <a:pt x="88" y="901"/>
                      <a:pt x="161" y="810"/>
                    </a:cubicBezTo>
                    <a:cubicBezTo>
                      <a:pt x="234" y="719"/>
                      <a:pt x="338" y="67"/>
                      <a:pt x="438" y="71"/>
                    </a:cubicBezTo>
                    <a:cubicBezTo>
                      <a:pt x="538" y="75"/>
                      <a:pt x="669" y="830"/>
                      <a:pt x="762" y="836"/>
                    </a:cubicBezTo>
                    <a:cubicBezTo>
                      <a:pt x="855" y="842"/>
                      <a:pt x="924" y="220"/>
                      <a:pt x="994" y="110"/>
                    </a:cubicBezTo>
                    <a:cubicBezTo>
                      <a:pt x="1064" y="0"/>
                      <a:pt x="1131" y="155"/>
                      <a:pt x="1185" y="176"/>
                    </a:cubicBezTo>
                    <a:cubicBezTo>
                      <a:pt x="1239" y="197"/>
                      <a:pt x="1244" y="211"/>
                      <a:pt x="1320" y="239"/>
                    </a:cubicBezTo>
                    <a:cubicBezTo>
                      <a:pt x="1396" y="267"/>
                      <a:pt x="1573" y="314"/>
                      <a:pt x="1641" y="344"/>
                    </a:cubicBezTo>
                    <a:cubicBezTo>
                      <a:pt x="1709" y="374"/>
                      <a:pt x="1689" y="373"/>
                      <a:pt x="1728" y="422"/>
                    </a:cubicBezTo>
                    <a:cubicBezTo>
                      <a:pt x="1767" y="471"/>
                      <a:pt x="1824" y="641"/>
                      <a:pt x="1875" y="641"/>
                    </a:cubicBezTo>
                    <a:cubicBezTo>
                      <a:pt x="1926" y="641"/>
                      <a:pt x="1994" y="484"/>
                      <a:pt x="2037" y="422"/>
                    </a:cubicBezTo>
                    <a:cubicBezTo>
                      <a:pt x="2080" y="360"/>
                      <a:pt x="2102" y="301"/>
                      <a:pt x="2133" y="269"/>
                    </a:cubicBezTo>
                    <a:cubicBezTo>
                      <a:pt x="2164" y="237"/>
                      <a:pt x="2188" y="199"/>
                      <a:pt x="2223" y="230"/>
                    </a:cubicBezTo>
                    <a:cubicBezTo>
                      <a:pt x="2258" y="261"/>
                      <a:pt x="2312" y="405"/>
                      <a:pt x="2343" y="455"/>
                    </a:cubicBezTo>
                    <a:cubicBezTo>
                      <a:pt x="2374" y="505"/>
                      <a:pt x="2395" y="515"/>
                      <a:pt x="2409" y="530"/>
                    </a:cubicBezTo>
                  </a:path>
                </a:pathLst>
              </a:custGeom>
              <a:noFill/>
              <a:ln w="28575" cmpd="sng">
                <a:solidFill>
                  <a:srgbClr val="FF0000"/>
                </a:solidFill>
                <a:round/>
                <a:headEnd/>
                <a:tailEnd type="none" w="sm" len="lg"/>
              </a:ln>
            </p:spPr>
            <p:txBody>
              <a:bodyPr wrap="none" anchor="ctr"/>
              <a:lstStyle/>
              <a:p>
                <a:endParaRPr lang="zh-CN" altLang="en-US"/>
              </a:p>
            </p:txBody>
          </p:sp>
          <p:sp>
            <p:nvSpPr>
              <p:cNvPr id="24599" name="Line 13"/>
              <p:cNvSpPr>
                <a:spLocks noChangeShapeType="1"/>
              </p:cNvSpPr>
              <p:nvPr/>
            </p:nvSpPr>
            <p:spPr bwMode="auto">
              <a:xfrm flipV="1">
                <a:off x="4030" y="1177"/>
                <a:ext cx="0" cy="478"/>
              </a:xfrm>
              <a:prstGeom prst="line">
                <a:avLst/>
              </a:prstGeom>
              <a:noFill/>
              <a:ln w="19050">
                <a:solidFill>
                  <a:schemeClr val="tx1"/>
                </a:solidFill>
                <a:prstDash val="dash"/>
                <a:round/>
                <a:headEnd/>
                <a:tailEnd type="none" w="sm" len="lg"/>
              </a:ln>
            </p:spPr>
            <p:txBody>
              <a:bodyPr wrap="none" anchor="ctr"/>
              <a:lstStyle/>
              <a:p>
                <a:endParaRPr lang="zh-CN" altLang="en-US"/>
              </a:p>
            </p:txBody>
          </p:sp>
          <p:graphicFrame>
            <p:nvGraphicFramePr>
              <p:cNvPr id="24578" name="Object 0"/>
              <p:cNvGraphicFramePr>
                <a:graphicFrameLocks noChangeAspect="1"/>
              </p:cNvGraphicFramePr>
              <p:nvPr/>
            </p:nvGraphicFramePr>
            <p:xfrm>
              <a:off x="3075" y="1177"/>
              <a:ext cx="247" cy="264"/>
            </p:xfrm>
            <a:graphic>
              <a:graphicData uri="http://schemas.openxmlformats.org/presentationml/2006/ole">
                <p:oleObj spid="_x0000_s157715" name="公式" r:id="rId4" imgW="253780" imgH="317225" progId="Equation.3">
                  <p:embed/>
                </p:oleObj>
              </a:graphicData>
            </a:graphic>
          </p:graphicFrame>
          <p:graphicFrame>
            <p:nvGraphicFramePr>
              <p:cNvPr id="24579" name="Object 1"/>
              <p:cNvGraphicFramePr>
                <a:graphicFrameLocks noChangeAspect="1"/>
              </p:cNvGraphicFramePr>
              <p:nvPr/>
            </p:nvGraphicFramePr>
            <p:xfrm>
              <a:off x="3711" y="1177"/>
              <a:ext cx="273" cy="264"/>
            </p:xfrm>
            <a:graphic>
              <a:graphicData uri="http://schemas.openxmlformats.org/presentationml/2006/ole">
                <p:oleObj spid="_x0000_s157716" name="公式" r:id="rId5" imgW="279279" imgH="317362" progId="Equation.3">
                  <p:embed/>
                </p:oleObj>
              </a:graphicData>
            </a:graphic>
          </p:graphicFrame>
          <p:graphicFrame>
            <p:nvGraphicFramePr>
              <p:cNvPr id="24580" name="Object 2"/>
              <p:cNvGraphicFramePr>
                <a:graphicFrameLocks noChangeAspect="1"/>
              </p:cNvGraphicFramePr>
              <p:nvPr/>
            </p:nvGraphicFramePr>
            <p:xfrm>
              <a:off x="4254" y="1177"/>
              <a:ext cx="258" cy="276"/>
            </p:xfrm>
            <a:graphic>
              <a:graphicData uri="http://schemas.openxmlformats.org/presentationml/2006/ole">
                <p:oleObj spid="_x0000_s157717" name="公式" r:id="rId6" imgW="266584" imgH="330057" progId="Equation.3">
                  <p:embed/>
                </p:oleObj>
              </a:graphicData>
            </a:graphic>
          </p:graphicFrame>
          <p:graphicFrame>
            <p:nvGraphicFramePr>
              <p:cNvPr id="24581" name="Object 3"/>
              <p:cNvGraphicFramePr>
                <a:graphicFrameLocks noChangeAspect="1"/>
              </p:cNvGraphicFramePr>
              <p:nvPr/>
            </p:nvGraphicFramePr>
            <p:xfrm>
              <a:off x="3069" y="864"/>
              <a:ext cx="470" cy="229"/>
            </p:xfrm>
            <a:graphic>
              <a:graphicData uri="http://schemas.openxmlformats.org/presentationml/2006/ole">
                <p:oleObj spid="_x0000_s157718" name="公式" r:id="rId7" imgW="533169" imgH="304668" progId="Equation.3">
                  <p:embed/>
                </p:oleObj>
              </a:graphicData>
            </a:graphic>
          </p:graphicFrame>
          <p:graphicFrame>
            <p:nvGraphicFramePr>
              <p:cNvPr id="24582" name="Object 4"/>
              <p:cNvGraphicFramePr>
                <a:graphicFrameLocks noChangeAspect="1"/>
              </p:cNvGraphicFramePr>
              <p:nvPr/>
            </p:nvGraphicFramePr>
            <p:xfrm>
              <a:off x="3920" y="1650"/>
              <a:ext cx="194" cy="179"/>
            </p:xfrm>
            <a:graphic>
              <a:graphicData uri="http://schemas.openxmlformats.org/presentationml/2006/ole">
                <p:oleObj spid="_x0000_s157719" name="公式" r:id="rId8" imgW="177646" imgH="190335" progId="Equation.3">
                  <p:embed/>
                </p:oleObj>
              </a:graphicData>
            </a:graphic>
          </p:graphicFrame>
          <p:graphicFrame>
            <p:nvGraphicFramePr>
              <p:cNvPr id="24583" name="Object 5"/>
              <p:cNvGraphicFramePr>
                <a:graphicFrameLocks noChangeAspect="1"/>
              </p:cNvGraphicFramePr>
              <p:nvPr/>
            </p:nvGraphicFramePr>
            <p:xfrm>
              <a:off x="5034" y="1693"/>
              <a:ext cx="173" cy="160"/>
            </p:xfrm>
            <a:graphic>
              <a:graphicData uri="http://schemas.openxmlformats.org/presentationml/2006/ole">
                <p:oleObj spid="_x0000_s157720" name="公式" r:id="rId9" imgW="177646" imgH="190335" progId="Equation.3">
                  <p:embed/>
                </p:oleObj>
              </a:graphicData>
            </a:graphic>
          </p:graphicFrame>
          <p:graphicFrame>
            <p:nvGraphicFramePr>
              <p:cNvPr id="24584" name="Object 6"/>
              <p:cNvGraphicFramePr>
                <a:graphicFrameLocks noChangeAspect="1"/>
              </p:cNvGraphicFramePr>
              <p:nvPr/>
            </p:nvGraphicFramePr>
            <p:xfrm>
              <a:off x="3399" y="1660"/>
              <a:ext cx="163" cy="169"/>
            </p:xfrm>
            <a:graphic>
              <a:graphicData uri="http://schemas.openxmlformats.org/presentationml/2006/ole">
                <p:oleObj spid="_x0000_s157721" name="Equation" r:id="rId10" imgW="164957" imgH="190335" progId="Equation.3">
                  <p:embed/>
                </p:oleObj>
              </a:graphicData>
            </a:graphic>
          </p:graphicFrame>
        </p:grpSp>
        <p:sp>
          <p:nvSpPr>
            <p:cNvPr id="24591" name="Line 30"/>
            <p:cNvSpPr>
              <a:spLocks noChangeShapeType="1"/>
            </p:cNvSpPr>
            <p:nvPr/>
          </p:nvSpPr>
          <p:spPr bwMode="auto">
            <a:xfrm flipV="1">
              <a:off x="3552" y="960"/>
              <a:ext cx="0" cy="1152"/>
            </a:xfrm>
            <a:prstGeom prst="line">
              <a:avLst/>
            </a:prstGeom>
            <a:noFill/>
            <a:ln w="9525">
              <a:solidFill>
                <a:schemeClr val="tx1"/>
              </a:solidFill>
              <a:miter lim="800000"/>
              <a:headEnd/>
              <a:tailEnd type="triangle" w="sm" len="lg"/>
            </a:ln>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0" name="灯片编号占位符 1"/>
          <p:cNvSpPr>
            <a:spLocks noGrp="1"/>
          </p:cNvSpPr>
          <p:nvPr>
            <p:ph type="sldNum" sz="quarter" idx="10"/>
          </p:nvPr>
        </p:nvSpPr>
        <p:spPr>
          <a:noFill/>
        </p:spPr>
        <p:txBody>
          <a:bodyPr/>
          <a:lstStyle/>
          <a:p>
            <a:fld id="{BCB9FF00-420D-4C00-8DFD-6C26C7094E6D}" type="slidenum">
              <a:rPr lang="en-US" altLang="zh-CN"/>
              <a:pPr/>
              <a:t>135</a:t>
            </a:fld>
            <a:endParaRPr lang="en-US" altLang="zh-CN"/>
          </a:p>
        </p:txBody>
      </p:sp>
      <p:grpSp>
        <p:nvGrpSpPr>
          <p:cNvPr id="2" name="Group 33"/>
          <p:cNvGrpSpPr>
            <a:grpSpLocks/>
          </p:cNvGrpSpPr>
          <p:nvPr/>
        </p:nvGrpSpPr>
        <p:grpSpPr bwMode="auto">
          <a:xfrm>
            <a:off x="609600" y="990600"/>
            <a:ext cx="8534400" cy="3622675"/>
            <a:chOff x="384" y="624"/>
            <a:chExt cx="5376" cy="2282"/>
          </a:xfrm>
        </p:grpSpPr>
        <p:sp>
          <p:nvSpPr>
            <p:cNvPr id="25620" name="Rectangle 20"/>
            <p:cNvSpPr>
              <a:spLocks noChangeArrowheads="1"/>
            </p:cNvSpPr>
            <p:nvPr/>
          </p:nvSpPr>
          <p:spPr bwMode="auto">
            <a:xfrm>
              <a:off x="384" y="1008"/>
              <a:ext cx="2256" cy="1898"/>
            </a:xfrm>
            <a:prstGeom prst="rect">
              <a:avLst/>
            </a:prstGeom>
            <a:noFill/>
            <a:ln w="9525">
              <a:noFill/>
              <a:miter lim="800000"/>
              <a:headEnd/>
              <a:tailEnd/>
            </a:ln>
          </p:spPr>
          <p:txBody>
            <a:bodyPr>
              <a:spAutoFit/>
            </a:bodyPr>
            <a:lstStyle/>
            <a:p>
              <a:pPr>
                <a:lnSpc>
                  <a:spcPct val="120000"/>
                </a:lnSpc>
              </a:pPr>
              <a:r>
                <a:rPr lang="zh-CN" altLang="en-US" sz="3200" b="1">
                  <a:solidFill>
                    <a:srgbClr val="1C1C1C"/>
                  </a:solidFill>
                  <a:latin typeface="Times New Roman" pitchFamily="18" charset="0"/>
                </a:rPr>
                <a:t>中似乎有一个隧道</a:t>
              </a:r>
              <a:r>
                <a:rPr lang="en-US" altLang="zh-CN" sz="3200" b="1">
                  <a:solidFill>
                    <a:srgbClr val="1C1C1C"/>
                  </a:solidFill>
                  <a:latin typeface="Times New Roman" pitchFamily="18" charset="0"/>
                </a:rPr>
                <a:t>,   </a:t>
              </a:r>
              <a:r>
                <a:rPr lang="zh-CN" altLang="en-US" sz="3200" b="1">
                  <a:solidFill>
                    <a:srgbClr val="1C1C1C"/>
                  </a:solidFill>
                  <a:latin typeface="Times New Roman" pitchFamily="18" charset="0"/>
                </a:rPr>
                <a:t>能使少量粒子穿过而进入            的区域，</a:t>
              </a:r>
              <a:r>
                <a:rPr kumimoji="1" lang="zh-CN" altLang="en-US" sz="3200" b="1">
                  <a:solidFill>
                    <a:schemeClr val="tx2"/>
                  </a:solidFill>
                  <a:latin typeface="Times New Roman" pitchFamily="18" charset="0"/>
                </a:rPr>
                <a:t>此现象</a:t>
              </a:r>
              <a:r>
                <a:rPr lang="zh-CN" altLang="en-US" sz="3200" b="1">
                  <a:solidFill>
                    <a:srgbClr val="1C1C1C"/>
                  </a:solidFill>
                  <a:latin typeface="Times New Roman" pitchFamily="18" charset="0"/>
                </a:rPr>
                <a:t>人们形象地</a:t>
              </a:r>
              <a:r>
                <a:rPr kumimoji="1" lang="zh-CN" altLang="en-US" sz="3200" b="1">
                  <a:solidFill>
                    <a:schemeClr val="tx2"/>
                  </a:solidFill>
                  <a:latin typeface="Times New Roman" pitchFamily="18" charset="0"/>
                </a:rPr>
                <a:t>称为隧道效应</a:t>
              </a:r>
              <a:r>
                <a:rPr kumimoji="1" lang="en-US" altLang="zh-CN" sz="3200" b="1">
                  <a:solidFill>
                    <a:schemeClr val="tx2"/>
                  </a:solidFill>
                  <a:latin typeface="Times New Roman" pitchFamily="18" charset="0"/>
                </a:rPr>
                <a:t>.</a:t>
              </a:r>
            </a:p>
          </p:txBody>
        </p:sp>
        <p:graphicFrame>
          <p:nvGraphicFramePr>
            <p:cNvPr id="25609" name="Object 21"/>
            <p:cNvGraphicFramePr>
              <a:graphicFrameLocks noChangeAspect="1"/>
            </p:cNvGraphicFramePr>
            <p:nvPr/>
          </p:nvGraphicFramePr>
          <p:xfrm>
            <a:off x="1296" y="1850"/>
            <a:ext cx="524" cy="262"/>
          </p:xfrm>
          <a:graphic>
            <a:graphicData uri="http://schemas.openxmlformats.org/presentationml/2006/ole">
              <p:oleObj spid="_x0000_s158738" name="Equation" r:id="rId3" imgW="558800" imgH="190500" progId="Equation.3">
                <p:embed/>
              </p:oleObj>
            </a:graphicData>
          </a:graphic>
        </p:graphicFrame>
        <p:sp>
          <p:nvSpPr>
            <p:cNvPr id="25621" name="Rectangle 31"/>
            <p:cNvSpPr>
              <a:spLocks noChangeArrowheads="1"/>
            </p:cNvSpPr>
            <p:nvPr/>
          </p:nvSpPr>
          <p:spPr bwMode="auto">
            <a:xfrm>
              <a:off x="768" y="624"/>
              <a:ext cx="4992" cy="426"/>
            </a:xfrm>
            <a:prstGeom prst="rect">
              <a:avLst/>
            </a:prstGeom>
            <a:noFill/>
            <a:ln w="9525">
              <a:noFill/>
              <a:miter lim="800000"/>
              <a:headEnd/>
              <a:tailEnd/>
            </a:ln>
          </p:spPr>
          <p:txBody>
            <a:bodyPr>
              <a:spAutoFit/>
            </a:bodyPr>
            <a:lstStyle/>
            <a:p>
              <a:pPr>
                <a:lnSpc>
                  <a:spcPct val="120000"/>
                </a:lnSpc>
              </a:pPr>
              <a:r>
                <a:rPr lang="en-US" altLang="zh-CN" sz="3200" b="1">
                  <a:solidFill>
                    <a:srgbClr val="1C1C1C"/>
                  </a:solidFill>
                  <a:latin typeface="Times New Roman" pitchFamily="18" charset="0"/>
                </a:rPr>
                <a:t>  </a:t>
              </a:r>
              <a:r>
                <a:rPr lang="zh-CN" altLang="en-US" sz="3200" b="1">
                  <a:solidFill>
                    <a:srgbClr val="1C1C1C"/>
                  </a:solidFill>
                  <a:latin typeface="Times New Roman" pitchFamily="18" charset="0"/>
                </a:rPr>
                <a:t>粒子的能量虽</a:t>
              </a:r>
              <a:r>
                <a:rPr lang="zh-CN" altLang="en-US" sz="3200" b="1">
                  <a:solidFill>
                    <a:srgbClr val="CC0000"/>
                  </a:solidFill>
                  <a:latin typeface="Times New Roman" pitchFamily="18" charset="0"/>
                </a:rPr>
                <a:t>不</a:t>
              </a:r>
              <a:r>
                <a:rPr lang="zh-CN" altLang="en-US" sz="3200" b="1">
                  <a:solidFill>
                    <a:srgbClr val="1C1C1C"/>
                  </a:solidFill>
                  <a:latin typeface="Times New Roman" pitchFamily="18" charset="0"/>
                </a:rPr>
                <a:t>足以超越势垒 </a:t>
              </a:r>
              <a:r>
                <a:rPr lang="en-US" altLang="zh-CN" sz="3200" b="1">
                  <a:solidFill>
                    <a:srgbClr val="1C1C1C"/>
                  </a:solidFill>
                  <a:latin typeface="Times New Roman" pitchFamily="18" charset="0"/>
                </a:rPr>
                <a:t>,</a:t>
              </a:r>
              <a:r>
                <a:rPr lang="zh-CN" altLang="en-US" sz="3200" b="1">
                  <a:solidFill>
                    <a:srgbClr val="1C1C1C"/>
                  </a:solidFill>
                  <a:latin typeface="Times New Roman" pitchFamily="18" charset="0"/>
                </a:rPr>
                <a:t>但在势垒</a:t>
              </a:r>
            </a:p>
          </p:txBody>
        </p:sp>
      </p:grpSp>
      <p:sp>
        <p:nvSpPr>
          <p:cNvPr id="28704" name="Rectangle 32"/>
          <p:cNvSpPr>
            <a:spLocks noChangeArrowheads="1"/>
          </p:cNvSpPr>
          <p:nvPr/>
        </p:nvSpPr>
        <p:spPr bwMode="auto">
          <a:xfrm>
            <a:off x="609600" y="4648200"/>
            <a:ext cx="8153400" cy="1260475"/>
          </a:xfrm>
          <a:prstGeom prst="rect">
            <a:avLst/>
          </a:prstGeom>
          <a:noFill/>
          <a:ln w="9525">
            <a:noFill/>
            <a:miter lim="800000"/>
            <a:headEnd/>
            <a:tailEnd/>
          </a:ln>
        </p:spPr>
        <p:txBody>
          <a:bodyPr>
            <a:spAutoFit/>
          </a:bodyPr>
          <a:lstStyle/>
          <a:p>
            <a:pPr>
              <a:lnSpc>
                <a:spcPct val="120000"/>
              </a:lnSpc>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隧道效应的本质  </a:t>
            </a:r>
            <a:r>
              <a:rPr lang="en-US" altLang="zh-CN" sz="3200" b="1">
                <a:latin typeface="Times New Roman" pitchFamily="18" charset="0"/>
              </a:rPr>
              <a:t>: </a:t>
            </a:r>
            <a:r>
              <a:rPr lang="zh-CN" altLang="en-US" sz="3200" b="1">
                <a:latin typeface="Times New Roman" pitchFamily="18" charset="0"/>
              </a:rPr>
              <a:t>来源于微观粒子的波粒二象性</a:t>
            </a:r>
            <a:r>
              <a:rPr lang="en-US" altLang="zh-CN" sz="3200" b="1">
                <a:latin typeface="Times New Roman" pitchFamily="18" charset="0"/>
              </a:rPr>
              <a:t>.</a:t>
            </a:r>
          </a:p>
        </p:txBody>
      </p:sp>
      <p:grpSp>
        <p:nvGrpSpPr>
          <p:cNvPr id="3" name="Group 53"/>
          <p:cNvGrpSpPr>
            <a:grpSpLocks/>
          </p:cNvGrpSpPr>
          <p:nvPr/>
        </p:nvGrpSpPr>
        <p:grpSpPr bwMode="auto">
          <a:xfrm>
            <a:off x="4267200" y="1981200"/>
            <a:ext cx="4267200" cy="2286000"/>
            <a:chOff x="2688" y="1248"/>
            <a:chExt cx="2688" cy="1440"/>
          </a:xfrm>
        </p:grpSpPr>
        <p:grpSp>
          <p:nvGrpSpPr>
            <p:cNvPr id="4" name="Group 52"/>
            <p:cNvGrpSpPr>
              <a:grpSpLocks/>
            </p:cNvGrpSpPr>
            <p:nvPr/>
          </p:nvGrpSpPr>
          <p:grpSpPr bwMode="auto">
            <a:xfrm>
              <a:off x="2688" y="1248"/>
              <a:ext cx="2688" cy="1440"/>
              <a:chOff x="2688" y="1248"/>
              <a:chExt cx="2688" cy="1440"/>
            </a:xfrm>
          </p:grpSpPr>
          <p:sp>
            <p:nvSpPr>
              <p:cNvPr id="25616" name="Rectangle 4"/>
              <p:cNvSpPr>
                <a:spLocks noChangeArrowheads="1"/>
              </p:cNvSpPr>
              <p:nvPr/>
            </p:nvSpPr>
            <p:spPr bwMode="auto">
              <a:xfrm>
                <a:off x="2688" y="1248"/>
                <a:ext cx="2688" cy="1440"/>
              </a:xfrm>
              <a:prstGeom prst="rect">
                <a:avLst/>
              </a:prstGeom>
              <a:solidFill>
                <a:schemeClr val="bg1"/>
              </a:solidFill>
              <a:ln w="9525">
                <a:solidFill>
                  <a:schemeClr val="tx2"/>
                </a:solidFill>
                <a:miter lim="800000"/>
                <a:headEnd/>
                <a:tailEnd/>
              </a:ln>
            </p:spPr>
            <p:txBody>
              <a:bodyPr wrap="none" anchor="ctr"/>
              <a:lstStyle/>
              <a:p>
                <a:endParaRPr lang="zh-CN" altLang="en-US"/>
              </a:p>
            </p:txBody>
          </p:sp>
          <p:sp>
            <p:nvSpPr>
              <p:cNvPr id="25617" name="Line 6"/>
              <p:cNvSpPr>
                <a:spLocks noChangeShapeType="1"/>
              </p:cNvSpPr>
              <p:nvPr/>
            </p:nvSpPr>
            <p:spPr bwMode="auto">
              <a:xfrm>
                <a:off x="2731" y="2118"/>
                <a:ext cx="2602"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25618" name="Freeform 8"/>
              <p:cNvSpPr>
                <a:spLocks/>
              </p:cNvSpPr>
              <p:nvPr/>
            </p:nvSpPr>
            <p:spPr bwMode="auto">
              <a:xfrm>
                <a:off x="2811" y="1732"/>
                <a:ext cx="2141" cy="796"/>
              </a:xfrm>
              <a:custGeom>
                <a:avLst/>
                <a:gdLst>
                  <a:gd name="T0" fmla="*/ 0 w 2409"/>
                  <a:gd name="T1" fmla="*/ 620 h 901"/>
                  <a:gd name="T2" fmla="*/ 161 w 2409"/>
                  <a:gd name="T3" fmla="*/ 810 h 901"/>
                  <a:gd name="T4" fmla="*/ 438 w 2409"/>
                  <a:gd name="T5" fmla="*/ 71 h 901"/>
                  <a:gd name="T6" fmla="*/ 762 w 2409"/>
                  <a:gd name="T7" fmla="*/ 836 h 901"/>
                  <a:gd name="T8" fmla="*/ 994 w 2409"/>
                  <a:gd name="T9" fmla="*/ 110 h 901"/>
                  <a:gd name="T10" fmla="*/ 1185 w 2409"/>
                  <a:gd name="T11" fmla="*/ 176 h 901"/>
                  <a:gd name="T12" fmla="*/ 1320 w 2409"/>
                  <a:gd name="T13" fmla="*/ 239 h 901"/>
                  <a:gd name="T14" fmla="*/ 1641 w 2409"/>
                  <a:gd name="T15" fmla="*/ 344 h 901"/>
                  <a:gd name="T16" fmla="*/ 1728 w 2409"/>
                  <a:gd name="T17" fmla="*/ 422 h 901"/>
                  <a:gd name="T18" fmla="*/ 1875 w 2409"/>
                  <a:gd name="T19" fmla="*/ 641 h 901"/>
                  <a:gd name="T20" fmla="*/ 2037 w 2409"/>
                  <a:gd name="T21" fmla="*/ 422 h 901"/>
                  <a:gd name="T22" fmla="*/ 2133 w 2409"/>
                  <a:gd name="T23" fmla="*/ 269 h 901"/>
                  <a:gd name="T24" fmla="*/ 2223 w 2409"/>
                  <a:gd name="T25" fmla="*/ 230 h 901"/>
                  <a:gd name="T26" fmla="*/ 2343 w 2409"/>
                  <a:gd name="T27" fmla="*/ 455 h 901"/>
                  <a:gd name="T28" fmla="*/ 2409 w 2409"/>
                  <a:gd name="T29" fmla="*/ 530 h 9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09"/>
                  <a:gd name="T46" fmla="*/ 0 h 901"/>
                  <a:gd name="T47" fmla="*/ 2409 w 2409"/>
                  <a:gd name="T48" fmla="*/ 901 h 9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09" h="901">
                    <a:moveTo>
                      <a:pt x="0" y="620"/>
                    </a:moveTo>
                    <a:cubicBezTo>
                      <a:pt x="27" y="652"/>
                      <a:pt x="88" y="901"/>
                      <a:pt x="161" y="810"/>
                    </a:cubicBezTo>
                    <a:cubicBezTo>
                      <a:pt x="234" y="719"/>
                      <a:pt x="338" y="67"/>
                      <a:pt x="438" y="71"/>
                    </a:cubicBezTo>
                    <a:cubicBezTo>
                      <a:pt x="538" y="75"/>
                      <a:pt x="669" y="830"/>
                      <a:pt x="762" y="836"/>
                    </a:cubicBezTo>
                    <a:cubicBezTo>
                      <a:pt x="855" y="842"/>
                      <a:pt x="924" y="220"/>
                      <a:pt x="994" y="110"/>
                    </a:cubicBezTo>
                    <a:cubicBezTo>
                      <a:pt x="1064" y="0"/>
                      <a:pt x="1131" y="155"/>
                      <a:pt x="1185" y="176"/>
                    </a:cubicBezTo>
                    <a:cubicBezTo>
                      <a:pt x="1239" y="197"/>
                      <a:pt x="1244" y="211"/>
                      <a:pt x="1320" y="239"/>
                    </a:cubicBezTo>
                    <a:cubicBezTo>
                      <a:pt x="1396" y="267"/>
                      <a:pt x="1573" y="314"/>
                      <a:pt x="1641" y="344"/>
                    </a:cubicBezTo>
                    <a:cubicBezTo>
                      <a:pt x="1709" y="374"/>
                      <a:pt x="1689" y="373"/>
                      <a:pt x="1728" y="422"/>
                    </a:cubicBezTo>
                    <a:cubicBezTo>
                      <a:pt x="1767" y="471"/>
                      <a:pt x="1824" y="641"/>
                      <a:pt x="1875" y="641"/>
                    </a:cubicBezTo>
                    <a:cubicBezTo>
                      <a:pt x="1926" y="641"/>
                      <a:pt x="1994" y="484"/>
                      <a:pt x="2037" y="422"/>
                    </a:cubicBezTo>
                    <a:cubicBezTo>
                      <a:pt x="2080" y="360"/>
                      <a:pt x="2102" y="301"/>
                      <a:pt x="2133" y="269"/>
                    </a:cubicBezTo>
                    <a:cubicBezTo>
                      <a:pt x="2164" y="237"/>
                      <a:pt x="2188" y="199"/>
                      <a:pt x="2223" y="230"/>
                    </a:cubicBezTo>
                    <a:cubicBezTo>
                      <a:pt x="2258" y="261"/>
                      <a:pt x="2312" y="405"/>
                      <a:pt x="2343" y="455"/>
                    </a:cubicBezTo>
                    <a:cubicBezTo>
                      <a:pt x="2374" y="505"/>
                      <a:pt x="2395" y="515"/>
                      <a:pt x="2409" y="530"/>
                    </a:cubicBezTo>
                  </a:path>
                </a:pathLst>
              </a:custGeom>
              <a:noFill/>
              <a:ln w="28575" cmpd="sng">
                <a:solidFill>
                  <a:srgbClr val="FF0000"/>
                </a:solidFill>
                <a:round/>
                <a:headEnd/>
                <a:tailEnd type="none" w="sm" len="lg"/>
              </a:ln>
            </p:spPr>
            <p:txBody>
              <a:bodyPr wrap="none" anchor="ctr"/>
              <a:lstStyle/>
              <a:p>
                <a:endParaRPr lang="zh-CN" altLang="en-US"/>
              </a:p>
            </p:txBody>
          </p:sp>
          <p:sp>
            <p:nvSpPr>
              <p:cNvPr id="25619" name="Line 9"/>
              <p:cNvSpPr>
                <a:spLocks noChangeShapeType="1"/>
              </p:cNvSpPr>
              <p:nvPr/>
            </p:nvSpPr>
            <p:spPr bwMode="auto">
              <a:xfrm flipV="1">
                <a:off x="4241" y="1632"/>
                <a:ext cx="0" cy="481"/>
              </a:xfrm>
              <a:prstGeom prst="line">
                <a:avLst/>
              </a:prstGeom>
              <a:noFill/>
              <a:ln w="19050">
                <a:solidFill>
                  <a:schemeClr val="tx1"/>
                </a:solidFill>
                <a:prstDash val="dash"/>
                <a:round/>
                <a:headEnd/>
                <a:tailEnd type="none" w="sm" len="lg"/>
              </a:ln>
            </p:spPr>
            <p:txBody>
              <a:bodyPr wrap="none" anchor="ctr"/>
              <a:lstStyle/>
              <a:p>
                <a:endParaRPr lang="zh-CN" altLang="en-US"/>
              </a:p>
            </p:txBody>
          </p:sp>
          <p:graphicFrame>
            <p:nvGraphicFramePr>
              <p:cNvPr id="25602" name="Object 10"/>
              <p:cNvGraphicFramePr>
                <a:graphicFrameLocks noChangeAspect="1"/>
              </p:cNvGraphicFramePr>
              <p:nvPr/>
            </p:nvGraphicFramePr>
            <p:xfrm>
              <a:off x="3376" y="1632"/>
              <a:ext cx="224" cy="266"/>
            </p:xfrm>
            <a:graphic>
              <a:graphicData uri="http://schemas.openxmlformats.org/presentationml/2006/ole">
                <p:oleObj spid="_x0000_s158739" name="公式" r:id="rId4" imgW="253780" imgH="317225" progId="Equation.3">
                  <p:embed/>
                </p:oleObj>
              </a:graphicData>
            </a:graphic>
          </p:graphicFrame>
          <p:graphicFrame>
            <p:nvGraphicFramePr>
              <p:cNvPr id="25603" name="Object 11"/>
              <p:cNvGraphicFramePr>
                <a:graphicFrameLocks noChangeAspect="1"/>
              </p:cNvGraphicFramePr>
              <p:nvPr/>
            </p:nvGraphicFramePr>
            <p:xfrm>
              <a:off x="3877" y="1632"/>
              <a:ext cx="247" cy="266"/>
            </p:xfrm>
            <a:graphic>
              <a:graphicData uri="http://schemas.openxmlformats.org/presentationml/2006/ole">
                <p:oleObj spid="_x0000_s158740" name="公式" r:id="rId5" imgW="279279" imgH="317362" progId="Equation.3">
                  <p:embed/>
                </p:oleObj>
              </a:graphicData>
            </a:graphic>
          </p:graphicFrame>
          <p:graphicFrame>
            <p:nvGraphicFramePr>
              <p:cNvPr id="25604" name="Object 12"/>
              <p:cNvGraphicFramePr>
                <a:graphicFrameLocks noChangeAspect="1"/>
              </p:cNvGraphicFramePr>
              <p:nvPr/>
            </p:nvGraphicFramePr>
            <p:xfrm>
              <a:off x="4332" y="1632"/>
              <a:ext cx="235" cy="278"/>
            </p:xfrm>
            <a:graphic>
              <a:graphicData uri="http://schemas.openxmlformats.org/presentationml/2006/ole">
                <p:oleObj spid="_x0000_s158741" name="公式" r:id="rId6" imgW="266584" imgH="330057" progId="Equation.3">
                  <p:embed/>
                </p:oleObj>
              </a:graphicData>
            </a:graphic>
          </p:graphicFrame>
          <p:graphicFrame>
            <p:nvGraphicFramePr>
              <p:cNvPr id="25605" name="Object 13"/>
              <p:cNvGraphicFramePr>
                <a:graphicFrameLocks noChangeAspect="1"/>
              </p:cNvGraphicFramePr>
              <p:nvPr/>
            </p:nvGraphicFramePr>
            <p:xfrm>
              <a:off x="3371" y="1344"/>
              <a:ext cx="426" cy="230"/>
            </p:xfrm>
            <a:graphic>
              <a:graphicData uri="http://schemas.openxmlformats.org/presentationml/2006/ole">
                <p:oleObj spid="_x0000_s158742" name="公式" r:id="rId7" imgW="533169" imgH="304668" progId="Equation.3">
                  <p:embed/>
                </p:oleObj>
              </a:graphicData>
            </a:graphic>
          </p:graphicFrame>
          <p:graphicFrame>
            <p:nvGraphicFramePr>
              <p:cNvPr id="25606" name="Object 14"/>
              <p:cNvGraphicFramePr>
                <a:graphicFrameLocks noChangeAspect="1"/>
              </p:cNvGraphicFramePr>
              <p:nvPr/>
            </p:nvGraphicFramePr>
            <p:xfrm>
              <a:off x="4141" y="2108"/>
              <a:ext cx="176" cy="179"/>
            </p:xfrm>
            <a:graphic>
              <a:graphicData uri="http://schemas.openxmlformats.org/presentationml/2006/ole">
                <p:oleObj spid="_x0000_s158743" name="公式" r:id="rId8" imgW="177646" imgH="190335" progId="Equation.3">
                  <p:embed/>
                </p:oleObj>
              </a:graphicData>
            </a:graphic>
          </p:graphicFrame>
          <p:graphicFrame>
            <p:nvGraphicFramePr>
              <p:cNvPr id="25607" name="Object 15"/>
              <p:cNvGraphicFramePr>
                <a:graphicFrameLocks noChangeAspect="1"/>
              </p:cNvGraphicFramePr>
              <p:nvPr/>
            </p:nvGraphicFramePr>
            <p:xfrm>
              <a:off x="5151" y="2151"/>
              <a:ext cx="156" cy="161"/>
            </p:xfrm>
            <a:graphic>
              <a:graphicData uri="http://schemas.openxmlformats.org/presentationml/2006/ole">
                <p:oleObj spid="_x0000_s158744" name="公式" r:id="rId9" imgW="177646" imgH="190335" progId="Equation.3">
                  <p:embed/>
                </p:oleObj>
              </a:graphicData>
            </a:graphic>
          </p:graphicFrame>
          <p:graphicFrame>
            <p:nvGraphicFramePr>
              <p:cNvPr id="25608" name="Object 16"/>
              <p:cNvGraphicFramePr>
                <a:graphicFrameLocks noChangeAspect="1"/>
              </p:cNvGraphicFramePr>
              <p:nvPr/>
            </p:nvGraphicFramePr>
            <p:xfrm>
              <a:off x="3669" y="2118"/>
              <a:ext cx="148" cy="169"/>
            </p:xfrm>
            <a:graphic>
              <a:graphicData uri="http://schemas.openxmlformats.org/presentationml/2006/ole">
                <p:oleObj spid="_x0000_s158745" name="Equation" r:id="rId10" imgW="164957" imgH="190335" progId="Equation.3">
                  <p:embed/>
                </p:oleObj>
              </a:graphicData>
            </a:graphic>
          </p:graphicFrame>
        </p:grpSp>
        <p:sp>
          <p:nvSpPr>
            <p:cNvPr id="25615" name="Line 50"/>
            <p:cNvSpPr>
              <a:spLocks noChangeShapeType="1"/>
            </p:cNvSpPr>
            <p:nvPr/>
          </p:nvSpPr>
          <p:spPr bwMode="auto">
            <a:xfrm flipV="1">
              <a:off x="3814" y="1372"/>
              <a:ext cx="0" cy="1220"/>
            </a:xfrm>
            <a:prstGeom prst="line">
              <a:avLst/>
            </a:prstGeom>
            <a:noFill/>
            <a:ln w="9525">
              <a:solidFill>
                <a:schemeClr val="tx1"/>
              </a:solidFill>
              <a:miter lim="800000"/>
              <a:headEnd/>
              <a:tailEnd type="triangle" w="sm" len="lg"/>
            </a:ln>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04"/>
                                        </p:tgtEl>
                                        <p:attrNameLst>
                                          <p:attrName>style.visibility</p:attrName>
                                        </p:attrNameLst>
                                      </p:cBhvr>
                                      <p:to>
                                        <p:strVal val="visible"/>
                                      </p:to>
                                    </p:set>
                                    <p:animEffect transition="in" filter="blinds(horizontal)">
                                      <p:cBhvr>
                                        <p:cTn id="12" dur="500"/>
                                        <p:tgtEl>
                                          <p:spTgt spid="2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4"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p>
            <a:fld id="{6E7EE1DD-7EE0-49A1-85EF-1BAC1B8DBA7E}" type="slidenum">
              <a:rPr lang="en-US" altLang="zh-CN"/>
              <a:pPr/>
              <a:t>136</a:t>
            </a:fld>
            <a:endParaRPr lang="en-US" altLang="zh-CN"/>
          </a:p>
        </p:txBody>
      </p:sp>
      <p:grpSp>
        <p:nvGrpSpPr>
          <p:cNvPr id="2" name="Group 14"/>
          <p:cNvGrpSpPr>
            <a:grpSpLocks/>
          </p:cNvGrpSpPr>
          <p:nvPr/>
        </p:nvGrpSpPr>
        <p:grpSpPr bwMode="auto">
          <a:xfrm>
            <a:off x="5486400" y="2239963"/>
            <a:ext cx="2895600" cy="2752725"/>
            <a:chOff x="3456" y="1440"/>
            <a:chExt cx="1824" cy="1734"/>
          </a:xfrm>
        </p:grpSpPr>
        <p:pic>
          <p:nvPicPr>
            <p:cNvPr id="29707" name="Picture 3" descr="量子围栏2"/>
            <p:cNvPicPr>
              <a:picLocks noChangeAspect="1" noChangeArrowheads="1"/>
            </p:cNvPicPr>
            <p:nvPr/>
          </p:nvPicPr>
          <p:blipFill>
            <a:blip r:embed="rId2" cstate="print"/>
            <a:srcRect l="5197" t="5905" b="5534"/>
            <a:stretch>
              <a:fillRect/>
            </a:stretch>
          </p:blipFill>
          <p:spPr bwMode="auto">
            <a:xfrm>
              <a:off x="3456" y="1440"/>
              <a:ext cx="1824" cy="1392"/>
            </a:xfrm>
            <a:prstGeom prst="rect">
              <a:avLst/>
            </a:prstGeom>
            <a:noFill/>
            <a:ln w="9525">
              <a:solidFill>
                <a:schemeClr val="tx2"/>
              </a:solidFill>
              <a:miter lim="800000"/>
              <a:headEnd/>
              <a:tailEnd/>
            </a:ln>
          </p:spPr>
        </p:pic>
        <p:sp>
          <p:nvSpPr>
            <p:cNvPr id="29708" name="Text Box 4"/>
            <p:cNvSpPr txBox="1">
              <a:spLocks noChangeArrowheads="1"/>
            </p:cNvSpPr>
            <p:nvPr/>
          </p:nvSpPr>
          <p:spPr bwMode="auto">
            <a:xfrm>
              <a:off x="3456" y="2840"/>
              <a:ext cx="1824" cy="334"/>
            </a:xfrm>
            <a:prstGeom prst="rect">
              <a:avLst/>
            </a:prstGeom>
            <a:gradFill rotWithShape="0">
              <a:gsLst>
                <a:gs pos="0">
                  <a:srgbClr val="CC99FF"/>
                </a:gs>
                <a:gs pos="50000">
                  <a:srgbClr val="FFFFFF"/>
                </a:gs>
                <a:gs pos="100000">
                  <a:srgbClr val="CC99FF"/>
                </a:gs>
              </a:gsLst>
              <a:lin ang="5400000" scaled="1"/>
            </a:gradFill>
            <a:ln w="12700">
              <a:solidFill>
                <a:schemeClr val="tx2"/>
              </a:solidFill>
              <a:miter lim="800000"/>
              <a:headEnd/>
              <a:tailEnd/>
            </a:ln>
          </p:spPr>
          <p:txBody>
            <a:bodyPr>
              <a:spAutoFit/>
            </a:bodyPr>
            <a:lstStyle/>
            <a:p>
              <a:pPr algn="ctr">
                <a:spcBef>
                  <a:spcPct val="50000"/>
                </a:spcBef>
              </a:pPr>
              <a:r>
                <a:rPr kumimoji="1" lang="zh-CN" altLang="en-US" sz="2800" b="1">
                  <a:latin typeface="Times New Roman" pitchFamily="18" charset="0"/>
                </a:rPr>
                <a:t>量子围栏照片</a:t>
              </a:r>
            </a:p>
          </p:txBody>
        </p:sp>
      </p:grpSp>
      <p:sp>
        <p:nvSpPr>
          <p:cNvPr id="29702" name="Text Box 6"/>
          <p:cNvSpPr txBox="1">
            <a:spLocks noChangeArrowheads="1"/>
          </p:cNvSpPr>
          <p:nvPr/>
        </p:nvSpPr>
        <p:spPr bwMode="auto">
          <a:xfrm>
            <a:off x="609600" y="2046288"/>
            <a:ext cx="4724400" cy="3013075"/>
          </a:xfrm>
          <a:prstGeom prst="rect">
            <a:avLst/>
          </a:prstGeom>
          <a:noFill/>
          <a:ln w="9525">
            <a:noFill/>
            <a:miter lim="800000"/>
            <a:headEnd/>
            <a:tailEnd/>
          </a:ln>
        </p:spPr>
        <p:txBody>
          <a:bodyPr>
            <a:spAutoFit/>
          </a:bodyPr>
          <a:lstStyle/>
          <a:p>
            <a:pPr>
              <a:lnSpc>
                <a:spcPct val="120000"/>
              </a:lnSpc>
              <a:spcBef>
                <a:spcPct val="50000"/>
              </a:spcBef>
            </a:pPr>
            <a:r>
              <a:rPr lang="en-US" altLang="zh-CN" sz="2800">
                <a:latin typeface="Times New Roman" pitchFamily="18" charset="0"/>
              </a:rPr>
              <a:t>          </a:t>
            </a:r>
            <a:r>
              <a:rPr lang="en-US" altLang="zh-CN" sz="3200">
                <a:latin typeface="Times New Roman" pitchFamily="18" charset="0"/>
              </a:rPr>
              <a:t>1 9 8 1</a:t>
            </a:r>
            <a:r>
              <a:rPr lang="zh-CN" altLang="en-US" sz="3200" b="1">
                <a:latin typeface="Times New Roman" pitchFamily="18" charset="0"/>
              </a:rPr>
              <a:t>年宾尼希和罗雷尔利用电子的隧道效应制成 了扫描遂穿 显 微 镜 </a:t>
            </a:r>
            <a:r>
              <a:rPr lang="en-US" altLang="zh-CN" sz="3200" b="1">
                <a:latin typeface="宋体" pitchFamily="2" charset="-122"/>
              </a:rPr>
              <a:t>(</a:t>
            </a:r>
            <a:r>
              <a:rPr lang="en-US" altLang="zh-CN" sz="3200" b="1">
                <a:latin typeface="Times New Roman" pitchFamily="18" charset="0"/>
              </a:rPr>
              <a:t> </a:t>
            </a:r>
            <a:r>
              <a:rPr lang="en-US" altLang="zh-CN" sz="3200">
                <a:latin typeface="Times New Roman" pitchFamily="18" charset="0"/>
              </a:rPr>
              <a:t>STM </a:t>
            </a:r>
            <a:r>
              <a:rPr lang="en-US" altLang="zh-CN" sz="3200" b="1">
                <a:latin typeface="宋体" pitchFamily="2" charset="-122"/>
              </a:rPr>
              <a:t>)</a:t>
            </a:r>
            <a:r>
              <a:rPr lang="en-US" altLang="zh-CN" sz="3200" b="1">
                <a:latin typeface="Times New Roman" pitchFamily="18" charset="0"/>
              </a:rPr>
              <a:t> </a:t>
            </a:r>
            <a:r>
              <a:rPr lang="zh-CN" altLang="en-US" sz="3200" b="1">
                <a:latin typeface="Times New Roman" pitchFamily="18" charset="0"/>
              </a:rPr>
              <a:t>，可观测固体表面原子排列的状况 </a:t>
            </a:r>
            <a:r>
              <a:rPr lang="en-US" altLang="zh-CN" sz="3200" b="1">
                <a:latin typeface="Times New Roman" pitchFamily="18" charset="0"/>
              </a:rPr>
              <a:t>. </a:t>
            </a:r>
          </a:p>
        </p:txBody>
      </p:sp>
      <p:grpSp>
        <p:nvGrpSpPr>
          <p:cNvPr id="4" name="Group 15"/>
          <p:cNvGrpSpPr>
            <a:grpSpLocks/>
          </p:cNvGrpSpPr>
          <p:nvPr/>
        </p:nvGrpSpPr>
        <p:grpSpPr bwMode="auto">
          <a:xfrm>
            <a:off x="990600" y="1066800"/>
            <a:ext cx="1981200" cy="762000"/>
            <a:chOff x="624" y="739"/>
            <a:chExt cx="1248" cy="480"/>
          </a:xfrm>
        </p:grpSpPr>
        <p:sp>
          <p:nvSpPr>
            <p:cNvPr id="3" name="AutoShape 8"/>
            <p:cNvSpPr>
              <a:spLocks noChangeArrowheads="1"/>
            </p:cNvSpPr>
            <p:nvPr/>
          </p:nvSpPr>
          <p:spPr bwMode="auto">
            <a:xfrm>
              <a:off x="624" y="739"/>
              <a:ext cx="864" cy="480"/>
            </a:xfrm>
            <a:prstGeom prst="horizontalScroll">
              <a:avLst>
                <a:gd name="adj" fmla="val 12500"/>
              </a:avLst>
            </a:prstGeom>
            <a:gradFill rotWithShape="0">
              <a:gsLst>
                <a:gs pos="0">
                  <a:srgbClr val="CC99FF"/>
                </a:gs>
                <a:gs pos="50000">
                  <a:schemeClr val="bg1"/>
                </a:gs>
                <a:gs pos="100000">
                  <a:srgbClr val="CC99FF"/>
                </a:gs>
              </a:gsLst>
              <a:lin ang="5400000" scaled="1"/>
            </a:gradFill>
            <a:ln w="9525">
              <a:solidFill>
                <a:schemeClr val="tx1"/>
              </a:solidFill>
              <a:round/>
              <a:headEnd/>
              <a:tailEnd/>
            </a:ln>
            <a:effectLst>
              <a:outerShdw dist="107763" dir="13500000" algn="ctr" rotWithShape="0">
                <a:schemeClr val="tx2"/>
              </a:outerShdw>
            </a:effectLst>
          </p:spPr>
          <p:txBody>
            <a:bodyPr wrap="none" anchor="ctr"/>
            <a:lstStyle/>
            <a:p>
              <a:pPr>
                <a:defRPr/>
              </a:pPr>
              <a:endParaRPr lang="zh-CN" altLang="en-US"/>
            </a:p>
          </p:txBody>
        </p:sp>
        <p:sp>
          <p:nvSpPr>
            <p:cNvPr id="29706" name="Rectangle 9"/>
            <p:cNvSpPr>
              <a:spLocks noChangeArrowheads="1"/>
            </p:cNvSpPr>
            <p:nvPr/>
          </p:nvSpPr>
          <p:spPr bwMode="auto">
            <a:xfrm>
              <a:off x="672" y="787"/>
              <a:ext cx="1200" cy="365"/>
            </a:xfrm>
            <a:prstGeom prst="rect">
              <a:avLst/>
            </a:prstGeom>
            <a:noFill/>
            <a:ln w="9525">
              <a:noFill/>
              <a:miter lim="800000"/>
              <a:headEnd/>
              <a:tailEnd/>
            </a:ln>
          </p:spPr>
          <p:txBody>
            <a:bodyPr>
              <a:spAutoFit/>
            </a:bodyPr>
            <a:lstStyle/>
            <a:p>
              <a:r>
                <a:rPr lang="en-US" altLang="zh-CN" sz="2800" b="1">
                  <a:solidFill>
                    <a:srgbClr val="CC0000"/>
                  </a:solidFill>
                  <a:latin typeface="Times New Roman" pitchFamily="18" charset="0"/>
                </a:rPr>
                <a:t> </a:t>
              </a:r>
              <a:r>
                <a:rPr lang="zh-CN" altLang="en-US" sz="3200" b="1">
                  <a:solidFill>
                    <a:srgbClr val="CC0000"/>
                  </a:solidFill>
                  <a:latin typeface="Times New Roman" pitchFamily="18" charset="0"/>
                </a:rPr>
                <a:t>应用</a:t>
              </a:r>
              <a:r>
                <a:rPr lang="zh-CN" altLang="en-US" sz="2800" b="1">
                  <a:solidFill>
                    <a:srgbClr val="CC0000"/>
                  </a:solidFill>
                  <a:latin typeface="Times New Roman" pitchFamily="18" charset="0"/>
                </a:rPr>
                <a:t> </a:t>
              </a:r>
            </a:p>
          </p:txBody>
        </p:sp>
      </p:grpSp>
      <p:sp>
        <p:nvSpPr>
          <p:cNvPr id="29709" name="Rectangle 13"/>
          <p:cNvSpPr>
            <a:spLocks noChangeArrowheads="1"/>
          </p:cNvSpPr>
          <p:nvPr/>
        </p:nvSpPr>
        <p:spPr bwMode="auto">
          <a:xfrm>
            <a:off x="1419225" y="5287963"/>
            <a:ext cx="6810375" cy="579437"/>
          </a:xfrm>
          <a:prstGeom prst="rect">
            <a:avLst/>
          </a:prstGeom>
          <a:noFill/>
          <a:ln w="9525">
            <a:noFill/>
            <a:miter lim="800000"/>
            <a:headEnd/>
            <a:tailEnd/>
          </a:ln>
        </p:spPr>
        <p:txBody>
          <a:bodyPr wrap="none">
            <a:spAutoFit/>
          </a:bodyPr>
          <a:lstStyle/>
          <a:p>
            <a:r>
              <a:rPr lang="en-US" altLang="zh-CN" sz="3200">
                <a:latin typeface="Times New Roman" pitchFamily="18" charset="0"/>
              </a:rPr>
              <a:t>1986</a:t>
            </a:r>
            <a:r>
              <a:rPr lang="zh-CN" altLang="en-US" sz="3200" b="1">
                <a:latin typeface="Times New Roman" pitchFamily="18" charset="0"/>
              </a:rPr>
              <a:t>年宾尼希又研制了原子力显微镜</a:t>
            </a:r>
            <a:r>
              <a:rPr lang="en-US" altLang="zh-CN" sz="3200" b="1">
                <a:latin typeface="Times New Roman" pitchFamily="18" charset="0"/>
              </a:rPr>
              <a:t>.</a:t>
            </a:r>
          </a:p>
        </p:txBody>
      </p:sp>
      <p:pic>
        <p:nvPicPr>
          <p:cNvPr id="29703" name="Picture 16" descr="BOOK05">
            <a:hlinkClick r:id="rId3" action="ppaction://hlinkpres?slideindex=3&amp;slidetitle=PowerPoint 演示文稿"/>
          </p:cNvPr>
          <p:cNvPicPr>
            <a:picLocks noChangeAspect="1" noChangeArrowheads="1"/>
          </p:cNvPicPr>
          <p:nvPr/>
        </p:nvPicPr>
        <p:blipFill>
          <a:blip r:embed="rId4" cstate="print"/>
          <a:srcRect/>
          <a:stretch>
            <a:fillRect/>
          </a:stretch>
        </p:blipFill>
        <p:spPr bwMode="auto">
          <a:xfrm>
            <a:off x="8458200" y="5867400"/>
            <a:ext cx="533400" cy="533400"/>
          </a:xfrm>
          <a:prstGeom prst="rect">
            <a:avLst/>
          </a:prstGeom>
          <a:noFill/>
          <a:ln w="9525">
            <a:noFill/>
            <a:miter lim="800000"/>
            <a:headEnd/>
            <a:tailEnd/>
          </a:ln>
        </p:spPr>
      </p:pic>
      <p:sp>
        <p:nvSpPr>
          <p:cNvPr id="29704" name="WordArt 17">
            <a:hlinkClick r:id="rId3" action="ppaction://hlinkpres?slideindex=3&amp;slidetitle=PowerPoint 演示文稿"/>
          </p:cNvPr>
          <p:cNvSpPr>
            <a:spLocks noChangeArrowheads="1" noChangeShapeType="1"/>
          </p:cNvSpPr>
          <p:nvPr/>
        </p:nvSpPr>
        <p:spPr bwMode="auto">
          <a:xfrm>
            <a:off x="8602663"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vertical)">
                                      <p:cBhvr>
                                        <p:cTn id="7" dur="500"/>
                                        <p:tgtEl>
                                          <p:spTgt spid="297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9"/>
                                        </p:tgtEl>
                                        <p:attrNameLst>
                                          <p:attrName>style.visibility</p:attrName>
                                        </p:attrNameLst>
                                      </p:cBhvr>
                                      <p:to>
                                        <p:strVal val="visible"/>
                                      </p:to>
                                    </p:set>
                                    <p:animEffect transition="in" filter="blinds(horizontal)">
                                      <p:cBhvr>
                                        <p:cTn id="17"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utoUpdateAnimBg="0"/>
      <p:bldP spid="29709"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38" name="Picture 2" descr="C:\Users\lenovo\Desktop\垃圾\QQ图片20191208114704.png"/>
          <p:cNvPicPr>
            <a:picLocks noChangeAspect="1" noChangeArrowheads="1"/>
          </p:cNvPicPr>
          <p:nvPr/>
        </p:nvPicPr>
        <p:blipFill>
          <a:blip r:embed="rId2" cstate="print"/>
          <a:srcRect/>
          <a:stretch>
            <a:fillRect/>
          </a:stretch>
        </p:blipFill>
        <p:spPr bwMode="auto">
          <a:xfrm>
            <a:off x="4499992" y="0"/>
            <a:ext cx="4440566" cy="7898286"/>
          </a:xfrm>
          <a:prstGeom prst="rect">
            <a:avLst/>
          </a:prstGeom>
          <a:noFill/>
        </p:spPr>
      </p:pic>
      <p:sp>
        <p:nvSpPr>
          <p:cNvPr id="3" name="TextBox 2"/>
          <p:cNvSpPr txBox="1"/>
          <p:nvPr/>
        </p:nvSpPr>
        <p:spPr>
          <a:xfrm>
            <a:off x="827584" y="1628800"/>
            <a:ext cx="2808312" cy="3046988"/>
          </a:xfrm>
          <a:prstGeom prst="rect">
            <a:avLst/>
          </a:prstGeom>
          <a:noFill/>
        </p:spPr>
        <p:txBody>
          <a:bodyPr wrap="square" rtlCol="0">
            <a:spAutoFit/>
          </a:bodyPr>
          <a:lstStyle/>
          <a:p>
            <a:r>
              <a:rPr lang="zh-CN" altLang="en-US" sz="3200" dirty="0" smtClean="0"/>
              <a:t>有兴趣的同学可以加我微信</a:t>
            </a:r>
            <a:endParaRPr lang="en-US" altLang="zh-CN" sz="3200" dirty="0" smtClean="0"/>
          </a:p>
          <a:p>
            <a:endParaRPr lang="en-US" altLang="zh-CN" sz="3200" dirty="0" smtClean="0"/>
          </a:p>
          <a:p>
            <a:r>
              <a:rPr lang="zh-CN" altLang="en-US" sz="3200" dirty="0" smtClean="0"/>
              <a:t>格式  </a:t>
            </a:r>
            <a:endParaRPr lang="en-US" altLang="zh-CN" sz="3200" dirty="0" smtClean="0"/>
          </a:p>
          <a:p>
            <a:endParaRPr lang="en-US" altLang="zh-CN" sz="3200" dirty="0" smtClean="0"/>
          </a:p>
          <a:p>
            <a:r>
              <a:rPr lang="en-US" altLang="zh-CN" sz="3200" dirty="0" smtClean="0"/>
              <a:t>2019</a:t>
            </a:r>
            <a:r>
              <a:rPr lang="zh-CN" altLang="en-US" sz="3200" dirty="0" smtClean="0"/>
              <a:t>秋张三</a:t>
            </a:r>
            <a:endParaRPr lang="zh-CN" alt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618FDBEA-BD16-46D2-ADA1-46F92420695D}" type="slidenum">
              <a:rPr lang="en-US" altLang="zh-CN"/>
              <a:pPr/>
              <a:t>14</a:t>
            </a:fld>
            <a:endParaRPr lang="en-US" altLang="zh-CN"/>
          </a:p>
        </p:txBody>
      </p:sp>
      <p:graphicFrame>
        <p:nvGraphicFramePr>
          <p:cNvPr id="11279" name="Object 15"/>
          <p:cNvGraphicFramePr>
            <a:graphicFrameLocks noChangeAspect="1"/>
          </p:cNvGraphicFramePr>
          <p:nvPr/>
        </p:nvGraphicFramePr>
        <p:xfrm>
          <a:off x="1350963" y="4824413"/>
          <a:ext cx="7053262" cy="1243012"/>
        </p:xfrm>
        <a:graphic>
          <a:graphicData uri="http://schemas.openxmlformats.org/presentationml/2006/ole">
            <p:oleObj spid="_x0000_s25608" name="公式" r:id="rId3" imgW="2311400" imgH="457200" progId="Equation.3">
              <p:embed/>
            </p:oleObj>
          </a:graphicData>
        </a:graphic>
      </p:graphicFrame>
      <p:sp>
        <p:nvSpPr>
          <p:cNvPr id="11286" name="Text Box 22"/>
          <p:cNvSpPr txBox="1">
            <a:spLocks noChangeArrowheads="1"/>
          </p:cNvSpPr>
          <p:nvPr/>
        </p:nvSpPr>
        <p:spPr bwMode="auto">
          <a:xfrm>
            <a:off x="1371600" y="4114800"/>
            <a:ext cx="15240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latin typeface="宋体" charset="-122"/>
              </a:rPr>
              <a:t>解</a:t>
            </a:r>
          </a:p>
        </p:txBody>
      </p:sp>
      <p:sp>
        <p:nvSpPr>
          <p:cNvPr id="11290" name="Text Box 26"/>
          <p:cNvSpPr txBox="1">
            <a:spLocks noChangeArrowheads="1"/>
          </p:cNvSpPr>
          <p:nvPr/>
        </p:nvSpPr>
        <p:spPr bwMode="auto">
          <a:xfrm>
            <a:off x="2057400" y="4114800"/>
            <a:ext cx="48006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1</a:t>
            </a:r>
            <a:r>
              <a:rPr lang="zh-CN" altLang="en-US" sz="3200" b="1">
                <a:solidFill>
                  <a:srgbClr val="CC0000"/>
                </a:solidFill>
                <a:latin typeface="Times New Roman" pitchFamily="18" charset="0"/>
              </a:rPr>
              <a:t>）</a:t>
            </a:r>
            <a:r>
              <a:rPr lang="zh-CN" altLang="en-US" sz="3200" b="1"/>
              <a:t>由维恩位移定律</a:t>
            </a:r>
          </a:p>
        </p:txBody>
      </p:sp>
      <p:grpSp>
        <p:nvGrpSpPr>
          <p:cNvPr id="2" name="Group 37"/>
          <p:cNvGrpSpPr>
            <a:grpSpLocks/>
          </p:cNvGrpSpPr>
          <p:nvPr/>
        </p:nvGrpSpPr>
        <p:grpSpPr bwMode="auto">
          <a:xfrm>
            <a:off x="533400" y="914400"/>
            <a:ext cx="8153400" cy="3013075"/>
            <a:chOff x="336" y="576"/>
            <a:chExt cx="5136" cy="1898"/>
          </a:xfrm>
        </p:grpSpPr>
        <p:sp>
          <p:nvSpPr>
            <p:cNvPr id="11284" name="Text Box 20"/>
            <p:cNvSpPr txBox="1">
              <a:spLocks noChangeArrowheads="1"/>
            </p:cNvSpPr>
            <p:nvPr/>
          </p:nvSpPr>
          <p:spPr bwMode="auto">
            <a:xfrm>
              <a:off x="336" y="576"/>
              <a:ext cx="5136" cy="1898"/>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b="1">
                  <a:solidFill>
                    <a:srgbClr val="CC0000"/>
                  </a:solidFill>
                  <a:latin typeface="宋体" charset="-122"/>
                </a:rPr>
                <a:t>    </a:t>
              </a:r>
              <a:r>
                <a:rPr lang="zh-CN" altLang="en-US" sz="3200" b="1">
                  <a:solidFill>
                    <a:srgbClr val="CC0000"/>
                  </a:solidFill>
                  <a:latin typeface="Times New Roman" pitchFamily="18" charset="0"/>
                </a:rPr>
                <a:t>例</a:t>
              </a:r>
              <a:r>
                <a:rPr lang="en-US" altLang="zh-CN" sz="3200" b="1">
                  <a:solidFill>
                    <a:srgbClr val="CC0000"/>
                  </a:solidFill>
                  <a:latin typeface="Times New Roman" pitchFamily="18" charset="0"/>
                </a:rPr>
                <a:t>1</a:t>
              </a: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1</a:t>
              </a:r>
              <a:r>
                <a:rPr lang="zh-CN" altLang="en-US" sz="3200" b="1">
                  <a:solidFill>
                    <a:srgbClr val="CC0000"/>
                  </a:solidFill>
                  <a:latin typeface="Times New Roman" pitchFamily="18" charset="0"/>
                </a:rPr>
                <a:t>）</a:t>
              </a:r>
              <a:r>
                <a:rPr lang="zh-CN" altLang="en-US" sz="3200" b="1">
                  <a:latin typeface="宋体" charset="-122"/>
                </a:rPr>
                <a:t>温度为     的黑体，其单色辐出度的峰值所对应的波长是多少？</a:t>
              </a:r>
              <a:r>
                <a:rPr lang="en-US" altLang="zh-CN" sz="3200" b="1">
                  <a:solidFill>
                    <a:srgbClr val="CC0000"/>
                  </a:solidFill>
                  <a:latin typeface="宋体" charset="-122"/>
                </a:rPr>
                <a:t>(</a:t>
              </a:r>
              <a:r>
                <a:rPr lang="en-US" altLang="zh-CN" sz="3200" b="1">
                  <a:solidFill>
                    <a:srgbClr val="CC0000"/>
                  </a:solidFill>
                  <a:latin typeface="Times New Roman" pitchFamily="18" charset="0"/>
                </a:rPr>
                <a:t>2</a:t>
              </a:r>
              <a:r>
                <a:rPr lang="en-US" altLang="zh-CN" sz="3200" b="1">
                  <a:solidFill>
                    <a:srgbClr val="CC0000"/>
                  </a:solidFill>
                  <a:latin typeface="宋体" charset="-122"/>
                </a:rPr>
                <a:t>)</a:t>
              </a:r>
              <a:r>
                <a:rPr lang="zh-CN" altLang="en-US" sz="3200" b="1">
                  <a:latin typeface="宋体" charset="-122"/>
                </a:rPr>
                <a:t>太阳的单色辐出度的峰值波长            ，试由此估算太阳表面的温度</a:t>
              </a:r>
              <a:r>
                <a:rPr lang="en-US" altLang="zh-CN" sz="3200" b="1">
                  <a:latin typeface="Times New Roman" pitchFamily="18" charset="0"/>
                </a:rPr>
                <a:t>.</a:t>
              </a: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3</a:t>
              </a:r>
              <a:r>
                <a:rPr lang="zh-CN" altLang="en-US" sz="3200" b="1">
                  <a:solidFill>
                    <a:srgbClr val="CC0000"/>
                  </a:solidFill>
                  <a:latin typeface="Times New Roman" pitchFamily="18" charset="0"/>
                </a:rPr>
                <a:t>）</a:t>
              </a:r>
              <a:r>
                <a:rPr lang="zh-CN" altLang="en-US" sz="3200" b="1">
                  <a:latin typeface="宋体" charset="-122"/>
                </a:rPr>
                <a:t>以上两辐出度之比为多少？ </a:t>
              </a:r>
            </a:p>
          </p:txBody>
        </p:sp>
        <p:graphicFrame>
          <p:nvGraphicFramePr>
            <p:cNvPr id="11285" name="Object 21"/>
            <p:cNvGraphicFramePr>
              <a:graphicFrameLocks noChangeAspect="1"/>
            </p:cNvGraphicFramePr>
            <p:nvPr/>
          </p:nvGraphicFramePr>
          <p:xfrm>
            <a:off x="2680" y="624"/>
            <a:ext cx="632" cy="378"/>
          </p:xfrm>
          <a:graphic>
            <a:graphicData uri="http://schemas.openxmlformats.org/presentationml/2006/ole">
              <p:oleObj spid="_x0000_s25609" name="Equation" r:id="rId4" imgW="342751" imgH="203112" progId="Equation.3">
                <p:embed/>
              </p:oleObj>
            </a:graphicData>
          </a:graphic>
        </p:graphicFrame>
        <p:graphicFrame>
          <p:nvGraphicFramePr>
            <p:cNvPr id="11296" name="Object 32"/>
            <p:cNvGraphicFramePr>
              <a:graphicFrameLocks noChangeAspect="1"/>
            </p:cNvGraphicFramePr>
            <p:nvPr/>
          </p:nvGraphicFramePr>
          <p:xfrm>
            <a:off x="2978" y="1366"/>
            <a:ext cx="1570" cy="410"/>
          </p:xfrm>
          <a:graphic>
            <a:graphicData uri="http://schemas.openxmlformats.org/presentationml/2006/ole">
              <p:oleObj spid="_x0000_s25610" name="公式" r:id="rId5" imgW="825142" imgH="215806"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90"/>
                                        </p:tgtEl>
                                        <p:attrNameLst>
                                          <p:attrName>style.visibility</p:attrName>
                                        </p:attrNameLst>
                                      </p:cBhvr>
                                      <p:to>
                                        <p:strVal val="visible"/>
                                      </p:to>
                                    </p:set>
                                    <p:animEffect transition="in" filter="blinds(horizontal)">
                                      <p:cBhvr>
                                        <p:cTn id="7" dur="500"/>
                                        <p:tgtEl>
                                          <p:spTgt spid="112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79"/>
                                        </p:tgtEl>
                                        <p:attrNameLst>
                                          <p:attrName>style.visibility</p:attrName>
                                        </p:attrNameLst>
                                      </p:cBhvr>
                                      <p:to>
                                        <p:strVal val="visible"/>
                                      </p:to>
                                    </p:set>
                                    <p:animEffect transition="in" filter="blinds(horizontal)">
                                      <p:cBhvr>
                                        <p:cTn id="12"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75E41C49-8106-4A5F-839D-7723F988ADF9}" type="slidenum">
              <a:rPr lang="en-US" altLang="zh-CN"/>
              <a:pPr/>
              <a:t>15</a:t>
            </a:fld>
            <a:endParaRPr lang="en-US" altLang="zh-CN"/>
          </a:p>
        </p:txBody>
      </p:sp>
      <p:graphicFrame>
        <p:nvGraphicFramePr>
          <p:cNvPr id="49152" name="Object 1024"/>
          <p:cNvGraphicFramePr>
            <a:graphicFrameLocks noChangeAspect="1"/>
          </p:cNvGraphicFramePr>
          <p:nvPr/>
        </p:nvGraphicFramePr>
        <p:xfrm>
          <a:off x="1376363" y="4800600"/>
          <a:ext cx="6064250" cy="630238"/>
        </p:xfrm>
        <a:graphic>
          <a:graphicData uri="http://schemas.openxmlformats.org/presentationml/2006/ole">
            <p:oleObj spid="_x0000_s26630" name="Equation" r:id="rId3" imgW="2082800" imgH="228600" progId="Equation.3">
              <p:embed/>
            </p:oleObj>
          </a:graphicData>
        </a:graphic>
      </p:graphicFrame>
      <p:sp>
        <p:nvSpPr>
          <p:cNvPr id="34822" name="Rectangle 1030"/>
          <p:cNvSpPr>
            <a:spLocks noChangeArrowheads="1"/>
          </p:cNvSpPr>
          <p:nvPr/>
        </p:nvSpPr>
        <p:spPr bwMode="auto">
          <a:xfrm>
            <a:off x="914400" y="1371600"/>
            <a:ext cx="1203325" cy="579438"/>
          </a:xfrm>
          <a:prstGeom prst="rect">
            <a:avLst/>
          </a:prstGeom>
          <a:noFill/>
          <a:ln w="9525">
            <a:noFill/>
            <a:miter lim="800000"/>
            <a:headEnd/>
            <a:tailEnd type="none" w="sm" len="lg"/>
          </a:ln>
          <a:effectLst/>
        </p:spPr>
        <p:txBody>
          <a:bodyPr wrap="none">
            <a:spAutoFit/>
          </a:bodyPr>
          <a:lstStyle/>
          <a:p>
            <a:pPr>
              <a:spcBef>
                <a:spcPct val="50000"/>
              </a:spcBef>
            </a:pP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2</a:t>
            </a:r>
            <a:r>
              <a:rPr lang="zh-CN" altLang="en-US" sz="3200" b="1">
                <a:solidFill>
                  <a:srgbClr val="CC0000"/>
                </a:solidFill>
                <a:latin typeface="Times New Roman" pitchFamily="18" charset="0"/>
              </a:rPr>
              <a:t>）</a:t>
            </a:r>
            <a:endParaRPr lang="zh-CN" altLang="en-US" sz="3200" b="1">
              <a:latin typeface="宋体" charset="-122"/>
            </a:endParaRPr>
          </a:p>
        </p:txBody>
      </p:sp>
      <p:sp>
        <p:nvSpPr>
          <p:cNvPr id="34823" name="Text Box 1031"/>
          <p:cNvSpPr txBox="1">
            <a:spLocks noChangeArrowheads="1"/>
          </p:cNvSpPr>
          <p:nvPr/>
        </p:nvSpPr>
        <p:spPr bwMode="auto">
          <a:xfrm>
            <a:off x="914400" y="3810000"/>
            <a:ext cx="6537325"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3</a:t>
            </a:r>
            <a:r>
              <a:rPr lang="zh-CN" altLang="en-US" sz="3200" b="1">
                <a:solidFill>
                  <a:srgbClr val="CC0000"/>
                </a:solidFill>
                <a:latin typeface="Times New Roman" pitchFamily="18" charset="0"/>
              </a:rPr>
              <a:t>）</a:t>
            </a:r>
            <a:r>
              <a:rPr lang="zh-CN" altLang="en-US" sz="3200" b="1"/>
              <a:t>由</a:t>
            </a:r>
            <a:r>
              <a:rPr lang="zh-CN" altLang="en-US" sz="3200" b="1">
                <a:latin typeface="宋体" charset="-122"/>
              </a:rPr>
              <a:t>斯特藩 </a:t>
            </a:r>
            <a:r>
              <a:rPr lang="en-US" altLang="zh-CN" sz="3200" b="1">
                <a:latin typeface="宋体" charset="-122"/>
              </a:rPr>
              <a:t>- </a:t>
            </a:r>
            <a:r>
              <a:rPr lang="zh-CN" altLang="en-US" sz="3200" b="1">
                <a:latin typeface="宋体" charset="-122"/>
              </a:rPr>
              <a:t>玻耳兹曼定律</a:t>
            </a:r>
          </a:p>
        </p:txBody>
      </p:sp>
      <p:graphicFrame>
        <p:nvGraphicFramePr>
          <p:cNvPr id="49153" name="Object 1025"/>
          <p:cNvGraphicFramePr>
            <a:graphicFrameLocks noChangeAspect="1"/>
          </p:cNvGraphicFramePr>
          <p:nvPr/>
        </p:nvGraphicFramePr>
        <p:xfrm>
          <a:off x="1427163" y="2211388"/>
          <a:ext cx="6673850" cy="1231900"/>
        </p:xfrm>
        <a:graphic>
          <a:graphicData uri="http://schemas.openxmlformats.org/presentationml/2006/ole">
            <p:oleObj spid="_x0000_s26631" name="公式" r:id="rId4" imgW="2171700" imgH="457200" progId="Equation.3">
              <p:embed/>
            </p:oleObj>
          </a:graphicData>
        </a:graphic>
      </p:graphicFrame>
      <p:sp>
        <p:nvSpPr>
          <p:cNvPr id="34826" name="Text Box 1034"/>
          <p:cNvSpPr txBox="1">
            <a:spLocks noChangeArrowheads="1"/>
          </p:cNvSpPr>
          <p:nvPr/>
        </p:nvSpPr>
        <p:spPr bwMode="auto">
          <a:xfrm>
            <a:off x="1981200" y="1295400"/>
            <a:ext cx="39624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t>由维恩位移定律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3"/>
                                        </p:tgtEl>
                                        <p:attrNameLst>
                                          <p:attrName>style.visibility</p:attrName>
                                        </p:attrNameLst>
                                      </p:cBhvr>
                                      <p:to>
                                        <p:strVal val="visible"/>
                                      </p:to>
                                    </p:set>
                                    <p:animEffect transition="in" filter="blinds(horizontal)">
                                      <p:cBhvr>
                                        <p:cTn id="7" dur="500"/>
                                        <p:tgtEl>
                                          <p:spTgt spid="491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3"/>
                                        </p:tgtEl>
                                        <p:attrNameLst>
                                          <p:attrName>style.visibility</p:attrName>
                                        </p:attrNameLst>
                                      </p:cBhvr>
                                      <p:to>
                                        <p:strVal val="visible"/>
                                      </p:to>
                                    </p:set>
                                    <p:animEffect transition="in" filter="blinds(horizontal)">
                                      <p:cBhvr>
                                        <p:cTn id="12" dur="500"/>
                                        <p:tgtEl>
                                          <p:spTgt spid="348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2"/>
                                        </p:tgtEl>
                                        <p:attrNameLst>
                                          <p:attrName>style.visibility</p:attrName>
                                        </p:attrNameLst>
                                      </p:cBhvr>
                                      <p:to>
                                        <p:strVal val="visible"/>
                                      </p:to>
                                    </p:set>
                                    <p:animEffect transition="in" filter="blinds(horizontal)">
                                      <p:cBhvr>
                                        <p:cTn id="17" dur="500"/>
                                        <p:tgtEl>
                                          <p:spTgt spid="49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1"/>
          <p:cNvSpPr>
            <a:spLocks noGrp="1"/>
          </p:cNvSpPr>
          <p:nvPr>
            <p:ph type="sldNum" sz="quarter" idx="10"/>
          </p:nvPr>
        </p:nvSpPr>
        <p:spPr/>
        <p:txBody>
          <a:bodyPr/>
          <a:lstStyle/>
          <a:p>
            <a:fld id="{08C2CA02-9A85-4076-8F9F-F192B4827191}" type="slidenum">
              <a:rPr lang="en-US" altLang="zh-CN"/>
              <a:pPr/>
              <a:t>16</a:t>
            </a:fld>
            <a:endParaRPr lang="en-US" altLang="zh-CN"/>
          </a:p>
        </p:txBody>
      </p:sp>
      <p:sp>
        <p:nvSpPr>
          <p:cNvPr id="13365" name="Text Box 53"/>
          <p:cNvSpPr txBox="1">
            <a:spLocks noChangeArrowheads="1"/>
          </p:cNvSpPr>
          <p:nvPr/>
        </p:nvSpPr>
        <p:spPr bwMode="auto">
          <a:xfrm>
            <a:off x="762000" y="1020763"/>
            <a:ext cx="7772400" cy="641350"/>
          </a:xfrm>
          <a:prstGeom prst="rect">
            <a:avLst/>
          </a:prstGeom>
          <a:noFill/>
          <a:ln w="9525">
            <a:noFill/>
            <a:miter lim="800000"/>
            <a:headEnd/>
            <a:tailEnd type="none" w="sm" len="lg"/>
          </a:ln>
          <a:effectLst/>
        </p:spPr>
        <p:txBody>
          <a:bodyPr>
            <a:spAutoFit/>
          </a:bodyPr>
          <a:lstStyle/>
          <a:p>
            <a:pPr>
              <a:spcBef>
                <a:spcPct val="50000"/>
              </a:spcBef>
            </a:pPr>
            <a:r>
              <a:rPr lang="zh-CN" altLang="en-US" sz="3600" b="1">
                <a:solidFill>
                  <a:srgbClr val="CC0000"/>
                </a:solidFill>
              </a:rPr>
              <a:t>三  瑞利 </a:t>
            </a:r>
            <a:r>
              <a:rPr lang="en-US" altLang="zh-CN" sz="3600" b="1">
                <a:solidFill>
                  <a:srgbClr val="CC0000"/>
                </a:solidFill>
              </a:rPr>
              <a:t>- </a:t>
            </a:r>
            <a:r>
              <a:rPr lang="zh-CN" altLang="en-US" sz="3600" b="1">
                <a:solidFill>
                  <a:srgbClr val="CC0000"/>
                </a:solidFill>
              </a:rPr>
              <a:t>金斯公式   经典物理的困难</a:t>
            </a:r>
          </a:p>
        </p:txBody>
      </p:sp>
      <p:grpSp>
        <p:nvGrpSpPr>
          <p:cNvPr id="2" name="Group 70"/>
          <p:cNvGrpSpPr>
            <a:grpSpLocks/>
          </p:cNvGrpSpPr>
          <p:nvPr/>
        </p:nvGrpSpPr>
        <p:grpSpPr bwMode="auto">
          <a:xfrm>
            <a:off x="609600" y="1905000"/>
            <a:ext cx="7793038" cy="4114800"/>
            <a:chOff x="480" y="1200"/>
            <a:chExt cx="4909" cy="2592"/>
          </a:xfrm>
        </p:grpSpPr>
        <p:sp>
          <p:nvSpPr>
            <p:cNvPr id="13315" name="Rectangle 3"/>
            <p:cNvSpPr>
              <a:spLocks noChangeArrowheads="1"/>
            </p:cNvSpPr>
            <p:nvPr/>
          </p:nvSpPr>
          <p:spPr bwMode="auto">
            <a:xfrm>
              <a:off x="480" y="1200"/>
              <a:ext cx="4909" cy="2592"/>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aphicFrame>
          <p:nvGraphicFramePr>
            <p:cNvPr id="50177" name="Object 1"/>
            <p:cNvGraphicFramePr>
              <a:graphicFrameLocks noChangeAspect="1"/>
            </p:cNvGraphicFramePr>
            <p:nvPr/>
          </p:nvGraphicFramePr>
          <p:xfrm>
            <a:off x="571" y="1200"/>
            <a:ext cx="2651" cy="323"/>
          </p:xfrm>
          <a:graphic>
            <a:graphicData uri="http://schemas.openxmlformats.org/presentationml/2006/ole">
              <p:oleObj spid="_x0000_s27656" name="Equation" r:id="rId3" imgW="1574800" imgH="228600" progId="Equation.3">
                <p:embed/>
              </p:oleObj>
            </a:graphicData>
          </a:graphic>
        </p:graphicFrame>
        <p:sp>
          <p:nvSpPr>
            <p:cNvPr id="13319" name="Line 7"/>
            <p:cNvSpPr>
              <a:spLocks noChangeShapeType="1"/>
            </p:cNvSpPr>
            <p:nvPr/>
          </p:nvSpPr>
          <p:spPr bwMode="auto">
            <a:xfrm>
              <a:off x="821" y="3463"/>
              <a:ext cx="2515"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3320" name="Line 8"/>
            <p:cNvSpPr>
              <a:spLocks noChangeShapeType="1"/>
            </p:cNvSpPr>
            <p:nvPr/>
          </p:nvSpPr>
          <p:spPr bwMode="auto">
            <a:xfrm>
              <a:off x="1096" y="3414"/>
              <a:ext cx="0" cy="49"/>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21" name="Line 9"/>
            <p:cNvSpPr>
              <a:spLocks noChangeShapeType="1"/>
            </p:cNvSpPr>
            <p:nvPr/>
          </p:nvSpPr>
          <p:spPr bwMode="auto">
            <a:xfrm>
              <a:off x="1372" y="3414"/>
              <a:ext cx="0" cy="49"/>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22" name="Line 10"/>
            <p:cNvSpPr>
              <a:spLocks noChangeShapeType="1"/>
            </p:cNvSpPr>
            <p:nvPr/>
          </p:nvSpPr>
          <p:spPr bwMode="auto">
            <a:xfrm>
              <a:off x="1648" y="3414"/>
              <a:ext cx="0" cy="49"/>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23" name="Line 11"/>
            <p:cNvSpPr>
              <a:spLocks noChangeShapeType="1"/>
            </p:cNvSpPr>
            <p:nvPr/>
          </p:nvSpPr>
          <p:spPr bwMode="auto">
            <a:xfrm>
              <a:off x="1923" y="3414"/>
              <a:ext cx="0" cy="49"/>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24" name="Line 12"/>
            <p:cNvSpPr>
              <a:spLocks noChangeShapeType="1"/>
            </p:cNvSpPr>
            <p:nvPr/>
          </p:nvSpPr>
          <p:spPr bwMode="auto">
            <a:xfrm>
              <a:off x="2198" y="3414"/>
              <a:ext cx="0" cy="49"/>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25" name="Line 13"/>
            <p:cNvSpPr>
              <a:spLocks noChangeShapeType="1"/>
            </p:cNvSpPr>
            <p:nvPr/>
          </p:nvSpPr>
          <p:spPr bwMode="auto">
            <a:xfrm>
              <a:off x="2474" y="3414"/>
              <a:ext cx="0" cy="49"/>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26" name="Line 14"/>
            <p:cNvSpPr>
              <a:spLocks noChangeShapeType="1"/>
            </p:cNvSpPr>
            <p:nvPr/>
          </p:nvSpPr>
          <p:spPr bwMode="auto">
            <a:xfrm>
              <a:off x="821" y="3215"/>
              <a:ext cx="52"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27" name="Line 15"/>
            <p:cNvSpPr>
              <a:spLocks noChangeShapeType="1"/>
            </p:cNvSpPr>
            <p:nvPr/>
          </p:nvSpPr>
          <p:spPr bwMode="auto">
            <a:xfrm>
              <a:off x="821" y="2967"/>
              <a:ext cx="52"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28" name="Line 16"/>
            <p:cNvSpPr>
              <a:spLocks noChangeShapeType="1"/>
            </p:cNvSpPr>
            <p:nvPr/>
          </p:nvSpPr>
          <p:spPr bwMode="auto">
            <a:xfrm>
              <a:off x="821" y="2718"/>
              <a:ext cx="52"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29" name="Line 17"/>
            <p:cNvSpPr>
              <a:spLocks noChangeShapeType="1"/>
            </p:cNvSpPr>
            <p:nvPr/>
          </p:nvSpPr>
          <p:spPr bwMode="auto">
            <a:xfrm>
              <a:off x="821" y="2470"/>
              <a:ext cx="52"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30" name="Line 18"/>
            <p:cNvSpPr>
              <a:spLocks noChangeShapeType="1"/>
            </p:cNvSpPr>
            <p:nvPr/>
          </p:nvSpPr>
          <p:spPr bwMode="auto">
            <a:xfrm>
              <a:off x="821" y="2221"/>
              <a:ext cx="52"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31" name="Text Box 19"/>
            <p:cNvSpPr txBox="1">
              <a:spLocks noChangeArrowheads="1"/>
            </p:cNvSpPr>
            <p:nvPr/>
          </p:nvSpPr>
          <p:spPr bwMode="auto">
            <a:xfrm>
              <a:off x="672" y="3438"/>
              <a:ext cx="1892" cy="288"/>
            </a:xfrm>
            <a:prstGeom prst="rect">
              <a:avLst/>
            </a:prstGeom>
            <a:noFill/>
            <a:ln w="9525">
              <a:noFill/>
              <a:miter lim="800000"/>
              <a:headEnd/>
              <a:tailEnd/>
            </a:ln>
            <a:effectLst/>
          </p:spPr>
          <p:txBody>
            <a:bodyPr wrap="none">
              <a:spAutoFit/>
            </a:bodyPr>
            <a:lstStyle/>
            <a:p>
              <a:pPr>
                <a:spcBef>
                  <a:spcPct val="50000"/>
                </a:spcBef>
              </a:pPr>
              <a:r>
                <a:rPr lang="en-US" altLang="zh-CN" sz="2400">
                  <a:latin typeface="Times New Roman" pitchFamily="18" charset="0"/>
                </a:rPr>
                <a:t>0          1         2          3</a:t>
              </a:r>
            </a:p>
          </p:txBody>
        </p:sp>
        <p:sp>
          <p:nvSpPr>
            <p:cNvPr id="13332" name="Text Box 20"/>
            <p:cNvSpPr txBox="1">
              <a:spLocks noChangeArrowheads="1"/>
            </p:cNvSpPr>
            <p:nvPr/>
          </p:nvSpPr>
          <p:spPr bwMode="auto">
            <a:xfrm>
              <a:off x="547" y="1861"/>
              <a:ext cx="259" cy="287"/>
            </a:xfrm>
            <a:prstGeom prst="rect">
              <a:avLst/>
            </a:prstGeom>
            <a:noFill/>
            <a:ln w="9525">
              <a:noFill/>
              <a:miter lim="800000"/>
              <a:headEnd/>
              <a:tailEnd/>
            </a:ln>
            <a:effectLst/>
          </p:spPr>
          <p:txBody>
            <a:bodyPr wrap="none">
              <a:spAutoFit/>
            </a:bodyPr>
            <a:lstStyle/>
            <a:p>
              <a:pPr>
                <a:spcBef>
                  <a:spcPct val="50000"/>
                </a:spcBef>
              </a:pPr>
              <a:r>
                <a:rPr lang="en-US" altLang="zh-CN" sz="2400">
                  <a:latin typeface="Times New Roman" pitchFamily="18" charset="0"/>
                </a:rPr>
                <a:t> 6</a:t>
              </a:r>
            </a:p>
          </p:txBody>
        </p:sp>
        <p:graphicFrame>
          <p:nvGraphicFramePr>
            <p:cNvPr id="50178" name="Object 2"/>
            <p:cNvGraphicFramePr>
              <a:graphicFrameLocks noChangeAspect="1"/>
            </p:cNvGraphicFramePr>
            <p:nvPr/>
          </p:nvGraphicFramePr>
          <p:xfrm>
            <a:off x="2903" y="3456"/>
            <a:ext cx="937" cy="245"/>
          </p:xfrm>
          <a:graphic>
            <a:graphicData uri="http://schemas.openxmlformats.org/presentationml/2006/ole">
              <p:oleObj spid="_x0000_s27657" name="Equation" r:id="rId4" imgW="1028254" imgH="304668" progId="Equation.3">
                <p:embed/>
              </p:oleObj>
            </a:graphicData>
          </a:graphic>
        </p:graphicFrame>
        <p:sp>
          <p:nvSpPr>
            <p:cNvPr id="13334" name="Line 22"/>
            <p:cNvSpPr>
              <a:spLocks noChangeShapeType="1"/>
            </p:cNvSpPr>
            <p:nvPr/>
          </p:nvSpPr>
          <p:spPr bwMode="auto">
            <a:xfrm>
              <a:off x="813" y="2001"/>
              <a:ext cx="52"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13336" name="Rectangle 24"/>
            <p:cNvSpPr>
              <a:spLocks noChangeArrowheads="1"/>
            </p:cNvSpPr>
            <p:nvPr/>
          </p:nvSpPr>
          <p:spPr bwMode="auto">
            <a:xfrm>
              <a:off x="603" y="2832"/>
              <a:ext cx="212" cy="289"/>
            </a:xfrm>
            <a:prstGeom prst="rect">
              <a:avLst/>
            </a:prstGeom>
            <a:noFill/>
            <a:ln w="9525">
              <a:noFill/>
              <a:miter lim="800000"/>
              <a:headEnd/>
              <a:tailEnd/>
            </a:ln>
            <a:effectLst/>
          </p:spPr>
          <p:txBody>
            <a:bodyPr wrap="none">
              <a:spAutoFit/>
            </a:bodyPr>
            <a:lstStyle/>
            <a:p>
              <a:pPr>
                <a:spcBef>
                  <a:spcPct val="50000"/>
                </a:spcBef>
              </a:pPr>
              <a:r>
                <a:rPr lang="en-US" altLang="zh-CN" sz="2400">
                  <a:latin typeface="Times New Roman" pitchFamily="18" charset="0"/>
                </a:rPr>
                <a:t>2</a:t>
              </a:r>
            </a:p>
          </p:txBody>
        </p:sp>
        <p:sp>
          <p:nvSpPr>
            <p:cNvPr id="13338" name="Rectangle 26"/>
            <p:cNvSpPr>
              <a:spLocks noChangeArrowheads="1"/>
            </p:cNvSpPr>
            <p:nvPr/>
          </p:nvSpPr>
          <p:spPr bwMode="auto">
            <a:xfrm>
              <a:off x="547" y="2352"/>
              <a:ext cx="259" cy="288"/>
            </a:xfrm>
            <a:prstGeom prst="rect">
              <a:avLst/>
            </a:prstGeom>
            <a:noFill/>
            <a:ln w="9525">
              <a:noFill/>
              <a:miter lim="800000"/>
              <a:headEnd/>
              <a:tailEnd/>
            </a:ln>
            <a:effectLst/>
          </p:spPr>
          <p:txBody>
            <a:bodyPr wrap="none">
              <a:spAutoFit/>
            </a:bodyPr>
            <a:lstStyle/>
            <a:p>
              <a:pPr>
                <a:spcBef>
                  <a:spcPct val="50000"/>
                </a:spcBef>
              </a:pPr>
              <a:r>
                <a:rPr lang="en-US" altLang="zh-CN" sz="2400">
                  <a:latin typeface="Times New Roman" pitchFamily="18" charset="0"/>
                </a:rPr>
                <a:t> 4</a:t>
              </a:r>
            </a:p>
          </p:txBody>
        </p:sp>
        <p:sp>
          <p:nvSpPr>
            <p:cNvPr id="13340" name="Line 28"/>
            <p:cNvSpPr>
              <a:spLocks noChangeShapeType="1"/>
            </p:cNvSpPr>
            <p:nvPr/>
          </p:nvSpPr>
          <p:spPr bwMode="auto">
            <a:xfrm flipV="1">
              <a:off x="815" y="1508"/>
              <a:ext cx="0" cy="1963"/>
            </a:xfrm>
            <a:prstGeom prst="line">
              <a:avLst/>
            </a:prstGeom>
            <a:noFill/>
            <a:ln w="12700">
              <a:solidFill>
                <a:schemeClr val="tx1"/>
              </a:solidFill>
              <a:round/>
              <a:headEnd/>
              <a:tailEnd type="triangle" w="sm" len="lg"/>
            </a:ln>
            <a:effectLst/>
          </p:spPr>
          <p:txBody>
            <a:bodyPr/>
            <a:lstStyle/>
            <a:p>
              <a:endParaRPr lang="zh-CN" altLang="en-US"/>
            </a:p>
          </p:txBody>
        </p:sp>
      </p:grpSp>
      <p:grpSp>
        <p:nvGrpSpPr>
          <p:cNvPr id="3" name="Group 65"/>
          <p:cNvGrpSpPr>
            <a:grpSpLocks/>
          </p:cNvGrpSpPr>
          <p:nvPr/>
        </p:nvGrpSpPr>
        <p:grpSpPr bwMode="auto">
          <a:xfrm>
            <a:off x="1143000" y="2590800"/>
            <a:ext cx="3787775" cy="2895600"/>
            <a:chOff x="816" y="1632"/>
            <a:chExt cx="2386" cy="1824"/>
          </a:xfrm>
        </p:grpSpPr>
        <p:sp>
          <p:nvSpPr>
            <p:cNvPr id="13342" name="Freeform 30"/>
            <p:cNvSpPr>
              <a:spLocks/>
            </p:cNvSpPr>
            <p:nvPr/>
          </p:nvSpPr>
          <p:spPr bwMode="auto">
            <a:xfrm>
              <a:off x="816" y="1741"/>
              <a:ext cx="482" cy="1715"/>
            </a:xfrm>
            <a:custGeom>
              <a:avLst/>
              <a:gdLst/>
              <a:ahLst/>
              <a:cxnLst>
                <a:cxn ang="0">
                  <a:pos x="0" y="2096"/>
                </a:cxn>
                <a:cxn ang="0">
                  <a:pos x="185" y="1883"/>
                </a:cxn>
                <a:cxn ang="0">
                  <a:pos x="370" y="1367"/>
                </a:cxn>
                <a:cxn ang="0">
                  <a:pos x="449" y="874"/>
                </a:cxn>
                <a:cxn ang="0">
                  <a:pos x="518" y="0"/>
                </a:cxn>
              </a:cxnLst>
              <a:rect l="0" t="0" r="r" b="b"/>
              <a:pathLst>
                <a:path w="518" h="2096">
                  <a:moveTo>
                    <a:pt x="0" y="2096"/>
                  </a:moveTo>
                  <a:cubicBezTo>
                    <a:pt x="62" y="2050"/>
                    <a:pt x="123" y="2005"/>
                    <a:pt x="185" y="1883"/>
                  </a:cubicBezTo>
                  <a:cubicBezTo>
                    <a:pt x="247" y="1762"/>
                    <a:pt x="326" y="1535"/>
                    <a:pt x="370" y="1367"/>
                  </a:cubicBezTo>
                  <a:cubicBezTo>
                    <a:pt x="414" y="1199"/>
                    <a:pt x="424" y="1102"/>
                    <a:pt x="449" y="874"/>
                  </a:cubicBezTo>
                  <a:cubicBezTo>
                    <a:pt x="474" y="646"/>
                    <a:pt x="504" y="182"/>
                    <a:pt x="518" y="0"/>
                  </a:cubicBezTo>
                </a:path>
              </a:pathLst>
            </a:custGeom>
            <a:noFill/>
            <a:ln w="38100" cap="flat" cmpd="sng">
              <a:solidFill>
                <a:srgbClr val="0000FF"/>
              </a:solidFill>
              <a:prstDash val="dash"/>
              <a:round/>
              <a:headEnd/>
              <a:tailEnd type="none" w="sm" len="lg"/>
            </a:ln>
            <a:effectLst/>
          </p:spPr>
          <p:txBody>
            <a:bodyPr wrap="none" anchor="ctr"/>
            <a:lstStyle/>
            <a:p>
              <a:endParaRPr lang="zh-CN" altLang="en-US"/>
            </a:p>
          </p:txBody>
        </p:sp>
        <p:sp>
          <p:nvSpPr>
            <p:cNvPr id="13343" name="Rectangle 31"/>
            <p:cNvSpPr>
              <a:spLocks noChangeArrowheads="1"/>
            </p:cNvSpPr>
            <p:nvPr/>
          </p:nvSpPr>
          <p:spPr bwMode="auto">
            <a:xfrm>
              <a:off x="1291" y="1632"/>
              <a:ext cx="1911" cy="288"/>
            </a:xfrm>
            <a:prstGeom prst="rect">
              <a:avLst/>
            </a:prstGeom>
            <a:noFill/>
            <a:ln w="12700">
              <a:noFill/>
              <a:miter lim="800000"/>
              <a:headEnd/>
              <a:tailEnd/>
            </a:ln>
            <a:effectLst/>
          </p:spPr>
          <p:txBody>
            <a:bodyPr>
              <a:spAutoFit/>
            </a:bodyPr>
            <a:lstStyle/>
            <a:p>
              <a:r>
                <a:rPr lang="zh-CN" altLang="en-US" sz="2400" b="1">
                  <a:solidFill>
                    <a:srgbClr val="0000FF"/>
                  </a:solidFill>
                  <a:latin typeface="宋体" charset="-122"/>
                </a:rPr>
                <a:t>瑞利 </a:t>
              </a:r>
              <a:r>
                <a:rPr lang="en-US" altLang="zh-CN" sz="2400" b="1">
                  <a:solidFill>
                    <a:srgbClr val="0000FF"/>
                  </a:solidFill>
                  <a:latin typeface="宋体" charset="-122"/>
                </a:rPr>
                <a:t>- </a:t>
              </a:r>
              <a:r>
                <a:rPr lang="zh-CN" altLang="en-US" sz="2400" b="1">
                  <a:solidFill>
                    <a:srgbClr val="0000FF"/>
                  </a:solidFill>
                  <a:latin typeface="宋体" charset="-122"/>
                </a:rPr>
                <a:t>金斯公式</a:t>
              </a:r>
            </a:p>
          </p:txBody>
        </p:sp>
      </p:grpSp>
      <p:grpSp>
        <p:nvGrpSpPr>
          <p:cNvPr id="4" name="Group 62"/>
          <p:cNvGrpSpPr>
            <a:grpSpLocks/>
          </p:cNvGrpSpPr>
          <p:nvPr/>
        </p:nvGrpSpPr>
        <p:grpSpPr bwMode="auto">
          <a:xfrm>
            <a:off x="5508625" y="2714625"/>
            <a:ext cx="3101975" cy="1323975"/>
            <a:chOff x="3566" y="1710"/>
            <a:chExt cx="1954" cy="834"/>
          </a:xfrm>
        </p:grpSpPr>
        <p:graphicFrame>
          <p:nvGraphicFramePr>
            <p:cNvPr id="50176" name="Object 0"/>
            <p:cNvGraphicFramePr>
              <a:graphicFrameLocks noChangeAspect="1"/>
            </p:cNvGraphicFramePr>
            <p:nvPr/>
          </p:nvGraphicFramePr>
          <p:xfrm>
            <a:off x="3600" y="2023"/>
            <a:ext cx="1536" cy="521"/>
          </p:xfrm>
          <a:graphic>
            <a:graphicData uri="http://schemas.openxmlformats.org/presentationml/2006/ole">
              <p:oleObj spid="_x0000_s27658" name="Equation" r:id="rId5" imgW="1129810" imgH="406224" progId="Equation.3">
                <p:embed/>
              </p:oleObj>
            </a:graphicData>
          </a:graphic>
        </p:graphicFrame>
        <p:sp>
          <p:nvSpPr>
            <p:cNvPr id="13368" name="Rectangle 56"/>
            <p:cNvSpPr>
              <a:spLocks noChangeArrowheads="1"/>
            </p:cNvSpPr>
            <p:nvPr/>
          </p:nvSpPr>
          <p:spPr bwMode="auto">
            <a:xfrm>
              <a:off x="3566" y="1710"/>
              <a:ext cx="1954" cy="288"/>
            </a:xfrm>
            <a:prstGeom prst="rect">
              <a:avLst/>
            </a:prstGeom>
            <a:noFill/>
            <a:ln w="19050">
              <a:noFill/>
              <a:miter lim="800000"/>
              <a:headEnd/>
              <a:tailEnd/>
            </a:ln>
            <a:effectLst/>
          </p:spPr>
          <p:txBody>
            <a:bodyPr>
              <a:spAutoFit/>
            </a:bodyPr>
            <a:lstStyle/>
            <a:p>
              <a:r>
                <a:rPr lang="zh-CN" altLang="en-US" sz="2400" b="1">
                  <a:latin typeface="宋体" charset="-122"/>
                </a:rPr>
                <a:t>瑞利 </a:t>
              </a:r>
              <a:r>
                <a:rPr lang="en-US" altLang="zh-CN" sz="2400" b="1">
                  <a:latin typeface="宋体" charset="-122"/>
                </a:rPr>
                <a:t>- </a:t>
              </a:r>
              <a:r>
                <a:rPr lang="zh-CN" altLang="en-US" sz="2400" b="1">
                  <a:latin typeface="宋体" charset="-122"/>
                </a:rPr>
                <a:t>金斯公式</a:t>
              </a:r>
            </a:p>
          </p:txBody>
        </p:sp>
      </p:grpSp>
      <p:grpSp>
        <p:nvGrpSpPr>
          <p:cNvPr id="5" name="Group 57"/>
          <p:cNvGrpSpPr>
            <a:grpSpLocks/>
          </p:cNvGrpSpPr>
          <p:nvPr/>
        </p:nvGrpSpPr>
        <p:grpSpPr bwMode="auto">
          <a:xfrm>
            <a:off x="6019800" y="4398963"/>
            <a:ext cx="1612900" cy="1017587"/>
            <a:chOff x="4080" y="3168"/>
            <a:chExt cx="984" cy="784"/>
          </a:xfrm>
        </p:grpSpPr>
        <p:sp>
          <p:nvSpPr>
            <p:cNvPr id="13370" name="Text Box 58"/>
            <p:cNvSpPr txBox="1">
              <a:spLocks noChangeArrowheads="1"/>
            </p:cNvSpPr>
            <p:nvPr/>
          </p:nvSpPr>
          <p:spPr bwMode="auto">
            <a:xfrm>
              <a:off x="4080" y="3552"/>
              <a:ext cx="984" cy="400"/>
            </a:xfrm>
            <a:prstGeom prst="rect">
              <a:avLst/>
            </a:prstGeom>
            <a:noFill/>
            <a:ln w="9525">
              <a:noFill/>
              <a:miter lim="800000"/>
              <a:headEnd/>
              <a:tailEnd/>
            </a:ln>
            <a:effectLst/>
          </p:spPr>
          <p:txBody>
            <a:bodyPr wrap="none">
              <a:spAutoFit/>
            </a:bodyPr>
            <a:lstStyle/>
            <a:p>
              <a:pPr>
                <a:spcBef>
                  <a:spcPct val="50000"/>
                </a:spcBef>
              </a:pPr>
              <a:r>
                <a:rPr lang="zh-CN" altLang="en-US" sz="2800" b="1">
                  <a:solidFill>
                    <a:srgbClr val="CC00CC"/>
                  </a:solidFill>
                  <a:latin typeface="Times New Roman" pitchFamily="18" charset="0"/>
                </a:rPr>
                <a:t>紫外灾难</a:t>
              </a:r>
            </a:p>
          </p:txBody>
        </p:sp>
        <p:sp>
          <p:nvSpPr>
            <p:cNvPr id="13371" name="AutoShape 59"/>
            <p:cNvSpPr>
              <a:spLocks noChangeArrowheads="1"/>
            </p:cNvSpPr>
            <p:nvPr/>
          </p:nvSpPr>
          <p:spPr bwMode="auto">
            <a:xfrm rot="5400000">
              <a:off x="4416" y="3216"/>
              <a:ext cx="384" cy="288"/>
            </a:xfrm>
            <a:prstGeom prst="notchedRightArrow">
              <a:avLst>
                <a:gd name="adj1" fmla="val 50000"/>
                <a:gd name="adj2" fmla="val 33333"/>
              </a:avLst>
            </a:prstGeom>
            <a:gradFill rotWithShape="0">
              <a:gsLst>
                <a:gs pos="0">
                  <a:srgbClr val="CC00CC">
                    <a:gamma/>
                    <a:tint val="0"/>
                    <a:invGamma/>
                  </a:srgbClr>
                </a:gs>
                <a:gs pos="100000">
                  <a:srgbClr val="CC00CC"/>
                </a:gs>
              </a:gsLst>
              <a:lin ang="5400000" scaled="1"/>
            </a:gradFill>
            <a:ln w="28575">
              <a:solidFill>
                <a:srgbClr val="CC00CC"/>
              </a:solidFill>
              <a:miter lim="800000"/>
              <a:headEnd/>
              <a:tailEnd type="none" w="sm" len="lg"/>
            </a:ln>
            <a:effectLst/>
          </p:spPr>
          <p:txBody>
            <a:bodyPr wrap="none" anchor="ctr"/>
            <a:lstStyle/>
            <a:p>
              <a:endParaRPr lang="zh-CN" altLang="en-US"/>
            </a:p>
          </p:txBody>
        </p:sp>
      </p:grpSp>
      <p:grpSp>
        <p:nvGrpSpPr>
          <p:cNvPr id="6" name="Group 74"/>
          <p:cNvGrpSpPr>
            <a:grpSpLocks/>
          </p:cNvGrpSpPr>
          <p:nvPr/>
        </p:nvGrpSpPr>
        <p:grpSpPr bwMode="auto">
          <a:xfrm>
            <a:off x="1150938" y="3178175"/>
            <a:ext cx="4068762" cy="2516188"/>
            <a:chOff x="725" y="1797"/>
            <a:chExt cx="2563" cy="1585"/>
          </a:xfrm>
        </p:grpSpPr>
        <p:sp>
          <p:nvSpPr>
            <p:cNvPr id="13345" name="Freeform 33"/>
            <p:cNvSpPr>
              <a:spLocks/>
            </p:cNvSpPr>
            <p:nvPr/>
          </p:nvSpPr>
          <p:spPr bwMode="auto">
            <a:xfrm>
              <a:off x="725" y="1874"/>
              <a:ext cx="2351" cy="1378"/>
            </a:xfrm>
            <a:custGeom>
              <a:avLst/>
              <a:gdLst/>
              <a:ahLst/>
              <a:cxnLst>
                <a:cxn ang="0">
                  <a:pos x="0" y="1685"/>
                </a:cxn>
                <a:cxn ang="0">
                  <a:pos x="259" y="1381"/>
                </a:cxn>
                <a:cxn ang="0">
                  <a:pos x="556" y="591"/>
                </a:cxn>
                <a:cxn ang="0">
                  <a:pos x="777" y="82"/>
                </a:cxn>
                <a:cxn ang="0">
                  <a:pos x="997" y="102"/>
                </a:cxn>
                <a:cxn ang="0">
                  <a:pos x="1147" y="355"/>
                </a:cxn>
                <a:cxn ang="0">
                  <a:pos x="1257" y="627"/>
                </a:cxn>
                <a:cxn ang="0">
                  <a:pos x="1457" y="971"/>
                </a:cxn>
                <a:cxn ang="0">
                  <a:pos x="1774" y="1308"/>
                </a:cxn>
                <a:cxn ang="0">
                  <a:pos x="2201" y="1568"/>
                </a:cxn>
                <a:cxn ang="0">
                  <a:pos x="2529" y="1642"/>
                </a:cxn>
              </a:cxnLst>
              <a:rect l="0" t="0" r="r" b="b"/>
              <a:pathLst>
                <a:path w="2529" h="1685">
                  <a:moveTo>
                    <a:pt x="0" y="1685"/>
                  </a:moveTo>
                  <a:cubicBezTo>
                    <a:pt x="84" y="1624"/>
                    <a:pt x="167" y="1563"/>
                    <a:pt x="259" y="1381"/>
                  </a:cubicBezTo>
                  <a:cubicBezTo>
                    <a:pt x="352" y="1199"/>
                    <a:pt x="469" y="808"/>
                    <a:pt x="556" y="591"/>
                  </a:cubicBezTo>
                  <a:cubicBezTo>
                    <a:pt x="642" y="374"/>
                    <a:pt x="703" y="163"/>
                    <a:pt x="777" y="82"/>
                  </a:cubicBezTo>
                  <a:cubicBezTo>
                    <a:pt x="850" y="0"/>
                    <a:pt x="936" y="56"/>
                    <a:pt x="997" y="102"/>
                  </a:cubicBezTo>
                  <a:cubicBezTo>
                    <a:pt x="1059" y="148"/>
                    <a:pt x="1104" y="267"/>
                    <a:pt x="1147" y="355"/>
                  </a:cubicBezTo>
                  <a:cubicBezTo>
                    <a:pt x="1190" y="443"/>
                    <a:pt x="1205" y="524"/>
                    <a:pt x="1257" y="627"/>
                  </a:cubicBezTo>
                  <a:cubicBezTo>
                    <a:pt x="1309" y="730"/>
                    <a:pt x="1371" y="858"/>
                    <a:pt x="1457" y="971"/>
                  </a:cubicBezTo>
                  <a:cubicBezTo>
                    <a:pt x="1543" y="1084"/>
                    <a:pt x="1650" y="1209"/>
                    <a:pt x="1774" y="1308"/>
                  </a:cubicBezTo>
                  <a:cubicBezTo>
                    <a:pt x="1898" y="1407"/>
                    <a:pt x="2076" y="1513"/>
                    <a:pt x="2201" y="1568"/>
                  </a:cubicBezTo>
                  <a:cubicBezTo>
                    <a:pt x="2327" y="1624"/>
                    <a:pt x="2460" y="1627"/>
                    <a:pt x="2529" y="1642"/>
                  </a:cubicBezTo>
                </a:path>
              </a:pathLst>
            </a:custGeom>
            <a:noFill/>
            <a:ln w="38100" cmpd="sng">
              <a:solidFill>
                <a:srgbClr val="FF0000"/>
              </a:solidFill>
              <a:round/>
              <a:headEnd/>
              <a:tailEnd type="none" w="sm" len="lg"/>
            </a:ln>
            <a:effectLst/>
          </p:spPr>
          <p:txBody>
            <a:bodyPr wrap="none" anchor="ctr"/>
            <a:lstStyle/>
            <a:p>
              <a:endParaRPr lang="zh-CN" altLang="en-US"/>
            </a:p>
          </p:txBody>
        </p:sp>
        <p:grpSp>
          <p:nvGrpSpPr>
            <p:cNvPr id="7" name="Group 73"/>
            <p:cNvGrpSpPr>
              <a:grpSpLocks/>
            </p:cNvGrpSpPr>
            <p:nvPr/>
          </p:nvGrpSpPr>
          <p:grpSpPr bwMode="auto">
            <a:xfrm>
              <a:off x="792" y="1797"/>
              <a:ext cx="2496" cy="1585"/>
              <a:chOff x="792" y="2013"/>
              <a:chExt cx="2496" cy="1585"/>
            </a:xfrm>
          </p:grpSpPr>
          <p:sp>
            <p:nvSpPr>
              <p:cNvPr id="13346" name="Text Box 34"/>
              <p:cNvSpPr txBox="1">
                <a:spLocks noChangeArrowheads="1"/>
              </p:cNvSpPr>
              <p:nvPr/>
            </p:nvSpPr>
            <p:spPr bwMode="auto">
              <a:xfrm>
                <a:off x="1728" y="2019"/>
                <a:ext cx="1294" cy="288"/>
              </a:xfrm>
              <a:prstGeom prst="rect">
                <a:avLst/>
              </a:prstGeom>
              <a:noFill/>
              <a:ln w="12700">
                <a:noFill/>
                <a:miter lim="800000"/>
                <a:headEnd/>
                <a:tailEnd/>
              </a:ln>
              <a:effectLst/>
            </p:spPr>
            <p:txBody>
              <a:bodyPr>
                <a:spAutoFit/>
              </a:bodyPr>
              <a:lstStyle/>
              <a:p>
                <a:pPr>
                  <a:spcBef>
                    <a:spcPct val="50000"/>
                  </a:spcBef>
                </a:pPr>
                <a:r>
                  <a:rPr lang="zh-CN" altLang="en-US" sz="2400" b="1">
                    <a:solidFill>
                      <a:srgbClr val="FF0000"/>
                    </a:solidFill>
                    <a:latin typeface="宋体" charset="-122"/>
                  </a:rPr>
                  <a:t>实验曲线</a:t>
                </a:r>
              </a:p>
            </p:txBody>
          </p:sp>
          <p:grpSp>
            <p:nvGrpSpPr>
              <p:cNvPr id="8" name="Group 36"/>
              <p:cNvGrpSpPr>
                <a:grpSpLocks/>
              </p:cNvGrpSpPr>
              <p:nvPr/>
            </p:nvGrpSpPr>
            <p:grpSpPr bwMode="auto">
              <a:xfrm>
                <a:off x="792" y="2013"/>
                <a:ext cx="2244" cy="1585"/>
                <a:chOff x="672" y="816"/>
                <a:chExt cx="2413" cy="1937"/>
              </a:xfrm>
            </p:grpSpPr>
            <p:sp>
              <p:nvSpPr>
                <p:cNvPr id="13349" name="Rectangle 37"/>
                <p:cNvSpPr>
                  <a:spLocks noChangeArrowheads="1"/>
                </p:cNvSpPr>
                <p:nvPr/>
              </p:nvSpPr>
              <p:spPr bwMode="auto">
                <a:xfrm>
                  <a:off x="672" y="2352"/>
                  <a:ext cx="205" cy="353"/>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50" name="Text Box 38"/>
                <p:cNvSpPr txBox="1">
                  <a:spLocks noChangeArrowheads="1"/>
                </p:cNvSpPr>
                <p:nvPr/>
              </p:nvSpPr>
              <p:spPr bwMode="auto">
                <a:xfrm>
                  <a:off x="816" y="2065"/>
                  <a:ext cx="238" cy="352"/>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8000"/>
                      </a:solidFill>
                    </a:rPr>
                    <a:t>*</a:t>
                  </a:r>
                </a:p>
              </p:txBody>
            </p:sp>
            <p:sp>
              <p:nvSpPr>
                <p:cNvPr id="13351" name="Rectangle 39"/>
                <p:cNvSpPr>
                  <a:spLocks noChangeArrowheads="1"/>
                </p:cNvSpPr>
                <p:nvPr/>
              </p:nvSpPr>
              <p:spPr bwMode="auto">
                <a:xfrm>
                  <a:off x="911" y="1776"/>
                  <a:ext cx="206" cy="353"/>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52" name="Rectangle 40"/>
                <p:cNvSpPr>
                  <a:spLocks noChangeArrowheads="1"/>
                </p:cNvSpPr>
                <p:nvPr/>
              </p:nvSpPr>
              <p:spPr bwMode="auto">
                <a:xfrm>
                  <a:off x="1054" y="1439"/>
                  <a:ext cx="206" cy="353"/>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53" name="Rectangle 41"/>
                <p:cNvSpPr>
                  <a:spLocks noChangeArrowheads="1"/>
                </p:cNvSpPr>
                <p:nvPr/>
              </p:nvSpPr>
              <p:spPr bwMode="auto">
                <a:xfrm>
                  <a:off x="1199" y="1103"/>
                  <a:ext cx="206" cy="353"/>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54" name="Rectangle 42"/>
                <p:cNvSpPr>
                  <a:spLocks noChangeArrowheads="1"/>
                </p:cNvSpPr>
                <p:nvPr/>
              </p:nvSpPr>
              <p:spPr bwMode="auto">
                <a:xfrm>
                  <a:off x="1392" y="816"/>
                  <a:ext cx="206" cy="352"/>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55" name="Rectangle 43"/>
                <p:cNvSpPr>
                  <a:spLocks noChangeArrowheads="1"/>
                </p:cNvSpPr>
                <p:nvPr/>
              </p:nvSpPr>
              <p:spPr bwMode="auto">
                <a:xfrm>
                  <a:off x="1535" y="911"/>
                  <a:ext cx="206" cy="353"/>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56" name="Rectangle 44"/>
                <p:cNvSpPr>
                  <a:spLocks noChangeArrowheads="1"/>
                </p:cNvSpPr>
                <p:nvPr/>
              </p:nvSpPr>
              <p:spPr bwMode="auto">
                <a:xfrm>
                  <a:off x="1632" y="1103"/>
                  <a:ext cx="205" cy="353"/>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57" name="Rectangle 45"/>
                <p:cNvSpPr>
                  <a:spLocks noChangeArrowheads="1"/>
                </p:cNvSpPr>
                <p:nvPr/>
              </p:nvSpPr>
              <p:spPr bwMode="auto">
                <a:xfrm>
                  <a:off x="1728" y="1296"/>
                  <a:ext cx="205" cy="352"/>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58" name="Rectangle 46"/>
                <p:cNvSpPr>
                  <a:spLocks noChangeArrowheads="1"/>
                </p:cNvSpPr>
                <p:nvPr/>
              </p:nvSpPr>
              <p:spPr bwMode="auto">
                <a:xfrm>
                  <a:off x="1823" y="1535"/>
                  <a:ext cx="205" cy="352"/>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59" name="Rectangle 47"/>
                <p:cNvSpPr>
                  <a:spLocks noChangeArrowheads="1"/>
                </p:cNvSpPr>
                <p:nvPr/>
              </p:nvSpPr>
              <p:spPr bwMode="auto">
                <a:xfrm>
                  <a:off x="1920" y="1681"/>
                  <a:ext cx="206" cy="351"/>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60" name="Rectangle 48"/>
                <p:cNvSpPr>
                  <a:spLocks noChangeArrowheads="1"/>
                </p:cNvSpPr>
                <p:nvPr/>
              </p:nvSpPr>
              <p:spPr bwMode="auto">
                <a:xfrm>
                  <a:off x="2064" y="1872"/>
                  <a:ext cx="206" cy="352"/>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61" name="Rectangle 49"/>
                <p:cNvSpPr>
                  <a:spLocks noChangeArrowheads="1"/>
                </p:cNvSpPr>
                <p:nvPr/>
              </p:nvSpPr>
              <p:spPr bwMode="auto">
                <a:xfrm>
                  <a:off x="2256" y="2065"/>
                  <a:ext cx="205" cy="352"/>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62" name="Rectangle 50"/>
                <p:cNvSpPr>
                  <a:spLocks noChangeArrowheads="1"/>
                </p:cNvSpPr>
                <p:nvPr/>
              </p:nvSpPr>
              <p:spPr bwMode="auto">
                <a:xfrm>
                  <a:off x="2496" y="2256"/>
                  <a:ext cx="206" cy="352"/>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63" name="Rectangle 51"/>
                <p:cNvSpPr>
                  <a:spLocks noChangeArrowheads="1"/>
                </p:cNvSpPr>
                <p:nvPr/>
              </p:nvSpPr>
              <p:spPr bwMode="auto">
                <a:xfrm>
                  <a:off x="2688" y="2352"/>
                  <a:ext cx="206" cy="353"/>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13364" name="Rectangle 52"/>
                <p:cNvSpPr>
                  <a:spLocks noChangeArrowheads="1"/>
                </p:cNvSpPr>
                <p:nvPr/>
              </p:nvSpPr>
              <p:spPr bwMode="auto">
                <a:xfrm>
                  <a:off x="2879" y="2401"/>
                  <a:ext cx="206" cy="352"/>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grpSp>
          <p:sp>
            <p:nvSpPr>
              <p:cNvPr id="13383" name="Text Box 71"/>
              <p:cNvSpPr txBox="1">
                <a:spLocks noChangeArrowheads="1"/>
              </p:cNvSpPr>
              <p:nvPr/>
            </p:nvSpPr>
            <p:spPr bwMode="auto">
              <a:xfrm>
                <a:off x="2064" y="2614"/>
                <a:ext cx="1224" cy="288"/>
              </a:xfrm>
              <a:prstGeom prst="rect">
                <a:avLst/>
              </a:prstGeom>
              <a:noFill/>
              <a:ln w="9525">
                <a:noFill/>
                <a:miter lim="800000"/>
                <a:headEnd/>
                <a:tailEnd/>
              </a:ln>
              <a:effectLst/>
            </p:spPr>
            <p:txBody>
              <a:bodyPr>
                <a:spAutoFit/>
              </a:bodyPr>
              <a:lstStyle/>
              <a:p>
                <a:pPr>
                  <a:spcBef>
                    <a:spcPct val="50000"/>
                  </a:spcBef>
                </a:pPr>
                <a:r>
                  <a:rPr lang="en-US" altLang="zh-CN" sz="2400" i="1">
                    <a:latin typeface="Times New Roman" pitchFamily="18" charset="0"/>
                  </a:rPr>
                  <a:t>T</a:t>
                </a:r>
                <a:r>
                  <a:rPr lang="en-US" altLang="zh-CN" sz="2400">
                    <a:latin typeface="Times New Roman" pitchFamily="18" charset="0"/>
                  </a:rPr>
                  <a:t> = 2 000 K</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ppt_h/2"/>
                                          </p:val>
                                        </p:tav>
                                        <p:tav tm="100000">
                                          <p:val>
                                            <p:strVal val="#ppt_y"/>
                                          </p:val>
                                        </p:tav>
                                      </p:tavLst>
                                    </p:anim>
                                    <p:anim calcmode="lin" valueType="num">
                                      <p:cBhvr>
                                        <p:cTn id="29" dur="500" fill="hold"/>
                                        <p:tgtEl>
                                          <p:spTgt spid="5"/>
                                        </p:tgtEl>
                                        <p:attrNameLst>
                                          <p:attrName>ppt_w</p:attrName>
                                        </p:attrNameLst>
                                      </p:cBhvr>
                                      <p:tavLst>
                                        <p:tav tm="0">
                                          <p:val>
                                            <p:strVal val="#ppt_w"/>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76138EE8-698D-45F2-97D7-A3CA1E88D792}" type="slidenum">
              <a:rPr lang="en-US" altLang="zh-CN"/>
              <a:pPr/>
              <a:t>17</a:t>
            </a:fld>
            <a:endParaRPr lang="en-US" altLang="zh-CN"/>
          </a:p>
        </p:txBody>
      </p:sp>
      <p:pic>
        <p:nvPicPr>
          <p:cNvPr id="48131" name="Picture 1027" descr="Planck_4"/>
          <p:cNvPicPr>
            <a:picLocks noChangeAspect="1" noChangeArrowheads="1"/>
          </p:cNvPicPr>
          <p:nvPr/>
        </p:nvPicPr>
        <p:blipFill>
          <a:blip r:embed="rId2" cstate="print"/>
          <a:srcRect/>
          <a:stretch>
            <a:fillRect/>
          </a:stretch>
        </p:blipFill>
        <p:spPr bwMode="auto">
          <a:xfrm>
            <a:off x="5791200" y="1524000"/>
            <a:ext cx="2514600" cy="3124200"/>
          </a:xfrm>
          <a:prstGeom prst="rect">
            <a:avLst/>
          </a:prstGeom>
          <a:noFill/>
          <a:ln w="9525">
            <a:solidFill>
              <a:schemeClr val="tx2"/>
            </a:solidFill>
            <a:miter lim="800000"/>
            <a:headEnd/>
            <a:tailEnd/>
          </a:ln>
        </p:spPr>
      </p:pic>
      <p:sp>
        <p:nvSpPr>
          <p:cNvPr id="48132" name="Rectangle 1028"/>
          <p:cNvSpPr>
            <a:spLocks noChangeArrowheads="1"/>
          </p:cNvSpPr>
          <p:nvPr/>
        </p:nvSpPr>
        <p:spPr bwMode="auto">
          <a:xfrm>
            <a:off x="2416175" y="715963"/>
            <a:ext cx="4664075" cy="579437"/>
          </a:xfrm>
          <a:prstGeom prst="rect">
            <a:avLst/>
          </a:prstGeom>
          <a:noFill/>
          <a:ln w="9525">
            <a:noFill/>
            <a:miter lim="800000"/>
            <a:headEnd/>
            <a:tailEnd/>
          </a:ln>
          <a:effectLst/>
        </p:spPr>
        <p:txBody>
          <a:bodyPr wrap="none">
            <a:spAutoFit/>
          </a:bodyPr>
          <a:lstStyle/>
          <a:p>
            <a:r>
              <a:rPr kumimoji="1" lang="zh-CN" altLang="en-US" sz="3200" b="1">
                <a:solidFill>
                  <a:srgbClr val="CC0000"/>
                </a:solidFill>
                <a:latin typeface="Times New Roman" pitchFamily="18" charset="0"/>
              </a:rPr>
              <a:t>普朗克（</a:t>
            </a:r>
            <a:r>
              <a:rPr kumimoji="1" lang="en-US" altLang="zh-CN" sz="3200">
                <a:solidFill>
                  <a:srgbClr val="CC0000"/>
                </a:solidFill>
                <a:latin typeface="Times New Roman" pitchFamily="18" charset="0"/>
              </a:rPr>
              <a:t>1858  </a:t>
            </a:r>
            <a:r>
              <a:rPr kumimoji="1" lang="en-US" altLang="zh-CN" sz="3200" b="1">
                <a:solidFill>
                  <a:srgbClr val="CC0000"/>
                </a:solidFill>
                <a:latin typeface="Times New Roman"/>
              </a:rPr>
              <a:t>—</a:t>
            </a:r>
            <a:r>
              <a:rPr kumimoji="1" lang="en-US" altLang="zh-CN" sz="3200" b="1">
                <a:solidFill>
                  <a:srgbClr val="CC0000"/>
                </a:solidFill>
                <a:latin typeface="宋体" charset="-122"/>
              </a:rPr>
              <a:t> </a:t>
            </a:r>
            <a:r>
              <a:rPr kumimoji="1" lang="en-US" altLang="zh-CN" sz="3200">
                <a:solidFill>
                  <a:srgbClr val="CC0000"/>
                </a:solidFill>
                <a:latin typeface="Times New Roman" pitchFamily="18" charset="0"/>
              </a:rPr>
              <a:t>1947</a:t>
            </a:r>
            <a:r>
              <a:rPr kumimoji="1" lang="zh-CN" altLang="en-US" sz="3200" b="1">
                <a:solidFill>
                  <a:srgbClr val="CC0000"/>
                </a:solidFill>
                <a:latin typeface="Times New Roman" pitchFamily="18" charset="0"/>
              </a:rPr>
              <a:t>）</a:t>
            </a:r>
          </a:p>
        </p:txBody>
      </p:sp>
      <p:sp>
        <p:nvSpPr>
          <p:cNvPr id="48133" name="Rectangle 1029"/>
          <p:cNvSpPr>
            <a:spLocks noChangeArrowheads="1"/>
          </p:cNvSpPr>
          <p:nvPr/>
        </p:nvSpPr>
        <p:spPr bwMode="auto">
          <a:xfrm>
            <a:off x="457200" y="1447800"/>
            <a:ext cx="8001000" cy="4362450"/>
          </a:xfrm>
          <a:prstGeom prst="rect">
            <a:avLst/>
          </a:prstGeom>
          <a:noFill/>
          <a:ln w="9525">
            <a:noFill/>
            <a:miter lim="800000"/>
            <a:headEnd/>
            <a:tailEnd/>
          </a:ln>
          <a:effectLst/>
        </p:spPr>
        <p:txBody>
          <a:bodyPr>
            <a:spAutoFit/>
          </a:bodyPr>
          <a:lstStyle/>
          <a:p>
            <a:r>
              <a:rPr kumimoji="1" lang="en-US" altLang="zh-CN" sz="2800" b="1">
                <a:latin typeface="Times New Roman" pitchFamily="18" charset="0"/>
              </a:rPr>
              <a:t>     </a:t>
            </a:r>
            <a:r>
              <a:rPr kumimoji="1" lang="zh-CN" altLang="en-US" sz="2800" b="1">
                <a:latin typeface="Times New Roman" pitchFamily="18" charset="0"/>
              </a:rPr>
              <a:t>德国理论物理学家，量子论的</a:t>
            </a:r>
          </a:p>
          <a:p>
            <a:r>
              <a:rPr kumimoji="1" lang="zh-CN" altLang="en-US" sz="2800" b="1">
                <a:latin typeface="Times New Roman" pitchFamily="18" charset="0"/>
              </a:rPr>
              <a:t>奠基人</a:t>
            </a:r>
            <a:r>
              <a:rPr kumimoji="1" lang="en-US" altLang="zh-CN" sz="2800" b="1">
                <a:latin typeface="Times New Roman" pitchFamily="18" charset="0"/>
              </a:rPr>
              <a:t>.    </a:t>
            </a:r>
            <a:r>
              <a:rPr kumimoji="1" lang="en-US" altLang="zh-CN" sz="2800">
                <a:latin typeface="Times New Roman" pitchFamily="18" charset="0"/>
              </a:rPr>
              <a:t>1900</a:t>
            </a:r>
            <a:r>
              <a:rPr kumimoji="1" lang="zh-CN" altLang="en-US" sz="2800" b="1">
                <a:latin typeface="Times New Roman" pitchFamily="18" charset="0"/>
              </a:rPr>
              <a:t>年他在德国物理学</a:t>
            </a:r>
          </a:p>
          <a:p>
            <a:r>
              <a:rPr kumimoji="1" lang="zh-CN" altLang="en-US" sz="2800" b="1">
                <a:latin typeface="Times New Roman" pitchFamily="18" charset="0"/>
              </a:rPr>
              <a:t>会上，宣读了以</a:t>
            </a:r>
            <a:r>
              <a:rPr kumimoji="1" lang="en-US" altLang="zh-CN" sz="2800" b="1">
                <a:latin typeface="Times New Roman" pitchFamily="18" charset="0"/>
              </a:rPr>
              <a:t>《</a:t>
            </a:r>
            <a:r>
              <a:rPr kumimoji="1" lang="zh-CN" altLang="en-US" sz="2800" b="1">
                <a:latin typeface="Times New Roman" pitchFamily="18" charset="0"/>
              </a:rPr>
              <a:t>关于正常光谱</a:t>
            </a:r>
          </a:p>
          <a:p>
            <a:r>
              <a:rPr kumimoji="1" lang="zh-CN" altLang="en-US" sz="2800" b="1">
                <a:latin typeface="Times New Roman" pitchFamily="18" charset="0"/>
              </a:rPr>
              <a:t>中能量分布定律的理论</a:t>
            </a:r>
            <a:r>
              <a:rPr kumimoji="1" lang="en-US" altLang="zh-CN" sz="2800" b="1">
                <a:latin typeface="Times New Roman" pitchFamily="18" charset="0"/>
              </a:rPr>
              <a:t>》</a:t>
            </a:r>
            <a:r>
              <a:rPr kumimoji="1" lang="zh-CN" altLang="en-US" sz="2800" b="1">
                <a:latin typeface="Times New Roman" pitchFamily="18" charset="0"/>
              </a:rPr>
              <a:t>为题的</a:t>
            </a:r>
          </a:p>
          <a:p>
            <a:r>
              <a:rPr kumimoji="1" lang="zh-CN" altLang="en-US" sz="2800" b="1">
                <a:latin typeface="Times New Roman" pitchFamily="18" charset="0"/>
              </a:rPr>
              <a:t>                          论文</a:t>
            </a:r>
            <a:r>
              <a:rPr kumimoji="1" lang="en-US" altLang="zh-CN" sz="2800" b="1">
                <a:latin typeface="Times New Roman" pitchFamily="18" charset="0"/>
              </a:rPr>
              <a:t>.</a:t>
            </a:r>
          </a:p>
          <a:p>
            <a:r>
              <a:rPr kumimoji="1" lang="en-US" altLang="zh-CN" sz="2800" b="1">
                <a:solidFill>
                  <a:srgbClr val="3333CC"/>
                </a:solidFill>
                <a:latin typeface="Times New Roman" pitchFamily="18" charset="0"/>
              </a:rPr>
              <a:t>                                 </a:t>
            </a:r>
            <a:r>
              <a:rPr kumimoji="1" lang="zh-CN" altLang="en-US" sz="2800" b="1">
                <a:latin typeface="Times New Roman" pitchFamily="18" charset="0"/>
              </a:rPr>
              <a:t>劳厄称这一</a:t>
            </a:r>
          </a:p>
          <a:p>
            <a:r>
              <a:rPr kumimoji="1" lang="zh-CN" altLang="en-US" sz="2800" b="1">
                <a:latin typeface="Times New Roman" pitchFamily="18" charset="0"/>
              </a:rPr>
              <a:t>                           天是“</a:t>
            </a:r>
            <a:r>
              <a:rPr kumimoji="1" lang="zh-CN" altLang="en-US" sz="2800" b="1">
                <a:solidFill>
                  <a:srgbClr val="CC0000"/>
                </a:solidFill>
                <a:latin typeface="Times New Roman" pitchFamily="18" charset="0"/>
              </a:rPr>
              <a:t>量子论</a:t>
            </a:r>
            <a:r>
              <a:rPr kumimoji="1" lang="zh-CN" altLang="en-US" sz="2800" b="1">
                <a:latin typeface="Times New Roman" pitchFamily="18" charset="0"/>
              </a:rPr>
              <a:t>的</a:t>
            </a:r>
          </a:p>
          <a:p>
            <a:r>
              <a:rPr kumimoji="1" lang="zh-CN" altLang="en-US" sz="2800" b="1">
                <a:latin typeface="Times New Roman" pitchFamily="18" charset="0"/>
              </a:rPr>
              <a:t>                           诞生日”</a:t>
            </a:r>
            <a:r>
              <a:rPr kumimoji="1" lang="en-US" altLang="zh-CN" sz="2800" b="1">
                <a:latin typeface="Times New Roman" pitchFamily="18" charset="0"/>
              </a:rPr>
              <a:t>.</a:t>
            </a:r>
            <a:r>
              <a:rPr kumimoji="1" lang="zh-CN" altLang="en-US" sz="2800" b="1">
                <a:latin typeface="Times New Roman" pitchFamily="18" charset="0"/>
              </a:rPr>
              <a:t>量子论</a:t>
            </a:r>
          </a:p>
          <a:p>
            <a:r>
              <a:rPr kumimoji="1" lang="zh-CN" altLang="en-US" sz="2800" b="1">
                <a:latin typeface="Times New Roman" pitchFamily="18" charset="0"/>
              </a:rPr>
              <a:t>                           和相对论构成了近代物理学的研究</a:t>
            </a:r>
          </a:p>
          <a:p>
            <a:r>
              <a:rPr kumimoji="1" lang="zh-CN" altLang="en-US" sz="2800" b="1">
                <a:latin typeface="Times New Roman" pitchFamily="18" charset="0"/>
              </a:rPr>
              <a:t>                           基础</a:t>
            </a:r>
            <a:r>
              <a:rPr kumimoji="1" lang="en-US" altLang="zh-CN" sz="2800" b="1">
                <a:latin typeface="Times New Roman" pitchFamily="18" charset="0"/>
              </a:rPr>
              <a:t>.</a:t>
            </a:r>
          </a:p>
        </p:txBody>
      </p:sp>
      <p:pic>
        <p:nvPicPr>
          <p:cNvPr id="48134" name="Picture 1030" descr="Planck_7"/>
          <p:cNvPicPr>
            <a:picLocks noChangeAspect="1" noChangeArrowheads="1"/>
          </p:cNvPicPr>
          <p:nvPr/>
        </p:nvPicPr>
        <p:blipFill>
          <a:blip r:embed="rId3" cstate="print"/>
          <a:srcRect/>
          <a:stretch>
            <a:fillRect/>
          </a:stretch>
        </p:blipFill>
        <p:spPr bwMode="auto">
          <a:xfrm>
            <a:off x="609600" y="3352800"/>
            <a:ext cx="2057400" cy="2514600"/>
          </a:xfrm>
          <a:prstGeom prst="rect">
            <a:avLst/>
          </a:prstGeom>
          <a:noFill/>
          <a:ln w="9525">
            <a:solidFill>
              <a:schemeClr val="tx2"/>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10BF30DE-340A-42E6-AC9C-830678158F6B}" type="slidenum">
              <a:rPr lang="en-US" altLang="zh-CN"/>
              <a:pPr/>
              <a:t>18</a:t>
            </a:fld>
            <a:endParaRPr lang="en-US" altLang="zh-CN"/>
          </a:p>
        </p:txBody>
      </p:sp>
      <p:sp>
        <p:nvSpPr>
          <p:cNvPr id="37890" name="Text Box 2"/>
          <p:cNvSpPr txBox="1">
            <a:spLocks noChangeArrowheads="1"/>
          </p:cNvSpPr>
          <p:nvPr/>
        </p:nvSpPr>
        <p:spPr bwMode="auto">
          <a:xfrm>
            <a:off x="609600" y="1889125"/>
            <a:ext cx="8229600" cy="2530475"/>
          </a:xfrm>
          <a:prstGeom prst="rect">
            <a:avLst/>
          </a:prstGeom>
          <a:noFill/>
          <a:ln w="9525">
            <a:noFill/>
            <a:miter lim="800000"/>
            <a:headEnd/>
            <a:tailEnd/>
          </a:ln>
        </p:spPr>
        <p:txBody>
          <a:bodyPr>
            <a:spAutoFit/>
          </a:bodyPr>
          <a:lstStyle/>
          <a:p>
            <a:pPr>
              <a:lnSpc>
                <a:spcPct val="125000"/>
              </a:lnSpc>
              <a:spcBef>
                <a:spcPct val="50000"/>
              </a:spcBef>
            </a:pPr>
            <a:r>
              <a:rPr kumimoji="1" lang="en-US" altLang="zh-CN" sz="3200">
                <a:solidFill>
                  <a:srgbClr val="FFFF00"/>
                </a:solidFill>
                <a:latin typeface="Times New Roman" pitchFamily="18" charset="0"/>
              </a:rPr>
              <a:t> </a:t>
            </a:r>
            <a:r>
              <a:rPr kumimoji="1" lang="en-US" altLang="zh-CN" sz="3200" b="1">
                <a:solidFill>
                  <a:srgbClr val="FFFF00"/>
                </a:solidFill>
                <a:latin typeface="Times New Roman" pitchFamily="18" charset="0"/>
              </a:rPr>
              <a:t>       </a:t>
            </a:r>
            <a:r>
              <a:rPr kumimoji="1" lang="zh-CN" altLang="en-US" sz="3200" b="1">
                <a:solidFill>
                  <a:schemeClr val="tx2"/>
                </a:solidFill>
                <a:latin typeface="Times New Roman" pitchFamily="18" charset="0"/>
              </a:rPr>
              <a:t>黑体中的分子、原子的振动可看作谐振子，这些谐振子的能量状态是分立的，相应的能量是某一最小能量的整数倍，即</a:t>
            </a:r>
            <a:r>
              <a:rPr kumimoji="1" lang="zh-CN" altLang="en-US" sz="3200" i="1">
                <a:solidFill>
                  <a:schemeClr val="tx2"/>
                </a:solidFill>
                <a:latin typeface="Times New Roman" pitchFamily="18" charset="0"/>
                <a:sym typeface="Symbol" pitchFamily="18" charset="2"/>
              </a:rPr>
              <a:t></a:t>
            </a:r>
            <a:r>
              <a:rPr kumimoji="1" lang="zh-CN" altLang="en-US" sz="3200" b="1">
                <a:solidFill>
                  <a:schemeClr val="tx2"/>
                </a:solidFill>
                <a:latin typeface="Times New Roman" pitchFamily="18" charset="0"/>
              </a:rPr>
              <a:t> ，</a:t>
            </a:r>
            <a:r>
              <a:rPr kumimoji="1" lang="en-US" altLang="zh-CN" sz="3200">
                <a:solidFill>
                  <a:schemeClr val="tx2"/>
                </a:solidFill>
                <a:latin typeface="Times New Roman" pitchFamily="18" charset="0"/>
              </a:rPr>
              <a:t>2 </a:t>
            </a:r>
            <a:r>
              <a:rPr kumimoji="1" lang="en-US" altLang="zh-CN" sz="3200" i="1">
                <a:solidFill>
                  <a:schemeClr val="tx2"/>
                </a:solidFill>
                <a:latin typeface="Times New Roman" pitchFamily="18" charset="0"/>
                <a:sym typeface="Symbol" pitchFamily="18" charset="2"/>
              </a:rPr>
              <a:t></a:t>
            </a:r>
            <a:r>
              <a:rPr kumimoji="1" lang="en-US" altLang="zh-CN" sz="3200" b="1" i="1">
                <a:solidFill>
                  <a:schemeClr val="tx2"/>
                </a:solidFill>
                <a:latin typeface="Times New Roman" pitchFamily="18" charset="0"/>
              </a:rPr>
              <a:t> </a:t>
            </a:r>
            <a:r>
              <a:rPr kumimoji="1" lang="zh-CN" altLang="en-US" sz="3200" b="1">
                <a:solidFill>
                  <a:schemeClr val="tx2"/>
                </a:solidFill>
                <a:latin typeface="Times New Roman" pitchFamily="18" charset="0"/>
              </a:rPr>
              <a:t>，</a:t>
            </a:r>
            <a:r>
              <a:rPr kumimoji="1" lang="en-US" altLang="zh-CN" sz="3200">
                <a:solidFill>
                  <a:schemeClr val="tx2"/>
                </a:solidFill>
                <a:latin typeface="Times New Roman" pitchFamily="18" charset="0"/>
              </a:rPr>
              <a:t>3</a:t>
            </a:r>
            <a:r>
              <a:rPr kumimoji="1" lang="en-US" altLang="zh-CN" sz="3200" i="1">
                <a:solidFill>
                  <a:schemeClr val="tx2"/>
                </a:solidFill>
                <a:latin typeface="Times New Roman" pitchFamily="18" charset="0"/>
              </a:rPr>
              <a:t> </a:t>
            </a:r>
            <a:r>
              <a:rPr kumimoji="1" lang="en-US" altLang="zh-CN" sz="3200" i="1">
                <a:solidFill>
                  <a:schemeClr val="tx2"/>
                </a:solidFill>
                <a:latin typeface="Times New Roman" pitchFamily="18" charset="0"/>
                <a:sym typeface="Symbol" pitchFamily="18" charset="2"/>
              </a:rPr>
              <a:t></a:t>
            </a:r>
            <a:r>
              <a:rPr kumimoji="1" lang="zh-CN" altLang="en-US" sz="3200">
                <a:solidFill>
                  <a:schemeClr val="tx2"/>
                </a:solidFill>
                <a:latin typeface="Times New Roman" pitchFamily="18" charset="0"/>
                <a:sym typeface="Symbol" pitchFamily="18" charset="2"/>
              </a:rPr>
              <a:t>，</a:t>
            </a:r>
            <a:r>
              <a:rPr kumimoji="1" lang="zh-CN" altLang="en-US" sz="3200" b="1">
                <a:solidFill>
                  <a:schemeClr val="tx2"/>
                </a:solidFill>
                <a:latin typeface="Times New Roman" pitchFamily="18" charset="0"/>
              </a:rPr>
              <a:t> </a:t>
            </a:r>
            <a:r>
              <a:rPr kumimoji="1" lang="en-US" altLang="zh-CN" sz="3200" b="1">
                <a:solidFill>
                  <a:schemeClr val="tx2"/>
                </a:solidFill>
                <a:latin typeface="Times New Roman" pitchFamily="18" charset="0"/>
              </a:rPr>
              <a:t>… </a:t>
            </a:r>
            <a:r>
              <a:rPr kumimoji="1" lang="en-US" altLang="zh-CN" sz="3200" i="1">
                <a:solidFill>
                  <a:schemeClr val="tx2"/>
                </a:solidFill>
                <a:latin typeface="Times New Roman" pitchFamily="18" charset="0"/>
              </a:rPr>
              <a:t>n</a:t>
            </a:r>
            <a:r>
              <a:rPr kumimoji="1" lang="en-US" altLang="zh-CN" sz="3200" i="1">
                <a:solidFill>
                  <a:schemeClr val="tx2"/>
                </a:solidFill>
                <a:latin typeface="Times New Roman" pitchFamily="18" charset="0"/>
                <a:sym typeface="Symbol" pitchFamily="18" charset="2"/>
              </a:rPr>
              <a:t></a:t>
            </a:r>
            <a:r>
              <a:rPr kumimoji="1" lang="en-US" altLang="zh-CN" sz="3200" b="1">
                <a:solidFill>
                  <a:schemeClr val="tx2"/>
                </a:solidFill>
                <a:latin typeface="Times New Roman" pitchFamily="18" charset="0"/>
              </a:rPr>
              <a:t> , </a:t>
            </a:r>
            <a:r>
              <a:rPr kumimoji="1" lang="en-US" altLang="zh-CN" sz="3200" i="1">
                <a:solidFill>
                  <a:schemeClr val="tx2"/>
                </a:solidFill>
                <a:latin typeface="Times New Roman" pitchFamily="18" charset="0"/>
                <a:sym typeface="Symbol" pitchFamily="18" charset="2"/>
              </a:rPr>
              <a:t> </a:t>
            </a:r>
            <a:r>
              <a:rPr kumimoji="1" lang="zh-CN" altLang="en-US" sz="3200" b="1">
                <a:solidFill>
                  <a:schemeClr val="tx2"/>
                </a:solidFill>
                <a:latin typeface="Times New Roman" pitchFamily="18" charset="0"/>
              </a:rPr>
              <a:t>称为能量子，</a:t>
            </a:r>
            <a:r>
              <a:rPr kumimoji="1" lang="en-US" altLang="zh-CN" sz="3200" i="1">
                <a:solidFill>
                  <a:schemeClr val="tx2"/>
                </a:solidFill>
                <a:latin typeface="Times New Roman" pitchFamily="18" charset="0"/>
              </a:rPr>
              <a:t>n</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为量子数</a:t>
            </a:r>
            <a:r>
              <a:rPr kumimoji="1" lang="en-US" altLang="zh-CN" sz="3200" b="1">
                <a:solidFill>
                  <a:schemeClr val="tx2"/>
                </a:solidFill>
                <a:latin typeface="Times New Roman" pitchFamily="18" charset="0"/>
              </a:rPr>
              <a:t>.</a:t>
            </a:r>
            <a:endParaRPr kumimoji="1" lang="en-US" altLang="zh-CN" sz="3200" b="1">
              <a:solidFill>
                <a:srgbClr val="FFFF00"/>
              </a:solidFill>
              <a:latin typeface="Times New Roman" pitchFamily="18" charset="0"/>
            </a:endParaRPr>
          </a:p>
        </p:txBody>
      </p:sp>
      <p:sp>
        <p:nvSpPr>
          <p:cNvPr id="37891" name="Rectangle 3"/>
          <p:cNvSpPr>
            <a:spLocks noChangeArrowheads="1"/>
          </p:cNvSpPr>
          <p:nvPr/>
        </p:nvSpPr>
        <p:spPr bwMode="auto">
          <a:xfrm>
            <a:off x="1455738" y="1173163"/>
            <a:ext cx="4195762" cy="579437"/>
          </a:xfrm>
          <a:prstGeom prst="rect">
            <a:avLst/>
          </a:prstGeom>
          <a:noFill/>
          <a:ln w="9525">
            <a:noFill/>
            <a:miter lim="800000"/>
            <a:headEnd/>
            <a:tailEnd/>
          </a:ln>
        </p:spPr>
        <p:txBody>
          <a:bodyPr>
            <a:spAutoFit/>
          </a:bodyPr>
          <a:lstStyle/>
          <a:p>
            <a:r>
              <a:rPr kumimoji="1" lang="zh-CN" altLang="en-US" sz="3200" b="1">
                <a:latin typeface="Times New Roman" pitchFamily="18" charset="0"/>
              </a:rPr>
              <a:t>普朗克量子假设</a:t>
            </a:r>
          </a:p>
        </p:txBody>
      </p:sp>
      <p:sp>
        <p:nvSpPr>
          <p:cNvPr id="37904" name="Rectangle 16"/>
          <p:cNvSpPr>
            <a:spLocks noChangeArrowheads="1"/>
          </p:cNvSpPr>
          <p:nvPr/>
        </p:nvSpPr>
        <p:spPr bwMode="auto">
          <a:xfrm>
            <a:off x="251520" y="5301208"/>
            <a:ext cx="4320480" cy="1274195"/>
          </a:xfrm>
          <a:prstGeom prst="rect">
            <a:avLst/>
          </a:prstGeom>
          <a:noFill/>
          <a:ln w="9525">
            <a:noFill/>
            <a:miter lim="800000"/>
            <a:headEnd/>
            <a:tailEnd/>
          </a:ln>
        </p:spPr>
        <p:txBody>
          <a:bodyPr wrap="square">
            <a:spAutoFit/>
          </a:bodyPr>
          <a:lstStyle/>
          <a:p>
            <a:pPr>
              <a:lnSpc>
                <a:spcPct val="120000"/>
              </a:lnSpc>
            </a:pPr>
            <a:r>
              <a:rPr kumimoji="1" lang="en-US" altLang="zh-CN" sz="3200" b="1" dirty="0">
                <a:solidFill>
                  <a:schemeClr val="tx2"/>
                </a:solidFill>
                <a:latin typeface="Times New Roman" pitchFamily="18" charset="0"/>
              </a:rPr>
              <a:t>  </a:t>
            </a:r>
            <a:r>
              <a:rPr kumimoji="1" lang="zh-CN" altLang="en-US" sz="3200" b="1" dirty="0" smtClean="0">
                <a:solidFill>
                  <a:schemeClr val="tx2"/>
                </a:solidFill>
                <a:latin typeface="Times New Roman" pitchFamily="18" charset="0"/>
              </a:rPr>
              <a:t>普</a:t>
            </a:r>
            <a:r>
              <a:rPr kumimoji="1" lang="zh-CN" altLang="en-US" sz="3200" b="1" dirty="0">
                <a:solidFill>
                  <a:schemeClr val="tx2"/>
                </a:solidFill>
                <a:latin typeface="Times New Roman" pitchFamily="18" charset="0"/>
              </a:rPr>
              <a:t>朗克量子</a:t>
            </a:r>
            <a:r>
              <a:rPr kumimoji="1" lang="zh-CN" altLang="en-US" sz="3200" b="1" dirty="0" smtClean="0">
                <a:solidFill>
                  <a:schemeClr val="tx2"/>
                </a:solidFill>
                <a:latin typeface="Times New Roman" pitchFamily="18" charset="0"/>
              </a:rPr>
              <a:t>假设</a:t>
            </a:r>
            <a:endParaRPr kumimoji="1" lang="en-US" altLang="zh-CN" sz="3200" b="1" dirty="0" smtClean="0">
              <a:solidFill>
                <a:schemeClr val="tx2"/>
              </a:solidFill>
              <a:latin typeface="Times New Roman" pitchFamily="18" charset="0"/>
            </a:endParaRPr>
          </a:p>
          <a:p>
            <a:pPr>
              <a:lnSpc>
                <a:spcPct val="120000"/>
              </a:lnSpc>
            </a:pPr>
            <a:r>
              <a:rPr kumimoji="1" lang="zh-CN" altLang="en-US" sz="3200" b="1" dirty="0" smtClean="0">
                <a:solidFill>
                  <a:schemeClr val="tx2"/>
                </a:solidFill>
                <a:latin typeface="Times New Roman" pitchFamily="18" charset="0"/>
              </a:rPr>
              <a:t>是</a:t>
            </a:r>
            <a:r>
              <a:rPr kumimoji="1" lang="zh-CN" altLang="en-US" sz="3200" b="1" dirty="0">
                <a:solidFill>
                  <a:schemeClr val="tx2"/>
                </a:solidFill>
                <a:latin typeface="Times New Roman" pitchFamily="18" charset="0"/>
              </a:rPr>
              <a:t>量子力学的里程碑</a:t>
            </a:r>
            <a:r>
              <a:rPr kumimoji="1" lang="en-US" altLang="zh-CN" sz="3200" b="1" dirty="0">
                <a:solidFill>
                  <a:schemeClr val="tx2"/>
                </a:solidFill>
                <a:latin typeface="Times New Roman" pitchFamily="18" charset="0"/>
              </a:rPr>
              <a:t>.       </a:t>
            </a:r>
          </a:p>
        </p:txBody>
      </p:sp>
      <p:graphicFrame>
        <p:nvGraphicFramePr>
          <p:cNvPr id="7" name="对象 6"/>
          <p:cNvGraphicFramePr>
            <a:graphicFrameLocks noChangeAspect="1"/>
          </p:cNvGraphicFramePr>
          <p:nvPr/>
        </p:nvGraphicFramePr>
        <p:xfrm>
          <a:off x="827584" y="4509120"/>
          <a:ext cx="2088232" cy="635318"/>
        </p:xfrm>
        <a:graphic>
          <a:graphicData uri="http://schemas.openxmlformats.org/presentationml/2006/ole">
            <p:oleObj spid="_x0000_s28677" name="Equation" r:id="rId3" imgW="457200" imgH="177480" progId="Equation.3">
              <p:embed/>
            </p:oleObj>
          </a:graphicData>
        </a:graphic>
      </p:graphicFrame>
      <p:graphicFrame>
        <p:nvGraphicFramePr>
          <p:cNvPr id="28678" name="Object 6"/>
          <p:cNvGraphicFramePr>
            <a:graphicFrameLocks noChangeAspect="1"/>
          </p:cNvGraphicFramePr>
          <p:nvPr/>
        </p:nvGraphicFramePr>
        <p:xfrm>
          <a:off x="4427984" y="4581128"/>
          <a:ext cx="4106863" cy="1585913"/>
        </p:xfrm>
        <a:graphic>
          <a:graphicData uri="http://schemas.openxmlformats.org/presentationml/2006/ole">
            <p:oleObj spid="_x0000_s28678" name="Equation" r:id="rId4" imgW="876240" imgH="43164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horizontal)">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8"/>
                                        </p:tgtEl>
                                        <p:attrNameLst>
                                          <p:attrName>style.visibility</p:attrName>
                                        </p:attrNameLst>
                                      </p:cBhvr>
                                      <p:to>
                                        <p:strVal val="visible"/>
                                      </p:to>
                                    </p:set>
                                    <p:animEffect transition="in" filter="blinds(horizontal)">
                                      <p:cBhvr>
                                        <p:cTn id="17" dur="500"/>
                                        <p:tgtEl>
                                          <p:spTgt spid="286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04"/>
                                        </p:tgtEl>
                                        <p:attrNameLst>
                                          <p:attrName>style.visibility</p:attrName>
                                        </p:attrNameLst>
                                      </p:cBhvr>
                                      <p:to>
                                        <p:strVal val="visible"/>
                                      </p:to>
                                    </p:set>
                                    <p:animEffect transition="in" filter="blinds(horizontal)">
                                      <p:cBhvr>
                                        <p:cTn id="22" dur="500"/>
                                        <p:tgtEl>
                                          <p:spTgt spid="37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90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1A5C1030-96E6-4992-BC16-1422B98504C0}" type="slidenum">
              <a:rPr lang="en-US" altLang="zh-CN"/>
              <a:pPr/>
              <a:t>19</a:t>
            </a:fld>
            <a:endParaRPr lang="en-US" altLang="zh-CN"/>
          </a:p>
        </p:txBody>
      </p:sp>
      <p:sp>
        <p:nvSpPr>
          <p:cNvPr id="14400" name="Text Box 64"/>
          <p:cNvSpPr txBox="1">
            <a:spLocks noChangeArrowheads="1"/>
          </p:cNvSpPr>
          <p:nvPr/>
        </p:nvSpPr>
        <p:spPr bwMode="auto">
          <a:xfrm>
            <a:off x="1066800" y="1111250"/>
            <a:ext cx="775335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CC0000"/>
                </a:solidFill>
                <a:latin typeface="宋体" charset="-122"/>
              </a:rPr>
              <a:t>普朗克黑体辐射公式</a:t>
            </a:r>
          </a:p>
        </p:txBody>
      </p:sp>
      <p:graphicFrame>
        <p:nvGraphicFramePr>
          <p:cNvPr id="14437" name="Object 101"/>
          <p:cNvGraphicFramePr>
            <a:graphicFrameLocks noChangeAspect="1"/>
          </p:cNvGraphicFramePr>
          <p:nvPr/>
        </p:nvGraphicFramePr>
        <p:xfrm>
          <a:off x="1331913" y="2349500"/>
          <a:ext cx="5080000" cy="1001713"/>
        </p:xfrm>
        <a:graphic>
          <a:graphicData uri="http://schemas.openxmlformats.org/presentationml/2006/ole">
            <p:oleObj spid="_x0000_s29702" name="Equation" r:id="rId3" imgW="1562100" imgH="406400" progId="Equation.3">
              <p:embed/>
            </p:oleObj>
          </a:graphicData>
        </a:graphic>
      </p:graphicFrame>
      <p:graphicFrame>
        <p:nvGraphicFramePr>
          <p:cNvPr id="14440" name="Object 104"/>
          <p:cNvGraphicFramePr>
            <a:graphicFrameLocks noChangeAspect="1"/>
          </p:cNvGraphicFramePr>
          <p:nvPr/>
        </p:nvGraphicFramePr>
        <p:xfrm>
          <a:off x="1331913" y="5157788"/>
          <a:ext cx="3600450" cy="488950"/>
        </p:xfrm>
        <a:graphic>
          <a:graphicData uri="http://schemas.openxmlformats.org/presentationml/2006/ole">
            <p:oleObj spid="_x0000_s29703" name="公式" r:id="rId4" imgW="1155700" imgH="203200" progId="Equation.3">
              <p:embed/>
            </p:oleObj>
          </a:graphicData>
        </a:graphic>
      </p:graphicFrame>
      <p:sp>
        <p:nvSpPr>
          <p:cNvPr id="14442" name="Rectangle 106"/>
          <p:cNvSpPr>
            <a:spLocks noChangeArrowheads="1"/>
          </p:cNvSpPr>
          <p:nvPr/>
        </p:nvSpPr>
        <p:spPr bwMode="auto">
          <a:xfrm>
            <a:off x="1219200" y="4191000"/>
            <a:ext cx="2632075" cy="579438"/>
          </a:xfrm>
          <a:prstGeom prst="rect">
            <a:avLst/>
          </a:prstGeom>
          <a:noFill/>
          <a:ln w="9525">
            <a:noFill/>
            <a:miter lim="800000"/>
            <a:headEnd/>
            <a:tailEnd/>
          </a:ln>
          <a:effectLst/>
        </p:spPr>
        <p:txBody>
          <a:bodyPr>
            <a:spAutoFit/>
          </a:bodyPr>
          <a:lstStyle/>
          <a:p>
            <a:r>
              <a:rPr lang="zh-CN" altLang="en-US" sz="3200" b="1">
                <a:solidFill>
                  <a:srgbClr val="CC0000"/>
                </a:solidFill>
                <a:latin typeface="宋体" charset="-122"/>
              </a:rPr>
              <a:t>普朗克常数</a:t>
            </a:r>
          </a:p>
        </p:txBody>
      </p:sp>
      <p:sp>
        <p:nvSpPr>
          <p:cNvPr id="14443" name="Text Box 107"/>
          <p:cNvSpPr txBox="1">
            <a:spLocks noChangeArrowheads="1"/>
          </p:cNvSpPr>
          <p:nvPr/>
        </p:nvSpPr>
        <p:spPr bwMode="auto">
          <a:xfrm>
            <a:off x="1476375" y="5876925"/>
            <a:ext cx="3959225" cy="366713"/>
          </a:xfrm>
          <a:prstGeom prst="rect">
            <a:avLst/>
          </a:prstGeom>
          <a:noFill/>
          <a:ln w="9525">
            <a:noFill/>
            <a:miter lim="800000"/>
            <a:headEnd/>
            <a:tailEnd/>
          </a:ln>
          <a:effectLst/>
        </p:spPr>
        <p:txBody>
          <a:bodyPr>
            <a:spAutoFit/>
          </a:bodyPr>
          <a:lstStyle/>
          <a:p>
            <a:pPr>
              <a:spcBef>
                <a:spcPct val="50000"/>
              </a:spcBef>
            </a:pPr>
            <a:endParaRPr lang="zh-CN"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437"/>
                                        </p:tgtEl>
                                        <p:attrNameLst>
                                          <p:attrName>style.visibility</p:attrName>
                                        </p:attrNameLst>
                                      </p:cBhvr>
                                      <p:to>
                                        <p:strVal val="visible"/>
                                      </p:to>
                                    </p:set>
                                    <p:animEffect transition="in" filter="blinds(horizontal)">
                                      <p:cBhvr>
                                        <p:cTn id="7" dur="500"/>
                                        <p:tgtEl>
                                          <p:spTgt spid="144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442"/>
                                        </p:tgtEl>
                                        <p:attrNameLst>
                                          <p:attrName>style.visibility</p:attrName>
                                        </p:attrNameLst>
                                      </p:cBhvr>
                                      <p:to>
                                        <p:strVal val="visible"/>
                                      </p:to>
                                    </p:set>
                                    <p:animEffect transition="in" filter="blinds(horizontal)">
                                      <p:cBhvr>
                                        <p:cTn id="12" dur="500"/>
                                        <p:tgtEl>
                                          <p:spTgt spid="144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440"/>
                                        </p:tgtEl>
                                        <p:attrNameLst>
                                          <p:attrName>style.visibility</p:attrName>
                                        </p:attrNameLst>
                                      </p:cBhvr>
                                      <p:to>
                                        <p:strVal val="visible"/>
                                      </p:to>
                                    </p:set>
                                    <p:animEffect transition="in" filter="blinds(horizontal)">
                                      <p:cBhvr>
                                        <p:cTn id="17" dur="500"/>
                                        <p:tgtEl>
                                          <p:spTgt spid="14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700808"/>
            <a:ext cx="7056784" cy="769441"/>
          </a:xfrm>
          <a:prstGeom prst="rect">
            <a:avLst/>
          </a:prstGeom>
          <a:noFill/>
        </p:spPr>
        <p:txBody>
          <a:bodyPr wrap="square" rtlCol="0">
            <a:spAutoFit/>
          </a:bodyPr>
          <a:lstStyle/>
          <a:p>
            <a:r>
              <a:rPr lang="zh-CN" altLang="en-US" sz="4400" dirty="0" smtClean="0"/>
              <a:t>黑体辐射 普朗克能量子假设 </a:t>
            </a:r>
            <a:endParaRPr lang="zh-CN" altLang="en-US" sz="4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1"/>
          <p:cNvSpPr>
            <a:spLocks noGrp="1"/>
          </p:cNvSpPr>
          <p:nvPr>
            <p:ph type="sldNum" sz="quarter" idx="10"/>
          </p:nvPr>
        </p:nvSpPr>
        <p:spPr/>
        <p:txBody>
          <a:bodyPr/>
          <a:lstStyle/>
          <a:p>
            <a:fld id="{D415AE67-DDB2-451F-91C8-6E21EAF37B78}" type="slidenum">
              <a:rPr lang="en-US" altLang="zh-CN"/>
              <a:pPr/>
              <a:t>20</a:t>
            </a:fld>
            <a:endParaRPr lang="en-US" altLang="zh-CN"/>
          </a:p>
        </p:txBody>
      </p:sp>
      <p:sp>
        <p:nvSpPr>
          <p:cNvPr id="36867" name="Rectangle 3"/>
          <p:cNvSpPr>
            <a:spLocks noChangeArrowheads="1"/>
          </p:cNvSpPr>
          <p:nvPr/>
        </p:nvSpPr>
        <p:spPr bwMode="auto">
          <a:xfrm>
            <a:off x="1905000" y="1143000"/>
            <a:ext cx="6324600" cy="495300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36868" name="Line 4"/>
          <p:cNvSpPr>
            <a:spLocks noChangeShapeType="1"/>
          </p:cNvSpPr>
          <p:nvPr/>
        </p:nvSpPr>
        <p:spPr bwMode="auto">
          <a:xfrm>
            <a:off x="2832100" y="5353050"/>
            <a:ext cx="3563938"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36869" name="Line 5"/>
          <p:cNvSpPr>
            <a:spLocks noChangeShapeType="1"/>
          </p:cNvSpPr>
          <p:nvPr/>
        </p:nvSpPr>
        <p:spPr bwMode="auto">
          <a:xfrm>
            <a:off x="3221038" y="5267325"/>
            <a:ext cx="0" cy="85725"/>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70" name="Line 6"/>
          <p:cNvSpPr>
            <a:spLocks noChangeShapeType="1"/>
          </p:cNvSpPr>
          <p:nvPr/>
        </p:nvSpPr>
        <p:spPr bwMode="auto">
          <a:xfrm>
            <a:off x="3613150" y="5267325"/>
            <a:ext cx="0" cy="85725"/>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71" name="Line 7"/>
          <p:cNvSpPr>
            <a:spLocks noChangeShapeType="1"/>
          </p:cNvSpPr>
          <p:nvPr/>
        </p:nvSpPr>
        <p:spPr bwMode="auto">
          <a:xfrm>
            <a:off x="4003675" y="5267325"/>
            <a:ext cx="0" cy="85725"/>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72" name="Line 8"/>
          <p:cNvSpPr>
            <a:spLocks noChangeShapeType="1"/>
          </p:cNvSpPr>
          <p:nvPr/>
        </p:nvSpPr>
        <p:spPr bwMode="auto">
          <a:xfrm>
            <a:off x="4392613" y="5267325"/>
            <a:ext cx="0" cy="85725"/>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73" name="Line 9"/>
          <p:cNvSpPr>
            <a:spLocks noChangeShapeType="1"/>
          </p:cNvSpPr>
          <p:nvPr/>
        </p:nvSpPr>
        <p:spPr bwMode="auto">
          <a:xfrm>
            <a:off x="4783138" y="5267325"/>
            <a:ext cx="0" cy="85725"/>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74" name="Line 10"/>
          <p:cNvSpPr>
            <a:spLocks noChangeShapeType="1"/>
          </p:cNvSpPr>
          <p:nvPr/>
        </p:nvSpPr>
        <p:spPr bwMode="auto">
          <a:xfrm>
            <a:off x="5175250" y="5267325"/>
            <a:ext cx="0" cy="85725"/>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80" name="Text Box 16"/>
          <p:cNvSpPr txBox="1">
            <a:spLocks noChangeArrowheads="1"/>
          </p:cNvSpPr>
          <p:nvPr/>
        </p:nvSpPr>
        <p:spPr bwMode="auto">
          <a:xfrm>
            <a:off x="2635250" y="5310188"/>
            <a:ext cx="2698750" cy="457200"/>
          </a:xfrm>
          <a:prstGeom prst="rect">
            <a:avLst/>
          </a:prstGeom>
          <a:noFill/>
          <a:ln w="9525">
            <a:noFill/>
            <a:miter lim="800000"/>
            <a:headEnd/>
            <a:tailEnd/>
          </a:ln>
          <a:effectLst/>
        </p:spPr>
        <p:txBody>
          <a:bodyPr wrap="none">
            <a:spAutoFit/>
          </a:bodyPr>
          <a:lstStyle/>
          <a:p>
            <a:pPr>
              <a:spcBef>
                <a:spcPct val="50000"/>
              </a:spcBef>
            </a:pPr>
            <a:r>
              <a:rPr lang="en-US" altLang="zh-CN" sz="2400">
                <a:latin typeface="Times New Roman" pitchFamily="18" charset="0"/>
              </a:rPr>
              <a:t>0         1        2        3</a:t>
            </a:r>
          </a:p>
        </p:txBody>
      </p:sp>
      <p:sp>
        <p:nvSpPr>
          <p:cNvPr id="36881" name="Text Box 17"/>
          <p:cNvSpPr txBox="1">
            <a:spLocks noChangeArrowheads="1"/>
          </p:cNvSpPr>
          <p:nvPr/>
        </p:nvSpPr>
        <p:spPr bwMode="auto">
          <a:xfrm>
            <a:off x="2438400" y="2555875"/>
            <a:ext cx="412750" cy="457200"/>
          </a:xfrm>
          <a:prstGeom prst="rect">
            <a:avLst/>
          </a:prstGeom>
          <a:noFill/>
          <a:ln w="9525">
            <a:noFill/>
            <a:miter lim="800000"/>
            <a:headEnd/>
            <a:tailEnd/>
          </a:ln>
          <a:effectLst/>
        </p:spPr>
        <p:txBody>
          <a:bodyPr wrap="none">
            <a:spAutoFit/>
          </a:bodyPr>
          <a:lstStyle/>
          <a:p>
            <a:pPr>
              <a:spcBef>
                <a:spcPct val="50000"/>
              </a:spcBef>
            </a:pPr>
            <a:r>
              <a:rPr lang="en-US" altLang="zh-CN" sz="2400">
                <a:latin typeface="Times New Roman" pitchFamily="18" charset="0"/>
              </a:rPr>
              <a:t> 6</a:t>
            </a:r>
          </a:p>
        </p:txBody>
      </p:sp>
      <p:graphicFrame>
        <p:nvGraphicFramePr>
          <p:cNvPr id="36882" name="Object 18"/>
          <p:cNvGraphicFramePr>
            <a:graphicFrameLocks noChangeAspect="1"/>
          </p:cNvGraphicFramePr>
          <p:nvPr/>
        </p:nvGraphicFramePr>
        <p:xfrm>
          <a:off x="6148388" y="5329238"/>
          <a:ext cx="1160462" cy="387350"/>
        </p:xfrm>
        <a:graphic>
          <a:graphicData uri="http://schemas.openxmlformats.org/presentationml/2006/ole">
            <p:oleObj spid="_x0000_s30726" name="公式" r:id="rId3" imgW="660113" imgH="203112" progId="Equation.3">
              <p:embed/>
            </p:oleObj>
          </a:graphicData>
        </a:graphic>
      </p:graphicFrame>
      <p:graphicFrame>
        <p:nvGraphicFramePr>
          <p:cNvPr id="36883" name="Object 19"/>
          <p:cNvGraphicFramePr>
            <a:graphicFrameLocks noChangeAspect="1"/>
          </p:cNvGraphicFramePr>
          <p:nvPr/>
        </p:nvGraphicFramePr>
        <p:xfrm>
          <a:off x="2524125" y="1411288"/>
          <a:ext cx="3333750" cy="493712"/>
        </p:xfrm>
        <a:graphic>
          <a:graphicData uri="http://schemas.openxmlformats.org/presentationml/2006/ole">
            <p:oleObj spid="_x0000_s30727" name="Equation" r:id="rId4" imgW="1600200" imgH="228600" progId="Equation.3">
              <p:embed/>
            </p:oleObj>
          </a:graphicData>
        </a:graphic>
      </p:graphicFrame>
      <p:sp>
        <p:nvSpPr>
          <p:cNvPr id="36884" name="Freeform 20"/>
          <p:cNvSpPr>
            <a:spLocks/>
          </p:cNvSpPr>
          <p:nvPr/>
        </p:nvSpPr>
        <p:spPr bwMode="auto">
          <a:xfrm>
            <a:off x="2832100" y="2333625"/>
            <a:ext cx="682625" cy="3005138"/>
          </a:xfrm>
          <a:custGeom>
            <a:avLst/>
            <a:gdLst/>
            <a:ahLst/>
            <a:cxnLst>
              <a:cxn ang="0">
                <a:pos x="0" y="2096"/>
              </a:cxn>
              <a:cxn ang="0">
                <a:pos x="185" y="1883"/>
              </a:cxn>
              <a:cxn ang="0">
                <a:pos x="370" y="1367"/>
              </a:cxn>
              <a:cxn ang="0">
                <a:pos x="449" y="874"/>
              </a:cxn>
              <a:cxn ang="0">
                <a:pos x="518" y="0"/>
              </a:cxn>
            </a:cxnLst>
            <a:rect l="0" t="0" r="r" b="b"/>
            <a:pathLst>
              <a:path w="518" h="2096">
                <a:moveTo>
                  <a:pt x="0" y="2096"/>
                </a:moveTo>
                <a:cubicBezTo>
                  <a:pt x="62" y="2050"/>
                  <a:pt x="123" y="2005"/>
                  <a:pt x="185" y="1883"/>
                </a:cubicBezTo>
                <a:cubicBezTo>
                  <a:pt x="247" y="1762"/>
                  <a:pt x="326" y="1535"/>
                  <a:pt x="370" y="1367"/>
                </a:cubicBezTo>
                <a:cubicBezTo>
                  <a:pt x="414" y="1199"/>
                  <a:pt x="424" y="1102"/>
                  <a:pt x="449" y="874"/>
                </a:cubicBezTo>
                <a:cubicBezTo>
                  <a:pt x="474" y="646"/>
                  <a:pt x="504" y="182"/>
                  <a:pt x="518" y="0"/>
                </a:cubicBezTo>
              </a:path>
            </a:pathLst>
          </a:custGeom>
          <a:noFill/>
          <a:ln w="38100" cap="flat" cmpd="sng">
            <a:solidFill>
              <a:srgbClr val="0000FF"/>
            </a:solidFill>
            <a:prstDash val="dash"/>
            <a:round/>
            <a:headEnd/>
            <a:tailEnd type="none" w="sm" len="lg"/>
          </a:ln>
          <a:effectLst/>
        </p:spPr>
        <p:txBody>
          <a:bodyPr wrap="none" anchor="ctr"/>
          <a:lstStyle/>
          <a:p>
            <a:endParaRPr lang="zh-CN" altLang="en-US"/>
          </a:p>
        </p:txBody>
      </p:sp>
      <p:sp>
        <p:nvSpPr>
          <p:cNvPr id="36886" name="Rectangle 22"/>
          <p:cNvSpPr>
            <a:spLocks noChangeArrowheads="1"/>
          </p:cNvSpPr>
          <p:nvPr/>
        </p:nvSpPr>
        <p:spPr bwMode="auto">
          <a:xfrm>
            <a:off x="3500438" y="2243138"/>
            <a:ext cx="3211512" cy="519112"/>
          </a:xfrm>
          <a:prstGeom prst="rect">
            <a:avLst/>
          </a:prstGeom>
          <a:noFill/>
          <a:ln w="12700">
            <a:noFill/>
            <a:miter lim="800000"/>
            <a:headEnd/>
            <a:tailEnd/>
          </a:ln>
          <a:effectLst/>
        </p:spPr>
        <p:txBody>
          <a:bodyPr>
            <a:spAutoFit/>
          </a:bodyPr>
          <a:lstStyle/>
          <a:p>
            <a:r>
              <a:rPr lang="zh-CN" altLang="en-US" sz="2800" b="1">
                <a:solidFill>
                  <a:srgbClr val="0000FF"/>
                </a:solidFill>
                <a:latin typeface="宋体" charset="-122"/>
              </a:rPr>
              <a:t>瑞利 </a:t>
            </a:r>
            <a:r>
              <a:rPr lang="en-US" altLang="zh-CN" sz="2800" b="1">
                <a:solidFill>
                  <a:srgbClr val="0000FF"/>
                </a:solidFill>
                <a:latin typeface="宋体" charset="-122"/>
              </a:rPr>
              <a:t>- </a:t>
            </a:r>
            <a:r>
              <a:rPr lang="zh-CN" altLang="en-US" sz="2800" b="1">
                <a:solidFill>
                  <a:srgbClr val="0000FF"/>
                </a:solidFill>
                <a:latin typeface="宋体" charset="-122"/>
              </a:rPr>
              <a:t>金斯公式</a:t>
            </a:r>
          </a:p>
        </p:txBody>
      </p:sp>
      <p:sp>
        <p:nvSpPr>
          <p:cNvPr id="36888" name="Rectangle 24"/>
          <p:cNvSpPr>
            <a:spLocks noChangeArrowheads="1"/>
          </p:cNvSpPr>
          <p:nvPr/>
        </p:nvSpPr>
        <p:spPr bwMode="auto">
          <a:xfrm>
            <a:off x="2514600" y="4249738"/>
            <a:ext cx="336550" cy="457200"/>
          </a:xfrm>
          <a:prstGeom prst="rect">
            <a:avLst/>
          </a:prstGeom>
          <a:noFill/>
          <a:ln w="9525">
            <a:noFill/>
            <a:miter lim="800000"/>
            <a:headEnd/>
            <a:tailEnd/>
          </a:ln>
          <a:effectLst/>
        </p:spPr>
        <p:txBody>
          <a:bodyPr wrap="none">
            <a:spAutoFit/>
          </a:bodyPr>
          <a:lstStyle/>
          <a:p>
            <a:pPr>
              <a:spcBef>
                <a:spcPct val="50000"/>
              </a:spcBef>
            </a:pPr>
            <a:r>
              <a:rPr lang="en-US" altLang="zh-CN" sz="2400">
                <a:latin typeface="Times New Roman" pitchFamily="18" charset="0"/>
              </a:rPr>
              <a:t>2</a:t>
            </a:r>
          </a:p>
        </p:txBody>
      </p:sp>
      <p:sp>
        <p:nvSpPr>
          <p:cNvPr id="36890" name="Rectangle 26"/>
          <p:cNvSpPr>
            <a:spLocks noChangeArrowheads="1"/>
          </p:cNvSpPr>
          <p:nvPr/>
        </p:nvSpPr>
        <p:spPr bwMode="auto">
          <a:xfrm>
            <a:off x="2438400" y="3386138"/>
            <a:ext cx="412750" cy="457200"/>
          </a:xfrm>
          <a:prstGeom prst="rect">
            <a:avLst/>
          </a:prstGeom>
          <a:noFill/>
          <a:ln w="9525">
            <a:noFill/>
            <a:miter lim="800000"/>
            <a:headEnd/>
            <a:tailEnd/>
          </a:ln>
          <a:effectLst/>
        </p:spPr>
        <p:txBody>
          <a:bodyPr wrap="none">
            <a:spAutoFit/>
          </a:bodyPr>
          <a:lstStyle/>
          <a:p>
            <a:pPr>
              <a:spcBef>
                <a:spcPct val="50000"/>
              </a:spcBef>
            </a:pPr>
            <a:r>
              <a:rPr lang="en-US" altLang="zh-CN" sz="2400">
                <a:latin typeface="Times New Roman" pitchFamily="18" charset="0"/>
              </a:rPr>
              <a:t> 4</a:t>
            </a:r>
          </a:p>
        </p:txBody>
      </p:sp>
      <p:grpSp>
        <p:nvGrpSpPr>
          <p:cNvPr id="2" name="Group 56"/>
          <p:cNvGrpSpPr>
            <a:grpSpLocks/>
          </p:cNvGrpSpPr>
          <p:nvPr/>
        </p:nvGrpSpPr>
        <p:grpSpPr bwMode="auto">
          <a:xfrm>
            <a:off x="2832100" y="1906588"/>
            <a:ext cx="82550" cy="3441700"/>
            <a:chOff x="1784" y="1201"/>
            <a:chExt cx="65" cy="2168"/>
          </a:xfrm>
        </p:grpSpPr>
        <p:sp>
          <p:nvSpPr>
            <p:cNvPr id="36875" name="Line 11"/>
            <p:cNvSpPr>
              <a:spLocks noChangeShapeType="1"/>
            </p:cNvSpPr>
            <p:nvPr/>
          </p:nvSpPr>
          <p:spPr bwMode="auto">
            <a:xfrm>
              <a:off x="1784" y="3098"/>
              <a:ext cx="61"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76" name="Line 12"/>
            <p:cNvSpPr>
              <a:spLocks noChangeShapeType="1"/>
            </p:cNvSpPr>
            <p:nvPr/>
          </p:nvSpPr>
          <p:spPr bwMode="auto">
            <a:xfrm>
              <a:off x="1784" y="2824"/>
              <a:ext cx="61"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77" name="Line 13"/>
            <p:cNvSpPr>
              <a:spLocks noChangeShapeType="1"/>
            </p:cNvSpPr>
            <p:nvPr/>
          </p:nvSpPr>
          <p:spPr bwMode="auto">
            <a:xfrm>
              <a:off x="1784" y="2550"/>
              <a:ext cx="61"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78" name="Line 14"/>
            <p:cNvSpPr>
              <a:spLocks noChangeShapeType="1"/>
            </p:cNvSpPr>
            <p:nvPr/>
          </p:nvSpPr>
          <p:spPr bwMode="auto">
            <a:xfrm>
              <a:off x="1784" y="2275"/>
              <a:ext cx="61"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79" name="Line 15"/>
            <p:cNvSpPr>
              <a:spLocks noChangeShapeType="1"/>
            </p:cNvSpPr>
            <p:nvPr/>
          </p:nvSpPr>
          <p:spPr bwMode="auto">
            <a:xfrm>
              <a:off x="1784" y="2001"/>
              <a:ext cx="61"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85" name="Line 21"/>
            <p:cNvSpPr>
              <a:spLocks noChangeShapeType="1"/>
            </p:cNvSpPr>
            <p:nvPr/>
          </p:nvSpPr>
          <p:spPr bwMode="auto">
            <a:xfrm>
              <a:off x="1787" y="1758"/>
              <a:ext cx="62" cy="0"/>
            </a:xfrm>
            <a:prstGeom prst="line">
              <a:avLst/>
            </a:prstGeom>
            <a:noFill/>
            <a:ln w="12700">
              <a:solidFill>
                <a:schemeClr val="tx1"/>
              </a:solidFill>
              <a:round/>
              <a:headEnd/>
              <a:tailEnd type="none" w="sm" len="lg"/>
            </a:ln>
            <a:effectLst/>
          </p:spPr>
          <p:txBody>
            <a:bodyPr wrap="none" anchor="ctr"/>
            <a:lstStyle/>
            <a:p>
              <a:endParaRPr lang="zh-CN" altLang="en-US"/>
            </a:p>
          </p:txBody>
        </p:sp>
        <p:sp>
          <p:nvSpPr>
            <p:cNvPr id="36893" name="Line 29"/>
            <p:cNvSpPr>
              <a:spLocks noChangeShapeType="1"/>
            </p:cNvSpPr>
            <p:nvPr/>
          </p:nvSpPr>
          <p:spPr bwMode="auto">
            <a:xfrm flipV="1">
              <a:off x="1787" y="1201"/>
              <a:ext cx="0" cy="2168"/>
            </a:xfrm>
            <a:prstGeom prst="line">
              <a:avLst/>
            </a:prstGeom>
            <a:noFill/>
            <a:ln w="12700">
              <a:solidFill>
                <a:schemeClr val="tx1"/>
              </a:solidFill>
              <a:round/>
              <a:headEnd/>
              <a:tailEnd type="triangle" w="sm" len="lg"/>
            </a:ln>
            <a:effectLst/>
          </p:spPr>
          <p:txBody>
            <a:bodyPr/>
            <a:lstStyle/>
            <a:p>
              <a:endParaRPr lang="zh-CN" altLang="en-US"/>
            </a:p>
          </p:txBody>
        </p:sp>
      </p:grpSp>
      <p:grpSp>
        <p:nvGrpSpPr>
          <p:cNvPr id="3" name="Group 55"/>
          <p:cNvGrpSpPr>
            <a:grpSpLocks/>
          </p:cNvGrpSpPr>
          <p:nvPr/>
        </p:nvGrpSpPr>
        <p:grpSpPr bwMode="auto">
          <a:xfrm>
            <a:off x="2832100" y="2833688"/>
            <a:ext cx="5168900" cy="2505075"/>
            <a:chOff x="1784" y="1785"/>
            <a:chExt cx="3256" cy="1578"/>
          </a:xfrm>
        </p:grpSpPr>
        <p:sp>
          <p:nvSpPr>
            <p:cNvPr id="36895" name="Freeform 31"/>
            <p:cNvSpPr>
              <a:spLocks/>
            </p:cNvSpPr>
            <p:nvPr/>
          </p:nvSpPr>
          <p:spPr bwMode="auto">
            <a:xfrm>
              <a:off x="1784" y="1842"/>
              <a:ext cx="2099" cy="1521"/>
            </a:xfrm>
            <a:custGeom>
              <a:avLst/>
              <a:gdLst/>
              <a:ahLst/>
              <a:cxnLst>
                <a:cxn ang="0">
                  <a:pos x="0" y="1685"/>
                </a:cxn>
                <a:cxn ang="0">
                  <a:pos x="259" y="1381"/>
                </a:cxn>
                <a:cxn ang="0">
                  <a:pos x="556" y="591"/>
                </a:cxn>
                <a:cxn ang="0">
                  <a:pos x="777" y="82"/>
                </a:cxn>
                <a:cxn ang="0">
                  <a:pos x="997" y="102"/>
                </a:cxn>
                <a:cxn ang="0">
                  <a:pos x="1147" y="355"/>
                </a:cxn>
                <a:cxn ang="0">
                  <a:pos x="1257" y="627"/>
                </a:cxn>
                <a:cxn ang="0">
                  <a:pos x="1457" y="971"/>
                </a:cxn>
                <a:cxn ang="0">
                  <a:pos x="1774" y="1308"/>
                </a:cxn>
                <a:cxn ang="0">
                  <a:pos x="2201" y="1568"/>
                </a:cxn>
                <a:cxn ang="0">
                  <a:pos x="2529" y="1642"/>
                </a:cxn>
              </a:cxnLst>
              <a:rect l="0" t="0" r="r" b="b"/>
              <a:pathLst>
                <a:path w="2529" h="1685">
                  <a:moveTo>
                    <a:pt x="0" y="1685"/>
                  </a:moveTo>
                  <a:cubicBezTo>
                    <a:pt x="84" y="1624"/>
                    <a:pt x="167" y="1563"/>
                    <a:pt x="259" y="1381"/>
                  </a:cubicBezTo>
                  <a:cubicBezTo>
                    <a:pt x="352" y="1199"/>
                    <a:pt x="469" y="808"/>
                    <a:pt x="556" y="591"/>
                  </a:cubicBezTo>
                  <a:cubicBezTo>
                    <a:pt x="642" y="374"/>
                    <a:pt x="703" y="163"/>
                    <a:pt x="777" y="82"/>
                  </a:cubicBezTo>
                  <a:cubicBezTo>
                    <a:pt x="850" y="0"/>
                    <a:pt x="936" y="56"/>
                    <a:pt x="997" y="102"/>
                  </a:cubicBezTo>
                  <a:cubicBezTo>
                    <a:pt x="1059" y="148"/>
                    <a:pt x="1104" y="267"/>
                    <a:pt x="1147" y="355"/>
                  </a:cubicBezTo>
                  <a:cubicBezTo>
                    <a:pt x="1190" y="443"/>
                    <a:pt x="1205" y="524"/>
                    <a:pt x="1257" y="627"/>
                  </a:cubicBezTo>
                  <a:cubicBezTo>
                    <a:pt x="1309" y="730"/>
                    <a:pt x="1371" y="858"/>
                    <a:pt x="1457" y="971"/>
                  </a:cubicBezTo>
                  <a:cubicBezTo>
                    <a:pt x="1543" y="1084"/>
                    <a:pt x="1650" y="1209"/>
                    <a:pt x="1774" y="1308"/>
                  </a:cubicBezTo>
                  <a:cubicBezTo>
                    <a:pt x="1898" y="1407"/>
                    <a:pt x="2076" y="1513"/>
                    <a:pt x="2201" y="1568"/>
                  </a:cubicBezTo>
                  <a:cubicBezTo>
                    <a:pt x="2327" y="1624"/>
                    <a:pt x="2460" y="1627"/>
                    <a:pt x="2529" y="1642"/>
                  </a:cubicBezTo>
                </a:path>
              </a:pathLst>
            </a:custGeom>
            <a:noFill/>
            <a:ln w="38100" cmpd="sng">
              <a:solidFill>
                <a:srgbClr val="FF0000"/>
              </a:solidFill>
              <a:round/>
              <a:headEnd/>
              <a:tailEnd type="none" w="sm" len="lg"/>
            </a:ln>
            <a:effectLst/>
          </p:spPr>
          <p:txBody>
            <a:bodyPr wrap="none" anchor="ctr"/>
            <a:lstStyle/>
            <a:p>
              <a:endParaRPr lang="zh-CN" altLang="en-US"/>
            </a:p>
          </p:txBody>
        </p:sp>
        <p:sp>
          <p:nvSpPr>
            <p:cNvPr id="36896" name="Text Box 32"/>
            <p:cNvSpPr txBox="1">
              <a:spLocks noChangeArrowheads="1"/>
            </p:cNvSpPr>
            <p:nvPr/>
          </p:nvSpPr>
          <p:spPr bwMode="auto">
            <a:xfrm>
              <a:off x="2636" y="1785"/>
              <a:ext cx="2404" cy="327"/>
            </a:xfrm>
            <a:prstGeom prst="rect">
              <a:avLst/>
            </a:prstGeom>
            <a:noFill/>
            <a:ln w="12700">
              <a:noFill/>
              <a:miter lim="800000"/>
              <a:headEnd/>
              <a:tailEnd/>
            </a:ln>
            <a:effectLst/>
          </p:spPr>
          <p:txBody>
            <a:bodyPr>
              <a:spAutoFit/>
            </a:bodyPr>
            <a:lstStyle/>
            <a:p>
              <a:pPr>
                <a:spcBef>
                  <a:spcPct val="50000"/>
                </a:spcBef>
              </a:pPr>
              <a:r>
                <a:rPr lang="zh-CN" altLang="en-US" sz="2800" b="1">
                  <a:solidFill>
                    <a:srgbClr val="FF0000"/>
                  </a:solidFill>
                  <a:latin typeface="宋体" charset="-122"/>
                </a:rPr>
                <a:t>普朗克公式的理论曲线</a:t>
              </a:r>
            </a:p>
          </p:txBody>
        </p:sp>
      </p:grpSp>
      <p:grpSp>
        <p:nvGrpSpPr>
          <p:cNvPr id="4" name="Group 33"/>
          <p:cNvGrpSpPr>
            <a:grpSpLocks/>
          </p:cNvGrpSpPr>
          <p:nvPr/>
        </p:nvGrpSpPr>
        <p:grpSpPr bwMode="auto">
          <a:xfrm>
            <a:off x="2917825" y="2801938"/>
            <a:ext cx="3668713" cy="2730500"/>
            <a:chOff x="1297" y="1732"/>
            <a:chExt cx="2783" cy="1905"/>
          </a:xfrm>
        </p:grpSpPr>
        <p:sp>
          <p:nvSpPr>
            <p:cNvPr id="36898" name="Text Box 34"/>
            <p:cNvSpPr txBox="1">
              <a:spLocks noChangeArrowheads="1"/>
            </p:cNvSpPr>
            <p:nvPr/>
          </p:nvSpPr>
          <p:spPr bwMode="auto">
            <a:xfrm>
              <a:off x="2974" y="2810"/>
              <a:ext cx="1106" cy="362"/>
            </a:xfrm>
            <a:prstGeom prst="rect">
              <a:avLst/>
            </a:prstGeom>
            <a:noFill/>
            <a:ln w="9525">
              <a:noFill/>
              <a:miter lim="800000"/>
              <a:headEnd/>
              <a:tailEnd type="none" w="sm" len="lg"/>
            </a:ln>
            <a:effectLst/>
          </p:spPr>
          <p:txBody>
            <a:bodyPr>
              <a:spAutoFit/>
            </a:bodyPr>
            <a:lstStyle/>
            <a:p>
              <a:pPr>
                <a:spcBef>
                  <a:spcPct val="50000"/>
                </a:spcBef>
              </a:pPr>
              <a:r>
                <a:rPr lang="zh-CN" altLang="en-US" sz="2800" b="1">
                  <a:solidFill>
                    <a:srgbClr val="009900"/>
                  </a:solidFill>
                </a:rPr>
                <a:t>实验值</a:t>
              </a:r>
            </a:p>
          </p:txBody>
        </p:sp>
        <p:grpSp>
          <p:nvGrpSpPr>
            <p:cNvPr id="5" name="Group 35"/>
            <p:cNvGrpSpPr>
              <a:grpSpLocks/>
            </p:cNvGrpSpPr>
            <p:nvPr/>
          </p:nvGrpSpPr>
          <p:grpSpPr bwMode="auto">
            <a:xfrm>
              <a:off x="1297" y="1732"/>
              <a:ext cx="2436" cy="1905"/>
              <a:chOff x="673" y="816"/>
              <a:chExt cx="2436" cy="1905"/>
            </a:xfrm>
          </p:grpSpPr>
          <p:sp>
            <p:nvSpPr>
              <p:cNvPr id="36900" name="Rectangle 36"/>
              <p:cNvSpPr>
                <a:spLocks noChangeArrowheads="1"/>
              </p:cNvSpPr>
              <p:nvPr/>
            </p:nvSpPr>
            <p:spPr bwMode="auto">
              <a:xfrm>
                <a:off x="673" y="2351"/>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01" name="Text Box 37"/>
              <p:cNvSpPr txBox="1">
                <a:spLocks noChangeArrowheads="1"/>
              </p:cNvSpPr>
              <p:nvPr/>
            </p:nvSpPr>
            <p:spPr bwMode="auto">
              <a:xfrm>
                <a:off x="817" y="2063"/>
                <a:ext cx="240" cy="319"/>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8000"/>
                    </a:solidFill>
                  </a:rPr>
                  <a:t>*</a:t>
                </a:r>
              </a:p>
            </p:txBody>
          </p:sp>
          <p:sp>
            <p:nvSpPr>
              <p:cNvPr id="36902" name="Rectangle 38"/>
              <p:cNvSpPr>
                <a:spLocks noChangeArrowheads="1"/>
              </p:cNvSpPr>
              <p:nvPr/>
            </p:nvSpPr>
            <p:spPr bwMode="auto">
              <a:xfrm>
                <a:off x="912" y="1775"/>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03" name="Rectangle 39"/>
              <p:cNvSpPr>
                <a:spLocks noChangeArrowheads="1"/>
              </p:cNvSpPr>
              <p:nvPr/>
            </p:nvSpPr>
            <p:spPr bwMode="auto">
              <a:xfrm>
                <a:off x="1056" y="1440"/>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04" name="Rectangle 40"/>
              <p:cNvSpPr>
                <a:spLocks noChangeArrowheads="1"/>
              </p:cNvSpPr>
              <p:nvPr/>
            </p:nvSpPr>
            <p:spPr bwMode="auto">
              <a:xfrm>
                <a:off x="1199" y="1101"/>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05" name="Rectangle 41"/>
              <p:cNvSpPr>
                <a:spLocks noChangeArrowheads="1"/>
              </p:cNvSpPr>
              <p:nvPr/>
            </p:nvSpPr>
            <p:spPr bwMode="auto">
              <a:xfrm>
                <a:off x="1393" y="816"/>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06" name="Rectangle 42"/>
              <p:cNvSpPr>
                <a:spLocks noChangeArrowheads="1"/>
              </p:cNvSpPr>
              <p:nvPr/>
            </p:nvSpPr>
            <p:spPr bwMode="auto">
              <a:xfrm>
                <a:off x="1536" y="910"/>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07" name="Rectangle 43"/>
              <p:cNvSpPr>
                <a:spLocks noChangeArrowheads="1"/>
              </p:cNvSpPr>
              <p:nvPr/>
            </p:nvSpPr>
            <p:spPr bwMode="auto">
              <a:xfrm>
                <a:off x="1631" y="1101"/>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08" name="Rectangle 44"/>
              <p:cNvSpPr>
                <a:spLocks noChangeArrowheads="1"/>
              </p:cNvSpPr>
              <p:nvPr/>
            </p:nvSpPr>
            <p:spPr bwMode="auto">
              <a:xfrm>
                <a:off x="1728" y="1295"/>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09" name="Rectangle 45"/>
              <p:cNvSpPr>
                <a:spLocks noChangeArrowheads="1"/>
              </p:cNvSpPr>
              <p:nvPr/>
            </p:nvSpPr>
            <p:spPr bwMode="auto">
              <a:xfrm>
                <a:off x="1823" y="1535"/>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10" name="Rectangle 46"/>
              <p:cNvSpPr>
                <a:spLocks noChangeArrowheads="1"/>
              </p:cNvSpPr>
              <p:nvPr/>
            </p:nvSpPr>
            <p:spPr bwMode="auto">
              <a:xfrm>
                <a:off x="1920" y="1679"/>
                <a:ext cx="231"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11" name="Rectangle 47"/>
              <p:cNvSpPr>
                <a:spLocks noChangeArrowheads="1"/>
              </p:cNvSpPr>
              <p:nvPr/>
            </p:nvSpPr>
            <p:spPr bwMode="auto">
              <a:xfrm>
                <a:off x="2064" y="1872"/>
                <a:ext cx="230" cy="318"/>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12" name="Rectangle 48"/>
              <p:cNvSpPr>
                <a:spLocks noChangeArrowheads="1"/>
              </p:cNvSpPr>
              <p:nvPr/>
            </p:nvSpPr>
            <p:spPr bwMode="auto">
              <a:xfrm>
                <a:off x="2255" y="2063"/>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13" name="Rectangle 49"/>
              <p:cNvSpPr>
                <a:spLocks noChangeArrowheads="1"/>
              </p:cNvSpPr>
              <p:nvPr/>
            </p:nvSpPr>
            <p:spPr bwMode="auto">
              <a:xfrm>
                <a:off x="2495" y="2256"/>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14" name="Rectangle 50"/>
              <p:cNvSpPr>
                <a:spLocks noChangeArrowheads="1"/>
              </p:cNvSpPr>
              <p:nvPr/>
            </p:nvSpPr>
            <p:spPr bwMode="auto">
              <a:xfrm>
                <a:off x="2688" y="2351"/>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sp>
            <p:nvSpPr>
              <p:cNvPr id="36915" name="Rectangle 51"/>
              <p:cNvSpPr>
                <a:spLocks noChangeArrowheads="1"/>
              </p:cNvSpPr>
              <p:nvPr/>
            </p:nvSpPr>
            <p:spPr bwMode="auto">
              <a:xfrm>
                <a:off x="2879" y="2402"/>
                <a:ext cx="230" cy="319"/>
              </a:xfrm>
              <a:prstGeom prst="rect">
                <a:avLst/>
              </a:prstGeom>
              <a:noFill/>
              <a:ln w="9525">
                <a:noFill/>
                <a:miter lim="800000"/>
                <a:headEnd/>
                <a:tailEnd/>
              </a:ln>
              <a:effectLst/>
            </p:spPr>
            <p:txBody>
              <a:bodyPr wrap="none">
                <a:spAutoFit/>
              </a:bodyPr>
              <a:lstStyle/>
              <a:p>
                <a:pPr>
                  <a:spcBef>
                    <a:spcPct val="50000"/>
                  </a:spcBef>
                </a:pPr>
                <a:r>
                  <a:rPr lang="en-US" altLang="zh-CN" sz="2400" b="1">
                    <a:solidFill>
                      <a:srgbClr val="008000"/>
                    </a:solidFill>
                  </a:rPr>
                  <a:t>*</a:t>
                </a:r>
              </a:p>
            </p:txBody>
          </p:sp>
        </p:grpSp>
      </p:grpSp>
      <p:sp>
        <p:nvSpPr>
          <p:cNvPr id="36916" name="Text Box 52"/>
          <p:cNvSpPr txBox="1">
            <a:spLocks noChangeArrowheads="1"/>
          </p:cNvSpPr>
          <p:nvPr/>
        </p:nvSpPr>
        <p:spPr bwMode="auto">
          <a:xfrm>
            <a:off x="1066800" y="755650"/>
            <a:ext cx="533400" cy="5568950"/>
          </a:xfrm>
          <a:prstGeom prst="rect">
            <a:avLst/>
          </a:prstGeom>
          <a:solidFill>
            <a:srgbClr val="FFFFFF"/>
          </a:solidFill>
          <a:ln w="9525">
            <a:noFill/>
            <a:miter lim="800000"/>
            <a:headEnd/>
            <a:tailEnd/>
          </a:ln>
          <a:effectLst/>
        </p:spPr>
        <p:txBody>
          <a:bodyPr>
            <a:spAutoFit/>
          </a:bodyPr>
          <a:lstStyle/>
          <a:p>
            <a:r>
              <a:rPr kumimoji="1" lang="zh-CN" altLang="en-US" sz="2400" b="1">
                <a:solidFill>
                  <a:srgbClr val="CC0000"/>
                </a:solidFill>
                <a:latin typeface="Times New Roman" pitchFamily="18" charset="0"/>
              </a:rPr>
              <a:t>实验值与普朗克公式理论曲线比较</a:t>
            </a:r>
          </a:p>
        </p:txBody>
      </p:sp>
      <p:sp>
        <p:nvSpPr>
          <p:cNvPr id="36924" name="Text Box 60"/>
          <p:cNvSpPr txBox="1">
            <a:spLocks noChangeArrowheads="1"/>
          </p:cNvSpPr>
          <p:nvPr/>
        </p:nvSpPr>
        <p:spPr bwMode="auto">
          <a:xfrm>
            <a:off x="3348038" y="4708525"/>
            <a:ext cx="1766887" cy="457200"/>
          </a:xfrm>
          <a:prstGeom prst="rect">
            <a:avLst/>
          </a:prstGeom>
          <a:noFill/>
          <a:ln w="9525">
            <a:noFill/>
            <a:miter lim="800000"/>
            <a:headEnd/>
            <a:tailEnd/>
          </a:ln>
          <a:effectLst/>
        </p:spPr>
        <p:txBody>
          <a:bodyPr>
            <a:spAutoFit/>
          </a:bodyPr>
          <a:lstStyle/>
          <a:p>
            <a:pPr>
              <a:spcBef>
                <a:spcPct val="50000"/>
              </a:spcBef>
            </a:pPr>
            <a:r>
              <a:rPr lang="en-US" altLang="zh-CN" sz="2400" i="1">
                <a:latin typeface="Times New Roman" pitchFamily="18" charset="0"/>
              </a:rPr>
              <a:t>T </a:t>
            </a:r>
            <a:r>
              <a:rPr lang="en-US" altLang="zh-CN" sz="2400">
                <a:latin typeface="Times New Roman" pitchFamily="18" charset="0"/>
              </a:rPr>
              <a:t>= 2 000 K</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42BEE799-9DCE-426B-8643-24A13E55AB28}" type="slidenum">
              <a:rPr lang="en-US" altLang="zh-CN"/>
              <a:pPr/>
              <a:t>21</a:t>
            </a:fld>
            <a:endParaRPr lang="en-US" altLang="zh-CN"/>
          </a:p>
        </p:txBody>
      </p:sp>
      <p:grpSp>
        <p:nvGrpSpPr>
          <p:cNvPr id="2" name="Group 23"/>
          <p:cNvGrpSpPr>
            <a:grpSpLocks/>
          </p:cNvGrpSpPr>
          <p:nvPr/>
        </p:nvGrpSpPr>
        <p:grpSpPr bwMode="auto">
          <a:xfrm>
            <a:off x="457200" y="990600"/>
            <a:ext cx="8534400" cy="3121025"/>
            <a:chOff x="288" y="624"/>
            <a:chExt cx="5376" cy="1966"/>
          </a:xfrm>
        </p:grpSpPr>
        <p:grpSp>
          <p:nvGrpSpPr>
            <p:cNvPr id="3" name="Group 22"/>
            <p:cNvGrpSpPr>
              <a:grpSpLocks/>
            </p:cNvGrpSpPr>
            <p:nvPr/>
          </p:nvGrpSpPr>
          <p:grpSpPr bwMode="auto">
            <a:xfrm>
              <a:off x="288" y="1796"/>
              <a:ext cx="5328" cy="794"/>
              <a:chOff x="288" y="1796"/>
              <a:chExt cx="5328" cy="794"/>
            </a:xfrm>
          </p:grpSpPr>
          <p:sp>
            <p:nvSpPr>
              <p:cNvPr id="39942" name="Text Box 6"/>
              <p:cNvSpPr txBox="1">
                <a:spLocks noChangeArrowheads="1"/>
              </p:cNvSpPr>
              <p:nvPr/>
            </p:nvSpPr>
            <p:spPr bwMode="auto">
              <a:xfrm>
                <a:off x="288" y="1796"/>
                <a:ext cx="5328" cy="794"/>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2800" b="1">
                    <a:solidFill>
                      <a:srgbClr val="CC0000"/>
                    </a:solidFill>
                  </a:rPr>
                  <a:t>       </a:t>
                </a: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2</a:t>
                </a:r>
                <a:r>
                  <a:rPr lang="zh-CN" altLang="en-US" sz="3200" b="1">
                    <a:solidFill>
                      <a:srgbClr val="CC0000"/>
                    </a:solidFill>
                    <a:latin typeface="Times New Roman" pitchFamily="18" charset="0"/>
                  </a:rPr>
                  <a:t>）</a:t>
                </a:r>
                <a:r>
                  <a:rPr lang="zh-CN" altLang="en-US" sz="3200" b="1"/>
                  <a:t>当量子数由     增加到          时，振幅的变化是多少？</a:t>
                </a:r>
              </a:p>
            </p:txBody>
          </p:sp>
          <p:graphicFrame>
            <p:nvGraphicFramePr>
              <p:cNvPr id="39943" name="Object 7"/>
              <p:cNvGraphicFramePr>
                <a:graphicFrameLocks noChangeAspect="1"/>
              </p:cNvGraphicFramePr>
              <p:nvPr/>
            </p:nvGraphicFramePr>
            <p:xfrm>
              <a:off x="2780" y="1933"/>
              <a:ext cx="240" cy="264"/>
            </p:xfrm>
            <a:graphic>
              <a:graphicData uri="http://schemas.openxmlformats.org/presentationml/2006/ole">
                <p:oleObj spid="_x0000_s31756" name="Equation" r:id="rId3" imgW="126835" imgH="139518" progId="Equation.3">
                  <p:embed/>
                </p:oleObj>
              </a:graphicData>
            </a:graphic>
          </p:graphicFrame>
          <p:graphicFrame>
            <p:nvGraphicFramePr>
              <p:cNvPr id="39944" name="Object 8"/>
              <p:cNvGraphicFramePr>
                <a:graphicFrameLocks noChangeAspect="1"/>
              </p:cNvGraphicFramePr>
              <p:nvPr/>
            </p:nvGraphicFramePr>
            <p:xfrm>
              <a:off x="3873" y="1845"/>
              <a:ext cx="624" cy="363"/>
            </p:xfrm>
            <a:graphic>
              <a:graphicData uri="http://schemas.openxmlformats.org/presentationml/2006/ole">
                <p:oleObj spid="_x0000_s31757" name="Equation" r:id="rId4" imgW="304404" imgH="177569" progId="Equation.3">
                  <p:embed/>
                </p:oleObj>
              </a:graphicData>
            </a:graphic>
          </p:graphicFrame>
        </p:grpSp>
        <p:sp>
          <p:nvSpPr>
            <p:cNvPr id="39939" name="Text Box 3"/>
            <p:cNvSpPr txBox="1">
              <a:spLocks noChangeArrowheads="1"/>
            </p:cNvSpPr>
            <p:nvPr/>
          </p:nvSpPr>
          <p:spPr bwMode="auto">
            <a:xfrm>
              <a:off x="336" y="624"/>
              <a:ext cx="5328" cy="1162"/>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3200" b="1">
                  <a:solidFill>
                    <a:srgbClr val="CC0000"/>
                  </a:solidFill>
                  <a:latin typeface="宋体" charset="-122"/>
                </a:rPr>
                <a:t>    </a:t>
              </a:r>
              <a:r>
                <a:rPr lang="zh-CN" altLang="en-US" sz="3200" b="1">
                  <a:solidFill>
                    <a:srgbClr val="CC0000"/>
                  </a:solidFill>
                  <a:latin typeface="宋体" charset="-122"/>
                </a:rPr>
                <a:t>例</a:t>
              </a:r>
              <a:r>
                <a:rPr lang="en-US" altLang="zh-CN" sz="3200" b="1">
                  <a:solidFill>
                    <a:srgbClr val="CC0000"/>
                  </a:solidFill>
                  <a:latin typeface="Times New Roman" pitchFamily="18" charset="0"/>
                </a:rPr>
                <a:t>2</a:t>
              </a:r>
              <a:r>
                <a:rPr lang="en-US" altLang="zh-CN" sz="3200" b="1">
                  <a:latin typeface="宋体" charset="-122"/>
                </a:rPr>
                <a:t> </a:t>
              </a:r>
              <a:r>
                <a:rPr lang="zh-CN" altLang="en-US" sz="3200" b="1">
                  <a:latin typeface="宋体" charset="-122"/>
                </a:rPr>
                <a:t>设一音叉尖端质量为 </a:t>
              </a:r>
              <a:r>
                <a:rPr lang="en-US" altLang="zh-CN" sz="3200">
                  <a:latin typeface="Times New Roman" pitchFamily="18" charset="0"/>
                </a:rPr>
                <a:t>0.050  kg</a:t>
              </a:r>
              <a:r>
                <a:rPr lang="en-US" altLang="zh-CN" sz="3200"/>
                <a:t> </a:t>
              </a:r>
              <a:r>
                <a:rPr lang="zh-CN" altLang="en-US" sz="3200" b="1">
                  <a:latin typeface="宋体" charset="-122"/>
                </a:rPr>
                <a:t>，将其频率调到           ，振幅           </a:t>
              </a:r>
              <a:r>
                <a:rPr lang="en-US" altLang="zh-CN" sz="3200" b="1">
                  <a:latin typeface="Times New Roman" pitchFamily="18" charset="0"/>
                </a:rPr>
                <a:t>.</a:t>
              </a:r>
            </a:p>
            <a:p>
              <a:pPr>
                <a:lnSpc>
                  <a:spcPct val="120000"/>
                </a:lnSpc>
              </a:pPr>
              <a:r>
                <a:rPr lang="zh-CN" altLang="en-US" sz="3200" b="1">
                  <a:solidFill>
                    <a:srgbClr val="CC0000"/>
                  </a:solidFill>
                  <a:latin typeface="宋体" charset="-122"/>
                </a:rPr>
                <a:t>求</a:t>
              </a:r>
            </a:p>
          </p:txBody>
        </p:sp>
        <p:graphicFrame>
          <p:nvGraphicFramePr>
            <p:cNvPr id="39940" name="Object 4"/>
            <p:cNvGraphicFramePr>
              <a:graphicFrameLocks noChangeAspect="1"/>
            </p:cNvGraphicFramePr>
            <p:nvPr/>
          </p:nvGraphicFramePr>
          <p:xfrm>
            <a:off x="3867" y="1045"/>
            <a:ext cx="1442" cy="348"/>
          </p:xfrm>
          <a:graphic>
            <a:graphicData uri="http://schemas.openxmlformats.org/presentationml/2006/ole">
              <p:oleObj spid="_x0000_s31758" name="公式" r:id="rId5" imgW="736280" imgH="177723" progId="Equation.3">
                <p:embed/>
              </p:oleObj>
            </a:graphicData>
          </a:graphic>
        </p:graphicFrame>
        <p:graphicFrame>
          <p:nvGraphicFramePr>
            <p:cNvPr id="39941" name="Object 5"/>
            <p:cNvGraphicFramePr>
              <a:graphicFrameLocks noChangeAspect="1"/>
            </p:cNvGraphicFramePr>
            <p:nvPr/>
          </p:nvGraphicFramePr>
          <p:xfrm>
            <a:off x="1700" y="1041"/>
            <a:ext cx="1417" cy="348"/>
          </p:xfrm>
          <a:graphic>
            <a:graphicData uri="http://schemas.openxmlformats.org/presentationml/2006/ole">
              <p:oleObj spid="_x0000_s31759" name="公式" r:id="rId6" imgW="723272" imgH="177646" progId="Equation.3">
                <p:embed/>
              </p:oleObj>
            </a:graphicData>
          </a:graphic>
        </p:graphicFrame>
        <p:sp>
          <p:nvSpPr>
            <p:cNvPr id="39945" name="Rectangle 9"/>
            <p:cNvSpPr>
              <a:spLocks noChangeArrowheads="1"/>
            </p:cNvSpPr>
            <p:nvPr/>
          </p:nvSpPr>
          <p:spPr bwMode="auto">
            <a:xfrm>
              <a:off x="672" y="1448"/>
              <a:ext cx="3071" cy="365"/>
            </a:xfrm>
            <a:prstGeom prst="rect">
              <a:avLst/>
            </a:prstGeom>
            <a:noFill/>
            <a:ln w="9525">
              <a:noFill/>
              <a:miter lim="800000"/>
              <a:headEnd/>
              <a:tailEnd type="none" w="sm" len="lg"/>
            </a:ln>
            <a:effectLst/>
          </p:spPr>
          <p:txBody>
            <a:bodyPr wrap="none">
              <a:spAutoFit/>
            </a:bodyPr>
            <a:lstStyle/>
            <a:p>
              <a:pPr>
                <a:spcBef>
                  <a:spcPct val="50000"/>
                </a:spcBef>
              </a:pP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1</a:t>
              </a:r>
              <a:r>
                <a:rPr lang="zh-CN" altLang="en-US" sz="3200" b="1">
                  <a:solidFill>
                    <a:srgbClr val="CC0000"/>
                  </a:solidFill>
                  <a:latin typeface="Times New Roman" pitchFamily="18" charset="0"/>
                </a:rPr>
                <a:t>）</a:t>
              </a:r>
              <a:r>
                <a:rPr lang="zh-CN" altLang="en-US" sz="3200" b="1"/>
                <a:t>尖端振动的量子数；</a:t>
              </a:r>
            </a:p>
          </p:txBody>
        </p:sp>
      </p:grpSp>
      <p:sp>
        <p:nvSpPr>
          <p:cNvPr id="39946" name="Text Box 10"/>
          <p:cNvSpPr txBox="1">
            <a:spLocks noChangeArrowheads="1"/>
          </p:cNvSpPr>
          <p:nvPr/>
        </p:nvSpPr>
        <p:spPr bwMode="auto">
          <a:xfrm>
            <a:off x="914400" y="4419600"/>
            <a:ext cx="2209800" cy="579438"/>
          </a:xfrm>
          <a:prstGeom prst="rect">
            <a:avLst/>
          </a:prstGeom>
          <a:noFill/>
          <a:ln w="9525">
            <a:noFill/>
            <a:miter lim="800000"/>
            <a:headEnd/>
            <a:tailEnd type="none" w="sm" len="lg"/>
          </a:ln>
          <a:effectLst/>
        </p:spPr>
        <p:txBody>
          <a:bodyPr>
            <a:spAutoFit/>
          </a:bodyPr>
          <a:lstStyle/>
          <a:p>
            <a:pPr>
              <a:spcBef>
                <a:spcPct val="50000"/>
              </a:spcBef>
            </a:pPr>
            <a:r>
              <a:rPr lang="en-US" altLang="zh-CN" sz="3200" b="1">
                <a:solidFill>
                  <a:srgbClr val="CC0000"/>
                </a:solidFill>
              </a:rPr>
              <a:t>    </a:t>
            </a:r>
            <a:r>
              <a:rPr lang="zh-CN" altLang="en-US" sz="3200" b="1">
                <a:solidFill>
                  <a:srgbClr val="CC0000"/>
                </a:solidFill>
              </a:rPr>
              <a:t>解</a:t>
            </a: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1</a:t>
            </a:r>
            <a:r>
              <a:rPr lang="zh-CN" altLang="en-US" sz="3200" b="1">
                <a:solidFill>
                  <a:srgbClr val="CC0000"/>
                </a:solidFill>
                <a:latin typeface="Times New Roman" pitchFamily="18" charset="0"/>
              </a:rPr>
              <a:t>）</a:t>
            </a:r>
          </a:p>
        </p:txBody>
      </p:sp>
      <p:graphicFrame>
        <p:nvGraphicFramePr>
          <p:cNvPr id="39947" name="Object 11"/>
          <p:cNvGraphicFramePr>
            <a:graphicFrameLocks noChangeAspect="1"/>
          </p:cNvGraphicFramePr>
          <p:nvPr/>
        </p:nvGraphicFramePr>
        <p:xfrm>
          <a:off x="1304925" y="5026025"/>
          <a:ext cx="7019925" cy="1116013"/>
        </p:xfrm>
        <a:graphic>
          <a:graphicData uri="http://schemas.openxmlformats.org/presentationml/2006/ole">
            <p:oleObj spid="_x0000_s31760" name="公式" r:id="rId7" imgW="2476500" imgH="39370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7"/>
                                        </p:tgtEl>
                                        <p:attrNameLst>
                                          <p:attrName>style.visibility</p:attrName>
                                        </p:attrNameLst>
                                      </p:cBhvr>
                                      <p:to>
                                        <p:strVal val="visible"/>
                                      </p:to>
                                    </p:set>
                                    <p:animEffect transition="in" filter="blinds(horizontal)">
                                      <p:cBhvr>
                                        <p:cTn id="7" dur="50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31ADA841-9530-43F1-A518-00C161FBE6A0}" type="slidenum">
              <a:rPr lang="en-US" altLang="zh-CN"/>
              <a:pPr/>
              <a:t>22</a:t>
            </a:fld>
            <a:endParaRPr lang="en-US" altLang="zh-CN"/>
          </a:p>
        </p:txBody>
      </p:sp>
      <p:graphicFrame>
        <p:nvGraphicFramePr>
          <p:cNvPr id="45058" name="Object 2"/>
          <p:cNvGraphicFramePr>
            <a:graphicFrameLocks noChangeAspect="1"/>
          </p:cNvGraphicFramePr>
          <p:nvPr/>
        </p:nvGraphicFramePr>
        <p:xfrm>
          <a:off x="1752600" y="1068388"/>
          <a:ext cx="2060575" cy="552450"/>
        </p:xfrm>
        <a:graphic>
          <a:graphicData uri="http://schemas.openxmlformats.org/presentationml/2006/ole">
            <p:oleObj spid="_x0000_s32782" name="Equation" r:id="rId3" imgW="558558" imgH="177723" progId="Equation.3">
              <p:embed/>
            </p:oleObj>
          </a:graphicData>
        </a:graphic>
      </p:graphicFrame>
      <p:graphicFrame>
        <p:nvGraphicFramePr>
          <p:cNvPr id="45059" name="Object 3"/>
          <p:cNvGraphicFramePr>
            <a:graphicFrameLocks noChangeAspect="1"/>
          </p:cNvGraphicFramePr>
          <p:nvPr/>
        </p:nvGraphicFramePr>
        <p:xfrm>
          <a:off x="4495800" y="839788"/>
          <a:ext cx="3429000" cy="1084262"/>
        </p:xfrm>
        <a:graphic>
          <a:graphicData uri="http://schemas.openxmlformats.org/presentationml/2006/ole">
            <p:oleObj spid="_x0000_s32783" name="Equation" r:id="rId4" imgW="1244600" imgH="393700" progId="Equation.3">
              <p:embed/>
            </p:oleObj>
          </a:graphicData>
        </a:graphic>
      </p:graphicFrame>
      <p:grpSp>
        <p:nvGrpSpPr>
          <p:cNvPr id="2" name="Group 4"/>
          <p:cNvGrpSpPr>
            <a:grpSpLocks/>
          </p:cNvGrpSpPr>
          <p:nvPr/>
        </p:nvGrpSpPr>
        <p:grpSpPr bwMode="auto">
          <a:xfrm>
            <a:off x="1676400" y="2058988"/>
            <a:ext cx="5715000" cy="608012"/>
            <a:chOff x="1200" y="3697"/>
            <a:chExt cx="3504" cy="383"/>
          </a:xfrm>
        </p:grpSpPr>
        <p:sp>
          <p:nvSpPr>
            <p:cNvPr id="45061" name="Text Box 5"/>
            <p:cNvSpPr txBox="1">
              <a:spLocks noChangeArrowheads="1"/>
            </p:cNvSpPr>
            <p:nvPr/>
          </p:nvSpPr>
          <p:spPr bwMode="auto">
            <a:xfrm>
              <a:off x="1200" y="3720"/>
              <a:ext cx="1632" cy="327"/>
            </a:xfrm>
            <a:prstGeom prst="rect">
              <a:avLst/>
            </a:prstGeom>
            <a:noFill/>
            <a:ln w="9525">
              <a:noFill/>
              <a:miter lim="800000"/>
              <a:headEnd/>
              <a:tailEnd type="none" w="sm" len="lg"/>
            </a:ln>
            <a:effectLst/>
          </p:spPr>
          <p:txBody>
            <a:bodyPr>
              <a:spAutoFit/>
            </a:bodyPr>
            <a:lstStyle/>
            <a:p>
              <a:pPr>
                <a:spcBef>
                  <a:spcPct val="50000"/>
                </a:spcBef>
              </a:pPr>
              <a:r>
                <a:rPr lang="zh-CN" altLang="en-US" sz="2800" b="1"/>
                <a:t>基元能量</a:t>
              </a:r>
            </a:p>
          </p:txBody>
        </p:sp>
        <p:graphicFrame>
          <p:nvGraphicFramePr>
            <p:cNvPr id="45062" name="Object 6"/>
            <p:cNvGraphicFramePr>
              <a:graphicFrameLocks noChangeAspect="1"/>
            </p:cNvGraphicFramePr>
            <p:nvPr/>
          </p:nvGraphicFramePr>
          <p:xfrm>
            <a:off x="2204" y="3697"/>
            <a:ext cx="2500" cy="383"/>
          </p:xfrm>
          <a:graphic>
            <a:graphicData uri="http://schemas.openxmlformats.org/presentationml/2006/ole">
              <p:oleObj spid="_x0000_s32784" name="Equation" r:id="rId5" imgW="1117115" imgH="203112" progId="Equation.3">
                <p:embed/>
              </p:oleObj>
            </a:graphicData>
          </a:graphic>
        </p:graphicFrame>
      </p:grpSp>
      <p:sp>
        <p:nvSpPr>
          <p:cNvPr id="45063" name="Text Box 7"/>
          <p:cNvSpPr txBox="1">
            <a:spLocks noChangeArrowheads="1"/>
          </p:cNvSpPr>
          <p:nvPr/>
        </p:nvSpPr>
        <p:spPr bwMode="auto">
          <a:xfrm>
            <a:off x="533400" y="3048000"/>
            <a:ext cx="12954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2</a:t>
            </a:r>
            <a:r>
              <a:rPr lang="zh-CN" altLang="en-US" sz="3200" b="1">
                <a:solidFill>
                  <a:srgbClr val="CC0000"/>
                </a:solidFill>
                <a:latin typeface="Times New Roman" pitchFamily="18" charset="0"/>
              </a:rPr>
              <a:t>）</a:t>
            </a:r>
          </a:p>
        </p:txBody>
      </p:sp>
      <p:graphicFrame>
        <p:nvGraphicFramePr>
          <p:cNvPr id="45064" name="Object 8"/>
          <p:cNvGraphicFramePr>
            <a:graphicFrameLocks noChangeAspect="1"/>
          </p:cNvGraphicFramePr>
          <p:nvPr/>
        </p:nvGraphicFramePr>
        <p:xfrm>
          <a:off x="1752600" y="3886200"/>
          <a:ext cx="4370388" cy="1076325"/>
        </p:xfrm>
        <a:graphic>
          <a:graphicData uri="http://schemas.openxmlformats.org/presentationml/2006/ole">
            <p:oleObj spid="_x0000_s32785" name="Equation" r:id="rId6" imgW="1600200" imgH="393700" progId="Equation.3">
              <p:embed/>
            </p:oleObj>
          </a:graphicData>
        </a:graphic>
      </p:graphicFrame>
      <p:graphicFrame>
        <p:nvGraphicFramePr>
          <p:cNvPr id="45065" name="Object 9"/>
          <p:cNvGraphicFramePr>
            <a:graphicFrameLocks noChangeAspect="1"/>
          </p:cNvGraphicFramePr>
          <p:nvPr/>
        </p:nvGraphicFramePr>
        <p:xfrm>
          <a:off x="1752600" y="3106738"/>
          <a:ext cx="2057400" cy="550862"/>
        </p:xfrm>
        <a:graphic>
          <a:graphicData uri="http://schemas.openxmlformats.org/presentationml/2006/ole">
            <p:oleObj spid="_x0000_s32786" name="Equation" r:id="rId7" imgW="558558" imgH="177723" progId="Equation.3">
              <p:embed/>
            </p:oleObj>
          </a:graphicData>
        </a:graphic>
      </p:graphicFrame>
      <p:graphicFrame>
        <p:nvGraphicFramePr>
          <p:cNvPr id="45066" name="Object 10"/>
          <p:cNvGraphicFramePr>
            <a:graphicFrameLocks noChangeAspect="1"/>
          </p:cNvGraphicFramePr>
          <p:nvPr/>
        </p:nvGraphicFramePr>
        <p:xfrm>
          <a:off x="1828800" y="5149850"/>
          <a:ext cx="3429000" cy="1098550"/>
        </p:xfrm>
        <a:graphic>
          <a:graphicData uri="http://schemas.openxmlformats.org/presentationml/2006/ole">
            <p:oleObj spid="_x0000_s32787" name="Equation" r:id="rId8" imgW="1231366" imgH="393529"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 calcmode="lin" valueType="num">
                                      <p:cBhvr additive="base">
                                        <p:cTn id="7" dur="500" fill="hold"/>
                                        <p:tgtEl>
                                          <p:spTgt spid="45063"/>
                                        </p:tgtEl>
                                        <p:attrNameLst>
                                          <p:attrName>ppt_x</p:attrName>
                                        </p:attrNameLst>
                                      </p:cBhvr>
                                      <p:tavLst>
                                        <p:tav tm="0">
                                          <p:val>
                                            <p:strVal val="0-#ppt_w/2"/>
                                          </p:val>
                                        </p:tav>
                                        <p:tav tm="100000">
                                          <p:val>
                                            <p:strVal val="#ppt_x"/>
                                          </p:val>
                                        </p:tav>
                                      </p:tavLst>
                                    </p:anim>
                                    <p:anim calcmode="lin" valueType="num">
                                      <p:cBhvr additive="base">
                                        <p:cTn id="8" dur="500" fill="hold"/>
                                        <p:tgtEl>
                                          <p:spTgt spid="450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5065"/>
                                        </p:tgtEl>
                                        <p:attrNameLst>
                                          <p:attrName>style.visibility</p:attrName>
                                        </p:attrNameLst>
                                      </p:cBhvr>
                                      <p:to>
                                        <p:strVal val="visible"/>
                                      </p:to>
                                    </p:set>
                                    <p:animEffect transition="in" filter="blinds(horizontal)">
                                      <p:cBhvr>
                                        <p:cTn id="13" dur="500"/>
                                        <p:tgtEl>
                                          <p:spTgt spid="4506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5064"/>
                                        </p:tgtEl>
                                        <p:attrNameLst>
                                          <p:attrName>style.visibility</p:attrName>
                                        </p:attrNameLst>
                                      </p:cBhvr>
                                      <p:to>
                                        <p:strVal val="visible"/>
                                      </p:to>
                                    </p:set>
                                    <p:animEffect transition="in" filter="blinds(horizontal)">
                                      <p:cBhvr>
                                        <p:cTn id="18" dur="500"/>
                                        <p:tgtEl>
                                          <p:spTgt spid="4506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5066"/>
                                        </p:tgtEl>
                                        <p:attrNameLst>
                                          <p:attrName>style.visibility</p:attrName>
                                        </p:attrNameLst>
                                      </p:cBhvr>
                                      <p:to>
                                        <p:strVal val="visible"/>
                                      </p:to>
                                    </p:set>
                                    <p:animEffect transition="in" filter="blinds(horizontal)">
                                      <p:cBhvr>
                                        <p:cTn id="23"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1D5CE302-EC1E-4E85-B1FA-559A94BA0806}" type="slidenum">
              <a:rPr lang="en-US" altLang="zh-CN"/>
              <a:pPr/>
              <a:t>23</a:t>
            </a:fld>
            <a:endParaRPr lang="en-US" altLang="zh-CN"/>
          </a:p>
        </p:txBody>
      </p:sp>
      <p:graphicFrame>
        <p:nvGraphicFramePr>
          <p:cNvPr id="40966" name="Object 6"/>
          <p:cNvGraphicFramePr>
            <a:graphicFrameLocks noChangeAspect="1"/>
          </p:cNvGraphicFramePr>
          <p:nvPr/>
        </p:nvGraphicFramePr>
        <p:xfrm>
          <a:off x="2133600" y="1066800"/>
          <a:ext cx="2133600" cy="1076325"/>
        </p:xfrm>
        <a:graphic>
          <a:graphicData uri="http://schemas.openxmlformats.org/presentationml/2006/ole">
            <p:oleObj spid="_x0000_s33800" name="Equation" r:id="rId3" imgW="723586" imgH="393529" progId="Equation.3">
              <p:embed/>
            </p:oleObj>
          </a:graphicData>
        </a:graphic>
      </p:graphicFrame>
      <p:graphicFrame>
        <p:nvGraphicFramePr>
          <p:cNvPr id="40967" name="Object 7"/>
          <p:cNvGraphicFramePr>
            <a:graphicFrameLocks noChangeAspect="1"/>
          </p:cNvGraphicFramePr>
          <p:nvPr/>
        </p:nvGraphicFramePr>
        <p:xfrm>
          <a:off x="5715000" y="1295400"/>
          <a:ext cx="1295400" cy="549275"/>
        </p:xfrm>
        <a:graphic>
          <a:graphicData uri="http://schemas.openxmlformats.org/presentationml/2006/ole">
            <p:oleObj spid="_x0000_s33801" name="Equation" r:id="rId4" imgW="418918" imgH="177723" progId="Equation.3">
              <p:embed/>
            </p:oleObj>
          </a:graphicData>
        </a:graphic>
      </p:graphicFrame>
      <p:graphicFrame>
        <p:nvGraphicFramePr>
          <p:cNvPr id="40968" name="Object 8"/>
          <p:cNvGraphicFramePr>
            <a:graphicFrameLocks noChangeAspect="1"/>
          </p:cNvGraphicFramePr>
          <p:nvPr/>
        </p:nvGraphicFramePr>
        <p:xfrm>
          <a:off x="2174875" y="2590800"/>
          <a:ext cx="3200400" cy="558800"/>
        </p:xfrm>
        <a:graphic>
          <a:graphicData uri="http://schemas.openxmlformats.org/presentationml/2006/ole">
            <p:oleObj spid="_x0000_s33802" name="Equation" r:id="rId5" imgW="1167893" imgH="203112" progId="Equation.3">
              <p:embed/>
            </p:oleObj>
          </a:graphicData>
        </a:graphic>
      </p:graphicFrame>
      <p:sp>
        <p:nvSpPr>
          <p:cNvPr id="40969" name="Text Box 9"/>
          <p:cNvSpPr txBox="1">
            <a:spLocks noChangeArrowheads="1"/>
          </p:cNvSpPr>
          <p:nvPr/>
        </p:nvSpPr>
        <p:spPr bwMode="auto">
          <a:xfrm>
            <a:off x="1066800" y="3581400"/>
            <a:ext cx="7620000" cy="1844675"/>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3200" b="1">
                <a:latin typeface="宋体" charset="-122"/>
              </a:rPr>
              <a:t>    </a:t>
            </a:r>
            <a:r>
              <a:rPr lang="zh-CN" altLang="en-US" sz="3200" b="1">
                <a:latin typeface="宋体" charset="-122"/>
              </a:rPr>
              <a:t>在宏观范围内，能量量子化的效应是极不明显的，即宏观物体的能量完全可视作是连续的</a:t>
            </a:r>
            <a:r>
              <a:rPr lang="en-US" altLang="zh-CN" sz="3200" b="1">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blinds(horizontal)">
                                      <p:cBhvr>
                                        <p:cTn id="7" dur="500"/>
                                        <p:tgtEl>
                                          <p:spTgt spid="409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9"/>
                                        </p:tgtEl>
                                        <p:attrNameLst>
                                          <p:attrName>style.visibility</p:attrName>
                                        </p:attrNameLst>
                                      </p:cBhvr>
                                      <p:to>
                                        <p:strVal val="visible"/>
                                      </p:to>
                                    </p:set>
                                    <p:animEffect transition="in" filter="blinds(horizontal)">
                                      <p:cBhvr>
                                        <p:cTn id="12"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1556792"/>
            <a:ext cx="6768752" cy="769441"/>
          </a:xfrm>
          <a:prstGeom prst="rect">
            <a:avLst/>
          </a:prstGeom>
          <a:noFill/>
        </p:spPr>
        <p:txBody>
          <a:bodyPr wrap="square" rtlCol="0">
            <a:spAutoFit/>
          </a:bodyPr>
          <a:lstStyle/>
          <a:p>
            <a:r>
              <a:rPr lang="zh-CN" altLang="en-US" sz="4400" dirty="0" smtClean="0"/>
              <a:t>光电效应  光的波粒二象性</a:t>
            </a:r>
            <a:endParaRPr lang="zh-CN" altLang="en-US" sz="4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21C41961-36B5-4C4A-B8CF-9001AEF758ED}" type="slidenum">
              <a:rPr lang="zh-CN" altLang="en-US"/>
              <a:pPr/>
              <a:t>25</a:t>
            </a:fld>
            <a:endParaRPr lang="en-US" altLang="zh-CN"/>
          </a:p>
        </p:txBody>
      </p:sp>
      <p:sp>
        <p:nvSpPr>
          <p:cNvPr id="11266" name="Text Box 2"/>
          <p:cNvSpPr txBox="1">
            <a:spLocks noChangeArrowheads="1"/>
          </p:cNvSpPr>
          <p:nvPr/>
        </p:nvSpPr>
        <p:spPr bwMode="auto">
          <a:xfrm>
            <a:off x="1295400" y="1096963"/>
            <a:ext cx="5562600" cy="641350"/>
          </a:xfrm>
          <a:prstGeom prst="rect">
            <a:avLst/>
          </a:prstGeom>
          <a:noFill/>
          <a:ln w="9525">
            <a:noFill/>
            <a:miter lim="800000"/>
            <a:headEnd/>
            <a:tailEnd/>
          </a:ln>
          <a:effectLst/>
        </p:spPr>
        <p:txBody>
          <a:bodyPr>
            <a:spAutoFit/>
          </a:bodyPr>
          <a:lstStyle/>
          <a:p>
            <a:pPr>
              <a:spcBef>
                <a:spcPct val="50000"/>
              </a:spcBef>
            </a:pPr>
            <a:r>
              <a:rPr lang="zh-CN" altLang="en-US" sz="3600" b="1" dirty="0" smtClean="0">
                <a:solidFill>
                  <a:srgbClr val="CC0000"/>
                </a:solidFill>
                <a:latin typeface="宋体" charset="-122"/>
              </a:rPr>
              <a:t>爱因斯坦“光量子”假设</a:t>
            </a:r>
            <a:endParaRPr lang="zh-CN" altLang="en-US" sz="3600" b="1" dirty="0">
              <a:solidFill>
                <a:srgbClr val="CC0000"/>
              </a:solidFill>
              <a:latin typeface="宋体" charset="-122"/>
            </a:endParaRPr>
          </a:p>
        </p:txBody>
      </p:sp>
      <p:graphicFrame>
        <p:nvGraphicFramePr>
          <p:cNvPr id="29697" name="Object 1"/>
          <p:cNvGraphicFramePr>
            <a:graphicFrameLocks noChangeAspect="1"/>
          </p:cNvGraphicFramePr>
          <p:nvPr/>
        </p:nvGraphicFramePr>
        <p:xfrm>
          <a:off x="3059832" y="3717032"/>
          <a:ext cx="1552575" cy="617538"/>
        </p:xfrm>
        <a:graphic>
          <a:graphicData uri="http://schemas.openxmlformats.org/presentationml/2006/ole">
            <p:oleObj spid="_x0000_s64517" name="公式" r:id="rId3" imgW="444114" imgH="177646" progId="Equation.3">
              <p:embed/>
            </p:oleObj>
          </a:graphicData>
        </a:graphic>
      </p:graphicFrame>
      <p:sp>
        <p:nvSpPr>
          <p:cNvPr id="13" name="TextBox 12"/>
          <p:cNvSpPr txBox="1"/>
          <p:nvPr/>
        </p:nvSpPr>
        <p:spPr>
          <a:xfrm>
            <a:off x="755576" y="1988840"/>
            <a:ext cx="7416824" cy="1200329"/>
          </a:xfrm>
          <a:prstGeom prst="rect">
            <a:avLst/>
          </a:prstGeom>
          <a:noFill/>
        </p:spPr>
        <p:txBody>
          <a:bodyPr wrap="square" rtlCol="0">
            <a:spAutoFit/>
          </a:bodyPr>
          <a:lstStyle/>
          <a:p>
            <a:r>
              <a:rPr kumimoji="1" lang="zh-CN" altLang="en-US" sz="3600" b="1" dirty="0" smtClean="0">
                <a:solidFill>
                  <a:schemeClr val="tx2"/>
                </a:solidFill>
                <a:latin typeface="Times New Roman" pitchFamily="18" charset="0"/>
              </a:rPr>
              <a:t>光可看成是由光子组成的粒子流，单个光子的能量 为</a:t>
            </a:r>
            <a:endParaRPr lang="zh-CN" altLang="en-US" sz="3600" dirty="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1"/>
          <p:cNvSpPr>
            <a:spLocks noGrp="1"/>
          </p:cNvSpPr>
          <p:nvPr>
            <p:ph type="sldNum" sz="quarter" idx="10"/>
          </p:nvPr>
        </p:nvSpPr>
        <p:spPr/>
        <p:txBody>
          <a:bodyPr/>
          <a:lstStyle/>
          <a:p>
            <a:fld id="{B79F6E2B-F7A9-48E7-9637-DF98D16997F6}" type="slidenum">
              <a:rPr lang="zh-CN" altLang="en-US"/>
              <a:pPr/>
              <a:t>26</a:t>
            </a:fld>
            <a:endParaRPr lang="en-US" altLang="zh-CN"/>
          </a:p>
        </p:txBody>
      </p:sp>
      <p:sp>
        <p:nvSpPr>
          <p:cNvPr id="27650" name="Text Box 2050"/>
          <p:cNvSpPr txBox="1">
            <a:spLocks noChangeArrowheads="1"/>
          </p:cNvSpPr>
          <p:nvPr/>
        </p:nvSpPr>
        <p:spPr bwMode="auto">
          <a:xfrm>
            <a:off x="1371600" y="914400"/>
            <a:ext cx="71628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CC0000"/>
                </a:solidFill>
                <a:latin typeface="宋体" charset="-122"/>
              </a:rPr>
              <a:t>一  光电效应实验的规律</a:t>
            </a:r>
          </a:p>
        </p:txBody>
      </p:sp>
      <p:grpSp>
        <p:nvGrpSpPr>
          <p:cNvPr id="2" name="Group 2051"/>
          <p:cNvGrpSpPr>
            <a:grpSpLocks/>
          </p:cNvGrpSpPr>
          <p:nvPr/>
        </p:nvGrpSpPr>
        <p:grpSpPr bwMode="auto">
          <a:xfrm>
            <a:off x="5334000" y="1905000"/>
            <a:ext cx="3124200" cy="3962400"/>
            <a:chOff x="3696" y="528"/>
            <a:chExt cx="1968" cy="2496"/>
          </a:xfrm>
        </p:grpSpPr>
        <p:sp>
          <p:nvSpPr>
            <p:cNvPr id="27652" name="Rectangle 2052"/>
            <p:cNvSpPr>
              <a:spLocks noChangeArrowheads="1"/>
            </p:cNvSpPr>
            <p:nvPr/>
          </p:nvSpPr>
          <p:spPr bwMode="auto">
            <a:xfrm>
              <a:off x="3696" y="528"/>
              <a:ext cx="1968" cy="2496"/>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27653" name="AutoShape 2053"/>
            <p:cNvSpPr>
              <a:spLocks noChangeArrowheads="1"/>
            </p:cNvSpPr>
            <p:nvPr/>
          </p:nvSpPr>
          <p:spPr bwMode="auto">
            <a:xfrm>
              <a:off x="4128" y="720"/>
              <a:ext cx="960" cy="432"/>
            </a:xfrm>
            <a:prstGeom prst="roundRect">
              <a:avLst>
                <a:gd name="adj" fmla="val 50000"/>
              </a:avLst>
            </a:prstGeom>
            <a:gradFill rotWithShape="0">
              <a:gsLst>
                <a:gs pos="0">
                  <a:srgbClr val="CCECFF"/>
                </a:gs>
                <a:gs pos="50000">
                  <a:srgbClr val="CCECFF">
                    <a:gamma/>
                    <a:tint val="10196"/>
                    <a:invGamma/>
                  </a:srgbClr>
                </a:gs>
                <a:gs pos="100000">
                  <a:srgbClr val="CCECFF"/>
                </a:gs>
              </a:gsLst>
              <a:lin ang="5400000" scaled="1"/>
            </a:gradFill>
            <a:ln w="28575">
              <a:solidFill>
                <a:srgbClr val="3366FF"/>
              </a:solidFill>
              <a:round/>
              <a:headEnd/>
              <a:tailEnd type="none" w="sm" len="lg"/>
            </a:ln>
            <a:effectLst/>
          </p:spPr>
          <p:txBody>
            <a:bodyPr wrap="none" anchor="ctr"/>
            <a:lstStyle/>
            <a:p>
              <a:endParaRPr lang="zh-CN" altLang="en-US"/>
            </a:p>
          </p:txBody>
        </p:sp>
        <p:sp>
          <p:nvSpPr>
            <p:cNvPr id="27654" name="AutoShape 2054"/>
            <p:cNvSpPr>
              <a:spLocks noChangeArrowheads="1"/>
            </p:cNvSpPr>
            <p:nvPr/>
          </p:nvSpPr>
          <p:spPr bwMode="auto">
            <a:xfrm rot="-5418219">
              <a:off x="4272" y="767"/>
              <a:ext cx="336" cy="336"/>
            </a:xfrm>
            <a:custGeom>
              <a:avLst/>
              <a:gdLst>
                <a:gd name="G0" fmla="+- 8818 0 0"/>
                <a:gd name="G1" fmla="+- -10761543 0 0"/>
                <a:gd name="G2" fmla="+- 0 0 -10761543"/>
                <a:gd name="T0" fmla="*/ 0 256 1"/>
                <a:gd name="T1" fmla="*/ 180 256 1"/>
                <a:gd name="G3" fmla="+- -10761543 T0 T1"/>
                <a:gd name="T2" fmla="*/ 0 256 1"/>
                <a:gd name="T3" fmla="*/ 90 256 1"/>
                <a:gd name="G4" fmla="+- -10761543 T2 T3"/>
                <a:gd name="G5" fmla="*/ G4 2 1"/>
                <a:gd name="T4" fmla="*/ 90 256 1"/>
                <a:gd name="T5" fmla="*/ 0 256 1"/>
                <a:gd name="G6" fmla="+- -10761543 T4 T5"/>
                <a:gd name="G7" fmla="*/ G6 2 1"/>
                <a:gd name="G8" fmla="abs -10761543"/>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818"/>
                <a:gd name="G18" fmla="*/ 8818 1 2"/>
                <a:gd name="G19" fmla="+- G18 5400 0"/>
                <a:gd name="G20" fmla="cos G19 -10761543"/>
                <a:gd name="G21" fmla="sin G19 -10761543"/>
                <a:gd name="G22" fmla="+- G20 10800 0"/>
                <a:gd name="G23" fmla="+- G21 10800 0"/>
                <a:gd name="G24" fmla="+- 10800 0 G20"/>
                <a:gd name="G25" fmla="+- 8818 10800 0"/>
                <a:gd name="G26" fmla="?: G9 G17 G25"/>
                <a:gd name="G27" fmla="?: G9 0 21600"/>
                <a:gd name="G28" fmla="cos 10800 -10761543"/>
                <a:gd name="G29" fmla="sin 10800 -10761543"/>
                <a:gd name="G30" fmla="sin 8818 -10761543"/>
                <a:gd name="G31" fmla="+- G28 10800 0"/>
                <a:gd name="G32" fmla="+- G29 10800 0"/>
                <a:gd name="G33" fmla="+- G30 10800 0"/>
                <a:gd name="G34" fmla="?: G4 0 G31"/>
                <a:gd name="G35" fmla="?: -10761543 G34 0"/>
                <a:gd name="G36" fmla="?: G6 G35 G31"/>
                <a:gd name="G37" fmla="+- 21600 0 G36"/>
                <a:gd name="G38" fmla="?: G4 0 G33"/>
                <a:gd name="G39" fmla="?: -10761543 G38 G32"/>
                <a:gd name="G40" fmla="?: G6 G39 0"/>
                <a:gd name="G41" fmla="?: G4 G32 21600"/>
                <a:gd name="G42" fmla="?: G6 G41 G33"/>
                <a:gd name="T12" fmla="*/ 10800 w 21600"/>
                <a:gd name="T13" fmla="*/ 0 h 21600"/>
                <a:gd name="T14" fmla="*/ 1361 w 21600"/>
                <a:gd name="T15" fmla="*/ 8130 h 21600"/>
                <a:gd name="T16" fmla="*/ 10800 w 21600"/>
                <a:gd name="T17" fmla="*/ 1982 h 21600"/>
                <a:gd name="T18" fmla="*/ 20239 w 21600"/>
                <a:gd name="T19" fmla="*/ 813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314" y="8400"/>
                  </a:moveTo>
                  <a:cubicBezTo>
                    <a:pt x="3388" y="4603"/>
                    <a:pt x="6854" y="1981"/>
                    <a:pt x="10800" y="1982"/>
                  </a:cubicBezTo>
                  <a:cubicBezTo>
                    <a:pt x="14745" y="1982"/>
                    <a:pt x="18211" y="4603"/>
                    <a:pt x="19285" y="8400"/>
                  </a:cubicBezTo>
                  <a:lnTo>
                    <a:pt x="21192" y="7860"/>
                  </a:lnTo>
                  <a:cubicBezTo>
                    <a:pt x="19877" y="3210"/>
                    <a:pt x="15632" y="-1"/>
                    <a:pt x="10799" y="0"/>
                  </a:cubicBezTo>
                  <a:cubicBezTo>
                    <a:pt x="5967" y="0"/>
                    <a:pt x="1722" y="3210"/>
                    <a:pt x="407" y="7860"/>
                  </a:cubicBezTo>
                  <a:close/>
                </a:path>
              </a:pathLst>
            </a:custGeom>
            <a:solidFill>
              <a:srgbClr val="0000FF"/>
            </a:solidFill>
            <a:ln w="9525">
              <a:solidFill>
                <a:srgbClr val="0000FF"/>
              </a:solidFill>
              <a:miter lim="800000"/>
              <a:headEnd/>
              <a:tailEnd/>
            </a:ln>
            <a:effectLst/>
          </p:spPr>
          <p:txBody>
            <a:bodyPr wrap="none" anchor="ctr"/>
            <a:lstStyle/>
            <a:p>
              <a:endParaRPr lang="zh-CN" altLang="en-US"/>
            </a:p>
          </p:txBody>
        </p:sp>
        <p:sp>
          <p:nvSpPr>
            <p:cNvPr id="27655" name="Line 2055"/>
            <p:cNvSpPr>
              <a:spLocks noChangeShapeType="1"/>
            </p:cNvSpPr>
            <p:nvPr/>
          </p:nvSpPr>
          <p:spPr bwMode="auto">
            <a:xfrm>
              <a:off x="3840" y="960"/>
              <a:ext cx="480" cy="0"/>
            </a:xfrm>
            <a:prstGeom prst="line">
              <a:avLst/>
            </a:prstGeom>
            <a:noFill/>
            <a:ln w="19050">
              <a:solidFill>
                <a:schemeClr val="tx1"/>
              </a:solidFill>
              <a:round/>
              <a:headEnd/>
              <a:tailEnd/>
            </a:ln>
            <a:effectLst/>
          </p:spPr>
          <p:txBody>
            <a:bodyPr wrap="none" anchor="ctr"/>
            <a:lstStyle/>
            <a:p>
              <a:endParaRPr lang="zh-CN" altLang="en-US"/>
            </a:p>
          </p:txBody>
        </p:sp>
        <p:sp>
          <p:nvSpPr>
            <p:cNvPr id="27656" name="Rectangle 2056"/>
            <p:cNvSpPr>
              <a:spLocks noChangeArrowheads="1"/>
            </p:cNvSpPr>
            <p:nvPr/>
          </p:nvSpPr>
          <p:spPr bwMode="auto">
            <a:xfrm>
              <a:off x="4128" y="2496"/>
              <a:ext cx="960" cy="96"/>
            </a:xfrm>
            <a:prstGeom prst="rect">
              <a:avLst/>
            </a:prstGeom>
            <a:gradFill rotWithShape="0">
              <a:gsLst>
                <a:gs pos="0">
                  <a:srgbClr val="003366"/>
                </a:gs>
                <a:gs pos="50000">
                  <a:srgbClr val="003366">
                    <a:gamma/>
                    <a:tint val="0"/>
                    <a:invGamma/>
                  </a:srgbClr>
                </a:gs>
                <a:gs pos="100000">
                  <a:srgbClr val="003366"/>
                </a:gs>
              </a:gsLst>
              <a:lin ang="5400000" scaled="1"/>
            </a:gradFill>
            <a:ln w="19050">
              <a:solidFill>
                <a:schemeClr val="tx1"/>
              </a:solidFill>
              <a:miter lim="800000"/>
              <a:headEnd/>
              <a:tailEnd/>
            </a:ln>
            <a:effectLst/>
          </p:spPr>
          <p:txBody>
            <a:bodyPr wrap="none" anchor="ctr"/>
            <a:lstStyle/>
            <a:p>
              <a:endParaRPr lang="zh-CN" altLang="en-US"/>
            </a:p>
          </p:txBody>
        </p:sp>
        <p:sp>
          <p:nvSpPr>
            <p:cNvPr id="27657" name="Line 2057"/>
            <p:cNvSpPr>
              <a:spLocks noChangeShapeType="1"/>
            </p:cNvSpPr>
            <p:nvPr/>
          </p:nvSpPr>
          <p:spPr bwMode="auto">
            <a:xfrm>
              <a:off x="4464" y="1440"/>
              <a:ext cx="336" cy="384"/>
            </a:xfrm>
            <a:prstGeom prst="line">
              <a:avLst/>
            </a:prstGeom>
            <a:noFill/>
            <a:ln w="28575">
              <a:solidFill>
                <a:schemeClr val="tx1"/>
              </a:solidFill>
              <a:round/>
              <a:headEnd/>
              <a:tailEnd/>
            </a:ln>
            <a:effectLst/>
          </p:spPr>
          <p:txBody>
            <a:bodyPr wrap="none" anchor="ctr"/>
            <a:lstStyle/>
            <a:p>
              <a:endParaRPr lang="zh-CN" altLang="en-US"/>
            </a:p>
          </p:txBody>
        </p:sp>
        <p:sp>
          <p:nvSpPr>
            <p:cNvPr id="27658" name="Line 2058"/>
            <p:cNvSpPr>
              <a:spLocks noChangeShapeType="1"/>
            </p:cNvSpPr>
            <p:nvPr/>
          </p:nvSpPr>
          <p:spPr bwMode="auto">
            <a:xfrm flipH="1">
              <a:off x="4464" y="1440"/>
              <a:ext cx="336" cy="384"/>
            </a:xfrm>
            <a:prstGeom prst="line">
              <a:avLst/>
            </a:prstGeom>
            <a:noFill/>
            <a:ln w="28575">
              <a:solidFill>
                <a:schemeClr val="tx1"/>
              </a:solidFill>
              <a:round/>
              <a:headEnd/>
              <a:tailEnd/>
            </a:ln>
            <a:effectLst/>
          </p:spPr>
          <p:txBody>
            <a:bodyPr wrap="none" anchor="ctr"/>
            <a:lstStyle/>
            <a:p>
              <a:endParaRPr lang="zh-CN" altLang="en-US"/>
            </a:p>
          </p:txBody>
        </p:sp>
        <p:sp>
          <p:nvSpPr>
            <p:cNvPr id="27659" name="Line 2059"/>
            <p:cNvSpPr>
              <a:spLocks noChangeShapeType="1"/>
            </p:cNvSpPr>
            <p:nvPr/>
          </p:nvSpPr>
          <p:spPr bwMode="auto">
            <a:xfrm flipV="1">
              <a:off x="4464" y="1248"/>
              <a:ext cx="240" cy="336"/>
            </a:xfrm>
            <a:prstGeom prst="line">
              <a:avLst/>
            </a:prstGeom>
            <a:noFill/>
            <a:ln w="50800" cmpd="dbl">
              <a:solidFill>
                <a:srgbClr val="0000FF"/>
              </a:solidFill>
              <a:round/>
              <a:headEnd/>
              <a:tailEnd/>
            </a:ln>
            <a:effectLst/>
          </p:spPr>
          <p:txBody>
            <a:bodyPr wrap="none" anchor="ctr"/>
            <a:lstStyle/>
            <a:p>
              <a:endParaRPr lang="zh-CN" altLang="en-US"/>
            </a:p>
          </p:txBody>
        </p:sp>
        <p:sp>
          <p:nvSpPr>
            <p:cNvPr id="27660" name="Line 2060"/>
            <p:cNvSpPr>
              <a:spLocks noChangeShapeType="1"/>
            </p:cNvSpPr>
            <p:nvPr/>
          </p:nvSpPr>
          <p:spPr bwMode="auto">
            <a:xfrm>
              <a:off x="4800" y="2304"/>
              <a:ext cx="0" cy="192"/>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27661" name="Line 2061"/>
            <p:cNvSpPr>
              <a:spLocks noChangeShapeType="1"/>
            </p:cNvSpPr>
            <p:nvPr/>
          </p:nvSpPr>
          <p:spPr bwMode="auto">
            <a:xfrm>
              <a:off x="4464" y="2784"/>
              <a:ext cx="0" cy="96"/>
            </a:xfrm>
            <a:prstGeom prst="line">
              <a:avLst/>
            </a:prstGeom>
            <a:noFill/>
            <a:ln w="38100">
              <a:solidFill>
                <a:schemeClr val="tx1"/>
              </a:solidFill>
              <a:round/>
              <a:headEnd/>
              <a:tailEnd/>
            </a:ln>
            <a:effectLst/>
          </p:spPr>
          <p:txBody>
            <a:bodyPr wrap="none" anchor="ctr"/>
            <a:lstStyle/>
            <a:p>
              <a:endParaRPr lang="zh-CN" altLang="en-US"/>
            </a:p>
          </p:txBody>
        </p:sp>
        <p:sp>
          <p:nvSpPr>
            <p:cNvPr id="27662" name="Line 2062"/>
            <p:cNvSpPr>
              <a:spLocks noChangeShapeType="1"/>
            </p:cNvSpPr>
            <p:nvPr/>
          </p:nvSpPr>
          <p:spPr bwMode="auto">
            <a:xfrm>
              <a:off x="4560" y="2688"/>
              <a:ext cx="0" cy="288"/>
            </a:xfrm>
            <a:prstGeom prst="line">
              <a:avLst/>
            </a:prstGeom>
            <a:noFill/>
            <a:ln w="28575">
              <a:solidFill>
                <a:schemeClr val="tx1"/>
              </a:solidFill>
              <a:round/>
              <a:headEnd/>
              <a:tailEnd/>
            </a:ln>
            <a:effectLst/>
          </p:spPr>
          <p:txBody>
            <a:bodyPr wrap="none" anchor="ctr"/>
            <a:lstStyle/>
            <a:p>
              <a:endParaRPr lang="zh-CN" altLang="en-US"/>
            </a:p>
          </p:txBody>
        </p:sp>
        <p:sp>
          <p:nvSpPr>
            <p:cNvPr id="27663" name="Line 2063"/>
            <p:cNvSpPr>
              <a:spLocks noChangeShapeType="1"/>
            </p:cNvSpPr>
            <p:nvPr/>
          </p:nvSpPr>
          <p:spPr bwMode="auto">
            <a:xfrm>
              <a:off x="4944" y="960"/>
              <a:ext cx="480" cy="0"/>
            </a:xfrm>
            <a:prstGeom prst="line">
              <a:avLst/>
            </a:prstGeom>
            <a:noFill/>
            <a:ln w="19050">
              <a:solidFill>
                <a:schemeClr val="tx1"/>
              </a:solidFill>
              <a:round/>
              <a:headEnd/>
              <a:tailEnd/>
            </a:ln>
            <a:effectLst/>
          </p:spPr>
          <p:txBody>
            <a:bodyPr wrap="none" anchor="ctr"/>
            <a:lstStyle/>
            <a:p>
              <a:endParaRPr lang="zh-CN" altLang="en-US"/>
            </a:p>
          </p:txBody>
        </p:sp>
        <p:grpSp>
          <p:nvGrpSpPr>
            <p:cNvPr id="3" name="Group 2064"/>
            <p:cNvGrpSpPr>
              <a:grpSpLocks/>
            </p:cNvGrpSpPr>
            <p:nvPr/>
          </p:nvGrpSpPr>
          <p:grpSpPr bwMode="auto">
            <a:xfrm>
              <a:off x="3840" y="960"/>
              <a:ext cx="1584" cy="1872"/>
              <a:chOff x="912" y="1200"/>
              <a:chExt cx="1584" cy="1872"/>
            </a:xfrm>
          </p:grpSpPr>
          <p:sp>
            <p:nvSpPr>
              <p:cNvPr id="27665" name="Line 2065"/>
              <p:cNvSpPr>
                <a:spLocks noChangeShapeType="1"/>
              </p:cNvSpPr>
              <p:nvPr/>
            </p:nvSpPr>
            <p:spPr bwMode="auto">
              <a:xfrm>
                <a:off x="1872" y="1680"/>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27666" name="Line 2066"/>
              <p:cNvSpPr>
                <a:spLocks noChangeShapeType="1"/>
              </p:cNvSpPr>
              <p:nvPr/>
            </p:nvSpPr>
            <p:spPr bwMode="auto">
              <a:xfrm>
                <a:off x="912" y="1680"/>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27667" name="Line 2067"/>
              <p:cNvSpPr>
                <a:spLocks noChangeShapeType="1"/>
              </p:cNvSpPr>
              <p:nvPr/>
            </p:nvSpPr>
            <p:spPr bwMode="auto">
              <a:xfrm>
                <a:off x="1872" y="1872"/>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27668" name="Line 2068"/>
              <p:cNvSpPr>
                <a:spLocks noChangeShapeType="1"/>
              </p:cNvSpPr>
              <p:nvPr/>
            </p:nvSpPr>
            <p:spPr bwMode="auto">
              <a:xfrm>
                <a:off x="912" y="1872"/>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27669" name="Line 2069"/>
              <p:cNvSpPr>
                <a:spLocks noChangeShapeType="1"/>
              </p:cNvSpPr>
              <p:nvPr/>
            </p:nvSpPr>
            <p:spPr bwMode="auto">
              <a:xfrm>
                <a:off x="912" y="2304"/>
                <a:ext cx="1584" cy="0"/>
              </a:xfrm>
              <a:prstGeom prst="line">
                <a:avLst/>
              </a:prstGeom>
              <a:noFill/>
              <a:ln w="19050">
                <a:solidFill>
                  <a:schemeClr val="tx1"/>
                </a:solidFill>
                <a:round/>
                <a:headEnd/>
                <a:tailEnd/>
              </a:ln>
              <a:effectLst/>
            </p:spPr>
            <p:txBody>
              <a:bodyPr wrap="none" anchor="ctr"/>
              <a:lstStyle/>
              <a:p>
                <a:endParaRPr lang="zh-CN" altLang="en-US"/>
              </a:p>
            </p:txBody>
          </p:sp>
          <p:sp>
            <p:nvSpPr>
              <p:cNvPr id="27670" name="Line 2070"/>
              <p:cNvSpPr>
                <a:spLocks noChangeShapeType="1"/>
              </p:cNvSpPr>
              <p:nvPr/>
            </p:nvSpPr>
            <p:spPr bwMode="auto">
              <a:xfrm>
                <a:off x="912" y="3072"/>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27671" name="Line 2071"/>
              <p:cNvSpPr>
                <a:spLocks noChangeShapeType="1"/>
              </p:cNvSpPr>
              <p:nvPr/>
            </p:nvSpPr>
            <p:spPr bwMode="auto">
              <a:xfrm>
                <a:off x="1632" y="3072"/>
                <a:ext cx="384" cy="0"/>
              </a:xfrm>
              <a:prstGeom prst="line">
                <a:avLst/>
              </a:prstGeom>
              <a:noFill/>
              <a:ln w="19050">
                <a:solidFill>
                  <a:schemeClr val="tx1"/>
                </a:solidFill>
                <a:round/>
                <a:headEnd/>
                <a:tailEnd/>
              </a:ln>
              <a:effectLst/>
            </p:spPr>
            <p:txBody>
              <a:bodyPr wrap="none" anchor="ctr"/>
              <a:lstStyle/>
              <a:p>
                <a:endParaRPr lang="zh-CN" altLang="en-US"/>
              </a:p>
            </p:txBody>
          </p:sp>
          <p:sp>
            <p:nvSpPr>
              <p:cNvPr id="27672" name="Line 2072"/>
              <p:cNvSpPr>
                <a:spLocks noChangeShapeType="1"/>
              </p:cNvSpPr>
              <p:nvPr/>
            </p:nvSpPr>
            <p:spPr bwMode="auto">
              <a:xfrm>
                <a:off x="912" y="1872"/>
                <a:ext cx="0" cy="1200"/>
              </a:xfrm>
              <a:prstGeom prst="line">
                <a:avLst/>
              </a:prstGeom>
              <a:noFill/>
              <a:ln w="19050">
                <a:solidFill>
                  <a:schemeClr val="tx1"/>
                </a:solidFill>
                <a:round/>
                <a:headEnd/>
                <a:tailEnd/>
              </a:ln>
              <a:effectLst/>
            </p:spPr>
            <p:txBody>
              <a:bodyPr wrap="none" anchor="ctr"/>
              <a:lstStyle/>
              <a:p>
                <a:endParaRPr lang="zh-CN" altLang="en-US"/>
              </a:p>
            </p:txBody>
          </p:sp>
          <p:sp>
            <p:nvSpPr>
              <p:cNvPr id="27673" name="Line 2073"/>
              <p:cNvSpPr>
                <a:spLocks noChangeShapeType="1"/>
              </p:cNvSpPr>
              <p:nvPr/>
            </p:nvSpPr>
            <p:spPr bwMode="auto">
              <a:xfrm>
                <a:off x="912" y="1200"/>
                <a:ext cx="0" cy="480"/>
              </a:xfrm>
              <a:prstGeom prst="line">
                <a:avLst/>
              </a:prstGeom>
              <a:noFill/>
              <a:ln w="19050">
                <a:solidFill>
                  <a:schemeClr val="tx1"/>
                </a:solidFill>
                <a:round/>
                <a:headEnd/>
                <a:tailEnd/>
              </a:ln>
              <a:effectLst/>
            </p:spPr>
            <p:txBody>
              <a:bodyPr wrap="none" anchor="ctr"/>
              <a:lstStyle/>
              <a:p>
                <a:endParaRPr lang="zh-CN" altLang="en-US"/>
              </a:p>
            </p:txBody>
          </p:sp>
          <p:sp>
            <p:nvSpPr>
              <p:cNvPr id="27674" name="Line 2074"/>
              <p:cNvSpPr>
                <a:spLocks noChangeShapeType="1"/>
              </p:cNvSpPr>
              <p:nvPr/>
            </p:nvSpPr>
            <p:spPr bwMode="auto">
              <a:xfrm>
                <a:off x="2496" y="1200"/>
                <a:ext cx="0" cy="480"/>
              </a:xfrm>
              <a:prstGeom prst="line">
                <a:avLst/>
              </a:prstGeom>
              <a:noFill/>
              <a:ln w="19050">
                <a:solidFill>
                  <a:schemeClr val="tx1"/>
                </a:solidFill>
                <a:round/>
                <a:headEnd/>
                <a:tailEnd/>
              </a:ln>
              <a:effectLst/>
            </p:spPr>
            <p:txBody>
              <a:bodyPr wrap="none" anchor="ctr"/>
              <a:lstStyle/>
              <a:p>
                <a:endParaRPr lang="zh-CN" altLang="en-US"/>
              </a:p>
            </p:txBody>
          </p:sp>
          <p:sp>
            <p:nvSpPr>
              <p:cNvPr id="27675" name="Line 2075"/>
              <p:cNvSpPr>
                <a:spLocks noChangeShapeType="1"/>
              </p:cNvSpPr>
              <p:nvPr/>
            </p:nvSpPr>
            <p:spPr bwMode="auto">
              <a:xfrm>
                <a:off x="2496" y="1872"/>
                <a:ext cx="0" cy="672"/>
              </a:xfrm>
              <a:prstGeom prst="line">
                <a:avLst/>
              </a:prstGeom>
              <a:noFill/>
              <a:ln w="19050">
                <a:solidFill>
                  <a:schemeClr val="tx1"/>
                </a:solidFill>
                <a:round/>
                <a:headEnd/>
                <a:tailEnd/>
              </a:ln>
              <a:effectLst/>
            </p:spPr>
            <p:txBody>
              <a:bodyPr wrap="none" anchor="ctr"/>
              <a:lstStyle/>
              <a:p>
                <a:endParaRPr lang="zh-CN" altLang="en-US"/>
              </a:p>
            </p:txBody>
          </p:sp>
          <p:sp>
            <p:nvSpPr>
              <p:cNvPr id="27676" name="Line 2076"/>
              <p:cNvSpPr>
                <a:spLocks noChangeShapeType="1"/>
              </p:cNvSpPr>
              <p:nvPr/>
            </p:nvSpPr>
            <p:spPr bwMode="auto">
              <a:xfrm>
                <a:off x="1872" y="2544"/>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27677" name="Line 2077"/>
              <p:cNvSpPr>
                <a:spLocks noChangeShapeType="1"/>
              </p:cNvSpPr>
              <p:nvPr/>
            </p:nvSpPr>
            <p:spPr bwMode="auto">
              <a:xfrm>
                <a:off x="2496" y="2784"/>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27678" name="Line 2078"/>
              <p:cNvSpPr>
                <a:spLocks noChangeShapeType="1"/>
              </p:cNvSpPr>
              <p:nvPr/>
            </p:nvSpPr>
            <p:spPr bwMode="auto">
              <a:xfrm>
                <a:off x="912" y="2784"/>
                <a:ext cx="288" cy="0"/>
              </a:xfrm>
              <a:prstGeom prst="line">
                <a:avLst/>
              </a:prstGeom>
              <a:noFill/>
              <a:ln w="19050">
                <a:solidFill>
                  <a:schemeClr val="tx1"/>
                </a:solidFill>
                <a:round/>
                <a:headEnd/>
                <a:tailEnd/>
              </a:ln>
              <a:effectLst/>
            </p:spPr>
            <p:txBody>
              <a:bodyPr wrap="none" anchor="ctr"/>
              <a:lstStyle/>
              <a:p>
                <a:endParaRPr lang="zh-CN" altLang="en-US"/>
              </a:p>
            </p:txBody>
          </p:sp>
          <p:sp>
            <p:nvSpPr>
              <p:cNvPr id="27679" name="Line 2079"/>
              <p:cNvSpPr>
                <a:spLocks noChangeShapeType="1"/>
              </p:cNvSpPr>
              <p:nvPr/>
            </p:nvSpPr>
            <p:spPr bwMode="auto">
              <a:xfrm>
                <a:off x="2160" y="2784"/>
                <a:ext cx="336" cy="0"/>
              </a:xfrm>
              <a:prstGeom prst="line">
                <a:avLst/>
              </a:prstGeom>
              <a:noFill/>
              <a:ln w="19050">
                <a:solidFill>
                  <a:schemeClr val="tx1"/>
                </a:solidFill>
                <a:round/>
                <a:headEnd/>
                <a:tailEnd/>
              </a:ln>
              <a:effectLst/>
            </p:spPr>
            <p:txBody>
              <a:bodyPr wrap="none" anchor="ctr"/>
              <a:lstStyle/>
              <a:p>
                <a:endParaRPr lang="zh-CN" altLang="en-US"/>
              </a:p>
            </p:txBody>
          </p:sp>
          <p:sp>
            <p:nvSpPr>
              <p:cNvPr id="27680" name="Line 2080"/>
              <p:cNvSpPr>
                <a:spLocks noChangeShapeType="1"/>
              </p:cNvSpPr>
              <p:nvPr/>
            </p:nvSpPr>
            <p:spPr bwMode="auto">
              <a:xfrm>
                <a:off x="2256" y="3072"/>
                <a:ext cx="240" cy="0"/>
              </a:xfrm>
              <a:prstGeom prst="line">
                <a:avLst/>
              </a:prstGeom>
              <a:noFill/>
              <a:ln w="19050">
                <a:solidFill>
                  <a:schemeClr val="tx1"/>
                </a:solidFill>
                <a:round/>
                <a:headEnd/>
                <a:tailEnd/>
              </a:ln>
              <a:effectLst/>
            </p:spPr>
            <p:txBody>
              <a:bodyPr wrap="none" anchor="ctr"/>
              <a:lstStyle/>
              <a:p>
                <a:endParaRPr lang="zh-CN" altLang="en-US"/>
              </a:p>
            </p:txBody>
          </p:sp>
        </p:grpSp>
        <p:sp>
          <p:nvSpPr>
            <p:cNvPr id="27681" name="Line 2081"/>
            <p:cNvSpPr>
              <a:spLocks noChangeShapeType="1"/>
            </p:cNvSpPr>
            <p:nvPr/>
          </p:nvSpPr>
          <p:spPr bwMode="auto">
            <a:xfrm flipV="1">
              <a:off x="4944" y="2736"/>
              <a:ext cx="240" cy="96"/>
            </a:xfrm>
            <a:prstGeom prst="line">
              <a:avLst/>
            </a:prstGeom>
            <a:noFill/>
            <a:ln w="28575">
              <a:solidFill>
                <a:schemeClr val="tx1"/>
              </a:solidFill>
              <a:round/>
              <a:headEnd/>
              <a:tailEnd/>
            </a:ln>
            <a:effectLst/>
          </p:spPr>
          <p:txBody>
            <a:bodyPr wrap="none" anchor="ctr"/>
            <a:lstStyle/>
            <a:p>
              <a:endParaRPr lang="zh-CN" altLang="en-US"/>
            </a:p>
          </p:txBody>
        </p:sp>
        <p:sp>
          <p:nvSpPr>
            <p:cNvPr id="27682" name="Line 2082"/>
            <p:cNvSpPr>
              <a:spLocks noChangeShapeType="1"/>
            </p:cNvSpPr>
            <p:nvPr/>
          </p:nvSpPr>
          <p:spPr bwMode="auto">
            <a:xfrm flipH="1">
              <a:off x="4368" y="576"/>
              <a:ext cx="528" cy="288"/>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27683" name="Line 2083"/>
            <p:cNvSpPr>
              <a:spLocks noChangeShapeType="1"/>
            </p:cNvSpPr>
            <p:nvPr/>
          </p:nvSpPr>
          <p:spPr bwMode="auto">
            <a:xfrm flipH="1">
              <a:off x="4320" y="624"/>
              <a:ext cx="624" cy="336"/>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27684" name="Line 2084"/>
            <p:cNvSpPr>
              <a:spLocks noChangeShapeType="1"/>
            </p:cNvSpPr>
            <p:nvPr/>
          </p:nvSpPr>
          <p:spPr bwMode="auto">
            <a:xfrm flipH="1">
              <a:off x="4368" y="672"/>
              <a:ext cx="624" cy="336"/>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27685" name="Oval 2085"/>
            <p:cNvSpPr>
              <a:spLocks noChangeArrowheads="1"/>
            </p:cNvSpPr>
            <p:nvPr/>
          </p:nvSpPr>
          <p:spPr bwMode="auto">
            <a:xfrm>
              <a:off x="4944" y="2806"/>
              <a:ext cx="58" cy="74"/>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86" name="Oval 2086"/>
            <p:cNvSpPr>
              <a:spLocks noChangeArrowheads="1"/>
            </p:cNvSpPr>
            <p:nvPr/>
          </p:nvSpPr>
          <p:spPr bwMode="auto">
            <a:xfrm>
              <a:off x="4464" y="1881"/>
              <a:ext cx="288" cy="288"/>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87" name="Text Box 2087"/>
            <p:cNvSpPr txBox="1">
              <a:spLocks noChangeArrowheads="1"/>
            </p:cNvSpPr>
            <p:nvPr/>
          </p:nvSpPr>
          <p:spPr bwMode="auto">
            <a:xfrm>
              <a:off x="4464" y="1881"/>
              <a:ext cx="336"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00FF"/>
                  </a:solidFill>
                  <a:latin typeface="Times New Roman" pitchFamily="18" charset="0"/>
                </a:rPr>
                <a:t>V</a:t>
              </a:r>
            </a:p>
          </p:txBody>
        </p:sp>
        <p:sp>
          <p:nvSpPr>
            <p:cNvPr id="27688" name="Oval 2088"/>
            <p:cNvSpPr>
              <a:spLocks noChangeArrowheads="1"/>
            </p:cNvSpPr>
            <p:nvPr/>
          </p:nvSpPr>
          <p:spPr bwMode="auto">
            <a:xfrm>
              <a:off x="5280" y="1728"/>
              <a:ext cx="288" cy="288"/>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89" name="Text Box 2089"/>
            <p:cNvSpPr txBox="1">
              <a:spLocks noChangeArrowheads="1"/>
            </p:cNvSpPr>
            <p:nvPr/>
          </p:nvSpPr>
          <p:spPr bwMode="auto">
            <a:xfrm>
              <a:off x="5280" y="1689"/>
              <a:ext cx="336"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00FF"/>
                  </a:solidFill>
                  <a:latin typeface="Times New Roman" pitchFamily="18" charset="0"/>
                </a:rPr>
                <a:t>A</a:t>
              </a:r>
            </a:p>
          </p:txBody>
        </p:sp>
        <p:sp>
          <p:nvSpPr>
            <p:cNvPr id="27690" name="Oval 2090"/>
            <p:cNvSpPr>
              <a:spLocks noChangeArrowheads="1"/>
            </p:cNvSpPr>
            <p:nvPr/>
          </p:nvSpPr>
          <p:spPr bwMode="auto">
            <a:xfrm>
              <a:off x="4416" y="1392"/>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91" name="Oval 2091"/>
            <p:cNvSpPr>
              <a:spLocks noChangeArrowheads="1"/>
            </p:cNvSpPr>
            <p:nvPr/>
          </p:nvSpPr>
          <p:spPr bwMode="auto">
            <a:xfrm>
              <a:off x="4416" y="1584"/>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92" name="Oval 2092"/>
            <p:cNvSpPr>
              <a:spLocks noChangeArrowheads="1"/>
            </p:cNvSpPr>
            <p:nvPr/>
          </p:nvSpPr>
          <p:spPr bwMode="auto">
            <a:xfrm>
              <a:off x="4416" y="1776"/>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93" name="Oval 2093"/>
            <p:cNvSpPr>
              <a:spLocks noChangeArrowheads="1"/>
            </p:cNvSpPr>
            <p:nvPr/>
          </p:nvSpPr>
          <p:spPr bwMode="auto">
            <a:xfrm>
              <a:off x="5126" y="2806"/>
              <a:ext cx="58" cy="74"/>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94" name="Oval 2094"/>
            <p:cNvSpPr>
              <a:spLocks noChangeArrowheads="1"/>
            </p:cNvSpPr>
            <p:nvPr/>
          </p:nvSpPr>
          <p:spPr bwMode="auto">
            <a:xfrm>
              <a:off x="4752" y="1392"/>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95" name="Oval 2095"/>
            <p:cNvSpPr>
              <a:spLocks noChangeArrowheads="1"/>
            </p:cNvSpPr>
            <p:nvPr/>
          </p:nvSpPr>
          <p:spPr bwMode="auto">
            <a:xfrm>
              <a:off x="4752" y="1584"/>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96" name="Oval 2096"/>
            <p:cNvSpPr>
              <a:spLocks noChangeArrowheads="1"/>
            </p:cNvSpPr>
            <p:nvPr/>
          </p:nvSpPr>
          <p:spPr bwMode="auto">
            <a:xfrm>
              <a:off x="4752" y="1776"/>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27697" name="Line 2097"/>
            <p:cNvSpPr>
              <a:spLocks noChangeShapeType="1"/>
            </p:cNvSpPr>
            <p:nvPr/>
          </p:nvSpPr>
          <p:spPr bwMode="auto">
            <a:xfrm flipV="1">
              <a:off x="4800" y="1248"/>
              <a:ext cx="240" cy="336"/>
            </a:xfrm>
            <a:prstGeom prst="line">
              <a:avLst/>
            </a:prstGeom>
            <a:noFill/>
            <a:ln w="50800" cmpd="dbl">
              <a:solidFill>
                <a:srgbClr val="0000FF"/>
              </a:solidFill>
              <a:round/>
              <a:headEnd/>
              <a:tailEnd/>
            </a:ln>
            <a:effectLst/>
          </p:spPr>
          <p:txBody>
            <a:bodyPr wrap="none" anchor="ctr"/>
            <a:lstStyle/>
            <a:p>
              <a:endParaRPr lang="zh-CN" altLang="en-US"/>
            </a:p>
          </p:txBody>
        </p:sp>
        <p:sp>
          <p:nvSpPr>
            <p:cNvPr id="27698" name="Line 2098"/>
            <p:cNvSpPr>
              <a:spLocks noChangeShapeType="1"/>
            </p:cNvSpPr>
            <p:nvPr/>
          </p:nvSpPr>
          <p:spPr bwMode="auto">
            <a:xfrm>
              <a:off x="4656" y="1296"/>
              <a:ext cx="336" cy="0"/>
            </a:xfrm>
            <a:prstGeom prst="line">
              <a:avLst/>
            </a:prstGeom>
            <a:noFill/>
            <a:ln w="76200" cmpd="tri">
              <a:solidFill>
                <a:srgbClr val="0000FF"/>
              </a:solidFill>
              <a:round/>
              <a:headEnd/>
              <a:tailEnd/>
            </a:ln>
            <a:effectLst/>
          </p:spPr>
          <p:txBody>
            <a:bodyPr wrap="none" anchor="ctr"/>
            <a:lstStyle/>
            <a:p>
              <a:endParaRPr lang="zh-CN" altLang="en-US"/>
            </a:p>
          </p:txBody>
        </p:sp>
        <p:sp>
          <p:nvSpPr>
            <p:cNvPr id="27699" name="Line 2099"/>
            <p:cNvSpPr>
              <a:spLocks noChangeShapeType="1"/>
            </p:cNvSpPr>
            <p:nvPr/>
          </p:nvSpPr>
          <p:spPr bwMode="auto">
            <a:xfrm>
              <a:off x="4944" y="816"/>
              <a:ext cx="0" cy="240"/>
            </a:xfrm>
            <a:prstGeom prst="line">
              <a:avLst/>
            </a:prstGeom>
            <a:noFill/>
            <a:ln w="76200">
              <a:solidFill>
                <a:srgbClr val="FF0000"/>
              </a:solidFill>
              <a:round/>
              <a:headEnd/>
              <a:tailEnd type="none" w="sm" len="lg"/>
            </a:ln>
            <a:effectLst/>
          </p:spPr>
          <p:txBody>
            <a:bodyPr wrap="none"/>
            <a:lstStyle/>
            <a:p>
              <a:endParaRPr lang="zh-CN" altLang="en-US"/>
            </a:p>
          </p:txBody>
        </p:sp>
      </p:grpSp>
      <p:sp>
        <p:nvSpPr>
          <p:cNvPr id="27700" name="Text Box 2100"/>
          <p:cNvSpPr txBox="1">
            <a:spLocks noChangeArrowheads="1"/>
          </p:cNvSpPr>
          <p:nvPr/>
        </p:nvSpPr>
        <p:spPr bwMode="auto">
          <a:xfrm>
            <a:off x="1143000" y="1524000"/>
            <a:ext cx="50292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latin typeface="Times New Roman" pitchFamily="18" charset="0"/>
              </a:rPr>
              <a:t>    </a:t>
            </a:r>
            <a:r>
              <a:rPr lang="zh-CN" altLang="en-US" sz="3200" b="1">
                <a:solidFill>
                  <a:srgbClr val="CC0000"/>
                </a:solidFill>
                <a:latin typeface="Times New Roman" pitchFamily="18" charset="0"/>
              </a:rPr>
              <a:t>1</a:t>
            </a:r>
            <a:r>
              <a:rPr lang="zh-CN" altLang="en-US" sz="3200" b="1">
                <a:solidFill>
                  <a:srgbClr val="FF0000"/>
                </a:solidFill>
                <a:latin typeface="Times New Roman" pitchFamily="18" charset="0"/>
              </a:rPr>
              <a:t>     </a:t>
            </a:r>
            <a:r>
              <a:rPr lang="zh-CN" altLang="en-US" sz="3200" b="1"/>
              <a:t>实验装置及现象</a:t>
            </a:r>
          </a:p>
        </p:txBody>
      </p:sp>
      <p:sp>
        <p:nvSpPr>
          <p:cNvPr id="27702" name="Text Box 2102"/>
          <p:cNvSpPr txBox="1">
            <a:spLocks noChangeArrowheads="1"/>
          </p:cNvSpPr>
          <p:nvPr/>
        </p:nvSpPr>
        <p:spPr bwMode="auto">
          <a:xfrm>
            <a:off x="1250950" y="2057400"/>
            <a:ext cx="32766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FF0000"/>
                </a:solidFill>
                <a:latin typeface="Times New Roman" pitchFamily="18" charset="0"/>
              </a:rPr>
              <a:t>   </a:t>
            </a:r>
            <a:r>
              <a:rPr lang="zh-CN" altLang="en-US" sz="3200" b="1">
                <a:solidFill>
                  <a:srgbClr val="CC0000"/>
                </a:solidFill>
                <a:latin typeface="Times New Roman" pitchFamily="18" charset="0"/>
              </a:rPr>
              <a:t>2</a:t>
            </a:r>
            <a:r>
              <a:rPr lang="zh-CN" altLang="en-US" sz="3200" b="1">
                <a:solidFill>
                  <a:srgbClr val="FF0000"/>
                </a:solidFill>
                <a:latin typeface="Times New Roman" pitchFamily="18" charset="0"/>
              </a:rPr>
              <a:t>     </a:t>
            </a:r>
            <a:r>
              <a:rPr lang="zh-CN" altLang="en-US" sz="3200" b="1"/>
              <a:t>实验规律</a:t>
            </a:r>
            <a:endParaRPr lang="en-US" altLang="zh-CN" sz="3200" b="1"/>
          </a:p>
        </p:txBody>
      </p:sp>
      <p:sp>
        <p:nvSpPr>
          <p:cNvPr id="27703" name="Rectangle 2103"/>
          <p:cNvSpPr>
            <a:spLocks noChangeArrowheads="1"/>
          </p:cNvSpPr>
          <p:nvPr/>
        </p:nvSpPr>
        <p:spPr bwMode="auto">
          <a:xfrm>
            <a:off x="533400" y="2514600"/>
            <a:ext cx="4724400" cy="1358900"/>
          </a:xfrm>
          <a:prstGeom prst="rect">
            <a:avLst/>
          </a:prstGeom>
          <a:noFill/>
          <a:ln w="9525">
            <a:noFill/>
            <a:miter lim="800000"/>
            <a:headEnd/>
            <a:tailEnd/>
          </a:ln>
        </p:spPr>
        <p:txBody>
          <a:bodyPr>
            <a:spAutoFit/>
          </a:bodyPr>
          <a:lstStyle/>
          <a:p>
            <a:pPr eaLnBrk="0" hangingPunct="0">
              <a:lnSpc>
                <a:spcPct val="130000"/>
              </a:lnSpc>
            </a:pPr>
            <a:r>
              <a:rPr kumimoji="1" lang="zh-CN" altLang="en-US" sz="3200" b="1">
                <a:solidFill>
                  <a:srgbClr val="CC0000"/>
                </a:solidFill>
                <a:latin typeface="Times New Roman" pitchFamily="18" charset="0"/>
              </a:rPr>
              <a:t>        （1）</a:t>
            </a:r>
            <a:r>
              <a:rPr kumimoji="1" lang="zh-CN" altLang="en-US" sz="3200" b="1">
                <a:solidFill>
                  <a:schemeClr val="tx2"/>
                </a:solidFill>
                <a:latin typeface="Times New Roman" pitchFamily="18" charset="0"/>
              </a:rPr>
              <a:t>光电流强度与入射光强成正比.</a:t>
            </a:r>
          </a:p>
        </p:txBody>
      </p:sp>
      <p:grpSp>
        <p:nvGrpSpPr>
          <p:cNvPr id="4" name="Group 2104"/>
          <p:cNvGrpSpPr>
            <a:grpSpLocks/>
          </p:cNvGrpSpPr>
          <p:nvPr/>
        </p:nvGrpSpPr>
        <p:grpSpPr bwMode="auto">
          <a:xfrm>
            <a:off x="1752600" y="3810000"/>
            <a:ext cx="2590800" cy="2057400"/>
            <a:chOff x="565" y="2160"/>
            <a:chExt cx="1883" cy="1605"/>
          </a:xfrm>
        </p:grpSpPr>
        <p:cxnSp>
          <p:nvCxnSpPr>
            <p:cNvPr id="27705" name="AutoShape 2105"/>
            <p:cNvCxnSpPr>
              <a:cxnSpLocks noChangeShapeType="1"/>
              <a:stCxn id="27706" idx="0"/>
            </p:cNvCxnSpPr>
            <p:nvPr/>
          </p:nvCxnSpPr>
          <p:spPr bwMode="auto">
            <a:xfrm rot="16200000" flipH="1" flipV="1">
              <a:off x="934" y="2009"/>
              <a:ext cx="422" cy="724"/>
            </a:xfrm>
            <a:prstGeom prst="curvedConnector4">
              <a:avLst>
                <a:gd name="adj1" fmla="val -34125"/>
                <a:gd name="adj2" fmla="val -165745"/>
              </a:avLst>
            </a:prstGeom>
            <a:noFill/>
            <a:ln w="9525">
              <a:noFill/>
              <a:round/>
              <a:headEnd/>
              <a:tailEnd/>
            </a:ln>
            <a:effectLst/>
          </p:spPr>
        </p:cxnSp>
        <p:sp>
          <p:nvSpPr>
            <p:cNvPr id="27706" name="Rectangle 2106"/>
            <p:cNvSpPr>
              <a:spLocks noChangeArrowheads="1"/>
            </p:cNvSpPr>
            <p:nvPr/>
          </p:nvSpPr>
          <p:spPr bwMode="auto">
            <a:xfrm>
              <a:off x="565" y="2160"/>
              <a:ext cx="1883" cy="1605"/>
            </a:xfrm>
            <a:prstGeom prst="rect">
              <a:avLst/>
            </a:prstGeom>
            <a:solidFill>
              <a:schemeClr val="bg1"/>
            </a:solidFill>
            <a:ln w="9525">
              <a:solidFill>
                <a:srgbClr val="006666"/>
              </a:solidFill>
              <a:miter lim="800000"/>
              <a:headEnd/>
              <a:tailEnd type="none" w="sm" len="lg"/>
            </a:ln>
            <a:effectLst/>
          </p:spPr>
          <p:txBody>
            <a:bodyPr wrap="none" anchor="ctr"/>
            <a:lstStyle/>
            <a:p>
              <a:endParaRPr lang="zh-CN" altLang="en-US"/>
            </a:p>
          </p:txBody>
        </p:sp>
        <p:sp>
          <p:nvSpPr>
            <p:cNvPr id="27707" name="Line 2107"/>
            <p:cNvSpPr>
              <a:spLocks noChangeShapeType="1"/>
            </p:cNvSpPr>
            <p:nvPr/>
          </p:nvSpPr>
          <p:spPr bwMode="auto">
            <a:xfrm flipV="1">
              <a:off x="736" y="3490"/>
              <a:ext cx="1626" cy="0"/>
            </a:xfrm>
            <a:prstGeom prst="line">
              <a:avLst/>
            </a:prstGeom>
            <a:noFill/>
            <a:ln w="12700">
              <a:solidFill>
                <a:schemeClr val="tx1"/>
              </a:solidFill>
              <a:round/>
              <a:headEnd/>
              <a:tailEnd type="triangle" w="sm" len="lg"/>
            </a:ln>
            <a:effectLst/>
          </p:spPr>
          <p:txBody>
            <a:bodyPr wrap="none" anchor="ctr"/>
            <a:lstStyle/>
            <a:p>
              <a:endParaRPr lang="zh-CN" altLang="en-US"/>
            </a:p>
          </p:txBody>
        </p:sp>
        <p:graphicFrame>
          <p:nvGraphicFramePr>
            <p:cNvPr id="27708" name="Object 2108"/>
            <p:cNvGraphicFramePr>
              <a:graphicFrameLocks noChangeAspect="1"/>
            </p:cNvGraphicFramePr>
            <p:nvPr/>
          </p:nvGraphicFramePr>
          <p:xfrm>
            <a:off x="1735" y="2582"/>
            <a:ext cx="163" cy="272"/>
          </p:xfrm>
          <a:graphic>
            <a:graphicData uri="http://schemas.openxmlformats.org/presentationml/2006/ole">
              <p:oleObj spid="_x0000_s51220" name="公式" r:id="rId3" imgW="203024" imgH="317225" progId="Equation.3">
                <p:embed/>
              </p:oleObj>
            </a:graphicData>
          </a:graphic>
        </p:graphicFrame>
        <p:graphicFrame>
          <p:nvGraphicFramePr>
            <p:cNvPr id="27709" name="Object 2109"/>
            <p:cNvGraphicFramePr>
              <a:graphicFrameLocks noChangeAspect="1"/>
            </p:cNvGraphicFramePr>
            <p:nvPr/>
          </p:nvGraphicFramePr>
          <p:xfrm>
            <a:off x="1761" y="2329"/>
            <a:ext cx="173" cy="270"/>
          </p:xfrm>
          <a:graphic>
            <a:graphicData uri="http://schemas.openxmlformats.org/presentationml/2006/ole">
              <p:oleObj spid="_x0000_s51221" name="公式" r:id="rId4" imgW="215619" imgH="317087" progId="Equation.3">
                <p:embed/>
              </p:oleObj>
            </a:graphicData>
          </a:graphic>
        </p:graphicFrame>
        <p:graphicFrame>
          <p:nvGraphicFramePr>
            <p:cNvPr id="27710" name="Object 2110"/>
            <p:cNvGraphicFramePr>
              <a:graphicFrameLocks noChangeAspect="1"/>
            </p:cNvGraphicFramePr>
            <p:nvPr/>
          </p:nvGraphicFramePr>
          <p:xfrm>
            <a:off x="1200" y="2160"/>
            <a:ext cx="133" cy="267"/>
          </p:xfrm>
          <a:graphic>
            <a:graphicData uri="http://schemas.openxmlformats.org/presentationml/2006/ole">
              <p:oleObj spid="_x0000_s51222" name="Equation" r:id="rId5" imgW="88707" imgH="164742" progId="Equation.3">
                <p:embed/>
              </p:oleObj>
            </a:graphicData>
          </a:graphic>
        </p:graphicFrame>
        <p:graphicFrame>
          <p:nvGraphicFramePr>
            <p:cNvPr id="27711" name="Object 2111"/>
            <p:cNvGraphicFramePr>
              <a:graphicFrameLocks noChangeAspect="1"/>
            </p:cNvGraphicFramePr>
            <p:nvPr/>
          </p:nvGraphicFramePr>
          <p:xfrm>
            <a:off x="816" y="2640"/>
            <a:ext cx="277" cy="336"/>
          </p:xfrm>
          <a:graphic>
            <a:graphicData uri="http://schemas.openxmlformats.org/presentationml/2006/ole">
              <p:oleObj spid="_x0000_s51223" name="Equation" r:id="rId6" imgW="190335" imgH="215713" progId="Equation.3">
                <p:embed/>
              </p:oleObj>
            </a:graphicData>
          </a:graphic>
        </p:graphicFrame>
        <p:graphicFrame>
          <p:nvGraphicFramePr>
            <p:cNvPr id="27712" name="Object 2112"/>
            <p:cNvGraphicFramePr>
              <a:graphicFrameLocks noChangeAspect="1"/>
            </p:cNvGraphicFramePr>
            <p:nvPr/>
          </p:nvGraphicFramePr>
          <p:xfrm>
            <a:off x="786" y="2352"/>
            <a:ext cx="316" cy="336"/>
          </p:xfrm>
          <a:graphic>
            <a:graphicData uri="http://schemas.openxmlformats.org/presentationml/2006/ole">
              <p:oleObj spid="_x0000_s51224" name="Equation" r:id="rId7" imgW="203024" imgH="203024" progId="Equation.3">
                <p:embed/>
              </p:oleObj>
            </a:graphicData>
          </a:graphic>
        </p:graphicFrame>
        <p:graphicFrame>
          <p:nvGraphicFramePr>
            <p:cNvPr id="27713" name="Object 2113"/>
            <p:cNvGraphicFramePr>
              <a:graphicFrameLocks noChangeAspect="1"/>
            </p:cNvGraphicFramePr>
            <p:nvPr/>
          </p:nvGraphicFramePr>
          <p:xfrm>
            <a:off x="1048" y="3493"/>
            <a:ext cx="216" cy="255"/>
          </p:xfrm>
          <a:graphic>
            <a:graphicData uri="http://schemas.openxmlformats.org/presentationml/2006/ole">
              <p:oleObj spid="_x0000_s51225" name="Equation" r:id="rId8" imgW="114102" imgH="126780" progId="Equation.3">
                <p:embed/>
              </p:oleObj>
            </a:graphicData>
          </a:graphic>
        </p:graphicFrame>
        <p:graphicFrame>
          <p:nvGraphicFramePr>
            <p:cNvPr id="27714" name="Object 2114"/>
            <p:cNvGraphicFramePr>
              <a:graphicFrameLocks noChangeAspect="1"/>
            </p:cNvGraphicFramePr>
            <p:nvPr/>
          </p:nvGraphicFramePr>
          <p:xfrm>
            <a:off x="608" y="3504"/>
            <a:ext cx="256" cy="235"/>
          </p:xfrm>
          <a:graphic>
            <a:graphicData uri="http://schemas.openxmlformats.org/presentationml/2006/ole">
              <p:oleObj spid="_x0000_s51226" name="公式" r:id="rId9" imgW="469696" imgH="330057" progId="Equation.3">
                <p:embed/>
              </p:oleObj>
            </a:graphicData>
          </a:graphic>
        </p:graphicFrame>
        <p:graphicFrame>
          <p:nvGraphicFramePr>
            <p:cNvPr id="27715" name="Object 2115"/>
            <p:cNvGraphicFramePr>
              <a:graphicFrameLocks noChangeAspect="1"/>
            </p:cNvGraphicFramePr>
            <p:nvPr/>
          </p:nvGraphicFramePr>
          <p:xfrm>
            <a:off x="2164" y="3528"/>
            <a:ext cx="158" cy="168"/>
          </p:xfrm>
          <a:graphic>
            <a:graphicData uri="http://schemas.openxmlformats.org/presentationml/2006/ole">
              <p:oleObj spid="_x0000_s51227" name="公式" r:id="rId10" imgW="241195" imgH="241195" progId="Equation.3">
                <p:embed/>
              </p:oleObj>
            </a:graphicData>
          </a:graphic>
        </p:graphicFrame>
        <p:sp>
          <p:nvSpPr>
            <p:cNvPr id="27716" name="Freeform 2116"/>
            <p:cNvSpPr>
              <a:spLocks/>
            </p:cNvSpPr>
            <p:nvPr/>
          </p:nvSpPr>
          <p:spPr bwMode="auto">
            <a:xfrm>
              <a:off x="832" y="2843"/>
              <a:ext cx="1327" cy="641"/>
            </a:xfrm>
            <a:custGeom>
              <a:avLst/>
              <a:gdLst/>
              <a:ahLst/>
              <a:cxnLst>
                <a:cxn ang="0">
                  <a:pos x="0" y="729"/>
                </a:cxn>
                <a:cxn ang="0">
                  <a:pos x="193" y="688"/>
                </a:cxn>
                <a:cxn ang="0">
                  <a:pos x="361" y="592"/>
                </a:cxn>
                <a:cxn ang="0">
                  <a:pos x="523" y="406"/>
                </a:cxn>
                <a:cxn ang="0">
                  <a:pos x="704" y="136"/>
                </a:cxn>
                <a:cxn ang="0">
                  <a:pos x="813" y="27"/>
                </a:cxn>
                <a:cxn ang="0">
                  <a:pos x="1045" y="4"/>
                </a:cxn>
                <a:cxn ang="0">
                  <a:pos x="1489" y="4"/>
                </a:cxn>
              </a:cxnLst>
              <a:rect l="0" t="0" r="r" b="b"/>
              <a:pathLst>
                <a:path w="1489" h="729">
                  <a:moveTo>
                    <a:pt x="0" y="729"/>
                  </a:moveTo>
                  <a:cubicBezTo>
                    <a:pt x="32" y="722"/>
                    <a:pt x="133" y="711"/>
                    <a:pt x="193" y="688"/>
                  </a:cubicBezTo>
                  <a:cubicBezTo>
                    <a:pt x="253" y="665"/>
                    <a:pt x="306" y="639"/>
                    <a:pt x="361" y="592"/>
                  </a:cubicBezTo>
                  <a:cubicBezTo>
                    <a:pt x="416" y="545"/>
                    <a:pt x="466" y="482"/>
                    <a:pt x="523" y="406"/>
                  </a:cubicBezTo>
                  <a:cubicBezTo>
                    <a:pt x="580" y="330"/>
                    <a:pt x="656" y="199"/>
                    <a:pt x="704" y="136"/>
                  </a:cubicBezTo>
                  <a:cubicBezTo>
                    <a:pt x="752" y="73"/>
                    <a:pt x="756" y="49"/>
                    <a:pt x="813" y="27"/>
                  </a:cubicBezTo>
                  <a:cubicBezTo>
                    <a:pt x="870" y="5"/>
                    <a:pt x="932" y="8"/>
                    <a:pt x="1045" y="4"/>
                  </a:cubicBezTo>
                  <a:cubicBezTo>
                    <a:pt x="1158" y="0"/>
                    <a:pt x="1397" y="4"/>
                    <a:pt x="1489" y="4"/>
                  </a:cubicBezTo>
                </a:path>
              </a:pathLst>
            </a:custGeom>
            <a:noFill/>
            <a:ln w="28575" cap="flat" cmpd="sng">
              <a:solidFill>
                <a:srgbClr val="FF3300"/>
              </a:solidFill>
              <a:prstDash val="solid"/>
              <a:round/>
              <a:headEnd/>
              <a:tailEnd/>
            </a:ln>
            <a:effectLst/>
          </p:spPr>
          <p:txBody>
            <a:bodyPr wrap="none" anchor="ctr"/>
            <a:lstStyle/>
            <a:p>
              <a:endParaRPr lang="zh-CN" altLang="en-US"/>
            </a:p>
          </p:txBody>
        </p:sp>
        <p:sp>
          <p:nvSpPr>
            <p:cNvPr id="27717" name="Freeform 2117"/>
            <p:cNvSpPr>
              <a:spLocks/>
            </p:cNvSpPr>
            <p:nvPr/>
          </p:nvSpPr>
          <p:spPr bwMode="auto">
            <a:xfrm>
              <a:off x="832" y="2582"/>
              <a:ext cx="1338" cy="906"/>
            </a:xfrm>
            <a:custGeom>
              <a:avLst/>
              <a:gdLst/>
              <a:ahLst/>
              <a:cxnLst>
                <a:cxn ang="0">
                  <a:pos x="0" y="1030"/>
                </a:cxn>
                <a:cxn ang="0">
                  <a:pos x="271" y="874"/>
                </a:cxn>
                <a:cxn ang="0">
                  <a:pos x="445" y="586"/>
                </a:cxn>
                <a:cxn ang="0">
                  <a:pos x="555" y="271"/>
                </a:cxn>
                <a:cxn ang="0">
                  <a:pos x="684" y="72"/>
                </a:cxn>
                <a:cxn ang="0">
                  <a:pos x="937" y="10"/>
                </a:cxn>
                <a:cxn ang="0">
                  <a:pos x="1501" y="10"/>
                </a:cxn>
              </a:cxnLst>
              <a:rect l="0" t="0" r="r" b="b"/>
              <a:pathLst>
                <a:path w="1501" h="1030">
                  <a:moveTo>
                    <a:pt x="0" y="1030"/>
                  </a:moveTo>
                  <a:cubicBezTo>
                    <a:pt x="45" y="1004"/>
                    <a:pt x="197" y="948"/>
                    <a:pt x="271" y="874"/>
                  </a:cubicBezTo>
                  <a:cubicBezTo>
                    <a:pt x="345" y="800"/>
                    <a:pt x="398" y="686"/>
                    <a:pt x="445" y="586"/>
                  </a:cubicBezTo>
                  <a:cubicBezTo>
                    <a:pt x="492" y="486"/>
                    <a:pt x="515" y="357"/>
                    <a:pt x="555" y="271"/>
                  </a:cubicBezTo>
                  <a:cubicBezTo>
                    <a:pt x="595" y="185"/>
                    <a:pt x="620" y="115"/>
                    <a:pt x="684" y="72"/>
                  </a:cubicBezTo>
                  <a:cubicBezTo>
                    <a:pt x="748" y="29"/>
                    <a:pt x="801" y="20"/>
                    <a:pt x="937" y="10"/>
                  </a:cubicBezTo>
                  <a:cubicBezTo>
                    <a:pt x="1073" y="0"/>
                    <a:pt x="1384" y="10"/>
                    <a:pt x="1501" y="10"/>
                  </a:cubicBezTo>
                </a:path>
              </a:pathLst>
            </a:custGeom>
            <a:noFill/>
            <a:ln w="28575" cap="flat" cmpd="sng">
              <a:solidFill>
                <a:srgbClr val="0000FF"/>
              </a:solidFill>
              <a:prstDash val="solid"/>
              <a:round/>
              <a:headEnd/>
              <a:tailEnd/>
            </a:ln>
            <a:effectLst/>
          </p:spPr>
          <p:txBody>
            <a:bodyPr wrap="none" anchor="ctr"/>
            <a:lstStyle/>
            <a:p>
              <a:endParaRPr lang="zh-CN" altLang="en-US"/>
            </a:p>
          </p:txBody>
        </p:sp>
        <p:graphicFrame>
          <p:nvGraphicFramePr>
            <p:cNvPr id="27718" name="Object 2118"/>
            <p:cNvGraphicFramePr>
              <a:graphicFrameLocks noChangeAspect="1"/>
            </p:cNvGraphicFramePr>
            <p:nvPr/>
          </p:nvGraphicFramePr>
          <p:xfrm>
            <a:off x="1549" y="3084"/>
            <a:ext cx="563" cy="265"/>
          </p:xfrm>
          <a:graphic>
            <a:graphicData uri="http://schemas.openxmlformats.org/presentationml/2006/ole">
              <p:oleObj spid="_x0000_s51228" name="公式" r:id="rId11" imgW="660113" imgH="317362" progId="Equation.3">
                <p:embed/>
              </p:oleObj>
            </a:graphicData>
          </a:graphic>
        </p:graphicFrame>
        <p:sp>
          <p:nvSpPr>
            <p:cNvPr id="27719" name="Line 2119"/>
            <p:cNvSpPr>
              <a:spLocks noChangeShapeType="1"/>
            </p:cNvSpPr>
            <p:nvPr/>
          </p:nvSpPr>
          <p:spPr bwMode="auto">
            <a:xfrm flipV="1">
              <a:off x="1142" y="2310"/>
              <a:ext cx="0" cy="118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27720" name="Line 2120"/>
            <p:cNvSpPr>
              <a:spLocks noChangeShapeType="1"/>
            </p:cNvSpPr>
            <p:nvPr/>
          </p:nvSpPr>
          <p:spPr bwMode="auto">
            <a:xfrm>
              <a:off x="1142" y="2852"/>
              <a:ext cx="1024" cy="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27721" name="Line 2121"/>
            <p:cNvSpPr>
              <a:spLocks noChangeShapeType="1"/>
            </p:cNvSpPr>
            <p:nvPr/>
          </p:nvSpPr>
          <p:spPr bwMode="auto">
            <a:xfrm>
              <a:off x="1142" y="2597"/>
              <a:ext cx="1024" cy="0"/>
            </a:xfrm>
            <a:prstGeom prst="line">
              <a:avLst/>
            </a:prstGeom>
            <a:noFill/>
            <a:ln w="19050">
              <a:solidFill>
                <a:schemeClr val="tx1"/>
              </a:solidFill>
              <a:prstDash val="dash"/>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02"/>
                                        </p:tgtEl>
                                        <p:attrNameLst>
                                          <p:attrName>style.visibility</p:attrName>
                                        </p:attrNameLst>
                                      </p:cBhvr>
                                      <p:to>
                                        <p:strVal val="visible"/>
                                      </p:to>
                                    </p:set>
                                    <p:animEffect transition="in" filter="blinds(horizontal)">
                                      <p:cBhvr>
                                        <p:cTn id="7" dur="500"/>
                                        <p:tgtEl>
                                          <p:spTgt spid="277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03"/>
                                        </p:tgtEl>
                                        <p:attrNameLst>
                                          <p:attrName>style.visibility</p:attrName>
                                        </p:attrNameLst>
                                      </p:cBhvr>
                                      <p:to>
                                        <p:strVal val="visible"/>
                                      </p:to>
                                    </p:set>
                                    <p:animEffect transition="in" filter="blinds(horizontal)">
                                      <p:cBhvr>
                                        <p:cTn id="12" dur="500"/>
                                        <p:tgtEl>
                                          <p:spTgt spid="2770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2" grpId="0" autoUpdateAnimBg="0"/>
      <p:bldP spid="2770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5F8D1DDC-291B-4569-B918-0B9C522880BD}" type="slidenum">
              <a:rPr lang="zh-CN" altLang="en-US"/>
              <a:pPr/>
              <a:t>27</a:t>
            </a:fld>
            <a:endParaRPr lang="en-US" altLang="zh-CN"/>
          </a:p>
        </p:txBody>
      </p:sp>
      <p:grpSp>
        <p:nvGrpSpPr>
          <p:cNvPr id="2" name="Group 28"/>
          <p:cNvGrpSpPr>
            <a:grpSpLocks/>
          </p:cNvGrpSpPr>
          <p:nvPr/>
        </p:nvGrpSpPr>
        <p:grpSpPr bwMode="auto">
          <a:xfrm>
            <a:off x="1308100" y="1262063"/>
            <a:ext cx="4787900" cy="719137"/>
            <a:chOff x="720" y="1131"/>
            <a:chExt cx="3016" cy="453"/>
          </a:xfrm>
        </p:grpSpPr>
        <p:sp>
          <p:nvSpPr>
            <p:cNvPr id="1029" name="Text Box 5"/>
            <p:cNvSpPr txBox="1">
              <a:spLocks noChangeArrowheads="1"/>
            </p:cNvSpPr>
            <p:nvPr/>
          </p:nvSpPr>
          <p:spPr bwMode="auto">
            <a:xfrm>
              <a:off x="720" y="1173"/>
              <a:ext cx="2880"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（2）</a:t>
              </a:r>
              <a:r>
                <a:rPr lang="zh-CN" altLang="en-US" sz="3200" b="1">
                  <a:latin typeface="宋体" charset="-122"/>
                </a:rPr>
                <a:t>截止频率（红限）</a:t>
              </a:r>
            </a:p>
          </p:txBody>
        </p:sp>
        <p:graphicFrame>
          <p:nvGraphicFramePr>
            <p:cNvPr id="1030" name="Object 6"/>
            <p:cNvGraphicFramePr>
              <a:graphicFrameLocks noChangeAspect="1"/>
            </p:cNvGraphicFramePr>
            <p:nvPr/>
          </p:nvGraphicFramePr>
          <p:xfrm>
            <a:off x="3408" y="1131"/>
            <a:ext cx="328" cy="453"/>
          </p:xfrm>
          <a:graphic>
            <a:graphicData uri="http://schemas.openxmlformats.org/presentationml/2006/ole">
              <p:oleObj spid="_x0000_s52228" name="公式" r:id="rId3" imgW="241195" imgH="330057" progId="Equation.3">
                <p:embed/>
              </p:oleObj>
            </a:graphicData>
          </a:graphic>
        </p:graphicFrame>
      </p:grpSp>
      <p:sp>
        <p:nvSpPr>
          <p:cNvPr id="1034" name="Rectangle 10"/>
          <p:cNvSpPr>
            <a:spLocks noChangeArrowheads="1"/>
          </p:cNvSpPr>
          <p:nvPr/>
        </p:nvSpPr>
        <p:spPr bwMode="auto">
          <a:xfrm>
            <a:off x="1600200" y="4724400"/>
            <a:ext cx="65532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latin typeface="宋体" charset="-122"/>
              </a:rPr>
              <a:t>截止频率与</a:t>
            </a:r>
            <a:r>
              <a:rPr lang="zh-CN" altLang="en-US" sz="3200" b="1">
                <a:solidFill>
                  <a:srgbClr val="CC0000"/>
                </a:solidFill>
                <a:latin typeface="宋体" charset="-122"/>
              </a:rPr>
              <a:t>材料有关</a:t>
            </a:r>
            <a:r>
              <a:rPr lang="zh-CN" altLang="en-US" sz="3200" b="1">
                <a:latin typeface="宋体" charset="-122"/>
              </a:rPr>
              <a:t>与</a:t>
            </a:r>
            <a:r>
              <a:rPr lang="zh-CN" altLang="en-US" sz="3200" b="1">
                <a:solidFill>
                  <a:srgbClr val="CC0000"/>
                </a:solidFill>
                <a:latin typeface="宋体" charset="-122"/>
              </a:rPr>
              <a:t>光强无关</a:t>
            </a:r>
            <a:r>
              <a:rPr lang="zh-CN" altLang="en-US" sz="3200" b="1">
                <a:solidFill>
                  <a:srgbClr val="CC0000"/>
                </a:solidFill>
                <a:latin typeface="Times New Roman" pitchFamily="18" charset="0"/>
              </a:rPr>
              <a:t>.</a:t>
            </a:r>
          </a:p>
        </p:txBody>
      </p:sp>
      <p:sp>
        <p:nvSpPr>
          <p:cNvPr id="1053" name="Rectangle 29"/>
          <p:cNvSpPr>
            <a:spLocks noChangeArrowheads="1"/>
          </p:cNvSpPr>
          <p:nvPr/>
        </p:nvSpPr>
        <p:spPr bwMode="auto">
          <a:xfrm>
            <a:off x="762000" y="2057400"/>
            <a:ext cx="7772400" cy="2428875"/>
          </a:xfrm>
          <a:prstGeom prst="rect">
            <a:avLst/>
          </a:prstGeom>
          <a:noFill/>
          <a:ln w="9525">
            <a:noFill/>
            <a:miter lim="800000"/>
            <a:headEnd/>
            <a:tailEnd/>
          </a:ln>
          <a:effectLst/>
        </p:spPr>
        <p:txBody>
          <a:bodyPr>
            <a:spAutoFit/>
          </a:bodyPr>
          <a:lstStyle/>
          <a:p>
            <a:pPr eaLnBrk="0" hangingPunct="0">
              <a:lnSpc>
                <a:spcPct val="120000"/>
              </a:lnSpc>
            </a:pPr>
            <a:r>
              <a:rPr kumimoji="1" lang="zh-CN" altLang="en-US" sz="3200" b="1">
                <a:solidFill>
                  <a:schemeClr val="tx2"/>
                </a:solidFill>
                <a:latin typeface="Times New Roman" pitchFamily="18" charset="0"/>
              </a:rPr>
              <a:t>        对某种金属来说，只有入射光的频率大于某一频率</a:t>
            </a:r>
            <a:r>
              <a:rPr kumimoji="1" lang="zh-CN" altLang="en-US" sz="3200" b="1" i="1">
                <a:solidFill>
                  <a:schemeClr val="tx2"/>
                </a:solidFill>
                <a:latin typeface="Times New Roman" pitchFamily="18" charset="0"/>
                <a:sym typeface="Symbol" pitchFamily="18" charset="2"/>
              </a:rPr>
              <a:t></a:t>
            </a:r>
            <a:r>
              <a:rPr kumimoji="1" lang="zh-CN" altLang="en-US" sz="3200" b="1" baseline="-25000">
                <a:solidFill>
                  <a:schemeClr val="tx2"/>
                </a:solidFill>
                <a:latin typeface="Times New Roman" pitchFamily="18" charset="0"/>
              </a:rPr>
              <a:t>0</a:t>
            </a:r>
            <a:r>
              <a:rPr kumimoji="1" lang="zh-CN" altLang="en-US" sz="3200" b="1">
                <a:solidFill>
                  <a:schemeClr val="tx2"/>
                </a:solidFill>
                <a:latin typeface="Times New Roman" pitchFamily="18" charset="0"/>
              </a:rPr>
              <a:t>时，电子才会从金属表面逸出. </a:t>
            </a:r>
          </a:p>
          <a:p>
            <a:pPr eaLnBrk="0" hangingPunct="0">
              <a:lnSpc>
                <a:spcPct val="120000"/>
              </a:lnSpc>
            </a:pPr>
            <a:r>
              <a:rPr kumimoji="1" lang="zh-CN" altLang="en-US" sz="3200" b="1">
                <a:solidFill>
                  <a:schemeClr val="tx2"/>
                </a:solidFill>
                <a:latin typeface="Times New Roman" pitchFamily="18" charset="0"/>
              </a:rPr>
              <a:t>        </a:t>
            </a:r>
            <a:r>
              <a:rPr kumimoji="1" lang="zh-CN" altLang="en-US" sz="3200" b="1" i="1">
                <a:solidFill>
                  <a:schemeClr val="tx2"/>
                </a:solidFill>
                <a:latin typeface="Times New Roman" pitchFamily="18" charset="0"/>
                <a:sym typeface="Symbol" pitchFamily="18" charset="2"/>
              </a:rPr>
              <a:t></a:t>
            </a:r>
            <a:r>
              <a:rPr kumimoji="1" lang="zh-CN" altLang="en-US" sz="3200" b="1" baseline="-25000">
                <a:solidFill>
                  <a:schemeClr val="tx2"/>
                </a:solidFill>
                <a:latin typeface="Times New Roman" pitchFamily="18" charset="0"/>
              </a:rPr>
              <a:t>0</a:t>
            </a:r>
            <a:r>
              <a:rPr kumimoji="1" lang="zh-CN" altLang="en-US" sz="3200" b="1">
                <a:solidFill>
                  <a:schemeClr val="tx2"/>
                </a:solidFill>
                <a:latin typeface="Times New Roman" pitchFamily="18" charset="0"/>
              </a:rPr>
              <a:t>称为</a:t>
            </a:r>
            <a:r>
              <a:rPr kumimoji="1" lang="zh-CN" altLang="en-US" sz="3200" b="1">
                <a:solidFill>
                  <a:srgbClr val="CC0000"/>
                </a:solidFill>
                <a:latin typeface="Times New Roman" pitchFamily="18" charset="0"/>
              </a:rPr>
              <a:t>截止频率</a:t>
            </a:r>
            <a:r>
              <a:rPr kumimoji="1" lang="zh-CN" altLang="en-US" sz="3200" b="1">
                <a:solidFill>
                  <a:schemeClr val="tx2"/>
                </a:solidFill>
                <a:latin typeface="Times New Roman" pitchFamily="18" charset="0"/>
              </a:rPr>
              <a:t>或</a:t>
            </a:r>
            <a:r>
              <a:rPr kumimoji="1" lang="zh-CN" altLang="en-US" sz="3200" b="1">
                <a:solidFill>
                  <a:srgbClr val="CC0000"/>
                </a:solidFill>
                <a:latin typeface="Times New Roman" pitchFamily="18" charset="0"/>
              </a:rPr>
              <a:t>红限频率</a:t>
            </a:r>
            <a:r>
              <a:rPr kumimoji="1" lang="zh-CN" altLang="en-US" sz="3200" b="1">
                <a:solidFill>
                  <a:schemeClr val="tx2"/>
                </a:solidFill>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3"/>
                                        </p:tgtEl>
                                        <p:attrNameLst>
                                          <p:attrName>style.visibility</p:attrName>
                                        </p:attrNameLst>
                                      </p:cBhvr>
                                      <p:to>
                                        <p:strVal val="visible"/>
                                      </p:to>
                                    </p:set>
                                    <p:animEffect transition="in" filter="blinds(horizontal)">
                                      <p:cBhvr>
                                        <p:cTn id="7" dur="500"/>
                                        <p:tgtEl>
                                          <p:spTgt spid="10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blinds(horizontal)">
                                      <p:cBhvr>
                                        <p:cTn id="1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autoUpdateAnimBg="0"/>
      <p:bldP spid="105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4C052C4A-E64D-4438-9B6C-D4F65A3B2D08}" type="slidenum">
              <a:rPr lang="zh-CN" altLang="en-US"/>
              <a:pPr/>
              <a:t>28</a:t>
            </a:fld>
            <a:endParaRPr lang="en-US" altLang="zh-CN"/>
          </a:p>
        </p:txBody>
      </p:sp>
      <p:sp>
        <p:nvSpPr>
          <p:cNvPr id="10242" name="Text Box 2"/>
          <p:cNvSpPr txBox="1">
            <a:spLocks noChangeArrowheads="1"/>
          </p:cNvSpPr>
          <p:nvPr/>
        </p:nvSpPr>
        <p:spPr bwMode="auto">
          <a:xfrm>
            <a:off x="609600" y="4437063"/>
            <a:ext cx="8153400" cy="1844675"/>
          </a:xfrm>
          <a:prstGeom prst="rect">
            <a:avLst/>
          </a:prstGeom>
          <a:noFill/>
          <a:ln w="9525">
            <a:noFill/>
            <a:miter lim="800000"/>
            <a:headEnd/>
            <a:tailEnd/>
          </a:ln>
          <a:effectLst/>
        </p:spPr>
        <p:txBody>
          <a:bodyPr>
            <a:spAutoFit/>
          </a:bodyPr>
          <a:lstStyle/>
          <a:p>
            <a:pPr>
              <a:lnSpc>
                <a:spcPct val="120000"/>
              </a:lnSpc>
            </a:pPr>
            <a:r>
              <a:rPr lang="zh-CN" altLang="en-US" sz="2800" b="1">
                <a:latin typeface="宋体" charset="-122"/>
              </a:rPr>
              <a:t>     </a:t>
            </a:r>
            <a:r>
              <a:rPr lang="zh-CN" altLang="en-US" sz="3200" b="1">
                <a:latin typeface="宋体" charset="-122"/>
              </a:rPr>
              <a:t>按经典理论,电子逸出金属所需的能量，需要有一定的时间来积累, 与实验结果不符</a:t>
            </a:r>
            <a:r>
              <a:rPr lang="zh-CN" altLang="en-US" sz="3200" b="1">
                <a:latin typeface="Times New Roman" pitchFamily="18" charset="0"/>
              </a:rPr>
              <a:t>.</a:t>
            </a:r>
            <a:endParaRPr lang="zh-CN" altLang="en-US" sz="3200" b="1">
              <a:solidFill>
                <a:srgbClr val="CC0000"/>
              </a:solidFill>
              <a:latin typeface="Times New Roman" pitchFamily="18" charset="0"/>
            </a:endParaRPr>
          </a:p>
        </p:txBody>
      </p:sp>
      <p:sp>
        <p:nvSpPr>
          <p:cNvPr id="10243" name="Rectangle 3"/>
          <p:cNvSpPr>
            <a:spLocks noChangeArrowheads="1"/>
          </p:cNvSpPr>
          <p:nvPr/>
        </p:nvSpPr>
        <p:spPr bwMode="auto">
          <a:xfrm>
            <a:off x="1219200" y="1066800"/>
            <a:ext cx="5370513"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  3    </a:t>
            </a:r>
            <a:r>
              <a:rPr lang="zh-CN" altLang="en-US" sz="3200" b="1">
                <a:solidFill>
                  <a:srgbClr val="CC0000"/>
                </a:solidFill>
                <a:latin typeface="宋体" charset="-122"/>
              </a:rPr>
              <a:t>经典理论遇到的困难</a:t>
            </a:r>
          </a:p>
        </p:txBody>
      </p:sp>
      <p:sp>
        <p:nvSpPr>
          <p:cNvPr id="10244" name="Rectangle 4"/>
          <p:cNvSpPr>
            <a:spLocks noChangeArrowheads="1"/>
          </p:cNvSpPr>
          <p:nvPr/>
        </p:nvSpPr>
        <p:spPr bwMode="auto">
          <a:xfrm>
            <a:off x="1411288" y="1630363"/>
            <a:ext cx="2587625" cy="579437"/>
          </a:xfrm>
          <a:prstGeom prst="rect">
            <a:avLst/>
          </a:prstGeom>
          <a:noFill/>
          <a:ln w="9525">
            <a:noFill/>
            <a:miter lim="800000"/>
            <a:headEnd/>
            <a:tailEnd type="none" w="sm" len="lg"/>
          </a:ln>
          <a:effectLst/>
        </p:spPr>
        <p:txBody>
          <a:bodyPr>
            <a:spAutoFit/>
          </a:bodyPr>
          <a:lstStyle/>
          <a:p>
            <a:pPr>
              <a:spcBef>
                <a:spcPct val="50000"/>
              </a:spcBef>
              <a:buFontTx/>
              <a:buBlip>
                <a:blip r:embed="rId2"/>
              </a:buBlip>
            </a:pPr>
            <a:r>
              <a:rPr lang="zh-CN" altLang="en-US" sz="2800" b="1">
                <a:latin typeface="宋体" charset="-122"/>
              </a:rPr>
              <a:t> </a:t>
            </a:r>
            <a:r>
              <a:rPr lang="zh-CN" altLang="en-US" sz="3200" b="1">
                <a:latin typeface="宋体" charset="-122"/>
              </a:rPr>
              <a:t>红限问题</a:t>
            </a:r>
          </a:p>
        </p:txBody>
      </p:sp>
      <p:sp>
        <p:nvSpPr>
          <p:cNvPr id="10245" name="Rectangle 5"/>
          <p:cNvSpPr>
            <a:spLocks noChangeArrowheads="1"/>
          </p:cNvSpPr>
          <p:nvPr/>
        </p:nvSpPr>
        <p:spPr bwMode="auto">
          <a:xfrm>
            <a:off x="1524000" y="3933825"/>
            <a:ext cx="3124200" cy="579438"/>
          </a:xfrm>
          <a:prstGeom prst="rect">
            <a:avLst/>
          </a:prstGeom>
          <a:noFill/>
          <a:ln w="9525">
            <a:noFill/>
            <a:miter lim="800000"/>
            <a:headEnd/>
            <a:tailEnd type="none" w="sm" len="lg"/>
          </a:ln>
          <a:effectLst/>
        </p:spPr>
        <p:txBody>
          <a:bodyPr>
            <a:spAutoFit/>
          </a:bodyPr>
          <a:lstStyle/>
          <a:p>
            <a:pPr>
              <a:spcBef>
                <a:spcPct val="50000"/>
              </a:spcBef>
              <a:buFontTx/>
              <a:buBlip>
                <a:blip r:embed="rId2"/>
              </a:buBlip>
            </a:pPr>
            <a:r>
              <a:rPr lang="zh-CN" altLang="en-US" sz="2800" b="1">
                <a:latin typeface="宋体" charset="-122"/>
              </a:rPr>
              <a:t> </a:t>
            </a:r>
            <a:r>
              <a:rPr lang="zh-CN" altLang="en-US" sz="3200" b="1">
                <a:latin typeface="宋体" charset="-122"/>
              </a:rPr>
              <a:t>瞬时性问题</a:t>
            </a:r>
            <a:endParaRPr lang="zh-CN" altLang="en-US" sz="3200" b="1">
              <a:solidFill>
                <a:srgbClr val="CC0000"/>
              </a:solidFill>
              <a:latin typeface="宋体" charset="-122"/>
            </a:endParaRPr>
          </a:p>
        </p:txBody>
      </p:sp>
      <p:sp>
        <p:nvSpPr>
          <p:cNvPr id="10246" name="Rectangle 6"/>
          <p:cNvSpPr>
            <a:spLocks noChangeArrowheads="1"/>
          </p:cNvSpPr>
          <p:nvPr/>
        </p:nvSpPr>
        <p:spPr bwMode="auto">
          <a:xfrm>
            <a:off x="685800" y="2193925"/>
            <a:ext cx="8077200" cy="1844675"/>
          </a:xfrm>
          <a:prstGeom prst="rect">
            <a:avLst/>
          </a:prstGeom>
          <a:noFill/>
          <a:ln w="9525">
            <a:noFill/>
            <a:miter lim="800000"/>
            <a:headEnd/>
            <a:tailEnd type="none" w="sm" len="lg"/>
          </a:ln>
          <a:effectLst/>
        </p:spPr>
        <p:txBody>
          <a:bodyPr>
            <a:spAutoFit/>
          </a:bodyPr>
          <a:lstStyle/>
          <a:p>
            <a:pPr>
              <a:lnSpc>
                <a:spcPct val="120000"/>
              </a:lnSpc>
            </a:pPr>
            <a:r>
              <a:rPr lang="zh-CN" altLang="en-US" sz="2800" b="1">
                <a:latin typeface="宋体" charset="-122"/>
              </a:rPr>
              <a:t>    </a:t>
            </a:r>
            <a:r>
              <a:rPr lang="zh-CN" altLang="en-US" sz="3200" b="1">
                <a:latin typeface="宋体" charset="-122"/>
              </a:rPr>
              <a:t>按经典理论,无论何种频率的入射光,只要强度足够大，就能使电子逸出金属</a:t>
            </a:r>
            <a:r>
              <a:rPr lang="zh-CN" altLang="en-US" sz="3200" b="1">
                <a:latin typeface="Times New Roman" pitchFamily="18" charset="0"/>
              </a:rPr>
              <a:t>.</a:t>
            </a:r>
            <a:r>
              <a:rPr lang="zh-CN" altLang="en-US" sz="3200" b="1">
                <a:latin typeface="宋体" charset="-122"/>
              </a:rPr>
              <a:t> 与实验结果不符</a:t>
            </a:r>
            <a:r>
              <a:rPr lang="zh-CN" altLang="en-US" sz="3200" b="1">
                <a:latin typeface="Times New Roman" pitchFamily="18" charset="0"/>
              </a:rPr>
              <a:t>.</a:t>
            </a:r>
            <a:r>
              <a:rPr lang="zh-CN" altLang="en-US" sz="2800" b="1">
                <a:latin typeface="宋体" charset="-122"/>
              </a:rPr>
              <a:t> </a:t>
            </a:r>
            <a:endParaRPr lang="en-US" altLang="zh-CN" sz="2800" b="1">
              <a:latin typeface="宋体"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blinds(horizontal)">
                                      <p:cBhvr>
                                        <p:cTn id="12" dur="500"/>
                                        <p:tgtEl>
                                          <p:spTgt spid="102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blinds(horizontal)">
                                      <p:cBhvr>
                                        <p:cTn id="17" dur="500"/>
                                        <p:tgtEl>
                                          <p:spTgt spid="102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2"/>
                                        </p:tgtEl>
                                        <p:attrNameLst>
                                          <p:attrName>style.visibility</p:attrName>
                                        </p:attrNameLst>
                                      </p:cBhvr>
                                      <p:to>
                                        <p:strVal val="visible"/>
                                      </p:to>
                                    </p:set>
                                    <p:animEffect transition="in" filter="blinds(horizontal)">
                                      <p:cBhvr>
                                        <p:cTn id="2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4" grpId="0" autoUpdateAnimBg="0"/>
      <p:bldP spid="10245" grpId="0" autoUpdateAnimBg="0"/>
      <p:bldP spid="1024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fld id="{21C41961-36B5-4C4A-B8CF-9001AEF758ED}" type="slidenum">
              <a:rPr lang="zh-CN" altLang="en-US"/>
              <a:pPr/>
              <a:t>29</a:t>
            </a:fld>
            <a:endParaRPr lang="en-US" altLang="zh-CN"/>
          </a:p>
        </p:txBody>
      </p:sp>
      <p:sp>
        <p:nvSpPr>
          <p:cNvPr id="11266" name="Text Box 2"/>
          <p:cNvSpPr txBox="1">
            <a:spLocks noChangeArrowheads="1"/>
          </p:cNvSpPr>
          <p:nvPr/>
        </p:nvSpPr>
        <p:spPr bwMode="auto">
          <a:xfrm>
            <a:off x="1295400" y="1096963"/>
            <a:ext cx="5562600" cy="641350"/>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CC0000"/>
                </a:solidFill>
                <a:latin typeface="Times New Roman" pitchFamily="18" charset="0"/>
              </a:rPr>
              <a:t>二</a:t>
            </a:r>
            <a:r>
              <a:rPr lang="zh-CN" altLang="en-US" sz="3600" b="1" dirty="0">
                <a:solidFill>
                  <a:srgbClr val="CC0000"/>
                </a:solidFill>
                <a:latin typeface="宋体" charset="-122"/>
              </a:rPr>
              <a:t>  </a:t>
            </a:r>
            <a:r>
              <a:rPr lang="zh-CN" altLang="en-US" sz="3600" b="1" dirty="0" smtClean="0">
                <a:solidFill>
                  <a:srgbClr val="CC0000"/>
                </a:solidFill>
                <a:latin typeface="宋体" charset="-122"/>
              </a:rPr>
              <a:t>爱因斯坦方程</a:t>
            </a:r>
            <a:endParaRPr lang="zh-CN" altLang="en-US" sz="3600" b="1" dirty="0">
              <a:solidFill>
                <a:srgbClr val="CC0000"/>
              </a:solidFill>
              <a:latin typeface="宋体" charset="-122"/>
            </a:endParaRPr>
          </a:p>
        </p:txBody>
      </p:sp>
      <p:sp>
        <p:nvSpPr>
          <p:cNvPr id="11272" name="Rectangle 8"/>
          <p:cNvSpPr>
            <a:spLocks noChangeArrowheads="1"/>
          </p:cNvSpPr>
          <p:nvPr/>
        </p:nvSpPr>
        <p:spPr bwMode="auto">
          <a:xfrm>
            <a:off x="1450975" y="3992563"/>
            <a:ext cx="5641975" cy="579437"/>
          </a:xfrm>
          <a:prstGeom prst="rect">
            <a:avLst/>
          </a:prstGeom>
          <a:noFill/>
          <a:ln w="9525">
            <a:noFill/>
            <a:miter lim="800000"/>
            <a:headEnd/>
            <a:tailEnd/>
          </a:ln>
          <a:effectLst/>
        </p:spPr>
        <p:txBody>
          <a:bodyPr>
            <a:spAutoFit/>
          </a:bodyPr>
          <a:lstStyle/>
          <a:p>
            <a:r>
              <a:rPr kumimoji="1" lang="zh-CN" altLang="en-US" sz="3200" b="1" dirty="0" smtClean="0">
                <a:latin typeface="Times New Roman" pitchFamily="18" charset="0"/>
              </a:rPr>
              <a:t>爱因斯坦</a:t>
            </a:r>
            <a:r>
              <a:rPr kumimoji="1" lang="zh-CN" altLang="en-US" sz="3200" b="1" dirty="0">
                <a:latin typeface="Times New Roman" pitchFamily="18" charset="0"/>
              </a:rPr>
              <a:t>光电效应方程</a:t>
            </a:r>
          </a:p>
        </p:txBody>
      </p:sp>
      <p:grpSp>
        <p:nvGrpSpPr>
          <p:cNvPr id="3" name="Group 13"/>
          <p:cNvGrpSpPr>
            <a:grpSpLocks/>
          </p:cNvGrpSpPr>
          <p:nvPr/>
        </p:nvGrpSpPr>
        <p:grpSpPr bwMode="auto">
          <a:xfrm>
            <a:off x="1600200" y="4692650"/>
            <a:ext cx="3429000" cy="1327150"/>
            <a:chOff x="1632" y="2736"/>
            <a:chExt cx="2160" cy="836"/>
          </a:xfrm>
        </p:grpSpPr>
        <p:sp>
          <p:nvSpPr>
            <p:cNvPr id="11274" name="Rectangle 10"/>
            <p:cNvSpPr>
              <a:spLocks noChangeArrowheads="1"/>
            </p:cNvSpPr>
            <p:nvPr/>
          </p:nvSpPr>
          <p:spPr bwMode="auto">
            <a:xfrm>
              <a:off x="1632" y="2784"/>
              <a:ext cx="2160" cy="768"/>
            </a:xfrm>
            <a:prstGeom prst="rect">
              <a:avLst/>
            </a:prstGeom>
            <a:gradFill rotWithShape="0">
              <a:gsLst>
                <a:gs pos="0">
                  <a:srgbClr val="969696"/>
                </a:gs>
                <a:gs pos="50000">
                  <a:srgbClr val="969696">
                    <a:gamma/>
                    <a:tint val="0"/>
                    <a:invGamma/>
                  </a:srgbClr>
                </a:gs>
                <a:gs pos="100000">
                  <a:srgbClr val="969696"/>
                </a:gs>
              </a:gsLst>
              <a:lin ang="5400000" scaled="1"/>
            </a:gradFill>
            <a:ln w="9525">
              <a:solidFill>
                <a:srgbClr val="006666"/>
              </a:solidFill>
              <a:miter lim="800000"/>
              <a:headEnd/>
              <a:tailEnd type="none" w="sm" len="lg"/>
            </a:ln>
            <a:effectLst/>
          </p:spPr>
          <p:txBody>
            <a:bodyPr wrap="none" anchor="ctr"/>
            <a:lstStyle/>
            <a:p>
              <a:endParaRPr lang="zh-CN" altLang="en-US"/>
            </a:p>
          </p:txBody>
        </p:sp>
        <p:graphicFrame>
          <p:nvGraphicFramePr>
            <p:cNvPr id="29696" name="Object 0"/>
            <p:cNvGraphicFramePr>
              <a:graphicFrameLocks noChangeAspect="1"/>
            </p:cNvGraphicFramePr>
            <p:nvPr/>
          </p:nvGraphicFramePr>
          <p:xfrm>
            <a:off x="1680" y="2736"/>
            <a:ext cx="2064" cy="836"/>
          </p:xfrm>
          <a:graphic>
            <a:graphicData uri="http://schemas.openxmlformats.org/presentationml/2006/ole">
              <p:oleObj spid="_x0000_s54276" name="Equation" r:id="rId3" imgW="1028254" imgH="393529" progId="Equation.3">
                <p:embed/>
              </p:oleObj>
            </a:graphicData>
          </a:graphic>
        </p:graphicFrame>
      </p:grpSp>
      <p:sp>
        <p:nvSpPr>
          <p:cNvPr id="11279" name="AutoShape 15"/>
          <p:cNvSpPr>
            <a:spLocks noChangeArrowheads="1"/>
          </p:cNvSpPr>
          <p:nvPr/>
        </p:nvSpPr>
        <p:spPr bwMode="auto">
          <a:xfrm>
            <a:off x="5638800" y="4845050"/>
            <a:ext cx="2057400" cy="990600"/>
          </a:xfrm>
          <a:prstGeom prst="wedgeRectCallout">
            <a:avLst>
              <a:gd name="adj1" fmla="val -87116"/>
              <a:gd name="adj2" fmla="val 11218"/>
            </a:avLst>
          </a:prstGeom>
          <a:gradFill rotWithShape="0">
            <a:gsLst>
              <a:gs pos="0">
                <a:srgbClr val="A2D4CA"/>
              </a:gs>
              <a:gs pos="50000">
                <a:srgbClr val="FFFFFF"/>
              </a:gs>
              <a:gs pos="100000">
                <a:srgbClr val="A2D4CA"/>
              </a:gs>
            </a:gsLst>
            <a:lin ang="5400000" scaled="1"/>
          </a:gradFill>
          <a:ln w="9525">
            <a:solidFill>
              <a:schemeClr val="accent1"/>
            </a:solidFill>
            <a:miter lim="800000"/>
            <a:headEnd/>
            <a:tailEnd type="none" w="sm" len="lg"/>
          </a:ln>
          <a:effectLst/>
        </p:spPr>
        <p:txBody>
          <a:bodyPr/>
          <a:lstStyle/>
          <a:p>
            <a:pPr>
              <a:spcBef>
                <a:spcPct val="50000"/>
              </a:spcBef>
            </a:pPr>
            <a:r>
              <a:rPr lang="zh-CN" altLang="en-US" sz="2800" b="1">
                <a:latin typeface="Times New Roman" pitchFamily="18" charset="0"/>
              </a:rPr>
              <a:t>     逸出功与材料有关</a:t>
            </a:r>
          </a:p>
        </p:txBody>
      </p:sp>
      <p:sp>
        <p:nvSpPr>
          <p:cNvPr id="9" name="TextBox 8"/>
          <p:cNvSpPr txBox="1"/>
          <p:nvPr/>
        </p:nvSpPr>
        <p:spPr>
          <a:xfrm>
            <a:off x="755576" y="1988840"/>
            <a:ext cx="7416824" cy="1200329"/>
          </a:xfrm>
          <a:prstGeom prst="rect">
            <a:avLst/>
          </a:prstGeom>
          <a:noFill/>
        </p:spPr>
        <p:txBody>
          <a:bodyPr wrap="square" rtlCol="0">
            <a:spAutoFit/>
          </a:bodyPr>
          <a:lstStyle/>
          <a:p>
            <a:r>
              <a:rPr kumimoji="1" lang="zh-CN" altLang="en-US" sz="3600" b="1" dirty="0" smtClean="0">
                <a:solidFill>
                  <a:schemeClr val="tx2"/>
                </a:solidFill>
                <a:latin typeface="Times New Roman" pitchFamily="18" charset="0"/>
              </a:rPr>
              <a:t>光可看成是由光子组成的粒子流，单个光子的能量 为</a:t>
            </a:r>
            <a:endParaRPr lang="zh-CN" altLang="en-US" sz="3600" dirty="0"/>
          </a:p>
        </p:txBody>
      </p:sp>
      <p:graphicFrame>
        <p:nvGraphicFramePr>
          <p:cNvPr id="54277" name="Object 5"/>
          <p:cNvGraphicFramePr>
            <a:graphicFrameLocks noChangeAspect="1"/>
          </p:cNvGraphicFramePr>
          <p:nvPr/>
        </p:nvGraphicFramePr>
        <p:xfrm>
          <a:off x="5148064" y="3140968"/>
          <a:ext cx="1549400" cy="609600"/>
        </p:xfrm>
        <a:graphic>
          <a:graphicData uri="http://schemas.openxmlformats.org/presentationml/2006/ole">
            <p:oleObj spid="_x0000_s54277" name="公式" r:id="rId4" imgW="444114" imgH="177646"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blinds(horizontal)">
                                      <p:cBhvr>
                                        <p:cTn id="7" dur="500"/>
                                        <p:tgtEl>
                                          <p:spTgt spid="112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279"/>
                                        </p:tgtEl>
                                        <p:attrNameLst>
                                          <p:attrName>style.visibility</p:attrName>
                                        </p:attrNameLst>
                                      </p:cBhvr>
                                      <p:to>
                                        <p:strVal val="visible"/>
                                      </p:to>
                                    </p:set>
                                    <p:animEffect transition="in" filter="strips(downRight)">
                                      <p:cBhvr>
                                        <p:cTn id="17"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utoUpdateAnimBg="0"/>
      <p:bldP spid="1127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1"/>
          <p:cNvSpPr>
            <a:spLocks noGrp="1"/>
          </p:cNvSpPr>
          <p:nvPr>
            <p:ph type="sldNum" sz="quarter" idx="10"/>
          </p:nvPr>
        </p:nvSpPr>
        <p:spPr/>
        <p:txBody>
          <a:bodyPr/>
          <a:lstStyle/>
          <a:p>
            <a:fld id="{81FFBD70-33A6-4E7B-8800-AFF35F0A4F97}" type="slidenum">
              <a:rPr lang="en-US" altLang="zh-CN"/>
              <a:pPr/>
              <a:t>3</a:t>
            </a:fld>
            <a:endParaRPr lang="en-US" altLang="zh-CN"/>
          </a:p>
        </p:txBody>
      </p:sp>
      <p:sp>
        <p:nvSpPr>
          <p:cNvPr id="25604" name="Rectangle 4"/>
          <p:cNvSpPr>
            <a:spLocks noChangeArrowheads="1"/>
          </p:cNvSpPr>
          <p:nvPr/>
        </p:nvSpPr>
        <p:spPr bwMode="auto">
          <a:xfrm>
            <a:off x="2438400" y="990600"/>
            <a:ext cx="5562600" cy="5105400"/>
          </a:xfrm>
          <a:prstGeom prst="rect">
            <a:avLst/>
          </a:prstGeom>
          <a:solidFill>
            <a:schemeClr val="bg1"/>
          </a:solidFill>
          <a:ln w="9525">
            <a:solidFill>
              <a:schemeClr val="tx2"/>
            </a:solidFill>
            <a:miter lim="800000"/>
            <a:headEnd/>
            <a:tailEnd type="none" w="sm" len="lg"/>
          </a:ln>
          <a:effectLst/>
        </p:spPr>
        <p:txBody>
          <a:bodyPr wrap="none" anchor="ctr"/>
          <a:lstStyle/>
          <a:p>
            <a:pPr algn="ctr"/>
            <a:endParaRPr lang="zh-CN" altLang="zh-CN" sz="2400" b="1">
              <a:solidFill>
                <a:srgbClr val="0000FF"/>
              </a:solidFill>
              <a:latin typeface="宋体" charset="-122"/>
            </a:endParaRPr>
          </a:p>
        </p:txBody>
      </p:sp>
      <p:sp>
        <p:nvSpPr>
          <p:cNvPr id="25606" name="Line 6"/>
          <p:cNvSpPr>
            <a:spLocks noChangeShapeType="1"/>
          </p:cNvSpPr>
          <p:nvPr/>
        </p:nvSpPr>
        <p:spPr bwMode="auto">
          <a:xfrm>
            <a:off x="2878138" y="5608638"/>
            <a:ext cx="4356100"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25613" name="Text Box 13"/>
          <p:cNvSpPr txBox="1">
            <a:spLocks noChangeArrowheads="1"/>
          </p:cNvSpPr>
          <p:nvPr/>
        </p:nvSpPr>
        <p:spPr bwMode="auto">
          <a:xfrm>
            <a:off x="2667000" y="5572125"/>
            <a:ext cx="4065588" cy="457200"/>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0     2     4     6     8    10   12</a:t>
            </a:r>
          </a:p>
        </p:txBody>
      </p:sp>
      <p:graphicFrame>
        <p:nvGraphicFramePr>
          <p:cNvPr id="25614" name="Object 14"/>
          <p:cNvGraphicFramePr>
            <a:graphicFrameLocks noChangeAspect="1"/>
          </p:cNvGraphicFramePr>
          <p:nvPr/>
        </p:nvGraphicFramePr>
        <p:xfrm>
          <a:off x="6503988" y="5040313"/>
          <a:ext cx="1425575" cy="395287"/>
        </p:xfrm>
        <a:graphic>
          <a:graphicData uri="http://schemas.openxmlformats.org/presentationml/2006/ole">
            <p:oleObj spid="_x0000_s193538" name="Equation" r:id="rId3" imgW="1028254" imgH="304668" progId="Equation.3">
              <p:embed/>
            </p:oleObj>
          </a:graphicData>
        </a:graphic>
      </p:graphicFrame>
      <p:sp>
        <p:nvSpPr>
          <p:cNvPr id="25617" name="Line 17"/>
          <p:cNvSpPr>
            <a:spLocks noChangeShapeType="1"/>
          </p:cNvSpPr>
          <p:nvPr/>
        </p:nvSpPr>
        <p:spPr bwMode="auto">
          <a:xfrm flipH="1" flipV="1">
            <a:off x="2878138" y="1471613"/>
            <a:ext cx="0" cy="4137025"/>
          </a:xfrm>
          <a:prstGeom prst="line">
            <a:avLst/>
          </a:prstGeom>
          <a:noFill/>
          <a:ln w="12700">
            <a:solidFill>
              <a:schemeClr val="tx1"/>
            </a:solidFill>
            <a:round/>
            <a:headEnd/>
            <a:tailEnd type="triangle" w="sm" len="lg"/>
          </a:ln>
          <a:effectLst/>
        </p:spPr>
        <p:txBody>
          <a:bodyPr wrap="none" anchor="ctr"/>
          <a:lstStyle/>
          <a:p>
            <a:endParaRPr lang="zh-CN" altLang="en-US"/>
          </a:p>
        </p:txBody>
      </p:sp>
      <p:grpSp>
        <p:nvGrpSpPr>
          <p:cNvPr id="2" name="Group 78"/>
          <p:cNvGrpSpPr>
            <a:grpSpLocks/>
          </p:cNvGrpSpPr>
          <p:nvPr/>
        </p:nvGrpSpPr>
        <p:grpSpPr bwMode="auto">
          <a:xfrm>
            <a:off x="2878138" y="2774950"/>
            <a:ext cx="82550" cy="2366963"/>
            <a:chOff x="1813" y="1748"/>
            <a:chExt cx="84" cy="1491"/>
          </a:xfrm>
        </p:grpSpPr>
        <p:sp>
          <p:nvSpPr>
            <p:cNvPr id="25618" name="Line 18"/>
            <p:cNvSpPr>
              <a:spLocks noChangeShapeType="1"/>
            </p:cNvSpPr>
            <p:nvPr/>
          </p:nvSpPr>
          <p:spPr bwMode="auto">
            <a:xfrm>
              <a:off x="1813" y="3239"/>
              <a:ext cx="84" cy="0"/>
            </a:xfrm>
            <a:prstGeom prst="line">
              <a:avLst/>
            </a:prstGeom>
            <a:noFill/>
            <a:ln w="12700">
              <a:solidFill>
                <a:schemeClr val="tx1"/>
              </a:solidFill>
              <a:round/>
              <a:headEnd/>
              <a:tailEnd/>
            </a:ln>
            <a:effectLst/>
          </p:spPr>
          <p:txBody>
            <a:bodyPr wrap="none" anchor="ctr"/>
            <a:lstStyle/>
            <a:p>
              <a:endParaRPr lang="zh-CN" altLang="en-US"/>
            </a:p>
          </p:txBody>
        </p:sp>
        <p:sp>
          <p:nvSpPr>
            <p:cNvPr id="25619" name="Line 19"/>
            <p:cNvSpPr>
              <a:spLocks noChangeShapeType="1"/>
            </p:cNvSpPr>
            <p:nvPr/>
          </p:nvSpPr>
          <p:spPr bwMode="auto">
            <a:xfrm>
              <a:off x="1813" y="2944"/>
              <a:ext cx="84" cy="0"/>
            </a:xfrm>
            <a:prstGeom prst="line">
              <a:avLst/>
            </a:prstGeom>
            <a:noFill/>
            <a:ln w="12700">
              <a:solidFill>
                <a:schemeClr val="tx1"/>
              </a:solidFill>
              <a:round/>
              <a:headEnd/>
              <a:tailEnd/>
            </a:ln>
            <a:effectLst/>
          </p:spPr>
          <p:txBody>
            <a:bodyPr wrap="none" anchor="ctr"/>
            <a:lstStyle/>
            <a:p>
              <a:endParaRPr lang="zh-CN" altLang="en-US"/>
            </a:p>
          </p:txBody>
        </p:sp>
        <p:sp>
          <p:nvSpPr>
            <p:cNvPr id="25620" name="Line 20"/>
            <p:cNvSpPr>
              <a:spLocks noChangeShapeType="1"/>
            </p:cNvSpPr>
            <p:nvPr/>
          </p:nvSpPr>
          <p:spPr bwMode="auto">
            <a:xfrm>
              <a:off x="1813" y="2651"/>
              <a:ext cx="84" cy="0"/>
            </a:xfrm>
            <a:prstGeom prst="line">
              <a:avLst/>
            </a:prstGeom>
            <a:noFill/>
            <a:ln w="12700">
              <a:solidFill>
                <a:schemeClr val="tx1"/>
              </a:solidFill>
              <a:round/>
              <a:headEnd/>
              <a:tailEnd/>
            </a:ln>
            <a:effectLst/>
          </p:spPr>
          <p:txBody>
            <a:bodyPr wrap="none" anchor="ctr"/>
            <a:lstStyle/>
            <a:p>
              <a:endParaRPr lang="zh-CN" altLang="en-US"/>
            </a:p>
          </p:txBody>
        </p:sp>
        <p:sp>
          <p:nvSpPr>
            <p:cNvPr id="25621" name="Line 21"/>
            <p:cNvSpPr>
              <a:spLocks noChangeShapeType="1"/>
            </p:cNvSpPr>
            <p:nvPr/>
          </p:nvSpPr>
          <p:spPr bwMode="auto">
            <a:xfrm>
              <a:off x="1813" y="2356"/>
              <a:ext cx="84" cy="0"/>
            </a:xfrm>
            <a:prstGeom prst="line">
              <a:avLst/>
            </a:prstGeom>
            <a:noFill/>
            <a:ln w="12700">
              <a:solidFill>
                <a:schemeClr val="tx1"/>
              </a:solidFill>
              <a:round/>
              <a:headEnd/>
              <a:tailEnd/>
            </a:ln>
            <a:effectLst/>
          </p:spPr>
          <p:txBody>
            <a:bodyPr wrap="none" anchor="ctr"/>
            <a:lstStyle/>
            <a:p>
              <a:endParaRPr lang="zh-CN" altLang="en-US"/>
            </a:p>
          </p:txBody>
        </p:sp>
        <p:sp>
          <p:nvSpPr>
            <p:cNvPr id="25622" name="Line 22"/>
            <p:cNvSpPr>
              <a:spLocks noChangeShapeType="1"/>
            </p:cNvSpPr>
            <p:nvPr/>
          </p:nvSpPr>
          <p:spPr bwMode="auto">
            <a:xfrm>
              <a:off x="1813" y="2062"/>
              <a:ext cx="84" cy="0"/>
            </a:xfrm>
            <a:prstGeom prst="line">
              <a:avLst/>
            </a:prstGeom>
            <a:noFill/>
            <a:ln w="12700">
              <a:solidFill>
                <a:schemeClr val="tx1"/>
              </a:solidFill>
              <a:round/>
              <a:headEnd/>
              <a:tailEnd/>
            </a:ln>
            <a:effectLst/>
          </p:spPr>
          <p:txBody>
            <a:bodyPr wrap="none" anchor="ctr"/>
            <a:lstStyle/>
            <a:p>
              <a:endParaRPr lang="zh-CN" altLang="en-US"/>
            </a:p>
          </p:txBody>
        </p:sp>
        <p:sp>
          <p:nvSpPr>
            <p:cNvPr id="25623" name="Line 23"/>
            <p:cNvSpPr>
              <a:spLocks noChangeShapeType="1"/>
            </p:cNvSpPr>
            <p:nvPr/>
          </p:nvSpPr>
          <p:spPr bwMode="auto">
            <a:xfrm>
              <a:off x="1813" y="1748"/>
              <a:ext cx="84"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3" name="Group 24"/>
          <p:cNvGrpSpPr>
            <a:grpSpLocks/>
          </p:cNvGrpSpPr>
          <p:nvPr/>
        </p:nvGrpSpPr>
        <p:grpSpPr bwMode="auto">
          <a:xfrm>
            <a:off x="2438400" y="2430463"/>
            <a:ext cx="693738" cy="3017837"/>
            <a:chOff x="2208" y="1679"/>
            <a:chExt cx="454" cy="2111"/>
          </a:xfrm>
        </p:grpSpPr>
        <p:sp>
          <p:nvSpPr>
            <p:cNvPr id="25625" name="Text Box 25"/>
            <p:cNvSpPr txBox="1">
              <a:spLocks noChangeArrowheads="1"/>
            </p:cNvSpPr>
            <p:nvPr/>
          </p:nvSpPr>
          <p:spPr bwMode="auto">
            <a:xfrm>
              <a:off x="2278" y="3318"/>
              <a:ext cx="384" cy="472"/>
            </a:xfrm>
            <a:prstGeom prst="rect">
              <a:avLst/>
            </a:prstGeom>
            <a:noFill/>
            <a:ln w="9525">
              <a:noFill/>
              <a:miter lim="800000"/>
              <a:headEnd/>
              <a:tailEnd/>
            </a:ln>
            <a:effectLst/>
          </p:spPr>
          <p:txBody>
            <a:bodyPr>
              <a:spAutoFit/>
            </a:bodyPr>
            <a:lstStyle/>
            <a:p>
              <a:pPr>
                <a:lnSpc>
                  <a:spcPct val="160000"/>
                </a:lnSpc>
                <a:spcBef>
                  <a:spcPct val="50000"/>
                </a:spcBef>
              </a:pPr>
              <a:r>
                <a:rPr lang="en-US" altLang="zh-CN" sz="2400">
                  <a:latin typeface="Times New Roman" pitchFamily="18" charset="0"/>
                </a:rPr>
                <a:t>2</a:t>
              </a:r>
            </a:p>
          </p:txBody>
        </p:sp>
        <p:sp>
          <p:nvSpPr>
            <p:cNvPr id="25626" name="Text Box 26"/>
            <p:cNvSpPr txBox="1">
              <a:spLocks noChangeArrowheads="1"/>
            </p:cNvSpPr>
            <p:nvPr/>
          </p:nvSpPr>
          <p:spPr bwMode="auto">
            <a:xfrm>
              <a:off x="2208" y="1679"/>
              <a:ext cx="384" cy="473"/>
            </a:xfrm>
            <a:prstGeom prst="rect">
              <a:avLst/>
            </a:prstGeom>
            <a:noFill/>
            <a:ln w="9525">
              <a:noFill/>
              <a:miter lim="800000"/>
              <a:headEnd/>
              <a:tailEnd/>
            </a:ln>
            <a:effectLst/>
          </p:spPr>
          <p:txBody>
            <a:bodyPr>
              <a:spAutoFit/>
            </a:bodyPr>
            <a:lstStyle/>
            <a:p>
              <a:pPr>
                <a:lnSpc>
                  <a:spcPct val="160000"/>
                </a:lnSpc>
                <a:spcBef>
                  <a:spcPct val="50000"/>
                </a:spcBef>
              </a:pPr>
              <a:r>
                <a:rPr lang="en-US" altLang="zh-CN" sz="2400">
                  <a:latin typeface="Times New Roman" pitchFamily="18" charset="0"/>
                </a:rPr>
                <a:t>12</a:t>
              </a:r>
            </a:p>
          </p:txBody>
        </p:sp>
        <p:sp>
          <p:nvSpPr>
            <p:cNvPr id="25627" name="Text Box 27"/>
            <p:cNvSpPr txBox="1">
              <a:spLocks noChangeArrowheads="1"/>
            </p:cNvSpPr>
            <p:nvPr/>
          </p:nvSpPr>
          <p:spPr bwMode="auto">
            <a:xfrm>
              <a:off x="2208" y="2015"/>
              <a:ext cx="384" cy="473"/>
            </a:xfrm>
            <a:prstGeom prst="rect">
              <a:avLst/>
            </a:prstGeom>
            <a:noFill/>
            <a:ln w="9525">
              <a:noFill/>
              <a:miter lim="800000"/>
              <a:headEnd/>
              <a:tailEnd/>
            </a:ln>
            <a:effectLst/>
          </p:spPr>
          <p:txBody>
            <a:bodyPr>
              <a:spAutoFit/>
            </a:bodyPr>
            <a:lstStyle/>
            <a:p>
              <a:pPr>
                <a:lnSpc>
                  <a:spcPct val="160000"/>
                </a:lnSpc>
                <a:spcBef>
                  <a:spcPct val="50000"/>
                </a:spcBef>
              </a:pPr>
              <a:r>
                <a:rPr lang="en-US" altLang="zh-CN" sz="2400">
                  <a:latin typeface="Times New Roman" pitchFamily="18" charset="0"/>
                </a:rPr>
                <a:t>10</a:t>
              </a:r>
            </a:p>
          </p:txBody>
        </p:sp>
        <p:sp>
          <p:nvSpPr>
            <p:cNvPr id="25628" name="Text Box 28"/>
            <p:cNvSpPr txBox="1">
              <a:spLocks noChangeArrowheads="1"/>
            </p:cNvSpPr>
            <p:nvPr/>
          </p:nvSpPr>
          <p:spPr bwMode="auto">
            <a:xfrm>
              <a:off x="2256" y="3120"/>
              <a:ext cx="287" cy="320"/>
            </a:xfrm>
            <a:prstGeom prst="rect">
              <a:avLst/>
            </a:prstGeom>
            <a:noFill/>
            <a:ln w="9525">
              <a:noFill/>
              <a:miter lim="800000"/>
              <a:headEnd/>
              <a:tailEnd type="none" w="sm" len="lg"/>
            </a:ln>
            <a:effectLst/>
          </p:spPr>
          <p:txBody>
            <a:bodyPr>
              <a:spAutoFit/>
            </a:bodyPr>
            <a:lstStyle/>
            <a:p>
              <a:pPr>
                <a:spcBef>
                  <a:spcPct val="50000"/>
                </a:spcBef>
              </a:pPr>
              <a:r>
                <a:rPr lang="en-US" altLang="zh-CN" sz="2400">
                  <a:latin typeface="Times New Roman" pitchFamily="18" charset="0"/>
                </a:rPr>
                <a:t>4</a:t>
              </a:r>
            </a:p>
          </p:txBody>
        </p:sp>
        <p:sp>
          <p:nvSpPr>
            <p:cNvPr id="25629" name="Text Box 29"/>
            <p:cNvSpPr txBox="1">
              <a:spLocks noChangeArrowheads="1"/>
            </p:cNvSpPr>
            <p:nvPr/>
          </p:nvSpPr>
          <p:spPr bwMode="auto">
            <a:xfrm>
              <a:off x="2256" y="2784"/>
              <a:ext cx="384" cy="319"/>
            </a:xfrm>
            <a:prstGeom prst="rect">
              <a:avLst/>
            </a:prstGeom>
            <a:noFill/>
            <a:ln w="9525">
              <a:noFill/>
              <a:miter lim="800000"/>
              <a:headEnd/>
              <a:tailEnd type="none" w="sm" len="lg"/>
            </a:ln>
            <a:effectLst/>
          </p:spPr>
          <p:txBody>
            <a:bodyPr>
              <a:spAutoFit/>
            </a:bodyPr>
            <a:lstStyle/>
            <a:p>
              <a:pPr>
                <a:spcBef>
                  <a:spcPct val="50000"/>
                </a:spcBef>
              </a:pPr>
              <a:r>
                <a:rPr lang="en-US" altLang="zh-CN" sz="2400">
                  <a:latin typeface="Times New Roman" pitchFamily="18" charset="0"/>
                </a:rPr>
                <a:t>6</a:t>
              </a:r>
            </a:p>
          </p:txBody>
        </p:sp>
        <p:sp>
          <p:nvSpPr>
            <p:cNvPr id="25630" name="Text Box 30"/>
            <p:cNvSpPr txBox="1">
              <a:spLocks noChangeArrowheads="1"/>
            </p:cNvSpPr>
            <p:nvPr/>
          </p:nvSpPr>
          <p:spPr bwMode="auto">
            <a:xfrm>
              <a:off x="2256" y="2447"/>
              <a:ext cx="336" cy="320"/>
            </a:xfrm>
            <a:prstGeom prst="rect">
              <a:avLst/>
            </a:prstGeom>
            <a:noFill/>
            <a:ln w="9525">
              <a:noFill/>
              <a:miter lim="800000"/>
              <a:headEnd/>
              <a:tailEnd type="none" w="sm" len="lg"/>
            </a:ln>
            <a:effectLst/>
          </p:spPr>
          <p:txBody>
            <a:bodyPr>
              <a:spAutoFit/>
            </a:bodyPr>
            <a:lstStyle/>
            <a:p>
              <a:pPr>
                <a:spcBef>
                  <a:spcPct val="50000"/>
                </a:spcBef>
              </a:pPr>
              <a:r>
                <a:rPr lang="en-US" altLang="zh-CN" sz="2400">
                  <a:latin typeface="Times New Roman" pitchFamily="18" charset="0"/>
                </a:rPr>
                <a:t>8</a:t>
              </a:r>
            </a:p>
          </p:txBody>
        </p:sp>
      </p:grpSp>
      <p:graphicFrame>
        <p:nvGraphicFramePr>
          <p:cNvPr id="25632" name="Object 32"/>
          <p:cNvGraphicFramePr>
            <a:graphicFrameLocks noChangeAspect="1"/>
          </p:cNvGraphicFramePr>
          <p:nvPr/>
        </p:nvGraphicFramePr>
        <p:xfrm>
          <a:off x="3952875" y="1079500"/>
          <a:ext cx="3411538" cy="468313"/>
        </p:xfrm>
        <a:graphic>
          <a:graphicData uri="http://schemas.openxmlformats.org/presentationml/2006/ole">
            <p:oleObj spid="_x0000_s193539" name="公式" r:id="rId4" imgW="1663700" imgH="228600" progId="Equation.3">
              <p:embed/>
            </p:oleObj>
          </a:graphicData>
        </a:graphic>
      </p:graphicFrame>
      <p:sp>
        <p:nvSpPr>
          <p:cNvPr id="25633" name="Text Box 33"/>
          <p:cNvSpPr txBox="1">
            <a:spLocks noChangeArrowheads="1"/>
          </p:cNvSpPr>
          <p:nvPr/>
        </p:nvSpPr>
        <p:spPr bwMode="auto">
          <a:xfrm>
            <a:off x="3079750" y="1143000"/>
            <a:ext cx="1331913" cy="392113"/>
          </a:xfrm>
          <a:prstGeom prst="rect">
            <a:avLst/>
          </a:prstGeom>
          <a:noFill/>
          <a:ln w="9525">
            <a:noFill/>
            <a:miter lim="800000"/>
            <a:headEnd/>
            <a:tailEnd/>
          </a:ln>
          <a:effectLst/>
        </p:spPr>
        <p:txBody>
          <a:bodyPr>
            <a:spAutoFit/>
          </a:bodyPr>
          <a:lstStyle/>
          <a:p>
            <a:pPr>
              <a:lnSpc>
                <a:spcPct val="70000"/>
              </a:lnSpc>
              <a:spcBef>
                <a:spcPct val="50000"/>
              </a:spcBef>
            </a:pPr>
            <a:r>
              <a:rPr lang="zh-CN" altLang="en-US" sz="2800" b="1">
                <a:solidFill>
                  <a:srgbClr val="FF0000"/>
                </a:solidFill>
                <a:latin typeface="Times New Roman" pitchFamily="18" charset="0"/>
              </a:rPr>
              <a:t>太阳</a:t>
            </a:r>
          </a:p>
        </p:txBody>
      </p:sp>
      <p:graphicFrame>
        <p:nvGraphicFramePr>
          <p:cNvPr id="25644" name="Object 44"/>
          <p:cNvGraphicFramePr>
            <a:graphicFrameLocks noChangeAspect="1"/>
          </p:cNvGraphicFramePr>
          <p:nvPr/>
        </p:nvGraphicFramePr>
        <p:xfrm>
          <a:off x="3911600" y="1547813"/>
          <a:ext cx="3470275" cy="439737"/>
        </p:xfrm>
        <a:graphic>
          <a:graphicData uri="http://schemas.openxmlformats.org/presentationml/2006/ole">
            <p:oleObj spid="_x0000_s193540" name="Equation" r:id="rId5" imgW="1651000" imgH="228600" progId="Equation.3">
              <p:embed/>
            </p:oleObj>
          </a:graphicData>
        </a:graphic>
      </p:graphicFrame>
      <p:sp>
        <p:nvSpPr>
          <p:cNvPr id="25645" name="Rectangle 45"/>
          <p:cNvSpPr>
            <a:spLocks noChangeArrowheads="1"/>
          </p:cNvSpPr>
          <p:nvPr/>
        </p:nvSpPr>
        <p:spPr bwMode="auto">
          <a:xfrm>
            <a:off x="3079750" y="1604963"/>
            <a:ext cx="1343025" cy="390525"/>
          </a:xfrm>
          <a:prstGeom prst="rect">
            <a:avLst/>
          </a:prstGeom>
          <a:noFill/>
          <a:ln w="9525">
            <a:noFill/>
            <a:miter lim="800000"/>
            <a:headEnd/>
            <a:tailEnd type="none" w="sm" len="lg"/>
          </a:ln>
          <a:effectLst/>
        </p:spPr>
        <p:txBody>
          <a:bodyPr>
            <a:spAutoFit/>
          </a:bodyPr>
          <a:lstStyle/>
          <a:p>
            <a:pPr>
              <a:lnSpc>
                <a:spcPct val="70000"/>
              </a:lnSpc>
              <a:spcBef>
                <a:spcPct val="50000"/>
              </a:spcBef>
            </a:pPr>
            <a:r>
              <a:rPr lang="zh-CN" altLang="en-US" sz="2800" b="1">
                <a:solidFill>
                  <a:srgbClr val="0000FF"/>
                </a:solidFill>
                <a:latin typeface="Times New Roman" pitchFamily="18" charset="0"/>
              </a:rPr>
              <a:t>钨丝</a:t>
            </a:r>
          </a:p>
        </p:txBody>
      </p:sp>
      <p:grpSp>
        <p:nvGrpSpPr>
          <p:cNvPr id="4" name="Group 79"/>
          <p:cNvGrpSpPr>
            <a:grpSpLocks/>
          </p:cNvGrpSpPr>
          <p:nvPr/>
        </p:nvGrpSpPr>
        <p:grpSpPr bwMode="auto">
          <a:xfrm>
            <a:off x="3408363" y="5526088"/>
            <a:ext cx="2654300" cy="82550"/>
            <a:chOff x="2147" y="3475"/>
            <a:chExt cx="1672" cy="58"/>
          </a:xfrm>
        </p:grpSpPr>
        <p:sp>
          <p:nvSpPr>
            <p:cNvPr id="25607" name="Line 7"/>
            <p:cNvSpPr>
              <a:spLocks noChangeShapeType="1"/>
            </p:cNvSpPr>
            <p:nvPr/>
          </p:nvSpPr>
          <p:spPr bwMode="auto">
            <a:xfrm>
              <a:off x="2147" y="3475"/>
              <a:ext cx="0" cy="58"/>
            </a:xfrm>
            <a:prstGeom prst="line">
              <a:avLst/>
            </a:prstGeom>
            <a:noFill/>
            <a:ln w="12700">
              <a:solidFill>
                <a:schemeClr val="tx1"/>
              </a:solidFill>
              <a:round/>
              <a:headEnd/>
              <a:tailEnd/>
            </a:ln>
            <a:effectLst/>
          </p:spPr>
          <p:txBody>
            <a:bodyPr wrap="none" anchor="ctr"/>
            <a:lstStyle/>
            <a:p>
              <a:endParaRPr lang="zh-CN" altLang="en-US"/>
            </a:p>
          </p:txBody>
        </p:sp>
        <p:sp>
          <p:nvSpPr>
            <p:cNvPr id="25608" name="Line 8"/>
            <p:cNvSpPr>
              <a:spLocks noChangeShapeType="1"/>
            </p:cNvSpPr>
            <p:nvPr/>
          </p:nvSpPr>
          <p:spPr bwMode="auto">
            <a:xfrm>
              <a:off x="2481" y="3475"/>
              <a:ext cx="0" cy="58"/>
            </a:xfrm>
            <a:prstGeom prst="line">
              <a:avLst/>
            </a:prstGeom>
            <a:noFill/>
            <a:ln w="12700">
              <a:solidFill>
                <a:schemeClr val="tx1"/>
              </a:solidFill>
              <a:round/>
              <a:headEnd/>
              <a:tailEnd/>
            </a:ln>
            <a:effectLst/>
          </p:spPr>
          <p:txBody>
            <a:bodyPr wrap="none" anchor="ctr"/>
            <a:lstStyle/>
            <a:p>
              <a:endParaRPr lang="zh-CN" altLang="en-US"/>
            </a:p>
          </p:txBody>
        </p:sp>
        <p:sp>
          <p:nvSpPr>
            <p:cNvPr id="25609" name="Line 9"/>
            <p:cNvSpPr>
              <a:spLocks noChangeShapeType="1"/>
            </p:cNvSpPr>
            <p:nvPr/>
          </p:nvSpPr>
          <p:spPr bwMode="auto">
            <a:xfrm>
              <a:off x="2816" y="3475"/>
              <a:ext cx="0" cy="58"/>
            </a:xfrm>
            <a:prstGeom prst="line">
              <a:avLst/>
            </a:prstGeom>
            <a:noFill/>
            <a:ln w="12700">
              <a:solidFill>
                <a:schemeClr val="tx1"/>
              </a:solidFill>
              <a:round/>
              <a:headEnd/>
              <a:tailEnd/>
            </a:ln>
            <a:effectLst/>
          </p:spPr>
          <p:txBody>
            <a:bodyPr wrap="none" anchor="ctr"/>
            <a:lstStyle/>
            <a:p>
              <a:endParaRPr lang="zh-CN" altLang="en-US"/>
            </a:p>
          </p:txBody>
        </p:sp>
        <p:sp>
          <p:nvSpPr>
            <p:cNvPr id="25610" name="Line 10"/>
            <p:cNvSpPr>
              <a:spLocks noChangeShapeType="1"/>
            </p:cNvSpPr>
            <p:nvPr/>
          </p:nvSpPr>
          <p:spPr bwMode="auto">
            <a:xfrm>
              <a:off x="3150" y="3475"/>
              <a:ext cx="0" cy="58"/>
            </a:xfrm>
            <a:prstGeom prst="line">
              <a:avLst/>
            </a:prstGeom>
            <a:noFill/>
            <a:ln w="12700">
              <a:solidFill>
                <a:schemeClr val="tx1"/>
              </a:solidFill>
              <a:round/>
              <a:headEnd/>
              <a:tailEnd/>
            </a:ln>
            <a:effectLst/>
          </p:spPr>
          <p:txBody>
            <a:bodyPr wrap="none" anchor="ctr"/>
            <a:lstStyle/>
            <a:p>
              <a:endParaRPr lang="zh-CN" altLang="en-US"/>
            </a:p>
          </p:txBody>
        </p:sp>
        <p:sp>
          <p:nvSpPr>
            <p:cNvPr id="25611" name="Line 11"/>
            <p:cNvSpPr>
              <a:spLocks noChangeShapeType="1"/>
            </p:cNvSpPr>
            <p:nvPr/>
          </p:nvSpPr>
          <p:spPr bwMode="auto">
            <a:xfrm>
              <a:off x="3485" y="3475"/>
              <a:ext cx="0" cy="58"/>
            </a:xfrm>
            <a:prstGeom prst="line">
              <a:avLst/>
            </a:prstGeom>
            <a:noFill/>
            <a:ln w="12700">
              <a:solidFill>
                <a:schemeClr val="tx1"/>
              </a:solidFill>
              <a:round/>
              <a:headEnd/>
              <a:tailEnd/>
            </a:ln>
            <a:effectLst/>
          </p:spPr>
          <p:txBody>
            <a:bodyPr wrap="none" anchor="ctr"/>
            <a:lstStyle/>
            <a:p>
              <a:endParaRPr lang="zh-CN" altLang="en-US"/>
            </a:p>
          </p:txBody>
        </p:sp>
        <p:sp>
          <p:nvSpPr>
            <p:cNvPr id="25612" name="Line 12"/>
            <p:cNvSpPr>
              <a:spLocks noChangeShapeType="1"/>
            </p:cNvSpPr>
            <p:nvPr/>
          </p:nvSpPr>
          <p:spPr bwMode="auto">
            <a:xfrm>
              <a:off x="3819" y="3475"/>
              <a:ext cx="0" cy="58"/>
            </a:xfrm>
            <a:prstGeom prst="line">
              <a:avLst/>
            </a:prstGeom>
            <a:noFill/>
            <a:ln w="12700">
              <a:solidFill>
                <a:schemeClr val="tx1"/>
              </a:solidFill>
              <a:round/>
              <a:headEnd/>
              <a:tailEnd/>
            </a:ln>
            <a:effectLst/>
          </p:spPr>
          <p:txBody>
            <a:bodyPr wrap="none" anchor="ctr"/>
            <a:lstStyle/>
            <a:p>
              <a:endParaRPr lang="zh-CN" altLang="en-US"/>
            </a:p>
          </p:txBody>
        </p:sp>
      </p:grpSp>
      <p:graphicFrame>
        <p:nvGraphicFramePr>
          <p:cNvPr id="25671" name="Object 71"/>
          <p:cNvGraphicFramePr>
            <a:graphicFrameLocks noChangeAspect="1"/>
          </p:cNvGraphicFramePr>
          <p:nvPr/>
        </p:nvGraphicFramePr>
        <p:xfrm>
          <a:off x="5429250" y="2041525"/>
          <a:ext cx="2020888" cy="471488"/>
        </p:xfrm>
        <a:graphic>
          <a:graphicData uri="http://schemas.openxmlformats.org/presentationml/2006/ole">
            <p:oleObj spid="_x0000_s193541" name="公式" r:id="rId6" imgW="17163000" imgH="3993120" progId="Equation.3">
              <p:embed/>
            </p:oleObj>
          </a:graphicData>
        </a:graphic>
      </p:graphicFrame>
      <p:grpSp>
        <p:nvGrpSpPr>
          <p:cNvPr id="5" name="Group 47"/>
          <p:cNvGrpSpPr>
            <a:grpSpLocks/>
          </p:cNvGrpSpPr>
          <p:nvPr/>
        </p:nvGrpSpPr>
        <p:grpSpPr bwMode="auto">
          <a:xfrm>
            <a:off x="4040188" y="2843213"/>
            <a:ext cx="1141412" cy="2765425"/>
            <a:chOff x="3426" y="1920"/>
            <a:chExt cx="750" cy="1934"/>
          </a:xfrm>
        </p:grpSpPr>
        <p:sp>
          <p:nvSpPr>
            <p:cNvPr id="25648" name="Rectangle 48" descr="30%"/>
            <p:cNvSpPr>
              <a:spLocks noChangeArrowheads="1"/>
            </p:cNvSpPr>
            <p:nvPr/>
          </p:nvSpPr>
          <p:spPr bwMode="auto">
            <a:xfrm>
              <a:off x="3426" y="1920"/>
              <a:ext cx="607" cy="1934"/>
            </a:xfrm>
            <a:prstGeom prst="rect">
              <a:avLst/>
            </a:prstGeom>
            <a:pattFill prst="pct30">
              <a:fgClr>
                <a:srgbClr val="33CC33"/>
              </a:fgClr>
              <a:bgClr>
                <a:schemeClr val="bg1"/>
              </a:bgClr>
            </a:pattFill>
            <a:ln w="3175">
              <a:noFill/>
              <a:miter lim="800000"/>
              <a:headEnd/>
              <a:tailEnd/>
            </a:ln>
            <a:effectLst/>
          </p:spPr>
          <p:txBody>
            <a:bodyPr wrap="none" anchor="ctr"/>
            <a:lstStyle/>
            <a:p>
              <a:endParaRPr lang="zh-CN" altLang="en-US"/>
            </a:p>
          </p:txBody>
        </p:sp>
        <p:sp>
          <p:nvSpPr>
            <p:cNvPr id="25649" name="Text Box 49"/>
            <p:cNvSpPr txBox="1">
              <a:spLocks noChangeArrowheads="1"/>
            </p:cNvSpPr>
            <p:nvPr/>
          </p:nvSpPr>
          <p:spPr bwMode="auto">
            <a:xfrm>
              <a:off x="3456" y="1928"/>
              <a:ext cx="720" cy="1111"/>
            </a:xfrm>
            <a:prstGeom prst="rect">
              <a:avLst/>
            </a:prstGeom>
            <a:noFill/>
            <a:ln w="9525">
              <a:noFill/>
              <a:miter lim="800000"/>
              <a:headEnd/>
              <a:tailEnd type="none" w="sm" len="lg"/>
            </a:ln>
            <a:effectLst/>
          </p:spPr>
          <p:txBody>
            <a:bodyPr>
              <a:spAutoFit/>
            </a:bodyPr>
            <a:lstStyle/>
            <a:p>
              <a:pPr>
                <a:spcBef>
                  <a:spcPct val="50000"/>
                </a:spcBef>
              </a:pPr>
              <a:r>
                <a:rPr lang="zh-CN" altLang="en-US" sz="2800" b="1">
                  <a:latin typeface="Times New Roman" pitchFamily="18" charset="0"/>
                </a:rPr>
                <a:t>可见光区</a:t>
              </a:r>
              <a:endParaRPr lang="zh-CN" altLang="en-US" sz="2800">
                <a:latin typeface="Times New Roman" pitchFamily="18" charset="0"/>
              </a:endParaRPr>
            </a:p>
            <a:p>
              <a:pPr>
                <a:spcBef>
                  <a:spcPct val="50000"/>
                </a:spcBef>
              </a:pPr>
              <a:endParaRPr lang="en-US" altLang="zh-CN" sz="2800" b="1"/>
            </a:p>
          </p:txBody>
        </p:sp>
      </p:grpSp>
      <p:grpSp>
        <p:nvGrpSpPr>
          <p:cNvPr id="6" name="Group 73"/>
          <p:cNvGrpSpPr>
            <a:grpSpLocks/>
          </p:cNvGrpSpPr>
          <p:nvPr/>
        </p:nvGrpSpPr>
        <p:grpSpPr bwMode="auto">
          <a:xfrm>
            <a:off x="2867025" y="2101850"/>
            <a:ext cx="3913188" cy="3487738"/>
            <a:chOff x="1806" y="1324"/>
            <a:chExt cx="2465" cy="2197"/>
          </a:xfrm>
        </p:grpSpPr>
        <p:sp>
          <p:nvSpPr>
            <p:cNvPr id="25642" name="Text Box 42"/>
            <p:cNvSpPr txBox="1">
              <a:spLocks noChangeArrowheads="1"/>
            </p:cNvSpPr>
            <p:nvPr/>
          </p:nvSpPr>
          <p:spPr bwMode="auto">
            <a:xfrm>
              <a:off x="1824" y="1324"/>
              <a:ext cx="1056" cy="692"/>
            </a:xfrm>
            <a:prstGeom prst="rect">
              <a:avLst/>
            </a:prstGeom>
            <a:noFill/>
            <a:ln w="9525">
              <a:noFill/>
              <a:miter lim="800000"/>
              <a:headEnd/>
              <a:tailEnd/>
            </a:ln>
            <a:effectLst/>
          </p:spPr>
          <p:txBody>
            <a:bodyPr>
              <a:spAutoFit/>
            </a:bodyPr>
            <a:lstStyle/>
            <a:p>
              <a:pPr>
                <a:lnSpc>
                  <a:spcPct val="50000"/>
                </a:lnSpc>
                <a:spcBef>
                  <a:spcPct val="50000"/>
                </a:spcBef>
              </a:pPr>
              <a:r>
                <a:rPr lang="en-US" altLang="zh-CN" sz="2800" b="1">
                  <a:solidFill>
                    <a:srgbClr val="FF0000"/>
                  </a:solidFill>
                  <a:latin typeface="宋体" charset="-122"/>
                </a:rPr>
                <a:t> </a:t>
              </a:r>
            </a:p>
            <a:p>
              <a:r>
                <a:rPr lang="en-US" altLang="zh-CN" sz="2800" b="1">
                  <a:solidFill>
                    <a:srgbClr val="FF0000"/>
                  </a:solidFill>
                  <a:latin typeface="宋体" charset="-122"/>
                </a:rPr>
                <a:t>  </a:t>
              </a:r>
              <a:r>
                <a:rPr lang="zh-CN" altLang="en-US" sz="2400" b="1">
                  <a:solidFill>
                    <a:srgbClr val="FF0000"/>
                  </a:solidFill>
                  <a:latin typeface="宋体" charset="-122"/>
                </a:rPr>
                <a:t>太阳</a:t>
              </a:r>
            </a:p>
            <a:p>
              <a:pPr>
                <a:lnSpc>
                  <a:spcPct val="50000"/>
                </a:lnSpc>
                <a:spcBef>
                  <a:spcPct val="50000"/>
                </a:spcBef>
              </a:pPr>
              <a:endParaRPr lang="en-US" altLang="zh-CN" sz="2400">
                <a:solidFill>
                  <a:srgbClr val="FF0000"/>
                </a:solidFill>
                <a:latin typeface="宋体" charset="-122"/>
              </a:endParaRPr>
            </a:p>
          </p:txBody>
        </p:sp>
        <p:sp>
          <p:nvSpPr>
            <p:cNvPr id="25641" name="Freeform 41"/>
            <p:cNvSpPr>
              <a:spLocks/>
            </p:cNvSpPr>
            <p:nvPr/>
          </p:nvSpPr>
          <p:spPr bwMode="auto">
            <a:xfrm>
              <a:off x="1806" y="1776"/>
              <a:ext cx="2465" cy="1745"/>
            </a:xfrm>
            <a:custGeom>
              <a:avLst/>
              <a:gdLst/>
              <a:ahLst/>
              <a:cxnLst>
                <a:cxn ang="0">
                  <a:pos x="0" y="1937"/>
                </a:cxn>
                <a:cxn ang="0">
                  <a:pos x="154" y="1481"/>
                </a:cxn>
                <a:cxn ang="0">
                  <a:pos x="521" y="75"/>
                </a:cxn>
                <a:cxn ang="0">
                  <a:pos x="1012" y="1030"/>
                </a:cxn>
                <a:cxn ang="0">
                  <a:pos x="1347" y="1470"/>
                </a:cxn>
                <a:cxn ang="0">
                  <a:pos x="1822" y="1741"/>
                </a:cxn>
                <a:cxn ang="0">
                  <a:pos x="2560" y="1937"/>
                </a:cxn>
              </a:cxnLst>
              <a:rect l="0" t="0" r="r" b="b"/>
              <a:pathLst>
                <a:path w="2560" h="1937">
                  <a:moveTo>
                    <a:pt x="0" y="1937"/>
                  </a:moveTo>
                  <a:cubicBezTo>
                    <a:pt x="26" y="1861"/>
                    <a:pt x="67" y="1791"/>
                    <a:pt x="154" y="1481"/>
                  </a:cubicBezTo>
                  <a:cubicBezTo>
                    <a:pt x="241" y="1171"/>
                    <a:pt x="378" y="150"/>
                    <a:pt x="521" y="75"/>
                  </a:cubicBezTo>
                  <a:cubicBezTo>
                    <a:pt x="664" y="0"/>
                    <a:pt x="874" y="797"/>
                    <a:pt x="1012" y="1030"/>
                  </a:cubicBezTo>
                  <a:cubicBezTo>
                    <a:pt x="1150" y="1263"/>
                    <a:pt x="1212" y="1352"/>
                    <a:pt x="1347" y="1470"/>
                  </a:cubicBezTo>
                  <a:cubicBezTo>
                    <a:pt x="1482" y="1588"/>
                    <a:pt x="1620" y="1663"/>
                    <a:pt x="1822" y="1741"/>
                  </a:cubicBezTo>
                  <a:cubicBezTo>
                    <a:pt x="2024" y="1819"/>
                    <a:pt x="2292" y="1888"/>
                    <a:pt x="2560" y="1937"/>
                  </a:cubicBezTo>
                </a:path>
              </a:pathLst>
            </a:custGeom>
            <a:noFill/>
            <a:ln w="28575" cmpd="sng">
              <a:solidFill>
                <a:srgbClr val="FF0000"/>
              </a:solidFill>
              <a:round/>
              <a:headEnd/>
              <a:tailEnd/>
            </a:ln>
            <a:effectLst/>
          </p:spPr>
          <p:txBody>
            <a:bodyPr wrap="none" anchor="ctr"/>
            <a:lstStyle/>
            <a:p>
              <a:endParaRPr lang="zh-CN" altLang="en-US"/>
            </a:p>
          </p:txBody>
        </p:sp>
      </p:grpSp>
      <p:grpSp>
        <p:nvGrpSpPr>
          <p:cNvPr id="7" name="Group 75"/>
          <p:cNvGrpSpPr>
            <a:grpSpLocks/>
          </p:cNvGrpSpPr>
          <p:nvPr/>
        </p:nvGrpSpPr>
        <p:grpSpPr bwMode="auto">
          <a:xfrm>
            <a:off x="2698750" y="4191000"/>
            <a:ext cx="1958975" cy="1417638"/>
            <a:chOff x="1700" y="2640"/>
            <a:chExt cx="1234" cy="893"/>
          </a:xfrm>
        </p:grpSpPr>
        <p:sp>
          <p:nvSpPr>
            <p:cNvPr id="25638" name="Freeform 38"/>
            <p:cNvSpPr>
              <a:spLocks/>
            </p:cNvSpPr>
            <p:nvPr/>
          </p:nvSpPr>
          <p:spPr bwMode="auto">
            <a:xfrm>
              <a:off x="1806" y="2969"/>
              <a:ext cx="1128" cy="564"/>
            </a:xfrm>
            <a:custGeom>
              <a:avLst/>
              <a:gdLst/>
              <a:ahLst/>
              <a:cxnLst>
                <a:cxn ang="0">
                  <a:pos x="0" y="626"/>
                </a:cxn>
                <a:cxn ang="0">
                  <a:pos x="144" y="396"/>
                </a:cxn>
                <a:cxn ang="0">
                  <a:pos x="391" y="5"/>
                </a:cxn>
                <a:cxn ang="0">
                  <a:pos x="564" y="364"/>
                </a:cxn>
                <a:cxn ang="0">
                  <a:pos x="651" y="495"/>
                </a:cxn>
                <a:cxn ang="0">
                  <a:pos x="825" y="593"/>
                </a:cxn>
                <a:cxn ang="0">
                  <a:pos x="1172" y="626"/>
                </a:cxn>
              </a:cxnLst>
              <a:rect l="0" t="0" r="r" b="b"/>
              <a:pathLst>
                <a:path w="1172" h="626">
                  <a:moveTo>
                    <a:pt x="0" y="626"/>
                  </a:moveTo>
                  <a:cubicBezTo>
                    <a:pt x="24" y="588"/>
                    <a:pt x="79" y="499"/>
                    <a:pt x="144" y="396"/>
                  </a:cubicBezTo>
                  <a:cubicBezTo>
                    <a:pt x="209" y="293"/>
                    <a:pt x="321" y="10"/>
                    <a:pt x="391" y="5"/>
                  </a:cubicBezTo>
                  <a:cubicBezTo>
                    <a:pt x="461" y="0"/>
                    <a:pt x="521" y="283"/>
                    <a:pt x="564" y="364"/>
                  </a:cubicBezTo>
                  <a:cubicBezTo>
                    <a:pt x="608" y="446"/>
                    <a:pt x="608" y="457"/>
                    <a:pt x="651" y="495"/>
                  </a:cubicBezTo>
                  <a:cubicBezTo>
                    <a:pt x="695" y="533"/>
                    <a:pt x="738" y="572"/>
                    <a:pt x="825" y="593"/>
                  </a:cubicBezTo>
                  <a:cubicBezTo>
                    <a:pt x="912" y="615"/>
                    <a:pt x="1114" y="621"/>
                    <a:pt x="1172" y="626"/>
                  </a:cubicBezTo>
                </a:path>
              </a:pathLst>
            </a:custGeom>
            <a:noFill/>
            <a:ln w="28575" cmpd="sng">
              <a:solidFill>
                <a:srgbClr val="0000FF"/>
              </a:solidFill>
              <a:round/>
              <a:headEnd/>
              <a:tailEnd/>
            </a:ln>
            <a:effectLst/>
          </p:spPr>
          <p:txBody>
            <a:bodyPr wrap="none" anchor="ctr"/>
            <a:lstStyle/>
            <a:p>
              <a:endParaRPr lang="zh-CN" altLang="en-US"/>
            </a:p>
          </p:txBody>
        </p:sp>
        <p:sp>
          <p:nvSpPr>
            <p:cNvPr id="25639" name="Text Box 39"/>
            <p:cNvSpPr txBox="1">
              <a:spLocks noChangeArrowheads="1"/>
            </p:cNvSpPr>
            <p:nvPr/>
          </p:nvSpPr>
          <p:spPr bwMode="auto">
            <a:xfrm>
              <a:off x="1700" y="2640"/>
              <a:ext cx="1036" cy="327"/>
            </a:xfrm>
            <a:prstGeom prst="rect">
              <a:avLst/>
            </a:prstGeom>
            <a:noFill/>
            <a:ln w="9525">
              <a:noFill/>
              <a:miter lim="800000"/>
              <a:headEnd/>
              <a:tailEnd type="none" w="sm" len="lg"/>
            </a:ln>
            <a:effectLst/>
          </p:spPr>
          <p:txBody>
            <a:bodyPr>
              <a:spAutoFit/>
            </a:bodyPr>
            <a:lstStyle/>
            <a:p>
              <a:pPr>
                <a:spcBef>
                  <a:spcPct val="50000"/>
                </a:spcBef>
              </a:pPr>
              <a:r>
                <a:rPr lang="en-US" altLang="zh-CN" sz="2800" b="1">
                  <a:solidFill>
                    <a:srgbClr val="0000FF"/>
                  </a:solidFill>
                  <a:latin typeface="宋体" charset="-122"/>
                </a:rPr>
                <a:t>  </a:t>
              </a:r>
              <a:r>
                <a:rPr lang="en-US" altLang="zh-CN" sz="900" b="1">
                  <a:solidFill>
                    <a:srgbClr val="0000FF"/>
                  </a:solidFill>
                  <a:latin typeface="宋体" charset="-122"/>
                </a:rPr>
                <a:t>  </a:t>
              </a:r>
              <a:r>
                <a:rPr lang="zh-CN" altLang="en-US" sz="2400" b="1">
                  <a:solidFill>
                    <a:srgbClr val="0000FF"/>
                  </a:solidFill>
                  <a:latin typeface="宋体" charset="-122"/>
                </a:rPr>
                <a:t>钨丝</a:t>
              </a:r>
            </a:p>
          </p:txBody>
        </p:sp>
      </p:grpSp>
      <p:sp>
        <p:nvSpPr>
          <p:cNvPr id="25660" name="Rectangle 60"/>
          <p:cNvSpPr>
            <a:spLocks noChangeArrowheads="1"/>
          </p:cNvSpPr>
          <p:nvPr/>
        </p:nvSpPr>
        <p:spPr bwMode="auto">
          <a:xfrm>
            <a:off x="1284288" y="1143000"/>
            <a:ext cx="620712" cy="4800600"/>
          </a:xfrm>
          <a:prstGeom prst="rect">
            <a:avLst/>
          </a:prstGeom>
          <a:solidFill>
            <a:srgbClr val="FFFFFF"/>
          </a:solidFill>
          <a:ln w="9525">
            <a:solidFill>
              <a:schemeClr val="tx1"/>
            </a:solidFill>
            <a:miter lim="800000"/>
            <a:headEnd/>
            <a:tailEnd/>
          </a:ln>
          <a:effectLst/>
        </p:spPr>
        <p:txBody>
          <a:bodyPr vert="eaVert">
            <a:spAutoFit/>
          </a:bodyPr>
          <a:lstStyle/>
          <a:p>
            <a:pPr>
              <a:spcBef>
                <a:spcPct val="50000"/>
              </a:spcBef>
            </a:pPr>
            <a:r>
              <a:rPr lang="zh-CN" altLang="en-US" sz="2800" b="1">
                <a:solidFill>
                  <a:srgbClr val="CC0000"/>
                </a:solidFill>
                <a:latin typeface="宋体" charset="-122"/>
              </a:rPr>
              <a:t>钨丝和太阳的单色辐出度曲线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p:cNvSpPr>
            <a:spLocks noGrp="1"/>
          </p:cNvSpPr>
          <p:nvPr>
            <p:ph type="sldNum" sz="quarter" idx="10"/>
          </p:nvPr>
        </p:nvSpPr>
        <p:spPr/>
        <p:txBody>
          <a:bodyPr/>
          <a:lstStyle/>
          <a:p>
            <a:fld id="{39B5E669-9D54-4997-BA64-EA6D04451B8B}" type="slidenum">
              <a:rPr lang="zh-CN" altLang="en-US"/>
              <a:pPr/>
              <a:t>30</a:t>
            </a:fld>
            <a:endParaRPr lang="en-US" altLang="zh-CN"/>
          </a:p>
        </p:txBody>
      </p:sp>
      <p:sp>
        <p:nvSpPr>
          <p:cNvPr id="13319" name="Rectangle 7"/>
          <p:cNvSpPr>
            <a:spLocks noChangeArrowheads="1"/>
          </p:cNvSpPr>
          <p:nvPr/>
        </p:nvSpPr>
        <p:spPr bwMode="auto">
          <a:xfrm>
            <a:off x="762000" y="4835525"/>
            <a:ext cx="7772400" cy="1260475"/>
          </a:xfrm>
          <a:prstGeom prst="rect">
            <a:avLst/>
          </a:prstGeom>
          <a:noFill/>
          <a:ln w="9525">
            <a:noFill/>
            <a:miter lim="800000"/>
            <a:headEnd/>
            <a:tailEnd/>
          </a:ln>
        </p:spPr>
        <p:txBody>
          <a:bodyPr>
            <a:spAutoFit/>
          </a:bodyPr>
          <a:lstStyle/>
          <a:p>
            <a:pPr>
              <a:lnSpc>
                <a:spcPct val="120000"/>
              </a:lnSpc>
            </a:pPr>
            <a:r>
              <a:rPr kumimoji="1" lang="zh-CN" altLang="en-US" sz="3200" b="1">
                <a:solidFill>
                  <a:schemeClr val="tx2"/>
                </a:solidFill>
                <a:latin typeface="Times New Roman" pitchFamily="18" charset="0"/>
              </a:rPr>
              <a:t>        爱因斯坦的光子理论圆满地解释了光电效应现象</a:t>
            </a:r>
            <a:r>
              <a:rPr kumimoji="1" lang="en-US" altLang="zh-CN" sz="3200" b="1">
                <a:solidFill>
                  <a:schemeClr val="tx2"/>
                </a:solidFill>
                <a:latin typeface="Times New Roman" pitchFamily="18" charset="0"/>
              </a:rPr>
              <a:t>. </a:t>
            </a:r>
          </a:p>
        </p:txBody>
      </p:sp>
      <p:grpSp>
        <p:nvGrpSpPr>
          <p:cNvPr id="2" name="Group 11"/>
          <p:cNvGrpSpPr>
            <a:grpSpLocks/>
          </p:cNvGrpSpPr>
          <p:nvPr/>
        </p:nvGrpSpPr>
        <p:grpSpPr bwMode="auto">
          <a:xfrm>
            <a:off x="1600200" y="2070100"/>
            <a:ext cx="6858000" cy="749300"/>
            <a:chOff x="672" y="2832"/>
            <a:chExt cx="4320" cy="472"/>
          </a:xfrm>
        </p:grpSpPr>
        <p:graphicFrame>
          <p:nvGraphicFramePr>
            <p:cNvPr id="32771" name="Object 3"/>
            <p:cNvGraphicFramePr>
              <a:graphicFrameLocks noChangeAspect="1"/>
            </p:cNvGraphicFramePr>
            <p:nvPr/>
          </p:nvGraphicFramePr>
          <p:xfrm>
            <a:off x="672" y="2832"/>
            <a:ext cx="1152" cy="472"/>
          </p:xfrm>
          <a:graphic>
            <a:graphicData uri="http://schemas.openxmlformats.org/presentationml/2006/ole">
              <p:oleObj spid="_x0000_s57356" name="公式" r:id="rId3" imgW="558800" imgH="228600" progId="Equation.3">
                <p:embed/>
              </p:oleObj>
            </a:graphicData>
          </a:graphic>
        </p:graphicFrame>
        <p:graphicFrame>
          <p:nvGraphicFramePr>
            <p:cNvPr id="32772" name="Object 4"/>
            <p:cNvGraphicFramePr>
              <a:graphicFrameLocks noChangeAspect="1"/>
            </p:cNvGraphicFramePr>
            <p:nvPr/>
          </p:nvGraphicFramePr>
          <p:xfrm>
            <a:off x="2208" y="2840"/>
            <a:ext cx="1200" cy="424"/>
          </p:xfrm>
          <a:graphic>
            <a:graphicData uri="http://schemas.openxmlformats.org/presentationml/2006/ole">
              <p:oleObj spid="_x0000_s57357" name="Equation" r:id="rId4" imgW="863225" imgH="291973" progId="Equation.3">
                <p:embed/>
              </p:oleObj>
            </a:graphicData>
          </a:graphic>
        </p:graphicFrame>
        <p:sp>
          <p:nvSpPr>
            <p:cNvPr id="13326" name="Text Box 14"/>
            <p:cNvSpPr txBox="1">
              <a:spLocks noChangeArrowheads="1"/>
            </p:cNvSpPr>
            <p:nvPr/>
          </p:nvSpPr>
          <p:spPr bwMode="auto">
            <a:xfrm>
              <a:off x="3312" y="2832"/>
              <a:ext cx="1680" cy="365"/>
            </a:xfrm>
            <a:prstGeom prst="rect">
              <a:avLst/>
            </a:prstGeom>
            <a:noFill/>
            <a:ln w="9525">
              <a:noFill/>
              <a:miter lim="800000"/>
              <a:headEnd/>
              <a:tailEnd/>
            </a:ln>
            <a:effectLst/>
          </p:spPr>
          <p:txBody>
            <a:bodyPr>
              <a:spAutoFit/>
            </a:bodyPr>
            <a:lstStyle/>
            <a:p>
              <a:pPr>
                <a:spcBef>
                  <a:spcPct val="50000"/>
                </a:spcBef>
              </a:pPr>
              <a:r>
                <a:rPr lang="zh-CN" altLang="en-US" sz="3200" b="1">
                  <a:latin typeface="宋体" charset="-122"/>
                </a:rPr>
                <a:t>（截止频率）</a:t>
              </a:r>
            </a:p>
          </p:txBody>
        </p:sp>
      </p:grpSp>
      <p:grpSp>
        <p:nvGrpSpPr>
          <p:cNvPr id="3" name="Group 24"/>
          <p:cNvGrpSpPr>
            <a:grpSpLocks/>
          </p:cNvGrpSpPr>
          <p:nvPr/>
        </p:nvGrpSpPr>
        <p:grpSpPr bwMode="auto">
          <a:xfrm>
            <a:off x="1555750" y="1143000"/>
            <a:ext cx="6916738" cy="730250"/>
            <a:chOff x="980" y="720"/>
            <a:chExt cx="4357" cy="460"/>
          </a:xfrm>
        </p:grpSpPr>
        <p:sp>
          <p:nvSpPr>
            <p:cNvPr id="13328" name="Text Box 16"/>
            <p:cNvSpPr txBox="1">
              <a:spLocks noChangeArrowheads="1"/>
            </p:cNvSpPr>
            <p:nvPr/>
          </p:nvSpPr>
          <p:spPr bwMode="auto">
            <a:xfrm>
              <a:off x="980" y="768"/>
              <a:ext cx="2400" cy="365"/>
            </a:xfrm>
            <a:prstGeom prst="rect">
              <a:avLst/>
            </a:prstGeom>
            <a:noFill/>
            <a:ln w="9525">
              <a:noFill/>
              <a:miter lim="800000"/>
              <a:headEnd/>
              <a:tailEnd/>
            </a:ln>
            <a:effectLst/>
          </p:spPr>
          <p:txBody>
            <a:bodyPr>
              <a:spAutoFit/>
            </a:bodyPr>
            <a:lstStyle/>
            <a:p>
              <a:pPr>
                <a:spcBef>
                  <a:spcPct val="50000"/>
                </a:spcBef>
                <a:buFontTx/>
                <a:buBlip>
                  <a:blip r:embed="rId5"/>
                </a:buBlip>
              </a:pPr>
              <a:r>
                <a:rPr kumimoji="1" lang="zh-CN" altLang="en-US" sz="3200" b="1">
                  <a:solidFill>
                    <a:schemeClr val="tx2"/>
                  </a:solidFill>
                  <a:latin typeface="Times New Roman" pitchFamily="18" charset="0"/>
                </a:rPr>
                <a:t>  </a:t>
              </a:r>
              <a:r>
                <a:rPr kumimoji="1" lang="zh-CN" altLang="en-US" sz="3200" b="1">
                  <a:solidFill>
                    <a:srgbClr val="CC0000"/>
                  </a:solidFill>
                  <a:latin typeface="Times New Roman" pitchFamily="18" charset="0"/>
                </a:rPr>
                <a:t>频率限制:</a:t>
              </a:r>
              <a:r>
                <a:rPr kumimoji="1" lang="zh-CN" altLang="en-US" sz="3200" b="1">
                  <a:solidFill>
                    <a:schemeClr val="tx2"/>
                  </a:solidFill>
                  <a:latin typeface="Times New Roman" pitchFamily="18" charset="0"/>
                </a:rPr>
                <a:t> 只有</a:t>
              </a:r>
            </a:p>
          </p:txBody>
        </p:sp>
        <p:graphicFrame>
          <p:nvGraphicFramePr>
            <p:cNvPr id="32770" name="Object 2"/>
            <p:cNvGraphicFramePr>
              <a:graphicFrameLocks noChangeAspect="1"/>
            </p:cNvGraphicFramePr>
            <p:nvPr/>
          </p:nvGraphicFramePr>
          <p:xfrm>
            <a:off x="3121" y="720"/>
            <a:ext cx="880" cy="460"/>
          </p:xfrm>
          <a:graphic>
            <a:graphicData uri="http://schemas.openxmlformats.org/presentationml/2006/ole">
              <p:oleObj spid="_x0000_s57358" name="公式" r:id="rId6" imgW="558558" imgH="291973" progId="Equation.3">
                <p:embed/>
              </p:oleObj>
            </a:graphicData>
          </a:graphic>
        </p:graphicFrame>
        <p:sp>
          <p:nvSpPr>
            <p:cNvPr id="13330" name="Rectangle 18"/>
            <p:cNvSpPr>
              <a:spLocks noChangeArrowheads="1"/>
            </p:cNvSpPr>
            <p:nvPr/>
          </p:nvSpPr>
          <p:spPr bwMode="auto">
            <a:xfrm>
              <a:off x="3936" y="765"/>
              <a:ext cx="1401" cy="365"/>
            </a:xfrm>
            <a:prstGeom prst="rect">
              <a:avLst/>
            </a:prstGeom>
            <a:noFill/>
            <a:ln w="9525">
              <a:noFill/>
              <a:miter lim="800000"/>
              <a:headEnd/>
              <a:tailEnd/>
            </a:ln>
            <a:effectLst/>
          </p:spPr>
          <p:txBody>
            <a:bodyPr wrap="none">
              <a:spAutoFit/>
            </a:bodyPr>
            <a:lstStyle/>
            <a:p>
              <a:r>
                <a:rPr kumimoji="1" lang="zh-CN" altLang="en-US" sz="3200" b="1">
                  <a:solidFill>
                    <a:schemeClr val="tx2"/>
                  </a:solidFill>
                  <a:latin typeface="Times New Roman" pitchFamily="18" charset="0"/>
                </a:rPr>
                <a:t>时才会发生</a:t>
              </a:r>
            </a:p>
          </p:txBody>
        </p:sp>
      </p:grpSp>
      <p:grpSp>
        <p:nvGrpSpPr>
          <p:cNvPr id="4" name="Group 23"/>
          <p:cNvGrpSpPr>
            <a:grpSpLocks/>
          </p:cNvGrpSpPr>
          <p:nvPr/>
        </p:nvGrpSpPr>
        <p:grpSpPr bwMode="auto">
          <a:xfrm>
            <a:off x="685800" y="2819400"/>
            <a:ext cx="8839200" cy="1978025"/>
            <a:chOff x="432" y="1776"/>
            <a:chExt cx="5568" cy="1246"/>
          </a:xfrm>
        </p:grpSpPr>
        <p:sp>
          <p:nvSpPr>
            <p:cNvPr id="13315" name="Text Box 3"/>
            <p:cNvSpPr txBox="1">
              <a:spLocks noChangeArrowheads="1"/>
            </p:cNvSpPr>
            <p:nvPr/>
          </p:nvSpPr>
          <p:spPr bwMode="auto">
            <a:xfrm>
              <a:off x="1008" y="1776"/>
              <a:ext cx="4992" cy="426"/>
            </a:xfrm>
            <a:prstGeom prst="rect">
              <a:avLst/>
            </a:prstGeom>
            <a:noFill/>
            <a:ln w="9525">
              <a:noFill/>
              <a:miter lim="800000"/>
              <a:headEnd/>
              <a:tailEnd type="none" w="sm" len="lg"/>
            </a:ln>
            <a:effectLst/>
          </p:spPr>
          <p:txBody>
            <a:bodyPr>
              <a:spAutoFit/>
            </a:bodyPr>
            <a:lstStyle/>
            <a:p>
              <a:pPr>
                <a:lnSpc>
                  <a:spcPct val="120000"/>
                </a:lnSpc>
                <a:buFontTx/>
                <a:buBlip>
                  <a:blip r:embed="rId5"/>
                </a:buBlip>
              </a:pPr>
              <a:r>
                <a:rPr lang="zh-CN" altLang="en-US" sz="3200" b="1">
                  <a:solidFill>
                    <a:srgbClr val="CC0000"/>
                  </a:solidFill>
                </a:rPr>
                <a:t> 瞬时性：</a:t>
              </a:r>
              <a:r>
                <a:rPr lang="zh-CN" altLang="en-US" sz="3200" b="1"/>
                <a:t>光子射至金属表面， 一个</a:t>
              </a:r>
              <a:endParaRPr lang="zh-CN" altLang="en-US" sz="3200" b="1">
                <a:latin typeface="Times New Roman" pitchFamily="18" charset="0"/>
              </a:endParaRPr>
            </a:p>
          </p:txBody>
        </p:sp>
        <p:grpSp>
          <p:nvGrpSpPr>
            <p:cNvPr id="5" name="Group 22"/>
            <p:cNvGrpSpPr>
              <a:grpSpLocks/>
            </p:cNvGrpSpPr>
            <p:nvPr/>
          </p:nvGrpSpPr>
          <p:grpSpPr bwMode="auto">
            <a:xfrm>
              <a:off x="432" y="2182"/>
              <a:ext cx="5184" cy="840"/>
              <a:chOff x="432" y="2182"/>
              <a:chExt cx="5184" cy="840"/>
            </a:xfrm>
          </p:grpSpPr>
          <p:graphicFrame>
            <p:nvGraphicFramePr>
              <p:cNvPr id="32768" name="Object 0"/>
              <p:cNvGraphicFramePr>
                <a:graphicFrameLocks noChangeAspect="1"/>
              </p:cNvGraphicFramePr>
              <p:nvPr/>
            </p:nvGraphicFramePr>
            <p:xfrm>
              <a:off x="1850" y="2271"/>
              <a:ext cx="384" cy="273"/>
            </p:xfrm>
            <a:graphic>
              <a:graphicData uri="http://schemas.openxmlformats.org/presentationml/2006/ole">
                <p:oleObj spid="_x0000_s57359" name="Equation" r:id="rId7" imgW="393529" imgH="279279" progId="Equation.3">
                  <p:embed/>
                </p:oleObj>
              </a:graphicData>
            </a:graphic>
          </p:graphicFrame>
          <p:graphicFrame>
            <p:nvGraphicFramePr>
              <p:cNvPr id="32769" name="Object 1"/>
              <p:cNvGraphicFramePr>
                <a:graphicFrameLocks noChangeAspect="1"/>
              </p:cNvGraphicFramePr>
              <p:nvPr/>
            </p:nvGraphicFramePr>
            <p:xfrm>
              <a:off x="794" y="2570"/>
              <a:ext cx="768" cy="452"/>
            </p:xfrm>
            <a:graphic>
              <a:graphicData uri="http://schemas.openxmlformats.org/presentationml/2006/ole">
                <p:oleObj spid="_x0000_s57360" name="Equation" r:id="rId8" imgW="406224" imgH="228501" progId="Equation.3">
                  <p:embed/>
                </p:oleObj>
              </a:graphicData>
            </a:graphic>
          </p:graphicFrame>
          <p:sp>
            <p:nvSpPr>
              <p:cNvPr id="13333" name="Rectangle 21"/>
              <p:cNvSpPr>
                <a:spLocks noChangeArrowheads="1"/>
              </p:cNvSpPr>
              <p:nvPr/>
            </p:nvSpPr>
            <p:spPr bwMode="auto">
              <a:xfrm>
                <a:off x="432" y="2182"/>
                <a:ext cx="5184" cy="794"/>
              </a:xfrm>
              <a:prstGeom prst="rect">
                <a:avLst/>
              </a:prstGeom>
              <a:noFill/>
              <a:ln w="9525">
                <a:noFill/>
                <a:miter lim="800000"/>
                <a:headEnd/>
                <a:tailEnd/>
              </a:ln>
              <a:effectLst/>
            </p:spPr>
            <p:txBody>
              <a:bodyPr>
                <a:spAutoFit/>
              </a:bodyPr>
              <a:lstStyle/>
              <a:p>
                <a:pPr>
                  <a:lnSpc>
                    <a:spcPct val="120000"/>
                  </a:lnSpc>
                </a:pPr>
                <a:r>
                  <a:rPr lang="zh-CN" altLang="en-US" sz="3200" b="1"/>
                  <a:t>光子的能量       将一次性被一个电子吸收，若           ，电子立即逸出，无需时间积累</a:t>
                </a:r>
                <a:r>
                  <a:rPr lang="zh-CN" altLang="en-US" sz="3200" b="1">
                    <a:latin typeface="Times New Roman" pitchFamily="18" charset="0"/>
                  </a:rPr>
                  <a:t>.</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checkerboard(across)">
                                      <p:cBhvr>
                                        <p:cTn id="1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1"/>
          <p:cNvSpPr>
            <a:spLocks noGrp="1"/>
          </p:cNvSpPr>
          <p:nvPr>
            <p:ph type="sldNum" sz="quarter" idx="10"/>
          </p:nvPr>
        </p:nvSpPr>
        <p:spPr/>
        <p:txBody>
          <a:bodyPr/>
          <a:lstStyle/>
          <a:p>
            <a:fld id="{8A2044E9-6232-4FF8-91BD-6DD1A86F8824}" type="slidenum">
              <a:rPr lang="zh-CN" altLang="en-US"/>
              <a:pPr/>
              <a:t>31</a:t>
            </a:fld>
            <a:endParaRPr lang="en-US" altLang="zh-CN"/>
          </a:p>
        </p:txBody>
      </p:sp>
      <p:sp>
        <p:nvSpPr>
          <p:cNvPr id="12290" name="Rectangle 2"/>
          <p:cNvSpPr>
            <a:spLocks noChangeArrowheads="1"/>
          </p:cNvSpPr>
          <p:nvPr/>
        </p:nvSpPr>
        <p:spPr bwMode="auto">
          <a:xfrm>
            <a:off x="1116013" y="3746500"/>
            <a:ext cx="1944687" cy="749300"/>
          </a:xfrm>
          <a:prstGeom prst="rect">
            <a:avLst/>
          </a:prstGeom>
          <a:noFill/>
          <a:ln w="9525">
            <a:noFill/>
            <a:miter lim="800000"/>
            <a:headEnd/>
            <a:tailEnd/>
          </a:ln>
        </p:spPr>
        <p:txBody>
          <a:bodyPr wrap="none">
            <a:spAutoFit/>
          </a:bodyPr>
          <a:lstStyle/>
          <a:p>
            <a:pPr eaLnBrk="0" hangingPunct="0">
              <a:lnSpc>
                <a:spcPct val="135000"/>
              </a:lnSpc>
            </a:pPr>
            <a:r>
              <a:rPr kumimoji="1" lang="zh-CN" altLang="en-US" sz="3200" b="1">
                <a:solidFill>
                  <a:srgbClr val="CC0000"/>
                </a:solidFill>
                <a:latin typeface="Times New Roman" pitchFamily="18" charset="0"/>
              </a:rPr>
              <a:t>理论解释:</a:t>
            </a:r>
          </a:p>
        </p:txBody>
      </p:sp>
      <p:sp>
        <p:nvSpPr>
          <p:cNvPr id="12311" name="Text Box 23"/>
          <p:cNvSpPr txBox="1">
            <a:spLocks noChangeArrowheads="1"/>
          </p:cNvSpPr>
          <p:nvPr/>
        </p:nvSpPr>
        <p:spPr bwMode="auto">
          <a:xfrm>
            <a:off x="1981200" y="1173163"/>
            <a:ext cx="6096000" cy="579437"/>
          </a:xfrm>
          <a:prstGeom prst="rect">
            <a:avLst/>
          </a:prstGeom>
          <a:noFill/>
          <a:ln w="9525">
            <a:noFill/>
            <a:miter lim="800000"/>
            <a:headEnd/>
            <a:tailEnd/>
          </a:ln>
        </p:spPr>
        <p:txBody>
          <a:bodyPr>
            <a:spAutoFit/>
          </a:bodyPr>
          <a:lstStyle/>
          <a:p>
            <a:pPr>
              <a:spcBef>
                <a:spcPct val="50000"/>
              </a:spcBef>
            </a:pPr>
            <a:r>
              <a:rPr kumimoji="1" lang="zh-CN" altLang="en-US" sz="3200" b="1">
                <a:solidFill>
                  <a:srgbClr val="CC0000"/>
                </a:solidFill>
                <a:latin typeface="Times New Roman" pitchFamily="18" charset="0"/>
              </a:rPr>
              <a:t>几种金属逸出功的近似值</a:t>
            </a:r>
            <a:r>
              <a:rPr kumimoji="1" lang="zh-CN" altLang="en-US" sz="3200">
                <a:solidFill>
                  <a:srgbClr val="CC0000"/>
                </a:solidFill>
                <a:latin typeface="宋体" charset="-122"/>
              </a:rPr>
              <a:t>(</a:t>
            </a:r>
            <a:r>
              <a:rPr kumimoji="1" lang="en-US" altLang="zh-CN" sz="3200">
                <a:solidFill>
                  <a:srgbClr val="CC0000"/>
                </a:solidFill>
                <a:latin typeface="Times New Roman" pitchFamily="18" charset="0"/>
              </a:rPr>
              <a:t>eV</a:t>
            </a:r>
            <a:r>
              <a:rPr kumimoji="1" lang="en-US" altLang="zh-CN" sz="3200">
                <a:solidFill>
                  <a:srgbClr val="CC0000"/>
                </a:solidFill>
                <a:latin typeface="宋体" charset="-122"/>
              </a:rPr>
              <a:t>)</a:t>
            </a:r>
          </a:p>
        </p:txBody>
      </p:sp>
      <p:grpSp>
        <p:nvGrpSpPr>
          <p:cNvPr id="2" name="Group 39"/>
          <p:cNvGrpSpPr>
            <a:grpSpLocks/>
          </p:cNvGrpSpPr>
          <p:nvPr/>
        </p:nvGrpSpPr>
        <p:grpSpPr bwMode="auto">
          <a:xfrm>
            <a:off x="1143000" y="2057400"/>
            <a:ext cx="7086600" cy="1371600"/>
            <a:chOff x="528" y="1200"/>
            <a:chExt cx="4464" cy="864"/>
          </a:xfrm>
        </p:grpSpPr>
        <p:sp>
          <p:nvSpPr>
            <p:cNvPr id="12313" name="Rectangle 25"/>
            <p:cNvSpPr>
              <a:spLocks noChangeArrowheads="1"/>
            </p:cNvSpPr>
            <p:nvPr/>
          </p:nvSpPr>
          <p:spPr bwMode="auto">
            <a:xfrm>
              <a:off x="528" y="1200"/>
              <a:ext cx="4461" cy="864"/>
            </a:xfrm>
            <a:prstGeom prst="rect">
              <a:avLst/>
            </a:prstGeom>
            <a:gradFill rotWithShape="0">
              <a:gsLst>
                <a:gs pos="0">
                  <a:schemeClr val="accent1"/>
                </a:gs>
                <a:gs pos="100000">
                  <a:schemeClr val="accent1">
                    <a:gamma/>
                    <a:tint val="9020"/>
                    <a:invGamma/>
                  </a:schemeClr>
                </a:gs>
              </a:gsLst>
              <a:lin ang="5400000" scaled="1"/>
            </a:gradFill>
            <a:ln w="9525">
              <a:solidFill>
                <a:schemeClr val="tx1"/>
              </a:solidFill>
              <a:miter lim="800000"/>
              <a:headEnd/>
              <a:tailEnd/>
            </a:ln>
          </p:spPr>
          <p:txBody>
            <a:bodyPr wrap="none" anchor="ctr"/>
            <a:lstStyle/>
            <a:p>
              <a:endParaRPr lang="zh-CN" altLang="en-US"/>
            </a:p>
          </p:txBody>
        </p:sp>
        <p:sp>
          <p:nvSpPr>
            <p:cNvPr id="12314" name="Line 26"/>
            <p:cNvSpPr>
              <a:spLocks noChangeShapeType="1"/>
            </p:cNvSpPr>
            <p:nvPr/>
          </p:nvSpPr>
          <p:spPr bwMode="auto">
            <a:xfrm>
              <a:off x="528" y="1200"/>
              <a:ext cx="4461" cy="0"/>
            </a:xfrm>
            <a:prstGeom prst="line">
              <a:avLst/>
            </a:prstGeom>
            <a:noFill/>
            <a:ln w="28575">
              <a:solidFill>
                <a:schemeClr val="tx1"/>
              </a:solidFill>
              <a:round/>
              <a:headEnd/>
              <a:tailEnd/>
            </a:ln>
          </p:spPr>
          <p:txBody>
            <a:bodyPr wrap="none" anchor="ctr"/>
            <a:lstStyle/>
            <a:p>
              <a:endParaRPr lang="zh-CN" altLang="en-US"/>
            </a:p>
          </p:txBody>
        </p:sp>
        <p:sp>
          <p:nvSpPr>
            <p:cNvPr id="12319" name="Line 31"/>
            <p:cNvSpPr>
              <a:spLocks noChangeShapeType="1"/>
            </p:cNvSpPr>
            <p:nvPr/>
          </p:nvSpPr>
          <p:spPr bwMode="auto">
            <a:xfrm>
              <a:off x="2807" y="1200"/>
              <a:ext cx="0" cy="864"/>
            </a:xfrm>
            <a:prstGeom prst="line">
              <a:avLst/>
            </a:prstGeom>
            <a:noFill/>
            <a:ln w="9525">
              <a:solidFill>
                <a:schemeClr val="tx1"/>
              </a:solidFill>
              <a:round/>
              <a:headEnd/>
              <a:tailEnd/>
            </a:ln>
          </p:spPr>
          <p:txBody>
            <a:bodyPr wrap="none" anchor="ctr"/>
            <a:lstStyle/>
            <a:p>
              <a:endParaRPr lang="zh-CN" altLang="en-US"/>
            </a:p>
          </p:txBody>
        </p:sp>
        <p:grpSp>
          <p:nvGrpSpPr>
            <p:cNvPr id="3" name="Group 38"/>
            <p:cNvGrpSpPr>
              <a:grpSpLocks/>
            </p:cNvGrpSpPr>
            <p:nvPr/>
          </p:nvGrpSpPr>
          <p:grpSpPr bwMode="auto">
            <a:xfrm>
              <a:off x="528" y="1200"/>
              <a:ext cx="4464" cy="864"/>
              <a:chOff x="528" y="672"/>
              <a:chExt cx="4464" cy="864"/>
            </a:xfrm>
          </p:grpSpPr>
          <p:sp>
            <p:nvSpPr>
              <p:cNvPr id="12315" name="Line 27"/>
              <p:cNvSpPr>
                <a:spLocks noChangeShapeType="1"/>
              </p:cNvSpPr>
              <p:nvPr/>
            </p:nvSpPr>
            <p:spPr bwMode="auto">
              <a:xfrm>
                <a:off x="528" y="1104"/>
                <a:ext cx="4461" cy="0"/>
              </a:xfrm>
              <a:prstGeom prst="line">
                <a:avLst/>
              </a:prstGeom>
              <a:noFill/>
              <a:ln w="28575">
                <a:solidFill>
                  <a:schemeClr val="tx1"/>
                </a:solidFill>
                <a:round/>
                <a:headEnd/>
                <a:tailEnd/>
              </a:ln>
            </p:spPr>
            <p:txBody>
              <a:bodyPr wrap="none" anchor="ctr"/>
              <a:lstStyle/>
              <a:p>
                <a:endParaRPr lang="zh-CN" altLang="en-US"/>
              </a:p>
            </p:txBody>
          </p:sp>
          <p:sp>
            <p:nvSpPr>
              <p:cNvPr id="12316" name="Line 28"/>
              <p:cNvSpPr>
                <a:spLocks noChangeShapeType="1"/>
              </p:cNvSpPr>
              <p:nvPr/>
            </p:nvSpPr>
            <p:spPr bwMode="auto">
              <a:xfrm>
                <a:off x="528" y="1536"/>
                <a:ext cx="4461" cy="0"/>
              </a:xfrm>
              <a:prstGeom prst="line">
                <a:avLst/>
              </a:prstGeom>
              <a:noFill/>
              <a:ln w="28575">
                <a:solidFill>
                  <a:schemeClr val="tx1"/>
                </a:solidFill>
                <a:round/>
                <a:headEnd/>
                <a:tailEnd/>
              </a:ln>
            </p:spPr>
            <p:txBody>
              <a:bodyPr wrap="none" anchor="ctr"/>
              <a:lstStyle/>
              <a:p>
                <a:endParaRPr lang="zh-CN" altLang="en-US"/>
              </a:p>
            </p:txBody>
          </p:sp>
          <p:sp>
            <p:nvSpPr>
              <p:cNvPr id="12317" name="Line 29"/>
              <p:cNvSpPr>
                <a:spLocks noChangeShapeType="1"/>
              </p:cNvSpPr>
              <p:nvPr/>
            </p:nvSpPr>
            <p:spPr bwMode="auto">
              <a:xfrm>
                <a:off x="1255" y="672"/>
                <a:ext cx="0" cy="864"/>
              </a:xfrm>
              <a:prstGeom prst="line">
                <a:avLst/>
              </a:prstGeom>
              <a:noFill/>
              <a:ln w="9525">
                <a:solidFill>
                  <a:schemeClr val="tx1"/>
                </a:solidFill>
                <a:round/>
                <a:headEnd/>
                <a:tailEnd/>
              </a:ln>
            </p:spPr>
            <p:txBody>
              <a:bodyPr wrap="none" anchor="ctr"/>
              <a:lstStyle/>
              <a:p>
                <a:endParaRPr lang="zh-CN" altLang="en-US"/>
              </a:p>
            </p:txBody>
          </p:sp>
          <p:sp>
            <p:nvSpPr>
              <p:cNvPr id="12318" name="Line 30"/>
              <p:cNvSpPr>
                <a:spLocks noChangeShapeType="1"/>
              </p:cNvSpPr>
              <p:nvPr/>
            </p:nvSpPr>
            <p:spPr bwMode="auto">
              <a:xfrm>
                <a:off x="2031" y="672"/>
                <a:ext cx="0" cy="864"/>
              </a:xfrm>
              <a:prstGeom prst="line">
                <a:avLst/>
              </a:prstGeom>
              <a:noFill/>
              <a:ln w="9525">
                <a:solidFill>
                  <a:schemeClr val="tx1"/>
                </a:solidFill>
                <a:round/>
                <a:headEnd/>
                <a:tailEnd/>
              </a:ln>
            </p:spPr>
            <p:txBody>
              <a:bodyPr wrap="none" anchor="ctr"/>
              <a:lstStyle/>
              <a:p>
                <a:endParaRPr lang="zh-CN" altLang="en-US"/>
              </a:p>
            </p:txBody>
          </p:sp>
          <p:sp>
            <p:nvSpPr>
              <p:cNvPr id="12320" name="Line 32"/>
              <p:cNvSpPr>
                <a:spLocks noChangeShapeType="1"/>
              </p:cNvSpPr>
              <p:nvPr/>
            </p:nvSpPr>
            <p:spPr bwMode="auto">
              <a:xfrm>
                <a:off x="3583" y="672"/>
                <a:ext cx="0" cy="864"/>
              </a:xfrm>
              <a:prstGeom prst="line">
                <a:avLst/>
              </a:prstGeom>
              <a:noFill/>
              <a:ln w="9525">
                <a:solidFill>
                  <a:schemeClr val="tx1"/>
                </a:solidFill>
                <a:round/>
                <a:headEnd/>
                <a:tailEnd/>
              </a:ln>
            </p:spPr>
            <p:txBody>
              <a:bodyPr wrap="none" anchor="ctr"/>
              <a:lstStyle/>
              <a:p>
                <a:endParaRPr lang="zh-CN" altLang="en-US"/>
              </a:p>
            </p:txBody>
          </p:sp>
          <p:sp>
            <p:nvSpPr>
              <p:cNvPr id="12321" name="Line 33"/>
              <p:cNvSpPr>
                <a:spLocks noChangeShapeType="1"/>
              </p:cNvSpPr>
              <p:nvPr/>
            </p:nvSpPr>
            <p:spPr bwMode="auto">
              <a:xfrm>
                <a:off x="4359" y="672"/>
                <a:ext cx="0" cy="864"/>
              </a:xfrm>
              <a:prstGeom prst="line">
                <a:avLst/>
              </a:prstGeom>
              <a:noFill/>
              <a:ln w="9525">
                <a:solidFill>
                  <a:schemeClr val="tx1"/>
                </a:solidFill>
                <a:round/>
                <a:headEnd/>
                <a:tailEnd/>
              </a:ln>
            </p:spPr>
            <p:txBody>
              <a:bodyPr wrap="none" anchor="ctr"/>
              <a:lstStyle/>
              <a:p>
                <a:endParaRPr lang="zh-CN" altLang="en-US"/>
              </a:p>
            </p:txBody>
          </p:sp>
          <p:sp>
            <p:nvSpPr>
              <p:cNvPr id="12322" name="Text Box 34"/>
              <p:cNvSpPr txBox="1">
                <a:spLocks noChangeArrowheads="1"/>
              </p:cNvSpPr>
              <p:nvPr/>
            </p:nvSpPr>
            <p:spPr bwMode="auto">
              <a:xfrm>
                <a:off x="720" y="720"/>
                <a:ext cx="4222" cy="365"/>
              </a:xfrm>
              <a:prstGeom prst="rect">
                <a:avLst/>
              </a:prstGeom>
              <a:noFill/>
              <a:ln w="9525">
                <a:noFill/>
                <a:miter lim="800000"/>
                <a:headEnd/>
                <a:tailEnd/>
              </a:ln>
            </p:spPr>
            <p:txBody>
              <a:bodyPr>
                <a:spAutoFit/>
              </a:bodyPr>
              <a:lstStyle/>
              <a:p>
                <a:pPr>
                  <a:spcBef>
                    <a:spcPct val="50000"/>
                  </a:spcBef>
                </a:pPr>
                <a:r>
                  <a:rPr kumimoji="1" lang="zh-CN" altLang="en-US" sz="3200" b="1">
                    <a:latin typeface="Times New Roman" pitchFamily="18" charset="0"/>
                  </a:rPr>
                  <a:t>钠       铝         锌       铜         银       铂</a:t>
                </a:r>
              </a:p>
            </p:txBody>
          </p:sp>
          <p:sp>
            <p:nvSpPr>
              <p:cNvPr id="12323" name="Text Box 35"/>
              <p:cNvSpPr txBox="1">
                <a:spLocks noChangeArrowheads="1"/>
              </p:cNvSpPr>
              <p:nvPr/>
            </p:nvSpPr>
            <p:spPr bwMode="auto">
              <a:xfrm>
                <a:off x="625" y="1152"/>
                <a:ext cx="4367" cy="365"/>
              </a:xfrm>
              <a:prstGeom prst="rect">
                <a:avLst/>
              </a:prstGeom>
              <a:noFill/>
              <a:ln w="9525">
                <a:noFill/>
                <a:miter lim="800000"/>
                <a:headEnd/>
                <a:tailEnd/>
              </a:ln>
            </p:spPr>
            <p:txBody>
              <a:bodyPr>
                <a:spAutoFit/>
              </a:bodyPr>
              <a:lstStyle/>
              <a:p>
                <a:pPr>
                  <a:spcBef>
                    <a:spcPct val="50000"/>
                  </a:spcBef>
                </a:pPr>
                <a:r>
                  <a:rPr kumimoji="1" lang="zh-CN" altLang="en-US" sz="3200">
                    <a:latin typeface="Times New Roman" pitchFamily="18" charset="0"/>
                  </a:rPr>
                  <a:t>2.46    4.08     4.31      4.70     4.73    6.35</a:t>
                </a:r>
              </a:p>
            </p:txBody>
          </p:sp>
        </p:grpSp>
      </p:grpSp>
      <p:grpSp>
        <p:nvGrpSpPr>
          <p:cNvPr id="4" name="Group 44"/>
          <p:cNvGrpSpPr>
            <a:grpSpLocks/>
          </p:cNvGrpSpPr>
          <p:nvPr/>
        </p:nvGrpSpPr>
        <p:grpSpPr bwMode="auto">
          <a:xfrm>
            <a:off x="468313" y="4648200"/>
            <a:ext cx="9253537" cy="1443038"/>
            <a:chOff x="408" y="2928"/>
            <a:chExt cx="5829" cy="909"/>
          </a:xfrm>
        </p:grpSpPr>
        <p:sp>
          <p:nvSpPr>
            <p:cNvPr id="12292" name="Text Box 4"/>
            <p:cNvSpPr txBox="1">
              <a:spLocks noChangeArrowheads="1"/>
            </p:cNvSpPr>
            <p:nvPr/>
          </p:nvSpPr>
          <p:spPr bwMode="auto">
            <a:xfrm>
              <a:off x="886" y="2928"/>
              <a:ext cx="5351" cy="426"/>
            </a:xfrm>
            <a:prstGeom prst="rect">
              <a:avLst/>
            </a:prstGeom>
            <a:noFill/>
            <a:ln w="9525">
              <a:noFill/>
              <a:miter lim="800000"/>
              <a:headEnd/>
              <a:tailEnd type="none" w="sm" len="lg"/>
            </a:ln>
            <a:effectLst/>
          </p:spPr>
          <p:txBody>
            <a:bodyPr>
              <a:spAutoFit/>
            </a:bodyPr>
            <a:lstStyle/>
            <a:p>
              <a:pPr>
                <a:lnSpc>
                  <a:spcPct val="120000"/>
                </a:lnSpc>
                <a:spcBef>
                  <a:spcPct val="50000"/>
                </a:spcBef>
                <a:buFontTx/>
                <a:buBlip>
                  <a:blip r:embed="rId3"/>
                </a:buBlip>
              </a:pPr>
              <a:r>
                <a:rPr lang="zh-CN" altLang="en-US" sz="3200" b="1"/>
                <a:t> 光强越大，光子数越多，单位时间内</a:t>
              </a:r>
            </a:p>
          </p:txBody>
        </p:sp>
        <p:grpSp>
          <p:nvGrpSpPr>
            <p:cNvPr id="5" name="Group 43"/>
            <p:cNvGrpSpPr>
              <a:grpSpLocks/>
            </p:cNvGrpSpPr>
            <p:nvPr/>
          </p:nvGrpSpPr>
          <p:grpSpPr bwMode="auto">
            <a:xfrm>
              <a:off x="408" y="3385"/>
              <a:ext cx="5420" cy="452"/>
              <a:chOff x="336" y="3704"/>
              <a:chExt cx="5420" cy="452"/>
            </a:xfrm>
          </p:grpSpPr>
          <p:graphicFrame>
            <p:nvGraphicFramePr>
              <p:cNvPr id="30720" name="Object 2048"/>
              <p:cNvGraphicFramePr>
                <a:graphicFrameLocks noChangeAspect="1"/>
              </p:cNvGraphicFramePr>
              <p:nvPr/>
            </p:nvGraphicFramePr>
            <p:xfrm>
              <a:off x="4303" y="3704"/>
              <a:ext cx="800" cy="452"/>
            </p:xfrm>
            <a:graphic>
              <a:graphicData uri="http://schemas.openxmlformats.org/presentationml/2006/ole">
                <p:oleObj spid="_x0000_s55300" name="公式" r:id="rId4" imgW="406224" imgH="228501" progId="Equation.3">
                  <p:embed/>
                </p:oleObj>
              </a:graphicData>
            </a:graphic>
          </p:graphicFrame>
          <p:sp>
            <p:nvSpPr>
              <p:cNvPr id="12329" name="Rectangle 41"/>
              <p:cNvSpPr>
                <a:spLocks noChangeArrowheads="1"/>
              </p:cNvSpPr>
              <p:nvPr/>
            </p:nvSpPr>
            <p:spPr bwMode="auto">
              <a:xfrm>
                <a:off x="336" y="3745"/>
                <a:ext cx="5420" cy="365"/>
              </a:xfrm>
              <a:prstGeom prst="rect">
                <a:avLst/>
              </a:prstGeom>
              <a:noFill/>
              <a:ln w="9525">
                <a:noFill/>
                <a:miter lim="800000"/>
                <a:headEnd/>
                <a:tailEnd/>
              </a:ln>
              <a:effectLst/>
            </p:spPr>
            <p:txBody>
              <a:bodyPr>
                <a:spAutoFit/>
              </a:bodyPr>
              <a:lstStyle/>
              <a:p>
                <a:r>
                  <a:rPr lang="zh-CN" altLang="en-US" sz="3200" b="1"/>
                  <a:t>产生光电子数目越多,光电流越大</a:t>
                </a:r>
                <a:r>
                  <a:rPr lang="zh-CN" altLang="en-US" sz="3200" b="1">
                    <a:latin typeface="Times New Roman" pitchFamily="18" charset="0"/>
                  </a:rPr>
                  <a:t>. </a:t>
                </a:r>
                <a:r>
                  <a:rPr lang="zh-CN" altLang="en-US" sz="3200" b="1">
                    <a:latin typeface="宋体" charset="-122"/>
                  </a:rPr>
                  <a:t>(</a:t>
                </a:r>
                <a:r>
                  <a:rPr lang="zh-CN" altLang="en-US" sz="3200" b="1"/>
                  <a:t>           时）</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checkerboard(across)">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1"/>
          <p:cNvSpPr>
            <a:spLocks noGrp="1"/>
          </p:cNvSpPr>
          <p:nvPr>
            <p:ph type="sldNum" sz="quarter" idx="10"/>
          </p:nvPr>
        </p:nvSpPr>
        <p:spPr/>
        <p:txBody>
          <a:bodyPr/>
          <a:lstStyle/>
          <a:p>
            <a:fld id="{4C5D4BF8-1154-4AD8-A7C3-6200FF54C8B8}" type="slidenum">
              <a:rPr lang="zh-CN" altLang="en-US"/>
              <a:pPr/>
              <a:t>32</a:t>
            </a:fld>
            <a:endParaRPr lang="en-US" altLang="zh-CN"/>
          </a:p>
        </p:txBody>
      </p:sp>
      <p:sp>
        <p:nvSpPr>
          <p:cNvPr id="14342" name="Rectangle 6"/>
          <p:cNvSpPr>
            <a:spLocks noChangeArrowheads="1"/>
          </p:cNvSpPr>
          <p:nvPr/>
        </p:nvSpPr>
        <p:spPr bwMode="auto">
          <a:xfrm>
            <a:off x="1447800" y="1173163"/>
            <a:ext cx="3886200" cy="579437"/>
          </a:xfrm>
          <a:prstGeom prst="rect">
            <a:avLst/>
          </a:prstGeom>
          <a:noFill/>
          <a:ln w="9525">
            <a:noFill/>
            <a:miter lim="800000"/>
            <a:headEnd/>
            <a:tailEnd/>
          </a:ln>
          <a:effectLst/>
        </p:spPr>
        <p:txBody>
          <a:bodyPr>
            <a:spAutoFit/>
          </a:bodyPr>
          <a:lstStyle/>
          <a:p>
            <a:pPr>
              <a:spcBef>
                <a:spcPct val="50000"/>
              </a:spcBef>
              <a:buFontTx/>
              <a:buBlip>
                <a:blip r:embed="rId3"/>
              </a:buBlip>
            </a:pPr>
            <a:r>
              <a:rPr kumimoji="1" lang="zh-CN" altLang="en-US" sz="3200" b="1">
                <a:solidFill>
                  <a:srgbClr val="FF0000"/>
                </a:solidFill>
                <a:latin typeface="Times New Roman" pitchFamily="18" charset="0"/>
              </a:rPr>
              <a:t>    </a:t>
            </a:r>
            <a:r>
              <a:rPr kumimoji="1" lang="zh-CN" altLang="en-US" sz="3200" b="1">
                <a:solidFill>
                  <a:srgbClr val="CC0000"/>
                </a:solidFill>
                <a:latin typeface="Times New Roman" pitchFamily="18" charset="0"/>
              </a:rPr>
              <a:t>遏止电势差</a:t>
            </a:r>
          </a:p>
        </p:txBody>
      </p:sp>
      <p:grpSp>
        <p:nvGrpSpPr>
          <p:cNvPr id="2" name="Group 9"/>
          <p:cNvGrpSpPr>
            <a:grpSpLocks/>
          </p:cNvGrpSpPr>
          <p:nvPr/>
        </p:nvGrpSpPr>
        <p:grpSpPr bwMode="auto">
          <a:xfrm>
            <a:off x="5181600" y="1752600"/>
            <a:ext cx="3124200" cy="3962400"/>
            <a:chOff x="3696" y="528"/>
            <a:chExt cx="1968" cy="2496"/>
          </a:xfrm>
        </p:grpSpPr>
        <p:sp>
          <p:nvSpPr>
            <p:cNvPr id="14346" name="Rectangle 10"/>
            <p:cNvSpPr>
              <a:spLocks noChangeArrowheads="1"/>
            </p:cNvSpPr>
            <p:nvPr/>
          </p:nvSpPr>
          <p:spPr bwMode="auto">
            <a:xfrm>
              <a:off x="3696" y="528"/>
              <a:ext cx="1968" cy="2496"/>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14347" name="AutoShape 11"/>
            <p:cNvSpPr>
              <a:spLocks noChangeArrowheads="1"/>
            </p:cNvSpPr>
            <p:nvPr/>
          </p:nvSpPr>
          <p:spPr bwMode="auto">
            <a:xfrm>
              <a:off x="4128" y="720"/>
              <a:ext cx="960" cy="432"/>
            </a:xfrm>
            <a:prstGeom prst="roundRect">
              <a:avLst>
                <a:gd name="adj" fmla="val 50000"/>
              </a:avLst>
            </a:prstGeom>
            <a:gradFill rotWithShape="0">
              <a:gsLst>
                <a:gs pos="0">
                  <a:srgbClr val="CCECFF"/>
                </a:gs>
                <a:gs pos="50000">
                  <a:srgbClr val="CCECFF">
                    <a:gamma/>
                    <a:tint val="10196"/>
                    <a:invGamma/>
                  </a:srgbClr>
                </a:gs>
                <a:gs pos="100000">
                  <a:srgbClr val="CCECFF"/>
                </a:gs>
              </a:gsLst>
              <a:lin ang="5400000" scaled="1"/>
            </a:gradFill>
            <a:ln w="28575">
              <a:solidFill>
                <a:srgbClr val="3366FF"/>
              </a:solidFill>
              <a:round/>
              <a:headEnd/>
              <a:tailEnd type="none" w="sm" len="lg"/>
            </a:ln>
            <a:effectLst/>
          </p:spPr>
          <p:txBody>
            <a:bodyPr wrap="none" anchor="ctr"/>
            <a:lstStyle/>
            <a:p>
              <a:endParaRPr lang="zh-CN" altLang="en-US"/>
            </a:p>
          </p:txBody>
        </p:sp>
        <p:sp>
          <p:nvSpPr>
            <p:cNvPr id="14348" name="AutoShape 12"/>
            <p:cNvSpPr>
              <a:spLocks noChangeArrowheads="1"/>
            </p:cNvSpPr>
            <p:nvPr/>
          </p:nvSpPr>
          <p:spPr bwMode="auto">
            <a:xfrm rot="-5418219">
              <a:off x="4272" y="767"/>
              <a:ext cx="336" cy="336"/>
            </a:xfrm>
            <a:custGeom>
              <a:avLst/>
              <a:gdLst>
                <a:gd name="G0" fmla="+- 8818 0 0"/>
                <a:gd name="G1" fmla="+- -10761543 0 0"/>
                <a:gd name="G2" fmla="+- 0 0 -10761543"/>
                <a:gd name="T0" fmla="*/ 0 256 1"/>
                <a:gd name="T1" fmla="*/ 180 256 1"/>
                <a:gd name="G3" fmla="+- -10761543 T0 T1"/>
                <a:gd name="T2" fmla="*/ 0 256 1"/>
                <a:gd name="T3" fmla="*/ 90 256 1"/>
                <a:gd name="G4" fmla="+- -10761543 T2 T3"/>
                <a:gd name="G5" fmla="*/ G4 2 1"/>
                <a:gd name="T4" fmla="*/ 90 256 1"/>
                <a:gd name="T5" fmla="*/ 0 256 1"/>
                <a:gd name="G6" fmla="+- -10761543 T4 T5"/>
                <a:gd name="G7" fmla="*/ G6 2 1"/>
                <a:gd name="G8" fmla="abs -10761543"/>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818"/>
                <a:gd name="G18" fmla="*/ 8818 1 2"/>
                <a:gd name="G19" fmla="+- G18 5400 0"/>
                <a:gd name="G20" fmla="cos G19 -10761543"/>
                <a:gd name="G21" fmla="sin G19 -10761543"/>
                <a:gd name="G22" fmla="+- G20 10800 0"/>
                <a:gd name="G23" fmla="+- G21 10800 0"/>
                <a:gd name="G24" fmla="+- 10800 0 G20"/>
                <a:gd name="G25" fmla="+- 8818 10800 0"/>
                <a:gd name="G26" fmla="?: G9 G17 G25"/>
                <a:gd name="G27" fmla="?: G9 0 21600"/>
                <a:gd name="G28" fmla="cos 10800 -10761543"/>
                <a:gd name="G29" fmla="sin 10800 -10761543"/>
                <a:gd name="G30" fmla="sin 8818 -10761543"/>
                <a:gd name="G31" fmla="+- G28 10800 0"/>
                <a:gd name="G32" fmla="+- G29 10800 0"/>
                <a:gd name="G33" fmla="+- G30 10800 0"/>
                <a:gd name="G34" fmla="?: G4 0 G31"/>
                <a:gd name="G35" fmla="?: -10761543 G34 0"/>
                <a:gd name="G36" fmla="?: G6 G35 G31"/>
                <a:gd name="G37" fmla="+- 21600 0 G36"/>
                <a:gd name="G38" fmla="?: G4 0 G33"/>
                <a:gd name="G39" fmla="?: -10761543 G38 G32"/>
                <a:gd name="G40" fmla="?: G6 G39 0"/>
                <a:gd name="G41" fmla="?: G4 G32 21600"/>
                <a:gd name="G42" fmla="?: G6 G41 G33"/>
                <a:gd name="T12" fmla="*/ 10800 w 21600"/>
                <a:gd name="T13" fmla="*/ 0 h 21600"/>
                <a:gd name="T14" fmla="*/ 1361 w 21600"/>
                <a:gd name="T15" fmla="*/ 8130 h 21600"/>
                <a:gd name="T16" fmla="*/ 10800 w 21600"/>
                <a:gd name="T17" fmla="*/ 1982 h 21600"/>
                <a:gd name="T18" fmla="*/ 20239 w 21600"/>
                <a:gd name="T19" fmla="*/ 813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314" y="8400"/>
                  </a:moveTo>
                  <a:cubicBezTo>
                    <a:pt x="3388" y="4603"/>
                    <a:pt x="6854" y="1981"/>
                    <a:pt x="10800" y="1982"/>
                  </a:cubicBezTo>
                  <a:cubicBezTo>
                    <a:pt x="14745" y="1982"/>
                    <a:pt x="18211" y="4603"/>
                    <a:pt x="19285" y="8400"/>
                  </a:cubicBezTo>
                  <a:lnTo>
                    <a:pt x="21192" y="7860"/>
                  </a:lnTo>
                  <a:cubicBezTo>
                    <a:pt x="19877" y="3210"/>
                    <a:pt x="15632" y="-1"/>
                    <a:pt x="10799" y="0"/>
                  </a:cubicBezTo>
                  <a:cubicBezTo>
                    <a:pt x="5967" y="0"/>
                    <a:pt x="1722" y="3210"/>
                    <a:pt x="407" y="7860"/>
                  </a:cubicBezTo>
                  <a:close/>
                </a:path>
              </a:pathLst>
            </a:custGeom>
            <a:solidFill>
              <a:srgbClr val="0000FF"/>
            </a:solidFill>
            <a:ln w="9525">
              <a:solidFill>
                <a:srgbClr val="0000FF"/>
              </a:solidFill>
              <a:miter lim="800000"/>
              <a:headEnd/>
              <a:tailEnd/>
            </a:ln>
            <a:effectLst/>
          </p:spPr>
          <p:txBody>
            <a:bodyPr wrap="none" anchor="ctr"/>
            <a:lstStyle/>
            <a:p>
              <a:endParaRPr lang="zh-CN" altLang="en-US"/>
            </a:p>
          </p:txBody>
        </p:sp>
        <p:sp>
          <p:nvSpPr>
            <p:cNvPr id="14349" name="Line 13"/>
            <p:cNvSpPr>
              <a:spLocks noChangeShapeType="1"/>
            </p:cNvSpPr>
            <p:nvPr/>
          </p:nvSpPr>
          <p:spPr bwMode="auto">
            <a:xfrm>
              <a:off x="3840" y="960"/>
              <a:ext cx="480" cy="0"/>
            </a:xfrm>
            <a:prstGeom prst="line">
              <a:avLst/>
            </a:prstGeom>
            <a:noFill/>
            <a:ln w="19050">
              <a:solidFill>
                <a:schemeClr val="tx1"/>
              </a:solidFill>
              <a:round/>
              <a:headEnd/>
              <a:tailEnd/>
            </a:ln>
            <a:effectLst/>
          </p:spPr>
          <p:txBody>
            <a:bodyPr wrap="none" anchor="ctr"/>
            <a:lstStyle/>
            <a:p>
              <a:endParaRPr lang="zh-CN" altLang="en-US"/>
            </a:p>
          </p:txBody>
        </p:sp>
        <p:sp>
          <p:nvSpPr>
            <p:cNvPr id="14350" name="Rectangle 14"/>
            <p:cNvSpPr>
              <a:spLocks noChangeArrowheads="1"/>
            </p:cNvSpPr>
            <p:nvPr/>
          </p:nvSpPr>
          <p:spPr bwMode="auto">
            <a:xfrm>
              <a:off x="4128" y="2496"/>
              <a:ext cx="960" cy="96"/>
            </a:xfrm>
            <a:prstGeom prst="rect">
              <a:avLst/>
            </a:prstGeom>
            <a:gradFill rotWithShape="0">
              <a:gsLst>
                <a:gs pos="0">
                  <a:srgbClr val="003366"/>
                </a:gs>
                <a:gs pos="50000">
                  <a:srgbClr val="003366">
                    <a:gamma/>
                    <a:tint val="0"/>
                    <a:invGamma/>
                  </a:srgbClr>
                </a:gs>
                <a:gs pos="100000">
                  <a:srgbClr val="003366"/>
                </a:gs>
              </a:gsLst>
              <a:lin ang="5400000" scaled="1"/>
            </a:gradFill>
            <a:ln w="19050">
              <a:solidFill>
                <a:schemeClr val="tx1"/>
              </a:solidFill>
              <a:miter lim="800000"/>
              <a:headEnd/>
              <a:tailEnd/>
            </a:ln>
            <a:effectLst/>
          </p:spPr>
          <p:txBody>
            <a:bodyPr wrap="none" anchor="ctr"/>
            <a:lstStyle/>
            <a:p>
              <a:endParaRPr lang="zh-CN" altLang="en-US"/>
            </a:p>
          </p:txBody>
        </p:sp>
        <p:sp>
          <p:nvSpPr>
            <p:cNvPr id="14351" name="Line 15"/>
            <p:cNvSpPr>
              <a:spLocks noChangeShapeType="1"/>
            </p:cNvSpPr>
            <p:nvPr/>
          </p:nvSpPr>
          <p:spPr bwMode="auto">
            <a:xfrm>
              <a:off x="4464" y="1440"/>
              <a:ext cx="336" cy="384"/>
            </a:xfrm>
            <a:prstGeom prst="line">
              <a:avLst/>
            </a:prstGeom>
            <a:noFill/>
            <a:ln w="28575">
              <a:solidFill>
                <a:schemeClr val="tx1"/>
              </a:solidFill>
              <a:round/>
              <a:headEnd/>
              <a:tailEnd/>
            </a:ln>
            <a:effectLst/>
          </p:spPr>
          <p:txBody>
            <a:bodyPr wrap="none" anchor="ctr"/>
            <a:lstStyle/>
            <a:p>
              <a:endParaRPr lang="zh-CN" altLang="en-US"/>
            </a:p>
          </p:txBody>
        </p:sp>
        <p:sp>
          <p:nvSpPr>
            <p:cNvPr id="14352" name="Line 16"/>
            <p:cNvSpPr>
              <a:spLocks noChangeShapeType="1"/>
            </p:cNvSpPr>
            <p:nvPr/>
          </p:nvSpPr>
          <p:spPr bwMode="auto">
            <a:xfrm flipH="1">
              <a:off x="4464" y="1440"/>
              <a:ext cx="336" cy="384"/>
            </a:xfrm>
            <a:prstGeom prst="line">
              <a:avLst/>
            </a:prstGeom>
            <a:noFill/>
            <a:ln w="28575">
              <a:solidFill>
                <a:schemeClr val="tx1"/>
              </a:solidFill>
              <a:round/>
              <a:headEnd/>
              <a:tailEnd/>
            </a:ln>
            <a:effectLst/>
          </p:spPr>
          <p:txBody>
            <a:bodyPr wrap="none" anchor="ctr"/>
            <a:lstStyle/>
            <a:p>
              <a:endParaRPr lang="zh-CN" altLang="en-US"/>
            </a:p>
          </p:txBody>
        </p:sp>
        <p:sp>
          <p:nvSpPr>
            <p:cNvPr id="14353" name="Line 17"/>
            <p:cNvSpPr>
              <a:spLocks noChangeShapeType="1"/>
            </p:cNvSpPr>
            <p:nvPr/>
          </p:nvSpPr>
          <p:spPr bwMode="auto">
            <a:xfrm flipV="1">
              <a:off x="4464" y="1248"/>
              <a:ext cx="240" cy="336"/>
            </a:xfrm>
            <a:prstGeom prst="line">
              <a:avLst/>
            </a:prstGeom>
            <a:noFill/>
            <a:ln w="50800" cmpd="dbl">
              <a:solidFill>
                <a:srgbClr val="0000FF"/>
              </a:solidFill>
              <a:round/>
              <a:headEnd/>
              <a:tailEnd/>
            </a:ln>
            <a:effectLst/>
          </p:spPr>
          <p:txBody>
            <a:bodyPr wrap="none" anchor="ctr"/>
            <a:lstStyle/>
            <a:p>
              <a:endParaRPr lang="zh-CN" altLang="en-US"/>
            </a:p>
          </p:txBody>
        </p:sp>
        <p:sp>
          <p:nvSpPr>
            <p:cNvPr id="14354" name="Line 18"/>
            <p:cNvSpPr>
              <a:spLocks noChangeShapeType="1"/>
            </p:cNvSpPr>
            <p:nvPr/>
          </p:nvSpPr>
          <p:spPr bwMode="auto">
            <a:xfrm>
              <a:off x="4800" y="2304"/>
              <a:ext cx="0" cy="192"/>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4355" name="Line 19"/>
            <p:cNvSpPr>
              <a:spLocks noChangeShapeType="1"/>
            </p:cNvSpPr>
            <p:nvPr/>
          </p:nvSpPr>
          <p:spPr bwMode="auto">
            <a:xfrm>
              <a:off x="4464" y="2784"/>
              <a:ext cx="0" cy="96"/>
            </a:xfrm>
            <a:prstGeom prst="line">
              <a:avLst/>
            </a:prstGeom>
            <a:noFill/>
            <a:ln w="38100">
              <a:solidFill>
                <a:schemeClr val="tx1"/>
              </a:solidFill>
              <a:round/>
              <a:headEnd/>
              <a:tailEnd/>
            </a:ln>
            <a:effectLst/>
          </p:spPr>
          <p:txBody>
            <a:bodyPr wrap="none" anchor="ctr"/>
            <a:lstStyle/>
            <a:p>
              <a:endParaRPr lang="zh-CN" altLang="en-US"/>
            </a:p>
          </p:txBody>
        </p:sp>
        <p:sp>
          <p:nvSpPr>
            <p:cNvPr id="14356" name="Line 20"/>
            <p:cNvSpPr>
              <a:spLocks noChangeShapeType="1"/>
            </p:cNvSpPr>
            <p:nvPr/>
          </p:nvSpPr>
          <p:spPr bwMode="auto">
            <a:xfrm>
              <a:off x="4560" y="2688"/>
              <a:ext cx="0" cy="288"/>
            </a:xfrm>
            <a:prstGeom prst="line">
              <a:avLst/>
            </a:prstGeom>
            <a:noFill/>
            <a:ln w="28575">
              <a:solidFill>
                <a:schemeClr val="tx1"/>
              </a:solidFill>
              <a:round/>
              <a:headEnd/>
              <a:tailEnd/>
            </a:ln>
            <a:effectLst/>
          </p:spPr>
          <p:txBody>
            <a:bodyPr wrap="none" anchor="ctr"/>
            <a:lstStyle/>
            <a:p>
              <a:endParaRPr lang="zh-CN" altLang="en-US"/>
            </a:p>
          </p:txBody>
        </p:sp>
        <p:sp>
          <p:nvSpPr>
            <p:cNvPr id="14357" name="Line 21"/>
            <p:cNvSpPr>
              <a:spLocks noChangeShapeType="1"/>
            </p:cNvSpPr>
            <p:nvPr/>
          </p:nvSpPr>
          <p:spPr bwMode="auto">
            <a:xfrm>
              <a:off x="4944" y="960"/>
              <a:ext cx="480" cy="0"/>
            </a:xfrm>
            <a:prstGeom prst="line">
              <a:avLst/>
            </a:prstGeom>
            <a:noFill/>
            <a:ln w="19050">
              <a:solidFill>
                <a:schemeClr val="tx1"/>
              </a:solidFill>
              <a:round/>
              <a:headEnd/>
              <a:tailEnd/>
            </a:ln>
            <a:effectLst/>
          </p:spPr>
          <p:txBody>
            <a:bodyPr wrap="none" anchor="ctr"/>
            <a:lstStyle/>
            <a:p>
              <a:endParaRPr lang="zh-CN" altLang="en-US"/>
            </a:p>
          </p:txBody>
        </p:sp>
        <p:grpSp>
          <p:nvGrpSpPr>
            <p:cNvPr id="3" name="Group 22"/>
            <p:cNvGrpSpPr>
              <a:grpSpLocks/>
            </p:cNvGrpSpPr>
            <p:nvPr/>
          </p:nvGrpSpPr>
          <p:grpSpPr bwMode="auto">
            <a:xfrm>
              <a:off x="3840" y="960"/>
              <a:ext cx="1584" cy="1872"/>
              <a:chOff x="912" y="1200"/>
              <a:chExt cx="1584" cy="1872"/>
            </a:xfrm>
          </p:grpSpPr>
          <p:sp>
            <p:nvSpPr>
              <p:cNvPr id="14359" name="Line 23"/>
              <p:cNvSpPr>
                <a:spLocks noChangeShapeType="1"/>
              </p:cNvSpPr>
              <p:nvPr/>
            </p:nvSpPr>
            <p:spPr bwMode="auto">
              <a:xfrm>
                <a:off x="1872" y="1680"/>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14360" name="Line 24"/>
              <p:cNvSpPr>
                <a:spLocks noChangeShapeType="1"/>
              </p:cNvSpPr>
              <p:nvPr/>
            </p:nvSpPr>
            <p:spPr bwMode="auto">
              <a:xfrm>
                <a:off x="912" y="1680"/>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14361" name="Line 25"/>
              <p:cNvSpPr>
                <a:spLocks noChangeShapeType="1"/>
              </p:cNvSpPr>
              <p:nvPr/>
            </p:nvSpPr>
            <p:spPr bwMode="auto">
              <a:xfrm>
                <a:off x="1872" y="1872"/>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14362" name="Line 26"/>
              <p:cNvSpPr>
                <a:spLocks noChangeShapeType="1"/>
              </p:cNvSpPr>
              <p:nvPr/>
            </p:nvSpPr>
            <p:spPr bwMode="auto">
              <a:xfrm>
                <a:off x="912" y="1872"/>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14363" name="Line 27"/>
              <p:cNvSpPr>
                <a:spLocks noChangeShapeType="1"/>
              </p:cNvSpPr>
              <p:nvPr/>
            </p:nvSpPr>
            <p:spPr bwMode="auto">
              <a:xfrm>
                <a:off x="912" y="2304"/>
                <a:ext cx="1584" cy="0"/>
              </a:xfrm>
              <a:prstGeom prst="line">
                <a:avLst/>
              </a:prstGeom>
              <a:noFill/>
              <a:ln w="19050">
                <a:solidFill>
                  <a:schemeClr val="tx1"/>
                </a:solidFill>
                <a:round/>
                <a:headEnd/>
                <a:tailEnd/>
              </a:ln>
              <a:effectLst/>
            </p:spPr>
            <p:txBody>
              <a:bodyPr wrap="none" anchor="ctr"/>
              <a:lstStyle/>
              <a:p>
                <a:endParaRPr lang="zh-CN" altLang="en-US"/>
              </a:p>
            </p:txBody>
          </p:sp>
          <p:sp>
            <p:nvSpPr>
              <p:cNvPr id="14364" name="Line 28"/>
              <p:cNvSpPr>
                <a:spLocks noChangeShapeType="1"/>
              </p:cNvSpPr>
              <p:nvPr/>
            </p:nvSpPr>
            <p:spPr bwMode="auto">
              <a:xfrm>
                <a:off x="912" y="3072"/>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14365" name="Line 29"/>
              <p:cNvSpPr>
                <a:spLocks noChangeShapeType="1"/>
              </p:cNvSpPr>
              <p:nvPr/>
            </p:nvSpPr>
            <p:spPr bwMode="auto">
              <a:xfrm>
                <a:off x="1632" y="3072"/>
                <a:ext cx="384" cy="0"/>
              </a:xfrm>
              <a:prstGeom prst="line">
                <a:avLst/>
              </a:prstGeom>
              <a:noFill/>
              <a:ln w="19050">
                <a:solidFill>
                  <a:schemeClr val="tx1"/>
                </a:solidFill>
                <a:round/>
                <a:headEnd/>
                <a:tailEnd/>
              </a:ln>
              <a:effectLst/>
            </p:spPr>
            <p:txBody>
              <a:bodyPr wrap="none" anchor="ctr"/>
              <a:lstStyle/>
              <a:p>
                <a:endParaRPr lang="zh-CN" altLang="en-US"/>
              </a:p>
            </p:txBody>
          </p:sp>
          <p:sp>
            <p:nvSpPr>
              <p:cNvPr id="14366" name="Line 30"/>
              <p:cNvSpPr>
                <a:spLocks noChangeShapeType="1"/>
              </p:cNvSpPr>
              <p:nvPr/>
            </p:nvSpPr>
            <p:spPr bwMode="auto">
              <a:xfrm>
                <a:off x="912" y="1872"/>
                <a:ext cx="0" cy="1200"/>
              </a:xfrm>
              <a:prstGeom prst="line">
                <a:avLst/>
              </a:prstGeom>
              <a:noFill/>
              <a:ln w="19050">
                <a:solidFill>
                  <a:schemeClr val="tx1"/>
                </a:solidFill>
                <a:round/>
                <a:headEnd/>
                <a:tailEnd/>
              </a:ln>
              <a:effectLst/>
            </p:spPr>
            <p:txBody>
              <a:bodyPr wrap="none" anchor="ctr"/>
              <a:lstStyle/>
              <a:p>
                <a:endParaRPr lang="zh-CN" altLang="en-US"/>
              </a:p>
            </p:txBody>
          </p:sp>
          <p:sp>
            <p:nvSpPr>
              <p:cNvPr id="14367" name="Line 31"/>
              <p:cNvSpPr>
                <a:spLocks noChangeShapeType="1"/>
              </p:cNvSpPr>
              <p:nvPr/>
            </p:nvSpPr>
            <p:spPr bwMode="auto">
              <a:xfrm>
                <a:off x="912" y="1200"/>
                <a:ext cx="0" cy="480"/>
              </a:xfrm>
              <a:prstGeom prst="line">
                <a:avLst/>
              </a:prstGeom>
              <a:noFill/>
              <a:ln w="19050">
                <a:solidFill>
                  <a:schemeClr val="tx1"/>
                </a:solidFill>
                <a:round/>
                <a:headEnd/>
                <a:tailEnd/>
              </a:ln>
              <a:effectLst/>
            </p:spPr>
            <p:txBody>
              <a:bodyPr wrap="none" anchor="ctr"/>
              <a:lstStyle/>
              <a:p>
                <a:endParaRPr lang="zh-CN" altLang="en-US"/>
              </a:p>
            </p:txBody>
          </p:sp>
          <p:sp>
            <p:nvSpPr>
              <p:cNvPr id="14368" name="Line 32"/>
              <p:cNvSpPr>
                <a:spLocks noChangeShapeType="1"/>
              </p:cNvSpPr>
              <p:nvPr/>
            </p:nvSpPr>
            <p:spPr bwMode="auto">
              <a:xfrm>
                <a:off x="2496" y="1200"/>
                <a:ext cx="0" cy="480"/>
              </a:xfrm>
              <a:prstGeom prst="line">
                <a:avLst/>
              </a:prstGeom>
              <a:noFill/>
              <a:ln w="19050">
                <a:solidFill>
                  <a:schemeClr val="tx1"/>
                </a:solidFill>
                <a:round/>
                <a:headEnd/>
                <a:tailEnd/>
              </a:ln>
              <a:effectLst/>
            </p:spPr>
            <p:txBody>
              <a:bodyPr wrap="none" anchor="ctr"/>
              <a:lstStyle/>
              <a:p>
                <a:endParaRPr lang="zh-CN" altLang="en-US"/>
              </a:p>
            </p:txBody>
          </p:sp>
          <p:sp>
            <p:nvSpPr>
              <p:cNvPr id="14369" name="Line 33"/>
              <p:cNvSpPr>
                <a:spLocks noChangeShapeType="1"/>
              </p:cNvSpPr>
              <p:nvPr/>
            </p:nvSpPr>
            <p:spPr bwMode="auto">
              <a:xfrm>
                <a:off x="2496" y="1872"/>
                <a:ext cx="0" cy="672"/>
              </a:xfrm>
              <a:prstGeom prst="line">
                <a:avLst/>
              </a:prstGeom>
              <a:noFill/>
              <a:ln w="19050">
                <a:solidFill>
                  <a:schemeClr val="tx1"/>
                </a:solidFill>
                <a:round/>
                <a:headEnd/>
                <a:tailEnd/>
              </a:ln>
              <a:effectLst/>
            </p:spPr>
            <p:txBody>
              <a:bodyPr wrap="none" anchor="ctr"/>
              <a:lstStyle/>
              <a:p>
                <a:endParaRPr lang="zh-CN" altLang="en-US"/>
              </a:p>
            </p:txBody>
          </p:sp>
          <p:sp>
            <p:nvSpPr>
              <p:cNvPr id="14370" name="Line 34"/>
              <p:cNvSpPr>
                <a:spLocks noChangeShapeType="1"/>
              </p:cNvSpPr>
              <p:nvPr/>
            </p:nvSpPr>
            <p:spPr bwMode="auto">
              <a:xfrm>
                <a:off x="1872" y="2544"/>
                <a:ext cx="624" cy="0"/>
              </a:xfrm>
              <a:prstGeom prst="line">
                <a:avLst/>
              </a:prstGeom>
              <a:noFill/>
              <a:ln w="19050">
                <a:solidFill>
                  <a:schemeClr val="tx1"/>
                </a:solidFill>
                <a:round/>
                <a:headEnd/>
                <a:tailEnd/>
              </a:ln>
              <a:effectLst/>
            </p:spPr>
            <p:txBody>
              <a:bodyPr wrap="none" anchor="ctr"/>
              <a:lstStyle/>
              <a:p>
                <a:endParaRPr lang="zh-CN" altLang="en-US"/>
              </a:p>
            </p:txBody>
          </p:sp>
          <p:sp>
            <p:nvSpPr>
              <p:cNvPr id="14371" name="Line 35"/>
              <p:cNvSpPr>
                <a:spLocks noChangeShapeType="1"/>
              </p:cNvSpPr>
              <p:nvPr/>
            </p:nvSpPr>
            <p:spPr bwMode="auto">
              <a:xfrm>
                <a:off x="2496" y="2784"/>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14372" name="Line 36"/>
              <p:cNvSpPr>
                <a:spLocks noChangeShapeType="1"/>
              </p:cNvSpPr>
              <p:nvPr/>
            </p:nvSpPr>
            <p:spPr bwMode="auto">
              <a:xfrm>
                <a:off x="912" y="2784"/>
                <a:ext cx="288" cy="0"/>
              </a:xfrm>
              <a:prstGeom prst="line">
                <a:avLst/>
              </a:prstGeom>
              <a:noFill/>
              <a:ln w="19050">
                <a:solidFill>
                  <a:schemeClr val="tx1"/>
                </a:solidFill>
                <a:round/>
                <a:headEnd/>
                <a:tailEnd/>
              </a:ln>
              <a:effectLst/>
            </p:spPr>
            <p:txBody>
              <a:bodyPr wrap="none" anchor="ctr"/>
              <a:lstStyle/>
              <a:p>
                <a:endParaRPr lang="zh-CN" altLang="en-US"/>
              </a:p>
            </p:txBody>
          </p:sp>
          <p:sp>
            <p:nvSpPr>
              <p:cNvPr id="14373" name="Line 37"/>
              <p:cNvSpPr>
                <a:spLocks noChangeShapeType="1"/>
              </p:cNvSpPr>
              <p:nvPr/>
            </p:nvSpPr>
            <p:spPr bwMode="auto">
              <a:xfrm>
                <a:off x="2160" y="2784"/>
                <a:ext cx="336" cy="0"/>
              </a:xfrm>
              <a:prstGeom prst="line">
                <a:avLst/>
              </a:prstGeom>
              <a:noFill/>
              <a:ln w="19050">
                <a:solidFill>
                  <a:schemeClr val="tx1"/>
                </a:solidFill>
                <a:round/>
                <a:headEnd/>
                <a:tailEnd/>
              </a:ln>
              <a:effectLst/>
            </p:spPr>
            <p:txBody>
              <a:bodyPr wrap="none" anchor="ctr"/>
              <a:lstStyle/>
              <a:p>
                <a:endParaRPr lang="zh-CN" altLang="en-US"/>
              </a:p>
            </p:txBody>
          </p:sp>
          <p:sp>
            <p:nvSpPr>
              <p:cNvPr id="14374" name="Line 38"/>
              <p:cNvSpPr>
                <a:spLocks noChangeShapeType="1"/>
              </p:cNvSpPr>
              <p:nvPr/>
            </p:nvSpPr>
            <p:spPr bwMode="auto">
              <a:xfrm>
                <a:off x="2256" y="3072"/>
                <a:ext cx="240" cy="0"/>
              </a:xfrm>
              <a:prstGeom prst="line">
                <a:avLst/>
              </a:prstGeom>
              <a:noFill/>
              <a:ln w="19050">
                <a:solidFill>
                  <a:schemeClr val="tx1"/>
                </a:solidFill>
                <a:round/>
                <a:headEnd/>
                <a:tailEnd/>
              </a:ln>
              <a:effectLst/>
            </p:spPr>
            <p:txBody>
              <a:bodyPr wrap="none" anchor="ctr"/>
              <a:lstStyle/>
              <a:p>
                <a:endParaRPr lang="zh-CN" altLang="en-US"/>
              </a:p>
            </p:txBody>
          </p:sp>
        </p:grpSp>
        <p:sp>
          <p:nvSpPr>
            <p:cNvPr id="14375" name="Line 39"/>
            <p:cNvSpPr>
              <a:spLocks noChangeShapeType="1"/>
            </p:cNvSpPr>
            <p:nvPr/>
          </p:nvSpPr>
          <p:spPr bwMode="auto">
            <a:xfrm flipV="1">
              <a:off x="4944" y="2736"/>
              <a:ext cx="240" cy="96"/>
            </a:xfrm>
            <a:prstGeom prst="line">
              <a:avLst/>
            </a:prstGeom>
            <a:noFill/>
            <a:ln w="28575">
              <a:solidFill>
                <a:schemeClr val="tx1"/>
              </a:solidFill>
              <a:round/>
              <a:headEnd/>
              <a:tailEnd/>
            </a:ln>
            <a:effectLst/>
          </p:spPr>
          <p:txBody>
            <a:bodyPr wrap="none" anchor="ctr"/>
            <a:lstStyle/>
            <a:p>
              <a:endParaRPr lang="zh-CN" altLang="en-US"/>
            </a:p>
          </p:txBody>
        </p:sp>
        <p:sp>
          <p:nvSpPr>
            <p:cNvPr id="14376" name="Line 40"/>
            <p:cNvSpPr>
              <a:spLocks noChangeShapeType="1"/>
            </p:cNvSpPr>
            <p:nvPr/>
          </p:nvSpPr>
          <p:spPr bwMode="auto">
            <a:xfrm flipH="1">
              <a:off x="4368" y="576"/>
              <a:ext cx="528" cy="288"/>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14377" name="Line 41"/>
            <p:cNvSpPr>
              <a:spLocks noChangeShapeType="1"/>
            </p:cNvSpPr>
            <p:nvPr/>
          </p:nvSpPr>
          <p:spPr bwMode="auto">
            <a:xfrm flipH="1">
              <a:off x="4320" y="624"/>
              <a:ext cx="624" cy="336"/>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14378" name="Line 42"/>
            <p:cNvSpPr>
              <a:spLocks noChangeShapeType="1"/>
            </p:cNvSpPr>
            <p:nvPr/>
          </p:nvSpPr>
          <p:spPr bwMode="auto">
            <a:xfrm flipH="1">
              <a:off x="4368" y="672"/>
              <a:ext cx="624" cy="336"/>
            </a:xfrm>
            <a:prstGeom prst="line">
              <a:avLst/>
            </a:prstGeom>
            <a:noFill/>
            <a:ln w="28575">
              <a:solidFill>
                <a:srgbClr val="CC00CC"/>
              </a:solidFill>
              <a:round/>
              <a:headEnd/>
              <a:tailEnd type="triangle" w="sm" len="lg"/>
            </a:ln>
            <a:effectLst/>
          </p:spPr>
          <p:txBody>
            <a:bodyPr wrap="none" anchor="ctr"/>
            <a:lstStyle/>
            <a:p>
              <a:endParaRPr lang="zh-CN" altLang="en-US"/>
            </a:p>
          </p:txBody>
        </p:sp>
        <p:sp>
          <p:nvSpPr>
            <p:cNvPr id="14379" name="Oval 43"/>
            <p:cNvSpPr>
              <a:spLocks noChangeArrowheads="1"/>
            </p:cNvSpPr>
            <p:nvPr/>
          </p:nvSpPr>
          <p:spPr bwMode="auto">
            <a:xfrm>
              <a:off x="4944" y="2806"/>
              <a:ext cx="58" cy="74"/>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80" name="Oval 44"/>
            <p:cNvSpPr>
              <a:spLocks noChangeArrowheads="1"/>
            </p:cNvSpPr>
            <p:nvPr/>
          </p:nvSpPr>
          <p:spPr bwMode="auto">
            <a:xfrm>
              <a:off x="4464" y="1881"/>
              <a:ext cx="288" cy="288"/>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81" name="Text Box 45"/>
            <p:cNvSpPr txBox="1">
              <a:spLocks noChangeArrowheads="1"/>
            </p:cNvSpPr>
            <p:nvPr/>
          </p:nvSpPr>
          <p:spPr bwMode="auto">
            <a:xfrm>
              <a:off x="4464" y="1881"/>
              <a:ext cx="336"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00FF"/>
                  </a:solidFill>
                  <a:latin typeface="Times New Roman" pitchFamily="18" charset="0"/>
                </a:rPr>
                <a:t>V</a:t>
              </a:r>
            </a:p>
          </p:txBody>
        </p:sp>
        <p:sp>
          <p:nvSpPr>
            <p:cNvPr id="14382" name="Oval 46"/>
            <p:cNvSpPr>
              <a:spLocks noChangeArrowheads="1"/>
            </p:cNvSpPr>
            <p:nvPr/>
          </p:nvSpPr>
          <p:spPr bwMode="auto">
            <a:xfrm>
              <a:off x="5280" y="1728"/>
              <a:ext cx="288" cy="288"/>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83" name="Text Box 47"/>
            <p:cNvSpPr txBox="1">
              <a:spLocks noChangeArrowheads="1"/>
            </p:cNvSpPr>
            <p:nvPr/>
          </p:nvSpPr>
          <p:spPr bwMode="auto">
            <a:xfrm>
              <a:off x="5280" y="1689"/>
              <a:ext cx="336" cy="327"/>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00FF"/>
                  </a:solidFill>
                  <a:latin typeface="Times New Roman" pitchFamily="18" charset="0"/>
                </a:rPr>
                <a:t>A</a:t>
              </a:r>
            </a:p>
          </p:txBody>
        </p:sp>
        <p:sp>
          <p:nvSpPr>
            <p:cNvPr id="14384" name="Oval 48"/>
            <p:cNvSpPr>
              <a:spLocks noChangeArrowheads="1"/>
            </p:cNvSpPr>
            <p:nvPr/>
          </p:nvSpPr>
          <p:spPr bwMode="auto">
            <a:xfrm>
              <a:off x="4416" y="1392"/>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85" name="Oval 49"/>
            <p:cNvSpPr>
              <a:spLocks noChangeArrowheads="1"/>
            </p:cNvSpPr>
            <p:nvPr/>
          </p:nvSpPr>
          <p:spPr bwMode="auto">
            <a:xfrm>
              <a:off x="4416" y="1584"/>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86" name="Oval 50"/>
            <p:cNvSpPr>
              <a:spLocks noChangeArrowheads="1"/>
            </p:cNvSpPr>
            <p:nvPr/>
          </p:nvSpPr>
          <p:spPr bwMode="auto">
            <a:xfrm>
              <a:off x="4416" y="1776"/>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87" name="Oval 51"/>
            <p:cNvSpPr>
              <a:spLocks noChangeArrowheads="1"/>
            </p:cNvSpPr>
            <p:nvPr/>
          </p:nvSpPr>
          <p:spPr bwMode="auto">
            <a:xfrm>
              <a:off x="5126" y="2806"/>
              <a:ext cx="58" cy="74"/>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88" name="Oval 52"/>
            <p:cNvSpPr>
              <a:spLocks noChangeArrowheads="1"/>
            </p:cNvSpPr>
            <p:nvPr/>
          </p:nvSpPr>
          <p:spPr bwMode="auto">
            <a:xfrm>
              <a:off x="4752" y="1392"/>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89" name="Oval 53"/>
            <p:cNvSpPr>
              <a:spLocks noChangeArrowheads="1"/>
            </p:cNvSpPr>
            <p:nvPr/>
          </p:nvSpPr>
          <p:spPr bwMode="auto">
            <a:xfrm>
              <a:off x="4752" y="1584"/>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90" name="Oval 54"/>
            <p:cNvSpPr>
              <a:spLocks noChangeArrowheads="1"/>
            </p:cNvSpPr>
            <p:nvPr/>
          </p:nvSpPr>
          <p:spPr bwMode="auto">
            <a:xfrm>
              <a:off x="4752" y="1776"/>
              <a:ext cx="73" cy="73"/>
            </a:xfrm>
            <a:prstGeom prst="ellipse">
              <a:avLst/>
            </a:prstGeom>
            <a:solidFill>
              <a:srgbClr val="EAEAEA"/>
            </a:solidFill>
            <a:ln w="28575">
              <a:solidFill>
                <a:schemeClr val="tx1"/>
              </a:solidFill>
              <a:round/>
              <a:headEnd/>
              <a:tailEnd/>
            </a:ln>
            <a:effectLst/>
          </p:spPr>
          <p:txBody>
            <a:bodyPr wrap="none" anchor="ctr"/>
            <a:lstStyle/>
            <a:p>
              <a:endParaRPr lang="zh-CN" altLang="en-US"/>
            </a:p>
          </p:txBody>
        </p:sp>
        <p:sp>
          <p:nvSpPr>
            <p:cNvPr id="14391" name="Line 55"/>
            <p:cNvSpPr>
              <a:spLocks noChangeShapeType="1"/>
            </p:cNvSpPr>
            <p:nvPr/>
          </p:nvSpPr>
          <p:spPr bwMode="auto">
            <a:xfrm flipV="1">
              <a:off x="4800" y="1248"/>
              <a:ext cx="240" cy="336"/>
            </a:xfrm>
            <a:prstGeom prst="line">
              <a:avLst/>
            </a:prstGeom>
            <a:noFill/>
            <a:ln w="50800" cmpd="dbl">
              <a:solidFill>
                <a:srgbClr val="0000FF"/>
              </a:solidFill>
              <a:round/>
              <a:headEnd/>
              <a:tailEnd/>
            </a:ln>
            <a:effectLst/>
          </p:spPr>
          <p:txBody>
            <a:bodyPr wrap="none" anchor="ctr"/>
            <a:lstStyle/>
            <a:p>
              <a:endParaRPr lang="zh-CN" altLang="en-US"/>
            </a:p>
          </p:txBody>
        </p:sp>
        <p:sp>
          <p:nvSpPr>
            <p:cNvPr id="14392" name="Line 56"/>
            <p:cNvSpPr>
              <a:spLocks noChangeShapeType="1"/>
            </p:cNvSpPr>
            <p:nvPr/>
          </p:nvSpPr>
          <p:spPr bwMode="auto">
            <a:xfrm>
              <a:off x="4656" y="1296"/>
              <a:ext cx="336" cy="0"/>
            </a:xfrm>
            <a:prstGeom prst="line">
              <a:avLst/>
            </a:prstGeom>
            <a:noFill/>
            <a:ln w="76200" cmpd="tri">
              <a:solidFill>
                <a:srgbClr val="0000FF"/>
              </a:solidFill>
              <a:round/>
              <a:headEnd/>
              <a:tailEnd/>
            </a:ln>
            <a:effectLst/>
          </p:spPr>
          <p:txBody>
            <a:bodyPr wrap="none" anchor="ctr"/>
            <a:lstStyle/>
            <a:p>
              <a:endParaRPr lang="zh-CN" altLang="en-US"/>
            </a:p>
          </p:txBody>
        </p:sp>
        <p:sp>
          <p:nvSpPr>
            <p:cNvPr id="14393" name="Line 57"/>
            <p:cNvSpPr>
              <a:spLocks noChangeShapeType="1"/>
            </p:cNvSpPr>
            <p:nvPr/>
          </p:nvSpPr>
          <p:spPr bwMode="auto">
            <a:xfrm>
              <a:off x="4944" y="816"/>
              <a:ext cx="0" cy="240"/>
            </a:xfrm>
            <a:prstGeom prst="line">
              <a:avLst/>
            </a:prstGeom>
            <a:noFill/>
            <a:ln w="76200">
              <a:solidFill>
                <a:srgbClr val="FF0000"/>
              </a:solidFill>
              <a:round/>
              <a:headEnd/>
              <a:tailEnd type="none" w="sm" len="lg"/>
            </a:ln>
            <a:effectLst/>
          </p:spPr>
          <p:txBody>
            <a:bodyPr wrap="none"/>
            <a:lstStyle/>
            <a:p>
              <a:endParaRPr lang="zh-CN" altLang="en-US"/>
            </a:p>
          </p:txBody>
        </p:sp>
      </p:grpSp>
      <p:grpSp>
        <p:nvGrpSpPr>
          <p:cNvPr id="4" name="Group 77"/>
          <p:cNvGrpSpPr>
            <a:grpSpLocks/>
          </p:cNvGrpSpPr>
          <p:nvPr/>
        </p:nvGrpSpPr>
        <p:grpSpPr bwMode="auto">
          <a:xfrm>
            <a:off x="685800" y="2057400"/>
            <a:ext cx="4343400" cy="1992313"/>
            <a:chOff x="432" y="1296"/>
            <a:chExt cx="2736" cy="1255"/>
          </a:xfrm>
        </p:grpSpPr>
        <p:sp>
          <p:nvSpPr>
            <p:cNvPr id="14338" name="Rectangle 2"/>
            <p:cNvSpPr>
              <a:spLocks noChangeArrowheads="1"/>
            </p:cNvSpPr>
            <p:nvPr/>
          </p:nvSpPr>
          <p:spPr bwMode="auto">
            <a:xfrm>
              <a:off x="432" y="1296"/>
              <a:ext cx="2736" cy="1255"/>
            </a:xfrm>
            <a:prstGeom prst="rect">
              <a:avLst/>
            </a:prstGeom>
            <a:noFill/>
            <a:ln w="9525">
              <a:noFill/>
              <a:miter lim="800000"/>
              <a:headEnd/>
              <a:tailEnd/>
            </a:ln>
          </p:spPr>
          <p:txBody>
            <a:bodyPr>
              <a:spAutoFit/>
            </a:bodyPr>
            <a:lstStyle/>
            <a:p>
              <a:pPr eaLnBrk="0" hangingPunct="0">
                <a:lnSpc>
                  <a:spcPct val="130000"/>
                </a:lnSpc>
              </a:pPr>
              <a:r>
                <a:rPr kumimoji="1" lang="zh-CN" altLang="en-US" sz="3200" b="1">
                  <a:solidFill>
                    <a:schemeClr val="tx2"/>
                  </a:solidFill>
                  <a:latin typeface="Times New Roman" pitchFamily="18" charset="0"/>
                </a:rPr>
                <a:t>        外加</a:t>
              </a:r>
              <a:r>
                <a:rPr kumimoji="1" lang="zh-CN" altLang="en-US" sz="3200" b="1">
                  <a:solidFill>
                    <a:srgbClr val="CC0000"/>
                  </a:solidFill>
                  <a:latin typeface="Times New Roman" pitchFamily="18" charset="0"/>
                </a:rPr>
                <a:t>反向</a:t>
              </a:r>
              <a:r>
                <a:rPr kumimoji="1" lang="zh-CN" altLang="en-US" sz="3200" b="1">
                  <a:solidFill>
                    <a:schemeClr val="tx2"/>
                  </a:solidFill>
                  <a:latin typeface="Times New Roman" pitchFamily="18" charset="0"/>
                </a:rPr>
                <a:t>的遏止电势差        恰能阻碍光电子到达阳极, 即</a:t>
              </a:r>
            </a:p>
          </p:txBody>
        </p:sp>
        <p:graphicFrame>
          <p:nvGraphicFramePr>
            <p:cNvPr id="31745" name="Object 1"/>
            <p:cNvGraphicFramePr>
              <a:graphicFrameLocks noChangeAspect="1"/>
            </p:cNvGraphicFramePr>
            <p:nvPr/>
          </p:nvGraphicFramePr>
          <p:xfrm>
            <a:off x="1116" y="1814"/>
            <a:ext cx="324" cy="346"/>
          </p:xfrm>
          <a:graphic>
            <a:graphicData uri="http://schemas.openxmlformats.org/presentationml/2006/ole">
              <p:oleObj spid="_x0000_s56326" name="Equation" r:id="rId4" imgW="190417" imgH="203112" progId="Equation.3">
                <p:embed/>
              </p:oleObj>
            </a:graphicData>
          </a:graphic>
        </p:graphicFrame>
      </p:grpSp>
      <p:graphicFrame>
        <p:nvGraphicFramePr>
          <p:cNvPr id="31744" name="Object 0"/>
          <p:cNvGraphicFramePr>
            <a:graphicFrameLocks noChangeAspect="1"/>
          </p:cNvGraphicFramePr>
          <p:nvPr/>
        </p:nvGraphicFramePr>
        <p:xfrm>
          <a:off x="1676400" y="4475163"/>
          <a:ext cx="2133600" cy="1049337"/>
        </p:xfrm>
        <a:graphic>
          <a:graphicData uri="http://schemas.openxmlformats.org/presentationml/2006/ole">
            <p:oleObj spid="_x0000_s56327" name="Equation" r:id="rId5" imgW="749300" imgH="36830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4"/>
                                        </p:tgtEl>
                                        <p:attrNameLst>
                                          <p:attrName>style.visibility</p:attrName>
                                        </p:attrNameLst>
                                      </p:cBhvr>
                                      <p:to>
                                        <p:strVal val="visible"/>
                                      </p:to>
                                    </p:set>
                                    <p:animEffect transition="in" filter="blinds(horizontal)">
                                      <p:cBhvr>
                                        <p:cTn id="12" dur="500"/>
                                        <p:tgtEl>
                                          <p:spTgt spid="31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p:cNvSpPr>
            <a:spLocks noGrp="1"/>
          </p:cNvSpPr>
          <p:nvPr>
            <p:ph type="sldNum" sz="quarter" idx="10"/>
          </p:nvPr>
        </p:nvSpPr>
        <p:spPr/>
        <p:txBody>
          <a:bodyPr/>
          <a:lstStyle/>
          <a:p>
            <a:fld id="{DA72F82C-163B-4241-8BFD-DF79CA72F363}" type="slidenum">
              <a:rPr lang="zh-CN" altLang="en-US"/>
              <a:pPr/>
              <a:t>33</a:t>
            </a:fld>
            <a:endParaRPr lang="en-US" altLang="zh-CN"/>
          </a:p>
        </p:txBody>
      </p:sp>
      <p:graphicFrame>
        <p:nvGraphicFramePr>
          <p:cNvPr id="15362" name="Object 2"/>
          <p:cNvGraphicFramePr>
            <a:graphicFrameLocks noChangeAspect="1"/>
          </p:cNvGraphicFramePr>
          <p:nvPr/>
        </p:nvGraphicFramePr>
        <p:xfrm>
          <a:off x="1066800" y="2895600"/>
          <a:ext cx="3048000" cy="703263"/>
        </p:xfrm>
        <a:graphic>
          <a:graphicData uri="http://schemas.openxmlformats.org/presentationml/2006/ole">
            <p:oleObj spid="_x0000_s58386" name="公式" r:id="rId3" imgW="901309" imgH="228501" progId="Equation.3">
              <p:embed/>
            </p:oleObj>
          </a:graphicData>
        </a:graphic>
      </p:graphicFrame>
      <p:graphicFrame>
        <p:nvGraphicFramePr>
          <p:cNvPr id="15363" name="Object 3"/>
          <p:cNvGraphicFramePr>
            <a:graphicFrameLocks noChangeAspect="1"/>
          </p:cNvGraphicFramePr>
          <p:nvPr/>
        </p:nvGraphicFramePr>
        <p:xfrm>
          <a:off x="1066800" y="3810000"/>
          <a:ext cx="2590800" cy="1201738"/>
        </p:xfrm>
        <a:graphic>
          <a:graphicData uri="http://schemas.openxmlformats.org/presentationml/2006/ole">
            <p:oleObj spid="_x0000_s58387" name="公式" r:id="rId4" imgW="863225" imgH="393529" progId="Equation.3">
              <p:embed/>
            </p:oleObj>
          </a:graphicData>
        </a:graphic>
      </p:graphicFrame>
      <p:sp>
        <p:nvSpPr>
          <p:cNvPr id="15367" name="Text Box 7"/>
          <p:cNvSpPr txBox="1">
            <a:spLocks noChangeArrowheads="1"/>
          </p:cNvSpPr>
          <p:nvPr/>
        </p:nvSpPr>
        <p:spPr bwMode="auto">
          <a:xfrm>
            <a:off x="1066800" y="868363"/>
            <a:ext cx="4876800" cy="579437"/>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latin typeface="Times New Roman" pitchFamily="18" charset="0"/>
              </a:rPr>
              <a:t>3</a:t>
            </a:r>
            <a:r>
              <a:rPr lang="zh-CN" altLang="en-US" sz="3200" b="1">
                <a:solidFill>
                  <a:srgbClr val="FF0000"/>
                </a:solidFill>
                <a:latin typeface="Times New Roman" pitchFamily="18" charset="0"/>
              </a:rPr>
              <a:t>  </a:t>
            </a:r>
            <a:r>
              <a:rPr lang="zh-CN" altLang="en-US" sz="3200" b="1">
                <a:solidFill>
                  <a:srgbClr val="FF0000"/>
                </a:solidFill>
              </a:rPr>
              <a:t>  </a:t>
            </a:r>
            <a:r>
              <a:rPr lang="zh-CN" altLang="en-US" sz="3200" b="1"/>
              <a:t>普朗克常数的测定</a:t>
            </a:r>
          </a:p>
        </p:txBody>
      </p:sp>
      <p:graphicFrame>
        <p:nvGraphicFramePr>
          <p:cNvPr id="15371" name="Object 11"/>
          <p:cNvGraphicFramePr>
            <a:graphicFrameLocks noChangeAspect="1"/>
          </p:cNvGraphicFramePr>
          <p:nvPr/>
        </p:nvGraphicFramePr>
        <p:xfrm>
          <a:off x="1066800" y="1524000"/>
          <a:ext cx="2819400" cy="1120775"/>
        </p:xfrm>
        <a:graphic>
          <a:graphicData uri="http://schemas.openxmlformats.org/presentationml/2006/ole">
            <p:oleObj spid="_x0000_s58388" name="Equation" r:id="rId5" imgW="1028254" imgH="393529" progId="Equation.3">
              <p:embed/>
            </p:oleObj>
          </a:graphicData>
        </a:graphic>
      </p:graphicFrame>
      <p:graphicFrame>
        <p:nvGraphicFramePr>
          <p:cNvPr id="15382" name="Object 22"/>
          <p:cNvGraphicFramePr>
            <a:graphicFrameLocks noChangeAspect="1"/>
          </p:cNvGraphicFramePr>
          <p:nvPr/>
        </p:nvGraphicFramePr>
        <p:xfrm>
          <a:off x="1066800" y="5286375"/>
          <a:ext cx="2819400" cy="677863"/>
        </p:xfrm>
        <a:graphic>
          <a:graphicData uri="http://schemas.openxmlformats.org/presentationml/2006/ole">
            <p:oleObj spid="_x0000_s58389" name="公式" r:id="rId6" imgW="952087" imgH="228501" progId="Equation.3">
              <p:embed/>
            </p:oleObj>
          </a:graphicData>
        </a:graphic>
      </p:graphicFrame>
      <p:graphicFrame>
        <p:nvGraphicFramePr>
          <p:cNvPr id="15383" name="Object 23"/>
          <p:cNvGraphicFramePr>
            <a:graphicFrameLocks noChangeAspect="1"/>
          </p:cNvGraphicFramePr>
          <p:nvPr/>
        </p:nvGraphicFramePr>
        <p:xfrm>
          <a:off x="4953000" y="5029200"/>
          <a:ext cx="2133600" cy="1122363"/>
        </p:xfrm>
        <a:graphic>
          <a:graphicData uri="http://schemas.openxmlformats.org/presentationml/2006/ole">
            <p:oleObj spid="_x0000_s58390" name="公式" r:id="rId7" imgW="1040948" imgH="609336" progId="Equation.3">
              <p:embed/>
            </p:oleObj>
          </a:graphicData>
        </a:graphic>
      </p:graphicFrame>
      <p:grpSp>
        <p:nvGrpSpPr>
          <p:cNvPr id="2" name="Group 25"/>
          <p:cNvGrpSpPr>
            <a:grpSpLocks/>
          </p:cNvGrpSpPr>
          <p:nvPr/>
        </p:nvGrpSpPr>
        <p:grpSpPr bwMode="auto">
          <a:xfrm>
            <a:off x="5181600" y="1219200"/>
            <a:ext cx="3200400" cy="3429000"/>
            <a:chOff x="3264" y="768"/>
            <a:chExt cx="2016" cy="2160"/>
          </a:xfrm>
        </p:grpSpPr>
        <p:grpSp>
          <p:nvGrpSpPr>
            <p:cNvPr id="3" name="Group 21"/>
            <p:cNvGrpSpPr>
              <a:grpSpLocks/>
            </p:cNvGrpSpPr>
            <p:nvPr/>
          </p:nvGrpSpPr>
          <p:grpSpPr bwMode="auto">
            <a:xfrm>
              <a:off x="3264" y="768"/>
              <a:ext cx="2016" cy="2160"/>
              <a:chOff x="3024" y="1344"/>
              <a:chExt cx="2160" cy="2400"/>
            </a:xfrm>
          </p:grpSpPr>
          <p:sp>
            <p:nvSpPr>
              <p:cNvPr id="15373" name="Rectangle 13"/>
              <p:cNvSpPr>
                <a:spLocks noChangeArrowheads="1"/>
              </p:cNvSpPr>
              <p:nvPr/>
            </p:nvSpPr>
            <p:spPr bwMode="auto">
              <a:xfrm>
                <a:off x="3024" y="1344"/>
                <a:ext cx="2160" cy="240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15374" name="Line 14"/>
              <p:cNvSpPr>
                <a:spLocks noChangeShapeType="1"/>
              </p:cNvSpPr>
              <p:nvPr/>
            </p:nvSpPr>
            <p:spPr bwMode="auto">
              <a:xfrm flipV="1">
                <a:off x="3216" y="2202"/>
                <a:ext cx="0" cy="1181"/>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5375" name="Line 15"/>
              <p:cNvSpPr>
                <a:spLocks noChangeShapeType="1"/>
              </p:cNvSpPr>
              <p:nvPr/>
            </p:nvSpPr>
            <p:spPr bwMode="auto">
              <a:xfrm flipV="1">
                <a:off x="3648" y="2346"/>
                <a:ext cx="672" cy="1037"/>
              </a:xfrm>
              <a:prstGeom prst="line">
                <a:avLst/>
              </a:prstGeom>
              <a:noFill/>
              <a:ln w="44450">
                <a:solidFill>
                  <a:srgbClr val="FF3300"/>
                </a:solidFill>
                <a:round/>
                <a:headEnd/>
                <a:tailEnd type="none" w="sm" len="lg"/>
              </a:ln>
              <a:effectLst/>
            </p:spPr>
            <p:txBody>
              <a:bodyPr wrap="none" anchor="ctr"/>
              <a:lstStyle/>
              <a:p>
                <a:endParaRPr lang="zh-CN" altLang="en-US"/>
              </a:p>
            </p:txBody>
          </p:sp>
          <p:graphicFrame>
            <p:nvGraphicFramePr>
              <p:cNvPr id="15376" name="Object 16"/>
              <p:cNvGraphicFramePr>
                <a:graphicFrameLocks noChangeAspect="1"/>
              </p:cNvGraphicFramePr>
              <p:nvPr/>
            </p:nvGraphicFramePr>
            <p:xfrm>
              <a:off x="3312" y="2164"/>
              <a:ext cx="386" cy="326"/>
            </p:xfrm>
            <a:graphic>
              <a:graphicData uri="http://schemas.openxmlformats.org/presentationml/2006/ole">
                <p:oleObj spid="_x0000_s58391" name="公式" r:id="rId8" imgW="291973" imgH="330057" progId="Equation.3">
                  <p:embed/>
                </p:oleObj>
              </a:graphicData>
            </a:graphic>
          </p:graphicFrame>
          <p:graphicFrame>
            <p:nvGraphicFramePr>
              <p:cNvPr id="15377" name="Object 17"/>
              <p:cNvGraphicFramePr>
                <a:graphicFrameLocks noChangeAspect="1"/>
              </p:cNvGraphicFramePr>
              <p:nvPr/>
            </p:nvGraphicFramePr>
            <p:xfrm>
              <a:off x="3504" y="3306"/>
              <a:ext cx="428" cy="438"/>
            </p:xfrm>
            <a:graphic>
              <a:graphicData uri="http://schemas.openxmlformats.org/presentationml/2006/ole">
                <p:oleObj spid="_x0000_s58392" name="公式" r:id="rId9" imgW="241195" imgH="330057" progId="Equation.3">
                  <p:embed/>
                </p:oleObj>
              </a:graphicData>
            </a:graphic>
          </p:graphicFrame>
          <p:graphicFrame>
            <p:nvGraphicFramePr>
              <p:cNvPr id="15378" name="Object 18"/>
              <p:cNvGraphicFramePr>
                <a:graphicFrameLocks noChangeAspect="1"/>
              </p:cNvGraphicFramePr>
              <p:nvPr/>
            </p:nvGraphicFramePr>
            <p:xfrm>
              <a:off x="4764" y="3114"/>
              <a:ext cx="324" cy="263"/>
            </p:xfrm>
            <a:graphic>
              <a:graphicData uri="http://schemas.openxmlformats.org/presentationml/2006/ole">
                <p:oleObj spid="_x0000_s58393" name="公式" r:id="rId10" imgW="177646" imgH="190335" progId="Equation.3">
                  <p:embed/>
                </p:oleObj>
              </a:graphicData>
            </a:graphic>
          </p:graphicFrame>
          <p:sp>
            <p:nvSpPr>
              <p:cNvPr id="15379" name="Line 19"/>
              <p:cNvSpPr>
                <a:spLocks noChangeShapeType="1"/>
              </p:cNvSpPr>
              <p:nvPr/>
            </p:nvSpPr>
            <p:spPr bwMode="auto">
              <a:xfrm>
                <a:off x="3216" y="3402"/>
                <a:ext cx="1584" cy="0"/>
              </a:xfrm>
              <a:prstGeom prst="line">
                <a:avLst/>
              </a:prstGeom>
              <a:noFill/>
              <a:ln w="12700">
                <a:solidFill>
                  <a:schemeClr val="tx1"/>
                </a:solidFill>
                <a:round/>
                <a:headEnd/>
                <a:tailEnd type="triangle" w="sm" len="lg"/>
              </a:ln>
              <a:effectLst/>
            </p:spPr>
            <p:txBody>
              <a:bodyPr wrap="none"/>
              <a:lstStyle/>
              <a:p>
                <a:endParaRPr lang="zh-CN" altLang="en-US"/>
              </a:p>
            </p:txBody>
          </p:sp>
          <p:sp>
            <p:nvSpPr>
              <p:cNvPr id="15380" name="Text Box 20"/>
              <p:cNvSpPr txBox="1">
                <a:spLocks noChangeArrowheads="1"/>
              </p:cNvSpPr>
              <p:nvPr/>
            </p:nvSpPr>
            <p:spPr bwMode="auto">
              <a:xfrm>
                <a:off x="3024" y="1344"/>
                <a:ext cx="2160" cy="669"/>
              </a:xfrm>
              <a:prstGeom prst="rect">
                <a:avLst/>
              </a:prstGeom>
              <a:solidFill>
                <a:schemeClr val="bg1"/>
              </a:solidFill>
              <a:ln w="9525">
                <a:solidFill>
                  <a:schemeClr val="tx2"/>
                </a:solidFill>
                <a:miter lim="800000"/>
                <a:headEnd/>
                <a:tailEnd type="none" w="sm" len="lg"/>
              </a:ln>
              <a:effectLst/>
            </p:spPr>
            <p:txBody>
              <a:bodyPr>
                <a:spAutoFit/>
              </a:bodyPr>
              <a:lstStyle/>
              <a:p>
                <a:pPr algn="ctr">
                  <a:spcBef>
                    <a:spcPct val="50000"/>
                  </a:spcBef>
                </a:pPr>
                <a:r>
                  <a:rPr lang="zh-CN" altLang="en-US" sz="2800" b="1">
                    <a:solidFill>
                      <a:srgbClr val="CC0000"/>
                    </a:solidFill>
                  </a:rPr>
                  <a:t>遏止电势差和入射光频率的关系</a:t>
                </a:r>
              </a:p>
            </p:txBody>
          </p:sp>
        </p:grpSp>
        <p:sp>
          <p:nvSpPr>
            <p:cNvPr id="15384" name="Text Box 24"/>
            <p:cNvSpPr txBox="1">
              <a:spLocks noChangeArrowheads="1"/>
            </p:cNvSpPr>
            <p:nvPr/>
          </p:nvSpPr>
          <p:spPr bwMode="auto">
            <a:xfrm>
              <a:off x="3288" y="2598"/>
              <a:ext cx="590" cy="288"/>
            </a:xfrm>
            <a:prstGeom prst="rect">
              <a:avLst/>
            </a:prstGeom>
            <a:noFill/>
            <a:ln w="9525">
              <a:noFill/>
              <a:miter lim="800000"/>
              <a:headEnd/>
              <a:tailEnd/>
            </a:ln>
            <a:effectLst/>
          </p:spPr>
          <p:txBody>
            <a:bodyPr>
              <a:spAutoFit/>
            </a:bodyPr>
            <a:lstStyle/>
            <a:p>
              <a:pPr>
                <a:spcBef>
                  <a:spcPct val="50000"/>
                </a:spcBef>
              </a:pPr>
              <a:r>
                <a:rPr lang="en-US" altLang="zh-CN" sz="2400" i="1">
                  <a:latin typeface="Times New Roman" pitchFamily="18" charset="0"/>
                </a:rPr>
                <a:t>O</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vertical)">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linds(vertical)">
                                      <p:cBhvr>
                                        <p:cTn id="12" dur="500"/>
                                        <p:tgtEl>
                                          <p:spTgt spid="1536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5382"/>
                                        </p:tgtEl>
                                        <p:attrNameLst>
                                          <p:attrName>style.visibility</p:attrName>
                                        </p:attrNameLst>
                                      </p:cBhvr>
                                      <p:to>
                                        <p:strVal val="visible"/>
                                      </p:to>
                                    </p:set>
                                    <p:animEffect transition="in" filter="blinds(vertical)">
                                      <p:cBhvr>
                                        <p:cTn id="22" dur="500"/>
                                        <p:tgtEl>
                                          <p:spTgt spid="153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383"/>
                                        </p:tgtEl>
                                        <p:attrNameLst>
                                          <p:attrName>style.visibility</p:attrName>
                                        </p:attrNameLst>
                                      </p:cBhvr>
                                      <p:to>
                                        <p:strVal val="visible"/>
                                      </p:to>
                                    </p:set>
                                    <p:animEffect transition="in" filter="blinds(horizontal)">
                                      <p:cBhvr>
                                        <p:cTn id="27" dur="500"/>
                                        <p:tgtEl>
                                          <p:spTgt spid="15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1"/>
          <p:cNvSpPr>
            <a:spLocks noGrp="1"/>
          </p:cNvSpPr>
          <p:nvPr>
            <p:ph type="sldNum" sz="quarter" idx="10"/>
          </p:nvPr>
        </p:nvSpPr>
        <p:spPr/>
        <p:txBody>
          <a:bodyPr/>
          <a:lstStyle/>
          <a:p>
            <a:fld id="{9E5D1F02-C51A-41D1-A93B-4241DA6A105E}" type="slidenum">
              <a:rPr lang="zh-CN" altLang="en-US"/>
              <a:pPr/>
              <a:t>34</a:t>
            </a:fld>
            <a:endParaRPr lang="en-US" altLang="zh-CN"/>
          </a:p>
        </p:txBody>
      </p:sp>
      <p:sp>
        <p:nvSpPr>
          <p:cNvPr id="9221" name="Text Box 5"/>
          <p:cNvSpPr txBox="1">
            <a:spLocks noChangeArrowheads="1"/>
          </p:cNvSpPr>
          <p:nvPr/>
        </p:nvSpPr>
        <p:spPr bwMode="auto">
          <a:xfrm>
            <a:off x="1447800" y="4830763"/>
            <a:ext cx="8001000" cy="579437"/>
          </a:xfrm>
          <a:prstGeom prst="rect">
            <a:avLst/>
          </a:prstGeom>
          <a:noFill/>
          <a:ln w="9525">
            <a:noFill/>
            <a:miter lim="800000"/>
            <a:headEnd/>
            <a:tailEnd/>
          </a:ln>
          <a:effectLst/>
        </p:spPr>
        <p:txBody>
          <a:bodyPr>
            <a:spAutoFit/>
          </a:bodyPr>
          <a:lstStyle/>
          <a:p>
            <a:pPr>
              <a:spcBef>
                <a:spcPct val="50000"/>
              </a:spcBef>
            </a:pPr>
            <a:r>
              <a:rPr lang="zh-CN" altLang="en-US" sz="2800" b="1">
                <a:latin typeface="Times New Roman" pitchFamily="18" charset="0"/>
              </a:rPr>
              <a:t> </a:t>
            </a:r>
            <a:r>
              <a:rPr lang="zh-CN" altLang="en-US" sz="3200" b="1">
                <a:latin typeface="Times New Roman" pitchFamily="18" charset="0"/>
              </a:rPr>
              <a:t>遏止电势差与入射光频率具有线性关系.</a:t>
            </a:r>
          </a:p>
        </p:txBody>
      </p:sp>
      <p:grpSp>
        <p:nvGrpSpPr>
          <p:cNvPr id="2" name="Group 29"/>
          <p:cNvGrpSpPr>
            <a:grpSpLocks/>
          </p:cNvGrpSpPr>
          <p:nvPr/>
        </p:nvGrpSpPr>
        <p:grpSpPr bwMode="auto">
          <a:xfrm>
            <a:off x="762000" y="1711325"/>
            <a:ext cx="4114800" cy="3013075"/>
            <a:chOff x="480" y="1078"/>
            <a:chExt cx="2592" cy="1898"/>
          </a:xfrm>
        </p:grpSpPr>
        <p:sp>
          <p:nvSpPr>
            <p:cNvPr id="9237" name="Rectangle 21"/>
            <p:cNvSpPr>
              <a:spLocks noChangeArrowheads="1"/>
            </p:cNvSpPr>
            <p:nvPr/>
          </p:nvSpPr>
          <p:spPr bwMode="auto">
            <a:xfrm>
              <a:off x="480" y="1078"/>
              <a:ext cx="2592" cy="1898"/>
            </a:xfrm>
            <a:prstGeom prst="rect">
              <a:avLst/>
            </a:prstGeom>
            <a:noFill/>
            <a:ln w="9525">
              <a:noFill/>
              <a:miter lim="800000"/>
              <a:headEnd/>
              <a:tailEnd/>
            </a:ln>
            <a:effectLst/>
          </p:spPr>
          <p:txBody>
            <a:bodyPr>
              <a:spAutoFit/>
            </a:bodyPr>
            <a:lstStyle/>
            <a:p>
              <a:pPr>
                <a:lnSpc>
                  <a:spcPct val="120000"/>
                </a:lnSpc>
              </a:pPr>
              <a:r>
                <a:rPr kumimoji="1" lang="zh-CN" altLang="en-US" sz="3200" b="1">
                  <a:solidFill>
                    <a:schemeClr val="tx2"/>
                  </a:solidFill>
                  <a:latin typeface="Times New Roman" pitchFamily="18" charset="0"/>
                </a:rPr>
                <a:t>        使光电流降为零所外加的反向电势差称为</a:t>
              </a:r>
              <a:r>
                <a:rPr kumimoji="1" lang="zh-CN" altLang="en-US" sz="3200" b="1">
                  <a:solidFill>
                    <a:srgbClr val="CC0000"/>
                  </a:solidFill>
                  <a:latin typeface="Times New Roman" pitchFamily="18" charset="0"/>
                </a:rPr>
                <a:t>遏止电势差</a:t>
              </a:r>
              <a:r>
                <a:rPr kumimoji="1" lang="zh-CN" altLang="en-US" sz="3200" b="1" i="1">
                  <a:solidFill>
                    <a:srgbClr val="CC0000"/>
                  </a:solidFill>
                  <a:latin typeface="Times New Roman" pitchFamily="18" charset="0"/>
                </a:rPr>
                <a:t>      </a:t>
              </a:r>
              <a:r>
                <a:rPr kumimoji="1" lang="en-US" altLang="zh-CN" sz="3200" b="1" baseline="-25000">
                  <a:solidFill>
                    <a:schemeClr val="tx2"/>
                  </a:solidFill>
                  <a:latin typeface="Times New Roman" pitchFamily="18" charset="0"/>
                </a:rPr>
                <a:t>，</a:t>
              </a:r>
              <a:r>
                <a:rPr kumimoji="1" lang="zh-CN" altLang="en-US" sz="3200" b="1">
                  <a:solidFill>
                    <a:schemeClr val="tx2"/>
                  </a:solidFill>
                  <a:latin typeface="Times New Roman" pitchFamily="18" charset="0"/>
                </a:rPr>
                <a:t>对不同的金属</a:t>
              </a:r>
              <a:r>
                <a:rPr kumimoji="1" lang="en-US" altLang="zh-CN" sz="3200" b="1" baseline="-25000">
                  <a:solidFill>
                    <a:schemeClr val="tx2"/>
                  </a:solidFill>
                  <a:latin typeface="Times New Roman" pitchFamily="18" charset="0"/>
                </a:rPr>
                <a:t>，       </a:t>
              </a:r>
              <a:r>
                <a:rPr kumimoji="1" lang="zh-CN" altLang="en-US" sz="3200" b="1" i="1">
                  <a:solidFill>
                    <a:schemeClr val="tx2"/>
                  </a:solidFill>
                  <a:latin typeface="Times New Roman" pitchFamily="18" charset="0"/>
                </a:rPr>
                <a:t> </a:t>
              </a:r>
              <a:r>
                <a:rPr kumimoji="1" lang="zh-CN" altLang="en-US" sz="3200" b="1">
                  <a:solidFill>
                    <a:schemeClr val="tx2"/>
                  </a:solidFill>
                  <a:latin typeface="Times New Roman" pitchFamily="18" charset="0"/>
                </a:rPr>
                <a:t>的量值不同.</a:t>
              </a:r>
            </a:p>
          </p:txBody>
        </p:sp>
        <p:graphicFrame>
          <p:nvGraphicFramePr>
            <p:cNvPr id="28679" name="Object 1031"/>
            <p:cNvGraphicFramePr>
              <a:graphicFrameLocks noChangeAspect="1"/>
            </p:cNvGraphicFramePr>
            <p:nvPr/>
          </p:nvGraphicFramePr>
          <p:xfrm>
            <a:off x="2352" y="1862"/>
            <a:ext cx="375" cy="400"/>
          </p:xfrm>
          <a:graphic>
            <a:graphicData uri="http://schemas.openxmlformats.org/presentationml/2006/ole">
              <p:oleObj spid="_x0000_s239618" name="Equation" r:id="rId3" imgW="190417" imgH="203112" progId="Equation.3">
                <p:embed/>
              </p:oleObj>
            </a:graphicData>
          </a:graphic>
        </p:graphicFrame>
        <p:graphicFrame>
          <p:nvGraphicFramePr>
            <p:cNvPr id="28680" name="Object 1032"/>
            <p:cNvGraphicFramePr>
              <a:graphicFrameLocks noChangeAspect="1"/>
            </p:cNvGraphicFramePr>
            <p:nvPr/>
          </p:nvGraphicFramePr>
          <p:xfrm>
            <a:off x="2208" y="2218"/>
            <a:ext cx="375" cy="400"/>
          </p:xfrm>
          <a:graphic>
            <a:graphicData uri="http://schemas.openxmlformats.org/presentationml/2006/ole">
              <p:oleObj spid="_x0000_s239619" name="Equation" r:id="rId4" imgW="190417" imgH="203112" progId="Equation.3">
                <p:embed/>
              </p:oleObj>
            </a:graphicData>
          </a:graphic>
        </p:graphicFrame>
      </p:grpSp>
      <p:grpSp>
        <p:nvGrpSpPr>
          <p:cNvPr id="3" name="Group 31"/>
          <p:cNvGrpSpPr>
            <a:grpSpLocks/>
          </p:cNvGrpSpPr>
          <p:nvPr/>
        </p:nvGrpSpPr>
        <p:grpSpPr bwMode="auto">
          <a:xfrm>
            <a:off x="1416050" y="1085850"/>
            <a:ext cx="3803650" cy="714375"/>
            <a:chOff x="839" y="684"/>
            <a:chExt cx="2396" cy="450"/>
          </a:xfrm>
        </p:grpSpPr>
        <p:sp>
          <p:nvSpPr>
            <p:cNvPr id="9219" name="Text Box 3"/>
            <p:cNvSpPr txBox="1">
              <a:spLocks noChangeArrowheads="1"/>
            </p:cNvSpPr>
            <p:nvPr/>
          </p:nvSpPr>
          <p:spPr bwMode="auto">
            <a:xfrm>
              <a:off x="839" y="692"/>
              <a:ext cx="2112" cy="365"/>
            </a:xfrm>
            <a:prstGeom prst="rect">
              <a:avLst/>
            </a:prstGeom>
            <a:noFill/>
            <a:ln w="9525">
              <a:noFill/>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（3）</a:t>
              </a:r>
              <a:r>
                <a:rPr lang="zh-CN" altLang="en-US" sz="3200" b="1">
                  <a:latin typeface="Times New Roman" pitchFamily="18" charset="0"/>
                </a:rPr>
                <a:t>遏止电势差</a:t>
              </a:r>
            </a:p>
          </p:txBody>
        </p:sp>
        <p:graphicFrame>
          <p:nvGraphicFramePr>
            <p:cNvPr id="28678" name="Object 1030"/>
            <p:cNvGraphicFramePr>
              <a:graphicFrameLocks noChangeAspect="1"/>
            </p:cNvGraphicFramePr>
            <p:nvPr/>
          </p:nvGraphicFramePr>
          <p:xfrm>
            <a:off x="2835" y="684"/>
            <a:ext cx="400" cy="450"/>
          </p:xfrm>
          <a:graphic>
            <a:graphicData uri="http://schemas.openxmlformats.org/presentationml/2006/ole">
              <p:oleObj spid="_x0000_s239620" name="公式" r:id="rId5" imgW="203112" imgH="228501" progId="Equation.3">
                <p:embed/>
              </p:oleObj>
            </a:graphicData>
          </a:graphic>
        </p:graphicFrame>
      </p:grpSp>
      <p:grpSp>
        <p:nvGrpSpPr>
          <p:cNvPr id="4" name="Group 34"/>
          <p:cNvGrpSpPr>
            <a:grpSpLocks/>
          </p:cNvGrpSpPr>
          <p:nvPr/>
        </p:nvGrpSpPr>
        <p:grpSpPr bwMode="auto">
          <a:xfrm>
            <a:off x="5105400" y="1809750"/>
            <a:ext cx="3352800" cy="2771775"/>
            <a:chOff x="3216" y="1140"/>
            <a:chExt cx="2112" cy="1746"/>
          </a:xfrm>
        </p:grpSpPr>
        <p:grpSp>
          <p:nvGrpSpPr>
            <p:cNvPr id="5" name="Group 30"/>
            <p:cNvGrpSpPr>
              <a:grpSpLocks/>
            </p:cNvGrpSpPr>
            <p:nvPr/>
          </p:nvGrpSpPr>
          <p:grpSpPr bwMode="auto">
            <a:xfrm>
              <a:off x="3216" y="1140"/>
              <a:ext cx="2112" cy="1746"/>
              <a:chOff x="3216" y="942"/>
              <a:chExt cx="2112" cy="1746"/>
            </a:xfrm>
          </p:grpSpPr>
          <p:sp>
            <p:nvSpPr>
              <p:cNvPr id="9224" name="Rectangle 8"/>
              <p:cNvSpPr>
                <a:spLocks noChangeArrowheads="1"/>
              </p:cNvSpPr>
              <p:nvPr/>
            </p:nvSpPr>
            <p:spPr bwMode="auto">
              <a:xfrm>
                <a:off x="3216" y="960"/>
                <a:ext cx="2112" cy="1728"/>
              </a:xfrm>
              <a:prstGeom prst="rect">
                <a:avLst/>
              </a:prstGeom>
              <a:solidFill>
                <a:schemeClr val="bg1"/>
              </a:solidFill>
              <a:ln w="9525">
                <a:solidFill>
                  <a:srgbClr val="006666"/>
                </a:solidFill>
                <a:miter lim="800000"/>
                <a:headEnd/>
                <a:tailEnd type="none" w="sm" len="lg"/>
              </a:ln>
              <a:effectLst/>
            </p:spPr>
            <p:txBody>
              <a:bodyPr wrap="none" anchor="ctr"/>
              <a:lstStyle/>
              <a:p>
                <a:endParaRPr lang="zh-CN" altLang="en-US"/>
              </a:p>
            </p:txBody>
          </p:sp>
          <p:sp>
            <p:nvSpPr>
              <p:cNvPr id="9225" name="Line 9"/>
              <p:cNvSpPr>
                <a:spLocks noChangeShapeType="1"/>
              </p:cNvSpPr>
              <p:nvPr/>
            </p:nvSpPr>
            <p:spPr bwMode="auto">
              <a:xfrm flipV="1">
                <a:off x="3676" y="1288"/>
                <a:ext cx="624" cy="1104"/>
              </a:xfrm>
              <a:prstGeom prst="line">
                <a:avLst/>
              </a:prstGeom>
              <a:noFill/>
              <a:ln w="38100">
                <a:solidFill>
                  <a:srgbClr val="FF3300"/>
                </a:solidFill>
                <a:round/>
                <a:headEnd/>
                <a:tailEnd/>
              </a:ln>
              <a:effectLst/>
            </p:spPr>
            <p:txBody>
              <a:bodyPr wrap="none" anchor="ctr"/>
              <a:lstStyle/>
              <a:p>
                <a:endParaRPr lang="zh-CN" altLang="en-US"/>
              </a:p>
            </p:txBody>
          </p:sp>
          <p:sp>
            <p:nvSpPr>
              <p:cNvPr id="9226" name="Line 10"/>
              <p:cNvSpPr>
                <a:spLocks noChangeShapeType="1"/>
              </p:cNvSpPr>
              <p:nvPr/>
            </p:nvSpPr>
            <p:spPr bwMode="auto">
              <a:xfrm flipV="1">
                <a:off x="4060" y="1288"/>
                <a:ext cx="624" cy="1104"/>
              </a:xfrm>
              <a:prstGeom prst="line">
                <a:avLst/>
              </a:prstGeom>
              <a:noFill/>
              <a:ln w="38100">
                <a:solidFill>
                  <a:srgbClr val="0000FF"/>
                </a:solidFill>
                <a:round/>
                <a:headEnd/>
                <a:tailEnd/>
              </a:ln>
              <a:effectLst/>
            </p:spPr>
            <p:txBody>
              <a:bodyPr wrap="none" anchor="ctr"/>
              <a:lstStyle/>
              <a:p>
                <a:endParaRPr lang="zh-CN" altLang="en-US"/>
              </a:p>
            </p:txBody>
          </p:sp>
          <p:sp>
            <p:nvSpPr>
              <p:cNvPr id="9227" name="Line 11"/>
              <p:cNvSpPr>
                <a:spLocks noChangeShapeType="1"/>
              </p:cNvSpPr>
              <p:nvPr/>
            </p:nvSpPr>
            <p:spPr bwMode="auto">
              <a:xfrm flipV="1">
                <a:off x="4396" y="1288"/>
                <a:ext cx="624" cy="1104"/>
              </a:xfrm>
              <a:prstGeom prst="line">
                <a:avLst/>
              </a:prstGeom>
              <a:noFill/>
              <a:ln w="38100">
                <a:solidFill>
                  <a:srgbClr val="CC0066"/>
                </a:solidFill>
                <a:round/>
                <a:headEnd/>
                <a:tailEnd/>
              </a:ln>
              <a:effectLst/>
            </p:spPr>
            <p:txBody>
              <a:bodyPr wrap="none" anchor="ctr"/>
              <a:lstStyle/>
              <a:p>
                <a:endParaRPr lang="zh-CN" altLang="en-US"/>
              </a:p>
            </p:txBody>
          </p:sp>
          <p:graphicFrame>
            <p:nvGraphicFramePr>
              <p:cNvPr id="28672" name="Object 1024"/>
              <p:cNvGraphicFramePr>
                <a:graphicFrameLocks noChangeAspect="1"/>
              </p:cNvGraphicFramePr>
              <p:nvPr/>
            </p:nvGraphicFramePr>
            <p:xfrm>
              <a:off x="3504" y="1000"/>
              <a:ext cx="303" cy="344"/>
            </p:xfrm>
            <a:graphic>
              <a:graphicData uri="http://schemas.openxmlformats.org/presentationml/2006/ole">
                <p:oleObj spid="_x0000_s239621" name="公式" r:id="rId6" imgW="291973" imgH="330057" progId="Equation.3">
                  <p:embed/>
                </p:oleObj>
              </a:graphicData>
            </a:graphic>
          </p:graphicFrame>
          <p:graphicFrame>
            <p:nvGraphicFramePr>
              <p:cNvPr id="28673" name="Object 1025"/>
              <p:cNvGraphicFramePr>
                <a:graphicFrameLocks noChangeAspect="1"/>
              </p:cNvGraphicFramePr>
              <p:nvPr/>
            </p:nvGraphicFramePr>
            <p:xfrm>
              <a:off x="3580" y="2344"/>
              <a:ext cx="250" cy="344"/>
            </p:xfrm>
            <a:graphic>
              <a:graphicData uri="http://schemas.openxmlformats.org/presentationml/2006/ole">
                <p:oleObj spid="_x0000_s239622" name="公式" r:id="rId7" imgW="241195" imgH="330057" progId="Equation.3">
                  <p:embed/>
                </p:oleObj>
              </a:graphicData>
            </a:graphic>
          </p:graphicFrame>
          <p:graphicFrame>
            <p:nvGraphicFramePr>
              <p:cNvPr id="28674" name="Object 1026"/>
              <p:cNvGraphicFramePr>
                <a:graphicFrameLocks noChangeAspect="1"/>
              </p:cNvGraphicFramePr>
              <p:nvPr/>
            </p:nvGraphicFramePr>
            <p:xfrm>
              <a:off x="5005" y="2416"/>
              <a:ext cx="183" cy="199"/>
            </p:xfrm>
            <a:graphic>
              <a:graphicData uri="http://schemas.openxmlformats.org/presentationml/2006/ole">
                <p:oleObj spid="_x0000_s239623" name="公式" r:id="rId8" imgW="177646" imgH="190335" progId="Equation.3">
                  <p:embed/>
                </p:oleObj>
              </a:graphicData>
            </a:graphic>
          </p:graphicFrame>
          <p:graphicFrame>
            <p:nvGraphicFramePr>
              <p:cNvPr id="28675" name="Object 1027"/>
              <p:cNvGraphicFramePr>
                <a:graphicFrameLocks noChangeAspect="1"/>
              </p:cNvGraphicFramePr>
              <p:nvPr/>
            </p:nvGraphicFramePr>
            <p:xfrm>
              <a:off x="4176" y="960"/>
              <a:ext cx="308" cy="351"/>
            </p:xfrm>
            <a:graphic>
              <a:graphicData uri="http://schemas.openxmlformats.org/presentationml/2006/ole">
                <p:oleObj spid="_x0000_s239624" name="Equation" r:id="rId9" imgW="177569" imgH="202936" progId="Equation.3">
                  <p:embed/>
                </p:oleObj>
              </a:graphicData>
            </a:graphic>
          </p:graphicFrame>
          <p:graphicFrame>
            <p:nvGraphicFramePr>
              <p:cNvPr id="28676" name="Object 1028"/>
              <p:cNvGraphicFramePr>
                <a:graphicFrameLocks noChangeAspect="1"/>
              </p:cNvGraphicFramePr>
              <p:nvPr/>
            </p:nvGraphicFramePr>
            <p:xfrm>
              <a:off x="4554" y="964"/>
              <a:ext cx="311" cy="332"/>
            </p:xfrm>
            <a:graphic>
              <a:graphicData uri="http://schemas.openxmlformats.org/presentationml/2006/ole">
                <p:oleObj spid="_x0000_s239625" name="Equation" r:id="rId10" imgW="190417" imgH="203112" progId="Equation.3">
                  <p:embed/>
                </p:oleObj>
              </a:graphicData>
            </a:graphic>
          </p:graphicFrame>
          <p:graphicFrame>
            <p:nvGraphicFramePr>
              <p:cNvPr id="28677" name="Object 1029"/>
              <p:cNvGraphicFramePr>
                <a:graphicFrameLocks noChangeAspect="1"/>
              </p:cNvGraphicFramePr>
              <p:nvPr/>
            </p:nvGraphicFramePr>
            <p:xfrm>
              <a:off x="4923" y="942"/>
              <a:ext cx="285" cy="376"/>
            </p:xfrm>
            <a:graphic>
              <a:graphicData uri="http://schemas.openxmlformats.org/presentationml/2006/ole">
                <p:oleObj spid="_x0000_s239626" name="Equation" r:id="rId11" imgW="152268" imgH="203024" progId="Equation.3">
                  <p:embed/>
                </p:oleObj>
              </a:graphicData>
            </a:graphic>
          </p:graphicFrame>
          <p:sp>
            <p:nvSpPr>
              <p:cNvPr id="9234" name="Line 18"/>
              <p:cNvSpPr>
                <a:spLocks noChangeShapeType="1"/>
              </p:cNvSpPr>
              <p:nvPr/>
            </p:nvSpPr>
            <p:spPr bwMode="auto">
              <a:xfrm flipV="1">
                <a:off x="3436" y="2400"/>
                <a:ext cx="1728"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9235" name="Line 19"/>
              <p:cNvSpPr>
                <a:spLocks noChangeShapeType="1"/>
              </p:cNvSpPr>
              <p:nvPr/>
            </p:nvSpPr>
            <p:spPr bwMode="auto">
              <a:xfrm flipV="1">
                <a:off x="3436" y="1152"/>
                <a:ext cx="0" cy="1248"/>
              </a:xfrm>
              <a:prstGeom prst="line">
                <a:avLst/>
              </a:prstGeom>
              <a:noFill/>
              <a:ln w="12700">
                <a:solidFill>
                  <a:schemeClr val="tx1"/>
                </a:solidFill>
                <a:round/>
                <a:headEnd/>
                <a:tailEnd type="triangle" w="sm" len="lg"/>
              </a:ln>
              <a:effectLst/>
            </p:spPr>
            <p:txBody>
              <a:bodyPr wrap="none"/>
              <a:lstStyle/>
              <a:p>
                <a:endParaRPr lang="zh-CN" altLang="en-US"/>
              </a:p>
            </p:txBody>
          </p:sp>
        </p:grpSp>
        <p:sp>
          <p:nvSpPr>
            <p:cNvPr id="9249" name="Text Box 33"/>
            <p:cNvSpPr txBox="1">
              <a:spLocks noChangeArrowheads="1"/>
            </p:cNvSpPr>
            <p:nvPr/>
          </p:nvSpPr>
          <p:spPr bwMode="auto">
            <a:xfrm>
              <a:off x="3254" y="2575"/>
              <a:ext cx="317" cy="288"/>
            </a:xfrm>
            <a:prstGeom prst="rect">
              <a:avLst/>
            </a:prstGeom>
            <a:noFill/>
            <a:ln w="9525">
              <a:noFill/>
              <a:miter lim="800000"/>
              <a:headEnd/>
              <a:tailEnd/>
            </a:ln>
            <a:effectLst/>
          </p:spPr>
          <p:txBody>
            <a:bodyPr>
              <a:spAutoFit/>
            </a:bodyPr>
            <a:lstStyle/>
            <a:p>
              <a:pPr>
                <a:spcBef>
                  <a:spcPct val="50000"/>
                </a:spcBef>
              </a:pPr>
              <a:r>
                <a:rPr lang="en-US" altLang="zh-CN" sz="2400" i="1">
                  <a:latin typeface="Times New Roman" pitchFamily="18" charset="0"/>
                </a:rPr>
                <a:t>O</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blinds(horizontal)">
                                      <p:cBhvr>
                                        <p:cTn id="7"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15F3BB5D-97F8-4BE3-AB2D-DB2E2F399012}" type="slidenum">
              <a:rPr lang="zh-CN" altLang="en-US"/>
              <a:pPr/>
              <a:t>35</a:t>
            </a:fld>
            <a:endParaRPr lang="en-US" altLang="zh-CN"/>
          </a:p>
        </p:txBody>
      </p:sp>
      <p:grpSp>
        <p:nvGrpSpPr>
          <p:cNvPr id="2" name="Group 6"/>
          <p:cNvGrpSpPr>
            <a:grpSpLocks/>
          </p:cNvGrpSpPr>
          <p:nvPr/>
        </p:nvGrpSpPr>
        <p:grpSpPr bwMode="auto">
          <a:xfrm>
            <a:off x="685800" y="838200"/>
            <a:ext cx="8077200" cy="3013075"/>
            <a:chOff x="432" y="528"/>
            <a:chExt cx="5088" cy="1898"/>
          </a:xfrm>
        </p:grpSpPr>
        <p:sp>
          <p:nvSpPr>
            <p:cNvPr id="1028" name="Text Box 4"/>
            <p:cNvSpPr txBox="1">
              <a:spLocks noChangeArrowheads="1"/>
            </p:cNvSpPr>
            <p:nvPr/>
          </p:nvSpPr>
          <p:spPr bwMode="auto">
            <a:xfrm>
              <a:off x="432" y="528"/>
              <a:ext cx="5088" cy="1898"/>
            </a:xfrm>
            <a:prstGeom prst="rect">
              <a:avLst/>
            </a:prstGeom>
            <a:noFill/>
            <a:ln w="9525">
              <a:noFill/>
              <a:miter lim="800000"/>
              <a:headEnd/>
              <a:tailEnd type="none" w="sm" len="lg"/>
            </a:ln>
            <a:effectLst/>
          </p:spPr>
          <p:txBody>
            <a:bodyPr>
              <a:spAutoFit/>
            </a:bodyPr>
            <a:lstStyle/>
            <a:p>
              <a:pPr>
                <a:lnSpc>
                  <a:spcPct val="120000"/>
                </a:lnSpc>
                <a:spcBef>
                  <a:spcPct val="50000"/>
                </a:spcBef>
              </a:pPr>
              <a:r>
                <a:rPr lang="zh-CN" altLang="en-US" sz="3200" b="1">
                  <a:solidFill>
                    <a:srgbClr val="CC0000"/>
                  </a:solidFill>
                </a:rPr>
                <a:t>       例</a:t>
              </a:r>
              <a:r>
                <a:rPr lang="zh-CN" altLang="en-US" sz="3200" b="1">
                  <a:solidFill>
                    <a:srgbClr val="CC0000"/>
                  </a:solidFill>
                  <a:latin typeface="Times New Roman" pitchFamily="18" charset="0"/>
                </a:rPr>
                <a:t>1</a:t>
              </a:r>
              <a:r>
                <a:rPr lang="zh-CN" altLang="en-US" sz="3200" b="1"/>
                <a:t>   一半径为                    的薄圆片，距光源</a:t>
              </a:r>
              <a:r>
                <a:rPr lang="zh-CN" altLang="en-US" sz="3200">
                  <a:latin typeface="Times New Roman" pitchFamily="18" charset="0"/>
                </a:rPr>
                <a:t>1.0 </a:t>
              </a:r>
              <a:r>
                <a:rPr lang="en-US" altLang="zh-CN" sz="3200">
                  <a:latin typeface="Times New Roman" pitchFamily="18" charset="0"/>
                </a:rPr>
                <a:t>m</a:t>
              </a:r>
              <a:r>
                <a:rPr lang="en-US" altLang="zh-CN" sz="3200"/>
                <a:t> </a:t>
              </a:r>
              <a:r>
                <a:rPr lang="en-US" altLang="zh-CN" sz="3200" b="1">
                  <a:latin typeface="Times New Roman" pitchFamily="18" charset="0"/>
                </a:rPr>
                <a:t>.</a:t>
              </a:r>
              <a:r>
                <a:rPr lang="en-US" altLang="zh-CN" sz="3200" b="1"/>
                <a:t>  </a:t>
              </a:r>
              <a:r>
                <a:rPr lang="zh-CN" altLang="en-US" sz="3200" b="1"/>
                <a:t>光源的功率为</a:t>
              </a:r>
              <a:r>
                <a:rPr lang="zh-CN" altLang="en-US" sz="3200">
                  <a:latin typeface="Times New Roman" pitchFamily="18" charset="0"/>
                </a:rPr>
                <a:t>1</a:t>
              </a:r>
              <a:r>
                <a:rPr lang="en-US" altLang="zh-CN" sz="3200">
                  <a:latin typeface="Times New Roman" pitchFamily="18" charset="0"/>
                </a:rPr>
                <a:t>W</a:t>
              </a:r>
              <a:r>
                <a:rPr lang="en-US" altLang="zh-CN" sz="3200" b="1"/>
                <a:t>，</a:t>
              </a:r>
              <a:r>
                <a:rPr lang="zh-CN" altLang="en-US" sz="3200" b="1"/>
                <a:t>发射波长</a:t>
              </a:r>
              <a:r>
                <a:rPr lang="zh-CN" altLang="en-US" sz="3200">
                  <a:latin typeface="Times New Roman" pitchFamily="18" charset="0"/>
                </a:rPr>
                <a:t>589 </a:t>
              </a:r>
              <a:r>
                <a:rPr lang="en-US" altLang="zh-CN" sz="3200">
                  <a:latin typeface="Times New Roman" pitchFamily="18" charset="0"/>
                </a:rPr>
                <a:t>nm</a:t>
              </a:r>
              <a:r>
                <a:rPr lang="zh-CN" altLang="en-US" sz="3200" b="1"/>
                <a:t>的单色光</a:t>
              </a:r>
              <a:r>
                <a:rPr lang="zh-CN" altLang="en-US" sz="3200" b="1">
                  <a:latin typeface="Times New Roman" pitchFamily="18" charset="0"/>
                </a:rPr>
                <a:t> .</a:t>
              </a:r>
              <a:r>
                <a:rPr lang="zh-CN" altLang="en-US" sz="3200" b="1"/>
                <a:t> 假定光源向各个方向发射的能量是相同的，试计算在单位时间内落在薄圆片上的光子数 </a:t>
              </a:r>
              <a:r>
                <a:rPr lang="zh-CN" altLang="en-US" sz="3200" b="1">
                  <a:latin typeface="Times New Roman" pitchFamily="18" charset="0"/>
                </a:rPr>
                <a:t>.</a:t>
              </a:r>
            </a:p>
          </p:txBody>
        </p:sp>
        <p:graphicFrame>
          <p:nvGraphicFramePr>
            <p:cNvPr id="33794" name="Object 1026"/>
            <p:cNvGraphicFramePr>
              <a:graphicFrameLocks noChangeAspect="1"/>
            </p:cNvGraphicFramePr>
            <p:nvPr/>
          </p:nvGraphicFramePr>
          <p:xfrm>
            <a:off x="2472" y="572"/>
            <a:ext cx="1248" cy="356"/>
          </p:xfrm>
          <a:graphic>
            <a:graphicData uri="http://schemas.openxmlformats.org/presentationml/2006/ole">
              <p:oleObj spid="_x0000_s59400" name="Equation" r:id="rId3" imgW="710891" imgH="203112" progId="Equation.3">
                <p:embed/>
              </p:oleObj>
            </a:graphicData>
          </a:graphic>
        </p:graphicFrame>
      </p:grpSp>
      <p:sp>
        <p:nvSpPr>
          <p:cNvPr id="1031" name="Text Box 7"/>
          <p:cNvSpPr txBox="1">
            <a:spLocks noChangeArrowheads="1"/>
          </p:cNvSpPr>
          <p:nvPr/>
        </p:nvSpPr>
        <p:spPr bwMode="auto">
          <a:xfrm>
            <a:off x="1524000" y="4038600"/>
            <a:ext cx="10668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rPr>
              <a:t>解</a:t>
            </a:r>
          </a:p>
        </p:txBody>
      </p:sp>
      <p:graphicFrame>
        <p:nvGraphicFramePr>
          <p:cNvPr id="33792" name="Object 1024"/>
          <p:cNvGraphicFramePr>
            <a:graphicFrameLocks noChangeAspect="1"/>
          </p:cNvGraphicFramePr>
          <p:nvPr/>
        </p:nvGraphicFramePr>
        <p:xfrm>
          <a:off x="2362200" y="4038600"/>
          <a:ext cx="5562600" cy="646113"/>
        </p:xfrm>
        <a:graphic>
          <a:graphicData uri="http://schemas.openxmlformats.org/presentationml/2006/ole">
            <p:oleObj spid="_x0000_s59401" name="Equation" r:id="rId4" imgW="2082800" imgH="228600" progId="Equation.3">
              <p:embed/>
            </p:oleObj>
          </a:graphicData>
        </a:graphic>
      </p:graphicFrame>
      <p:graphicFrame>
        <p:nvGraphicFramePr>
          <p:cNvPr id="33793" name="Object 1025"/>
          <p:cNvGraphicFramePr>
            <a:graphicFrameLocks noChangeAspect="1"/>
          </p:cNvGraphicFramePr>
          <p:nvPr/>
        </p:nvGraphicFramePr>
        <p:xfrm>
          <a:off x="2254250" y="4800600"/>
          <a:ext cx="4637088" cy="1168400"/>
        </p:xfrm>
        <a:graphic>
          <a:graphicData uri="http://schemas.openxmlformats.org/presentationml/2006/ole">
            <p:oleObj spid="_x0000_s59402" name="公式" r:id="rId5" imgW="1815312" imgH="393529"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2"/>
                                        </p:tgtEl>
                                        <p:attrNameLst>
                                          <p:attrName>style.visibility</p:attrName>
                                        </p:attrNameLst>
                                      </p:cBhvr>
                                      <p:to>
                                        <p:strVal val="visible"/>
                                      </p:to>
                                    </p:set>
                                    <p:animEffect transition="in" filter="blinds(horizontal)">
                                      <p:cBhvr>
                                        <p:cTn id="7" dur="500"/>
                                        <p:tgtEl>
                                          <p:spTgt spid="337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3"/>
                                        </p:tgtEl>
                                        <p:attrNameLst>
                                          <p:attrName>style.visibility</p:attrName>
                                        </p:attrNameLst>
                                      </p:cBhvr>
                                      <p:to>
                                        <p:strVal val="visible"/>
                                      </p:to>
                                    </p:set>
                                    <p:animEffect transition="in" filter="blinds(horizontal)">
                                      <p:cBhvr>
                                        <p:cTn id="12" dur="500"/>
                                        <p:tgtEl>
                                          <p:spTgt spid="33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69EAD1C7-D70C-4084-B93C-57BDCB717391}" type="slidenum">
              <a:rPr lang="zh-CN" altLang="en-US"/>
              <a:pPr/>
              <a:t>36</a:t>
            </a:fld>
            <a:endParaRPr lang="en-US" altLang="zh-CN"/>
          </a:p>
        </p:txBody>
      </p:sp>
      <p:graphicFrame>
        <p:nvGraphicFramePr>
          <p:cNvPr id="34816" name="Object 0"/>
          <p:cNvGraphicFramePr>
            <a:graphicFrameLocks noChangeAspect="1"/>
          </p:cNvGraphicFramePr>
          <p:nvPr/>
        </p:nvGraphicFramePr>
        <p:xfrm>
          <a:off x="2100263" y="3271838"/>
          <a:ext cx="4714875" cy="1071562"/>
        </p:xfrm>
        <a:graphic>
          <a:graphicData uri="http://schemas.openxmlformats.org/presentationml/2006/ole">
            <p:oleObj spid="_x0000_s60422" name="公式" r:id="rId3" imgW="1765300" imgH="393700" progId="Equation.3">
              <p:embed/>
            </p:oleObj>
          </a:graphicData>
        </a:graphic>
      </p:graphicFrame>
      <p:graphicFrame>
        <p:nvGraphicFramePr>
          <p:cNvPr id="34817" name="Object 1"/>
          <p:cNvGraphicFramePr>
            <a:graphicFrameLocks noChangeAspect="1"/>
          </p:cNvGraphicFramePr>
          <p:nvPr/>
        </p:nvGraphicFramePr>
        <p:xfrm>
          <a:off x="2101850" y="1447800"/>
          <a:ext cx="4637088" cy="1168400"/>
        </p:xfrm>
        <a:graphic>
          <a:graphicData uri="http://schemas.openxmlformats.org/presentationml/2006/ole">
            <p:oleObj spid="_x0000_s60423" name="公式" r:id="rId4" imgW="1815312" imgH="393529"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6"/>
                                        </p:tgtEl>
                                        <p:attrNameLst>
                                          <p:attrName>style.visibility</p:attrName>
                                        </p:attrNameLst>
                                      </p:cBhvr>
                                      <p:to>
                                        <p:strVal val="visible"/>
                                      </p:to>
                                    </p:set>
                                    <p:animEffect transition="in" filter="blinds(horizontal)">
                                      <p:cBhvr>
                                        <p:cTn id="7" dur="500"/>
                                        <p:tgtEl>
                                          <p:spTgt spid="34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1"/>
          <p:cNvSpPr>
            <a:spLocks noGrp="1"/>
          </p:cNvSpPr>
          <p:nvPr>
            <p:ph type="sldNum" sz="quarter" idx="10"/>
          </p:nvPr>
        </p:nvSpPr>
        <p:spPr/>
        <p:txBody>
          <a:bodyPr/>
          <a:lstStyle/>
          <a:p>
            <a:fld id="{3AE8BA6D-4A0C-4334-9D44-FD7BB355C577}" type="slidenum">
              <a:rPr lang="zh-CN" altLang="en-US"/>
              <a:pPr/>
              <a:t>37</a:t>
            </a:fld>
            <a:endParaRPr lang="en-US" altLang="zh-CN"/>
          </a:p>
        </p:txBody>
      </p:sp>
      <p:sp>
        <p:nvSpPr>
          <p:cNvPr id="18437" name="Text Box 5"/>
          <p:cNvSpPr txBox="1">
            <a:spLocks noChangeArrowheads="1"/>
          </p:cNvSpPr>
          <p:nvPr/>
        </p:nvSpPr>
        <p:spPr bwMode="auto">
          <a:xfrm>
            <a:off x="5562600" y="5567363"/>
            <a:ext cx="2819400" cy="528637"/>
          </a:xfrm>
          <a:prstGeom prst="rect">
            <a:avLst/>
          </a:prstGeom>
          <a:gradFill rotWithShape="0">
            <a:gsLst>
              <a:gs pos="0">
                <a:schemeClr val="folHlink">
                  <a:gamma/>
                  <a:tint val="0"/>
                  <a:invGamma/>
                </a:schemeClr>
              </a:gs>
              <a:gs pos="100000">
                <a:schemeClr val="folHlink"/>
              </a:gs>
            </a:gsLst>
            <a:lin ang="5400000" scaled="1"/>
          </a:gradFill>
          <a:ln w="9525">
            <a:solidFill>
              <a:srgbClr val="9900CC"/>
            </a:solidFill>
            <a:miter lim="800000"/>
            <a:headEnd/>
            <a:tailEnd type="none" w="sm" len="lg"/>
          </a:ln>
          <a:effectLst/>
        </p:spPr>
        <p:txBody>
          <a:bodyPr>
            <a:spAutoFit/>
          </a:bodyPr>
          <a:lstStyle/>
          <a:p>
            <a:pPr algn="ctr">
              <a:spcBef>
                <a:spcPct val="50000"/>
              </a:spcBef>
            </a:pPr>
            <a:r>
              <a:rPr lang="zh-CN" altLang="en-US" sz="2800" b="1"/>
              <a:t>光电倍增管</a:t>
            </a:r>
          </a:p>
        </p:txBody>
      </p:sp>
      <p:grpSp>
        <p:nvGrpSpPr>
          <p:cNvPr id="2" name="Group 6"/>
          <p:cNvGrpSpPr>
            <a:grpSpLocks/>
          </p:cNvGrpSpPr>
          <p:nvPr/>
        </p:nvGrpSpPr>
        <p:grpSpPr bwMode="auto">
          <a:xfrm>
            <a:off x="838200" y="2819400"/>
            <a:ext cx="4495800" cy="3276600"/>
            <a:chOff x="144" y="768"/>
            <a:chExt cx="3168" cy="2400"/>
          </a:xfrm>
        </p:grpSpPr>
        <p:sp>
          <p:nvSpPr>
            <p:cNvPr id="18439" name="Rectangle 7"/>
            <p:cNvSpPr>
              <a:spLocks noChangeArrowheads="1"/>
            </p:cNvSpPr>
            <p:nvPr/>
          </p:nvSpPr>
          <p:spPr bwMode="auto">
            <a:xfrm>
              <a:off x="144" y="768"/>
              <a:ext cx="3168" cy="240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grpSp>
          <p:nvGrpSpPr>
            <p:cNvPr id="3" name="Group 8"/>
            <p:cNvGrpSpPr>
              <a:grpSpLocks/>
            </p:cNvGrpSpPr>
            <p:nvPr/>
          </p:nvGrpSpPr>
          <p:grpSpPr bwMode="auto">
            <a:xfrm>
              <a:off x="2112" y="2352"/>
              <a:ext cx="672" cy="144"/>
              <a:chOff x="2256" y="2208"/>
              <a:chExt cx="480" cy="96"/>
            </a:xfrm>
          </p:grpSpPr>
          <p:sp>
            <p:nvSpPr>
              <p:cNvPr id="18441" name="Rectangle 9"/>
              <p:cNvSpPr>
                <a:spLocks noChangeArrowheads="1"/>
              </p:cNvSpPr>
              <p:nvPr/>
            </p:nvSpPr>
            <p:spPr bwMode="auto">
              <a:xfrm>
                <a:off x="2256" y="2208"/>
                <a:ext cx="384" cy="96"/>
              </a:xfrm>
              <a:prstGeom prst="rect">
                <a:avLst/>
              </a:prstGeom>
              <a:gradFill rotWithShape="0">
                <a:gsLst>
                  <a:gs pos="0">
                    <a:srgbClr val="0000FF"/>
                  </a:gs>
                  <a:gs pos="50000">
                    <a:srgbClr val="0000FF">
                      <a:gamma/>
                      <a:tint val="0"/>
                      <a:invGamma/>
                    </a:srgbClr>
                  </a:gs>
                  <a:gs pos="100000">
                    <a:srgbClr val="0000FF"/>
                  </a:gs>
                </a:gsLst>
                <a:lin ang="5400000" scaled="1"/>
              </a:gradFill>
              <a:ln w="9525">
                <a:solidFill>
                  <a:schemeClr val="tx1"/>
                </a:solidFill>
                <a:miter lim="800000"/>
                <a:headEnd/>
                <a:tailEnd type="none" w="sm" len="lg"/>
              </a:ln>
              <a:effectLst/>
            </p:spPr>
            <p:txBody>
              <a:bodyPr wrap="none" anchor="ctr"/>
              <a:lstStyle/>
              <a:p>
                <a:endParaRPr lang="zh-CN" altLang="en-US"/>
              </a:p>
            </p:txBody>
          </p:sp>
          <p:sp>
            <p:nvSpPr>
              <p:cNvPr id="18442" name="Rectangle 10"/>
              <p:cNvSpPr>
                <a:spLocks noChangeArrowheads="1"/>
              </p:cNvSpPr>
              <p:nvPr/>
            </p:nvSpPr>
            <p:spPr bwMode="auto">
              <a:xfrm>
                <a:off x="2688" y="2208"/>
                <a:ext cx="48" cy="96"/>
              </a:xfrm>
              <a:prstGeom prst="rect">
                <a:avLst/>
              </a:prstGeom>
              <a:gradFill rotWithShape="0">
                <a:gsLst>
                  <a:gs pos="0">
                    <a:srgbClr val="0000FF"/>
                  </a:gs>
                  <a:gs pos="50000">
                    <a:srgbClr val="0000FF">
                      <a:gamma/>
                      <a:tint val="0"/>
                      <a:invGamma/>
                    </a:srgbClr>
                  </a:gs>
                  <a:gs pos="100000">
                    <a:srgbClr val="0000FF"/>
                  </a:gs>
                </a:gsLst>
                <a:lin ang="5400000" scaled="1"/>
              </a:gradFill>
              <a:ln w="9525">
                <a:solidFill>
                  <a:schemeClr val="tx1"/>
                </a:solidFill>
                <a:miter lim="800000"/>
                <a:headEnd/>
                <a:tailEnd type="none" w="sm" len="lg"/>
              </a:ln>
              <a:effectLst/>
            </p:spPr>
            <p:txBody>
              <a:bodyPr wrap="none" anchor="ctr"/>
              <a:lstStyle/>
              <a:p>
                <a:endParaRPr lang="zh-CN" altLang="en-US"/>
              </a:p>
            </p:txBody>
          </p:sp>
        </p:grpSp>
        <p:sp>
          <p:nvSpPr>
            <p:cNvPr id="18443" name="Rectangle 11" descr="深色下对角线"/>
            <p:cNvSpPr>
              <a:spLocks noChangeArrowheads="1"/>
            </p:cNvSpPr>
            <p:nvPr/>
          </p:nvSpPr>
          <p:spPr bwMode="auto">
            <a:xfrm>
              <a:off x="3120" y="2256"/>
              <a:ext cx="48" cy="336"/>
            </a:xfrm>
            <a:prstGeom prst="rect">
              <a:avLst/>
            </a:prstGeom>
            <a:pattFill prst="dkDnDiag">
              <a:fgClr>
                <a:schemeClr val="tx1"/>
              </a:fgClr>
              <a:bgClr>
                <a:schemeClr val="bg1"/>
              </a:bgClr>
            </a:pattFill>
            <a:ln w="9525">
              <a:noFill/>
              <a:miter lim="800000"/>
              <a:headEnd/>
              <a:tailEnd type="none" w="sm" len="lg"/>
            </a:ln>
            <a:effectLst/>
          </p:spPr>
          <p:txBody>
            <a:bodyPr wrap="none" anchor="ctr"/>
            <a:lstStyle/>
            <a:p>
              <a:endParaRPr lang="zh-CN" altLang="en-US"/>
            </a:p>
          </p:txBody>
        </p:sp>
        <p:sp>
          <p:nvSpPr>
            <p:cNvPr id="18444" name="AutoShape 12"/>
            <p:cNvSpPr>
              <a:spLocks noChangeArrowheads="1"/>
            </p:cNvSpPr>
            <p:nvPr/>
          </p:nvSpPr>
          <p:spPr bwMode="auto">
            <a:xfrm>
              <a:off x="768" y="1680"/>
              <a:ext cx="192" cy="288"/>
            </a:xfrm>
            <a:prstGeom prst="can">
              <a:avLst>
                <a:gd name="adj" fmla="val 21875"/>
              </a:avLst>
            </a:prstGeom>
            <a:gradFill rotWithShape="0">
              <a:gsLst>
                <a:gs pos="0">
                  <a:schemeClr val="tx1"/>
                </a:gs>
                <a:gs pos="50000">
                  <a:schemeClr val="tx1">
                    <a:gamma/>
                    <a:tint val="40000"/>
                    <a:invGamma/>
                  </a:schemeClr>
                </a:gs>
                <a:gs pos="100000">
                  <a:schemeClr val="tx1"/>
                </a:gs>
              </a:gsLst>
              <a:lin ang="0" scaled="1"/>
            </a:gradFill>
            <a:ln w="9525">
              <a:solidFill>
                <a:schemeClr val="tx1"/>
              </a:solidFill>
              <a:round/>
              <a:headEnd/>
              <a:tailEnd type="none" w="sm" len="lg"/>
            </a:ln>
            <a:effectLst/>
          </p:spPr>
          <p:txBody>
            <a:bodyPr wrap="none" anchor="ctr"/>
            <a:lstStyle/>
            <a:p>
              <a:endParaRPr lang="zh-CN" altLang="en-US"/>
            </a:p>
          </p:txBody>
        </p:sp>
        <p:sp>
          <p:nvSpPr>
            <p:cNvPr id="18445" name="Oval 13"/>
            <p:cNvSpPr>
              <a:spLocks noChangeArrowheads="1"/>
            </p:cNvSpPr>
            <p:nvPr/>
          </p:nvSpPr>
          <p:spPr bwMode="auto">
            <a:xfrm>
              <a:off x="672" y="1344"/>
              <a:ext cx="384" cy="384"/>
            </a:xfrm>
            <a:prstGeom prst="ellipse">
              <a:avLst/>
            </a:prstGeom>
            <a:gradFill rotWithShape="0">
              <a:gsLst>
                <a:gs pos="0">
                  <a:schemeClr val="bg1"/>
                </a:gs>
                <a:gs pos="100000">
                  <a:schemeClr val="bg1">
                    <a:gamma/>
                    <a:shade val="70196"/>
                    <a:invGamma/>
                  </a:schemeClr>
                </a:gs>
              </a:gsLst>
              <a:path path="shape">
                <a:fillToRect l="50000" t="50000" r="50000" b="50000"/>
              </a:path>
            </a:gradFill>
            <a:ln w="28575">
              <a:solidFill>
                <a:schemeClr val="tx1"/>
              </a:solidFill>
              <a:round/>
              <a:headEnd/>
              <a:tailEnd type="none" w="sm" len="lg"/>
            </a:ln>
            <a:effectLst/>
          </p:spPr>
          <p:txBody>
            <a:bodyPr wrap="none" anchor="ctr"/>
            <a:lstStyle/>
            <a:p>
              <a:endParaRPr lang="zh-CN" altLang="en-US"/>
            </a:p>
          </p:txBody>
        </p:sp>
        <p:sp>
          <p:nvSpPr>
            <p:cNvPr id="18446" name="AutoShape 14"/>
            <p:cNvSpPr>
              <a:spLocks noChangeArrowheads="1"/>
            </p:cNvSpPr>
            <p:nvPr/>
          </p:nvSpPr>
          <p:spPr bwMode="auto">
            <a:xfrm flipH="1">
              <a:off x="864" y="1344"/>
              <a:ext cx="192" cy="384"/>
            </a:xfrm>
            <a:prstGeom prst="moon">
              <a:avLst>
                <a:gd name="adj" fmla="val 68750"/>
              </a:avLst>
            </a:prstGeom>
            <a:solidFill>
              <a:srgbClr val="1C1C1C"/>
            </a:solidFill>
            <a:ln w="9525">
              <a:solidFill>
                <a:schemeClr val="tx1"/>
              </a:solidFill>
              <a:miter lim="800000"/>
              <a:headEnd/>
              <a:tailEnd type="none" w="sm" len="lg"/>
            </a:ln>
            <a:effectLst/>
          </p:spPr>
          <p:txBody>
            <a:bodyPr wrap="none" anchor="ctr"/>
            <a:lstStyle/>
            <a:p>
              <a:endParaRPr lang="zh-CN" altLang="en-US"/>
            </a:p>
          </p:txBody>
        </p:sp>
        <p:sp>
          <p:nvSpPr>
            <p:cNvPr id="18447" name="Line 15"/>
            <p:cNvSpPr>
              <a:spLocks noChangeShapeType="1"/>
            </p:cNvSpPr>
            <p:nvPr/>
          </p:nvSpPr>
          <p:spPr bwMode="auto">
            <a:xfrm>
              <a:off x="288" y="1104"/>
              <a:ext cx="480" cy="288"/>
            </a:xfrm>
            <a:prstGeom prst="line">
              <a:avLst/>
            </a:prstGeom>
            <a:noFill/>
            <a:ln w="19050">
              <a:solidFill>
                <a:srgbClr val="CC00CC"/>
              </a:solidFill>
              <a:round/>
              <a:headEnd/>
              <a:tailEnd type="triangle" w="sm" len="lg"/>
            </a:ln>
            <a:effectLst/>
          </p:spPr>
          <p:txBody>
            <a:bodyPr wrap="none"/>
            <a:lstStyle/>
            <a:p>
              <a:endParaRPr lang="zh-CN" altLang="en-US"/>
            </a:p>
          </p:txBody>
        </p:sp>
        <p:sp>
          <p:nvSpPr>
            <p:cNvPr id="18448" name="Line 16"/>
            <p:cNvSpPr>
              <a:spLocks noChangeShapeType="1"/>
            </p:cNvSpPr>
            <p:nvPr/>
          </p:nvSpPr>
          <p:spPr bwMode="auto">
            <a:xfrm>
              <a:off x="240" y="1200"/>
              <a:ext cx="480" cy="288"/>
            </a:xfrm>
            <a:prstGeom prst="line">
              <a:avLst/>
            </a:prstGeom>
            <a:noFill/>
            <a:ln w="19050">
              <a:solidFill>
                <a:srgbClr val="CC00CC"/>
              </a:solidFill>
              <a:round/>
              <a:headEnd/>
              <a:tailEnd type="triangle" w="sm" len="lg"/>
            </a:ln>
            <a:effectLst/>
          </p:spPr>
          <p:txBody>
            <a:bodyPr wrap="none"/>
            <a:lstStyle/>
            <a:p>
              <a:endParaRPr lang="zh-CN" altLang="en-US"/>
            </a:p>
          </p:txBody>
        </p:sp>
        <p:sp>
          <p:nvSpPr>
            <p:cNvPr id="18449" name="Line 17"/>
            <p:cNvSpPr>
              <a:spLocks noChangeShapeType="1"/>
            </p:cNvSpPr>
            <p:nvPr/>
          </p:nvSpPr>
          <p:spPr bwMode="auto">
            <a:xfrm>
              <a:off x="192" y="1296"/>
              <a:ext cx="480" cy="288"/>
            </a:xfrm>
            <a:prstGeom prst="line">
              <a:avLst/>
            </a:prstGeom>
            <a:noFill/>
            <a:ln w="19050">
              <a:solidFill>
                <a:srgbClr val="CC00CC"/>
              </a:solidFill>
              <a:round/>
              <a:headEnd/>
              <a:tailEnd type="triangle" w="sm" len="lg"/>
            </a:ln>
            <a:effectLst/>
          </p:spPr>
          <p:txBody>
            <a:bodyPr wrap="none"/>
            <a:lstStyle/>
            <a:p>
              <a:endParaRPr lang="zh-CN" altLang="en-US"/>
            </a:p>
          </p:txBody>
        </p:sp>
        <p:sp>
          <p:nvSpPr>
            <p:cNvPr id="18450" name="Rectangle 18"/>
            <p:cNvSpPr>
              <a:spLocks noChangeArrowheads="1"/>
            </p:cNvSpPr>
            <p:nvPr/>
          </p:nvSpPr>
          <p:spPr bwMode="auto">
            <a:xfrm>
              <a:off x="1248" y="2112"/>
              <a:ext cx="720" cy="480"/>
            </a:xfrm>
            <a:prstGeom prst="rect">
              <a:avLst/>
            </a:prstGeom>
            <a:gradFill rotWithShape="0">
              <a:gsLst>
                <a:gs pos="0">
                  <a:srgbClr val="FFCCCC"/>
                </a:gs>
                <a:gs pos="50000">
                  <a:srgbClr val="FFCCCC">
                    <a:gamma/>
                    <a:tint val="0"/>
                    <a:invGamma/>
                  </a:srgbClr>
                </a:gs>
                <a:gs pos="100000">
                  <a:srgbClr val="FFCCCC"/>
                </a:gs>
              </a:gsLst>
              <a:lin ang="5400000" scaled="1"/>
            </a:gradFill>
            <a:ln w="9525">
              <a:solidFill>
                <a:srgbClr val="FF0000"/>
              </a:solidFill>
              <a:miter lim="800000"/>
              <a:headEnd/>
              <a:tailEnd type="none" w="sm" len="lg"/>
            </a:ln>
            <a:effectLst/>
          </p:spPr>
          <p:txBody>
            <a:bodyPr wrap="none" anchor="ctr"/>
            <a:lstStyle/>
            <a:p>
              <a:endParaRPr lang="zh-CN" altLang="en-US"/>
            </a:p>
          </p:txBody>
        </p:sp>
        <p:grpSp>
          <p:nvGrpSpPr>
            <p:cNvPr id="4" name="Group 19"/>
            <p:cNvGrpSpPr>
              <a:grpSpLocks/>
            </p:cNvGrpSpPr>
            <p:nvPr/>
          </p:nvGrpSpPr>
          <p:grpSpPr bwMode="auto">
            <a:xfrm>
              <a:off x="912" y="2400"/>
              <a:ext cx="144" cy="192"/>
              <a:chOff x="912" y="2256"/>
              <a:chExt cx="144" cy="192"/>
            </a:xfrm>
          </p:grpSpPr>
          <p:sp>
            <p:nvSpPr>
              <p:cNvPr id="18452" name="Line 20"/>
              <p:cNvSpPr>
                <a:spLocks noChangeShapeType="1"/>
              </p:cNvSpPr>
              <p:nvPr/>
            </p:nvSpPr>
            <p:spPr bwMode="auto">
              <a:xfrm>
                <a:off x="912" y="2256"/>
                <a:ext cx="0" cy="192"/>
              </a:xfrm>
              <a:prstGeom prst="line">
                <a:avLst/>
              </a:prstGeom>
              <a:noFill/>
              <a:ln w="28575">
                <a:solidFill>
                  <a:srgbClr val="0000CC"/>
                </a:solidFill>
                <a:round/>
                <a:headEnd/>
                <a:tailEnd type="none" w="sm" len="lg"/>
              </a:ln>
              <a:effectLst/>
            </p:spPr>
            <p:txBody>
              <a:bodyPr wrap="none"/>
              <a:lstStyle/>
              <a:p>
                <a:endParaRPr lang="zh-CN" altLang="en-US"/>
              </a:p>
            </p:txBody>
          </p:sp>
          <p:sp>
            <p:nvSpPr>
              <p:cNvPr id="18453" name="Line 21"/>
              <p:cNvSpPr>
                <a:spLocks noChangeShapeType="1"/>
              </p:cNvSpPr>
              <p:nvPr/>
            </p:nvSpPr>
            <p:spPr bwMode="auto">
              <a:xfrm>
                <a:off x="1008" y="2256"/>
                <a:ext cx="0" cy="192"/>
              </a:xfrm>
              <a:prstGeom prst="line">
                <a:avLst/>
              </a:prstGeom>
              <a:noFill/>
              <a:ln w="28575">
                <a:solidFill>
                  <a:srgbClr val="0000CC"/>
                </a:solidFill>
                <a:round/>
                <a:headEnd/>
                <a:tailEnd type="none" w="sm" len="lg"/>
              </a:ln>
              <a:effectLst/>
            </p:spPr>
            <p:txBody>
              <a:bodyPr wrap="none"/>
              <a:lstStyle/>
              <a:p>
                <a:endParaRPr lang="zh-CN" altLang="en-US"/>
              </a:p>
            </p:txBody>
          </p:sp>
          <p:sp>
            <p:nvSpPr>
              <p:cNvPr id="18454" name="Line 22"/>
              <p:cNvSpPr>
                <a:spLocks noChangeShapeType="1"/>
              </p:cNvSpPr>
              <p:nvPr/>
            </p:nvSpPr>
            <p:spPr bwMode="auto">
              <a:xfrm flipV="1">
                <a:off x="960" y="2304"/>
                <a:ext cx="0" cy="96"/>
              </a:xfrm>
              <a:prstGeom prst="line">
                <a:avLst/>
              </a:prstGeom>
              <a:noFill/>
              <a:ln w="28575">
                <a:solidFill>
                  <a:srgbClr val="0000CC"/>
                </a:solidFill>
                <a:round/>
                <a:headEnd/>
                <a:tailEnd type="none" w="sm" len="lg"/>
              </a:ln>
              <a:effectLst/>
            </p:spPr>
            <p:txBody>
              <a:bodyPr wrap="none"/>
              <a:lstStyle/>
              <a:p>
                <a:endParaRPr lang="zh-CN" altLang="en-US"/>
              </a:p>
            </p:txBody>
          </p:sp>
          <p:sp>
            <p:nvSpPr>
              <p:cNvPr id="18455" name="Line 23"/>
              <p:cNvSpPr>
                <a:spLocks noChangeShapeType="1"/>
              </p:cNvSpPr>
              <p:nvPr/>
            </p:nvSpPr>
            <p:spPr bwMode="auto">
              <a:xfrm flipV="1">
                <a:off x="1056" y="2304"/>
                <a:ext cx="0" cy="96"/>
              </a:xfrm>
              <a:prstGeom prst="line">
                <a:avLst/>
              </a:prstGeom>
              <a:noFill/>
              <a:ln w="28575">
                <a:solidFill>
                  <a:srgbClr val="0000CC"/>
                </a:solidFill>
                <a:round/>
                <a:headEnd/>
                <a:tailEnd type="none" w="sm" len="lg"/>
              </a:ln>
              <a:effectLst/>
            </p:spPr>
            <p:txBody>
              <a:bodyPr wrap="none"/>
              <a:lstStyle/>
              <a:p>
                <a:endParaRPr lang="zh-CN" altLang="en-US"/>
              </a:p>
            </p:txBody>
          </p:sp>
        </p:grpSp>
        <p:grpSp>
          <p:nvGrpSpPr>
            <p:cNvPr id="5" name="Group 24"/>
            <p:cNvGrpSpPr>
              <a:grpSpLocks/>
            </p:cNvGrpSpPr>
            <p:nvPr/>
          </p:nvGrpSpPr>
          <p:grpSpPr bwMode="auto">
            <a:xfrm>
              <a:off x="816" y="1968"/>
              <a:ext cx="1776" cy="576"/>
              <a:chOff x="816" y="1824"/>
              <a:chExt cx="1776" cy="576"/>
            </a:xfrm>
          </p:grpSpPr>
          <p:sp>
            <p:nvSpPr>
              <p:cNvPr id="18457" name="Freeform 25"/>
              <p:cNvSpPr>
                <a:spLocks/>
              </p:cNvSpPr>
              <p:nvPr/>
            </p:nvSpPr>
            <p:spPr bwMode="auto">
              <a:xfrm>
                <a:off x="912" y="1824"/>
                <a:ext cx="336" cy="192"/>
              </a:xfrm>
              <a:custGeom>
                <a:avLst/>
                <a:gdLst/>
                <a:ahLst/>
                <a:cxnLst>
                  <a:cxn ang="0">
                    <a:pos x="0" y="0"/>
                  </a:cxn>
                  <a:cxn ang="0">
                    <a:pos x="0" y="192"/>
                  </a:cxn>
                  <a:cxn ang="0">
                    <a:pos x="384" y="192"/>
                  </a:cxn>
                </a:cxnLst>
                <a:rect l="0" t="0" r="r" b="b"/>
                <a:pathLst>
                  <a:path w="384" h="192">
                    <a:moveTo>
                      <a:pt x="0" y="0"/>
                    </a:moveTo>
                    <a:lnTo>
                      <a:pt x="0" y="192"/>
                    </a:lnTo>
                    <a:lnTo>
                      <a:pt x="384" y="192"/>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58" name="Freeform 26"/>
              <p:cNvSpPr>
                <a:spLocks/>
              </p:cNvSpPr>
              <p:nvPr/>
            </p:nvSpPr>
            <p:spPr bwMode="auto">
              <a:xfrm>
                <a:off x="816" y="1824"/>
                <a:ext cx="96" cy="528"/>
              </a:xfrm>
              <a:custGeom>
                <a:avLst/>
                <a:gdLst/>
                <a:ahLst/>
                <a:cxnLst>
                  <a:cxn ang="0">
                    <a:pos x="0" y="0"/>
                  </a:cxn>
                  <a:cxn ang="0">
                    <a:pos x="0" y="528"/>
                  </a:cxn>
                  <a:cxn ang="0">
                    <a:pos x="144" y="528"/>
                  </a:cxn>
                </a:cxnLst>
                <a:rect l="0" t="0" r="r" b="b"/>
                <a:pathLst>
                  <a:path w="144" h="528">
                    <a:moveTo>
                      <a:pt x="0" y="0"/>
                    </a:moveTo>
                    <a:lnTo>
                      <a:pt x="0" y="528"/>
                    </a:lnTo>
                    <a:lnTo>
                      <a:pt x="144" y="528"/>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59" name="Line 27"/>
              <p:cNvSpPr>
                <a:spLocks noChangeShapeType="1"/>
              </p:cNvSpPr>
              <p:nvPr/>
            </p:nvSpPr>
            <p:spPr bwMode="auto">
              <a:xfrm>
                <a:off x="1056" y="2352"/>
                <a:ext cx="192" cy="0"/>
              </a:xfrm>
              <a:prstGeom prst="line">
                <a:avLst/>
              </a:prstGeom>
              <a:noFill/>
              <a:ln w="28575">
                <a:solidFill>
                  <a:schemeClr val="tx1"/>
                </a:solidFill>
                <a:round/>
                <a:headEnd/>
                <a:tailEnd type="none" w="sm" len="lg"/>
              </a:ln>
              <a:effectLst/>
            </p:spPr>
            <p:txBody>
              <a:bodyPr wrap="none"/>
              <a:lstStyle/>
              <a:p>
                <a:endParaRPr lang="zh-CN" altLang="en-US"/>
              </a:p>
            </p:txBody>
          </p:sp>
          <p:sp>
            <p:nvSpPr>
              <p:cNvPr id="18460" name="Freeform 28"/>
              <p:cNvSpPr>
                <a:spLocks/>
              </p:cNvSpPr>
              <p:nvPr/>
            </p:nvSpPr>
            <p:spPr bwMode="auto">
              <a:xfrm>
                <a:off x="1968" y="2016"/>
                <a:ext cx="624" cy="192"/>
              </a:xfrm>
              <a:custGeom>
                <a:avLst/>
                <a:gdLst/>
                <a:ahLst/>
                <a:cxnLst>
                  <a:cxn ang="0">
                    <a:pos x="0" y="0"/>
                  </a:cxn>
                  <a:cxn ang="0">
                    <a:pos x="672" y="0"/>
                  </a:cxn>
                  <a:cxn ang="0">
                    <a:pos x="672" y="192"/>
                  </a:cxn>
                </a:cxnLst>
                <a:rect l="0" t="0" r="r" b="b"/>
                <a:pathLst>
                  <a:path w="672" h="192">
                    <a:moveTo>
                      <a:pt x="0" y="0"/>
                    </a:moveTo>
                    <a:lnTo>
                      <a:pt x="672" y="0"/>
                    </a:lnTo>
                    <a:lnTo>
                      <a:pt x="672" y="192"/>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1" name="Freeform 29"/>
              <p:cNvSpPr>
                <a:spLocks/>
              </p:cNvSpPr>
              <p:nvPr/>
            </p:nvSpPr>
            <p:spPr bwMode="auto">
              <a:xfrm flipV="1">
                <a:off x="1968" y="2352"/>
                <a:ext cx="192" cy="48"/>
              </a:xfrm>
              <a:custGeom>
                <a:avLst/>
                <a:gdLst/>
                <a:ahLst/>
                <a:cxnLst>
                  <a:cxn ang="0">
                    <a:pos x="0" y="0"/>
                  </a:cxn>
                  <a:cxn ang="0">
                    <a:pos x="672" y="0"/>
                  </a:cxn>
                  <a:cxn ang="0">
                    <a:pos x="672" y="192"/>
                  </a:cxn>
                </a:cxnLst>
                <a:rect l="0" t="0" r="r" b="b"/>
                <a:pathLst>
                  <a:path w="672" h="192">
                    <a:moveTo>
                      <a:pt x="0" y="0"/>
                    </a:moveTo>
                    <a:lnTo>
                      <a:pt x="672" y="0"/>
                    </a:lnTo>
                    <a:lnTo>
                      <a:pt x="672" y="192"/>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pSp>
        <p:grpSp>
          <p:nvGrpSpPr>
            <p:cNvPr id="6" name="Group 30"/>
            <p:cNvGrpSpPr>
              <a:grpSpLocks/>
            </p:cNvGrpSpPr>
            <p:nvPr/>
          </p:nvGrpSpPr>
          <p:grpSpPr bwMode="auto">
            <a:xfrm>
              <a:off x="2160" y="2304"/>
              <a:ext cx="432" cy="240"/>
              <a:chOff x="2304" y="2160"/>
              <a:chExt cx="288" cy="186"/>
            </a:xfrm>
          </p:grpSpPr>
          <p:sp>
            <p:nvSpPr>
              <p:cNvPr id="18463" name="Freeform 31"/>
              <p:cNvSpPr>
                <a:spLocks/>
              </p:cNvSpPr>
              <p:nvPr/>
            </p:nvSpPr>
            <p:spPr bwMode="auto">
              <a:xfrm>
                <a:off x="2304" y="2162"/>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4" name="Freeform 32"/>
              <p:cNvSpPr>
                <a:spLocks/>
              </p:cNvSpPr>
              <p:nvPr/>
            </p:nvSpPr>
            <p:spPr bwMode="auto">
              <a:xfrm>
                <a:off x="2352"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5" name="Freeform 33"/>
              <p:cNvSpPr>
                <a:spLocks/>
              </p:cNvSpPr>
              <p:nvPr/>
            </p:nvSpPr>
            <p:spPr bwMode="auto">
              <a:xfrm>
                <a:off x="2400"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6" name="Freeform 34"/>
              <p:cNvSpPr>
                <a:spLocks/>
              </p:cNvSpPr>
              <p:nvPr/>
            </p:nvSpPr>
            <p:spPr bwMode="auto">
              <a:xfrm>
                <a:off x="2442"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7" name="Freeform 35"/>
              <p:cNvSpPr>
                <a:spLocks/>
              </p:cNvSpPr>
              <p:nvPr/>
            </p:nvSpPr>
            <p:spPr bwMode="auto">
              <a:xfrm>
                <a:off x="2490"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8" name="Freeform 36"/>
              <p:cNvSpPr>
                <a:spLocks/>
              </p:cNvSpPr>
              <p:nvPr/>
            </p:nvSpPr>
            <p:spPr bwMode="auto">
              <a:xfrm>
                <a:off x="2538"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pSp>
        <p:sp>
          <p:nvSpPr>
            <p:cNvPr id="18469" name="Freeform 37"/>
            <p:cNvSpPr>
              <a:spLocks/>
            </p:cNvSpPr>
            <p:nvPr/>
          </p:nvSpPr>
          <p:spPr bwMode="auto">
            <a:xfrm>
              <a:off x="2792" y="2374"/>
              <a:ext cx="328" cy="96"/>
            </a:xfrm>
            <a:custGeom>
              <a:avLst/>
              <a:gdLst/>
              <a:ahLst/>
              <a:cxnLst>
                <a:cxn ang="0">
                  <a:pos x="0" y="48"/>
                </a:cxn>
                <a:cxn ang="0">
                  <a:pos x="24" y="48"/>
                </a:cxn>
                <a:cxn ang="0">
                  <a:pos x="48" y="0"/>
                </a:cxn>
                <a:cxn ang="0">
                  <a:pos x="72" y="96"/>
                </a:cxn>
                <a:cxn ang="0">
                  <a:pos x="96" y="0"/>
                </a:cxn>
                <a:cxn ang="0">
                  <a:pos x="120" y="96"/>
                </a:cxn>
                <a:cxn ang="0">
                  <a:pos x="144" y="0"/>
                </a:cxn>
                <a:cxn ang="0">
                  <a:pos x="168" y="96"/>
                </a:cxn>
                <a:cxn ang="0">
                  <a:pos x="192" y="0"/>
                </a:cxn>
                <a:cxn ang="0">
                  <a:pos x="216" y="96"/>
                </a:cxn>
                <a:cxn ang="0">
                  <a:pos x="240" y="0"/>
                </a:cxn>
                <a:cxn ang="0">
                  <a:pos x="264" y="48"/>
                </a:cxn>
                <a:cxn ang="0">
                  <a:pos x="328" y="44"/>
                </a:cxn>
              </a:cxnLst>
              <a:rect l="0" t="0" r="r" b="b"/>
              <a:pathLst>
                <a:path w="328" h="96">
                  <a:moveTo>
                    <a:pt x="0" y="48"/>
                  </a:moveTo>
                  <a:lnTo>
                    <a:pt x="24" y="48"/>
                  </a:lnTo>
                  <a:lnTo>
                    <a:pt x="48" y="0"/>
                  </a:lnTo>
                  <a:lnTo>
                    <a:pt x="72" y="96"/>
                  </a:lnTo>
                  <a:lnTo>
                    <a:pt x="96" y="0"/>
                  </a:lnTo>
                  <a:lnTo>
                    <a:pt x="120" y="96"/>
                  </a:lnTo>
                  <a:lnTo>
                    <a:pt x="144" y="0"/>
                  </a:lnTo>
                  <a:lnTo>
                    <a:pt x="168" y="96"/>
                  </a:lnTo>
                  <a:lnTo>
                    <a:pt x="192" y="0"/>
                  </a:lnTo>
                  <a:lnTo>
                    <a:pt x="216" y="96"/>
                  </a:lnTo>
                  <a:lnTo>
                    <a:pt x="240" y="0"/>
                  </a:lnTo>
                  <a:lnTo>
                    <a:pt x="264" y="48"/>
                  </a:lnTo>
                  <a:lnTo>
                    <a:pt x="328" y="44"/>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70" name="Line 38"/>
            <p:cNvSpPr>
              <a:spLocks noChangeShapeType="1"/>
            </p:cNvSpPr>
            <p:nvPr/>
          </p:nvSpPr>
          <p:spPr bwMode="auto">
            <a:xfrm>
              <a:off x="3120" y="2256"/>
              <a:ext cx="0" cy="336"/>
            </a:xfrm>
            <a:prstGeom prst="line">
              <a:avLst/>
            </a:prstGeom>
            <a:noFill/>
            <a:ln w="28575">
              <a:solidFill>
                <a:schemeClr val="tx1"/>
              </a:solidFill>
              <a:round/>
              <a:headEnd/>
              <a:tailEnd type="none" w="sm" len="lg"/>
            </a:ln>
            <a:effectLst/>
          </p:spPr>
          <p:txBody>
            <a:bodyPr wrap="none"/>
            <a:lstStyle/>
            <a:p>
              <a:endParaRPr lang="zh-CN" altLang="en-US"/>
            </a:p>
          </p:txBody>
        </p:sp>
        <p:sp>
          <p:nvSpPr>
            <p:cNvPr id="18471" name="Text Box 39"/>
            <p:cNvSpPr txBox="1">
              <a:spLocks noChangeArrowheads="1"/>
            </p:cNvSpPr>
            <p:nvPr/>
          </p:nvSpPr>
          <p:spPr bwMode="auto">
            <a:xfrm>
              <a:off x="1200" y="2169"/>
              <a:ext cx="1008" cy="335"/>
            </a:xfrm>
            <a:prstGeom prst="rect">
              <a:avLst/>
            </a:prstGeom>
            <a:noFill/>
            <a:ln w="9525">
              <a:noFill/>
              <a:miter lim="800000"/>
              <a:headEnd/>
              <a:tailEnd type="none" w="sm" len="lg"/>
            </a:ln>
            <a:effectLst/>
          </p:spPr>
          <p:txBody>
            <a:bodyPr>
              <a:spAutoFit/>
            </a:bodyPr>
            <a:lstStyle/>
            <a:p>
              <a:pPr>
                <a:spcBef>
                  <a:spcPct val="50000"/>
                </a:spcBef>
              </a:pPr>
              <a:r>
                <a:rPr lang="zh-CN" altLang="en-US" sz="2400" b="1">
                  <a:solidFill>
                    <a:srgbClr val="CC0000"/>
                  </a:solidFill>
                </a:rPr>
                <a:t>放大器</a:t>
              </a:r>
            </a:p>
          </p:txBody>
        </p:sp>
        <p:sp>
          <p:nvSpPr>
            <p:cNvPr id="18472" name="Line 40"/>
            <p:cNvSpPr>
              <a:spLocks noChangeShapeType="1"/>
            </p:cNvSpPr>
            <p:nvPr/>
          </p:nvSpPr>
          <p:spPr bwMode="auto">
            <a:xfrm>
              <a:off x="2784" y="2352"/>
              <a:ext cx="0" cy="576"/>
            </a:xfrm>
            <a:prstGeom prst="line">
              <a:avLst/>
            </a:prstGeom>
            <a:noFill/>
            <a:ln w="28575">
              <a:solidFill>
                <a:srgbClr val="0000CC"/>
              </a:solidFill>
              <a:round/>
              <a:headEnd/>
              <a:tailEnd type="none" w="sm" len="lg"/>
            </a:ln>
            <a:effectLst/>
          </p:spPr>
          <p:txBody>
            <a:bodyPr wrap="none"/>
            <a:lstStyle/>
            <a:p>
              <a:endParaRPr lang="zh-CN" altLang="en-US"/>
            </a:p>
          </p:txBody>
        </p:sp>
        <p:sp>
          <p:nvSpPr>
            <p:cNvPr id="18473" name="Line 41"/>
            <p:cNvSpPr>
              <a:spLocks noChangeShapeType="1"/>
            </p:cNvSpPr>
            <p:nvPr/>
          </p:nvSpPr>
          <p:spPr bwMode="auto">
            <a:xfrm flipH="1">
              <a:off x="2448" y="2880"/>
              <a:ext cx="288" cy="0"/>
            </a:xfrm>
            <a:prstGeom prst="line">
              <a:avLst/>
            </a:prstGeom>
            <a:noFill/>
            <a:ln w="9525">
              <a:solidFill>
                <a:schemeClr val="tx1"/>
              </a:solidFill>
              <a:round/>
              <a:headEnd/>
              <a:tailEnd type="triangle" w="sm" len="lg"/>
            </a:ln>
            <a:effectLst/>
          </p:spPr>
          <p:txBody>
            <a:bodyPr wrap="none"/>
            <a:lstStyle/>
            <a:p>
              <a:endParaRPr lang="zh-CN" altLang="en-US"/>
            </a:p>
          </p:txBody>
        </p:sp>
        <p:sp>
          <p:nvSpPr>
            <p:cNvPr id="18474" name="Text Box 42"/>
            <p:cNvSpPr txBox="1">
              <a:spLocks noChangeArrowheads="1"/>
            </p:cNvSpPr>
            <p:nvPr/>
          </p:nvSpPr>
          <p:spPr bwMode="auto">
            <a:xfrm>
              <a:off x="1200" y="2688"/>
              <a:ext cx="1632" cy="380"/>
            </a:xfrm>
            <a:prstGeom prst="rect">
              <a:avLst/>
            </a:prstGeom>
            <a:noFill/>
            <a:ln w="9525">
              <a:noFill/>
              <a:miter lim="800000"/>
              <a:headEnd/>
              <a:tailEnd type="none" w="sm" len="lg"/>
            </a:ln>
            <a:effectLst/>
          </p:spPr>
          <p:txBody>
            <a:bodyPr>
              <a:spAutoFit/>
            </a:bodyPr>
            <a:lstStyle/>
            <a:p>
              <a:pPr>
                <a:spcBef>
                  <a:spcPct val="50000"/>
                </a:spcBef>
              </a:pPr>
              <a:r>
                <a:rPr lang="zh-CN" altLang="en-US" sz="2800" b="1"/>
                <a:t>接控制机构</a:t>
              </a:r>
            </a:p>
          </p:txBody>
        </p:sp>
        <p:sp>
          <p:nvSpPr>
            <p:cNvPr id="18475" name="Text Box 43"/>
            <p:cNvSpPr txBox="1">
              <a:spLocks noChangeArrowheads="1"/>
            </p:cNvSpPr>
            <p:nvPr/>
          </p:nvSpPr>
          <p:spPr bwMode="auto">
            <a:xfrm>
              <a:off x="192" y="1478"/>
              <a:ext cx="625" cy="381"/>
            </a:xfrm>
            <a:prstGeom prst="rect">
              <a:avLst/>
            </a:prstGeom>
            <a:noFill/>
            <a:ln w="9525">
              <a:noFill/>
              <a:miter lim="800000"/>
              <a:headEnd/>
              <a:tailEnd type="none" w="sm" len="lg"/>
            </a:ln>
            <a:effectLst/>
          </p:spPr>
          <p:txBody>
            <a:bodyPr>
              <a:spAutoFit/>
            </a:bodyPr>
            <a:lstStyle/>
            <a:p>
              <a:pPr>
                <a:spcBef>
                  <a:spcPct val="50000"/>
                </a:spcBef>
              </a:pPr>
              <a:r>
                <a:rPr lang="zh-CN" altLang="en-US" sz="2800" b="1">
                  <a:solidFill>
                    <a:srgbClr val="CC00CC"/>
                  </a:solidFill>
                </a:rPr>
                <a:t>光</a:t>
              </a:r>
            </a:p>
          </p:txBody>
        </p:sp>
        <p:sp>
          <p:nvSpPr>
            <p:cNvPr id="18476" name="Text Box 44"/>
            <p:cNvSpPr txBox="1">
              <a:spLocks noChangeArrowheads="1"/>
            </p:cNvSpPr>
            <p:nvPr/>
          </p:nvSpPr>
          <p:spPr bwMode="auto">
            <a:xfrm>
              <a:off x="817" y="865"/>
              <a:ext cx="2399" cy="380"/>
            </a:xfrm>
            <a:prstGeom prst="rect">
              <a:avLst/>
            </a:prstGeom>
            <a:noFill/>
            <a:ln w="9525">
              <a:noFill/>
              <a:miter lim="800000"/>
              <a:headEnd/>
              <a:tailEnd type="none" w="sm" len="lg"/>
            </a:ln>
            <a:effectLst/>
          </p:spPr>
          <p:txBody>
            <a:bodyPr>
              <a:spAutoFit/>
            </a:bodyPr>
            <a:lstStyle/>
            <a:p>
              <a:pPr>
                <a:spcBef>
                  <a:spcPct val="50000"/>
                </a:spcBef>
              </a:pPr>
              <a:r>
                <a:rPr lang="zh-CN" altLang="en-US" sz="2800" b="1">
                  <a:solidFill>
                    <a:srgbClr val="CC0000"/>
                  </a:solidFill>
                </a:rPr>
                <a:t>光控继电器示意图</a:t>
              </a:r>
            </a:p>
          </p:txBody>
        </p:sp>
      </p:grpSp>
      <p:sp>
        <p:nvSpPr>
          <p:cNvPr id="18477" name="Text Box 45"/>
          <p:cNvSpPr txBox="1">
            <a:spLocks noChangeArrowheads="1"/>
          </p:cNvSpPr>
          <p:nvPr/>
        </p:nvSpPr>
        <p:spPr bwMode="auto">
          <a:xfrm>
            <a:off x="1371600" y="838200"/>
            <a:ext cx="72390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CC0000"/>
                </a:solidFill>
                <a:latin typeface="宋体" charset="-122"/>
              </a:rPr>
              <a:t>三 光电效应在近代技术中的应用</a:t>
            </a:r>
          </a:p>
        </p:txBody>
      </p:sp>
      <p:sp>
        <p:nvSpPr>
          <p:cNvPr id="18478" name="Text Box 46"/>
          <p:cNvSpPr txBox="1">
            <a:spLocks noChangeArrowheads="1"/>
          </p:cNvSpPr>
          <p:nvPr/>
        </p:nvSpPr>
        <p:spPr bwMode="auto">
          <a:xfrm>
            <a:off x="685800" y="1406525"/>
            <a:ext cx="5110163" cy="1260475"/>
          </a:xfrm>
          <a:prstGeom prst="rect">
            <a:avLst/>
          </a:prstGeom>
          <a:noFill/>
          <a:ln w="9525">
            <a:noFill/>
            <a:miter lim="800000"/>
            <a:headEnd/>
            <a:tailEnd/>
          </a:ln>
          <a:effectLst/>
        </p:spPr>
        <p:txBody>
          <a:bodyPr>
            <a:spAutoFit/>
          </a:bodyPr>
          <a:lstStyle/>
          <a:p>
            <a:pPr>
              <a:lnSpc>
                <a:spcPct val="120000"/>
              </a:lnSpc>
            </a:pPr>
            <a:r>
              <a:rPr lang="zh-CN" altLang="en-US" sz="3200" b="1">
                <a:latin typeface="宋体" charset="-122"/>
              </a:rPr>
              <a:t>光控继电器、自动控制、</a:t>
            </a:r>
          </a:p>
          <a:p>
            <a:pPr>
              <a:lnSpc>
                <a:spcPct val="120000"/>
              </a:lnSpc>
            </a:pPr>
            <a:r>
              <a:rPr lang="zh-CN" altLang="en-US" sz="3200" b="1">
                <a:latin typeface="宋体" charset="-122"/>
              </a:rPr>
              <a:t>自动计数、自动报警等</a:t>
            </a:r>
            <a:r>
              <a:rPr lang="zh-CN" altLang="en-US" sz="3200" b="1">
                <a:latin typeface="Times New Roman" pitchFamily="18" charset="0"/>
              </a:rPr>
              <a:t>.</a:t>
            </a:r>
            <a:endParaRPr lang="zh-CN" altLang="en-US" sz="3200" b="1">
              <a:solidFill>
                <a:srgbClr val="FF3300"/>
              </a:solidFill>
              <a:latin typeface="Times New Roman" pitchFamily="18" charset="0"/>
            </a:endParaRPr>
          </a:p>
        </p:txBody>
      </p:sp>
    </p:spTree>
    <p:controls>
      <p:control spid="61444" name="ShockwaveFlash1" r:id="rId2" imgW="1828571" imgH="1828571"/>
    </p:controls>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78"/>
                                        </p:tgtEl>
                                        <p:attrNameLst>
                                          <p:attrName>style.visibility</p:attrName>
                                        </p:attrNameLst>
                                      </p:cBhvr>
                                      <p:to>
                                        <p:strVal val="visible"/>
                                      </p:to>
                                    </p:set>
                                    <p:animEffect transition="in" filter="blinds(horizontal)">
                                      <p:cBhvr>
                                        <p:cTn id="7" dur="500"/>
                                        <p:tgtEl>
                                          <p:spTgt spid="184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D96194C2-A359-4850-BE3D-4E79992FDECA}" type="slidenum">
              <a:rPr lang="zh-CN" altLang="en-US"/>
              <a:pPr/>
              <a:t>38</a:t>
            </a:fld>
            <a:endParaRPr lang="en-US" altLang="zh-CN"/>
          </a:p>
        </p:txBody>
      </p:sp>
      <p:sp>
        <p:nvSpPr>
          <p:cNvPr id="19458" name="Text Box 2"/>
          <p:cNvSpPr txBox="1">
            <a:spLocks noChangeArrowheads="1"/>
          </p:cNvSpPr>
          <p:nvPr/>
        </p:nvSpPr>
        <p:spPr bwMode="auto">
          <a:xfrm>
            <a:off x="1371600" y="1187450"/>
            <a:ext cx="7162800" cy="641350"/>
          </a:xfrm>
          <a:prstGeom prst="rect">
            <a:avLst/>
          </a:prstGeom>
          <a:noFill/>
          <a:ln w="9525">
            <a:noFill/>
            <a:miter lim="800000"/>
            <a:headEnd/>
            <a:tailEnd/>
          </a:ln>
          <a:effectLst/>
        </p:spPr>
        <p:txBody>
          <a:bodyPr>
            <a:spAutoFit/>
          </a:bodyPr>
          <a:lstStyle/>
          <a:p>
            <a:pPr marL="609600" indent="-609600">
              <a:spcBef>
                <a:spcPct val="50000"/>
              </a:spcBef>
            </a:pPr>
            <a:r>
              <a:rPr lang="zh-CN" altLang="en-US" sz="3600" b="1">
                <a:solidFill>
                  <a:srgbClr val="CC0000"/>
                </a:solidFill>
                <a:latin typeface="Times New Roman" pitchFamily="18" charset="0"/>
              </a:rPr>
              <a:t>四 </a:t>
            </a:r>
            <a:r>
              <a:rPr lang="zh-CN" altLang="en-US" sz="3600" b="1">
                <a:solidFill>
                  <a:srgbClr val="CC0000"/>
                </a:solidFill>
                <a:latin typeface="宋体" charset="-122"/>
              </a:rPr>
              <a:t> 光的波粒二象性</a:t>
            </a:r>
            <a:endParaRPr kumimoji="1" lang="zh-CN" altLang="en-US" sz="3600" b="1">
              <a:solidFill>
                <a:srgbClr val="CC0000"/>
              </a:solidFill>
              <a:latin typeface="Times New Roman" pitchFamily="18" charset="0"/>
            </a:endParaRPr>
          </a:p>
        </p:txBody>
      </p:sp>
      <p:grpSp>
        <p:nvGrpSpPr>
          <p:cNvPr id="2" name="Group 33"/>
          <p:cNvGrpSpPr>
            <a:grpSpLocks/>
          </p:cNvGrpSpPr>
          <p:nvPr/>
        </p:nvGrpSpPr>
        <p:grpSpPr bwMode="auto">
          <a:xfrm>
            <a:off x="685800" y="4071938"/>
            <a:ext cx="7772400" cy="700087"/>
            <a:chOff x="432" y="2565"/>
            <a:chExt cx="4896" cy="441"/>
          </a:xfrm>
        </p:grpSpPr>
        <p:graphicFrame>
          <p:nvGraphicFramePr>
            <p:cNvPr id="19474" name="Object 18"/>
            <p:cNvGraphicFramePr>
              <a:graphicFrameLocks noChangeAspect="1"/>
            </p:cNvGraphicFramePr>
            <p:nvPr/>
          </p:nvGraphicFramePr>
          <p:xfrm>
            <a:off x="3648" y="2565"/>
            <a:ext cx="1680" cy="441"/>
          </p:xfrm>
          <a:graphic>
            <a:graphicData uri="http://schemas.openxmlformats.org/presentationml/2006/ole">
              <p:oleObj spid="_x0000_s62472" name="公式" r:id="rId3" imgW="965200" imgH="241300" progId="Equation.3">
                <p:embed/>
              </p:oleObj>
            </a:graphicData>
          </a:graphic>
        </p:graphicFrame>
        <p:sp>
          <p:nvSpPr>
            <p:cNvPr id="19475" name="Text Box 19"/>
            <p:cNvSpPr txBox="1">
              <a:spLocks noChangeArrowheads="1"/>
            </p:cNvSpPr>
            <p:nvPr/>
          </p:nvSpPr>
          <p:spPr bwMode="auto">
            <a:xfrm>
              <a:off x="432" y="2571"/>
              <a:ext cx="3216" cy="365"/>
            </a:xfrm>
            <a:prstGeom prst="rect">
              <a:avLst/>
            </a:prstGeom>
            <a:noFill/>
            <a:ln w="19050">
              <a:noFill/>
              <a:miter lim="800000"/>
              <a:headEnd/>
              <a:tailEnd/>
            </a:ln>
            <a:effectLst/>
          </p:spPr>
          <p:txBody>
            <a:bodyPr>
              <a:spAutoFit/>
            </a:bodyPr>
            <a:lstStyle/>
            <a:p>
              <a:pPr>
                <a:spcBef>
                  <a:spcPct val="50000"/>
                </a:spcBef>
                <a:buFontTx/>
                <a:buBlip>
                  <a:blip r:embed="rId4"/>
                </a:buBlip>
              </a:pPr>
              <a:r>
                <a:rPr lang="zh-CN" altLang="en-US" sz="2800" b="1">
                  <a:latin typeface="宋体" charset="-122"/>
                </a:rPr>
                <a:t>  </a:t>
              </a:r>
              <a:r>
                <a:rPr lang="zh-CN" altLang="en-US" sz="3200" b="1">
                  <a:latin typeface="宋体" charset="-122"/>
                </a:rPr>
                <a:t>相对论能量和动量关系</a:t>
              </a:r>
            </a:p>
          </p:txBody>
        </p:sp>
      </p:grpSp>
      <p:grpSp>
        <p:nvGrpSpPr>
          <p:cNvPr id="3" name="Group 24"/>
          <p:cNvGrpSpPr>
            <a:grpSpLocks/>
          </p:cNvGrpSpPr>
          <p:nvPr/>
        </p:nvGrpSpPr>
        <p:grpSpPr bwMode="auto">
          <a:xfrm>
            <a:off x="1219200" y="3048000"/>
            <a:ext cx="7772400" cy="609600"/>
            <a:chOff x="288" y="1008"/>
            <a:chExt cx="4896" cy="384"/>
          </a:xfrm>
        </p:grpSpPr>
        <p:graphicFrame>
          <p:nvGraphicFramePr>
            <p:cNvPr id="19477" name="Object 21"/>
            <p:cNvGraphicFramePr>
              <a:graphicFrameLocks noChangeAspect="1"/>
            </p:cNvGraphicFramePr>
            <p:nvPr/>
          </p:nvGraphicFramePr>
          <p:xfrm>
            <a:off x="2016" y="1041"/>
            <a:ext cx="960" cy="351"/>
          </p:xfrm>
          <a:graphic>
            <a:graphicData uri="http://schemas.openxmlformats.org/presentationml/2006/ole">
              <p:oleObj spid="_x0000_s62473" name="公式" r:id="rId5" imgW="482181" imgH="177646" progId="Equation.3">
                <p:embed/>
              </p:oleObj>
            </a:graphicData>
          </a:graphic>
        </p:graphicFrame>
        <p:sp>
          <p:nvSpPr>
            <p:cNvPr id="19478" name="Rectangle 22"/>
            <p:cNvSpPr>
              <a:spLocks noChangeArrowheads="1"/>
            </p:cNvSpPr>
            <p:nvPr/>
          </p:nvSpPr>
          <p:spPr bwMode="auto">
            <a:xfrm>
              <a:off x="288" y="1008"/>
              <a:ext cx="4896" cy="365"/>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latin typeface="Times New Roman" pitchFamily="18" charset="0"/>
                </a:rPr>
                <a:t>（2）</a:t>
              </a:r>
              <a:r>
                <a:rPr lang="zh-CN" altLang="en-US" sz="3200" b="1">
                  <a:latin typeface="宋体" charset="-122"/>
                </a:rPr>
                <a:t>粒子性：       （光电效应等）</a:t>
              </a:r>
            </a:p>
          </p:txBody>
        </p:sp>
      </p:grpSp>
      <p:sp>
        <p:nvSpPr>
          <p:cNvPr id="19479" name="Rectangle 23"/>
          <p:cNvSpPr>
            <a:spLocks noChangeArrowheads="1"/>
          </p:cNvSpPr>
          <p:nvPr/>
        </p:nvSpPr>
        <p:spPr bwMode="auto">
          <a:xfrm>
            <a:off x="1219200" y="2133600"/>
            <a:ext cx="6324600" cy="579438"/>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CC0000"/>
                </a:solidFill>
                <a:latin typeface="Times New Roman" pitchFamily="18" charset="0"/>
              </a:rPr>
              <a:t>（1）</a:t>
            </a:r>
            <a:r>
              <a:rPr lang="zh-CN" altLang="en-US" sz="3200" b="1">
                <a:latin typeface="宋体" charset="-122"/>
              </a:rPr>
              <a:t>波动性：光的干涉和衍射</a:t>
            </a:r>
          </a:p>
        </p:txBody>
      </p:sp>
      <p:grpSp>
        <p:nvGrpSpPr>
          <p:cNvPr id="4" name="Group 32"/>
          <p:cNvGrpSpPr>
            <a:grpSpLocks/>
          </p:cNvGrpSpPr>
          <p:nvPr/>
        </p:nvGrpSpPr>
        <p:grpSpPr bwMode="auto">
          <a:xfrm>
            <a:off x="685800" y="5086350"/>
            <a:ext cx="6019800" cy="749300"/>
            <a:chOff x="432" y="3204"/>
            <a:chExt cx="3792" cy="472"/>
          </a:xfrm>
        </p:grpSpPr>
        <p:graphicFrame>
          <p:nvGraphicFramePr>
            <p:cNvPr id="19486" name="Object 30"/>
            <p:cNvGraphicFramePr>
              <a:graphicFrameLocks noChangeAspect="1"/>
            </p:cNvGraphicFramePr>
            <p:nvPr/>
          </p:nvGraphicFramePr>
          <p:xfrm>
            <a:off x="2092" y="3255"/>
            <a:ext cx="2132" cy="421"/>
          </p:xfrm>
          <a:graphic>
            <a:graphicData uri="http://schemas.openxmlformats.org/presentationml/2006/ole">
              <p:oleObj spid="_x0000_s62474" name="公式" r:id="rId6" imgW="1054100" imgH="228600" progId="Equation.3">
                <p:embed/>
              </p:oleObj>
            </a:graphicData>
          </a:graphic>
        </p:graphicFrame>
        <p:sp>
          <p:nvSpPr>
            <p:cNvPr id="19487" name="Text Box 31"/>
            <p:cNvSpPr txBox="1">
              <a:spLocks noChangeArrowheads="1"/>
            </p:cNvSpPr>
            <p:nvPr/>
          </p:nvSpPr>
          <p:spPr bwMode="auto">
            <a:xfrm>
              <a:off x="432" y="3204"/>
              <a:ext cx="1660" cy="365"/>
            </a:xfrm>
            <a:prstGeom prst="rect">
              <a:avLst/>
            </a:prstGeom>
            <a:noFill/>
            <a:ln w="28575">
              <a:noFill/>
              <a:miter lim="800000"/>
              <a:headEnd/>
              <a:tailEnd/>
            </a:ln>
            <a:effectLst/>
          </p:spPr>
          <p:txBody>
            <a:bodyPr>
              <a:spAutoFit/>
            </a:bodyPr>
            <a:lstStyle/>
            <a:p>
              <a:pPr>
                <a:spcBef>
                  <a:spcPct val="50000"/>
                </a:spcBef>
                <a:buFontTx/>
                <a:buBlip>
                  <a:blip r:embed="rId4"/>
                </a:buBlip>
              </a:pPr>
              <a:r>
                <a:rPr lang="zh-CN" altLang="en-US" sz="2800" b="1">
                  <a:latin typeface="宋体" charset="-122"/>
                </a:rPr>
                <a:t> </a:t>
              </a:r>
              <a:r>
                <a:rPr lang="zh-CN" altLang="en-US" sz="3200" b="1">
                  <a:latin typeface="宋体" charset="-122"/>
                </a:rPr>
                <a:t> 光子</a:t>
              </a:r>
              <a:r>
                <a:rPr lang="zh-CN" altLang="en-US" sz="2800" b="1">
                  <a:solidFill>
                    <a:srgbClr val="FF3300"/>
                  </a:solidFill>
                  <a:latin typeface="宋体" charset="-122"/>
                </a:rPr>
                <a:t>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79"/>
                                        </p:tgtEl>
                                        <p:attrNameLst>
                                          <p:attrName>style.visibility</p:attrName>
                                        </p:attrNameLst>
                                      </p:cBhvr>
                                      <p:to>
                                        <p:strVal val="visible"/>
                                      </p:to>
                                    </p:set>
                                    <p:animEffect transition="in" filter="blinds(horizontal)">
                                      <p:cBhvr>
                                        <p:cTn id="7" dur="500"/>
                                        <p:tgtEl>
                                          <p:spTgt spid="194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1"/>
          <p:cNvSpPr>
            <a:spLocks noGrp="1"/>
          </p:cNvSpPr>
          <p:nvPr>
            <p:ph type="sldNum" sz="quarter" idx="10"/>
          </p:nvPr>
        </p:nvSpPr>
        <p:spPr/>
        <p:txBody>
          <a:bodyPr/>
          <a:lstStyle/>
          <a:p>
            <a:fld id="{984512C1-604A-4A5F-A4B1-0BCC3AA644F3}" type="slidenum">
              <a:rPr lang="zh-CN" altLang="en-US"/>
              <a:pPr/>
              <a:t>39</a:t>
            </a:fld>
            <a:endParaRPr lang="en-US" altLang="zh-CN"/>
          </a:p>
        </p:txBody>
      </p:sp>
      <p:grpSp>
        <p:nvGrpSpPr>
          <p:cNvPr id="2" name="Group 24"/>
          <p:cNvGrpSpPr>
            <a:grpSpLocks/>
          </p:cNvGrpSpPr>
          <p:nvPr/>
        </p:nvGrpSpPr>
        <p:grpSpPr bwMode="auto">
          <a:xfrm>
            <a:off x="3581400" y="3784600"/>
            <a:ext cx="2057400" cy="1778000"/>
            <a:chOff x="2112" y="2336"/>
            <a:chExt cx="1296" cy="1120"/>
          </a:xfrm>
        </p:grpSpPr>
        <p:sp>
          <p:nvSpPr>
            <p:cNvPr id="25603" name="Rectangle 3"/>
            <p:cNvSpPr>
              <a:spLocks noChangeArrowheads="1"/>
            </p:cNvSpPr>
            <p:nvPr/>
          </p:nvSpPr>
          <p:spPr bwMode="auto">
            <a:xfrm>
              <a:off x="2112" y="2448"/>
              <a:ext cx="1296" cy="1008"/>
            </a:xfrm>
            <a:prstGeom prst="rect">
              <a:avLst/>
            </a:prstGeom>
            <a:gradFill rotWithShape="0">
              <a:gsLst>
                <a:gs pos="0">
                  <a:srgbClr val="CC99FF"/>
                </a:gs>
                <a:gs pos="50000">
                  <a:srgbClr val="FFFFFF"/>
                </a:gs>
                <a:gs pos="100000">
                  <a:srgbClr val="CC99FF"/>
                </a:gs>
              </a:gsLst>
              <a:lin ang="2700000" scaled="1"/>
            </a:gradFill>
            <a:ln w="9525">
              <a:solidFill>
                <a:srgbClr val="CC99FF"/>
              </a:solidFill>
              <a:miter lim="800000"/>
              <a:headEnd/>
              <a:tailEnd type="none" w="sm" len="lg"/>
            </a:ln>
            <a:effectLst/>
          </p:spPr>
          <p:txBody>
            <a:bodyPr wrap="none" anchor="ctr"/>
            <a:lstStyle/>
            <a:p>
              <a:endParaRPr lang="zh-CN" altLang="en-US"/>
            </a:p>
          </p:txBody>
        </p:sp>
        <p:graphicFrame>
          <p:nvGraphicFramePr>
            <p:cNvPr id="25604" name="Object 4"/>
            <p:cNvGraphicFramePr>
              <a:graphicFrameLocks noChangeAspect="1"/>
            </p:cNvGraphicFramePr>
            <p:nvPr/>
          </p:nvGraphicFramePr>
          <p:xfrm>
            <a:off x="2275" y="2336"/>
            <a:ext cx="919" cy="690"/>
          </p:xfrm>
          <a:graphic>
            <a:graphicData uri="http://schemas.openxmlformats.org/presentationml/2006/ole">
              <p:oleObj spid="_x0000_s63498" name="Equation" r:id="rId3" imgW="596641" imgH="406224" progId="Equation.3">
                <p:embed/>
              </p:oleObj>
            </a:graphicData>
          </a:graphic>
        </p:graphicFrame>
        <p:graphicFrame>
          <p:nvGraphicFramePr>
            <p:cNvPr id="25605" name="Object 5"/>
            <p:cNvGraphicFramePr>
              <a:graphicFrameLocks noChangeAspect="1"/>
            </p:cNvGraphicFramePr>
            <p:nvPr/>
          </p:nvGraphicFramePr>
          <p:xfrm>
            <a:off x="2230" y="2803"/>
            <a:ext cx="1048" cy="631"/>
          </p:xfrm>
          <a:graphic>
            <a:graphicData uri="http://schemas.openxmlformats.org/presentationml/2006/ole">
              <p:oleObj spid="_x0000_s63499" name="Equation" r:id="rId4" imgW="381000" imgH="368300" progId="Equation.3">
                <p:embed/>
              </p:oleObj>
            </a:graphicData>
          </a:graphic>
        </p:graphicFrame>
      </p:grpSp>
      <p:grpSp>
        <p:nvGrpSpPr>
          <p:cNvPr id="3" name="Group 25"/>
          <p:cNvGrpSpPr>
            <a:grpSpLocks/>
          </p:cNvGrpSpPr>
          <p:nvPr/>
        </p:nvGrpSpPr>
        <p:grpSpPr bwMode="auto">
          <a:xfrm>
            <a:off x="1295400" y="4038600"/>
            <a:ext cx="2362200" cy="1260475"/>
            <a:chOff x="672" y="2496"/>
            <a:chExt cx="1488" cy="794"/>
          </a:xfrm>
        </p:grpSpPr>
        <p:sp>
          <p:nvSpPr>
            <p:cNvPr id="25607" name="Text Box 7"/>
            <p:cNvSpPr txBox="1">
              <a:spLocks noChangeArrowheads="1"/>
            </p:cNvSpPr>
            <p:nvPr/>
          </p:nvSpPr>
          <p:spPr bwMode="auto">
            <a:xfrm>
              <a:off x="672" y="2496"/>
              <a:ext cx="1344" cy="794"/>
            </a:xfrm>
            <a:prstGeom prst="rect">
              <a:avLst/>
            </a:prstGeom>
            <a:noFill/>
            <a:ln w="28575">
              <a:noFill/>
              <a:miter lim="800000"/>
              <a:headEnd/>
              <a:tailEnd/>
            </a:ln>
            <a:effectLst/>
          </p:spPr>
          <p:txBody>
            <a:bodyPr>
              <a:spAutoFit/>
            </a:bodyPr>
            <a:lstStyle/>
            <a:p>
              <a:pPr>
                <a:lnSpc>
                  <a:spcPct val="120000"/>
                </a:lnSpc>
              </a:pPr>
              <a:r>
                <a:rPr lang="zh-CN" altLang="en-US" sz="3200" b="1">
                  <a:latin typeface="宋体" charset="-122"/>
                </a:rPr>
                <a:t>描述光的</a:t>
              </a:r>
            </a:p>
            <a:p>
              <a:pPr>
                <a:lnSpc>
                  <a:spcPct val="120000"/>
                </a:lnSpc>
              </a:pPr>
              <a:r>
                <a:rPr lang="zh-CN" altLang="en-US" sz="3200" b="1">
                  <a:latin typeface="宋体" charset="-122"/>
                </a:rPr>
                <a:t> 粒子性</a:t>
              </a:r>
            </a:p>
          </p:txBody>
        </p:sp>
        <p:sp>
          <p:nvSpPr>
            <p:cNvPr id="25608" name="AutoShape 8"/>
            <p:cNvSpPr>
              <a:spLocks/>
            </p:cNvSpPr>
            <p:nvPr/>
          </p:nvSpPr>
          <p:spPr bwMode="auto">
            <a:xfrm>
              <a:off x="1920" y="2640"/>
              <a:ext cx="240" cy="528"/>
            </a:xfrm>
            <a:prstGeom prst="leftBrace">
              <a:avLst>
                <a:gd name="adj1" fmla="val 18333"/>
                <a:gd name="adj2" fmla="val 50000"/>
              </a:avLst>
            </a:prstGeom>
            <a:noFill/>
            <a:ln w="27305">
              <a:solidFill>
                <a:srgbClr val="CC99FF"/>
              </a:solidFill>
              <a:round/>
              <a:headEnd/>
              <a:tailEnd/>
            </a:ln>
            <a:effectLst/>
          </p:spPr>
          <p:txBody>
            <a:bodyPr wrap="none" anchor="ctr"/>
            <a:lstStyle/>
            <a:p>
              <a:endParaRPr lang="zh-CN" altLang="en-US"/>
            </a:p>
          </p:txBody>
        </p:sp>
      </p:grpSp>
      <p:grpSp>
        <p:nvGrpSpPr>
          <p:cNvPr id="4" name="Group 26"/>
          <p:cNvGrpSpPr>
            <a:grpSpLocks/>
          </p:cNvGrpSpPr>
          <p:nvPr/>
        </p:nvGrpSpPr>
        <p:grpSpPr bwMode="auto">
          <a:xfrm>
            <a:off x="5562600" y="4114800"/>
            <a:ext cx="2514600" cy="1260475"/>
            <a:chOff x="3360" y="2544"/>
            <a:chExt cx="1584" cy="794"/>
          </a:xfrm>
        </p:grpSpPr>
        <p:sp>
          <p:nvSpPr>
            <p:cNvPr id="25610" name="AutoShape 10"/>
            <p:cNvSpPr>
              <a:spLocks/>
            </p:cNvSpPr>
            <p:nvPr/>
          </p:nvSpPr>
          <p:spPr bwMode="auto">
            <a:xfrm>
              <a:off x="3360" y="2640"/>
              <a:ext cx="192" cy="672"/>
            </a:xfrm>
            <a:prstGeom prst="rightBrace">
              <a:avLst>
                <a:gd name="adj1" fmla="val 29167"/>
                <a:gd name="adj2" fmla="val 54764"/>
              </a:avLst>
            </a:prstGeom>
            <a:noFill/>
            <a:ln w="27305">
              <a:solidFill>
                <a:srgbClr val="CC99FF"/>
              </a:solidFill>
              <a:round/>
              <a:headEnd/>
              <a:tailEnd/>
            </a:ln>
            <a:effectLst/>
          </p:spPr>
          <p:txBody>
            <a:bodyPr wrap="none" anchor="ctr"/>
            <a:lstStyle/>
            <a:p>
              <a:endParaRPr lang="zh-CN" altLang="en-US"/>
            </a:p>
          </p:txBody>
        </p:sp>
        <p:sp>
          <p:nvSpPr>
            <p:cNvPr id="25611" name="Text Box 11"/>
            <p:cNvSpPr txBox="1">
              <a:spLocks noChangeArrowheads="1"/>
            </p:cNvSpPr>
            <p:nvPr/>
          </p:nvSpPr>
          <p:spPr bwMode="auto">
            <a:xfrm>
              <a:off x="3504" y="2544"/>
              <a:ext cx="1440" cy="794"/>
            </a:xfrm>
            <a:prstGeom prst="rect">
              <a:avLst/>
            </a:prstGeom>
            <a:noFill/>
            <a:ln w="28575">
              <a:noFill/>
              <a:miter lim="800000"/>
              <a:headEnd/>
              <a:tailEnd/>
            </a:ln>
            <a:effectLst/>
          </p:spPr>
          <p:txBody>
            <a:bodyPr>
              <a:spAutoFit/>
            </a:bodyPr>
            <a:lstStyle/>
            <a:p>
              <a:pPr>
                <a:lnSpc>
                  <a:spcPct val="120000"/>
                </a:lnSpc>
              </a:pPr>
              <a:r>
                <a:rPr lang="zh-CN" altLang="en-US" sz="2800" b="1">
                  <a:solidFill>
                    <a:srgbClr val="CC0000"/>
                  </a:solidFill>
                  <a:latin typeface="宋体" charset="-122"/>
                </a:rPr>
                <a:t> </a:t>
              </a:r>
              <a:r>
                <a:rPr lang="zh-CN" altLang="en-US" sz="3200" b="1">
                  <a:latin typeface="宋体" charset="-122"/>
                </a:rPr>
                <a:t>描述光的</a:t>
              </a:r>
            </a:p>
            <a:p>
              <a:pPr>
                <a:lnSpc>
                  <a:spcPct val="120000"/>
                </a:lnSpc>
              </a:pPr>
              <a:r>
                <a:rPr lang="zh-CN" altLang="en-US" sz="3200" b="1">
                  <a:latin typeface="宋体" charset="-122"/>
                </a:rPr>
                <a:t>  波动性</a:t>
              </a:r>
            </a:p>
          </p:txBody>
        </p:sp>
      </p:grpSp>
      <p:graphicFrame>
        <p:nvGraphicFramePr>
          <p:cNvPr id="25612" name="Object 12"/>
          <p:cNvGraphicFramePr>
            <a:graphicFrameLocks noChangeAspect="1"/>
          </p:cNvGraphicFramePr>
          <p:nvPr/>
        </p:nvGraphicFramePr>
        <p:xfrm>
          <a:off x="3429000" y="2225675"/>
          <a:ext cx="3429000" cy="1127125"/>
        </p:xfrm>
        <a:graphic>
          <a:graphicData uri="http://schemas.openxmlformats.org/presentationml/2006/ole">
            <p:oleObj spid="_x0000_s63500" name="公式" r:id="rId5" imgW="1054100" imgH="393700" progId="Equation.3">
              <p:embed/>
            </p:oleObj>
          </a:graphicData>
        </a:graphic>
      </p:graphicFrame>
      <p:grpSp>
        <p:nvGrpSpPr>
          <p:cNvPr id="5" name="Group 22"/>
          <p:cNvGrpSpPr>
            <a:grpSpLocks/>
          </p:cNvGrpSpPr>
          <p:nvPr/>
        </p:nvGrpSpPr>
        <p:grpSpPr bwMode="auto">
          <a:xfrm>
            <a:off x="1263650" y="1079500"/>
            <a:ext cx="5899150" cy="717550"/>
            <a:chOff x="576" y="680"/>
            <a:chExt cx="3716" cy="452"/>
          </a:xfrm>
        </p:grpSpPr>
        <p:graphicFrame>
          <p:nvGraphicFramePr>
            <p:cNvPr id="25620" name="Object 20"/>
            <p:cNvGraphicFramePr>
              <a:graphicFrameLocks noChangeAspect="1"/>
            </p:cNvGraphicFramePr>
            <p:nvPr/>
          </p:nvGraphicFramePr>
          <p:xfrm>
            <a:off x="2160" y="711"/>
            <a:ext cx="2132" cy="421"/>
          </p:xfrm>
          <a:graphic>
            <a:graphicData uri="http://schemas.openxmlformats.org/presentationml/2006/ole">
              <p:oleObj spid="_x0000_s63501" name="公式" r:id="rId6" imgW="1054100" imgH="228600" progId="Equation.3">
                <p:embed/>
              </p:oleObj>
            </a:graphicData>
          </a:graphic>
        </p:graphicFrame>
        <p:sp>
          <p:nvSpPr>
            <p:cNvPr id="25621" name="Text Box 21"/>
            <p:cNvSpPr txBox="1">
              <a:spLocks noChangeArrowheads="1"/>
            </p:cNvSpPr>
            <p:nvPr/>
          </p:nvSpPr>
          <p:spPr bwMode="auto">
            <a:xfrm>
              <a:off x="576" y="680"/>
              <a:ext cx="1660" cy="365"/>
            </a:xfrm>
            <a:prstGeom prst="rect">
              <a:avLst/>
            </a:prstGeom>
            <a:noFill/>
            <a:ln w="28575">
              <a:noFill/>
              <a:miter lim="800000"/>
              <a:headEnd/>
              <a:tailEnd/>
            </a:ln>
            <a:effectLst/>
          </p:spPr>
          <p:txBody>
            <a:bodyPr>
              <a:spAutoFit/>
            </a:bodyPr>
            <a:lstStyle/>
            <a:p>
              <a:pPr>
                <a:spcBef>
                  <a:spcPct val="50000"/>
                </a:spcBef>
                <a:buFontTx/>
                <a:buBlip>
                  <a:blip r:embed="rId7"/>
                </a:buBlip>
              </a:pPr>
              <a:r>
                <a:rPr lang="zh-CN" altLang="en-US" sz="2800" b="1">
                  <a:latin typeface="宋体" charset="-122"/>
                </a:rPr>
                <a:t> </a:t>
              </a:r>
              <a:r>
                <a:rPr lang="zh-CN" altLang="en-US" sz="3200" b="1">
                  <a:latin typeface="宋体" charset="-122"/>
                </a:rPr>
                <a:t> 光子</a:t>
              </a:r>
              <a:r>
                <a:rPr lang="zh-CN" altLang="en-US" sz="2800" b="1">
                  <a:solidFill>
                    <a:srgbClr val="FF3300"/>
                  </a:solidFill>
                  <a:latin typeface="宋体"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5612"/>
                                        </p:tgtEl>
                                        <p:attrNameLst>
                                          <p:attrName>style.visibility</p:attrName>
                                        </p:attrNameLst>
                                      </p:cBhvr>
                                      <p:to>
                                        <p:strVal val="visible"/>
                                      </p:to>
                                    </p:set>
                                    <p:animEffect transition="in" filter="blinds(vertical)">
                                      <p:cBhvr>
                                        <p:cTn id="7" dur="500"/>
                                        <p:tgtEl>
                                          <p:spTgt spid="256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
          <p:cNvSpPr>
            <a:spLocks noGrp="1"/>
          </p:cNvSpPr>
          <p:nvPr>
            <p:ph type="sldNum" sz="quarter" idx="10"/>
          </p:nvPr>
        </p:nvSpPr>
        <p:spPr/>
        <p:txBody>
          <a:bodyPr/>
          <a:lstStyle/>
          <a:p>
            <a:fld id="{608FA657-C524-449D-A04E-41A03AA5CA1B}" type="slidenum">
              <a:rPr lang="en-US" altLang="zh-CN"/>
              <a:pPr/>
              <a:t>4</a:t>
            </a:fld>
            <a:endParaRPr lang="en-US" altLang="zh-CN"/>
          </a:p>
        </p:txBody>
      </p:sp>
      <p:sp>
        <p:nvSpPr>
          <p:cNvPr id="19458" name="Rectangle 2"/>
          <p:cNvSpPr>
            <a:spLocks noChangeArrowheads="1"/>
          </p:cNvSpPr>
          <p:nvPr/>
        </p:nvSpPr>
        <p:spPr bwMode="auto">
          <a:xfrm>
            <a:off x="1568450" y="1125538"/>
            <a:ext cx="2355850" cy="641350"/>
          </a:xfrm>
          <a:prstGeom prst="rect">
            <a:avLst/>
          </a:prstGeom>
          <a:noFill/>
          <a:ln w="9525">
            <a:noFill/>
            <a:miter lim="800000"/>
            <a:headEnd/>
            <a:tailEnd/>
          </a:ln>
          <a:effectLst/>
        </p:spPr>
        <p:txBody>
          <a:bodyPr wrap="none">
            <a:spAutoFit/>
          </a:bodyPr>
          <a:lstStyle/>
          <a:p>
            <a:pPr>
              <a:spcBef>
                <a:spcPct val="50000"/>
              </a:spcBef>
            </a:pPr>
            <a:r>
              <a:rPr kumimoji="1" lang="zh-CN" altLang="en-US" sz="3600" b="1">
                <a:solidFill>
                  <a:srgbClr val="CC0000"/>
                </a:solidFill>
                <a:latin typeface="Times New Roman" pitchFamily="18" charset="0"/>
              </a:rPr>
              <a:t>一   热辐射</a:t>
            </a:r>
          </a:p>
        </p:txBody>
      </p:sp>
      <p:sp>
        <p:nvSpPr>
          <p:cNvPr id="19470" name="Text Box 14"/>
          <p:cNvSpPr txBox="1">
            <a:spLocks noChangeArrowheads="1"/>
          </p:cNvSpPr>
          <p:nvPr/>
        </p:nvSpPr>
        <p:spPr bwMode="auto">
          <a:xfrm>
            <a:off x="1555750" y="1916113"/>
            <a:ext cx="6400800" cy="579437"/>
          </a:xfrm>
          <a:prstGeom prst="rect">
            <a:avLst/>
          </a:prstGeom>
          <a:noFill/>
          <a:ln w="9525">
            <a:noFill/>
            <a:miter lim="800000"/>
            <a:headEnd/>
            <a:tailEnd/>
          </a:ln>
          <a:effectLst/>
        </p:spPr>
        <p:txBody>
          <a:bodyPr>
            <a:spAutoFit/>
          </a:bodyPr>
          <a:lstStyle/>
          <a:p>
            <a:pPr>
              <a:spcBef>
                <a:spcPct val="50000"/>
              </a:spcBef>
            </a:pPr>
            <a:r>
              <a:rPr lang="en-US" altLang="zh-CN" sz="3200" b="1">
                <a:solidFill>
                  <a:srgbClr val="CC0000"/>
                </a:solidFill>
                <a:latin typeface="Times New Roman" pitchFamily="18" charset="0"/>
              </a:rPr>
              <a:t>1    </a:t>
            </a:r>
            <a:r>
              <a:rPr kumimoji="1" lang="zh-CN" altLang="en-US" sz="3200" b="1">
                <a:solidFill>
                  <a:srgbClr val="CC0000"/>
                </a:solidFill>
                <a:latin typeface="Times New Roman" pitchFamily="18" charset="0"/>
              </a:rPr>
              <a:t>热辐射的基本概念和基本定律</a:t>
            </a:r>
          </a:p>
        </p:txBody>
      </p:sp>
      <p:grpSp>
        <p:nvGrpSpPr>
          <p:cNvPr id="2" name="Group 15"/>
          <p:cNvGrpSpPr>
            <a:grpSpLocks/>
          </p:cNvGrpSpPr>
          <p:nvPr/>
        </p:nvGrpSpPr>
        <p:grpSpPr bwMode="auto">
          <a:xfrm>
            <a:off x="663575" y="2636838"/>
            <a:ext cx="8229600" cy="1844675"/>
            <a:chOff x="288" y="720"/>
            <a:chExt cx="5184" cy="1162"/>
          </a:xfrm>
        </p:grpSpPr>
        <p:sp>
          <p:nvSpPr>
            <p:cNvPr id="19472" name="Rectangle 16"/>
            <p:cNvSpPr>
              <a:spLocks noChangeArrowheads="1"/>
            </p:cNvSpPr>
            <p:nvPr/>
          </p:nvSpPr>
          <p:spPr bwMode="auto">
            <a:xfrm>
              <a:off x="288" y="720"/>
              <a:ext cx="5184" cy="1162"/>
            </a:xfrm>
            <a:prstGeom prst="rect">
              <a:avLst/>
            </a:prstGeom>
            <a:noFill/>
            <a:ln w="9525">
              <a:noFill/>
              <a:miter lim="800000"/>
              <a:headEnd/>
              <a:tailEnd/>
            </a:ln>
            <a:effectLst/>
          </p:spPr>
          <p:txBody>
            <a:bodyPr>
              <a:spAutoFit/>
            </a:bodyPr>
            <a:lstStyle/>
            <a:p>
              <a:pPr>
                <a:lnSpc>
                  <a:spcPct val="120000"/>
                </a:lnSpc>
              </a:pPr>
              <a:r>
                <a:rPr lang="en-US" altLang="zh-CN" sz="2800" b="1">
                  <a:latin typeface="宋体" charset="-122"/>
                </a:rPr>
                <a:t>    </a:t>
              </a: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1</a:t>
              </a:r>
              <a:r>
                <a:rPr lang="zh-CN" altLang="en-US" sz="3200" b="1">
                  <a:solidFill>
                    <a:srgbClr val="CC0000"/>
                  </a:solidFill>
                  <a:latin typeface="Times New Roman" pitchFamily="18" charset="0"/>
                </a:rPr>
                <a:t>）</a:t>
              </a:r>
              <a:r>
                <a:rPr lang="zh-CN" altLang="en-US" sz="3200" b="1">
                  <a:solidFill>
                    <a:srgbClr val="CC0000"/>
                  </a:solidFill>
                  <a:latin typeface="宋体" charset="-122"/>
                </a:rPr>
                <a:t>单色辐射出射度</a:t>
              </a:r>
              <a:r>
                <a:rPr lang="zh-CN" altLang="en-US" sz="3200" b="1">
                  <a:latin typeface="宋体" charset="-122"/>
                </a:rPr>
                <a:t>  </a:t>
              </a:r>
              <a:r>
                <a:rPr lang="zh-CN" altLang="en-US" sz="3200" b="1">
                  <a:solidFill>
                    <a:srgbClr val="000000"/>
                  </a:solidFill>
                  <a:latin typeface="宋体" charset="-122"/>
                </a:rPr>
                <a:t>单位时间内从物体单位表面积发出的频率在  附近单位频率区间内的电磁波的能量</a:t>
              </a:r>
              <a:r>
                <a:rPr lang="en-US" altLang="zh-CN" sz="3200" b="1">
                  <a:solidFill>
                    <a:srgbClr val="000000"/>
                  </a:solidFill>
                  <a:latin typeface="Times New Roman" pitchFamily="18" charset="0"/>
                </a:rPr>
                <a:t>.</a:t>
              </a:r>
            </a:p>
          </p:txBody>
        </p:sp>
        <p:graphicFrame>
          <p:nvGraphicFramePr>
            <p:cNvPr id="19473" name="Object 17"/>
            <p:cNvGraphicFramePr>
              <a:graphicFrameLocks noChangeAspect="1"/>
            </p:cNvGraphicFramePr>
            <p:nvPr/>
          </p:nvGraphicFramePr>
          <p:xfrm>
            <a:off x="3456" y="1200"/>
            <a:ext cx="256" cy="288"/>
          </p:xfrm>
          <a:graphic>
            <a:graphicData uri="http://schemas.openxmlformats.org/presentationml/2006/ole">
              <p:oleObj spid="_x0000_s14348" name="公式" r:id="rId3" imgW="177646" imgH="190335" progId="Equation.3">
                <p:embed/>
              </p:oleObj>
            </a:graphicData>
          </a:graphic>
        </p:graphicFrame>
      </p:grpSp>
      <p:grpSp>
        <p:nvGrpSpPr>
          <p:cNvPr id="3" name="Group 18"/>
          <p:cNvGrpSpPr>
            <a:grpSpLocks/>
          </p:cNvGrpSpPr>
          <p:nvPr/>
        </p:nvGrpSpPr>
        <p:grpSpPr bwMode="auto">
          <a:xfrm>
            <a:off x="1676400" y="4683125"/>
            <a:ext cx="5272088" cy="1409700"/>
            <a:chOff x="1056" y="2784"/>
            <a:chExt cx="3408" cy="934"/>
          </a:xfrm>
        </p:grpSpPr>
        <p:grpSp>
          <p:nvGrpSpPr>
            <p:cNvPr id="4" name="Group 19"/>
            <p:cNvGrpSpPr>
              <a:grpSpLocks/>
            </p:cNvGrpSpPr>
            <p:nvPr/>
          </p:nvGrpSpPr>
          <p:grpSpPr bwMode="auto">
            <a:xfrm>
              <a:off x="1056" y="3331"/>
              <a:ext cx="2765" cy="387"/>
              <a:chOff x="1056" y="3331"/>
              <a:chExt cx="2765" cy="387"/>
            </a:xfrm>
          </p:grpSpPr>
          <p:sp>
            <p:nvSpPr>
              <p:cNvPr id="19476" name="Rectangle 20"/>
              <p:cNvSpPr>
                <a:spLocks noChangeArrowheads="1"/>
              </p:cNvSpPr>
              <p:nvPr/>
            </p:nvSpPr>
            <p:spPr bwMode="auto">
              <a:xfrm>
                <a:off x="2112" y="3331"/>
                <a:ext cx="1056" cy="384"/>
              </a:xfrm>
              <a:prstGeom prst="rect">
                <a:avLst/>
              </a:prstGeom>
              <a:noFill/>
              <a:ln w="9525">
                <a:noFill/>
                <a:miter lim="800000"/>
                <a:headEnd/>
                <a:tailEnd/>
              </a:ln>
              <a:effectLst/>
            </p:spPr>
            <p:txBody>
              <a:bodyPr>
                <a:spAutoFit/>
              </a:bodyPr>
              <a:lstStyle/>
              <a:p>
                <a:r>
                  <a:rPr lang="zh-CN" altLang="en-US" sz="3200" b="1">
                    <a:latin typeface="宋体" charset="-122"/>
                  </a:rPr>
                  <a:t>单位：</a:t>
                </a:r>
              </a:p>
            </p:txBody>
          </p:sp>
          <p:graphicFrame>
            <p:nvGraphicFramePr>
              <p:cNvPr id="19477" name="Object 21"/>
              <p:cNvGraphicFramePr>
                <a:graphicFrameLocks noChangeAspect="1"/>
              </p:cNvGraphicFramePr>
              <p:nvPr/>
            </p:nvGraphicFramePr>
            <p:xfrm>
              <a:off x="1056" y="3358"/>
              <a:ext cx="767" cy="334"/>
            </p:xfrm>
            <a:graphic>
              <a:graphicData uri="http://schemas.openxmlformats.org/presentationml/2006/ole">
                <p:oleObj spid="_x0000_s14349" name="Equation" r:id="rId4" imgW="876300" imgH="381000" progId="Equation.3">
                  <p:embed/>
                </p:oleObj>
              </a:graphicData>
            </a:graphic>
          </p:graphicFrame>
          <p:graphicFrame>
            <p:nvGraphicFramePr>
              <p:cNvPr id="19478" name="Object 22"/>
              <p:cNvGraphicFramePr>
                <a:graphicFrameLocks noChangeAspect="1"/>
              </p:cNvGraphicFramePr>
              <p:nvPr/>
            </p:nvGraphicFramePr>
            <p:xfrm>
              <a:off x="2988" y="3368"/>
              <a:ext cx="833" cy="350"/>
            </p:xfrm>
            <a:graphic>
              <a:graphicData uri="http://schemas.openxmlformats.org/presentationml/2006/ole">
                <p:oleObj spid="_x0000_s14350" name="Equation" r:id="rId5" imgW="482391" imgH="203112" progId="Equation.3">
                  <p:embed/>
                </p:oleObj>
              </a:graphicData>
            </a:graphic>
          </p:graphicFrame>
        </p:grpSp>
        <p:grpSp>
          <p:nvGrpSpPr>
            <p:cNvPr id="5" name="Group 23"/>
            <p:cNvGrpSpPr>
              <a:grpSpLocks/>
            </p:cNvGrpSpPr>
            <p:nvPr/>
          </p:nvGrpSpPr>
          <p:grpSpPr bwMode="auto">
            <a:xfrm>
              <a:off x="1056" y="2784"/>
              <a:ext cx="3408" cy="390"/>
              <a:chOff x="1056" y="2784"/>
              <a:chExt cx="3420" cy="402"/>
            </a:xfrm>
          </p:grpSpPr>
          <p:sp>
            <p:nvSpPr>
              <p:cNvPr id="19480" name="Rectangle 24"/>
              <p:cNvSpPr>
                <a:spLocks noChangeArrowheads="1"/>
              </p:cNvSpPr>
              <p:nvPr/>
            </p:nvSpPr>
            <p:spPr bwMode="auto">
              <a:xfrm>
                <a:off x="2112" y="2791"/>
                <a:ext cx="1056" cy="395"/>
              </a:xfrm>
              <a:prstGeom prst="rect">
                <a:avLst/>
              </a:prstGeom>
              <a:noFill/>
              <a:ln w="9525">
                <a:noFill/>
                <a:miter lim="800000"/>
                <a:headEnd/>
                <a:tailEnd/>
              </a:ln>
              <a:effectLst/>
            </p:spPr>
            <p:txBody>
              <a:bodyPr>
                <a:spAutoFit/>
              </a:bodyPr>
              <a:lstStyle/>
              <a:p>
                <a:r>
                  <a:rPr lang="zh-CN" altLang="en-US" sz="3200" b="1">
                    <a:latin typeface="宋体" charset="-122"/>
                  </a:rPr>
                  <a:t>单位：</a:t>
                </a:r>
              </a:p>
            </p:txBody>
          </p:sp>
          <p:graphicFrame>
            <p:nvGraphicFramePr>
              <p:cNvPr id="19481" name="Object 25"/>
              <p:cNvGraphicFramePr>
                <a:graphicFrameLocks noChangeAspect="1"/>
              </p:cNvGraphicFramePr>
              <p:nvPr/>
            </p:nvGraphicFramePr>
            <p:xfrm>
              <a:off x="2965" y="2784"/>
              <a:ext cx="1511" cy="370"/>
            </p:xfrm>
            <a:graphic>
              <a:graphicData uri="http://schemas.openxmlformats.org/presentationml/2006/ole">
                <p:oleObj spid="_x0000_s14351" name="Equation" r:id="rId6" imgW="825500" imgH="203200" progId="Equation.3">
                  <p:embed/>
                </p:oleObj>
              </a:graphicData>
            </a:graphic>
          </p:graphicFrame>
          <p:graphicFrame>
            <p:nvGraphicFramePr>
              <p:cNvPr id="19482" name="Object 26"/>
              <p:cNvGraphicFramePr>
                <a:graphicFrameLocks noChangeAspect="1"/>
              </p:cNvGraphicFramePr>
              <p:nvPr/>
            </p:nvGraphicFramePr>
            <p:xfrm>
              <a:off x="1056" y="2832"/>
              <a:ext cx="768" cy="339"/>
            </p:xfrm>
            <a:graphic>
              <a:graphicData uri="http://schemas.openxmlformats.org/presentationml/2006/ole">
                <p:oleObj spid="_x0000_s14352" name="Equation" r:id="rId7" imgW="863225" imgH="380835" progId="Equation.3">
                  <p:embed/>
                </p:oleObj>
              </a:graphicData>
            </a:graphic>
          </p:graphicFrame>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fld id="{8358EA13-C191-49E4-963A-2D0DF7F3645C}" type="slidenum">
              <a:rPr lang="en-US" altLang="zh-CN"/>
              <a:pPr/>
              <a:t>40</a:t>
            </a:fld>
            <a:endParaRPr lang="en-US" altLang="zh-CN"/>
          </a:p>
        </p:txBody>
      </p:sp>
      <p:sp>
        <p:nvSpPr>
          <p:cNvPr id="13317" name="Text Box 5"/>
          <p:cNvSpPr txBox="1">
            <a:spLocks noChangeArrowheads="1"/>
          </p:cNvSpPr>
          <p:nvPr/>
        </p:nvSpPr>
        <p:spPr bwMode="auto">
          <a:xfrm>
            <a:off x="914400" y="1752600"/>
            <a:ext cx="7543800" cy="30130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b="1">
                <a:latin typeface="宋体" pitchFamily="2" charset="-122"/>
              </a:rPr>
              <a:t>    </a:t>
            </a:r>
            <a:r>
              <a:rPr lang="en-US" altLang="zh-CN" sz="3200" b="1">
                <a:latin typeface="宋体" pitchFamily="2" charset="-122"/>
              </a:rPr>
              <a:t>1920</a:t>
            </a:r>
            <a:r>
              <a:rPr lang="zh-CN" altLang="en-US" sz="3200" b="1">
                <a:latin typeface="宋体" pitchFamily="2" charset="-122"/>
              </a:rPr>
              <a:t>年，美国物理学家康普顿在观察</a:t>
            </a:r>
            <a:r>
              <a:rPr lang="en-US" altLang="zh-CN" sz="3200">
                <a:latin typeface="Times New Roman" pitchFamily="18" charset="0"/>
              </a:rPr>
              <a:t>X</a:t>
            </a:r>
            <a:r>
              <a:rPr lang="en-US" altLang="zh-CN" sz="3200" b="1">
                <a:latin typeface="宋体" pitchFamily="2" charset="-122"/>
              </a:rPr>
              <a:t> </a:t>
            </a:r>
            <a:r>
              <a:rPr lang="zh-CN" altLang="en-US" sz="3200" b="1">
                <a:latin typeface="宋体" pitchFamily="2" charset="-122"/>
              </a:rPr>
              <a:t>射线被物质散射时，发现</a:t>
            </a:r>
            <a:r>
              <a:rPr lang="zh-CN" altLang="en-US" sz="3200" b="1">
                <a:solidFill>
                  <a:srgbClr val="CC0000"/>
                </a:solidFill>
                <a:latin typeface="宋体" pitchFamily="2" charset="-122"/>
              </a:rPr>
              <a:t>散射</a:t>
            </a:r>
            <a:r>
              <a:rPr lang="zh-CN" altLang="en-US" sz="3200" b="1">
                <a:latin typeface="宋体" pitchFamily="2" charset="-122"/>
              </a:rPr>
              <a:t>线中含有</a:t>
            </a:r>
            <a:r>
              <a:rPr lang="zh-CN" altLang="en-US" sz="3200" b="1">
                <a:solidFill>
                  <a:srgbClr val="CC0000"/>
                </a:solidFill>
                <a:latin typeface="宋体" pitchFamily="2" charset="-122"/>
              </a:rPr>
              <a:t>波长</a:t>
            </a:r>
            <a:r>
              <a:rPr lang="zh-CN" altLang="en-US" sz="3200" b="1">
                <a:latin typeface="宋体" pitchFamily="2" charset="-122"/>
              </a:rPr>
              <a:t>发生了</a:t>
            </a:r>
            <a:r>
              <a:rPr lang="zh-CN" altLang="en-US" sz="3200" b="1">
                <a:solidFill>
                  <a:srgbClr val="CC0000"/>
                </a:solidFill>
                <a:latin typeface="宋体" pitchFamily="2" charset="-122"/>
              </a:rPr>
              <a:t>变化</a:t>
            </a:r>
            <a:r>
              <a:rPr lang="zh-CN" altLang="en-US" sz="3200" b="1">
                <a:latin typeface="宋体" pitchFamily="2" charset="-122"/>
              </a:rPr>
              <a:t>的成分</a:t>
            </a:r>
            <a:r>
              <a:rPr lang="en-US" altLang="zh-CN" sz="3200" b="1">
                <a:latin typeface="Times New Roman"/>
              </a:rPr>
              <a:t>——</a:t>
            </a:r>
            <a:r>
              <a:rPr kumimoji="1" lang="zh-CN" altLang="en-US" sz="3200" b="1">
                <a:latin typeface="Times New Roman" pitchFamily="18" charset="0"/>
              </a:rPr>
              <a:t>散射束中除了有与入射束波长 </a:t>
            </a:r>
            <a:r>
              <a:rPr kumimoji="1" lang="zh-CN" altLang="en-US" sz="3200" b="1" i="1">
                <a:solidFill>
                  <a:srgbClr val="CC0000"/>
                </a:solidFill>
                <a:latin typeface="Times New Roman" pitchFamily="18" charset="0"/>
                <a:sym typeface="Symbol" pitchFamily="18" charset="2"/>
              </a:rPr>
              <a:t></a:t>
            </a:r>
            <a:r>
              <a:rPr kumimoji="1" lang="en-US" altLang="zh-CN" sz="3200" b="1" baseline="-25000">
                <a:solidFill>
                  <a:srgbClr val="CC0000"/>
                </a:solidFill>
                <a:latin typeface="Times New Roman" pitchFamily="18" charset="0"/>
                <a:sym typeface="Symbol" pitchFamily="18" charset="2"/>
              </a:rPr>
              <a:t>0 </a:t>
            </a:r>
            <a:r>
              <a:rPr kumimoji="1" lang="zh-CN" altLang="en-US" sz="3200" b="1">
                <a:latin typeface="Times New Roman" pitchFamily="18" charset="0"/>
              </a:rPr>
              <a:t>相同的射线，还有波长 </a:t>
            </a:r>
            <a:r>
              <a:rPr kumimoji="1" lang="zh-CN" altLang="en-US" sz="3200" b="1" i="1">
                <a:solidFill>
                  <a:srgbClr val="CC0000"/>
                </a:solidFill>
                <a:latin typeface="Times New Roman" pitchFamily="18" charset="0"/>
                <a:sym typeface="Symbol" pitchFamily="18" charset="2"/>
              </a:rPr>
              <a:t></a:t>
            </a:r>
            <a:r>
              <a:rPr kumimoji="1" lang="zh-CN" altLang="en-US" sz="3200" b="1">
                <a:solidFill>
                  <a:srgbClr val="CC0000"/>
                </a:solidFill>
                <a:latin typeface="Times New Roman" pitchFamily="18" charset="0"/>
              </a:rPr>
              <a:t> </a:t>
            </a:r>
            <a:r>
              <a:rPr kumimoji="1" lang="en-US" altLang="zh-CN" sz="3200" b="1">
                <a:solidFill>
                  <a:srgbClr val="CC0000"/>
                </a:solidFill>
                <a:latin typeface="Times New Roman" pitchFamily="18" charset="0"/>
                <a:cs typeface="Times New Roman" pitchFamily="18" charset="0"/>
              </a:rPr>
              <a:t>&gt;</a:t>
            </a:r>
            <a:r>
              <a:rPr kumimoji="1" lang="en-US" altLang="zh-CN" sz="3200" b="1">
                <a:solidFill>
                  <a:srgbClr val="CC0000"/>
                </a:solidFill>
                <a:latin typeface="Times New Roman" pitchFamily="18" charset="0"/>
              </a:rPr>
              <a:t> </a:t>
            </a:r>
            <a:r>
              <a:rPr kumimoji="1" lang="en-US" altLang="zh-CN" sz="3200" b="1" i="1">
                <a:solidFill>
                  <a:srgbClr val="CC0000"/>
                </a:solidFill>
                <a:latin typeface="Times New Roman" pitchFamily="18" charset="0"/>
                <a:sym typeface="Symbol" pitchFamily="18" charset="2"/>
              </a:rPr>
              <a:t></a:t>
            </a:r>
            <a:r>
              <a:rPr kumimoji="1" lang="en-US" altLang="zh-CN" sz="3200" b="1" baseline="-25000">
                <a:solidFill>
                  <a:srgbClr val="CC0000"/>
                </a:solidFill>
                <a:latin typeface="Times New Roman" pitchFamily="18" charset="0"/>
                <a:sym typeface="Symbol" pitchFamily="18" charset="2"/>
              </a:rPr>
              <a:t>0</a:t>
            </a:r>
            <a:r>
              <a:rPr kumimoji="1" lang="en-US" altLang="zh-CN" sz="3200" b="1">
                <a:latin typeface="Times New Roman" pitchFamily="18" charset="0"/>
              </a:rPr>
              <a:t>  </a:t>
            </a:r>
            <a:r>
              <a:rPr kumimoji="1" lang="zh-CN" altLang="en-US" sz="3200" b="1">
                <a:latin typeface="Times New Roman" pitchFamily="18" charset="0"/>
              </a:rPr>
              <a:t>的射线</a:t>
            </a:r>
            <a:r>
              <a:rPr kumimoji="1" lang="en-US" altLang="zh-CN" sz="3200" b="1">
                <a:latin typeface="Times New Roman" pitchFamily="18" charset="0"/>
              </a:rPr>
              <a:t>.</a:t>
            </a:r>
          </a:p>
        </p:txBody>
      </p:sp>
      <p:sp>
        <p:nvSpPr>
          <p:cNvPr id="4" name="TextBox 3"/>
          <p:cNvSpPr txBox="1"/>
          <p:nvPr/>
        </p:nvSpPr>
        <p:spPr>
          <a:xfrm>
            <a:off x="2195736" y="620688"/>
            <a:ext cx="3672408" cy="769441"/>
          </a:xfrm>
          <a:prstGeom prst="rect">
            <a:avLst/>
          </a:prstGeom>
          <a:noFill/>
        </p:spPr>
        <p:txBody>
          <a:bodyPr wrap="square" rtlCol="0">
            <a:spAutoFit/>
          </a:bodyPr>
          <a:lstStyle/>
          <a:p>
            <a:r>
              <a:rPr lang="zh-CN" altLang="en-US" sz="4400" b="1" dirty="0" smtClean="0"/>
              <a:t>康普顿效应</a:t>
            </a:r>
            <a:endParaRPr lang="zh-CN" altLang="en-US" sz="44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ox(in)">
                                      <p:cBhvr>
                                        <p:cTn id="7"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529D4177-81DB-45F6-90A4-25A47FAFA90E}" type="slidenum">
              <a:rPr lang="en-US" altLang="zh-CN"/>
              <a:pPr/>
              <a:t>41</a:t>
            </a:fld>
            <a:endParaRPr lang="en-US" altLang="zh-CN"/>
          </a:p>
        </p:txBody>
      </p:sp>
      <p:sp>
        <p:nvSpPr>
          <p:cNvPr id="1027" name="Text Box 3"/>
          <p:cNvSpPr txBox="1">
            <a:spLocks noChangeArrowheads="1"/>
          </p:cNvSpPr>
          <p:nvPr/>
        </p:nvSpPr>
        <p:spPr bwMode="auto">
          <a:xfrm>
            <a:off x="1371600" y="1111250"/>
            <a:ext cx="4572000" cy="641350"/>
          </a:xfrm>
          <a:prstGeom prst="rect">
            <a:avLst/>
          </a:prstGeom>
          <a:noFill/>
          <a:ln w="9525">
            <a:noFill/>
            <a:miter lim="800000"/>
            <a:headEnd/>
            <a:tailEnd type="none" w="sm" len="lg"/>
          </a:ln>
          <a:effectLst/>
        </p:spPr>
        <p:txBody>
          <a:bodyPr>
            <a:spAutoFit/>
          </a:bodyPr>
          <a:lstStyle/>
          <a:p>
            <a:pPr>
              <a:spcBef>
                <a:spcPct val="50000"/>
              </a:spcBef>
            </a:pPr>
            <a:r>
              <a:rPr lang="zh-CN" altLang="en-US" sz="3600" b="1">
                <a:solidFill>
                  <a:srgbClr val="D3092F"/>
                </a:solidFill>
                <a:latin typeface="宋体" pitchFamily="2" charset="-122"/>
              </a:rPr>
              <a:t>一  实验装置</a:t>
            </a:r>
          </a:p>
        </p:txBody>
      </p:sp>
    </p:spTree>
    <p:controls>
      <p:control spid="67588" name="ShockwaveFlash1" r:id="rId2" imgW="1828571" imgH="1828571"/>
    </p:controls>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1"/>
          <p:cNvSpPr>
            <a:spLocks noGrp="1"/>
          </p:cNvSpPr>
          <p:nvPr>
            <p:ph type="sldNum" sz="quarter" idx="10"/>
          </p:nvPr>
        </p:nvSpPr>
        <p:spPr/>
        <p:txBody>
          <a:bodyPr/>
          <a:lstStyle/>
          <a:p>
            <a:fld id="{82E82084-C427-4E55-B87A-BA072C3108C1}" type="slidenum">
              <a:rPr lang="en-US" altLang="zh-CN"/>
              <a:pPr/>
              <a:t>42</a:t>
            </a:fld>
            <a:endParaRPr lang="en-US" altLang="zh-CN"/>
          </a:p>
        </p:txBody>
      </p:sp>
      <p:sp>
        <p:nvSpPr>
          <p:cNvPr id="14338" name="Text Box 2"/>
          <p:cNvSpPr txBox="1">
            <a:spLocks noChangeArrowheads="1"/>
          </p:cNvSpPr>
          <p:nvPr/>
        </p:nvSpPr>
        <p:spPr bwMode="auto">
          <a:xfrm>
            <a:off x="1276350" y="1066800"/>
            <a:ext cx="3200400" cy="641350"/>
          </a:xfrm>
          <a:prstGeom prst="rect">
            <a:avLst/>
          </a:prstGeom>
          <a:noFill/>
          <a:ln w="9525">
            <a:noFill/>
            <a:miter lim="800000"/>
            <a:headEnd/>
            <a:tailEnd type="none" w="sm" len="lg"/>
          </a:ln>
          <a:effectLst/>
        </p:spPr>
        <p:txBody>
          <a:bodyPr>
            <a:spAutoFit/>
          </a:bodyPr>
          <a:lstStyle/>
          <a:p>
            <a:pPr>
              <a:spcBef>
                <a:spcPct val="50000"/>
              </a:spcBef>
            </a:pPr>
            <a:r>
              <a:rPr lang="zh-CN" altLang="en-US" sz="3600" b="1">
                <a:solidFill>
                  <a:srgbClr val="D3092F"/>
                </a:solidFill>
              </a:rPr>
              <a:t>二    实验结果</a:t>
            </a:r>
          </a:p>
        </p:txBody>
      </p:sp>
      <p:grpSp>
        <p:nvGrpSpPr>
          <p:cNvPr id="2" name="Group 59"/>
          <p:cNvGrpSpPr>
            <a:grpSpLocks/>
          </p:cNvGrpSpPr>
          <p:nvPr/>
        </p:nvGrpSpPr>
        <p:grpSpPr bwMode="auto">
          <a:xfrm>
            <a:off x="4324350" y="1143000"/>
            <a:ext cx="4419600" cy="5030788"/>
            <a:chOff x="2784" y="714"/>
            <a:chExt cx="2784" cy="3169"/>
          </a:xfrm>
        </p:grpSpPr>
        <p:sp>
          <p:nvSpPr>
            <p:cNvPr id="14361" name="Rectangle 25"/>
            <p:cNvSpPr>
              <a:spLocks noChangeArrowheads="1"/>
            </p:cNvSpPr>
            <p:nvPr/>
          </p:nvSpPr>
          <p:spPr bwMode="auto">
            <a:xfrm>
              <a:off x="2784" y="714"/>
              <a:ext cx="2556" cy="3168"/>
            </a:xfrm>
            <a:prstGeom prst="rect">
              <a:avLst/>
            </a:prstGeom>
            <a:solidFill>
              <a:schemeClr val="bg1"/>
            </a:solidFill>
            <a:ln w="9525">
              <a:solidFill>
                <a:srgbClr val="006666"/>
              </a:solidFill>
              <a:miter lim="800000"/>
              <a:headEnd/>
              <a:tailEnd type="none" w="sm" len="lg"/>
            </a:ln>
            <a:effectLst/>
          </p:spPr>
          <p:txBody>
            <a:bodyPr wrap="none" anchor="ctr"/>
            <a:lstStyle/>
            <a:p>
              <a:endParaRPr lang="zh-CN" altLang="en-US"/>
            </a:p>
          </p:txBody>
        </p:sp>
        <p:sp>
          <p:nvSpPr>
            <p:cNvPr id="14362" name="Rectangle 26"/>
            <p:cNvSpPr>
              <a:spLocks noChangeArrowheads="1"/>
            </p:cNvSpPr>
            <p:nvPr/>
          </p:nvSpPr>
          <p:spPr bwMode="auto">
            <a:xfrm>
              <a:off x="2921" y="1039"/>
              <a:ext cx="2008" cy="2518"/>
            </a:xfrm>
            <a:prstGeom prst="rect">
              <a:avLst/>
            </a:prstGeom>
            <a:noFill/>
            <a:ln w="12700">
              <a:solidFill>
                <a:schemeClr val="tx1"/>
              </a:solidFill>
              <a:miter lim="800000"/>
              <a:headEnd/>
              <a:tailEnd/>
            </a:ln>
            <a:effectLst/>
          </p:spPr>
          <p:txBody>
            <a:bodyPr wrap="none" anchor="ctr"/>
            <a:lstStyle/>
            <a:p>
              <a:endParaRPr lang="zh-CN" altLang="en-US"/>
            </a:p>
          </p:txBody>
        </p:sp>
        <p:sp>
          <p:nvSpPr>
            <p:cNvPr id="14363" name="Line 27"/>
            <p:cNvSpPr>
              <a:spLocks noChangeShapeType="1"/>
            </p:cNvSpPr>
            <p:nvPr/>
          </p:nvSpPr>
          <p:spPr bwMode="auto">
            <a:xfrm>
              <a:off x="2921" y="2298"/>
              <a:ext cx="2008" cy="0"/>
            </a:xfrm>
            <a:prstGeom prst="line">
              <a:avLst/>
            </a:prstGeom>
            <a:noFill/>
            <a:ln w="12700">
              <a:solidFill>
                <a:schemeClr val="tx1"/>
              </a:solidFill>
              <a:round/>
              <a:headEnd/>
              <a:tailEnd/>
            </a:ln>
            <a:effectLst/>
          </p:spPr>
          <p:txBody>
            <a:bodyPr wrap="none" anchor="ctr"/>
            <a:lstStyle/>
            <a:p>
              <a:endParaRPr lang="zh-CN" altLang="en-US"/>
            </a:p>
          </p:txBody>
        </p:sp>
        <p:sp>
          <p:nvSpPr>
            <p:cNvPr id="14364" name="Line 28"/>
            <p:cNvSpPr>
              <a:spLocks noChangeShapeType="1"/>
            </p:cNvSpPr>
            <p:nvPr/>
          </p:nvSpPr>
          <p:spPr bwMode="auto">
            <a:xfrm>
              <a:off x="2921" y="1608"/>
              <a:ext cx="2008" cy="0"/>
            </a:xfrm>
            <a:prstGeom prst="line">
              <a:avLst/>
            </a:prstGeom>
            <a:noFill/>
            <a:ln w="12700">
              <a:solidFill>
                <a:schemeClr val="tx1"/>
              </a:solidFill>
              <a:round/>
              <a:headEnd/>
              <a:tailEnd/>
            </a:ln>
            <a:effectLst/>
          </p:spPr>
          <p:txBody>
            <a:bodyPr wrap="none" anchor="ctr"/>
            <a:lstStyle/>
            <a:p>
              <a:endParaRPr lang="zh-CN" altLang="en-US"/>
            </a:p>
          </p:txBody>
        </p:sp>
        <p:sp>
          <p:nvSpPr>
            <p:cNvPr id="14365" name="Line 29"/>
            <p:cNvSpPr>
              <a:spLocks noChangeShapeType="1"/>
            </p:cNvSpPr>
            <p:nvPr/>
          </p:nvSpPr>
          <p:spPr bwMode="auto">
            <a:xfrm>
              <a:off x="2921" y="2892"/>
              <a:ext cx="2008" cy="0"/>
            </a:xfrm>
            <a:prstGeom prst="line">
              <a:avLst/>
            </a:prstGeom>
            <a:noFill/>
            <a:ln w="12700">
              <a:solidFill>
                <a:schemeClr val="tx1"/>
              </a:solidFill>
              <a:round/>
              <a:headEnd/>
              <a:tailEnd/>
            </a:ln>
            <a:effectLst/>
          </p:spPr>
          <p:txBody>
            <a:bodyPr wrap="none" anchor="ctr"/>
            <a:lstStyle/>
            <a:p>
              <a:endParaRPr lang="zh-CN" altLang="en-US"/>
            </a:p>
          </p:txBody>
        </p:sp>
        <p:sp>
          <p:nvSpPr>
            <p:cNvPr id="14366" name="Freeform 30"/>
            <p:cNvSpPr>
              <a:spLocks/>
            </p:cNvSpPr>
            <p:nvPr/>
          </p:nvSpPr>
          <p:spPr bwMode="auto">
            <a:xfrm>
              <a:off x="3149" y="1072"/>
              <a:ext cx="285" cy="536"/>
            </a:xfrm>
            <a:custGeom>
              <a:avLst/>
              <a:gdLst/>
              <a:ahLst/>
              <a:cxnLst>
                <a:cxn ang="0">
                  <a:pos x="0" y="633"/>
                </a:cxn>
                <a:cxn ang="0">
                  <a:pos x="78" y="447"/>
                </a:cxn>
                <a:cxn ang="0">
                  <a:pos x="108" y="63"/>
                </a:cxn>
                <a:cxn ang="0">
                  <a:pos x="186" y="69"/>
                </a:cxn>
                <a:cxn ang="0">
                  <a:pos x="234" y="441"/>
                </a:cxn>
                <a:cxn ang="0">
                  <a:pos x="300" y="633"/>
                </a:cxn>
              </a:cxnLst>
              <a:rect l="0" t="0" r="r" b="b"/>
              <a:pathLst>
                <a:path w="300" h="633">
                  <a:moveTo>
                    <a:pt x="0" y="633"/>
                  </a:moveTo>
                  <a:cubicBezTo>
                    <a:pt x="13" y="602"/>
                    <a:pt x="60" y="542"/>
                    <a:pt x="78" y="447"/>
                  </a:cubicBezTo>
                  <a:cubicBezTo>
                    <a:pt x="96" y="352"/>
                    <a:pt x="90" y="126"/>
                    <a:pt x="108" y="63"/>
                  </a:cubicBezTo>
                  <a:cubicBezTo>
                    <a:pt x="126" y="0"/>
                    <a:pt x="165" y="6"/>
                    <a:pt x="186" y="69"/>
                  </a:cubicBezTo>
                  <a:cubicBezTo>
                    <a:pt x="207" y="132"/>
                    <a:pt x="215" y="347"/>
                    <a:pt x="234" y="441"/>
                  </a:cubicBezTo>
                  <a:cubicBezTo>
                    <a:pt x="253" y="535"/>
                    <a:pt x="286" y="593"/>
                    <a:pt x="300" y="633"/>
                  </a:cubicBezTo>
                </a:path>
              </a:pathLst>
            </a:custGeom>
            <a:noFill/>
            <a:ln w="28575" cap="flat" cmpd="sng">
              <a:solidFill>
                <a:srgbClr val="FF3300"/>
              </a:solidFill>
              <a:prstDash val="solid"/>
              <a:round/>
              <a:headEnd/>
              <a:tailEnd/>
            </a:ln>
            <a:effectLst/>
          </p:spPr>
          <p:txBody>
            <a:bodyPr wrap="none" anchor="ctr"/>
            <a:lstStyle/>
            <a:p>
              <a:endParaRPr lang="zh-CN" altLang="en-US"/>
            </a:p>
          </p:txBody>
        </p:sp>
        <p:sp>
          <p:nvSpPr>
            <p:cNvPr id="14367" name="Freeform 31"/>
            <p:cNvSpPr>
              <a:spLocks/>
            </p:cNvSpPr>
            <p:nvPr/>
          </p:nvSpPr>
          <p:spPr bwMode="auto">
            <a:xfrm>
              <a:off x="3149" y="2420"/>
              <a:ext cx="1004" cy="472"/>
            </a:xfrm>
            <a:custGeom>
              <a:avLst/>
              <a:gdLst/>
              <a:ahLst/>
              <a:cxnLst>
                <a:cxn ang="0">
                  <a:pos x="0" y="558"/>
                </a:cxn>
                <a:cxn ang="0">
                  <a:pos x="46" y="450"/>
                </a:cxn>
                <a:cxn ang="0">
                  <a:pos x="144" y="126"/>
                </a:cxn>
                <a:cxn ang="0">
                  <a:pos x="240" y="270"/>
                </a:cxn>
                <a:cxn ang="0">
                  <a:pos x="364" y="381"/>
                </a:cxn>
                <a:cxn ang="0">
                  <a:pos x="480" y="318"/>
                </a:cxn>
                <a:cxn ang="0">
                  <a:pos x="666" y="24"/>
                </a:cxn>
                <a:cxn ang="0">
                  <a:pos x="768" y="174"/>
                </a:cxn>
                <a:cxn ang="0">
                  <a:pos x="890" y="341"/>
                </a:cxn>
                <a:cxn ang="0">
                  <a:pos x="1056" y="462"/>
                </a:cxn>
              </a:cxnLst>
              <a:rect l="0" t="0" r="r" b="b"/>
              <a:pathLst>
                <a:path w="1056" h="558">
                  <a:moveTo>
                    <a:pt x="0" y="558"/>
                  </a:moveTo>
                  <a:cubicBezTo>
                    <a:pt x="8" y="540"/>
                    <a:pt x="22" y="522"/>
                    <a:pt x="46" y="450"/>
                  </a:cubicBezTo>
                  <a:cubicBezTo>
                    <a:pt x="70" y="378"/>
                    <a:pt x="112" y="156"/>
                    <a:pt x="144" y="126"/>
                  </a:cubicBezTo>
                  <a:cubicBezTo>
                    <a:pt x="176" y="96"/>
                    <a:pt x="203" y="228"/>
                    <a:pt x="240" y="270"/>
                  </a:cubicBezTo>
                  <a:cubicBezTo>
                    <a:pt x="277" y="312"/>
                    <a:pt x="324" y="373"/>
                    <a:pt x="364" y="381"/>
                  </a:cubicBezTo>
                  <a:cubicBezTo>
                    <a:pt x="404" y="389"/>
                    <a:pt x="430" y="377"/>
                    <a:pt x="480" y="318"/>
                  </a:cubicBezTo>
                  <a:cubicBezTo>
                    <a:pt x="530" y="259"/>
                    <a:pt x="618" y="48"/>
                    <a:pt x="666" y="24"/>
                  </a:cubicBezTo>
                  <a:cubicBezTo>
                    <a:pt x="714" y="0"/>
                    <a:pt x="731" y="121"/>
                    <a:pt x="768" y="174"/>
                  </a:cubicBezTo>
                  <a:cubicBezTo>
                    <a:pt x="805" y="227"/>
                    <a:pt x="842" y="293"/>
                    <a:pt x="890" y="341"/>
                  </a:cubicBezTo>
                  <a:cubicBezTo>
                    <a:pt x="938" y="389"/>
                    <a:pt x="1022" y="437"/>
                    <a:pt x="1056" y="462"/>
                  </a:cubicBezTo>
                </a:path>
              </a:pathLst>
            </a:custGeom>
            <a:noFill/>
            <a:ln w="28575" cap="flat" cmpd="sng">
              <a:solidFill>
                <a:srgbClr val="FF3300"/>
              </a:solidFill>
              <a:prstDash val="solid"/>
              <a:round/>
              <a:headEnd/>
              <a:tailEnd/>
            </a:ln>
            <a:effectLst/>
          </p:spPr>
          <p:txBody>
            <a:bodyPr wrap="none" anchor="ctr"/>
            <a:lstStyle/>
            <a:p>
              <a:endParaRPr lang="zh-CN" altLang="en-US"/>
            </a:p>
          </p:txBody>
        </p:sp>
        <p:sp>
          <p:nvSpPr>
            <p:cNvPr id="14368" name="Freeform 32"/>
            <p:cNvSpPr>
              <a:spLocks/>
            </p:cNvSpPr>
            <p:nvPr/>
          </p:nvSpPr>
          <p:spPr bwMode="auto">
            <a:xfrm>
              <a:off x="3105" y="1813"/>
              <a:ext cx="592" cy="489"/>
            </a:xfrm>
            <a:custGeom>
              <a:avLst/>
              <a:gdLst/>
              <a:ahLst/>
              <a:cxnLst>
                <a:cxn ang="0">
                  <a:pos x="0" y="578"/>
                </a:cxn>
                <a:cxn ang="0">
                  <a:pos x="63" y="472"/>
                </a:cxn>
                <a:cxn ang="0">
                  <a:pos x="172" y="57"/>
                </a:cxn>
                <a:cxn ang="0">
                  <a:pos x="262" y="129"/>
                </a:cxn>
                <a:cxn ang="0">
                  <a:pos x="322" y="93"/>
                </a:cxn>
                <a:cxn ang="0">
                  <a:pos x="376" y="27"/>
                </a:cxn>
                <a:cxn ang="0">
                  <a:pos x="424" y="75"/>
                </a:cxn>
                <a:cxn ang="0">
                  <a:pos x="466" y="261"/>
                </a:cxn>
                <a:cxn ang="0">
                  <a:pos x="526" y="437"/>
                </a:cxn>
                <a:cxn ang="0">
                  <a:pos x="622" y="533"/>
                </a:cxn>
              </a:cxnLst>
              <a:rect l="0" t="0" r="r" b="b"/>
              <a:pathLst>
                <a:path w="622" h="578">
                  <a:moveTo>
                    <a:pt x="0" y="578"/>
                  </a:moveTo>
                  <a:cubicBezTo>
                    <a:pt x="10" y="560"/>
                    <a:pt x="34" y="559"/>
                    <a:pt x="63" y="472"/>
                  </a:cubicBezTo>
                  <a:cubicBezTo>
                    <a:pt x="92" y="385"/>
                    <a:pt x="139" y="114"/>
                    <a:pt x="172" y="57"/>
                  </a:cubicBezTo>
                  <a:cubicBezTo>
                    <a:pt x="205" y="0"/>
                    <a:pt x="237" y="123"/>
                    <a:pt x="262" y="129"/>
                  </a:cubicBezTo>
                  <a:cubicBezTo>
                    <a:pt x="287" y="135"/>
                    <a:pt x="303" y="110"/>
                    <a:pt x="322" y="93"/>
                  </a:cubicBezTo>
                  <a:cubicBezTo>
                    <a:pt x="341" y="76"/>
                    <a:pt x="359" y="30"/>
                    <a:pt x="376" y="27"/>
                  </a:cubicBezTo>
                  <a:cubicBezTo>
                    <a:pt x="393" y="24"/>
                    <a:pt x="409" y="36"/>
                    <a:pt x="424" y="75"/>
                  </a:cubicBezTo>
                  <a:cubicBezTo>
                    <a:pt x="439" y="114"/>
                    <a:pt x="449" y="201"/>
                    <a:pt x="466" y="261"/>
                  </a:cubicBezTo>
                  <a:cubicBezTo>
                    <a:pt x="483" y="321"/>
                    <a:pt x="500" y="392"/>
                    <a:pt x="526" y="437"/>
                  </a:cubicBezTo>
                  <a:cubicBezTo>
                    <a:pt x="552" y="482"/>
                    <a:pt x="606" y="517"/>
                    <a:pt x="622" y="533"/>
                  </a:cubicBezTo>
                </a:path>
              </a:pathLst>
            </a:custGeom>
            <a:noFill/>
            <a:ln w="28575" cap="flat" cmpd="sng">
              <a:solidFill>
                <a:srgbClr val="FF3300"/>
              </a:solidFill>
              <a:prstDash val="solid"/>
              <a:round/>
              <a:headEnd/>
              <a:tailEnd/>
            </a:ln>
            <a:effectLst/>
          </p:spPr>
          <p:txBody>
            <a:bodyPr wrap="none" anchor="ctr"/>
            <a:lstStyle/>
            <a:p>
              <a:endParaRPr lang="zh-CN" altLang="en-US"/>
            </a:p>
          </p:txBody>
        </p:sp>
        <p:sp>
          <p:nvSpPr>
            <p:cNvPr id="14369" name="Freeform 33"/>
            <p:cNvSpPr>
              <a:spLocks/>
            </p:cNvSpPr>
            <p:nvPr/>
          </p:nvSpPr>
          <p:spPr bwMode="auto">
            <a:xfrm>
              <a:off x="3176" y="3148"/>
              <a:ext cx="1354" cy="409"/>
            </a:xfrm>
            <a:custGeom>
              <a:avLst/>
              <a:gdLst/>
              <a:ahLst/>
              <a:cxnLst>
                <a:cxn ang="0">
                  <a:pos x="0" y="484"/>
                </a:cxn>
                <a:cxn ang="0">
                  <a:pos x="28" y="416"/>
                </a:cxn>
                <a:cxn ang="0">
                  <a:pos x="116" y="225"/>
                </a:cxn>
                <a:cxn ang="0">
                  <a:pos x="244" y="364"/>
                </a:cxn>
                <a:cxn ang="0">
                  <a:pos x="508" y="456"/>
                </a:cxn>
                <a:cxn ang="0">
                  <a:pos x="808" y="336"/>
                </a:cxn>
                <a:cxn ang="0">
                  <a:pos x="1088" y="21"/>
                </a:cxn>
                <a:cxn ang="0">
                  <a:pos x="1232" y="213"/>
                </a:cxn>
                <a:cxn ang="0">
                  <a:pos x="1311" y="335"/>
                </a:cxn>
                <a:cxn ang="0">
                  <a:pos x="1424" y="405"/>
                </a:cxn>
              </a:cxnLst>
              <a:rect l="0" t="0" r="r" b="b"/>
              <a:pathLst>
                <a:path w="1424" h="484">
                  <a:moveTo>
                    <a:pt x="0" y="484"/>
                  </a:moveTo>
                  <a:cubicBezTo>
                    <a:pt x="5" y="473"/>
                    <a:pt x="9" y="459"/>
                    <a:pt x="28" y="416"/>
                  </a:cubicBezTo>
                  <a:cubicBezTo>
                    <a:pt x="47" y="373"/>
                    <a:pt x="80" y="234"/>
                    <a:pt x="116" y="225"/>
                  </a:cubicBezTo>
                  <a:cubicBezTo>
                    <a:pt x="152" y="216"/>
                    <a:pt x="179" y="326"/>
                    <a:pt x="244" y="364"/>
                  </a:cubicBezTo>
                  <a:cubicBezTo>
                    <a:pt x="309" y="402"/>
                    <a:pt x="414" y="461"/>
                    <a:pt x="508" y="456"/>
                  </a:cubicBezTo>
                  <a:cubicBezTo>
                    <a:pt x="602" y="451"/>
                    <a:pt x="711" y="408"/>
                    <a:pt x="808" y="336"/>
                  </a:cubicBezTo>
                  <a:cubicBezTo>
                    <a:pt x="905" y="264"/>
                    <a:pt x="1017" y="42"/>
                    <a:pt x="1088" y="21"/>
                  </a:cubicBezTo>
                  <a:cubicBezTo>
                    <a:pt x="1159" y="0"/>
                    <a:pt x="1195" y="161"/>
                    <a:pt x="1232" y="213"/>
                  </a:cubicBezTo>
                  <a:cubicBezTo>
                    <a:pt x="1269" y="265"/>
                    <a:pt x="1279" y="303"/>
                    <a:pt x="1311" y="335"/>
                  </a:cubicBezTo>
                  <a:cubicBezTo>
                    <a:pt x="1343" y="367"/>
                    <a:pt x="1401" y="391"/>
                    <a:pt x="1424" y="405"/>
                  </a:cubicBezTo>
                </a:path>
              </a:pathLst>
            </a:custGeom>
            <a:noFill/>
            <a:ln w="28575" cap="flat" cmpd="sng">
              <a:solidFill>
                <a:srgbClr val="FF3300"/>
              </a:solidFill>
              <a:prstDash val="solid"/>
              <a:round/>
              <a:headEnd/>
              <a:tailEnd/>
            </a:ln>
            <a:effectLst/>
          </p:spPr>
          <p:txBody>
            <a:bodyPr wrap="none" anchor="ctr"/>
            <a:lstStyle/>
            <a:p>
              <a:endParaRPr lang="zh-CN" altLang="en-US"/>
            </a:p>
          </p:txBody>
        </p:sp>
        <p:graphicFrame>
          <p:nvGraphicFramePr>
            <p:cNvPr id="14370" name="Object 34"/>
            <p:cNvGraphicFramePr>
              <a:graphicFrameLocks noChangeAspect="1"/>
            </p:cNvGraphicFramePr>
            <p:nvPr/>
          </p:nvGraphicFramePr>
          <p:xfrm>
            <a:off x="4153" y="1002"/>
            <a:ext cx="730" cy="321"/>
          </p:xfrm>
          <a:graphic>
            <a:graphicData uri="http://schemas.openxmlformats.org/presentationml/2006/ole">
              <p:oleObj spid="_x0000_s68636" name="Equation" r:id="rId3" imgW="406048" imgH="203024" progId="Equation.3">
                <p:embed/>
              </p:oleObj>
            </a:graphicData>
          </a:graphic>
        </p:graphicFrame>
        <p:graphicFrame>
          <p:nvGraphicFramePr>
            <p:cNvPr id="14371" name="Object 35"/>
            <p:cNvGraphicFramePr>
              <a:graphicFrameLocks noChangeAspect="1"/>
            </p:cNvGraphicFramePr>
            <p:nvPr/>
          </p:nvGraphicFramePr>
          <p:xfrm>
            <a:off x="4153" y="1582"/>
            <a:ext cx="776" cy="310"/>
          </p:xfrm>
          <a:graphic>
            <a:graphicData uri="http://schemas.openxmlformats.org/presentationml/2006/ole">
              <p:oleObj spid="_x0000_s68637" name="Equation" r:id="rId4" imgW="482391" imgH="203112" progId="Equation.3">
                <p:embed/>
              </p:oleObj>
            </a:graphicData>
          </a:graphic>
        </p:graphicFrame>
        <p:graphicFrame>
          <p:nvGraphicFramePr>
            <p:cNvPr id="14372" name="Object 36"/>
            <p:cNvGraphicFramePr>
              <a:graphicFrameLocks noChangeAspect="1"/>
            </p:cNvGraphicFramePr>
            <p:nvPr/>
          </p:nvGraphicFramePr>
          <p:xfrm>
            <a:off x="4153" y="2280"/>
            <a:ext cx="730" cy="289"/>
          </p:xfrm>
          <a:graphic>
            <a:graphicData uri="http://schemas.openxmlformats.org/presentationml/2006/ole">
              <p:oleObj spid="_x0000_s68638" name="Equation" r:id="rId5" imgW="469696" imgH="203112" progId="Equation.3">
                <p:embed/>
              </p:oleObj>
            </a:graphicData>
          </a:graphic>
        </p:graphicFrame>
        <p:graphicFrame>
          <p:nvGraphicFramePr>
            <p:cNvPr id="14373" name="Object 37"/>
            <p:cNvGraphicFramePr>
              <a:graphicFrameLocks noChangeAspect="1"/>
            </p:cNvGraphicFramePr>
            <p:nvPr/>
          </p:nvGraphicFramePr>
          <p:xfrm>
            <a:off x="4108" y="2867"/>
            <a:ext cx="806" cy="293"/>
          </p:xfrm>
          <a:graphic>
            <a:graphicData uri="http://schemas.openxmlformats.org/presentationml/2006/ole">
              <p:oleObj spid="_x0000_s68639" name="Equation" r:id="rId6" imgW="533169" imgH="203112" progId="Equation.3">
                <p:embed/>
              </p:oleObj>
            </a:graphicData>
          </a:graphic>
        </p:graphicFrame>
        <p:sp>
          <p:nvSpPr>
            <p:cNvPr id="14374" name="Text Box 38"/>
            <p:cNvSpPr txBox="1">
              <a:spLocks noChangeArrowheads="1"/>
            </p:cNvSpPr>
            <p:nvPr/>
          </p:nvSpPr>
          <p:spPr bwMode="auto">
            <a:xfrm>
              <a:off x="2967" y="722"/>
              <a:ext cx="1460" cy="327"/>
            </a:xfrm>
            <a:prstGeom prst="rect">
              <a:avLst/>
            </a:prstGeom>
            <a:noFill/>
            <a:ln w="9525">
              <a:noFill/>
              <a:miter lim="800000"/>
              <a:headEnd/>
              <a:tailEnd/>
            </a:ln>
            <a:effectLst/>
          </p:spPr>
          <p:txBody>
            <a:bodyPr>
              <a:spAutoFit/>
            </a:bodyPr>
            <a:lstStyle/>
            <a:p>
              <a:pPr>
                <a:spcBef>
                  <a:spcPct val="50000"/>
                </a:spcBef>
              </a:pPr>
              <a:r>
                <a:rPr lang="zh-CN" altLang="zh-CN" sz="2800" b="1">
                  <a:latin typeface="宋体" pitchFamily="2" charset="-122"/>
                </a:rPr>
                <a:t>（相对强度）</a:t>
              </a:r>
              <a:endParaRPr lang="zh-CN" altLang="en-US" sz="2800" b="1">
                <a:latin typeface="宋体" pitchFamily="2" charset="-122"/>
              </a:endParaRPr>
            </a:p>
          </p:txBody>
        </p:sp>
        <p:grpSp>
          <p:nvGrpSpPr>
            <p:cNvPr id="3" name="Group 39"/>
            <p:cNvGrpSpPr>
              <a:grpSpLocks/>
            </p:cNvGrpSpPr>
            <p:nvPr/>
          </p:nvGrpSpPr>
          <p:grpSpPr bwMode="auto">
            <a:xfrm>
              <a:off x="4381" y="3556"/>
              <a:ext cx="1187" cy="327"/>
              <a:chOff x="4656" y="3743"/>
              <a:chExt cx="1248" cy="386"/>
            </a:xfrm>
          </p:grpSpPr>
          <p:sp>
            <p:nvSpPr>
              <p:cNvPr id="14376" name="Text Box 40"/>
              <p:cNvSpPr txBox="1">
                <a:spLocks noChangeArrowheads="1"/>
              </p:cNvSpPr>
              <p:nvPr/>
            </p:nvSpPr>
            <p:spPr bwMode="auto">
              <a:xfrm>
                <a:off x="4752" y="3743"/>
                <a:ext cx="1152" cy="386"/>
              </a:xfrm>
              <a:prstGeom prst="rect">
                <a:avLst/>
              </a:prstGeom>
              <a:noFill/>
              <a:ln w="9525">
                <a:noFill/>
                <a:miter lim="800000"/>
                <a:headEnd/>
                <a:tailEnd/>
              </a:ln>
              <a:effectLst/>
            </p:spPr>
            <p:txBody>
              <a:bodyPr>
                <a:spAutoFit/>
              </a:bodyPr>
              <a:lstStyle/>
              <a:p>
                <a:pPr>
                  <a:spcBef>
                    <a:spcPct val="50000"/>
                  </a:spcBef>
                </a:pPr>
                <a:r>
                  <a:rPr lang="zh-CN" altLang="en-US" sz="2800" b="1">
                    <a:latin typeface="Times New Roman" pitchFamily="18" charset="0"/>
                  </a:rPr>
                  <a:t>（波长）</a:t>
                </a:r>
              </a:p>
            </p:txBody>
          </p:sp>
          <p:graphicFrame>
            <p:nvGraphicFramePr>
              <p:cNvPr id="14377" name="Object 41"/>
              <p:cNvGraphicFramePr>
                <a:graphicFrameLocks noChangeAspect="1"/>
              </p:cNvGraphicFramePr>
              <p:nvPr/>
            </p:nvGraphicFramePr>
            <p:xfrm>
              <a:off x="4656" y="3797"/>
              <a:ext cx="267" cy="283"/>
            </p:xfrm>
            <a:graphic>
              <a:graphicData uri="http://schemas.openxmlformats.org/presentationml/2006/ole">
                <p:oleObj spid="_x0000_s68640" name="公式" r:id="rId7" imgW="190417" imgH="241195" progId="Equation.3">
                  <p:embed/>
                </p:oleObj>
              </a:graphicData>
            </a:graphic>
          </p:graphicFrame>
        </p:grpSp>
        <p:graphicFrame>
          <p:nvGraphicFramePr>
            <p:cNvPr id="14378" name="Object 42"/>
            <p:cNvGraphicFramePr>
              <a:graphicFrameLocks noChangeAspect="1"/>
            </p:cNvGraphicFramePr>
            <p:nvPr/>
          </p:nvGraphicFramePr>
          <p:xfrm>
            <a:off x="2903" y="714"/>
            <a:ext cx="246" cy="284"/>
          </p:xfrm>
          <a:graphic>
            <a:graphicData uri="http://schemas.openxmlformats.org/presentationml/2006/ole">
              <p:oleObj spid="_x0000_s68641" name="Equation" r:id="rId8" imgW="126780" imgH="164814" progId="Equation.3">
                <p:embed/>
              </p:oleObj>
            </a:graphicData>
          </a:graphic>
        </p:graphicFrame>
      </p:grpSp>
      <p:grpSp>
        <p:nvGrpSpPr>
          <p:cNvPr id="4" name="Group 43"/>
          <p:cNvGrpSpPr>
            <a:grpSpLocks/>
          </p:cNvGrpSpPr>
          <p:nvPr/>
        </p:nvGrpSpPr>
        <p:grpSpPr bwMode="auto">
          <a:xfrm>
            <a:off x="4572000" y="1771650"/>
            <a:ext cx="836613" cy="4381500"/>
            <a:chOff x="3122" y="816"/>
            <a:chExt cx="574" cy="3312"/>
          </a:xfrm>
        </p:grpSpPr>
        <p:sp>
          <p:nvSpPr>
            <p:cNvPr id="14380" name="Line 44"/>
            <p:cNvSpPr>
              <a:spLocks noChangeShapeType="1"/>
            </p:cNvSpPr>
            <p:nvPr/>
          </p:nvSpPr>
          <p:spPr bwMode="auto">
            <a:xfrm flipV="1">
              <a:off x="3504" y="816"/>
              <a:ext cx="0" cy="2928"/>
            </a:xfrm>
            <a:prstGeom prst="line">
              <a:avLst/>
            </a:prstGeom>
            <a:noFill/>
            <a:ln w="28575">
              <a:solidFill>
                <a:srgbClr val="CC00CC"/>
              </a:solidFill>
              <a:round/>
              <a:headEnd/>
              <a:tailEnd/>
            </a:ln>
            <a:effectLst/>
          </p:spPr>
          <p:txBody>
            <a:bodyPr wrap="none" anchor="ctr"/>
            <a:lstStyle/>
            <a:p>
              <a:endParaRPr lang="zh-CN" altLang="en-US"/>
            </a:p>
          </p:txBody>
        </p:sp>
        <p:graphicFrame>
          <p:nvGraphicFramePr>
            <p:cNvPr id="14381" name="Object 45"/>
            <p:cNvGraphicFramePr>
              <a:graphicFrameLocks noChangeAspect="1"/>
            </p:cNvGraphicFramePr>
            <p:nvPr/>
          </p:nvGraphicFramePr>
          <p:xfrm>
            <a:off x="3122" y="1392"/>
            <a:ext cx="430" cy="404"/>
          </p:xfrm>
          <a:graphic>
            <a:graphicData uri="http://schemas.openxmlformats.org/presentationml/2006/ole">
              <p:oleObj spid="_x0000_s68642" name="Equation" r:id="rId9" imgW="3997800" imgH="5136840" progId="Equation.3">
                <p:embed/>
              </p:oleObj>
            </a:graphicData>
          </a:graphic>
        </p:graphicFrame>
        <p:graphicFrame>
          <p:nvGraphicFramePr>
            <p:cNvPr id="14382" name="Object 46"/>
            <p:cNvGraphicFramePr>
              <a:graphicFrameLocks noChangeAspect="1"/>
            </p:cNvGraphicFramePr>
            <p:nvPr/>
          </p:nvGraphicFramePr>
          <p:xfrm>
            <a:off x="3312" y="3744"/>
            <a:ext cx="384" cy="384"/>
          </p:xfrm>
          <a:graphic>
            <a:graphicData uri="http://schemas.openxmlformats.org/presentationml/2006/ole">
              <p:oleObj spid="_x0000_s68643" name="公式" r:id="rId10" imgW="5428800" imgH="7423560" progId="Equation.3">
                <p:embed/>
              </p:oleObj>
            </a:graphicData>
          </a:graphic>
        </p:graphicFrame>
      </p:grpSp>
      <p:grpSp>
        <p:nvGrpSpPr>
          <p:cNvPr id="5" name="Group 63"/>
          <p:cNvGrpSpPr>
            <a:grpSpLocks/>
          </p:cNvGrpSpPr>
          <p:nvPr/>
        </p:nvGrpSpPr>
        <p:grpSpPr bwMode="auto">
          <a:xfrm>
            <a:off x="5238750" y="2965450"/>
            <a:ext cx="1581150" cy="3076575"/>
            <a:chOff x="3360" y="1856"/>
            <a:chExt cx="996" cy="1938"/>
          </a:xfrm>
        </p:grpSpPr>
        <p:sp>
          <p:nvSpPr>
            <p:cNvPr id="14384" name="Line 48"/>
            <p:cNvSpPr>
              <a:spLocks noChangeShapeType="1"/>
            </p:cNvSpPr>
            <p:nvPr/>
          </p:nvSpPr>
          <p:spPr bwMode="auto">
            <a:xfrm flipV="1">
              <a:off x="3801" y="2453"/>
              <a:ext cx="0" cy="440"/>
            </a:xfrm>
            <a:prstGeom prst="line">
              <a:avLst/>
            </a:prstGeom>
            <a:noFill/>
            <a:ln w="28575">
              <a:solidFill>
                <a:srgbClr val="0000FF"/>
              </a:solidFill>
              <a:prstDash val="dash"/>
              <a:round/>
              <a:headEnd/>
              <a:tailEnd/>
            </a:ln>
            <a:effectLst/>
          </p:spPr>
          <p:txBody>
            <a:bodyPr wrap="none" anchor="ctr"/>
            <a:lstStyle/>
            <a:p>
              <a:endParaRPr lang="zh-CN" altLang="en-US"/>
            </a:p>
          </p:txBody>
        </p:sp>
        <p:sp>
          <p:nvSpPr>
            <p:cNvPr id="14385" name="Line 49"/>
            <p:cNvSpPr>
              <a:spLocks noChangeShapeType="1"/>
            </p:cNvSpPr>
            <p:nvPr/>
          </p:nvSpPr>
          <p:spPr bwMode="auto">
            <a:xfrm flipV="1">
              <a:off x="4233" y="3150"/>
              <a:ext cx="0" cy="400"/>
            </a:xfrm>
            <a:prstGeom prst="line">
              <a:avLst/>
            </a:prstGeom>
            <a:noFill/>
            <a:ln w="28575">
              <a:solidFill>
                <a:srgbClr val="0000FF"/>
              </a:solidFill>
              <a:prstDash val="dash"/>
              <a:round/>
              <a:headEnd/>
              <a:tailEnd/>
            </a:ln>
            <a:effectLst/>
          </p:spPr>
          <p:txBody>
            <a:bodyPr wrap="none" anchor="ctr"/>
            <a:lstStyle/>
            <a:p>
              <a:endParaRPr lang="zh-CN" altLang="en-US"/>
            </a:p>
          </p:txBody>
        </p:sp>
        <p:sp>
          <p:nvSpPr>
            <p:cNvPr id="14386" name="Line 50"/>
            <p:cNvSpPr>
              <a:spLocks noChangeShapeType="1"/>
            </p:cNvSpPr>
            <p:nvPr/>
          </p:nvSpPr>
          <p:spPr bwMode="auto">
            <a:xfrm flipH="1" flipV="1">
              <a:off x="3480" y="1856"/>
              <a:ext cx="0" cy="440"/>
            </a:xfrm>
            <a:prstGeom prst="line">
              <a:avLst/>
            </a:prstGeom>
            <a:noFill/>
            <a:ln w="28575">
              <a:solidFill>
                <a:srgbClr val="0000FF"/>
              </a:solidFill>
              <a:prstDash val="dash"/>
              <a:round/>
              <a:headEnd/>
              <a:tailEnd/>
            </a:ln>
            <a:effectLst/>
          </p:spPr>
          <p:txBody>
            <a:bodyPr wrap="none" anchor="ctr"/>
            <a:lstStyle/>
            <a:p>
              <a:endParaRPr lang="zh-CN" altLang="en-US"/>
            </a:p>
          </p:txBody>
        </p:sp>
        <p:graphicFrame>
          <p:nvGraphicFramePr>
            <p:cNvPr id="14387" name="Object 51"/>
            <p:cNvGraphicFramePr>
              <a:graphicFrameLocks noChangeAspect="1"/>
            </p:cNvGraphicFramePr>
            <p:nvPr/>
          </p:nvGraphicFramePr>
          <p:xfrm>
            <a:off x="3360" y="2308"/>
            <a:ext cx="240" cy="230"/>
          </p:xfrm>
          <a:graphic>
            <a:graphicData uri="http://schemas.openxmlformats.org/presentationml/2006/ole">
              <p:oleObj spid="_x0000_s68644" name="公式" r:id="rId11" imgW="169920" imgH="214560" progId="Equation.3">
                <p:embed/>
              </p:oleObj>
            </a:graphicData>
          </a:graphic>
        </p:graphicFrame>
        <p:graphicFrame>
          <p:nvGraphicFramePr>
            <p:cNvPr id="14397" name="Object 61"/>
            <p:cNvGraphicFramePr>
              <a:graphicFrameLocks noChangeAspect="1"/>
            </p:cNvGraphicFramePr>
            <p:nvPr/>
          </p:nvGraphicFramePr>
          <p:xfrm>
            <a:off x="3684" y="2904"/>
            <a:ext cx="240" cy="230"/>
          </p:xfrm>
          <a:graphic>
            <a:graphicData uri="http://schemas.openxmlformats.org/presentationml/2006/ole">
              <p:oleObj spid="_x0000_s68645" name="公式" r:id="rId12" imgW="169920" imgH="214560" progId="Equation.3">
                <p:embed/>
              </p:oleObj>
            </a:graphicData>
          </a:graphic>
        </p:graphicFrame>
        <p:graphicFrame>
          <p:nvGraphicFramePr>
            <p:cNvPr id="14398" name="Object 62"/>
            <p:cNvGraphicFramePr>
              <a:graphicFrameLocks noChangeAspect="1"/>
            </p:cNvGraphicFramePr>
            <p:nvPr/>
          </p:nvGraphicFramePr>
          <p:xfrm>
            <a:off x="4116" y="3564"/>
            <a:ext cx="240" cy="230"/>
          </p:xfrm>
          <a:graphic>
            <a:graphicData uri="http://schemas.openxmlformats.org/presentationml/2006/ole">
              <p:oleObj spid="_x0000_s68646" name="公式" r:id="rId13" imgW="169920" imgH="214560" progId="Equation.3">
                <p:embed/>
              </p:oleObj>
            </a:graphicData>
          </a:graphic>
        </p:graphicFrame>
      </p:grpSp>
      <p:grpSp>
        <p:nvGrpSpPr>
          <p:cNvPr id="6" name="Group 71"/>
          <p:cNvGrpSpPr>
            <a:grpSpLocks/>
          </p:cNvGrpSpPr>
          <p:nvPr/>
        </p:nvGrpSpPr>
        <p:grpSpPr bwMode="auto">
          <a:xfrm>
            <a:off x="666750" y="1905000"/>
            <a:ext cx="3429000" cy="1992313"/>
            <a:chOff x="480" y="1200"/>
            <a:chExt cx="2160" cy="1255"/>
          </a:xfrm>
        </p:grpSpPr>
        <p:sp>
          <p:nvSpPr>
            <p:cNvPr id="14393" name="Rectangle 57"/>
            <p:cNvSpPr>
              <a:spLocks noChangeArrowheads="1"/>
            </p:cNvSpPr>
            <p:nvPr/>
          </p:nvSpPr>
          <p:spPr bwMode="auto">
            <a:xfrm>
              <a:off x="480" y="1200"/>
              <a:ext cx="2160" cy="1255"/>
            </a:xfrm>
            <a:prstGeom prst="rect">
              <a:avLst/>
            </a:prstGeom>
            <a:noFill/>
            <a:ln w="9525">
              <a:noFill/>
              <a:miter lim="800000"/>
              <a:headEnd/>
              <a:tailEnd/>
            </a:ln>
            <a:effectLst/>
          </p:spPr>
          <p:txBody>
            <a:bodyPr>
              <a:spAutoFit/>
            </a:bodyPr>
            <a:lstStyle/>
            <a:p>
              <a:pPr marL="457200" indent="-457200" eaLnBrk="0" hangingPunct="0">
                <a:lnSpc>
                  <a:spcPct val="130000"/>
                </a:lnSpc>
              </a:pPr>
              <a:r>
                <a:rPr kumimoji="1" lang="en-US" altLang="zh-CN" sz="3200" b="1">
                  <a:solidFill>
                    <a:srgbClr val="CC0000"/>
                  </a:solidFill>
                  <a:latin typeface="Times New Roman" pitchFamily="18" charset="0"/>
                </a:rPr>
                <a:t>       1</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波长的偏移</a:t>
              </a:r>
              <a:endParaRPr kumimoji="1" lang="zh-CN" altLang="en-US" sz="3200" b="1">
                <a:solidFill>
                  <a:schemeClr val="tx2"/>
                </a:solidFill>
                <a:latin typeface="Times New Roman" pitchFamily="18" charset="0"/>
                <a:sym typeface="Symbol" pitchFamily="18" charset="2"/>
              </a:endParaRPr>
            </a:p>
            <a:p>
              <a:pPr marL="457200" indent="-457200" eaLnBrk="0" hangingPunct="0">
                <a:lnSpc>
                  <a:spcPct val="130000"/>
                </a:lnSpc>
              </a:pPr>
              <a:r>
                <a:rPr kumimoji="1" lang="en-US" altLang="zh-CN" sz="3200" b="1">
                  <a:solidFill>
                    <a:schemeClr val="tx2"/>
                  </a:solidFill>
                  <a:latin typeface="宋体" pitchFamily="2" charset="-122"/>
                </a:rPr>
                <a:t>( </a:t>
              </a:r>
              <a:r>
                <a:rPr kumimoji="1" lang="en-US" altLang="zh-CN" sz="3200" b="1">
                  <a:solidFill>
                    <a:schemeClr val="tx2"/>
                  </a:solidFill>
                  <a:latin typeface="Times New Roman" pitchFamily="18" charset="0"/>
                </a:rPr>
                <a:t>                    </a:t>
              </a:r>
              <a:r>
                <a:rPr kumimoji="1" lang="en-US" altLang="zh-CN" sz="3200" b="1">
                  <a:solidFill>
                    <a:schemeClr val="tx2"/>
                  </a:solidFill>
                  <a:latin typeface="宋体" pitchFamily="2" charset="-122"/>
                </a:rPr>
                <a:t>)</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与</a:t>
              </a:r>
            </a:p>
            <a:p>
              <a:pPr marL="457200" indent="-457200" eaLnBrk="0" hangingPunct="0">
                <a:lnSpc>
                  <a:spcPct val="130000"/>
                </a:lnSpc>
              </a:pPr>
              <a:r>
                <a:rPr kumimoji="1" lang="zh-CN" altLang="en-US" sz="3200" b="1">
                  <a:solidFill>
                    <a:schemeClr val="tx2"/>
                  </a:solidFill>
                  <a:latin typeface="Times New Roman" pitchFamily="18" charset="0"/>
                </a:rPr>
                <a:t>散射角有关</a:t>
              </a:r>
              <a:r>
                <a:rPr kumimoji="1" lang="en-US" altLang="zh-CN" sz="3200" b="1">
                  <a:solidFill>
                    <a:schemeClr val="tx2"/>
                  </a:solidFill>
                  <a:latin typeface="Times New Roman" pitchFamily="18" charset="0"/>
                </a:rPr>
                <a:t>.</a:t>
              </a:r>
            </a:p>
          </p:txBody>
        </p:sp>
        <p:graphicFrame>
          <p:nvGraphicFramePr>
            <p:cNvPr id="14401" name="Object 65"/>
            <p:cNvGraphicFramePr>
              <a:graphicFrameLocks noChangeAspect="1"/>
            </p:cNvGraphicFramePr>
            <p:nvPr/>
          </p:nvGraphicFramePr>
          <p:xfrm>
            <a:off x="720" y="1680"/>
            <a:ext cx="1296" cy="384"/>
          </p:xfrm>
          <a:graphic>
            <a:graphicData uri="http://schemas.openxmlformats.org/presentationml/2006/ole">
              <p:oleObj spid="_x0000_s68647" name="Equation" r:id="rId14" imgW="685800" imgH="203200" progId="Equation.3">
                <p:embed/>
              </p:oleObj>
            </a:graphicData>
          </a:graphic>
        </p:graphicFrame>
      </p:grpSp>
      <p:grpSp>
        <p:nvGrpSpPr>
          <p:cNvPr id="7" name="Group 70"/>
          <p:cNvGrpSpPr>
            <a:grpSpLocks/>
          </p:cNvGrpSpPr>
          <p:nvPr/>
        </p:nvGrpSpPr>
        <p:grpSpPr bwMode="auto">
          <a:xfrm>
            <a:off x="609600" y="4000500"/>
            <a:ext cx="3352800" cy="1358900"/>
            <a:chOff x="444" y="2520"/>
            <a:chExt cx="2112" cy="856"/>
          </a:xfrm>
        </p:grpSpPr>
        <p:sp>
          <p:nvSpPr>
            <p:cNvPr id="14392" name="Rectangle 56"/>
            <p:cNvSpPr>
              <a:spLocks noChangeArrowheads="1"/>
            </p:cNvSpPr>
            <p:nvPr/>
          </p:nvSpPr>
          <p:spPr bwMode="auto">
            <a:xfrm>
              <a:off x="444" y="2520"/>
              <a:ext cx="2112" cy="856"/>
            </a:xfrm>
            <a:prstGeom prst="rect">
              <a:avLst/>
            </a:prstGeom>
            <a:noFill/>
            <a:ln w="9525">
              <a:noFill/>
              <a:miter lim="800000"/>
              <a:headEnd/>
              <a:tailEnd/>
            </a:ln>
          </p:spPr>
          <p:txBody>
            <a:bodyPr>
              <a:spAutoFit/>
            </a:bodyPr>
            <a:lstStyle/>
            <a:p>
              <a:pPr eaLnBrk="0" hangingPunct="0">
                <a:lnSpc>
                  <a:spcPct val="130000"/>
                </a:lnSpc>
              </a:pPr>
              <a:r>
                <a:rPr kumimoji="1" lang="en-US" altLang="zh-CN" sz="3200" b="1">
                  <a:solidFill>
                    <a:srgbClr val="D3092F"/>
                  </a:solidFill>
                  <a:latin typeface="Times New Roman" pitchFamily="18" charset="0"/>
                </a:rPr>
                <a:t>        2 </a:t>
              </a:r>
              <a:r>
                <a:rPr kumimoji="1" lang="en-US" altLang="zh-CN" sz="3200" b="1">
                  <a:solidFill>
                    <a:schemeClr val="tx2"/>
                  </a:solidFill>
                  <a:latin typeface="Times New Roman" pitchFamily="18" charset="0"/>
                </a:rPr>
                <a:t>  </a:t>
              </a:r>
              <a:r>
                <a:rPr kumimoji="1" lang="en-US" altLang="zh-CN" sz="3200" b="1">
                  <a:solidFill>
                    <a:schemeClr val="tx2"/>
                  </a:solidFill>
                  <a:latin typeface="Times New Roman" pitchFamily="18" charset="0"/>
                  <a:sym typeface="Symbol" pitchFamily="18" charset="2"/>
                </a:rPr>
                <a:t>     </a:t>
              </a:r>
              <a:r>
                <a:rPr kumimoji="1" lang="zh-CN" altLang="en-US" sz="3200" b="1">
                  <a:solidFill>
                    <a:schemeClr val="tx2"/>
                  </a:solidFill>
                  <a:latin typeface="Times New Roman" pitchFamily="18" charset="0"/>
                </a:rPr>
                <a:t>与散射物体无关</a:t>
              </a:r>
              <a:r>
                <a:rPr kumimoji="1" lang="en-US" altLang="zh-CN" sz="3200" b="1">
                  <a:solidFill>
                    <a:schemeClr val="tx2"/>
                  </a:solidFill>
                  <a:latin typeface="Times New Roman" pitchFamily="18" charset="0"/>
                </a:rPr>
                <a:t>.</a:t>
              </a:r>
            </a:p>
          </p:txBody>
        </p:sp>
        <p:graphicFrame>
          <p:nvGraphicFramePr>
            <p:cNvPr id="14402" name="Object 66"/>
            <p:cNvGraphicFramePr>
              <a:graphicFrameLocks noChangeAspect="1"/>
            </p:cNvGraphicFramePr>
            <p:nvPr/>
          </p:nvGraphicFramePr>
          <p:xfrm>
            <a:off x="1236" y="2640"/>
            <a:ext cx="384" cy="294"/>
          </p:xfrm>
          <a:graphic>
            <a:graphicData uri="http://schemas.openxmlformats.org/presentationml/2006/ole">
              <p:oleObj spid="_x0000_s68648" name="Equation" r:id="rId15" imgW="215619" imgH="164885"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B744D804-7E57-4FF0-B746-2AD0811605B9}" type="slidenum">
              <a:rPr lang="en-US" altLang="zh-CN"/>
              <a:pPr/>
              <a:t>43</a:t>
            </a:fld>
            <a:endParaRPr lang="en-US" altLang="zh-CN"/>
          </a:p>
        </p:txBody>
      </p:sp>
      <p:sp>
        <p:nvSpPr>
          <p:cNvPr id="15363" name="Text Box 3"/>
          <p:cNvSpPr txBox="1">
            <a:spLocks noChangeArrowheads="1"/>
          </p:cNvSpPr>
          <p:nvPr/>
        </p:nvSpPr>
        <p:spPr bwMode="auto">
          <a:xfrm>
            <a:off x="1676400" y="1111250"/>
            <a:ext cx="4495800" cy="641350"/>
          </a:xfrm>
          <a:prstGeom prst="rect">
            <a:avLst/>
          </a:prstGeom>
          <a:noFill/>
          <a:ln w="9525">
            <a:noFill/>
            <a:miter lim="800000"/>
            <a:headEnd/>
            <a:tailEnd type="none" w="sm" len="lg"/>
          </a:ln>
          <a:effectLst/>
        </p:spPr>
        <p:txBody>
          <a:bodyPr>
            <a:spAutoFit/>
          </a:bodyPr>
          <a:lstStyle/>
          <a:p>
            <a:pPr>
              <a:spcBef>
                <a:spcPct val="50000"/>
              </a:spcBef>
            </a:pPr>
            <a:r>
              <a:rPr lang="zh-CN" altLang="en-US" sz="3600" b="1">
                <a:solidFill>
                  <a:srgbClr val="CC0000"/>
                </a:solidFill>
              </a:rPr>
              <a:t>三    经典理论的困难</a:t>
            </a:r>
          </a:p>
        </p:txBody>
      </p:sp>
      <p:sp>
        <p:nvSpPr>
          <p:cNvPr id="15364" name="Rectangle 4"/>
          <p:cNvSpPr>
            <a:spLocks noChangeArrowheads="1"/>
          </p:cNvSpPr>
          <p:nvPr/>
        </p:nvSpPr>
        <p:spPr bwMode="auto">
          <a:xfrm>
            <a:off x="838200" y="1828800"/>
            <a:ext cx="7772400" cy="5010150"/>
          </a:xfrm>
          <a:prstGeom prst="rect">
            <a:avLst/>
          </a:prstGeom>
          <a:noFill/>
          <a:ln w="9525">
            <a:noFill/>
            <a:miter lim="800000"/>
            <a:headEnd/>
            <a:tailEnd/>
          </a:ln>
          <a:effectLst/>
        </p:spPr>
        <p:txBody>
          <a:bodyPr>
            <a:spAutoFit/>
          </a:bodyPr>
          <a:lstStyle/>
          <a:p>
            <a:pPr eaLnBrk="0" hangingPunct="0">
              <a:lnSpc>
                <a:spcPct val="120000"/>
              </a:lnSpc>
              <a:spcBef>
                <a:spcPct val="50000"/>
              </a:spcBef>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按</a:t>
            </a:r>
            <a:r>
              <a:rPr kumimoji="1" lang="zh-CN" altLang="en-US" sz="3200" b="1">
                <a:solidFill>
                  <a:srgbClr val="CC0000"/>
                </a:solidFill>
                <a:latin typeface="Times New Roman" pitchFamily="18" charset="0"/>
              </a:rPr>
              <a:t>经典</a:t>
            </a:r>
            <a:r>
              <a:rPr kumimoji="1" lang="zh-CN" altLang="en-US" sz="3200" b="1">
                <a:solidFill>
                  <a:schemeClr val="tx2"/>
                </a:solidFill>
                <a:latin typeface="Times New Roman" pitchFamily="18" charset="0"/>
              </a:rPr>
              <a:t>电磁理论，带电粒子受到入射电磁波的作用而发生受迫振动，从而向各个方向辐射电磁波，</a:t>
            </a:r>
            <a:r>
              <a:rPr kumimoji="1" lang="zh-CN" altLang="en-US" sz="3200" b="1">
                <a:solidFill>
                  <a:srgbClr val="CC0000"/>
                </a:solidFill>
                <a:latin typeface="Times New Roman" pitchFamily="18" charset="0"/>
              </a:rPr>
              <a:t>散射束</a:t>
            </a:r>
            <a:r>
              <a:rPr kumimoji="1" lang="zh-CN" altLang="en-US" sz="3200" b="1">
                <a:solidFill>
                  <a:schemeClr val="tx2"/>
                </a:solidFill>
                <a:latin typeface="Times New Roman" pitchFamily="18" charset="0"/>
              </a:rPr>
              <a:t>的频率应与</a:t>
            </a:r>
            <a:r>
              <a:rPr kumimoji="1" lang="zh-CN" altLang="en-US" sz="3200" b="1">
                <a:solidFill>
                  <a:srgbClr val="CC0000"/>
                </a:solidFill>
                <a:latin typeface="Times New Roman" pitchFamily="18" charset="0"/>
              </a:rPr>
              <a:t>入射束</a:t>
            </a:r>
            <a:r>
              <a:rPr kumimoji="1" lang="zh-CN" altLang="en-US" sz="3200" b="1">
                <a:solidFill>
                  <a:schemeClr val="tx2"/>
                </a:solidFill>
                <a:latin typeface="Times New Roman" pitchFamily="18" charset="0"/>
              </a:rPr>
              <a:t>频率</a:t>
            </a:r>
            <a:r>
              <a:rPr kumimoji="1" lang="zh-CN" altLang="en-US" sz="3200" b="1">
                <a:solidFill>
                  <a:srgbClr val="CC0000"/>
                </a:solidFill>
                <a:latin typeface="Times New Roman" pitchFamily="18" charset="0"/>
              </a:rPr>
              <a:t>相同</a:t>
            </a:r>
            <a:r>
              <a:rPr kumimoji="1" lang="zh-CN" altLang="en-US" sz="3200" b="1">
                <a:solidFill>
                  <a:schemeClr val="tx2"/>
                </a:solidFill>
                <a:latin typeface="Times New Roman" pitchFamily="18" charset="0"/>
              </a:rPr>
              <a:t>，带电粒子仅起能量传递的作用</a:t>
            </a:r>
            <a:r>
              <a:rPr kumimoji="1" lang="en-US" altLang="zh-CN" sz="3200" b="1">
                <a:solidFill>
                  <a:schemeClr val="tx2"/>
                </a:solidFill>
                <a:latin typeface="Times New Roman" pitchFamily="18" charset="0"/>
              </a:rPr>
              <a:t>.</a:t>
            </a:r>
          </a:p>
          <a:p>
            <a:pPr eaLnBrk="0" hangingPunct="0">
              <a:lnSpc>
                <a:spcPct val="12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可见，</a:t>
            </a:r>
            <a:r>
              <a:rPr lang="zh-CN" altLang="en-US" sz="3200" b="1">
                <a:latin typeface="Times New Roman" pitchFamily="18" charset="0"/>
              </a:rPr>
              <a:t>经典理论无法解释波长变长的散射线</a:t>
            </a:r>
            <a:r>
              <a:rPr lang="en-US" altLang="zh-CN" sz="3200" b="1">
                <a:latin typeface="Times New Roman" pitchFamily="18" charset="0"/>
              </a:rPr>
              <a:t>.</a:t>
            </a:r>
          </a:p>
          <a:p>
            <a:pPr eaLnBrk="0" hangingPunct="0">
              <a:lnSpc>
                <a:spcPct val="120000"/>
              </a:lnSpc>
              <a:spcBef>
                <a:spcPct val="50000"/>
              </a:spcBef>
            </a:pPr>
            <a:endParaRPr kumimoji="1" lang="en-US" altLang="zh-CN" sz="3200" b="1">
              <a:solidFill>
                <a:schemeClr val="tx2"/>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out)">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1"/>
          <p:cNvSpPr>
            <a:spLocks noGrp="1"/>
          </p:cNvSpPr>
          <p:nvPr>
            <p:ph type="sldNum" sz="quarter" idx="10"/>
          </p:nvPr>
        </p:nvSpPr>
        <p:spPr/>
        <p:txBody>
          <a:bodyPr/>
          <a:lstStyle/>
          <a:p>
            <a:fld id="{850FEADC-1450-420D-8104-7A0E76C3283A}" type="slidenum">
              <a:rPr lang="en-US" altLang="zh-CN"/>
              <a:pPr/>
              <a:t>44</a:t>
            </a:fld>
            <a:endParaRPr lang="en-US" altLang="zh-CN"/>
          </a:p>
        </p:txBody>
      </p:sp>
      <p:sp>
        <p:nvSpPr>
          <p:cNvPr id="16399" name="Text Box 15"/>
          <p:cNvSpPr txBox="1">
            <a:spLocks noChangeArrowheads="1"/>
          </p:cNvSpPr>
          <p:nvPr/>
        </p:nvSpPr>
        <p:spPr bwMode="auto">
          <a:xfrm>
            <a:off x="1295400" y="1600200"/>
            <a:ext cx="4572000" cy="579438"/>
          </a:xfrm>
          <a:prstGeom prst="rect">
            <a:avLst/>
          </a:prstGeom>
          <a:noFill/>
          <a:ln w="9525">
            <a:noFill/>
            <a:miter lim="800000"/>
            <a:headEnd/>
            <a:tailEnd/>
          </a:ln>
          <a:effectLst/>
        </p:spPr>
        <p:txBody>
          <a:bodyPr>
            <a:spAutoFit/>
          </a:bodyPr>
          <a:lstStyle/>
          <a:p>
            <a:pPr>
              <a:spcBef>
                <a:spcPct val="50000"/>
              </a:spcBef>
            </a:pPr>
            <a:r>
              <a:rPr lang="en-US" altLang="zh-CN" sz="3200" b="1">
                <a:solidFill>
                  <a:srgbClr val="FF0000"/>
                </a:solidFill>
                <a:latin typeface="Times New Roman" pitchFamily="18" charset="0"/>
              </a:rPr>
              <a:t>   </a:t>
            </a:r>
            <a:r>
              <a:rPr lang="en-US" altLang="zh-CN" sz="3200" b="1">
                <a:solidFill>
                  <a:srgbClr val="D3092F"/>
                </a:solidFill>
                <a:latin typeface="Times New Roman" pitchFamily="18" charset="0"/>
              </a:rPr>
              <a:t>1</a:t>
            </a:r>
            <a:r>
              <a:rPr lang="en-US" altLang="zh-CN" sz="3200" b="1">
                <a:solidFill>
                  <a:srgbClr val="FF0000"/>
                </a:solidFill>
                <a:latin typeface="Times New Roman" pitchFamily="18" charset="0"/>
              </a:rPr>
              <a:t>    </a:t>
            </a:r>
            <a:r>
              <a:rPr lang="zh-CN" altLang="en-US" sz="3200" b="1">
                <a:latin typeface="宋体" pitchFamily="2" charset="-122"/>
              </a:rPr>
              <a:t>物理模型</a:t>
            </a:r>
          </a:p>
        </p:txBody>
      </p:sp>
      <p:grpSp>
        <p:nvGrpSpPr>
          <p:cNvPr id="2" name="Group 45"/>
          <p:cNvGrpSpPr>
            <a:grpSpLocks/>
          </p:cNvGrpSpPr>
          <p:nvPr/>
        </p:nvGrpSpPr>
        <p:grpSpPr bwMode="auto">
          <a:xfrm>
            <a:off x="762000" y="4724400"/>
            <a:ext cx="7924800" cy="579438"/>
            <a:chOff x="384" y="2544"/>
            <a:chExt cx="4992" cy="365"/>
          </a:xfrm>
        </p:grpSpPr>
        <p:sp>
          <p:nvSpPr>
            <p:cNvPr id="16401" name="Rectangle 17"/>
            <p:cNvSpPr>
              <a:spLocks noChangeArrowheads="1"/>
            </p:cNvSpPr>
            <p:nvPr/>
          </p:nvSpPr>
          <p:spPr bwMode="auto">
            <a:xfrm>
              <a:off x="384" y="2544"/>
              <a:ext cx="4992" cy="365"/>
            </a:xfrm>
            <a:prstGeom prst="rect">
              <a:avLst/>
            </a:prstGeom>
            <a:noFill/>
            <a:ln w="9525">
              <a:noFill/>
              <a:miter lim="800000"/>
              <a:headEnd/>
              <a:tailEnd type="none" w="sm" len="lg"/>
            </a:ln>
            <a:effectLst/>
          </p:spPr>
          <p:txBody>
            <a:bodyPr>
              <a:spAutoFit/>
            </a:bodyPr>
            <a:lstStyle/>
            <a:p>
              <a:pPr>
                <a:spcBef>
                  <a:spcPct val="50000"/>
                </a:spcBef>
                <a:buFontTx/>
                <a:buBlip>
                  <a:blip r:embed="rId3"/>
                </a:buBlip>
              </a:pPr>
              <a:r>
                <a:rPr lang="en-US" altLang="zh-CN" sz="2800" b="1">
                  <a:latin typeface="宋体" pitchFamily="2" charset="-122"/>
                </a:rPr>
                <a:t> </a:t>
              </a:r>
              <a:r>
                <a:rPr lang="zh-CN" altLang="en-US" sz="3200" b="1">
                  <a:latin typeface="宋体" pitchFamily="2" charset="-122"/>
                </a:rPr>
                <a:t>入射光子（ </a:t>
              </a:r>
              <a:r>
                <a:rPr lang="en-US" altLang="zh-CN" sz="3200">
                  <a:latin typeface="Times New Roman" pitchFamily="18" charset="0"/>
                </a:rPr>
                <a:t>X</a:t>
              </a:r>
              <a:r>
                <a:rPr lang="en-US" altLang="zh-CN" sz="3200" b="1">
                  <a:latin typeface="Times New Roman" pitchFamily="18" charset="0"/>
                </a:rPr>
                <a:t> </a:t>
              </a:r>
              <a:r>
                <a:rPr lang="zh-CN" altLang="en-US" sz="3200" b="1">
                  <a:latin typeface="宋体" pitchFamily="2" charset="-122"/>
                </a:rPr>
                <a:t>射线或   射线）能量大</a:t>
              </a:r>
              <a:r>
                <a:rPr lang="zh-CN" altLang="en-US" sz="3200" b="1">
                  <a:solidFill>
                    <a:srgbClr val="CC0000"/>
                  </a:solidFill>
                  <a:latin typeface="Times New Roman" pitchFamily="18" charset="0"/>
                </a:rPr>
                <a:t> </a:t>
              </a:r>
              <a:r>
                <a:rPr lang="en-US" altLang="zh-CN" sz="3200" b="1">
                  <a:latin typeface="Times New Roman" pitchFamily="18" charset="0"/>
                </a:rPr>
                <a:t>.</a:t>
              </a:r>
            </a:p>
          </p:txBody>
        </p:sp>
        <p:graphicFrame>
          <p:nvGraphicFramePr>
            <p:cNvPr id="16402" name="Object 18"/>
            <p:cNvGraphicFramePr>
              <a:graphicFrameLocks noChangeAspect="1"/>
            </p:cNvGraphicFramePr>
            <p:nvPr/>
          </p:nvGraphicFramePr>
          <p:xfrm>
            <a:off x="3255" y="2563"/>
            <a:ext cx="249" cy="317"/>
          </p:xfrm>
          <a:graphic>
            <a:graphicData uri="http://schemas.openxmlformats.org/presentationml/2006/ole">
              <p:oleObj spid="_x0000_s69658" name="公式" r:id="rId4" imgW="177646" imgH="241091" progId="Equation.3">
                <p:embed/>
              </p:oleObj>
            </a:graphicData>
          </a:graphic>
        </p:graphicFrame>
      </p:grpSp>
      <p:sp>
        <p:nvSpPr>
          <p:cNvPr id="16404" name="Text Box 20"/>
          <p:cNvSpPr txBox="1">
            <a:spLocks noChangeArrowheads="1"/>
          </p:cNvSpPr>
          <p:nvPr/>
        </p:nvSpPr>
        <p:spPr bwMode="auto">
          <a:xfrm>
            <a:off x="1447800" y="882650"/>
            <a:ext cx="3886200" cy="641350"/>
          </a:xfrm>
          <a:prstGeom prst="rect">
            <a:avLst/>
          </a:prstGeom>
          <a:noFill/>
          <a:ln w="9525">
            <a:noFill/>
            <a:miter lim="800000"/>
            <a:headEnd/>
            <a:tailEnd type="none" w="sm" len="lg"/>
          </a:ln>
          <a:effectLst/>
        </p:spPr>
        <p:txBody>
          <a:bodyPr>
            <a:spAutoFit/>
          </a:bodyPr>
          <a:lstStyle/>
          <a:p>
            <a:pPr>
              <a:spcBef>
                <a:spcPct val="50000"/>
              </a:spcBef>
            </a:pPr>
            <a:r>
              <a:rPr lang="zh-CN" altLang="en-US" sz="3600" b="1">
                <a:solidFill>
                  <a:srgbClr val="CC0000"/>
                </a:solidFill>
              </a:rPr>
              <a:t>四    量子解释</a:t>
            </a:r>
          </a:p>
        </p:txBody>
      </p:sp>
      <p:grpSp>
        <p:nvGrpSpPr>
          <p:cNvPr id="3" name="Group 50"/>
          <p:cNvGrpSpPr>
            <a:grpSpLocks/>
          </p:cNvGrpSpPr>
          <p:nvPr/>
        </p:nvGrpSpPr>
        <p:grpSpPr bwMode="auto">
          <a:xfrm>
            <a:off x="1371600" y="5483225"/>
            <a:ext cx="6248400" cy="579438"/>
            <a:chOff x="864" y="3454"/>
            <a:chExt cx="3936" cy="365"/>
          </a:xfrm>
        </p:grpSpPr>
        <p:graphicFrame>
          <p:nvGraphicFramePr>
            <p:cNvPr id="16426" name="Object 42"/>
            <p:cNvGraphicFramePr>
              <a:graphicFrameLocks noChangeAspect="1"/>
            </p:cNvGraphicFramePr>
            <p:nvPr/>
          </p:nvGraphicFramePr>
          <p:xfrm>
            <a:off x="3264" y="3504"/>
            <a:ext cx="1536" cy="277"/>
          </p:xfrm>
          <a:graphic>
            <a:graphicData uri="http://schemas.openxmlformats.org/presentationml/2006/ole">
              <p:oleObj spid="_x0000_s69659" name="Equation" r:id="rId5" imgW="1511300" imgH="342900" progId="Equation.3">
                <p:embed/>
              </p:oleObj>
            </a:graphicData>
          </a:graphic>
        </p:graphicFrame>
        <p:graphicFrame>
          <p:nvGraphicFramePr>
            <p:cNvPr id="16427" name="Object 43"/>
            <p:cNvGraphicFramePr>
              <a:graphicFrameLocks noChangeAspect="1"/>
            </p:cNvGraphicFramePr>
            <p:nvPr/>
          </p:nvGraphicFramePr>
          <p:xfrm>
            <a:off x="864" y="3516"/>
            <a:ext cx="1025" cy="248"/>
          </p:xfrm>
          <a:graphic>
            <a:graphicData uri="http://schemas.openxmlformats.org/presentationml/2006/ole">
              <p:oleObj spid="_x0000_s69660" name="Equation" r:id="rId6" imgW="914400" imgH="279400" progId="Equation.3">
                <p:embed/>
              </p:oleObj>
            </a:graphicData>
          </a:graphic>
        </p:graphicFrame>
        <p:sp>
          <p:nvSpPr>
            <p:cNvPr id="16428" name="Text Box 44"/>
            <p:cNvSpPr txBox="1">
              <a:spLocks noChangeArrowheads="1"/>
            </p:cNvSpPr>
            <p:nvPr/>
          </p:nvSpPr>
          <p:spPr bwMode="auto">
            <a:xfrm>
              <a:off x="2177" y="3454"/>
              <a:ext cx="1951" cy="365"/>
            </a:xfrm>
            <a:prstGeom prst="rect">
              <a:avLst/>
            </a:prstGeom>
            <a:noFill/>
            <a:ln w="9525">
              <a:noFill/>
              <a:miter lim="800000"/>
              <a:headEnd/>
              <a:tailEnd type="none" w="sm" len="lg"/>
            </a:ln>
            <a:effectLst/>
          </p:spPr>
          <p:txBody>
            <a:bodyPr>
              <a:spAutoFit/>
            </a:bodyPr>
            <a:lstStyle/>
            <a:p>
              <a:pPr>
                <a:spcBef>
                  <a:spcPct val="50000"/>
                </a:spcBef>
              </a:pPr>
              <a:r>
                <a:rPr lang="zh-CN" altLang="en-US" sz="3200" b="1"/>
                <a:t>范围为</a:t>
              </a:r>
              <a:r>
                <a:rPr lang="zh-CN" altLang="en-US" sz="2800" b="1"/>
                <a:t>：</a:t>
              </a:r>
            </a:p>
          </p:txBody>
        </p:sp>
      </p:grpSp>
      <p:grpSp>
        <p:nvGrpSpPr>
          <p:cNvPr id="4" name="Group 51"/>
          <p:cNvGrpSpPr>
            <a:grpSpLocks/>
          </p:cNvGrpSpPr>
          <p:nvPr/>
        </p:nvGrpSpPr>
        <p:grpSpPr bwMode="auto">
          <a:xfrm>
            <a:off x="838200" y="2362200"/>
            <a:ext cx="7543800" cy="2133600"/>
            <a:chOff x="528" y="1488"/>
            <a:chExt cx="4752" cy="1344"/>
          </a:xfrm>
        </p:grpSpPr>
        <p:sp>
          <p:nvSpPr>
            <p:cNvPr id="16436" name="Rectangle 52"/>
            <p:cNvSpPr>
              <a:spLocks noChangeArrowheads="1"/>
            </p:cNvSpPr>
            <p:nvPr/>
          </p:nvSpPr>
          <p:spPr bwMode="auto">
            <a:xfrm>
              <a:off x="528" y="1488"/>
              <a:ext cx="4752" cy="1344"/>
            </a:xfrm>
            <a:prstGeom prst="rect">
              <a:avLst/>
            </a:prstGeom>
            <a:solidFill>
              <a:schemeClr val="bg1"/>
            </a:solidFill>
            <a:ln w="9525">
              <a:solidFill>
                <a:srgbClr val="006666"/>
              </a:solidFill>
              <a:miter lim="800000"/>
              <a:headEnd/>
              <a:tailEnd type="none" w="sm" len="lg"/>
            </a:ln>
            <a:effectLst/>
          </p:spPr>
          <p:txBody>
            <a:bodyPr wrap="none" anchor="ctr"/>
            <a:lstStyle/>
            <a:p>
              <a:endParaRPr lang="zh-CN" altLang="en-US"/>
            </a:p>
          </p:txBody>
        </p:sp>
        <p:sp>
          <p:nvSpPr>
            <p:cNvPr id="16437" name="Line 53"/>
            <p:cNvSpPr>
              <a:spLocks noChangeShapeType="1"/>
            </p:cNvSpPr>
            <p:nvPr/>
          </p:nvSpPr>
          <p:spPr bwMode="auto">
            <a:xfrm>
              <a:off x="962" y="2180"/>
              <a:ext cx="1601"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6438" name="Line 54"/>
            <p:cNvSpPr>
              <a:spLocks noChangeShapeType="1"/>
            </p:cNvSpPr>
            <p:nvPr/>
          </p:nvSpPr>
          <p:spPr bwMode="auto">
            <a:xfrm flipV="1">
              <a:off x="1741" y="1582"/>
              <a:ext cx="0" cy="1154"/>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6439" name="Oval 55"/>
            <p:cNvSpPr>
              <a:spLocks noChangeArrowheads="1"/>
            </p:cNvSpPr>
            <p:nvPr/>
          </p:nvSpPr>
          <p:spPr bwMode="auto">
            <a:xfrm>
              <a:off x="1674" y="2094"/>
              <a:ext cx="130" cy="130"/>
            </a:xfrm>
            <a:prstGeom prst="ellipse">
              <a:avLst/>
            </a:prstGeom>
            <a:gradFill rotWithShape="0">
              <a:gsLst>
                <a:gs pos="0">
                  <a:srgbClr val="0000FF">
                    <a:gamma/>
                    <a:tint val="0"/>
                    <a:invGamma/>
                  </a:srgbClr>
                </a:gs>
                <a:gs pos="100000">
                  <a:srgbClr val="0000FF"/>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16440" name="Freeform 56"/>
            <p:cNvSpPr>
              <a:spLocks/>
            </p:cNvSpPr>
            <p:nvPr/>
          </p:nvSpPr>
          <p:spPr bwMode="auto">
            <a:xfrm>
              <a:off x="789" y="2124"/>
              <a:ext cx="866" cy="128"/>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FF0000"/>
              </a:solidFill>
              <a:round/>
              <a:headEnd type="none" w="med" len="med"/>
              <a:tailEnd type="triangle" w="sm" len="lg"/>
            </a:ln>
            <a:effectLst/>
          </p:spPr>
          <p:txBody>
            <a:bodyPr wrap="none" anchor="ctr"/>
            <a:lstStyle/>
            <a:p>
              <a:endParaRPr lang="zh-CN" altLang="en-US"/>
            </a:p>
          </p:txBody>
        </p:sp>
        <p:graphicFrame>
          <p:nvGraphicFramePr>
            <p:cNvPr id="16441" name="Object 57"/>
            <p:cNvGraphicFramePr>
              <a:graphicFrameLocks noChangeAspect="1"/>
            </p:cNvGraphicFramePr>
            <p:nvPr/>
          </p:nvGraphicFramePr>
          <p:xfrm>
            <a:off x="1092" y="1704"/>
            <a:ext cx="256" cy="348"/>
          </p:xfrm>
          <a:graphic>
            <a:graphicData uri="http://schemas.openxmlformats.org/presentationml/2006/ole">
              <p:oleObj spid="_x0000_s69661" name="公式" r:id="rId7" imgW="5428800" imgH="7423560" progId="Equation.3">
                <p:embed/>
              </p:oleObj>
            </a:graphicData>
          </a:graphic>
        </p:graphicFrame>
        <p:graphicFrame>
          <p:nvGraphicFramePr>
            <p:cNvPr id="16442" name="Object 58"/>
            <p:cNvGraphicFramePr>
              <a:graphicFrameLocks noChangeAspect="1"/>
            </p:cNvGraphicFramePr>
            <p:nvPr/>
          </p:nvGraphicFramePr>
          <p:xfrm>
            <a:off x="1784" y="2138"/>
            <a:ext cx="564" cy="391"/>
          </p:xfrm>
          <a:graphic>
            <a:graphicData uri="http://schemas.openxmlformats.org/presentationml/2006/ole">
              <p:oleObj spid="_x0000_s69662" name="Equation" r:id="rId8" imgW="419100" imgH="228600" progId="Equation.3">
                <p:embed/>
              </p:oleObj>
            </a:graphicData>
          </a:graphic>
        </p:graphicFrame>
        <p:graphicFrame>
          <p:nvGraphicFramePr>
            <p:cNvPr id="16443" name="Object 59"/>
            <p:cNvGraphicFramePr>
              <a:graphicFrameLocks noChangeAspect="1"/>
            </p:cNvGraphicFramePr>
            <p:nvPr/>
          </p:nvGraphicFramePr>
          <p:xfrm>
            <a:off x="2597" y="2083"/>
            <a:ext cx="187" cy="201"/>
          </p:xfrm>
          <a:graphic>
            <a:graphicData uri="http://schemas.openxmlformats.org/presentationml/2006/ole">
              <p:oleObj spid="_x0000_s69663" name="公式" r:id="rId9" imgW="177646" imgH="190335" progId="Equation.3">
                <p:embed/>
              </p:oleObj>
            </a:graphicData>
          </a:graphic>
        </p:graphicFrame>
        <p:graphicFrame>
          <p:nvGraphicFramePr>
            <p:cNvPr id="16444" name="Object 60"/>
            <p:cNvGraphicFramePr>
              <a:graphicFrameLocks noChangeAspect="1"/>
            </p:cNvGraphicFramePr>
            <p:nvPr/>
          </p:nvGraphicFramePr>
          <p:xfrm>
            <a:off x="1784" y="1625"/>
            <a:ext cx="203" cy="254"/>
          </p:xfrm>
          <a:graphic>
            <a:graphicData uri="http://schemas.openxmlformats.org/presentationml/2006/ole">
              <p:oleObj spid="_x0000_s69664" name="公式" r:id="rId10" imgW="190417" imgH="241195" progId="Equation.3">
                <p:embed/>
              </p:oleObj>
            </a:graphicData>
          </a:graphic>
        </p:graphicFrame>
        <p:sp>
          <p:nvSpPr>
            <p:cNvPr id="16445" name="Text Box 61"/>
            <p:cNvSpPr txBox="1">
              <a:spLocks noChangeArrowheads="1"/>
            </p:cNvSpPr>
            <p:nvPr/>
          </p:nvSpPr>
          <p:spPr bwMode="auto">
            <a:xfrm>
              <a:off x="659" y="1718"/>
              <a:ext cx="996"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latin typeface="Times New Roman" pitchFamily="18" charset="0"/>
                </a:rPr>
                <a:t>光子</a:t>
              </a:r>
            </a:p>
          </p:txBody>
        </p:sp>
        <p:sp>
          <p:nvSpPr>
            <p:cNvPr id="16446" name="Text Box 62"/>
            <p:cNvSpPr txBox="1">
              <a:spLocks noChangeArrowheads="1"/>
            </p:cNvSpPr>
            <p:nvPr/>
          </p:nvSpPr>
          <p:spPr bwMode="auto">
            <a:xfrm>
              <a:off x="1784" y="1889"/>
              <a:ext cx="909"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FF"/>
                  </a:solidFill>
                  <a:latin typeface="Times New Roman" pitchFamily="18" charset="0"/>
                </a:rPr>
                <a:t>电子</a:t>
              </a:r>
              <a:endParaRPr lang="zh-CN" altLang="en-US" sz="2400" b="1">
                <a:latin typeface="Times New Roman" pitchFamily="18" charset="0"/>
              </a:endParaRPr>
            </a:p>
          </p:txBody>
        </p:sp>
      </p:grpSp>
      <p:grpSp>
        <p:nvGrpSpPr>
          <p:cNvPr id="5" name="Group 63"/>
          <p:cNvGrpSpPr>
            <a:grpSpLocks/>
          </p:cNvGrpSpPr>
          <p:nvPr/>
        </p:nvGrpSpPr>
        <p:grpSpPr bwMode="auto">
          <a:xfrm>
            <a:off x="4876800" y="2438400"/>
            <a:ext cx="3505200" cy="1973263"/>
            <a:chOff x="3072" y="1536"/>
            <a:chExt cx="2208" cy="1243"/>
          </a:xfrm>
        </p:grpSpPr>
        <p:sp>
          <p:nvSpPr>
            <p:cNvPr id="16448" name="Line 64"/>
            <p:cNvSpPr>
              <a:spLocks noChangeShapeType="1"/>
            </p:cNvSpPr>
            <p:nvPr/>
          </p:nvSpPr>
          <p:spPr bwMode="auto">
            <a:xfrm>
              <a:off x="3072" y="2182"/>
              <a:ext cx="1634"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6449" name="Line 65"/>
            <p:cNvSpPr>
              <a:spLocks noChangeShapeType="1"/>
            </p:cNvSpPr>
            <p:nvPr/>
          </p:nvSpPr>
          <p:spPr bwMode="auto">
            <a:xfrm flipV="1">
              <a:off x="3469" y="1622"/>
              <a:ext cx="0" cy="1119"/>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6450" name="Freeform 66"/>
            <p:cNvSpPr>
              <a:spLocks/>
            </p:cNvSpPr>
            <p:nvPr/>
          </p:nvSpPr>
          <p:spPr bwMode="auto">
            <a:xfrm rot="-1606133">
              <a:off x="3674" y="1775"/>
              <a:ext cx="888" cy="148"/>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FF0000"/>
              </a:solidFill>
              <a:round/>
              <a:headEnd type="none" w="med" len="med"/>
              <a:tailEnd type="triangle" w="sm" len="lg"/>
            </a:ln>
            <a:effectLst/>
          </p:spPr>
          <p:txBody>
            <a:bodyPr wrap="none" anchor="ctr"/>
            <a:lstStyle/>
            <a:p>
              <a:endParaRPr lang="zh-CN" altLang="en-US"/>
            </a:p>
          </p:txBody>
        </p:sp>
        <p:graphicFrame>
          <p:nvGraphicFramePr>
            <p:cNvPr id="16451" name="Object 67"/>
            <p:cNvGraphicFramePr>
              <a:graphicFrameLocks noChangeAspect="1"/>
            </p:cNvGraphicFramePr>
            <p:nvPr/>
          </p:nvGraphicFramePr>
          <p:xfrm>
            <a:off x="4176" y="1880"/>
            <a:ext cx="194" cy="259"/>
          </p:xfrm>
          <a:graphic>
            <a:graphicData uri="http://schemas.openxmlformats.org/presentationml/2006/ole">
              <p:oleObj spid="_x0000_s69665" name="公式" r:id="rId11" imgW="3997800" imgH="5422680" progId="Equation.3">
                <p:embed/>
              </p:oleObj>
            </a:graphicData>
          </a:graphic>
        </p:graphicFrame>
        <p:graphicFrame>
          <p:nvGraphicFramePr>
            <p:cNvPr id="16452" name="Object 68"/>
            <p:cNvGraphicFramePr>
              <a:graphicFrameLocks noChangeAspect="1"/>
            </p:cNvGraphicFramePr>
            <p:nvPr/>
          </p:nvGraphicFramePr>
          <p:xfrm>
            <a:off x="4794" y="2096"/>
            <a:ext cx="192" cy="202"/>
          </p:xfrm>
          <a:graphic>
            <a:graphicData uri="http://schemas.openxmlformats.org/presentationml/2006/ole">
              <p:oleObj spid="_x0000_s69666" name="公式" r:id="rId12" imgW="177646" imgH="190335" progId="Equation.3">
                <p:embed/>
              </p:oleObj>
            </a:graphicData>
          </a:graphic>
        </p:graphicFrame>
        <p:graphicFrame>
          <p:nvGraphicFramePr>
            <p:cNvPr id="16453" name="Object 69"/>
            <p:cNvGraphicFramePr>
              <a:graphicFrameLocks noChangeAspect="1"/>
            </p:cNvGraphicFramePr>
            <p:nvPr/>
          </p:nvGraphicFramePr>
          <p:xfrm>
            <a:off x="3514" y="1622"/>
            <a:ext cx="207" cy="256"/>
          </p:xfrm>
          <a:graphic>
            <a:graphicData uri="http://schemas.openxmlformats.org/presentationml/2006/ole">
              <p:oleObj spid="_x0000_s69667" name="公式" r:id="rId13" imgW="190417" imgH="241195" progId="Equation.3">
                <p:embed/>
              </p:oleObj>
            </a:graphicData>
          </a:graphic>
        </p:graphicFrame>
        <p:sp>
          <p:nvSpPr>
            <p:cNvPr id="16454" name="Line 70"/>
            <p:cNvSpPr>
              <a:spLocks noChangeShapeType="1"/>
            </p:cNvSpPr>
            <p:nvPr/>
          </p:nvSpPr>
          <p:spPr bwMode="auto">
            <a:xfrm>
              <a:off x="3469" y="2182"/>
              <a:ext cx="619" cy="516"/>
            </a:xfrm>
            <a:prstGeom prst="line">
              <a:avLst/>
            </a:prstGeom>
            <a:noFill/>
            <a:ln w="28575">
              <a:solidFill>
                <a:srgbClr val="0000FF"/>
              </a:solidFill>
              <a:prstDash val="sysDot"/>
              <a:round/>
              <a:headEnd/>
              <a:tailEnd type="triangle" w="sm" len="lg"/>
            </a:ln>
            <a:effectLst/>
          </p:spPr>
          <p:txBody>
            <a:bodyPr wrap="none" anchor="ctr"/>
            <a:lstStyle/>
            <a:p>
              <a:endParaRPr lang="zh-CN" altLang="en-US"/>
            </a:p>
          </p:txBody>
        </p:sp>
        <p:sp>
          <p:nvSpPr>
            <p:cNvPr id="16455" name="Line 71"/>
            <p:cNvSpPr>
              <a:spLocks noChangeShapeType="1"/>
            </p:cNvSpPr>
            <p:nvPr/>
          </p:nvSpPr>
          <p:spPr bwMode="auto">
            <a:xfrm flipV="1">
              <a:off x="3469" y="1665"/>
              <a:ext cx="1016" cy="517"/>
            </a:xfrm>
            <a:prstGeom prst="line">
              <a:avLst/>
            </a:prstGeom>
            <a:noFill/>
            <a:ln w="28575">
              <a:solidFill>
                <a:srgbClr val="FF0000"/>
              </a:solidFill>
              <a:prstDash val="sysDot"/>
              <a:round/>
              <a:headEnd/>
              <a:tailEnd type="none" w="sm" len="lg"/>
            </a:ln>
            <a:effectLst/>
          </p:spPr>
          <p:txBody>
            <a:bodyPr wrap="none" anchor="ctr"/>
            <a:lstStyle/>
            <a:p>
              <a:endParaRPr lang="zh-CN" altLang="en-US"/>
            </a:p>
          </p:txBody>
        </p:sp>
        <p:sp>
          <p:nvSpPr>
            <p:cNvPr id="16456" name="Arc 72"/>
            <p:cNvSpPr>
              <a:spLocks/>
            </p:cNvSpPr>
            <p:nvPr/>
          </p:nvSpPr>
          <p:spPr bwMode="auto">
            <a:xfrm flipV="1">
              <a:off x="3690" y="2174"/>
              <a:ext cx="177" cy="252"/>
            </a:xfrm>
            <a:custGeom>
              <a:avLst/>
              <a:gdLst>
                <a:gd name="G0" fmla="+- 0 0 0"/>
                <a:gd name="G1" fmla="+- 20274 0 0"/>
                <a:gd name="G2" fmla="+- 21600 0 0"/>
                <a:gd name="T0" fmla="*/ 7452 w 21600"/>
                <a:gd name="T1" fmla="*/ 0 h 25344"/>
                <a:gd name="T2" fmla="*/ 20997 w 21600"/>
                <a:gd name="T3" fmla="*/ 25344 h 25344"/>
                <a:gd name="T4" fmla="*/ 0 w 21600"/>
                <a:gd name="T5" fmla="*/ 20274 h 25344"/>
              </a:gdLst>
              <a:ahLst/>
              <a:cxnLst>
                <a:cxn ang="0">
                  <a:pos x="T0" y="T1"/>
                </a:cxn>
                <a:cxn ang="0">
                  <a:pos x="T2" y="T3"/>
                </a:cxn>
                <a:cxn ang="0">
                  <a:pos x="T4" y="T5"/>
                </a:cxn>
              </a:cxnLst>
              <a:rect l="0" t="0" r="r" b="b"/>
              <a:pathLst>
                <a:path w="21600" h="25344" fill="none" extrusionOk="0">
                  <a:moveTo>
                    <a:pt x="7451" y="0"/>
                  </a:moveTo>
                  <a:cubicBezTo>
                    <a:pt x="15951" y="3124"/>
                    <a:pt x="21600" y="11218"/>
                    <a:pt x="21600" y="20274"/>
                  </a:cubicBezTo>
                  <a:cubicBezTo>
                    <a:pt x="21600" y="21981"/>
                    <a:pt x="21397" y="23683"/>
                    <a:pt x="20996" y="25343"/>
                  </a:cubicBezTo>
                </a:path>
                <a:path w="21600" h="25344" stroke="0" extrusionOk="0">
                  <a:moveTo>
                    <a:pt x="7451" y="0"/>
                  </a:moveTo>
                  <a:cubicBezTo>
                    <a:pt x="15951" y="3124"/>
                    <a:pt x="21600" y="11218"/>
                    <a:pt x="21600" y="20274"/>
                  </a:cubicBezTo>
                  <a:cubicBezTo>
                    <a:pt x="21600" y="21981"/>
                    <a:pt x="21397" y="23683"/>
                    <a:pt x="20996" y="25343"/>
                  </a:cubicBezTo>
                  <a:lnTo>
                    <a:pt x="0" y="20274"/>
                  </a:lnTo>
                  <a:close/>
                </a:path>
              </a:pathLst>
            </a:custGeom>
            <a:noFill/>
            <a:ln w="28575">
              <a:solidFill>
                <a:srgbClr val="CC00CC"/>
              </a:solidFill>
              <a:round/>
              <a:headEnd/>
              <a:tailEnd type="none" w="sm" len="lg"/>
            </a:ln>
            <a:effectLst/>
          </p:spPr>
          <p:txBody>
            <a:bodyPr wrap="none" anchor="ctr"/>
            <a:lstStyle/>
            <a:p>
              <a:endParaRPr lang="zh-CN" altLang="en-US"/>
            </a:p>
          </p:txBody>
        </p:sp>
        <p:sp>
          <p:nvSpPr>
            <p:cNvPr id="16457" name="Arc 73"/>
            <p:cNvSpPr>
              <a:spLocks/>
            </p:cNvSpPr>
            <p:nvPr/>
          </p:nvSpPr>
          <p:spPr bwMode="auto">
            <a:xfrm rot="20593036" flipV="1">
              <a:off x="3908" y="1927"/>
              <a:ext cx="177" cy="260"/>
            </a:xfrm>
            <a:custGeom>
              <a:avLst/>
              <a:gdLst>
                <a:gd name="G0" fmla="+- 0 0 0"/>
                <a:gd name="G1" fmla="+- 15096 0 0"/>
                <a:gd name="G2" fmla="+- 21600 0 0"/>
                <a:gd name="T0" fmla="*/ 15449 w 21600"/>
                <a:gd name="T1" fmla="*/ 0 h 30014"/>
                <a:gd name="T2" fmla="*/ 15621 w 21600"/>
                <a:gd name="T3" fmla="*/ 30014 h 30014"/>
                <a:gd name="T4" fmla="*/ 0 w 21600"/>
                <a:gd name="T5" fmla="*/ 15096 h 30014"/>
              </a:gdLst>
              <a:ahLst/>
              <a:cxnLst>
                <a:cxn ang="0">
                  <a:pos x="T0" y="T1"/>
                </a:cxn>
                <a:cxn ang="0">
                  <a:pos x="T2" y="T3"/>
                </a:cxn>
                <a:cxn ang="0">
                  <a:pos x="T4" y="T5"/>
                </a:cxn>
              </a:cxnLst>
              <a:rect l="0" t="0" r="r" b="b"/>
              <a:pathLst>
                <a:path w="21600" h="30014" fill="none" extrusionOk="0">
                  <a:moveTo>
                    <a:pt x="15448" y="0"/>
                  </a:moveTo>
                  <a:cubicBezTo>
                    <a:pt x="19392" y="4035"/>
                    <a:pt x="21600" y="9453"/>
                    <a:pt x="21600" y="15096"/>
                  </a:cubicBezTo>
                  <a:cubicBezTo>
                    <a:pt x="21600" y="20652"/>
                    <a:pt x="19458" y="25995"/>
                    <a:pt x="15620" y="30013"/>
                  </a:cubicBezTo>
                </a:path>
                <a:path w="21600" h="30014" stroke="0" extrusionOk="0">
                  <a:moveTo>
                    <a:pt x="15448" y="0"/>
                  </a:moveTo>
                  <a:cubicBezTo>
                    <a:pt x="19392" y="4035"/>
                    <a:pt x="21600" y="9453"/>
                    <a:pt x="21600" y="15096"/>
                  </a:cubicBezTo>
                  <a:cubicBezTo>
                    <a:pt x="21600" y="20652"/>
                    <a:pt x="19458" y="25995"/>
                    <a:pt x="15620" y="30013"/>
                  </a:cubicBezTo>
                  <a:lnTo>
                    <a:pt x="0" y="15096"/>
                  </a:lnTo>
                  <a:close/>
                </a:path>
              </a:pathLst>
            </a:custGeom>
            <a:noFill/>
            <a:ln w="28575">
              <a:solidFill>
                <a:srgbClr val="009900"/>
              </a:solidFill>
              <a:round/>
              <a:headEnd/>
              <a:tailEnd type="none" w="sm" len="lg"/>
            </a:ln>
            <a:effectLst/>
          </p:spPr>
          <p:txBody>
            <a:bodyPr wrap="none" anchor="ctr"/>
            <a:lstStyle/>
            <a:p>
              <a:endParaRPr lang="zh-CN" altLang="en-US"/>
            </a:p>
          </p:txBody>
        </p:sp>
        <p:graphicFrame>
          <p:nvGraphicFramePr>
            <p:cNvPr id="16458" name="Object 74"/>
            <p:cNvGraphicFramePr>
              <a:graphicFrameLocks noChangeAspect="1"/>
            </p:cNvGraphicFramePr>
            <p:nvPr/>
          </p:nvGraphicFramePr>
          <p:xfrm>
            <a:off x="3911" y="2225"/>
            <a:ext cx="258" cy="301"/>
          </p:xfrm>
          <a:graphic>
            <a:graphicData uri="http://schemas.openxmlformats.org/presentationml/2006/ole">
              <p:oleObj spid="_x0000_s69668" name="公式" r:id="rId14" imgW="4570200" imgH="5422680" progId="Equation.3">
                <p:embed/>
              </p:oleObj>
            </a:graphicData>
          </a:graphic>
        </p:graphicFrame>
        <p:sp>
          <p:nvSpPr>
            <p:cNvPr id="16459" name="Text Box 75"/>
            <p:cNvSpPr txBox="1">
              <a:spLocks noChangeArrowheads="1"/>
            </p:cNvSpPr>
            <p:nvPr/>
          </p:nvSpPr>
          <p:spPr bwMode="auto">
            <a:xfrm>
              <a:off x="4132" y="2491"/>
              <a:ext cx="927"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FF"/>
                  </a:solidFill>
                  <a:latin typeface="Times New Roman" pitchFamily="18" charset="0"/>
                </a:rPr>
                <a:t>电子</a:t>
              </a:r>
              <a:endParaRPr lang="zh-CN" altLang="en-US" sz="2400" b="1">
                <a:latin typeface="Times New Roman" pitchFamily="18" charset="0"/>
              </a:endParaRPr>
            </a:p>
          </p:txBody>
        </p:sp>
        <p:sp>
          <p:nvSpPr>
            <p:cNvPr id="16460" name="Oval 76"/>
            <p:cNvSpPr>
              <a:spLocks noChangeArrowheads="1"/>
            </p:cNvSpPr>
            <p:nvPr/>
          </p:nvSpPr>
          <p:spPr bwMode="auto">
            <a:xfrm>
              <a:off x="3779" y="2440"/>
              <a:ext cx="132" cy="129"/>
            </a:xfrm>
            <a:prstGeom prst="ellipse">
              <a:avLst/>
            </a:prstGeom>
            <a:gradFill rotWithShape="0">
              <a:gsLst>
                <a:gs pos="0">
                  <a:srgbClr val="0000FF">
                    <a:gamma/>
                    <a:tint val="0"/>
                    <a:invGamma/>
                  </a:srgbClr>
                </a:gs>
                <a:gs pos="100000">
                  <a:srgbClr val="0000FF"/>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16461" name="Text Box 77"/>
            <p:cNvSpPr txBox="1">
              <a:spLocks noChangeArrowheads="1"/>
            </p:cNvSpPr>
            <p:nvPr/>
          </p:nvSpPr>
          <p:spPr bwMode="auto">
            <a:xfrm>
              <a:off x="4529" y="1536"/>
              <a:ext cx="751"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latin typeface="Times New Roman" pitchFamily="18" charset="0"/>
                </a:rPr>
                <a:t>光子</a:t>
              </a:r>
            </a:p>
          </p:txBody>
        </p:sp>
        <p:graphicFrame>
          <p:nvGraphicFramePr>
            <p:cNvPr id="16462" name="Object 78"/>
            <p:cNvGraphicFramePr>
              <a:graphicFrameLocks noChangeAspect="1"/>
            </p:cNvGraphicFramePr>
            <p:nvPr/>
          </p:nvGraphicFramePr>
          <p:xfrm>
            <a:off x="4962" y="1596"/>
            <a:ext cx="222" cy="240"/>
          </p:xfrm>
          <a:graphic>
            <a:graphicData uri="http://schemas.openxmlformats.org/presentationml/2006/ole">
              <p:oleObj spid="_x0000_s69669" name="Equation" r:id="rId15" imgW="2853000" imgH="3135600"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1"/>
          <p:cNvSpPr>
            <a:spLocks noGrp="1"/>
          </p:cNvSpPr>
          <p:nvPr>
            <p:ph type="sldNum" sz="quarter" idx="10"/>
          </p:nvPr>
        </p:nvSpPr>
        <p:spPr/>
        <p:txBody>
          <a:bodyPr/>
          <a:lstStyle/>
          <a:p>
            <a:fld id="{A1035803-4AE2-491C-AB4C-0F0ACAB4605D}" type="slidenum">
              <a:rPr lang="en-US" altLang="zh-CN"/>
              <a:pPr/>
              <a:t>45</a:t>
            </a:fld>
            <a:endParaRPr lang="en-US" altLang="zh-CN"/>
          </a:p>
        </p:txBody>
      </p:sp>
      <p:sp>
        <p:nvSpPr>
          <p:cNvPr id="17410" name="Text Box 2"/>
          <p:cNvSpPr txBox="1">
            <a:spLocks noChangeArrowheads="1"/>
          </p:cNvSpPr>
          <p:nvPr/>
        </p:nvSpPr>
        <p:spPr bwMode="auto">
          <a:xfrm>
            <a:off x="685800" y="5257800"/>
            <a:ext cx="8153400" cy="676275"/>
          </a:xfrm>
          <a:prstGeom prst="rect">
            <a:avLst/>
          </a:prstGeom>
          <a:noFill/>
          <a:ln w="9525">
            <a:noFill/>
            <a:miter lim="800000"/>
            <a:headEnd/>
            <a:tailEnd/>
          </a:ln>
          <a:effectLst/>
        </p:spPr>
        <p:txBody>
          <a:bodyPr>
            <a:spAutoFit/>
          </a:bodyPr>
          <a:lstStyle/>
          <a:p>
            <a:pPr>
              <a:lnSpc>
                <a:spcPct val="120000"/>
              </a:lnSpc>
              <a:spcBef>
                <a:spcPct val="50000"/>
              </a:spcBef>
              <a:buFontTx/>
              <a:buBlip>
                <a:blip r:embed="rId3"/>
              </a:buBlip>
            </a:pPr>
            <a:r>
              <a:rPr lang="en-US" altLang="zh-CN" sz="2800" b="1">
                <a:latin typeface="宋体" pitchFamily="2" charset="-122"/>
              </a:rPr>
              <a:t> </a:t>
            </a:r>
            <a:r>
              <a:rPr lang="zh-CN" altLang="en-US" sz="3200" b="1">
                <a:latin typeface="宋体" pitchFamily="2" charset="-122"/>
              </a:rPr>
              <a:t>电子反冲速度很大，用</a:t>
            </a:r>
            <a:r>
              <a:rPr lang="zh-CN" altLang="en-US" sz="3200" b="1">
                <a:solidFill>
                  <a:srgbClr val="CC0000"/>
                </a:solidFill>
                <a:latin typeface="宋体" pitchFamily="2" charset="-122"/>
              </a:rPr>
              <a:t>相对论力学</a:t>
            </a:r>
            <a:r>
              <a:rPr lang="zh-CN" altLang="en-US" sz="3200" b="1">
                <a:latin typeface="宋体" pitchFamily="2" charset="-122"/>
              </a:rPr>
              <a:t>处理</a:t>
            </a:r>
            <a:r>
              <a:rPr lang="en-US" altLang="zh-CN" sz="3200" b="1">
                <a:latin typeface="Times New Roman" pitchFamily="18" charset="0"/>
              </a:rPr>
              <a:t>.</a:t>
            </a:r>
          </a:p>
        </p:txBody>
      </p:sp>
      <p:grpSp>
        <p:nvGrpSpPr>
          <p:cNvPr id="2" name="Group 6"/>
          <p:cNvGrpSpPr>
            <a:grpSpLocks/>
          </p:cNvGrpSpPr>
          <p:nvPr/>
        </p:nvGrpSpPr>
        <p:grpSpPr bwMode="auto">
          <a:xfrm>
            <a:off x="709613" y="873125"/>
            <a:ext cx="8205787" cy="1260475"/>
            <a:chOff x="288" y="864"/>
            <a:chExt cx="5169" cy="794"/>
          </a:xfrm>
        </p:grpSpPr>
        <p:sp>
          <p:nvSpPr>
            <p:cNvPr id="17412" name="Text Box 4"/>
            <p:cNvSpPr txBox="1">
              <a:spLocks noChangeArrowheads="1"/>
            </p:cNvSpPr>
            <p:nvPr/>
          </p:nvSpPr>
          <p:spPr bwMode="auto">
            <a:xfrm>
              <a:off x="288" y="864"/>
              <a:ext cx="5169" cy="794"/>
            </a:xfrm>
            <a:prstGeom prst="rect">
              <a:avLst/>
            </a:prstGeom>
            <a:noFill/>
            <a:ln w="9525">
              <a:noFill/>
              <a:miter lim="800000"/>
              <a:headEnd/>
              <a:tailEnd/>
            </a:ln>
            <a:effectLst/>
          </p:spPr>
          <p:txBody>
            <a:bodyPr>
              <a:spAutoFit/>
            </a:bodyPr>
            <a:lstStyle/>
            <a:p>
              <a:pPr>
                <a:lnSpc>
                  <a:spcPct val="120000"/>
                </a:lnSpc>
                <a:spcBef>
                  <a:spcPct val="50000"/>
                </a:spcBef>
                <a:buFontTx/>
                <a:buBlip>
                  <a:blip r:embed="rId3"/>
                </a:buBlip>
              </a:pPr>
              <a:r>
                <a:rPr lang="en-US" altLang="zh-CN" sz="2800" b="1">
                  <a:solidFill>
                    <a:srgbClr val="CC0000"/>
                  </a:solidFill>
                  <a:latin typeface="宋体" pitchFamily="2" charset="-122"/>
                </a:rPr>
                <a:t> </a:t>
              </a:r>
              <a:r>
                <a:rPr lang="zh-CN" altLang="en-US" sz="3200" b="1">
                  <a:latin typeface="宋体" pitchFamily="2" charset="-122"/>
                </a:rPr>
                <a:t>电子热运动能量        ，可近似为</a:t>
              </a:r>
              <a:r>
                <a:rPr lang="zh-CN" altLang="en-US" sz="3200" b="1">
                  <a:solidFill>
                    <a:srgbClr val="CC0000"/>
                  </a:solidFill>
                  <a:latin typeface="宋体" pitchFamily="2" charset="-122"/>
                </a:rPr>
                <a:t>静止电子</a:t>
              </a:r>
              <a:r>
                <a:rPr lang="en-US" altLang="zh-CN" sz="3200" b="1">
                  <a:latin typeface="Times New Roman" pitchFamily="18" charset="0"/>
                </a:rPr>
                <a:t>.</a:t>
              </a:r>
              <a:r>
                <a:rPr lang="en-US" altLang="zh-CN" sz="2800" b="1">
                  <a:latin typeface="宋体" pitchFamily="2" charset="-122"/>
                </a:rPr>
                <a:t> </a:t>
              </a:r>
            </a:p>
          </p:txBody>
        </p:sp>
        <p:graphicFrame>
          <p:nvGraphicFramePr>
            <p:cNvPr id="17413" name="Object 5"/>
            <p:cNvGraphicFramePr>
              <a:graphicFrameLocks noChangeAspect="1"/>
            </p:cNvGraphicFramePr>
            <p:nvPr/>
          </p:nvGraphicFramePr>
          <p:xfrm>
            <a:off x="2496" y="964"/>
            <a:ext cx="816" cy="284"/>
          </p:xfrm>
          <a:graphic>
            <a:graphicData uri="http://schemas.openxmlformats.org/presentationml/2006/ole">
              <p:oleObj spid="_x0000_s70678" name="Equation" r:id="rId4" imgW="800100" imgH="279400" progId="Equation.3">
                <p:embed/>
              </p:oleObj>
            </a:graphicData>
          </a:graphic>
        </p:graphicFrame>
      </p:grpSp>
      <p:sp>
        <p:nvSpPr>
          <p:cNvPr id="17445" name="Text Box 37"/>
          <p:cNvSpPr txBox="1">
            <a:spLocks noChangeArrowheads="1"/>
          </p:cNvSpPr>
          <p:nvPr/>
        </p:nvSpPr>
        <p:spPr bwMode="auto">
          <a:xfrm>
            <a:off x="685800" y="4678363"/>
            <a:ext cx="8534400" cy="579437"/>
          </a:xfrm>
          <a:prstGeom prst="rect">
            <a:avLst/>
          </a:prstGeom>
          <a:noFill/>
          <a:ln w="9525">
            <a:noFill/>
            <a:miter lim="800000"/>
            <a:headEnd/>
            <a:tailEnd/>
          </a:ln>
          <a:effectLst/>
        </p:spPr>
        <p:txBody>
          <a:bodyPr>
            <a:spAutoFit/>
          </a:bodyPr>
          <a:lstStyle/>
          <a:p>
            <a:pPr>
              <a:spcBef>
                <a:spcPct val="50000"/>
              </a:spcBef>
              <a:buFontTx/>
              <a:buBlip>
                <a:blip r:embed="rId3"/>
              </a:buBlip>
            </a:pPr>
            <a:r>
              <a:rPr lang="en-US" altLang="zh-CN" sz="2800" b="1">
                <a:latin typeface="宋体" pitchFamily="2" charset="-122"/>
              </a:rPr>
              <a:t> </a:t>
            </a:r>
            <a:r>
              <a:rPr lang="zh-CN" altLang="en-US" sz="3200" b="1">
                <a:latin typeface="宋体" pitchFamily="2" charset="-122"/>
              </a:rPr>
              <a:t>固体表面电子束缚较弱，视为</a:t>
            </a:r>
            <a:r>
              <a:rPr lang="zh-CN" altLang="en-US" sz="3200" b="1">
                <a:solidFill>
                  <a:srgbClr val="CC0000"/>
                </a:solidFill>
                <a:latin typeface="宋体" pitchFamily="2" charset="-122"/>
              </a:rPr>
              <a:t>近自由电子</a:t>
            </a:r>
            <a:r>
              <a:rPr lang="en-US" altLang="zh-CN" sz="3200" b="1">
                <a:latin typeface="Times New Roman" pitchFamily="18" charset="0"/>
              </a:rPr>
              <a:t>.</a:t>
            </a:r>
            <a:r>
              <a:rPr lang="en-US" altLang="zh-CN" sz="3200" b="1">
                <a:latin typeface="宋体" pitchFamily="2" charset="-122"/>
              </a:rPr>
              <a:t> </a:t>
            </a:r>
          </a:p>
        </p:txBody>
      </p:sp>
      <p:grpSp>
        <p:nvGrpSpPr>
          <p:cNvPr id="3" name="Group 68"/>
          <p:cNvGrpSpPr>
            <a:grpSpLocks/>
          </p:cNvGrpSpPr>
          <p:nvPr/>
        </p:nvGrpSpPr>
        <p:grpSpPr bwMode="auto">
          <a:xfrm>
            <a:off x="838200" y="2362200"/>
            <a:ext cx="7543800" cy="2133600"/>
            <a:chOff x="528" y="1488"/>
            <a:chExt cx="4752" cy="1344"/>
          </a:xfrm>
        </p:grpSpPr>
        <p:sp>
          <p:nvSpPr>
            <p:cNvPr id="17447" name="Rectangle 39"/>
            <p:cNvSpPr>
              <a:spLocks noChangeArrowheads="1"/>
            </p:cNvSpPr>
            <p:nvPr/>
          </p:nvSpPr>
          <p:spPr bwMode="auto">
            <a:xfrm>
              <a:off x="528" y="1488"/>
              <a:ext cx="4752" cy="1344"/>
            </a:xfrm>
            <a:prstGeom prst="rect">
              <a:avLst/>
            </a:prstGeom>
            <a:solidFill>
              <a:schemeClr val="bg1"/>
            </a:solidFill>
            <a:ln w="9525">
              <a:solidFill>
                <a:srgbClr val="006666"/>
              </a:solidFill>
              <a:miter lim="800000"/>
              <a:headEnd/>
              <a:tailEnd type="none" w="sm" len="lg"/>
            </a:ln>
            <a:effectLst/>
          </p:spPr>
          <p:txBody>
            <a:bodyPr wrap="none" anchor="ctr"/>
            <a:lstStyle/>
            <a:p>
              <a:endParaRPr lang="zh-CN" altLang="en-US"/>
            </a:p>
          </p:txBody>
        </p:sp>
        <p:sp>
          <p:nvSpPr>
            <p:cNvPr id="17449" name="Line 41"/>
            <p:cNvSpPr>
              <a:spLocks noChangeShapeType="1"/>
            </p:cNvSpPr>
            <p:nvPr/>
          </p:nvSpPr>
          <p:spPr bwMode="auto">
            <a:xfrm>
              <a:off x="962" y="2180"/>
              <a:ext cx="1601"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7450" name="Line 42"/>
            <p:cNvSpPr>
              <a:spLocks noChangeShapeType="1"/>
            </p:cNvSpPr>
            <p:nvPr/>
          </p:nvSpPr>
          <p:spPr bwMode="auto">
            <a:xfrm flipV="1">
              <a:off x="1741" y="1582"/>
              <a:ext cx="0" cy="1154"/>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7451" name="Oval 43"/>
            <p:cNvSpPr>
              <a:spLocks noChangeArrowheads="1"/>
            </p:cNvSpPr>
            <p:nvPr/>
          </p:nvSpPr>
          <p:spPr bwMode="auto">
            <a:xfrm>
              <a:off x="1674" y="2094"/>
              <a:ext cx="130" cy="130"/>
            </a:xfrm>
            <a:prstGeom prst="ellipse">
              <a:avLst/>
            </a:prstGeom>
            <a:gradFill rotWithShape="0">
              <a:gsLst>
                <a:gs pos="0">
                  <a:srgbClr val="0000FF">
                    <a:gamma/>
                    <a:tint val="0"/>
                    <a:invGamma/>
                  </a:srgbClr>
                </a:gs>
                <a:gs pos="100000">
                  <a:srgbClr val="0000FF"/>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17452" name="Freeform 44"/>
            <p:cNvSpPr>
              <a:spLocks/>
            </p:cNvSpPr>
            <p:nvPr/>
          </p:nvSpPr>
          <p:spPr bwMode="auto">
            <a:xfrm>
              <a:off x="789" y="2124"/>
              <a:ext cx="866" cy="128"/>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FF0000"/>
              </a:solidFill>
              <a:round/>
              <a:headEnd type="none" w="med" len="med"/>
              <a:tailEnd type="triangle" w="sm" len="lg"/>
            </a:ln>
            <a:effectLst/>
          </p:spPr>
          <p:txBody>
            <a:bodyPr wrap="none" anchor="ctr"/>
            <a:lstStyle/>
            <a:p>
              <a:endParaRPr lang="zh-CN" altLang="en-US"/>
            </a:p>
          </p:txBody>
        </p:sp>
        <p:graphicFrame>
          <p:nvGraphicFramePr>
            <p:cNvPr id="17453" name="Object 45"/>
            <p:cNvGraphicFramePr>
              <a:graphicFrameLocks noChangeAspect="1"/>
            </p:cNvGraphicFramePr>
            <p:nvPr/>
          </p:nvGraphicFramePr>
          <p:xfrm>
            <a:off x="1092" y="1704"/>
            <a:ext cx="256" cy="348"/>
          </p:xfrm>
          <a:graphic>
            <a:graphicData uri="http://schemas.openxmlformats.org/presentationml/2006/ole">
              <p:oleObj spid="_x0000_s70679" name="公式" r:id="rId5" imgW="5428800" imgH="7423560" progId="Equation.3">
                <p:embed/>
              </p:oleObj>
            </a:graphicData>
          </a:graphic>
        </p:graphicFrame>
        <p:graphicFrame>
          <p:nvGraphicFramePr>
            <p:cNvPr id="17454" name="Object 46"/>
            <p:cNvGraphicFramePr>
              <a:graphicFrameLocks noChangeAspect="1"/>
            </p:cNvGraphicFramePr>
            <p:nvPr/>
          </p:nvGraphicFramePr>
          <p:xfrm>
            <a:off x="1784" y="2138"/>
            <a:ext cx="564" cy="391"/>
          </p:xfrm>
          <a:graphic>
            <a:graphicData uri="http://schemas.openxmlformats.org/presentationml/2006/ole">
              <p:oleObj spid="_x0000_s70680" name="Equation" r:id="rId6" imgW="419100" imgH="228600" progId="Equation.3">
                <p:embed/>
              </p:oleObj>
            </a:graphicData>
          </a:graphic>
        </p:graphicFrame>
        <p:graphicFrame>
          <p:nvGraphicFramePr>
            <p:cNvPr id="17455" name="Object 47"/>
            <p:cNvGraphicFramePr>
              <a:graphicFrameLocks noChangeAspect="1"/>
            </p:cNvGraphicFramePr>
            <p:nvPr/>
          </p:nvGraphicFramePr>
          <p:xfrm>
            <a:off x="2597" y="2083"/>
            <a:ext cx="187" cy="201"/>
          </p:xfrm>
          <a:graphic>
            <a:graphicData uri="http://schemas.openxmlformats.org/presentationml/2006/ole">
              <p:oleObj spid="_x0000_s70681" name="公式" r:id="rId7" imgW="177646" imgH="190335" progId="Equation.3">
                <p:embed/>
              </p:oleObj>
            </a:graphicData>
          </a:graphic>
        </p:graphicFrame>
        <p:graphicFrame>
          <p:nvGraphicFramePr>
            <p:cNvPr id="17456" name="Object 48"/>
            <p:cNvGraphicFramePr>
              <a:graphicFrameLocks noChangeAspect="1"/>
            </p:cNvGraphicFramePr>
            <p:nvPr/>
          </p:nvGraphicFramePr>
          <p:xfrm>
            <a:off x="1784" y="1625"/>
            <a:ext cx="203" cy="254"/>
          </p:xfrm>
          <a:graphic>
            <a:graphicData uri="http://schemas.openxmlformats.org/presentationml/2006/ole">
              <p:oleObj spid="_x0000_s70682" name="公式" r:id="rId8" imgW="190417" imgH="241195" progId="Equation.3">
                <p:embed/>
              </p:oleObj>
            </a:graphicData>
          </a:graphic>
        </p:graphicFrame>
        <p:sp>
          <p:nvSpPr>
            <p:cNvPr id="17457" name="Text Box 49"/>
            <p:cNvSpPr txBox="1">
              <a:spLocks noChangeArrowheads="1"/>
            </p:cNvSpPr>
            <p:nvPr/>
          </p:nvSpPr>
          <p:spPr bwMode="auto">
            <a:xfrm>
              <a:off x="659" y="1718"/>
              <a:ext cx="996"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latin typeface="Times New Roman" pitchFamily="18" charset="0"/>
                </a:rPr>
                <a:t>光子</a:t>
              </a:r>
            </a:p>
          </p:txBody>
        </p:sp>
        <p:sp>
          <p:nvSpPr>
            <p:cNvPr id="17458" name="Text Box 50"/>
            <p:cNvSpPr txBox="1">
              <a:spLocks noChangeArrowheads="1"/>
            </p:cNvSpPr>
            <p:nvPr/>
          </p:nvSpPr>
          <p:spPr bwMode="auto">
            <a:xfrm>
              <a:off x="1784" y="1889"/>
              <a:ext cx="909"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FF"/>
                  </a:solidFill>
                  <a:latin typeface="Times New Roman" pitchFamily="18" charset="0"/>
                </a:rPr>
                <a:t>电子</a:t>
              </a:r>
              <a:endParaRPr lang="zh-CN" altLang="en-US" sz="2400" b="1">
                <a:latin typeface="Times New Roman" pitchFamily="18" charset="0"/>
              </a:endParaRPr>
            </a:p>
          </p:txBody>
        </p:sp>
      </p:grpSp>
      <p:grpSp>
        <p:nvGrpSpPr>
          <p:cNvPr id="4" name="Group 69"/>
          <p:cNvGrpSpPr>
            <a:grpSpLocks/>
          </p:cNvGrpSpPr>
          <p:nvPr/>
        </p:nvGrpSpPr>
        <p:grpSpPr bwMode="auto">
          <a:xfrm>
            <a:off x="4876800" y="2438400"/>
            <a:ext cx="3505200" cy="1973263"/>
            <a:chOff x="3072" y="1536"/>
            <a:chExt cx="2208" cy="1243"/>
          </a:xfrm>
        </p:grpSpPr>
        <p:sp>
          <p:nvSpPr>
            <p:cNvPr id="17460" name="Line 52"/>
            <p:cNvSpPr>
              <a:spLocks noChangeShapeType="1"/>
            </p:cNvSpPr>
            <p:nvPr/>
          </p:nvSpPr>
          <p:spPr bwMode="auto">
            <a:xfrm>
              <a:off x="3072" y="2182"/>
              <a:ext cx="1634"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7461" name="Line 53"/>
            <p:cNvSpPr>
              <a:spLocks noChangeShapeType="1"/>
            </p:cNvSpPr>
            <p:nvPr/>
          </p:nvSpPr>
          <p:spPr bwMode="auto">
            <a:xfrm flipV="1">
              <a:off x="3469" y="1622"/>
              <a:ext cx="0" cy="1119"/>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7462" name="Freeform 54"/>
            <p:cNvSpPr>
              <a:spLocks/>
            </p:cNvSpPr>
            <p:nvPr/>
          </p:nvSpPr>
          <p:spPr bwMode="auto">
            <a:xfrm rot="-1606133">
              <a:off x="3674" y="1775"/>
              <a:ext cx="888" cy="148"/>
            </a:xfrm>
            <a:custGeom>
              <a:avLst/>
              <a:gdLst/>
              <a:ahLst/>
              <a:cxnLst>
                <a:cxn ang="0">
                  <a:pos x="0" y="96"/>
                </a:cxn>
                <a:cxn ang="0">
                  <a:pos x="48" y="0"/>
                </a:cxn>
                <a:cxn ang="0">
                  <a:pos x="96" y="96"/>
                </a:cxn>
                <a:cxn ang="0">
                  <a:pos x="144" y="0"/>
                </a:cxn>
                <a:cxn ang="0">
                  <a:pos x="192" y="96"/>
                </a:cxn>
                <a:cxn ang="0">
                  <a:pos x="240" y="0"/>
                </a:cxn>
                <a:cxn ang="0">
                  <a:pos x="288" y="96"/>
                </a:cxn>
                <a:cxn ang="0">
                  <a:pos x="336" y="0"/>
                </a:cxn>
                <a:cxn ang="0">
                  <a:pos x="384" y="96"/>
                </a:cxn>
                <a:cxn ang="0">
                  <a:pos x="432" y="0"/>
                </a:cxn>
                <a:cxn ang="0">
                  <a:pos x="480" y="96"/>
                </a:cxn>
                <a:cxn ang="0">
                  <a:pos x="528" y="48"/>
                </a:cxn>
                <a:cxn ang="0">
                  <a:pos x="624" y="48"/>
                </a:cxn>
                <a:cxn ang="0">
                  <a:pos x="672" y="48"/>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28575" cmpd="sng">
              <a:solidFill>
                <a:srgbClr val="FF0000"/>
              </a:solidFill>
              <a:round/>
              <a:headEnd type="none" w="med" len="med"/>
              <a:tailEnd type="triangle" w="sm" len="lg"/>
            </a:ln>
            <a:effectLst/>
          </p:spPr>
          <p:txBody>
            <a:bodyPr wrap="none" anchor="ctr"/>
            <a:lstStyle/>
            <a:p>
              <a:endParaRPr lang="zh-CN" altLang="en-US"/>
            </a:p>
          </p:txBody>
        </p:sp>
        <p:graphicFrame>
          <p:nvGraphicFramePr>
            <p:cNvPr id="17463" name="Object 55"/>
            <p:cNvGraphicFramePr>
              <a:graphicFrameLocks noChangeAspect="1"/>
            </p:cNvGraphicFramePr>
            <p:nvPr/>
          </p:nvGraphicFramePr>
          <p:xfrm>
            <a:off x="4176" y="1880"/>
            <a:ext cx="194" cy="259"/>
          </p:xfrm>
          <a:graphic>
            <a:graphicData uri="http://schemas.openxmlformats.org/presentationml/2006/ole">
              <p:oleObj spid="_x0000_s70683" name="公式" r:id="rId9" imgW="3997800" imgH="5422680" progId="Equation.3">
                <p:embed/>
              </p:oleObj>
            </a:graphicData>
          </a:graphic>
        </p:graphicFrame>
        <p:graphicFrame>
          <p:nvGraphicFramePr>
            <p:cNvPr id="17464" name="Object 56"/>
            <p:cNvGraphicFramePr>
              <a:graphicFrameLocks noChangeAspect="1"/>
            </p:cNvGraphicFramePr>
            <p:nvPr/>
          </p:nvGraphicFramePr>
          <p:xfrm>
            <a:off x="4794" y="2096"/>
            <a:ext cx="192" cy="202"/>
          </p:xfrm>
          <a:graphic>
            <a:graphicData uri="http://schemas.openxmlformats.org/presentationml/2006/ole">
              <p:oleObj spid="_x0000_s70684" name="公式" r:id="rId10" imgW="177646" imgH="190335" progId="Equation.3">
                <p:embed/>
              </p:oleObj>
            </a:graphicData>
          </a:graphic>
        </p:graphicFrame>
        <p:graphicFrame>
          <p:nvGraphicFramePr>
            <p:cNvPr id="17465" name="Object 57"/>
            <p:cNvGraphicFramePr>
              <a:graphicFrameLocks noChangeAspect="1"/>
            </p:cNvGraphicFramePr>
            <p:nvPr/>
          </p:nvGraphicFramePr>
          <p:xfrm>
            <a:off x="3514" y="1622"/>
            <a:ext cx="207" cy="256"/>
          </p:xfrm>
          <a:graphic>
            <a:graphicData uri="http://schemas.openxmlformats.org/presentationml/2006/ole">
              <p:oleObj spid="_x0000_s70685" name="公式" r:id="rId11" imgW="190417" imgH="241195" progId="Equation.3">
                <p:embed/>
              </p:oleObj>
            </a:graphicData>
          </a:graphic>
        </p:graphicFrame>
        <p:sp>
          <p:nvSpPr>
            <p:cNvPr id="17466" name="Line 58"/>
            <p:cNvSpPr>
              <a:spLocks noChangeShapeType="1"/>
            </p:cNvSpPr>
            <p:nvPr/>
          </p:nvSpPr>
          <p:spPr bwMode="auto">
            <a:xfrm>
              <a:off x="3469" y="2182"/>
              <a:ext cx="619" cy="516"/>
            </a:xfrm>
            <a:prstGeom prst="line">
              <a:avLst/>
            </a:prstGeom>
            <a:noFill/>
            <a:ln w="28575">
              <a:solidFill>
                <a:srgbClr val="0000FF"/>
              </a:solidFill>
              <a:prstDash val="sysDot"/>
              <a:round/>
              <a:headEnd/>
              <a:tailEnd type="triangle" w="sm" len="lg"/>
            </a:ln>
            <a:effectLst/>
          </p:spPr>
          <p:txBody>
            <a:bodyPr wrap="none" anchor="ctr"/>
            <a:lstStyle/>
            <a:p>
              <a:endParaRPr lang="zh-CN" altLang="en-US"/>
            </a:p>
          </p:txBody>
        </p:sp>
        <p:sp>
          <p:nvSpPr>
            <p:cNvPr id="17467" name="Line 59"/>
            <p:cNvSpPr>
              <a:spLocks noChangeShapeType="1"/>
            </p:cNvSpPr>
            <p:nvPr/>
          </p:nvSpPr>
          <p:spPr bwMode="auto">
            <a:xfrm flipV="1">
              <a:off x="3469" y="1665"/>
              <a:ext cx="1016" cy="517"/>
            </a:xfrm>
            <a:prstGeom prst="line">
              <a:avLst/>
            </a:prstGeom>
            <a:noFill/>
            <a:ln w="28575">
              <a:solidFill>
                <a:srgbClr val="FF0000"/>
              </a:solidFill>
              <a:prstDash val="sysDot"/>
              <a:round/>
              <a:headEnd/>
              <a:tailEnd type="none" w="sm" len="lg"/>
            </a:ln>
            <a:effectLst/>
          </p:spPr>
          <p:txBody>
            <a:bodyPr wrap="none" anchor="ctr"/>
            <a:lstStyle/>
            <a:p>
              <a:endParaRPr lang="zh-CN" altLang="en-US"/>
            </a:p>
          </p:txBody>
        </p:sp>
        <p:sp>
          <p:nvSpPr>
            <p:cNvPr id="17468" name="Arc 60"/>
            <p:cNvSpPr>
              <a:spLocks/>
            </p:cNvSpPr>
            <p:nvPr/>
          </p:nvSpPr>
          <p:spPr bwMode="auto">
            <a:xfrm flipV="1">
              <a:off x="3690" y="2174"/>
              <a:ext cx="177" cy="252"/>
            </a:xfrm>
            <a:custGeom>
              <a:avLst/>
              <a:gdLst>
                <a:gd name="G0" fmla="+- 0 0 0"/>
                <a:gd name="G1" fmla="+- 20274 0 0"/>
                <a:gd name="G2" fmla="+- 21600 0 0"/>
                <a:gd name="T0" fmla="*/ 7452 w 21600"/>
                <a:gd name="T1" fmla="*/ 0 h 25344"/>
                <a:gd name="T2" fmla="*/ 20997 w 21600"/>
                <a:gd name="T3" fmla="*/ 25344 h 25344"/>
                <a:gd name="T4" fmla="*/ 0 w 21600"/>
                <a:gd name="T5" fmla="*/ 20274 h 25344"/>
              </a:gdLst>
              <a:ahLst/>
              <a:cxnLst>
                <a:cxn ang="0">
                  <a:pos x="T0" y="T1"/>
                </a:cxn>
                <a:cxn ang="0">
                  <a:pos x="T2" y="T3"/>
                </a:cxn>
                <a:cxn ang="0">
                  <a:pos x="T4" y="T5"/>
                </a:cxn>
              </a:cxnLst>
              <a:rect l="0" t="0" r="r" b="b"/>
              <a:pathLst>
                <a:path w="21600" h="25344" fill="none" extrusionOk="0">
                  <a:moveTo>
                    <a:pt x="7451" y="0"/>
                  </a:moveTo>
                  <a:cubicBezTo>
                    <a:pt x="15951" y="3124"/>
                    <a:pt x="21600" y="11218"/>
                    <a:pt x="21600" y="20274"/>
                  </a:cubicBezTo>
                  <a:cubicBezTo>
                    <a:pt x="21600" y="21981"/>
                    <a:pt x="21397" y="23683"/>
                    <a:pt x="20996" y="25343"/>
                  </a:cubicBezTo>
                </a:path>
                <a:path w="21600" h="25344" stroke="0" extrusionOk="0">
                  <a:moveTo>
                    <a:pt x="7451" y="0"/>
                  </a:moveTo>
                  <a:cubicBezTo>
                    <a:pt x="15951" y="3124"/>
                    <a:pt x="21600" y="11218"/>
                    <a:pt x="21600" y="20274"/>
                  </a:cubicBezTo>
                  <a:cubicBezTo>
                    <a:pt x="21600" y="21981"/>
                    <a:pt x="21397" y="23683"/>
                    <a:pt x="20996" y="25343"/>
                  </a:cubicBezTo>
                  <a:lnTo>
                    <a:pt x="0" y="20274"/>
                  </a:lnTo>
                  <a:close/>
                </a:path>
              </a:pathLst>
            </a:custGeom>
            <a:noFill/>
            <a:ln w="28575">
              <a:solidFill>
                <a:srgbClr val="CC00CC"/>
              </a:solidFill>
              <a:round/>
              <a:headEnd/>
              <a:tailEnd type="none" w="sm" len="lg"/>
            </a:ln>
            <a:effectLst/>
          </p:spPr>
          <p:txBody>
            <a:bodyPr wrap="none" anchor="ctr"/>
            <a:lstStyle/>
            <a:p>
              <a:endParaRPr lang="zh-CN" altLang="en-US"/>
            </a:p>
          </p:txBody>
        </p:sp>
        <p:sp>
          <p:nvSpPr>
            <p:cNvPr id="17469" name="Arc 61"/>
            <p:cNvSpPr>
              <a:spLocks/>
            </p:cNvSpPr>
            <p:nvPr/>
          </p:nvSpPr>
          <p:spPr bwMode="auto">
            <a:xfrm rot="20593036" flipV="1">
              <a:off x="3908" y="1927"/>
              <a:ext cx="177" cy="260"/>
            </a:xfrm>
            <a:custGeom>
              <a:avLst/>
              <a:gdLst>
                <a:gd name="G0" fmla="+- 0 0 0"/>
                <a:gd name="G1" fmla="+- 15096 0 0"/>
                <a:gd name="G2" fmla="+- 21600 0 0"/>
                <a:gd name="T0" fmla="*/ 15449 w 21600"/>
                <a:gd name="T1" fmla="*/ 0 h 30014"/>
                <a:gd name="T2" fmla="*/ 15621 w 21600"/>
                <a:gd name="T3" fmla="*/ 30014 h 30014"/>
                <a:gd name="T4" fmla="*/ 0 w 21600"/>
                <a:gd name="T5" fmla="*/ 15096 h 30014"/>
              </a:gdLst>
              <a:ahLst/>
              <a:cxnLst>
                <a:cxn ang="0">
                  <a:pos x="T0" y="T1"/>
                </a:cxn>
                <a:cxn ang="0">
                  <a:pos x="T2" y="T3"/>
                </a:cxn>
                <a:cxn ang="0">
                  <a:pos x="T4" y="T5"/>
                </a:cxn>
              </a:cxnLst>
              <a:rect l="0" t="0" r="r" b="b"/>
              <a:pathLst>
                <a:path w="21600" h="30014" fill="none" extrusionOk="0">
                  <a:moveTo>
                    <a:pt x="15448" y="0"/>
                  </a:moveTo>
                  <a:cubicBezTo>
                    <a:pt x="19392" y="4035"/>
                    <a:pt x="21600" y="9453"/>
                    <a:pt x="21600" y="15096"/>
                  </a:cubicBezTo>
                  <a:cubicBezTo>
                    <a:pt x="21600" y="20652"/>
                    <a:pt x="19458" y="25995"/>
                    <a:pt x="15620" y="30013"/>
                  </a:cubicBezTo>
                </a:path>
                <a:path w="21600" h="30014" stroke="0" extrusionOk="0">
                  <a:moveTo>
                    <a:pt x="15448" y="0"/>
                  </a:moveTo>
                  <a:cubicBezTo>
                    <a:pt x="19392" y="4035"/>
                    <a:pt x="21600" y="9453"/>
                    <a:pt x="21600" y="15096"/>
                  </a:cubicBezTo>
                  <a:cubicBezTo>
                    <a:pt x="21600" y="20652"/>
                    <a:pt x="19458" y="25995"/>
                    <a:pt x="15620" y="30013"/>
                  </a:cubicBezTo>
                  <a:lnTo>
                    <a:pt x="0" y="15096"/>
                  </a:lnTo>
                  <a:close/>
                </a:path>
              </a:pathLst>
            </a:custGeom>
            <a:noFill/>
            <a:ln w="28575">
              <a:solidFill>
                <a:srgbClr val="009900"/>
              </a:solidFill>
              <a:round/>
              <a:headEnd/>
              <a:tailEnd type="none" w="sm" len="lg"/>
            </a:ln>
            <a:effectLst/>
          </p:spPr>
          <p:txBody>
            <a:bodyPr wrap="none" anchor="ctr"/>
            <a:lstStyle/>
            <a:p>
              <a:endParaRPr lang="zh-CN" altLang="en-US"/>
            </a:p>
          </p:txBody>
        </p:sp>
        <p:graphicFrame>
          <p:nvGraphicFramePr>
            <p:cNvPr id="17470" name="Object 62"/>
            <p:cNvGraphicFramePr>
              <a:graphicFrameLocks noChangeAspect="1"/>
            </p:cNvGraphicFramePr>
            <p:nvPr/>
          </p:nvGraphicFramePr>
          <p:xfrm>
            <a:off x="3911" y="2225"/>
            <a:ext cx="258" cy="301"/>
          </p:xfrm>
          <a:graphic>
            <a:graphicData uri="http://schemas.openxmlformats.org/presentationml/2006/ole">
              <p:oleObj spid="_x0000_s70686" name="公式" r:id="rId12" imgW="4570200" imgH="5422680" progId="Equation.3">
                <p:embed/>
              </p:oleObj>
            </a:graphicData>
          </a:graphic>
        </p:graphicFrame>
        <p:sp>
          <p:nvSpPr>
            <p:cNvPr id="17471" name="Text Box 63"/>
            <p:cNvSpPr txBox="1">
              <a:spLocks noChangeArrowheads="1"/>
            </p:cNvSpPr>
            <p:nvPr/>
          </p:nvSpPr>
          <p:spPr bwMode="auto">
            <a:xfrm>
              <a:off x="4132" y="2491"/>
              <a:ext cx="927"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FF"/>
                  </a:solidFill>
                  <a:latin typeface="Times New Roman" pitchFamily="18" charset="0"/>
                </a:rPr>
                <a:t>电子</a:t>
              </a:r>
              <a:endParaRPr lang="zh-CN" altLang="en-US" sz="2400" b="1">
                <a:latin typeface="Times New Roman" pitchFamily="18" charset="0"/>
              </a:endParaRPr>
            </a:p>
          </p:txBody>
        </p:sp>
        <p:sp>
          <p:nvSpPr>
            <p:cNvPr id="17472" name="Oval 64"/>
            <p:cNvSpPr>
              <a:spLocks noChangeArrowheads="1"/>
            </p:cNvSpPr>
            <p:nvPr/>
          </p:nvSpPr>
          <p:spPr bwMode="auto">
            <a:xfrm>
              <a:off x="3779" y="2440"/>
              <a:ext cx="132" cy="129"/>
            </a:xfrm>
            <a:prstGeom prst="ellipse">
              <a:avLst/>
            </a:prstGeom>
            <a:gradFill rotWithShape="0">
              <a:gsLst>
                <a:gs pos="0">
                  <a:srgbClr val="0000FF">
                    <a:gamma/>
                    <a:tint val="0"/>
                    <a:invGamma/>
                  </a:srgbClr>
                </a:gs>
                <a:gs pos="100000">
                  <a:srgbClr val="0000FF"/>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17474" name="Text Box 66"/>
            <p:cNvSpPr txBox="1">
              <a:spLocks noChangeArrowheads="1"/>
            </p:cNvSpPr>
            <p:nvPr/>
          </p:nvSpPr>
          <p:spPr bwMode="auto">
            <a:xfrm>
              <a:off x="4529" y="1536"/>
              <a:ext cx="751" cy="288"/>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latin typeface="Times New Roman" pitchFamily="18" charset="0"/>
                </a:rPr>
                <a:t>光子</a:t>
              </a:r>
            </a:p>
          </p:txBody>
        </p:sp>
        <p:graphicFrame>
          <p:nvGraphicFramePr>
            <p:cNvPr id="17475" name="Object 67"/>
            <p:cNvGraphicFramePr>
              <a:graphicFrameLocks noChangeAspect="1"/>
            </p:cNvGraphicFramePr>
            <p:nvPr/>
          </p:nvGraphicFramePr>
          <p:xfrm>
            <a:off x="4962" y="1596"/>
            <a:ext cx="222" cy="240"/>
          </p:xfrm>
          <a:graphic>
            <a:graphicData uri="http://schemas.openxmlformats.org/presentationml/2006/ole">
              <p:oleObj spid="_x0000_s70687" name="Equation" r:id="rId13" imgW="2853000" imgH="3135600"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7445"/>
                                        </p:tgtEl>
                                        <p:attrNameLst>
                                          <p:attrName>style.visibility</p:attrName>
                                        </p:attrNameLst>
                                      </p:cBhvr>
                                      <p:to>
                                        <p:strVal val="visible"/>
                                      </p:to>
                                    </p:set>
                                    <p:animEffect transition="in" filter="blinds(vertical)">
                                      <p:cBhvr>
                                        <p:cTn id="12" dur="500"/>
                                        <p:tgtEl>
                                          <p:spTgt spid="174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410"/>
                                        </p:tgtEl>
                                        <p:attrNameLst>
                                          <p:attrName>style.visibility</p:attrName>
                                        </p:attrNameLst>
                                      </p:cBhvr>
                                      <p:to>
                                        <p:strVal val="visible"/>
                                      </p:to>
                                    </p:set>
                                    <p:animEffect transition="in" filter="blinds(vertical)">
                                      <p:cBhvr>
                                        <p:cTn id="1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4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83355914-1462-4847-B251-765232B02067}" type="slidenum">
              <a:rPr lang="en-US" altLang="zh-CN"/>
              <a:pPr/>
              <a:t>46</a:t>
            </a:fld>
            <a:endParaRPr lang="en-US" altLang="zh-CN"/>
          </a:p>
        </p:txBody>
      </p:sp>
      <p:sp>
        <p:nvSpPr>
          <p:cNvPr id="18434" name="Text Box 2"/>
          <p:cNvSpPr txBox="1">
            <a:spLocks noChangeArrowheads="1"/>
          </p:cNvSpPr>
          <p:nvPr/>
        </p:nvSpPr>
        <p:spPr bwMode="auto">
          <a:xfrm>
            <a:off x="762000" y="1660525"/>
            <a:ext cx="7772400" cy="1844675"/>
          </a:xfrm>
          <a:prstGeom prst="rect">
            <a:avLst/>
          </a:prstGeom>
          <a:noFill/>
          <a:ln w="9525">
            <a:noFill/>
            <a:miter lim="800000"/>
            <a:headEnd/>
            <a:tailEnd/>
          </a:ln>
        </p:spPr>
        <p:txBody>
          <a:bodyPr>
            <a:spAutoFit/>
          </a:bodyPr>
          <a:lstStyle/>
          <a:p>
            <a:pPr algn="just" eaLnBrk="0" hangingPunct="0">
              <a:lnSpc>
                <a:spcPct val="120000"/>
              </a:lnSpc>
            </a:pPr>
            <a:r>
              <a:rPr kumimoji="1" lang="en-US" altLang="zh-CN" sz="3200" b="1">
                <a:solidFill>
                  <a:srgbClr val="CC0000"/>
                </a:solidFill>
                <a:latin typeface="宋体" pitchFamily="2" charset="-122"/>
              </a:rPr>
              <a:t>    (</a:t>
            </a:r>
            <a:r>
              <a:rPr kumimoji="1" lang="en-US" altLang="zh-CN" sz="3200" b="1">
                <a:solidFill>
                  <a:srgbClr val="CC0000"/>
                </a:solidFill>
                <a:latin typeface="Times New Roman" pitchFamily="18" charset="0"/>
              </a:rPr>
              <a:t>1</a:t>
            </a:r>
            <a:r>
              <a:rPr kumimoji="1" lang="en-US" altLang="zh-CN" sz="3200" b="1">
                <a:solidFill>
                  <a:srgbClr val="CC0000"/>
                </a:solidFill>
                <a:latin typeface="宋体" pitchFamily="2" charset="-122"/>
              </a:rPr>
              <a:t>)</a:t>
            </a:r>
            <a:r>
              <a:rPr kumimoji="1" lang="zh-CN" altLang="en-US" sz="3200" b="1">
                <a:latin typeface="Times New Roman" pitchFamily="18" charset="0"/>
              </a:rPr>
              <a:t>入射</a:t>
            </a:r>
            <a:r>
              <a:rPr kumimoji="1" lang="zh-CN" altLang="en-US" sz="3200" b="1">
                <a:solidFill>
                  <a:srgbClr val="CC0000"/>
                </a:solidFill>
                <a:latin typeface="宋体" pitchFamily="2" charset="-122"/>
              </a:rPr>
              <a:t>光子</a:t>
            </a:r>
            <a:r>
              <a:rPr kumimoji="1" lang="zh-CN" altLang="en-US" sz="3200" b="1">
                <a:solidFill>
                  <a:schemeClr val="tx2"/>
                </a:solidFill>
                <a:latin typeface="Times New Roman" pitchFamily="18" charset="0"/>
              </a:rPr>
              <a:t>与散射物质中束缚微弱的</a:t>
            </a:r>
            <a:r>
              <a:rPr kumimoji="1" lang="zh-CN" altLang="en-US" sz="3200" b="1">
                <a:solidFill>
                  <a:srgbClr val="CC0000"/>
                </a:solidFill>
                <a:latin typeface="Times New Roman" pitchFamily="18" charset="0"/>
              </a:rPr>
              <a:t>电子</a:t>
            </a:r>
            <a:r>
              <a:rPr kumimoji="1" lang="zh-CN" altLang="en-US" sz="3200" b="1">
                <a:solidFill>
                  <a:schemeClr val="tx2"/>
                </a:solidFill>
                <a:latin typeface="Times New Roman" pitchFamily="18" charset="0"/>
              </a:rPr>
              <a:t>弹性</a:t>
            </a:r>
            <a:r>
              <a:rPr kumimoji="1" lang="zh-CN" altLang="en-US" sz="3200" b="1">
                <a:solidFill>
                  <a:srgbClr val="CC0000"/>
                </a:solidFill>
                <a:latin typeface="Times New Roman" pitchFamily="18" charset="0"/>
              </a:rPr>
              <a:t>碰撞</a:t>
            </a:r>
            <a:r>
              <a:rPr kumimoji="1" lang="zh-CN" altLang="en-US" sz="3200" b="1">
                <a:latin typeface="Times New Roman" pitchFamily="18" charset="0"/>
              </a:rPr>
              <a:t>时</a:t>
            </a:r>
            <a:r>
              <a:rPr kumimoji="1" lang="zh-CN" altLang="en-US" sz="3200" b="1">
                <a:solidFill>
                  <a:schemeClr val="tx2"/>
                </a:solidFill>
                <a:latin typeface="Times New Roman" pitchFamily="18" charset="0"/>
              </a:rPr>
              <a:t>，一部分能量传给电子，散射光子</a:t>
            </a:r>
            <a:r>
              <a:rPr kumimoji="1" lang="zh-CN" altLang="en-US" sz="3200" b="1">
                <a:solidFill>
                  <a:srgbClr val="CC0000"/>
                </a:solidFill>
                <a:latin typeface="Times New Roman" pitchFamily="18" charset="0"/>
              </a:rPr>
              <a:t>能量减少</a:t>
            </a:r>
            <a:r>
              <a:rPr kumimoji="1" lang="zh-CN" altLang="en-US" sz="3200" b="1">
                <a:solidFill>
                  <a:schemeClr val="tx2"/>
                </a:solidFill>
                <a:latin typeface="Times New Roman" pitchFamily="18" charset="0"/>
              </a:rPr>
              <a:t>，频率下降、</a:t>
            </a:r>
            <a:r>
              <a:rPr kumimoji="1" lang="zh-CN" altLang="en-US" sz="3200" b="1">
                <a:solidFill>
                  <a:srgbClr val="CC0000"/>
                </a:solidFill>
                <a:latin typeface="宋体" pitchFamily="2" charset="-122"/>
              </a:rPr>
              <a:t>波长变大</a:t>
            </a:r>
            <a:r>
              <a:rPr kumimoji="1" lang="en-US" altLang="zh-CN" sz="3200" b="1">
                <a:solidFill>
                  <a:schemeClr val="tx2"/>
                </a:solidFill>
                <a:latin typeface="Times New Roman" pitchFamily="18" charset="0"/>
              </a:rPr>
              <a:t>.</a:t>
            </a:r>
          </a:p>
        </p:txBody>
      </p:sp>
      <p:sp>
        <p:nvSpPr>
          <p:cNvPr id="18441" name="Text Box 9"/>
          <p:cNvSpPr txBox="1">
            <a:spLocks noChangeArrowheads="1"/>
          </p:cNvSpPr>
          <p:nvPr/>
        </p:nvSpPr>
        <p:spPr bwMode="auto">
          <a:xfrm>
            <a:off x="1676400" y="990600"/>
            <a:ext cx="2438400" cy="579438"/>
          </a:xfrm>
          <a:prstGeom prst="rect">
            <a:avLst/>
          </a:prstGeom>
          <a:noFill/>
          <a:ln w="9525">
            <a:noFill/>
            <a:miter lim="800000"/>
            <a:headEnd/>
            <a:tailEnd/>
          </a:ln>
        </p:spPr>
        <p:txBody>
          <a:bodyPr>
            <a:spAutoFit/>
          </a:bodyPr>
          <a:lstStyle/>
          <a:p>
            <a:pPr>
              <a:spcBef>
                <a:spcPct val="50000"/>
              </a:spcBef>
            </a:pPr>
            <a:r>
              <a:rPr kumimoji="1" lang="en-US" altLang="zh-CN" sz="3200" b="1">
                <a:solidFill>
                  <a:srgbClr val="CC0000"/>
                </a:solidFill>
                <a:latin typeface="Times New Roman" pitchFamily="18" charset="0"/>
              </a:rPr>
              <a:t>2 </a:t>
            </a:r>
            <a:r>
              <a:rPr kumimoji="1" lang="en-US" altLang="zh-CN" sz="3200" b="1">
                <a:solidFill>
                  <a:srgbClr val="FF3300"/>
                </a:solidFill>
                <a:latin typeface="Times New Roman" pitchFamily="18" charset="0"/>
              </a:rPr>
              <a:t>   </a:t>
            </a:r>
            <a:r>
              <a:rPr kumimoji="1" lang="zh-CN" altLang="en-US" sz="3200" b="1">
                <a:latin typeface="Times New Roman" pitchFamily="18" charset="0"/>
              </a:rPr>
              <a:t>定性分析</a:t>
            </a:r>
          </a:p>
        </p:txBody>
      </p:sp>
      <p:sp>
        <p:nvSpPr>
          <p:cNvPr id="18443" name="Rectangle 11"/>
          <p:cNvSpPr>
            <a:spLocks noChangeArrowheads="1"/>
          </p:cNvSpPr>
          <p:nvPr/>
        </p:nvSpPr>
        <p:spPr bwMode="auto">
          <a:xfrm>
            <a:off x="838200" y="3590925"/>
            <a:ext cx="7848600" cy="2428875"/>
          </a:xfrm>
          <a:prstGeom prst="rect">
            <a:avLst/>
          </a:prstGeom>
          <a:noFill/>
          <a:ln w="9525">
            <a:noFill/>
            <a:miter lim="800000"/>
            <a:headEnd/>
            <a:tailEnd/>
          </a:ln>
          <a:effectLst/>
        </p:spPr>
        <p:txBody>
          <a:bodyPr>
            <a:spAutoFit/>
          </a:bodyPr>
          <a:lstStyle/>
          <a:p>
            <a:pPr eaLnBrk="0" hangingPunct="0">
              <a:lnSpc>
                <a:spcPct val="120000"/>
              </a:lnSpc>
            </a:pPr>
            <a:r>
              <a:rPr kumimoji="1" lang="en-US" altLang="zh-CN" sz="3200" b="1">
                <a:solidFill>
                  <a:srgbClr val="CC0000"/>
                </a:solidFill>
                <a:latin typeface="宋体" pitchFamily="2" charset="-122"/>
              </a:rPr>
              <a:t>    (</a:t>
            </a:r>
            <a:r>
              <a:rPr kumimoji="1" lang="en-US" altLang="zh-CN" sz="3200" b="1">
                <a:solidFill>
                  <a:srgbClr val="CC0000"/>
                </a:solidFill>
                <a:latin typeface="Times New Roman" pitchFamily="18" charset="0"/>
              </a:rPr>
              <a:t>2</a:t>
            </a:r>
            <a:r>
              <a:rPr kumimoji="1" lang="en-US" altLang="zh-CN" sz="3200" b="1">
                <a:solidFill>
                  <a:srgbClr val="CC0000"/>
                </a:solidFill>
                <a:latin typeface="宋体" pitchFamily="2" charset="-122"/>
              </a:rPr>
              <a:t>)</a:t>
            </a:r>
            <a:r>
              <a:rPr kumimoji="1" lang="zh-CN" altLang="en-US" sz="3200" b="1">
                <a:solidFill>
                  <a:srgbClr val="CC0000"/>
                </a:solidFill>
                <a:latin typeface="宋体" pitchFamily="2" charset="-122"/>
              </a:rPr>
              <a:t>光子</a:t>
            </a:r>
            <a:r>
              <a:rPr kumimoji="1" lang="zh-CN" altLang="en-US" sz="3200" b="1">
                <a:solidFill>
                  <a:schemeClr val="tx2"/>
                </a:solidFill>
                <a:latin typeface="宋体" pitchFamily="2" charset="-122"/>
              </a:rPr>
              <a:t>与原子中束缚很紧的电子发生碰撞，近似与整个</a:t>
            </a:r>
            <a:r>
              <a:rPr kumimoji="1" lang="zh-CN" altLang="en-US" sz="3200" b="1">
                <a:solidFill>
                  <a:srgbClr val="CC0000"/>
                </a:solidFill>
                <a:latin typeface="宋体" pitchFamily="2" charset="-122"/>
              </a:rPr>
              <a:t>原子</a:t>
            </a:r>
            <a:r>
              <a:rPr kumimoji="1" lang="zh-CN" altLang="en-US" sz="3200" b="1">
                <a:solidFill>
                  <a:schemeClr val="tx2"/>
                </a:solidFill>
                <a:latin typeface="宋体" pitchFamily="2" charset="-122"/>
              </a:rPr>
              <a:t>发生弹性</a:t>
            </a:r>
            <a:r>
              <a:rPr kumimoji="1" lang="zh-CN" altLang="en-US" sz="3200" b="1">
                <a:solidFill>
                  <a:srgbClr val="CC0000"/>
                </a:solidFill>
                <a:latin typeface="宋体" pitchFamily="2" charset="-122"/>
              </a:rPr>
              <a:t>碰撞</a:t>
            </a:r>
            <a:r>
              <a:rPr kumimoji="1" lang="zh-CN" altLang="en-US" sz="3200" b="1">
                <a:solidFill>
                  <a:schemeClr val="tx2"/>
                </a:solidFill>
                <a:latin typeface="宋体" pitchFamily="2" charset="-122"/>
              </a:rPr>
              <a:t>时，能量不会显著减小，所以散射束中出现与入射</a:t>
            </a:r>
            <a:r>
              <a:rPr kumimoji="1" lang="zh-CN" altLang="en-US" sz="3200" b="1">
                <a:latin typeface="宋体" pitchFamily="2" charset="-122"/>
              </a:rPr>
              <a:t>光</a:t>
            </a:r>
            <a:r>
              <a:rPr kumimoji="1" lang="zh-CN" altLang="en-US" sz="3200" b="1">
                <a:solidFill>
                  <a:srgbClr val="CC0000"/>
                </a:solidFill>
                <a:latin typeface="宋体" pitchFamily="2" charset="-122"/>
              </a:rPr>
              <a:t>波长相同</a:t>
            </a:r>
            <a:r>
              <a:rPr kumimoji="1" lang="zh-CN" altLang="en-US" sz="3200" b="1">
                <a:solidFill>
                  <a:schemeClr val="tx2"/>
                </a:solidFill>
                <a:latin typeface="宋体" pitchFamily="2" charset="-122"/>
              </a:rPr>
              <a:t>的射线</a:t>
            </a:r>
            <a:r>
              <a:rPr kumimoji="1" lang="en-US" altLang="zh-CN" sz="3200" b="1">
                <a:solidFill>
                  <a:schemeClr val="tx2"/>
                </a:solidFill>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checkerboard(down)">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8443"/>
                                        </p:tgtEl>
                                        <p:attrNameLst>
                                          <p:attrName>style.visibility</p:attrName>
                                        </p:attrNameLst>
                                      </p:cBhvr>
                                      <p:to>
                                        <p:strVal val="visible"/>
                                      </p:to>
                                    </p:set>
                                    <p:animEffect transition="in" filter="checkerboard(down)">
                                      <p:cBhvr>
                                        <p:cTn id="12" dur="500"/>
                                        <p:tgtEl>
                                          <p:spTgt spid="18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4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1"/>
          <p:cNvSpPr>
            <a:spLocks noGrp="1"/>
          </p:cNvSpPr>
          <p:nvPr>
            <p:ph type="sldNum" sz="quarter" idx="10"/>
          </p:nvPr>
        </p:nvSpPr>
        <p:spPr/>
        <p:txBody>
          <a:bodyPr/>
          <a:lstStyle/>
          <a:p>
            <a:fld id="{76295748-9942-48CA-A199-38AF9085A810}" type="slidenum">
              <a:rPr lang="en-US" altLang="zh-CN"/>
              <a:pPr/>
              <a:t>47</a:t>
            </a:fld>
            <a:endParaRPr lang="en-US" altLang="zh-CN"/>
          </a:p>
        </p:txBody>
      </p:sp>
      <p:sp>
        <p:nvSpPr>
          <p:cNvPr id="19459" name="Text Box 3"/>
          <p:cNvSpPr txBox="1">
            <a:spLocks noChangeArrowheads="1"/>
          </p:cNvSpPr>
          <p:nvPr/>
        </p:nvSpPr>
        <p:spPr bwMode="auto">
          <a:xfrm>
            <a:off x="1447800" y="1096963"/>
            <a:ext cx="3124200" cy="579437"/>
          </a:xfrm>
          <a:prstGeom prst="rect">
            <a:avLst/>
          </a:prstGeom>
          <a:noFill/>
          <a:ln w="9525">
            <a:noFill/>
            <a:miter lim="800000"/>
            <a:headEnd/>
            <a:tailEnd type="none" w="sm" len="lg"/>
          </a:ln>
          <a:effectLst/>
        </p:spPr>
        <p:txBody>
          <a:bodyPr>
            <a:spAutoFit/>
          </a:bodyPr>
          <a:lstStyle/>
          <a:p>
            <a:pPr>
              <a:spcBef>
                <a:spcPct val="50000"/>
              </a:spcBef>
            </a:pPr>
            <a:r>
              <a:rPr lang="en-US" altLang="zh-CN" sz="3200" b="1">
                <a:solidFill>
                  <a:srgbClr val="D3092F"/>
                </a:solidFill>
                <a:latin typeface="Times New Roman" pitchFamily="18" charset="0"/>
              </a:rPr>
              <a:t>3</a:t>
            </a:r>
            <a:r>
              <a:rPr lang="en-US" altLang="zh-CN" sz="3200" b="1">
                <a:solidFill>
                  <a:srgbClr val="FF0000"/>
                </a:solidFill>
                <a:latin typeface="Times New Roman" pitchFamily="18" charset="0"/>
              </a:rPr>
              <a:t>   </a:t>
            </a:r>
            <a:r>
              <a:rPr lang="zh-CN" altLang="en-US" sz="3200" b="1"/>
              <a:t>定量计算</a:t>
            </a:r>
          </a:p>
        </p:txBody>
      </p:sp>
      <p:grpSp>
        <p:nvGrpSpPr>
          <p:cNvPr id="2" name="Group 4"/>
          <p:cNvGrpSpPr>
            <a:grpSpLocks/>
          </p:cNvGrpSpPr>
          <p:nvPr/>
        </p:nvGrpSpPr>
        <p:grpSpPr bwMode="auto">
          <a:xfrm>
            <a:off x="4800600" y="1814513"/>
            <a:ext cx="3733800" cy="2757487"/>
            <a:chOff x="2784" y="528"/>
            <a:chExt cx="2880" cy="2064"/>
          </a:xfrm>
        </p:grpSpPr>
        <p:sp>
          <p:nvSpPr>
            <p:cNvPr id="19461" name="Rectangle 5"/>
            <p:cNvSpPr>
              <a:spLocks noChangeArrowheads="1"/>
            </p:cNvSpPr>
            <p:nvPr/>
          </p:nvSpPr>
          <p:spPr bwMode="auto">
            <a:xfrm>
              <a:off x="2784" y="528"/>
              <a:ext cx="2880" cy="2064"/>
            </a:xfrm>
            <a:prstGeom prst="rect">
              <a:avLst/>
            </a:prstGeom>
            <a:solidFill>
              <a:schemeClr val="bg1"/>
            </a:solidFill>
            <a:ln w="9525">
              <a:solidFill>
                <a:srgbClr val="006666"/>
              </a:solidFill>
              <a:miter lim="800000"/>
              <a:headEnd/>
              <a:tailEnd type="none" w="sm" len="lg"/>
            </a:ln>
            <a:effectLst/>
          </p:spPr>
          <p:txBody>
            <a:bodyPr wrap="none" anchor="ctr"/>
            <a:lstStyle/>
            <a:p>
              <a:endParaRPr lang="zh-CN" altLang="en-US"/>
            </a:p>
          </p:txBody>
        </p:sp>
        <p:sp>
          <p:nvSpPr>
            <p:cNvPr id="19462" name="Line 6"/>
            <p:cNvSpPr>
              <a:spLocks noChangeShapeType="1"/>
            </p:cNvSpPr>
            <p:nvPr/>
          </p:nvSpPr>
          <p:spPr bwMode="auto">
            <a:xfrm>
              <a:off x="5136" y="1680"/>
              <a:ext cx="432"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19463" name="Line 7"/>
            <p:cNvSpPr>
              <a:spLocks noChangeShapeType="1"/>
            </p:cNvSpPr>
            <p:nvPr/>
          </p:nvSpPr>
          <p:spPr bwMode="auto">
            <a:xfrm flipV="1">
              <a:off x="3840" y="768"/>
              <a:ext cx="0" cy="1680"/>
            </a:xfrm>
            <a:prstGeom prst="line">
              <a:avLst/>
            </a:prstGeom>
            <a:noFill/>
            <a:ln w="12700">
              <a:solidFill>
                <a:schemeClr val="tx1"/>
              </a:solidFill>
              <a:round/>
              <a:headEnd/>
              <a:tailEnd type="triangle" w="sm" len="lg"/>
            </a:ln>
            <a:effectLst/>
          </p:spPr>
          <p:txBody>
            <a:bodyPr wrap="none" anchor="ctr"/>
            <a:lstStyle/>
            <a:p>
              <a:endParaRPr lang="zh-CN" altLang="en-US"/>
            </a:p>
          </p:txBody>
        </p:sp>
        <p:graphicFrame>
          <p:nvGraphicFramePr>
            <p:cNvPr id="33795" name="Object 3"/>
            <p:cNvGraphicFramePr>
              <a:graphicFrameLocks noChangeAspect="1"/>
            </p:cNvGraphicFramePr>
            <p:nvPr/>
          </p:nvGraphicFramePr>
          <p:xfrm>
            <a:off x="5232" y="1392"/>
            <a:ext cx="208" cy="226"/>
          </p:xfrm>
          <a:graphic>
            <a:graphicData uri="http://schemas.openxmlformats.org/presentationml/2006/ole">
              <p:oleObj spid="_x0000_s71706" name="公式" r:id="rId3" imgW="177646" imgH="190335" progId="Equation.3">
                <p:embed/>
              </p:oleObj>
            </a:graphicData>
          </a:graphic>
        </p:graphicFrame>
        <p:graphicFrame>
          <p:nvGraphicFramePr>
            <p:cNvPr id="33796" name="Object 4"/>
            <p:cNvGraphicFramePr>
              <a:graphicFrameLocks noChangeAspect="1"/>
            </p:cNvGraphicFramePr>
            <p:nvPr/>
          </p:nvGraphicFramePr>
          <p:xfrm>
            <a:off x="3840" y="768"/>
            <a:ext cx="225" cy="285"/>
          </p:xfrm>
          <a:graphic>
            <a:graphicData uri="http://schemas.openxmlformats.org/presentationml/2006/ole">
              <p:oleObj spid="_x0000_s71707" name="公式" r:id="rId4" imgW="190417" imgH="241195" progId="Equation.3">
                <p:embed/>
              </p:oleObj>
            </a:graphicData>
          </a:graphic>
        </p:graphicFrame>
        <p:sp>
          <p:nvSpPr>
            <p:cNvPr id="19466" name="Line 10"/>
            <p:cNvSpPr>
              <a:spLocks noChangeShapeType="1"/>
            </p:cNvSpPr>
            <p:nvPr/>
          </p:nvSpPr>
          <p:spPr bwMode="auto">
            <a:xfrm flipV="1">
              <a:off x="4320" y="1680"/>
              <a:ext cx="816" cy="576"/>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sp>
          <p:nvSpPr>
            <p:cNvPr id="19467" name="Line 11"/>
            <p:cNvSpPr>
              <a:spLocks noChangeShapeType="1"/>
            </p:cNvSpPr>
            <p:nvPr/>
          </p:nvSpPr>
          <p:spPr bwMode="auto">
            <a:xfrm>
              <a:off x="4656" y="1104"/>
              <a:ext cx="480" cy="576"/>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sp>
          <p:nvSpPr>
            <p:cNvPr id="19468" name="Line 12"/>
            <p:cNvSpPr>
              <a:spLocks noChangeShapeType="1"/>
            </p:cNvSpPr>
            <p:nvPr/>
          </p:nvSpPr>
          <p:spPr bwMode="auto">
            <a:xfrm>
              <a:off x="3840" y="1680"/>
              <a:ext cx="1248" cy="0"/>
            </a:xfrm>
            <a:prstGeom prst="line">
              <a:avLst/>
            </a:prstGeom>
            <a:noFill/>
            <a:ln w="38100">
              <a:solidFill>
                <a:srgbClr val="FF0000"/>
              </a:solidFill>
              <a:prstDash val="dash"/>
              <a:round/>
              <a:headEnd/>
              <a:tailEnd type="triangle" w="sm" len="lg"/>
            </a:ln>
            <a:effectLst/>
          </p:spPr>
          <p:txBody>
            <a:bodyPr wrap="none" anchor="ctr"/>
            <a:lstStyle/>
            <a:p>
              <a:endParaRPr lang="zh-CN" altLang="en-US"/>
            </a:p>
          </p:txBody>
        </p:sp>
        <p:grpSp>
          <p:nvGrpSpPr>
            <p:cNvPr id="3" name="Group 13"/>
            <p:cNvGrpSpPr>
              <a:grpSpLocks/>
            </p:cNvGrpSpPr>
            <p:nvPr/>
          </p:nvGrpSpPr>
          <p:grpSpPr bwMode="auto">
            <a:xfrm>
              <a:off x="2976" y="960"/>
              <a:ext cx="864" cy="720"/>
              <a:chOff x="2976" y="960"/>
              <a:chExt cx="864" cy="720"/>
            </a:xfrm>
          </p:grpSpPr>
          <p:sp>
            <p:nvSpPr>
              <p:cNvPr id="19470" name="Line 14"/>
              <p:cNvSpPr>
                <a:spLocks noChangeShapeType="1"/>
              </p:cNvSpPr>
              <p:nvPr/>
            </p:nvSpPr>
            <p:spPr bwMode="auto">
              <a:xfrm>
                <a:off x="2976" y="1680"/>
                <a:ext cx="864" cy="0"/>
              </a:xfrm>
              <a:prstGeom prst="line">
                <a:avLst/>
              </a:prstGeom>
              <a:noFill/>
              <a:ln w="38100">
                <a:solidFill>
                  <a:srgbClr val="FF0000"/>
                </a:solidFill>
                <a:round/>
                <a:headEnd/>
                <a:tailEnd type="triangle" w="sm" len="lg"/>
              </a:ln>
              <a:effectLst/>
            </p:spPr>
            <p:txBody>
              <a:bodyPr wrap="none" anchor="ctr"/>
              <a:lstStyle/>
              <a:p>
                <a:endParaRPr lang="zh-CN" altLang="en-US"/>
              </a:p>
            </p:txBody>
          </p:sp>
          <p:graphicFrame>
            <p:nvGraphicFramePr>
              <p:cNvPr id="33803" name="Object 11"/>
              <p:cNvGraphicFramePr>
                <a:graphicFrameLocks noChangeAspect="1"/>
              </p:cNvGraphicFramePr>
              <p:nvPr/>
            </p:nvGraphicFramePr>
            <p:xfrm>
              <a:off x="2976" y="960"/>
              <a:ext cx="720" cy="678"/>
            </p:xfrm>
            <a:graphic>
              <a:graphicData uri="http://schemas.openxmlformats.org/presentationml/2006/ole">
                <p:oleObj spid="_x0000_s71708" name="公式" r:id="rId5" imgW="14587200" imgH="13712760" progId="Equation.3">
                  <p:embed/>
                </p:oleObj>
              </a:graphicData>
            </a:graphic>
          </p:graphicFrame>
        </p:grpSp>
        <p:grpSp>
          <p:nvGrpSpPr>
            <p:cNvPr id="4" name="Group 16"/>
            <p:cNvGrpSpPr>
              <a:grpSpLocks/>
            </p:cNvGrpSpPr>
            <p:nvPr/>
          </p:nvGrpSpPr>
          <p:grpSpPr bwMode="auto">
            <a:xfrm>
              <a:off x="3840" y="528"/>
              <a:ext cx="1004" cy="1152"/>
              <a:chOff x="3840" y="528"/>
              <a:chExt cx="1004" cy="1152"/>
            </a:xfrm>
          </p:grpSpPr>
          <p:sp>
            <p:nvSpPr>
              <p:cNvPr id="19473" name="Line 17"/>
              <p:cNvSpPr>
                <a:spLocks noChangeShapeType="1"/>
              </p:cNvSpPr>
              <p:nvPr/>
            </p:nvSpPr>
            <p:spPr bwMode="auto">
              <a:xfrm flipV="1">
                <a:off x="3840" y="1104"/>
                <a:ext cx="816" cy="576"/>
              </a:xfrm>
              <a:prstGeom prst="line">
                <a:avLst/>
              </a:prstGeom>
              <a:noFill/>
              <a:ln w="38100">
                <a:solidFill>
                  <a:srgbClr val="FF0000"/>
                </a:solidFill>
                <a:round/>
                <a:headEnd/>
                <a:tailEnd type="triangle" w="sm" len="lg"/>
              </a:ln>
              <a:effectLst/>
            </p:spPr>
            <p:txBody>
              <a:bodyPr wrap="none" anchor="ctr"/>
              <a:lstStyle/>
              <a:p>
                <a:endParaRPr lang="zh-CN" altLang="en-US"/>
              </a:p>
            </p:txBody>
          </p:sp>
          <p:graphicFrame>
            <p:nvGraphicFramePr>
              <p:cNvPr id="33802" name="Object 10"/>
              <p:cNvGraphicFramePr>
                <a:graphicFrameLocks noChangeAspect="1"/>
              </p:cNvGraphicFramePr>
              <p:nvPr/>
            </p:nvGraphicFramePr>
            <p:xfrm>
              <a:off x="4224" y="528"/>
              <a:ext cx="620" cy="672"/>
            </p:xfrm>
            <a:graphic>
              <a:graphicData uri="http://schemas.openxmlformats.org/presentationml/2006/ole">
                <p:oleObj spid="_x0000_s71709" name="公式" r:id="rId6" imgW="11725200" imgH="13712760" progId="Equation.3">
                  <p:embed/>
                </p:oleObj>
              </a:graphicData>
            </a:graphic>
          </p:graphicFrame>
        </p:grpSp>
        <p:grpSp>
          <p:nvGrpSpPr>
            <p:cNvPr id="5" name="Group 19"/>
            <p:cNvGrpSpPr>
              <a:grpSpLocks/>
            </p:cNvGrpSpPr>
            <p:nvPr/>
          </p:nvGrpSpPr>
          <p:grpSpPr bwMode="auto">
            <a:xfrm>
              <a:off x="3840" y="1680"/>
              <a:ext cx="768" cy="911"/>
              <a:chOff x="3840" y="1680"/>
              <a:chExt cx="768" cy="911"/>
            </a:xfrm>
          </p:grpSpPr>
          <p:sp>
            <p:nvSpPr>
              <p:cNvPr id="19476" name="Line 20"/>
              <p:cNvSpPr>
                <a:spLocks noChangeShapeType="1"/>
              </p:cNvSpPr>
              <p:nvPr/>
            </p:nvSpPr>
            <p:spPr bwMode="auto">
              <a:xfrm>
                <a:off x="3840" y="1680"/>
                <a:ext cx="480" cy="576"/>
              </a:xfrm>
              <a:prstGeom prst="line">
                <a:avLst/>
              </a:prstGeom>
              <a:noFill/>
              <a:ln w="38100">
                <a:solidFill>
                  <a:srgbClr val="0000FF"/>
                </a:solidFill>
                <a:round/>
                <a:headEnd/>
                <a:tailEnd type="triangle" w="sm" len="lg"/>
              </a:ln>
              <a:effectLst/>
            </p:spPr>
            <p:txBody>
              <a:bodyPr wrap="none" anchor="ctr"/>
              <a:lstStyle/>
              <a:p>
                <a:endParaRPr lang="zh-CN" altLang="en-US"/>
              </a:p>
            </p:txBody>
          </p:sp>
          <p:graphicFrame>
            <p:nvGraphicFramePr>
              <p:cNvPr id="33801" name="Object 9"/>
              <p:cNvGraphicFramePr>
                <a:graphicFrameLocks noChangeAspect="1"/>
              </p:cNvGraphicFramePr>
              <p:nvPr/>
            </p:nvGraphicFramePr>
            <p:xfrm>
              <a:off x="4128" y="2235"/>
              <a:ext cx="480" cy="356"/>
            </p:xfrm>
            <a:graphic>
              <a:graphicData uri="http://schemas.openxmlformats.org/presentationml/2006/ole">
                <p:oleObj spid="_x0000_s71710" name="Equation" r:id="rId7" imgW="5428800" imgH="3993120" progId="Equation.3">
                  <p:embed/>
                </p:oleObj>
              </a:graphicData>
            </a:graphic>
          </p:graphicFrame>
        </p:grpSp>
        <p:sp>
          <p:nvSpPr>
            <p:cNvPr id="19478" name="Line 22"/>
            <p:cNvSpPr>
              <a:spLocks noChangeShapeType="1"/>
            </p:cNvSpPr>
            <p:nvPr/>
          </p:nvSpPr>
          <p:spPr bwMode="auto">
            <a:xfrm flipV="1">
              <a:off x="3840" y="1440"/>
              <a:ext cx="336" cy="240"/>
            </a:xfrm>
            <a:prstGeom prst="line">
              <a:avLst/>
            </a:prstGeom>
            <a:noFill/>
            <a:ln w="38100">
              <a:solidFill>
                <a:schemeClr val="tx1"/>
              </a:solidFill>
              <a:round/>
              <a:headEnd/>
              <a:tailEnd type="triangle" w="sm" len="lg"/>
            </a:ln>
            <a:effectLst/>
          </p:spPr>
          <p:txBody>
            <a:bodyPr wrap="none" anchor="ctr"/>
            <a:lstStyle/>
            <a:p>
              <a:endParaRPr lang="zh-CN" altLang="en-US"/>
            </a:p>
          </p:txBody>
        </p:sp>
        <p:graphicFrame>
          <p:nvGraphicFramePr>
            <p:cNvPr id="33797" name="Object 5"/>
            <p:cNvGraphicFramePr>
              <a:graphicFrameLocks noChangeAspect="1"/>
            </p:cNvGraphicFramePr>
            <p:nvPr/>
          </p:nvGraphicFramePr>
          <p:xfrm>
            <a:off x="3926" y="1152"/>
            <a:ext cx="298" cy="387"/>
          </p:xfrm>
          <a:graphic>
            <a:graphicData uri="http://schemas.openxmlformats.org/presentationml/2006/ole">
              <p:oleObj spid="_x0000_s71711" name="公式" r:id="rId8" imgW="126780" imgH="164814" progId="Equation.3">
                <p:embed/>
              </p:oleObj>
            </a:graphicData>
          </a:graphic>
        </p:graphicFrame>
        <p:sp>
          <p:nvSpPr>
            <p:cNvPr id="19480" name="Line 24"/>
            <p:cNvSpPr>
              <a:spLocks noChangeShapeType="1"/>
            </p:cNvSpPr>
            <p:nvPr/>
          </p:nvSpPr>
          <p:spPr bwMode="auto">
            <a:xfrm>
              <a:off x="2928" y="1680"/>
              <a:ext cx="336" cy="0"/>
            </a:xfrm>
            <a:prstGeom prst="line">
              <a:avLst/>
            </a:prstGeom>
            <a:noFill/>
            <a:ln w="38100">
              <a:solidFill>
                <a:schemeClr val="tx1"/>
              </a:solidFill>
              <a:round/>
              <a:headEnd/>
              <a:tailEnd type="triangle" w="sm" len="lg"/>
            </a:ln>
            <a:effectLst/>
          </p:spPr>
          <p:txBody>
            <a:bodyPr wrap="none" anchor="ctr"/>
            <a:lstStyle/>
            <a:p>
              <a:endParaRPr lang="zh-CN" altLang="en-US"/>
            </a:p>
          </p:txBody>
        </p:sp>
        <p:graphicFrame>
          <p:nvGraphicFramePr>
            <p:cNvPr id="33798" name="Object 6"/>
            <p:cNvGraphicFramePr>
              <a:graphicFrameLocks noChangeAspect="1"/>
            </p:cNvGraphicFramePr>
            <p:nvPr/>
          </p:nvGraphicFramePr>
          <p:xfrm>
            <a:off x="2994" y="1667"/>
            <a:ext cx="358" cy="541"/>
          </p:xfrm>
          <a:graphic>
            <a:graphicData uri="http://schemas.openxmlformats.org/presentationml/2006/ole">
              <p:oleObj spid="_x0000_s71712" name="公式" r:id="rId9" imgW="152334" imgH="228501" progId="Equation.3">
                <p:embed/>
              </p:oleObj>
            </a:graphicData>
          </a:graphic>
        </p:graphicFrame>
        <p:sp>
          <p:nvSpPr>
            <p:cNvPr id="19482" name="Oval 26"/>
            <p:cNvSpPr>
              <a:spLocks noChangeArrowheads="1"/>
            </p:cNvSpPr>
            <p:nvPr/>
          </p:nvSpPr>
          <p:spPr bwMode="auto">
            <a:xfrm>
              <a:off x="3768" y="1632"/>
              <a:ext cx="144" cy="144"/>
            </a:xfrm>
            <a:prstGeom prst="ellipse">
              <a:avLst/>
            </a:prstGeom>
            <a:gradFill rotWithShape="0">
              <a:gsLst>
                <a:gs pos="0">
                  <a:srgbClr val="0000FF">
                    <a:gamma/>
                    <a:tint val="0"/>
                    <a:invGamma/>
                  </a:srgbClr>
                </a:gs>
                <a:gs pos="100000">
                  <a:srgbClr val="0000FF"/>
                </a:gs>
              </a:gsLst>
              <a:path path="shape">
                <a:fillToRect l="50000" t="50000" r="50000" b="50000"/>
              </a:path>
            </a:gradFill>
            <a:ln w="9525">
              <a:solidFill>
                <a:schemeClr val="tx1"/>
              </a:solidFill>
              <a:round/>
              <a:headEnd/>
              <a:tailEnd/>
            </a:ln>
            <a:effectLst/>
          </p:spPr>
          <p:txBody>
            <a:bodyPr wrap="none" anchor="ctr"/>
            <a:lstStyle/>
            <a:p>
              <a:endParaRPr lang="zh-CN" altLang="en-US"/>
            </a:p>
          </p:txBody>
        </p:sp>
        <p:graphicFrame>
          <p:nvGraphicFramePr>
            <p:cNvPr id="33799" name="Object 7"/>
            <p:cNvGraphicFramePr>
              <a:graphicFrameLocks noChangeAspect="1"/>
            </p:cNvGraphicFramePr>
            <p:nvPr/>
          </p:nvGraphicFramePr>
          <p:xfrm>
            <a:off x="4416" y="1344"/>
            <a:ext cx="211" cy="288"/>
          </p:xfrm>
          <a:graphic>
            <a:graphicData uri="http://schemas.openxmlformats.org/presentationml/2006/ole">
              <p:oleObj spid="_x0000_s71713" name="公式" r:id="rId10" imgW="160920" imgH="214560" progId="Equation.3">
                <p:embed/>
              </p:oleObj>
            </a:graphicData>
          </a:graphic>
        </p:graphicFrame>
        <p:sp>
          <p:nvSpPr>
            <p:cNvPr id="19484" name="Arc 28"/>
            <p:cNvSpPr>
              <a:spLocks/>
            </p:cNvSpPr>
            <p:nvPr/>
          </p:nvSpPr>
          <p:spPr bwMode="auto">
            <a:xfrm flipV="1">
              <a:off x="4032" y="1681"/>
              <a:ext cx="192" cy="290"/>
            </a:xfrm>
            <a:custGeom>
              <a:avLst/>
              <a:gdLst>
                <a:gd name="G0" fmla="+- 0 0 0"/>
                <a:gd name="G1" fmla="+- 21069 0 0"/>
                <a:gd name="G2" fmla="+- 21600 0 0"/>
                <a:gd name="T0" fmla="*/ 4761 w 21600"/>
                <a:gd name="T1" fmla="*/ 0 h 26139"/>
                <a:gd name="T2" fmla="*/ 20997 w 21600"/>
                <a:gd name="T3" fmla="*/ 26139 h 26139"/>
                <a:gd name="T4" fmla="*/ 0 w 21600"/>
                <a:gd name="T5" fmla="*/ 21069 h 26139"/>
              </a:gdLst>
              <a:ahLst/>
              <a:cxnLst>
                <a:cxn ang="0">
                  <a:pos x="T0" y="T1"/>
                </a:cxn>
                <a:cxn ang="0">
                  <a:pos x="T2" y="T3"/>
                </a:cxn>
                <a:cxn ang="0">
                  <a:pos x="T4" y="T5"/>
                </a:cxn>
              </a:cxnLst>
              <a:rect l="0" t="0" r="r" b="b"/>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close/>
                </a:path>
              </a:pathLst>
            </a:custGeom>
            <a:noFill/>
            <a:ln w="28575">
              <a:solidFill>
                <a:srgbClr val="CC00CC"/>
              </a:solidFill>
              <a:round/>
              <a:headEnd/>
              <a:tailEnd type="none" w="sm" len="lg"/>
            </a:ln>
            <a:effectLst/>
          </p:spPr>
          <p:txBody>
            <a:bodyPr wrap="none" anchor="ctr"/>
            <a:lstStyle/>
            <a:p>
              <a:endParaRPr lang="zh-CN" altLang="en-US"/>
            </a:p>
          </p:txBody>
        </p:sp>
        <p:sp>
          <p:nvSpPr>
            <p:cNvPr id="19485" name="Arc 29"/>
            <p:cNvSpPr>
              <a:spLocks/>
            </p:cNvSpPr>
            <p:nvPr/>
          </p:nvSpPr>
          <p:spPr bwMode="auto">
            <a:xfrm rot="20593036" flipV="1">
              <a:off x="4176" y="1392"/>
              <a:ext cx="192" cy="294"/>
            </a:xfrm>
            <a:custGeom>
              <a:avLst/>
              <a:gdLst>
                <a:gd name="G0" fmla="+- 0 0 0"/>
                <a:gd name="G1" fmla="+- 15741 0 0"/>
                <a:gd name="G2" fmla="+- 21600 0 0"/>
                <a:gd name="T0" fmla="*/ 14791 w 21600"/>
                <a:gd name="T1" fmla="*/ 0 h 30659"/>
                <a:gd name="T2" fmla="*/ 15621 w 21600"/>
                <a:gd name="T3" fmla="*/ 30659 h 30659"/>
                <a:gd name="T4" fmla="*/ 0 w 21600"/>
                <a:gd name="T5" fmla="*/ 15741 h 30659"/>
              </a:gdLst>
              <a:ahLst/>
              <a:cxnLst>
                <a:cxn ang="0">
                  <a:pos x="T0" y="T1"/>
                </a:cxn>
                <a:cxn ang="0">
                  <a:pos x="T2" y="T3"/>
                </a:cxn>
                <a:cxn ang="0">
                  <a:pos x="T4" y="T5"/>
                </a:cxn>
              </a:cxnLst>
              <a:rect l="0" t="0" r="r" b="b"/>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close/>
                </a:path>
              </a:pathLst>
            </a:custGeom>
            <a:noFill/>
            <a:ln w="28575">
              <a:solidFill>
                <a:srgbClr val="009900"/>
              </a:solidFill>
              <a:round/>
              <a:headEnd/>
              <a:tailEnd type="none" w="sm" len="lg"/>
            </a:ln>
            <a:effectLst/>
          </p:spPr>
          <p:txBody>
            <a:bodyPr wrap="none" anchor="ctr"/>
            <a:lstStyle/>
            <a:p>
              <a:endParaRPr lang="zh-CN" altLang="en-US"/>
            </a:p>
          </p:txBody>
        </p:sp>
        <p:graphicFrame>
          <p:nvGraphicFramePr>
            <p:cNvPr id="33800" name="Object 8"/>
            <p:cNvGraphicFramePr>
              <a:graphicFrameLocks noChangeAspect="1"/>
            </p:cNvGraphicFramePr>
            <p:nvPr/>
          </p:nvGraphicFramePr>
          <p:xfrm>
            <a:off x="4224" y="1728"/>
            <a:ext cx="280" cy="336"/>
          </p:xfrm>
          <a:graphic>
            <a:graphicData uri="http://schemas.openxmlformats.org/presentationml/2006/ole">
              <p:oleObj spid="_x0000_s71714" name="公式" r:id="rId11" imgW="178920" imgH="214560" progId="Equation.3">
                <p:embed/>
              </p:oleObj>
            </a:graphicData>
          </a:graphic>
        </p:graphicFrame>
      </p:grpSp>
      <p:grpSp>
        <p:nvGrpSpPr>
          <p:cNvPr id="6" name="Group 40"/>
          <p:cNvGrpSpPr>
            <a:grpSpLocks/>
          </p:cNvGrpSpPr>
          <p:nvPr/>
        </p:nvGrpSpPr>
        <p:grpSpPr bwMode="auto">
          <a:xfrm>
            <a:off x="914400" y="3321050"/>
            <a:ext cx="3505200" cy="1708150"/>
            <a:chOff x="288" y="1747"/>
            <a:chExt cx="2160" cy="1076"/>
          </a:xfrm>
        </p:grpSpPr>
        <p:graphicFrame>
          <p:nvGraphicFramePr>
            <p:cNvPr id="33794" name="Object 2"/>
            <p:cNvGraphicFramePr>
              <a:graphicFrameLocks noChangeAspect="1"/>
            </p:cNvGraphicFramePr>
            <p:nvPr/>
          </p:nvGraphicFramePr>
          <p:xfrm>
            <a:off x="336" y="2148"/>
            <a:ext cx="2112" cy="675"/>
          </p:xfrm>
          <a:graphic>
            <a:graphicData uri="http://schemas.openxmlformats.org/presentationml/2006/ole">
              <p:oleObj spid="_x0000_s71715" name="Equation" r:id="rId12" imgW="1231366" imgH="393529" progId="Equation.3">
                <p:embed/>
              </p:oleObj>
            </a:graphicData>
          </a:graphic>
        </p:graphicFrame>
        <p:sp>
          <p:nvSpPr>
            <p:cNvPr id="19492" name="Rectangle 36"/>
            <p:cNvSpPr>
              <a:spLocks noChangeArrowheads="1"/>
            </p:cNvSpPr>
            <p:nvPr/>
          </p:nvSpPr>
          <p:spPr bwMode="auto">
            <a:xfrm>
              <a:off x="288" y="1747"/>
              <a:ext cx="1248" cy="365"/>
            </a:xfrm>
            <a:prstGeom prst="rect">
              <a:avLst/>
            </a:prstGeom>
            <a:noFill/>
            <a:ln w="9525">
              <a:noFill/>
              <a:miter lim="800000"/>
              <a:headEnd/>
              <a:tailEnd/>
            </a:ln>
            <a:effectLst/>
          </p:spPr>
          <p:txBody>
            <a:bodyPr>
              <a:spAutoFit/>
            </a:bodyPr>
            <a:lstStyle/>
            <a:p>
              <a:pPr>
                <a:spcBef>
                  <a:spcPct val="50000"/>
                </a:spcBef>
              </a:pPr>
              <a:r>
                <a:rPr lang="zh-CN" altLang="en-US" sz="3200" b="1">
                  <a:latin typeface="Times New Roman" pitchFamily="18" charset="0"/>
                </a:rPr>
                <a:t>动量守恒</a:t>
              </a:r>
            </a:p>
          </p:txBody>
        </p:sp>
      </p:grpSp>
      <p:grpSp>
        <p:nvGrpSpPr>
          <p:cNvPr id="7" name="Group 42"/>
          <p:cNvGrpSpPr>
            <a:grpSpLocks/>
          </p:cNvGrpSpPr>
          <p:nvPr/>
        </p:nvGrpSpPr>
        <p:grpSpPr bwMode="auto">
          <a:xfrm>
            <a:off x="685800" y="1828800"/>
            <a:ext cx="4038600" cy="2590800"/>
            <a:chOff x="432" y="1152"/>
            <a:chExt cx="2544" cy="1632"/>
          </a:xfrm>
        </p:grpSpPr>
        <p:grpSp>
          <p:nvGrpSpPr>
            <p:cNvPr id="8" name="Group 39"/>
            <p:cNvGrpSpPr>
              <a:grpSpLocks/>
            </p:cNvGrpSpPr>
            <p:nvPr/>
          </p:nvGrpSpPr>
          <p:grpSpPr bwMode="auto">
            <a:xfrm>
              <a:off x="576" y="1152"/>
              <a:ext cx="2400" cy="817"/>
              <a:chOff x="288" y="912"/>
              <a:chExt cx="2400" cy="817"/>
            </a:xfrm>
          </p:grpSpPr>
          <p:graphicFrame>
            <p:nvGraphicFramePr>
              <p:cNvPr id="33793" name="Object 1"/>
              <p:cNvGraphicFramePr>
                <a:graphicFrameLocks noChangeAspect="1"/>
              </p:cNvGraphicFramePr>
              <p:nvPr/>
            </p:nvGraphicFramePr>
            <p:xfrm>
              <a:off x="288" y="1296"/>
              <a:ext cx="2400" cy="433"/>
            </p:xfrm>
            <a:graphic>
              <a:graphicData uri="http://schemas.openxmlformats.org/presentationml/2006/ole">
                <p:oleObj spid="_x0000_s71716" name="Equation" r:id="rId13" imgW="1384300" imgH="241300" progId="Equation.3">
                  <p:embed/>
                </p:oleObj>
              </a:graphicData>
            </a:graphic>
          </p:graphicFrame>
          <p:sp>
            <p:nvSpPr>
              <p:cNvPr id="19489" name="Text Box 33"/>
              <p:cNvSpPr txBox="1">
                <a:spLocks noChangeArrowheads="1"/>
              </p:cNvSpPr>
              <p:nvPr/>
            </p:nvSpPr>
            <p:spPr bwMode="auto">
              <a:xfrm>
                <a:off x="288" y="912"/>
                <a:ext cx="1296" cy="365"/>
              </a:xfrm>
              <a:prstGeom prst="rect">
                <a:avLst/>
              </a:prstGeom>
              <a:noFill/>
              <a:ln w="9525">
                <a:noFill/>
                <a:miter lim="800000"/>
                <a:headEnd/>
                <a:tailEnd/>
              </a:ln>
              <a:effectLst/>
            </p:spPr>
            <p:txBody>
              <a:bodyPr>
                <a:spAutoFit/>
              </a:bodyPr>
              <a:lstStyle/>
              <a:p>
                <a:pPr>
                  <a:spcBef>
                    <a:spcPct val="50000"/>
                  </a:spcBef>
                </a:pPr>
                <a:r>
                  <a:rPr lang="zh-CN" altLang="en-US" sz="3200" b="1">
                    <a:latin typeface="Times New Roman" pitchFamily="18" charset="0"/>
                  </a:rPr>
                  <a:t>能量守恒</a:t>
                </a:r>
              </a:p>
            </p:txBody>
          </p:sp>
        </p:grpSp>
        <p:sp>
          <p:nvSpPr>
            <p:cNvPr id="19493" name="AutoShape 37"/>
            <p:cNvSpPr>
              <a:spLocks/>
            </p:cNvSpPr>
            <p:nvPr/>
          </p:nvSpPr>
          <p:spPr bwMode="auto">
            <a:xfrm>
              <a:off x="432" y="1440"/>
              <a:ext cx="144" cy="1344"/>
            </a:xfrm>
            <a:prstGeom prst="leftBrace">
              <a:avLst>
                <a:gd name="adj1" fmla="val 77778"/>
                <a:gd name="adj2" fmla="val 50000"/>
              </a:avLst>
            </a:prstGeom>
            <a:noFill/>
            <a:ln w="28575">
              <a:solidFill>
                <a:srgbClr val="FF0000"/>
              </a:solidFill>
              <a:round/>
              <a:headEnd/>
              <a:tailEnd type="none" w="sm" len="lg"/>
            </a:ln>
            <a:effectLst/>
          </p:spPr>
          <p:txBody>
            <a:bodyPr wrap="none" anchor="ctr"/>
            <a:lstStyle/>
            <a:p>
              <a:endParaRPr lang="zh-CN" altLang="en-US"/>
            </a:p>
          </p:txBody>
        </p:sp>
      </p:grpSp>
      <p:graphicFrame>
        <p:nvGraphicFramePr>
          <p:cNvPr id="33792" name="Object 0"/>
          <p:cNvGraphicFramePr>
            <a:graphicFrameLocks noChangeAspect="1"/>
          </p:cNvGraphicFramePr>
          <p:nvPr/>
        </p:nvGraphicFramePr>
        <p:xfrm>
          <a:off x="1047750" y="5027613"/>
          <a:ext cx="6419850" cy="1144587"/>
        </p:xfrm>
        <a:graphic>
          <a:graphicData uri="http://schemas.openxmlformats.org/presentationml/2006/ole">
            <p:oleObj spid="_x0000_s71717" name="Equation" r:id="rId14" imgW="2197100" imgH="41910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2"/>
                                        </p:tgtEl>
                                        <p:attrNameLst>
                                          <p:attrName>style.visibility</p:attrName>
                                        </p:attrNameLst>
                                      </p:cBhvr>
                                      <p:to>
                                        <p:strVal val="visible"/>
                                      </p:to>
                                    </p:set>
                                    <p:animEffect transition="in" filter="blinds(horizontal)">
                                      <p:cBhvr>
                                        <p:cTn id="17" dur="500"/>
                                        <p:tgtEl>
                                          <p:spTgt spid="33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111E3B2D-F93E-4112-BCCE-068D4AFE389A}" type="slidenum">
              <a:rPr lang="en-US" altLang="zh-CN"/>
              <a:pPr/>
              <a:t>48</a:t>
            </a:fld>
            <a:endParaRPr lang="en-US" altLang="zh-CN"/>
          </a:p>
        </p:txBody>
      </p:sp>
      <p:graphicFrame>
        <p:nvGraphicFramePr>
          <p:cNvPr id="30722" name="Object 2"/>
          <p:cNvGraphicFramePr>
            <a:graphicFrameLocks noChangeAspect="1"/>
          </p:cNvGraphicFramePr>
          <p:nvPr/>
        </p:nvGraphicFramePr>
        <p:xfrm>
          <a:off x="685800" y="1143000"/>
          <a:ext cx="6419850" cy="1144588"/>
        </p:xfrm>
        <a:graphic>
          <a:graphicData uri="http://schemas.openxmlformats.org/presentationml/2006/ole">
            <p:oleObj spid="_x0000_s72716" name="Equation" r:id="rId3" imgW="2197100" imgH="419100" progId="Equation.3">
              <p:embed/>
            </p:oleObj>
          </a:graphicData>
        </a:graphic>
      </p:graphicFrame>
      <p:graphicFrame>
        <p:nvGraphicFramePr>
          <p:cNvPr id="30723" name="Object 3"/>
          <p:cNvGraphicFramePr>
            <a:graphicFrameLocks noChangeAspect="1"/>
          </p:cNvGraphicFramePr>
          <p:nvPr/>
        </p:nvGraphicFramePr>
        <p:xfrm>
          <a:off x="179388" y="2371725"/>
          <a:ext cx="8964612" cy="1209675"/>
        </p:xfrm>
        <a:graphic>
          <a:graphicData uri="http://schemas.openxmlformats.org/presentationml/2006/ole">
            <p:oleObj spid="_x0000_s72717" name="Equation" r:id="rId4" imgW="3467100" imgH="419100" progId="Equation.3">
              <p:embed/>
            </p:oleObj>
          </a:graphicData>
        </a:graphic>
      </p:graphicFrame>
      <p:graphicFrame>
        <p:nvGraphicFramePr>
          <p:cNvPr id="30724" name="Object 4"/>
          <p:cNvGraphicFramePr>
            <a:graphicFrameLocks noChangeAspect="1"/>
          </p:cNvGraphicFramePr>
          <p:nvPr/>
        </p:nvGraphicFramePr>
        <p:xfrm>
          <a:off x="762000" y="4762500"/>
          <a:ext cx="3886200" cy="1181100"/>
        </p:xfrm>
        <a:graphic>
          <a:graphicData uri="http://schemas.openxmlformats.org/presentationml/2006/ole">
            <p:oleObj spid="_x0000_s72718" name="Equation" r:id="rId5" imgW="1473200" imgH="431800" progId="Equation.3">
              <p:embed/>
            </p:oleObj>
          </a:graphicData>
        </a:graphic>
      </p:graphicFrame>
      <p:graphicFrame>
        <p:nvGraphicFramePr>
          <p:cNvPr id="30725" name="Object 5"/>
          <p:cNvGraphicFramePr>
            <a:graphicFrameLocks noChangeAspect="1"/>
          </p:cNvGraphicFramePr>
          <p:nvPr/>
        </p:nvGraphicFramePr>
        <p:xfrm>
          <a:off x="762000" y="3811588"/>
          <a:ext cx="3352800" cy="684212"/>
        </p:xfrm>
        <a:graphic>
          <a:graphicData uri="http://schemas.openxmlformats.org/presentationml/2006/ole">
            <p:oleObj spid="_x0000_s72719" name="Equation" r:id="rId6" imgW="1333500" imgH="241300" progId="Equation.3">
              <p:embed/>
            </p:oleObj>
          </a:graphicData>
        </a:graphic>
      </p:graphicFrame>
      <p:graphicFrame>
        <p:nvGraphicFramePr>
          <p:cNvPr id="30726" name="Object 6"/>
          <p:cNvGraphicFramePr>
            <a:graphicFrameLocks noChangeAspect="1"/>
          </p:cNvGraphicFramePr>
          <p:nvPr/>
        </p:nvGraphicFramePr>
        <p:xfrm>
          <a:off x="4648200" y="4981575"/>
          <a:ext cx="2667000" cy="722313"/>
        </p:xfrm>
        <a:graphic>
          <a:graphicData uri="http://schemas.openxmlformats.org/presentationml/2006/ole">
            <p:oleObj spid="_x0000_s72720" name="Equation" r:id="rId7" imgW="8763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linds(horizontal)">
                                      <p:cBhvr>
                                        <p:cTn id="12" dur="500"/>
                                        <p:tgtEl>
                                          <p:spTgt spid="307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4"/>
                                        </p:tgtEl>
                                        <p:attrNameLst>
                                          <p:attrName>style.visibility</p:attrName>
                                        </p:attrNameLst>
                                      </p:cBhvr>
                                      <p:to>
                                        <p:strVal val="visible"/>
                                      </p:to>
                                    </p:set>
                                    <p:animEffect transition="in" filter="blinds(horizontal)">
                                      <p:cBhvr>
                                        <p:cTn id="17" dur="500"/>
                                        <p:tgtEl>
                                          <p:spTgt spid="307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26"/>
                                        </p:tgtEl>
                                        <p:attrNameLst>
                                          <p:attrName>style.visibility</p:attrName>
                                        </p:attrNameLst>
                                      </p:cBhvr>
                                      <p:to>
                                        <p:strVal val="visible"/>
                                      </p:to>
                                    </p:set>
                                    <p:animEffect transition="in" filter="blinds(horizontal)">
                                      <p:cBhvr>
                                        <p:cTn id="22"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874FE4CA-DE27-42C8-8E9D-192FD548C7B3}" type="slidenum">
              <a:rPr lang="en-US" altLang="zh-CN"/>
              <a:pPr/>
              <a:t>49</a:t>
            </a:fld>
            <a:endParaRPr lang="en-US" altLang="zh-CN"/>
          </a:p>
        </p:txBody>
      </p:sp>
      <p:grpSp>
        <p:nvGrpSpPr>
          <p:cNvPr id="2" name="Group 17"/>
          <p:cNvGrpSpPr>
            <a:grpSpLocks/>
          </p:cNvGrpSpPr>
          <p:nvPr/>
        </p:nvGrpSpPr>
        <p:grpSpPr bwMode="auto">
          <a:xfrm>
            <a:off x="762000" y="2403475"/>
            <a:ext cx="7432675" cy="1214438"/>
            <a:chOff x="480" y="1514"/>
            <a:chExt cx="4682" cy="765"/>
          </a:xfrm>
        </p:grpSpPr>
        <p:sp>
          <p:nvSpPr>
            <p:cNvPr id="20483" name="Text Box 3"/>
            <p:cNvSpPr txBox="1">
              <a:spLocks noChangeArrowheads="1"/>
            </p:cNvSpPr>
            <p:nvPr/>
          </p:nvSpPr>
          <p:spPr bwMode="auto">
            <a:xfrm>
              <a:off x="480" y="1680"/>
              <a:ext cx="2352" cy="365"/>
            </a:xfrm>
            <a:prstGeom prst="rect">
              <a:avLst/>
            </a:prstGeom>
            <a:noFill/>
            <a:ln w="28575">
              <a:noFill/>
              <a:miter lim="800000"/>
              <a:headEnd/>
              <a:tailEnd/>
            </a:ln>
            <a:effectLst/>
          </p:spPr>
          <p:txBody>
            <a:bodyPr>
              <a:spAutoFit/>
            </a:bodyPr>
            <a:lstStyle/>
            <a:p>
              <a:pPr>
                <a:spcBef>
                  <a:spcPct val="50000"/>
                </a:spcBef>
                <a:buFontTx/>
                <a:buBlip>
                  <a:blip r:embed="rId3"/>
                </a:buBlip>
              </a:pPr>
              <a:r>
                <a:rPr lang="en-US" altLang="zh-CN" sz="2800" b="1">
                  <a:solidFill>
                    <a:srgbClr val="CC0000"/>
                  </a:solidFill>
                  <a:latin typeface="Times New Roman" pitchFamily="18" charset="0"/>
                </a:rPr>
                <a:t>  </a:t>
              </a:r>
              <a:r>
                <a:rPr lang="zh-CN" altLang="en-US" sz="3200" b="1">
                  <a:solidFill>
                    <a:srgbClr val="D3092F"/>
                  </a:solidFill>
                  <a:latin typeface="Times New Roman" pitchFamily="18" charset="0"/>
                </a:rPr>
                <a:t>康普顿波长</a:t>
              </a:r>
              <a:r>
                <a:rPr lang="zh-CN" altLang="en-US" sz="2800" b="1">
                  <a:solidFill>
                    <a:srgbClr val="CC0000"/>
                  </a:solidFill>
                  <a:latin typeface="Times New Roman" pitchFamily="18" charset="0"/>
                </a:rPr>
                <a:t> </a:t>
              </a:r>
            </a:p>
          </p:txBody>
        </p:sp>
        <p:graphicFrame>
          <p:nvGraphicFramePr>
            <p:cNvPr id="20484" name="Object 4"/>
            <p:cNvGraphicFramePr>
              <a:graphicFrameLocks noChangeAspect="1"/>
            </p:cNvGraphicFramePr>
            <p:nvPr/>
          </p:nvGraphicFramePr>
          <p:xfrm>
            <a:off x="2385" y="1514"/>
            <a:ext cx="2777" cy="765"/>
          </p:xfrm>
          <a:graphic>
            <a:graphicData uri="http://schemas.openxmlformats.org/presentationml/2006/ole">
              <p:oleObj spid="_x0000_s73736" name="公式" r:id="rId4" imgW="1587500" imgH="431800" progId="Equation.3">
                <p:embed/>
              </p:oleObj>
            </a:graphicData>
          </a:graphic>
        </p:graphicFrame>
      </p:grpSp>
      <p:graphicFrame>
        <p:nvGraphicFramePr>
          <p:cNvPr id="20489" name="Object 9"/>
          <p:cNvGraphicFramePr>
            <a:graphicFrameLocks noChangeAspect="1"/>
          </p:cNvGraphicFramePr>
          <p:nvPr/>
        </p:nvGraphicFramePr>
        <p:xfrm>
          <a:off x="1295400" y="1066800"/>
          <a:ext cx="5181600" cy="1130300"/>
        </p:xfrm>
        <a:graphic>
          <a:graphicData uri="http://schemas.openxmlformats.org/presentationml/2006/ole">
            <p:oleObj spid="_x0000_s73737" name="Equation" r:id="rId5" imgW="2057400" imgH="431800" progId="Equation.3">
              <p:embed/>
            </p:oleObj>
          </a:graphicData>
        </a:graphic>
      </p:graphicFrame>
      <p:sp>
        <p:nvSpPr>
          <p:cNvPr id="20490" name="Text Box 10"/>
          <p:cNvSpPr txBox="1">
            <a:spLocks noChangeArrowheads="1"/>
          </p:cNvSpPr>
          <p:nvPr/>
        </p:nvSpPr>
        <p:spPr bwMode="auto">
          <a:xfrm>
            <a:off x="762000" y="3810000"/>
            <a:ext cx="4114800" cy="579438"/>
          </a:xfrm>
          <a:prstGeom prst="rect">
            <a:avLst/>
          </a:prstGeom>
          <a:noFill/>
          <a:ln w="9525">
            <a:noFill/>
            <a:miter lim="800000"/>
            <a:headEnd/>
            <a:tailEnd type="none" w="sm" len="lg"/>
          </a:ln>
          <a:effectLst/>
        </p:spPr>
        <p:txBody>
          <a:bodyPr>
            <a:spAutoFit/>
          </a:bodyPr>
          <a:lstStyle/>
          <a:p>
            <a:pPr>
              <a:spcBef>
                <a:spcPct val="50000"/>
              </a:spcBef>
              <a:buFontTx/>
              <a:buBlip>
                <a:blip r:embed="rId3"/>
              </a:buBlip>
            </a:pPr>
            <a:r>
              <a:rPr lang="en-US" altLang="zh-CN" sz="2800" b="1">
                <a:solidFill>
                  <a:srgbClr val="CC0000"/>
                </a:solidFill>
              </a:rPr>
              <a:t>  </a:t>
            </a:r>
            <a:r>
              <a:rPr lang="zh-CN" altLang="en-US" sz="3200" b="1">
                <a:solidFill>
                  <a:srgbClr val="D3092F"/>
                </a:solidFill>
              </a:rPr>
              <a:t>康普顿公式</a:t>
            </a:r>
          </a:p>
        </p:txBody>
      </p:sp>
      <p:sp>
        <p:nvSpPr>
          <p:cNvPr id="20495" name="Rectangle 15"/>
          <p:cNvSpPr>
            <a:spLocks noChangeArrowheads="1"/>
          </p:cNvSpPr>
          <p:nvPr/>
        </p:nvSpPr>
        <p:spPr bwMode="auto">
          <a:xfrm>
            <a:off x="-914400" y="4724400"/>
            <a:ext cx="8686800" cy="1143000"/>
          </a:xfrm>
          <a:prstGeom prst="rect">
            <a:avLst/>
          </a:prstGeom>
          <a:noFill/>
          <a:ln w="9525">
            <a:noFill/>
            <a:miter lim="800000"/>
            <a:headEnd/>
            <a:tailEnd type="none" w="sm" len="lg"/>
          </a:ln>
          <a:effectLst/>
        </p:spPr>
        <p:txBody>
          <a:bodyPr wrap="none" anchor="ctr"/>
          <a:lstStyle/>
          <a:p>
            <a:endParaRPr lang="zh-CN" altLang="en-US"/>
          </a:p>
        </p:txBody>
      </p:sp>
      <p:graphicFrame>
        <p:nvGraphicFramePr>
          <p:cNvPr id="20496" name="Object 16"/>
          <p:cNvGraphicFramePr>
            <a:graphicFrameLocks noChangeAspect="1"/>
          </p:cNvGraphicFramePr>
          <p:nvPr/>
        </p:nvGraphicFramePr>
        <p:xfrm>
          <a:off x="1376363" y="4724400"/>
          <a:ext cx="6091237" cy="1116013"/>
        </p:xfrm>
        <a:graphic>
          <a:graphicData uri="http://schemas.openxmlformats.org/presentationml/2006/ole">
            <p:oleObj spid="_x0000_s73738" name="Equation" r:id="rId6" imgW="95009400" imgH="18000720"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90"/>
                                        </p:tgtEl>
                                        <p:attrNameLst>
                                          <p:attrName>style.visibility</p:attrName>
                                        </p:attrNameLst>
                                      </p:cBhvr>
                                      <p:to>
                                        <p:strVal val="visible"/>
                                      </p:to>
                                    </p:set>
                                    <p:animEffect transition="in" filter="blinds(horizontal)">
                                      <p:cBhvr>
                                        <p:cTn id="12" dur="500"/>
                                        <p:tgtEl>
                                          <p:spTgt spid="204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96"/>
                                        </p:tgtEl>
                                        <p:attrNameLst>
                                          <p:attrName>style.visibility</p:attrName>
                                        </p:attrNameLst>
                                      </p:cBhvr>
                                      <p:to>
                                        <p:strVal val="visible"/>
                                      </p:to>
                                    </p:set>
                                    <p:animEffect transition="in" filter="blinds(horizontal)">
                                      <p:cBhvr>
                                        <p:cTn id="17" dur="500"/>
                                        <p:tgtEl>
                                          <p:spTgt spid="20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D86255BF-354B-45ED-A049-A5CF899FEC54}" type="slidenum">
              <a:rPr lang="en-US" altLang="zh-CN"/>
              <a:pPr/>
              <a:t>5</a:t>
            </a:fld>
            <a:endParaRPr lang="en-US" altLang="zh-CN"/>
          </a:p>
        </p:txBody>
      </p:sp>
      <p:sp>
        <p:nvSpPr>
          <p:cNvPr id="18442" name="Text Box 10"/>
          <p:cNvSpPr txBox="1">
            <a:spLocks noChangeArrowheads="1"/>
          </p:cNvSpPr>
          <p:nvPr/>
        </p:nvSpPr>
        <p:spPr bwMode="auto">
          <a:xfrm>
            <a:off x="1219200" y="1325563"/>
            <a:ext cx="5562600" cy="579437"/>
          </a:xfrm>
          <a:prstGeom prst="rect">
            <a:avLst/>
          </a:prstGeom>
          <a:noFill/>
          <a:ln w="28575">
            <a:noFill/>
            <a:prstDash val="dash"/>
            <a:miter lim="800000"/>
            <a:headEnd/>
            <a:tailEnd/>
          </a:ln>
          <a:effectLst/>
        </p:spPr>
        <p:txBody>
          <a:bodyPr>
            <a:spAutoFit/>
          </a:bodyPr>
          <a:lstStyle/>
          <a:p>
            <a:pPr>
              <a:spcBef>
                <a:spcPct val="50000"/>
              </a:spcBef>
            </a:pPr>
            <a:r>
              <a:rPr lang="zh-CN" altLang="en-US" sz="3200" b="1">
                <a:solidFill>
                  <a:srgbClr val="CC0000"/>
                </a:solidFill>
                <a:latin typeface="Times New Roman" pitchFamily="18" charset="0"/>
              </a:rPr>
              <a:t>（</a:t>
            </a:r>
            <a:r>
              <a:rPr lang="en-US" altLang="zh-CN" sz="3200" b="1">
                <a:solidFill>
                  <a:srgbClr val="CC0000"/>
                </a:solidFill>
                <a:latin typeface="Times New Roman" pitchFamily="18" charset="0"/>
              </a:rPr>
              <a:t>2</a:t>
            </a:r>
            <a:r>
              <a:rPr lang="zh-CN" altLang="en-US" sz="3200" b="1">
                <a:solidFill>
                  <a:srgbClr val="CC0000"/>
                </a:solidFill>
                <a:latin typeface="Times New Roman" pitchFamily="18" charset="0"/>
              </a:rPr>
              <a:t>）</a:t>
            </a:r>
            <a:r>
              <a:rPr lang="zh-CN" altLang="en-US" sz="3200" b="1">
                <a:solidFill>
                  <a:srgbClr val="CC0000"/>
                </a:solidFill>
                <a:latin typeface="宋体" charset="-122"/>
              </a:rPr>
              <a:t>辐射出射度</a:t>
            </a:r>
          </a:p>
        </p:txBody>
      </p:sp>
      <p:sp>
        <p:nvSpPr>
          <p:cNvPr id="18443" name="Rectangle 11"/>
          <p:cNvSpPr>
            <a:spLocks noChangeArrowheads="1"/>
          </p:cNvSpPr>
          <p:nvPr/>
        </p:nvSpPr>
        <p:spPr bwMode="auto">
          <a:xfrm>
            <a:off x="685800" y="2286000"/>
            <a:ext cx="8153400" cy="1260475"/>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2800" b="1">
                <a:latin typeface="宋体" charset="-122"/>
              </a:rPr>
              <a:t>    </a:t>
            </a:r>
            <a:r>
              <a:rPr lang="zh-CN" altLang="en-US" sz="3200" b="1">
                <a:latin typeface="宋体" charset="-122"/>
              </a:rPr>
              <a:t>单位时间，单位面积上所辐射出的各种频率（或各种波长）的电磁波的能量总和</a:t>
            </a:r>
            <a:r>
              <a:rPr lang="en-US" altLang="zh-CN" sz="3200" b="1">
                <a:latin typeface="Times New Roman" pitchFamily="18" charset="0"/>
              </a:rPr>
              <a:t>.</a:t>
            </a:r>
          </a:p>
        </p:txBody>
      </p:sp>
      <p:grpSp>
        <p:nvGrpSpPr>
          <p:cNvPr id="2" name="Group 26"/>
          <p:cNvGrpSpPr>
            <a:grpSpLocks/>
          </p:cNvGrpSpPr>
          <p:nvPr/>
        </p:nvGrpSpPr>
        <p:grpSpPr bwMode="auto">
          <a:xfrm>
            <a:off x="1447800" y="3886200"/>
            <a:ext cx="3754438" cy="1924050"/>
            <a:chOff x="912" y="2448"/>
            <a:chExt cx="2365" cy="1212"/>
          </a:xfrm>
        </p:grpSpPr>
        <p:graphicFrame>
          <p:nvGraphicFramePr>
            <p:cNvPr id="18444" name="Object 12"/>
            <p:cNvGraphicFramePr>
              <a:graphicFrameLocks noChangeAspect="1"/>
            </p:cNvGraphicFramePr>
            <p:nvPr/>
          </p:nvGraphicFramePr>
          <p:xfrm>
            <a:off x="912" y="2448"/>
            <a:ext cx="2365" cy="540"/>
          </p:xfrm>
          <a:graphic>
            <a:graphicData uri="http://schemas.openxmlformats.org/presentationml/2006/ole">
              <p:oleObj spid="_x0000_s15366" name="Equation" r:id="rId3" imgW="1308100" imgH="330200" progId="Equation.3">
                <p:embed/>
              </p:oleObj>
            </a:graphicData>
          </a:graphic>
        </p:graphicFrame>
        <p:graphicFrame>
          <p:nvGraphicFramePr>
            <p:cNvPr id="18445" name="Object 13"/>
            <p:cNvGraphicFramePr>
              <a:graphicFrameLocks noChangeAspect="1"/>
            </p:cNvGraphicFramePr>
            <p:nvPr/>
          </p:nvGraphicFramePr>
          <p:xfrm>
            <a:off x="912" y="3120"/>
            <a:ext cx="2365" cy="540"/>
          </p:xfrm>
          <a:graphic>
            <a:graphicData uri="http://schemas.openxmlformats.org/presentationml/2006/ole">
              <p:oleObj spid="_x0000_s15367" name="Equation" r:id="rId4" imgW="1308100" imgH="330200"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animEffect transition="in" filter="blinds(horizontal)">
                                      <p:cBhvr>
                                        <p:cTn id="7" dur="500"/>
                                        <p:tgtEl>
                                          <p:spTgt spid="184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1"/>
          <p:cNvSpPr>
            <a:spLocks noGrp="1"/>
          </p:cNvSpPr>
          <p:nvPr>
            <p:ph type="sldNum" sz="quarter" idx="10"/>
          </p:nvPr>
        </p:nvSpPr>
        <p:spPr/>
        <p:txBody>
          <a:bodyPr/>
          <a:lstStyle/>
          <a:p>
            <a:fld id="{E9357BEC-BA38-4B5A-99B5-7506204AF470}" type="slidenum">
              <a:rPr lang="en-US" altLang="zh-CN"/>
              <a:pPr/>
              <a:t>50</a:t>
            </a:fld>
            <a:endParaRPr lang="en-US" altLang="zh-CN"/>
          </a:p>
        </p:txBody>
      </p:sp>
      <p:grpSp>
        <p:nvGrpSpPr>
          <p:cNvPr id="2" name="Group 39"/>
          <p:cNvGrpSpPr>
            <a:grpSpLocks/>
          </p:cNvGrpSpPr>
          <p:nvPr/>
        </p:nvGrpSpPr>
        <p:grpSpPr bwMode="auto">
          <a:xfrm>
            <a:off x="762000" y="1752600"/>
            <a:ext cx="7696200" cy="609600"/>
            <a:chOff x="336" y="1296"/>
            <a:chExt cx="4848" cy="384"/>
          </a:xfrm>
        </p:grpSpPr>
        <p:sp>
          <p:nvSpPr>
            <p:cNvPr id="21507" name="Text Box 3"/>
            <p:cNvSpPr txBox="1">
              <a:spLocks noChangeArrowheads="1"/>
            </p:cNvSpPr>
            <p:nvPr/>
          </p:nvSpPr>
          <p:spPr bwMode="auto">
            <a:xfrm>
              <a:off x="336" y="1296"/>
              <a:ext cx="4848" cy="365"/>
            </a:xfrm>
            <a:prstGeom prst="rect">
              <a:avLst/>
            </a:prstGeom>
            <a:noFill/>
            <a:ln w="9525">
              <a:noFill/>
              <a:miter lim="800000"/>
              <a:headEnd/>
              <a:tailEnd/>
            </a:ln>
            <a:effectLst/>
          </p:spPr>
          <p:txBody>
            <a:bodyPr>
              <a:spAutoFit/>
            </a:bodyPr>
            <a:lstStyle/>
            <a:p>
              <a:pPr>
                <a:spcBef>
                  <a:spcPct val="50000"/>
                </a:spcBef>
                <a:buFontTx/>
                <a:buBlip>
                  <a:blip r:embed="rId3"/>
                </a:buBlip>
              </a:pPr>
              <a:r>
                <a:rPr lang="en-US" altLang="zh-CN" sz="2800" b="1">
                  <a:latin typeface="宋体" pitchFamily="2" charset="-122"/>
                </a:rPr>
                <a:t> </a:t>
              </a:r>
              <a:r>
                <a:rPr lang="zh-CN" altLang="en-US" sz="3200" b="1">
                  <a:latin typeface="宋体" pitchFamily="2" charset="-122"/>
                </a:rPr>
                <a:t>散射光波长的改变量    仅与  有关</a:t>
              </a:r>
              <a:r>
                <a:rPr lang="en-US" altLang="zh-CN" sz="3200" b="1">
                  <a:latin typeface="宋体" pitchFamily="2" charset="-122"/>
                </a:rPr>
                <a:t>.</a:t>
              </a:r>
            </a:p>
          </p:txBody>
        </p:sp>
        <p:graphicFrame>
          <p:nvGraphicFramePr>
            <p:cNvPr id="21508" name="Object 4"/>
            <p:cNvGraphicFramePr>
              <a:graphicFrameLocks noChangeAspect="1"/>
            </p:cNvGraphicFramePr>
            <p:nvPr/>
          </p:nvGraphicFramePr>
          <p:xfrm>
            <a:off x="3024" y="1344"/>
            <a:ext cx="432" cy="317"/>
          </p:xfrm>
          <a:graphic>
            <a:graphicData uri="http://schemas.openxmlformats.org/presentationml/2006/ole">
              <p:oleObj spid="_x0000_s74782" name="公式" r:id="rId4" imgW="241091" imgH="177646" progId="Equation.3">
                <p:embed/>
              </p:oleObj>
            </a:graphicData>
          </a:graphic>
        </p:graphicFrame>
        <p:graphicFrame>
          <p:nvGraphicFramePr>
            <p:cNvPr id="21509" name="Object 5"/>
            <p:cNvGraphicFramePr>
              <a:graphicFrameLocks noChangeAspect="1"/>
            </p:cNvGraphicFramePr>
            <p:nvPr/>
          </p:nvGraphicFramePr>
          <p:xfrm>
            <a:off x="4032" y="1315"/>
            <a:ext cx="260" cy="365"/>
          </p:xfrm>
          <a:graphic>
            <a:graphicData uri="http://schemas.openxmlformats.org/presentationml/2006/ole">
              <p:oleObj spid="_x0000_s74783" name="公式" r:id="rId5" imgW="126725" imgH="177415" progId="Equation.3">
                <p:embed/>
              </p:oleObj>
            </a:graphicData>
          </a:graphic>
        </p:graphicFrame>
      </p:grpSp>
      <p:graphicFrame>
        <p:nvGraphicFramePr>
          <p:cNvPr id="21510" name="Object 6"/>
          <p:cNvGraphicFramePr>
            <a:graphicFrameLocks noChangeAspect="1"/>
          </p:cNvGraphicFramePr>
          <p:nvPr/>
        </p:nvGraphicFramePr>
        <p:xfrm>
          <a:off x="838200" y="2662238"/>
          <a:ext cx="2514600" cy="614362"/>
        </p:xfrm>
        <a:graphic>
          <a:graphicData uri="http://schemas.openxmlformats.org/presentationml/2006/ole">
            <p:oleObj spid="_x0000_s74784" name="公式" r:id="rId6" imgW="825500" imgH="203200" progId="Equation.3">
              <p:embed/>
            </p:oleObj>
          </a:graphicData>
        </a:graphic>
      </p:graphicFrame>
      <p:graphicFrame>
        <p:nvGraphicFramePr>
          <p:cNvPr id="21511" name="Object 7"/>
          <p:cNvGraphicFramePr>
            <a:graphicFrameLocks noChangeAspect="1"/>
          </p:cNvGraphicFramePr>
          <p:nvPr/>
        </p:nvGraphicFramePr>
        <p:xfrm>
          <a:off x="838200" y="3567113"/>
          <a:ext cx="3733800" cy="547687"/>
        </p:xfrm>
        <a:graphic>
          <a:graphicData uri="http://schemas.openxmlformats.org/presentationml/2006/ole">
            <p:oleObj spid="_x0000_s74785" name="Equation" r:id="rId7" imgW="2641600" imgH="381000" progId="Equation.3">
              <p:embed/>
            </p:oleObj>
          </a:graphicData>
        </a:graphic>
      </p:graphicFrame>
      <p:sp>
        <p:nvSpPr>
          <p:cNvPr id="21512" name="Text Box 8"/>
          <p:cNvSpPr txBox="1">
            <a:spLocks noChangeArrowheads="1"/>
          </p:cNvSpPr>
          <p:nvPr/>
        </p:nvSpPr>
        <p:spPr bwMode="auto">
          <a:xfrm>
            <a:off x="762000" y="4449763"/>
            <a:ext cx="3962400" cy="579437"/>
          </a:xfrm>
          <a:prstGeom prst="rect">
            <a:avLst/>
          </a:prstGeom>
          <a:noFill/>
          <a:ln w="9525">
            <a:noFill/>
            <a:miter lim="800000"/>
            <a:headEnd/>
            <a:tailEnd/>
          </a:ln>
          <a:effectLst/>
        </p:spPr>
        <p:txBody>
          <a:bodyPr>
            <a:spAutoFit/>
          </a:bodyPr>
          <a:lstStyle/>
          <a:p>
            <a:pPr>
              <a:spcBef>
                <a:spcPct val="50000"/>
              </a:spcBef>
              <a:buFontTx/>
              <a:buBlip>
                <a:blip r:embed="rId3"/>
              </a:buBlip>
            </a:pPr>
            <a:r>
              <a:rPr lang="en-US" altLang="zh-CN" sz="2800" b="1">
                <a:latin typeface="宋体" pitchFamily="2" charset="-122"/>
              </a:rPr>
              <a:t> </a:t>
            </a:r>
            <a:r>
              <a:rPr lang="zh-CN" altLang="en-US" sz="3200" b="1">
                <a:latin typeface="宋体" pitchFamily="2" charset="-122"/>
              </a:rPr>
              <a:t>散射光子能量减小</a:t>
            </a:r>
          </a:p>
        </p:txBody>
      </p:sp>
      <p:graphicFrame>
        <p:nvGraphicFramePr>
          <p:cNvPr id="21513" name="Object 9"/>
          <p:cNvGraphicFramePr>
            <a:graphicFrameLocks noChangeAspect="1"/>
          </p:cNvGraphicFramePr>
          <p:nvPr/>
        </p:nvGraphicFramePr>
        <p:xfrm>
          <a:off x="838200" y="5287963"/>
          <a:ext cx="2686050" cy="731837"/>
        </p:xfrm>
        <a:graphic>
          <a:graphicData uri="http://schemas.openxmlformats.org/presentationml/2006/ole">
            <p:oleObj spid="_x0000_s74786" name="公式" r:id="rId8" imgW="838200" imgH="228600" progId="Equation.3">
              <p:embed/>
            </p:oleObj>
          </a:graphicData>
        </a:graphic>
      </p:graphicFrame>
      <p:sp>
        <p:nvSpPr>
          <p:cNvPr id="21518" name="Text Box 14"/>
          <p:cNvSpPr txBox="1">
            <a:spLocks noChangeArrowheads="1"/>
          </p:cNvSpPr>
          <p:nvPr/>
        </p:nvSpPr>
        <p:spPr bwMode="auto">
          <a:xfrm>
            <a:off x="1600200" y="1020763"/>
            <a:ext cx="2362200" cy="579437"/>
          </a:xfrm>
          <a:prstGeom prst="rect">
            <a:avLst/>
          </a:prstGeom>
          <a:noFill/>
          <a:ln w="9525">
            <a:noFill/>
            <a:miter lim="800000"/>
            <a:headEnd/>
            <a:tailEnd type="none" w="sm" len="lg"/>
          </a:ln>
          <a:effectLst/>
        </p:spPr>
        <p:txBody>
          <a:bodyPr>
            <a:spAutoFit/>
          </a:bodyPr>
          <a:lstStyle/>
          <a:p>
            <a:pPr>
              <a:spcBef>
                <a:spcPct val="50000"/>
              </a:spcBef>
            </a:pPr>
            <a:r>
              <a:rPr lang="en-US" altLang="zh-CN" sz="3200" b="1">
                <a:solidFill>
                  <a:srgbClr val="D3092F"/>
                </a:solidFill>
                <a:latin typeface="Times New Roman" pitchFamily="18" charset="0"/>
              </a:rPr>
              <a:t>4</a:t>
            </a:r>
            <a:r>
              <a:rPr lang="en-US" altLang="zh-CN" sz="3200" b="1">
                <a:solidFill>
                  <a:srgbClr val="FF0000"/>
                </a:solidFill>
              </a:rPr>
              <a:t>  </a:t>
            </a:r>
            <a:r>
              <a:rPr lang="en-US" altLang="zh-CN" sz="3200" b="1">
                <a:solidFill>
                  <a:schemeClr val="bg2"/>
                </a:solidFill>
              </a:rPr>
              <a:t> </a:t>
            </a:r>
            <a:r>
              <a:rPr lang="zh-CN" altLang="en-US" sz="3200" b="1"/>
              <a:t>结论</a:t>
            </a:r>
          </a:p>
        </p:txBody>
      </p:sp>
      <p:grpSp>
        <p:nvGrpSpPr>
          <p:cNvPr id="3" name="Group 15"/>
          <p:cNvGrpSpPr>
            <a:grpSpLocks/>
          </p:cNvGrpSpPr>
          <p:nvPr/>
        </p:nvGrpSpPr>
        <p:grpSpPr bwMode="auto">
          <a:xfrm>
            <a:off x="4724400" y="2667000"/>
            <a:ext cx="3810000" cy="2895600"/>
            <a:chOff x="2832" y="2064"/>
            <a:chExt cx="2688" cy="1920"/>
          </a:xfrm>
        </p:grpSpPr>
        <p:sp>
          <p:nvSpPr>
            <p:cNvPr id="21520" name="Rectangle 16"/>
            <p:cNvSpPr>
              <a:spLocks noChangeArrowheads="1"/>
            </p:cNvSpPr>
            <p:nvPr/>
          </p:nvSpPr>
          <p:spPr bwMode="auto">
            <a:xfrm>
              <a:off x="2832" y="2064"/>
              <a:ext cx="2688" cy="1920"/>
            </a:xfrm>
            <a:prstGeom prst="rect">
              <a:avLst/>
            </a:prstGeom>
            <a:solidFill>
              <a:schemeClr val="bg1"/>
            </a:solidFill>
            <a:ln w="9525">
              <a:solidFill>
                <a:srgbClr val="006666"/>
              </a:solidFill>
              <a:miter lim="800000"/>
              <a:headEnd/>
              <a:tailEnd type="none" w="sm" len="lg"/>
            </a:ln>
            <a:effectLst/>
          </p:spPr>
          <p:txBody>
            <a:bodyPr wrap="none" anchor="ctr"/>
            <a:lstStyle/>
            <a:p>
              <a:endParaRPr lang="zh-CN" altLang="en-US"/>
            </a:p>
          </p:txBody>
        </p:sp>
        <p:sp>
          <p:nvSpPr>
            <p:cNvPr id="21521" name="Line 17"/>
            <p:cNvSpPr>
              <a:spLocks noChangeShapeType="1"/>
            </p:cNvSpPr>
            <p:nvPr/>
          </p:nvSpPr>
          <p:spPr bwMode="auto">
            <a:xfrm>
              <a:off x="5136" y="3168"/>
              <a:ext cx="288"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21522" name="Line 18"/>
            <p:cNvSpPr>
              <a:spLocks noChangeShapeType="1"/>
            </p:cNvSpPr>
            <p:nvPr/>
          </p:nvSpPr>
          <p:spPr bwMode="auto">
            <a:xfrm flipV="1">
              <a:off x="3840" y="2256"/>
              <a:ext cx="0" cy="1680"/>
            </a:xfrm>
            <a:prstGeom prst="line">
              <a:avLst/>
            </a:prstGeom>
            <a:noFill/>
            <a:ln w="12700">
              <a:solidFill>
                <a:schemeClr val="tx1"/>
              </a:solidFill>
              <a:round/>
              <a:headEnd/>
              <a:tailEnd type="triangle" w="sm" len="lg"/>
            </a:ln>
            <a:effectLst/>
          </p:spPr>
          <p:txBody>
            <a:bodyPr wrap="none" anchor="ctr"/>
            <a:lstStyle/>
            <a:p>
              <a:endParaRPr lang="zh-CN" altLang="en-US"/>
            </a:p>
          </p:txBody>
        </p:sp>
        <p:graphicFrame>
          <p:nvGraphicFramePr>
            <p:cNvPr id="21523" name="Object 19"/>
            <p:cNvGraphicFramePr>
              <a:graphicFrameLocks noChangeAspect="1"/>
            </p:cNvGraphicFramePr>
            <p:nvPr/>
          </p:nvGraphicFramePr>
          <p:xfrm>
            <a:off x="5136" y="2894"/>
            <a:ext cx="208" cy="226"/>
          </p:xfrm>
          <a:graphic>
            <a:graphicData uri="http://schemas.openxmlformats.org/presentationml/2006/ole">
              <p:oleObj spid="_x0000_s74787" name="公式" r:id="rId9" imgW="177646" imgH="190335" progId="Equation.3">
                <p:embed/>
              </p:oleObj>
            </a:graphicData>
          </a:graphic>
        </p:graphicFrame>
        <p:graphicFrame>
          <p:nvGraphicFramePr>
            <p:cNvPr id="21524" name="Object 20"/>
            <p:cNvGraphicFramePr>
              <a:graphicFrameLocks noChangeAspect="1"/>
            </p:cNvGraphicFramePr>
            <p:nvPr/>
          </p:nvGraphicFramePr>
          <p:xfrm>
            <a:off x="3840" y="2256"/>
            <a:ext cx="225" cy="285"/>
          </p:xfrm>
          <a:graphic>
            <a:graphicData uri="http://schemas.openxmlformats.org/presentationml/2006/ole">
              <p:oleObj spid="_x0000_s74788" name="公式" r:id="rId10" imgW="190417" imgH="241195" progId="Equation.3">
                <p:embed/>
              </p:oleObj>
            </a:graphicData>
          </a:graphic>
        </p:graphicFrame>
        <p:sp>
          <p:nvSpPr>
            <p:cNvPr id="21525" name="Line 21"/>
            <p:cNvSpPr>
              <a:spLocks noChangeShapeType="1"/>
            </p:cNvSpPr>
            <p:nvPr/>
          </p:nvSpPr>
          <p:spPr bwMode="auto">
            <a:xfrm>
              <a:off x="3840" y="3168"/>
              <a:ext cx="480" cy="576"/>
            </a:xfrm>
            <a:prstGeom prst="line">
              <a:avLst/>
            </a:prstGeom>
            <a:noFill/>
            <a:ln w="38100">
              <a:solidFill>
                <a:srgbClr val="0000FF"/>
              </a:solidFill>
              <a:round/>
              <a:headEnd/>
              <a:tailEnd type="triangle" w="sm" len="lg"/>
            </a:ln>
            <a:effectLst/>
          </p:spPr>
          <p:txBody>
            <a:bodyPr wrap="none" anchor="ctr"/>
            <a:lstStyle/>
            <a:p>
              <a:endParaRPr lang="zh-CN" altLang="en-US"/>
            </a:p>
          </p:txBody>
        </p:sp>
        <p:sp>
          <p:nvSpPr>
            <p:cNvPr id="21526" name="Line 22"/>
            <p:cNvSpPr>
              <a:spLocks noChangeShapeType="1"/>
            </p:cNvSpPr>
            <p:nvPr/>
          </p:nvSpPr>
          <p:spPr bwMode="auto">
            <a:xfrm flipV="1">
              <a:off x="3840" y="2592"/>
              <a:ext cx="816" cy="576"/>
            </a:xfrm>
            <a:prstGeom prst="line">
              <a:avLst/>
            </a:prstGeom>
            <a:noFill/>
            <a:ln w="38100">
              <a:solidFill>
                <a:srgbClr val="FF0000"/>
              </a:solidFill>
              <a:round/>
              <a:headEnd/>
              <a:tailEnd type="triangle" w="sm" len="lg"/>
            </a:ln>
            <a:effectLst/>
          </p:spPr>
          <p:txBody>
            <a:bodyPr wrap="none" anchor="ctr"/>
            <a:lstStyle/>
            <a:p>
              <a:endParaRPr lang="zh-CN" altLang="en-US"/>
            </a:p>
          </p:txBody>
        </p:sp>
        <p:sp>
          <p:nvSpPr>
            <p:cNvPr id="21527" name="Line 23"/>
            <p:cNvSpPr>
              <a:spLocks noChangeShapeType="1"/>
            </p:cNvSpPr>
            <p:nvPr/>
          </p:nvSpPr>
          <p:spPr bwMode="auto">
            <a:xfrm>
              <a:off x="2976" y="3168"/>
              <a:ext cx="864" cy="0"/>
            </a:xfrm>
            <a:prstGeom prst="line">
              <a:avLst/>
            </a:prstGeom>
            <a:noFill/>
            <a:ln w="38100">
              <a:solidFill>
                <a:srgbClr val="FF0000"/>
              </a:solidFill>
              <a:round/>
              <a:headEnd/>
              <a:tailEnd type="triangle" w="sm" len="lg"/>
            </a:ln>
            <a:effectLst/>
          </p:spPr>
          <p:txBody>
            <a:bodyPr wrap="none" anchor="ctr"/>
            <a:lstStyle/>
            <a:p>
              <a:endParaRPr lang="zh-CN" altLang="en-US"/>
            </a:p>
          </p:txBody>
        </p:sp>
        <p:sp>
          <p:nvSpPr>
            <p:cNvPr id="21528" name="Line 24"/>
            <p:cNvSpPr>
              <a:spLocks noChangeShapeType="1"/>
            </p:cNvSpPr>
            <p:nvPr/>
          </p:nvSpPr>
          <p:spPr bwMode="auto">
            <a:xfrm flipV="1">
              <a:off x="4320" y="3168"/>
              <a:ext cx="816" cy="576"/>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sp>
          <p:nvSpPr>
            <p:cNvPr id="21529" name="Line 25"/>
            <p:cNvSpPr>
              <a:spLocks noChangeShapeType="1"/>
            </p:cNvSpPr>
            <p:nvPr/>
          </p:nvSpPr>
          <p:spPr bwMode="auto">
            <a:xfrm>
              <a:off x="4656" y="2592"/>
              <a:ext cx="480" cy="576"/>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sp>
          <p:nvSpPr>
            <p:cNvPr id="21530" name="Line 26"/>
            <p:cNvSpPr>
              <a:spLocks noChangeShapeType="1"/>
            </p:cNvSpPr>
            <p:nvPr/>
          </p:nvSpPr>
          <p:spPr bwMode="auto">
            <a:xfrm>
              <a:off x="3840" y="3168"/>
              <a:ext cx="1248" cy="0"/>
            </a:xfrm>
            <a:prstGeom prst="line">
              <a:avLst/>
            </a:prstGeom>
            <a:noFill/>
            <a:ln w="38100">
              <a:solidFill>
                <a:srgbClr val="FF0000"/>
              </a:solidFill>
              <a:prstDash val="dash"/>
              <a:round/>
              <a:headEnd/>
              <a:tailEnd type="triangle" w="sm" len="lg"/>
            </a:ln>
            <a:effectLst/>
          </p:spPr>
          <p:txBody>
            <a:bodyPr wrap="none" anchor="ctr"/>
            <a:lstStyle/>
            <a:p>
              <a:endParaRPr lang="zh-CN" altLang="en-US"/>
            </a:p>
          </p:txBody>
        </p:sp>
        <p:graphicFrame>
          <p:nvGraphicFramePr>
            <p:cNvPr id="21531" name="Object 27"/>
            <p:cNvGraphicFramePr>
              <a:graphicFrameLocks noChangeAspect="1"/>
            </p:cNvGraphicFramePr>
            <p:nvPr/>
          </p:nvGraphicFramePr>
          <p:xfrm>
            <a:off x="2976" y="2448"/>
            <a:ext cx="720" cy="678"/>
          </p:xfrm>
          <a:graphic>
            <a:graphicData uri="http://schemas.openxmlformats.org/presentationml/2006/ole">
              <p:oleObj spid="_x0000_s74789" name="公式" r:id="rId11" imgW="599400" imgH="562680" progId="Equation.3">
                <p:embed/>
              </p:oleObj>
            </a:graphicData>
          </a:graphic>
        </p:graphicFrame>
        <p:graphicFrame>
          <p:nvGraphicFramePr>
            <p:cNvPr id="21532" name="Object 28"/>
            <p:cNvGraphicFramePr>
              <a:graphicFrameLocks noChangeAspect="1"/>
            </p:cNvGraphicFramePr>
            <p:nvPr/>
          </p:nvGraphicFramePr>
          <p:xfrm>
            <a:off x="4176" y="2064"/>
            <a:ext cx="620" cy="672"/>
          </p:xfrm>
          <a:graphic>
            <a:graphicData uri="http://schemas.openxmlformats.org/presentationml/2006/ole">
              <p:oleObj spid="_x0000_s74790" name="公式" r:id="rId12" imgW="483120" imgH="562680" progId="Equation.3">
                <p:embed/>
              </p:oleObj>
            </a:graphicData>
          </a:graphic>
        </p:graphicFrame>
        <p:graphicFrame>
          <p:nvGraphicFramePr>
            <p:cNvPr id="21533" name="Object 29"/>
            <p:cNvGraphicFramePr>
              <a:graphicFrameLocks noChangeAspect="1"/>
            </p:cNvGraphicFramePr>
            <p:nvPr/>
          </p:nvGraphicFramePr>
          <p:xfrm>
            <a:off x="4368" y="3600"/>
            <a:ext cx="480" cy="356"/>
          </p:xfrm>
          <a:graphic>
            <a:graphicData uri="http://schemas.openxmlformats.org/presentationml/2006/ole">
              <p:oleObj spid="_x0000_s74791" name="Equation" r:id="rId13" imgW="214560" imgH="160920" progId="Equation.3">
                <p:embed/>
              </p:oleObj>
            </a:graphicData>
          </a:graphic>
        </p:graphicFrame>
        <p:sp>
          <p:nvSpPr>
            <p:cNvPr id="21534" name="Line 30"/>
            <p:cNvSpPr>
              <a:spLocks noChangeShapeType="1"/>
            </p:cNvSpPr>
            <p:nvPr/>
          </p:nvSpPr>
          <p:spPr bwMode="auto">
            <a:xfrm flipV="1">
              <a:off x="3840" y="2928"/>
              <a:ext cx="336" cy="240"/>
            </a:xfrm>
            <a:prstGeom prst="line">
              <a:avLst/>
            </a:prstGeom>
            <a:noFill/>
            <a:ln w="38100">
              <a:solidFill>
                <a:schemeClr val="tx1"/>
              </a:solidFill>
              <a:round/>
              <a:headEnd/>
              <a:tailEnd type="triangle" w="sm" len="lg"/>
            </a:ln>
            <a:effectLst/>
          </p:spPr>
          <p:txBody>
            <a:bodyPr wrap="none" anchor="ctr"/>
            <a:lstStyle/>
            <a:p>
              <a:endParaRPr lang="zh-CN" altLang="en-US"/>
            </a:p>
          </p:txBody>
        </p:sp>
        <p:graphicFrame>
          <p:nvGraphicFramePr>
            <p:cNvPr id="21535" name="Object 31"/>
            <p:cNvGraphicFramePr>
              <a:graphicFrameLocks noChangeAspect="1"/>
            </p:cNvGraphicFramePr>
            <p:nvPr/>
          </p:nvGraphicFramePr>
          <p:xfrm>
            <a:off x="3926" y="2640"/>
            <a:ext cx="298" cy="387"/>
          </p:xfrm>
          <a:graphic>
            <a:graphicData uri="http://schemas.openxmlformats.org/presentationml/2006/ole">
              <p:oleObj spid="_x0000_s74792" name="公式" r:id="rId14" imgW="126780" imgH="164814" progId="Equation.3">
                <p:embed/>
              </p:oleObj>
            </a:graphicData>
          </a:graphic>
        </p:graphicFrame>
        <p:sp>
          <p:nvSpPr>
            <p:cNvPr id="21536" name="Line 32"/>
            <p:cNvSpPr>
              <a:spLocks noChangeShapeType="1"/>
            </p:cNvSpPr>
            <p:nvPr/>
          </p:nvSpPr>
          <p:spPr bwMode="auto">
            <a:xfrm>
              <a:off x="2928" y="3168"/>
              <a:ext cx="336" cy="0"/>
            </a:xfrm>
            <a:prstGeom prst="line">
              <a:avLst/>
            </a:prstGeom>
            <a:noFill/>
            <a:ln w="38100">
              <a:solidFill>
                <a:schemeClr val="tx1"/>
              </a:solidFill>
              <a:round/>
              <a:headEnd/>
              <a:tailEnd type="triangle" w="sm" len="lg"/>
            </a:ln>
            <a:effectLst/>
          </p:spPr>
          <p:txBody>
            <a:bodyPr wrap="none" anchor="ctr"/>
            <a:lstStyle/>
            <a:p>
              <a:endParaRPr lang="zh-CN" altLang="en-US"/>
            </a:p>
          </p:txBody>
        </p:sp>
        <p:graphicFrame>
          <p:nvGraphicFramePr>
            <p:cNvPr id="21537" name="Object 33"/>
            <p:cNvGraphicFramePr>
              <a:graphicFrameLocks noChangeAspect="1"/>
            </p:cNvGraphicFramePr>
            <p:nvPr/>
          </p:nvGraphicFramePr>
          <p:xfrm>
            <a:off x="2994" y="3155"/>
            <a:ext cx="358" cy="541"/>
          </p:xfrm>
          <a:graphic>
            <a:graphicData uri="http://schemas.openxmlformats.org/presentationml/2006/ole">
              <p:oleObj spid="_x0000_s74793" name="公式" r:id="rId15" imgW="152334" imgH="228501" progId="Equation.3">
                <p:embed/>
              </p:oleObj>
            </a:graphicData>
          </a:graphic>
        </p:graphicFrame>
        <p:sp>
          <p:nvSpPr>
            <p:cNvPr id="21538" name="Oval 34"/>
            <p:cNvSpPr>
              <a:spLocks noChangeArrowheads="1"/>
            </p:cNvSpPr>
            <p:nvPr/>
          </p:nvSpPr>
          <p:spPr bwMode="auto">
            <a:xfrm>
              <a:off x="3768" y="3120"/>
              <a:ext cx="144" cy="144"/>
            </a:xfrm>
            <a:prstGeom prst="ellipse">
              <a:avLst/>
            </a:prstGeom>
            <a:gradFill rotWithShape="0">
              <a:gsLst>
                <a:gs pos="0">
                  <a:srgbClr val="0000FF">
                    <a:gamma/>
                    <a:tint val="0"/>
                    <a:invGamma/>
                  </a:srgbClr>
                </a:gs>
                <a:gs pos="100000">
                  <a:srgbClr val="0000FF"/>
                </a:gs>
              </a:gsLst>
              <a:path path="shape">
                <a:fillToRect l="50000" t="50000" r="50000" b="50000"/>
              </a:path>
            </a:gradFill>
            <a:ln w="9525">
              <a:solidFill>
                <a:schemeClr val="tx1"/>
              </a:solidFill>
              <a:round/>
              <a:headEnd/>
              <a:tailEnd/>
            </a:ln>
            <a:effectLst/>
          </p:spPr>
          <p:txBody>
            <a:bodyPr wrap="none" anchor="ctr"/>
            <a:lstStyle/>
            <a:p>
              <a:endParaRPr lang="zh-CN" altLang="en-US"/>
            </a:p>
          </p:txBody>
        </p:sp>
        <p:graphicFrame>
          <p:nvGraphicFramePr>
            <p:cNvPr id="21539" name="Object 35"/>
            <p:cNvGraphicFramePr>
              <a:graphicFrameLocks noChangeAspect="1"/>
            </p:cNvGraphicFramePr>
            <p:nvPr/>
          </p:nvGraphicFramePr>
          <p:xfrm>
            <a:off x="4416" y="2832"/>
            <a:ext cx="211" cy="288"/>
          </p:xfrm>
          <a:graphic>
            <a:graphicData uri="http://schemas.openxmlformats.org/presentationml/2006/ole">
              <p:oleObj spid="_x0000_s74794" name="公式" r:id="rId16" imgW="160920" imgH="214560" progId="Equation.3">
                <p:embed/>
              </p:oleObj>
            </a:graphicData>
          </a:graphic>
        </p:graphicFrame>
        <p:sp>
          <p:nvSpPr>
            <p:cNvPr id="21540" name="Arc 36"/>
            <p:cNvSpPr>
              <a:spLocks/>
            </p:cNvSpPr>
            <p:nvPr/>
          </p:nvSpPr>
          <p:spPr bwMode="auto">
            <a:xfrm flipV="1">
              <a:off x="4032" y="3169"/>
              <a:ext cx="192" cy="290"/>
            </a:xfrm>
            <a:custGeom>
              <a:avLst/>
              <a:gdLst>
                <a:gd name="G0" fmla="+- 0 0 0"/>
                <a:gd name="G1" fmla="+- 21069 0 0"/>
                <a:gd name="G2" fmla="+- 21600 0 0"/>
                <a:gd name="T0" fmla="*/ 4761 w 21600"/>
                <a:gd name="T1" fmla="*/ 0 h 26139"/>
                <a:gd name="T2" fmla="*/ 20997 w 21600"/>
                <a:gd name="T3" fmla="*/ 26139 h 26139"/>
                <a:gd name="T4" fmla="*/ 0 w 21600"/>
                <a:gd name="T5" fmla="*/ 21069 h 26139"/>
              </a:gdLst>
              <a:ahLst/>
              <a:cxnLst>
                <a:cxn ang="0">
                  <a:pos x="T0" y="T1"/>
                </a:cxn>
                <a:cxn ang="0">
                  <a:pos x="T2" y="T3"/>
                </a:cxn>
                <a:cxn ang="0">
                  <a:pos x="T4" y="T5"/>
                </a:cxn>
              </a:cxnLst>
              <a:rect l="0" t="0" r="r" b="b"/>
              <a:pathLst>
                <a:path w="21600" h="26139" fill="none" extrusionOk="0">
                  <a:moveTo>
                    <a:pt x="4760" y="0"/>
                  </a:moveTo>
                  <a:cubicBezTo>
                    <a:pt x="14607" y="2225"/>
                    <a:pt x="21600" y="10973"/>
                    <a:pt x="21600" y="21069"/>
                  </a:cubicBezTo>
                  <a:cubicBezTo>
                    <a:pt x="21600" y="22776"/>
                    <a:pt x="21397" y="24478"/>
                    <a:pt x="20996" y="26138"/>
                  </a:cubicBezTo>
                </a:path>
                <a:path w="21600" h="26139" stroke="0" extrusionOk="0">
                  <a:moveTo>
                    <a:pt x="4760" y="0"/>
                  </a:moveTo>
                  <a:cubicBezTo>
                    <a:pt x="14607" y="2225"/>
                    <a:pt x="21600" y="10973"/>
                    <a:pt x="21600" y="21069"/>
                  </a:cubicBezTo>
                  <a:cubicBezTo>
                    <a:pt x="21600" y="22776"/>
                    <a:pt x="21397" y="24478"/>
                    <a:pt x="20996" y="26138"/>
                  </a:cubicBezTo>
                  <a:lnTo>
                    <a:pt x="0" y="21069"/>
                  </a:lnTo>
                  <a:close/>
                </a:path>
              </a:pathLst>
            </a:custGeom>
            <a:noFill/>
            <a:ln w="38100">
              <a:solidFill>
                <a:srgbClr val="CC00CC"/>
              </a:solidFill>
              <a:round/>
              <a:headEnd/>
              <a:tailEnd type="none" w="sm" len="lg"/>
            </a:ln>
            <a:effectLst/>
          </p:spPr>
          <p:txBody>
            <a:bodyPr wrap="none" anchor="ctr"/>
            <a:lstStyle/>
            <a:p>
              <a:endParaRPr lang="zh-CN" altLang="en-US"/>
            </a:p>
          </p:txBody>
        </p:sp>
        <p:sp>
          <p:nvSpPr>
            <p:cNvPr id="21541" name="Arc 37"/>
            <p:cNvSpPr>
              <a:spLocks/>
            </p:cNvSpPr>
            <p:nvPr/>
          </p:nvSpPr>
          <p:spPr bwMode="auto">
            <a:xfrm rot="20593036" flipV="1">
              <a:off x="4176" y="2880"/>
              <a:ext cx="192" cy="294"/>
            </a:xfrm>
            <a:custGeom>
              <a:avLst/>
              <a:gdLst>
                <a:gd name="G0" fmla="+- 0 0 0"/>
                <a:gd name="G1" fmla="+- 15741 0 0"/>
                <a:gd name="G2" fmla="+- 21600 0 0"/>
                <a:gd name="T0" fmla="*/ 14791 w 21600"/>
                <a:gd name="T1" fmla="*/ 0 h 30659"/>
                <a:gd name="T2" fmla="*/ 15621 w 21600"/>
                <a:gd name="T3" fmla="*/ 30659 h 30659"/>
                <a:gd name="T4" fmla="*/ 0 w 21600"/>
                <a:gd name="T5" fmla="*/ 15741 h 30659"/>
              </a:gdLst>
              <a:ahLst/>
              <a:cxnLst>
                <a:cxn ang="0">
                  <a:pos x="T0" y="T1"/>
                </a:cxn>
                <a:cxn ang="0">
                  <a:pos x="T2" y="T3"/>
                </a:cxn>
                <a:cxn ang="0">
                  <a:pos x="T4" y="T5"/>
                </a:cxn>
              </a:cxnLst>
              <a:rect l="0" t="0" r="r" b="b"/>
              <a:pathLst>
                <a:path w="21600" h="30659" fill="none" extrusionOk="0">
                  <a:moveTo>
                    <a:pt x="14791" y="-1"/>
                  </a:moveTo>
                  <a:cubicBezTo>
                    <a:pt x="19135" y="4082"/>
                    <a:pt x="21600" y="9779"/>
                    <a:pt x="21600" y="15741"/>
                  </a:cubicBezTo>
                  <a:cubicBezTo>
                    <a:pt x="21600" y="21297"/>
                    <a:pt x="19458" y="26640"/>
                    <a:pt x="15620" y="30658"/>
                  </a:cubicBezTo>
                </a:path>
                <a:path w="21600" h="30659" stroke="0" extrusionOk="0">
                  <a:moveTo>
                    <a:pt x="14791" y="-1"/>
                  </a:moveTo>
                  <a:cubicBezTo>
                    <a:pt x="19135" y="4082"/>
                    <a:pt x="21600" y="9779"/>
                    <a:pt x="21600" y="15741"/>
                  </a:cubicBezTo>
                  <a:cubicBezTo>
                    <a:pt x="21600" y="21297"/>
                    <a:pt x="19458" y="26640"/>
                    <a:pt x="15620" y="30658"/>
                  </a:cubicBezTo>
                  <a:lnTo>
                    <a:pt x="0" y="15741"/>
                  </a:lnTo>
                  <a:close/>
                </a:path>
              </a:pathLst>
            </a:custGeom>
            <a:noFill/>
            <a:ln w="28575">
              <a:solidFill>
                <a:srgbClr val="009900"/>
              </a:solidFill>
              <a:round/>
              <a:headEnd/>
              <a:tailEnd type="none" w="sm" len="lg"/>
            </a:ln>
            <a:effectLst/>
          </p:spPr>
          <p:txBody>
            <a:bodyPr wrap="none" anchor="ctr"/>
            <a:lstStyle/>
            <a:p>
              <a:endParaRPr lang="zh-CN" altLang="en-US"/>
            </a:p>
          </p:txBody>
        </p:sp>
        <p:graphicFrame>
          <p:nvGraphicFramePr>
            <p:cNvPr id="21542" name="Object 38"/>
            <p:cNvGraphicFramePr>
              <a:graphicFrameLocks noChangeAspect="1"/>
            </p:cNvGraphicFramePr>
            <p:nvPr/>
          </p:nvGraphicFramePr>
          <p:xfrm>
            <a:off x="4224" y="3216"/>
            <a:ext cx="280" cy="336"/>
          </p:xfrm>
          <a:graphic>
            <a:graphicData uri="http://schemas.openxmlformats.org/presentationml/2006/ole">
              <p:oleObj spid="_x0000_s74795" name="公式" r:id="rId17" imgW="178920" imgH="214560"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linds(horizontal)">
                                      <p:cBhvr>
                                        <p:cTn id="12" dur="500"/>
                                        <p:tgtEl>
                                          <p:spTgt spid="215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blinds(horizontal)">
                                      <p:cBhvr>
                                        <p:cTn id="17" dur="500"/>
                                        <p:tgtEl>
                                          <p:spTgt spid="215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12"/>
                                        </p:tgtEl>
                                        <p:attrNameLst>
                                          <p:attrName>style.visibility</p:attrName>
                                        </p:attrNameLst>
                                      </p:cBhvr>
                                      <p:to>
                                        <p:strVal val="visible"/>
                                      </p:to>
                                    </p:set>
                                    <p:animEffect transition="in" filter="blinds(horizontal)">
                                      <p:cBhvr>
                                        <p:cTn id="22" dur="500"/>
                                        <p:tgtEl>
                                          <p:spTgt spid="215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513"/>
                                        </p:tgtEl>
                                        <p:attrNameLst>
                                          <p:attrName>style.visibility</p:attrName>
                                        </p:attrNameLst>
                                      </p:cBhvr>
                                      <p:to>
                                        <p:strVal val="visible"/>
                                      </p:to>
                                    </p:set>
                                    <p:animEffect transition="in" filter="blinds(horizontal)">
                                      <p:cBhvr>
                                        <p:cTn id="27"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BE064E3A-4AE2-472E-9388-28C273704495}" type="slidenum">
              <a:rPr lang="en-US" altLang="zh-CN"/>
              <a:pPr/>
              <a:t>51</a:t>
            </a:fld>
            <a:endParaRPr lang="en-US" altLang="zh-CN"/>
          </a:p>
        </p:txBody>
      </p:sp>
      <p:sp>
        <p:nvSpPr>
          <p:cNvPr id="22530" name="Text Box 2"/>
          <p:cNvSpPr txBox="1">
            <a:spLocks noChangeArrowheads="1"/>
          </p:cNvSpPr>
          <p:nvPr/>
        </p:nvSpPr>
        <p:spPr bwMode="auto">
          <a:xfrm>
            <a:off x="1676400" y="1020763"/>
            <a:ext cx="3581400" cy="579437"/>
          </a:xfrm>
          <a:prstGeom prst="rect">
            <a:avLst/>
          </a:prstGeom>
          <a:noFill/>
          <a:ln w="9525">
            <a:noFill/>
            <a:miter lim="800000"/>
            <a:headEnd/>
            <a:tailEnd/>
          </a:ln>
          <a:effectLst/>
        </p:spPr>
        <p:txBody>
          <a:bodyPr>
            <a:spAutoFit/>
          </a:bodyPr>
          <a:lstStyle/>
          <a:p>
            <a:pPr>
              <a:spcBef>
                <a:spcPct val="50000"/>
              </a:spcBef>
            </a:pPr>
            <a:r>
              <a:rPr lang="en-US" altLang="zh-CN" sz="3200" b="1">
                <a:solidFill>
                  <a:srgbClr val="D3092F"/>
                </a:solidFill>
                <a:latin typeface="Times New Roman" pitchFamily="18" charset="0"/>
              </a:rPr>
              <a:t>5</a:t>
            </a:r>
            <a:r>
              <a:rPr lang="en-US" altLang="zh-CN" sz="3200" b="1">
                <a:solidFill>
                  <a:srgbClr val="FF0000"/>
                </a:solidFill>
                <a:latin typeface="Times New Roman" pitchFamily="18" charset="0"/>
              </a:rPr>
              <a:t>    </a:t>
            </a:r>
            <a:r>
              <a:rPr lang="zh-CN" altLang="en-US" sz="3200" b="1">
                <a:latin typeface="Times New Roman" pitchFamily="18" charset="0"/>
              </a:rPr>
              <a:t>讨论</a:t>
            </a:r>
          </a:p>
        </p:txBody>
      </p:sp>
      <p:grpSp>
        <p:nvGrpSpPr>
          <p:cNvPr id="2" name="Group 23"/>
          <p:cNvGrpSpPr>
            <a:grpSpLocks/>
          </p:cNvGrpSpPr>
          <p:nvPr/>
        </p:nvGrpSpPr>
        <p:grpSpPr bwMode="auto">
          <a:xfrm>
            <a:off x="762000" y="4495800"/>
            <a:ext cx="8229600" cy="1260475"/>
            <a:chOff x="240" y="1392"/>
            <a:chExt cx="5184" cy="794"/>
          </a:xfrm>
        </p:grpSpPr>
        <p:sp>
          <p:nvSpPr>
            <p:cNvPr id="22533" name="Rectangle 5"/>
            <p:cNvSpPr>
              <a:spLocks noChangeArrowheads="1"/>
            </p:cNvSpPr>
            <p:nvPr/>
          </p:nvSpPr>
          <p:spPr bwMode="auto">
            <a:xfrm>
              <a:off x="240" y="1392"/>
              <a:ext cx="5184" cy="794"/>
            </a:xfrm>
            <a:prstGeom prst="rect">
              <a:avLst/>
            </a:prstGeom>
            <a:noFill/>
            <a:ln w="9525">
              <a:noFill/>
              <a:miter lim="800000"/>
              <a:headEnd/>
              <a:tailEnd type="none" w="sm" len="lg"/>
            </a:ln>
            <a:effectLst/>
          </p:spPr>
          <p:txBody>
            <a:bodyPr>
              <a:spAutoFit/>
            </a:bodyPr>
            <a:lstStyle/>
            <a:p>
              <a:pPr>
                <a:lnSpc>
                  <a:spcPct val="120000"/>
                </a:lnSpc>
                <a:spcBef>
                  <a:spcPct val="50000"/>
                </a:spcBef>
                <a:buFontTx/>
                <a:buBlip>
                  <a:blip r:embed="rId3"/>
                </a:buBlip>
              </a:pPr>
              <a:r>
                <a:rPr lang="en-US" altLang="zh-CN" sz="2800" b="1">
                  <a:latin typeface="Times New Roman" pitchFamily="18" charset="0"/>
                </a:rPr>
                <a:t>  </a:t>
              </a:r>
              <a:r>
                <a:rPr lang="zh-CN" altLang="en-US" sz="3200" b="1">
                  <a:latin typeface="Times New Roman" pitchFamily="18" charset="0"/>
                </a:rPr>
                <a:t>若                   则             ，可见光观察</a:t>
              </a:r>
              <a:r>
                <a:rPr lang="zh-CN" altLang="en-US" sz="3200" b="1">
                  <a:solidFill>
                    <a:srgbClr val="D3092F"/>
                  </a:solidFill>
                  <a:latin typeface="Times New Roman" pitchFamily="18" charset="0"/>
                </a:rPr>
                <a:t>不</a:t>
              </a:r>
              <a:r>
                <a:rPr lang="zh-CN" altLang="en-US" sz="3200" b="1">
                  <a:latin typeface="Times New Roman" pitchFamily="18" charset="0"/>
                </a:rPr>
                <a:t>到康普顿效应</a:t>
              </a:r>
              <a:r>
                <a:rPr lang="en-US" altLang="zh-CN" sz="3200" b="1">
                  <a:latin typeface="Times New Roman" pitchFamily="18" charset="0"/>
                </a:rPr>
                <a:t>.</a:t>
              </a:r>
            </a:p>
          </p:txBody>
        </p:sp>
        <p:graphicFrame>
          <p:nvGraphicFramePr>
            <p:cNvPr id="22534" name="Object 6"/>
            <p:cNvGraphicFramePr>
              <a:graphicFrameLocks noChangeAspect="1"/>
            </p:cNvGraphicFramePr>
            <p:nvPr/>
          </p:nvGraphicFramePr>
          <p:xfrm>
            <a:off x="864" y="1440"/>
            <a:ext cx="1056" cy="369"/>
          </p:xfrm>
          <a:graphic>
            <a:graphicData uri="http://schemas.openxmlformats.org/presentationml/2006/ole">
              <p:oleObj spid="_x0000_s75782" name="Equation" r:id="rId4" imgW="1079032" imgH="380835" progId="Equation.3">
                <p:embed/>
              </p:oleObj>
            </a:graphicData>
          </a:graphic>
        </p:graphicFrame>
        <p:graphicFrame>
          <p:nvGraphicFramePr>
            <p:cNvPr id="22535" name="Object 7"/>
            <p:cNvGraphicFramePr>
              <a:graphicFrameLocks noChangeAspect="1"/>
            </p:cNvGraphicFramePr>
            <p:nvPr/>
          </p:nvGraphicFramePr>
          <p:xfrm>
            <a:off x="2256" y="1440"/>
            <a:ext cx="912" cy="408"/>
          </p:xfrm>
          <a:graphic>
            <a:graphicData uri="http://schemas.openxmlformats.org/presentationml/2006/ole">
              <p:oleObj spid="_x0000_s75783" name="公式" r:id="rId5" imgW="419100" imgH="228600" progId="Equation.3">
                <p:embed/>
              </p:oleObj>
            </a:graphicData>
          </a:graphic>
        </p:graphicFrame>
      </p:grpSp>
      <p:sp>
        <p:nvSpPr>
          <p:cNvPr id="22557" name="Rectangle 29"/>
          <p:cNvSpPr>
            <a:spLocks noChangeArrowheads="1"/>
          </p:cNvSpPr>
          <p:nvPr/>
        </p:nvSpPr>
        <p:spPr bwMode="auto">
          <a:xfrm>
            <a:off x="762000" y="1685925"/>
            <a:ext cx="8305800" cy="676275"/>
          </a:xfrm>
          <a:prstGeom prst="rect">
            <a:avLst/>
          </a:prstGeom>
          <a:noFill/>
          <a:ln w="9525">
            <a:noFill/>
            <a:miter lim="800000"/>
            <a:headEnd/>
            <a:tailEnd/>
          </a:ln>
          <a:effectLst/>
        </p:spPr>
        <p:txBody>
          <a:bodyPr>
            <a:spAutoFit/>
          </a:bodyPr>
          <a:lstStyle/>
          <a:p>
            <a:pPr>
              <a:lnSpc>
                <a:spcPct val="120000"/>
              </a:lnSpc>
              <a:spcBef>
                <a:spcPct val="50000"/>
              </a:spcBef>
              <a:buFontTx/>
              <a:buBlip>
                <a:blip r:embed="rId3"/>
              </a:buBlip>
            </a:pPr>
            <a:r>
              <a:rPr kumimoji="1" lang="en-US" altLang="zh-CN" sz="3200" b="1">
                <a:latin typeface="Times New Roman" pitchFamily="18" charset="0"/>
              </a:rPr>
              <a:t>  </a:t>
            </a:r>
            <a:r>
              <a:rPr kumimoji="1" lang="zh-CN" altLang="en-US" sz="3200" b="1">
                <a:latin typeface="Times New Roman" pitchFamily="18" charset="0"/>
              </a:rPr>
              <a:t>光具有波粒</a:t>
            </a:r>
            <a:r>
              <a:rPr kumimoji="1" lang="zh-CN" altLang="en-US" sz="3200" b="1">
                <a:solidFill>
                  <a:srgbClr val="CC0000"/>
                </a:solidFill>
                <a:latin typeface="Times New Roman" pitchFamily="18" charset="0"/>
              </a:rPr>
              <a:t>二象性</a:t>
            </a:r>
            <a:endParaRPr lang="zh-CN" altLang="en-US" sz="3200" b="1">
              <a:latin typeface="Times New Roman" pitchFamily="18" charset="0"/>
            </a:endParaRPr>
          </a:p>
        </p:txBody>
      </p:sp>
      <p:sp>
        <p:nvSpPr>
          <p:cNvPr id="22558" name="Rectangle 30"/>
          <p:cNvSpPr>
            <a:spLocks noChangeArrowheads="1"/>
          </p:cNvSpPr>
          <p:nvPr/>
        </p:nvSpPr>
        <p:spPr bwMode="auto">
          <a:xfrm>
            <a:off x="750888" y="2498725"/>
            <a:ext cx="8012112" cy="1844675"/>
          </a:xfrm>
          <a:prstGeom prst="rect">
            <a:avLst/>
          </a:prstGeom>
          <a:noFill/>
          <a:ln w="9525">
            <a:noFill/>
            <a:miter lim="800000"/>
            <a:headEnd/>
            <a:tailEnd/>
          </a:ln>
        </p:spPr>
        <p:txBody>
          <a:bodyPr>
            <a:spAutoFit/>
          </a:bodyPr>
          <a:lstStyle/>
          <a:p>
            <a:pPr eaLnBrk="0" hangingPunct="0">
              <a:lnSpc>
                <a:spcPct val="12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一般而言，光在传递过程中，波动性较为显著；光与物质相互作用时，粒子性比较显著</a:t>
            </a:r>
            <a:r>
              <a:rPr kumimoji="1" lang="en-US" altLang="zh-CN" sz="3200" b="1">
                <a:solidFill>
                  <a:schemeClr val="tx2"/>
                </a:solidFill>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57"/>
                                        </p:tgtEl>
                                        <p:attrNameLst>
                                          <p:attrName>style.visibility</p:attrName>
                                        </p:attrNameLst>
                                      </p:cBhvr>
                                      <p:to>
                                        <p:strVal val="visible"/>
                                      </p:to>
                                    </p:set>
                                    <p:animEffect transition="in" filter="blinds(horizontal)">
                                      <p:cBhvr>
                                        <p:cTn id="7" dur="500"/>
                                        <p:tgtEl>
                                          <p:spTgt spid="22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58"/>
                                        </p:tgtEl>
                                        <p:attrNameLst>
                                          <p:attrName>style.visibility</p:attrName>
                                        </p:attrNameLst>
                                      </p:cBhvr>
                                      <p:to>
                                        <p:strVal val="visible"/>
                                      </p:to>
                                    </p:set>
                                    <p:animEffect transition="in" filter="blinds(horizontal)">
                                      <p:cBhvr>
                                        <p:cTn id="12" dur="500"/>
                                        <p:tgtEl>
                                          <p:spTgt spid="225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7" grpId="0" autoUpdateAnimBg="0"/>
      <p:bldP spid="2255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6E94BF99-3C84-4F54-9D0D-0B5ECD91B684}" type="slidenum">
              <a:rPr lang="en-US" altLang="zh-CN"/>
              <a:pPr/>
              <a:t>52</a:t>
            </a:fld>
            <a:endParaRPr lang="en-US" altLang="zh-CN"/>
          </a:p>
        </p:txBody>
      </p:sp>
      <p:grpSp>
        <p:nvGrpSpPr>
          <p:cNvPr id="2" name="Group 10"/>
          <p:cNvGrpSpPr>
            <a:grpSpLocks/>
          </p:cNvGrpSpPr>
          <p:nvPr/>
        </p:nvGrpSpPr>
        <p:grpSpPr bwMode="auto">
          <a:xfrm>
            <a:off x="609600" y="1482725"/>
            <a:ext cx="7848600" cy="1260475"/>
            <a:chOff x="384" y="934"/>
            <a:chExt cx="4944" cy="794"/>
          </a:xfrm>
        </p:grpSpPr>
        <p:sp>
          <p:nvSpPr>
            <p:cNvPr id="31747" name="Text Box 3"/>
            <p:cNvSpPr txBox="1">
              <a:spLocks noChangeArrowheads="1"/>
            </p:cNvSpPr>
            <p:nvPr/>
          </p:nvSpPr>
          <p:spPr bwMode="auto">
            <a:xfrm>
              <a:off x="384" y="934"/>
              <a:ext cx="4944" cy="794"/>
            </a:xfrm>
            <a:prstGeom prst="rect">
              <a:avLst/>
            </a:prstGeom>
            <a:noFill/>
            <a:ln w="9525">
              <a:noFill/>
              <a:miter lim="800000"/>
              <a:headEnd/>
              <a:tailEnd/>
            </a:ln>
            <a:effectLst/>
          </p:spPr>
          <p:txBody>
            <a:bodyPr>
              <a:spAutoFit/>
            </a:bodyPr>
            <a:lstStyle/>
            <a:p>
              <a:pPr>
                <a:lnSpc>
                  <a:spcPct val="120000"/>
                </a:lnSpc>
                <a:spcBef>
                  <a:spcPct val="50000"/>
                </a:spcBef>
                <a:buFontTx/>
                <a:buBlip>
                  <a:blip r:embed="rId3"/>
                </a:buBlip>
              </a:pPr>
              <a:r>
                <a:rPr lang="en-US" altLang="zh-CN" sz="2800" b="1">
                  <a:latin typeface="Times New Roman" pitchFamily="18" charset="0"/>
                </a:rPr>
                <a:t>           </a:t>
              </a:r>
              <a:r>
                <a:rPr lang="zh-CN" altLang="en-US" sz="3200" b="1">
                  <a:latin typeface="Times New Roman" pitchFamily="18" charset="0"/>
                </a:rPr>
                <a:t>与      的关系</a:t>
              </a:r>
              <a:r>
                <a:rPr kumimoji="1" lang="zh-CN" altLang="en-US" sz="3200" b="1">
                  <a:solidFill>
                    <a:srgbClr val="D3092F"/>
                  </a:solidFill>
                  <a:latin typeface="宋体" pitchFamily="2" charset="-122"/>
                </a:rPr>
                <a:t>与物质无关</a:t>
              </a:r>
              <a:r>
                <a:rPr lang="zh-CN" altLang="en-US" sz="3200" b="1">
                  <a:latin typeface="Times New Roman" pitchFamily="18" charset="0"/>
                </a:rPr>
                <a:t>， 是光子与近自由电子间的相互作用</a:t>
              </a:r>
              <a:r>
                <a:rPr lang="en-US" altLang="zh-CN" sz="3200" b="1">
                  <a:latin typeface="Times New Roman" pitchFamily="18" charset="0"/>
                </a:rPr>
                <a:t>.</a:t>
              </a:r>
            </a:p>
          </p:txBody>
        </p:sp>
        <p:graphicFrame>
          <p:nvGraphicFramePr>
            <p:cNvPr id="31748" name="Object 4"/>
            <p:cNvGraphicFramePr>
              <a:graphicFrameLocks noChangeAspect="1"/>
            </p:cNvGraphicFramePr>
            <p:nvPr/>
          </p:nvGraphicFramePr>
          <p:xfrm>
            <a:off x="720" y="982"/>
            <a:ext cx="480" cy="354"/>
          </p:xfrm>
          <a:graphic>
            <a:graphicData uri="http://schemas.openxmlformats.org/presentationml/2006/ole">
              <p:oleObj spid="_x0000_s76808" name="公式" r:id="rId4" imgW="241091" imgH="177646" progId="Equation.3">
                <p:embed/>
              </p:oleObj>
            </a:graphicData>
          </a:graphic>
        </p:graphicFrame>
        <p:graphicFrame>
          <p:nvGraphicFramePr>
            <p:cNvPr id="31749" name="Object 5"/>
            <p:cNvGraphicFramePr>
              <a:graphicFrameLocks noChangeAspect="1"/>
            </p:cNvGraphicFramePr>
            <p:nvPr/>
          </p:nvGraphicFramePr>
          <p:xfrm>
            <a:off x="1549" y="979"/>
            <a:ext cx="275" cy="387"/>
          </p:xfrm>
          <a:graphic>
            <a:graphicData uri="http://schemas.openxmlformats.org/presentationml/2006/ole">
              <p:oleObj spid="_x0000_s76809" name="公式" r:id="rId5" imgW="126725" imgH="177415" progId="Equation.3">
                <p:embed/>
              </p:oleObj>
            </a:graphicData>
          </a:graphic>
        </p:graphicFrame>
      </p:grpSp>
      <p:grpSp>
        <p:nvGrpSpPr>
          <p:cNvPr id="3" name="Group 9"/>
          <p:cNvGrpSpPr>
            <a:grpSpLocks/>
          </p:cNvGrpSpPr>
          <p:nvPr/>
        </p:nvGrpSpPr>
        <p:grpSpPr bwMode="auto">
          <a:xfrm>
            <a:off x="609600" y="3124200"/>
            <a:ext cx="8077200" cy="1844675"/>
            <a:chOff x="384" y="1494"/>
            <a:chExt cx="5088" cy="1162"/>
          </a:xfrm>
        </p:grpSpPr>
        <p:sp>
          <p:nvSpPr>
            <p:cNvPr id="31751" name="Text Box 7"/>
            <p:cNvSpPr txBox="1">
              <a:spLocks noChangeArrowheads="1"/>
            </p:cNvSpPr>
            <p:nvPr/>
          </p:nvSpPr>
          <p:spPr bwMode="auto">
            <a:xfrm>
              <a:off x="384" y="1494"/>
              <a:ext cx="5088" cy="1162"/>
            </a:xfrm>
            <a:prstGeom prst="rect">
              <a:avLst/>
            </a:prstGeom>
            <a:noFill/>
            <a:ln w="9525">
              <a:noFill/>
              <a:miter lim="800000"/>
              <a:headEnd/>
              <a:tailEnd/>
            </a:ln>
            <a:effectLst/>
          </p:spPr>
          <p:txBody>
            <a:bodyPr>
              <a:spAutoFit/>
            </a:bodyPr>
            <a:lstStyle/>
            <a:p>
              <a:pPr>
                <a:lnSpc>
                  <a:spcPct val="120000"/>
                </a:lnSpc>
                <a:spcBef>
                  <a:spcPct val="50000"/>
                </a:spcBef>
                <a:buFontTx/>
                <a:buBlip>
                  <a:blip r:embed="rId3"/>
                </a:buBlip>
              </a:pPr>
              <a:r>
                <a:rPr lang="en-US" altLang="zh-CN" sz="2800" b="1">
                  <a:latin typeface="Times New Roman" pitchFamily="18" charset="0"/>
                </a:rPr>
                <a:t> </a:t>
              </a:r>
              <a:r>
                <a:rPr lang="zh-CN" altLang="en-US" sz="3200" b="1">
                  <a:latin typeface="Times New Roman" pitchFamily="18" charset="0"/>
                </a:rPr>
                <a:t>散射中                的散射光是因</a:t>
              </a:r>
              <a:r>
                <a:rPr kumimoji="1" lang="zh-CN" altLang="en-US" sz="3200" b="1">
                  <a:solidFill>
                    <a:srgbClr val="D3092F"/>
                  </a:solidFill>
                  <a:latin typeface="宋体" pitchFamily="2" charset="-122"/>
                </a:rPr>
                <a:t>光子</a:t>
              </a:r>
              <a:r>
                <a:rPr lang="zh-CN" altLang="en-US" sz="3200" b="1">
                  <a:latin typeface="Times New Roman" pitchFamily="18" charset="0"/>
                </a:rPr>
                <a:t>与</a:t>
              </a:r>
              <a:r>
                <a:rPr kumimoji="1" lang="zh-CN" altLang="en-US" sz="3200" b="1">
                  <a:solidFill>
                    <a:srgbClr val="D3092F"/>
                  </a:solidFill>
                  <a:latin typeface="宋体" pitchFamily="2" charset="-122"/>
                </a:rPr>
                <a:t>紧束缚电子</a:t>
              </a:r>
              <a:r>
                <a:rPr lang="zh-CN" altLang="en-US" sz="3200" b="1">
                  <a:latin typeface="Times New Roman" pitchFamily="18" charset="0"/>
                </a:rPr>
                <a:t>的作用</a:t>
              </a:r>
              <a:r>
                <a:rPr lang="en-US" altLang="zh-CN" sz="3200" b="1">
                  <a:latin typeface="Times New Roman" pitchFamily="18" charset="0"/>
                </a:rPr>
                <a:t>.  </a:t>
              </a:r>
              <a:r>
                <a:rPr kumimoji="1" lang="zh-CN" altLang="en-US" sz="3200" b="1">
                  <a:latin typeface="Times New Roman" pitchFamily="18" charset="0"/>
                </a:rPr>
                <a:t>原子量大的物质，其电子束缚较强，因而康普顿效应不明显</a:t>
              </a:r>
              <a:r>
                <a:rPr kumimoji="1" lang="en-US" altLang="zh-CN" sz="3200" b="1">
                  <a:latin typeface="Times New Roman" pitchFamily="18" charset="0"/>
                </a:rPr>
                <a:t>.</a:t>
              </a:r>
            </a:p>
          </p:txBody>
        </p:sp>
        <p:graphicFrame>
          <p:nvGraphicFramePr>
            <p:cNvPr id="31752" name="Object 8"/>
            <p:cNvGraphicFramePr>
              <a:graphicFrameLocks noChangeAspect="1"/>
            </p:cNvGraphicFramePr>
            <p:nvPr/>
          </p:nvGraphicFramePr>
          <p:xfrm>
            <a:off x="1565" y="1585"/>
            <a:ext cx="787" cy="335"/>
          </p:xfrm>
          <a:graphic>
            <a:graphicData uri="http://schemas.openxmlformats.org/presentationml/2006/ole">
              <p:oleObj spid="_x0000_s76810" name="公式" r:id="rId6" imgW="457002" imgH="177723"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4F4F3699-BC33-4ECC-8341-A3196678C121}" type="slidenum">
              <a:rPr lang="en-US" altLang="zh-CN"/>
              <a:pPr/>
              <a:t>53</a:t>
            </a:fld>
            <a:endParaRPr lang="en-US" altLang="zh-CN"/>
          </a:p>
        </p:txBody>
      </p:sp>
      <p:sp>
        <p:nvSpPr>
          <p:cNvPr id="23554" name="Text Box 2"/>
          <p:cNvSpPr txBox="1">
            <a:spLocks noChangeArrowheads="1"/>
          </p:cNvSpPr>
          <p:nvPr/>
        </p:nvSpPr>
        <p:spPr bwMode="auto">
          <a:xfrm>
            <a:off x="1524000" y="1219200"/>
            <a:ext cx="3657600" cy="579438"/>
          </a:xfrm>
          <a:prstGeom prst="rect">
            <a:avLst/>
          </a:prstGeom>
          <a:noFill/>
          <a:ln w="9525">
            <a:noFill/>
            <a:miter lim="800000"/>
            <a:headEnd/>
            <a:tailEnd/>
          </a:ln>
          <a:effectLst/>
        </p:spPr>
        <p:txBody>
          <a:bodyPr>
            <a:spAutoFit/>
          </a:bodyPr>
          <a:lstStyle/>
          <a:p>
            <a:pPr>
              <a:spcBef>
                <a:spcPct val="50000"/>
              </a:spcBef>
            </a:pPr>
            <a:r>
              <a:rPr lang="en-US" altLang="zh-CN" sz="3200" b="1">
                <a:solidFill>
                  <a:srgbClr val="D3092F"/>
                </a:solidFill>
                <a:latin typeface="Times New Roman" pitchFamily="18" charset="0"/>
              </a:rPr>
              <a:t>6</a:t>
            </a:r>
            <a:r>
              <a:rPr lang="en-US" altLang="zh-CN" sz="3200" b="1">
                <a:solidFill>
                  <a:srgbClr val="FF0000"/>
                </a:solidFill>
                <a:latin typeface="Times New Roman" pitchFamily="18" charset="0"/>
              </a:rPr>
              <a:t> </a:t>
            </a:r>
            <a:r>
              <a:rPr lang="en-US" altLang="zh-CN" sz="3200" b="1">
                <a:solidFill>
                  <a:srgbClr val="CC0000"/>
                </a:solidFill>
                <a:latin typeface="Times New Roman" pitchFamily="18" charset="0"/>
              </a:rPr>
              <a:t>   </a:t>
            </a:r>
            <a:r>
              <a:rPr lang="zh-CN" altLang="en-US" sz="3200" b="1">
                <a:latin typeface="Times New Roman" pitchFamily="18" charset="0"/>
              </a:rPr>
              <a:t>物理意义</a:t>
            </a:r>
          </a:p>
        </p:txBody>
      </p:sp>
      <p:sp>
        <p:nvSpPr>
          <p:cNvPr id="23555" name="Rectangle 3"/>
          <p:cNvSpPr>
            <a:spLocks noChangeArrowheads="1"/>
          </p:cNvSpPr>
          <p:nvPr/>
        </p:nvSpPr>
        <p:spPr bwMode="auto">
          <a:xfrm>
            <a:off x="762000" y="2209800"/>
            <a:ext cx="8077200" cy="1260475"/>
          </a:xfrm>
          <a:prstGeom prst="rect">
            <a:avLst/>
          </a:prstGeom>
          <a:noFill/>
          <a:ln w="9525">
            <a:noFill/>
            <a:miter lim="800000"/>
            <a:headEnd/>
            <a:tailEnd type="none" w="sm" len="lg"/>
          </a:ln>
          <a:effectLst/>
        </p:spPr>
        <p:txBody>
          <a:bodyPr>
            <a:spAutoFit/>
          </a:bodyPr>
          <a:lstStyle/>
          <a:p>
            <a:pPr>
              <a:lnSpc>
                <a:spcPct val="120000"/>
              </a:lnSpc>
              <a:spcBef>
                <a:spcPct val="50000"/>
              </a:spcBef>
              <a:buFontTx/>
              <a:buBlip>
                <a:blip r:embed="rId2"/>
              </a:buBlip>
            </a:pPr>
            <a:r>
              <a:rPr lang="en-US" altLang="zh-CN" sz="2800" b="1">
                <a:latin typeface="Times New Roman" pitchFamily="18" charset="0"/>
              </a:rPr>
              <a:t> </a:t>
            </a:r>
            <a:r>
              <a:rPr lang="zh-CN" altLang="en-US" sz="3200" b="1">
                <a:latin typeface="Times New Roman" pitchFamily="18" charset="0"/>
              </a:rPr>
              <a:t>光子假设的正确性，狭义相对论力学的正确性 </a:t>
            </a:r>
            <a:r>
              <a:rPr lang="en-US" altLang="zh-CN" sz="3200" b="1">
                <a:latin typeface="Times New Roman" pitchFamily="18" charset="0"/>
              </a:rPr>
              <a:t>.</a:t>
            </a:r>
            <a:r>
              <a:rPr lang="en-US" altLang="zh-CN" sz="2800" b="1">
                <a:latin typeface="Times New Roman" pitchFamily="18" charset="0"/>
              </a:rPr>
              <a:t>     </a:t>
            </a:r>
          </a:p>
        </p:txBody>
      </p:sp>
      <p:sp>
        <p:nvSpPr>
          <p:cNvPr id="23556" name="Rectangle 4"/>
          <p:cNvSpPr>
            <a:spLocks noChangeArrowheads="1"/>
          </p:cNvSpPr>
          <p:nvPr/>
        </p:nvSpPr>
        <p:spPr bwMode="auto">
          <a:xfrm>
            <a:off x="762000" y="3733800"/>
            <a:ext cx="8229600" cy="1066800"/>
          </a:xfrm>
          <a:prstGeom prst="rect">
            <a:avLst/>
          </a:prstGeom>
          <a:noFill/>
          <a:ln w="9525">
            <a:noFill/>
            <a:miter lim="800000"/>
            <a:headEnd/>
            <a:tailEnd type="none" w="sm" len="lg"/>
          </a:ln>
          <a:effectLst/>
        </p:spPr>
        <p:txBody>
          <a:bodyPr>
            <a:spAutoFit/>
          </a:bodyPr>
          <a:lstStyle/>
          <a:p>
            <a:pPr>
              <a:spcBef>
                <a:spcPct val="50000"/>
              </a:spcBef>
              <a:buFontTx/>
              <a:buBlip>
                <a:blip r:embed="rId2"/>
              </a:buBlip>
            </a:pPr>
            <a:r>
              <a:rPr lang="en-US" altLang="zh-CN" sz="2800" b="1">
                <a:latin typeface="Times New Roman" pitchFamily="18" charset="0"/>
              </a:rPr>
              <a:t> </a:t>
            </a:r>
            <a:r>
              <a:rPr lang="zh-CN" altLang="en-US" sz="3200" b="1">
                <a:latin typeface="Times New Roman" pitchFamily="18" charset="0"/>
              </a:rPr>
              <a:t>微观粒子的相互作用也遵守</a:t>
            </a:r>
            <a:r>
              <a:rPr kumimoji="1" lang="zh-CN" altLang="en-US" sz="3200" b="1">
                <a:solidFill>
                  <a:srgbClr val="D3092F"/>
                </a:solidFill>
                <a:latin typeface="宋体" pitchFamily="2" charset="-122"/>
              </a:rPr>
              <a:t>能量守恒</a:t>
            </a:r>
            <a:r>
              <a:rPr lang="zh-CN" altLang="en-US" sz="3200" b="1">
                <a:latin typeface="Times New Roman" pitchFamily="18" charset="0"/>
              </a:rPr>
              <a:t>和</a:t>
            </a:r>
            <a:r>
              <a:rPr kumimoji="1" lang="zh-CN" altLang="en-US" sz="3200" b="1">
                <a:solidFill>
                  <a:srgbClr val="D3092F"/>
                </a:solidFill>
                <a:latin typeface="宋体" pitchFamily="2" charset="-122"/>
              </a:rPr>
              <a:t>动量守恒</a:t>
            </a:r>
            <a:r>
              <a:rPr lang="zh-CN" altLang="en-US" sz="3200" b="1">
                <a:latin typeface="Times New Roman" pitchFamily="18" charset="0"/>
              </a:rPr>
              <a:t>定律</a:t>
            </a:r>
            <a:r>
              <a:rPr lang="en-US" altLang="zh-CN" sz="3200" b="1">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vertic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blinds(vertical)">
                                      <p:cBhvr>
                                        <p:cTn id="12" dur="500"/>
                                        <p:tgtEl>
                                          <p:spTgt spid="235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blinds(vertical)">
                                      <p:cBhvr>
                                        <p:cTn id="1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utoUpdateAnimBg="0"/>
      <p:bldP spid="2355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10"/>
          </p:nvPr>
        </p:nvSpPr>
        <p:spPr/>
        <p:txBody>
          <a:bodyPr/>
          <a:lstStyle/>
          <a:p>
            <a:fld id="{21477D78-278D-49AA-93CD-E43EFAA9FDB4}" type="slidenum">
              <a:rPr lang="en-US" altLang="zh-CN"/>
              <a:pPr/>
              <a:t>54</a:t>
            </a:fld>
            <a:endParaRPr lang="en-US" altLang="zh-CN"/>
          </a:p>
        </p:txBody>
      </p:sp>
      <p:grpSp>
        <p:nvGrpSpPr>
          <p:cNvPr id="2" name="Group 22"/>
          <p:cNvGrpSpPr>
            <a:grpSpLocks/>
          </p:cNvGrpSpPr>
          <p:nvPr/>
        </p:nvGrpSpPr>
        <p:grpSpPr bwMode="auto">
          <a:xfrm>
            <a:off x="533400" y="1208088"/>
            <a:ext cx="8382000" cy="1941512"/>
            <a:chOff x="336" y="761"/>
            <a:chExt cx="5280" cy="1223"/>
          </a:xfrm>
        </p:grpSpPr>
        <p:sp>
          <p:nvSpPr>
            <p:cNvPr id="24583" name="Text Box 7"/>
            <p:cNvSpPr txBox="1">
              <a:spLocks noChangeArrowheads="1"/>
            </p:cNvSpPr>
            <p:nvPr/>
          </p:nvSpPr>
          <p:spPr bwMode="auto">
            <a:xfrm>
              <a:off x="336" y="761"/>
              <a:ext cx="5280" cy="1223"/>
            </a:xfrm>
            <a:prstGeom prst="rect">
              <a:avLst/>
            </a:prstGeom>
            <a:noFill/>
            <a:ln w="9525">
              <a:noFill/>
              <a:miter lim="800000"/>
              <a:headEnd/>
              <a:tailEnd/>
            </a:ln>
            <a:effectLst/>
          </p:spPr>
          <p:txBody>
            <a:bodyPr>
              <a:spAutoFit/>
            </a:bodyPr>
            <a:lstStyle/>
            <a:p>
              <a:pPr>
                <a:lnSpc>
                  <a:spcPct val="120000"/>
                </a:lnSpc>
                <a:spcBef>
                  <a:spcPct val="20000"/>
                </a:spcBef>
              </a:pPr>
              <a:r>
                <a:rPr lang="en-US" altLang="zh-CN" sz="2800" b="1">
                  <a:solidFill>
                    <a:srgbClr val="CC0000"/>
                  </a:solidFill>
                  <a:latin typeface="Times New Roman" pitchFamily="18" charset="0"/>
                </a:rPr>
                <a:t>         </a:t>
              </a:r>
              <a:r>
                <a:rPr lang="zh-CN" altLang="en-US" sz="3200" b="1">
                  <a:solidFill>
                    <a:srgbClr val="D3092F"/>
                  </a:solidFill>
                  <a:latin typeface="Times New Roman" pitchFamily="18" charset="0"/>
                </a:rPr>
                <a:t>例</a:t>
              </a:r>
              <a:r>
                <a:rPr lang="en-US" altLang="zh-CN" sz="3200" b="1">
                  <a:solidFill>
                    <a:srgbClr val="D3092F"/>
                  </a:solidFill>
                  <a:latin typeface="Times New Roman" pitchFamily="18" charset="0"/>
                </a:rPr>
                <a:t>1</a:t>
              </a:r>
              <a:r>
                <a:rPr lang="en-US" altLang="zh-CN" sz="3200" b="1">
                  <a:solidFill>
                    <a:srgbClr val="CC0000"/>
                  </a:solidFill>
                  <a:latin typeface="Times New Roman" pitchFamily="18" charset="0"/>
                </a:rPr>
                <a:t>   </a:t>
              </a:r>
              <a:r>
                <a:rPr lang="zh-CN" altLang="en-US" sz="3200" b="1">
                  <a:latin typeface="Times New Roman" pitchFamily="18" charset="0"/>
                </a:rPr>
                <a:t>波长                               的 </a:t>
              </a:r>
              <a:r>
                <a:rPr lang="en-US" altLang="zh-CN" sz="3200">
                  <a:latin typeface="Times New Roman" pitchFamily="18" charset="0"/>
                </a:rPr>
                <a:t>X </a:t>
              </a:r>
              <a:r>
                <a:rPr lang="zh-CN" altLang="en-US" sz="3200" b="1">
                  <a:latin typeface="Times New Roman" pitchFamily="18" charset="0"/>
                </a:rPr>
                <a:t>射线与静止的自由电子作弹性碰撞，在与入射角成</a:t>
              </a:r>
            </a:p>
            <a:p>
              <a:pPr>
                <a:lnSpc>
                  <a:spcPct val="120000"/>
                </a:lnSpc>
                <a:spcBef>
                  <a:spcPct val="20000"/>
                </a:spcBef>
              </a:pPr>
              <a:r>
                <a:rPr lang="zh-CN" altLang="en-US" sz="3200" b="1">
                  <a:latin typeface="Times New Roman" pitchFamily="18" charset="0"/>
                </a:rPr>
                <a:t>      角的方向上观察， </a:t>
              </a:r>
              <a:r>
                <a:rPr lang="zh-CN" altLang="en-US" sz="3200" b="1">
                  <a:solidFill>
                    <a:srgbClr val="D3092F"/>
                  </a:solidFill>
                  <a:latin typeface="Times New Roman" pitchFamily="18" charset="0"/>
                </a:rPr>
                <a:t>问：</a:t>
              </a:r>
            </a:p>
          </p:txBody>
        </p:sp>
        <p:graphicFrame>
          <p:nvGraphicFramePr>
            <p:cNvPr id="24584" name="Object 8"/>
            <p:cNvGraphicFramePr>
              <a:graphicFrameLocks noChangeAspect="1"/>
            </p:cNvGraphicFramePr>
            <p:nvPr/>
          </p:nvGraphicFramePr>
          <p:xfrm>
            <a:off x="1995" y="828"/>
            <a:ext cx="1866" cy="392"/>
          </p:xfrm>
          <a:graphic>
            <a:graphicData uri="http://schemas.openxmlformats.org/presentationml/2006/ole">
              <p:oleObj spid="_x0000_s77832" name="公式" r:id="rId3" imgW="1129810" imgH="241195" progId="Equation.3">
                <p:embed/>
              </p:oleObj>
            </a:graphicData>
          </a:graphic>
        </p:graphicFrame>
        <p:graphicFrame>
          <p:nvGraphicFramePr>
            <p:cNvPr id="24585" name="Object 9"/>
            <p:cNvGraphicFramePr>
              <a:graphicFrameLocks noChangeAspect="1"/>
            </p:cNvGraphicFramePr>
            <p:nvPr/>
          </p:nvGraphicFramePr>
          <p:xfrm>
            <a:off x="385" y="1605"/>
            <a:ext cx="432" cy="365"/>
          </p:xfrm>
          <a:graphic>
            <a:graphicData uri="http://schemas.openxmlformats.org/presentationml/2006/ole">
              <p:oleObj spid="_x0000_s77833" name="Equation" r:id="rId4" imgW="241195" imgH="203112" progId="Equation.3">
                <p:embed/>
              </p:oleObj>
            </a:graphicData>
          </a:graphic>
        </p:graphicFrame>
      </p:grpSp>
      <p:sp>
        <p:nvSpPr>
          <p:cNvPr id="24587" name="Rectangle 11"/>
          <p:cNvSpPr>
            <a:spLocks noChangeArrowheads="1"/>
          </p:cNvSpPr>
          <p:nvPr/>
        </p:nvSpPr>
        <p:spPr bwMode="auto">
          <a:xfrm>
            <a:off x="457200" y="4068763"/>
            <a:ext cx="6477000" cy="579437"/>
          </a:xfrm>
          <a:prstGeom prst="rect">
            <a:avLst/>
          </a:prstGeom>
          <a:noFill/>
          <a:ln w="9525">
            <a:noFill/>
            <a:miter lim="800000"/>
            <a:headEnd/>
            <a:tailEnd type="none" w="sm" len="lg"/>
          </a:ln>
          <a:effectLst/>
        </p:spPr>
        <p:txBody>
          <a:bodyPr>
            <a:spAutoFit/>
          </a:bodyPr>
          <a:lstStyle/>
          <a:p>
            <a:pPr>
              <a:spcBef>
                <a:spcPct val="50000"/>
              </a:spcBef>
            </a:pPr>
            <a:r>
              <a:rPr lang="en-US" altLang="zh-CN" sz="3200" b="1">
                <a:solidFill>
                  <a:srgbClr val="D3092F"/>
                </a:solidFill>
                <a:latin typeface="Times New Roman" pitchFamily="18" charset="0"/>
              </a:rPr>
              <a:t>       </a:t>
            </a:r>
            <a:r>
              <a:rPr lang="zh-CN" altLang="en-US" sz="3200" b="1">
                <a:solidFill>
                  <a:srgbClr val="D3092F"/>
                </a:solidFill>
                <a:latin typeface="Times New Roman" pitchFamily="18" charset="0"/>
              </a:rPr>
              <a:t>（</a:t>
            </a:r>
            <a:r>
              <a:rPr lang="en-US" altLang="zh-CN" sz="3200" b="1">
                <a:solidFill>
                  <a:srgbClr val="D3092F"/>
                </a:solidFill>
                <a:latin typeface="Times New Roman" pitchFamily="18" charset="0"/>
              </a:rPr>
              <a:t>2</a:t>
            </a:r>
            <a:r>
              <a:rPr lang="zh-CN" altLang="en-US" sz="3200" b="1">
                <a:solidFill>
                  <a:srgbClr val="D3092F"/>
                </a:solidFill>
                <a:latin typeface="Times New Roman" pitchFamily="18" charset="0"/>
              </a:rPr>
              <a:t>）</a:t>
            </a:r>
            <a:r>
              <a:rPr lang="zh-CN" altLang="en-US" sz="3200" b="1">
                <a:latin typeface="Times New Roman" pitchFamily="18" charset="0"/>
              </a:rPr>
              <a:t>反冲电子得到多少动能？</a:t>
            </a:r>
            <a:endParaRPr lang="zh-CN" altLang="en-US" sz="3200" b="1">
              <a:solidFill>
                <a:srgbClr val="CC0000"/>
              </a:solidFill>
              <a:latin typeface="Times New Roman" pitchFamily="18" charset="0"/>
            </a:endParaRPr>
          </a:p>
        </p:txBody>
      </p:sp>
      <p:sp>
        <p:nvSpPr>
          <p:cNvPr id="24589" name="Rectangle 13"/>
          <p:cNvSpPr>
            <a:spLocks noChangeArrowheads="1"/>
          </p:cNvSpPr>
          <p:nvPr/>
        </p:nvSpPr>
        <p:spPr bwMode="auto">
          <a:xfrm>
            <a:off x="457200" y="4754563"/>
            <a:ext cx="8153400" cy="579437"/>
          </a:xfrm>
          <a:prstGeom prst="rect">
            <a:avLst/>
          </a:prstGeom>
          <a:noFill/>
          <a:ln w="9525">
            <a:noFill/>
            <a:miter lim="800000"/>
            <a:headEnd/>
            <a:tailEnd type="none" w="sm" len="lg"/>
          </a:ln>
          <a:effectLst/>
        </p:spPr>
        <p:txBody>
          <a:bodyPr>
            <a:spAutoFit/>
          </a:bodyPr>
          <a:lstStyle/>
          <a:p>
            <a:pPr>
              <a:spcBef>
                <a:spcPct val="50000"/>
              </a:spcBef>
            </a:pPr>
            <a:r>
              <a:rPr lang="en-US" altLang="zh-CN" sz="3200" b="1">
                <a:solidFill>
                  <a:srgbClr val="D3092F"/>
                </a:solidFill>
                <a:latin typeface="Times New Roman" pitchFamily="18" charset="0"/>
              </a:rPr>
              <a:t>       </a:t>
            </a:r>
            <a:r>
              <a:rPr lang="zh-CN" altLang="en-US" sz="3200" b="1">
                <a:solidFill>
                  <a:srgbClr val="D3092F"/>
                </a:solidFill>
                <a:latin typeface="Times New Roman" pitchFamily="18" charset="0"/>
              </a:rPr>
              <a:t>（</a:t>
            </a:r>
            <a:r>
              <a:rPr lang="en-US" altLang="zh-CN" sz="3200" b="1">
                <a:solidFill>
                  <a:srgbClr val="D3092F"/>
                </a:solidFill>
                <a:latin typeface="Times New Roman" pitchFamily="18" charset="0"/>
              </a:rPr>
              <a:t>3</a:t>
            </a:r>
            <a:r>
              <a:rPr lang="zh-CN" altLang="en-US" sz="3200" b="1">
                <a:solidFill>
                  <a:srgbClr val="D3092F"/>
                </a:solidFill>
                <a:latin typeface="Times New Roman" pitchFamily="18" charset="0"/>
              </a:rPr>
              <a:t>）</a:t>
            </a:r>
            <a:r>
              <a:rPr lang="zh-CN" altLang="en-US" sz="3200" b="1">
                <a:latin typeface="Times New Roman" pitchFamily="18" charset="0"/>
              </a:rPr>
              <a:t>在碰撞中，光子的能量损失了多少？</a:t>
            </a:r>
            <a:endParaRPr lang="zh-CN" altLang="en-US" sz="3200" b="1">
              <a:solidFill>
                <a:srgbClr val="CC0000"/>
              </a:solidFill>
              <a:latin typeface="Times New Roman" pitchFamily="18" charset="0"/>
            </a:endParaRPr>
          </a:p>
        </p:txBody>
      </p:sp>
      <p:sp>
        <p:nvSpPr>
          <p:cNvPr id="24588" name="Text Box 12"/>
          <p:cNvSpPr txBox="1">
            <a:spLocks noChangeArrowheads="1"/>
          </p:cNvSpPr>
          <p:nvPr/>
        </p:nvSpPr>
        <p:spPr bwMode="auto">
          <a:xfrm>
            <a:off x="457200" y="3382963"/>
            <a:ext cx="8435975" cy="579437"/>
          </a:xfrm>
          <a:prstGeom prst="rect">
            <a:avLst/>
          </a:prstGeom>
          <a:noFill/>
          <a:ln w="9525">
            <a:noFill/>
            <a:miter lim="800000"/>
            <a:headEnd/>
            <a:tailEnd type="none" w="sm" len="lg"/>
          </a:ln>
          <a:effectLst/>
        </p:spPr>
        <p:txBody>
          <a:bodyPr>
            <a:spAutoFit/>
          </a:bodyPr>
          <a:lstStyle/>
          <a:p>
            <a:pPr>
              <a:spcBef>
                <a:spcPct val="50000"/>
              </a:spcBef>
            </a:pPr>
            <a:r>
              <a:rPr lang="en-US" altLang="zh-CN" sz="3200" b="1">
                <a:solidFill>
                  <a:srgbClr val="D3092F"/>
                </a:solidFill>
              </a:rPr>
              <a:t>      </a:t>
            </a:r>
            <a:r>
              <a:rPr lang="zh-CN" altLang="en-US" sz="3200" b="1">
                <a:solidFill>
                  <a:srgbClr val="D3092F"/>
                </a:solidFill>
              </a:rPr>
              <a:t>（</a:t>
            </a:r>
            <a:r>
              <a:rPr lang="en-US" altLang="zh-CN" sz="3200" b="1">
                <a:solidFill>
                  <a:srgbClr val="D3092F"/>
                </a:solidFill>
                <a:latin typeface="Times New Roman" pitchFamily="18" charset="0"/>
              </a:rPr>
              <a:t>1</a:t>
            </a:r>
            <a:r>
              <a:rPr lang="zh-CN" altLang="en-US" sz="3200" b="1">
                <a:solidFill>
                  <a:srgbClr val="D3092F"/>
                </a:solidFill>
              </a:rPr>
              <a:t>）</a:t>
            </a:r>
            <a:r>
              <a:rPr lang="zh-CN" altLang="en-US" sz="3200" b="1"/>
              <a:t>散射波长的改变量       为多少？</a:t>
            </a:r>
          </a:p>
        </p:txBody>
      </p:sp>
      <p:graphicFrame>
        <p:nvGraphicFramePr>
          <p:cNvPr id="24590" name="Object 14"/>
          <p:cNvGraphicFramePr>
            <a:graphicFrameLocks noChangeAspect="1"/>
          </p:cNvGraphicFramePr>
          <p:nvPr/>
        </p:nvGraphicFramePr>
        <p:xfrm>
          <a:off x="5473700" y="3408363"/>
          <a:ext cx="774700" cy="569912"/>
        </p:xfrm>
        <a:graphic>
          <a:graphicData uri="http://schemas.openxmlformats.org/presentationml/2006/ole">
            <p:oleObj spid="_x0000_s77834" name="Equation" r:id="rId5" imgW="241091" imgH="177646" progId="Equation.3">
              <p:embed/>
            </p:oleObj>
          </a:graphicData>
        </a:graphic>
      </p:graphicFrame>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B8B9F988-1CEE-41A9-A3A0-D4CE870E365B}" type="slidenum">
              <a:rPr lang="en-US" altLang="zh-CN"/>
              <a:pPr/>
              <a:t>55</a:t>
            </a:fld>
            <a:endParaRPr lang="en-US" altLang="zh-CN"/>
          </a:p>
        </p:txBody>
      </p:sp>
      <p:sp>
        <p:nvSpPr>
          <p:cNvPr id="25602" name="Text Box 2"/>
          <p:cNvSpPr txBox="1">
            <a:spLocks noChangeArrowheads="1"/>
          </p:cNvSpPr>
          <p:nvPr/>
        </p:nvSpPr>
        <p:spPr bwMode="auto">
          <a:xfrm>
            <a:off x="381000" y="1516063"/>
            <a:ext cx="3200400" cy="579437"/>
          </a:xfrm>
          <a:prstGeom prst="rect">
            <a:avLst/>
          </a:prstGeom>
          <a:noFill/>
          <a:ln w="9525">
            <a:noFill/>
            <a:miter lim="800000"/>
            <a:headEnd/>
            <a:tailEnd/>
          </a:ln>
          <a:effectLst/>
        </p:spPr>
        <p:txBody>
          <a:bodyPr>
            <a:spAutoFit/>
          </a:bodyPr>
          <a:lstStyle/>
          <a:p>
            <a:pPr>
              <a:spcBef>
                <a:spcPct val="50000"/>
              </a:spcBef>
            </a:pPr>
            <a:r>
              <a:rPr lang="zh-CN" altLang="en-US" sz="3200" b="1">
                <a:solidFill>
                  <a:srgbClr val="D3092F"/>
                </a:solidFill>
                <a:latin typeface="Times New Roman" pitchFamily="18" charset="0"/>
              </a:rPr>
              <a:t>（</a:t>
            </a:r>
            <a:r>
              <a:rPr lang="en-US" altLang="zh-CN" sz="3200" b="1">
                <a:solidFill>
                  <a:srgbClr val="D3092F"/>
                </a:solidFill>
                <a:latin typeface="Times New Roman" pitchFamily="18" charset="0"/>
              </a:rPr>
              <a:t>1</a:t>
            </a:r>
            <a:r>
              <a:rPr lang="zh-CN" altLang="en-US" sz="3200" b="1">
                <a:solidFill>
                  <a:srgbClr val="D3092F"/>
                </a:solidFill>
                <a:latin typeface="Times New Roman" pitchFamily="18" charset="0"/>
              </a:rPr>
              <a:t>）</a:t>
            </a:r>
          </a:p>
        </p:txBody>
      </p:sp>
      <p:grpSp>
        <p:nvGrpSpPr>
          <p:cNvPr id="2" name="Group 10"/>
          <p:cNvGrpSpPr>
            <a:grpSpLocks/>
          </p:cNvGrpSpPr>
          <p:nvPr/>
        </p:nvGrpSpPr>
        <p:grpSpPr bwMode="auto">
          <a:xfrm>
            <a:off x="1447800" y="1466850"/>
            <a:ext cx="6934200" cy="674688"/>
            <a:chOff x="912" y="924"/>
            <a:chExt cx="4368" cy="425"/>
          </a:xfrm>
        </p:grpSpPr>
        <p:graphicFrame>
          <p:nvGraphicFramePr>
            <p:cNvPr id="25603" name="Object 3"/>
            <p:cNvGraphicFramePr>
              <a:graphicFrameLocks noChangeAspect="1"/>
            </p:cNvGraphicFramePr>
            <p:nvPr/>
          </p:nvGraphicFramePr>
          <p:xfrm>
            <a:off x="912" y="960"/>
            <a:ext cx="2064" cy="376"/>
          </p:xfrm>
          <a:graphic>
            <a:graphicData uri="http://schemas.openxmlformats.org/presentationml/2006/ole">
              <p:oleObj spid="_x0000_s78858" name="Equation" r:id="rId3" imgW="1054100" imgH="203200" progId="Equation.3">
                <p:embed/>
              </p:oleObj>
            </a:graphicData>
          </a:graphic>
        </p:graphicFrame>
        <p:graphicFrame>
          <p:nvGraphicFramePr>
            <p:cNvPr id="25604" name="Object 4"/>
            <p:cNvGraphicFramePr>
              <a:graphicFrameLocks noChangeAspect="1"/>
            </p:cNvGraphicFramePr>
            <p:nvPr/>
          </p:nvGraphicFramePr>
          <p:xfrm>
            <a:off x="2928" y="924"/>
            <a:ext cx="2352" cy="425"/>
          </p:xfrm>
          <a:graphic>
            <a:graphicData uri="http://schemas.openxmlformats.org/presentationml/2006/ole">
              <p:oleObj spid="_x0000_s78859" name="Equation" r:id="rId4" imgW="1244600" imgH="228600" progId="Equation.3">
                <p:embed/>
              </p:oleObj>
            </a:graphicData>
          </a:graphic>
        </p:graphicFrame>
      </p:grpSp>
      <p:graphicFrame>
        <p:nvGraphicFramePr>
          <p:cNvPr id="25605" name="Object 5"/>
          <p:cNvGraphicFramePr>
            <a:graphicFrameLocks noChangeAspect="1"/>
          </p:cNvGraphicFramePr>
          <p:nvPr/>
        </p:nvGraphicFramePr>
        <p:xfrm>
          <a:off x="504825" y="3929063"/>
          <a:ext cx="8423275" cy="1176337"/>
        </p:xfrm>
        <a:graphic>
          <a:graphicData uri="http://schemas.openxmlformats.org/presentationml/2006/ole">
            <p:oleObj spid="_x0000_s78860" name="公式" r:id="rId5" imgW="3060700" imgH="431800" progId="Equation.3">
              <p:embed/>
            </p:oleObj>
          </a:graphicData>
        </a:graphic>
      </p:graphicFrame>
      <p:graphicFrame>
        <p:nvGraphicFramePr>
          <p:cNvPr id="25606" name="Object 6"/>
          <p:cNvGraphicFramePr>
            <a:graphicFrameLocks noChangeAspect="1"/>
          </p:cNvGraphicFramePr>
          <p:nvPr/>
        </p:nvGraphicFramePr>
        <p:xfrm>
          <a:off x="2133600" y="2354263"/>
          <a:ext cx="2590800" cy="541337"/>
        </p:xfrm>
        <a:graphic>
          <a:graphicData uri="http://schemas.openxmlformats.org/presentationml/2006/ole">
            <p:oleObj spid="_x0000_s78861" name="Equation" r:id="rId6" imgW="965200" imgH="203200" progId="Equation.3">
              <p:embed/>
            </p:oleObj>
          </a:graphicData>
        </a:graphic>
      </p:graphicFrame>
      <p:sp>
        <p:nvSpPr>
          <p:cNvPr id="25607" name="Text Box 7"/>
          <p:cNvSpPr txBox="1">
            <a:spLocks noChangeArrowheads="1"/>
          </p:cNvSpPr>
          <p:nvPr/>
        </p:nvSpPr>
        <p:spPr bwMode="auto">
          <a:xfrm>
            <a:off x="381000" y="3078163"/>
            <a:ext cx="4572000" cy="579437"/>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D3092F"/>
                </a:solidFill>
              </a:rPr>
              <a:t>（</a:t>
            </a:r>
            <a:r>
              <a:rPr lang="en-US" altLang="zh-CN" sz="3200" b="1">
                <a:solidFill>
                  <a:srgbClr val="D3092F"/>
                </a:solidFill>
                <a:latin typeface="Times New Roman" pitchFamily="18" charset="0"/>
              </a:rPr>
              <a:t>2</a:t>
            </a:r>
            <a:r>
              <a:rPr lang="zh-CN" altLang="en-US" sz="3200" b="1">
                <a:solidFill>
                  <a:srgbClr val="D3092F"/>
                </a:solidFill>
              </a:rPr>
              <a:t>）</a:t>
            </a:r>
            <a:r>
              <a:rPr lang="zh-CN" altLang="en-US" sz="3200" b="1">
                <a:solidFill>
                  <a:srgbClr val="CC0000"/>
                </a:solidFill>
              </a:rPr>
              <a:t> </a:t>
            </a:r>
            <a:r>
              <a:rPr lang="zh-CN" altLang="en-US" sz="3200" b="1">
                <a:latin typeface="Times New Roman" pitchFamily="18" charset="0"/>
              </a:rPr>
              <a:t>反冲电子的动能</a:t>
            </a:r>
            <a:r>
              <a:rPr lang="zh-CN" altLang="en-US" sz="2800" b="1">
                <a:solidFill>
                  <a:srgbClr val="CC0000"/>
                </a:solidFill>
                <a:latin typeface="Times New Roman" pitchFamily="18" charset="0"/>
              </a:rPr>
              <a:t> </a:t>
            </a:r>
          </a:p>
        </p:txBody>
      </p:sp>
      <p:sp>
        <p:nvSpPr>
          <p:cNvPr id="25608" name="Text Box 8"/>
          <p:cNvSpPr txBox="1">
            <a:spLocks noChangeArrowheads="1"/>
          </p:cNvSpPr>
          <p:nvPr/>
        </p:nvSpPr>
        <p:spPr bwMode="auto">
          <a:xfrm>
            <a:off x="457200" y="5287963"/>
            <a:ext cx="7924800" cy="579437"/>
          </a:xfrm>
          <a:prstGeom prst="rect">
            <a:avLst/>
          </a:prstGeom>
          <a:noFill/>
          <a:ln w="9525">
            <a:noFill/>
            <a:miter lim="800000"/>
            <a:headEnd/>
            <a:tailEnd type="none" w="sm" len="lg"/>
          </a:ln>
          <a:effectLst/>
        </p:spPr>
        <p:txBody>
          <a:bodyPr>
            <a:spAutoFit/>
          </a:bodyPr>
          <a:lstStyle/>
          <a:p>
            <a:pPr>
              <a:spcBef>
                <a:spcPct val="50000"/>
              </a:spcBef>
            </a:pPr>
            <a:r>
              <a:rPr lang="zh-CN" altLang="en-US" sz="3200" b="1">
                <a:solidFill>
                  <a:srgbClr val="D3092F"/>
                </a:solidFill>
                <a:latin typeface="Times New Roman" pitchFamily="18" charset="0"/>
              </a:rPr>
              <a:t>（</a:t>
            </a:r>
            <a:r>
              <a:rPr lang="en-US" altLang="zh-CN" sz="3200" b="1">
                <a:solidFill>
                  <a:srgbClr val="D3092F"/>
                </a:solidFill>
                <a:latin typeface="Times New Roman" pitchFamily="18" charset="0"/>
              </a:rPr>
              <a:t>3</a:t>
            </a:r>
            <a:r>
              <a:rPr lang="zh-CN" altLang="en-US" sz="3200" b="1">
                <a:solidFill>
                  <a:srgbClr val="D3092F"/>
                </a:solidFill>
                <a:latin typeface="Times New Roman" pitchFamily="18" charset="0"/>
              </a:rPr>
              <a:t>）</a:t>
            </a:r>
            <a:r>
              <a:rPr lang="zh-CN" altLang="en-US" sz="3200" b="1">
                <a:solidFill>
                  <a:srgbClr val="CC0000"/>
                </a:solidFill>
              </a:rPr>
              <a:t> </a:t>
            </a:r>
            <a:r>
              <a:rPr lang="zh-CN" altLang="en-US" sz="3200" b="1"/>
              <a:t>光子损失的能量＝反冲电子的动能</a:t>
            </a:r>
          </a:p>
        </p:txBody>
      </p:sp>
      <p:sp>
        <p:nvSpPr>
          <p:cNvPr id="25609" name="Rectangle 9"/>
          <p:cNvSpPr>
            <a:spLocks noChangeArrowheads="1"/>
          </p:cNvSpPr>
          <p:nvPr/>
        </p:nvSpPr>
        <p:spPr bwMode="auto">
          <a:xfrm>
            <a:off x="1389063" y="792163"/>
            <a:ext cx="592137" cy="579437"/>
          </a:xfrm>
          <a:prstGeom prst="rect">
            <a:avLst/>
          </a:prstGeom>
          <a:noFill/>
          <a:ln w="9525">
            <a:noFill/>
            <a:miter lim="800000"/>
            <a:headEnd/>
            <a:tailEnd/>
          </a:ln>
          <a:effectLst/>
        </p:spPr>
        <p:txBody>
          <a:bodyPr wrap="none">
            <a:spAutoFit/>
          </a:bodyPr>
          <a:lstStyle/>
          <a:p>
            <a:r>
              <a:rPr lang="zh-CN" altLang="en-US" sz="3200" b="1">
                <a:solidFill>
                  <a:srgbClr val="D3092F"/>
                </a:solidFill>
                <a:latin typeface="Times New Roman" pitchFamily="18" charset="0"/>
              </a:rPr>
              <a:t>解</a:t>
            </a:r>
          </a:p>
        </p:txBody>
      </p:sp>
      <p:pic>
        <p:nvPicPr>
          <p:cNvPr id="25613" name="Picture 13" descr="BOOK05">
            <a:hlinkClick r:id="rId7" action="ppaction://hlinkpres?slideindex=2&amp;slidetitle=幻灯片 2"/>
          </p:cNvPr>
          <p:cNvPicPr>
            <a:picLocks noChangeAspect="1" noChangeArrowheads="1"/>
          </p:cNvPicPr>
          <p:nvPr/>
        </p:nvPicPr>
        <p:blipFill>
          <a:blip r:embed="rId8" cstate="print"/>
          <a:srcRect/>
          <a:stretch>
            <a:fillRect/>
          </a:stretch>
        </p:blipFill>
        <p:spPr bwMode="auto">
          <a:xfrm>
            <a:off x="8458200" y="5867400"/>
            <a:ext cx="533400" cy="533400"/>
          </a:xfrm>
          <a:prstGeom prst="rect">
            <a:avLst/>
          </a:prstGeom>
          <a:noFill/>
        </p:spPr>
      </p:pic>
      <p:sp>
        <p:nvSpPr>
          <p:cNvPr id="25614" name="WordArt 14">
            <a:hlinkClick r:id="rId7" action="ppaction://hlinkpres?slideindex=2&amp;slidetitle=幻灯片 2"/>
          </p:cNvPr>
          <p:cNvSpPr>
            <a:spLocks noChangeArrowheads="1" noChangeShapeType="1" noTextEdit="1"/>
          </p:cNvSpPr>
          <p:nvPr/>
        </p:nvSpPr>
        <p:spPr bwMode="auto">
          <a:xfrm>
            <a:off x="8602663"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blinds(horizontal)">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blinds(horizontal)">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605"/>
                                        </p:tgtEl>
                                        <p:attrNameLst>
                                          <p:attrName>style.visibility</p:attrName>
                                        </p:attrNameLst>
                                      </p:cBhvr>
                                      <p:to>
                                        <p:strVal val="visible"/>
                                      </p:to>
                                    </p:set>
                                    <p:animEffect transition="in" filter="blinds(horizontal)">
                                      <p:cBhvr>
                                        <p:cTn id="22" dur="500"/>
                                        <p:tgtEl>
                                          <p:spTgt spid="256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8"/>
                                        </p:tgtEl>
                                        <p:attrNameLst>
                                          <p:attrName>style.visibility</p:attrName>
                                        </p:attrNameLst>
                                      </p:cBhvr>
                                      <p:to>
                                        <p:strVal val="visible"/>
                                      </p:to>
                                    </p:set>
                                    <p:animEffect transition="in" filter="blinds(horizontal)">
                                      <p:cBhvr>
                                        <p:cTn id="27" dur="5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utoUpdateAnimBg="0"/>
      <p:bldP spid="2560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1700808"/>
            <a:ext cx="4896544" cy="769441"/>
          </a:xfrm>
          <a:prstGeom prst="rect">
            <a:avLst/>
          </a:prstGeom>
          <a:noFill/>
        </p:spPr>
        <p:txBody>
          <a:bodyPr wrap="square" rtlCol="0">
            <a:spAutoFit/>
          </a:bodyPr>
          <a:lstStyle/>
          <a:p>
            <a:r>
              <a:rPr lang="zh-CN" altLang="en-US" sz="4400" b="1" dirty="0" smtClean="0"/>
              <a:t>氢原子的玻尔理论</a:t>
            </a:r>
            <a:endParaRPr lang="zh-CN" altLang="en-US" sz="44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E922A03D-AB58-4588-8587-DD940C6D9D99}" type="slidenum">
              <a:rPr lang="en-US" altLang="zh-CN"/>
              <a:pPr/>
              <a:t>57</a:t>
            </a:fld>
            <a:endParaRPr lang="en-US" altLang="zh-CN" dirty="0"/>
          </a:p>
        </p:txBody>
      </p:sp>
      <p:sp>
        <p:nvSpPr>
          <p:cNvPr id="5124" name="Rectangle 4"/>
          <p:cNvSpPr>
            <a:spLocks noChangeArrowheads="1"/>
          </p:cNvSpPr>
          <p:nvPr/>
        </p:nvSpPr>
        <p:spPr bwMode="auto">
          <a:xfrm>
            <a:off x="1524000" y="1965325"/>
            <a:ext cx="5856288" cy="645177"/>
          </a:xfrm>
          <a:prstGeom prst="rect">
            <a:avLst/>
          </a:prstGeom>
          <a:noFill/>
          <a:ln w="9525">
            <a:noFill/>
            <a:miter lim="800000"/>
            <a:headEnd/>
            <a:tailEnd/>
          </a:ln>
          <a:effectLst/>
        </p:spPr>
        <p:txBody>
          <a:bodyPr>
            <a:spAutoFit/>
          </a:bodyPr>
          <a:lstStyle/>
          <a:p>
            <a:pPr eaLnBrk="0" hangingPunct="0">
              <a:lnSpc>
                <a:spcPct val="125000"/>
              </a:lnSpc>
            </a:pPr>
            <a:r>
              <a:rPr kumimoji="1" lang="en-US" altLang="zh-CN" sz="3200" b="1" dirty="0">
                <a:solidFill>
                  <a:srgbClr val="CC0000"/>
                </a:solidFill>
                <a:latin typeface="Times New Roman" pitchFamily="18" charset="0"/>
              </a:rPr>
              <a:t>1    </a:t>
            </a:r>
            <a:r>
              <a:rPr kumimoji="1" lang="zh-CN" altLang="en-US" sz="3200" b="1" dirty="0">
                <a:latin typeface="Times New Roman" pitchFamily="18" charset="0"/>
              </a:rPr>
              <a:t>氢原子光谱的实验规律</a:t>
            </a:r>
          </a:p>
        </p:txBody>
      </p:sp>
      <p:sp>
        <p:nvSpPr>
          <p:cNvPr id="5145" name="Text Box 25"/>
          <p:cNvSpPr txBox="1">
            <a:spLocks noChangeArrowheads="1"/>
          </p:cNvSpPr>
          <p:nvPr/>
        </p:nvSpPr>
        <p:spPr bwMode="auto">
          <a:xfrm>
            <a:off x="914400" y="2971800"/>
            <a:ext cx="7696200" cy="1195712"/>
          </a:xfrm>
          <a:prstGeom prst="rect">
            <a:avLst/>
          </a:prstGeom>
          <a:noFill/>
          <a:ln w="9525">
            <a:noFill/>
            <a:miter lim="800000"/>
            <a:headEnd/>
            <a:tailEnd/>
          </a:ln>
          <a:effectLst/>
        </p:spPr>
        <p:txBody>
          <a:bodyPr>
            <a:spAutoFit/>
          </a:bodyPr>
          <a:lstStyle/>
          <a:p>
            <a:pPr>
              <a:lnSpc>
                <a:spcPct val="120000"/>
              </a:lnSpc>
              <a:spcBef>
                <a:spcPct val="50000"/>
              </a:spcBef>
              <a:buFontTx/>
              <a:buBlip>
                <a:blip r:embed="rId3"/>
              </a:buBlip>
            </a:pPr>
            <a:r>
              <a:rPr lang="en-US" altLang="zh-CN" sz="2800" b="1" dirty="0">
                <a:latin typeface="宋体" pitchFamily="2" charset="-122"/>
              </a:rPr>
              <a:t> </a:t>
            </a:r>
            <a:r>
              <a:rPr lang="en-US" altLang="zh-CN" sz="3200" dirty="0">
                <a:latin typeface="Times New Roman" pitchFamily="18" charset="0"/>
              </a:rPr>
              <a:t>1885</a:t>
            </a:r>
            <a:r>
              <a:rPr lang="en-US" altLang="zh-CN" sz="3200" b="1" dirty="0">
                <a:latin typeface="宋体" pitchFamily="2" charset="-122"/>
              </a:rPr>
              <a:t> </a:t>
            </a:r>
            <a:r>
              <a:rPr lang="zh-CN" altLang="en-US" sz="3200" b="1" dirty="0">
                <a:latin typeface="宋体" pitchFamily="2" charset="-122"/>
              </a:rPr>
              <a:t>年瑞士数学家巴耳末发现氢原子光谱可见光部分的规律</a:t>
            </a:r>
            <a:r>
              <a:rPr lang="en-US" altLang="zh-CN" sz="3200" b="1" dirty="0">
                <a:latin typeface="宋体" pitchFamily="2" charset="-122"/>
              </a:rPr>
              <a:t>:</a:t>
            </a:r>
          </a:p>
        </p:txBody>
      </p:sp>
      <p:graphicFrame>
        <p:nvGraphicFramePr>
          <p:cNvPr id="5146" name="Object 26"/>
          <p:cNvGraphicFramePr>
            <a:graphicFrameLocks noChangeAspect="1"/>
          </p:cNvGraphicFramePr>
          <p:nvPr/>
        </p:nvGraphicFramePr>
        <p:xfrm>
          <a:off x="1066800" y="4495800"/>
          <a:ext cx="7010400" cy="1066800"/>
        </p:xfrm>
        <a:graphic>
          <a:graphicData uri="http://schemas.openxmlformats.org/presentationml/2006/ole">
            <p:oleObj spid="_x0000_s79876" name="Equation" r:id="rId4" imgW="4483100" imgH="762000" progId="Equation.3">
              <p:embed/>
            </p:oleObj>
          </a:graphicData>
        </a:graphic>
      </p:graphicFrame>
      <p:sp>
        <p:nvSpPr>
          <p:cNvPr id="5149" name="Text Box 29"/>
          <p:cNvSpPr txBox="1">
            <a:spLocks noChangeArrowheads="1"/>
          </p:cNvSpPr>
          <p:nvPr/>
        </p:nvSpPr>
        <p:spPr bwMode="auto">
          <a:xfrm>
            <a:off x="1447800" y="1111250"/>
            <a:ext cx="5861050" cy="641350"/>
          </a:xfrm>
          <a:prstGeom prst="rect">
            <a:avLst/>
          </a:prstGeom>
          <a:noFill/>
          <a:ln w="9525">
            <a:noFill/>
            <a:miter lim="800000"/>
            <a:headEnd/>
            <a:tailEnd/>
          </a:ln>
          <a:effectLst/>
        </p:spPr>
        <p:txBody>
          <a:bodyPr>
            <a:spAutoFit/>
          </a:bodyPr>
          <a:lstStyle/>
          <a:p>
            <a:pPr>
              <a:spcBef>
                <a:spcPct val="50000"/>
              </a:spcBef>
            </a:pPr>
            <a:r>
              <a:rPr kumimoji="1" lang="zh-CN" altLang="en-US" sz="3600" b="1">
                <a:solidFill>
                  <a:srgbClr val="CC0000"/>
                </a:solidFill>
                <a:latin typeface="宋体" pitchFamily="2" charset="-122"/>
              </a:rPr>
              <a:t>一  近代氢原子观的回顾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45"/>
                                        </p:tgtEl>
                                        <p:attrNameLst>
                                          <p:attrName>style.visibility</p:attrName>
                                        </p:attrNameLst>
                                      </p:cBhvr>
                                      <p:to>
                                        <p:strVal val="visible"/>
                                      </p:to>
                                    </p:set>
                                    <p:animEffect transition="in" filter="blinds(horizontal)">
                                      <p:cBhvr>
                                        <p:cTn id="12" dur="500"/>
                                        <p:tgtEl>
                                          <p:spTgt spid="51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146"/>
                                        </p:tgtEl>
                                        <p:attrNameLst>
                                          <p:attrName>style.visibility</p:attrName>
                                        </p:attrNameLst>
                                      </p:cBhvr>
                                      <p:to>
                                        <p:strVal val="visible"/>
                                      </p:to>
                                    </p:set>
                                    <p:animEffect transition="in" filter="blinds(vertical)">
                                      <p:cBhvr>
                                        <p:cTn id="17" dur="500"/>
                                        <p:tgtEl>
                                          <p:spTgt spid="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4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762000" y="1025525"/>
            <a:ext cx="7848600" cy="1195712"/>
          </a:xfrm>
          <a:prstGeom prst="rect">
            <a:avLst/>
          </a:prstGeom>
          <a:noFill/>
          <a:ln w="9525">
            <a:noFill/>
            <a:miter lim="800000"/>
            <a:headEnd/>
            <a:tailEnd/>
          </a:ln>
          <a:effectLst/>
        </p:spPr>
        <p:txBody>
          <a:bodyPr>
            <a:spAutoFit/>
          </a:bodyPr>
          <a:lstStyle/>
          <a:p>
            <a:pPr>
              <a:lnSpc>
                <a:spcPct val="120000"/>
              </a:lnSpc>
              <a:spcBef>
                <a:spcPct val="50000"/>
              </a:spcBef>
              <a:buFontTx/>
              <a:buBlip>
                <a:blip r:embed="rId3"/>
              </a:buBlip>
            </a:pPr>
            <a:r>
              <a:rPr lang="en-US" altLang="zh-CN" sz="2800" b="1" dirty="0">
                <a:latin typeface="宋体" pitchFamily="2" charset="-122"/>
              </a:rPr>
              <a:t> </a:t>
            </a:r>
            <a:r>
              <a:rPr lang="en-US" altLang="zh-CN" sz="3200" dirty="0">
                <a:latin typeface="Times New Roman" pitchFamily="18" charset="0"/>
              </a:rPr>
              <a:t>1890</a:t>
            </a:r>
            <a:r>
              <a:rPr lang="en-US" altLang="zh-CN" sz="3200" b="1" dirty="0">
                <a:latin typeface="宋体" pitchFamily="2" charset="-122"/>
              </a:rPr>
              <a:t> </a:t>
            </a:r>
            <a:r>
              <a:rPr lang="zh-CN" altLang="en-US" sz="3200" b="1" dirty="0">
                <a:latin typeface="宋体" pitchFamily="2" charset="-122"/>
              </a:rPr>
              <a:t>年瑞典物理学家里德伯给出氢原子光谱公式</a:t>
            </a:r>
          </a:p>
        </p:txBody>
      </p:sp>
      <p:grpSp>
        <p:nvGrpSpPr>
          <p:cNvPr id="2" name="Group 6"/>
          <p:cNvGrpSpPr>
            <a:grpSpLocks/>
          </p:cNvGrpSpPr>
          <p:nvPr/>
        </p:nvGrpSpPr>
        <p:grpSpPr bwMode="auto">
          <a:xfrm>
            <a:off x="1981200" y="2743200"/>
            <a:ext cx="4953000" cy="1219200"/>
            <a:chOff x="1200" y="2352"/>
            <a:chExt cx="3120" cy="768"/>
          </a:xfrm>
        </p:grpSpPr>
        <p:sp>
          <p:nvSpPr>
            <p:cNvPr id="1031" name="Rectangle 7"/>
            <p:cNvSpPr>
              <a:spLocks noChangeArrowheads="1"/>
            </p:cNvSpPr>
            <p:nvPr/>
          </p:nvSpPr>
          <p:spPr bwMode="auto">
            <a:xfrm>
              <a:off x="1200" y="2352"/>
              <a:ext cx="3120" cy="768"/>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type="none" w="sm" len="lg"/>
            </a:ln>
            <a:effectLst/>
          </p:spPr>
          <p:txBody>
            <a:bodyPr wrap="none" anchor="ctr"/>
            <a:lstStyle/>
            <a:p>
              <a:endParaRPr lang="zh-CN" altLang="en-US"/>
            </a:p>
          </p:txBody>
        </p:sp>
        <p:graphicFrame>
          <p:nvGraphicFramePr>
            <p:cNvPr id="1032" name="Object 8"/>
            <p:cNvGraphicFramePr>
              <a:graphicFrameLocks noChangeAspect="1"/>
            </p:cNvGraphicFramePr>
            <p:nvPr/>
          </p:nvGraphicFramePr>
          <p:xfrm>
            <a:off x="1872" y="2415"/>
            <a:ext cx="2304" cy="705"/>
          </p:xfrm>
          <a:graphic>
            <a:graphicData uri="http://schemas.openxmlformats.org/presentationml/2006/ole">
              <p:oleObj spid="_x0000_s80906" name="公式" r:id="rId4" imgW="2006600" imgH="698500" progId="Equation.3">
                <p:embed/>
              </p:oleObj>
            </a:graphicData>
          </a:graphic>
        </p:graphicFrame>
        <p:sp>
          <p:nvSpPr>
            <p:cNvPr id="1033" name="Text Box 9"/>
            <p:cNvSpPr txBox="1">
              <a:spLocks noChangeArrowheads="1"/>
            </p:cNvSpPr>
            <p:nvPr/>
          </p:nvSpPr>
          <p:spPr bwMode="auto">
            <a:xfrm>
              <a:off x="1248" y="2544"/>
              <a:ext cx="960" cy="327"/>
            </a:xfrm>
            <a:prstGeom prst="rect">
              <a:avLst/>
            </a:prstGeom>
            <a:noFill/>
            <a:ln w="19050">
              <a:noFill/>
              <a:miter lim="800000"/>
              <a:headEnd/>
              <a:tailEnd/>
            </a:ln>
            <a:effectLst/>
          </p:spPr>
          <p:txBody>
            <a:bodyPr>
              <a:spAutoFit/>
            </a:bodyPr>
            <a:lstStyle/>
            <a:p>
              <a:pPr>
                <a:spcBef>
                  <a:spcPct val="50000"/>
                </a:spcBef>
              </a:pPr>
              <a:r>
                <a:rPr lang="zh-CN" altLang="en-US" sz="2800" b="1">
                  <a:solidFill>
                    <a:srgbClr val="CC0000"/>
                  </a:solidFill>
                  <a:latin typeface="宋体" pitchFamily="2" charset="-122"/>
                </a:rPr>
                <a:t>波数 </a:t>
              </a:r>
              <a:endParaRPr lang="zh-CN" altLang="en-US" sz="2800" b="1">
                <a:latin typeface="宋体" pitchFamily="2" charset="-122"/>
              </a:endParaRPr>
            </a:p>
          </p:txBody>
        </p:sp>
      </p:grpSp>
      <p:grpSp>
        <p:nvGrpSpPr>
          <p:cNvPr id="3" name="Group 15"/>
          <p:cNvGrpSpPr>
            <a:grpSpLocks/>
          </p:cNvGrpSpPr>
          <p:nvPr/>
        </p:nvGrpSpPr>
        <p:grpSpPr bwMode="auto">
          <a:xfrm>
            <a:off x="912813" y="5135563"/>
            <a:ext cx="5487987" cy="587375"/>
            <a:chOff x="479" y="3235"/>
            <a:chExt cx="3457" cy="370"/>
          </a:xfrm>
        </p:grpSpPr>
        <p:sp>
          <p:nvSpPr>
            <p:cNvPr id="1035" name="Rectangle 11"/>
            <p:cNvSpPr>
              <a:spLocks noChangeArrowheads="1"/>
            </p:cNvSpPr>
            <p:nvPr/>
          </p:nvSpPr>
          <p:spPr bwMode="auto">
            <a:xfrm>
              <a:off x="479" y="3235"/>
              <a:ext cx="1514" cy="365"/>
            </a:xfrm>
            <a:prstGeom prst="rect">
              <a:avLst/>
            </a:prstGeom>
            <a:noFill/>
            <a:ln w="9525">
              <a:noFill/>
              <a:miter lim="800000"/>
              <a:headEnd/>
              <a:tailEnd/>
            </a:ln>
            <a:effectLst/>
          </p:spPr>
          <p:txBody>
            <a:bodyPr wrap="none">
              <a:spAutoFit/>
            </a:bodyPr>
            <a:lstStyle/>
            <a:p>
              <a:r>
                <a:rPr lang="zh-CN" altLang="en-US" sz="3200" b="1" dirty="0">
                  <a:latin typeface="宋体" pitchFamily="2" charset="-122"/>
                </a:rPr>
                <a:t>里德伯常量</a:t>
              </a:r>
              <a:r>
                <a:rPr lang="zh-CN" altLang="en-US" sz="2800" b="1" dirty="0">
                  <a:solidFill>
                    <a:srgbClr val="CC0000"/>
                  </a:solidFill>
                  <a:latin typeface="宋体" pitchFamily="2" charset="-122"/>
                </a:rPr>
                <a:t> </a:t>
              </a:r>
              <a:endParaRPr lang="zh-CN" altLang="en-US" sz="2800" b="1" dirty="0">
                <a:latin typeface="宋体" pitchFamily="2" charset="-122"/>
              </a:endParaRPr>
            </a:p>
          </p:txBody>
        </p:sp>
        <p:graphicFrame>
          <p:nvGraphicFramePr>
            <p:cNvPr id="1036" name="Object 12"/>
            <p:cNvGraphicFramePr>
              <a:graphicFrameLocks noChangeAspect="1"/>
            </p:cNvGraphicFramePr>
            <p:nvPr/>
          </p:nvGraphicFramePr>
          <p:xfrm>
            <a:off x="2064" y="3236"/>
            <a:ext cx="1872" cy="369"/>
          </p:xfrm>
          <a:graphic>
            <a:graphicData uri="http://schemas.openxmlformats.org/presentationml/2006/ole">
              <p:oleObj spid="_x0000_s80907" name="Equation" r:id="rId5" imgW="1091726" imgH="203112" progId="Equation.3">
                <p:embed/>
              </p:oleObj>
            </a:graphicData>
          </a:graphic>
        </p:graphicFrame>
      </p:grpSp>
      <p:grpSp>
        <p:nvGrpSpPr>
          <p:cNvPr id="4" name="Group 17"/>
          <p:cNvGrpSpPr>
            <a:grpSpLocks/>
          </p:cNvGrpSpPr>
          <p:nvPr/>
        </p:nvGrpSpPr>
        <p:grpSpPr bwMode="auto">
          <a:xfrm>
            <a:off x="685800" y="4419600"/>
            <a:ext cx="7924800" cy="1295400"/>
            <a:chOff x="432" y="2784"/>
            <a:chExt cx="4992" cy="816"/>
          </a:xfrm>
        </p:grpSpPr>
        <p:graphicFrame>
          <p:nvGraphicFramePr>
            <p:cNvPr id="1028" name="Object 4"/>
            <p:cNvGraphicFramePr>
              <a:graphicFrameLocks noChangeAspect="1"/>
            </p:cNvGraphicFramePr>
            <p:nvPr/>
          </p:nvGraphicFramePr>
          <p:xfrm>
            <a:off x="520" y="2832"/>
            <a:ext cx="1789" cy="383"/>
          </p:xfrm>
          <a:graphic>
            <a:graphicData uri="http://schemas.openxmlformats.org/presentationml/2006/ole">
              <p:oleObj spid="_x0000_s80908" name="Equation" r:id="rId6" imgW="1879600" imgH="419100" progId="Equation.3">
                <p:embed/>
              </p:oleObj>
            </a:graphicData>
          </a:graphic>
        </p:graphicFrame>
        <p:graphicFrame>
          <p:nvGraphicFramePr>
            <p:cNvPr id="1029" name="Object 5"/>
            <p:cNvGraphicFramePr>
              <a:graphicFrameLocks noChangeAspect="1"/>
            </p:cNvGraphicFramePr>
            <p:nvPr/>
          </p:nvGraphicFramePr>
          <p:xfrm>
            <a:off x="2331" y="2814"/>
            <a:ext cx="2901" cy="397"/>
          </p:xfrm>
          <a:graphic>
            <a:graphicData uri="http://schemas.openxmlformats.org/presentationml/2006/ole">
              <p:oleObj spid="_x0000_s80909" name="公式" r:id="rId7" imgW="2705100" imgH="355600" progId="Equation.3">
                <p:embed/>
              </p:oleObj>
            </a:graphicData>
          </a:graphic>
        </p:graphicFrame>
        <p:sp>
          <p:nvSpPr>
            <p:cNvPr id="1037" name="AutoShape 13"/>
            <p:cNvSpPr>
              <a:spLocks noChangeArrowheads="1"/>
            </p:cNvSpPr>
            <p:nvPr/>
          </p:nvSpPr>
          <p:spPr bwMode="auto">
            <a:xfrm>
              <a:off x="432" y="2784"/>
              <a:ext cx="4992" cy="816"/>
            </a:xfrm>
            <a:prstGeom prst="bracketPair">
              <a:avLst>
                <a:gd name="adj" fmla="val 16667"/>
              </a:avLst>
            </a:prstGeom>
            <a:noFill/>
            <a:ln w="28575">
              <a:solidFill>
                <a:schemeClr val="tx1"/>
              </a:solidFill>
              <a:round/>
              <a:headEnd/>
              <a:tailEnd type="none" w="sm" len="lg"/>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10"/>
          </p:nvPr>
        </p:nvSpPr>
        <p:spPr/>
        <p:txBody>
          <a:bodyPr/>
          <a:lstStyle/>
          <a:p>
            <a:fld id="{7911E614-7B18-4C25-BE20-1559D783A94B}" type="slidenum">
              <a:rPr lang="en-US" altLang="zh-CN"/>
              <a:pPr/>
              <a:t>59</a:t>
            </a:fld>
            <a:endParaRPr lang="en-US" altLang="zh-CN"/>
          </a:p>
        </p:txBody>
      </p:sp>
      <p:grpSp>
        <p:nvGrpSpPr>
          <p:cNvPr id="2" name="Group 30"/>
          <p:cNvGrpSpPr>
            <a:grpSpLocks/>
          </p:cNvGrpSpPr>
          <p:nvPr/>
        </p:nvGrpSpPr>
        <p:grpSpPr bwMode="auto">
          <a:xfrm>
            <a:off x="838200" y="1143000"/>
            <a:ext cx="7391400" cy="1828800"/>
            <a:chOff x="528" y="720"/>
            <a:chExt cx="4656" cy="1152"/>
          </a:xfrm>
        </p:grpSpPr>
        <p:sp>
          <p:nvSpPr>
            <p:cNvPr id="6148" name="Text Box 4"/>
            <p:cNvSpPr txBox="1">
              <a:spLocks noChangeArrowheads="1"/>
            </p:cNvSpPr>
            <p:nvPr/>
          </p:nvSpPr>
          <p:spPr bwMode="auto">
            <a:xfrm>
              <a:off x="528" y="1409"/>
              <a:ext cx="1074" cy="365"/>
            </a:xfrm>
            <a:prstGeom prst="rect">
              <a:avLst/>
            </a:prstGeom>
            <a:noFill/>
            <a:ln w="9525">
              <a:noFill/>
              <a:miter lim="800000"/>
              <a:headEnd/>
              <a:tailEnd/>
            </a:ln>
            <a:effectLst/>
          </p:spPr>
          <p:txBody>
            <a:bodyPr>
              <a:spAutoFit/>
            </a:bodyPr>
            <a:lstStyle/>
            <a:p>
              <a:pPr>
                <a:spcBef>
                  <a:spcPct val="50000"/>
                </a:spcBef>
              </a:pPr>
              <a:r>
                <a:rPr lang="zh-CN" altLang="en-US" sz="3200" b="1" dirty="0">
                  <a:latin typeface="宋体" pitchFamily="2" charset="-122"/>
                </a:rPr>
                <a:t>莱曼系</a:t>
              </a:r>
            </a:p>
          </p:txBody>
        </p:sp>
        <p:graphicFrame>
          <p:nvGraphicFramePr>
            <p:cNvPr id="6149" name="Object 5"/>
            <p:cNvGraphicFramePr>
              <a:graphicFrameLocks noChangeAspect="1"/>
            </p:cNvGraphicFramePr>
            <p:nvPr/>
          </p:nvGraphicFramePr>
          <p:xfrm>
            <a:off x="1776" y="1279"/>
            <a:ext cx="3408" cy="593"/>
          </p:xfrm>
          <a:graphic>
            <a:graphicData uri="http://schemas.openxmlformats.org/presentationml/2006/ole">
              <p:oleObj spid="_x0000_s81926" name="Equation" r:id="rId3" imgW="3911600" imgH="723900" progId="Equation.3">
                <p:embed/>
              </p:oleObj>
            </a:graphicData>
          </a:graphic>
        </p:graphicFrame>
        <p:sp>
          <p:nvSpPr>
            <p:cNvPr id="6150" name="Text Box 6"/>
            <p:cNvSpPr txBox="1">
              <a:spLocks noChangeArrowheads="1"/>
            </p:cNvSpPr>
            <p:nvPr/>
          </p:nvSpPr>
          <p:spPr bwMode="auto">
            <a:xfrm>
              <a:off x="528" y="720"/>
              <a:ext cx="816" cy="365"/>
            </a:xfrm>
            <a:prstGeom prst="rect">
              <a:avLst/>
            </a:prstGeom>
            <a:noFill/>
            <a:ln w="28575">
              <a:noFill/>
              <a:miter lim="800000"/>
              <a:headEnd/>
              <a:tailEnd/>
            </a:ln>
            <a:effectLst/>
          </p:spPr>
          <p:txBody>
            <a:bodyPr>
              <a:spAutoFit/>
            </a:bodyPr>
            <a:lstStyle/>
            <a:p>
              <a:pPr>
                <a:spcBef>
                  <a:spcPct val="50000"/>
                </a:spcBef>
              </a:pPr>
              <a:r>
                <a:rPr lang="zh-CN" altLang="en-US" sz="3200" b="1" dirty="0">
                  <a:solidFill>
                    <a:srgbClr val="CC00CC"/>
                  </a:solidFill>
                  <a:latin typeface="Times New Roman" pitchFamily="18" charset="0"/>
                </a:rPr>
                <a:t>紫  外</a:t>
              </a:r>
            </a:p>
          </p:txBody>
        </p:sp>
      </p:grpSp>
      <p:grpSp>
        <p:nvGrpSpPr>
          <p:cNvPr id="3" name="Group 32"/>
          <p:cNvGrpSpPr>
            <a:grpSpLocks/>
          </p:cNvGrpSpPr>
          <p:nvPr/>
        </p:nvGrpSpPr>
        <p:grpSpPr bwMode="auto">
          <a:xfrm>
            <a:off x="838200" y="3657600"/>
            <a:ext cx="7720013" cy="1981200"/>
            <a:chOff x="528" y="2304"/>
            <a:chExt cx="4863" cy="1248"/>
          </a:xfrm>
        </p:grpSpPr>
        <p:graphicFrame>
          <p:nvGraphicFramePr>
            <p:cNvPr id="6153" name="Object 9"/>
            <p:cNvGraphicFramePr>
              <a:graphicFrameLocks noChangeAspect="1"/>
            </p:cNvGraphicFramePr>
            <p:nvPr/>
          </p:nvGraphicFramePr>
          <p:xfrm>
            <a:off x="1860" y="2945"/>
            <a:ext cx="3531" cy="607"/>
          </p:xfrm>
          <a:graphic>
            <a:graphicData uri="http://schemas.openxmlformats.org/presentationml/2006/ole">
              <p:oleObj spid="_x0000_s81927" name="Equation" r:id="rId4" imgW="3962400" imgH="723900" progId="Equation.3">
                <p:embed/>
              </p:oleObj>
            </a:graphicData>
          </a:graphic>
        </p:graphicFrame>
        <p:sp>
          <p:nvSpPr>
            <p:cNvPr id="6154" name="Text Box 10"/>
            <p:cNvSpPr txBox="1">
              <a:spLocks noChangeArrowheads="1"/>
            </p:cNvSpPr>
            <p:nvPr/>
          </p:nvSpPr>
          <p:spPr bwMode="auto">
            <a:xfrm>
              <a:off x="528" y="3072"/>
              <a:ext cx="1380" cy="365"/>
            </a:xfrm>
            <a:prstGeom prst="rect">
              <a:avLst/>
            </a:prstGeom>
            <a:noFill/>
            <a:ln w="9525">
              <a:noFill/>
              <a:miter lim="800000"/>
              <a:headEnd/>
              <a:tailEnd/>
            </a:ln>
            <a:effectLst/>
          </p:spPr>
          <p:txBody>
            <a:bodyPr>
              <a:spAutoFit/>
            </a:bodyPr>
            <a:lstStyle/>
            <a:p>
              <a:pPr>
                <a:spcBef>
                  <a:spcPct val="50000"/>
                </a:spcBef>
              </a:pPr>
              <a:r>
                <a:rPr lang="zh-CN" altLang="en-US" sz="3200" b="1" dirty="0">
                  <a:latin typeface="宋体" pitchFamily="2" charset="-122"/>
                </a:rPr>
                <a:t>巴尔末系</a:t>
              </a:r>
            </a:p>
          </p:txBody>
        </p:sp>
        <p:sp>
          <p:nvSpPr>
            <p:cNvPr id="6155" name="Text Box 11"/>
            <p:cNvSpPr txBox="1">
              <a:spLocks noChangeArrowheads="1"/>
            </p:cNvSpPr>
            <p:nvPr/>
          </p:nvSpPr>
          <p:spPr bwMode="auto">
            <a:xfrm>
              <a:off x="528" y="2304"/>
              <a:ext cx="1104" cy="365"/>
            </a:xfrm>
            <a:prstGeom prst="rect">
              <a:avLst/>
            </a:prstGeom>
            <a:noFill/>
            <a:ln w="12700">
              <a:noFill/>
              <a:miter lim="800000"/>
              <a:headEnd/>
              <a:tailEnd/>
            </a:ln>
            <a:effectLst/>
          </p:spPr>
          <p:txBody>
            <a:bodyPr>
              <a:spAutoFit/>
            </a:bodyPr>
            <a:lstStyle/>
            <a:p>
              <a:pPr>
                <a:spcBef>
                  <a:spcPct val="50000"/>
                </a:spcBef>
              </a:pPr>
              <a:r>
                <a:rPr lang="zh-CN" altLang="en-US" sz="3200" b="1" dirty="0">
                  <a:solidFill>
                    <a:srgbClr val="0000FF"/>
                  </a:solidFill>
                  <a:latin typeface="Times New Roman" pitchFamily="18" charset="0"/>
                </a:rPr>
                <a:t>可见光</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1"/>
          <p:cNvSpPr>
            <a:spLocks noGrp="1"/>
          </p:cNvSpPr>
          <p:nvPr>
            <p:ph type="sldNum" sz="quarter" idx="10"/>
          </p:nvPr>
        </p:nvSpPr>
        <p:spPr/>
        <p:txBody>
          <a:bodyPr/>
          <a:lstStyle/>
          <a:p>
            <a:fld id="{51049014-A53C-48E9-B6E2-5F8E2D2EC052}" type="slidenum">
              <a:rPr lang="en-US" altLang="zh-CN"/>
              <a:pPr/>
              <a:t>6</a:t>
            </a:fld>
            <a:endParaRPr lang="en-US" altLang="zh-CN"/>
          </a:p>
        </p:txBody>
      </p:sp>
      <p:grpSp>
        <p:nvGrpSpPr>
          <p:cNvPr id="2" name="Group 29"/>
          <p:cNvGrpSpPr>
            <a:grpSpLocks/>
          </p:cNvGrpSpPr>
          <p:nvPr/>
        </p:nvGrpSpPr>
        <p:grpSpPr bwMode="auto">
          <a:xfrm>
            <a:off x="1447800" y="3810000"/>
            <a:ext cx="6172200" cy="2057400"/>
            <a:chOff x="912" y="2400"/>
            <a:chExt cx="3888" cy="1296"/>
          </a:xfrm>
        </p:grpSpPr>
        <p:sp>
          <p:nvSpPr>
            <p:cNvPr id="26648" name="Rectangle 24"/>
            <p:cNvSpPr>
              <a:spLocks noChangeArrowheads="1"/>
            </p:cNvSpPr>
            <p:nvPr/>
          </p:nvSpPr>
          <p:spPr bwMode="auto">
            <a:xfrm>
              <a:off x="912" y="2400"/>
              <a:ext cx="3888" cy="1296"/>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26633" name="Oval 9"/>
            <p:cNvSpPr>
              <a:spLocks noChangeArrowheads="1"/>
            </p:cNvSpPr>
            <p:nvPr/>
          </p:nvSpPr>
          <p:spPr bwMode="auto">
            <a:xfrm>
              <a:off x="2729" y="2553"/>
              <a:ext cx="930" cy="951"/>
            </a:xfrm>
            <a:prstGeom prst="ellipse">
              <a:avLst/>
            </a:prstGeom>
            <a:gradFill rotWithShape="0">
              <a:gsLst>
                <a:gs pos="0">
                  <a:srgbClr val="FFFFFF"/>
                </a:gs>
                <a:gs pos="100000">
                  <a:srgbClr val="993300"/>
                </a:gs>
              </a:gsLst>
              <a:path path="shape">
                <a:fillToRect l="50000" t="50000" r="50000" b="50000"/>
              </a:path>
            </a:gradFill>
            <a:ln w="9525">
              <a:solidFill>
                <a:srgbClr val="800000"/>
              </a:solidFill>
              <a:round/>
              <a:headEnd/>
              <a:tailEnd/>
            </a:ln>
            <a:effectLst>
              <a:prstShdw prst="shdw17" dist="17961" dir="2700000">
                <a:srgbClr val="800000">
                  <a:gamma/>
                  <a:shade val="60000"/>
                  <a:invGamma/>
                </a:srgbClr>
              </a:prstShdw>
            </a:effectLst>
          </p:spPr>
          <p:txBody>
            <a:bodyPr wrap="none" anchor="ctr"/>
            <a:lstStyle/>
            <a:p>
              <a:endParaRPr lang="zh-CN" altLang="en-US"/>
            </a:p>
          </p:txBody>
        </p:sp>
        <p:sp>
          <p:nvSpPr>
            <p:cNvPr id="26634" name="AutoShape 10"/>
            <p:cNvSpPr>
              <a:spLocks noChangeArrowheads="1"/>
            </p:cNvSpPr>
            <p:nvPr/>
          </p:nvSpPr>
          <p:spPr bwMode="auto">
            <a:xfrm rot="801036">
              <a:off x="1961" y="2680"/>
              <a:ext cx="634" cy="24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6600"/>
            </a:solidFill>
            <a:ln w="9525">
              <a:solidFill>
                <a:srgbClr val="993300"/>
              </a:solidFill>
              <a:miter lim="800000"/>
              <a:headEnd/>
              <a:tailEnd/>
            </a:ln>
          </p:spPr>
          <p:txBody>
            <a:bodyPr wrap="none" anchor="ctr"/>
            <a:lstStyle/>
            <a:p>
              <a:endParaRPr lang="zh-CN" altLang="en-US"/>
            </a:p>
          </p:txBody>
        </p:sp>
        <p:sp>
          <p:nvSpPr>
            <p:cNvPr id="26635" name="AutoShape 11"/>
            <p:cNvSpPr>
              <a:spLocks noChangeArrowheads="1"/>
            </p:cNvSpPr>
            <p:nvPr/>
          </p:nvSpPr>
          <p:spPr bwMode="auto">
            <a:xfrm>
              <a:off x="2771" y="3010"/>
              <a:ext cx="381" cy="158"/>
            </a:xfrm>
            <a:prstGeom prst="notchedRightArrow">
              <a:avLst>
                <a:gd name="adj1" fmla="val 50000"/>
                <a:gd name="adj2" fmla="val 60285"/>
              </a:avLst>
            </a:prstGeom>
            <a:solidFill>
              <a:schemeClr val="hlink"/>
            </a:solidFill>
            <a:ln w="9525">
              <a:noFill/>
              <a:miter lim="800000"/>
              <a:headEnd/>
              <a:tailEnd/>
            </a:ln>
          </p:spPr>
          <p:txBody>
            <a:bodyPr wrap="none" anchor="ctr"/>
            <a:lstStyle/>
            <a:p>
              <a:endParaRPr lang="zh-CN" altLang="en-US"/>
            </a:p>
          </p:txBody>
        </p:sp>
        <p:sp>
          <p:nvSpPr>
            <p:cNvPr id="26636" name="AutoShape 12"/>
            <p:cNvSpPr>
              <a:spLocks noChangeArrowheads="1"/>
            </p:cNvSpPr>
            <p:nvPr/>
          </p:nvSpPr>
          <p:spPr bwMode="auto">
            <a:xfrm rot="-1195085">
              <a:off x="1952" y="3170"/>
              <a:ext cx="591" cy="143"/>
            </a:xfrm>
            <a:prstGeom prst="leftArrow">
              <a:avLst>
                <a:gd name="adj1" fmla="val 50000"/>
                <a:gd name="adj2" fmla="val 103322"/>
              </a:avLst>
            </a:prstGeom>
            <a:solidFill>
              <a:srgbClr val="CC6600"/>
            </a:solidFill>
            <a:ln w="9525">
              <a:solidFill>
                <a:srgbClr val="993300"/>
              </a:solidFill>
              <a:miter lim="800000"/>
              <a:headEnd/>
              <a:tailEnd/>
            </a:ln>
          </p:spPr>
          <p:txBody>
            <a:bodyPr wrap="none" anchor="ctr"/>
            <a:lstStyle/>
            <a:p>
              <a:endParaRPr lang="zh-CN" altLang="en-US"/>
            </a:p>
          </p:txBody>
        </p:sp>
        <p:sp>
          <p:nvSpPr>
            <p:cNvPr id="26637" name="Rectangle 13"/>
            <p:cNvSpPr>
              <a:spLocks noChangeArrowheads="1"/>
            </p:cNvSpPr>
            <p:nvPr/>
          </p:nvSpPr>
          <p:spPr bwMode="auto">
            <a:xfrm>
              <a:off x="1081" y="2585"/>
              <a:ext cx="572" cy="333"/>
            </a:xfrm>
            <a:prstGeom prst="rect">
              <a:avLst/>
            </a:prstGeom>
            <a:gradFill rotWithShape="0">
              <a:gsLst>
                <a:gs pos="0">
                  <a:srgbClr val="DF9B6D"/>
                </a:gs>
                <a:gs pos="50000">
                  <a:srgbClr val="FFFFFF"/>
                </a:gs>
                <a:gs pos="100000">
                  <a:srgbClr val="DF9B6D"/>
                </a:gs>
              </a:gsLst>
              <a:lin ang="5400000" scaled="1"/>
            </a:gradFill>
            <a:ln w="9525">
              <a:solidFill>
                <a:schemeClr val="tx1"/>
              </a:solidFill>
              <a:miter lim="800000"/>
              <a:headEnd/>
              <a:tailEnd/>
            </a:ln>
          </p:spPr>
          <p:txBody>
            <a:bodyPr wrap="none" anchor="ctr" anchorCtr="1">
              <a:spAutoFit/>
            </a:bodyPr>
            <a:lstStyle/>
            <a:p>
              <a:r>
                <a:rPr kumimoji="1" lang="zh-CN" altLang="en-US" sz="2800" b="1">
                  <a:solidFill>
                    <a:srgbClr val="006666"/>
                  </a:solidFill>
                  <a:latin typeface="Times New Roman" pitchFamily="18" charset="0"/>
                </a:rPr>
                <a:t>入射</a:t>
              </a:r>
            </a:p>
          </p:txBody>
        </p:sp>
        <p:sp>
          <p:nvSpPr>
            <p:cNvPr id="26638" name="Rectangle 14"/>
            <p:cNvSpPr>
              <a:spLocks noChangeArrowheads="1"/>
            </p:cNvSpPr>
            <p:nvPr/>
          </p:nvSpPr>
          <p:spPr bwMode="auto">
            <a:xfrm>
              <a:off x="2892" y="2544"/>
              <a:ext cx="660" cy="327"/>
            </a:xfrm>
            <a:prstGeom prst="rect">
              <a:avLst/>
            </a:prstGeom>
            <a:noFill/>
            <a:ln w="9525">
              <a:noFill/>
              <a:miter lim="800000"/>
              <a:headEnd/>
              <a:tailEnd/>
            </a:ln>
          </p:spPr>
          <p:txBody>
            <a:bodyPr>
              <a:spAutoFit/>
            </a:bodyPr>
            <a:lstStyle/>
            <a:p>
              <a:r>
                <a:rPr kumimoji="1" lang="zh-CN" altLang="en-US" sz="2800" b="1">
                  <a:solidFill>
                    <a:srgbClr val="FFFFFF"/>
                  </a:solidFill>
                  <a:latin typeface="Times New Roman" pitchFamily="18" charset="0"/>
                </a:rPr>
                <a:t>吸收</a:t>
              </a:r>
            </a:p>
          </p:txBody>
        </p:sp>
        <p:sp>
          <p:nvSpPr>
            <p:cNvPr id="26639" name="Rectangle 15"/>
            <p:cNvSpPr>
              <a:spLocks noChangeArrowheads="1"/>
            </p:cNvSpPr>
            <p:nvPr/>
          </p:nvSpPr>
          <p:spPr bwMode="auto">
            <a:xfrm>
              <a:off x="1092" y="3201"/>
              <a:ext cx="572" cy="333"/>
            </a:xfrm>
            <a:prstGeom prst="rect">
              <a:avLst/>
            </a:prstGeom>
            <a:gradFill rotWithShape="0">
              <a:gsLst>
                <a:gs pos="0">
                  <a:srgbClr val="DF9B6D"/>
                </a:gs>
                <a:gs pos="50000">
                  <a:srgbClr val="FFFFFF"/>
                </a:gs>
                <a:gs pos="100000">
                  <a:srgbClr val="DF9B6D"/>
                </a:gs>
              </a:gsLst>
              <a:lin ang="5400000" scaled="1"/>
            </a:gradFill>
            <a:ln w="9525">
              <a:solidFill>
                <a:schemeClr val="tx1"/>
              </a:solidFill>
              <a:miter lim="800000"/>
              <a:headEnd/>
              <a:tailEnd/>
            </a:ln>
          </p:spPr>
          <p:txBody>
            <a:bodyPr wrap="none" anchor="ctr" anchorCtr="1">
              <a:spAutoFit/>
            </a:bodyPr>
            <a:lstStyle/>
            <a:p>
              <a:r>
                <a:rPr kumimoji="1" lang="zh-CN" altLang="en-US" sz="2800" b="1">
                  <a:solidFill>
                    <a:srgbClr val="006666"/>
                  </a:solidFill>
                  <a:latin typeface="Times New Roman" pitchFamily="18" charset="0"/>
                </a:rPr>
                <a:t>反射</a:t>
              </a:r>
            </a:p>
          </p:txBody>
        </p:sp>
        <p:sp>
          <p:nvSpPr>
            <p:cNvPr id="26640" name="AutoShape 16"/>
            <p:cNvSpPr>
              <a:spLocks noChangeArrowheads="1"/>
            </p:cNvSpPr>
            <p:nvPr/>
          </p:nvSpPr>
          <p:spPr bwMode="auto">
            <a:xfrm rot="657366">
              <a:off x="3743" y="3125"/>
              <a:ext cx="507" cy="76"/>
            </a:xfrm>
            <a:prstGeom prst="chevron">
              <a:avLst>
                <a:gd name="adj" fmla="val 166776"/>
              </a:avLst>
            </a:prstGeom>
            <a:solidFill>
              <a:srgbClr val="CC6600"/>
            </a:solidFill>
            <a:ln w="9525">
              <a:solidFill>
                <a:srgbClr val="993300"/>
              </a:solidFill>
              <a:miter lim="800000"/>
              <a:headEnd/>
              <a:tailEnd/>
            </a:ln>
          </p:spPr>
          <p:txBody>
            <a:bodyPr wrap="none" anchor="ctr"/>
            <a:lstStyle/>
            <a:p>
              <a:endParaRPr lang="zh-CN" altLang="en-US"/>
            </a:p>
          </p:txBody>
        </p:sp>
        <p:sp>
          <p:nvSpPr>
            <p:cNvPr id="26641" name="Rectangle 17"/>
            <p:cNvSpPr>
              <a:spLocks noChangeArrowheads="1"/>
            </p:cNvSpPr>
            <p:nvPr/>
          </p:nvSpPr>
          <p:spPr bwMode="auto">
            <a:xfrm>
              <a:off x="4081" y="3309"/>
              <a:ext cx="572" cy="333"/>
            </a:xfrm>
            <a:prstGeom prst="rect">
              <a:avLst/>
            </a:prstGeom>
            <a:gradFill rotWithShape="0">
              <a:gsLst>
                <a:gs pos="0">
                  <a:srgbClr val="DF9B6D"/>
                </a:gs>
                <a:gs pos="50000">
                  <a:srgbClr val="FFFFFF"/>
                </a:gs>
                <a:gs pos="100000">
                  <a:srgbClr val="DF9B6D"/>
                </a:gs>
              </a:gsLst>
              <a:lin ang="5400000" scaled="1"/>
            </a:gradFill>
            <a:ln w="9525">
              <a:solidFill>
                <a:schemeClr val="tx1"/>
              </a:solidFill>
              <a:miter lim="800000"/>
              <a:headEnd/>
              <a:tailEnd/>
            </a:ln>
          </p:spPr>
          <p:txBody>
            <a:bodyPr wrap="none" anchor="ctr" anchorCtr="1">
              <a:spAutoFit/>
            </a:bodyPr>
            <a:lstStyle/>
            <a:p>
              <a:r>
                <a:rPr kumimoji="1" lang="zh-CN" altLang="en-US" sz="2800" b="1">
                  <a:solidFill>
                    <a:srgbClr val="006666"/>
                  </a:solidFill>
                  <a:latin typeface="Times New Roman" pitchFamily="18" charset="0"/>
                </a:rPr>
                <a:t>透射</a:t>
              </a:r>
            </a:p>
          </p:txBody>
        </p:sp>
      </p:grpSp>
      <p:sp>
        <p:nvSpPr>
          <p:cNvPr id="26642" name="Rectangle 18"/>
          <p:cNvSpPr>
            <a:spLocks noChangeArrowheads="1"/>
          </p:cNvSpPr>
          <p:nvPr/>
        </p:nvSpPr>
        <p:spPr bwMode="auto">
          <a:xfrm>
            <a:off x="1371600" y="1308100"/>
            <a:ext cx="6553200" cy="579438"/>
          </a:xfrm>
          <a:prstGeom prst="rect">
            <a:avLst/>
          </a:prstGeom>
          <a:noFill/>
          <a:ln w="9525">
            <a:noFill/>
            <a:miter lim="800000"/>
            <a:headEnd/>
            <a:tailEnd/>
          </a:ln>
        </p:spPr>
        <p:txBody>
          <a:bodyPr>
            <a:spAutoFit/>
          </a:bodyPr>
          <a:lstStyle/>
          <a:p>
            <a:r>
              <a:rPr kumimoji="1" lang="zh-CN" altLang="en-US" sz="3200" b="1">
                <a:solidFill>
                  <a:srgbClr val="CC0000"/>
                </a:solidFill>
                <a:latin typeface="Times New Roman" pitchFamily="18" charset="0"/>
              </a:rPr>
              <a:t>（</a:t>
            </a:r>
            <a:r>
              <a:rPr kumimoji="1" lang="en-US" altLang="zh-CN" sz="3200" b="1">
                <a:solidFill>
                  <a:srgbClr val="CC0000"/>
                </a:solidFill>
                <a:latin typeface="Times New Roman" pitchFamily="18" charset="0"/>
              </a:rPr>
              <a:t>3</a:t>
            </a:r>
            <a:r>
              <a:rPr kumimoji="1" lang="zh-CN" altLang="en-US" sz="3200" b="1">
                <a:solidFill>
                  <a:srgbClr val="CC0000"/>
                </a:solidFill>
                <a:latin typeface="Times New Roman" pitchFamily="18" charset="0"/>
              </a:rPr>
              <a:t>）单色吸收比和单色反射比</a:t>
            </a:r>
          </a:p>
        </p:txBody>
      </p:sp>
      <p:grpSp>
        <p:nvGrpSpPr>
          <p:cNvPr id="3" name="Group 34"/>
          <p:cNvGrpSpPr>
            <a:grpSpLocks/>
          </p:cNvGrpSpPr>
          <p:nvPr/>
        </p:nvGrpSpPr>
        <p:grpSpPr bwMode="auto">
          <a:xfrm>
            <a:off x="685800" y="2133600"/>
            <a:ext cx="8001000" cy="1358900"/>
            <a:chOff x="432" y="1344"/>
            <a:chExt cx="5040" cy="856"/>
          </a:xfrm>
        </p:grpSpPr>
        <p:sp>
          <p:nvSpPr>
            <p:cNvPr id="26645" name="Rectangle 21"/>
            <p:cNvSpPr>
              <a:spLocks noChangeArrowheads="1"/>
            </p:cNvSpPr>
            <p:nvPr/>
          </p:nvSpPr>
          <p:spPr bwMode="auto">
            <a:xfrm>
              <a:off x="1055" y="1400"/>
              <a:ext cx="2785" cy="365"/>
            </a:xfrm>
            <a:prstGeom prst="rect">
              <a:avLst/>
            </a:prstGeom>
            <a:noFill/>
            <a:ln w="9525">
              <a:noFill/>
              <a:miter lim="800000"/>
              <a:headEnd/>
              <a:tailEnd/>
            </a:ln>
            <a:effectLst/>
          </p:spPr>
          <p:txBody>
            <a:bodyPr wrap="none">
              <a:spAutoFit/>
            </a:bodyPr>
            <a:lstStyle/>
            <a:p>
              <a:pPr>
                <a:buClr>
                  <a:srgbClr val="CC0000"/>
                </a:buClr>
                <a:buFont typeface="Wingdings" pitchFamily="2" charset="2"/>
                <a:buChar char="Ø"/>
              </a:pPr>
              <a:r>
                <a:rPr kumimoji="1" lang="en-US" altLang="zh-CN" sz="3200" b="1">
                  <a:solidFill>
                    <a:srgbClr val="CC0000"/>
                  </a:solidFill>
                  <a:latin typeface="Times New Roman" pitchFamily="18" charset="0"/>
                </a:rPr>
                <a:t>  </a:t>
              </a:r>
              <a:r>
                <a:rPr kumimoji="1" lang="zh-CN" altLang="en-US" sz="3200" b="1">
                  <a:solidFill>
                    <a:srgbClr val="CC0000"/>
                  </a:solidFill>
                  <a:latin typeface="Times New Roman" pitchFamily="18" charset="0"/>
                </a:rPr>
                <a:t>单色吸收比</a:t>
              </a:r>
              <a:r>
                <a:rPr kumimoji="1" lang="zh-CN" altLang="en-US" sz="3200" b="1">
                  <a:solidFill>
                    <a:srgbClr val="CC0000"/>
                  </a:solidFill>
                  <a:latin typeface="Times New Roman" pitchFamily="18" charset="0"/>
                  <a:sym typeface="Symbol" pitchFamily="18" charset="2"/>
                </a:rPr>
                <a:t></a:t>
              </a:r>
              <a:r>
                <a:rPr kumimoji="1" lang="zh-CN" altLang="en-US" sz="3200" b="1" i="1" baseline="-25000">
                  <a:solidFill>
                    <a:srgbClr val="CC0000"/>
                  </a:solidFill>
                  <a:latin typeface="Times New Roman" pitchFamily="18" charset="0"/>
                  <a:sym typeface="Symbol" pitchFamily="18" charset="2"/>
                </a:rPr>
                <a:t></a:t>
              </a:r>
              <a:r>
                <a:rPr kumimoji="1" lang="en-US" altLang="zh-CN" sz="3200" b="1">
                  <a:solidFill>
                    <a:srgbClr val="CC0000"/>
                  </a:solidFill>
                  <a:latin typeface="宋体" charset="-122"/>
                  <a:sym typeface="Symbol" pitchFamily="18" charset="2"/>
                </a:rPr>
                <a:t>(</a:t>
              </a:r>
              <a:r>
                <a:rPr kumimoji="1" lang="en-US" altLang="zh-CN" sz="3200" b="1" i="1">
                  <a:solidFill>
                    <a:srgbClr val="CC0000"/>
                  </a:solidFill>
                  <a:latin typeface="Times New Roman" pitchFamily="18" charset="0"/>
                  <a:sym typeface="Symbol" pitchFamily="18" charset="2"/>
                </a:rPr>
                <a:t>T </a:t>
              </a:r>
              <a:r>
                <a:rPr kumimoji="1" lang="en-US" altLang="zh-CN" sz="3200" b="1">
                  <a:solidFill>
                    <a:srgbClr val="CC0000"/>
                  </a:solidFill>
                  <a:latin typeface="宋体" charset="-122"/>
                  <a:sym typeface="Symbol" pitchFamily="18" charset="2"/>
                </a:rPr>
                <a:t>)</a:t>
              </a:r>
              <a:r>
                <a:rPr kumimoji="1" lang="en-US" altLang="zh-CN" sz="3200" b="1">
                  <a:solidFill>
                    <a:srgbClr val="CC0000"/>
                  </a:solidFill>
                  <a:latin typeface="Times New Roman" pitchFamily="18" charset="0"/>
                </a:rPr>
                <a:t> </a:t>
              </a:r>
              <a:r>
                <a:rPr kumimoji="1" lang="zh-CN" altLang="en-US" sz="3200" b="1">
                  <a:solidFill>
                    <a:srgbClr val="CC0000"/>
                  </a:solidFill>
                  <a:latin typeface="Times New Roman" pitchFamily="18" charset="0"/>
                </a:rPr>
                <a:t>：</a:t>
              </a:r>
            </a:p>
          </p:txBody>
        </p:sp>
        <p:grpSp>
          <p:nvGrpSpPr>
            <p:cNvPr id="4" name="Group 33"/>
            <p:cNvGrpSpPr>
              <a:grpSpLocks/>
            </p:cNvGrpSpPr>
            <p:nvPr/>
          </p:nvGrpSpPr>
          <p:grpSpPr bwMode="auto">
            <a:xfrm>
              <a:off x="432" y="1344"/>
              <a:ext cx="5040" cy="856"/>
              <a:chOff x="432" y="1344"/>
              <a:chExt cx="5040" cy="856"/>
            </a:xfrm>
          </p:grpSpPr>
          <p:sp>
            <p:nvSpPr>
              <p:cNvPr id="26643" name="Rectangle 19"/>
              <p:cNvSpPr>
                <a:spLocks noChangeArrowheads="1"/>
              </p:cNvSpPr>
              <p:nvPr/>
            </p:nvSpPr>
            <p:spPr bwMode="auto">
              <a:xfrm>
                <a:off x="480" y="1344"/>
                <a:ext cx="4992" cy="856"/>
              </a:xfrm>
              <a:prstGeom prst="rect">
                <a:avLst/>
              </a:prstGeom>
              <a:noFill/>
              <a:ln w="9525">
                <a:noFill/>
                <a:miter lim="800000"/>
                <a:headEnd/>
                <a:tailEnd/>
              </a:ln>
            </p:spPr>
            <p:txBody>
              <a:bodyPr>
                <a:spAutoFit/>
              </a:bodyPr>
              <a:lstStyle/>
              <a:p>
                <a:pPr eaLnBrk="0" hangingPunct="0">
                  <a:lnSpc>
                    <a:spcPct val="13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在波长       到</a:t>
                </a:r>
              </a:p>
              <a:p>
                <a:pPr eaLnBrk="0" hangingPunct="0">
                  <a:lnSpc>
                    <a:spcPct val="130000"/>
                  </a:lnSpc>
                </a:pPr>
                <a:r>
                  <a:rPr kumimoji="1" lang="zh-CN" altLang="en-US" sz="3200" b="1">
                    <a:solidFill>
                      <a:schemeClr val="tx2"/>
                    </a:solidFill>
                    <a:latin typeface="Times New Roman" pitchFamily="18" charset="0"/>
                  </a:rPr>
                  <a:t>          范围内吸收的能量与入射的能量之比</a:t>
                </a:r>
                <a:r>
                  <a:rPr kumimoji="1" lang="en-US" altLang="zh-CN" sz="3200" b="1">
                    <a:solidFill>
                      <a:schemeClr val="tx2"/>
                    </a:solidFill>
                    <a:latin typeface="Times New Roman" pitchFamily="18" charset="0"/>
                  </a:rPr>
                  <a:t>.</a:t>
                </a:r>
              </a:p>
            </p:txBody>
          </p:sp>
          <p:graphicFrame>
            <p:nvGraphicFramePr>
              <p:cNvPr id="26654" name="Object 30"/>
              <p:cNvGraphicFramePr>
                <a:graphicFrameLocks noChangeAspect="1"/>
              </p:cNvGraphicFramePr>
              <p:nvPr/>
            </p:nvGraphicFramePr>
            <p:xfrm>
              <a:off x="4660" y="1436"/>
              <a:ext cx="259" cy="336"/>
            </p:xfrm>
            <a:graphic>
              <a:graphicData uri="http://schemas.openxmlformats.org/presentationml/2006/ole">
                <p:oleObj spid="_x0000_s17414" name="Equation" r:id="rId3" imgW="126780" imgH="164814" progId="Equation.3">
                  <p:embed/>
                </p:oleObj>
              </a:graphicData>
            </a:graphic>
          </p:graphicFrame>
          <p:graphicFrame>
            <p:nvGraphicFramePr>
              <p:cNvPr id="26655" name="Object 31"/>
              <p:cNvGraphicFramePr>
                <a:graphicFrameLocks noChangeAspect="1"/>
              </p:cNvGraphicFramePr>
              <p:nvPr/>
            </p:nvGraphicFramePr>
            <p:xfrm>
              <a:off x="432" y="1850"/>
              <a:ext cx="816" cy="322"/>
            </p:xfrm>
            <a:graphic>
              <a:graphicData uri="http://schemas.openxmlformats.org/presentationml/2006/ole">
                <p:oleObj spid="_x0000_s17415" name="Equation" r:id="rId4" imgW="418918" imgH="165028" progId="Equation.3">
                  <p:embed/>
                </p:oleObj>
              </a:graphicData>
            </a:graphic>
          </p:graphicFrame>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
          <p:cNvSpPr>
            <a:spLocks noGrp="1"/>
          </p:cNvSpPr>
          <p:nvPr>
            <p:ph type="sldNum" sz="quarter" idx="10"/>
          </p:nvPr>
        </p:nvSpPr>
        <p:spPr/>
        <p:txBody>
          <a:bodyPr/>
          <a:lstStyle/>
          <a:p>
            <a:fld id="{7114C374-DC81-4702-A364-DD0B010BF3B0}" type="slidenum">
              <a:rPr lang="en-US" altLang="zh-CN"/>
              <a:pPr/>
              <a:t>60</a:t>
            </a:fld>
            <a:endParaRPr lang="en-US" altLang="zh-CN" dirty="0"/>
          </a:p>
        </p:txBody>
      </p:sp>
      <p:grpSp>
        <p:nvGrpSpPr>
          <p:cNvPr id="2" name="Group 18"/>
          <p:cNvGrpSpPr>
            <a:grpSpLocks/>
          </p:cNvGrpSpPr>
          <p:nvPr/>
        </p:nvGrpSpPr>
        <p:grpSpPr bwMode="auto">
          <a:xfrm>
            <a:off x="685800" y="1739900"/>
            <a:ext cx="7524750" cy="3670300"/>
            <a:chOff x="432" y="1096"/>
            <a:chExt cx="4740" cy="2312"/>
          </a:xfrm>
        </p:grpSpPr>
        <p:sp>
          <p:nvSpPr>
            <p:cNvPr id="24579" name="AutoShape 3"/>
            <p:cNvSpPr>
              <a:spLocks/>
            </p:cNvSpPr>
            <p:nvPr/>
          </p:nvSpPr>
          <p:spPr bwMode="auto">
            <a:xfrm>
              <a:off x="432" y="1406"/>
              <a:ext cx="297" cy="2002"/>
            </a:xfrm>
            <a:prstGeom prst="leftBrace">
              <a:avLst>
                <a:gd name="adj1" fmla="val 56173"/>
                <a:gd name="adj2" fmla="val 50000"/>
              </a:avLst>
            </a:prstGeom>
            <a:noFill/>
            <a:ln w="28575">
              <a:solidFill>
                <a:srgbClr val="CC0000"/>
              </a:solidFill>
              <a:round/>
              <a:headEnd/>
              <a:tailEnd/>
            </a:ln>
            <a:effectLst/>
          </p:spPr>
          <p:txBody>
            <a:bodyPr wrap="none" anchor="ctr"/>
            <a:lstStyle/>
            <a:p>
              <a:endParaRPr lang="zh-CN" altLang="en-US"/>
            </a:p>
          </p:txBody>
        </p:sp>
        <p:graphicFrame>
          <p:nvGraphicFramePr>
            <p:cNvPr id="24580" name="Object 4"/>
            <p:cNvGraphicFramePr>
              <a:graphicFrameLocks noChangeAspect="1"/>
            </p:cNvGraphicFramePr>
            <p:nvPr/>
          </p:nvGraphicFramePr>
          <p:xfrm>
            <a:off x="1906" y="1096"/>
            <a:ext cx="3266" cy="627"/>
          </p:xfrm>
          <a:graphic>
            <a:graphicData uri="http://schemas.openxmlformats.org/presentationml/2006/ole">
              <p:oleObj spid="_x0000_s82954" name="Equation" r:id="rId3" imgW="1892300" imgH="381000" progId="Equation.3">
                <p:embed/>
              </p:oleObj>
            </a:graphicData>
          </a:graphic>
        </p:graphicFrame>
        <p:sp>
          <p:nvSpPr>
            <p:cNvPr id="24581" name="Text Box 5"/>
            <p:cNvSpPr txBox="1">
              <a:spLocks noChangeArrowheads="1"/>
            </p:cNvSpPr>
            <p:nvPr/>
          </p:nvSpPr>
          <p:spPr bwMode="auto">
            <a:xfrm>
              <a:off x="729" y="1231"/>
              <a:ext cx="1426" cy="365"/>
            </a:xfrm>
            <a:prstGeom prst="rect">
              <a:avLst/>
            </a:prstGeom>
            <a:noFill/>
            <a:ln w="9525">
              <a:noFill/>
              <a:miter lim="800000"/>
              <a:headEnd/>
              <a:tailEnd/>
            </a:ln>
            <a:effectLst/>
          </p:spPr>
          <p:txBody>
            <a:bodyPr>
              <a:spAutoFit/>
            </a:bodyPr>
            <a:lstStyle/>
            <a:p>
              <a:pPr>
                <a:spcBef>
                  <a:spcPct val="50000"/>
                </a:spcBef>
              </a:pPr>
              <a:r>
                <a:rPr lang="zh-CN" altLang="en-US" sz="3200" b="1" dirty="0">
                  <a:latin typeface="宋体" pitchFamily="2" charset="-122"/>
                </a:rPr>
                <a:t>帕 邢 系</a:t>
              </a:r>
            </a:p>
          </p:txBody>
        </p:sp>
      </p:grpSp>
      <p:grpSp>
        <p:nvGrpSpPr>
          <p:cNvPr id="3" name="Group 14"/>
          <p:cNvGrpSpPr>
            <a:grpSpLocks/>
          </p:cNvGrpSpPr>
          <p:nvPr/>
        </p:nvGrpSpPr>
        <p:grpSpPr bwMode="auto">
          <a:xfrm>
            <a:off x="1143000" y="2709863"/>
            <a:ext cx="7010400" cy="877887"/>
            <a:chOff x="720" y="1707"/>
            <a:chExt cx="4416" cy="553"/>
          </a:xfrm>
        </p:grpSpPr>
        <p:graphicFrame>
          <p:nvGraphicFramePr>
            <p:cNvPr id="24582" name="Object 6"/>
            <p:cNvGraphicFramePr>
              <a:graphicFrameLocks noChangeAspect="1"/>
            </p:cNvGraphicFramePr>
            <p:nvPr/>
          </p:nvGraphicFramePr>
          <p:xfrm>
            <a:off x="1920" y="1707"/>
            <a:ext cx="3216" cy="553"/>
          </p:xfrm>
          <a:graphic>
            <a:graphicData uri="http://schemas.openxmlformats.org/presentationml/2006/ole">
              <p:oleObj spid="_x0000_s82955" name="Equation" r:id="rId4" imgW="3962400" imgH="723900" progId="Equation.3">
                <p:embed/>
              </p:oleObj>
            </a:graphicData>
          </a:graphic>
        </p:graphicFrame>
        <p:sp>
          <p:nvSpPr>
            <p:cNvPr id="24583" name="Text Box 7"/>
            <p:cNvSpPr txBox="1">
              <a:spLocks noChangeArrowheads="1"/>
            </p:cNvSpPr>
            <p:nvPr/>
          </p:nvSpPr>
          <p:spPr bwMode="auto">
            <a:xfrm>
              <a:off x="720" y="1809"/>
              <a:ext cx="1380" cy="365"/>
            </a:xfrm>
            <a:prstGeom prst="rect">
              <a:avLst/>
            </a:prstGeom>
            <a:noFill/>
            <a:ln w="9525">
              <a:noFill/>
              <a:miter lim="800000"/>
              <a:headEnd/>
              <a:tailEnd/>
            </a:ln>
            <a:effectLst/>
          </p:spPr>
          <p:txBody>
            <a:bodyPr>
              <a:spAutoFit/>
            </a:bodyPr>
            <a:lstStyle/>
            <a:p>
              <a:pPr>
                <a:spcBef>
                  <a:spcPct val="50000"/>
                </a:spcBef>
              </a:pPr>
              <a:r>
                <a:rPr lang="zh-CN" altLang="en-US" sz="3200" b="1" dirty="0">
                  <a:latin typeface="宋体" pitchFamily="2" charset="-122"/>
                </a:rPr>
                <a:t>布拉开系</a:t>
              </a:r>
            </a:p>
          </p:txBody>
        </p:sp>
      </p:grpSp>
      <p:grpSp>
        <p:nvGrpSpPr>
          <p:cNvPr id="4" name="Group 15"/>
          <p:cNvGrpSpPr>
            <a:grpSpLocks/>
          </p:cNvGrpSpPr>
          <p:nvPr/>
        </p:nvGrpSpPr>
        <p:grpSpPr bwMode="auto">
          <a:xfrm>
            <a:off x="1143000" y="3814763"/>
            <a:ext cx="7010400" cy="871537"/>
            <a:chOff x="720" y="2403"/>
            <a:chExt cx="4416" cy="549"/>
          </a:xfrm>
        </p:grpSpPr>
        <p:graphicFrame>
          <p:nvGraphicFramePr>
            <p:cNvPr id="24584" name="Object 8"/>
            <p:cNvGraphicFramePr>
              <a:graphicFrameLocks noChangeAspect="1"/>
            </p:cNvGraphicFramePr>
            <p:nvPr/>
          </p:nvGraphicFramePr>
          <p:xfrm>
            <a:off x="1941" y="2403"/>
            <a:ext cx="3195" cy="549"/>
          </p:xfrm>
          <a:graphic>
            <a:graphicData uri="http://schemas.openxmlformats.org/presentationml/2006/ole">
              <p:oleObj spid="_x0000_s82956" name="Equation" r:id="rId5" imgW="3962400" imgH="723900" progId="Equation.3">
                <p:embed/>
              </p:oleObj>
            </a:graphicData>
          </a:graphic>
        </p:graphicFrame>
        <p:sp>
          <p:nvSpPr>
            <p:cNvPr id="24585" name="Text Box 9"/>
            <p:cNvSpPr txBox="1">
              <a:spLocks noChangeArrowheads="1"/>
            </p:cNvSpPr>
            <p:nvPr/>
          </p:nvSpPr>
          <p:spPr bwMode="auto">
            <a:xfrm>
              <a:off x="720" y="2520"/>
              <a:ext cx="1380" cy="365"/>
            </a:xfrm>
            <a:prstGeom prst="rect">
              <a:avLst/>
            </a:prstGeom>
            <a:noFill/>
            <a:ln w="9525">
              <a:noFill/>
              <a:miter lim="800000"/>
              <a:headEnd/>
              <a:tailEnd/>
            </a:ln>
            <a:effectLst/>
          </p:spPr>
          <p:txBody>
            <a:bodyPr>
              <a:spAutoFit/>
            </a:bodyPr>
            <a:lstStyle/>
            <a:p>
              <a:pPr>
                <a:spcBef>
                  <a:spcPct val="50000"/>
                </a:spcBef>
              </a:pPr>
              <a:r>
                <a:rPr lang="zh-CN" altLang="en-US" sz="3200" b="1" dirty="0">
                  <a:latin typeface="宋体" pitchFamily="2" charset="-122"/>
                </a:rPr>
                <a:t>普丰德系</a:t>
              </a:r>
            </a:p>
          </p:txBody>
        </p:sp>
      </p:grpSp>
      <p:grpSp>
        <p:nvGrpSpPr>
          <p:cNvPr id="5" name="Group 19"/>
          <p:cNvGrpSpPr>
            <a:grpSpLocks/>
          </p:cNvGrpSpPr>
          <p:nvPr/>
        </p:nvGrpSpPr>
        <p:grpSpPr bwMode="auto">
          <a:xfrm>
            <a:off x="1162050" y="4778375"/>
            <a:ext cx="7038975" cy="876300"/>
            <a:chOff x="732" y="3010"/>
            <a:chExt cx="4434" cy="552"/>
          </a:xfrm>
        </p:grpSpPr>
        <p:graphicFrame>
          <p:nvGraphicFramePr>
            <p:cNvPr id="24586" name="Object 10"/>
            <p:cNvGraphicFramePr>
              <a:graphicFrameLocks noChangeAspect="1"/>
            </p:cNvGraphicFramePr>
            <p:nvPr/>
          </p:nvGraphicFramePr>
          <p:xfrm>
            <a:off x="1950" y="3010"/>
            <a:ext cx="3216" cy="552"/>
          </p:xfrm>
          <a:graphic>
            <a:graphicData uri="http://schemas.openxmlformats.org/presentationml/2006/ole">
              <p:oleObj spid="_x0000_s82957" name="Equation" r:id="rId6" imgW="3962400" imgH="723900" progId="Equation.3">
                <p:embed/>
              </p:oleObj>
            </a:graphicData>
          </a:graphic>
        </p:graphicFrame>
        <p:sp>
          <p:nvSpPr>
            <p:cNvPr id="24587" name="Text Box 11"/>
            <p:cNvSpPr txBox="1">
              <a:spLocks noChangeArrowheads="1"/>
            </p:cNvSpPr>
            <p:nvPr/>
          </p:nvSpPr>
          <p:spPr bwMode="auto">
            <a:xfrm>
              <a:off x="732" y="3096"/>
              <a:ext cx="1380" cy="365"/>
            </a:xfrm>
            <a:prstGeom prst="rect">
              <a:avLst/>
            </a:prstGeom>
            <a:noFill/>
            <a:ln w="9525">
              <a:noFill/>
              <a:miter lim="800000"/>
              <a:headEnd/>
              <a:tailEnd/>
            </a:ln>
            <a:effectLst/>
          </p:spPr>
          <p:txBody>
            <a:bodyPr>
              <a:spAutoFit/>
            </a:bodyPr>
            <a:lstStyle/>
            <a:p>
              <a:pPr>
                <a:spcBef>
                  <a:spcPct val="50000"/>
                </a:spcBef>
              </a:pPr>
              <a:r>
                <a:rPr lang="zh-CN" altLang="en-US" sz="3200" b="1" dirty="0">
                  <a:latin typeface="宋体" pitchFamily="2" charset="-122"/>
                </a:rPr>
                <a:t>汉弗莱系</a:t>
              </a:r>
            </a:p>
          </p:txBody>
        </p:sp>
      </p:grpSp>
      <p:sp>
        <p:nvSpPr>
          <p:cNvPr id="24588" name="Text Box 12"/>
          <p:cNvSpPr txBox="1">
            <a:spLocks noChangeArrowheads="1"/>
          </p:cNvSpPr>
          <p:nvPr/>
        </p:nvSpPr>
        <p:spPr bwMode="auto">
          <a:xfrm>
            <a:off x="838200" y="1096963"/>
            <a:ext cx="1295400" cy="579437"/>
          </a:xfrm>
          <a:prstGeom prst="rect">
            <a:avLst/>
          </a:prstGeom>
          <a:noFill/>
          <a:ln w="9525">
            <a:noFill/>
            <a:miter lim="800000"/>
            <a:headEnd/>
            <a:tailEnd type="none" w="sm" len="lg"/>
          </a:ln>
          <a:effectLst/>
        </p:spPr>
        <p:txBody>
          <a:bodyPr>
            <a:spAutoFit/>
          </a:bodyPr>
          <a:lstStyle/>
          <a:p>
            <a:pPr>
              <a:spcBef>
                <a:spcPct val="50000"/>
              </a:spcBef>
            </a:pPr>
            <a:r>
              <a:rPr lang="zh-CN" altLang="en-US" sz="3200" b="1" dirty="0">
                <a:solidFill>
                  <a:srgbClr val="CC0000"/>
                </a:solidFill>
              </a:rPr>
              <a:t>红 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1"/>
          <p:cNvSpPr>
            <a:spLocks noGrp="1"/>
          </p:cNvSpPr>
          <p:nvPr>
            <p:ph type="sldNum" sz="quarter" idx="10"/>
          </p:nvPr>
        </p:nvSpPr>
        <p:spPr/>
        <p:txBody>
          <a:bodyPr/>
          <a:lstStyle/>
          <a:p>
            <a:fld id="{3883F90A-BB9C-4556-819F-311E47E4D3EB}" type="slidenum">
              <a:rPr lang="en-US" altLang="zh-CN"/>
              <a:pPr/>
              <a:t>61</a:t>
            </a:fld>
            <a:endParaRPr lang="en-US" altLang="zh-CN"/>
          </a:p>
        </p:txBody>
      </p:sp>
      <p:sp>
        <p:nvSpPr>
          <p:cNvPr id="2055" name="Rectangle 7"/>
          <p:cNvSpPr>
            <a:spLocks noChangeArrowheads="1"/>
          </p:cNvSpPr>
          <p:nvPr/>
        </p:nvSpPr>
        <p:spPr bwMode="auto">
          <a:xfrm>
            <a:off x="2438400" y="914400"/>
            <a:ext cx="5943600" cy="579438"/>
          </a:xfrm>
          <a:prstGeom prst="rect">
            <a:avLst/>
          </a:prstGeom>
          <a:noFill/>
          <a:ln w="9525">
            <a:noFill/>
            <a:miter lim="800000"/>
            <a:headEnd/>
            <a:tailEnd/>
          </a:ln>
        </p:spPr>
        <p:txBody>
          <a:bodyPr>
            <a:spAutoFit/>
          </a:bodyPr>
          <a:lstStyle/>
          <a:p>
            <a:r>
              <a:rPr kumimoji="1" lang="zh-CN" altLang="en-US" sz="3200" b="1" dirty="0">
                <a:solidFill>
                  <a:srgbClr val="CC0000"/>
                </a:solidFill>
                <a:latin typeface="Times New Roman" pitchFamily="18" charset="0"/>
              </a:rPr>
              <a:t>氢原子光谱的巴耳末系</a:t>
            </a:r>
          </a:p>
        </p:txBody>
      </p:sp>
      <p:grpSp>
        <p:nvGrpSpPr>
          <p:cNvPr id="2" name="Group 28"/>
          <p:cNvGrpSpPr>
            <a:grpSpLocks/>
          </p:cNvGrpSpPr>
          <p:nvPr/>
        </p:nvGrpSpPr>
        <p:grpSpPr bwMode="auto">
          <a:xfrm>
            <a:off x="2362200" y="1676400"/>
            <a:ext cx="4657725" cy="4419600"/>
            <a:chOff x="1488" y="1056"/>
            <a:chExt cx="2784" cy="2784"/>
          </a:xfrm>
        </p:grpSpPr>
        <p:sp>
          <p:nvSpPr>
            <p:cNvPr id="2070" name="Rectangle 22"/>
            <p:cNvSpPr>
              <a:spLocks noChangeArrowheads="1"/>
            </p:cNvSpPr>
            <p:nvPr/>
          </p:nvSpPr>
          <p:spPr bwMode="auto">
            <a:xfrm>
              <a:off x="1488" y="1056"/>
              <a:ext cx="2784" cy="27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2056" name="Rectangle 8"/>
            <p:cNvSpPr>
              <a:spLocks noChangeArrowheads="1"/>
            </p:cNvSpPr>
            <p:nvPr/>
          </p:nvSpPr>
          <p:spPr bwMode="auto">
            <a:xfrm>
              <a:off x="1595" y="3635"/>
              <a:ext cx="1713" cy="31"/>
            </a:xfrm>
            <a:prstGeom prst="rect">
              <a:avLst/>
            </a:prstGeom>
            <a:solidFill>
              <a:srgbClr val="FF3300"/>
            </a:solidFill>
            <a:ln w="9525">
              <a:noFill/>
              <a:miter lim="800000"/>
              <a:headEnd/>
              <a:tailEnd/>
            </a:ln>
          </p:spPr>
          <p:txBody>
            <a:bodyPr wrap="none" anchor="ctr"/>
            <a:lstStyle/>
            <a:p>
              <a:endParaRPr lang="zh-CN" altLang="en-US"/>
            </a:p>
          </p:txBody>
        </p:sp>
        <p:sp>
          <p:nvSpPr>
            <p:cNvPr id="2057" name="Rectangle 9"/>
            <p:cNvSpPr>
              <a:spLocks noChangeArrowheads="1"/>
            </p:cNvSpPr>
            <p:nvPr/>
          </p:nvSpPr>
          <p:spPr bwMode="auto">
            <a:xfrm>
              <a:off x="1631" y="2734"/>
              <a:ext cx="1713" cy="28"/>
            </a:xfrm>
            <a:prstGeom prst="rect">
              <a:avLst/>
            </a:prstGeom>
            <a:solidFill>
              <a:srgbClr val="00CCFF"/>
            </a:solidFill>
            <a:ln w="9525">
              <a:noFill/>
              <a:miter lim="800000"/>
              <a:headEnd/>
              <a:tailEnd/>
            </a:ln>
          </p:spPr>
          <p:txBody>
            <a:bodyPr wrap="none" anchor="ctr"/>
            <a:lstStyle/>
            <a:p>
              <a:endParaRPr lang="zh-CN" altLang="en-US"/>
            </a:p>
          </p:txBody>
        </p:sp>
        <p:sp>
          <p:nvSpPr>
            <p:cNvPr id="2058" name="Rectangle 10"/>
            <p:cNvSpPr>
              <a:spLocks noChangeArrowheads="1"/>
            </p:cNvSpPr>
            <p:nvPr/>
          </p:nvSpPr>
          <p:spPr bwMode="auto">
            <a:xfrm>
              <a:off x="1631" y="2284"/>
              <a:ext cx="1713" cy="24"/>
            </a:xfrm>
            <a:prstGeom prst="rect">
              <a:avLst/>
            </a:prstGeom>
            <a:solidFill>
              <a:srgbClr val="9966FF"/>
            </a:solidFill>
            <a:ln w="9525">
              <a:solidFill>
                <a:srgbClr val="9966FF"/>
              </a:solidFill>
              <a:miter lim="800000"/>
              <a:headEnd/>
              <a:tailEnd/>
            </a:ln>
          </p:spPr>
          <p:txBody>
            <a:bodyPr wrap="none" anchor="ctr"/>
            <a:lstStyle/>
            <a:p>
              <a:endParaRPr lang="zh-CN" altLang="en-US"/>
            </a:p>
          </p:txBody>
        </p:sp>
        <p:sp>
          <p:nvSpPr>
            <p:cNvPr id="2059" name="Rectangle 11"/>
            <p:cNvSpPr>
              <a:spLocks noChangeArrowheads="1"/>
            </p:cNvSpPr>
            <p:nvPr/>
          </p:nvSpPr>
          <p:spPr bwMode="auto">
            <a:xfrm>
              <a:off x="1632" y="1968"/>
              <a:ext cx="1713" cy="20"/>
            </a:xfrm>
            <a:prstGeom prst="rect">
              <a:avLst/>
            </a:prstGeom>
            <a:solidFill>
              <a:srgbClr val="CC00FF"/>
            </a:solidFill>
            <a:ln w="9525">
              <a:noFill/>
              <a:miter lim="800000"/>
              <a:headEnd/>
              <a:tailEnd/>
            </a:ln>
          </p:spPr>
          <p:txBody>
            <a:bodyPr wrap="none" anchor="ctr"/>
            <a:lstStyle/>
            <a:p>
              <a:endParaRPr lang="zh-CN" altLang="en-US"/>
            </a:p>
          </p:txBody>
        </p:sp>
        <p:sp>
          <p:nvSpPr>
            <p:cNvPr id="2060" name="Rectangle 12"/>
            <p:cNvSpPr>
              <a:spLocks noChangeArrowheads="1"/>
            </p:cNvSpPr>
            <p:nvPr/>
          </p:nvSpPr>
          <p:spPr bwMode="auto">
            <a:xfrm>
              <a:off x="1631" y="1752"/>
              <a:ext cx="1713" cy="15"/>
            </a:xfrm>
            <a:prstGeom prst="rect">
              <a:avLst/>
            </a:prstGeom>
            <a:solidFill>
              <a:srgbClr val="CC00CC"/>
            </a:solidFill>
            <a:ln w="9525">
              <a:solidFill>
                <a:srgbClr val="CC00CC"/>
              </a:solidFill>
              <a:miter lim="800000"/>
              <a:headEnd/>
              <a:tailEnd/>
            </a:ln>
          </p:spPr>
          <p:txBody>
            <a:bodyPr wrap="none" anchor="ctr"/>
            <a:lstStyle/>
            <a:p>
              <a:endParaRPr lang="zh-CN" altLang="en-US"/>
            </a:p>
          </p:txBody>
        </p:sp>
        <p:sp>
          <p:nvSpPr>
            <p:cNvPr id="2061" name="Rectangle 13"/>
            <p:cNvSpPr>
              <a:spLocks noChangeArrowheads="1"/>
            </p:cNvSpPr>
            <p:nvPr/>
          </p:nvSpPr>
          <p:spPr bwMode="auto">
            <a:xfrm>
              <a:off x="1631" y="1588"/>
              <a:ext cx="1713" cy="13"/>
            </a:xfrm>
            <a:prstGeom prst="rect">
              <a:avLst/>
            </a:prstGeom>
            <a:solidFill>
              <a:srgbClr val="9900CC"/>
            </a:solidFill>
            <a:ln w="9525">
              <a:solidFill>
                <a:srgbClr val="CC00CC"/>
              </a:solidFill>
              <a:miter lim="800000"/>
              <a:headEnd/>
              <a:tailEnd/>
            </a:ln>
          </p:spPr>
          <p:txBody>
            <a:bodyPr wrap="none" anchor="ctr"/>
            <a:lstStyle/>
            <a:p>
              <a:endParaRPr lang="zh-CN" altLang="en-US"/>
            </a:p>
          </p:txBody>
        </p:sp>
        <p:sp>
          <p:nvSpPr>
            <p:cNvPr id="2062" name="Rectangle 14"/>
            <p:cNvSpPr>
              <a:spLocks noChangeArrowheads="1"/>
            </p:cNvSpPr>
            <p:nvPr/>
          </p:nvSpPr>
          <p:spPr bwMode="auto">
            <a:xfrm>
              <a:off x="1631" y="1466"/>
              <a:ext cx="1713" cy="7"/>
            </a:xfrm>
            <a:prstGeom prst="rect">
              <a:avLst/>
            </a:prstGeom>
            <a:solidFill>
              <a:srgbClr val="CC00CC"/>
            </a:solidFill>
            <a:ln w="9525">
              <a:solidFill>
                <a:srgbClr val="CC00CC"/>
              </a:solidFill>
              <a:miter lim="800000"/>
              <a:headEnd/>
              <a:tailEnd/>
            </a:ln>
          </p:spPr>
          <p:txBody>
            <a:bodyPr wrap="none" anchor="ctr"/>
            <a:lstStyle/>
            <a:p>
              <a:endParaRPr lang="zh-CN" altLang="en-US"/>
            </a:p>
          </p:txBody>
        </p:sp>
        <p:sp>
          <p:nvSpPr>
            <p:cNvPr id="2063" name="Rectangle 15"/>
            <p:cNvSpPr>
              <a:spLocks noChangeArrowheads="1"/>
            </p:cNvSpPr>
            <p:nvPr/>
          </p:nvSpPr>
          <p:spPr bwMode="auto">
            <a:xfrm>
              <a:off x="1631" y="1416"/>
              <a:ext cx="1713" cy="8"/>
            </a:xfrm>
            <a:prstGeom prst="rect">
              <a:avLst/>
            </a:prstGeom>
            <a:solidFill>
              <a:srgbClr val="9900CC"/>
            </a:solidFill>
            <a:ln w="9525">
              <a:noFill/>
              <a:miter lim="800000"/>
              <a:headEnd/>
              <a:tailEnd/>
            </a:ln>
          </p:spPr>
          <p:txBody>
            <a:bodyPr wrap="none" anchor="ctr"/>
            <a:lstStyle/>
            <a:p>
              <a:endParaRPr lang="zh-CN" altLang="en-US"/>
            </a:p>
          </p:txBody>
        </p:sp>
        <p:sp>
          <p:nvSpPr>
            <p:cNvPr id="2064" name="Rectangle 16"/>
            <p:cNvSpPr>
              <a:spLocks noChangeArrowheads="1"/>
            </p:cNvSpPr>
            <p:nvPr/>
          </p:nvSpPr>
          <p:spPr bwMode="auto">
            <a:xfrm>
              <a:off x="1631" y="1357"/>
              <a:ext cx="1713" cy="6"/>
            </a:xfrm>
            <a:prstGeom prst="rect">
              <a:avLst/>
            </a:prstGeom>
            <a:solidFill>
              <a:srgbClr val="9900CC"/>
            </a:solidFill>
            <a:ln w="9525">
              <a:noFill/>
              <a:miter lim="800000"/>
              <a:headEnd/>
              <a:tailEnd/>
            </a:ln>
          </p:spPr>
          <p:txBody>
            <a:bodyPr wrap="none" anchor="ctr"/>
            <a:lstStyle/>
            <a:p>
              <a:endParaRPr lang="zh-CN" altLang="en-US"/>
            </a:p>
          </p:txBody>
        </p:sp>
        <p:sp>
          <p:nvSpPr>
            <p:cNvPr id="2065" name="Text Box 17"/>
            <p:cNvSpPr txBox="1">
              <a:spLocks noChangeArrowheads="1"/>
            </p:cNvSpPr>
            <p:nvPr/>
          </p:nvSpPr>
          <p:spPr bwMode="auto">
            <a:xfrm>
              <a:off x="3416" y="3513"/>
              <a:ext cx="820"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656.3 nm</a:t>
              </a:r>
            </a:p>
          </p:txBody>
        </p:sp>
        <p:sp>
          <p:nvSpPr>
            <p:cNvPr id="2066" name="Text Box 18"/>
            <p:cNvSpPr txBox="1">
              <a:spLocks noChangeArrowheads="1"/>
            </p:cNvSpPr>
            <p:nvPr/>
          </p:nvSpPr>
          <p:spPr bwMode="auto">
            <a:xfrm>
              <a:off x="3416" y="2622"/>
              <a:ext cx="820"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486.1 nm</a:t>
              </a:r>
            </a:p>
          </p:txBody>
        </p:sp>
        <p:sp>
          <p:nvSpPr>
            <p:cNvPr id="2067" name="Text Box 19"/>
            <p:cNvSpPr txBox="1">
              <a:spLocks noChangeArrowheads="1"/>
            </p:cNvSpPr>
            <p:nvPr/>
          </p:nvSpPr>
          <p:spPr bwMode="auto">
            <a:xfrm>
              <a:off x="3416" y="2187"/>
              <a:ext cx="820"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434.1 nm</a:t>
              </a:r>
            </a:p>
          </p:txBody>
        </p:sp>
        <p:sp>
          <p:nvSpPr>
            <p:cNvPr id="2068" name="Text Box 20"/>
            <p:cNvSpPr txBox="1">
              <a:spLocks noChangeArrowheads="1"/>
            </p:cNvSpPr>
            <p:nvPr/>
          </p:nvSpPr>
          <p:spPr bwMode="auto">
            <a:xfrm>
              <a:off x="3415" y="1839"/>
              <a:ext cx="857"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410.2 nm</a:t>
              </a:r>
            </a:p>
          </p:txBody>
        </p:sp>
        <p:sp>
          <p:nvSpPr>
            <p:cNvPr id="2069" name="Text Box 21"/>
            <p:cNvSpPr txBox="1">
              <a:spLocks noChangeArrowheads="1"/>
            </p:cNvSpPr>
            <p:nvPr/>
          </p:nvSpPr>
          <p:spPr bwMode="auto">
            <a:xfrm>
              <a:off x="3416" y="1121"/>
              <a:ext cx="820"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364.6 nm</a:t>
              </a:r>
            </a:p>
          </p:txBody>
        </p:sp>
        <p:sp>
          <p:nvSpPr>
            <p:cNvPr id="2073" name="Rectangle 25"/>
            <p:cNvSpPr>
              <a:spLocks noChangeArrowheads="1"/>
            </p:cNvSpPr>
            <p:nvPr/>
          </p:nvSpPr>
          <p:spPr bwMode="auto">
            <a:xfrm>
              <a:off x="1628" y="1266"/>
              <a:ext cx="1713" cy="6"/>
            </a:xfrm>
            <a:prstGeom prst="rect">
              <a:avLst/>
            </a:prstGeom>
            <a:solidFill>
              <a:srgbClr val="9900CC"/>
            </a:solidFill>
            <a:ln w="9525">
              <a:noFill/>
              <a:miter lim="800000"/>
              <a:headEnd/>
              <a:tailEnd/>
            </a:ln>
          </p:spPr>
          <p:txBody>
            <a:bodyPr wrap="none" anchor="ctr"/>
            <a:lstStyle/>
            <a:p>
              <a:endParaRPr lang="zh-CN" altLang="en-US"/>
            </a:p>
          </p:txBody>
        </p:sp>
        <p:sp>
          <p:nvSpPr>
            <p:cNvPr id="2074" name="Rectangle 26"/>
            <p:cNvSpPr>
              <a:spLocks noChangeArrowheads="1"/>
            </p:cNvSpPr>
            <p:nvPr/>
          </p:nvSpPr>
          <p:spPr bwMode="auto">
            <a:xfrm>
              <a:off x="1631" y="1302"/>
              <a:ext cx="1713" cy="6"/>
            </a:xfrm>
            <a:prstGeom prst="rect">
              <a:avLst/>
            </a:prstGeom>
            <a:solidFill>
              <a:srgbClr val="9900CC"/>
            </a:solidFill>
            <a:ln w="9525">
              <a:noFill/>
              <a:miter lim="800000"/>
              <a:headEnd/>
              <a:tailEnd/>
            </a:ln>
          </p:spPr>
          <p:txBody>
            <a:bodyPr wrap="none" anchor="ctr"/>
            <a:lstStyle/>
            <a:p>
              <a:endParaRPr lang="zh-CN" altLang="en-US"/>
            </a:p>
          </p:txBody>
        </p:sp>
        <p:sp>
          <p:nvSpPr>
            <p:cNvPr id="2075" name="Rectangle 27"/>
            <p:cNvSpPr>
              <a:spLocks noChangeArrowheads="1"/>
            </p:cNvSpPr>
            <p:nvPr/>
          </p:nvSpPr>
          <p:spPr bwMode="auto">
            <a:xfrm>
              <a:off x="1628" y="1233"/>
              <a:ext cx="1713" cy="6"/>
            </a:xfrm>
            <a:prstGeom prst="rect">
              <a:avLst/>
            </a:prstGeom>
            <a:solidFill>
              <a:srgbClr val="9900CC"/>
            </a:solidFill>
            <a:ln w="9525">
              <a:noFill/>
              <a:miter lim="800000"/>
              <a:headEnd/>
              <a:tailEnd/>
            </a:ln>
          </p:spPr>
          <p:txBody>
            <a:bodyPr wrap="none" anchor="ct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DF014B98-6509-45C2-AC3C-E2EA257C0DED}" type="slidenum">
              <a:rPr lang="en-US" altLang="zh-CN"/>
              <a:pPr/>
              <a:t>62</a:t>
            </a:fld>
            <a:endParaRPr lang="en-US" altLang="zh-CN"/>
          </a:p>
        </p:txBody>
      </p:sp>
      <p:sp>
        <p:nvSpPr>
          <p:cNvPr id="7170" name="Text Box 2"/>
          <p:cNvSpPr txBox="1">
            <a:spLocks noChangeArrowheads="1"/>
          </p:cNvSpPr>
          <p:nvPr/>
        </p:nvSpPr>
        <p:spPr bwMode="auto">
          <a:xfrm>
            <a:off x="1524000" y="1173163"/>
            <a:ext cx="5334000" cy="579437"/>
          </a:xfrm>
          <a:prstGeom prst="rect">
            <a:avLst/>
          </a:prstGeom>
          <a:noFill/>
          <a:ln w="9525">
            <a:noFill/>
            <a:miter lim="800000"/>
            <a:headEnd/>
            <a:tailEnd type="none" w="sm" len="lg"/>
          </a:ln>
          <a:effectLst/>
        </p:spPr>
        <p:txBody>
          <a:bodyPr>
            <a:spAutoFit/>
          </a:bodyPr>
          <a:lstStyle/>
          <a:p>
            <a:pPr>
              <a:spcBef>
                <a:spcPct val="50000"/>
              </a:spcBef>
            </a:pPr>
            <a:r>
              <a:rPr lang="en-US" altLang="zh-CN" sz="3200" b="1" dirty="0">
                <a:solidFill>
                  <a:srgbClr val="CC0000"/>
                </a:solidFill>
                <a:latin typeface="Times New Roman" pitchFamily="18" charset="0"/>
              </a:rPr>
              <a:t>2</a:t>
            </a:r>
            <a:r>
              <a:rPr lang="en-US" altLang="zh-CN" sz="3200" b="1" dirty="0">
                <a:solidFill>
                  <a:srgbClr val="CC0000"/>
                </a:solidFill>
              </a:rPr>
              <a:t>   </a:t>
            </a:r>
            <a:r>
              <a:rPr lang="zh-CN" altLang="en-US" sz="3200" b="1" dirty="0"/>
              <a:t>卢瑟福的原子有核模型</a:t>
            </a:r>
          </a:p>
        </p:txBody>
      </p:sp>
      <p:sp>
        <p:nvSpPr>
          <p:cNvPr id="7171" name="Text Box 3"/>
          <p:cNvSpPr txBox="1">
            <a:spLocks noChangeArrowheads="1"/>
          </p:cNvSpPr>
          <p:nvPr/>
        </p:nvSpPr>
        <p:spPr bwMode="auto">
          <a:xfrm>
            <a:off x="762000" y="1905000"/>
            <a:ext cx="5867400" cy="579438"/>
          </a:xfrm>
          <a:prstGeom prst="rect">
            <a:avLst/>
          </a:prstGeom>
          <a:noFill/>
          <a:ln w="9525">
            <a:noFill/>
            <a:miter lim="800000"/>
            <a:headEnd/>
            <a:tailEnd type="none" w="sm" len="lg"/>
          </a:ln>
          <a:effectLst/>
        </p:spPr>
        <p:txBody>
          <a:bodyPr>
            <a:spAutoFit/>
          </a:bodyPr>
          <a:lstStyle/>
          <a:p>
            <a:pPr>
              <a:spcBef>
                <a:spcPct val="50000"/>
              </a:spcBef>
              <a:buFontTx/>
              <a:buBlip>
                <a:blip r:embed="rId3"/>
              </a:buBlip>
            </a:pPr>
            <a:r>
              <a:rPr lang="en-US" altLang="zh-CN" sz="3200" dirty="0"/>
              <a:t>  </a:t>
            </a:r>
            <a:r>
              <a:rPr lang="en-US" altLang="zh-CN" sz="3200" dirty="0">
                <a:latin typeface="Times New Roman" pitchFamily="18" charset="0"/>
              </a:rPr>
              <a:t>1897</a:t>
            </a:r>
            <a:r>
              <a:rPr lang="zh-CN" altLang="en-US" sz="3200" b="1" dirty="0"/>
              <a:t>年， </a:t>
            </a:r>
            <a:r>
              <a:rPr lang="en-US" altLang="zh-CN" sz="3200" dirty="0">
                <a:latin typeface="Times New Roman" pitchFamily="18" charset="0"/>
              </a:rPr>
              <a:t>J.J.</a:t>
            </a:r>
            <a:r>
              <a:rPr lang="zh-CN" altLang="en-US" sz="3200" b="1" dirty="0"/>
              <a:t>汤姆孙发现电子</a:t>
            </a:r>
            <a:r>
              <a:rPr lang="en-US" altLang="zh-CN" sz="3200" b="1" dirty="0">
                <a:latin typeface="Times New Roman" pitchFamily="18" charset="0"/>
              </a:rPr>
              <a:t>.</a:t>
            </a:r>
          </a:p>
        </p:txBody>
      </p:sp>
      <p:sp>
        <p:nvSpPr>
          <p:cNvPr id="7172" name="Text Box 4"/>
          <p:cNvSpPr txBox="1">
            <a:spLocks noChangeArrowheads="1"/>
          </p:cNvSpPr>
          <p:nvPr/>
        </p:nvSpPr>
        <p:spPr bwMode="auto">
          <a:xfrm>
            <a:off x="762000" y="2652713"/>
            <a:ext cx="7848600" cy="1195712"/>
          </a:xfrm>
          <a:prstGeom prst="rect">
            <a:avLst/>
          </a:prstGeom>
          <a:noFill/>
          <a:ln w="9525">
            <a:noFill/>
            <a:miter lim="800000"/>
            <a:headEnd/>
            <a:tailEnd type="none" w="sm" len="lg"/>
          </a:ln>
          <a:effectLst/>
        </p:spPr>
        <p:txBody>
          <a:bodyPr>
            <a:spAutoFit/>
          </a:bodyPr>
          <a:lstStyle/>
          <a:p>
            <a:pPr>
              <a:lnSpc>
                <a:spcPct val="120000"/>
              </a:lnSpc>
              <a:spcBef>
                <a:spcPct val="50000"/>
              </a:spcBef>
              <a:buFontTx/>
              <a:buBlip>
                <a:blip r:embed="rId3"/>
              </a:buBlip>
            </a:pPr>
            <a:r>
              <a:rPr lang="en-US" altLang="zh-CN" sz="3200" dirty="0"/>
              <a:t>  </a:t>
            </a:r>
            <a:r>
              <a:rPr lang="en-US" altLang="zh-CN" sz="3200" dirty="0">
                <a:latin typeface="Times New Roman" pitchFamily="18" charset="0"/>
              </a:rPr>
              <a:t>1903</a:t>
            </a:r>
            <a:r>
              <a:rPr lang="zh-CN" altLang="en-US" sz="3200" b="1" dirty="0"/>
              <a:t>年，汤姆孙提出原子的</a:t>
            </a:r>
            <a:r>
              <a:rPr lang="zh-CN" altLang="en-US" sz="3200" b="1" dirty="0">
                <a:latin typeface="Times New Roman" pitchFamily="18" charset="0"/>
              </a:rPr>
              <a:t>“</a:t>
            </a:r>
            <a:r>
              <a:rPr lang="zh-CN" altLang="en-US" sz="3200" b="1" dirty="0"/>
              <a:t>葡萄干蛋糕模型</a:t>
            </a:r>
            <a:r>
              <a:rPr lang="zh-CN" altLang="en-US" sz="3200" b="1" dirty="0">
                <a:latin typeface="Times New Roman" pitchFamily="18" charset="0"/>
              </a:rPr>
              <a:t>”</a:t>
            </a:r>
            <a:r>
              <a:rPr lang="en-US" altLang="zh-CN" b="1" dirty="0">
                <a:latin typeface="Times New Roman" pitchFamily="18" charset="0"/>
              </a:rPr>
              <a:t>.</a:t>
            </a:r>
          </a:p>
        </p:txBody>
      </p:sp>
      <p:grpSp>
        <p:nvGrpSpPr>
          <p:cNvPr id="2" name="Group 12"/>
          <p:cNvGrpSpPr>
            <a:grpSpLocks/>
          </p:cNvGrpSpPr>
          <p:nvPr/>
        </p:nvGrpSpPr>
        <p:grpSpPr bwMode="auto">
          <a:xfrm>
            <a:off x="609600" y="4038600"/>
            <a:ext cx="8153400" cy="1844675"/>
            <a:chOff x="384" y="2544"/>
            <a:chExt cx="5136" cy="1162"/>
          </a:xfrm>
        </p:grpSpPr>
        <p:sp>
          <p:nvSpPr>
            <p:cNvPr id="7175" name="Text Box 7"/>
            <p:cNvSpPr txBox="1">
              <a:spLocks noChangeArrowheads="1"/>
            </p:cNvSpPr>
            <p:nvPr/>
          </p:nvSpPr>
          <p:spPr bwMode="auto">
            <a:xfrm>
              <a:off x="384" y="2544"/>
              <a:ext cx="5136" cy="1162"/>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2800" b="1" dirty="0"/>
                <a:t>        </a:t>
              </a:r>
              <a:r>
                <a:rPr lang="zh-CN" altLang="en-US" sz="3200" b="1" dirty="0"/>
                <a:t>原子中的正电荷和原子的质量均匀地分布在半径为              </a:t>
              </a:r>
              <a:r>
                <a:rPr lang="zh-CN" altLang="en-US" sz="3200" b="1" dirty="0" smtClean="0"/>
                <a:t>  的</a:t>
              </a:r>
              <a:r>
                <a:rPr lang="zh-CN" altLang="en-US" sz="3200" b="1" dirty="0"/>
                <a:t>球体范围内，电子浸于其中</a:t>
              </a:r>
              <a:r>
                <a:rPr lang="zh-CN" altLang="en-US" sz="3200" b="1" dirty="0">
                  <a:latin typeface="Times New Roman" pitchFamily="18" charset="0"/>
                </a:rPr>
                <a:t> </a:t>
              </a:r>
              <a:r>
                <a:rPr lang="en-US" altLang="zh-CN" sz="3200" b="1" dirty="0">
                  <a:latin typeface="Times New Roman" pitchFamily="18" charset="0"/>
                </a:rPr>
                <a:t>.</a:t>
              </a:r>
            </a:p>
          </p:txBody>
        </p:sp>
        <p:graphicFrame>
          <p:nvGraphicFramePr>
            <p:cNvPr id="7176" name="Object 8"/>
            <p:cNvGraphicFramePr>
              <a:graphicFrameLocks noChangeAspect="1"/>
            </p:cNvGraphicFramePr>
            <p:nvPr/>
          </p:nvGraphicFramePr>
          <p:xfrm>
            <a:off x="1824" y="2924"/>
            <a:ext cx="816" cy="399"/>
          </p:xfrm>
          <a:graphic>
            <a:graphicData uri="http://schemas.openxmlformats.org/presentationml/2006/ole">
              <p:oleObj spid="_x0000_s83972" name="Equation" r:id="rId4" imgW="469696" imgH="203112"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3F537768-AC2B-43A1-A56B-ED9E531D0C85}" type="slidenum">
              <a:rPr lang="en-US" altLang="zh-CN"/>
              <a:pPr/>
              <a:t>63</a:t>
            </a:fld>
            <a:endParaRPr lang="en-US" altLang="zh-CN"/>
          </a:p>
        </p:txBody>
      </p:sp>
      <p:sp>
        <p:nvSpPr>
          <p:cNvPr id="28674" name="Rectangle 2"/>
          <p:cNvSpPr>
            <a:spLocks noChangeArrowheads="1"/>
          </p:cNvSpPr>
          <p:nvPr/>
        </p:nvSpPr>
        <p:spPr bwMode="auto">
          <a:xfrm>
            <a:off x="762000" y="1219200"/>
            <a:ext cx="7772400" cy="4572000"/>
          </a:xfrm>
          <a:prstGeom prst="rect">
            <a:avLst/>
          </a:prstGeom>
          <a:gradFill rotWithShape="1">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lgn="ctr"/>
            <a:endParaRPr lang="zh-CN" altLang="zh-CN" b="1">
              <a:latin typeface="宋体" pitchFamily="2" charset="-122"/>
            </a:endParaRPr>
          </a:p>
        </p:txBody>
      </p:sp>
      <p:graphicFrame>
        <p:nvGraphicFramePr>
          <p:cNvPr id="28675" name="Object 3"/>
          <p:cNvGraphicFramePr>
            <a:graphicFrameLocks noChangeAspect="1"/>
          </p:cNvGraphicFramePr>
          <p:nvPr/>
        </p:nvGraphicFramePr>
        <p:xfrm>
          <a:off x="914400" y="2286000"/>
          <a:ext cx="2362200" cy="3048000"/>
        </p:xfrm>
        <a:graphic>
          <a:graphicData uri="http://schemas.openxmlformats.org/presentationml/2006/ole">
            <p:oleObj spid="_x0000_s84996" name="Photo Editor 照片" r:id="rId3" imgW="1752381" imgH="2285714" progId="">
              <p:embed/>
            </p:oleObj>
          </a:graphicData>
        </a:graphic>
      </p:graphicFrame>
      <p:sp>
        <p:nvSpPr>
          <p:cNvPr id="28676" name="Rectangle 4"/>
          <p:cNvSpPr>
            <a:spLocks noChangeArrowheads="1"/>
          </p:cNvSpPr>
          <p:nvPr/>
        </p:nvSpPr>
        <p:spPr bwMode="auto">
          <a:xfrm>
            <a:off x="838200" y="1371600"/>
            <a:ext cx="6989414" cy="584775"/>
          </a:xfrm>
          <a:prstGeom prst="rect">
            <a:avLst/>
          </a:prstGeom>
          <a:noFill/>
          <a:ln w="9525">
            <a:noFill/>
            <a:miter lim="800000"/>
            <a:headEnd/>
            <a:tailEnd/>
          </a:ln>
          <a:effectLst/>
        </p:spPr>
        <p:txBody>
          <a:bodyPr wrap="none">
            <a:spAutoFit/>
          </a:bodyPr>
          <a:lstStyle/>
          <a:p>
            <a:r>
              <a:rPr lang="zh-CN" altLang="en-US" sz="3200" b="1" dirty="0">
                <a:latin typeface="宋体" pitchFamily="2" charset="-122"/>
              </a:rPr>
              <a:t>卢瑟福</a:t>
            </a:r>
            <a:r>
              <a:rPr lang="zh-CN" altLang="en-US" sz="3200" b="1" dirty="0">
                <a:solidFill>
                  <a:srgbClr val="990033"/>
                </a:solidFill>
                <a:latin typeface="宋体" pitchFamily="2" charset="-122"/>
              </a:rPr>
              <a:t> </a:t>
            </a:r>
            <a:r>
              <a:rPr lang="en-US" altLang="zh-CN" sz="3200" b="1" dirty="0">
                <a:latin typeface="宋体" pitchFamily="2" charset="-122"/>
              </a:rPr>
              <a:t>(</a:t>
            </a:r>
            <a:r>
              <a:rPr lang="en-US" altLang="zh-CN" sz="3200" b="1" dirty="0" err="1">
                <a:latin typeface="Times New Roman" pitchFamily="18" charset="0"/>
              </a:rPr>
              <a:t>E.Rufherford</a:t>
            </a:r>
            <a:r>
              <a:rPr lang="zh-CN" altLang="en-US" sz="3200" b="1" dirty="0">
                <a:latin typeface="Times New Roman" pitchFamily="18" charset="0"/>
              </a:rPr>
              <a:t>， </a:t>
            </a:r>
            <a:r>
              <a:rPr lang="en-US" altLang="zh-CN" sz="3200" b="1" dirty="0">
                <a:latin typeface="Times New Roman" pitchFamily="18" charset="0"/>
              </a:rPr>
              <a:t>1871—1937</a:t>
            </a:r>
            <a:r>
              <a:rPr lang="en-US" altLang="zh-CN" sz="3200" b="1" dirty="0">
                <a:latin typeface="宋体" pitchFamily="2" charset="-122"/>
              </a:rPr>
              <a:t>)</a:t>
            </a:r>
          </a:p>
        </p:txBody>
      </p:sp>
      <p:sp>
        <p:nvSpPr>
          <p:cNvPr id="28677" name="Rectangle 5"/>
          <p:cNvSpPr>
            <a:spLocks noChangeArrowheads="1"/>
          </p:cNvSpPr>
          <p:nvPr/>
        </p:nvSpPr>
        <p:spPr bwMode="auto">
          <a:xfrm>
            <a:off x="3294063" y="1905000"/>
            <a:ext cx="5334000" cy="3824288"/>
          </a:xfrm>
          <a:prstGeom prst="rect">
            <a:avLst/>
          </a:prstGeom>
          <a:noFill/>
          <a:ln w="9525">
            <a:noFill/>
            <a:miter lim="800000"/>
            <a:headEnd/>
            <a:tailEnd/>
          </a:ln>
          <a:effectLst/>
        </p:spPr>
        <p:txBody>
          <a:bodyPr>
            <a:spAutoFit/>
          </a:bodyPr>
          <a:lstStyle/>
          <a:p>
            <a:pPr>
              <a:lnSpc>
                <a:spcPct val="120000"/>
              </a:lnSpc>
              <a:spcBef>
                <a:spcPct val="50000"/>
              </a:spcBef>
            </a:pPr>
            <a:r>
              <a:rPr lang="en-US" altLang="zh-CN" b="1" dirty="0">
                <a:latin typeface="宋体" pitchFamily="2" charset="-122"/>
              </a:rPr>
              <a:t>   </a:t>
            </a:r>
            <a:r>
              <a:rPr lang="zh-CN" altLang="en-US" sz="2800" b="1" dirty="0">
                <a:latin typeface="宋体" pitchFamily="2" charset="-122"/>
              </a:rPr>
              <a:t>英国物理学家</a:t>
            </a:r>
            <a:r>
              <a:rPr lang="en-US" altLang="zh-CN" sz="2800" b="1" dirty="0">
                <a:latin typeface="Times New Roman" pitchFamily="18" charset="0"/>
              </a:rPr>
              <a:t>. 1899</a:t>
            </a:r>
            <a:r>
              <a:rPr lang="zh-CN" altLang="en-US" sz="2800" b="1" dirty="0">
                <a:latin typeface="Times New Roman" pitchFamily="18" charset="0"/>
              </a:rPr>
              <a:t>年发现铀盐放射出</a:t>
            </a:r>
            <a:r>
              <a:rPr lang="en-US" altLang="zh-CN" sz="2800" b="1" dirty="0">
                <a:latin typeface="Times New Roman" pitchFamily="18" charset="0"/>
                <a:cs typeface="Times New Roman" pitchFamily="18" charset="0"/>
              </a:rPr>
              <a:t>α</a:t>
            </a:r>
            <a:r>
              <a:rPr lang="zh-CN" altLang="en-US" sz="2800" b="1" dirty="0">
                <a:latin typeface="Times New Roman" pitchFamily="18" charset="0"/>
              </a:rPr>
              <a:t>、</a:t>
            </a:r>
            <a:r>
              <a:rPr lang="en-US" altLang="zh-CN" sz="2800" b="1" dirty="0">
                <a:latin typeface="Times New Roman" pitchFamily="18" charset="0"/>
                <a:cs typeface="Times New Roman" pitchFamily="18" charset="0"/>
              </a:rPr>
              <a:t>β</a:t>
            </a:r>
            <a:r>
              <a:rPr lang="zh-CN" altLang="en-US" sz="2800" b="1" dirty="0">
                <a:latin typeface="Times New Roman" pitchFamily="18" charset="0"/>
              </a:rPr>
              <a:t>射线，提出天然放射性元素的</a:t>
            </a:r>
            <a:r>
              <a:rPr lang="zh-CN" altLang="en-US" sz="2800" b="1" dirty="0">
                <a:solidFill>
                  <a:srgbClr val="CC0000"/>
                </a:solidFill>
                <a:latin typeface="Times New Roman" pitchFamily="18" charset="0"/>
              </a:rPr>
              <a:t>衰变理论和定律</a:t>
            </a:r>
            <a:r>
              <a:rPr lang="en-US" altLang="zh-CN" sz="2800" b="1" dirty="0">
                <a:latin typeface="Times New Roman" pitchFamily="18" charset="0"/>
              </a:rPr>
              <a:t>.</a:t>
            </a:r>
          </a:p>
          <a:p>
            <a:pPr>
              <a:lnSpc>
                <a:spcPct val="120000"/>
              </a:lnSpc>
            </a:pPr>
            <a:r>
              <a:rPr lang="en-US" altLang="zh-CN" sz="2800" b="1" dirty="0">
                <a:latin typeface="宋体" pitchFamily="2" charset="-122"/>
              </a:rPr>
              <a:t>    </a:t>
            </a:r>
            <a:r>
              <a:rPr lang="zh-CN" altLang="en-US" sz="2800" b="1" dirty="0">
                <a:latin typeface="宋体" pitchFamily="2" charset="-122"/>
              </a:rPr>
              <a:t>根据</a:t>
            </a:r>
            <a:r>
              <a:rPr lang="zh-CN" altLang="en-US" sz="2800" b="1" dirty="0">
                <a:latin typeface="Times New Roman" pitchFamily="18" charset="0"/>
              </a:rPr>
              <a:t> </a:t>
            </a:r>
            <a:r>
              <a:rPr lang="en-US" altLang="zh-CN" sz="2800" b="1" dirty="0">
                <a:latin typeface="Times New Roman" pitchFamily="18" charset="0"/>
                <a:cs typeface="Times New Roman" pitchFamily="18" charset="0"/>
              </a:rPr>
              <a:t>α</a:t>
            </a:r>
            <a:r>
              <a:rPr lang="zh-CN" altLang="en-US" sz="2800" b="1" dirty="0">
                <a:latin typeface="宋体" pitchFamily="2" charset="-122"/>
              </a:rPr>
              <a:t>粒子散射实验，提出了原子的</a:t>
            </a:r>
            <a:r>
              <a:rPr lang="zh-CN" altLang="en-US" sz="2800" b="1" dirty="0">
                <a:solidFill>
                  <a:srgbClr val="CC0000"/>
                </a:solidFill>
                <a:latin typeface="宋体" pitchFamily="2" charset="-122"/>
              </a:rPr>
              <a:t>有核模型</a:t>
            </a:r>
            <a:r>
              <a:rPr lang="zh-CN" altLang="en-US" sz="2800" b="1" dirty="0">
                <a:latin typeface="宋体" pitchFamily="2" charset="-122"/>
              </a:rPr>
              <a:t>，把原子结构的研究引上了正确的轨道，因而被誉为原子物理之父</a:t>
            </a:r>
            <a:r>
              <a:rPr lang="zh-CN" altLang="en-US" b="1"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fld id="{7C00EBD8-0156-48E0-BF90-806EF3A059B1}" type="slidenum">
              <a:rPr lang="en-US" altLang="zh-CN"/>
              <a:pPr/>
              <a:t>64</a:t>
            </a:fld>
            <a:endParaRPr lang="en-US" altLang="zh-CN"/>
          </a:p>
        </p:txBody>
      </p:sp>
      <p:sp>
        <p:nvSpPr>
          <p:cNvPr id="25602" name="Text Box 1026"/>
          <p:cNvSpPr txBox="1">
            <a:spLocks noChangeArrowheads="1"/>
          </p:cNvSpPr>
          <p:nvPr/>
        </p:nvSpPr>
        <p:spPr bwMode="auto">
          <a:xfrm>
            <a:off x="762000" y="1676400"/>
            <a:ext cx="7848600" cy="579438"/>
          </a:xfrm>
          <a:prstGeom prst="rect">
            <a:avLst/>
          </a:prstGeom>
          <a:noFill/>
          <a:ln w="9525">
            <a:noFill/>
            <a:miter lim="800000"/>
            <a:headEnd/>
            <a:tailEnd type="none" w="sm" len="lg"/>
          </a:ln>
          <a:effectLst/>
        </p:spPr>
        <p:txBody>
          <a:bodyPr>
            <a:spAutoFit/>
          </a:bodyPr>
          <a:lstStyle/>
          <a:p>
            <a:pPr>
              <a:spcBef>
                <a:spcPct val="50000"/>
              </a:spcBef>
              <a:buFontTx/>
              <a:buBlip>
                <a:blip r:embed="rId2"/>
              </a:buBlip>
            </a:pPr>
            <a:r>
              <a:rPr lang="en-US" altLang="zh-CN" sz="2800" b="1" dirty="0"/>
              <a:t>  </a:t>
            </a:r>
            <a:r>
              <a:rPr lang="zh-CN" altLang="en-US" sz="3200" b="1" dirty="0"/>
              <a:t>卢瑟福的原子有核模型（行星模型）</a:t>
            </a:r>
          </a:p>
        </p:txBody>
      </p:sp>
      <p:sp>
        <p:nvSpPr>
          <p:cNvPr id="25603" name="Text Box 1027"/>
          <p:cNvSpPr txBox="1">
            <a:spLocks noChangeArrowheads="1"/>
          </p:cNvSpPr>
          <p:nvPr/>
        </p:nvSpPr>
        <p:spPr bwMode="auto">
          <a:xfrm>
            <a:off x="914400" y="2447925"/>
            <a:ext cx="7696200" cy="2428875"/>
          </a:xfrm>
          <a:prstGeom prst="rect">
            <a:avLst/>
          </a:prstGeom>
          <a:noFill/>
          <a:ln w="9525">
            <a:noFill/>
            <a:miter lim="800000"/>
            <a:headEnd/>
            <a:tailEnd type="none" w="sm" len="lg"/>
          </a:ln>
          <a:effectLst/>
        </p:spPr>
        <p:txBody>
          <a:bodyPr>
            <a:spAutoFit/>
          </a:bodyPr>
          <a:lstStyle/>
          <a:p>
            <a:pPr>
              <a:lnSpc>
                <a:spcPct val="120000"/>
              </a:lnSpc>
              <a:spcBef>
                <a:spcPct val="50000"/>
              </a:spcBef>
            </a:pPr>
            <a:r>
              <a:rPr lang="en-US" altLang="zh-CN" sz="3200" b="1" dirty="0"/>
              <a:t>         </a:t>
            </a:r>
            <a:r>
              <a:rPr lang="zh-CN" altLang="en-US" sz="3200" b="1" dirty="0"/>
              <a:t>原子的中心有一带正电的原子核 ，它几乎集中了原子的全部质量，电子围绕这个核旋转，核的尺寸与整个原子相比是很小的</a:t>
            </a:r>
            <a:r>
              <a:rPr lang="en-US" altLang="zh-CN" sz="3200" b="1"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B0E9E5A3-22E9-4B79-8626-C24F2FF7E83A}" type="slidenum">
              <a:rPr lang="en-US" altLang="zh-CN"/>
              <a:pPr/>
              <a:t>65</a:t>
            </a:fld>
            <a:endParaRPr lang="en-US" altLang="zh-CN"/>
          </a:p>
        </p:txBody>
      </p:sp>
      <p:sp>
        <p:nvSpPr>
          <p:cNvPr id="8196" name="Text Box 4"/>
          <p:cNvSpPr txBox="1">
            <a:spLocks noChangeArrowheads="1"/>
          </p:cNvSpPr>
          <p:nvPr/>
        </p:nvSpPr>
        <p:spPr bwMode="auto">
          <a:xfrm>
            <a:off x="1447800" y="1430338"/>
            <a:ext cx="6781800" cy="641350"/>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CC0000"/>
                </a:solidFill>
                <a:latin typeface="Times New Roman" pitchFamily="18" charset="0"/>
              </a:rPr>
              <a:t>二    氢原子的玻尔理论</a:t>
            </a:r>
          </a:p>
        </p:txBody>
      </p:sp>
      <p:sp>
        <p:nvSpPr>
          <p:cNvPr id="8197" name="Text Box 5"/>
          <p:cNvSpPr txBox="1">
            <a:spLocks noChangeArrowheads="1"/>
          </p:cNvSpPr>
          <p:nvPr/>
        </p:nvSpPr>
        <p:spPr bwMode="auto">
          <a:xfrm>
            <a:off x="1371600" y="2344738"/>
            <a:ext cx="4951413" cy="579437"/>
          </a:xfrm>
          <a:prstGeom prst="rect">
            <a:avLst/>
          </a:prstGeom>
          <a:noFill/>
          <a:ln w="9525">
            <a:noFill/>
            <a:miter lim="800000"/>
            <a:headEnd/>
            <a:tailEnd/>
          </a:ln>
          <a:effectLst/>
        </p:spPr>
        <p:txBody>
          <a:bodyPr>
            <a:spAutoFit/>
          </a:bodyPr>
          <a:lstStyle/>
          <a:p>
            <a:pPr>
              <a:spcBef>
                <a:spcPct val="50000"/>
              </a:spcBef>
            </a:pPr>
            <a:r>
              <a:rPr lang="en-US" altLang="zh-CN" b="1" dirty="0">
                <a:solidFill>
                  <a:srgbClr val="CC0000"/>
                </a:solidFill>
                <a:latin typeface="Times New Roman" pitchFamily="18" charset="0"/>
              </a:rPr>
              <a:t>   </a:t>
            </a:r>
            <a:r>
              <a:rPr lang="en-US" altLang="zh-CN" sz="3200" b="1" dirty="0">
                <a:solidFill>
                  <a:srgbClr val="CC0000"/>
                </a:solidFill>
                <a:latin typeface="Times New Roman" pitchFamily="18" charset="0"/>
              </a:rPr>
              <a:t>1     </a:t>
            </a:r>
            <a:r>
              <a:rPr lang="zh-CN" altLang="en-US" sz="3200" b="1" dirty="0">
                <a:latin typeface="宋体" pitchFamily="2" charset="-122"/>
              </a:rPr>
              <a:t>经典有核模型的困难</a:t>
            </a:r>
          </a:p>
        </p:txBody>
      </p:sp>
      <p:sp>
        <p:nvSpPr>
          <p:cNvPr id="8198" name="Text Box 6"/>
          <p:cNvSpPr txBox="1">
            <a:spLocks noChangeArrowheads="1"/>
          </p:cNvSpPr>
          <p:nvPr/>
        </p:nvSpPr>
        <p:spPr bwMode="auto">
          <a:xfrm>
            <a:off x="914400" y="3152775"/>
            <a:ext cx="7772400" cy="2603790"/>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b="1" dirty="0">
                <a:latin typeface="宋体" pitchFamily="2" charset="-122"/>
              </a:rPr>
              <a:t>    </a:t>
            </a:r>
            <a:r>
              <a:rPr lang="zh-CN" altLang="en-US" sz="3200" b="1" dirty="0">
                <a:latin typeface="宋体" pitchFamily="2" charset="-122"/>
              </a:rPr>
              <a:t>根据经典电磁理论，电子绕核作匀速圆周运动，作加速运动的电子将不断向外辐射电磁波</a:t>
            </a:r>
            <a:r>
              <a:rPr lang="en-US" altLang="zh-CN" sz="3200" b="1" dirty="0">
                <a:latin typeface="Times New Roman" pitchFamily="18" charset="0"/>
              </a:rPr>
              <a:t>.</a:t>
            </a:r>
          </a:p>
          <a:p>
            <a:pPr>
              <a:spcBef>
                <a:spcPct val="50000"/>
              </a:spcBef>
            </a:pPr>
            <a:r>
              <a:rPr lang="en-US" altLang="zh-CN" sz="3200" b="1" dirty="0">
                <a:latin typeface="宋体"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linds(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1"/>
          <p:cNvSpPr>
            <a:spLocks noGrp="1"/>
          </p:cNvSpPr>
          <p:nvPr>
            <p:ph type="sldNum" sz="quarter" idx="10"/>
          </p:nvPr>
        </p:nvSpPr>
        <p:spPr/>
        <p:txBody>
          <a:bodyPr/>
          <a:lstStyle/>
          <a:p>
            <a:fld id="{6956A314-C03A-4209-87B5-C21FB3572A28}" type="slidenum">
              <a:rPr lang="en-US" altLang="zh-CN"/>
              <a:pPr/>
              <a:t>66</a:t>
            </a:fld>
            <a:endParaRPr lang="en-US" altLang="zh-CN"/>
          </a:p>
        </p:txBody>
      </p:sp>
      <p:grpSp>
        <p:nvGrpSpPr>
          <p:cNvPr id="2" name="Group 35"/>
          <p:cNvGrpSpPr>
            <a:grpSpLocks/>
          </p:cNvGrpSpPr>
          <p:nvPr/>
        </p:nvGrpSpPr>
        <p:grpSpPr bwMode="auto">
          <a:xfrm>
            <a:off x="5867400" y="1143000"/>
            <a:ext cx="2667000" cy="2286000"/>
            <a:chOff x="3696" y="720"/>
            <a:chExt cx="1680" cy="1440"/>
          </a:xfrm>
        </p:grpSpPr>
        <p:sp>
          <p:nvSpPr>
            <p:cNvPr id="9222" name="Rectangle 6"/>
            <p:cNvSpPr>
              <a:spLocks noChangeArrowheads="1"/>
            </p:cNvSpPr>
            <p:nvPr/>
          </p:nvSpPr>
          <p:spPr bwMode="auto">
            <a:xfrm>
              <a:off x="3696" y="720"/>
              <a:ext cx="1680" cy="1440"/>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9223" name="Oval 7"/>
            <p:cNvSpPr>
              <a:spLocks noChangeArrowheads="1"/>
            </p:cNvSpPr>
            <p:nvPr/>
          </p:nvSpPr>
          <p:spPr bwMode="auto">
            <a:xfrm>
              <a:off x="3868" y="847"/>
              <a:ext cx="1163" cy="1144"/>
            </a:xfrm>
            <a:prstGeom prst="ellipse">
              <a:avLst/>
            </a:prstGeom>
            <a:noFill/>
            <a:ln w="19050">
              <a:solidFill>
                <a:schemeClr val="tx1"/>
              </a:solidFill>
              <a:round/>
              <a:headEnd/>
              <a:tailEnd/>
            </a:ln>
            <a:effectLst/>
          </p:spPr>
          <p:txBody>
            <a:bodyPr wrap="none" anchor="ctr"/>
            <a:lstStyle/>
            <a:p>
              <a:endParaRPr lang="zh-CN" altLang="en-US"/>
            </a:p>
          </p:txBody>
        </p:sp>
        <p:sp>
          <p:nvSpPr>
            <p:cNvPr id="9224" name="Oval 8"/>
            <p:cNvSpPr>
              <a:spLocks noChangeArrowheads="1"/>
            </p:cNvSpPr>
            <p:nvPr/>
          </p:nvSpPr>
          <p:spPr bwMode="auto">
            <a:xfrm>
              <a:off x="4988" y="1482"/>
              <a:ext cx="86" cy="85"/>
            </a:xfrm>
            <a:prstGeom prst="ellipse">
              <a:avLst/>
            </a:prstGeom>
            <a:gradFill rotWithShape="0">
              <a:gsLst>
                <a:gs pos="0">
                  <a:schemeClr val="bg1"/>
                </a:gs>
                <a:gs pos="100000">
                  <a:srgbClr val="CCECFF"/>
                </a:gs>
              </a:gsLst>
              <a:path path="shape">
                <a:fillToRect l="50000" t="50000" r="50000" b="50000"/>
              </a:path>
            </a:gradFill>
            <a:ln w="28575">
              <a:solidFill>
                <a:srgbClr val="0000FF"/>
              </a:solidFill>
              <a:round/>
              <a:headEnd/>
              <a:tailEnd/>
            </a:ln>
            <a:effectLst/>
          </p:spPr>
          <p:txBody>
            <a:bodyPr wrap="none" anchor="ctr"/>
            <a:lstStyle/>
            <a:p>
              <a:endParaRPr lang="zh-CN" altLang="en-US"/>
            </a:p>
          </p:txBody>
        </p:sp>
        <p:sp>
          <p:nvSpPr>
            <p:cNvPr id="9225" name="Line 9"/>
            <p:cNvSpPr>
              <a:spLocks noChangeShapeType="1"/>
            </p:cNvSpPr>
            <p:nvPr/>
          </p:nvSpPr>
          <p:spPr bwMode="auto">
            <a:xfrm flipH="1">
              <a:off x="4032" y="1440"/>
              <a:ext cx="439" cy="384"/>
            </a:xfrm>
            <a:prstGeom prst="line">
              <a:avLst/>
            </a:prstGeom>
            <a:noFill/>
            <a:ln w="19050">
              <a:solidFill>
                <a:schemeClr val="tx1"/>
              </a:solidFill>
              <a:round/>
              <a:headEnd/>
              <a:tailEnd type="none" w="sm" len="lg"/>
            </a:ln>
            <a:effectLst/>
          </p:spPr>
          <p:txBody>
            <a:bodyPr wrap="none" anchor="ctr"/>
            <a:lstStyle/>
            <a:p>
              <a:endParaRPr lang="zh-CN" altLang="en-US"/>
            </a:p>
          </p:txBody>
        </p:sp>
        <p:sp>
          <p:nvSpPr>
            <p:cNvPr id="9226" name="Line 10"/>
            <p:cNvSpPr>
              <a:spLocks noChangeShapeType="1"/>
            </p:cNvSpPr>
            <p:nvPr/>
          </p:nvSpPr>
          <p:spPr bwMode="auto">
            <a:xfrm flipH="1" flipV="1">
              <a:off x="4644" y="1440"/>
              <a:ext cx="344" cy="85"/>
            </a:xfrm>
            <a:prstGeom prst="line">
              <a:avLst/>
            </a:prstGeom>
            <a:noFill/>
            <a:ln w="28575">
              <a:solidFill>
                <a:srgbClr val="FF0000"/>
              </a:solidFill>
              <a:round/>
              <a:headEnd/>
              <a:tailEnd type="triangle" w="sm" len="lg"/>
            </a:ln>
            <a:effectLst/>
          </p:spPr>
          <p:txBody>
            <a:bodyPr wrap="none" anchor="ctr"/>
            <a:lstStyle/>
            <a:p>
              <a:endParaRPr lang="zh-CN" altLang="en-US"/>
            </a:p>
          </p:txBody>
        </p:sp>
        <p:sp>
          <p:nvSpPr>
            <p:cNvPr id="9227" name="Line 11"/>
            <p:cNvSpPr>
              <a:spLocks noChangeShapeType="1"/>
            </p:cNvSpPr>
            <p:nvPr/>
          </p:nvSpPr>
          <p:spPr bwMode="auto">
            <a:xfrm flipV="1">
              <a:off x="5031" y="1101"/>
              <a:ext cx="87" cy="381"/>
            </a:xfrm>
            <a:prstGeom prst="line">
              <a:avLst/>
            </a:prstGeom>
            <a:noFill/>
            <a:ln w="28575">
              <a:solidFill>
                <a:srgbClr val="0000FF"/>
              </a:solidFill>
              <a:round/>
              <a:headEnd/>
              <a:tailEnd type="triangle" w="sm" len="lg"/>
            </a:ln>
            <a:effectLst/>
          </p:spPr>
          <p:txBody>
            <a:bodyPr wrap="none" anchor="ctr"/>
            <a:lstStyle/>
            <a:p>
              <a:endParaRPr lang="zh-CN" altLang="en-US"/>
            </a:p>
          </p:txBody>
        </p:sp>
        <p:graphicFrame>
          <p:nvGraphicFramePr>
            <p:cNvPr id="31746" name="Object 2"/>
            <p:cNvGraphicFramePr>
              <a:graphicFrameLocks noChangeAspect="1"/>
            </p:cNvGraphicFramePr>
            <p:nvPr/>
          </p:nvGraphicFramePr>
          <p:xfrm>
            <a:off x="4948" y="847"/>
            <a:ext cx="240" cy="334"/>
          </p:xfrm>
          <a:graphic>
            <a:graphicData uri="http://schemas.openxmlformats.org/presentationml/2006/ole">
              <p:oleObj spid="_x0000_s86032" name="Equation" r:id="rId3" imgW="2853000" imgH="3993120" progId="Equation.3">
                <p:embed/>
              </p:oleObj>
            </a:graphicData>
          </a:graphic>
        </p:graphicFrame>
        <p:graphicFrame>
          <p:nvGraphicFramePr>
            <p:cNvPr id="31747" name="Object 3"/>
            <p:cNvGraphicFramePr>
              <a:graphicFrameLocks noChangeAspect="1"/>
            </p:cNvGraphicFramePr>
            <p:nvPr/>
          </p:nvGraphicFramePr>
          <p:xfrm>
            <a:off x="4645" y="1105"/>
            <a:ext cx="257" cy="293"/>
          </p:xfrm>
          <a:graphic>
            <a:graphicData uri="http://schemas.openxmlformats.org/presentationml/2006/ole">
              <p:oleObj spid="_x0000_s86033" name="公式" r:id="rId4" imgW="5142600" imgH="5994360" progId="Equation.3">
                <p:embed/>
              </p:oleObj>
            </a:graphicData>
          </a:graphic>
        </p:graphicFrame>
        <p:graphicFrame>
          <p:nvGraphicFramePr>
            <p:cNvPr id="31748" name="Object 4"/>
            <p:cNvGraphicFramePr>
              <a:graphicFrameLocks noChangeAspect="1"/>
            </p:cNvGraphicFramePr>
            <p:nvPr/>
          </p:nvGraphicFramePr>
          <p:xfrm>
            <a:off x="4041" y="1482"/>
            <a:ext cx="229" cy="264"/>
          </p:xfrm>
          <a:graphic>
            <a:graphicData uri="http://schemas.openxmlformats.org/presentationml/2006/ole">
              <p:oleObj spid="_x0000_s86034" name="公式" r:id="rId5" imgW="152202" imgH="177569" progId="Equation.3">
                <p:embed/>
              </p:oleObj>
            </a:graphicData>
          </a:graphic>
        </p:graphicFrame>
        <p:graphicFrame>
          <p:nvGraphicFramePr>
            <p:cNvPr id="31749" name="Object 5"/>
            <p:cNvGraphicFramePr>
              <a:graphicFrameLocks noChangeAspect="1"/>
            </p:cNvGraphicFramePr>
            <p:nvPr/>
          </p:nvGraphicFramePr>
          <p:xfrm>
            <a:off x="4992" y="1567"/>
            <a:ext cx="336" cy="191"/>
          </p:xfrm>
          <a:graphic>
            <a:graphicData uri="http://schemas.openxmlformats.org/presentationml/2006/ole">
              <p:oleObj spid="_x0000_s86035" name="公式" r:id="rId6" imgW="330057" imgH="190417" progId="Equation.3">
                <p:embed/>
              </p:oleObj>
            </a:graphicData>
          </a:graphic>
        </p:graphicFrame>
        <p:graphicFrame>
          <p:nvGraphicFramePr>
            <p:cNvPr id="31750" name="Object 6"/>
            <p:cNvGraphicFramePr>
              <a:graphicFrameLocks noChangeAspect="1"/>
            </p:cNvGraphicFramePr>
            <p:nvPr/>
          </p:nvGraphicFramePr>
          <p:xfrm>
            <a:off x="4084" y="1126"/>
            <a:ext cx="395" cy="229"/>
          </p:xfrm>
          <a:graphic>
            <a:graphicData uri="http://schemas.openxmlformats.org/presentationml/2006/ole">
              <p:oleObj spid="_x0000_s86036" name="公式" r:id="rId7" imgW="342751" imgH="203112" progId="Equation.3">
                <p:embed/>
              </p:oleObj>
            </a:graphicData>
          </a:graphic>
        </p:graphicFrame>
        <p:grpSp>
          <p:nvGrpSpPr>
            <p:cNvPr id="3" name="Group 17"/>
            <p:cNvGrpSpPr>
              <a:grpSpLocks/>
            </p:cNvGrpSpPr>
            <p:nvPr/>
          </p:nvGrpSpPr>
          <p:grpSpPr bwMode="auto">
            <a:xfrm>
              <a:off x="4342" y="1313"/>
              <a:ext cx="178" cy="288"/>
              <a:chOff x="4416" y="1536"/>
              <a:chExt cx="199" cy="326"/>
            </a:xfrm>
          </p:grpSpPr>
          <p:sp>
            <p:nvSpPr>
              <p:cNvPr id="9234" name="Oval 18"/>
              <p:cNvSpPr>
                <a:spLocks noChangeArrowheads="1"/>
              </p:cNvSpPr>
              <p:nvPr/>
            </p:nvSpPr>
            <p:spPr bwMode="auto">
              <a:xfrm>
                <a:off x="4423" y="1584"/>
                <a:ext cx="192" cy="192"/>
              </a:xfrm>
              <a:prstGeom prst="ellipse">
                <a:avLst/>
              </a:prstGeom>
              <a:gradFill rotWithShape="0">
                <a:gsLst>
                  <a:gs pos="0">
                    <a:schemeClr val="bg1"/>
                  </a:gs>
                  <a:gs pos="100000">
                    <a:srgbClr val="FF9999"/>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9235" name="Text Box 19"/>
              <p:cNvSpPr txBox="1">
                <a:spLocks noChangeArrowheads="1"/>
              </p:cNvSpPr>
              <p:nvPr/>
            </p:nvSpPr>
            <p:spPr bwMode="auto">
              <a:xfrm>
                <a:off x="4416" y="1536"/>
                <a:ext cx="129" cy="326"/>
              </a:xfrm>
              <a:prstGeom prst="rect">
                <a:avLst/>
              </a:prstGeom>
              <a:noFill/>
              <a:ln w="9525">
                <a:noFill/>
                <a:miter lim="800000"/>
                <a:headEnd/>
                <a:tailEnd/>
              </a:ln>
              <a:effectLst/>
            </p:spPr>
            <p:txBody>
              <a:bodyPr wrap="none">
                <a:spAutoFit/>
              </a:bodyPr>
              <a:lstStyle/>
              <a:p>
                <a:pPr>
                  <a:spcBef>
                    <a:spcPct val="50000"/>
                  </a:spcBef>
                </a:pPr>
                <a:endParaRPr lang="zh-CN" altLang="zh-CN" sz="2400" b="1">
                  <a:latin typeface="Times New Roman" pitchFamily="18" charset="0"/>
                </a:endParaRPr>
              </a:p>
            </p:txBody>
          </p:sp>
        </p:grpSp>
      </p:grpSp>
      <p:sp>
        <p:nvSpPr>
          <p:cNvPr id="9237" name="Rectangle 21"/>
          <p:cNvSpPr>
            <a:spLocks noChangeArrowheads="1"/>
          </p:cNvSpPr>
          <p:nvPr/>
        </p:nvSpPr>
        <p:spPr bwMode="auto">
          <a:xfrm>
            <a:off x="685800" y="1066800"/>
            <a:ext cx="5029200" cy="2456057"/>
          </a:xfrm>
          <a:prstGeom prst="rect">
            <a:avLst/>
          </a:prstGeom>
          <a:noFill/>
          <a:ln w="9525">
            <a:noFill/>
            <a:miter lim="800000"/>
            <a:headEnd/>
            <a:tailEnd type="none" w="sm" len="lg"/>
          </a:ln>
          <a:effectLst/>
        </p:spPr>
        <p:txBody>
          <a:bodyPr>
            <a:spAutoFit/>
          </a:bodyPr>
          <a:lstStyle/>
          <a:p>
            <a:pPr>
              <a:lnSpc>
                <a:spcPct val="120000"/>
              </a:lnSpc>
              <a:spcBef>
                <a:spcPct val="50000"/>
              </a:spcBef>
              <a:buFontTx/>
              <a:buBlip>
                <a:blip r:embed="rId8"/>
              </a:buBlip>
            </a:pPr>
            <a:r>
              <a:rPr lang="en-US" altLang="zh-CN" sz="2800" b="1" dirty="0">
                <a:latin typeface="宋体" pitchFamily="2" charset="-122"/>
              </a:rPr>
              <a:t> </a:t>
            </a:r>
            <a:r>
              <a:rPr lang="zh-CN" altLang="en-US" sz="3200" b="1" dirty="0">
                <a:latin typeface="宋体" pitchFamily="2" charset="-122"/>
              </a:rPr>
              <a:t>原子不断向外辐射能量，能量</a:t>
            </a:r>
            <a:r>
              <a:rPr lang="zh-CN" altLang="en-US" sz="3200" b="1" dirty="0">
                <a:solidFill>
                  <a:srgbClr val="CC0000"/>
                </a:solidFill>
                <a:latin typeface="宋体" pitchFamily="2" charset="-122"/>
              </a:rPr>
              <a:t>逐渐</a:t>
            </a:r>
            <a:r>
              <a:rPr lang="zh-CN" altLang="en-US" sz="3200" b="1" dirty="0">
                <a:latin typeface="宋体" pitchFamily="2" charset="-122"/>
              </a:rPr>
              <a:t>减小，电子旋转的频率也逐渐改变，发射光谱应是</a:t>
            </a:r>
            <a:r>
              <a:rPr lang="zh-CN" altLang="en-US" sz="3200" b="1" dirty="0">
                <a:solidFill>
                  <a:srgbClr val="CC0000"/>
                </a:solidFill>
                <a:latin typeface="宋体" pitchFamily="2" charset="-122"/>
              </a:rPr>
              <a:t>连续谱</a:t>
            </a:r>
            <a:r>
              <a:rPr lang="zh-CN" altLang="en-US" b="1" dirty="0">
                <a:latin typeface="宋体" pitchFamily="2" charset="-122"/>
              </a:rPr>
              <a:t>；</a:t>
            </a:r>
          </a:p>
        </p:txBody>
      </p:sp>
      <p:sp>
        <p:nvSpPr>
          <p:cNvPr id="9240" name="Rectangle 24"/>
          <p:cNvSpPr>
            <a:spLocks noChangeArrowheads="1"/>
          </p:cNvSpPr>
          <p:nvPr/>
        </p:nvSpPr>
        <p:spPr bwMode="auto">
          <a:xfrm>
            <a:off x="762000" y="3886200"/>
            <a:ext cx="4724400" cy="1844675"/>
          </a:xfrm>
          <a:prstGeom prst="rect">
            <a:avLst/>
          </a:prstGeom>
          <a:noFill/>
          <a:ln w="9525">
            <a:noFill/>
            <a:miter lim="800000"/>
            <a:headEnd/>
            <a:tailEnd type="none" w="sm" len="lg"/>
          </a:ln>
          <a:effectLst/>
        </p:spPr>
        <p:txBody>
          <a:bodyPr>
            <a:spAutoFit/>
          </a:bodyPr>
          <a:lstStyle/>
          <a:p>
            <a:pPr>
              <a:lnSpc>
                <a:spcPct val="120000"/>
              </a:lnSpc>
              <a:spcBef>
                <a:spcPct val="50000"/>
              </a:spcBef>
              <a:buFontTx/>
              <a:buBlip>
                <a:blip r:embed="rId8"/>
              </a:buBlip>
            </a:pPr>
            <a:r>
              <a:rPr lang="en-US" altLang="zh-CN" sz="2800" b="1" dirty="0">
                <a:latin typeface="宋体" pitchFamily="2" charset="-122"/>
              </a:rPr>
              <a:t> </a:t>
            </a:r>
            <a:r>
              <a:rPr lang="zh-CN" altLang="en-US" sz="3200" b="1" dirty="0">
                <a:latin typeface="宋体" pitchFamily="2" charset="-122"/>
              </a:rPr>
              <a:t>由于原子总能量减小，电子将逐渐的接近原子核而后相遇，原子不稳定</a:t>
            </a:r>
            <a:r>
              <a:rPr lang="en-US" altLang="zh-CN" sz="3200" b="1" dirty="0">
                <a:latin typeface="Times New Roman" pitchFamily="18" charset="0"/>
              </a:rPr>
              <a:t>.</a:t>
            </a:r>
          </a:p>
        </p:txBody>
      </p:sp>
      <p:grpSp>
        <p:nvGrpSpPr>
          <p:cNvPr id="4" name="Group 26"/>
          <p:cNvGrpSpPr>
            <a:grpSpLocks/>
          </p:cNvGrpSpPr>
          <p:nvPr/>
        </p:nvGrpSpPr>
        <p:grpSpPr bwMode="auto">
          <a:xfrm>
            <a:off x="5867400" y="3657600"/>
            <a:ext cx="2667000" cy="2209800"/>
            <a:chOff x="3696" y="2544"/>
            <a:chExt cx="1872" cy="1536"/>
          </a:xfrm>
        </p:grpSpPr>
        <p:sp>
          <p:nvSpPr>
            <p:cNvPr id="9243" name="Rectangle 27"/>
            <p:cNvSpPr>
              <a:spLocks noChangeArrowheads="1"/>
            </p:cNvSpPr>
            <p:nvPr/>
          </p:nvSpPr>
          <p:spPr bwMode="auto">
            <a:xfrm>
              <a:off x="3696" y="2544"/>
              <a:ext cx="1872" cy="1536"/>
            </a:xfrm>
            <a:prstGeom prst="rect">
              <a:avLst/>
            </a:prstGeom>
            <a:solidFill>
              <a:schemeClr val="bg1"/>
            </a:solidFill>
            <a:ln w="9525">
              <a:solidFill>
                <a:schemeClr val="tx2"/>
              </a:solidFill>
              <a:miter lim="800000"/>
              <a:headEnd/>
              <a:tailEnd type="none" w="sm" len="lg"/>
            </a:ln>
            <a:effectLst/>
          </p:spPr>
          <p:txBody>
            <a:bodyPr wrap="none" anchor="ctr"/>
            <a:lstStyle/>
            <a:p>
              <a:endParaRPr lang="zh-CN" altLang="en-US"/>
            </a:p>
          </p:txBody>
        </p:sp>
        <p:sp>
          <p:nvSpPr>
            <p:cNvPr id="9244" name="Freeform 28"/>
            <p:cNvSpPr>
              <a:spLocks/>
            </p:cNvSpPr>
            <p:nvPr/>
          </p:nvSpPr>
          <p:spPr bwMode="auto">
            <a:xfrm>
              <a:off x="3936" y="2981"/>
              <a:ext cx="1399" cy="905"/>
            </a:xfrm>
            <a:custGeom>
              <a:avLst/>
              <a:gdLst/>
              <a:ahLst/>
              <a:cxnLst>
                <a:cxn ang="0">
                  <a:pos x="0" y="4"/>
                </a:cxn>
                <a:cxn ang="0">
                  <a:pos x="66" y="277"/>
                </a:cxn>
                <a:cxn ang="0">
                  <a:pos x="198" y="559"/>
                </a:cxn>
                <a:cxn ang="0">
                  <a:pos x="504" y="817"/>
                </a:cxn>
                <a:cxn ang="0">
                  <a:pos x="972" y="883"/>
                </a:cxn>
                <a:cxn ang="0">
                  <a:pos x="1314" y="685"/>
                </a:cxn>
                <a:cxn ang="0">
                  <a:pos x="1398" y="403"/>
                </a:cxn>
                <a:cxn ang="0">
                  <a:pos x="1308" y="127"/>
                </a:cxn>
                <a:cxn ang="0">
                  <a:pos x="1134" y="19"/>
                </a:cxn>
                <a:cxn ang="0">
                  <a:pos x="954" y="13"/>
                </a:cxn>
                <a:cxn ang="0">
                  <a:pos x="828" y="91"/>
                </a:cxn>
                <a:cxn ang="0">
                  <a:pos x="774" y="199"/>
                </a:cxn>
                <a:cxn ang="0">
                  <a:pos x="774" y="319"/>
                </a:cxn>
                <a:cxn ang="0">
                  <a:pos x="821" y="475"/>
                </a:cxn>
              </a:cxnLst>
              <a:rect l="0" t="0" r="r" b="b"/>
              <a:pathLst>
                <a:path w="1399" h="905">
                  <a:moveTo>
                    <a:pt x="0" y="4"/>
                  </a:moveTo>
                  <a:cubicBezTo>
                    <a:pt x="11" y="49"/>
                    <a:pt x="33" y="185"/>
                    <a:pt x="66" y="277"/>
                  </a:cubicBezTo>
                  <a:cubicBezTo>
                    <a:pt x="99" y="369"/>
                    <a:pt x="125" y="469"/>
                    <a:pt x="198" y="559"/>
                  </a:cubicBezTo>
                  <a:cubicBezTo>
                    <a:pt x="271" y="649"/>
                    <a:pt x="375" y="763"/>
                    <a:pt x="504" y="817"/>
                  </a:cubicBezTo>
                  <a:cubicBezTo>
                    <a:pt x="633" y="871"/>
                    <a:pt x="837" y="905"/>
                    <a:pt x="972" y="883"/>
                  </a:cubicBezTo>
                  <a:cubicBezTo>
                    <a:pt x="1107" y="861"/>
                    <a:pt x="1243" y="765"/>
                    <a:pt x="1314" y="685"/>
                  </a:cubicBezTo>
                  <a:cubicBezTo>
                    <a:pt x="1385" y="605"/>
                    <a:pt x="1399" y="496"/>
                    <a:pt x="1398" y="403"/>
                  </a:cubicBezTo>
                  <a:cubicBezTo>
                    <a:pt x="1397" y="310"/>
                    <a:pt x="1352" y="191"/>
                    <a:pt x="1308" y="127"/>
                  </a:cubicBezTo>
                  <a:cubicBezTo>
                    <a:pt x="1264" y="63"/>
                    <a:pt x="1193" y="38"/>
                    <a:pt x="1134" y="19"/>
                  </a:cubicBezTo>
                  <a:cubicBezTo>
                    <a:pt x="1075" y="0"/>
                    <a:pt x="1005" y="1"/>
                    <a:pt x="954" y="13"/>
                  </a:cubicBezTo>
                  <a:cubicBezTo>
                    <a:pt x="903" y="25"/>
                    <a:pt x="858" y="60"/>
                    <a:pt x="828" y="91"/>
                  </a:cubicBezTo>
                  <a:cubicBezTo>
                    <a:pt x="798" y="122"/>
                    <a:pt x="783" y="161"/>
                    <a:pt x="774" y="199"/>
                  </a:cubicBezTo>
                  <a:cubicBezTo>
                    <a:pt x="765" y="237"/>
                    <a:pt x="766" y="273"/>
                    <a:pt x="774" y="319"/>
                  </a:cubicBezTo>
                  <a:cubicBezTo>
                    <a:pt x="782" y="365"/>
                    <a:pt x="811" y="443"/>
                    <a:pt x="821" y="475"/>
                  </a:cubicBezTo>
                </a:path>
              </a:pathLst>
            </a:custGeom>
            <a:noFill/>
            <a:ln w="28575" cmpd="sng">
              <a:solidFill>
                <a:srgbClr val="FF0000"/>
              </a:solidFill>
              <a:round/>
              <a:headEnd type="none" w="med" len="med"/>
              <a:tailEnd type="triangle" w="sm" len="lg"/>
            </a:ln>
            <a:effectLst/>
          </p:spPr>
          <p:txBody>
            <a:bodyPr wrap="none" anchor="ctr"/>
            <a:lstStyle/>
            <a:p>
              <a:endParaRPr lang="zh-CN" altLang="en-US"/>
            </a:p>
          </p:txBody>
        </p:sp>
        <p:graphicFrame>
          <p:nvGraphicFramePr>
            <p:cNvPr id="31744" name="Object 0"/>
            <p:cNvGraphicFramePr>
              <a:graphicFrameLocks noChangeAspect="1"/>
            </p:cNvGraphicFramePr>
            <p:nvPr/>
          </p:nvGraphicFramePr>
          <p:xfrm>
            <a:off x="3781" y="2674"/>
            <a:ext cx="443" cy="256"/>
          </p:xfrm>
          <a:graphic>
            <a:graphicData uri="http://schemas.openxmlformats.org/presentationml/2006/ole">
              <p:oleObj spid="_x0000_s86037" name="Equation" r:id="rId9" imgW="330057" imgH="190417" progId="Equation.3">
                <p:embed/>
              </p:oleObj>
            </a:graphicData>
          </a:graphic>
        </p:graphicFrame>
        <p:grpSp>
          <p:nvGrpSpPr>
            <p:cNvPr id="5" name="Group 30"/>
            <p:cNvGrpSpPr>
              <a:grpSpLocks/>
            </p:cNvGrpSpPr>
            <p:nvPr/>
          </p:nvGrpSpPr>
          <p:grpSpPr bwMode="auto">
            <a:xfrm>
              <a:off x="4671" y="3408"/>
              <a:ext cx="199" cy="318"/>
              <a:chOff x="4416" y="1536"/>
              <a:chExt cx="199" cy="318"/>
            </a:xfrm>
          </p:grpSpPr>
          <p:sp>
            <p:nvSpPr>
              <p:cNvPr id="9247" name="Oval 31"/>
              <p:cNvSpPr>
                <a:spLocks noChangeArrowheads="1"/>
              </p:cNvSpPr>
              <p:nvPr/>
            </p:nvSpPr>
            <p:spPr bwMode="auto">
              <a:xfrm>
                <a:off x="4423" y="1584"/>
                <a:ext cx="192" cy="192"/>
              </a:xfrm>
              <a:prstGeom prst="ellipse">
                <a:avLst/>
              </a:prstGeom>
              <a:gradFill rotWithShape="0">
                <a:gsLst>
                  <a:gs pos="0">
                    <a:schemeClr val="bg1"/>
                  </a:gs>
                  <a:gs pos="100000">
                    <a:srgbClr val="FF9999"/>
                  </a:gs>
                </a:gsLst>
                <a:path path="shape">
                  <a:fillToRect l="50000" t="50000" r="50000" b="50000"/>
                </a:path>
              </a:gradFill>
              <a:ln w="9525">
                <a:solidFill>
                  <a:schemeClr val="tx1"/>
                </a:solidFill>
                <a:round/>
                <a:headEnd/>
                <a:tailEnd/>
              </a:ln>
              <a:effectLst/>
            </p:spPr>
            <p:txBody>
              <a:bodyPr wrap="none" anchor="ctr"/>
              <a:lstStyle/>
              <a:p>
                <a:endParaRPr lang="zh-CN" altLang="en-US"/>
              </a:p>
            </p:txBody>
          </p:sp>
          <p:sp>
            <p:nvSpPr>
              <p:cNvPr id="9248" name="Text Box 32"/>
              <p:cNvSpPr txBox="1">
                <a:spLocks noChangeArrowheads="1"/>
              </p:cNvSpPr>
              <p:nvPr/>
            </p:nvSpPr>
            <p:spPr bwMode="auto">
              <a:xfrm>
                <a:off x="4416" y="1536"/>
                <a:ext cx="129" cy="318"/>
              </a:xfrm>
              <a:prstGeom prst="rect">
                <a:avLst/>
              </a:prstGeom>
              <a:noFill/>
              <a:ln w="9525">
                <a:noFill/>
                <a:miter lim="800000"/>
                <a:headEnd/>
                <a:tailEnd/>
              </a:ln>
              <a:effectLst/>
            </p:spPr>
            <p:txBody>
              <a:bodyPr wrap="none">
                <a:spAutoFit/>
              </a:bodyPr>
              <a:lstStyle/>
              <a:p>
                <a:pPr>
                  <a:spcBef>
                    <a:spcPct val="50000"/>
                  </a:spcBef>
                </a:pPr>
                <a:endParaRPr lang="zh-CN" altLang="zh-CN" sz="2400" b="1">
                  <a:latin typeface="Times New Roman" pitchFamily="18" charset="0"/>
                </a:endParaRPr>
              </a:p>
            </p:txBody>
          </p:sp>
        </p:grpSp>
        <p:sp>
          <p:nvSpPr>
            <p:cNvPr id="9249" name="Oval 33"/>
            <p:cNvSpPr>
              <a:spLocks noChangeArrowheads="1"/>
            </p:cNvSpPr>
            <p:nvPr/>
          </p:nvSpPr>
          <p:spPr bwMode="auto">
            <a:xfrm>
              <a:off x="3888" y="2928"/>
              <a:ext cx="96" cy="96"/>
            </a:xfrm>
            <a:prstGeom prst="ellipse">
              <a:avLst/>
            </a:prstGeom>
            <a:gradFill rotWithShape="0">
              <a:gsLst>
                <a:gs pos="0">
                  <a:schemeClr val="bg1"/>
                </a:gs>
                <a:gs pos="100000">
                  <a:srgbClr val="CCECFF"/>
                </a:gs>
              </a:gsLst>
              <a:path path="shape">
                <a:fillToRect l="50000" t="50000" r="50000" b="50000"/>
              </a:path>
            </a:gradFill>
            <a:ln w="28575">
              <a:solidFill>
                <a:srgbClr val="0000FF"/>
              </a:solidFill>
              <a:round/>
              <a:headEnd/>
              <a:tailEnd/>
            </a:ln>
            <a:effectLst/>
          </p:spPr>
          <p:txBody>
            <a:bodyPr wrap="none" anchor="ctr"/>
            <a:lstStyle/>
            <a:p>
              <a:endParaRPr lang="zh-CN" altLang="en-US"/>
            </a:p>
          </p:txBody>
        </p:sp>
        <p:graphicFrame>
          <p:nvGraphicFramePr>
            <p:cNvPr id="31745" name="Object 1"/>
            <p:cNvGraphicFramePr>
              <a:graphicFrameLocks noChangeAspect="1"/>
            </p:cNvGraphicFramePr>
            <p:nvPr/>
          </p:nvGraphicFramePr>
          <p:xfrm>
            <a:off x="4224" y="3312"/>
            <a:ext cx="441" cy="260"/>
          </p:xfrm>
          <a:graphic>
            <a:graphicData uri="http://schemas.openxmlformats.org/presentationml/2006/ole">
              <p:oleObj spid="_x0000_s86038" name="公式" r:id="rId10" imgW="342751" imgH="203112"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37"/>
                                        </p:tgtEl>
                                        <p:attrNameLst>
                                          <p:attrName>style.visibility</p:attrName>
                                        </p:attrNameLst>
                                      </p:cBhvr>
                                      <p:to>
                                        <p:strVal val="visible"/>
                                      </p:to>
                                    </p:set>
                                    <p:animEffect transition="in" filter="blinds(horizontal)">
                                      <p:cBhvr>
                                        <p:cTn id="7" dur="500"/>
                                        <p:tgtEl>
                                          <p:spTgt spid="92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40"/>
                                        </p:tgtEl>
                                        <p:attrNameLst>
                                          <p:attrName>style.visibility</p:attrName>
                                        </p:attrNameLst>
                                      </p:cBhvr>
                                      <p:to>
                                        <p:strVal val="visible"/>
                                      </p:to>
                                    </p:set>
                                    <p:animEffect transition="in" filter="blinds(horizontal)">
                                      <p:cBhvr>
                                        <p:cTn id="12" dur="500"/>
                                        <p:tgtEl>
                                          <p:spTgt spid="92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autoUpdateAnimBg="0"/>
      <p:bldP spid="9240"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437C16A0-1A70-4E4A-810B-8F289474CFBA}" type="slidenum">
              <a:rPr lang="en-US" altLang="zh-CN"/>
              <a:pPr/>
              <a:t>67</a:t>
            </a:fld>
            <a:endParaRPr lang="en-US" altLang="zh-CN"/>
          </a:p>
        </p:txBody>
      </p:sp>
      <p:pic>
        <p:nvPicPr>
          <p:cNvPr id="30724" name="Picture 4" descr="bohr"/>
          <p:cNvPicPr>
            <a:picLocks noChangeAspect="1" noChangeArrowheads="1"/>
          </p:cNvPicPr>
          <p:nvPr/>
        </p:nvPicPr>
        <p:blipFill>
          <a:blip r:embed="rId2" cstate="print"/>
          <a:srcRect/>
          <a:stretch>
            <a:fillRect/>
          </a:stretch>
        </p:blipFill>
        <p:spPr bwMode="auto">
          <a:xfrm>
            <a:off x="755650" y="1916113"/>
            <a:ext cx="3135313" cy="3889375"/>
          </a:xfrm>
          <a:prstGeom prst="rect">
            <a:avLst/>
          </a:prstGeom>
          <a:noFill/>
          <a:ln w="9525">
            <a:solidFill>
              <a:schemeClr val="tx2"/>
            </a:solidFill>
            <a:miter lim="800000"/>
            <a:headEnd/>
            <a:tailEnd/>
          </a:ln>
        </p:spPr>
      </p:pic>
      <p:sp>
        <p:nvSpPr>
          <p:cNvPr id="30725" name="Rectangle 5"/>
          <p:cNvSpPr>
            <a:spLocks noChangeArrowheads="1"/>
          </p:cNvSpPr>
          <p:nvPr/>
        </p:nvSpPr>
        <p:spPr bwMode="auto">
          <a:xfrm>
            <a:off x="1058863" y="1106488"/>
            <a:ext cx="6681787" cy="738187"/>
          </a:xfrm>
          <a:prstGeom prst="rect">
            <a:avLst/>
          </a:prstGeom>
          <a:noFill/>
          <a:ln w="9525">
            <a:noFill/>
            <a:miter lim="800000"/>
            <a:headEnd/>
            <a:tailEnd/>
          </a:ln>
          <a:effectLst/>
        </p:spPr>
        <p:txBody>
          <a:bodyPr/>
          <a:lstStyle/>
          <a:p>
            <a:pPr algn="ctr" eaLnBrk="0" hangingPunct="0"/>
            <a:r>
              <a:rPr lang="zh-CN" altLang="en-US" sz="3200" b="1" dirty="0">
                <a:latin typeface="Times New Roman" pitchFamily="18" charset="0"/>
              </a:rPr>
              <a:t>玻  尔   </a:t>
            </a:r>
            <a:r>
              <a:rPr lang="en-US" altLang="zh-CN" sz="3200" b="1" dirty="0">
                <a:latin typeface="宋体" pitchFamily="2" charset="-122"/>
              </a:rPr>
              <a:t>(</a:t>
            </a:r>
            <a:r>
              <a:rPr lang="en-US" altLang="zh-CN" sz="3200" b="1" dirty="0">
                <a:latin typeface="Times New Roman" pitchFamily="18" charset="0"/>
              </a:rPr>
              <a:t>Bohr .  </a:t>
            </a:r>
            <a:r>
              <a:rPr lang="en-US" altLang="zh-CN" sz="3200" b="1" dirty="0" err="1">
                <a:latin typeface="Times New Roman" pitchFamily="18" charset="0"/>
              </a:rPr>
              <a:t>Niels</a:t>
            </a:r>
            <a:r>
              <a:rPr lang="en-US" altLang="zh-CN" sz="3200" b="1" dirty="0">
                <a:latin typeface="Times New Roman" pitchFamily="18" charset="0"/>
              </a:rPr>
              <a:t> 1885—1962</a:t>
            </a:r>
            <a:r>
              <a:rPr lang="en-US" altLang="zh-CN" sz="3200" b="1" dirty="0">
                <a:latin typeface="宋体" pitchFamily="2" charset="-122"/>
              </a:rPr>
              <a:t>)</a:t>
            </a:r>
          </a:p>
        </p:txBody>
      </p:sp>
      <p:grpSp>
        <p:nvGrpSpPr>
          <p:cNvPr id="2" name="Group 9"/>
          <p:cNvGrpSpPr>
            <a:grpSpLocks/>
          </p:cNvGrpSpPr>
          <p:nvPr/>
        </p:nvGrpSpPr>
        <p:grpSpPr bwMode="auto">
          <a:xfrm>
            <a:off x="3887788" y="1879600"/>
            <a:ext cx="5078412" cy="4025900"/>
            <a:chOff x="2449" y="1184"/>
            <a:chExt cx="3199" cy="2536"/>
          </a:xfrm>
        </p:grpSpPr>
        <p:sp>
          <p:nvSpPr>
            <p:cNvPr id="30726" name="Rectangle 6"/>
            <p:cNvSpPr>
              <a:spLocks noChangeArrowheads="1"/>
            </p:cNvSpPr>
            <p:nvPr/>
          </p:nvSpPr>
          <p:spPr bwMode="auto">
            <a:xfrm>
              <a:off x="2472" y="1184"/>
              <a:ext cx="3176" cy="704"/>
            </a:xfrm>
            <a:prstGeom prst="rect">
              <a:avLst/>
            </a:prstGeom>
            <a:noFill/>
            <a:ln w="9525">
              <a:noFill/>
              <a:miter lim="800000"/>
              <a:headEnd/>
              <a:tailEnd/>
            </a:ln>
            <a:effectLst/>
          </p:spPr>
          <p:txBody>
            <a:bodyPr>
              <a:spAutoFit/>
            </a:bodyPr>
            <a:lstStyle/>
            <a:p>
              <a:pPr eaLnBrk="0" hangingPunct="0">
                <a:lnSpc>
                  <a:spcPct val="120000"/>
                </a:lnSpc>
                <a:spcBef>
                  <a:spcPct val="40000"/>
                </a:spcBef>
                <a:spcAft>
                  <a:spcPct val="30000"/>
                </a:spcAft>
                <a:buClr>
                  <a:schemeClr val="bg2"/>
                </a:buClr>
                <a:buSzPts val="2400"/>
                <a:buFont typeface="Times New Roman" pitchFamily="18" charset="0"/>
                <a:buNone/>
              </a:pPr>
              <a:r>
                <a:rPr lang="en-US" altLang="zh-CN" sz="2800" b="1" dirty="0"/>
                <a:t>       </a:t>
              </a:r>
              <a:r>
                <a:rPr lang="zh-CN" altLang="en-US" sz="2800" b="1" dirty="0"/>
                <a:t>丹麦理论物理学家，现代物理学的创始人之一</a:t>
              </a:r>
              <a:r>
                <a:rPr lang="en-US" altLang="zh-CN" sz="2800" b="1" dirty="0"/>
                <a:t>.</a:t>
              </a:r>
            </a:p>
          </p:txBody>
        </p:sp>
        <p:sp>
          <p:nvSpPr>
            <p:cNvPr id="30727" name="Rectangle 7"/>
            <p:cNvSpPr>
              <a:spLocks noChangeArrowheads="1"/>
            </p:cNvSpPr>
            <p:nvPr/>
          </p:nvSpPr>
          <p:spPr bwMode="auto">
            <a:xfrm>
              <a:off x="2449" y="1899"/>
              <a:ext cx="3107" cy="1350"/>
            </a:xfrm>
            <a:prstGeom prst="rect">
              <a:avLst/>
            </a:prstGeom>
            <a:noFill/>
            <a:ln w="9525">
              <a:noFill/>
              <a:miter lim="800000"/>
              <a:headEnd/>
              <a:tailEnd/>
            </a:ln>
            <a:effectLst/>
          </p:spPr>
          <p:txBody>
            <a:bodyPr>
              <a:spAutoFit/>
            </a:bodyPr>
            <a:lstStyle/>
            <a:p>
              <a:pPr eaLnBrk="0" hangingPunct="0">
                <a:lnSpc>
                  <a:spcPct val="120000"/>
                </a:lnSpc>
                <a:spcBef>
                  <a:spcPct val="40000"/>
                </a:spcBef>
                <a:spcAft>
                  <a:spcPct val="30000"/>
                </a:spcAft>
                <a:buClr>
                  <a:schemeClr val="bg2"/>
                </a:buClr>
                <a:buSzPts val="2400"/>
                <a:buFont typeface="Times New Roman" pitchFamily="18" charset="0"/>
                <a:buNone/>
              </a:pPr>
              <a:r>
                <a:rPr lang="zh-CN" altLang="en-US" sz="2800" b="1" dirty="0"/>
                <a:t>在卢瑟福原子有核模型基础上提出了关于原子稳定性和量子跃迁理论的三条假设，从而完满地解释了</a:t>
              </a:r>
              <a:r>
                <a:rPr lang="zh-CN" altLang="en-US" sz="2800" b="1" dirty="0">
                  <a:solidFill>
                    <a:srgbClr val="CC0000"/>
                  </a:solidFill>
                </a:rPr>
                <a:t>氢原子光谱</a:t>
              </a:r>
              <a:r>
                <a:rPr lang="zh-CN" altLang="en-US" sz="2800" b="1" dirty="0"/>
                <a:t>的规律</a:t>
              </a:r>
              <a:r>
                <a:rPr lang="en-US" altLang="zh-CN" sz="2800" b="1" dirty="0"/>
                <a:t>.</a:t>
              </a:r>
            </a:p>
          </p:txBody>
        </p:sp>
        <p:sp>
          <p:nvSpPr>
            <p:cNvPr id="30728" name="Rectangle 8"/>
            <p:cNvSpPr>
              <a:spLocks noChangeArrowheads="1"/>
            </p:cNvSpPr>
            <p:nvPr/>
          </p:nvSpPr>
          <p:spPr bwMode="auto">
            <a:xfrm>
              <a:off x="2455" y="3339"/>
              <a:ext cx="3101" cy="381"/>
            </a:xfrm>
            <a:prstGeom prst="rect">
              <a:avLst/>
            </a:prstGeom>
            <a:noFill/>
            <a:ln w="9525">
              <a:noFill/>
              <a:miter lim="800000"/>
              <a:headEnd/>
              <a:tailEnd/>
            </a:ln>
            <a:effectLst/>
          </p:spPr>
          <p:txBody>
            <a:bodyPr wrap="none">
              <a:spAutoFit/>
            </a:bodyPr>
            <a:lstStyle/>
            <a:p>
              <a:pPr eaLnBrk="0" hangingPunct="0">
                <a:lnSpc>
                  <a:spcPct val="120000"/>
                </a:lnSpc>
                <a:spcBef>
                  <a:spcPct val="40000"/>
                </a:spcBef>
                <a:spcAft>
                  <a:spcPct val="30000"/>
                </a:spcAft>
                <a:buClr>
                  <a:schemeClr val="bg2"/>
                </a:buClr>
                <a:buSzPts val="2400"/>
                <a:buFont typeface="Times New Roman" pitchFamily="18" charset="0"/>
                <a:buNone/>
              </a:pPr>
              <a:r>
                <a:rPr lang="en-US" altLang="zh-CN" sz="2800">
                  <a:latin typeface="Times New Roman" pitchFamily="18" charset="0"/>
                </a:rPr>
                <a:t>1922</a:t>
              </a:r>
              <a:r>
                <a:rPr lang="zh-CN" altLang="en-US" sz="2800" b="1"/>
                <a:t>年玻尔获诺贝尔物理学奖</a:t>
              </a:r>
              <a:r>
                <a:rPr lang="en-US" altLang="zh-CN" sz="2800" b="1"/>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slide(fromLeft)">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 calcmode="lin" valueType="num">
                                      <p:cBhvr>
                                        <p:cTn id="12" dur="500" fill="hold"/>
                                        <p:tgtEl>
                                          <p:spTgt spid="30724"/>
                                        </p:tgtEl>
                                        <p:attrNameLst>
                                          <p:attrName>ppt_x</p:attrName>
                                        </p:attrNameLst>
                                      </p:cBhvr>
                                      <p:tavLst>
                                        <p:tav tm="0">
                                          <p:val>
                                            <p:strVal val="#ppt_x"/>
                                          </p:val>
                                        </p:tav>
                                        <p:tav tm="100000">
                                          <p:val>
                                            <p:strVal val="#ppt_x"/>
                                          </p:val>
                                        </p:tav>
                                      </p:tavLst>
                                    </p:anim>
                                    <p:anim calcmode="lin" valueType="num">
                                      <p:cBhvr>
                                        <p:cTn id="13" dur="500" fill="hold"/>
                                        <p:tgtEl>
                                          <p:spTgt spid="30724"/>
                                        </p:tgtEl>
                                        <p:attrNameLst>
                                          <p:attrName>ppt_y</p:attrName>
                                        </p:attrNameLst>
                                      </p:cBhvr>
                                      <p:tavLst>
                                        <p:tav tm="0">
                                          <p:val>
                                            <p:strVal val="#ppt_y-#ppt_h/2"/>
                                          </p:val>
                                        </p:tav>
                                        <p:tav tm="100000">
                                          <p:val>
                                            <p:strVal val="#ppt_y"/>
                                          </p:val>
                                        </p:tav>
                                      </p:tavLst>
                                    </p:anim>
                                    <p:anim calcmode="lin" valueType="num">
                                      <p:cBhvr>
                                        <p:cTn id="14" dur="500" fill="hold"/>
                                        <p:tgtEl>
                                          <p:spTgt spid="30724"/>
                                        </p:tgtEl>
                                        <p:attrNameLst>
                                          <p:attrName>ppt_w</p:attrName>
                                        </p:attrNameLst>
                                      </p:cBhvr>
                                      <p:tavLst>
                                        <p:tav tm="0">
                                          <p:val>
                                            <p:strVal val="#ppt_w"/>
                                          </p:val>
                                        </p:tav>
                                        <p:tav tm="100000">
                                          <p:val>
                                            <p:strVal val="#ppt_w"/>
                                          </p:val>
                                        </p:tav>
                                      </p:tavLst>
                                    </p:anim>
                                    <p:anim calcmode="lin" valueType="num">
                                      <p:cBhvr>
                                        <p:cTn id="15" dur="500" fill="hold"/>
                                        <p:tgtEl>
                                          <p:spTgt spid="30724"/>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EE4DCE89-2F8D-490A-B136-B4814E9BA1BA}" type="slidenum">
              <a:rPr lang="en-US" altLang="zh-CN"/>
              <a:pPr/>
              <a:t>68</a:t>
            </a:fld>
            <a:endParaRPr lang="en-US" altLang="zh-CN"/>
          </a:p>
        </p:txBody>
      </p:sp>
      <p:sp>
        <p:nvSpPr>
          <p:cNvPr id="10242" name="Rectangle 2"/>
          <p:cNvSpPr>
            <a:spLocks noChangeArrowheads="1"/>
          </p:cNvSpPr>
          <p:nvPr/>
        </p:nvSpPr>
        <p:spPr bwMode="auto">
          <a:xfrm>
            <a:off x="685800" y="1905000"/>
            <a:ext cx="8229600" cy="1844675"/>
          </a:xfrm>
          <a:prstGeom prst="rect">
            <a:avLst/>
          </a:prstGeom>
          <a:noFill/>
          <a:ln w="9525">
            <a:noFill/>
            <a:miter lim="800000"/>
            <a:headEnd/>
            <a:tailEnd/>
          </a:ln>
        </p:spPr>
        <p:txBody>
          <a:bodyPr>
            <a:spAutoFit/>
          </a:bodyPr>
          <a:lstStyle/>
          <a:p>
            <a:pPr eaLnBrk="0" hangingPunct="0">
              <a:lnSpc>
                <a:spcPct val="120000"/>
              </a:lnSpc>
            </a:pPr>
            <a:r>
              <a:rPr kumimoji="1" lang="en-US" altLang="zh-CN" sz="3200" b="1" dirty="0">
                <a:solidFill>
                  <a:srgbClr val="FFFF00"/>
                </a:solidFill>
                <a:latin typeface="Times New Roman" pitchFamily="18" charset="0"/>
              </a:rPr>
              <a:t>       </a:t>
            </a:r>
            <a:r>
              <a:rPr kumimoji="1" lang="en-US" altLang="zh-CN" sz="3200" dirty="0">
                <a:solidFill>
                  <a:srgbClr val="FFFF00"/>
                </a:solidFill>
                <a:latin typeface="Times New Roman" pitchFamily="18" charset="0"/>
              </a:rPr>
              <a:t> </a:t>
            </a:r>
            <a:r>
              <a:rPr kumimoji="1" lang="en-US" altLang="zh-CN" sz="3200" dirty="0">
                <a:solidFill>
                  <a:schemeClr val="tx2"/>
                </a:solidFill>
                <a:latin typeface="Times New Roman" pitchFamily="18" charset="0"/>
              </a:rPr>
              <a:t>1913</a:t>
            </a:r>
            <a:r>
              <a:rPr kumimoji="1" lang="zh-CN" altLang="en-US" sz="3200" b="1" dirty="0">
                <a:solidFill>
                  <a:schemeClr val="tx2"/>
                </a:solidFill>
                <a:latin typeface="Times New Roman" pitchFamily="18" charset="0"/>
              </a:rPr>
              <a:t>年玻尔在卢瑟福的原子结构模型的基础上，将量子化概念应用于原子系统，提出三条假设：</a:t>
            </a:r>
            <a:endParaRPr kumimoji="1" lang="zh-CN" altLang="en-US" sz="3200" b="1" dirty="0">
              <a:solidFill>
                <a:srgbClr val="FFFF00"/>
              </a:solidFill>
              <a:latin typeface="Times New Roman" pitchFamily="18" charset="0"/>
            </a:endParaRPr>
          </a:p>
        </p:txBody>
      </p:sp>
      <p:sp>
        <p:nvSpPr>
          <p:cNvPr id="10243" name="Rectangle 3"/>
          <p:cNvSpPr>
            <a:spLocks noChangeArrowheads="1"/>
          </p:cNvSpPr>
          <p:nvPr/>
        </p:nvSpPr>
        <p:spPr bwMode="auto">
          <a:xfrm>
            <a:off x="1454150" y="1249363"/>
            <a:ext cx="4260850" cy="579437"/>
          </a:xfrm>
          <a:prstGeom prst="rect">
            <a:avLst/>
          </a:prstGeom>
          <a:noFill/>
          <a:ln w="9525">
            <a:noFill/>
            <a:miter lim="800000"/>
            <a:headEnd/>
            <a:tailEnd/>
          </a:ln>
        </p:spPr>
        <p:txBody>
          <a:bodyPr wrap="none">
            <a:spAutoFit/>
          </a:bodyPr>
          <a:lstStyle/>
          <a:p>
            <a:r>
              <a:rPr kumimoji="1" lang="en-US" altLang="zh-CN" sz="3200" b="1" dirty="0">
                <a:solidFill>
                  <a:srgbClr val="FF3300"/>
                </a:solidFill>
                <a:latin typeface="Times New Roman" pitchFamily="18" charset="0"/>
              </a:rPr>
              <a:t> </a:t>
            </a:r>
            <a:r>
              <a:rPr kumimoji="1" lang="en-US" altLang="zh-CN" sz="3200" b="1" dirty="0">
                <a:solidFill>
                  <a:srgbClr val="CC0000"/>
                </a:solidFill>
                <a:latin typeface="Times New Roman" pitchFamily="18" charset="0"/>
              </a:rPr>
              <a:t>2</a:t>
            </a:r>
            <a:r>
              <a:rPr kumimoji="1" lang="en-US" altLang="zh-CN" sz="3200" b="1" dirty="0">
                <a:solidFill>
                  <a:srgbClr val="FF3300"/>
                </a:solidFill>
                <a:latin typeface="Times New Roman" pitchFamily="18" charset="0"/>
              </a:rPr>
              <a:t>     </a:t>
            </a:r>
            <a:r>
              <a:rPr kumimoji="1" lang="zh-CN" altLang="en-US" sz="3200" b="1" dirty="0">
                <a:latin typeface="Times New Roman" pitchFamily="18" charset="0"/>
              </a:rPr>
              <a:t>玻尔的氢原子理论</a:t>
            </a:r>
          </a:p>
        </p:txBody>
      </p:sp>
      <p:sp>
        <p:nvSpPr>
          <p:cNvPr id="10249" name="Rectangle 9"/>
          <p:cNvSpPr>
            <a:spLocks noChangeArrowheads="1"/>
          </p:cNvSpPr>
          <p:nvPr/>
        </p:nvSpPr>
        <p:spPr bwMode="auto">
          <a:xfrm>
            <a:off x="1563688" y="4572000"/>
            <a:ext cx="2451312" cy="663643"/>
          </a:xfrm>
          <a:prstGeom prst="rect">
            <a:avLst/>
          </a:prstGeom>
          <a:noFill/>
          <a:ln w="9525">
            <a:noFill/>
            <a:miter lim="800000"/>
            <a:headEnd/>
            <a:tailEnd/>
          </a:ln>
        </p:spPr>
        <p:txBody>
          <a:bodyPr wrap="none">
            <a:spAutoFit/>
          </a:bodyPr>
          <a:lstStyle/>
          <a:p>
            <a:pPr>
              <a:lnSpc>
                <a:spcPct val="130000"/>
              </a:lnSpc>
              <a:spcBef>
                <a:spcPct val="50000"/>
              </a:spcBef>
            </a:pPr>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2</a:t>
            </a:r>
            <a:r>
              <a:rPr kumimoji="1" lang="en-US" altLang="zh-CN" sz="3200" b="1" dirty="0">
                <a:solidFill>
                  <a:srgbClr val="CC0000"/>
                </a:solidFill>
                <a:latin typeface="宋体" pitchFamily="2" charset="-122"/>
              </a:rPr>
              <a:t>)</a:t>
            </a:r>
            <a:r>
              <a:rPr kumimoji="1" lang="zh-CN" altLang="en-US" sz="3200" b="1" dirty="0">
                <a:solidFill>
                  <a:srgbClr val="CC0000"/>
                </a:solidFill>
                <a:latin typeface="Times New Roman" pitchFamily="18" charset="0"/>
              </a:rPr>
              <a:t>频率条件</a:t>
            </a:r>
          </a:p>
        </p:txBody>
      </p:sp>
      <p:sp>
        <p:nvSpPr>
          <p:cNvPr id="10250" name="Rectangle 10"/>
          <p:cNvSpPr>
            <a:spLocks noChangeArrowheads="1"/>
          </p:cNvSpPr>
          <p:nvPr/>
        </p:nvSpPr>
        <p:spPr bwMode="auto">
          <a:xfrm>
            <a:off x="1563688" y="3962400"/>
            <a:ext cx="2428875" cy="579438"/>
          </a:xfrm>
          <a:prstGeom prst="rect">
            <a:avLst/>
          </a:prstGeom>
          <a:noFill/>
          <a:ln w="9525">
            <a:noFill/>
            <a:miter lim="800000"/>
            <a:headEnd/>
            <a:tailEnd/>
          </a:ln>
        </p:spPr>
        <p:txBody>
          <a:bodyPr wrap="none">
            <a:spAutoFit/>
          </a:bodyPr>
          <a:lstStyle/>
          <a:p>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1</a:t>
            </a:r>
            <a:r>
              <a:rPr kumimoji="1" lang="en-US" altLang="zh-CN" sz="3200" b="1" dirty="0">
                <a:solidFill>
                  <a:srgbClr val="CC0000"/>
                </a:solidFill>
                <a:latin typeface="宋体" pitchFamily="2" charset="-122"/>
              </a:rPr>
              <a:t>)</a:t>
            </a:r>
            <a:r>
              <a:rPr kumimoji="1" lang="zh-CN" altLang="en-US" sz="3200" b="1" dirty="0">
                <a:solidFill>
                  <a:srgbClr val="CC0000"/>
                </a:solidFill>
                <a:latin typeface="Times New Roman" pitchFamily="18" charset="0"/>
              </a:rPr>
              <a:t>定态假设</a:t>
            </a:r>
          </a:p>
        </p:txBody>
      </p:sp>
      <p:sp>
        <p:nvSpPr>
          <p:cNvPr id="10251" name="Rectangle 11"/>
          <p:cNvSpPr>
            <a:spLocks noChangeArrowheads="1"/>
          </p:cNvSpPr>
          <p:nvPr/>
        </p:nvSpPr>
        <p:spPr bwMode="auto">
          <a:xfrm>
            <a:off x="1582738" y="5194300"/>
            <a:ext cx="2863284" cy="682110"/>
          </a:xfrm>
          <a:prstGeom prst="rect">
            <a:avLst/>
          </a:prstGeom>
          <a:noFill/>
          <a:ln w="9525">
            <a:noFill/>
            <a:miter lim="800000"/>
            <a:headEnd/>
            <a:tailEnd/>
          </a:ln>
        </p:spPr>
        <p:txBody>
          <a:bodyPr wrap="none">
            <a:spAutoFit/>
          </a:bodyPr>
          <a:lstStyle/>
          <a:p>
            <a:pPr>
              <a:lnSpc>
                <a:spcPct val="135000"/>
              </a:lnSpc>
              <a:spcBef>
                <a:spcPct val="50000"/>
              </a:spcBef>
            </a:pPr>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3</a:t>
            </a:r>
            <a:r>
              <a:rPr kumimoji="1" lang="en-US" altLang="zh-CN" sz="3200" b="1" dirty="0">
                <a:solidFill>
                  <a:srgbClr val="CC0000"/>
                </a:solidFill>
                <a:latin typeface="宋体" pitchFamily="2" charset="-122"/>
              </a:rPr>
              <a:t>)</a:t>
            </a:r>
            <a:r>
              <a:rPr kumimoji="1" lang="zh-CN" altLang="en-US" sz="3200" b="1" dirty="0">
                <a:solidFill>
                  <a:srgbClr val="CC0000"/>
                </a:solidFill>
                <a:latin typeface="Times New Roman" pitchFamily="18" charset="0"/>
              </a:rPr>
              <a:t>量子化条件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50"/>
                                        </p:tgtEl>
                                        <p:attrNameLst>
                                          <p:attrName>style.visibility</p:attrName>
                                        </p:attrNameLst>
                                      </p:cBhvr>
                                      <p:to>
                                        <p:strVal val="visible"/>
                                      </p:to>
                                    </p:set>
                                    <p:animEffect transition="in" filter="blinds(horizontal)">
                                      <p:cBhvr>
                                        <p:cTn id="12" dur="500"/>
                                        <p:tgtEl>
                                          <p:spTgt spid="102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blinds(horizontal)">
                                      <p:cBhvr>
                                        <p:cTn id="17" dur="500"/>
                                        <p:tgtEl>
                                          <p:spTgt spid="102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51"/>
                                        </p:tgtEl>
                                        <p:attrNameLst>
                                          <p:attrName>style.visibility</p:attrName>
                                        </p:attrNameLst>
                                      </p:cBhvr>
                                      <p:to>
                                        <p:strVal val="visible"/>
                                      </p:to>
                                    </p:set>
                                    <p:animEffect transition="in" filter="blinds(horizontal)">
                                      <p:cBhvr>
                                        <p:cTn id="22"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9" grpId="0" autoUpdateAnimBg="0"/>
      <p:bldP spid="10250" grpId="0" autoUpdateAnimBg="0"/>
      <p:bldP spid="1025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p:cNvSpPr>
            <a:spLocks noGrp="1"/>
          </p:cNvSpPr>
          <p:nvPr>
            <p:ph type="sldNum" sz="quarter" idx="10"/>
          </p:nvPr>
        </p:nvSpPr>
        <p:spPr/>
        <p:txBody>
          <a:bodyPr/>
          <a:lstStyle/>
          <a:p>
            <a:fld id="{B273E20F-471D-4BE7-9E1D-BB6E1F614556}" type="slidenum">
              <a:rPr lang="en-US" altLang="zh-CN"/>
              <a:pPr/>
              <a:t>69</a:t>
            </a:fld>
            <a:endParaRPr lang="en-US" altLang="zh-CN"/>
          </a:p>
        </p:txBody>
      </p:sp>
      <p:sp>
        <p:nvSpPr>
          <p:cNvPr id="11266" name="Text Box 2"/>
          <p:cNvSpPr txBox="1">
            <a:spLocks noChangeArrowheads="1"/>
          </p:cNvSpPr>
          <p:nvPr/>
        </p:nvSpPr>
        <p:spPr bwMode="auto">
          <a:xfrm>
            <a:off x="685800" y="1981200"/>
            <a:ext cx="8153400" cy="18446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b="1" dirty="0">
                <a:solidFill>
                  <a:schemeClr val="tx2"/>
                </a:solidFill>
                <a:latin typeface="Times New Roman" pitchFamily="18" charset="0"/>
              </a:rPr>
              <a:t>        </a:t>
            </a:r>
            <a:r>
              <a:rPr kumimoji="1" lang="zh-CN" altLang="en-US" sz="3200" b="1" dirty="0">
                <a:solidFill>
                  <a:schemeClr val="tx2"/>
                </a:solidFill>
                <a:latin typeface="Times New Roman" pitchFamily="18" charset="0"/>
              </a:rPr>
              <a:t>电子在原子中可以在一些特定的圆轨道上运动而不辐射电磁波，这时，原子处于稳定状态，简称</a:t>
            </a:r>
            <a:r>
              <a:rPr kumimoji="1" lang="zh-CN" altLang="en-US" sz="3200" b="1" dirty="0">
                <a:solidFill>
                  <a:srgbClr val="CC0000"/>
                </a:solidFill>
                <a:latin typeface="Times New Roman" pitchFamily="18" charset="0"/>
              </a:rPr>
              <a:t>定态</a:t>
            </a:r>
            <a:r>
              <a:rPr kumimoji="1" lang="en-US" altLang="zh-CN" sz="3200" b="1" dirty="0">
                <a:solidFill>
                  <a:schemeClr val="tx2"/>
                </a:solidFill>
                <a:latin typeface="Times New Roman" pitchFamily="18" charset="0"/>
              </a:rPr>
              <a:t>.</a:t>
            </a:r>
          </a:p>
        </p:txBody>
      </p:sp>
      <p:sp>
        <p:nvSpPr>
          <p:cNvPr id="11267" name="Rectangle 3"/>
          <p:cNvSpPr>
            <a:spLocks noChangeArrowheads="1"/>
          </p:cNvSpPr>
          <p:nvPr/>
        </p:nvSpPr>
        <p:spPr bwMode="auto">
          <a:xfrm>
            <a:off x="1457325" y="1295400"/>
            <a:ext cx="2428875" cy="579438"/>
          </a:xfrm>
          <a:prstGeom prst="rect">
            <a:avLst/>
          </a:prstGeom>
          <a:noFill/>
          <a:ln w="9525">
            <a:noFill/>
            <a:miter lim="800000"/>
            <a:headEnd/>
            <a:tailEnd/>
          </a:ln>
        </p:spPr>
        <p:txBody>
          <a:bodyPr wrap="none">
            <a:spAutoFit/>
          </a:bodyPr>
          <a:lstStyle/>
          <a:p>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1</a:t>
            </a:r>
            <a:r>
              <a:rPr kumimoji="1" lang="en-US" altLang="zh-CN" sz="3200" b="1" dirty="0">
                <a:solidFill>
                  <a:srgbClr val="CC0000"/>
                </a:solidFill>
                <a:latin typeface="宋体" pitchFamily="2" charset="-122"/>
              </a:rPr>
              <a:t>)</a:t>
            </a:r>
            <a:r>
              <a:rPr kumimoji="1" lang="zh-CN" altLang="en-US" sz="3200" b="1" dirty="0">
                <a:latin typeface="Times New Roman" pitchFamily="18" charset="0"/>
              </a:rPr>
              <a:t>定态假设</a:t>
            </a:r>
          </a:p>
        </p:txBody>
      </p:sp>
      <p:sp>
        <p:nvSpPr>
          <p:cNvPr id="11286" name="Rectangle 22"/>
          <p:cNvSpPr>
            <a:spLocks noChangeArrowheads="1"/>
          </p:cNvSpPr>
          <p:nvPr/>
        </p:nvSpPr>
        <p:spPr bwMode="auto">
          <a:xfrm>
            <a:off x="762000" y="3886200"/>
            <a:ext cx="4038600" cy="1844675"/>
          </a:xfrm>
          <a:prstGeom prst="rect">
            <a:avLst/>
          </a:prstGeom>
          <a:noFill/>
          <a:ln w="9525">
            <a:noFill/>
            <a:miter lim="800000"/>
            <a:headEnd/>
            <a:tailEnd/>
          </a:ln>
          <a:effectLst/>
        </p:spPr>
        <p:txBody>
          <a:bodyPr>
            <a:spAutoFit/>
          </a:bodyPr>
          <a:lstStyle/>
          <a:p>
            <a:pPr>
              <a:lnSpc>
                <a:spcPct val="120000"/>
              </a:lnSpc>
              <a:spcBef>
                <a:spcPct val="50000"/>
              </a:spcBef>
            </a:pPr>
            <a:r>
              <a:rPr kumimoji="1" lang="en-US" altLang="zh-CN" sz="3200" b="1" dirty="0">
                <a:solidFill>
                  <a:schemeClr val="tx2"/>
                </a:solidFill>
                <a:latin typeface="Times New Roman" pitchFamily="18" charset="0"/>
              </a:rPr>
              <a:t>        </a:t>
            </a:r>
            <a:r>
              <a:rPr kumimoji="1" lang="zh-CN" altLang="en-US" sz="3200" b="1" dirty="0">
                <a:solidFill>
                  <a:schemeClr val="tx2"/>
                </a:solidFill>
                <a:latin typeface="Times New Roman" pitchFamily="18" charset="0"/>
              </a:rPr>
              <a:t>与定态相应的能量分别为 </a:t>
            </a:r>
            <a:r>
              <a:rPr kumimoji="1" lang="en-US" altLang="zh-CN" sz="3200" i="1" dirty="0">
                <a:solidFill>
                  <a:schemeClr val="tx2"/>
                </a:solidFill>
                <a:latin typeface="Times New Roman" pitchFamily="18" charset="0"/>
              </a:rPr>
              <a:t>E</a:t>
            </a:r>
            <a:r>
              <a:rPr kumimoji="1" lang="en-US" altLang="zh-CN" sz="3200" baseline="-25000" dirty="0">
                <a:solidFill>
                  <a:schemeClr val="tx2"/>
                </a:solidFill>
                <a:latin typeface="Times New Roman" pitchFamily="18" charset="0"/>
              </a:rPr>
              <a:t>1</a:t>
            </a:r>
            <a:r>
              <a:rPr kumimoji="1" lang="zh-CN" altLang="en-US" sz="3200" b="1" dirty="0">
                <a:solidFill>
                  <a:schemeClr val="tx2"/>
                </a:solidFill>
                <a:latin typeface="Times New Roman" pitchFamily="18" charset="0"/>
              </a:rPr>
              <a:t>，</a:t>
            </a:r>
            <a:r>
              <a:rPr kumimoji="1" lang="en-US" altLang="zh-CN" sz="3200" i="1" dirty="0">
                <a:solidFill>
                  <a:schemeClr val="tx2"/>
                </a:solidFill>
                <a:latin typeface="Times New Roman" pitchFamily="18" charset="0"/>
              </a:rPr>
              <a:t>E</a:t>
            </a:r>
            <a:r>
              <a:rPr kumimoji="1" lang="en-US" altLang="zh-CN" sz="3200" baseline="-25000" dirty="0">
                <a:solidFill>
                  <a:schemeClr val="tx2"/>
                </a:solidFill>
                <a:latin typeface="Times New Roman" pitchFamily="18" charset="0"/>
              </a:rPr>
              <a:t>2</a:t>
            </a:r>
            <a:r>
              <a:rPr kumimoji="1" lang="en-US" altLang="zh-CN" sz="3200" b="1" baseline="30000" dirty="0">
                <a:solidFill>
                  <a:schemeClr val="tx2"/>
                </a:solidFill>
                <a:latin typeface="Times New Roman" pitchFamily="18" charset="0"/>
                <a:cs typeface="Times New Roman" pitchFamily="18" charset="0"/>
              </a:rPr>
              <a:t>… </a:t>
            </a:r>
            <a:r>
              <a:rPr kumimoji="1" lang="zh-CN" altLang="en-US" sz="3200" b="1" dirty="0">
                <a:solidFill>
                  <a:schemeClr val="tx2"/>
                </a:solidFill>
                <a:latin typeface="Times New Roman" pitchFamily="18" charset="0"/>
              </a:rPr>
              <a:t>， </a:t>
            </a:r>
            <a:r>
              <a:rPr kumimoji="1" lang="en-US" altLang="zh-CN" sz="3200" i="1" dirty="0">
                <a:solidFill>
                  <a:schemeClr val="tx2"/>
                </a:solidFill>
                <a:latin typeface="Times New Roman" pitchFamily="18" charset="0"/>
              </a:rPr>
              <a:t>E</a:t>
            </a:r>
            <a:r>
              <a:rPr kumimoji="1" lang="en-US" altLang="zh-CN" sz="3200" baseline="-25000" dirty="0">
                <a:solidFill>
                  <a:schemeClr val="tx2"/>
                </a:solidFill>
                <a:latin typeface="Times New Roman" pitchFamily="18" charset="0"/>
              </a:rPr>
              <a:t>1</a:t>
            </a:r>
            <a:r>
              <a:rPr kumimoji="1" lang="en-US" altLang="zh-CN" sz="3200" dirty="0">
                <a:solidFill>
                  <a:schemeClr val="tx2"/>
                </a:solidFill>
                <a:latin typeface="Times New Roman" pitchFamily="18" charset="0"/>
              </a:rPr>
              <a:t> &lt; </a:t>
            </a:r>
            <a:r>
              <a:rPr kumimoji="1" lang="en-US" altLang="zh-CN" sz="3200" i="1" dirty="0">
                <a:solidFill>
                  <a:schemeClr val="tx2"/>
                </a:solidFill>
                <a:latin typeface="Times New Roman" pitchFamily="18" charset="0"/>
              </a:rPr>
              <a:t>E</a:t>
            </a:r>
            <a:r>
              <a:rPr kumimoji="1" lang="en-US" altLang="zh-CN" sz="3200" baseline="-25000" dirty="0">
                <a:solidFill>
                  <a:schemeClr val="tx2"/>
                </a:solidFill>
                <a:latin typeface="Times New Roman" pitchFamily="18" charset="0"/>
              </a:rPr>
              <a:t>2</a:t>
            </a:r>
            <a:r>
              <a:rPr kumimoji="1" lang="en-US" altLang="zh-CN" sz="3200" dirty="0">
                <a:solidFill>
                  <a:schemeClr val="tx2"/>
                </a:solidFill>
                <a:latin typeface="Times New Roman" pitchFamily="18" charset="0"/>
              </a:rPr>
              <a:t>&lt; </a:t>
            </a:r>
            <a:r>
              <a:rPr kumimoji="1" lang="en-US" altLang="zh-CN" sz="3200" i="1" dirty="0">
                <a:solidFill>
                  <a:schemeClr val="tx2"/>
                </a:solidFill>
                <a:latin typeface="Times New Roman" pitchFamily="18" charset="0"/>
              </a:rPr>
              <a:t>E</a:t>
            </a:r>
            <a:r>
              <a:rPr kumimoji="1" lang="en-US" altLang="zh-CN" sz="3200" baseline="-25000" dirty="0">
                <a:solidFill>
                  <a:schemeClr val="tx2"/>
                </a:solidFill>
                <a:latin typeface="Times New Roman" pitchFamily="18" charset="0"/>
              </a:rPr>
              <a:t>3</a:t>
            </a:r>
            <a:r>
              <a:rPr kumimoji="1" lang="en-US" altLang="zh-CN" sz="3200" b="1" dirty="0">
                <a:solidFill>
                  <a:schemeClr val="tx2"/>
                </a:solidFill>
                <a:latin typeface="Times New Roman" pitchFamily="18" charset="0"/>
              </a:rPr>
              <a:t>     </a:t>
            </a:r>
          </a:p>
        </p:txBody>
      </p:sp>
      <p:grpSp>
        <p:nvGrpSpPr>
          <p:cNvPr id="2" name="Group 27"/>
          <p:cNvGrpSpPr>
            <a:grpSpLocks/>
          </p:cNvGrpSpPr>
          <p:nvPr/>
        </p:nvGrpSpPr>
        <p:grpSpPr bwMode="auto">
          <a:xfrm>
            <a:off x="5562600" y="3429000"/>
            <a:ext cx="2514600" cy="2514600"/>
            <a:chOff x="3504" y="2160"/>
            <a:chExt cx="1584" cy="1584"/>
          </a:xfrm>
        </p:grpSpPr>
        <p:grpSp>
          <p:nvGrpSpPr>
            <p:cNvPr id="3" name="Group 26"/>
            <p:cNvGrpSpPr>
              <a:grpSpLocks/>
            </p:cNvGrpSpPr>
            <p:nvPr/>
          </p:nvGrpSpPr>
          <p:grpSpPr bwMode="auto">
            <a:xfrm>
              <a:off x="3504" y="2160"/>
              <a:ext cx="1584" cy="1584"/>
              <a:chOff x="3504" y="2160"/>
              <a:chExt cx="1584" cy="1584"/>
            </a:xfrm>
          </p:grpSpPr>
          <p:sp>
            <p:nvSpPr>
              <p:cNvPr id="11284" name="Rectangle 20"/>
              <p:cNvSpPr>
                <a:spLocks noChangeArrowheads="1"/>
              </p:cNvSpPr>
              <p:nvPr/>
            </p:nvSpPr>
            <p:spPr bwMode="auto">
              <a:xfrm>
                <a:off x="3504" y="2160"/>
                <a:ext cx="1584" cy="158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1269" name="Oval 5"/>
              <p:cNvSpPr>
                <a:spLocks noChangeArrowheads="1"/>
              </p:cNvSpPr>
              <p:nvPr/>
            </p:nvSpPr>
            <p:spPr bwMode="auto">
              <a:xfrm>
                <a:off x="4007" y="2647"/>
                <a:ext cx="617" cy="650"/>
              </a:xfrm>
              <a:prstGeom prst="ellipse">
                <a:avLst/>
              </a:prstGeom>
              <a:noFill/>
              <a:ln w="9525">
                <a:solidFill>
                  <a:schemeClr val="tx1"/>
                </a:solidFill>
                <a:round/>
                <a:headEnd/>
                <a:tailEnd/>
              </a:ln>
            </p:spPr>
            <p:txBody>
              <a:bodyPr wrap="none" anchor="ctr"/>
              <a:lstStyle/>
              <a:p>
                <a:endParaRPr lang="zh-CN" altLang="en-US"/>
              </a:p>
            </p:txBody>
          </p:sp>
          <p:sp>
            <p:nvSpPr>
              <p:cNvPr id="11270" name="Oval 6"/>
              <p:cNvSpPr>
                <a:spLocks noChangeArrowheads="1"/>
              </p:cNvSpPr>
              <p:nvPr/>
            </p:nvSpPr>
            <p:spPr bwMode="auto">
              <a:xfrm>
                <a:off x="4238" y="2880"/>
                <a:ext cx="155" cy="162"/>
              </a:xfrm>
              <a:prstGeom prst="ellipse">
                <a:avLst/>
              </a:prstGeom>
              <a:gradFill rotWithShape="0">
                <a:gsLst>
                  <a:gs pos="0">
                    <a:srgbClr val="FFFFFF"/>
                  </a:gs>
                  <a:gs pos="100000">
                    <a:srgbClr val="CC6600"/>
                  </a:gs>
                </a:gsLst>
                <a:path path="shape">
                  <a:fillToRect l="50000" t="50000" r="50000" b="50000"/>
                </a:path>
              </a:gradFill>
              <a:ln w="9525">
                <a:noFill/>
                <a:round/>
                <a:headEnd/>
                <a:tailEnd/>
              </a:ln>
              <a:effectLst/>
            </p:spPr>
            <p:txBody>
              <a:bodyPr wrap="none" anchor="ctr" anchorCtr="1"/>
              <a:lstStyle/>
              <a:p>
                <a:pPr algn="ctr"/>
                <a:r>
                  <a:rPr kumimoji="1" lang="en-US" altLang="zh-CN" sz="1800" b="1">
                    <a:solidFill>
                      <a:schemeClr val="bg1"/>
                    </a:solidFill>
                    <a:latin typeface="Times New Roman" pitchFamily="18" charset="0"/>
                  </a:rPr>
                  <a:t>+</a:t>
                </a:r>
              </a:p>
            </p:txBody>
          </p:sp>
          <p:sp>
            <p:nvSpPr>
              <p:cNvPr id="11271" name="Oval 7"/>
              <p:cNvSpPr>
                <a:spLocks noChangeArrowheads="1"/>
              </p:cNvSpPr>
              <p:nvPr/>
            </p:nvSpPr>
            <p:spPr bwMode="auto">
              <a:xfrm>
                <a:off x="3852" y="2485"/>
                <a:ext cx="927" cy="975"/>
              </a:xfrm>
              <a:prstGeom prst="ellipse">
                <a:avLst/>
              </a:prstGeom>
              <a:noFill/>
              <a:ln w="9525">
                <a:solidFill>
                  <a:schemeClr val="tx1"/>
                </a:solidFill>
                <a:round/>
                <a:headEnd/>
                <a:tailEnd/>
              </a:ln>
            </p:spPr>
            <p:txBody>
              <a:bodyPr wrap="none" anchor="ctr"/>
              <a:lstStyle/>
              <a:p>
                <a:endParaRPr lang="zh-CN" altLang="en-US"/>
              </a:p>
            </p:txBody>
          </p:sp>
          <p:sp>
            <p:nvSpPr>
              <p:cNvPr id="11272" name="Oval 8"/>
              <p:cNvSpPr>
                <a:spLocks noChangeArrowheads="1"/>
              </p:cNvSpPr>
              <p:nvPr/>
            </p:nvSpPr>
            <p:spPr bwMode="auto">
              <a:xfrm>
                <a:off x="3659" y="2322"/>
                <a:ext cx="1313" cy="1300"/>
              </a:xfrm>
              <a:prstGeom prst="ellipse">
                <a:avLst/>
              </a:prstGeom>
              <a:noFill/>
              <a:ln w="9525">
                <a:solidFill>
                  <a:schemeClr val="tx1"/>
                </a:solidFill>
                <a:round/>
                <a:headEnd/>
                <a:tailEnd/>
              </a:ln>
            </p:spPr>
            <p:txBody>
              <a:bodyPr wrap="none" anchor="ctr"/>
              <a:lstStyle/>
              <a:p>
                <a:endParaRPr lang="zh-CN" altLang="en-US"/>
              </a:p>
            </p:txBody>
          </p:sp>
          <p:sp>
            <p:nvSpPr>
              <p:cNvPr id="11276" name="Rectangle 12"/>
              <p:cNvSpPr>
                <a:spLocks noChangeArrowheads="1"/>
              </p:cNvSpPr>
              <p:nvPr/>
            </p:nvSpPr>
            <p:spPr bwMode="auto">
              <a:xfrm>
                <a:off x="4012" y="2880"/>
                <a:ext cx="308" cy="288"/>
              </a:xfrm>
              <a:prstGeom prst="rect">
                <a:avLst/>
              </a:prstGeom>
              <a:noFill/>
              <a:ln w="9525">
                <a:noFill/>
                <a:miter lim="800000"/>
                <a:headEnd/>
                <a:tailEnd/>
              </a:ln>
            </p:spPr>
            <p:txBody>
              <a:bodyPr wrap="none">
                <a:spAutoFit/>
              </a:bodyPr>
              <a:lstStyle/>
              <a:p>
                <a:r>
                  <a:rPr kumimoji="1" lang="en-US" altLang="zh-CN" sz="2400" b="1" i="1">
                    <a:solidFill>
                      <a:schemeClr val="accent2"/>
                    </a:solidFill>
                    <a:latin typeface="Times New Roman" pitchFamily="18" charset="0"/>
                  </a:rPr>
                  <a:t>E</a:t>
                </a:r>
                <a:r>
                  <a:rPr kumimoji="1" lang="en-US" altLang="zh-CN" sz="2400" b="1" baseline="-25000">
                    <a:solidFill>
                      <a:schemeClr val="accent2"/>
                    </a:solidFill>
                    <a:latin typeface="Times New Roman" pitchFamily="18" charset="0"/>
                  </a:rPr>
                  <a:t>1</a:t>
                </a:r>
              </a:p>
            </p:txBody>
          </p:sp>
          <p:sp>
            <p:nvSpPr>
              <p:cNvPr id="11278" name="Rectangle 14"/>
              <p:cNvSpPr>
                <a:spLocks noChangeArrowheads="1"/>
              </p:cNvSpPr>
              <p:nvPr/>
            </p:nvSpPr>
            <p:spPr bwMode="auto">
              <a:xfrm>
                <a:off x="3552" y="3329"/>
                <a:ext cx="308" cy="288"/>
              </a:xfrm>
              <a:prstGeom prst="rect">
                <a:avLst/>
              </a:prstGeom>
              <a:noFill/>
              <a:ln w="9525">
                <a:noFill/>
                <a:miter lim="800000"/>
                <a:headEnd/>
                <a:tailEnd/>
              </a:ln>
            </p:spPr>
            <p:txBody>
              <a:bodyPr wrap="none">
                <a:spAutoFit/>
              </a:bodyPr>
              <a:lstStyle/>
              <a:p>
                <a:r>
                  <a:rPr kumimoji="1" lang="en-US" altLang="zh-CN" sz="2400" b="1" i="1">
                    <a:solidFill>
                      <a:schemeClr val="accent2"/>
                    </a:solidFill>
                    <a:latin typeface="Times New Roman" pitchFamily="18" charset="0"/>
                  </a:rPr>
                  <a:t>E</a:t>
                </a:r>
                <a:r>
                  <a:rPr kumimoji="1" lang="en-US" altLang="zh-CN" sz="2400" b="1" baseline="-25000">
                    <a:solidFill>
                      <a:schemeClr val="accent2"/>
                    </a:solidFill>
                    <a:latin typeface="Times New Roman" pitchFamily="18" charset="0"/>
                  </a:rPr>
                  <a:t>3</a:t>
                </a:r>
              </a:p>
            </p:txBody>
          </p:sp>
        </p:grpSp>
        <p:sp>
          <p:nvSpPr>
            <p:cNvPr id="11287" name="Oval 23"/>
            <p:cNvSpPr>
              <a:spLocks noChangeArrowheads="1"/>
            </p:cNvSpPr>
            <p:nvPr/>
          </p:nvSpPr>
          <p:spPr bwMode="auto">
            <a:xfrm>
              <a:off x="4224" y="3408"/>
              <a:ext cx="96" cy="96"/>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a:effectLst/>
          </p:spPr>
          <p:txBody>
            <a:bodyPr wrap="none" anchor="ctr"/>
            <a:lstStyle/>
            <a:p>
              <a:pPr algn="ctr"/>
              <a:r>
                <a:rPr lang="en-US" altLang="zh-CN" sz="1800">
                  <a:solidFill>
                    <a:schemeClr val="bg1"/>
                  </a:solidFill>
                </a:rPr>
                <a:t> </a:t>
              </a:r>
            </a:p>
          </p:txBody>
        </p:sp>
        <p:sp>
          <p:nvSpPr>
            <p:cNvPr id="11288" name="Oval 24"/>
            <p:cNvSpPr>
              <a:spLocks noChangeArrowheads="1"/>
            </p:cNvSpPr>
            <p:nvPr/>
          </p:nvSpPr>
          <p:spPr bwMode="auto">
            <a:xfrm>
              <a:off x="4752" y="2496"/>
              <a:ext cx="96" cy="96"/>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a:effectLst/>
          </p:spPr>
          <p:txBody>
            <a:bodyPr wrap="none" anchor="ctr"/>
            <a:lstStyle/>
            <a:p>
              <a:pPr algn="ctr"/>
              <a:r>
                <a:rPr lang="en-US" altLang="zh-CN" sz="1800">
                  <a:solidFill>
                    <a:schemeClr val="bg1"/>
                  </a:solidFill>
                </a:rPr>
                <a:t> </a:t>
              </a:r>
            </a:p>
          </p:txBody>
        </p:sp>
        <p:sp>
          <p:nvSpPr>
            <p:cNvPr id="11289" name="Oval 25"/>
            <p:cNvSpPr>
              <a:spLocks noChangeArrowheads="1"/>
            </p:cNvSpPr>
            <p:nvPr/>
          </p:nvSpPr>
          <p:spPr bwMode="auto">
            <a:xfrm>
              <a:off x="4572" y="2880"/>
              <a:ext cx="96" cy="96"/>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a:effectLst/>
          </p:spPr>
          <p:txBody>
            <a:bodyPr wrap="none" anchor="ctr"/>
            <a:lstStyle/>
            <a:p>
              <a:pPr algn="ctr"/>
              <a:r>
                <a:rPr lang="en-US" altLang="zh-CN" sz="1800">
                  <a:solidFill>
                    <a:schemeClr val="bg1"/>
                  </a:solidFill>
                </a:rPr>
                <a:t>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in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86"/>
                                        </p:tgtEl>
                                        <p:attrNameLst>
                                          <p:attrName>style.visibility</p:attrName>
                                        </p:attrNameLst>
                                      </p:cBhvr>
                                      <p:to>
                                        <p:strVal val="visible"/>
                                      </p:to>
                                    </p:set>
                                    <p:animEffect transition="in" filter="blinds(horizontal)">
                                      <p:cBhvr>
                                        <p:cTn id="17" dur="500"/>
                                        <p:tgtEl>
                                          <p:spTgt spid="1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8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p:cNvSpPr>
            <a:spLocks noGrp="1"/>
          </p:cNvSpPr>
          <p:nvPr>
            <p:ph type="sldNum" sz="quarter" idx="10"/>
          </p:nvPr>
        </p:nvSpPr>
        <p:spPr/>
        <p:txBody>
          <a:bodyPr/>
          <a:lstStyle/>
          <a:p>
            <a:fld id="{CF301928-5D9E-4BCD-BA9D-7C60B8CD2409}" type="slidenum">
              <a:rPr lang="en-US" altLang="zh-CN"/>
              <a:pPr/>
              <a:t>7</a:t>
            </a:fld>
            <a:endParaRPr lang="en-US" altLang="zh-CN"/>
          </a:p>
        </p:txBody>
      </p:sp>
      <p:sp>
        <p:nvSpPr>
          <p:cNvPr id="27651" name="Rectangle 3"/>
          <p:cNvSpPr>
            <a:spLocks noChangeArrowheads="1"/>
          </p:cNvSpPr>
          <p:nvPr/>
        </p:nvSpPr>
        <p:spPr bwMode="auto">
          <a:xfrm>
            <a:off x="1516063" y="2743200"/>
            <a:ext cx="6180137" cy="725488"/>
          </a:xfrm>
          <a:prstGeom prst="rect">
            <a:avLst/>
          </a:prstGeom>
          <a:noFill/>
          <a:ln w="9525">
            <a:noFill/>
            <a:miter lim="800000"/>
            <a:headEnd/>
            <a:tailEnd/>
          </a:ln>
        </p:spPr>
        <p:txBody>
          <a:bodyPr wrap="none">
            <a:spAutoFit/>
          </a:bodyPr>
          <a:lstStyle/>
          <a:p>
            <a:pPr eaLnBrk="0" hangingPunct="0">
              <a:lnSpc>
                <a:spcPct val="130000"/>
              </a:lnSpc>
            </a:pPr>
            <a:r>
              <a:rPr kumimoji="1" lang="zh-CN" altLang="en-US" sz="3200" b="1">
                <a:solidFill>
                  <a:schemeClr val="tx2"/>
                </a:solidFill>
                <a:latin typeface="Times New Roman" pitchFamily="18" charset="0"/>
              </a:rPr>
              <a:t>对于不透明物体 </a:t>
            </a:r>
            <a:r>
              <a:rPr kumimoji="1" lang="zh-CN" altLang="en-US" sz="3200" i="1">
                <a:solidFill>
                  <a:schemeClr val="tx2"/>
                </a:solidFill>
                <a:latin typeface="Times New Roman" pitchFamily="18" charset="0"/>
                <a:sym typeface="Symbol" pitchFamily="18" charset="2"/>
              </a:rPr>
              <a:t></a:t>
            </a:r>
            <a:r>
              <a:rPr kumimoji="1" lang="zh-CN" altLang="en-US" sz="3200" i="1" baseline="-25000">
                <a:solidFill>
                  <a:schemeClr val="tx2"/>
                </a:solidFill>
                <a:latin typeface="Times New Roman" pitchFamily="18" charset="0"/>
                <a:sym typeface="Symbol" pitchFamily="18" charset="2"/>
              </a:rPr>
              <a:t></a:t>
            </a:r>
            <a:r>
              <a:rPr kumimoji="1" lang="en-US" altLang="zh-CN" sz="3200">
                <a:solidFill>
                  <a:schemeClr val="tx2"/>
                </a:solidFill>
                <a:latin typeface="宋体" charset="-122"/>
                <a:sym typeface="Symbol" pitchFamily="18" charset="2"/>
              </a:rPr>
              <a:t>(</a:t>
            </a:r>
            <a:r>
              <a:rPr kumimoji="1" lang="en-US" altLang="zh-CN" sz="3200" i="1">
                <a:solidFill>
                  <a:schemeClr val="tx2"/>
                </a:solidFill>
                <a:latin typeface="Times New Roman" pitchFamily="18" charset="0"/>
                <a:sym typeface="Symbol" pitchFamily="18" charset="2"/>
              </a:rPr>
              <a:t>T </a:t>
            </a:r>
            <a:r>
              <a:rPr kumimoji="1" lang="en-US" altLang="zh-CN" sz="3200">
                <a:solidFill>
                  <a:schemeClr val="tx2"/>
                </a:solidFill>
                <a:latin typeface="宋体" charset="-122"/>
                <a:sym typeface="Symbol" pitchFamily="18" charset="2"/>
              </a:rPr>
              <a:t>)</a:t>
            </a:r>
            <a:r>
              <a:rPr kumimoji="1" lang="en-US" altLang="zh-CN" sz="3200">
                <a:solidFill>
                  <a:schemeClr val="tx2"/>
                </a:solidFill>
                <a:latin typeface="Times New Roman" pitchFamily="18" charset="0"/>
              </a:rPr>
              <a:t> + </a:t>
            </a:r>
            <a:r>
              <a:rPr kumimoji="1" lang="en-US" altLang="zh-CN" sz="3200" i="1">
                <a:solidFill>
                  <a:schemeClr val="tx2"/>
                </a:solidFill>
                <a:latin typeface="Times New Roman" pitchFamily="18" charset="0"/>
              </a:rPr>
              <a:t>r</a:t>
            </a:r>
            <a:r>
              <a:rPr kumimoji="1" lang="en-US" altLang="zh-CN" sz="3200" i="1" baseline="-25000">
                <a:solidFill>
                  <a:schemeClr val="tx2"/>
                </a:solidFill>
                <a:latin typeface="Times New Roman" pitchFamily="18" charset="0"/>
                <a:sym typeface="Symbol" pitchFamily="18" charset="2"/>
              </a:rPr>
              <a:t></a:t>
            </a:r>
            <a:r>
              <a:rPr kumimoji="1" lang="en-US" altLang="zh-CN" sz="3200">
                <a:solidFill>
                  <a:schemeClr val="tx2"/>
                </a:solidFill>
                <a:latin typeface="宋体" charset="-122"/>
                <a:sym typeface="Symbol" pitchFamily="18" charset="2"/>
              </a:rPr>
              <a:t>(</a:t>
            </a:r>
            <a:r>
              <a:rPr kumimoji="1" lang="en-US" altLang="zh-CN" sz="3200" i="1">
                <a:solidFill>
                  <a:schemeClr val="tx2"/>
                </a:solidFill>
                <a:latin typeface="Times New Roman" pitchFamily="18" charset="0"/>
                <a:sym typeface="Symbol" pitchFamily="18" charset="2"/>
              </a:rPr>
              <a:t>T </a:t>
            </a:r>
            <a:r>
              <a:rPr kumimoji="1" lang="en-US" altLang="zh-CN" sz="3200">
                <a:solidFill>
                  <a:schemeClr val="tx2"/>
                </a:solidFill>
                <a:latin typeface="宋体" charset="-122"/>
                <a:sym typeface="Symbol" pitchFamily="18" charset="2"/>
              </a:rPr>
              <a:t>)</a:t>
            </a:r>
            <a:r>
              <a:rPr kumimoji="1" lang="en-US" altLang="zh-CN" sz="3200">
                <a:solidFill>
                  <a:schemeClr val="tx2"/>
                </a:solidFill>
                <a:latin typeface="Times New Roman" pitchFamily="18" charset="0"/>
              </a:rPr>
              <a:t>=1</a:t>
            </a:r>
          </a:p>
        </p:txBody>
      </p:sp>
      <p:grpSp>
        <p:nvGrpSpPr>
          <p:cNvPr id="2" name="Group 45"/>
          <p:cNvGrpSpPr>
            <a:grpSpLocks/>
          </p:cNvGrpSpPr>
          <p:nvPr/>
        </p:nvGrpSpPr>
        <p:grpSpPr bwMode="auto">
          <a:xfrm>
            <a:off x="1447800" y="3810000"/>
            <a:ext cx="6172200" cy="2057400"/>
            <a:chOff x="912" y="2400"/>
            <a:chExt cx="3888" cy="1296"/>
          </a:xfrm>
        </p:grpSpPr>
        <p:sp>
          <p:nvSpPr>
            <p:cNvPr id="27694" name="Rectangle 46"/>
            <p:cNvSpPr>
              <a:spLocks noChangeArrowheads="1"/>
            </p:cNvSpPr>
            <p:nvPr/>
          </p:nvSpPr>
          <p:spPr bwMode="auto">
            <a:xfrm>
              <a:off x="912" y="2400"/>
              <a:ext cx="3888" cy="1296"/>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27695" name="Oval 47"/>
            <p:cNvSpPr>
              <a:spLocks noChangeArrowheads="1"/>
            </p:cNvSpPr>
            <p:nvPr/>
          </p:nvSpPr>
          <p:spPr bwMode="auto">
            <a:xfrm>
              <a:off x="2729" y="2553"/>
              <a:ext cx="930" cy="951"/>
            </a:xfrm>
            <a:prstGeom prst="ellipse">
              <a:avLst/>
            </a:prstGeom>
            <a:gradFill rotWithShape="0">
              <a:gsLst>
                <a:gs pos="0">
                  <a:srgbClr val="FFFFFF"/>
                </a:gs>
                <a:gs pos="100000">
                  <a:srgbClr val="993300"/>
                </a:gs>
              </a:gsLst>
              <a:path path="shape">
                <a:fillToRect l="50000" t="50000" r="50000" b="50000"/>
              </a:path>
            </a:gradFill>
            <a:ln w="9525">
              <a:solidFill>
                <a:srgbClr val="800000"/>
              </a:solidFill>
              <a:round/>
              <a:headEnd/>
              <a:tailEnd/>
            </a:ln>
            <a:effectLst>
              <a:prstShdw prst="shdw17" dist="17961" dir="2700000">
                <a:srgbClr val="800000">
                  <a:gamma/>
                  <a:shade val="60000"/>
                  <a:invGamma/>
                </a:srgbClr>
              </a:prstShdw>
            </a:effectLst>
          </p:spPr>
          <p:txBody>
            <a:bodyPr wrap="none" anchor="ctr"/>
            <a:lstStyle/>
            <a:p>
              <a:endParaRPr lang="zh-CN" altLang="en-US"/>
            </a:p>
          </p:txBody>
        </p:sp>
        <p:sp>
          <p:nvSpPr>
            <p:cNvPr id="27696" name="AutoShape 48"/>
            <p:cNvSpPr>
              <a:spLocks noChangeArrowheads="1"/>
            </p:cNvSpPr>
            <p:nvPr/>
          </p:nvSpPr>
          <p:spPr bwMode="auto">
            <a:xfrm rot="801036">
              <a:off x="1961" y="2680"/>
              <a:ext cx="634" cy="24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6600"/>
            </a:solidFill>
            <a:ln w="9525">
              <a:solidFill>
                <a:srgbClr val="993300"/>
              </a:solidFill>
              <a:miter lim="800000"/>
              <a:headEnd/>
              <a:tailEnd/>
            </a:ln>
          </p:spPr>
          <p:txBody>
            <a:bodyPr wrap="none" anchor="ctr"/>
            <a:lstStyle/>
            <a:p>
              <a:endParaRPr lang="zh-CN" altLang="en-US"/>
            </a:p>
          </p:txBody>
        </p:sp>
        <p:sp>
          <p:nvSpPr>
            <p:cNvPr id="27697" name="AutoShape 49"/>
            <p:cNvSpPr>
              <a:spLocks noChangeArrowheads="1"/>
            </p:cNvSpPr>
            <p:nvPr/>
          </p:nvSpPr>
          <p:spPr bwMode="auto">
            <a:xfrm>
              <a:off x="2771" y="3010"/>
              <a:ext cx="381" cy="158"/>
            </a:xfrm>
            <a:prstGeom prst="notchedRightArrow">
              <a:avLst>
                <a:gd name="adj1" fmla="val 50000"/>
                <a:gd name="adj2" fmla="val 60285"/>
              </a:avLst>
            </a:prstGeom>
            <a:solidFill>
              <a:schemeClr val="hlink"/>
            </a:solidFill>
            <a:ln w="9525">
              <a:noFill/>
              <a:miter lim="800000"/>
              <a:headEnd/>
              <a:tailEnd/>
            </a:ln>
          </p:spPr>
          <p:txBody>
            <a:bodyPr wrap="none" anchor="ctr"/>
            <a:lstStyle/>
            <a:p>
              <a:endParaRPr lang="zh-CN" altLang="en-US"/>
            </a:p>
          </p:txBody>
        </p:sp>
        <p:sp>
          <p:nvSpPr>
            <p:cNvPr id="27698" name="AutoShape 50"/>
            <p:cNvSpPr>
              <a:spLocks noChangeArrowheads="1"/>
            </p:cNvSpPr>
            <p:nvPr/>
          </p:nvSpPr>
          <p:spPr bwMode="auto">
            <a:xfrm rot="-1195085">
              <a:off x="1952" y="3170"/>
              <a:ext cx="591" cy="143"/>
            </a:xfrm>
            <a:prstGeom prst="leftArrow">
              <a:avLst>
                <a:gd name="adj1" fmla="val 50000"/>
                <a:gd name="adj2" fmla="val 103322"/>
              </a:avLst>
            </a:prstGeom>
            <a:solidFill>
              <a:srgbClr val="CC6600"/>
            </a:solidFill>
            <a:ln w="9525">
              <a:solidFill>
                <a:srgbClr val="993300"/>
              </a:solidFill>
              <a:miter lim="800000"/>
              <a:headEnd/>
              <a:tailEnd/>
            </a:ln>
          </p:spPr>
          <p:txBody>
            <a:bodyPr wrap="none" anchor="ctr"/>
            <a:lstStyle/>
            <a:p>
              <a:endParaRPr lang="zh-CN" altLang="en-US"/>
            </a:p>
          </p:txBody>
        </p:sp>
        <p:sp>
          <p:nvSpPr>
            <p:cNvPr id="27699" name="Rectangle 51"/>
            <p:cNvSpPr>
              <a:spLocks noChangeArrowheads="1"/>
            </p:cNvSpPr>
            <p:nvPr/>
          </p:nvSpPr>
          <p:spPr bwMode="auto">
            <a:xfrm>
              <a:off x="1081" y="2585"/>
              <a:ext cx="572" cy="333"/>
            </a:xfrm>
            <a:prstGeom prst="rect">
              <a:avLst/>
            </a:prstGeom>
            <a:gradFill rotWithShape="0">
              <a:gsLst>
                <a:gs pos="0">
                  <a:srgbClr val="DF9B6D"/>
                </a:gs>
                <a:gs pos="50000">
                  <a:srgbClr val="FFFFFF"/>
                </a:gs>
                <a:gs pos="100000">
                  <a:srgbClr val="DF9B6D"/>
                </a:gs>
              </a:gsLst>
              <a:lin ang="5400000" scaled="1"/>
            </a:gradFill>
            <a:ln w="9525">
              <a:solidFill>
                <a:schemeClr val="tx1"/>
              </a:solidFill>
              <a:miter lim="800000"/>
              <a:headEnd/>
              <a:tailEnd/>
            </a:ln>
          </p:spPr>
          <p:txBody>
            <a:bodyPr wrap="none" anchor="ctr" anchorCtr="1">
              <a:spAutoFit/>
            </a:bodyPr>
            <a:lstStyle/>
            <a:p>
              <a:r>
                <a:rPr kumimoji="1" lang="zh-CN" altLang="en-US" sz="2800" b="1">
                  <a:solidFill>
                    <a:srgbClr val="006666"/>
                  </a:solidFill>
                  <a:latin typeface="Times New Roman" pitchFamily="18" charset="0"/>
                </a:rPr>
                <a:t>入射</a:t>
              </a:r>
            </a:p>
          </p:txBody>
        </p:sp>
        <p:sp>
          <p:nvSpPr>
            <p:cNvPr id="27700" name="Rectangle 52"/>
            <p:cNvSpPr>
              <a:spLocks noChangeArrowheads="1"/>
            </p:cNvSpPr>
            <p:nvPr/>
          </p:nvSpPr>
          <p:spPr bwMode="auto">
            <a:xfrm>
              <a:off x="2892" y="2544"/>
              <a:ext cx="660" cy="327"/>
            </a:xfrm>
            <a:prstGeom prst="rect">
              <a:avLst/>
            </a:prstGeom>
            <a:noFill/>
            <a:ln w="9525">
              <a:noFill/>
              <a:miter lim="800000"/>
              <a:headEnd/>
              <a:tailEnd/>
            </a:ln>
          </p:spPr>
          <p:txBody>
            <a:bodyPr>
              <a:spAutoFit/>
            </a:bodyPr>
            <a:lstStyle/>
            <a:p>
              <a:r>
                <a:rPr kumimoji="1" lang="zh-CN" altLang="en-US" sz="2800" b="1">
                  <a:solidFill>
                    <a:srgbClr val="FFFFFF"/>
                  </a:solidFill>
                  <a:latin typeface="Times New Roman" pitchFamily="18" charset="0"/>
                </a:rPr>
                <a:t>吸收</a:t>
              </a:r>
            </a:p>
          </p:txBody>
        </p:sp>
        <p:sp>
          <p:nvSpPr>
            <p:cNvPr id="27701" name="Rectangle 53"/>
            <p:cNvSpPr>
              <a:spLocks noChangeArrowheads="1"/>
            </p:cNvSpPr>
            <p:nvPr/>
          </p:nvSpPr>
          <p:spPr bwMode="auto">
            <a:xfrm>
              <a:off x="1092" y="3201"/>
              <a:ext cx="572" cy="333"/>
            </a:xfrm>
            <a:prstGeom prst="rect">
              <a:avLst/>
            </a:prstGeom>
            <a:gradFill rotWithShape="0">
              <a:gsLst>
                <a:gs pos="0">
                  <a:srgbClr val="DF9B6D"/>
                </a:gs>
                <a:gs pos="50000">
                  <a:srgbClr val="FFFFFF"/>
                </a:gs>
                <a:gs pos="100000">
                  <a:srgbClr val="DF9B6D"/>
                </a:gs>
              </a:gsLst>
              <a:lin ang="5400000" scaled="1"/>
            </a:gradFill>
            <a:ln w="9525">
              <a:solidFill>
                <a:schemeClr val="tx1"/>
              </a:solidFill>
              <a:miter lim="800000"/>
              <a:headEnd/>
              <a:tailEnd/>
            </a:ln>
          </p:spPr>
          <p:txBody>
            <a:bodyPr wrap="none" anchor="ctr" anchorCtr="1">
              <a:spAutoFit/>
            </a:bodyPr>
            <a:lstStyle/>
            <a:p>
              <a:r>
                <a:rPr kumimoji="1" lang="zh-CN" altLang="en-US" sz="2800" b="1">
                  <a:solidFill>
                    <a:srgbClr val="006666"/>
                  </a:solidFill>
                  <a:latin typeface="Times New Roman" pitchFamily="18" charset="0"/>
                </a:rPr>
                <a:t>反射</a:t>
              </a:r>
            </a:p>
          </p:txBody>
        </p:sp>
        <p:sp>
          <p:nvSpPr>
            <p:cNvPr id="27702" name="AutoShape 54"/>
            <p:cNvSpPr>
              <a:spLocks noChangeArrowheads="1"/>
            </p:cNvSpPr>
            <p:nvPr/>
          </p:nvSpPr>
          <p:spPr bwMode="auto">
            <a:xfrm rot="657366">
              <a:off x="3743" y="3125"/>
              <a:ext cx="507" cy="76"/>
            </a:xfrm>
            <a:prstGeom prst="chevron">
              <a:avLst>
                <a:gd name="adj" fmla="val 166776"/>
              </a:avLst>
            </a:prstGeom>
            <a:solidFill>
              <a:srgbClr val="CC6600"/>
            </a:solidFill>
            <a:ln w="9525">
              <a:solidFill>
                <a:srgbClr val="993300"/>
              </a:solidFill>
              <a:miter lim="800000"/>
              <a:headEnd/>
              <a:tailEnd/>
            </a:ln>
          </p:spPr>
          <p:txBody>
            <a:bodyPr wrap="none" anchor="ctr"/>
            <a:lstStyle/>
            <a:p>
              <a:endParaRPr lang="zh-CN" altLang="en-US"/>
            </a:p>
          </p:txBody>
        </p:sp>
        <p:sp>
          <p:nvSpPr>
            <p:cNvPr id="27703" name="Rectangle 55"/>
            <p:cNvSpPr>
              <a:spLocks noChangeArrowheads="1"/>
            </p:cNvSpPr>
            <p:nvPr/>
          </p:nvSpPr>
          <p:spPr bwMode="auto">
            <a:xfrm>
              <a:off x="4081" y="3309"/>
              <a:ext cx="572" cy="333"/>
            </a:xfrm>
            <a:prstGeom prst="rect">
              <a:avLst/>
            </a:prstGeom>
            <a:gradFill rotWithShape="0">
              <a:gsLst>
                <a:gs pos="0">
                  <a:srgbClr val="DF9B6D"/>
                </a:gs>
                <a:gs pos="50000">
                  <a:srgbClr val="FFFFFF"/>
                </a:gs>
                <a:gs pos="100000">
                  <a:srgbClr val="DF9B6D"/>
                </a:gs>
              </a:gsLst>
              <a:lin ang="5400000" scaled="1"/>
            </a:gradFill>
            <a:ln w="9525">
              <a:solidFill>
                <a:schemeClr val="tx1"/>
              </a:solidFill>
              <a:miter lim="800000"/>
              <a:headEnd/>
              <a:tailEnd/>
            </a:ln>
          </p:spPr>
          <p:txBody>
            <a:bodyPr wrap="none" anchor="ctr" anchorCtr="1">
              <a:spAutoFit/>
            </a:bodyPr>
            <a:lstStyle/>
            <a:p>
              <a:r>
                <a:rPr kumimoji="1" lang="zh-CN" altLang="en-US" sz="2800" b="1">
                  <a:solidFill>
                    <a:srgbClr val="006666"/>
                  </a:solidFill>
                  <a:latin typeface="Times New Roman" pitchFamily="18" charset="0"/>
                </a:rPr>
                <a:t>透射</a:t>
              </a:r>
            </a:p>
          </p:txBody>
        </p:sp>
      </p:grpSp>
      <p:grpSp>
        <p:nvGrpSpPr>
          <p:cNvPr id="3" name="Group 59"/>
          <p:cNvGrpSpPr>
            <a:grpSpLocks/>
          </p:cNvGrpSpPr>
          <p:nvPr/>
        </p:nvGrpSpPr>
        <p:grpSpPr bwMode="auto">
          <a:xfrm>
            <a:off x="685800" y="1231900"/>
            <a:ext cx="7924800" cy="1358900"/>
            <a:chOff x="432" y="776"/>
            <a:chExt cx="4992" cy="856"/>
          </a:xfrm>
        </p:grpSpPr>
        <p:sp>
          <p:nvSpPr>
            <p:cNvPr id="27650" name="Text Box 2"/>
            <p:cNvSpPr txBox="1">
              <a:spLocks noChangeArrowheads="1"/>
            </p:cNvSpPr>
            <p:nvPr/>
          </p:nvSpPr>
          <p:spPr bwMode="auto">
            <a:xfrm>
              <a:off x="432" y="776"/>
              <a:ext cx="4992" cy="856"/>
            </a:xfrm>
            <a:prstGeom prst="rect">
              <a:avLst/>
            </a:prstGeom>
            <a:noFill/>
            <a:ln w="9525">
              <a:noFill/>
              <a:miter lim="800000"/>
              <a:headEnd/>
              <a:tailEnd/>
            </a:ln>
          </p:spPr>
          <p:txBody>
            <a:bodyPr>
              <a:spAutoFit/>
            </a:bodyPr>
            <a:lstStyle/>
            <a:p>
              <a:pPr algn="just" eaLnBrk="0" hangingPunct="0">
                <a:lnSpc>
                  <a:spcPct val="13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在波长        到</a:t>
              </a:r>
            </a:p>
            <a:p>
              <a:pPr algn="just" eaLnBrk="0" hangingPunct="0">
                <a:lnSpc>
                  <a:spcPct val="130000"/>
                </a:lnSpc>
              </a:pPr>
              <a:r>
                <a:rPr kumimoji="1" lang="zh-CN" altLang="en-US" sz="3200" b="1">
                  <a:solidFill>
                    <a:schemeClr val="tx2"/>
                  </a:solidFill>
                  <a:latin typeface="Times New Roman" pitchFamily="18" charset="0"/>
                </a:rPr>
                <a:t>             范围内反射的能量与入射能量之比</a:t>
              </a:r>
              <a:r>
                <a:rPr kumimoji="1" lang="en-US" altLang="zh-CN" sz="3200" b="1">
                  <a:solidFill>
                    <a:schemeClr val="tx2"/>
                  </a:solidFill>
                  <a:latin typeface="Times New Roman" pitchFamily="18" charset="0"/>
                </a:rPr>
                <a:t>.</a:t>
              </a:r>
            </a:p>
          </p:txBody>
        </p:sp>
        <p:sp>
          <p:nvSpPr>
            <p:cNvPr id="27668" name="Rectangle 20"/>
            <p:cNvSpPr>
              <a:spLocks noChangeArrowheads="1"/>
            </p:cNvSpPr>
            <p:nvPr/>
          </p:nvSpPr>
          <p:spPr bwMode="auto">
            <a:xfrm>
              <a:off x="957" y="824"/>
              <a:ext cx="2771" cy="365"/>
            </a:xfrm>
            <a:prstGeom prst="rect">
              <a:avLst/>
            </a:prstGeom>
            <a:noFill/>
            <a:ln w="9525">
              <a:noFill/>
              <a:miter lim="800000"/>
              <a:headEnd/>
              <a:tailEnd/>
            </a:ln>
            <a:effectLst/>
          </p:spPr>
          <p:txBody>
            <a:bodyPr wrap="none">
              <a:spAutoFit/>
            </a:bodyPr>
            <a:lstStyle/>
            <a:p>
              <a:pPr>
                <a:buFont typeface="Wingdings" pitchFamily="2" charset="2"/>
                <a:buChar char="Ø"/>
              </a:pPr>
              <a:r>
                <a:rPr kumimoji="1" lang="en-US" altLang="zh-CN" sz="3200" b="1">
                  <a:solidFill>
                    <a:srgbClr val="CC0000"/>
                  </a:solidFill>
                  <a:latin typeface="Times New Roman" pitchFamily="18" charset="0"/>
                </a:rPr>
                <a:t>  </a:t>
              </a:r>
              <a:r>
                <a:rPr kumimoji="1" lang="zh-CN" altLang="en-US" sz="3200" b="1">
                  <a:solidFill>
                    <a:srgbClr val="CC0000"/>
                  </a:solidFill>
                  <a:latin typeface="Times New Roman" pitchFamily="18" charset="0"/>
                </a:rPr>
                <a:t>单色反射比</a:t>
              </a:r>
              <a:r>
                <a:rPr kumimoji="1" lang="en-US" altLang="zh-CN" sz="3200" i="1">
                  <a:solidFill>
                    <a:srgbClr val="CC0000"/>
                  </a:solidFill>
                  <a:latin typeface="Times New Roman" pitchFamily="18" charset="0"/>
                </a:rPr>
                <a:t>r</a:t>
              </a:r>
              <a:r>
                <a:rPr kumimoji="1" lang="en-US" altLang="zh-CN" sz="3200" i="1" baseline="-25000">
                  <a:solidFill>
                    <a:srgbClr val="CC0000"/>
                  </a:solidFill>
                  <a:latin typeface="Times New Roman" pitchFamily="18" charset="0"/>
                  <a:sym typeface="Symbol" pitchFamily="18" charset="2"/>
                </a:rPr>
                <a:t></a:t>
              </a:r>
              <a:r>
                <a:rPr kumimoji="1" lang="en-US" altLang="zh-CN" sz="3200">
                  <a:solidFill>
                    <a:srgbClr val="CC0000"/>
                  </a:solidFill>
                  <a:latin typeface="宋体" charset="-122"/>
                  <a:sym typeface="Symbol" pitchFamily="18" charset="2"/>
                </a:rPr>
                <a:t>(</a:t>
              </a:r>
              <a:r>
                <a:rPr kumimoji="1" lang="en-US" altLang="zh-CN" sz="3200" i="1">
                  <a:solidFill>
                    <a:srgbClr val="CC0000"/>
                  </a:solidFill>
                  <a:latin typeface="Times New Roman" pitchFamily="18" charset="0"/>
                  <a:sym typeface="Symbol" pitchFamily="18" charset="2"/>
                </a:rPr>
                <a:t>T </a:t>
              </a:r>
              <a:r>
                <a:rPr kumimoji="1" lang="en-US" altLang="zh-CN" sz="3200">
                  <a:solidFill>
                    <a:srgbClr val="CC0000"/>
                  </a:solidFill>
                  <a:latin typeface="宋体" charset="-122"/>
                  <a:sym typeface="Symbol" pitchFamily="18" charset="2"/>
                </a:rPr>
                <a:t>) </a:t>
              </a:r>
              <a:r>
                <a:rPr kumimoji="1" lang="zh-CN" altLang="en-US" sz="3200" b="1">
                  <a:solidFill>
                    <a:srgbClr val="CC0000"/>
                  </a:solidFill>
                  <a:latin typeface="Times New Roman" pitchFamily="18" charset="0"/>
                </a:rPr>
                <a:t>：</a:t>
              </a:r>
            </a:p>
          </p:txBody>
        </p:sp>
        <p:graphicFrame>
          <p:nvGraphicFramePr>
            <p:cNvPr id="27704" name="Object 56"/>
            <p:cNvGraphicFramePr>
              <a:graphicFrameLocks noChangeAspect="1"/>
            </p:cNvGraphicFramePr>
            <p:nvPr/>
          </p:nvGraphicFramePr>
          <p:xfrm>
            <a:off x="4560" y="871"/>
            <a:ext cx="262" cy="340"/>
          </p:xfrm>
          <a:graphic>
            <a:graphicData uri="http://schemas.openxmlformats.org/presentationml/2006/ole">
              <p:oleObj spid="_x0000_s18438" name="Equation" r:id="rId3" imgW="126780" imgH="164814" progId="Equation.3">
                <p:embed/>
              </p:oleObj>
            </a:graphicData>
          </a:graphic>
        </p:graphicFrame>
        <p:graphicFrame>
          <p:nvGraphicFramePr>
            <p:cNvPr id="27705" name="Object 57"/>
            <p:cNvGraphicFramePr>
              <a:graphicFrameLocks noChangeAspect="1"/>
            </p:cNvGraphicFramePr>
            <p:nvPr/>
          </p:nvGraphicFramePr>
          <p:xfrm>
            <a:off x="492" y="1281"/>
            <a:ext cx="852" cy="336"/>
          </p:xfrm>
          <a:graphic>
            <a:graphicData uri="http://schemas.openxmlformats.org/presentationml/2006/ole">
              <p:oleObj spid="_x0000_s18439" name="Equation" r:id="rId4" imgW="418918" imgH="165028"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1"/>
          <p:cNvSpPr>
            <a:spLocks noGrp="1"/>
          </p:cNvSpPr>
          <p:nvPr>
            <p:ph type="sldNum" sz="quarter" idx="10"/>
          </p:nvPr>
        </p:nvSpPr>
        <p:spPr/>
        <p:txBody>
          <a:bodyPr/>
          <a:lstStyle/>
          <a:p>
            <a:fld id="{341327B8-AD1D-4A4F-BC24-C78A8151698A}" type="slidenum">
              <a:rPr lang="en-US" altLang="zh-CN"/>
              <a:pPr/>
              <a:t>70</a:t>
            </a:fld>
            <a:endParaRPr lang="en-US" altLang="zh-CN"/>
          </a:p>
        </p:txBody>
      </p:sp>
      <p:sp>
        <p:nvSpPr>
          <p:cNvPr id="12296" name="Rectangle 8"/>
          <p:cNvSpPr>
            <a:spLocks noChangeArrowheads="1"/>
          </p:cNvSpPr>
          <p:nvPr/>
        </p:nvSpPr>
        <p:spPr bwMode="auto">
          <a:xfrm>
            <a:off x="1295400" y="990600"/>
            <a:ext cx="3276600" cy="663643"/>
          </a:xfrm>
          <a:prstGeom prst="rect">
            <a:avLst/>
          </a:prstGeom>
          <a:noFill/>
          <a:ln w="9525">
            <a:noFill/>
            <a:miter lim="800000"/>
            <a:headEnd/>
            <a:tailEnd/>
          </a:ln>
        </p:spPr>
        <p:txBody>
          <a:bodyPr>
            <a:spAutoFit/>
          </a:bodyPr>
          <a:lstStyle/>
          <a:p>
            <a:pPr>
              <a:lnSpc>
                <a:spcPct val="130000"/>
              </a:lnSpc>
              <a:spcBef>
                <a:spcPct val="50000"/>
              </a:spcBef>
            </a:pPr>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2</a:t>
            </a:r>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 </a:t>
            </a:r>
            <a:r>
              <a:rPr kumimoji="1" lang="zh-CN" altLang="en-US" sz="3200" b="1" dirty="0">
                <a:latin typeface="Times New Roman" pitchFamily="18" charset="0"/>
              </a:rPr>
              <a:t>频率条件</a:t>
            </a:r>
          </a:p>
        </p:txBody>
      </p:sp>
      <p:graphicFrame>
        <p:nvGraphicFramePr>
          <p:cNvPr id="32768" name="Object 2048"/>
          <p:cNvGraphicFramePr>
            <a:graphicFrameLocks noChangeAspect="1"/>
          </p:cNvGraphicFramePr>
          <p:nvPr/>
        </p:nvGraphicFramePr>
        <p:xfrm>
          <a:off x="990600" y="2008188"/>
          <a:ext cx="3048000" cy="658812"/>
        </p:xfrm>
        <a:graphic>
          <a:graphicData uri="http://schemas.openxmlformats.org/presentationml/2006/ole">
            <p:oleObj spid="_x0000_s87048" name="公式" r:id="rId3" imgW="1307532" imgH="355446" progId="Equation.3">
              <p:embed/>
            </p:oleObj>
          </a:graphicData>
        </a:graphic>
      </p:graphicFrame>
      <p:sp>
        <p:nvSpPr>
          <p:cNvPr id="12321" name="Rectangle 33"/>
          <p:cNvSpPr>
            <a:spLocks noChangeArrowheads="1"/>
          </p:cNvSpPr>
          <p:nvPr/>
        </p:nvSpPr>
        <p:spPr bwMode="auto">
          <a:xfrm>
            <a:off x="1295400" y="2755900"/>
            <a:ext cx="3581400" cy="682110"/>
          </a:xfrm>
          <a:prstGeom prst="rect">
            <a:avLst/>
          </a:prstGeom>
          <a:noFill/>
          <a:ln w="9525">
            <a:noFill/>
            <a:miter lim="800000"/>
            <a:headEnd/>
            <a:tailEnd/>
          </a:ln>
        </p:spPr>
        <p:txBody>
          <a:bodyPr>
            <a:spAutoFit/>
          </a:bodyPr>
          <a:lstStyle/>
          <a:p>
            <a:pPr>
              <a:lnSpc>
                <a:spcPct val="135000"/>
              </a:lnSpc>
              <a:spcBef>
                <a:spcPct val="50000"/>
              </a:spcBef>
            </a:pPr>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3</a:t>
            </a:r>
            <a:r>
              <a:rPr kumimoji="1" lang="en-US" altLang="zh-CN" sz="3200" b="1" dirty="0">
                <a:solidFill>
                  <a:srgbClr val="CC0000"/>
                </a:solidFill>
                <a:latin typeface="宋体" pitchFamily="2" charset="-122"/>
              </a:rPr>
              <a:t>)</a:t>
            </a:r>
            <a:r>
              <a:rPr kumimoji="1" lang="zh-CN" altLang="en-US" sz="3200" b="1" dirty="0">
                <a:latin typeface="Times New Roman" pitchFamily="18" charset="0"/>
              </a:rPr>
              <a:t>量子化条件</a:t>
            </a:r>
          </a:p>
        </p:txBody>
      </p:sp>
      <p:grpSp>
        <p:nvGrpSpPr>
          <p:cNvPr id="2" name="Group 44"/>
          <p:cNvGrpSpPr>
            <a:grpSpLocks/>
          </p:cNvGrpSpPr>
          <p:nvPr/>
        </p:nvGrpSpPr>
        <p:grpSpPr bwMode="auto">
          <a:xfrm>
            <a:off x="4724400" y="1295400"/>
            <a:ext cx="3276600" cy="2133600"/>
            <a:chOff x="2976" y="672"/>
            <a:chExt cx="2064" cy="1344"/>
          </a:xfrm>
        </p:grpSpPr>
        <p:sp>
          <p:nvSpPr>
            <p:cNvPr id="12318" name="Rectangle 30"/>
            <p:cNvSpPr>
              <a:spLocks noChangeArrowheads="1"/>
            </p:cNvSpPr>
            <p:nvPr/>
          </p:nvSpPr>
          <p:spPr bwMode="auto">
            <a:xfrm>
              <a:off x="2976" y="672"/>
              <a:ext cx="2064" cy="1344"/>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2300" name="Line 12"/>
            <p:cNvSpPr>
              <a:spLocks noChangeShapeType="1"/>
            </p:cNvSpPr>
            <p:nvPr/>
          </p:nvSpPr>
          <p:spPr bwMode="auto">
            <a:xfrm>
              <a:off x="3306" y="912"/>
              <a:ext cx="1172" cy="0"/>
            </a:xfrm>
            <a:prstGeom prst="line">
              <a:avLst/>
            </a:prstGeom>
            <a:noFill/>
            <a:ln w="9525">
              <a:solidFill>
                <a:schemeClr val="tx1"/>
              </a:solidFill>
              <a:round/>
              <a:headEnd/>
              <a:tailEnd/>
            </a:ln>
          </p:spPr>
          <p:txBody>
            <a:bodyPr wrap="none" anchor="ctr"/>
            <a:lstStyle/>
            <a:p>
              <a:endParaRPr lang="zh-CN" altLang="en-US"/>
            </a:p>
          </p:txBody>
        </p:sp>
        <p:sp>
          <p:nvSpPr>
            <p:cNvPr id="12301" name="Line 13"/>
            <p:cNvSpPr>
              <a:spLocks noChangeShapeType="1"/>
            </p:cNvSpPr>
            <p:nvPr/>
          </p:nvSpPr>
          <p:spPr bwMode="auto">
            <a:xfrm>
              <a:off x="3306" y="1759"/>
              <a:ext cx="1172" cy="0"/>
            </a:xfrm>
            <a:prstGeom prst="line">
              <a:avLst/>
            </a:prstGeom>
            <a:noFill/>
            <a:ln w="9525">
              <a:solidFill>
                <a:schemeClr val="tx1"/>
              </a:solidFill>
              <a:round/>
              <a:headEnd/>
              <a:tailEnd/>
            </a:ln>
          </p:spPr>
          <p:txBody>
            <a:bodyPr wrap="none" anchor="ctr"/>
            <a:lstStyle/>
            <a:p>
              <a:endParaRPr lang="zh-CN" altLang="en-US"/>
            </a:p>
          </p:txBody>
        </p:sp>
        <p:sp>
          <p:nvSpPr>
            <p:cNvPr id="12303" name="Rectangle 15"/>
            <p:cNvSpPr>
              <a:spLocks noChangeArrowheads="1"/>
            </p:cNvSpPr>
            <p:nvPr/>
          </p:nvSpPr>
          <p:spPr bwMode="auto">
            <a:xfrm>
              <a:off x="4560" y="1632"/>
              <a:ext cx="373" cy="288"/>
            </a:xfrm>
            <a:prstGeom prst="rect">
              <a:avLst/>
            </a:prstGeom>
            <a:noFill/>
            <a:ln w="9525">
              <a:noFill/>
              <a:miter lim="800000"/>
              <a:headEnd/>
              <a:tailEnd/>
            </a:ln>
          </p:spPr>
          <p:txBody>
            <a:bodyPr>
              <a:spAutoFit/>
            </a:bodyPr>
            <a:lstStyle/>
            <a:p>
              <a:r>
                <a:rPr kumimoji="1" lang="en-US" altLang="zh-CN" sz="2400" b="1" i="1">
                  <a:solidFill>
                    <a:schemeClr val="tx2"/>
                  </a:solidFill>
                  <a:latin typeface="Times New Roman" pitchFamily="18" charset="0"/>
                </a:rPr>
                <a:t>E</a:t>
              </a:r>
              <a:r>
                <a:rPr kumimoji="1" lang="en-US" altLang="zh-CN" sz="2400" b="1" i="1" baseline="-25000">
                  <a:solidFill>
                    <a:schemeClr val="tx2"/>
                  </a:solidFill>
                  <a:latin typeface="Times New Roman" pitchFamily="18" charset="0"/>
                </a:rPr>
                <a:t>f</a:t>
              </a:r>
            </a:p>
          </p:txBody>
        </p:sp>
        <p:sp>
          <p:nvSpPr>
            <p:cNvPr id="12304" name="Rectangle 16"/>
            <p:cNvSpPr>
              <a:spLocks noChangeArrowheads="1"/>
            </p:cNvSpPr>
            <p:nvPr/>
          </p:nvSpPr>
          <p:spPr bwMode="auto">
            <a:xfrm>
              <a:off x="4568" y="768"/>
              <a:ext cx="280" cy="288"/>
            </a:xfrm>
            <a:prstGeom prst="rect">
              <a:avLst/>
            </a:prstGeom>
            <a:noFill/>
            <a:ln w="9525">
              <a:noFill/>
              <a:miter lim="800000"/>
              <a:headEnd/>
              <a:tailEnd/>
            </a:ln>
          </p:spPr>
          <p:txBody>
            <a:bodyPr wrap="none">
              <a:spAutoFit/>
            </a:bodyPr>
            <a:lstStyle/>
            <a:p>
              <a:r>
                <a:rPr kumimoji="1" lang="en-US" altLang="zh-CN" sz="2400" b="1" i="1">
                  <a:solidFill>
                    <a:schemeClr val="tx2"/>
                  </a:solidFill>
                  <a:latin typeface="Times New Roman" pitchFamily="18" charset="0"/>
                </a:rPr>
                <a:t>E</a:t>
              </a:r>
              <a:r>
                <a:rPr kumimoji="1" lang="en-US" altLang="zh-CN" sz="2400" b="1" i="1" baseline="-25000">
                  <a:solidFill>
                    <a:schemeClr val="tx2"/>
                  </a:solidFill>
                  <a:latin typeface="Times New Roman" pitchFamily="18" charset="0"/>
                </a:rPr>
                <a:t>i</a:t>
              </a:r>
            </a:p>
          </p:txBody>
        </p:sp>
        <p:sp>
          <p:nvSpPr>
            <p:cNvPr id="12308" name="AutoShape 20"/>
            <p:cNvSpPr>
              <a:spLocks noChangeArrowheads="1"/>
            </p:cNvSpPr>
            <p:nvPr/>
          </p:nvSpPr>
          <p:spPr bwMode="auto">
            <a:xfrm>
              <a:off x="3635" y="1104"/>
              <a:ext cx="109" cy="477"/>
            </a:xfrm>
            <a:prstGeom prst="downArrow">
              <a:avLst>
                <a:gd name="adj1" fmla="val 50000"/>
                <a:gd name="adj2" fmla="val 109404"/>
              </a:avLst>
            </a:prstGeom>
            <a:solidFill>
              <a:srgbClr val="FF3300"/>
            </a:solidFill>
            <a:ln w="9525">
              <a:noFill/>
              <a:miter lim="800000"/>
              <a:headEnd/>
              <a:tailEnd/>
            </a:ln>
          </p:spPr>
          <p:txBody>
            <a:bodyPr vert="eaVert" wrap="none" anchor="ctr"/>
            <a:lstStyle/>
            <a:p>
              <a:endParaRPr lang="zh-CN" altLang="en-US"/>
            </a:p>
          </p:txBody>
        </p:sp>
        <p:sp>
          <p:nvSpPr>
            <p:cNvPr id="12309" name="AutoShape 21"/>
            <p:cNvSpPr>
              <a:spLocks noChangeArrowheads="1"/>
            </p:cNvSpPr>
            <p:nvPr/>
          </p:nvSpPr>
          <p:spPr bwMode="auto">
            <a:xfrm>
              <a:off x="4151" y="1094"/>
              <a:ext cx="121" cy="490"/>
            </a:xfrm>
            <a:prstGeom prst="upArrow">
              <a:avLst>
                <a:gd name="adj1" fmla="val 50000"/>
                <a:gd name="adj2" fmla="val 101240"/>
              </a:avLst>
            </a:prstGeom>
            <a:solidFill>
              <a:srgbClr val="AFE4EF"/>
            </a:solidFill>
            <a:ln w="9525">
              <a:noFill/>
              <a:miter lim="800000"/>
              <a:headEnd/>
              <a:tailEnd/>
            </a:ln>
          </p:spPr>
          <p:txBody>
            <a:bodyPr vert="eaVert" wrap="none" anchor="ctr"/>
            <a:lstStyle/>
            <a:p>
              <a:endParaRPr lang="zh-CN" altLang="en-US"/>
            </a:p>
          </p:txBody>
        </p:sp>
        <p:sp>
          <p:nvSpPr>
            <p:cNvPr id="12310" name="Rectangle 22"/>
            <p:cNvSpPr>
              <a:spLocks noChangeArrowheads="1"/>
            </p:cNvSpPr>
            <p:nvPr/>
          </p:nvSpPr>
          <p:spPr bwMode="auto">
            <a:xfrm>
              <a:off x="3259" y="1091"/>
              <a:ext cx="469" cy="518"/>
            </a:xfrm>
            <a:prstGeom prst="rect">
              <a:avLst/>
            </a:prstGeom>
            <a:noFill/>
            <a:ln w="9525">
              <a:noFill/>
              <a:miter lim="800000"/>
              <a:headEnd/>
              <a:tailEnd/>
            </a:ln>
          </p:spPr>
          <p:txBody>
            <a:bodyPr>
              <a:spAutoFit/>
            </a:bodyPr>
            <a:lstStyle/>
            <a:p>
              <a:r>
                <a:rPr kumimoji="1" lang="zh-CN" altLang="en-US" sz="2400" b="1">
                  <a:solidFill>
                    <a:schemeClr val="accent2"/>
                  </a:solidFill>
                  <a:latin typeface="Times New Roman" pitchFamily="18" charset="0"/>
                </a:rPr>
                <a:t>发射</a:t>
              </a:r>
              <a:endParaRPr kumimoji="1" lang="zh-CN" altLang="en-US" sz="2400" b="1">
                <a:solidFill>
                  <a:schemeClr val="tx2"/>
                </a:solidFill>
                <a:latin typeface="Times New Roman" pitchFamily="18" charset="0"/>
              </a:endParaRPr>
            </a:p>
          </p:txBody>
        </p:sp>
        <p:sp>
          <p:nvSpPr>
            <p:cNvPr id="12311" name="Rectangle 23"/>
            <p:cNvSpPr>
              <a:spLocks noChangeArrowheads="1"/>
            </p:cNvSpPr>
            <p:nvPr/>
          </p:nvSpPr>
          <p:spPr bwMode="auto">
            <a:xfrm>
              <a:off x="4290" y="911"/>
              <a:ext cx="469" cy="518"/>
            </a:xfrm>
            <a:prstGeom prst="rect">
              <a:avLst/>
            </a:prstGeom>
            <a:noFill/>
            <a:ln w="9525">
              <a:noFill/>
              <a:miter lim="800000"/>
              <a:headEnd/>
              <a:tailEnd/>
            </a:ln>
          </p:spPr>
          <p:txBody>
            <a:bodyPr>
              <a:spAutoFit/>
            </a:bodyPr>
            <a:lstStyle/>
            <a:p>
              <a:r>
                <a:rPr kumimoji="1" lang="zh-CN" altLang="en-US" sz="2400" b="1">
                  <a:solidFill>
                    <a:schemeClr val="accent2"/>
                  </a:solidFill>
                  <a:latin typeface="Times New Roman" pitchFamily="18" charset="0"/>
                </a:rPr>
                <a:t>吸收</a:t>
              </a:r>
            </a:p>
          </p:txBody>
        </p:sp>
        <p:sp>
          <p:nvSpPr>
            <p:cNvPr id="12312" name="Freeform 24"/>
            <p:cNvSpPr>
              <a:spLocks/>
            </p:cNvSpPr>
            <p:nvPr/>
          </p:nvSpPr>
          <p:spPr bwMode="auto">
            <a:xfrm>
              <a:off x="3306" y="957"/>
              <a:ext cx="281" cy="148"/>
            </a:xfrm>
            <a:custGeom>
              <a:avLst/>
              <a:gdLst/>
              <a:ahLst/>
              <a:cxnLst>
                <a:cxn ang="0">
                  <a:pos x="288" y="16"/>
                </a:cxn>
                <a:cxn ang="0">
                  <a:pos x="192" y="16"/>
                </a:cxn>
                <a:cxn ang="0">
                  <a:pos x="96" y="16"/>
                </a:cxn>
                <a:cxn ang="0">
                  <a:pos x="192" y="112"/>
                </a:cxn>
                <a:cxn ang="0">
                  <a:pos x="96" y="112"/>
                </a:cxn>
                <a:cxn ang="0">
                  <a:pos x="0" y="160"/>
                </a:cxn>
              </a:cxnLst>
              <a:rect l="0" t="0" r="r" b="b"/>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a:solidFill>
                <a:srgbClr val="FF3300"/>
              </a:solidFill>
              <a:round/>
              <a:headEnd type="none" w="med" len="med"/>
              <a:tailEnd type="triangle" w="med" len="med"/>
            </a:ln>
          </p:spPr>
          <p:txBody>
            <a:bodyPr wrap="none" anchor="ctr"/>
            <a:lstStyle/>
            <a:p>
              <a:endParaRPr lang="zh-CN" altLang="en-US"/>
            </a:p>
          </p:txBody>
        </p:sp>
        <p:sp>
          <p:nvSpPr>
            <p:cNvPr id="12313" name="Freeform 25"/>
            <p:cNvSpPr>
              <a:spLocks/>
            </p:cNvSpPr>
            <p:nvPr/>
          </p:nvSpPr>
          <p:spPr bwMode="auto">
            <a:xfrm>
              <a:off x="4290" y="1492"/>
              <a:ext cx="281" cy="148"/>
            </a:xfrm>
            <a:custGeom>
              <a:avLst/>
              <a:gdLst/>
              <a:ahLst/>
              <a:cxnLst>
                <a:cxn ang="0">
                  <a:pos x="288" y="16"/>
                </a:cxn>
                <a:cxn ang="0">
                  <a:pos x="192" y="16"/>
                </a:cxn>
                <a:cxn ang="0">
                  <a:pos x="96" y="16"/>
                </a:cxn>
                <a:cxn ang="0">
                  <a:pos x="192" y="112"/>
                </a:cxn>
                <a:cxn ang="0">
                  <a:pos x="96" y="112"/>
                </a:cxn>
                <a:cxn ang="0">
                  <a:pos x="0" y="160"/>
                </a:cxn>
              </a:cxnLst>
              <a:rect l="0" t="0" r="r" b="b"/>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a:solidFill>
                <a:srgbClr val="FF3300"/>
              </a:solidFill>
              <a:round/>
              <a:headEnd type="none" w="med" len="med"/>
              <a:tailEnd type="triangle" w="med" len="med"/>
            </a:ln>
          </p:spPr>
          <p:txBody>
            <a:bodyPr wrap="none" anchor="ctr"/>
            <a:lstStyle/>
            <a:p>
              <a:endParaRPr lang="zh-CN" altLang="en-US"/>
            </a:p>
          </p:txBody>
        </p:sp>
        <p:sp>
          <p:nvSpPr>
            <p:cNvPr id="12328" name="Oval 40"/>
            <p:cNvSpPr>
              <a:spLocks noChangeArrowheads="1"/>
            </p:cNvSpPr>
            <p:nvPr/>
          </p:nvSpPr>
          <p:spPr bwMode="auto">
            <a:xfrm>
              <a:off x="4128" y="1680"/>
              <a:ext cx="165" cy="141"/>
            </a:xfrm>
            <a:prstGeom prst="ellipse">
              <a:avLst/>
            </a:prstGeom>
            <a:gradFill rotWithShape="0">
              <a:gsLst>
                <a:gs pos="0">
                  <a:schemeClr val="bg1"/>
                </a:gs>
                <a:gs pos="100000">
                  <a:schemeClr val="hlink"/>
                </a:gs>
              </a:gsLst>
              <a:path path="shape">
                <a:fillToRect l="50000" t="50000" r="50000" b="50000"/>
              </a:path>
            </a:gradFill>
            <a:ln w="9525">
              <a:noFill/>
              <a:miter lim="800000"/>
              <a:headEnd/>
              <a:tailEnd/>
            </a:ln>
            <a:effectLst/>
          </p:spPr>
          <p:txBody>
            <a:bodyPr wrap="none" anchor="ctr"/>
            <a:lstStyle/>
            <a:p>
              <a:pPr algn="ctr"/>
              <a:endParaRPr lang="zh-CN" altLang="zh-CN" sz="1800">
                <a:solidFill>
                  <a:srgbClr val="CC00CC"/>
                </a:solidFill>
              </a:endParaRPr>
            </a:p>
          </p:txBody>
        </p:sp>
        <p:sp>
          <p:nvSpPr>
            <p:cNvPr id="12329" name="Oval 41"/>
            <p:cNvSpPr>
              <a:spLocks noChangeArrowheads="1"/>
            </p:cNvSpPr>
            <p:nvPr/>
          </p:nvSpPr>
          <p:spPr bwMode="auto">
            <a:xfrm>
              <a:off x="3600" y="1683"/>
              <a:ext cx="165" cy="141"/>
            </a:xfrm>
            <a:prstGeom prst="ellipse">
              <a:avLst/>
            </a:prstGeom>
            <a:gradFill rotWithShape="0">
              <a:gsLst>
                <a:gs pos="0">
                  <a:schemeClr val="bg1"/>
                </a:gs>
                <a:gs pos="100000">
                  <a:schemeClr val="hlink"/>
                </a:gs>
              </a:gsLst>
              <a:path path="shape">
                <a:fillToRect l="50000" t="50000" r="50000" b="50000"/>
              </a:path>
            </a:gradFill>
            <a:ln w="9525">
              <a:noFill/>
              <a:miter lim="800000"/>
              <a:headEnd/>
              <a:tailEnd/>
            </a:ln>
            <a:effectLst/>
          </p:spPr>
          <p:txBody>
            <a:bodyPr wrap="none" anchor="ctr"/>
            <a:lstStyle/>
            <a:p>
              <a:pPr algn="ctr"/>
              <a:endParaRPr lang="zh-CN" altLang="zh-CN" sz="1800">
                <a:solidFill>
                  <a:srgbClr val="CC00CC"/>
                </a:solidFill>
              </a:endParaRPr>
            </a:p>
          </p:txBody>
        </p:sp>
        <p:sp>
          <p:nvSpPr>
            <p:cNvPr id="12330" name="Oval 42"/>
            <p:cNvSpPr>
              <a:spLocks noChangeArrowheads="1"/>
            </p:cNvSpPr>
            <p:nvPr/>
          </p:nvSpPr>
          <p:spPr bwMode="auto">
            <a:xfrm>
              <a:off x="4116" y="864"/>
              <a:ext cx="165" cy="141"/>
            </a:xfrm>
            <a:prstGeom prst="ellipse">
              <a:avLst/>
            </a:prstGeom>
            <a:gradFill rotWithShape="0">
              <a:gsLst>
                <a:gs pos="0">
                  <a:schemeClr val="bg1"/>
                </a:gs>
                <a:gs pos="100000">
                  <a:schemeClr val="hlink"/>
                </a:gs>
              </a:gsLst>
              <a:path path="shape">
                <a:fillToRect l="50000" t="50000" r="50000" b="50000"/>
              </a:path>
            </a:gradFill>
            <a:ln w="9525">
              <a:noFill/>
              <a:miter lim="800000"/>
              <a:headEnd/>
              <a:tailEnd/>
            </a:ln>
            <a:effectLst/>
          </p:spPr>
          <p:txBody>
            <a:bodyPr wrap="none" anchor="ctr"/>
            <a:lstStyle/>
            <a:p>
              <a:pPr algn="ctr"/>
              <a:endParaRPr lang="zh-CN" altLang="zh-CN" sz="1800">
                <a:solidFill>
                  <a:srgbClr val="CC00CC"/>
                </a:solidFill>
              </a:endParaRPr>
            </a:p>
          </p:txBody>
        </p:sp>
        <p:sp>
          <p:nvSpPr>
            <p:cNvPr id="12331" name="Oval 43"/>
            <p:cNvSpPr>
              <a:spLocks noChangeArrowheads="1"/>
            </p:cNvSpPr>
            <p:nvPr/>
          </p:nvSpPr>
          <p:spPr bwMode="auto">
            <a:xfrm>
              <a:off x="3603" y="852"/>
              <a:ext cx="165" cy="141"/>
            </a:xfrm>
            <a:prstGeom prst="ellipse">
              <a:avLst/>
            </a:prstGeom>
            <a:gradFill rotWithShape="0">
              <a:gsLst>
                <a:gs pos="0">
                  <a:schemeClr val="bg1"/>
                </a:gs>
                <a:gs pos="100000">
                  <a:schemeClr val="hlink"/>
                </a:gs>
              </a:gsLst>
              <a:path path="shape">
                <a:fillToRect l="50000" t="50000" r="50000" b="50000"/>
              </a:path>
            </a:gradFill>
            <a:ln w="9525">
              <a:noFill/>
              <a:miter lim="800000"/>
              <a:headEnd/>
              <a:tailEnd/>
            </a:ln>
            <a:effectLst/>
          </p:spPr>
          <p:txBody>
            <a:bodyPr wrap="none" anchor="ctr"/>
            <a:lstStyle/>
            <a:p>
              <a:pPr algn="ctr"/>
              <a:endParaRPr lang="zh-CN" altLang="zh-CN" sz="1800">
                <a:solidFill>
                  <a:srgbClr val="CC00CC"/>
                </a:solidFill>
              </a:endParaRPr>
            </a:p>
          </p:txBody>
        </p:sp>
      </p:grpSp>
      <p:graphicFrame>
        <p:nvGraphicFramePr>
          <p:cNvPr id="32769" name="Object 2049"/>
          <p:cNvGraphicFramePr>
            <a:graphicFrameLocks noChangeAspect="1"/>
          </p:cNvGraphicFramePr>
          <p:nvPr/>
        </p:nvGraphicFramePr>
        <p:xfrm>
          <a:off x="2232025" y="3886200"/>
          <a:ext cx="3478213" cy="1092200"/>
        </p:xfrm>
        <a:graphic>
          <a:graphicData uri="http://schemas.openxmlformats.org/presentationml/2006/ole">
            <p:oleObj spid="_x0000_s87049" name="公式" r:id="rId4" imgW="990170" imgH="393529" progId="Equation.3">
              <p:embed/>
            </p:oleObj>
          </a:graphicData>
        </a:graphic>
      </p:graphicFrame>
      <p:grpSp>
        <p:nvGrpSpPr>
          <p:cNvPr id="3" name="Group 49"/>
          <p:cNvGrpSpPr>
            <a:grpSpLocks/>
          </p:cNvGrpSpPr>
          <p:nvPr/>
        </p:nvGrpSpPr>
        <p:grpSpPr bwMode="auto">
          <a:xfrm>
            <a:off x="1524000" y="5364163"/>
            <a:ext cx="5505450" cy="579437"/>
            <a:chOff x="960" y="1920"/>
            <a:chExt cx="3468" cy="365"/>
          </a:xfrm>
        </p:grpSpPr>
        <p:sp>
          <p:nvSpPr>
            <p:cNvPr id="12338" name="Text Box 50"/>
            <p:cNvSpPr txBox="1">
              <a:spLocks noChangeArrowheads="1"/>
            </p:cNvSpPr>
            <p:nvPr/>
          </p:nvSpPr>
          <p:spPr bwMode="auto">
            <a:xfrm>
              <a:off x="2928" y="1920"/>
              <a:ext cx="1500" cy="365"/>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CC0000"/>
                  </a:solidFill>
                  <a:latin typeface="Times New Roman" pitchFamily="18" charset="0"/>
                </a:rPr>
                <a:t>主</a:t>
              </a:r>
              <a:r>
                <a:rPr lang="zh-CN" altLang="en-US" sz="3200" b="1" dirty="0">
                  <a:latin typeface="Times New Roman" pitchFamily="18" charset="0"/>
                </a:rPr>
                <a:t>量子数</a:t>
              </a:r>
            </a:p>
          </p:txBody>
        </p:sp>
        <p:graphicFrame>
          <p:nvGraphicFramePr>
            <p:cNvPr id="32770" name="Object 2050"/>
            <p:cNvGraphicFramePr>
              <a:graphicFrameLocks noChangeAspect="1"/>
            </p:cNvGraphicFramePr>
            <p:nvPr/>
          </p:nvGraphicFramePr>
          <p:xfrm>
            <a:off x="960" y="1968"/>
            <a:ext cx="1499" cy="313"/>
          </p:xfrm>
          <a:graphic>
            <a:graphicData uri="http://schemas.openxmlformats.org/presentationml/2006/ole">
              <p:oleObj spid="_x0000_s87050" name="Equation" r:id="rId5" imgW="1397000" imgH="330200"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68"/>
                                        </p:tgtEl>
                                        <p:attrNameLst>
                                          <p:attrName>style.visibility</p:attrName>
                                        </p:attrNameLst>
                                      </p:cBhvr>
                                      <p:to>
                                        <p:strVal val="visible"/>
                                      </p:to>
                                    </p:set>
                                    <p:animEffect transition="in" filter="blinds(horizontal)">
                                      <p:cBhvr>
                                        <p:cTn id="7" dur="500"/>
                                        <p:tgtEl>
                                          <p:spTgt spid="327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21"/>
                                        </p:tgtEl>
                                        <p:attrNameLst>
                                          <p:attrName>style.visibility</p:attrName>
                                        </p:attrNameLst>
                                      </p:cBhvr>
                                      <p:to>
                                        <p:strVal val="visible"/>
                                      </p:to>
                                    </p:set>
                                    <p:animEffect transition="in" filter="blinds(horizontal)">
                                      <p:cBhvr>
                                        <p:cTn id="12" dur="500"/>
                                        <p:tgtEl>
                                          <p:spTgt spid="123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69"/>
                                        </p:tgtEl>
                                        <p:attrNameLst>
                                          <p:attrName>style.visibility</p:attrName>
                                        </p:attrNameLst>
                                      </p:cBhvr>
                                      <p:to>
                                        <p:strVal val="visible"/>
                                      </p:to>
                                    </p:set>
                                    <p:animEffect transition="in" filter="blinds(horizontal)">
                                      <p:cBhvr>
                                        <p:cTn id="17" dur="500"/>
                                        <p:tgtEl>
                                          <p:spTgt spid="327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1"/>
          <p:cNvSpPr>
            <a:spLocks noGrp="1"/>
          </p:cNvSpPr>
          <p:nvPr>
            <p:ph type="sldNum" sz="quarter" idx="10"/>
          </p:nvPr>
        </p:nvSpPr>
        <p:spPr/>
        <p:txBody>
          <a:bodyPr/>
          <a:lstStyle/>
          <a:p>
            <a:fld id="{8E8D4916-EE04-4EA1-AD02-A1339AEEB55D}" type="slidenum">
              <a:rPr lang="en-US" altLang="zh-CN"/>
              <a:pPr/>
              <a:t>71</a:t>
            </a:fld>
            <a:endParaRPr lang="en-US" altLang="zh-CN"/>
          </a:p>
        </p:txBody>
      </p:sp>
      <p:sp>
        <p:nvSpPr>
          <p:cNvPr id="14343" name="Text Box 7"/>
          <p:cNvSpPr txBox="1">
            <a:spLocks noChangeArrowheads="1"/>
          </p:cNvSpPr>
          <p:nvPr/>
        </p:nvSpPr>
        <p:spPr bwMode="auto">
          <a:xfrm>
            <a:off x="1295400" y="1143000"/>
            <a:ext cx="6629400" cy="579438"/>
          </a:xfrm>
          <a:prstGeom prst="rect">
            <a:avLst/>
          </a:prstGeom>
          <a:noFill/>
          <a:ln w="9525">
            <a:noFill/>
            <a:miter lim="800000"/>
            <a:headEnd/>
            <a:tailEnd/>
          </a:ln>
        </p:spPr>
        <p:txBody>
          <a:bodyPr>
            <a:spAutoFit/>
          </a:bodyPr>
          <a:lstStyle/>
          <a:p>
            <a:pPr>
              <a:spcBef>
                <a:spcPct val="50000"/>
              </a:spcBef>
            </a:pPr>
            <a:r>
              <a:rPr kumimoji="1" lang="en-US" altLang="zh-CN" b="1" dirty="0">
                <a:solidFill>
                  <a:srgbClr val="FF3300"/>
                </a:solidFill>
                <a:latin typeface="Times New Roman" pitchFamily="18" charset="0"/>
              </a:rPr>
              <a:t> </a:t>
            </a:r>
            <a:r>
              <a:rPr kumimoji="1" lang="en-US" altLang="zh-CN" sz="3200" b="1" dirty="0">
                <a:solidFill>
                  <a:srgbClr val="CC0000"/>
                </a:solidFill>
                <a:latin typeface="Times New Roman" pitchFamily="18" charset="0"/>
              </a:rPr>
              <a:t>3</a:t>
            </a:r>
            <a:r>
              <a:rPr kumimoji="1" lang="en-US" altLang="zh-CN" sz="3200" b="1" dirty="0">
                <a:solidFill>
                  <a:schemeClr val="bg2"/>
                </a:solidFill>
                <a:latin typeface="Times New Roman" pitchFamily="18" charset="0"/>
              </a:rPr>
              <a:t>    </a:t>
            </a:r>
            <a:r>
              <a:rPr kumimoji="1" lang="zh-CN" altLang="en-US" sz="3200" b="1" dirty="0">
                <a:latin typeface="Times New Roman" pitchFamily="18" charset="0"/>
              </a:rPr>
              <a:t>氢原子轨道半径和能量的计算  </a:t>
            </a:r>
          </a:p>
        </p:txBody>
      </p:sp>
      <p:sp>
        <p:nvSpPr>
          <p:cNvPr id="14347" name="Rectangle 11"/>
          <p:cNvSpPr>
            <a:spLocks noChangeArrowheads="1"/>
          </p:cNvSpPr>
          <p:nvPr/>
        </p:nvSpPr>
        <p:spPr bwMode="auto">
          <a:xfrm>
            <a:off x="1295400" y="1981200"/>
            <a:ext cx="2428875" cy="579438"/>
          </a:xfrm>
          <a:prstGeom prst="rect">
            <a:avLst/>
          </a:prstGeom>
          <a:noFill/>
          <a:ln w="9525">
            <a:noFill/>
            <a:miter lim="800000"/>
            <a:headEnd/>
            <a:tailEnd/>
          </a:ln>
        </p:spPr>
        <p:txBody>
          <a:bodyPr wrap="none">
            <a:spAutoFit/>
          </a:bodyPr>
          <a:lstStyle/>
          <a:p>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1</a:t>
            </a:r>
            <a:r>
              <a:rPr kumimoji="1" lang="en-US" altLang="zh-CN" sz="3200" b="1" dirty="0">
                <a:solidFill>
                  <a:srgbClr val="CC0000"/>
                </a:solidFill>
                <a:latin typeface="宋体" pitchFamily="2" charset="-122"/>
              </a:rPr>
              <a:t>)</a:t>
            </a:r>
            <a:r>
              <a:rPr kumimoji="1" lang="zh-CN" altLang="en-US" sz="3200" b="1" dirty="0">
                <a:solidFill>
                  <a:schemeClr val="tx2"/>
                </a:solidFill>
                <a:latin typeface="Times New Roman" pitchFamily="18" charset="0"/>
              </a:rPr>
              <a:t>轨道半径</a:t>
            </a:r>
          </a:p>
        </p:txBody>
      </p:sp>
      <p:grpSp>
        <p:nvGrpSpPr>
          <p:cNvPr id="2" name="Group 41"/>
          <p:cNvGrpSpPr>
            <a:grpSpLocks/>
          </p:cNvGrpSpPr>
          <p:nvPr/>
        </p:nvGrpSpPr>
        <p:grpSpPr bwMode="auto">
          <a:xfrm>
            <a:off x="685800" y="3732213"/>
            <a:ext cx="5334000" cy="1068387"/>
            <a:chOff x="336" y="1823"/>
            <a:chExt cx="3600" cy="673"/>
          </a:xfrm>
        </p:grpSpPr>
        <p:graphicFrame>
          <p:nvGraphicFramePr>
            <p:cNvPr id="33795" name="Object 1027"/>
            <p:cNvGraphicFramePr>
              <a:graphicFrameLocks noChangeAspect="1"/>
            </p:cNvGraphicFramePr>
            <p:nvPr/>
          </p:nvGraphicFramePr>
          <p:xfrm>
            <a:off x="2160" y="1823"/>
            <a:ext cx="1776" cy="673"/>
          </p:xfrm>
          <a:graphic>
            <a:graphicData uri="http://schemas.openxmlformats.org/presentationml/2006/ole">
              <p:oleObj spid="_x0000_s88074" name="Equation" r:id="rId3" imgW="850531" imgH="393529" progId="Equation.3">
                <p:embed/>
              </p:oleObj>
            </a:graphicData>
          </a:graphic>
        </p:graphicFrame>
        <p:sp>
          <p:nvSpPr>
            <p:cNvPr id="14362" name="Text Box 26"/>
            <p:cNvSpPr txBox="1">
              <a:spLocks noChangeArrowheads="1"/>
            </p:cNvSpPr>
            <p:nvPr/>
          </p:nvSpPr>
          <p:spPr bwMode="auto">
            <a:xfrm>
              <a:off x="336" y="1968"/>
              <a:ext cx="2640" cy="365"/>
            </a:xfrm>
            <a:prstGeom prst="rect">
              <a:avLst/>
            </a:prstGeom>
            <a:noFill/>
            <a:ln w="9525">
              <a:noFill/>
              <a:miter lim="800000"/>
              <a:headEnd/>
              <a:tailEnd/>
            </a:ln>
            <a:effectLst/>
          </p:spPr>
          <p:txBody>
            <a:bodyPr>
              <a:spAutoFit/>
            </a:bodyPr>
            <a:lstStyle/>
            <a:p>
              <a:pPr>
                <a:spcBef>
                  <a:spcPct val="50000"/>
                </a:spcBef>
              </a:pPr>
              <a:r>
                <a:rPr lang="en-US" altLang="zh-CN" b="1" dirty="0"/>
                <a:t>  </a:t>
              </a:r>
              <a:r>
                <a:rPr lang="zh-CN" altLang="en-US" sz="3200" b="1" dirty="0"/>
                <a:t>量子化条件：</a:t>
              </a:r>
            </a:p>
          </p:txBody>
        </p:sp>
      </p:grpSp>
      <p:grpSp>
        <p:nvGrpSpPr>
          <p:cNvPr id="3" name="Group 70"/>
          <p:cNvGrpSpPr>
            <a:grpSpLocks/>
          </p:cNvGrpSpPr>
          <p:nvPr/>
        </p:nvGrpSpPr>
        <p:grpSpPr bwMode="auto">
          <a:xfrm>
            <a:off x="685800" y="2584450"/>
            <a:ext cx="5334000" cy="1752600"/>
            <a:chOff x="432" y="1628"/>
            <a:chExt cx="3360" cy="1104"/>
          </a:xfrm>
        </p:grpSpPr>
        <p:grpSp>
          <p:nvGrpSpPr>
            <p:cNvPr id="4" name="Group 40"/>
            <p:cNvGrpSpPr>
              <a:grpSpLocks/>
            </p:cNvGrpSpPr>
            <p:nvPr/>
          </p:nvGrpSpPr>
          <p:grpSpPr bwMode="auto">
            <a:xfrm>
              <a:off x="432" y="1628"/>
              <a:ext cx="3360" cy="772"/>
              <a:chOff x="336" y="1100"/>
              <a:chExt cx="3600" cy="772"/>
            </a:xfrm>
          </p:grpSpPr>
          <p:graphicFrame>
            <p:nvGraphicFramePr>
              <p:cNvPr id="33794" name="Object 1026"/>
              <p:cNvGraphicFramePr>
                <a:graphicFrameLocks noChangeAspect="1"/>
              </p:cNvGraphicFramePr>
              <p:nvPr/>
            </p:nvGraphicFramePr>
            <p:xfrm>
              <a:off x="1920" y="1100"/>
              <a:ext cx="2016" cy="772"/>
            </p:xfrm>
            <a:graphic>
              <a:graphicData uri="http://schemas.openxmlformats.org/presentationml/2006/ole">
                <p:oleObj spid="_x0000_s88075" name="Equation" r:id="rId4" imgW="990600" imgH="457200" progId="Equation.3">
                  <p:embed/>
                </p:oleObj>
              </a:graphicData>
            </a:graphic>
          </p:graphicFrame>
          <p:sp>
            <p:nvSpPr>
              <p:cNvPr id="14365" name="Text Box 29"/>
              <p:cNvSpPr txBox="1">
                <a:spLocks noChangeArrowheads="1"/>
              </p:cNvSpPr>
              <p:nvPr/>
            </p:nvSpPr>
            <p:spPr bwMode="auto">
              <a:xfrm>
                <a:off x="336" y="1315"/>
                <a:ext cx="1776" cy="365"/>
              </a:xfrm>
              <a:prstGeom prst="rect">
                <a:avLst/>
              </a:prstGeom>
              <a:noFill/>
              <a:ln w="9525">
                <a:noFill/>
                <a:miter lim="800000"/>
                <a:headEnd/>
                <a:tailEnd type="none" w="sm" len="lg"/>
              </a:ln>
              <a:effectLst/>
            </p:spPr>
            <p:txBody>
              <a:bodyPr>
                <a:spAutoFit/>
              </a:bodyPr>
              <a:lstStyle/>
              <a:p>
                <a:pPr>
                  <a:spcBef>
                    <a:spcPct val="50000"/>
                  </a:spcBef>
                </a:pPr>
                <a:r>
                  <a:rPr lang="en-US" altLang="zh-CN" b="1" dirty="0"/>
                  <a:t>  </a:t>
                </a:r>
                <a:r>
                  <a:rPr lang="zh-CN" altLang="en-US" sz="3200" b="1" dirty="0"/>
                  <a:t>经典力学：</a:t>
                </a:r>
              </a:p>
            </p:txBody>
          </p:sp>
        </p:grpSp>
        <p:sp>
          <p:nvSpPr>
            <p:cNvPr id="14366" name="AutoShape 30"/>
            <p:cNvSpPr>
              <a:spLocks/>
            </p:cNvSpPr>
            <p:nvPr/>
          </p:nvSpPr>
          <p:spPr bwMode="auto">
            <a:xfrm>
              <a:off x="480" y="2060"/>
              <a:ext cx="96" cy="672"/>
            </a:xfrm>
            <a:prstGeom prst="leftBrace">
              <a:avLst>
                <a:gd name="adj1" fmla="val 58333"/>
                <a:gd name="adj2" fmla="val 50000"/>
              </a:avLst>
            </a:prstGeom>
            <a:noFill/>
            <a:ln w="28575">
              <a:solidFill>
                <a:srgbClr val="000000"/>
              </a:solidFill>
              <a:round/>
              <a:headEnd/>
              <a:tailEnd type="none" w="sm" len="lg"/>
            </a:ln>
            <a:effectLst/>
          </p:spPr>
          <p:txBody>
            <a:bodyPr wrap="none" anchor="ctr"/>
            <a:lstStyle/>
            <a:p>
              <a:endParaRPr lang="zh-CN" altLang="en-US"/>
            </a:p>
          </p:txBody>
        </p:sp>
      </p:grpSp>
      <p:grpSp>
        <p:nvGrpSpPr>
          <p:cNvPr id="5" name="Group 45"/>
          <p:cNvGrpSpPr>
            <a:grpSpLocks/>
          </p:cNvGrpSpPr>
          <p:nvPr/>
        </p:nvGrpSpPr>
        <p:grpSpPr bwMode="auto">
          <a:xfrm>
            <a:off x="812800" y="4953000"/>
            <a:ext cx="7035800" cy="1143000"/>
            <a:chOff x="528" y="1909"/>
            <a:chExt cx="4704" cy="779"/>
          </a:xfrm>
        </p:grpSpPr>
        <p:sp>
          <p:nvSpPr>
            <p:cNvPr id="14382" name="Rectangle 46"/>
            <p:cNvSpPr>
              <a:spLocks noChangeArrowheads="1"/>
            </p:cNvSpPr>
            <p:nvPr/>
          </p:nvSpPr>
          <p:spPr bwMode="auto">
            <a:xfrm>
              <a:off x="528" y="1920"/>
              <a:ext cx="4704" cy="720"/>
            </a:xfrm>
            <a:prstGeom prst="rect">
              <a:avLst/>
            </a:prstGeom>
            <a:gradFill rotWithShape="0">
              <a:gsLst>
                <a:gs pos="0">
                  <a:schemeClr val="accent1"/>
                </a:gs>
                <a:gs pos="50000">
                  <a:schemeClr val="bg1"/>
                </a:gs>
                <a:gs pos="100000">
                  <a:schemeClr val="accent1"/>
                </a:gs>
              </a:gsLst>
              <a:lin ang="5400000" scaled="1"/>
            </a:gradFill>
            <a:ln w="12700">
              <a:solidFill>
                <a:srgbClr val="006666"/>
              </a:solidFill>
              <a:miter lim="800000"/>
              <a:headEnd/>
              <a:tailEnd type="none" w="sm" len="lg"/>
            </a:ln>
            <a:effectLst/>
          </p:spPr>
          <p:txBody>
            <a:bodyPr wrap="none" anchor="ctr"/>
            <a:lstStyle/>
            <a:p>
              <a:endParaRPr lang="zh-CN" altLang="en-US"/>
            </a:p>
          </p:txBody>
        </p:sp>
        <p:graphicFrame>
          <p:nvGraphicFramePr>
            <p:cNvPr id="33792" name="Object 1024"/>
            <p:cNvGraphicFramePr>
              <a:graphicFrameLocks noChangeAspect="1"/>
            </p:cNvGraphicFramePr>
            <p:nvPr/>
          </p:nvGraphicFramePr>
          <p:xfrm>
            <a:off x="768" y="1909"/>
            <a:ext cx="2496" cy="779"/>
          </p:xfrm>
          <a:graphic>
            <a:graphicData uri="http://schemas.openxmlformats.org/presentationml/2006/ole">
              <p:oleObj spid="_x0000_s88076" name="Equation" r:id="rId5" imgW="1219200" imgH="419100" progId="Equation.3">
                <p:embed/>
              </p:oleObj>
            </a:graphicData>
          </a:graphic>
        </p:graphicFrame>
        <p:graphicFrame>
          <p:nvGraphicFramePr>
            <p:cNvPr id="33793" name="Object 1025"/>
            <p:cNvGraphicFramePr>
              <a:graphicFrameLocks noChangeAspect="1"/>
            </p:cNvGraphicFramePr>
            <p:nvPr/>
          </p:nvGraphicFramePr>
          <p:xfrm>
            <a:off x="3360" y="2112"/>
            <a:ext cx="1776" cy="325"/>
          </p:xfrm>
          <a:graphic>
            <a:graphicData uri="http://schemas.openxmlformats.org/presentationml/2006/ole">
              <p:oleObj spid="_x0000_s88077" name="Equation" r:id="rId6" imgW="1612900" imgH="342900" progId="Equation.3">
                <p:embed/>
              </p:oleObj>
            </a:graphicData>
          </a:graphic>
        </p:graphicFrame>
      </p:grpSp>
      <p:grpSp>
        <p:nvGrpSpPr>
          <p:cNvPr id="6" name="Group 69"/>
          <p:cNvGrpSpPr>
            <a:grpSpLocks/>
          </p:cNvGrpSpPr>
          <p:nvPr/>
        </p:nvGrpSpPr>
        <p:grpSpPr bwMode="auto">
          <a:xfrm>
            <a:off x="6172200" y="2286000"/>
            <a:ext cx="2362200" cy="2362200"/>
            <a:chOff x="3888" y="1440"/>
            <a:chExt cx="1488" cy="1488"/>
          </a:xfrm>
        </p:grpSpPr>
        <p:sp>
          <p:nvSpPr>
            <p:cNvPr id="14388" name="Rectangle 52"/>
            <p:cNvSpPr>
              <a:spLocks noChangeArrowheads="1"/>
            </p:cNvSpPr>
            <p:nvPr/>
          </p:nvSpPr>
          <p:spPr bwMode="auto">
            <a:xfrm>
              <a:off x="3888" y="1440"/>
              <a:ext cx="1488" cy="1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4389" name="Oval 53"/>
            <p:cNvSpPr>
              <a:spLocks noChangeArrowheads="1"/>
            </p:cNvSpPr>
            <p:nvPr/>
          </p:nvSpPr>
          <p:spPr bwMode="auto">
            <a:xfrm>
              <a:off x="4361" y="1897"/>
              <a:ext cx="579" cy="611"/>
            </a:xfrm>
            <a:prstGeom prst="ellipse">
              <a:avLst/>
            </a:prstGeom>
            <a:noFill/>
            <a:ln w="9525">
              <a:solidFill>
                <a:schemeClr val="tx1"/>
              </a:solidFill>
              <a:round/>
              <a:headEnd/>
              <a:tailEnd/>
            </a:ln>
          </p:spPr>
          <p:txBody>
            <a:bodyPr wrap="none" anchor="ctr"/>
            <a:lstStyle/>
            <a:p>
              <a:endParaRPr lang="zh-CN" altLang="en-US"/>
            </a:p>
          </p:txBody>
        </p:sp>
        <p:sp>
          <p:nvSpPr>
            <p:cNvPr id="14390" name="Oval 54"/>
            <p:cNvSpPr>
              <a:spLocks noChangeArrowheads="1"/>
            </p:cNvSpPr>
            <p:nvPr/>
          </p:nvSpPr>
          <p:spPr bwMode="auto">
            <a:xfrm>
              <a:off x="4578" y="2116"/>
              <a:ext cx="145" cy="153"/>
            </a:xfrm>
            <a:prstGeom prst="ellipse">
              <a:avLst/>
            </a:prstGeom>
            <a:gradFill rotWithShape="0">
              <a:gsLst>
                <a:gs pos="0">
                  <a:srgbClr val="FFFFFF"/>
                </a:gs>
                <a:gs pos="100000">
                  <a:srgbClr val="CC6600"/>
                </a:gs>
              </a:gsLst>
              <a:path path="shape">
                <a:fillToRect l="50000" t="50000" r="50000" b="50000"/>
              </a:path>
            </a:gradFill>
            <a:ln w="9525">
              <a:noFill/>
              <a:round/>
              <a:headEnd/>
              <a:tailEnd/>
            </a:ln>
            <a:effectLst/>
          </p:spPr>
          <p:txBody>
            <a:bodyPr wrap="none" anchor="ctr" anchorCtr="1"/>
            <a:lstStyle/>
            <a:p>
              <a:pPr algn="ctr"/>
              <a:r>
                <a:rPr kumimoji="1" lang="en-US" altLang="zh-CN" sz="1800" b="1">
                  <a:solidFill>
                    <a:schemeClr val="bg1"/>
                  </a:solidFill>
                  <a:latin typeface="Times New Roman" pitchFamily="18" charset="0"/>
                </a:rPr>
                <a:t>+</a:t>
              </a:r>
            </a:p>
          </p:txBody>
        </p:sp>
        <p:sp>
          <p:nvSpPr>
            <p:cNvPr id="14391" name="Oval 55"/>
            <p:cNvSpPr>
              <a:spLocks noChangeArrowheads="1"/>
            </p:cNvSpPr>
            <p:nvPr/>
          </p:nvSpPr>
          <p:spPr bwMode="auto">
            <a:xfrm>
              <a:off x="4215" y="1745"/>
              <a:ext cx="871" cy="916"/>
            </a:xfrm>
            <a:prstGeom prst="ellipse">
              <a:avLst/>
            </a:prstGeom>
            <a:noFill/>
            <a:ln w="9525">
              <a:solidFill>
                <a:schemeClr val="tx1"/>
              </a:solidFill>
              <a:round/>
              <a:headEnd/>
              <a:tailEnd/>
            </a:ln>
          </p:spPr>
          <p:txBody>
            <a:bodyPr wrap="none" anchor="ctr"/>
            <a:lstStyle/>
            <a:p>
              <a:endParaRPr lang="zh-CN" altLang="en-US"/>
            </a:p>
          </p:txBody>
        </p:sp>
        <p:sp>
          <p:nvSpPr>
            <p:cNvPr id="14392" name="Oval 56"/>
            <p:cNvSpPr>
              <a:spLocks noChangeArrowheads="1"/>
            </p:cNvSpPr>
            <p:nvPr/>
          </p:nvSpPr>
          <p:spPr bwMode="auto">
            <a:xfrm>
              <a:off x="4034" y="1592"/>
              <a:ext cx="1233" cy="1221"/>
            </a:xfrm>
            <a:prstGeom prst="ellipse">
              <a:avLst/>
            </a:prstGeom>
            <a:noFill/>
            <a:ln w="9525">
              <a:solidFill>
                <a:schemeClr val="tx1"/>
              </a:solidFill>
              <a:round/>
              <a:headEnd/>
              <a:tailEnd/>
            </a:ln>
          </p:spPr>
          <p:txBody>
            <a:bodyPr wrap="none" anchor="ctr"/>
            <a:lstStyle/>
            <a:p>
              <a:endParaRPr lang="zh-CN" altLang="en-US"/>
            </a:p>
          </p:txBody>
        </p:sp>
        <p:sp>
          <p:nvSpPr>
            <p:cNvPr id="14395" name="Oval 59"/>
            <p:cNvSpPr>
              <a:spLocks noChangeArrowheads="1"/>
            </p:cNvSpPr>
            <p:nvPr/>
          </p:nvSpPr>
          <p:spPr bwMode="auto">
            <a:xfrm>
              <a:off x="4564" y="2612"/>
              <a:ext cx="91" cy="91"/>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a:effectLst/>
          </p:spPr>
          <p:txBody>
            <a:bodyPr wrap="none" anchor="ctr"/>
            <a:lstStyle/>
            <a:p>
              <a:pPr algn="ctr"/>
              <a:r>
                <a:rPr lang="en-US" altLang="zh-CN" sz="1800">
                  <a:solidFill>
                    <a:schemeClr val="bg1"/>
                  </a:solidFill>
                </a:rPr>
                <a:t> </a:t>
              </a:r>
            </a:p>
          </p:txBody>
        </p:sp>
        <p:sp>
          <p:nvSpPr>
            <p:cNvPr id="14400" name="Line 64"/>
            <p:cNvSpPr>
              <a:spLocks noChangeShapeType="1"/>
            </p:cNvSpPr>
            <p:nvPr/>
          </p:nvSpPr>
          <p:spPr bwMode="auto">
            <a:xfrm>
              <a:off x="4716" y="2208"/>
              <a:ext cx="336" cy="144"/>
            </a:xfrm>
            <a:prstGeom prst="line">
              <a:avLst/>
            </a:prstGeom>
            <a:noFill/>
            <a:ln w="9525">
              <a:solidFill>
                <a:srgbClr val="CC6600"/>
              </a:solidFill>
              <a:miter lim="800000"/>
              <a:headEnd/>
              <a:tailEnd type="triangle" w="med" len="med"/>
            </a:ln>
            <a:effectLst/>
          </p:spPr>
          <p:txBody>
            <a:bodyPr wrap="none"/>
            <a:lstStyle/>
            <a:p>
              <a:endParaRPr lang="zh-CN" altLang="en-US"/>
            </a:p>
          </p:txBody>
        </p:sp>
        <p:sp>
          <p:nvSpPr>
            <p:cNvPr id="14401" name="Text Box 65"/>
            <p:cNvSpPr txBox="1">
              <a:spLocks noChangeArrowheads="1"/>
            </p:cNvSpPr>
            <p:nvPr/>
          </p:nvSpPr>
          <p:spPr bwMode="auto">
            <a:xfrm>
              <a:off x="4704" y="1929"/>
              <a:ext cx="288" cy="327"/>
            </a:xfrm>
            <a:prstGeom prst="rect">
              <a:avLst/>
            </a:prstGeom>
            <a:noFill/>
            <a:ln w="9525">
              <a:noFill/>
              <a:miter lim="800000"/>
              <a:headEnd/>
              <a:tailEnd/>
            </a:ln>
            <a:effectLst/>
          </p:spPr>
          <p:txBody>
            <a:bodyPr>
              <a:spAutoFit/>
            </a:bodyPr>
            <a:lstStyle/>
            <a:p>
              <a:pPr>
                <a:spcBef>
                  <a:spcPct val="50000"/>
                </a:spcBef>
              </a:pPr>
              <a:r>
                <a:rPr lang="en-US" altLang="zh-CN" sz="2800" i="1">
                  <a:solidFill>
                    <a:schemeClr val="accent2"/>
                  </a:solidFill>
                  <a:latin typeface="Times New Roman" pitchFamily="18" charset="0"/>
                </a:rPr>
                <a:t>r</a:t>
              </a:r>
              <a:r>
                <a:rPr lang="en-US" altLang="zh-CN" sz="2800" i="1" baseline="-25000">
                  <a:solidFill>
                    <a:schemeClr val="accent2"/>
                  </a:solidFill>
                  <a:latin typeface="Times New Roman" pitchFamily="18" charset="0"/>
                </a:rPr>
                <a:t>n</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
          <p:cNvSpPr>
            <a:spLocks noGrp="1"/>
          </p:cNvSpPr>
          <p:nvPr>
            <p:ph type="sldNum" sz="quarter" idx="10"/>
          </p:nvPr>
        </p:nvSpPr>
        <p:spPr/>
        <p:txBody>
          <a:bodyPr/>
          <a:lstStyle/>
          <a:p>
            <a:fld id="{FA38C216-2F97-461D-B6CE-D90994EB2324}" type="slidenum">
              <a:rPr lang="en-US" altLang="zh-CN"/>
              <a:pPr/>
              <a:t>72</a:t>
            </a:fld>
            <a:endParaRPr lang="en-US" altLang="zh-CN"/>
          </a:p>
        </p:txBody>
      </p:sp>
      <p:sp>
        <p:nvSpPr>
          <p:cNvPr id="26631" name="Rectangle 7"/>
          <p:cNvSpPr>
            <a:spLocks noChangeArrowheads="1"/>
          </p:cNvSpPr>
          <p:nvPr/>
        </p:nvSpPr>
        <p:spPr bwMode="auto">
          <a:xfrm>
            <a:off x="685800" y="2362200"/>
            <a:ext cx="7772400" cy="1143000"/>
          </a:xfrm>
          <a:prstGeom prst="rect">
            <a:avLst/>
          </a:prstGeom>
          <a:noFill/>
          <a:ln w="12700">
            <a:noFill/>
            <a:miter lim="800000"/>
            <a:headEnd/>
            <a:tailEnd type="none" w="sm" len="lg"/>
          </a:ln>
          <a:effectLst/>
        </p:spPr>
        <p:txBody>
          <a:bodyPr wrap="none" anchor="ctr"/>
          <a:lstStyle/>
          <a:p>
            <a:endParaRPr lang="zh-CN" altLang="en-US"/>
          </a:p>
        </p:txBody>
      </p:sp>
      <p:grpSp>
        <p:nvGrpSpPr>
          <p:cNvPr id="2" name="Group 20"/>
          <p:cNvGrpSpPr>
            <a:grpSpLocks/>
          </p:cNvGrpSpPr>
          <p:nvPr/>
        </p:nvGrpSpPr>
        <p:grpSpPr bwMode="auto">
          <a:xfrm>
            <a:off x="765175" y="2395538"/>
            <a:ext cx="7839075" cy="1108075"/>
            <a:chOff x="482" y="1509"/>
            <a:chExt cx="4938" cy="698"/>
          </a:xfrm>
        </p:grpSpPr>
        <p:sp>
          <p:nvSpPr>
            <p:cNvPr id="26632" name="Text Box 8"/>
            <p:cNvSpPr txBox="1">
              <a:spLocks noChangeArrowheads="1"/>
            </p:cNvSpPr>
            <p:nvPr/>
          </p:nvSpPr>
          <p:spPr bwMode="auto">
            <a:xfrm>
              <a:off x="1152" y="1689"/>
              <a:ext cx="1428" cy="365"/>
            </a:xfrm>
            <a:prstGeom prst="rect">
              <a:avLst/>
            </a:prstGeom>
            <a:noFill/>
            <a:ln w="19050">
              <a:noFill/>
              <a:miter lim="800000"/>
              <a:headEnd/>
              <a:tailEnd/>
            </a:ln>
            <a:effectLst/>
          </p:spPr>
          <p:txBody>
            <a:bodyPr>
              <a:spAutoFit/>
            </a:bodyPr>
            <a:lstStyle/>
            <a:p>
              <a:pPr>
                <a:spcBef>
                  <a:spcPct val="50000"/>
                </a:spcBef>
              </a:pPr>
              <a:r>
                <a:rPr lang="en-US" altLang="zh-CN" sz="3200" b="1" dirty="0">
                  <a:latin typeface="Times New Roman" pitchFamily="18" charset="0"/>
                </a:rPr>
                <a:t>,</a:t>
              </a:r>
              <a:r>
                <a:rPr lang="en-US" altLang="zh-CN" sz="3200" b="1" dirty="0">
                  <a:solidFill>
                    <a:srgbClr val="CC0000"/>
                  </a:solidFill>
                  <a:latin typeface="Times New Roman" pitchFamily="18" charset="0"/>
                </a:rPr>
                <a:t> </a:t>
              </a:r>
              <a:r>
                <a:rPr lang="zh-CN" altLang="en-US" sz="3200" b="1" dirty="0">
                  <a:solidFill>
                    <a:srgbClr val="CC0000"/>
                  </a:solidFill>
                  <a:latin typeface="Times New Roman" pitchFamily="18" charset="0"/>
                </a:rPr>
                <a:t>玻尔半径</a:t>
              </a:r>
            </a:p>
          </p:txBody>
        </p:sp>
        <p:graphicFrame>
          <p:nvGraphicFramePr>
            <p:cNvPr id="34820" name="Object 4"/>
            <p:cNvGraphicFramePr>
              <a:graphicFrameLocks noChangeAspect="1"/>
            </p:cNvGraphicFramePr>
            <p:nvPr/>
          </p:nvGraphicFramePr>
          <p:xfrm>
            <a:off x="2412" y="1509"/>
            <a:ext cx="3008" cy="698"/>
          </p:xfrm>
          <a:graphic>
            <a:graphicData uri="http://schemas.openxmlformats.org/presentationml/2006/ole">
              <p:oleObj spid="_x0000_s89102" name="公式" r:id="rId3" imgW="1638300" imgH="419100" progId="Equation.3">
                <p:embed/>
              </p:oleObj>
            </a:graphicData>
          </a:graphic>
        </p:graphicFrame>
        <p:graphicFrame>
          <p:nvGraphicFramePr>
            <p:cNvPr id="34821" name="Object 5"/>
            <p:cNvGraphicFramePr>
              <a:graphicFrameLocks noChangeAspect="1"/>
            </p:cNvGraphicFramePr>
            <p:nvPr/>
          </p:nvGraphicFramePr>
          <p:xfrm>
            <a:off x="482" y="1680"/>
            <a:ext cx="695" cy="358"/>
          </p:xfrm>
          <a:graphic>
            <a:graphicData uri="http://schemas.openxmlformats.org/presentationml/2006/ole">
              <p:oleObj spid="_x0000_s89103" name="Equation" r:id="rId4" imgW="329914" imgH="177646" progId="Equation.3">
                <p:embed/>
              </p:oleObj>
            </a:graphicData>
          </a:graphic>
        </p:graphicFrame>
      </p:grpSp>
      <p:grpSp>
        <p:nvGrpSpPr>
          <p:cNvPr id="3" name="Group 11"/>
          <p:cNvGrpSpPr>
            <a:grpSpLocks/>
          </p:cNvGrpSpPr>
          <p:nvPr/>
        </p:nvGrpSpPr>
        <p:grpSpPr bwMode="auto">
          <a:xfrm>
            <a:off x="762000" y="1143000"/>
            <a:ext cx="6934200" cy="1219200"/>
            <a:chOff x="528" y="1909"/>
            <a:chExt cx="4704" cy="779"/>
          </a:xfrm>
        </p:grpSpPr>
        <p:sp>
          <p:nvSpPr>
            <p:cNvPr id="26636" name="Rectangle 12"/>
            <p:cNvSpPr>
              <a:spLocks noChangeArrowheads="1"/>
            </p:cNvSpPr>
            <p:nvPr/>
          </p:nvSpPr>
          <p:spPr bwMode="auto">
            <a:xfrm>
              <a:off x="528" y="1920"/>
              <a:ext cx="4704" cy="720"/>
            </a:xfrm>
            <a:prstGeom prst="rect">
              <a:avLst/>
            </a:prstGeom>
            <a:gradFill rotWithShape="0">
              <a:gsLst>
                <a:gs pos="0">
                  <a:schemeClr val="accent1"/>
                </a:gs>
                <a:gs pos="50000">
                  <a:schemeClr val="bg1"/>
                </a:gs>
                <a:gs pos="100000">
                  <a:schemeClr val="accent1"/>
                </a:gs>
              </a:gsLst>
              <a:lin ang="5400000" scaled="1"/>
            </a:gradFill>
            <a:ln w="12700">
              <a:solidFill>
                <a:srgbClr val="006666"/>
              </a:solidFill>
              <a:miter lim="800000"/>
              <a:headEnd/>
              <a:tailEnd type="none" w="sm" len="lg"/>
            </a:ln>
            <a:effectLst/>
          </p:spPr>
          <p:txBody>
            <a:bodyPr wrap="none" anchor="ctr"/>
            <a:lstStyle/>
            <a:p>
              <a:endParaRPr lang="zh-CN" altLang="en-US"/>
            </a:p>
          </p:txBody>
        </p:sp>
        <p:graphicFrame>
          <p:nvGraphicFramePr>
            <p:cNvPr id="34818" name="Object 2"/>
            <p:cNvGraphicFramePr>
              <a:graphicFrameLocks noChangeAspect="1"/>
            </p:cNvGraphicFramePr>
            <p:nvPr/>
          </p:nvGraphicFramePr>
          <p:xfrm>
            <a:off x="768" y="1909"/>
            <a:ext cx="2496" cy="779"/>
          </p:xfrm>
          <a:graphic>
            <a:graphicData uri="http://schemas.openxmlformats.org/presentationml/2006/ole">
              <p:oleObj spid="_x0000_s89104" name="Equation" r:id="rId5" imgW="1219200" imgH="419100" progId="Equation.3">
                <p:embed/>
              </p:oleObj>
            </a:graphicData>
          </a:graphic>
        </p:graphicFrame>
        <p:graphicFrame>
          <p:nvGraphicFramePr>
            <p:cNvPr id="34819" name="Object 3"/>
            <p:cNvGraphicFramePr>
              <a:graphicFrameLocks noChangeAspect="1"/>
            </p:cNvGraphicFramePr>
            <p:nvPr/>
          </p:nvGraphicFramePr>
          <p:xfrm>
            <a:off x="3360" y="2112"/>
            <a:ext cx="1776" cy="325"/>
          </p:xfrm>
          <a:graphic>
            <a:graphicData uri="http://schemas.openxmlformats.org/presentationml/2006/ole">
              <p:oleObj spid="_x0000_s89105" name="Equation" r:id="rId6" imgW="1612900" imgH="342900" progId="Equation.3">
                <p:embed/>
              </p:oleObj>
            </a:graphicData>
          </a:graphic>
        </p:graphicFrame>
      </p:grpSp>
      <p:sp>
        <p:nvSpPr>
          <p:cNvPr id="26639" name="Rectangle 15"/>
          <p:cNvSpPr>
            <a:spLocks noChangeArrowheads="1"/>
          </p:cNvSpPr>
          <p:nvPr/>
        </p:nvSpPr>
        <p:spPr bwMode="auto">
          <a:xfrm>
            <a:off x="1409700" y="3611563"/>
            <a:ext cx="1714500" cy="579437"/>
          </a:xfrm>
          <a:prstGeom prst="rect">
            <a:avLst/>
          </a:prstGeom>
          <a:noFill/>
          <a:ln w="9525">
            <a:noFill/>
            <a:miter lim="800000"/>
            <a:headEnd/>
            <a:tailEnd/>
          </a:ln>
        </p:spPr>
        <p:txBody>
          <a:bodyPr wrap="none">
            <a:spAutoFit/>
          </a:bodyPr>
          <a:lstStyle/>
          <a:p>
            <a:r>
              <a:rPr kumimoji="1" lang="en-US" altLang="zh-CN" sz="3200" b="1" dirty="0">
                <a:solidFill>
                  <a:srgbClr val="CC0000"/>
                </a:solidFill>
                <a:latin typeface="宋体" pitchFamily="2" charset="-122"/>
              </a:rPr>
              <a:t>(</a:t>
            </a:r>
            <a:r>
              <a:rPr kumimoji="1" lang="en-US" altLang="zh-CN" sz="3200" b="1" dirty="0">
                <a:solidFill>
                  <a:srgbClr val="CC0000"/>
                </a:solidFill>
                <a:latin typeface="Times New Roman" pitchFamily="18" charset="0"/>
              </a:rPr>
              <a:t>2</a:t>
            </a:r>
            <a:r>
              <a:rPr kumimoji="1" lang="en-US" altLang="zh-CN" sz="3200" b="1" dirty="0">
                <a:solidFill>
                  <a:srgbClr val="CC0000"/>
                </a:solidFill>
                <a:latin typeface="宋体" pitchFamily="2" charset="-122"/>
              </a:rPr>
              <a:t>)</a:t>
            </a:r>
            <a:r>
              <a:rPr kumimoji="1" lang="en-US" altLang="zh-CN" sz="3200" b="1" dirty="0">
                <a:solidFill>
                  <a:schemeClr val="tx2"/>
                </a:solidFill>
                <a:latin typeface="Times New Roman" pitchFamily="18" charset="0"/>
              </a:rPr>
              <a:t> </a:t>
            </a:r>
            <a:r>
              <a:rPr kumimoji="1" lang="zh-CN" altLang="en-US" sz="3200" b="1" dirty="0">
                <a:solidFill>
                  <a:schemeClr val="tx2"/>
                </a:solidFill>
                <a:latin typeface="Times New Roman" pitchFamily="18" charset="0"/>
              </a:rPr>
              <a:t>能量</a:t>
            </a:r>
          </a:p>
        </p:txBody>
      </p:sp>
      <p:graphicFrame>
        <p:nvGraphicFramePr>
          <p:cNvPr id="34816" name="Object 0"/>
          <p:cNvGraphicFramePr>
            <a:graphicFrameLocks noChangeAspect="1"/>
          </p:cNvGraphicFramePr>
          <p:nvPr/>
        </p:nvGraphicFramePr>
        <p:xfrm>
          <a:off x="2590800" y="4964113"/>
          <a:ext cx="4038600" cy="1208087"/>
        </p:xfrm>
        <a:graphic>
          <a:graphicData uri="http://schemas.openxmlformats.org/presentationml/2006/ole">
            <p:oleObj spid="_x0000_s89106" name="Equation" r:id="rId7" imgW="1333500" imgH="457200" progId="Equation.3">
              <p:embed/>
            </p:oleObj>
          </a:graphicData>
        </a:graphic>
      </p:graphicFrame>
      <p:grpSp>
        <p:nvGrpSpPr>
          <p:cNvPr id="4" name="Group 17"/>
          <p:cNvGrpSpPr>
            <a:grpSpLocks/>
          </p:cNvGrpSpPr>
          <p:nvPr/>
        </p:nvGrpSpPr>
        <p:grpSpPr bwMode="auto">
          <a:xfrm>
            <a:off x="762000" y="4419600"/>
            <a:ext cx="4495800" cy="579438"/>
            <a:chOff x="0" y="1536"/>
            <a:chExt cx="2832" cy="365"/>
          </a:xfrm>
        </p:grpSpPr>
        <p:graphicFrame>
          <p:nvGraphicFramePr>
            <p:cNvPr id="34817" name="Object 1"/>
            <p:cNvGraphicFramePr>
              <a:graphicFrameLocks noChangeAspect="1"/>
            </p:cNvGraphicFramePr>
            <p:nvPr/>
          </p:nvGraphicFramePr>
          <p:xfrm>
            <a:off x="336" y="1620"/>
            <a:ext cx="235" cy="252"/>
          </p:xfrm>
          <a:graphic>
            <a:graphicData uri="http://schemas.openxmlformats.org/presentationml/2006/ole">
              <p:oleObj spid="_x0000_s89107" name="Equation" r:id="rId8" imgW="177646" imgH="190335" progId="Equation.3">
                <p:embed/>
              </p:oleObj>
            </a:graphicData>
          </a:graphic>
        </p:graphicFrame>
        <p:sp>
          <p:nvSpPr>
            <p:cNvPr id="26643" name="Text Box 19"/>
            <p:cNvSpPr txBox="1">
              <a:spLocks noChangeArrowheads="1"/>
            </p:cNvSpPr>
            <p:nvPr/>
          </p:nvSpPr>
          <p:spPr bwMode="auto">
            <a:xfrm>
              <a:off x="0" y="1536"/>
              <a:ext cx="2832" cy="365"/>
            </a:xfrm>
            <a:prstGeom prst="rect">
              <a:avLst/>
            </a:prstGeom>
            <a:noFill/>
            <a:ln w="9525">
              <a:noFill/>
              <a:miter lim="800000"/>
              <a:headEnd/>
              <a:tailEnd type="none" w="sm" len="lg"/>
            </a:ln>
            <a:effectLst/>
          </p:spPr>
          <p:txBody>
            <a:bodyPr>
              <a:spAutoFit/>
            </a:bodyPr>
            <a:lstStyle/>
            <a:p>
              <a:pPr>
                <a:spcBef>
                  <a:spcPct val="50000"/>
                </a:spcBef>
              </a:pPr>
              <a:r>
                <a:rPr lang="zh-CN" altLang="en-US" sz="3200" b="1" dirty="0"/>
                <a:t>第</a:t>
              </a:r>
              <a:r>
                <a:rPr lang="zh-CN" altLang="en-US" sz="3200" b="1" i="1" dirty="0"/>
                <a:t>    </a:t>
              </a:r>
              <a:r>
                <a:rPr lang="zh-CN" altLang="en-US" sz="3200" b="1" dirty="0"/>
                <a:t>轨道电子总能量：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9"/>
                                        </p:tgtEl>
                                        <p:attrNameLst>
                                          <p:attrName>style.visibility</p:attrName>
                                        </p:attrNameLst>
                                      </p:cBhvr>
                                      <p:to>
                                        <p:strVal val="visible"/>
                                      </p:to>
                                    </p:set>
                                    <p:animEffect transition="in" filter="blinds(horizontal)">
                                      <p:cBhvr>
                                        <p:cTn id="12" dur="500"/>
                                        <p:tgtEl>
                                          <p:spTgt spid="266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16"/>
                                        </p:tgtEl>
                                        <p:attrNameLst>
                                          <p:attrName>style.visibility</p:attrName>
                                        </p:attrNameLst>
                                      </p:cBhvr>
                                      <p:to>
                                        <p:strVal val="visible"/>
                                      </p:to>
                                    </p:set>
                                    <p:animEffect transition="in" filter="blinds(horizontal)">
                                      <p:cBhvr>
                                        <p:cTn id="22" dur="500"/>
                                        <p:tgtEl>
                                          <p:spTgt spid="34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9"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p:cNvSpPr>
            <a:spLocks noGrp="1"/>
          </p:cNvSpPr>
          <p:nvPr>
            <p:ph type="sldNum" sz="quarter" idx="10"/>
          </p:nvPr>
        </p:nvSpPr>
        <p:spPr/>
        <p:txBody>
          <a:bodyPr/>
          <a:lstStyle/>
          <a:p>
            <a:fld id="{6515656F-965C-4444-A050-5BE549A011AA}" type="slidenum">
              <a:rPr lang="en-US" altLang="zh-CN"/>
              <a:pPr/>
              <a:t>73</a:t>
            </a:fld>
            <a:endParaRPr lang="en-US" altLang="zh-CN"/>
          </a:p>
        </p:txBody>
      </p:sp>
      <p:graphicFrame>
        <p:nvGraphicFramePr>
          <p:cNvPr id="15379" name="Object 19"/>
          <p:cNvGraphicFramePr>
            <a:graphicFrameLocks noChangeAspect="1"/>
          </p:cNvGraphicFramePr>
          <p:nvPr/>
        </p:nvGraphicFramePr>
        <p:xfrm>
          <a:off x="1524000" y="1066800"/>
          <a:ext cx="4343400" cy="1216025"/>
        </p:xfrm>
        <a:graphic>
          <a:graphicData uri="http://schemas.openxmlformats.org/presentationml/2006/ole">
            <p:oleObj spid="_x0000_s90126" name="Equation" r:id="rId3" imgW="1409700" imgH="457200" progId="Equation.3">
              <p:embed/>
            </p:oleObj>
          </a:graphicData>
        </a:graphic>
      </p:graphicFrame>
      <p:grpSp>
        <p:nvGrpSpPr>
          <p:cNvPr id="2" name="Group 35"/>
          <p:cNvGrpSpPr>
            <a:grpSpLocks/>
          </p:cNvGrpSpPr>
          <p:nvPr/>
        </p:nvGrpSpPr>
        <p:grpSpPr bwMode="auto">
          <a:xfrm>
            <a:off x="1600200" y="3446463"/>
            <a:ext cx="7543800" cy="1125537"/>
            <a:chOff x="1008" y="2064"/>
            <a:chExt cx="4752" cy="709"/>
          </a:xfrm>
        </p:grpSpPr>
        <p:sp>
          <p:nvSpPr>
            <p:cNvPr id="15382" name="Text Box 22"/>
            <p:cNvSpPr txBox="1">
              <a:spLocks noChangeArrowheads="1"/>
            </p:cNvSpPr>
            <p:nvPr/>
          </p:nvSpPr>
          <p:spPr bwMode="auto">
            <a:xfrm>
              <a:off x="3984" y="2227"/>
              <a:ext cx="1776" cy="365"/>
            </a:xfrm>
            <a:prstGeom prst="rect">
              <a:avLst/>
            </a:prstGeom>
            <a:noFill/>
            <a:ln w="9525">
              <a:noFill/>
              <a:miter lim="800000"/>
              <a:headEnd/>
              <a:tailEnd/>
            </a:ln>
            <a:effectLst/>
          </p:spPr>
          <p:txBody>
            <a:bodyPr>
              <a:spAutoFit/>
            </a:bodyPr>
            <a:lstStyle/>
            <a:p>
              <a:pPr>
                <a:spcBef>
                  <a:spcPct val="50000"/>
                </a:spcBef>
              </a:pPr>
              <a:r>
                <a:rPr kumimoji="1" lang="en-US" altLang="zh-CN" sz="3200" b="1" dirty="0">
                  <a:solidFill>
                    <a:srgbClr val="CC0000"/>
                  </a:solidFill>
                  <a:latin typeface="宋体" pitchFamily="2" charset="-122"/>
                </a:rPr>
                <a:t>(</a:t>
              </a:r>
              <a:r>
                <a:rPr lang="zh-CN" altLang="en-US" sz="3200" b="1" dirty="0">
                  <a:solidFill>
                    <a:srgbClr val="CC0000"/>
                  </a:solidFill>
                  <a:latin typeface="Times New Roman" pitchFamily="18" charset="0"/>
                </a:rPr>
                <a:t>电离能</a:t>
              </a:r>
              <a:r>
                <a:rPr kumimoji="1" lang="en-US" altLang="zh-CN" sz="3200" b="1" dirty="0">
                  <a:solidFill>
                    <a:srgbClr val="CC0000"/>
                  </a:solidFill>
                  <a:latin typeface="宋体" pitchFamily="2" charset="-122"/>
                </a:rPr>
                <a:t>)</a:t>
              </a:r>
            </a:p>
          </p:txBody>
        </p:sp>
        <p:grpSp>
          <p:nvGrpSpPr>
            <p:cNvPr id="3" name="Group 33"/>
            <p:cNvGrpSpPr>
              <a:grpSpLocks/>
            </p:cNvGrpSpPr>
            <p:nvPr/>
          </p:nvGrpSpPr>
          <p:grpSpPr bwMode="auto">
            <a:xfrm>
              <a:off x="1008" y="2064"/>
              <a:ext cx="3048" cy="709"/>
              <a:chOff x="2400" y="2256"/>
              <a:chExt cx="3048" cy="709"/>
            </a:xfrm>
          </p:grpSpPr>
          <p:graphicFrame>
            <p:nvGraphicFramePr>
              <p:cNvPr id="15384" name="Object 24"/>
              <p:cNvGraphicFramePr>
                <a:graphicFrameLocks noChangeAspect="1"/>
              </p:cNvGraphicFramePr>
              <p:nvPr/>
            </p:nvGraphicFramePr>
            <p:xfrm>
              <a:off x="2400" y="2256"/>
              <a:ext cx="1728" cy="709"/>
            </p:xfrm>
            <a:graphic>
              <a:graphicData uri="http://schemas.openxmlformats.org/presentationml/2006/ole">
                <p:oleObj spid="_x0000_s90127" name="Equation" r:id="rId4" imgW="1320227" imgH="710891" progId="Equation.3">
                  <p:embed/>
                </p:oleObj>
              </a:graphicData>
            </a:graphic>
          </p:graphicFrame>
          <p:graphicFrame>
            <p:nvGraphicFramePr>
              <p:cNvPr id="15385" name="Object 25"/>
              <p:cNvGraphicFramePr>
                <a:graphicFrameLocks noChangeAspect="1"/>
              </p:cNvGraphicFramePr>
              <p:nvPr/>
            </p:nvGraphicFramePr>
            <p:xfrm>
              <a:off x="4104" y="2448"/>
              <a:ext cx="1344" cy="309"/>
            </p:xfrm>
            <a:graphic>
              <a:graphicData uri="http://schemas.openxmlformats.org/presentationml/2006/ole">
                <p:oleObj spid="_x0000_s90128" name="公式" r:id="rId5" imgW="723272" imgH="177646" progId="Equation.3">
                  <p:embed/>
                </p:oleObj>
              </a:graphicData>
            </a:graphic>
          </p:graphicFrame>
        </p:grpSp>
      </p:grpSp>
      <p:grpSp>
        <p:nvGrpSpPr>
          <p:cNvPr id="4" name="Group 32"/>
          <p:cNvGrpSpPr>
            <a:grpSpLocks/>
          </p:cNvGrpSpPr>
          <p:nvPr/>
        </p:nvGrpSpPr>
        <p:grpSpPr bwMode="auto">
          <a:xfrm>
            <a:off x="685800" y="2503488"/>
            <a:ext cx="2971800" cy="620712"/>
            <a:chOff x="384" y="2352"/>
            <a:chExt cx="1872" cy="391"/>
          </a:xfrm>
        </p:grpSpPr>
        <p:sp>
          <p:nvSpPr>
            <p:cNvPr id="15383" name="Text Box 23"/>
            <p:cNvSpPr txBox="1">
              <a:spLocks noChangeArrowheads="1"/>
            </p:cNvSpPr>
            <p:nvPr/>
          </p:nvSpPr>
          <p:spPr bwMode="auto">
            <a:xfrm>
              <a:off x="384" y="2352"/>
              <a:ext cx="1632" cy="365"/>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CC0000"/>
                  </a:solidFill>
                  <a:latin typeface="Times New Roman" pitchFamily="18" charset="0"/>
                </a:rPr>
                <a:t>基态</a:t>
              </a:r>
              <a:r>
                <a:rPr lang="zh-CN" altLang="en-US" sz="3200" b="1" dirty="0">
                  <a:latin typeface="Times New Roman" pitchFamily="18" charset="0"/>
                </a:rPr>
                <a:t>能量</a:t>
              </a:r>
            </a:p>
          </p:txBody>
        </p:sp>
        <p:graphicFrame>
          <p:nvGraphicFramePr>
            <p:cNvPr id="15386" name="Object 26"/>
            <p:cNvGraphicFramePr>
              <a:graphicFrameLocks noChangeAspect="1"/>
            </p:cNvGraphicFramePr>
            <p:nvPr/>
          </p:nvGraphicFramePr>
          <p:xfrm>
            <a:off x="1527" y="2400"/>
            <a:ext cx="729" cy="343"/>
          </p:xfrm>
          <a:graphic>
            <a:graphicData uri="http://schemas.openxmlformats.org/presentationml/2006/ole">
              <p:oleObj spid="_x0000_s90129" name="Equation" r:id="rId6" imgW="431613" imgH="203112" progId="Equation.3">
                <p:embed/>
              </p:oleObj>
            </a:graphicData>
          </a:graphic>
        </p:graphicFrame>
      </p:grpSp>
      <p:graphicFrame>
        <p:nvGraphicFramePr>
          <p:cNvPr id="15389" name="Object 29"/>
          <p:cNvGraphicFramePr>
            <a:graphicFrameLocks noChangeAspect="1"/>
          </p:cNvGraphicFramePr>
          <p:nvPr/>
        </p:nvGraphicFramePr>
        <p:xfrm>
          <a:off x="4495800" y="4953000"/>
          <a:ext cx="2895600" cy="685800"/>
        </p:xfrm>
        <a:graphic>
          <a:graphicData uri="http://schemas.openxmlformats.org/presentationml/2006/ole">
            <p:oleObj spid="_x0000_s90130" name="Equation" r:id="rId7" imgW="736600" imgH="241300" progId="Equation.3">
              <p:embed/>
            </p:oleObj>
          </a:graphicData>
        </a:graphic>
      </p:graphicFrame>
      <p:grpSp>
        <p:nvGrpSpPr>
          <p:cNvPr id="5" name="Group 34"/>
          <p:cNvGrpSpPr>
            <a:grpSpLocks/>
          </p:cNvGrpSpPr>
          <p:nvPr/>
        </p:nvGrpSpPr>
        <p:grpSpPr bwMode="auto">
          <a:xfrm>
            <a:off x="685800" y="4983163"/>
            <a:ext cx="3314700" cy="579437"/>
            <a:chOff x="432" y="3216"/>
            <a:chExt cx="2088" cy="365"/>
          </a:xfrm>
        </p:grpSpPr>
        <p:sp>
          <p:nvSpPr>
            <p:cNvPr id="15390" name="Rectangle 30"/>
            <p:cNvSpPr>
              <a:spLocks noChangeArrowheads="1"/>
            </p:cNvSpPr>
            <p:nvPr/>
          </p:nvSpPr>
          <p:spPr bwMode="auto">
            <a:xfrm>
              <a:off x="432" y="3216"/>
              <a:ext cx="1920" cy="365"/>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CC0000"/>
                  </a:solidFill>
                  <a:latin typeface="Times New Roman" pitchFamily="18" charset="0"/>
                </a:rPr>
                <a:t>激发态</a:t>
              </a:r>
              <a:r>
                <a:rPr lang="zh-CN" altLang="en-US" sz="3200" b="1" dirty="0">
                  <a:latin typeface="Times New Roman" pitchFamily="18" charset="0"/>
                </a:rPr>
                <a:t>能量</a:t>
              </a:r>
              <a:endParaRPr lang="zh-CN" altLang="zh-CN" sz="3200" b="1" dirty="0">
                <a:latin typeface="Times New Roman" pitchFamily="18" charset="0"/>
              </a:endParaRPr>
            </a:p>
          </p:txBody>
        </p:sp>
        <p:graphicFrame>
          <p:nvGraphicFramePr>
            <p:cNvPr id="15391" name="Object 31"/>
            <p:cNvGraphicFramePr>
              <a:graphicFrameLocks noChangeAspect="1"/>
            </p:cNvGraphicFramePr>
            <p:nvPr/>
          </p:nvGraphicFramePr>
          <p:xfrm>
            <a:off x="1824" y="3264"/>
            <a:ext cx="696" cy="308"/>
          </p:xfrm>
          <a:graphic>
            <a:graphicData uri="http://schemas.openxmlformats.org/presentationml/2006/ole">
              <p:oleObj spid="_x0000_s90131" name="公式" r:id="rId8" imgW="685502" imgH="304668"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5389"/>
                                        </p:tgtEl>
                                        <p:attrNameLst>
                                          <p:attrName>style.visibility</p:attrName>
                                        </p:attrNameLst>
                                      </p:cBhvr>
                                      <p:to>
                                        <p:strVal val="visible"/>
                                      </p:to>
                                    </p:set>
                                    <p:animEffect transition="in" filter="blinds(vertical)">
                                      <p:cBhvr>
                                        <p:cTn id="22" dur="500"/>
                                        <p:tgtEl>
                                          <p:spTgt spid="1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1"/>
          <p:cNvSpPr>
            <a:spLocks noGrp="1"/>
          </p:cNvSpPr>
          <p:nvPr>
            <p:ph type="sldNum" sz="quarter" idx="10"/>
          </p:nvPr>
        </p:nvSpPr>
        <p:spPr/>
        <p:txBody>
          <a:bodyPr/>
          <a:lstStyle/>
          <a:p>
            <a:fld id="{B0016C12-ECC8-4652-B9D4-9EF87C960EF9}" type="slidenum">
              <a:rPr lang="en-US" altLang="zh-CN"/>
              <a:pPr/>
              <a:t>74</a:t>
            </a:fld>
            <a:endParaRPr lang="en-US" altLang="zh-CN"/>
          </a:p>
        </p:txBody>
      </p:sp>
      <p:sp>
        <p:nvSpPr>
          <p:cNvPr id="16386" name="Text Box 2"/>
          <p:cNvSpPr txBox="1">
            <a:spLocks noChangeArrowheads="1"/>
          </p:cNvSpPr>
          <p:nvPr/>
        </p:nvSpPr>
        <p:spPr bwMode="auto">
          <a:xfrm>
            <a:off x="2057400" y="990600"/>
            <a:ext cx="4953000" cy="579438"/>
          </a:xfrm>
          <a:prstGeom prst="rect">
            <a:avLst/>
          </a:prstGeom>
          <a:noFill/>
          <a:ln w="9525">
            <a:noFill/>
            <a:miter lim="800000"/>
            <a:headEnd/>
            <a:tailEnd/>
          </a:ln>
        </p:spPr>
        <p:txBody>
          <a:bodyPr>
            <a:spAutoFit/>
          </a:bodyPr>
          <a:lstStyle/>
          <a:p>
            <a:pPr>
              <a:spcBef>
                <a:spcPct val="50000"/>
              </a:spcBef>
            </a:pPr>
            <a:r>
              <a:rPr kumimoji="1" lang="en-US" altLang="zh-CN" b="1" dirty="0">
                <a:solidFill>
                  <a:srgbClr val="FF3300"/>
                </a:solidFill>
                <a:latin typeface="Times New Roman" pitchFamily="18" charset="0"/>
              </a:rPr>
              <a:t>  </a:t>
            </a:r>
            <a:r>
              <a:rPr kumimoji="1" lang="zh-CN" altLang="en-US" sz="3200" b="1" dirty="0">
                <a:solidFill>
                  <a:srgbClr val="CC0000"/>
                </a:solidFill>
                <a:latin typeface="Times New Roman" pitchFamily="18" charset="0"/>
              </a:rPr>
              <a:t>氢原子能级跃迁与光谱图</a:t>
            </a:r>
          </a:p>
        </p:txBody>
      </p:sp>
      <p:grpSp>
        <p:nvGrpSpPr>
          <p:cNvPr id="2" name="Group 73"/>
          <p:cNvGrpSpPr>
            <a:grpSpLocks/>
          </p:cNvGrpSpPr>
          <p:nvPr/>
        </p:nvGrpSpPr>
        <p:grpSpPr bwMode="auto">
          <a:xfrm>
            <a:off x="2632075" y="2082800"/>
            <a:ext cx="1076325" cy="3873501"/>
            <a:chOff x="1658" y="1312"/>
            <a:chExt cx="678" cy="2440"/>
          </a:xfrm>
        </p:grpSpPr>
        <p:sp>
          <p:nvSpPr>
            <p:cNvPr id="16407" name="Text Box 23"/>
            <p:cNvSpPr txBox="1">
              <a:spLocks noChangeArrowheads="1"/>
            </p:cNvSpPr>
            <p:nvPr/>
          </p:nvSpPr>
          <p:spPr bwMode="auto">
            <a:xfrm>
              <a:off x="1979" y="2763"/>
              <a:ext cx="357" cy="989"/>
            </a:xfrm>
            <a:prstGeom prst="rect">
              <a:avLst/>
            </a:prstGeom>
            <a:gradFill rotWithShape="0">
              <a:gsLst>
                <a:gs pos="0">
                  <a:srgbClr val="CC99FF"/>
                </a:gs>
                <a:gs pos="50000">
                  <a:srgbClr val="FFFFFF"/>
                </a:gs>
                <a:gs pos="100000">
                  <a:srgbClr val="CC99FF"/>
                </a:gs>
              </a:gsLst>
              <a:lin ang="5400000" scaled="1"/>
            </a:gradFill>
            <a:ln w="9525">
              <a:solidFill>
                <a:schemeClr val="tx2"/>
              </a:solidFill>
              <a:miter lim="800000"/>
              <a:headEnd/>
              <a:tailEnd/>
            </a:ln>
          </p:spPr>
          <p:txBody>
            <a:bodyPr wrap="square">
              <a:spAutoFit/>
            </a:bodyPr>
            <a:lstStyle/>
            <a:p>
              <a:pPr>
                <a:spcBef>
                  <a:spcPct val="50000"/>
                </a:spcBef>
              </a:pPr>
              <a:r>
                <a:rPr kumimoji="1" lang="zh-CN" altLang="en-US" sz="3200" b="1" dirty="0">
                  <a:latin typeface="Times New Roman" pitchFamily="18" charset="0"/>
                </a:rPr>
                <a:t>莱曼系</a:t>
              </a:r>
            </a:p>
          </p:txBody>
        </p:sp>
        <p:grpSp>
          <p:nvGrpSpPr>
            <p:cNvPr id="3" name="Group 27"/>
            <p:cNvGrpSpPr>
              <a:grpSpLocks/>
            </p:cNvGrpSpPr>
            <p:nvPr/>
          </p:nvGrpSpPr>
          <p:grpSpPr bwMode="auto">
            <a:xfrm>
              <a:off x="1658" y="1312"/>
              <a:ext cx="241" cy="2303"/>
              <a:chOff x="1392" y="1056"/>
              <a:chExt cx="384" cy="2592"/>
            </a:xfrm>
          </p:grpSpPr>
          <p:sp>
            <p:nvSpPr>
              <p:cNvPr id="16412" name="Line 28"/>
              <p:cNvSpPr>
                <a:spLocks noChangeShapeType="1"/>
              </p:cNvSpPr>
              <p:nvPr/>
            </p:nvSpPr>
            <p:spPr bwMode="auto">
              <a:xfrm>
                <a:off x="1392" y="2544"/>
                <a:ext cx="0" cy="1104"/>
              </a:xfrm>
              <a:prstGeom prst="line">
                <a:avLst/>
              </a:prstGeom>
              <a:noFill/>
              <a:ln w="9525">
                <a:solidFill>
                  <a:srgbClr val="EF23D2"/>
                </a:solidFill>
                <a:round/>
                <a:headEnd/>
                <a:tailEnd type="triangle" w="med" len="med"/>
              </a:ln>
            </p:spPr>
            <p:txBody>
              <a:bodyPr wrap="none" anchor="ctr"/>
              <a:lstStyle/>
              <a:p>
                <a:endParaRPr lang="zh-CN" altLang="en-US"/>
              </a:p>
            </p:txBody>
          </p:sp>
          <p:sp>
            <p:nvSpPr>
              <p:cNvPr id="16413" name="Line 29"/>
              <p:cNvSpPr>
                <a:spLocks noChangeShapeType="1"/>
              </p:cNvSpPr>
              <p:nvPr/>
            </p:nvSpPr>
            <p:spPr bwMode="auto">
              <a:xfrm>
                <a:off x="1488" y="1920"/>
                <a:ext cx="0" cy="1728"/>
              </a:xfrm>
              <a:prstGeom prst="line">
                <a:avLst/>
              </a:prstGeom>
              <a:noFill/>
              <a:ln w="9525">
                <a:solidFill>
                  <a:srgbClr val="EF23D2"/>
                </a:solidFill>
                <a:round/>
                <a:headEnd/>
                <a:tailEnd type="triangle" w="med" len="med"/>
              </a:ln>
            </p:spPr>
            <p:txBody>
              <a:bodyPr wrap="none" anchor="ctr"/>
              <a:lstStyle/>
              <a:p>
                <a:endParaRPr lang="zh-CN" altLang="en-US"/>
              </a:p>
            </p:txBody>
          </p:sp>
          <p:sp>
            <p:nvSpPr>
              <p:cNvPr id="16414" name="Line 30"/>
              <p:cNvSpPr>
                <a:spLocks noChangeShapeType="1"/>
              </p:cNvSpPr>
              <p:nvPr/>
            </p:nvSpPr>
            <p:spPr bwMode="auto">
              <a:xfrm>
                <a:off x="1584" y="1536"/>
                <a:ext cx="0" cy="2112"/>
              </a:xfrm>
              <a:prstGeom prst="line">
                <a:avLst/>
              </a:prstGeom>
              <a:noFill/>
              <a:ln w="9525">
                <a:solidFill>
                  <a:srgbClr val="EF23D2"/>
                </a:solidFill>
                <a:round/>
                <a:headEnd/>
                <a:tailEnd type="triangle" w="med" len="med"/>
              </a:ln>
            </p:spPr>
            <p:txBody>
              <a:bodyPr wrap="none" anchor="ctr"/>
              <a:lstStyle/>
              <a:p>
                <a:endParaRPr lang="zh-CN" altLang="en-US"/>
              </a:p>
            </p:txBody>
          </p:sp>
          <p:sp>
            <p:nvSpPr>
              <p:cNvPr id="16415" name="Line 31"/>
              <p:cNvSpPr>
                <a:spLocks noChangeShapeType="1"/>
              </p:cNvSpPr>
              <p:nvPr/>
            </p:nvSpPr>
            <p:spPr bwMode="auto">
              <a:xfrm>
                <a:off x="1680" y="1248"/>
                <a:ext cx="0" cy="2400"/>
              </a:xfrm>
              <a:prstGeom prst="line">
                <a:avLst/>
              </a:prstGeom>
              <a:noFill/>
              <a:ln w="9525">
                <a:solidFill>
                  <a:srgbClr val="EF23D2"/>
                </a:solidFill>
                <a:round/>
                <a:headEnd/>
                <a:tailEnd type="triangle" w="med" len="med"/>
              </a:ln>
            </p:spPr>
            <p:txBody>
              <a:bodyPr wrap="none" anchor="ctr"/>
              <a:lstStyle/>
              <a:p>
                <a:endParaRPr lang="zh-CN" altLang="en-US"/>
              </a:p>
            </p:txBody>
          </p:sp>
          <p:sp>
            <p:nvSpPr>
              <p:cNvPr id="16416" name="Line 32"/>
              <p:cNvSpPr>
                <a:spLocks noChangeShapeType="1"/>
              </p:cNvSpPr>
              <p:nvPr/>
            </p:nvSpPr>
            <p:spPr bwMode="auto">
              <a:xfrm flipH="1">
                <a:off x="1776" y="1056"/>
                <a:ext cx="0" cy="2592"/>
              </a:xfrm>
              <a:prstGeom prst="line">
                <a:avLst/>
              </a:prstGeom>
              <a:noFill/>
              <a:ln w="9525">
                <a:solidFill>
                  <a:srgbClr val="EF23D2"/>
                </a:solidFill>
                <a:round/>
                <a:headEnd/>
                <a:tailEnd type="triangle" w="med" len="med"/>
              </a:ln>
            </p:spPr>
            <p:txBody>
              <a:bodyPr wrap="none" anchor="ctr"/>
              <a:lstStyle/>
              <a:p>
                <a:endParaRPr lang="zh-CN" altLang="en-US"/>
              </a:p>
            </p:txBody>
          </p:sp>
        </p:grpSp>
      </p:grpSp>
      <p:grpSp>
        <p:nvGrpSpPr>
          <p:cNvPr id="4" name="Group 74"/>
          <p:cNvGrpSpPr>
            <a:grpSpLocks/>
          </p:cNvGrpSpPr>
          <p:nvPr/>
        </p:nvGrpSpPr>
        <p:grpSpPr bwMode="auto">
          <a:xfrm>
            <a:off x="3333750" y="2014538"/>
            <a:ext cx="1093788" cy="2714624"/>
            <a:chOff x="2100" y="1269"/>
            <a:chExt cx="689" cy="1710"/>
          </a:xfrm>
        </p:grpSpPr>
        <p:sp>
          <p:nvSpPr>
            <p:cNvPr id="16408" name="Text Box 24"/>
            <p:cNvSpPr txBox="1">
              <a:spLocks noChangeArrowheads="1"/>
            </p:cNvSpPr>
            <p:nvPr/>
          </p:nvSpPr>
          <p:spPr bwMode="auto">
            <a:xfrm>
              <a:off x="2382" y="1680"/>
              <a:ext cx="407" cy="1299"/>
            </a:xfrm>
            <a:prstGeom prst="rect">
              <a:avLst/>
            </a:prstGeom>
            <a:gradFill rotWithShape="0">
              <a:gsLst>
                <a:gs pos="0">
                  <a:srgbClr val="CC99FF"/>
                </a:gs>
                <a:gs pos="50000">
                  <a:srgbClr val="FFFFFF"/>
                </a:gs>
                <a:gs pos="100000">
                  <a:srgbClr val="CC99FF"/>
                </a:gs>
              </a:gsLst>
              <a:lin ang="2700000" scaled="1"/>
            </a:gradFill>
            <a:ln w="9525">
              <a:solidFill>
                <a:schemeClr val="tx2"/>
              </a:solidFill>
              <a:miter lim="800000"/>
              <a:headEnd/>
              <a:tailEnd/>
            </a:ln>
          </p:spPr>
          <p:txBody>
            <a:bodyPr wrap="square">
              <a:spAutoFit/>
            </a:bodyPr>
            <a:lstStyle/>
            <a:p>
              <a:pPr>
                <a:spcBef>
                  <a:spcPct val="50000"/>
                </a:spcBef>
              </a:pPr>
              <a:r>
                <a:rPr kumimoji="1" lang="zh-CN" altLang="en-US" sz="3200" b="1" dirty="0">
                  <a:latin typeface="Times New Roman" pitchFamily="18" charset="0"/>
                </a:rPr>
                <a:t>巴耳末系</a:t>
              </a:r>
            </a:p>
          </p:txBody>
        </p:sp>
        <p:grpSp>
          <p:nvGrpSpPr>
            <p:cNvPr id="5" name="Group 33"/>
            <p:cNvGrpSpPr>
              <a:grpSpLocks/>
            </p:cNvGrpSpPr>
            <p:nvPr/>
          </p:nvGrpSpPr>
          <p:grpSpPr bwMode="auto">
            <a:xfrm>
              <a:off x="2100" y="1269"/>
              <a:ext cx="201" cy="1365"/>
              <a:chOff x="1920" y="1008"/>
              <a:chExt cx="288" cy="1536"/>
            </a:xfrm>
          </p:grpSpPr>
          <p:sp>
            <p:nvSpPr>
              <p:cNvPr id="16418" name="Line 34"/>
              <p:cNvSpPr>
                <a:spLocks noChangeShapeType="1"/>
              </p:cNvSpPr>
              <p:nvPr/>
            </p:nvSpPr>
            <p:spPr bwMode="auto">
              <a:xfrm>
                <a:off x="1920" y="1920"/>
                <a:ext cx="0" cy="624"/>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19" name="Line 35"/>
              <p:cNvSpPr>
                <a:spLocks noChangeShapeType="1"/>
              </p:cNvSpPr>
              <p:nvPr/>
            </p:nvSpPr>
            <p:spPr bwMode="auto">
              <a:xfrm>
                <a:off x="2016" y="1536"/>
                <a:ext cx="0" cy="1008"/>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0" name="Line 36"/>
              <p:cNvSpPr>
                <a:spLocks noChangeShapeType="1"/>
              </p:cNvSpPr>
              <p:nvPr/>
            </p:nvSpPr>
            <p:spPr bwMode="auto">
              <a:xfrm>
                <a:off x="2112" y="1248"/>
                <a:ext cx="0" cy="1296"/>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1" name="Line 37"/>
              <p:cNvSpPr>
                <a:spLocks noChangeShapeType="1"/>
              </p:cNvSpPr>
              <p:nvPr/>
            </p:nvSpPr>
            <p:spPr bwMode="auto">
              <a:xfrm>
                <a:off x="2208" y="1008"/>
                <a:ext cx="0" cy="1536"/>
              </a:xfrm>
              <a:prstGeom prst="line">
                <a:avLst/>
              </a:prstGeom>
              <a:noFill/>
              <a:ln w="9525">
                <a:solidFill>
                  <a:schemeClr val="accent2"/>
                </a:solidFill>
                <a:round/>
                <a:headEnd/>
                <a:tailEnd type="triangle" w="med" len="med"/>
              </a:ln>
            </p:spPr>
            <p:txBody>
              <a:bodyPr wrap="none" anchor="ctr"/>
              <a:lstStyle/>
              <a:p>
                <a:endParaRPr lang="zh-CN" altLang="en-US"/>
              </a:p>
            </p:txBody>
          </p:sp>
        </p:grpSp>
      </p:grpSp>
      <p:grpSp>
        <p:nvGrpSpPr>
          <p:cNvPr id="6" name="Group 76"/>
          <p:cNvGrpSpPr>
            <a:grpSpLocks/>
          </p:cNvGrpSpPr>
          <p:nvPr/>
        </p:nvGrpSpPr>
        <p:grpSpPr bwMode="auto">
          <a:xfrm>
            <a:off x="5438778" y="2001838"/>
            <a:ext cx="933451" cy="2062163"/>
            <a:chOff x="3426" y="1261"/>
            <a:chExt cx="588" cy="1299"/>
          </a:xfrm>
        </p:grpSpPr>
        <p:sp>
          <p:nvSpPr>
            <p:cNvPr id="16422" name="Line 38"/>
            <p:cNvSpPr>
              <a:spLocks noChangeShapeType="1"/>
            </p:cNvSpPr>
            <p:nvPr/>
          </p:nvSpPr>
          <p:spPr bwMode="auto">
            <a:xfrm>
              <a:off x="3426" y="1482"/>
              <a:ext cx="0" cy="244"/>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5" name="Line 41"/>
            <p:cNvSpPr>
              <a:spLocks noChangeShapeType="1"/>
            </p:cNvSpPr>
            <p:nvPr/>
          </p:nvSpPr>
          <p:spPr bwMode="auto">
            <a:xfrm>
              <a:off x="3506" y="1397"/>
              <a:ext cx="0" cy="329"/>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6" name="Line 42"/>
            <p:cNvSpPr>
              <a:spLocks noChangeShapeType="1"/>
            </p:cNvSpPr>
            <p:nvPr/>
          </p:nvSpPr>
          <p:spPr bwMode="auto">
            <a:xfrm>
              <a:off x="3587" y="1269"/>
              <a:ext cx="0" cy="457"/>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16428" name="Text Box 44"/>
            <p:cNvSpPr txBox="1">
              <a:spLocks noChangeArrowheads="1"/>
            </p:cNvSpPr>
            <p:nvPr/>
          </p:nvSpPr>
          <p:spPr bwMode="auto">
            <a:xfrm>
              <a:off x="3666" y="1261"/>
              <a:ext cx="348" cy="1299"/>
            </a:xfrm>
            <a:prstGeom prst="rect">
              <a:avLst/>
            </a:prstGeom>
            <a:gradFill rotWithShape="0">
              <a:gsLst>
                <a:gs pos="0">
                  <a:srgbClr val="CC99FF"/>
                </a:gs>
                <a:gs pos="50000">
                  <a:srgbClr val="FFFFFF"/>
                </a:gs>
                <a:gs pos="100000">
                  <a:srgbClr val="CC99FF"/>
                </a:gs>
              </a:gsLst>
              <a:lin ang="5400000" scaled="1"/>
            </a:gradFill>
            <a:ln w="9525">
              <a:solidFill>
                <a:schemeClr val="tx2"/>
              </a:solidFill>
              <a:miter lim="800000"/>
              <a:headEnd/>
              <a:tailEnd/>
            </a:ln>
          </p:spPr>
          <p:txBody>
            <a:bodyPr wrap="square">
              <a:spAutoFit/>
            </a:bodyPr>
            <a:lstStyle/>
            <a:p>
              <a:pPr>
                <a:spcBef>
                  <a:spcPct val="50000"/>
                </a:spcBef>
              </a:pPr>
              <a:r>
                <a:rPr kumimoji="1" lang="zh-CN" altLang="en-US" sz="3200" b="1" dirty="0">
                  <a:latin typeface="Times New Roman" pitchFamily="18" charset="0"/>
                </a:rPr>
                <a:t>布拉开系</a:t>
              </a:r>
            </a:p>
          </p:txBody>
        </p:sp>
      </p:grpSp>
      <p:grpSp>
        <p:nvGrpSpPr>
          <p:cNvPr id="7" name="Group 75"/>
          <p:cNvGrpSpPr>
            <a:grpSpLocks/>
          </p:cNvGrpSpPr>
          <p:nvPr/>
        </p:nvGrpSpPr>
        <p:grpSpPr bwMode="auto">
          <a:xfrm>
            <a:off x="4291013" y="2014538"/>
            <a:ext cx="1073150" cy="1841499"/>
            <a:chOff x="2703" y="1269"/>
            <a:chExt cx="676" cy="1160"/>
          </a:xfrm>
        </p:grpSpPr>
        <p:sp>
          <p:nvSpPr>
            <p:cNvPr id="16409" name="Text Box 25"/>
            <p:cNvSpPr txBox="1">
              <a:spLocks noChangeArrowheads="1"/>
            </p:cNvSpPr>
            <p:nvPr/>
          </p:nvSpPr>
          <p:spPr bwMode="auto">
            <a:xfrm>
              <a:off x="3024" y="1440"/>
              <a:ext cx="355" cy="989"/>
            </a:xfrm>
            <a:prstGeom prst="rect">
              <a:avLst/>
            </a:prstGeom>
            <a:gradFill rotWithShape="0">
              <a:gsLst>
                <a:gs pos="0">
                  <a:srgbClr val="CC99FF"/>
                </a:gs>
                <a:gs pos="50000">
                  <a:srgbClr val="FFFFFF"/>
                </a:gs>
                <a:gs pos="100000">
                  <a:srgbClr val="CC99FF"/>
                </a:gs>
              </a:gsLst>
              <a:lin ang="5400000" scaled="1"/>
            </a:gradFill>
            <a:ln w="9525">
              <a:solidFill>
                <a:schemeClr val="tx2"/>
              </a:solidFill>
              <a:miter lim="800000"/>
              <a:headEnd/>
              <a:tailEnd/>
            </a:ln>
          </p:spPr>
          <p:txBody>
            <a:bodyPr wrap="square">
              <a:spAutoFit/>
            </a:bodyPr>
            <a:lstStyle/>
            <a:p>
              <a:pPr>
                <a:spcBef>
                  <a:spcPct val="50000"/>
                </a:spcBef>
              </a:pPr>
              <a:r>
                <a:rPr kumimoji="1" lang="zh-CN" altLang="en-US" sz="3200" b="1" dirty="0">
                  <a:latin typeface="Times New Roman" pitchFamily="18" charset="0"/>
                </a:rPr>
                <a:t>帕邢系</a:t>
              </a:r>
            </a:p>
          </p:txBody>
        </p:sp>
        <p:sp>
          <p:nvSpPr>
            <p:cNvPr id="16423" name="Line 39"/>
            <p:cNvSpPr>
              <a:spLocks noChangeShapeType="1"/>
            </p:cNvSpPr>
            <p:nvPr/>
          </p:nvSpPr>
          <p:spPr bwMode="auto">
            <a:xfrm>
              <a:off x="2783" y="1482"/>
              <a:ext cx="0" cy="598"/>
            </a:xfrm>
            <a:prstGeom prst="line">
              <a:avLst/>
            </a:prstGeom>
            <a:noFill/>
            <a:ln w="9525">
              <a:solidFill>
                <a:srgbClr val="FF3300"/>
              </a:solidFill>
              <a:round/>
              <a:headEnd/>
              <a:tailEnd type="triangle" w="med" len="med"/>
            </a:ln>
          </p:spPr>
          <p:txBody>
            <a:bodyPr wrap="none" anchor="ctr"/>
            <a:lstStyle/>
            <a:p>
              <a:endParaRPr lang="zh-CN" altLang="en-US"/>
            </a:p>
          </p:txBody>
        </p:sp>
        <p:sp>
          <p:nvSpPr>
            <p:cNvPr id="16424" name="Line 40"/>
            <p:cNvSpPr>
              <a:spLocks noChangeShapeType="1"/>
            </p:cNvSpPr>
            <p:nvPr/>
          </p:nvSpPr>
          <p:spPr bwMode="auto">
            <a:xfrm>
              <a:off x="2944" y="1269"/>
              <a:ext cx="0" cy="810"/>
            </a:xfrm>
            <a:prstGeom prst="line">
              <a:avLst/>
            </a:prstGeom>
            <a:noFill/>
            <a:ln w="9525">
              <a:solidFill>
                <a:srgbClr val="FF3300"/>
              </a:solidFill>
              <a:round/>
              <a:headEnd/>
              <a:tailEnd type="triangle" w="med" len="med"/>
            </a:ln>
          </p:spPr>
          <p:txBody>
            <a:bodyPr wrap="none" anchor="ctr"/>
            <a:lstStyle/>
            <a:p>
              <a:endParaRPr lang="zh-CN" altLang="en-US"/>
            </a:p>
          </p:txBody>
        </p:sp>
        <p:sp>
          <p:nvSpPr>
            <p:cNvPr id="16427" name="Line 43"/>
            <p:cNvSpPr>
              <a:spLocks noChangeShapeType="1"/>
            </p:cNvSpPr>
            <p:nvPr/>
          </p:nvSpPr>
          <p:spPr bwMode="auto">
            <a:xfrm>
              <a:off x="2864" y="1354"/>
              <a:ext cx="0" cy="717"/>
            </a:xfrm>
            <a:prstGeom prst="line">
              <a:avLst/>
            </a:prstGeom>
            <a:noFill/>
            <a:ln w="9525">
              <a:solidFill>
                <a:srgbClr val="FF3300"/>
              </a:solidFill>
              <a:round/>
              <a:headEnd/>
              <a:tailEnd type="triangle" w="med" len="med"/>
            </a:ln>
          </p:spPr>
          <p:txBody>
            <a:bodyPr wrap="none" anchor="ctr"/>
            <a:lstStyle/>
            <a:p>
              <a:endParaRPr lang="zh-CN" altLang="en-US"/>
            </a:p>
          </p:txBody>
        </p:sp>
        <p:sp>
          <p:nvSpPr>
            <p:cNvPr id="16434" name="Line 50"/>
            <p:cNvSpPr>
              <a:spLocks noChangeShapeType="1"/>
            </p:cNvSpPr>
            <p:nvPr/>
          </p:nvSpPr>
          <p:spPr bwMode="auto">
            <a:xfrm>
              <a:off x="2703" y="1730"/>
              <a:ext cx="0" cy="341"/>
            </a:xfrm>
            <a:prstGeom prst="line">
              <a:avLst/>
            </a:prstGeom>
            <a:noFill/>
            <a:ln w="9525">
              <a:solidFill>
                <a:srgbClr val="FF0000"/>
              </a:solidFill>
              <a:round/>
              <a:headEnd/>
              <a:tailEnd type="triangle" w="med" len="med"/>
            </a:ln>
          </p:spPr>
          <p:txBody>
            <a:bodyPr wrap="none" anchor="ctr"/>
            <a:lstStyle/>
            <a:p>
              <a:endParaRPr lang="zh-CN" altLang="en-US"/>
            </a:p>
          </p:txBody>
        </p:sp>
      </p:grpSp>
      <p:grpSp>
        <p:nvGrpSpPr>
          <p:cNvPr id="8" name="Group 72"/>
          <p:cNvGrpSpPr>
            <a:grpSpLocks/>
          </p:cNvGrpSpPr>
          <p:nvPr/>
        </p:nvGrpSpPr>
        <p:grpSpPr bwMode="auto">
          <a:xfrm>
            <a:off x="1295400" y="1676400"/>
            <a:ext cx="6858000" cy="4419600"/>
            <a:chOff x="816" y="1056"/>
            <a:chExt cx="4320" cy="2784"/>
          </a:xfrm>
        </p:grpSpPr>
        <p:sp>
          <p:nvSpPr>
            <p:cNvPr id="16391" name="Line 7"/>
            <p:cNvSpPr>
              <a:spLocks noChangeShapeType="1"/>
            </p:cNvSpPr>
            <p:nvPr/>
          </p:nvSpPr>
          <p:spPr bwMode="auto">
            <a:xfrm>
              <a:off x="1578" y="1738"/>
              <a:ext cx="2450" cy="0"/>
            </a:xfrm>
            <a:prstGeom prst="line">
              <a:avLst/>
            </a:prstGeom>
            <a:noFill/>
            <a:ln w="38100">
              <a:solidFill>
                <a:schemeClr val="tx2"/>
              </a:solidFill>
              <a:round/>
              <a:headEnd/>
              <a:tailEnd/>
            </a:ln>
          </p:spPr>
          <p:txBody>
            <a:bodyPr wrap="none" anchor="ctr"/>
            <a:lstStyle/>
            <a:p>
              <a:endParaRPr lang="zh-CN" altLang="en-US"/>
            </a:p>
          </p:txBody>
        </p:sp>
        <p:sp>
          <p:nvSpPr>
            <p:cNvPr id="16392" name="Line 8"/>
            <p:cNvSpPr>
              <a:spLocks noChangeShapeType="1"/>
            </p:cNvSpPr>
            <p:nvPr/>
          </p:nvSpPr>
          <p:spPr bwMode="auto">
            <a:xfrm>
              <a:off x="1578" y="1482"/>
              <a:ext cx="2450" cy="0"/>
            </a:xfrm>
            <a:prstGeom prst="line">
              <a:avLst/>
            </a:prstGeom>
            <a:noFill/>
            <a:ln w="38100">
              <a:solidFill>
                <a:schemeClr val="tx2"/>
              </a:solidFill>
              <a:round/>
              <a:headEnd/>
              <a:tailEnd/>
            </a:ln>
          </p:spPr>
          <p:txBody>
            <a:bodyPr wrap="none" anchor="ctr"/>
            <a:lstStyle/>
            <a:p>
              <a:endParaRPr lang="zh-CN" altLang="en-US"/>
            </a:p>
          </p:txBody>
        </p:sp>
        <p:sp>
          <p:nvSpPr>
            <p:cNvPr id="16388" name="Line 4"/>
            <p:cNvSpPr>
              <a:spLocks noChangeShapeType="1"/>
            </p:cNvSpPr>
            <p:nvPr/>
          </p:nvSpPr>
          <p:spPr bwMode="auto">
            <a:xfrm>
              <a:off x="1578" y="3615"/>
              <a:ext cx="2450" cy="0"/>
            </a:xfrm>
            <a:prstGeom prst="line">
              <a:avLst/>
            </a:prstGeom>
            <a:noFill/>
            <a:ln w="38100">
              <a:solidFill>
                <a:schemeClr val="tx2"/>
              </a:solidFill>
              <a:round/>
              <a:headEnd/>
              <a:tailEnd/>
            </a:ln>
          </p:spPr>
          <p:txBody>
            <a:bodyPr wrap="none" anchor="ctr"/>
            <a:lstStyle/>
            <a:p>
              <a:endParaRPr lang="zh-CN" altLang="en-US"/>
            </a:p>
          </p:txBody>
        </p:sp>
        <p:sp>
          <p:nvSpPr>
            <p:cNvPr id="16389" name="Line 5"/>
            <p:cNvSpPr>
              <a:spLocks noChangeShapeType="1"/>
            </p:cNvSpPr>
            <p:nvPr/>
          </p:nvSpPr>
          <p:spPr bwMode="auto">
            <a:xfrm>
              <a:off x="1578" y="2634"/>
              <a:ext cx="2450" cy="0"/>
            </a:xfrm>
            <a:prstGeom prst="line">
              <a:avLst/>
            </a:prstGeom>
            <a:noFill/>
            <a:ln w="38100">
              <a:solidFill>
                <a:schemeClr val="tx2"/>
              </a:solidFill>
              <a:round/>
              <a:headEnd/>
              <a:tailEnd/>
            </a:ln>
          </p:spPr>
          <p:txBody>
            <a:bodyPr wrap="none" anchor="ctr"/>
            <a:lstStyle/>
            <a:p>
              <a:endParaRPr lang="zh-CN" altLang="en-US"/>
            </a:p>
          </p:txBody>
        </p:sp>
        <p:sp>
          <p:nvSpPr>
            <p:cNvPr id="16390" name="Line 6"/>
            <p:cNvSpPr>
              <a:spLocks noChangeShapeType="1"/>
            </p:cNvSpPr>
            <p:nvPr/>
          </p:nvSpPr>
          <p:spPr bwMode="auto">
            <a:xfrm>
              <a:off x="1578" y="2079"/>
              <a:ext cx="2450" cy="0"/>
            </a:xfrm>
            <a:prstGeom prst="line">
              <a:avLst/>
            </a:prstGeom>
            <a:noFill/>
            <a:ln w="38100">
              <a:solidFill>
                <a:schemeClr val="tx2"/>
              </a:solidFill>
              <a:round/>
              <a:headEnd/>
              <a:tailEnd/>
            </a:ln>
          </p:spPr>
          <p:txBody>
            <a:bodyPr wrap="none" anchor="ctr"/>
            <a:lstStyle/>
            <a:p>
              <a:endParaRPr lang="zh-CN" altLang="en-US"/>
            </a:p>
          </p:txBody>
        </p:sp>
        <p:sp>
          <p:nvSpPr>
            <p:cNvPr id="16393" name="Text Box 9"/>
            <p:cNvSpPr txBox="1">
              <a:spLocks noChangeArrowheads="1"/>
            </p:cNvSpPr>
            <p:nvPr/>
          </p:nvSpPr>
          <p:spPr bwMode="auto">
            <a:xfrm>
              <a:off x="4117" y="3444"/>
              <a:ext cx="923"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13.6 eV</a:t>
              </a:r>
            </a:p>
          </p:txBody>
        </p:sp>
        <p:sp>
          <p:nvSpPr>
            <p:cNvPr id="16394" name="Text Box 10"/>
            <p:cNvSpPr txBox="1">
              <a:spLocks noChangeArrowheads="1"/>
            </p:cNvSpPr>
            <p:nvPr/>
          </p:nvSpPr>
          <p:spPr bwMode="auto">
            <a:xfrm>
              <a:off x="4108" y="2463"/>
              <a:ext cx="836"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3.40 eV</a:t>
              </a:r>
            </a:p>
          </p:txBody>
        </p:sp>
        <p:sp>
          <p:nvSpPr>
            <p:cNvPr id="16395" name="Text Box 11"/>
            <p:cNvSpPr txBox="1">
              <a:spLocks noChangeArrowheads="1"/>
            </p:cNvSpPr>
            <p:nvPr/>
          </p:nvSpPr>
          <p:spPr bwMode="auto">
            <a:xfrm>
              <a:off x="4080" y="1952"/>
              <a:ext cx="884"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1.51 eV</a:t>
              </a:r>
            </a:p>
          </p:txBody>
        </p:sp>
        <p:sp>
          <p:nvSpPr>
            <p:cNvPr id="16396" name="Text Box 12"/>
            <p:cNvSpPr txBox="1">
              <a:spLocks noChangeArrowheads="1"/>
            </p:cNvSpPr>
            <p:nvPr/>
          </p:nvSpPr>
          <p:spPr bwMode="auto">
            <a:xfrm>
              <a:off x="4069" y="1610"/>
              <a:ext cx="1067"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0.85 eV</a:t>
              </a:r>
            </a:p>
          </p:txBody>
        </p:sp>
        <p:sp>
          <p:nvSpPr>
            <p:cNvPr id="16397" name="Text Box 13"/>
            <p:cNvSpPr txBox="1">
              <a:spLocks noChangeArrowheads="1"/>
            </p:cNvSpPr>
            <p:nvPr/>
          </p:nvSpPr>
          <p:spPr bwMode="auto">
            <a:xfrm>
              <a:off x="4069" y="1312"/>
              <a:ext cx="883" cy="288"/>
            </a:xfrm>
            <a:prstGeom prst="rect">
              <a:avLst/>
            </a:prstGeom>
            <a:noFill/>
            <a:ln w="9525">
              <a:noFill/>
              <a:miter lim="800000"/>
              <a:headEnd/>
              <a:tailEnd/>
            </a:ln>
          </p:spPr>
          <p:txBody>
            <a:bodyPr>
              <a:spAutoFit/>
            </a:bodyPr>
            <a:lstStyle/>
            <a:p>
              <a:pPr>
                <a:spcBef>
                  <a:spcPct val="50000"/>
                </a:spcBef>
              </a:pPr>
              <a:r>
                <a:rPr kumimoji="1" lang="en-US" altLang="zh-CN" sz="2400">
                  <a:latin typeface="宋体" pitchFamily="2" charset="-122"/>
                </a:rPr>
                <a:t>-</a:t>
              </a:r>
              <a:r>
                <a:rPr kumimoji="1" lang="en-US" altLang="zh-CN" sz="2400">
                  <a:latin typeface="Times New Roman" pitchFamily="18" charset="0"/>
                </a:rPr>
                <a:t>0.54 eV</a:t>
              </a:r>
            </a:p>
          </p:txBody>
        </p:sp>
        <p:sp>
          <p:nvSpPr>
            <p:cNvPr id="16398" name="Text Box 14"/>
            <p:cNvSpPr txBox="1">
              <a:spLocks noChangeArrowheads="1"/>
            </p:cNvSpPr>
            <p:nvPr/>
          </p:nvSpPr>
          <p:spPr bwMode="auto">
            <a:xfrm>
              <a:off x="4128" y="1141"/>
              <a:ext cx="282" cy="288"/>
            </a:xfrm>
            <a:prstGeom prst="rect">
              <a:avLst/>
            </a:prstGeom>
            <a:noFill/>
            <a:ln w="9525">
              <a:noFill/>
              <a:miter lim="800000"/>
              <a:headEnd/>
              <a:tailEnd/>
            </a:ln>
          </p:spPr>
          <p:txBody>
            <a:bodyPr>
              <a:spAutoFit/>
            </a:bodyPr>
            <a:lstStyle/>
            <a:p>
              <a:pPr>
                <a:spcBef>
                  <a:spcPct val="50000"/>
                </a:spcBef>
              </a:pPr>
              <a:r>
                <a:rPr kumimoji="1" lang="en-US" altLang="zh-CN" sz="2400">
                  <a:latin typeface="Times New Roman" pitchFamily="18" charset="0"/>
                </a:rPr>
                <a:t> 0</a:t>
              </a:r>
            </a:p>
          </p:txBody>
        </p:sp>
        <p:sp>
          <p:nvSpPr>
            <p:cNvPr id="16399" name="Line 15"/>
            <p:cNvSpPr>
              <a:spLocks noChangeShapeType="1"/>
            </p:cNvSpPr>
            <p:nvPr/>
          </p:nvSpPr>
          <p:spPr bwMode="auto">
            <a:xfrm>
              <a:off x="1578" y="1269"/>
              <a:ext cx="2450" cy="0"/>
            </a:xfrm>
            <a:prstGeom prst="line">
              <a:avLst/>
            </a:prstGeom>
            <a:noFill/>
            <a:ln w="38100">
              <a:solidFill>
                <a:schemeClr val="tx2"/>
              </a:solidFill>
              <a:round/>
              <a:headEnd/>
              <a:tailEnd/>
            </a:ln>
          </p:spPr>
          <p:txBody>
            <a:bodyPr wrap="none" anchor="ctr"/>
            <a:lstStyle/>
            <a:p>
              <a:endParaRPr lang="zh-CN" altLang="en-US"/>
            </a:p>
          </p:txBody>
        </p:sp>
        <p:sp>
          <p:nvSpPr>
            <p:cNvPr id="16400" name="Line 16"/>
            <p:cNvSpPr>
              <a:spLocks noChangeShapeType="1"/>
            </p:cNvSpPr>
            <p:nvPr/>
          </p:nvSpPr>
          <p:spPr bwMode="auto">
            <a:xfrm>
              <a:off x="1578" y="1312"/>
              <a:ext cx="2450" cy="0"/>
            </a:xfrm>
            <a:prstGeom prst="line">
              <a:avLst/>
            </a:prstGeom>
            <a:noFill/>
            <a:ln w="38100">
              <a:solidFill>
                <a:schemeClr val="tx2"/>
              </a:solidFill>
              <a:prstDash val="dash"/>
              <a:round/>
              <a:headEnd/>
              <a:tailEnd/>
            </a:ln>
          </p:spPr>
          <p:txBody>
            <a:bodyPr wrap="none" anchor="ctr"/>
            <a:lstStyle/>
            <a:p>
              <a:endParaRPr lang="zh-CN" altLang="en-US"/>
            </a:p>
          </p:txBody>
        </p:sp>
        <p:sp>
          <p:nvSpPr>
            <p:cNvPr id="16401" name="Text Box 17"/>
            <p:cNvSpPr txBox="1">
              <a:spLocks noChangeArrowheads="1"/>
            </p:cNvSpPr>
            <p:nvPr/>
          </p:nvSpPr>
          <p:spPr bwMode="auto">
            <a:xfrm>
              <a:off x="1056" y="3401"/>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=1</a:t>
              </a:r>
            </a:p>
          </p:txBody>
        </p:sp>
        <p:sp>
          <p:nvSpPr>
            <p:cNvPr id="16402" name="Text Box 18"/>
            <p:cNvSpPr txBox="1">
              <a:spLocks noChangeArrowheads="1"/>
            </p:cNvSpPr>
            <p:nvPr/>
          </p:nvSpPr>
          <p:spPr bwMode="auto">
            <a:xfrm>
              <a:off x="1056" y="2463"/>
              <a:ext cx="52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=2</a:t>
              </a:r>
            </a:p>
          </p:txBody>
        </p:sp>
        <p:sp>
          <p:nvSpPr>
            <p:cNvPr id="16403" name="Text Box 19"/>
            <p:cNvSpPr txBox="1">
              <a:spLocks noChangeArrowheads="1"/>
            </p:cNvSpPr>
            <p:nvPr/>
          </p:nvSpPr>
          <p:spPr bwMode="auto">
            <a:xfrm>
              <a:off x="1056" y="1908"/>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=3</a:t>
              </a:r>
            </a:p>
          </p:txBody>
        </p:sp>
        <p:sp>
          <p:nvSpPr>
            <p:cNvPr id="16404" name="Text Box 20"/>
            <p:cNvSpPr txBox="1">
              <a:spLocks noChangeArrowheads="1"/>
            </p:cNvSpPr>
            <p:nvPr/>
          </p:nvSpPr>
          <p:spPr bwMode="auto">
            <a:xfrm>
              <a:off x="1056" y="1567"/>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=4</a:t>
              </a:r>
            </a:p>
          </p:txBody>
        </p:sp>
        <p:sp>
          <p:nvSpPr>
            <p:cNvPr id="16405" name="Text Box 21"/>
            <p:cNvSpPr txBox="1">
              <a:spLocks noChangeArrowheads="1"/>
            </p:cNvSpPr>
            <p:nvPr/>
          </p:nvSpPr>
          <p:spPr bwMode="auto">
            <a:xfrm>
              <a:off x="1056" y="1312"/>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=5</a:t>
              </a:r>
            </a:p>
          </p:txBody>
        </p:sp>
        <p:sp>
          <p:nvSpPr>
            <p:cNvPr id="16406" name="Text Box 22"/>
            <p:cNvSpPr txBox="1">
              <a:spLocks noChangeArrowheads="1"/>
            </p:cNvSpPr>
            <p:nvPr/>
          </p:nvSpPr>
          <p:spPr bwMode="auto">
            <a:xfrm>
              <a:off x="1056" y="1056"/>
              <a:ext cx="602" cy="327"/>
            </a:xfrm>
            <a:prstGeom prst="rect">
              <a:avLst/>
            </a:prstGeom>
            <a:noFill/>
            <a:ln w="9525">
              <a:noFill/>
              <a:miter lim="800000"/>
              <a:headEnd/>
              <a:tailEnd/>
            </a:ln>
          </p:spPr>
          <p:txBody>
            <a:bodyPr>
              <a:spAutoFit/>
            </a:bodyPr>
            <a:lstStyle/>
            <a:p>
              <a:pPr>
                <a:spcBef>
                  <a:spcPct val="50000"/>
                </a:spcBef>
              </a:pPr>
              <a:r>
                <a:rPr kumimoji="1" lang="en-US" altLang="zh-CN" sz="2800" i="1">
                  <a:latin typeface="Times New Roman" pitchFamily="18" charset="0"/>
                </a:rPr>
                <a:t>n</a:t>
              </a:r>
              <a:r>
                <a:rPr kumimoji="1" lang="en-US" altLang="zh-CN" sz="2800">
                  <a:latin typeface="Times New Roman" pitchFamily="18" charset="0"/>
                </a:rPr>
                <a:t>=</a:t>
              </a:r>
              <a:r>
                <a:rPr kumimoji="1" lang="en-US" altLang="zh-CN" sz="2800">
                  <a:latin typeface="Times New Roman" pitchFamily="18" charset="0"/>
                  <a:sym typeface="Symbol" pitchFamily="18" charset="2"/>
                </a:rPr>
                <a:t></a:t>
              </a:r>
              <a:endParaRPr kumimoji="1" lang="en-US" altLang="zh-CN" sz="2800">
                <a:latin typeface="Times New Roman" pitchFamily="18" charset="0"/>
              </a:endParaRPr>
            </a:p>
          </p:txBody>
        </p:sp>
        <p:sp>
          <p:nvSpPr>
            <p:cNvPr id="16410" name="Line 26"/>
            <p:cNvSpPr>
              <a:spLocks noChangeShapeType="1"/>
            </p:cNvSpPr>
            <p:nvPr/>
          </p:nvSpPr>
          <p:spPr bwMode="auto">
            <a:xfrm>
              <a:off x="1578" y="1397"/>
              <a:ext cx="2450" cy="0"/>
            </a:xfrm>
            <a:prstGeom prst="line">
              <a:avLst/>
            </a:prstGeom>
            <a:noFill/>
            <a:ln w="38100">
              <a:solidFill>
                <a:schemeClr val="tx2"/>
              </a:solidFill>
              <a:prstDash val="dash"/>
              <a:round/>
              <a:headEnd/>
              <a:tailEnd/>
            </a:ln>
          </p:spPr>
          <p:txBody>
            <a:bodyPr wrap="none" anchor="ctr"/>
            <a:lstStyle/>
            <a:p>
              <a:endParaRPr lang="zh-CN" altLang="en-US"/>
            </a:p>
          </p:txBody>
        </p:sp>
        <p:sp>
          <p:nvSpPr>
            <p:cNvPr id="16451" name="Rectangle 67"/>
            <p:cNvSpPr>
              <a:spLocks noChangeArrowheads="1"/>
            </p:cNvSpPr>
            <p:nvPr/>
          </p:nvSpPr>
          <p:spPr bwMode="auto">
            <a:xfrm>
              <a:off x="816" y="1056"/>
              <a:ext cx="4320" cy="2784"/>
            </a:xfrm>
            <a:prstGeom prst="rect">
              <a:avLst/>
            </a:prstGeom>
            <a:noFill/>
            <a:ln w="9525">
              <a:solidFill>
                <a:schemeClr val="tx1"/>
              </a:solidFill>
              <a:miter lim="800000"/>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ppt_h/2"/>
                                          </p:val>
                                        </p:tav>
                                        <p:tav tm="100000">
                                          <p:val>
                                            <p:strVal val="#ppt_y"/>
                                          </p:val>
                                        </p:tav>
                                      </p:tavLst>
                                    </p:anim>
                                    <p:anim calcmode="lin" valueType="num">
                                      <p:cBhvr>
                                        <p:cTn id="25" dur="500" fill="hold"/>
                                        <p:tgtEl>
                                          <p:spTgt spid="7"/>
                                        </p:tgtEl>
                                        <p:attrNameLst>
                                          <p:attrName>ppt_w</p:attrName>
                                        </p:attrNameLst>
                                      </p:cBhvr>
                                      <p:tavLst>
                                        <p:tav tm="0">
                                          <p:val>
                                            <p:strVal val="#ppt_w"/>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B2C44EE9-14F1-4106-8FEC-B49AD1A0F5DC}" type="slidenum">
              <a:rPr lang="en-US" altLang="zh-CN"/>
              <a:pPr/>
              <a:t>75</a:t>
            </a:fld>
            <a:endParaRPr lang="en-US" altLang="zh-CN"/>
          </a:p>
        </p:txBody>
      </p:sp>
      <p:sp>
        <p:nvSpPr>
          <p:cNvPr id="17463" name="Text Box 55"/>
          <p:cNvSpPr txBox="1">
            <a:spLocks noChangeArrowheads="1"/>
          </p:cNvSpPr>
          <p:nvPr/>
        </p:nvSpPr>
        <p:spPr bwMode="auto">
          <a:xfrm>
            <a:off x="1295400" y="1096963"/>
            <a:ext cx="6705600" cy="579437"/>
          </a:xfrm>
          <a:prstGeom prst="rect">
            <a:avLst/>
          </a:prstGeom>
          <a:noFill/>
          <a:ln w="9525">
            <a:noFill/>
            <a:miter lim="800000"/>
            <a:headEnd/>
            <a:tailEnd/>
          </a:ln>
          <a:effectLst/>
        </p:spPr>
        <p:txBody>
          <a:bodyPr>
            <a:spAutoFit/>
          </a:bodyPr>
          <a:lstStyle/>
          <a:p>
            <a:pPr lvl="1">
              <a:spcBef>
                <a:spcPct val="50000"/>
              </a:spcBef>
            </a:pPr>
            <a:r>
              <a:rPr lang="en-US" altLang="zh-CN" sz="3200" b="1" dirty="0">
                <a:solidFill>
                  <a:srgbClr val="CC0000"/>
                </a:solidFill>
                <a:latin typeface="Times New Roman" pitchFamily="18" charset="0"/>
              </a:rPr>
              <a:t>4 </a:t>
            </a:r>
            <a:r>
              <a:rPr lang="en-US" altLang="zh-CN" sz="3200" b="1" dirty="0">
                <a:solidFill>
                  <a:srgbClr val="FF3300"/>
                </a:solidFill>
                <a:latin typeface="Times New Roman" pitchFamily="18" charset="0"/>
              </a:rPr>
              <a:t>  </a:t>
            </a:r>
            <a:r>
              <a:rPr lang="zh-CN" altLang="en-US" sz="3200" b="1" dirty="0">
                <a:latin typeface="Times New Roman" pitchFamily="18" charset="0"/>
              </a:rPr>
              <a:t>玻尔理论对氢原子光谱的解释</a:t>
            </a:r>
          </a:p>
        </p:txBody>
      </p:sp>
      <p:graphicFrame>
        <p:nvGraphicFramePr>
          <p:cNvPr id="35840" name="Object 1024"/>
          <p:cNvGraphicFramePr>
            <a:graphicFrameLocks noChangeAspect="1"/>
          </p:cNvGraphicFramePr>
          <p:nvPr/>
        </p:nvGraphicFramePr>
        <p:xfrm>
          <a:off x="5105400" y="2133600"/>
          <a:ext cx="2362200" cy="636588"/>
        </p:xfrm>
        <a:graphic>
          <a:graphicData uri="http://schemas.openxmlformats.org/presentationml/2006/ole">
            <p:oleObj spid="_x0000_s91150" name="Equation" r:id="rId3" imgW="1358900" imgH="368300" progId="Equation.3">
              <p:embed/>
            </p:oleObj>
          </a:graphicData>
        </a:graphic>
      </p:graphicFrame>
      <p:graphicFrame>
        <p:nvGraphicFramePr>
          <p:cNvPr id="35841" name="Object 1025"/>
          <p:cNvGraphicFramePr>
            <a:graphicFrameLocks noChangeAspect="1"/>
          </p:cNvGraphicFramePr>
          <p:nvPr/>
        </p:nvGraphicFramePr>
        <p:xfrm>
          <a:off x="1066800" y="3276600"/>
          <a:ext cx="7543800" cy="1285875"/>
        </p:xfrm>
        <a:graphic>
          <a:graphicData uri="http://schemas.openxmlformats.org/presentationml/2006/ole">
            <p:oleObj spid="_x0000_s91151" name="Equation" r:id="rId4" imgW="2489200" imgH="469900" progId="Equation.3">
              <p:embed/>
            </p:oleObj>
          </a:graphicData>
        </a:graphic>
      </p:graphicFrame>
      <p:graphicFrame>
        <p:nvGraphicFramePr>
          <p:cNvPr id="35842" name="Object 1026"/>
          <p:cNvGraphicFramePr>
            <a:graphicFrameLocks noChangeAspect="1"/>
          </p:cNvGraphicFramePr>
          <p:nvPr/>
        </p:nvGraphicFramePr>
        <p:xfrm>
          <a:off x="990600" y="1828800"/>
          <a:ext cx="3429000" cy="1238250"/>
        </p:xfrm>
        <a:graphic>
          <a:graphicData uri="http://schemas.openxmlformats.org/presentationml/2006/ole">
            <p:oleObj spid="_x0000_s91152" name="Equation" r:id="rId5" imgW="1092200" imgH="457200" progId="Equation.3">
              <p:embed/>
            </p:oleObj>
          </a:graphicData>
        </a:graphic>
      </p:graphicFrame>
      <p:grpSp>
        <p:nvGrpSpPr>
          <p:cNvPr id="2" name="Group 116"/>
          <p:cNvGrpSpPr>
            <a:grpSpLocks/>
          </p:cNvGrpSpPr>
          <p:nvPr/>
        </p:nvGrpSpPr>
        <p:grpSpPr bwMode="auto">
          <a:xfrm>
            <a:off x="1066800" y="4724400"/>
            <a:ext cx="7772400" cy="1143000"/>
            <a:chOff x="672" y="2928"/>
            <a:chExt cx="5088" cy="816"/>
          </a:xfrm>
        </p:grpSpPr>
        <p:graphicFrame>
          <p:nvGraphicFramePr>
            <p:cNvPr id="35843" name="Object 1027"/>
            <p:cNvGraphicFramePr>
              <a:graphicFrameLocks noChangeAspect="1"/>
            </p:cNvGraphicFramePr>
            <p:nvPr/>
          </p:nvGraphicFramePr>
          <p:xfrm>
            <a:off x="1768" y="3124"/>
            <a:ext cx="1397" cy="357"/>
          </p:xfrm>
          <a:graphic>
            <a:graphicData uri="http://schemas.openxmlformats.org/presentationml/2006/ole">
              <p:oleObj spid="_x0000_s91153" name="Equation" r:id="rId6" imgW="914400" imgH="203200" progId="Equation.3">
                <p:embed/>
              </p:oleObj>
            </a:graphicData>
          </a:graphic>
        </p:graphicFrame>
        <p:sp>
          <p:nvSpPr>
            <p:cNvPr id="17469" name="Rectangle 61"/>
            <p:cNvSpPr>
              <a:spLocks noChangeArrowheads="1"/>
            </p:cNvSpPr>
            <p:nvPr/>
          </p:nvSpPr>
          <p:spPr bwMode="auto">
            <a:xfrm>
              <a:off x="3696" y="3124"/>
              <a:ext cx="2064" cy="414"/>
            </a:xfrm>
            <a:prstGeom prst="rect">
              <a:avLst/>
            </a:prstGeom>
            <a:noFill/>
            <a:ln w="9525">
              <a:noFill/>
              <a:miter lim="800000"/>
              <a:headEnd/>
              <a:tailEnd/>
            </a:ln>
            <a:effectLst/>
          </p:spPr>
          <p:txBody>
            <a:bodyPr>
              <a:spAutoFit/>
            </a:bodyPr>
            <a:lstStyle/>
            <a:p>
              <a:r>
                <a:rPr lang="en-US" altLang="zh-CN" sz="3200" b="1" dirty="0">
                  <a:latin typeface="宋体" pitchFamily="2" charset="-122"/>
                </a:rPr>
                <a:t>(</a:t>
              </a:r>
              <a:r>
                <a:rPr lang="zh-CN" altLang="en-US" sz="3200" b="1" dirty="0">
                  <a:latin typeface="宋体" pitchFamily="2" charset="-122"/>
                </a:rPr>
                <a:t>里德伯常量</a:t>
              </a:r>
              <a:r>
                <a:rPr lang="en-US" altLang="zh-CN" sz="3200" b="1" dirty="0">
                  <a:latin typeface="宋体" pitchFamily="2" charset="-122"/>
                </a:rPr>
                <a:t>)</a:t>
              </a:r>
            </a:p>
          </p:txBody>
        </p:sp>
        <p:graphicFrame>
          <p:nvGraphicFramePr>
            <p:cNvPr id="35844" name="Object 1028"/>
            <p:cNvGraphicFramePr>
              <a:graphicFrameLocks noChangeAspect="1"/>
            </p:cNvGraphicFramePr>
            <p:nvPr/>
          </p:nvGraphicFramePr>
          <p:xfrm>
            <a:off x="3214" y="3124"/>
            <a:ext cx="476" cy="362"/>
          </p:xfrm>
          <a:graphic>
            <a:graphicData uri="http://schemas.openxmlformats.org/presentationml/2006/ole">
              <p:oleObj spid="_x0000_s91154" name="Equation" r:id="rId7" imgW="266353" imgH="164885" progId="Equation.3">
                <p:embed/>
              </p:oleObj>
            </a:graphicData>
          </a:graphic>
        </p:graphicFrame>
        <p:graphicFrame>
          <p:nvGraphicFramePr>
            <p:cNvPr id="35845" name="Object 1029"/>
            <p:cNvGraphicFramePr>
              <a:graphicFrameLocks noChangeAspect="1"/>
            </p:cNvGraphicFramePr>
            <p:nvPr/>
          </p:nvGraphicFramePr>
          <p:xfrm>
            <a:off x="672" y="2928"/>
            <a:ext cx="1052" cy="816"/>
          </p:xfrm>
          <a:graphic>
            <a:graphicData uri="http://schemas.openxmlformats.org/presentationml/2006/ole">
              <p:oleObj spid="_x0000_s91155" name="Equation" r:id="rId8" imgW="596900" imgH="457200" progId="Equation.3">
                <p:embed/>
              </p:oleObj>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vertical)">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0"/>
                                        </p:tgtEl>
                                        <p:attrNameLst>
                                          <p:attrName>style.visibility</p:attrName>
                                        </p:attrNameLst>
                                      </p:cBhvr>
                                      <p:to>
                                        <p:strVal val="visible"/>
                                      </p:to>
                                    </p:set>
                                    <p:animEffect transition="in" filter="blinds(horizontal)">
                                      <p:cBhvr>
                                        <p:cTn id="12" dur="500"/>
                                        <p:tgtEl>
                                          <p:spTgt spid="358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5841"/>
                                        </p:tgtEl>
                                        <p:attrNameLst>
                                          <p:attrName>style.visibility</p:attrName>
                                        </p:attrNameLst>
                                      </p:cBhvr>
                                      <p:to>
                                        <p:strVal val="visible"/>
                                      </p:to>
                                    </p:set>
                                    <p:animEffect transition="in" filter="blinds(vertical)">
                                      <p:cBhvr>
                                        <p:cTn id="17" dur="500"/>
                                        <p:tgtEl>
                                          <p:spTgt spid="358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4BA0B612-2BDD-47A7-805D-C3F7EC4C4724}" type="slidenum">
              <a:rPr lang="en-US" altLang="zh-CN"/>
              <a:pPr/>
              <a:t>76</a:t>
            </a:fld>
            <a:endParaRPr lang="en-US" altLang="zh-CN" dirty="0"/>
          </a:p>
        </p:txBody>
      </p:sp>
      <p:sp>
        <p:nvSpPr>
          <p:cNvPr id="18486" name="Text Box 54"/>
          <p:cNvSpPr txBox="1">
            <a:spLocks noChangeArrowheads="1"/>
          </p:cNvSpPr>
          <p:nvPr/>
        </p:nvSpPr>
        <p:spPr bwMode="auto">
          <a:xfrm>
            <a:off x="457200" y="2362200"/>
            <a:ext cx="8077200" cy="1260475"/>
          </a:xfrm>
          <a:prstGeom prst="rect">
            <a:avLst/>
          </a:prstGeom>
          <a:noFill/>
          <a:ln w="9525">
            <a:noFill/>
            <a:miter lim="800000"/>
            <a:headEnd/>
            <a:tailEnd/>
          </a:ln>
          <a:effectLst/>
        </p:spPr>
        <p:txBody>
          <a:bodyPr>
            <a:spAutoFit/>
          </a:bodyPr>
          <a:lstStyle/>
          <a:p>
            <a:pPr>
              <a:lnSpc>
                <a:spcPct val="120000"/>
              </a:lnSpc>
            </a:pPr>
            <a:r>
              <a:rPr lang="en-US" altLang="zh-CN" b="1" dirty="0">
                <a:solidFill>
                  <a:srgbClr val="CC0000"/>
                </a:solidFill>
                <a:latin typeface="宋体" pitchFamily="2" charset="-122"/>
              </a:rPr>
              <a:t>    </a:t>
            </a:r>
            <a:r>
              <a:rPr lang="en-US" altLang="zh-CN" sz="3200" b="1" dirty="0">
                <a:solidFill>
                  <a:srgbClr val="CC0000"/>
                </a:solidFill>
                <a:latin typeface="宋体" pitchFamily="2" charset="-122"/>
              </a:rPr>
              <a:t>(</a:t>
            </a:r>
            <a:r>
              <a:rPr lang="en-US" altLang="zh-CN" sz="3200" b="1" dirty="0">
                <a:solidFill>
                  <a:srgbClr val="CC0000"/>
                </a:solidFill>
                <a:latin typeface="Times New Roman" pitchFamily="18" charset="0"/>
              </a:rPr>
              <a:t>1</a:t>
            </a:r>
            <a:r>
              <a:rPr lang="en-US" altLang="zh-CN" sz="3200" b="1" dirty="0">
                <a:solidFill>
                  <a:srgbClr val="CC0000"/>
                </a:solidFill>
                <a:latin typeface="宋体" pitchFamily="2" charset="-122"/>
              </a:rPr>
              <a:t>)</a:t>
            </a:r>
            <a:r>
              <a:rPr lang="zh-CN" altLang="en-US" sz="3200" b="1" dirty="0">
                <a:latin typeface="宋体" pitchFamily="2" charset="-122"/>
              </a:rPr>
              <a:t>正确地指出</a:t>
            </a:r>
            <a:r>
              <a:rPr lang="zh-CN" altLang="en-US" sz="3200" b="1" dirty="0">
                <a:solidFill>
                  <a:srgbClr val="CC0000"/>
                </a:solidFill>
                <a:latin typeface="宋体" pitchFamily="2" charset="-122"/>
              </a:rPr>
              <a:t>原子能级</a:t>
            </a:r>
            <a:r>
              <a:rPr lang="zh-CN" altLang="en-US" sz="3200" b="1" dirty="0">
                <a:latin typeface="宋体" pitchFamily="2" charset="-122"/>
              </a:rPr>
              <a:t>的存在</a:t>
            </a:r>
            <a:r>
              <a:rPr lang="en-US" altLang="zh-CN" sz="3200" b="1" dirty="0">
                <a:latin typeface="宋体" pitchFamily="2" charset="-122"/>
              </a:rPr>
              <a:t>(</a:t>
            </a:r>
            <a:r>
              <a:rPr lang="zh-CN" altLang="en-US" sz="3200" b="1" dirty="0">
                <a:latin typeface="宋体" pitchFamily="2" charset="-122"/>
              </a:rPr>
              <a:t>原子能量量子化</a:t>
            </a:r>
            <a:r>
              <a:rPr lang="en-US" altLang="zh-CN" sz="3200" b="1" dirty="0">
                <a:latin typeface="宋体" pitchFamily="2" charset="-122"/>
              </a:rPr>
              <a:t>)</a:t>
            </a:r>
            <a:r>
              <a:rPr lang="en-US" altLang="zh-CN" sz="3200" b="1" dirty="0">
                <a:latin typeface="Times New Roman" pitchFamily="18" charset="0"/>
              </a:rPr>
              <a:t>.</a:t>
            </a:r>
          </a:p>
        </p:txBody>
      </p:sp>
      <p:sp>
        <p:nvSpPr>
          <p:cNvPr id="18487" name="Rectangle 55"/>
          <p:cNvSpPr>
            <a:spLocks noChangeArrowheads="1"/>
          </p:cNvSpPr>
          <p:nvPr/>
        </p:nvSpPr>
        <p:spPr bwMode="auto">
          <a:xfrm>
            <a:off x="1143000" y="914400"/>
            <a:ext cx="8382000" cy="641350"/>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CC0000"/>
                </a:solidFill>
                <a:latin typeface="Times New Roman" pitchFamily="18" charset="0"/>
              </a:rPr>
              <a:t>三    氢原子玻尔理论的意义和困难</a:t>
            </a:r>
          </a:p>
        </p:txBody>
      </p:sp>
      <p:sp>
        <p:nvSpPr>
          <p:cNvPr id="18488" name="Rectangle 56"/>
          <p:cNvSpPr>
            <a:spLocks noChangeArrowheads="1"/>
          </p:cNvSpPr>
          <p:nvPr/>
        </p:nvSpPr>
        <p:spPr bwMode="auto">
          <a:xfrm>
            <a:off x="76200" y="4794250"/>
            <a:ext cx="9067800" cy="676275"/>
          </a:xfrm>
          <a:prstGeom prst="rect">
            <a:avLst/>
          </a:prstGeom>
          <a:noFill/>
          <a:ln w="9525">
            <a:noFill/>
            <a:miter lim="800000"/>
            <a:headEnd/>
            <a:tailEnd type="none" w="sm" len="lg"/>
          </a:ln>
          <a:effectLst/>
        </p:spPr>
        <p:txBody>
          <a:bodyPr>
            <a:spAutoFit/>
          </a:bodyPr>
          <a:lstStyle/>
          <a:p>
            <a:pPr>
              <a:lnSpc>
                <a:spcPct val="120000"/>
              </a:lnSpc>
            </a:pPr>
            <a:endParaRPr lang="zh-CN" altLang="zh-CN" b="1">
              <a:latin typeface="宋体" pitchFamily="2" charset="-122"/>
            </a:endParaRPr>
          </a:p>
        </p:txBody>
      </p:sp>
      <p:sp>
        <p:nvSpPr>
          <p:cNvPr id="18489" name="Rectangle 57"/>
          <p:cNvSpPr>
            <a:spLocks noChangeArrowheads="1"/>
          </p:cNvSpPr>
          <p:nvPr/>
        </p:nvSpPr>
        <p:spPr bwMode="auto">
          <a:xfrm>
            <a:off x="1295400" y="1708150"/>
            <a:ext cx="1508125" cy="579438"/>
          </a:xfrm>
          <a:prstGeom prst="rect">
            <a:avLst/>
          </a:prstGeom>
          <a:noFill/>
          <a:ln w="9525">
            <a:noFill/>
            <a:miter lim="800000"/>
            <a:headEnd/>
            <a:tailEnd/>
          </a:ln>
          <a:effectLst/>
        </p:spPr>
        <p:txBody>
          <a:bodyPr wrap="none">
            <a:spAutoFit/>
          </a:bodyPr>
          <a:lstStyle/>
          <a:p>
            <a:r>
              <a:rPr lang="en-US" altLang="zh-CN" sz="3200" b="1" dirty="0">
                <a:solidFill>
                  <a:srgbClr val="CC0000"/>
                </a:solidFill>
                <a:latin typeface="Times New Roman" pitchFamily="18" charset="0"/>
              </a:rPr>
              <a:t>1</a:t>
            </a:r>
            <a:r>
              <a:rPr lang="en-US" altLang="zh-CN" sz="3200" b="1" dirty="0">
                <a:solidFill>
                  <a:srgbClr val="FF3300"/>
                </a:solidFill>
                <a:latin typeface="Times New Roman" pitchFamily="18" charset="0"/>
              </a:rPr>
              <a:t>   </a:t>
            </a:r>
            <a:r>
              <a:rPr lang="zh-CN" altLang="en-US" sz="3200" b="1" dirty="0">
                <a:latin typeface="Times New Roman" pitchFamily="18" charset="0"/>
              </a:rPr>
              <a:t>意义</a:t>
            </a:r>
          </a:p>
        </p:txBody>
      </p:sp>
      <p:sp>
        <p:nvSpPr>
          <p:cNvPr id="18490" name="Rectangle 58"/>
          <p:cNvSpPr>
            <a:spLocks noChangeArrowheads="1"/>
          </p:cNvSpPr>
          <p:nvPr/>
        </p:nvSpPr>
        <p:spPr bwMode="auto">
          <a:xfrm>
            <a:off x="469900" y="4911725"/>
            <a:ext cx="8293100" cy="1260475"/>
          </a:xfrm>
          <a:prstGeom prst="rect">
            <a:avLst/>
          </a:prstGeom>
          <a:noFill/>
          <a:ln w="9525">
            <a:noFill/>
            <a:miter lim="800000"/>
            <a:headEnd/>
            <a:tailEnd/>
          </a:ln>
          <a:effectLst/>
        </p:spPr>
        <p:txBody>
          <a:bodyPr>
            <a:spAutoFit/>
          </a:bodyPr>
          <a:lstStyle/>
          <a:p>
            <a:pPr>
              <a:lnSpc>
                <a:spcPct val="120000"/>
              </a:lnSpc>
            </a:pPr>
            <a:r>
              <a:rPr lang="en-US" altLang="zh-CN" b="1" dirty="0">
                <a:solidFill>
                  <a:srgbClr val="CC0000"/>
                </a:solidFill>
                <a:latin typeface="宋体" pitchFamily="2" charset="-122"/>
              </a:rPr>
              <a:t>    </a:t>
            </a:r>
            <a:r>
              <a:rPr lang="en-US" altLang="zh-CN" sz="3200" b="1" dirty="0">
                <a:solidFill>
                  <a:srgbClr val="CC0000"/>
                </a:solidFill>
                <a:latin typeface="宋体" pitchFamily="2" charset="-122"/>
              </a:rPr>
              <a:t>(</a:t>
            </a:r>
            <a:r>
              <a:rPr lang="en-US" altLang="zh-CN" sz="3200" b="1" dirty="0">
                <a:solidFill>
                  <a:srgbClr val="CC0000"/>
                </a:solidFill>
                <a:latin typeface="Times New Roman" pitchFamily="18" charset="0"/>
              </a:rPr>
              <a:t>3</a:t>
            </a:r>
            <a:r>
              <a:rPr lang="en-US" altLang="zh-CN" sz="3200" b="1" dirty="0">
                <a:solidFill>
                  <a:srgbClr val="CC0000"/>
                </a:solidFill>
                <a:latin typeface="宋体" pitchFamily="2" charset="-122"/>
              </a:rPr>
              <a:t>)</a:t>
            </a:r>
            <a:r>
              <a:rPr lang="zh-CN" altLang="en-US" sz="3200" b="1" dirty="0">
                <a:latin typeface="宋体" pitchFamily="2" charset="-122"/>
              </a:rPr>
              <a:t>正确地解释了氢原子及类氢离子光谱规律</a:t>
            </a:r>
            <a:r>
              <a:rPr lang="en-US" altLang="zh-CN" sz="3200" b="1" dirty="0">
                <a:latin typeface="Times New Roman" pitchFamily="18" charset="0"/>
              </a:rPr>
              <a:t>.</a:t>
            </a:r>
          </a:p>
        </p:txBody>
      </p:sp>
      <p:sp>
        <p:nvSpPr>
          <p:cNvPr id="18491" name="Rectangle 59"/>
          <p:cNvSpPr>
            <a:spLocks noChangeArrowheads="1"/>
          </p:cNvSpPr>
          <p:nvPr/>
        </p:nvSpPr>
        <p:spPr bwMode="auto">
          <a:xfrm>
            <a:off x="442913" y="3692525"/>
            <a:ext cx="8243887" cy="626710"/>
          </a:xfrm>
          <a:prstGeom prst="rect">
            <a:avLst/>
          </a:prstGeom>
          <a:noFill/>
          <a:ln w="9525">
            <a:noFill/>
            <a:miter lim="800000"/>
            <a:headEnd/>
            <a:tailEnd/>
          </a:ln>
          <a:effectLst/>
        </p:spPr>
        <p:txBody>
          <a:bodyPr>
            <a:spAutoFit/>
          </a:bodyPr>
          <a:lstStyle/>
          <a:p>
            <a:pPr>
              <a:lnSpc>
                <a:spcPct val="120000"/>
              </a:lnSpc>
            </a:pPr>
            <a:r>
              <a:rPr lang="en-US" altLang="zh-CN" b="1" dirty="0">
                <a:solidFill>
                  <a:srgbClr val="CC0000"/>
                </a:solidFill>
                <a:latin typeface="宋体" pitchFamily="2" charset="-122"/>
              </a:rPr>
              <a:t>    </a:t>
            </a:r>
            <a:r>
              <a:rPr lang="en-US" altLang="zh-CN" sz="3200" b="1" dirty="0">
                <a:solidFill>
                  <a:srgbClr val="CC0000"/>
                </a:solidFill>
                <a:latin typeface="宋体" pitchFamily="2" charset="-122"/>
              </a:rPr>
              <a:t>(</a:t>
            </a:r>
            <a:r>
              <a:rPr lang="en-US" altLang="zh-CN" sz="3200" b="1" dirty="0">
                <a:solidFill>
                  <a:srgbClr val="CC0000"/>
                </a:solidFill>
                <a:latin typeface="Times New Roman" pitchFamily="18" charset="0"/>
              </a:rPr>
              <a:t>2</a:t>
            </a:r>
            <a:r>
              <a:rPr lang="en-US" altLang="zh-CN" sz="3200" b="1" dirty="0">
                <a:solidFill>
                  <a:srgbClr val="CC0000"/>
                </a:solidFill>
                <a:latin typeface="宋体" pitchFamily="2" charset="-122"/>
              </a:rPr>
              <a:t>)</a:t>
            </a:r>
            <a:r>
              <a:rPr lang="zh-CN" altLang="en-US" sz="3200" b="1" dirty="0">
                <a:latin typeface="宋体" pitchFamily="2" charset="-122"/>
              </a:rPr>
              <a:t>正确地指出</a:t>
            </a:r>
            <a:r>
              <a:rPr lang="zh-CN" altLang="en-US" sz="3200" b="1" dirty="0">
                <a:solidFill>
                  <a:srgbClr val="CC0000"/>
                </a:solidFill>
                <a:latin typeface="宋体" pitchFamily="2" charset="-122"/>
              </a:rPr>
              <a:t>定态</a:t>
            </a:r>
            <a:r>
              <a:rPr lang="zh-CN" altLang="en-US" sz="3200" b="1" dirty="0">
                <a:latin typeface="宋体" pitchFamily="2" charset="-122"/>
              </a:rPr>
              <a:t>和</a:t>
            </a:r>
            <a:r>
              <a:rPr lang="zh-CN" altLang="en-US" sz="3200" b="1" dirty="0">
                <a:solidFill>
                  <a:srgbClr val="CC0000"/>
                </a:solidFill>
                <a:latin typeface="宋体" pitchFamily="2" charset="-122"/>
              </a:rPr>
              <a:t>角动量量子化</a:t>
            </a:r>
            <a:r>
              <a:rPr lang="zh-CN" altLang="en-US" sz="3200" b="1" dirty="0">
                <a:latin typeface="宋体" pitchFamily="2" charset="-122"/>
              </a:rPr>
              <a:t>的概念</a:t>
            </a:r>
            <a:r>
              <a:rPr lang="en-US" altLang="zh-CN" sz="3200" b="1" dirty="0">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86"/>
                                        </p:tgtEl>
                                        <p:attrNameLst>
                                          <p:attrName>style.visibility</p:attrName>
                                        </p:attrNameLst>
                                      </p:cBhvr>
                                      <p:to>
                                        <p:strVal val="visible"/>
                                      </p:to>
                                    </p:set>
                                    <p:animEffect transition="in" filter="blinds(horizontal)">
                                      <p:cBhvr>
                                        <p:cTn id="7" dur="500"/>
                                        <p:tgtEl>
                                          <p:spTgt spid="184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nodePh="1">
                                  <p:stCondLst>
                                    <p:cond delay="0"/>
                                  </p:stCondLst>
                                  <p:endCondLst>
                                    <p:cond evt="begin" delay="0">
                                      <p:tn val="10"/>
                                    </p:cond>
                                  </p:endCondLst>
                                  <p:iterate type="wd">
                                    <p:tmPct val="100000"/>
                                  </p:iterate>
                                  <p:childTnLst>
                                    <p:set>
                                      <p:cBhvr>
                                        <p:cTn id="11" dur="1" fill="hold">
                                          <p:stCondLst>
                                            <p:cond delay="0"/>
                                          </p:stCondLst>
                                        </p:cTn>
                                        <p:tgtEl>
                                          <p:spTgt spid="18488"/>
                                        </p:tgtEl>
                                        <p:attrNameLst>
                                          <p:attrName>style.visibility</p:attrName>
                                        </p:attrNameLst>
                                      </p:cBhvr>
                                      <p:to>
                                        <p:strVal val="visible"/>
                                      </p:to>
                                    </p:set>
                                    <p:animEffect transition="in" filter="blinds(vertical)">
                                      <p:cBhvr>
                                        <p:cTn id="12" dur="300"/>
                                        <p:tgtEl>
                                          <p:spTgt spid="184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91"/>
                                        </p:tgtEl>
                                        <p:attrNameLst>
                                          <p:attrName>style.visibility</p:attrName>
                                        </p:attrNameLst>
                                      </p:cBhvr>
                                      <p:to>
                                        <p:strVal val="visible"/>
                                      </p:to>
                                    </p:set>
                                    <p:animEffect transition="in" filter="blinds(horizontal)">
                                      <p:cBhvr>
                                        <p:cTn id="17" dur="500"/>
                                        <p:tgtEl>
                                          <p:spTgt spid="184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90"/>
                                        </p:tgtEl>
                                        <p:attrNameLst>
                                          <p:attrName>style.visibility</p:attrName>
                                        </p:attrNameLst>
                                      </p:cBhvr>
                                      <p:to>
                                        <p:strVal val="visible"/>
                                      </p:to>
                                    </p:set>
                                    <p:animEffect transition="in" filter="blinds(horizontal)">
                                      <p:cBhvr>
                                        <p:cTn id="22" dur="500"/>
                                        <p:tgtEl>
                                          <p:spTgt spid="1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86" grpId="0" autoUpdateAnimBg="0"/>
      <p:bldP spid="18488" grpId="0" autoUpdateAnimBg="0"/>
      <p:bldP spid="18490" grpId="0" autoUpdateAnimBg="0"/>
      <p:bldP spid="18491"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fld id="{D8EB5F84-6878-4A9C-88A5-BC0E84CE3EC7}" type="slidenum">
              <a:rPr lang="en-US" altLang="zh-CN"/>
              <a:pPr/>
              <a:t>77</a:t>
            </a:fld>
            <a:endParaRPr lang="en-US" altLang="zh-CN"/>
          </a:p>
        </p:txBody>
      </p:sp>
      <p:sp>
        <p:nvSpPr>
          <p:cNvPr id="20482" name="Rectangle 2"/>
          <p:cNvSpPr>
            <a:spLocks noChangeArrowheads="1"/>
          </p:cNvSpPr>
          <p:nvPr/>
        </p:nvSpPr>
        <p:spPr bwMode="auto">
          <a:xfrm>
            <a:off x="533400" y="2930525"/>
            <a:ext cx="8077200" cy="1260475"/>
          </a:xfrm>
          <a:prstGeom prst="rect">
            <a:avLst/>
          </a:prstGeom>
          <a:noFill/>
          <a:ln w="9525">
            <a:noFill/>
            <a:miter lim="800000"/>
            <a:headEnd/>
            <a:tailEnd/>
          </a:ln>
          <a:effectLst/>
        </p:spPr>
        <p:txBody>
          <a:bodyPr>
            <a:spAutoFit/>
          </a:bodyPr>
          <a:lstStyle/>
          <a:p>
            <a:pPr>
              <a:lnSpc>
                <a:spcPct val="120000"/>
              </a:lnSpc>
            </a:pPr>
            <a:r>
              <a:rPr lang="en-US" altLang="zh-CN" b="1" dirty="0">
                <a:solidFill>
                  <a:srgbClr val="CC0000"/>
                </a:solidFill>
                <a:latin typeface="宋体" pitchFamily="2" charset="-122"/>
              </a:rPr>
              <a:t>   </a:t>
            </a:r>
            <a:r>
              <a:rPr lang="en-US" altLang="zh-CN" sz="3200" b="1" dirty="0">
                <a:solidFill>
                  <a:srgbClr val="CC0000"/>
                </a:solidFill>
                <a:latin typeface="宋体" pitchFamily="2" charset="-122"/>
              </a:rPr>
              <a:t>(</a:t>
            </a:r>
            <a:r>
              <a:rPr lang="en-US" altLang="zh-CN" sz="3200" b="1" dirty="0">
                <a:solidFill>
                  <a:srgbClr val="CC0000"/>
                </a:solidFill>
                <a:latin typeface="Times New Roman" pitchFamily="18" charset="0"/>
              </a:rPr>
              <a:t>3</a:t>
            </a:r>
            <a:r>
              <a:rPr lang="en-US" altLang="zh-CN" sz="3200" b="1" dirty="0">
                <a:solidFill>
                  <a:srgbClr val="CC0000"/>
                </a:solidFill>
                <a:latin typeface="宋体" pitchFamily="2" charset="-122"/>
              </a:rPr>
              <a:t>)</a:t>
            </a:r>
            <a:r>
              <a:rPr kumimoji="1" lang="zh-CN" altLang="en-US" sz="3200" b="1" dirty="0">
                <a:solidFill>
                  <a:schemeClr val="tx2"/>
                </a:solidFill>
                <a:latin typeface="Times New Roman" pitchFamily="18" charset="0"/>
              </a:rPr>
              <a:t>对谱线的强度、宽度、偏振等一系列问题无法处理</a:t>
            </a:r>
            <a:r>
              <a:rPr lang="en-US" altLang="zh-CN" sz="3200" b="1" dirty="0">
                <a:latin typeface="Times New Roman" pitchFamily="18" charset="0"/>
              </a:rPr>
              <a:t>.</a:t>
            </a:r>
          </a:p>
        </p:txBody>
      </p:sp>
      <p:sp>
        <p:nvSpPr>
          <p:cNvPr id="20483" name="Rectangle 3"/>
          <p:cNvSpPr>
            <a:spLocks noChangeArrowheads="1"/>
          </p:cNvSpPr>
          <p:nvPr/>
        </p:nvSpPr>
        <p:spPr bwMode="auto">
          <a:xfrm>
            <a:off x="533400" y="4175125"/>
            <a:ext cx="8229600" cy="1844675"/>
          </a:xfrm>
          <a:prstGeom prst="rect">
            <a:avLst/>
          </a:prstGeom>
          <a:noFill/>
          <a:ln w="9525">
            <a:noFill/>
            <a:miter lim="800000"/>
            <a:headEnd/>
            <a:tailEnd/>
          </a:ln>
          <a:effectLst/>
        </p:spPr>
        <p:txBody>
          <a:bodyPr>
            <a:spAutoFit/>
          </a:bodyPr>
          <a:lstStyle/>
          <a:p>
            <a:pPr>
              <a:lnSpc>
                <a:spcPct val="120000"/>
              </a:lnSpc>
              <a:spcBef>
                <a:spcPct val="50000"/>
              </a:spcBef>
            </a:pPr>
            <a:r>
              <a:rPr lang="en-US" altLang="zh-CN" b="1" dirty="0">
                <a:solidFill>
                  <a:srgbClr val="CC0000"/>
                </a:solidFill>
                <a:latin typeface="宋体" pitchFamily="2" charset="-122"/>
              </a:rPr>
              <a:t>   </a:t>
            </a:r>
            <a:r>
              <a:rPr lang="en-US" altLang="zh-CN" sz="3200" b="1" dirty="0">
                <a:solidFill>
                  <a:srgbClr val="CC0000"/>
                </a:solidFill>
                <a:latin typeface="宋体" pitchFamily="2" charset="-122"/>
              </a:rPr>
              <a:t>(</a:t>
            </a:r>
            <a:r>
              <a:rPr lang="en-US" altLang="zh-CN" sz="3200" b="1" dirty="0">
                <a:solidFill>
                  <a:srgbClr val="CC0000"/>
                </a:solidFill>
                <a:latin typeface="Times New Roman" pitchFamily="18" charset="0"/>
              </a:rPr>
              <a:t>4</a:t>
            </a:r>
            <a:r>
              <a:rPr lang="en-US" altLang="zh-CN" sz="3200" b="1" dirty="0">
                <a:solidFill>
                  <a:srgbClr val="CC0000"/>
                </a:solidFill>
                <a:latin typeface="宋体" pitchFamily="2" charset="-122"/>
              </a:rPr>
              <a:t>)</a:t>
            </a:r>
            <a:r>
              <a:rPr lang="zh-CN" altLang="en-US" sz="3200" b="1" dirty="0">
                <a:solidFill>
                  <a:schemeClr val="accent2"/>
                </a:solidFill>
                <a:latin typeface="宋体" pitchFamily="2" charset="-122"/>
              </a:rPr>
              <a:t>半</a:t>
            </a:r>
            <a:r>
              <a:rPr lang="zh-CN" altLang="en-US" sz="3200" b="1" dirty="0">
                <a:solidFill>
                  <a:srgbClr val="010000"/>
                </a:solidFill>
                <a:latin typeface="宋体" pitchFamily="2" charset="-122"/>
              </a:rPr>
              <a:t>经典</a:t>
            </a:r>
            <a:r>
              <a:rPr lang="zh-CN" altLang="en-US" sz="3200" b="1" dirty="0">
                <a:solidFill>
                  <a:schemeClr val="accent2"/>
                </a:solidFill>
                <a:latin typeface="宋体" pitchFamily="2" charset="-122"/>
              </a:rPr>
              <a:t>半</a:t>
            </a:r>
            <a:r>
              <a:rPr lang="zh-CN" altLang="en-US" sz="3200" b="1" dirty="0">
                <a:solidFill>
                  <a:srgbClr val="010000"/>
                </a:solidFill>
                <a:latin typeface="宋体" pitchFamily="2" charset="-122"/>
              </a:rPr>
              <a:t>量子</a:t>
            </a:r>
            <a:r>
              <a:rPr lang="zh-CN" altLang="en-US" sz="3200" b="1" dirty="0">
                <a:latin typeface="宋体" pitchFamily="2" charset="-122"/>
              </a:rPr>
              <a:t>理论</a:t>
            </a:r>
            <a:r>
              <a:rPr lang="en-US" altLang="zh-CN" sz="3200" b="1" dirty="0">
                <a:latin typeface="宋体" pitchFamily="2" charset="-122"/>
              </a:rPr>
              <a:t>,</a:t>
            </a:r>
            <a:r>
              <a:rPr lang="zh-CN" altLang="en-US" sz="3200" b="1" dirty="0">
                <a:latin typeface="宋体" pitchFamily="2" charset="-122"/>
              </a:rPr>
              <a:t>既把微观粒子看成是遵守经典力学的质点，同时，又赋予它们量子化的特征</a:t>
            </a:r>
            <a:r>
              <a:rPr lang="en-US" altLang="zh-CN" sz="3200" b="1" dirty="0">
                <a:latin typeface="Times New Roman" pitchFamily="18" charset="0"/>
              </a:rPr>
              <a:t>.</a:t>
            </a:r>
          </a:p>
        </p:txBody>
      </p:sp>
      <p:sp>
        <p:nvSpPr>
          <p:cNvPr id="20484" name="Rectangle 4"/>
          <p:cNvSpPr>
            <a:spLocks noChangeArrowheads="1"/>
          </p:cNvSpPr>
          <p:nvPr/>
        </p:nvSpPr>
        <p:spPr bwMode="auto">
          <a:xfrm>
            <a:off x="1219200" y="914400"/>
            <a:ext cx="4429125" cy="579438"/>
          </a:xfrm>
          <a:prstGeom prst="rect">
            <a:avLst/>
          </a:prstGeom>
          <a:noFill/>
          <a:ln w="9525">
            <a:noFill/>
            <a:miter lim="800000"/>
            <a:headEnd/>
            <a:tailEnd/>
          </a:ln>
          <a:effectLst/>
        </p:spPr>
        <p:txBody>
          <a:bodyPr>
            <a:spAutoFit/>
          </a:bodyPr>
          <a:lstStyle/>
          <a:p>
            <a:r>
              <a:rPr lang="en-US" altLang="zh-CN" sz="3200" b="1" dirty="0">
                <a:solidFill>
                  <a:srgbClr val="CC0000"/>
                </a:solidFill>
                <a:latin typeface="Times New Roman" pitchFamily="18" charset="0"/>
              </a:rPr>
              <a:t>2</a:t>
            </a:r>
            <a:r>
              <a:rPr lang="en-US" altLang="zh-CN" sz="3200" b="1" dirty="0">
                <a:solidFill>
                  <a:srgbClr val="FF3300"/>
                </a:solidFill>
                <a:latin typeface="Times New Roman" pitchFamily="18" charset="0"/>
              </a:rPr>
              <a:t>   </a:t>
            </a:r>
            <a:r>
              <a:rPr lang="en-US" altLang="zh-CN" sz="3200" b="1" dirty="0">
                <a:latin typeface="Times New Roman" pitchFamily="18" charset="0"/>
              </a:rPr>
              <a:t> </a:t>
            </a:r>
            <a:r>
              <a:rPr lang="zh-CN" altLang="en-US" sz="3200" b="1" dirty="0">
                <a:latin typeface="Times New Roman" pitchFamily="18" charset="0"/>
              </a:rPr>
              <a:t>缺陷</a:t>
            </a:r>
          </a:p>
        </p:txBody>
      </p:sp>
      <p:sp>
        <p:nvSpPr>
          <p:cNvPr id="20485" name="Rectangle 5"/>
          <p:cNvSpPr>
            <a:spLocks noChangeArrowheads="1"/>
          </p:cNvSpPr>
          <p:nvPr/>
        </p:nvSpPr>
        <p:spPr bwMode="auto">
          <a:xfrm>
            <a:off x="1143000" y="1600200"/>
            <a:ext cx="7924800" cy="626710"/>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dirty="0">
                <a:solidFill>
                  <a:srgbClr val="CC0000"/>
                </a:solidFill>
                <a:latin typeface="宋体" pitchFamily="2" charset="-122"/>
              </a:rPr>
              <a:t>(</a:t>
            </a:r>
            <a:r>
              <a:rPr lang="en-US" altLang="zh-CN" sz="3200" b="1" dirty="0">
                <a:solidFill>
                  <a:srgbClr val="CC0000"/>
                </a:solidFill>
                <a:latin typeface="Times New Roman" pitchFamily="18" charset="0"/>
              </a:rPr>
              <a:t>1</a:t>
            </a:r>
            <a:r>
              <a:rPr lang="en-US" altLang="zh-CN" sz="3200" b="1" dirty="0">
                <a:solidFill>
                  <a:srgbClr val="CC0000"/>
                </a:solidFill>
                <a:latin typeface="宋体" pitchFamily="2" charset="-122"/>
              </a:rPr>
              <a:t>)</a:t>
            </a:r>
            <a:r>
              <a:rPr lang="zh-CN" altLang="en-US" sz="3200" b="1" dirty="0">
                <a:solidFill>
                  <a:schemeClr val="accent2"/>
                </a:solidFill>
                <a:latin typeface="宋体" pitchFamily="2" charset="-122"/>
              </a:rPr>
              <a:t>无法解释</a:t>
            </a:r>
            <a:r>
              <a:rPr lang="zh-CN" altLang="en-US" sz="3200" b="1" dirty="0">
                <a:latin typeface="宋体" pitchFamily="2" charset="-122"/>
              </a:rPr>
              <a:t>比氢原子更复杂的原子</a:t>
            </a:r>
            <a:r>
              <a:rPr lang="en-US" altLang="zh-CN" sz="3200" b="1" dirty="0">
                <a:latin typeface="Times New Roman" pitchFamily="18" charset="0"/>
              </a:rPr>
              <a:t>.</a:t>
            </a:r>
          </a:p>
        </p:txBody>
      </p:sp>
      <p:sp>
        <p:nvSpPr>
          <p:cNvPr id="20486" name="Rectangle 6"/>
          <p:cNvSpPr>
            <a:spLocks noChangeArrowheads="1"/>
          </p:cNvSpPr>
          <p:nvPr/>
        </p:nvSpPr>
        <p:spPr bwMode="auto">
          <a:xfrm>
            <a:off x="1143000" y="2362200"/>
            <a:ext cx="7772400" cy="579438"/>
          </a:xfrm>
          <a:prstGeom prst="rect">
            <a:avLst/>
          </a:prstGeom>
          <a:noFill/>
          <a:ln w="9525">
            <a:noFill/>
            <a:miter lim="800000"/>
            <a:headEnd/>
            <a:tailEnd/>
          </a:ln>
          <a:effectLst/>
        </p:spPr>
        <p:txBody>
          <a:bodyPr>
            <a:spAutoFit/>
          </a:bodyPr>
          <a:lstStyle/>
          <a:p>
            <a:r>
              <a:rPr lang="en-US" altLang="zh-CN" sz="3200" b="1" dirty="0">
                <a:solidFill>
                  <a:srgbClr val="CC0000"/>
                </a:solidFill>
                <a:latin typeface="宋体" pitchFamily="2" charset="-122"/>
              </a:rPr>
              <a:t>(</a:t>
            </a:r>
            <a:r>
              <a:rPr lang="en-US" altLang="zh-CN" sz="3200" b="1" dirty="0">
                <a:solidFill>
                  <a:srgbClr val="CC0000"/>
                </a:solidFill>
                <a:latin typeface="Times New Roman" pitchFamily="18" charset="0"/>
              </a:rPr>
              <a:t>2</a:t>
            </a:r>
            <a:r>
              <a:rPr lang="en-US" altLang="zh-CN" sz="3200" b="1" dirty="0">
                <a:solidFill>
                  <a:srgbClr val="CC0000"/>
                </a:solidFill>
                <a:latin typeface="宋体" pitchFamily="2" charset="-122"/>
              </a:rPr>
              <a:t>)</a:t>
            </a:r>
            <a:r>
              <a:rPr lang="zh-CN" altLang="en-US" sz="3200" b="1" dirty="0">
                <a:latin typeface="宋体" pitchFamily="2" charset="-122"/>
              </a:rPr>
              <a:t>微观粒子的运动视为有确定的</a:t>
            </a:r>
            <a:r>
              <a:rPr lang="zh-CN" altLang="en-US" sz="3200" b="1" dirty="0">
                <a:solidFill>
                  <a:schemeClr val="accent2"/>
                </a:solidFill>
                <a:latin typeface="宋体" pitchFamily="2" charset="-122"/>
              </a:rPr>
              <a:t>轨道</a:t>
            </a:r>
            <a:r>
              <a:rPr lang="en-US" altLang="zh-CN" sz="3200" b="1" dirty="0">
                <a:latin typeface="Times New Roman" pitchFamily="18" charset="0"/>
              </a:rPr>
              <a:t>.</a:t>
            </a:r>
          </a:p>
        </p:txBody>
      </p:sp>
      <p:pic>
        <p:nvPicPr>
          <p:cNvPr id="20490" name="Picture 10" descr="BOOK05">
            <a:hlinkClick r:id="rId2" action="ppaction://hlinkpres?slideindex=2&amp;slidetitle=幻灯片 2"/>
          </p:cNvPr>
          <p:cNvPicPr>
            <a:picLocks noChangeAspect="1" noChangeArrowheads="1"/>
          </p:cNvPicPr>
          <p:nvPr/>
        </p:nvPicPr>
        <p:blipFill>
          <a:blip r:embed="rId3" cstate="print"/>
          <a:srcRect/>
          <a:stretch>
            <a:fillRect/>
          </a:stretch>
        </p:blipFill>
        <p:spPr bwMode="auto">
          <a:xfrm>
            <a:off x="8458200" y="5867400"/>
            <a:ext cx="533400" cy="533400"/>
          </a:xfrm>
          <a:prstGeom prst="rect">
            <a:avLst/>
          </a:prstGeom>
          <a:noFill/>
        </p:spPr>
      </p:pic>
      <p:sp>
        <p:nvSpPr>
          <p:cNvPr id="20491" name="WordArt 11">
            <a:hlinkClick r:id="rId2" action="ppaction://hlinkpres?slideindex=2&amp;slidetitle=幻灯片 2"/>
          </p:cNvPr>
          <p:cNvSpPr>
            <a:spLocks noChangeArrowheads="1" noChangeShapeType="1" noTextEdit="1"/>
          </p:cNvSpPr>
          <p:nvPr/>
        </p:nvSpPr>
        <p:spPr bwMode="auto">
          <a:xfrm>
            <a:off x="8602663"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blinds(horizontal)">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blinds(horizontal)">
                                      <p:cBhvr>
                                        <p:cTn id="17" dur="500"/>
                                        <p:tgtEl>
                                          <p:spTgt spid="204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blinds(horizontal)">
                                      <p:cBhvr>
                                        <p:cTn id="22"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20485" grpId="0" autoUpdateAnimBg="0"/>
      <p:bldP spid="2048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1340768"/>
            <a:ext cx="6048672" cy="1446550"/>
          </a:xfrm>
          <a:prstGeom prst="rect">
            <a:avLst/>
          </a:prstGeom>
          <a:noFill/>
        </p:spPr>
        <p:txBody>
          <a:bodyPr wrap="square" rtlCol="0">
            <a:spAutoFit/>
          </a:bodyPr>
          <a:lstStyle/>
          <a:p>
            <a:r>
              <a:rPr lang="en-US" altLang="zh-CN" sz="4400" dirty="0" smtClean="0"/>
              <a:t> </a:t>
            </a:r>
            <a:r>
              <a:rPr lang="zh-CN" altLang="en-US" sz="4400" dirty="0" smtClean="0"/>
              <a:t>德布罗意波  实物粒子的二象性</a:t>
            </a:r>
            <a:endParaRPr lang="zh-CN" altLang="en-US" sz="4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p:spPr>
        <p:txBody>
          <a:bodyPr/>
          <a:lstStyle/>
          <a:p>
            <a:fld id="{2A545ABD-4703-4EEF-8049-E166DC14CA8B}" type="slidenum">
              <a:rPr lang="en-US" altLang="zh-CN">
                <a:ea typeface="宋体" charset="-122"/>
              </a:rPr>
              <a:pPr/>
              <a:t>79</a:t>
            </a:fld>
            <a:endParaRPr lang="en-US" altLang="zh-CN">
              <a:ea typeface="宋体" charset="-122"/>
            </a:endParaRPr>
          </a:p>
        </p:txBody>
      </p:sp>
      <p:sp>
        <p:nvSpPr>
          <p:cNvPr id="14339" name="Text Box 2"/>
          <p:cNvSpPr txBox="1">
            <a:spLocks noChangeArrowheads="1"/>
          </p:cNvSpPr>
          <p:nvPr/>
        </p:nvSpPr>
        <p:spPr bwMode="auto">
          <a:xfrm>
            <a:off x="914400" y="1111250"/>
            <a:ext cx="6781800" cy="641350"/>
          </a:xfrm>
          <a:prstGeom prst="rect">
            <a:avLst/>
          </a:prstGeom>
          <a:noFill/>
          <a:ln w="9525">
            <a:noFill/>
            <a:miter lim="800000"/>
            <a:headEnd/>
            <a:tailEnd/>
          </a:ln>
        </p:spPr>
        <p:txBody>
          <a:bodyPr>
            <a:spAutoFit/>
          </a:bodyPr>
          <a:lstStyle/>
          <a:p>
            <a:pPr>
              <a:spcBef>
                <a:spcPct val="50000"/>
              </a:spcBef>
            </a:pPr>
            <a:r>
              <a:rPr lang="en-US" altLang="zh-CN" sz="3600" b="1">
                <a:solidFill>
                  <a:srgbClr val="CC0000"/>
                </a:solidFill>
                <a:latin typeface="Times New Roman" pitchFamily="18" charset="0"/>
              </a:rPr>
              <a:t>      </a:t>
            </a:r>
            <a:r>
              <a:rPr lang="zh-CN" altLang="en-US" sz="3600" b="1">
                <a:solidFill>
                  <a:srgbClr val="CC0000"/>
                </a:solidFill>
                <a:latin typeface="Times New Roman" pitchFamily="18" charset="0"/>
              </a:rPr>
              <a:t>一    德布罗意假设 </a:t>
            </a:r>
            <a:r>
              <a:rPr lang="en-US" altLang="zh-CN" sz="3600" b="1">
                <a:solidFill>
                  <a:srgbClr val="CC0000"/>
                </a:solidFill>
                <a:latin typeface="宋体" charset="-122"/>
              </a:rPr>
              <a:t>(</a:t>
            </a:r>
            <a:r>
              <a:rPr lang="en-US" altLang="zh-CN" sz="3600">
                <a:solidFill>
                  <a:srgbClr val="CC0000"/>
                </a:solidFill>
                <a:latin typeface="Times New Roman" pitchFamily="18" charset="0"/>
              </a:rPr>
              <a:t>1924</a:t>
            </a:r>
            <a:r>
              <a:rPr lang="en-US" altLang="zh-CN" sz="3600" b="1">
                <a:solidFill>
                  <a:srgbClr val="CC0000"/>
                </a:solidFill>
                <a:latin typeface="Times New Roman" pitchFamily="18" charset="0"/>
              </a:rPr>
              <a:t> </a:t>
            </a:r>
            <a:r>
              <a:rPr lang="zh-CN" altLang="en-US" sz="3600" b="1">
                <a:solidFill>
                  <a:srgbClr val="CC0000"/>
                </a:solidFill>
                <a:latin typeface="Times New Roman" pitchFamily="18" charset="0"/>
              </a:rPr>
              <a:t>年</a:t>
            </a:r>
            <a:r>
              <a:rPr lang="en-US" altLang="zh-CN" sz="3600" b="1">
                <a:solidFill>
                  <a:srgbClr val="CC0000"/>
                </a:solidFill>
                <a:latin typeface="宋体" charset="-122"/>
              </a:rPr>
              <a:t>)</a:t>
            </a:r>
          </a:p>
        </p:txBody>
      </p:sp>
      <p:sp>
        <p:nvSpPr>
          <p:cNvPr id="5123" name="Rectangle 3"/>
          <p:cNvSpPr>
            <a:spLocks noChangeArrowheads="1"/>
          </p:cNvSpPr>
          <p:nvPr/>
        </p:nvSpPr>
        <p:spPr bwMode="auto">
          <a:xfrm>
            <a:off x="914400" y="2057400"/>
            <a:ext cx="7543800" cy="3609975"/>
          </a:xfrm>
          <a:prstGeom prst="rect">
            <a:avLst/>
          </a:prstGeom>
          <a:solidFill>
            <a:schemeClr val="bg1"/>
          </a:solidFill>
          <a:ln w="12700">
            <a:solidFill>
              <a:schemeClr val="tx2"/>
            </a:solidFill>
            <a:miter lim="800000"/>
            <a:headEnd/>
            <a:tailEnd/>
          </a:ln>
        </p:spPr>
        <p:txBody>
          <a:bodyPr>
            <a:spAutoFit/>
          </a:bodyPr>
          <a:lstStyle/>
          <a:p>
            <a:pPr>
              <a:lnSpc>
                <a:spcPct val="120000"/>
              </a:lnSpc>
              <a:spcBef>
                <a:spcPct val="50000"/>
              </a:spcBef>
            </a:pPr>
            <a:r>
              <a:rPr lang="en-US" altLang="zh-CN" sz="2400" b="1">
                <a:latin typeface="Times New Roman" pitchFamily="18" charset="0"/>
              </a:rPr>
              <a:t>       </a:t>
            </a:r>
            <a:r>
              <a:rPr lang="en-US" altLang="zh-CN" sz="3200" b="1">
                <a:latin typeface="Times New Roman" pitchFamily="18" charset="0"/>
              </a:rPr>
              <a:t>“</a:t>
            </a:r>
            <a:r>
              <a:rPr lang="zh-CN" altLang="en-US" sz="3200" b="1">
                <a:latin typeface="Times New Roman" pitchFamily="18" charset="0"/>
              </a:rPr>
              <a:t>整个世纪以来，在辐射理论上，比起波动的研究方法来，是过于忽略了粒子的研究方法；  在实物理论上，是否发生了相反的错误呢 ？ 是不是我们关于‘粒子’的图像想得太多，而过分地忽略了波的图像呢？”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vertical)">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fld id="{2970F5AB-45B1-407A-B27E-08772E64E07C}" type="slidenum">
              <a:rPr lang="en-US" altLang="zh-CN"/>
              <a:pPr/>
              <a:t>8</a:t>
            </a:fld>
            <a:endParaRPr lang="en-US" altLang="zh-CN"/>
          </a:p>
        </p:txBody>
      </p:sp>
      <p:sp>
        <p:nvSpPr>
          <p:cNvPr id="28674" name="Rectangle 2"/>
          <p:cNvSpPr>
            <a:spLocks noChangeArrowheads="1"/>
          </p:cNvSpPr>
          <p:nvPr/>
        </p:nvSpPr>
        <p:spPr bwMode="auto">
          <a:xfrm>
            <a:off x="1219200" y="1066800"/>
            <a:ext cx="4876800" cy="579438"/>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00"/>
                </a:solidFill>
                <a:latin typeface="宋体" charset="-122"/>
              </a:rPr>
              <a:t>（</a:t>
            </a:r>
            <a:r>
              <a:rPr lang="en-US" altLang="zh-CN" sz="3200" b="1">
                <a:solidFill>
                  <a:srgbClr val="CC0000"/>
                </a:solidFill>
                <a:latin typeface="宋体" charset="-122"/>
              </a:rPr>
              <a:t>4</a:t>
            </a:r>
            <a:r>
              <a:rPr lang="zh-CN" altLang="en-US" sz="3200" b="1">
                <a:solidFill>
                  <a:srgbClr val="CC0000"/>
                </a:solidFill>
                <a:latin typeface="宋体" charset="-122"/>
              </a:rPr>
              <a:t>）黑体</a:t>
            </a:r>
            <a:endParaRPr kumimoji="1" lang="zh-CN" altLang="en-US" sz="3200" b="1">
              <a:solidFill>
                <a:srgbClr val="CC0000"/>
              </a:solidFill>
              <a:latin typeface="宋体" charset="-122"/>
            </a:endParaRPr>
          </a:p>
        </p:txBody>
      </p:sp>
      <p:sp>
        <p:nvSpPr>
          <p:cNvPr id="28676" name="Rectangle 4"/>
          <p:cNvSpPr>
            <a:spLocks noChangeArrowheads="1"/>
          </p:cNvSpPr>
          <p:nvPr/>
        </p:nvSpPr>
        <p:spPr bwMode="auto">
          <a:xfrm>
            <a:off x="693738" y="4343400"/>
            <a:ext cx="3344862" cy="1260475"/>
          </a:xfrm>
          <a:prstGeom prst="rect">
            <a:avLst/>
          </a:prstGeom>
          <a:noFill/>
          <a:ln w="9525">
            <a:noFill/>
            <a:miter lim="800000"/>
            <a:headEnd/>
            <a:tailEnd/>
          </a:ln>
          <a:effectLst/>
        </p:spPr>
        <p:txBody>
          <a:bodyPr>
            <a:spAutoFit/>
          </a:bodyPr>
          <a:lstStyle/>
          <a:p>
            <a:pPr>
              <a:lnSpc>
                <a:spcPct val="120000"/>
              </a:lnSpc>
            </a:pPr>
            <a:r>
              <a:rPr lang="en-US" altLang="zh-CN" sz="3200" b="1">
                <a:latin typeface="宋体" charset="-122"/>
              </a:rPr>
              <a:t>    </a:t>
            </a:r>
            <a:r>
              <a:rPr lang="zh-CN" altLang="en-US" sz="3200" b="1">
                <a:latin typeface="宋体" charset="-122"/>
              </a:rPr>
              <a:t>黑体是理想模型</a:t>
            </a:r>
          </a:p>
        </p:txBody>
      </p:sp>
      <p:grpSp>
        <p:nvGrpSpPr>
          <p:cNvPr id="2" name="Group 9"/>
          <p:cNvGrpSpPr>
            <a:grpSpLocks/>
          </p:cNvGrpSpPr>
          <p:nvPr/>
        </p:nvGrpSpPr>
        <p:grpSpPr bwMode="auto">
          <a:xfrm>
            <a:off x="457200" y="1697038"/>
            <a:ext cx="8382000" cy="2493962"/>
            <a:chOff x="288" y="1069"/>
            <a:chExt cx="5280" cy="1571"/>
          </a:xfrm>
        </p:grpSpPr>
        <p:sp>
          <p:nvSpPr>
            <p:cNvPr id="28675" name="Rectangle 3"/>
            <p:cNvSpPr>
              <a:spLocks noChangeArrowheads="1"/>
            </p:cNvSpPr>
            <p:nvPr/>
          </p:nvSpPr>
          <p:spPr bwMode="auto">
            <a:xfrm>
              <a:off x="288" y="1069"/>
              <a:ext cx="5280" cy="457"/>
            </a:xfrm>
            <a:prstGeom prst="rect">
              <a:avLst/>
            </a:prstGeom>
            <a:noFill/>
            <a:ln w="9525">
              <a:noFill/>
              <a:miter lim="800000"/>
              <a:headEnd/>
              <a:tailEnd/>
            </a:ln>
            <a:effectLst/>
          </p:spPr>
          <p:txBody>
            <a:bodyPr>
              <a:spAutoFit/>
            </a:bodyPr>
            <a:lstStyle/>
            <a:p>
              <a:pPr eaLnBrk="0" hangingPunct="0">
                <a:lnSpc>
                  <a:spcPct val="13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若物体在任何温度下，对任何波长的辐</a:t>
              </a:r>
            </a:p>
          </p:txBody>
        </p:sp>
        <p:sp>
          <p:nvSpPr>
            <p:cNvPr id="28679" name="Rectangle 7"/>
            <p:cNvSpPr>
              <a:spLocks noChangeArrowheads="1"/>
            </p:cNvSpPr>
            <p:nvPr/>
          </p:nvSpPr>
          <p:spPr bwMode="auto">
            <a:xfrm>
              <a:off x="432" y="1478"/>
              <a:ext cx="1920" cy="1162"/>
            </a:xfrm>
            <a:prstGeom prst="rect">
              <a:avLst/>
            </a:prstGeom>
            <a:noFill/>
            <a:ln w="9525">
              <a:noFill/>
              <a:miter lim="800000"/>
              <a:headEnd/>
              <a:tailEnd/>
            </a:ln>
            <a:effectLst/>
          </p:spPr>
          <p:txBody>
            <a:bodyPr>
              <a:spAutoFit/>
            </a:bodyPr>
            <a:lstStyle/>
            <a:p>
              <a:pPr>
                <a:lnSpc>
                  <a:spcPct val="120000"/>
                </a:lnSpc>
              </a:pPr>
              <a:r>
                <a:rPr kumimoji="1" lang="zh-CN" altLang="en-US" sz="3200" b="1">
                  <a:solidFill>
                    <a:schemeClr val="tx2"/>
                  </a:solidFill>
                  <a:latin typeface="Times New Roman" pitchFamily="18" charset="0"/>
                </a:rPr>
                <a:t>射能的吸收比都等于</a:t>
              </a:r>
              <a:r>
                <a:rPr kumimoji="1" lang="en-US" altLang="zh-CN" sz="3200">
                  <a:solidFill>
                    <a:schemeClr val="tx2"/>
                  </a:solidFill>
                  <a:latin typeface="Times New Roman" pitchFamily="18" charset="0"/>
                </a:rPr>
                <a:t>1</a:t>
              </a:r>
              <a:r>
                <a:rPr kumimoji="1" lang="zh-CN" altLang="en-US" sz="3200" b="1">
                  <a:solidFill>
                    <a:schemeClr val="tx2"/>
                  </a:solidFill>
                  <a:latin typeface="Times New Roman" pitchFamily="18" charset="0"/>
                </a:rPr>
                <a:t>，  则称此物体为黑体</a:t>
              </a:r>
              <a:r>
                <a:rPr kumimoji="1" lang="en-US" altLang="zh-CN" sz="3200" b="1">
                  <a:solidFill>
                    <a:schemeClr val="tx2"/>
                  </a:solidFill>
                  <a:latin typeface="Times New Roman" pitchFamily="18" charset="0"/>
                </a:rPr>
                <a:t>.</a:t>
              </a:r>
            </a:p>
          </p:txBody>
        </p:sp>
      </p:grpSp>
    </p:spTree>
    <p:controls>
      <p:control spid="19460" name="ShockwaveFlash1" r:id="rId2" imgW="1828571" imgH="1828571"/>
    </p:controls>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dissolve">
                                      <p:cBhvr>
                                        <p:cTn id="1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p>
            <a:fld id="{3E3D24B0-950C-481E-AFFF-C5C39693D25D}" type="slidenum">
              <a:rPr lang="en-US" altLang="zh-CN">
                <a:ea typeface="宋体" charset="-122"/>
              </a:rPr>
              <a:pPr/>
              <a:t>80</a:t>
            </a:fld>
            <a:endParaRPr lang="en-US" altLang="zh-CN">
              <a:ea typeface="宋体" charset="-122"/>
            </a:endParaRPr>
          </a:p>
        </p:txBody>
      </p:sp>
      <p:grpSp>
        <p:nvGrpSpPr>
          <p:cNvPr id="2" name="Group 2"/>
          <p:cNvGrpSpPr>
            <a:grpSpLocks/>
          </p:cNvGrpSpPr>
          <p:nvPr/>
        </p:nvGrpSpPr>
        <p:grpSpPr bwMode="auto">
          <a:xfrm>
            <a:off x="762000" y="2133600"/>
            <a:ext cx="7772400" cy="3429000"/>
            <a:chOff x="336" y="1584"/>
            <a:chExt cx="5184" cy="2256"/>
          </a:xfrm>
        </p:grpSpPr>
        <p:sp>
          <p:nvSpPr>
            <p:cNvPr id="15367" name="Rectangle 3"/>
            <p:cNvSpPr>
              <a:spLocks noChangeArrowheads="1"/>
            </p:cNvSpPr>
            <p:nvPr/>
          </p:nvSpPr>
          <p:spPr bwMode="auto">
            <a:xfrm>
              <a:off x="336" y="1584"/>
              <a:ext cx="5184" cy="225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15368" name="Picture 4" descr="Broglie_3"/>
            <p:cNvPicPr>
              <a:picLocks noChangeAspect="1" noChangeArrowheads="1"/>
            </p:cNvPicPr>
            <p:nvPr/>
          </p:nvPicPr>
          <p:blipFill>
            <a:blip r:embed="rId2" cstate="print"/>
            <a:srcRect/>
            <a:stretch>
              <a:fillRect/>
            </a:stretch>
          </p:blipFill>
          <p:spPr bwMode="auto">
            <a:xfrm>
              <a:off x="3312" y="2448"/>
              <a:ext cx="2022" cy="1248"/>
            </a:xfrm>
            <a:prstGeom prst="rect">
              <a:avLst/>
            </a:prstGeom>
            <a:noFill/>
            <a:ln w="9525">
              <a:noFill/>
              <a:miter lim="800000"/>
              <a:headEnd/>
              <a:tailEnd/>
            </a:ln>
          </p:spPr>
        </p:pic>
        <p:sp>
          <p:nvSpPr>
            <p:cNvPr id="15369" name="Text Box 5"/>
            <p:cNvSpPr txBox="1">
              <a:spLocks noChangeArrowheads="1"/>
            </p:cNvSpPr>
            <p:nvPr/>
          </p:nvSpPr>
          <p:spPr bwMode="auto">
            <a:xfrm>
              <a:off x="2016" y="1632"/>
              <a:ext cx="3408" cy="2146"/>
            </a:xfrm>
            <a:prstGeom prst="rect">
              <a:avLst/>
            </a:prstGeom>
            <a:noFill/>
            <a:ln w="9525">
              <a:noFill/>
              <a:miter lim="800000"/>
              <a:headEnd/>
              <a:tailEnd/>
            </a:ln>
          </p:spPr>
          <p:txBody>
            <a:bodyPr>
              <a:spAutoFit/>
            </a:bodyPr>
            <a:lstStyle/>
            <a:p>
              <a:r>
                <a:rPr kumimoji="1" lang="zh-CN" altLang="en-US" sz="2800" b="1">
                  <a:latin typeface="Times New Roman" pitchFamily="18" charset="0"/>
                </a:rPr>
                <a:t>法国物理学家</a:t>
              </a:r>
            </a:p>
            <a:p>
              <a:pPr eaLnBrk="0" hangingPunct="0">
                <a:lnSpc>
                  <a:spcPct val="90000"/>
                </a:lnSpc>
              </a:pPr>
              <a:r>
                <a:rPr kumimoji="1" lang="en-US" altLang="zh-CN" sz="2800">
                  <a:latin typeface="Times New Roman" pitchFamily="18" charset="0"/>
                </a:rPr>
                <a:t>1924</a:t>
              </a:r>
              <a:r>
                <a:rPr kumimoji="1" lang="zh-CN" altLang="en-US" sz="2800" b="1">
                  <a:latin typeface="Times New Roman" pitchFamily="18" charset="0"/>
                </a:rPr>
                <a:t>年在他的博士论文</a:t>
              </a:r>
              <a:r>
                <a:rPr kumimoji="1" lang="en-US" altLang="zh-CN" sz="2800" b="1">
                  <a:latin typeface="Times New Roman" pitchFamily="18" charset="0"/>
                </a:rPr>
                <a:t>《</a:t>
              </a:r>
              <a:r>
                <a:rPr kumimoji="1" lang="zh-CN" altLang="en-US" sz="2800" b="1">
                  <a:latin typeface="Times New Roman" pitchFamily="18" charset="0"/>
                </a:rPr>
                <a:t>关于量子理论的研究</a:t>
              </a:r>
              <a:r>
                <a:rPr kumimoji="1" lang="en-US" altLang="zh-CN" sz="2800" b="1">
                  <a:latin typeface="Times New Roman" pitchFamily="18" charset="0"/>
                </a:rPr>
                <a:t>》</a:t>
              </a:r>
              <a:r>
                <a:rPr kumimoji="1" lang="zh-CN" altLang="en-US" sz="2800" b="1">
                  <a:latin typeface="Times New Roman" pitchFamily="18" charset="0"/>
                </a:rPr>
                <a:t>中提出把</a:t>
              </a:r>
              <a:r>
                <a:rPr kumimoji="1" lang="zh-CN" altLang="en-US" sz="2800" b="1">
                  <a:solidFill>
                    <a:srgbClr val="CC0000"/>
                  </a:solidFill>
                  <a:latin typeface="Times New Roman" pitchFamily="18" charset="0"/>
                </a:rPr>
                <a:t>粒子性和波动</a:t>
              </a:r>
            </a:p>
            <a:p>
              <a:pPr eaLnBrk="0" hangingPunct="0">
                <a:lnSpc>
                  <a:spcPct val="90000"/>
                </a:lnSpc>
              </a:pPr>
              <a:r>
                <a:rPr kumimoji="1" lang="zh-CN" altLang="en-US" sz="2800" b="1">
                  <a:solidFill>
                    <a:srgbClr val="CC0000"/>
                  </a:solidFill>
                  <a:latin typeface="Times New Roman" pitchFamily="18" charset="0"/>
                </a:rPr>
                <a:t>性</a:t>
              </a:r>
              <a:r>
                <a:rPr kumimoji="1" lang="zh-CN" altLang="en-US" sz="2800" b="1">
                  <a:latin typeface="Times New Roman" pitchFamily="18" charset="0"/>
                </a:rPr>
                <a:t>统一起来</a:t>
              </a:r>
              <a:r>
                <a:rPr kumimoji="1" lang="en-US" altLang="zh-CN" sz="2800" b="1">
                  <a:latin typeface="Times New Roman" pitchFamily="18" charset="0"/>
                </a:rPr>
                <a:t>.</a:t>
              </a:r>
            </a:p>
            <a:p>
              <a:pPr eaLnBrk="0" hangingPunct="0">
                <a:lnSpc>
                  <a:spcPct val="90000"/>
                </a:lnSpc>
              </a:pPr>
              <a:r>
                <a:rPr kumimoji="1" lang="zh-CN" altLang="en-US" sz="2800" b="1">
                  <a:latin typeface="Times New Roman" pitchFamily="18" charset="0"/>
                </a:rPr>
                <a:t>为量子力学</a:t>
              </a:r>
            </a:p>
            <a:p>
              <a:pPr eaLnBrk="0" hangingPunct="0">
                <a:lnSpc>
                  <a:spcPct val="90000"/>
                </a:lnSpc>
              </a:pPr>
              <a:r>
                <a:rPr kumimoji="1" lang="zh-CN" altLang="en-US" sz="2800" b="1">
                  <a:latin typeface="Times New Roman" pitchFamily="18" charset="0"/>
                </a:rPr>
                <a:t>的建立提供</a:t>
              </a:r>
            </a:p>
            <a:p>
              <a:pPr eaLnBrk="0" hangingPunct="0">
                <a:lnSpc>
                  <a:spcPct val="90000"/>
                </a:lnSpc>
              </a:pPr>
              <a:r>
                <a:rPr kumimoji="1" lang="zh-CN" altLang="en-US" sz="2800" b="1">
                  <a:latin typeface="Times New Roman" pitchFamily="18" charset="0"/>
                </a:rPr>
                <a:t>了物理基础</a:t>
              </a:r>
              <a:r>
                <a:rPr kumimoji="1" lang="en-US" altLang="zh-CN" sz="3200" b="1">
                  <a:latin typeface="Times New Roman" pitchFamily="18" charset="0"/>
                </a:rPr>
                <a:t>.</a:t>
              </a:r>
            </a:p>
          </p:txBody>
        </p:sp>
      </p:grpSp>
      <p:pic>
        <p:nvPicPr>
          <p:cNvPr id="26630" name="Picture 6" descr="Broglie_5"/>
          <p:cNvPicPr>
            <a:picLocks noChangeAspect="1" noChangeArrowheads="1"/>
          </p:cNvPicPr>
          <p:nvPr/>
        </p:nvPicPr>
        <p:blipFill>
          <a:blip r:embed="rId3" cstate="print"/>
          <a:srcRect/>
          <a:stretch>
            <a:fillRect/>
          </a:stretch>
        </p:blipFill>
        <p:spPr bwMode="auto">
          <a:xfrm>
            <a:off x="977900" y="2352675"/>
            <a:ext cx="2087563" cy="2990850"/>
          </a:xfrm>
          <a:prstGeom prst="rect">
            <a:avLst/>
          </a:prstGeom>
          <a:noFill/>
          <a:ln w="9525">
            <a:noFill/>
            <a:miter lim="800000"/>
            <a:headEnd/>
            <a:tailEnd/>
          </a:ln>
        </p:spPr>
      </p:pic>
      <p:pic>
        <p:nvPicPr>
          <p:cNvPr id="26631" name="Picture 7" descr="德布罗意"/>
          <p:cNvPicPr>
            <a:picLocks noChangeAspect="1" noChangeArrowheads="1"/>
          </p:cNvPicPr>
          <p:nvPr/>
        </p:nvPicPr>
        <p:blipFill>
          <a:blip r:embed="rId4" cstate="print"/>
          <a:srcRect/>
          <a:stretch>
            <a:fillRect/>
          </a:stretch>
        </p:blipFill>
        <p:spPr bwMode="auto">
          <a:xfrm>
            <a:off x="989013" y="2352675"/>
            <a:ext cx="2076450" cy="2990850"/>
          </a:xfrm>
          <a:prstGeom prst="rect">
            <a:avLst/>
          </a:prstGeom>
          <a:noFill/>
          <a:ln w="9525">
            <a:solidFill>
              <a:schemeClr val="tx1"/>
            </a:solidFill>
            <a:miter lim="800000"/>
            <a:headEnd/>
            <a:tailEnd/>
          </a:ln>
        </p:spPr>
      </p:pic>
      <p:sp>
        <p:nvSpPr>
          <p:cNvPr id="15366" name="Rectangle 8"/>
          <p:cNvSpPr>
            <a:spLocks noChangeArrowheads="1"/>
          </p:cNvSpPr>
          <p:nvPr/>
        </p:nvSpPr>
        <p:spPr bwMode="auto">
          <a:xfrm>
            <a:off x="2362200" y="1219200"/>
            <a:ext cx="5060950" cy="579438"/>
          </a:xfrm>
          <a:prstGeom prst="rect">
            <a:avLst/>
          </a:prstGeom>
          <a:noFill/>
          <a:ln w="9525">
            <a:noFill/>
            <a:miter lim="800000"/>
            <a:headEnd/>
            <a:tailEnd/>
          </a:ln>
        </p:spPr>
        <p:txBody>
          <a:bodyPr wrap="none">
            <a:spAutoFit/>
          </a:bodyPr>
          <a:lstStyle/>
          <a:p>
            <a:r>
              <a:rPr kumimoji="1" lang="zh-CN" altLang="en-US" sz="3200" b="1">
                <a:solidFill>
                  <a:srgbClr val="0000FF"/>
                </a:solidFill>
                <a:latin typeface="Times New Roman" pitchFamily="18" charset="0"/>
              </a:rPr>
              <a:t>德布罗意（</a:t>
            </a:r>
            <a:r>
              <a:rPr kumimoji="1" lang="en-US" altLang="zh-CN" sz="3200">
                <a:solidFill>
                  <a:srgbClr val="0000FF"/>
                </a:solidFill>
                <a:latin typeface="Times New Roman" pitchFamily="18" charset="0"/>
              </a:rPr>
              <a:t>1892  —</a:t>
            </a:r>
            <a:r>
              <a:rPr kumimoji="1" lang="en-US" altLang="zh-CN" sz="3200">
                <a:solidFill>
                  <a:srgbClr val="0000FF"/>
                </a:solidFill>
                <a:latin typeface="宋体" charset="-122"/>
              </a:rPr>
              <a:t> </a:t>
            </a:r>
            <a:r>
              <a:rPr kumimoji="1" lang="en-US" altLang="zh-CN" sz="3200">
                <a:solidFill>
                  <a:srgbClr val="0000FF"/>
                </a:solidFill>
                <a:latin typeface="Times New Roman" pitchFamily="18" charset="0"/>
              </a:rPr>
              <a:t>1987</a:t>
            </a:r>
            <a:r>
              <a:rPr kumimoji="1" lang="zh-CN" altLang="en-US" sz="3200" b="1">
                <a:solidFill>
                  <a:srgbClr val="0000FF"/>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31"/>
                                        </p:tgtEl>
                                        <p:attrNameLst>
                                          <p:attrName>style.visibility</p:attrName>
                                        </p:attrNameLst>
                                      </p:cBhvr>
                                      <p:to>
                                        <p:strVal val="visible"/>
                                      </p:to>
                                    </p:set>
                                    <p:anim calcmode="lin" valueType="num">
                                      <p:cBhvr additive="base">
                                        <p:cTn id="19" dur="500" fill="hold"/>
                                        <p:tgtEl>
                                          <p:spTgt spid="26631"/>
                                        </p:tgtEl>
                                        <p:attrNameLst>
                                          <p:attrName>ppt_x</p:attrName>
                                        </p:attrNameLst>
                                      </p:cBhvr>
                                      <p:tavLst>
                                        <p:tav tm="0">
                                          <p:val>
                                            <p:strVal val="0-#ppt_w/2"/>
                                          </p:val>
                                        </p:tav>
                                        <p:tav tm="100000">
                                          <p:val>
                                            <p:strVal val="#ppt_x"/>
                                          </p:val>
                                        </p:tav>
                                      </p:tavLst>
                                    </p:anim>
                                    <p:anim calcmode="lin" valueType="num">
                                      <p:cBhvr additive="base">
                                        <p:cTn id="20" dur="500" fill="hold"/>
                                        <p:tgtEl>
                                          <p:spTgt spid="26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1"/>
          <p:cNvSpPr>
            <a:spLocks noGrp="1"/>
          </p:cNvSpPr>
          <p:nvPr>
            <p:ph type="sldNum" sz="quarter" idx="10"/>
          </p:nvPr>
        </p:nvSpPr>
        <p:spPr>
          <a:noFill/>
        </p:spPr>
        <p:txBody>
          <a:bodyPr/>
          <a:lstStyle/>
          <a:p>
            <a:fld id="{1E68D056-0C09-41E8-AAF0-C9838292FE67}" type="slidenum">
              <a:rPr lang="en-US" altLang="zh-CN">
                <a:ea typeface="宋体" charset="-122"/>
              </a:rPr>
              <a:pPr/>
              <a:t>81</a:t>
            </a:fld>
            <a:endParaRPr lang="en-US" altLang="zh-CN">
              <a:ea typeface="宋体" charset="-122"/>
            </a:endParaRPr>
          </a:p>
        </p:txBody>
      </p:sp>
      <p:sp>
        <p:nvSpPr>
          <p:cNvPr id="1028" name="Text Box 2050"/>
          <p:cNvSpPr txBox="1">
            <a:spLocks noChangeArrowheads="1"/>
          </p:cNvSpPr>
          <p:nvPr/>
        </p:nvSpPr>
        <p:spPr bwMode="auto">
          <a:xfrm>
            <a:off x="838200" y="1050925"/>
            <a:ext cx="7696200" cy="1844675"/>
          </a:xfrm>
          <a:prstGeom prst="rect">
            <a:avLst/>
          </a:prstGeom>
          <a:noFill/>
          <a:ln w="9525">
            <a:noFill/>
            <a:miter lim="800000"/>
            <a:headEnd/>
            <a:tailEnd/>
          </a:ln>
        </p:spPr>
        <p:txBody>
          <a:bodyPr>
            <a:spAutoFit/>
          </a:bodyPr>
          <a:lstStyle/>
          <a:p>
            <a:pPr>
              <a:lnSpc>
                <a:spcPct val="120000"/>
              </a:lnSpc>
              <a:spcBef>
                <a:spcPct val="5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思想方法</a:t>
            </a:r>
            <a:r>
              <a:rPr lang="zh-CN" altLang="en-US" sz="3200" b="1">
                <a:latin typeface="Times New Roman" pitchFamily="18" charset="0"/>
              </a:rPr>
              <a:t>    自然界在许多方面都是明显地对称的，</a:t>
            </a:r>
            <a:r>
              <a:rPr kumimoji="1" lang="zh-CN" altLang="en-US" sz="3200" b="1">
                <a:latin typeface="Times New Roman" pitchFamily="18" charset="0"/>
              </a:rPr>
              <a:t>德布罗意</a:t>
            </a:r>
            <a:r>
              <a:rPr lang="zh-CN" altLang="en-US" sz="3200" b="1">
                <a:latin typeface="Times New Roman" pitchFamily="18" charset="0"/>
              </a:rPr>
              <a:t>采用类比的方法提出物质波的假设 </a:t>
            </a:r>
            <a:r>
              <a:rPr lang="en-US" altLang="zh-CN" sz="3200" b="1">
                <a:latin typeface="Times New Roman" pitchFamily="18" charset="0"/>
              </a:rPr>
              <a:t>. </a:t>
            </a:r>
            <a:r>
              <a:rPr lang="en-US" altLang="zh-CN" sz="2800" b="1">
                <a:latin typeface="Times New Roman" pitchFamily="18" charset="0"/>
              </a:rPr>
              <a:t>       </a:t>
            </a:r>
          </a:p>
        </p:txBody>
      </p:sp>
      <p:sp>
        <p:nvSpPr>
          <p:cNvPr id="21507" name="Text Box 2051"/>
          <p:cNvSpPr txBox="1">
            <a:spLocks noChangeArrowheads="1"/>
          </p:cNvSpPr>
          <p:nvPr/>
        </p:nvSpPr>
        <p:spPr bwMode="auto">
          <a:xfrm>
            <a:off x="838200" y="3078163"/>
            <a:ext cx="7924800" cy="1260475"/>
          </a:xfrm>
          <a:prstGeom prst="rect">
            <a:avLst/>
          </a:prstGeom>
          <a:noFill/>
          <a:ln w="12700">
            <a:noFill/>
            <a:miter lim="800000"/>
            <a:headEnd/>
            <a:tailEnd/>
          </a:ln>
        </p:spPr>
        <p:txBody>
          <a:bodyPr>
            <a:spAutoFit/>
          </a:bodyPr>
          <a:lstStyle/>
          <a:p>
            <a:pPr>
              <a:lnSpc>
                <a:spcPct val="120000"/>
              </a:lnSpc>
              <a:spcBef>
                <a:spcPct val="50000"/>
              </a:spcBef>
            </a:pPr>
            <a:r>
              <a:rPr lang="en-US" altLang="zh-CN" sz="3200" b="1">
                <a:latin typeface="Times New Roman" pitchFamily="18" charset="0"/>
              </a:rPr>
              <a:t>        </a:t>
            </a:r>
            <a:r>
              <a:rPr lang="zh-CN" altLang="en-US" sz="3200" b="1">
                <a:latin typeface="Times New Roman" pitchFamily="18" charset="0"/>
              </a:rPr>
              <a:t>德布罗意假设：实物粒子具有波粒二象性</a:t>
            </a:r>
          </a:p>
        </p:txBody>
      </p:sp>
      <p:graphicFrame>
        <p:nvGraphicFramePr>
          <p:cNvPr id="21508" name="Object 2052"/>
          <p:cNvGraphicFramePr>
            <a:graphicFrameLocks noChangeAspect="1"/>
          </p:cNvGraphicFramePr>
          <p:nvPr/>
        </p:nvGraphicFramePr>
        <p:xfrm>
          <a:off x="3200400" y="4498975"/>
          <a:ext cx="2667000" cy="1368425"/>
        </p:xfrm>
        <a:graphic>
          <a:graphicData uri="http://schemas.openxmlformats.org/presentationml/2006/ole">
            <p:oleObj spid="_x0000_s104452" name="Equation" r:id="rId3" imgW="20025000" imgH="10282320" progId="Equation.3">
              <p:embed/>
            </p:oleObj>
          </a:graphicData>
        </a:graphic>
      </p:graphicFrame>
      <p:sp>
        <p:nvSpPr>
          <p:cNvPr id="21509" name="Rectangle 2053"/>
          <p:cNvSpPr>
            <a:spLocks noChangeArrowheads="1"/>
          </p:cNvSpPr>
          <p:nvPr/>
        </p:nvSpPr>
        <p:spPr bwMode="auto">
          <a:xfrm>
            <a:off x="1295400" y="4803775"/>
            <a:ext cx="1447800" cy="685800"/>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p:spPr>
        <p:txBody>
          <a:bodyPr wrap="none" anchor="ctr"/>
          <a:lstStyle/>
          <a:p>
            <a:pPr algn="ctr">
              <a:defRPr/>
            </a:pPr>
            <a:r>
              <a:rPr kumimoji="1" lang="zh-CN" altLang="en-US" sz="3200" b="1">
                <a:solidFill>
                  <a:srgbClr val="CC0000"/>
                </a:solidFill>
                <a:latin typeface="Times New Roman" pitchFamily="18" charset="0"/>
                <a:ea typeface="宋体" pitchFamily="2" charset="-122"/>
              </a:rPr>
              <a:t>粒子性</a:t>
            </a:r>
          </a:p>
        </p:txBody>
      </p:sp>
      <p:sp>
        <p:nvSpPr>
          <p:cNvPr id="21510" name="Rectangle 2054"/>
          <p:cNvSpPr>
            <a:spLocks noChangeArrowheads="1"/>
          </p:cNvSpPr>
          <p:nvPr/>
        </p:nvSpPr>
        <p:spPr bwMode="auto">
          <a:xfrm>
            <a:off x="6248400" y="4940300"/>
            <a:ext cx="1447800" cy="609600"/>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p:spPr>
        <p:txBody>
          <a:bodyPr wrap="none" anchor="ctr"/>
          <a:lstStyle/>
          <a:p>
            <a:pPr algn="ctr">
              <a:spcBef>
                <a:spcPct val="50000"/>
              </a:spcBef>
              <a:defRPr/>
            </a:pPr>
            <a:r>
              <a:rPr kumimoji="1" lang="zh-CN" altLang="en-US" sz="3200" b="1">
                <a:solidFill>
                  <a:srgbClr val="CC0000"/>
                </a:solidFill>
                <a:latin typeface="Times New Roman" pitchFamily="18" charset="0"/>
                <a:ea typeface="宋体" pitchFamily="2" charset="-122"/>
              </a:rPr>
              <a:t>波动性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box(in)">
                                      <p:cBhvr>
                                        <p:cTn id="12" dur="500"/>
                                        <p:tgtEl>
                                          <p:spTgt spid="215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blinds(horizontal)">
                                      <p:cBhvr>
                                        <p:cTn id="17" dur="500"/>
                                        <p:tgtEl>
                                          <p:spTgt spid="215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blinds(horizontal)">
                                      <p:cBhvr>
                                        <p:cTn id="22"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09" grpId="0" animBg="1" autoUpdateAnimBg="0"/>
      <p:bldP spid="21510"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灯片编号占位符 1"/>
          <p:cNvSpPr>
            <a:spLocks noGrp="1"/>
          </p:cNvSpPr>
          <p:nvPr>
            <p:ph type="sldNum" sz="quarter" idx="10"/>
          </p:nvPr>
        </p:nvSpPr>
        <p:spPr>
          <a:noFill/>
        </p:spPr>
        <p:txBody>
          <a:bodyPr/>
          <a:lstStyle/>
          <a:p>
            <a:fld id="{99E61503-5B96-445E-A485-E4AAE1055446}" type="slidenum">
              <a:rPr lang="en-US" altLang="zh-CN">
                <a:ea typeface="宋体" charset="-122"/>
              </a:rPr>
              <a:pPr/>
              <a:t>82</a:t>
            </a:fld>
            <a:endParaRPr lang="en-US" altLang="zh-CN">
              <a:ea typeface="宋体" charset="-122"/>
            </a:endParaRPr>
          </a:p>
        </p:txBody>
      </p:sp>
      <p:graphicFrame>
        <p:nvGraphicFramePr>
          <p:cNvPr id="27648" name="Object 3072"/>
          <p:cNvGraphicFramePr>
            <a:graphicFrameLocks noChangeAspect="1"/>
          </p:cNvGraphicFramePr>
          <p:nvPr/>
        </p:nvGraphicFramePr>
        <p:xfrm>
          <a:off x="4648200" y="1066800"/>
          <a:ext cx="2057400" cy="1193800"/>
        </p:xfrm>
        <a:graphic>
          <a:graphicData uri="http://schemas.openxmlformats.org/presentationml/2006/ole">
            <p:oleObj spid="_x0000_s105484" name="Equation" r:id="rId3" imgW="723586" imgH="406224" progId="Equation.3">
              <p:embed/>
            </p:oleObj>
          </a:graphicData>
        </a:graphic>
      </p:graphicFrame>
      <p:sp>
        <p:nvSpPr>
          <p:cNvPr id="2056" name="Text Box 9"/>
          <p:cNvSpPr txBox="1">
            <a:spLocks noChangeArrowheads="1"/>
          </p:cNvSpPr>
          <p:nvPr/>
        </p:nvSpPr>
        <p:spPr bwMode="auto">
          <a:xfrm>
            <a:off x="784225" y="1284288"/>
            <a:ext cx="3200400" cy="579437"/>
          </a:xfrm>
          <a:prstGeom prst="rect">
            <a:avLst/>
          </a:prstGeom>
          <a:noFill/>
          <a:ln w="9525">
            <a:noFill/>
            <a:miter lim="800000"/>
            <a:headEnd/>
            <a:tailEnd/>
          </a:ln>
        </p:spPr>
        <p:txBody>
          <a:bodyPr>
            <a:spAutoFit/>
          </a:bodyPr>
          <a:lstStyle/>
          <a:p>
            <a:pPr>
              <a:spcBef>
                <a:spcPct val="50000"/>
              </a:spcBef>
              <a:buFontTx/>
              <a:buBlip>
                <a:blip r:embed="rId4"/>
              </a:buBlip>
            </a:pPr>
            <a:r>
              <a:rPr lang="en-US" altLang="zh-CN" sz="2800" b="1">
                <a:latin typeface="Times New Roman" pitchFamily="18" charset="0"/>
              </a:rPr>
              <a:t>   </a:t>
            </a:r>
            <a:r>
              <a:rPr lang="zh-CN" altLang="en-US" sz="3200" b="1">
                <a:latin typeface="Times New Roman" pitchFamily="18" charset="0"/>
              </a:rPr>
              <a:t>德布罗意公式</a:t>
            </a:r>
          </a:p>
        </p:txBody>
      </p:sp>
      <p:sp>
        <p:nvSpPr>
          <p:cNvPr id="1047" name="Rectangle 23"/>
          <p:cNvSpPr>
            <a:spLocks noChangeArrowheads="1"/>
          </p:cNvSpPr>
          <p:nvPr/>
        </p:nvSpPr>
        <p:spPr bwMode="auto">
          <a:xfrm>
            <a:off x="1317625" y="3481388"/>
            <a:ext cx="6759575" cy="749300"/>
          </a:xfrm>
          <a:prstGeom prst="rect">
            <a:avLst/>
          </a:prstGeom>
          <a:noFill/>
          <a:ln w="9525">
            <a:noFill/>
            <a:miter lim="800000"/>
            <a:headEnd/>
            <a:tailEnd/>
          </a:ln>
        </p:spPr>
        <p:txBody>
          <a:bodyPr>
            <a:spAutoFit/>
          </a:bodyPr>
          <a:lstStyle/>
          <a:p>
            <a:pPr eaLnBrk="0" hangingPunct="0">
              <a:lnSpc>
                <a:spcPct val="135000"/>
              </a:lnSpc>
            </a:pPr>
            <a:r>
              <a:rPr kumimoji="1" lang="zh-CN" altLang="en-US" sz="3200" b="1">
                <a:solidFill>
                  <a:schemeClr val="tx2"/>
                </a:solidFill>
                <a:latin typeface="Times New Roman" pitchFamily="18" charset="0"/>
              </a:rPr>
              <a:t>这种波称为德布罗意波或物质波</a:t>
            </a:r>
          </a:p>
        </p:txBody>
      </p:sp>
      <p:grpSp>
        <p:nvGrpSpPr>
          <p:cNvPr id="2" name="Group 24"/>
          <p:cNvGrpSpPr>
            <a:grpSpLocks/>
          </p:cNvGrpSpPr>
          <p:nvPr/>
        </p:nvGrpSpPr>
        <p:grpSpPr bwMode="auto">
          <a:xfrm>
            <a:off x="762000" y="4419600"/>
            <a:ext cx="2057400" cy="1219200"/>
            <a:chOff x="384" y="2448"/>
            <a:chExt cx="1296" cy="768"/>
          </a:xfrm>
        </p:grpSpPr>
        <p:sp>
          <p:nvSpPr>
            <p:cNvPr id="2063" name="AutoShape 25"/>
            <p:cNvSpPr>
              <a:spLocks noChangeArrowheads="1"/>
            </p:cNvSpPr>
            <p:nvPr/>
          </p:nvSpPr>
          <p:spPr bwMode="auto">
            <a:xfrm>
              <a:off x="384" y="2448"/>
              <a:ext cx="1152" cy="768"/>
            </a:xfrm>
            <a:prstGeom prst="irregularSeal1">
              <a:avLst/>
            </a:prstGeom>
            <a:solidFill>
              <a:srgbClr val="FEECF8"/>
            </a:solidFill>
            <a:ln w="19050">
              <a:solidFill>
                <a:srgbClr val="FF0000"/>
              </a:solidFill>
              <a:miter lim="800000"/>
              <a:headEnd/>
              <a:tailEnd/>
            </a:ln>
          </p:spPr>
          <p:txBody>
            <a:bodyPr wrap="none" anchor="ctr"/>
            <a:lstStyle/>
            <a:p>
              <a:endParaRPr lang="zh-CN" altLang="en-US"/>
            </a:p>
          </p:txBody>
        </p:sp>
        <p:sp>
          <p:nvSpPr>
            <p:cNvPr id="2064" name="Text Box 26"/>
            <p:cNvSpPr txBox="1">
              <a:spLocks noChangeArrowheads="1"/>
            </p:cNvSpPr>
            <p:nvPr/>
          </p:nvSpPr>
          <p:spPr bwMode="auto">
            <a:xfrm>
              <a:off x="624" y="2640"/>
              <a:ext cx="1056" cy="327"/>
            </a:xfrm>
            <a:prstGeom prst="rect">
              <a:avLst/>
            </a:prstGeom>
            <a:noFill/>
            <a:ln w="19050">
              <a:noFill/>
              <a:miter lim="800000"/>
              <a:headEnd/>
              <a:tailEnd/>
            </a:ln>
          </p:spPr>
          <p:txBody>
            <a:bodyPr>
              <a:spAutoFit/>
            </a:bodyPr>
            <a:lstStyle/>
            <a:p>
              <a:pPr>
                <a:spcBef>
                  <a:spcPct val="50000"/>
                </a:spcBef>
              </a:pPr>
              <a:r>
                <a:rPr lang="zh-CN" altLang="en-US" sz="2800" b="1"/>
                <a:t>注 意</a:t>
              </a:r>
            </a:p>
          </p:txBody>
        </p:sp>
      </p:grpSp>
      <p:grpSp>
        <p:nvGrpSpPr>
          <p:cNvPr id="3" name="Group 27"/>
          <p:cNvGrpSpPr>
            <a:grpSpLocks/>
          </p:cNvGrpSpPr>
          <p:nvPr/>
        </p:nvGrpSpPr>
        <p:grpSpPr bwMode="auto">
          <a:xfrm>
            <a:off x="3581400" y="5334000"/>
            <a:ext cx="4191000" cy="588963"/>
            <a:chOff x="2544" y="1344"/>
            <a:chExt cx="2640" cy="371"/>
          </a:xfrm>
        </p:grpSpPr>
        <p:graphicFrame>
          <p:nvGraphicFramePr>
            <p:cNvPr id="2054" name="Object 3076"/>
            <p:cNvGraphicFramePr>
              <a:graphicFrameLocks noChangeAspect="1"/>
            </p:cNvGraphicFramePr>
            <p:nvPr/>
          </p:nvGraphicFramePr>
          <p:xfrm>
            <a:off x="2928" y="1344"/>
            <a:ext cx="2256" cy="371"/>
          </p:xfrm>
          <a:graphic>
            <a:graphicData uri="http://schemas.openxmlformats.org/presentationml/2006/ole">
              <p:oleObj spid="_x0000_s105485" name="Equation" r:id="rId5" imgW="1752600" imgH="330200" progId="Equation.3">
                <p:embed/>
              </p:oleObj>
            </a:graphicData>
          </a:graphic>
        </p:graphicFrame>
        <p:sp>
          <p:nvSpPr>
            <p:cNvPr id="2062" name="Rectangle 29"/>
            <p:cNvSpPr>
              <a:spLocks noChangeArrowheads="1"/>
            </p:cNvSpPr>
            <p:nvPr/>
          </p:nvSpPr>
          <p:spPr bwMode="auto">
            <a:xfrm>
              <a:off x="2544" y="1344"/>
              <a:ext cx="2640" cy="365"/>
            </a:xfrm>
            <a:prstGeom prst="rect">
              <a:avLst/>
            </a:prstGeom>
            <a:noFill/>
            <a:ln w="9525">
              <a:noFill/>
              <a:miter lim="800000"/>
              <a:headEnd/>
              <a:tailEnd/>
            </a:ln>
          </p:spPr>
          <p:txBody>
            <a:bodyPr>
              <a:spAutoFit/>
            </a:bodyPr>
            <a:lstStyle/>
            <a:p>
              <a:pPr>
                <a:spcBef>
                  <a:spcPct val="50000"/>
                </a:spcBef>
              </a:pPr>
              <a:r>
                <a:rPr lang="zh-CN" altLang="en-US" sz="3200" b="1"/>
                <a:t>若             则</a:t>
              </a:r>
            </a:p>
          </p:txBody>
        </p:sp>
      </p:grpSp>
      <p:grpSp>
        <p:nvGrpSpPr>
          <p:cNvPr id="4" name="Group 35"/>
          <p:cNvGrpSpPr>
            <a:grpSpLocks/>
          </p:cNvGrpSpPr>
          <p:nvPr/>
        </p:nvGrpSpPr>
        <p:grpSpPr bwMode="auto">
          <a:xfrm>
            <a:off x="2971800" y="4495800"/>
            <a:ext cx="4495800" cy="592138"/>
            <a:chOff x="1872" y="2832"/>
            <a:chExt cx="2832" cy="373"/>
          </a:xfrm>
        </p:grpSpPr>
        <p:sp>
          <p:nvSpPr>
            <p:cNvPr id="2061" name="Text Box 31"/>
            <p:cNvSpPr txBox="1">
              <a:spLocks noChangeArrowheads="1"/>
            </p:cNvSpPr>
            <p:nvPr/>
          </p:nvSpPr>
          <p:spPr bwMode="auto">
            <a:xfrm>
              <a:off x="1872" y="2832"/>
              <a:ext cx="2640" cy="365"/>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宋体" charset="-122"/>
                </a:rPr>
                <a:t>(</a:t>
              </a:r>
              <a:r>
                <a:rPr lang="en-US" altLang="zh-CN" sz="3200" b="1">
                  <a:solidFill>
                    <a:srgbClr val="CC0000"/>
                  </a:solidFill>
                  <a:latin typeface="Times New Roman" pitchFamily="18" charset="0"/>
                </a:rPr>
                <a:t>1</a:t>
              </a:r>
              <a:r>
                <a:rPr lang="en-US" altLang="zh-CN" sz="3200" b="1">
                  <a:solidFill>
                    <a:srgbClr val="CC0000"/>
                  </a:solidFill>
                  <a:latin typeface="宋体" charset="-122"/>
                </a:rPr>
                <a:t>)</a:t>
              </a:r>
              <a:r>
                <a:rPr lang="zh-CN" altLang="en-US" sz="3200" b="1"/>
                <a:t>若             则</a:t>
              </a:r>
            </a:p>
          </p:txBody>
        </p:sp>
        <p:graphicFrame>
          <p:nvGraphicFramePr>
            <p:cNvPr id="2052" name="Object 3074"/>
            <p:cNvGraphicFramePr>
              <a:graphicFrameLocks noChangeAspect="1"/>
            </p:cNvGraphicFramePr>
            <p:nvPr/>
          </p:nvGraphicFramePr>
          <p:xfrm>
            <a:off x="2640" y="2928"/>
            <a:ext cx="768" cy="217"/>
          </p:xfrm>
          <a:graphic>
            <a:graphicData uri="http://schemas.openxmlformats.org/presentationml/2006/ole">
              <p:oleObj spid="_x0000_s105486" name="Equation" r:id="rId6" imgW="685800" imgH="190500" progId="Equation.3">
                <p:embed/>
              </p:oleObj>
            </a:graphicData>
          </a:graphic>
        </p:graphicFrame>
        <p:graphicFrame>
          <p:nvGraphicFramePr>
            <p:cNvPr id="2053" name="Object 3075"/>
            <p:cNvGraphicFramePr>
              <a:graphicFrameLocks noChangeAspect="1"/>
            </p:cNvGraphicFramePr>
            <p:nvPr/>
          </p:nvGraphicFramePr>
          <p:xfrm>
            <a:off x="3840" y="2832"/>
            <a:ext cx="864" cy="373"/>
          </p:xfrm>
          <a:graphic>
            <a:graphicData uri="http://schemas.openxmlformats.org/presentationml/2006/ole">
              <p:oleObj spid="_x0000_s105487" name="Equation" r:id="rId7" imgW="749300" imgH="330200" progId="Equation.3">
                <p:embed/>
              </p:oleObj>
            </a:graphicData>
          </a:graphic>
        </p:graphicFrame>
      </p:grpSp>
      <p:graphicFrame>
        <p:nvGraphicFramePr>
          <p:cNvPr id="27649" name="Object 3073"/>
          <p:cNvGraphicFramePr>
            <a:graphicFrameLocks noChangeAspect="1"/>
          </p:cNvGraphicFramePr>
          <p:nvPr/>
        </p:nvGraphicFramePr>
        <p:xfrm>
          <a:off x="4648200" y="2362200"/>
          <a:ext cx="2201863" cy="1157288"/>
        </p:xfrm>
        <a:graphic>
          <a:graphicData uri="http://schemas.openxmlformats.org/presentationml/2006/ole">
            <p:oleObj spid="_x0000_s105488" name="Equation" r:id="rId8" imgW="774364" imgH="393529" progId="Equation.3">
              <p:embed/>
            </p:oleObj>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
                                        </p:tgtEl>
                                        <p:attrNameLst>
                                          <p:attrName>style.visibility</p:attrName>
                                        </p:attrNameLst>
                                      </p:cBhvr>
                                      <p:to>
                                        <p:strVal val="visible"/>
                                      </p:to>
                                    </p:set>
                                    <p:animEffect transition="in" filter="blinds(horizontal)">
                                      <p:cBhvr>
                                        <p:cTn id="7" dur="500"/>
                                        <p:tgtEl>
                                          <p:spTgt spid="276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49"/>
                                        </p:tgtEl>
                                        <p:attrNameLst>
                                          <p:attrName>style.visibility</p:attrName>
                                        </p:attrNameLst>
                                      </p:cBhvr>
                                      <p:to>
                                        <p:strVal val="visible"/>
                                      </p:to>
                                    </p:set>
                                    <p:animEffect transition="in" filter="blinds(horizontal)">
                                      <p:cBhvr>
                                        <p:cTn id="12" dur="500"/>
                                        <p:tgtEl>
                                          <p:spTgt spid="276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7"/>
                                        </p:tgtEl>
                                        <p:attrNameLst>
                                          <p:attrName>style.visibility</p:attrName>
                                        </p:attrNameLst>
                                      </p:cBhvr>
                                      <p:to>
                                        <p:strVal val="visible"/>
                                      </p:to>
                                    </p:set>
                                    <p:animEffect transition="in" filter="blinds(horizontal)">
                                      <p:cBhvr>
                                        <p:cTn id="17" dur="500"/>
                                        <p:tgtEl>
                                          <p:spTgt spid="104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灯片编号占位符 1"/>
          <p:cNvSpPr>
            <a:spLocks noGrp="1"/>
          </p:cNvSpPr>
          <p:nvPr>
            <p:ph type="sldNum" sz="quarter" idx="10"/>
          </p:nvPr>
        </p:nvSpPr>
        <p:spPr>
          <a:noFill/>
        </p:spPr>
        <p:txBody>
          <a:bodyPr/>
          <a:lstStyle/>
          <a:p>
            <a:fld id="{3719A8E8-A0FB-442F-AC09-7D1815FF1FF7}" type="slidenum">
              <a:rPr lang="en-US" altLang="zh-CN">
                <a:ea typeface="宋体" charset="-122"/>
              </a:rPr>
              <a:pPr/>
              <a:t>83</a:t>
            </a:fld>
            <a:endParaRPr lang="en-US" altLang="zh-CN">
              <a:ea typeface="宋体" charset="-122"/>
            </a:endParaRPr>
          </a:p>
        </p:txBody>
      </p:sp>
      <p:sp>
        <p:nvSpPr>
          <p:cNvPr id="3078" name="Text Box 2"/>
          <p:cNvSpPr txBox="1">
            <a:spLocks noChangeArrowheads="1"/>
          </p:cNvSpPr>
          <p:nvPr/>
        </p:nvSpPr>
        <p:spPr bwMode="auto">
          <a:xfrm>
            <a:off x="609600" y="1050925"/>
            <a:ext cx="8305800" cy="1844675"/>
          </a:xfrm>
          <a:prstGeom prst="rect">
            <a:avLst/>
          </a:prstGeom>
          <a:noFill/>
          <a:ln w="9525">
            <a:noFill/>
            <a:miter lim="800000"/>
            <a:headEnd/>
            <a:tailEnd/>
          </a:ln>
        </p:spPr>
        <p:txBody>
          <a:bodyPr>
            <a:spAutoFit/>
          </a:bodyPr>
          <a:lstStyle/>
          <a:p>
            <a:pPr>
              <a:lnSpc>
                <a:spcPct val="120000"/>
              </a:lnSpc>
              <a:spcBef>
                <a:spcPct val="50000"/>
              </a:spcBef>
            </a:pPr>
            <a:r>
              <a:rPr lang="en-US" altLang="zh-CN" sz="2800" b="1">
                <a:solidFill>
                  <a:srgbClr val="CC0000"/>
                </a:solidFill>
                <a:latin typeface="Times New Roman" pitchFamily="18" charset="0"/>
              </a:rPr>
              <a:t>        </a:t>
            </a:r>
            <a:r>
              <a:rPr lang="en-US" altLang="zh-CN" sz="3200" b="1">
                <a:solidFill>
                  <a:srgbClr val="CC0000"/>
                </a:solidFill>
                <a:latin typeface="宋体" charset="-122"/>
              </a:rPr>
              <a:t>(</a:t>
            </a:r>
            <a:r>
              <a:rPr lang="en-US" altLang="zh-CN" sz="3200" b="1">
                <a:solidFill>
                  <a:srgbClr val="CC0000"/>
                </a:solidFill>
                <a:latin typeface="Times New Roman" pitchFamily="18" charset="0"/>
              </a:rPr>
              <a:t>2</a:t>
            </a:r>
            <a:r>
              <a:rPr lang="en-US" altLang="zh-CN" sz="3200" b="1">
                <a:solidFill>
                  <a:srgbClr val="CC0000"/>
                </a:solidFill>
                <a:latin typeface="宋体" charset="-122"/>
              </a:rPr>
              <a:t>)</a:t>
            </a:r>
            <a:r>
              <a:rPr lang="zh-CN" altLang="en-US" sz="3200" b="1">
                <a:latin typeface="Times New Roman" pitchFamily="18" charset="0"/>
              </a:rPr>
              <a:t>宏观物体的德布罗意波长小到实验难以测量的程度，因此宏观物体仅表现出粒子性</a:t>
            </a:r>
            <a:r>
              <a:rPr lang="en-US" altLang="zh-CN" sz="3200" b="1">
                <a:latin typeface="Times New Roman" pitchFamily="18" charset="0"/>
              </a:rPr>
              <a:t>.</a:t>
            </a:r>
          </a:p>
        </p:txBody>
      </p:sp>
      <p:grpSp>
        <p:nvGrpSpPr>
          <p:cNvPr id="2" name="Group 26"/>
          <p:cNvGrpSpPr>
            <a:grpSpLocks/>
          </p:cNvGrpSpPr>
          <p:nvPr/>
        </p:nvGrpSpPr>
        <p:grpSpPr bwMode="auto">
          <a:xfrm>
            <a:off x="762000" y="2930525"/>
            <a:ext cx="8229600" cy="1260475"/>
            <a:chOff x="480" y="1846"/>
            <a:chExt cx="5184" cy="794"/>
          </a:xfrm>
        </p:grpSpPr>
        <p:sp>
          <p:nvSpPr>
            <p:cNvPr id="3082" name="Text Box 15"/>
            <p:cNvSpPr txBox="1">
              <a:spLocks noChangeArrowheads="1"/>
            </p:cNvSpPr>
            <p:nvPr/>
          </p:nvSpPr>
          <p:spPr bwMode="auto">
            <a:xfrm>
              <a:off x="480" y="1846"/>
              <a:ext cx="5184" cy="794"/>
            </a:xfrm>
            <a:prstGeom prst="rect">
              <a:avLst/>
            </a:prstGeom>
            <a:noFill/>
            <a:ln w="9525">
              <a:noFill/>
              <a:miter lim="800000"/>
              <a:headEnd/>
              <a:tailEnd/>
            </a:ln>
          </p:spPr>
          <p:txBody>
            <a:bodyPr>
              <a:spAutoFit/>
            </a:bodyPr>
            <a:lstStyle/>
            <a:p>
              <a:pPr>
                <a:lnSpc>
                  <a:spcPct val="120000"/>
                </a:lnSpc>
                <a:spcBef>
                  <a:spcPct val="5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例</a:t>
              </a:r>
              <a:r>
                <a:rPr lang="en-US" altLang="zh-CN" sz="3200" b="1">
                  <a:solidFill>
                    <a:srgbClr val="CC0000"/>
                  </a:solidFill>
                  <a:latin typeface="Times New Roman" pitchFamily="18" charset="0"/>
                </a:rPr>
                <a:t>1  </a:t>
              </a:r>
              <a:r>
                <a:rPr lang="zh-CN" altLang="en-US" sz="3200" b="1">
                  <a:latin typeface="Times New Roman" pitchFamily="18" charset="0"/>
                </a:rPr>
                <a:t>一束电子中，电子的动能             ，求此电子的德布罗意波长 </a:t>
              </a:r>
              <a:r>
                <a:rPr lang="en-US" altLang="zh-CN" sz="3200" b="1">
                  <a:latin typeface="Times New Roman" pitchFamily="18" charset="0"/>
                </a:rPr>
                <a:t>.</a:t>
              </a:r>
              <a:endParaRPr lang="en-US" altLang="zh-CN" sz="3200" b="1">
                <a:solidFill>
                  <a:srgbClr val="CC0000"/>
                </a:solidFill>
                <a:latin typeface="Times New Roman" pitchFamily="18" charset="0"/>
              </a:endParaRPr>
            </a:p>
          </p:txBody>
        </p:sp>
        <p:graphicFrame>
          <p:nvGraphicFramePr>
            <p:cNvPr id="3076" name="Object 2"/>
            <p:cNvGraphicFramePr>
              <a:graphicFrameLocks noChangeAspect="1"/>
            </p:cNvGraphicFramePr>
            <p:nvPr/>
          </p:nvGraphicFramePr>
          <p:xfrm>
            <a:off x="4377" y="1961"/>
            <a:ext cx="816" cy="254"/>
          </p:xfrm>
          <a:graphic>
            <a:graphicData uri="http://schemas.openxmlformats.org/presentationml/2006/ole">
              <p:oleObj spid="_x0000_s106504" name="Equation" r:id="rId3" imgW="723586" imgH="241195" progId="Equation.3">
                <p:embed/>
              </p:oleObj>
            </a:graphicData>
          </a:graphic>
        </p:graphicFrame>
      </p:grpSp>
      <p:grpSp>
        <p:nvGrpSpPr>
          <p:cNvPr id="3" name="Group 25"/>
          <p:cNvGrpSpPr>
            <a:grpSpLocks/>
          </p:cNvGrpSpPr>
          <p:nvPr/>
        </p:nvGrpSpPr>
        <p:grpSpPr bwMode="auto">
          <a:xfrm>
            <a:off x="1617663" y="4530725"/>
            <a:ext cx="6611937" cy="1223963"/>
            <a:chOff x="1019" y="2854"/>
            <a:chExt cx="4165" cy="771"/>
          </a:xfrm>
        </p:grpSpPr>
        <p:graphicFrame>
          <p:nvGraphicFramePr>
            <p:cNvPr id="3074" name="Object 0"/>
            <p:cNvGraphicFramePr>
              <a:graphicFrameLocks noChangeAspect="1"/>
            </p:cNvGraphicFramePr>
            <p:nvPr/>
          </p:nvGraphicFramePr>
          <p:xfrm>
            <a:off x="1584" y="2880"/>
            <a:ext cx="2064" cy="651"/>
          </p:xfrm>
          <a:graphic>
            <a:graphicData uri="http://schemas.openxmlformats.org/presentationml/2006/ole">
              <p:oleObj spid="_x0000_s106505" name="Equation" r:id="rId4" imgW="2146300" imgH="609600" progId="Equation.3">
                <p:embed/>
              </p:oleObj>
            </a:graphicData>
          </a:graphic>
        </p:graphicFrame>
        <p:graphicFrame>
          <p:nvGraphicFramePr>
            <p:cNvPr id="3075" name="Object 1"/>
            <p:cNvGraphicFramePr>
              <a:graphicFrameLocks noChangeAspect="1"/>
            </p:cNvGraphicFramePr>
            <p:nvPr/>
          </p:nvGraphicFramePr>
          <p:xfrm>
            <a:off x="3936" y="2854"/>
            <a:ext cx="1248" cy="771"/>
          </p:xfrm>
          <a:graphic>
            <a:graphicData uri="http://schemas.openxmlformats.org/presentationml/2006/ole">
              <p:oleObj spid="_x0000_s106506" name="Equation" r:id="rId5" imgW="1066337" imgH="723586" progId="Equation.3">
                <p:embed/>
              </p:oleObj>
            </a:graphicData>
          </a:graphic>
        </p:graphicFrame>
        <p:sp>
          <p:nvSpPr>
            <p:cNvPr id="3081" name="Rectangle 21"/>
            <p:cNvSpPr>
              <a:spLocks noChangeArrowheads="1"/>
            </p:cNvSpPr>
            <p:nvPr/>
          </p:nvSpPr>
          <p:spPr bwMode="auto">
            <a:xfrm>
              <a:off x="1019" y="2937"/>
              <a:ext cx="373" cy="426"/>
            </a:xfrm>
            <a:prstGeom prst="rect">
              <a:avLst/>
            </a:prstGeom>
            <a:noFill/>
            <a:ln w="9525">
              <a:noFill/>
              <a:miter lim="800000"/>
              <a:headEnd/>
              <a:tailEnd/>
            </a:ln>
          </p:spPr>
          <p:txBody>
            <a:bodyPr wrap="none">
              <a:spAutoFit/>
            </a:bodyPr>
            <a:lstStyle/>
            <a:p>
              <a:pPr>
                <a:lnSpc>
                  <a:spcPct val="120000"/>
                </a:lnSpc>
                <a:spcBef>
                  <a:spcPct val="50000"/>
                </a:spcBef>
              </a:pPr>
              <a:r>
                <a:rPr lang="zh-CN" altLang="en-US" sz="3200" b="1">
                  <a:solidFill>
                    <a:srgbClr val="CC0000"/>
                  </a:solidFill>
                  <a:latin typeface="Times New Roman" pitchFamily="18" charset="0"/>
                </a:rPr>
                <a:t>解</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灯片编号占位符 1"/>
          <p:cNvSpPr>
            <a:spLocks noGrp="1"/>
          </p:cNvSpPr>
          <p:nvPr>
            <p:ph type="sldNum" sz="quarter" idx="10"/>
          </p:nvPr>
        </p:nvSpPr>
        <p:spPr>
          <a:noFill/>
        </p:spPr>
        <p:txBody>
          <a:bodyPr/>
          <a:lstStyle/>
          <a:p>
            <a:fld id="{19CAE12C-B46D-4E22-936A-58C4C0DB3D92}" type="slidenum">
              <a:rPr lang="en-US" altLang="zh-CN">
                <a:ea typeface="宋体" charset="-122"/>
              </a:rPr>
              <a:pPr/>
              <a:t>84</a:t>
            </a:fld>
            <a:endParaRPr lang="en-US" altLang="zh-CN">
              <a:ea typeface="宋体" charset="-122"/>
            </a:endParaRPr>
          </a:p>
        </p:txBody>
      </p:sp>
      <p:graphicFrame>
        <p:nvGraphicFramePr>
          <p:cNvPr id="4098" name="Object 1024"/>
          <p:cNvGraphicFramePr>
            <a:graphicFrameLocks noChangeAspect="1"/>
          </p:cNvGraphicFramePr>
          <p:nvPr/>
        </p:nvGraphicFramePr>
        <p:xfrm>
          <a:off x="827088" y="1063625"/>
          <a:ext cx="7848600" cy="1223963"/>
        </p:xfrm>
        <a:graphic>
          <a:graphicData uri="http://schemas.openxmlformats.org/presentationml/2006/ole">
            <p:oleObj spid="_x0000_s107530" name="公式" r:id="rId3" imgW="2908300" imgH="457200" progId="Equation.3">
              <p:embed/>
            </p:oleObj>
          </a:graphicData>
        </a:graphic>
      </p:graphicFrame>
      <p:graphicFrame>
        <p:nvGraphicFramePr>
          <p:cNvPr id="29697" name="Object 1025"/>
          <p:cNvGraphicFramePr>
            <a:graphicFrameLocks noChangeAspect="1"/>
          </p:cNvGraphicFramePr>
          <p:nvPr/>
        </p:nvGraphicFramePr>
        <p:xfrm>
          <a:off x="3021013" y="4243388"/>
          <a:ext cx="3213100" cy="506412"/>
        </p:xfrm>
        <a:graphic>
          <a:graphicData uri="http://schemas.openxmlformats.org/presentationml/2006/ole">
            <p:oleObj spid="_x0000_s107531" name="公式" r:id="rId4" imgW="1155700" imgH="203200" progId="Equation.3">
              <p:embed/>
            </p:oleObj>
          </a:graphicData>
        </a:graphic>
      </p:graphicFrame>
      <p:grpSp>
        <p:nvGrpSpPr>
          <p:cNvPr id="2" name="Group 13"/>
          <p:cNvGrpSpPr>
            <a:grpSpLocks/>
          </p:cNvGrpSpPr>
          <p:nvPr/>
        </p:nvGrpSpPr>
        <p:grpSpPr bwMode="auto">
          <a:xfrm>
            <a:off x="898525" y="2603501"/>
            <a:ext cx="7315200" cy="1181100"/>
            <a:chOff x="566" y="1640"/>
            <a:chExt cx="4608" cy="744"/>
          </a:xfrm>
        </p:grpSpPr>
        <p:graphicFrame>
          <p:nvGraphicFramePr>
            <p:cNvPr id="4100" name="Object 1026"/>
            <p:cNvGraphicFramePr>
              <a:graphicFrameLocks noChangeAspect="1"/>
            </p:cNvGraphicFramePr>
            <p:nvPr/>
          </p:nvGraphicFramePr>
          <p:xfrm>
            <a:off x="1802" y="1640"/>
            <a:ext cx="3372" cy="744"/>
          </p:xfrm>
          <a:graphic>
            <a:graphicData uri="http://schemas.openxmlformats.org/presentationml/2006/ole">
              <p:oleObj spid="_x0000_s107532" name="Equation" r:id="rId5" imgW="2209680" imgH="457200" progId="Equation.3">
                <p:embed/>
              </p:oleObj>
            </a:graphicData>
          </a:graphic>
        </p:graphicFrame>
        <p:graphicFrame>
          <p:nvGraphicFramePr>
            <p:cNvPr id="4101" name="Object 1027"/>
            <p:cNvGraphicFramePr>
              <a:graphicFrameLocks noChangeAspect="1"/>
            </p:cNvGraphicFramePr>
            <p:nvPr/>
          </p:nvGraphicFramePr>
          <p:xfrm>
            <a:off x="566" y="1915"/>
            <a:ext cx="908" cy="200"/>
          </p:xfrm>
          <a:graphic>
            <a:graphicData uri="http://schemas.openxmlformats.org/presentationml/2006/ole">
              <p:oleObj spid="_x0000_s107533" name="Equation" r:id="rId6" imgW="889000" imgH="190500" progId="Equation.3">
                <p:embed/>
              </p:oleObj>
            </a:graphicData>
          </a:graphic>
        </p:graphicFrame>
      </p:grpSp>
      <p:sp>
        <p:nvSpPr>
          <p:cNvPr id="7179" name="Text Box 11"/>
          <p:cNvSpPr txBox="1">
            <a:spLocks noChangeArrowheads="1"/>
          </p:cNvSpPr>
          <p:nvPr/>
        </p:nvSpPr>
        <p:spPr bwMode="auto">
          <a:xfrm>
            <a:off x="609600" y="5210175"/>
            <a:ext cx="8305800" cy="579438"/>
          </a:xfrm>
          <a:prstGeom prst="rect">
            <a:avLst/>
          </a:prstGeom>
          <a:noFill/>
          <a:ln w="9525">
            <a:noFill/>
            <a:miter lim="800000"/>
            <a:headEnd/>
            <a:tailEnd/>
          </a:ln>
        </p:spPr>
        <p:txBody>
          <a:bodyPr>
            <a:spAutoFit/>
          </a:bodyPr>
          <a:lstStyle/>
          <a:p>
            <a:pPr>
              <a:spcBef>
                <a:spcPct val="50000"/>
              </a:spcBef>
            </a:pPr>
            <a:r>
              <a:rPr lang="zh-CN" altLang="en-US" sz="3200" b="1"/>
              <a:t>此波长的数量级与</a:t>
            </a:r>
            <a:r>
              <a:rPr lang="zh-CN" altLang="en-US" sz="3200" b="1">
                <a:latin typeface="Times New Roman" pitchFamily="18" charset="0"/>
              </a:rPr>
              <a:t> </a:t>
            </a:r>
            <a:r>
              <a:rPr lang="en-US" altLang="zh-CN" sz="3200">
                <a:latin typeface="Times New Roman" pitchFamily="18" charset="0"/>
              </a:rPr>
              <a:t>X</a:t>
            </a:r>
            <a:r>
              <a:rPr lang="en-US" altLang="zh-CN" sz="3200" b="1"/>
              <a:t> </a:t>
            </a:r>
            <a:r>
              <a:rPr lang="zh-CN" altLang="en-US" sz="3200" b="1"/>
              <a:t>射线波长的数量级相当</a:t>
            </a:r>
            <a:r>
              <a:rPr lang="en-US" altLang="zh-CN" sz="3200" b="1">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9697"/>
                                        </p:tgtEl>
                                        <p:attrNameLst>
                                          <p:attrName>style.visibility</p:attrName>
                                        </p:attrNameLst>
                                      </p:cBhvr>
                                      <p:to>
                                        <p:strVal val="visible"/>
                                      </p:to>
                                    </p:set>
                                    <p:animEffect transition="in" filter="blinds(vertical)">
                                      <p:cBhvr>
                                        <p:cTn id="12" dur="500"/>
                                        <p:tgtEl>
                                          <p:spTgt spid="296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9"/>
                                        </p:tgtEl>
                                        <p:attrNameLst>
                                          <p:attrName>style.visibility</p:attrName>
                                        </p:attrNameLst>
                                      </p:cBhvr>
                                      <p:to>
                                        <p:strVal val="visible"/>
                                      </p:to>
                                    </p:set>
                                    <p:animEffect transition="in" filter="blinds(horizontal)">
                                      <p:cBhvr>
                                        <p:cTn id="17"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灯片编号占位符 1"/>
          <p:cNvSpPr>
            <a:spLocks noGrp="1"/>
          </p:cNvSpPr>
          <p:nvPr>
            <p:ph type="sldNum" sz="quarter" idx="10"/>
          </p:nvPr>
        </p:nvSpPr>
        <p:spPr>
          <a:noFill/>
        </p:spPr>
        <p:txBody>
          <a:bodyPr/>
          <a:lstStyle/>
          <a:p>
            <a:fld id="{73C149E8-4F4D-4D0A-8FCA-812AB4BDEE9F}" type="slidenum">
              <a:rPr lang="en-US" altLang="zh-CN">
                <a:ea typeface="宋体" charset="-122"/>
              </a:rPr>
              <a:pPr/>
              <a:t>85</a:t>
            </a:fld>
            <a:endParaRPr lang="en-US" altLang="zh-CN">
              <a:ea typeface="宋体" charset="-122"/>
            </a:endParaRPr>
          </a:p>
        </p:txBody>
      </p:sp>
      <p:sp>
        <p:nvSpPr>
          <p:cNvPr id="7178" name="Text Box 2"/>
          <p:cNvSpPr txBox="1">
            <a:spLocks noChangeArrowheads="1"/>
          </p:cNvSpPr>
          <p:nvPr/>
        </p:nvSpPr>
        <p:spPr bwMode="auto">
          <a:xfrm>
            <a:off x="1371600" y="882650"/>
            <a:ext cx="6172200" cy="641350"/>
          </a:xfrm>
          <a:prstGeom prst="rect">
            <a:avLst/>
          </a:prstGeom>
          <a:noFill/>
          <a:ln w="9525">
            <a:noFill/>
            <a:miter lim="800000"/>
            <a:headEnd/>
            <a:tailEnd/>
          </a:ln>
        </p:spPr>
        <p:txBody>
          <a:bodyPr>
            <a:spAutoFit/>
          </a:bodyPr>
          <a:lstStyle/>
          <a:p>
            <a:pPr>
              <a:spcBef>
                <a:spcPct val="50000"/>
              </a:spcBef>
            </a:pPr>
            <a:r>
              <a:rPr lang="zh-CN" altLang="en-US" sz="3600" b="1">
                <a:solidFill>
                  <a:srgbClr val="CC0000"/>
                </a:solidFill>
                <a:latin typeface="宋体" charset="-122"/>
              </a:rPr>
              <a:t>二　德布罗意波的实验证明</a:t>
            </a:r>
          </a:p>
        </p:txBody>
      </p:sp>
      <p:sp>
        <p:nvSpPr>
          <p:cNvPr id="7179" name="Text Box 3"/>
          <p:cNvSpPr txBox="1">
            <a:spLocks noChangeArrowheads="1"/>
          </p:cNvSpPr>
          <p:nvPr/>
        </p:nvSpPr>
        <p:spPr bwMode="auto">
          <a:xfrm>
            <a:off x="1371600" y="1630363"/>
            <a:ext cx="8001000" cy="579437"/>
          </a:xfrm>
          <a:prstGeom prst="rect">
            <a:avLst/>
          </a:prstGeom>
          <a:noFill/>
          <a:ln w="9525">
            <a:noFill/>
            <a:miter lim="800000"/>
            <a:headEnd/>
            <a:tailEnd/>
          </a:ln>
        </p:spPr>
        <p:txBody>
          <a:bodyPr>
            <a:spAutoFit/>
          </a:bodyPr>
          <a:lstStyle/>
          <a:p>
            <a:pPr>
              <a:spcBef>
                <a:spcPct val="50000"/>
              </a:spcBef>
            </a:pPr>
            <a:r>
              <a:rPr lang="en-US" altLang="zh-CN" sz="3200" b="1">
                <a:solidFill>
                  <a:srgbClr val="CC0000"/>
                </a:solidFill>
                <a:latin typeface="Times New Roman" pitchFamily="18" charset="0"/>
              </a:rPr>
              <a:t>1</a:t>
            </a:r>
            <a:r>
              <a:rPr lang="en-US" altLang="zh-CN" sz="3200" b="1">
                <a:solidFill>
                  <a:srgbClr val="FF0000"/>
                </a:solidFill>
                <a:latin typeface="Times New Roman" pitchFamily="18" charset="0"/>
              </a:rPr>
              <a:t> </a:t>
            </a:r>
            <a:r>
              <a:rPr lang="en-US" altLang="zh-CN" sz="3200" b="1">
                <a:latin typeface="Times New Roman" pitchFamily="18" charset="0"/>
              </a:rPr>
              <a:t>  </a:t>
            </a:r>
            <a:r>
              <a:rPr lang="zh-CN" altLang="en-US" sz="3200" b="1">
                <a:latin typeface="Times New Roman" pitchFamily="18" charset="0"/>
              </a:rPr>
              <a:t>戴维孙 </a:t>
            </a:r>
            <a:r>
              <a:rPr lang="en-US" altLang="zh-CN" sz="3200" b="1">
                <a:latin typeface="Times New Roman" pitchFamily="18" charset="0"/>
              </a:rPr>
              <a:t>- </a:t>
            </a:r>
            <a:r>
              <a:rPr lang="zh-CN" altLang="en-US" sz="3200" b="1">
                <a:latin typeface="Times New Roman" pitchFamily="18" charset="0"/>
              </a:rPr>
              <a:t>革末电子衍射实验（</a:t>
            </a:r>
            <a:r>
              <a:rPr lang="en-US" altLang="zh-CN" sz="3200">
                <a:latin typeface="Times New Roman" pitchFamily="18" charset="0"/>
              </a:rPr>
              <a:t>1927</a:t>
            </a:r>
            <a:r>
              <a:rPr lang="zh-CN" altLang="en-US" sz="3200" b="1">
                <a:latin typeface="Times New Roman" pitchFamily="18" charset="0"/>
              </a:rPr>
              <a:t>年）</a:t>
            </a:r>
          </a:p>
        </p:txBody>
      </p:sp>
      <p:grpSp>
        <p:nvGrpSpPr>
          <p:cNvPr id="2" name="Group 70"/>
          <p:cNvGrpSpPr>
            <a:grpSpLocks/>
          </p:cNvGrpSpPr>
          <p:nvPr/>
        </p:nvGrpSpPr>
        <p:grpSpPr bwMode="auto">
          <a:xfrm>
            <a:off x="4800600" y="2438400"/>
            <a:ext cx="3429000" cy="3644900"/>
            <a:chOff x="3024" y="1536"/>
            <a:chExt cx="2160" cy="2296"/>
          </a:xfrm>
        </p:grpSpPr>
        <p:sp>
          <p:nvSpPr>
            <p:cNvPr id="7227" name="Rectangle 5"/>
            <p:cNvSpPr>
              <a:spLocks noChangeArrowheads="1"/>
            </p:cNvSpPr>
            <p:nvPr/>
          </p:nvSpPr>
          <p:spPr bwMode="auto">
            <a:xfrm>
              <a:off x="3024" y="1536"/>
              <a:ext cx="2160" cy="2249"/>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228" name="Line 6"/>
            <p:cNvSpPr>
              <a:spLocks noChangeShapeType="1"/>
            </p:cNvSpPr>
            <p:nvPr/>
          </p:nvSpPr>
          <p:spPr bwMode="auto">
            <a:xfrm>
              <a:off x="3249" y="2839"/>
              <a:ext cx="1845"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7229" name="Line 7"/>
            <p:cNvSpPr>
              <a:spLocks noChangeShapeType="1"/>
            </p:cNvSpPr>
            <p:nvPr/>
          </p:nvSpPr>
          <p:spPr bwMode="auto">
            <a:xfrm flipV="1">
              <a:off x="3249" y="1716"/>
              <a:ext cx="0" cy="1123"/>
            </a:xfrm>
            <a:prstGeom prst="line">
              <a:avLst/>
            </a:prstGeom>
            <a:noFill/>
            <a:ln w="12700">
              <a:solidFill>
                <a:schemeClr val="tx1"/>
              </a:solidFill>
              <a:round/>
              <a:headEnd/>
              <a:tailEnd type="triangle" w="sm" len="lg"/>
            </a:ln>
          </p:spPr>
          <p:txBody>
            <a:bodyPr wrap="none" anchor="ctr"/>
            <a:lstStyle/>
            <a:p>
              <a:endParaRPr lang="zh-CN" altLang="en-US"/>
            </a:p>
          </p:txBody>
        </p:sp>
        <p:graphicFrame>
          <p:nvGraphicFramePr>
            <p:cNvPr id="7173" name="Object 3"/>
            <p:cNvGraphicFramePr>
              <a:graphicFrameLocks noChangeAspect="1"/>
            </p:cNvGraphicFramePr>
            <p:nvPr/>
          </p:nvGraphicFramePr>
          <p:xfrm>
            <a:off x="3294" y="1716"/>
            <a:ext cx="155" cy="180"/>
          </p:xfrm>
          <a:graphic>
            <a:graphicData uri="http://schemas.openxmlformats.org/presentationml/2006/ole">
              <p:oleObj spid="_x0000_s108560" name="公式" r:id="rId3" imgW="165028" imgH="228501" progId="Equation.3">
                <p:embed/>
              </p:oleObj>
            </a:graphicData>
          </a:graphic>
        </p:graphicFrame>
        <p:sp>
          <p:nvSpPr>
            <p:cNvPr id="7230" name="Line 9"/>
            <p:cNvSpPr>
              <a:spLocks noChangeShapeType="1"/>
            </p:cNvSpPr>
            <p:nvPr/>
          </p:nvSpPr>
          <p:spPr bwMode="auto">
            <a:xfrm flipV="1">
              <a:off x="3834" y="1978"/>
              <a:ext cx="0" cy="861"/>
            </a:xfrm>
            <a:prstGeom prst="line">
              <a:avLst/>
            </a:prstGeom>
            <a:noFill/>
            <a:ln w="9525">
              <a:solidFill>
                <a:schemeClr val="tx1"/>
              </a:solidFill>
              <a:prstDash val="dash"/>
              <a:round/>
              <a:headEnd/>
              <a:tailEnd type="none" w="sm" len="lg"/>
            </a:ln>
          </p:spPr>
          <p:txBody>
            <a:bodyPr wrap="none" anchor="ctr"/>
            <a:lstStyle/>
            <a:p>
              <a:endParaRPr lang="zh-CN" altLang="en-US"/>
            </a:p>
          </p:txBody>
        </p:sp>
        <p:sp>
          <p:nvSpPr>
            <p:cNvPr id="7231" name="Text Box 10"/>
            <p:cNvSpPr txBox="1">
              <a:spLocks noChangeArrowheads="1"/>
            </p:cNvSpPr>
            <p:nvPr/>
          </p:nvSpPr>
          <p:spPr bwMode="auto">
            <a:xfrm>
              <a:off x="3114" y="2840"/>
              <a:ext cx="1530" cy="251"/>
            </a:xfrm>
            <a:prstGeom prst="rect">
              <a:avLst/>
            </a:prstGeom>
            <a:noFill/>
            <a:ln w="9525">
              <a:noFill/>
              <a:miter lim="800000"/>
              <a:headEnd/>
              <a:tailEnd/>
            </a:ln>
          </p:spPr>
          <p:txBody>
            <a:bodyPr>
              <a:spAutoFit/>
            </a:bodyPr>
            <a:lstStyle/>
            <a:p>
              <a:pPr>
                <a:spcBef>
                  <a:spcPct val="50000"/>
                </a:spcBef>
              </a:pPr>
              <a:r>
                <a:rPr lang="en-US" altLang="zh-CN" sz="2000">
                  <a:latin typeface="Times New Roman" pitchFamily="18" charset="0"/>
                </a:rPr>
                <a:t>35           54          75</a:t>
              </a:r>
              <a:endParaRPr lang="en-US" altLang="zh-CN" sz="2000" b="1">
                <a:latin typeface="Times New Roman" pitchFamily="18" charset="0"/>
              </a:endParaRPr>
            </a:p>
          </p:txBody>
        </p:sp>
        <p:graphicFrame>
          <p:nvGraphicFramePr>
            <p:cNvPr id="7174" name="Object 4"/>
            <p:cNvGraphicFramePr>
              <a:graphicFrameLocks noChangeAspect="1"/>
            </p:cNvGraphicFramePr>
            <p:nvPr/>
          </p:nvGraphicFramePr>
          <p:xfrm>
            <a:off x="4777" y="2880"/>
            <a:ext cx="359" cy="166"/>
          </p:xfrm>
          <a:graphic>
            <a:graphicData uri="http://schemas.openxmlformats.org/presentationml/2006/ole">
              <p:oleObj spid="_x0000_s108561" name="Equation" r:id="rId4" imgW="571252" imgH="253890" progId="Equation.3">
                <p:embed/>
              </p:oleObj>
            </a:graphicData>
          </a:graphic>
        </p:graphicFrame>
        <p:sp>
          <p:nvSpPr>
            <p:cNvPr id="7232" name="Line 12"/>
            <p:cNvSpPr>
              <a:spLocks noChangeShapeType="1"/>
            </p:cNvSpPr>
            <p:nvPr/>
          </p:nvSpPr>
          <p:spPr bwMode="auto">
            <a:xfrm flipV="1">
              <a:off x="4419" y="2615"/>
              <a:ext cx="0" cy="224"/>
            </a:xfrm>
            <a:prstGeom prst="line">
              <a:avLst/>
            </a:prstGeom>
            <a:noFill/>
            <a:ln w="9525">
              <a:solidFill>
                <a:schemeClr val="tx1"/>
              </a:solidFill>
              <a:round/>
              <a:headEnd/>
              <a:tailEnd type="none" w="sm" len="lg"/>
            </a:ln>
          </p:spPr>
          <p:txBody>
            <a:bodyPr wrap="none" anchor="ctr"/>
            <a:lstStyle/>
            <a:p>
              <a:endParaRPr lang="zh-CN" altLang="en-US"/>
            </a:p>
          </p:txBody>
        </p:sp>
        <p:sp>
          <p:nvSpPr>
            <p:cNvPr id="7233" name="Freeform 13"/>
            <p:cNvSpPr>
              <a:spLocks/>
            </p:cNvSpPr>
            <p:nvPr/>
          </p:nvSpPr>
          <p:spPr bwMode="auto">
            <a:xfrm>
              <a:off x="3249" y="1942"/>
              <a:ext cx="1305" cy="727"/>
            </a:xfrm>
            <a:custGeom>
              <a:avLst/>
              <a:gdLst>
                <a:gd name="T0" fmla="*/ 0 w 1392"/>
                <a:gd name="T1" fmla="*/ 767 h 932"/>
                <a:gd name="T2" fmla="*/ 96 w 1392"/>
                <a:gd name="T3" fmla="*/ 767 h 932"/>
                <a:gd name="T4" fmla="*/ 274 w 1392"/>
                <a:gd name="T5" fmla="*/ 712 h 932"/>
                <a:gd name="T6" fmla="*/ 411 w 1392"/>
                <a:gd name="T7" fmla="*/ 465 h 932"/>
                <a:gd name="T8" fmla="*/ 480 w 1392"/>
                <a:gd name="T9" fmla="*/ 253 h 932"/>
                <a:gd name="T10" fmla="*/ 535 w 1392"/>
                <a:gd name="T11" fmla="*/ 109 h 932"/>
                <a:gd name="T12" fmla="*/ 645 w 1392"/>
                <a:gd name="T13" fmla="*/ 40 h 932"/>
                <a:gd name="T14" fmla="*/ 837 w 1392"/>
                <a:gd name="T15" fmla="*/ 349 h 932"/>
                <a:gd name="T16" fmla="*/ 1070 w 1392"/>
                <a:gd name="T17" fmla="*/ 678 h 932"/>
                <a:gd name="T18" fmla="*/ 1392 w 1392"/>
                <a:gd name="T19" fmla="*/ 932 h 9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2"/>
                <a:gd name="T31" fmla="*/ 0 h 932"/>
                <a:gd name="T32" fmla="*/ 1392 w 1392"/>
                <a:gd name="T33" fmla="*/ 932 h 9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2" h="932">
                  <a:moveTo>
                    <a:pt x="0" y="767"/>
                  </a:moveTo>
                  <a:cubicBezTo>
                    <a:pt x="24" y="775"/>
                    <a:pt x="50" y="776"/>
                    <a:pt x="96" y="767"/>
                  </a:cubicBezTo>
                  <a:cubicBezTo>
                    <a:pt x="142" y="758"/>
                    <a:pt x="222" y="762"/>
                    <a:pt x="274" y="712"/>
                  </a:cubicBezTo>
                  <a:cubicBezTo>
                    <a:pt x="326" y="662"/>
                    <a:pt x="377" y="541"/>
                    <a:pt x="411" y="465"/>
                  </a:cubicBezTo>
                  <a:cubicBezTo>
                    <a:pt x="445" y="389"/>
                    <a:pt x="459" y="312"/>
                    <a:pt x="480" y="253"/>
                  </a:cubicBezTo>
                  <a:cubicBezTo>
                    <a:pt x="501" y="194"/>
                    <a:pt x="508" y="144"/>
                    <a:pt x="535" y="109"/>
                  </a:cubicBezTo>
                  <a:cubicBezTo>
                    <a:pt x="562" y="74"/>
                    <a:pt x="595" y="0"/>
                    <a:pt x="645" y="40"/>
                  </a:cubicBezTo>
                  <a:cubicBezTo>
                    <a:pt x="695" y="80"/>
                    <a:pt x="766" y="243"/>
                    <a:pt x="837" y="349"/>
                  </a:cubicBezTo>
                  <a:cubicBezTo>
                    <a:pt x="908" y="455"/>
                    <a:pt x="977" y="581"/>
                    <a:pt x="1070" y="678"/>
                  </a:cubicBezTo>
                  <a:cubicBezTo>
                    <a:pt x="1163" y="775"/>
                    <a:pt x="1325" y="879"/>
                    <a:pt x="1392" y="932"/>
                  </a:cubicBezTo>
                </a:path>
              </a:pathLst>
            </a:custGeom>
            <a:noFill/>
            <a:ln w="28575" cap="flat" cmpd="sng">
              <a:solidFill>
                <a:srgbClr val="FF0000"/>
              </a:solidFill>
              <a:prstDash val="solid"/>
              <a:round/>
              <a:headEnd/>
              <a:tailEnd type="none" w="sm" len="lg"/>
            </a:ln>
          </p:spPr>
          <p:txBody>
            <a:bodyPr wrap="none" anchor="ctr"/>
            <a:lstStyle/>
            <a:p>
              <a:endParaRPr lang="zh-CN" altLang="en-US"/>
            </a:p>
          </p:txBody>
        </p:sp>
        <p:graphicFrame>
          <p:nvGraphicFramePr>
            <p:cNvPr id="7175" name="Object 5"/>
            <p:cNvGraphicFramePr>
              <a:graphicFrameLocks noChangeAspect="1"/>
            </p:cNvGraphicFramePr>
            <p:nvPr/>
          </p:nvGraphicFramePr>
          <p:xfrm>
            <a:off x="4320" y="1735"/>
            <a:ext cx="675" cy="233"/>
          </p:xfrm>
          <a:graphic>
            <a:graphicData uri="http://schemas.openxmlformats.org/presentationml/2006/ole">
              <p:oleObj spid="_x0000_s108562" name="Equation" r:id="rId5" imgW="761669" imgH="317362" progId="Equation.3">
                <p:embed/>
              </p:oleObj>
            </a:graphicData>
          </a:graphic>
        </p:graphicFrame>
        <p:sp>
          <p:nvSpPr>
            <p:cNvPr id="9232" name="Rectangle 16"/>
            <p:cNvSpPr>
              <a:spLocks noChangeArrowheads="1"/>
            </p:cNvSpPr>
            <p:nvPr/>
          </p:nvSpPr>
          <p:spPr bwMode="auto">
            <a:xfrm>
              <a:off x="3024" y="3263"/>
              <a:ext cx="2160" cy="569"/>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p:spPr>
          <p:txBody>
            <a:bodyPr anchor="ctr" anchorCtr="1">
              <a:spAutoFit/>
            </a:bodyPr>
            <a:lstStyle/>
            <a:p>
              <a:pPr>
                <a:spcBef>
                  <a:spcPct val="20000"/>
                </a:spcBef>
                <a:defRPr/>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当散射角                 时</a:t>
              </a:r>
            </a:p>
            <a:p>
              <a:pPr>
                <a:spcBef>
                  <a:spcPct val="20000"/>
                </a:spcBef>
                <a:defRPr/>
              </a:pPr>
              <a:r>
                <a:rPr lang="zh-CN" altLang="en-US" sz="2400" b="1">
                  <a:latin typeface="Times New Roman" pitchFamily="18" charset="0"/>
                  <a:ea typeface="宋体" pitchFamily="2" charset="-122"/>
                </a:rPr>
                <a:t> 电流与加速电压曲线</a:t>
              </a:r>
            </a:p>
          </p:txBody>
        </p:sp>
        <p:graphicFrame>
          <p:nvGraphicFramePr>
            <p:cNvPr id="7176" name="Object 6"/>
            <p:cNvGraphicFramePr>
              <a:graphicFrameLocks noChangeAspect="1"/>
            </p:cNvGraphicFramePr>
            <p:nvPr/>
          </p:nvGraphicFramePr>
          <p:xfrm>
            <a:off x="4059" y="3249"/>
            <a:ext cx="765" cy="264"/>
          </p:xfrm>
          <a:graphic>
            <a:graphicData uri="http://schemas.openxmlformats.org/presentationml/2006/ole">
              <p:oleObj spid="_x0000_s108563" name="Equation" r:id="rId6" imgW="761669" imgH="317362" progId="Equation.3">
                <p:embed/>
              </p:oleObj>
            </a:graphicData>
          </a:graphic>
        </p:graphicFrame>
      </p:grpSp>
      <p:grpSp>
        <p:nvGrpSpPr>
          <p:cNvPr id="3" name="Group 68"/>
          <p:cNvGrpSpPr>
            <a:grpSpLocks/>
          </p:cNvGrpSpPr>
          <p:nvPr/>
        </p:nvGrpSpPr>
        <p:grpSpPr bwMode="auto">
          <a:xfrm>
            <a:off x="990600" y="2447925"/>
            <a:ext cx="3667125" cy="3648075"/>
            <a:chOff x="624" y="1542"/>
            <a:chExt cx="2310" cy="2298"/>
          </a:xfrm>
        </p:grpSpPr>
        <p:sp>
          <p:nvSpPr>
            <p:cNvPr id="7182" name="Text Box 19"/>
            <p:cNvSpPr txBox="1">
              <a:spLocks noChangeArrowheads="1"/>
            </p:cNvSpPr>
            <p:nvPr/>
          </p:nvSpPr>
          <p:spPr bwMode="auto">
            <a:xfrm>
              <a:off x="2010" y="2031"/>
              <a:ext cx="882" cy="327"/>
            </a:xfrm>
            <a:prstGeom prst="rect">
              <a:avLst/>
            </a:prstGeom>
            <a:noFill/>
            <a:ln w="9525">
              <a:noFill/>
              <a:miter lim="800000"/>
              <a:headEnd/>
              <a:tailEnd/>
            </a:ln>
          </p:spPr>
          <p:txBody>
            <a:bodyPr>
              <a:spAutoFit/>
            </a:bodyPr>
            <a:lstStyle/>
            <a:p>
              <a:pPr>
                <a:spcBef>
                  <a:spcPct val="50000"/>
                </a:spcBef>
              </a:pPr>
              <a:r>
                <a:rPr lang="zh-CN" altLang="en-US" sz="2800" b="1">
                  <a:latin typeface="Times New Roman" pitchFamily="18" charset="0"/>
                </a:rPr>
                <a:t>检测器</a:t>
              </a:r>
            </a:p>
          </p:txBody>
        </p:sp>
        <p:sp>
          <p:nvSpPr>
            <p:cNvPr id="7183" name="Rectangle 20"/>
            <p:cNvSpPr>
              <a:spLocks noChangeArrowheads="1"/>
            </p:cNvSpPr>
            <p:nvPr/>
          </p:nvSpPr>
          <p:spPr bwMode="auto">
            <a:xfrm>
              <a:off x="624" y="1542"/>
              <a:ext cx="2226" cy="2227"/>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184" name="AutoShape 21"/>
            <p:cNvSpPr>
              <a:spLocks noChangeArrowheads="1"/>
            </p:cNvSpPr>
            <p:nvPr/>
          </p:nvSpPr>
          <p:spPr bwMode="auto">
            <a:xfrm>
              <a:off x="1968" y="1765"/>
              <a:ext cx="756" cy="297"/>
            </a:xfrm>
            <a:prstGeom prst="wedgeRoundRectCallout">
              <a:avLst>
                <a:gd name="adj1" fmla="val -81829"/>
                <a:gd name="adj2" fmla="val 66667"/>
                <a:gd name="adj3" fmla="val 16667"/>
              </a:avLst>
            </a:prstGeom>
            <a:gradFill rotWithShape="0">
              <a:gsLst>
                <a:gs pos="0">
                  <a:schemeClr val="accent1"/>
                </a:gs>
                <a:gs pos="100000">
                  <a:schemeClr val="bg1"/>
                </a:gs>
              </a:gsLst>
              <a:lin ang="5400000" scaled="1"/>
            </a:gradFill>
            <a:ln w="9525">
              <a:solidFill>
                <a:schemeClr val="tx2"/>
              </a:solidFill>
              <a:miter lim="800000"/>
              <a:headEnd/>
              <a:tailEnd/>
            </a:ln>
          </p:spPr>
          <p:txBody>
            <a:bodyPr anchor="ctr" anchorCtr="1"/>
            <a:lstStyle/>
            <a:p>
              <a:pPr algn="ctr"/>
              <a:endParaRPr lang="zh-CN" altLang="zh-CN" sz="2800" b="1">
                <a:solidFill>
                  <a:srgbClr val="1C1C1C"/>
                </a:solidFill>
                <a:latin typeface="Times New Roman" pitchFamily="18" charset="0"/>
              </a:endParaRPr>
            </a:p>
          </p:txBody>
        </p:sp>
        <p:sp>
          <p:nvSpPr>
            <p:cNvPr id="9238" name="AutoShape 22"/>
            <p:cNvSpPr>
              <a:spLocks noChangeArrowheads="1"/>
            </p:cNvSpPr>
            <p:nvPr/>
          </p:nvSpPr>
          <p:spPr bwMode="auto">
            <a:xfrm>
              <a:off x="1951" y="2693"/>
              <a:ext cx="343" cy="668"/>
            </a:xfrm>
            <a:prstGeom prst="wedgeRoundRectCallout">
              <a:avLst>
                <a:gd name="adj1" fmla="val -95523"/>
                <a:gd name="adj2" fmla="val -44444"/>
                <a:gd name="adj3" fmla="val 16667"/>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a:lstStyle/>
            <a:p>
              <a:pPr algn="ctr">
                <a:defRPr/>
              </a:pPr>
              <a:endParaRPr lang="zh-CN" altLang="zh-CN" sz="2800" b="1">
                <a:solidFill>
                  <a:srgbClr val="1C1C1C"/>
                </a:solidFill>
                <a:latin typeface="Times New Roman" pitchFamily="18" charset="0"/>
                <a:ea typeface="宋体" pitchFamily="2" charset="-122"/>
              </a:endParaRPr>
            </a:p>
          </p:txBody>
        </p:sp>
        <p:sp>
          <p:nvSpPr>
            <p:cNvPr id="7186" name="Rectangle 23"/>
            <p:cNvSpPr>
              <a:spLocks noChangeArrowheads="1"/>
            </p:cNvSpPr>
            <p:nvPr/>
          </p:nvSpPr>
          <p:spPr bwMode="auto">
            <a:xfrm>
              <a:off x="1195" y="2247"/>
              <a:ext cx="643" cy="297"/>
            </a:xfrm>
            <a:prstGeom prst="rect">
              <a:avLst/>
            </a:prstGeom>
            <a:solidFill>
              <a:schemeClr val="bg1"/>
            </a:solidFill>
            <a:ln w="9525">
              <a:noFill/>
              <a:miter lim="800000"/>
              <a:headEnd/>
              <a:tailEnd/>
            </a:ln>
          </p:spPr>
          <p:txBody>
            <a:bodyPr wrap="none" anchor="ctr"/>
            <a:lstStyle/>
            <a:p>
              <a:endParaRPr lang="zh-CN" altLang="en-US"/>
            </a:p>
          </p:txBody>
        </p:sp>
        <p:sp>
          <p:nvSpPr>
            <p:cNvPr id="7187" name="AutoShape 24"/>
            <p:cNvSpPr>
              <a:spLocks noChangeArrowheads="1"/>
            </p:cNvSpPr>
            <p:nvPr/>
          </p:nvSpPr>
          <p:spPr bwMode="auto">
            <a:xfrm>
              <a:off x="1309" y="1913"/>
              <a:ext cx="428" cy="483"/>
            </a:xfrm>
            <a:custGeom>
              <a:avLst/>
              <a:gdLst>
                <a:gd name="T0" fmla="*/ 428 w 21600"/>
                <a:gd name="T1" fmla="*/ 242 h 21600"/>
                <a:gd name="T2" fmla="*/ 214 w 21600"/>
                <a:gd name="T3" fmla="*/ 483 h 21600"/>
                <a:gd name="T4" fmla="*/ 0 w 21600"/>
                <a:gd name="T5" fmla="*/ 242 h 21600"/>
                <a:gd name="T6" fmla="*/ 214 w 21600"/>
                <a:gd name="T7" fmla="*/ 0 h 21600"/>
                <a:gd name="T8" fmla="*/ 0 60000 65536"/>
                <a:gd name="T9" fmla="*/ 0 60000 65536"/>
                <a:gd name="T10" fmla="*/ 0 60000 65536"/>
                <a:gd name="T11" fmla="*/ 0 60000 65536"/>
                <a:gd name="T12" fmla="*/ 1817 w 21600"/>
                <a:gd name="T13" fmla="*/ 1789 h 21600"/>
                <a:gd name="T14" fmla="*/ 19783 w 21600"/>
                <a:gd name="T15" fmla="*/ 19811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B2B2B2"/>
                </a:gs>
                <a:gs pos="50000">
                  <a:srgbClr val="F8F8F8"/>
                </a:gs>
                <a:gs pos="100000">
                  <a:srgbClr val="B2B2B2"/>
                </a:gs>
              </a:gsLst>
              <a:lin ang="0" scaled="1"/>
            </a:gradFill>
            <a:ln w="19050">
              <a:noFill/>
              <a:miter lim="800000"/>
              <a:headEnd/>
              <a:tailEnd/>
            </a:ln>
          </p:spPr>
          <p:txBody>
            <a:bodyPr wrap="none" anchor="ctr"/>
            <a:lstStyle/>
            <a:p>
              <a:endParaRPr lang="zh-CN" altLang="en-US"/>
            </a:p>
          </p:txBody>
        </p:sp>
        <p:sp>
          <p:nvSpPr>
            <p:cNvPr id="7188" name="Line 25"/>
            <p:cNvSpPr>
              <a:spLocks noChangeShapeType="1"/>
            </p:cNvSpPr>
            <p:nvPr/>
          </p:nvSpPr>
          <p:spPr bwMode="auto">
            <a:xfrm>
              <a:off x="1523" y="2396"/>
              <a:ext cx="0" cy="556"/>
            </a:xfrm>
            <a:prstGeom prst="line">
              <a:avLst/>
            </a:prstGeom>
            <a:noFill/>
            <a:ln w="28575">
              <a:solidFill>
                <a:srgbClr val="9900FF"/>
              </a:solidFill>
              <a:round/>
              <a:headEnd/>
              <a:tailEnd type="triangle" w="sm" len="lg"/>
            </a:ln>
          </p:spPr>
          <p:txBody>
            <a:bodyPr wrap="none" anchor="ctr"/>
            <a:lstStyle/>
            <a:p>
              <a:endParaRPr lang="zh-CN" altLang="en-US"/>
            </a:p>
          </p:txBody>
        </p:sp>
        <p:sp>
          <p:nvSpPr>
            <p:cNvPr id="7189" name="Line 26"/>
            <p:cNvSpPr>
              <a:spLocks noChangeShapeType="1"/>
            </p:cNvSpPr>
            <p:nvPr/>
          </p:nvSpPr>
          <p:spPr bwMode="auto">
            <a:xfrm>
              <a:off x="1523" y="2507"/>
              <a:ext cx="0" cy="111"/>
            </a:xfrm>
            <a:prstGeom prst="line">
              <a:avLst/>
            </a:prstGeom>
            <a:noFill/>
            <a:ln w="28575">
              <a:solidFill>
                <a:srgbClr val="9900FF"/>
              </a:solidFill>
              <a:round/>
              <a:headEnd/>
              <a:tailEnd type="triangle" w="sm" len="lg"/>
            </a:ln>
          </p:spPr>
          <p:txBody>
            <a:bodyPr wrap="none" anchor="ctr"/>
            <a:lstStyle/>
            <a:p>
              <a:endParaRPr lang="zh-CN" altLang="en-US"/>
            </a:p>
          </p:txBody>
        </p:sp>
        <p:sp>
          <p:nvSpPr>
            <p:cNvPr id="9243" name="AutoShape 27"/>
            <p:cNvSpPr>
              <a:spLocks noChangeArrowheads="1"/>
            </p:cNvSpPr>
            <p:nvPr/>
          </p:nvSpPr>
          <p:spPr bwMode="auto">
            <a:xfrm rot="-2426600">
              <a:off x="2079" y="2321"/>
              <a:ext cx="300" cy="186"/>
            </a:xfrm>
            <a:prstGeom prst="roundRect">
              <a:avLst>
                <a:gd name="adj" fmla="val 32917"/>
              </a:avLst>
            </a:prstGeom>
            <a:gradFill rotWithShape="0">
              <a:gsLst>
                <a:gs pos="0">
                  <a:schemeClr val="bg2">
                    <a:gamma/>
                    <a:shade val="46275"/>
                    <a:invGamma/>
                  </a:schemeClr>
                </a:gs>
                <a:gs pos="50000">
                  <a:schemeClr val="bg2"/>
                </a:gs>
                <a:gs pos="100000">
                  <a:schemeClr val="bg2">
                    <a:gamma/>
                    <a:shade val="46275"/>
                    <a:invGamma/>
                  </a:schemeClr>
                </a:gs>
              </a:gsLst>
              <a:lin ang="2700000" scaled="1"/>
            </a:gradFill>
            <a:ln w="19050">
              <a:solidFill>
                <a:srgbClr val="663300"/>
              </a:solidFill>
              <a:round/>
              <a:headEnd/>
              <a:tailEnd/>
            </a:ln>
            <a:effectLst/>
          </p:spPr>
          <p:txBody>
            <a:bodyPr wrap="none" anchor="ctr"/>
            <a:lstStyle/>
            <a:p>
              <a:pPr>
                <a:defRPr/>
              </a:pPr>
              <a:endParaRPr lang="zh-CN" altLang="en-US">
                <a:ea typeface="宋体" pitchFamily="2" charset="-122"/>
              </a:endParaRPr>
            </a:p>
          </p:txBody>
        </p:sp>
        <p:sp>
          <p:nvSpPr>
            <p:cNvPr id="7191" name="Line 28"/>
            <p:cNvSpPr>
              <a:spLocks noChangeShapeType="1"/>
            </p:cNvSpPr>
            <p:nvPr/>
          </p:nvSpPr>
          <p:spPr bwMode="auto">
            <a:xfrm>
              <a:off x="2379" y="2359"/>
              <a:ext cx="172" cy="0"/>
            </a:xfrm>
            <a:prstGeom prst="line">
              <a:avLst/>
            </a:prstGeom>
            <a:noFill/>
            <a:ln w="28575">
              <a:solidFill>
                <a:schemeClr val="tx1"/>
              </a:solidFill>
              <a:round/>
              <a:headEnd/>
              <a:tailEnd/>
            </a:ln>
          </p:spPr>
          <p:txBody>
            <a:bodyPr wrap="none" anchor="ctr"/>
            <a:lstStyle/>
            <a:p>
              <a:endParaRPr lang="zh-CN" altLang="en-US"/>
            </a:p>
          </p:txBody>
        </p:sp>
        <p:sp>
          <p:nvSpPr>
            <p:cNvPr id="7192" name="Line 29"/>
            <p:cNvSpPr>
              <a:spLocks noChangeShapeType="1"/>
            </p:cNvSpPr>
            <p:nvPr/>
          </p:nvSpPr>
          <p:spPr bwMode="auto">
            <a:xfrm>
              <a:off x="2551" y="2359"/>
              <a:ext cx="0" cy="853"/>
            </a:xfrm>
            <a:prstGeom prst="line">
              <a:avLst/>
            </a:prstGeom>
            <a:noFill/>
            <a:ln w="28575">
              <a:solidFill>
                <a:schemeClr val="tx1"/>
              </a:solidFill>
              <a:round/>
              <a:headEnd/>
              <a:tailEnd/>
            </a:ln>
          </p:spPr>
          <p:txBody>
            <a:bodyPr wrap="none" anchor="ctr"/>
            <a:lstStyle/>
            <a:p>
              <a:endParaRPr lang="zh-CN" altLang="en-US"/>
            </a:p>
          </p:txBody>
        </p:sp>
        <p:sp>
          <p:nvSpPr>
            <p:cNvPr id="7193" name="Oval 30"/>
            <p:cNvSpPr>
              <a:spLocks noChangeArrowheads="1"/>
            </p:cNvSpPr>
            <p:nvPr/>
          </p:nvSpPr>
          <p:spPr bwMode="auto">
            <a:xfrm>
              <a:off x="2422" y="2767"/>
              <a:ext cx="257" cy="222"/>
            </a:xfrm>
            <a:prstGeom prst="ellipse">
              <a:avLst/>
            </a:prstGeom>
            <a:solidFill>
              <a:schemeClr val="accent2"/>
            </a:solidFill>
            <a:ln w="19050">
              <a:solidFill>
                <a:schemeClr val="tx2"/>
              </a:solidFill>
              <a:round/>
              <a:headEnd/>
              <a:tailEnd/>
            </a:ln>
          </p:spPr>
          <p:txBody>
            <a:bodyPr wrap="none" anchor="ctr"/>
            <a:lstStyle/>
            <a:p>
              <a:endParaRPr lang="zh-CN" altLang="en-US"/>
            </a:p>
          </p:txBody>
        </p:sp>
        <p:sp>
          <p:nvSpPr>
            <p:cNvPr id="7194" name="Line 31"/>
            <p:cNvSpPr>
              <a:spLocks noChangeShapeType="1"/>
            </p:cNvSpPr>
            <p:nvPr/>
          </p:nvSpPr>
          <p:spPr bwMode="auto">
            <a:xfrm flipV="1">
              <a:off x="2551" y="2804"/>
              <a:ext cx="85" cy="111"/>
            </a:xfrm>
            <a:prstGeom prst="line">
              <a:avLst/>
            </a:prstGeom>
            <a:noFill/>
            <a:ln w="19050">
              <a:solidFill>
                <a:srgbClr val="FF0000"/>
              </a:solidFill>
              <a:round/>
              <a:headEnd/>
              <a:tailEnd type="triangle" w="sm" len="lg"/>
            </a:ln>
          </p:spPr>
          <p:txBody>
            <a:bodyPr wrap="none" anchor="ctr"/>
            <a:lstStyle/>
            <a:p>
              <a:endParaRPr lang="zh-CN" altLang="en-US"/>
            </a:p>
          </p:txBody>
        </p:sp>
        <p:grpSp>
          <p:nvGrpSpPr>
            <p:cNvPr id="4" name="Group 32"/>
            <p:cNvGrpSpPr>
              <a:grpSpLocks/>
            </p:cNvGrpSpPr>
            <p:nvPr/>
          </p:nvGrpSpPr>
          <p:grpSpPr bwMode="auto">
            <a:xfrm>
              <a:off x="2379" y="3212"/>
              <a:ext cx="300" cy="74"/>
              <a:chOff x="2304" y="3024"/>
              <a:chExt cx="480" cy="192"/>
            </a:xfrm>
          </p:grpSpPr>
          <p:sp>
            <p:nvSpPr>
              <p:cNvPr id="7224" name="Line 33"/>
              <p:cNvSpPr>
                <a:spLocks noChangeShapeType="1"/>
              </p:cNvSpPr>
              <p:nvPr/>
            </p:nvSpPr>
            <p:spPr bwMode="auto">
              <a:xfrm>
                <a:off x="2304" y="3024"/>
                <a:ext cx="480" cy="0"/>
              </a:xfrm>
              <a:prstGeom prst="line">
                <a:avLst/>
              </a:prstGeom>
              <a:noFill/>
              <a:ln w="28575">
                <a:solidFill>
                  <a:schemeClr val="tx1"/>
                </a:solidFill>
                <a:round/>
                <a:headEnd/>
                <a:tailEnd/>
              </a:ln>
            </p:spPr>
            <p:txBody>
              <a:bodyPr wrap="none" anchor="ctr"/>
              <a:lstStyle/>
              <a:p>
                <a:endParaRPr lang="zh-CN" altLang="en-US"/>
              </a:p>
            </p:txBody>
          </p:sp>
          <p:sp>
            <p:nvSpPr>
              <p:cNvPr id="7225" name="Line 34"/>
              <p:cNvSpPr>
                <a:spLocks noChangeShapeType="1"/>
              </p:cNvSpPr>
              <p:nvPr/>
            </p:nvSpPr>
            <p:spPr bwMode="auto">
              <a:xfrm>
                <a:off x="2400" y="3120"/>
                <a:ext cx="288" cy="0"/>
              </a:xfrm>
              <a:prstGeom prst="line">
                <a:avLst/>
              </a:prstGeom>
              <a:noFill/>
              <a:ln w="28575">
                <a:solidFill>
                  <a:schemeClr val="tx1"/>
                </a:solidFill>
                <a:round/>
                <a:headEnd/>
                <a:tailEnd/>
              </a:ln>
            </p:spPr>
            <p:txBody>
              <a:bodyPr wrap="none" anchor="ctr"/>
              <a:lstStyle/>
              <a:p>
                <a:endParaRPr lang="zh-CN" altLang="en-US"/>
              </a:p>
            </p:txBody>
          </p:sp>
          <p:sp>
            <p:nvSpPr>
              <p:cNvPr id="7226" name="Line 35"/>
              <p:cNvSpPr>
                <a:spLocks noChangeShapeType="1"/>
              </p:cNvSpPr>
              <p:nvPr/>
            </p:nvSpPr>
            <p:spPr bwMode="auto">
              <a:xfrm>
                <a:off x="2496" y="3216"/>
                <a:ext cx="144" cy="0"/>
              </a:xfrm>
              <a:prstGeom prst="line">
                <a:avLst/>
              </a:prstGeom>
              <a:noFill/>
              <a:ln w="28575">
                <a:solidFill>
                  <a:schemeClr val="tx1"/>
                </a:solidFill>
                <a:round/>
                <a:headEnd/>
                <a:tailEnd/>
              </a:ln>
            </p:spPr>
            <p:txBody>
              <a:bodyPr wrap="none" anchor="ctr"/>
              <a:lstStyle/>
              <a:p>
                <a:endParaRPr lang="zh-CN" altLang="en-US"/>
              </a:p>
            </p:txBody>
          </p:sp>
        </p:grpSp>
        <p:sp>
          <p:nvSpPr>
            <p:cNvPr id="7196" name="Rectangle 36"/>
            <p:cNvSpPr>
              <a:spLocks noChangeArrowheads="1"/>
            </p:cNvSpPr>
            <p:nvPr/>
          </p:nvSpPr>
          <p:spPr bwMode="auto">
            <a:xfrm rot="-2372843">
              <a:off x="2079" y="2433"/>
              <a:ext cx="129" cy="74"/>
            </a:xfrm>
            <a:prstGeom prst="rect">
              <a:avLst/>
            </a:prstGeom>
            <a:solidFill>
              <a:schemeClr val="bg2"/>
            </a:solidFill>
            <a:ln w="9525">
              <a:noFill/>
              <a:miter lim="800000"/>
              <a:headEnd/>
              <a:tailEnd/>
            </a:ln>
          </p:spPr>
          <p:txBody>
            <a:bodyPr wrap="none" anchor="ctr"/>
            <a:lstStyle/>
            <a:p>
              <a:endParaRPr lang="zh-CN" altLang="en-US"/>
            </a:p>
          </p:txBody>
        </p:sp>
        <p:sp>
          <p:nvSpPr>
            <p:cNvPr id="7197" name="Line 37"/>
            <p:cNvSpPr>
              <a:spLocks noChangeShapeType="1"/>
            </p:cNvSpPr>
            <p:nvPr/>
          </p:nvSpPr>
          <p:spPr bwMode="auto">
            <a:xfrm flipV="1">
              <a:off x="1480" y="2581"/>
              <a:ext cx="471" cy="371"/>
            </a:xfrm>
            <a:prstGeom prst="line">
              <a:avLst/>
            </a:prstGeom>
            <a:noFill/>
            <a:ln w="28575">
              <a:solidFill>
                <a:srgbClr val="9900FF"/>
              </a:solidFill>
              <a:round/>
              <a:headEnd/>
              <a:tailEnd type="triangle" w="sm" len="lg"/>
            </a:ln>
          </p:spPr>
          <p:txBody>
            <a:bodyPr wrap="none" anchor="ctr"/>
            <a:lstStyle/>
            <a:p>
              <a:endParaRPr lang="zh-CN" altLang="en-US"/>
            </a:p>
          </p:txBody>
        </p:sp>
        <p:sp>
          <p:nvSpPr>
            <p:cNvPr id="7198" name="Line 38"/>
            <p:cNvSpPr>
              <a:spLocks noChangeShapeType="1"/>
            </p:cNvSpPr>
            <p:nvPr/>
          </p:nvSpPr>
          <p:spPr bwMode="auto">
            <a:xfrm flipV="1">
              <a:off x="1523" y="2470"/>
              <a:ext cx="599" cy="445"/>
            </a:xfrm>
            <a:prstGeom prst="line">
              <a:avLst/>
            </a:prstGeom>
            <a:noFill/>
            <a:ln w="28575">
              <a:solidFill>
                <a:srgbClr val="9900FF"/>
              </a:solidFill>
              <a:round/>
              <a:headEnd/>
              <a:tailEnd/>
            </a:ln>
          </p:spPr>
          <p:txBody>
            <a:bodyPr wrap="none" anchor="ctr"/>
            <a:lstStyle/>
            <a:p>
              <a:endParaRPr lang="zh-CN" altLang="en-US"/>
            </a:p>
          </p:txBody>
        </p:sp>
        <p:sp>
          <p:nvSpPr>
            <p:cNvPr id="7199" name="Text Box 39"/>
            <p:cNvSpPr txBox="1">
              <a:spLocks noChangeArrowheads="1"/>
            </p:cNvSpPr>
            <p:nvPr/>
          </p:nvSpPr>
          <p:spPr bwMode="auto">
            <a:xfrm>
              <a:off x="838" y="2551"/>
              <a:ext cx="1198" cy="288"/>
            </a:xfrm>
            <a:prstGeom prst="rect">
              <a:avLst/>
            </a:prstGeom>
            <a:noFill/>
            <a:ln w="9525">
              <a:noFill/>
              <a:miter lim="800000"/>
              <a:headEnd/>
              <a:tailEnd/>
            </a:ln>
          </p:spPr>
          <p:txBody>
            <a:bodyPr>
              <a:spAutoFit/>
            </a:bodyPr>
            <a:lstStyle/>
            <a:p>
              <a:pPr>
                <a:spcBef>
                  <a:spcPct val="50000"/>
                </a:spcBef>
              </a:pPr>
              <a:r>
                <a:rPr lang="zh-CN" altLang="zh-CN" sz="2400" b="1">
                  <a:solidFill>
                    <a:srgbClr val="0000FF"/>
                  </a:solidFill>
                  <a:latin typeface="Times New Roman" pitchFamily="18" charset="0"/>
                </a:rPr>
                <a:t>电子束</a:t>
              </a:r>
              <a:endParaRPr lang="zh-CN" altLang="en-US" sz="2400" b="1">
                <a:solidFill>
                  <a:srgbClr val="0000FF"/>
                </a:solidFill>
                <a:latin typeface="Times New Roman" pitchFamily="18" charset="0"/>
              </a:endParaRPr>
            </a:p>
          </p:txBody>
        </p:sp>
        <p:sp>
          <p:nvSpPr>
            <p:cNvPr id="7200" name="Text Box 40"/>
            <p:cNvSpPr txBox="1">
              <a:spLocks noChangeArrowheads="1"/>
            </p:cNvSpPr>
            <p:nvPr/>
          </p:nvSpPr>
          <p:spPr bwMode="auto">
            <a:xfrm>
              <a:off x="1994" y="2730"/>
              <a:ext cx="385" cy="634"/>
            </a:xfrm>
            <a:prstGeom prst="rect">
              <a:avLst/>
            </a:prstGeom>
            <a:noFill/>
            <a:ln w="9525">
              <a:noFill/>
              <a:miter lim="800000"/>
              <a:headEnd/>
              <a:tailEnd/>
            </a:ln>
          </p:spPr>
          <p:txBody>
            <a:bodyPr>
              <a:spAutoFit/>
            </a:bodyPr>
            <a:lstStyle/>
            <a:p>
              <a:pPr>
                <a:spcBef>
                  <a:spcPct val="50000"/>
                </a:spcBef>
              </a:pPr>
              <a:r>
                <a:rPr lang="zh-CN" altLang="en-US" sz="2000" b="1">
                  <a:latin typeface="Times New Roman" pitchFamily="18" charset="0"/>
                </a:rPr>
                <a:t>散射线</a:t>
              </a:r>
            </a:p>
          </p:txBody>
        </p:sp>
        <p:sp>
          <p:nvSpPr>
            <p:cNvPr id="7201" name="Arc 41"/>
            <p:cNvSpPr>
              <a:spLocks/>
            </p:cNvSpPr>
            <p:nvPr/>
          </p:nvSpPr>
          <p:spPr bwMode="auto">
            <a:xfrm>
              <a:off x="1523" y="2730"/>
              <a:ext cx="171" cy="74"/>
            </a:xfrm>
            <a:custGeom>
              <a:avLst/>
              <a:gdLst>
                <a:gd name="T0" fmla="*/ 0 w 21600"/>
                <a:gd name="T1" fmla="*/ 0 h 21600"/>
                <a:gd name="T2" fmla="*/ 171 w 21600"/>
                <a:gd name="T3" fmla="*/ 74 h 21600"/>
                <a:gd name="T4" fmla="*/ 0 w 21600"/>
                <a:gd name="T5" fmla="*/ 7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FF"/>
              </a:solidFill>
              <a:round/>
              <a:headEnd/>
              <a:tailEnd/>
            </a:ln>
          </p:spPr>
          <p:txBody>
            <a:bodyPr wrap="none" anchor="ctr"/>
            <a:lstStyle/>
            <a:p>
              <a:endParaRPr lang="zh-CN" altLang="en-US"/>
            </a:p>
          </p:txBody>
        </p:sp>
        <p:graphicFrame>
          <p:nvGraphicFramePr>
            <p:cNvPr id="7170" name="Object 0"/>
            <p:cNvGraphicFramePr>
              <a:graphicFrameLocks noChangeAspect="1"/>
            </p:cNvGraphicFramePr>
            <p:nvPr/>
          </p:nvGraphicFramePr>
          <p:xfrm>
            <a:off x="1601" y="2544"/>
            <a:ext cx="175" cy="207"/>
          </p:xfrm>
          <a:graphic>
            <a:graphicData uri="http://schemas.openxmlformats.org/presentationml/2006/ole">
              <p:oleObj spid="_x0000_s108564" name="公式" r:id="rId7" imgW="177646" imgH="241091" progId="Equation.3">
                <p:embed/>
              </p:oleObj>
            </a:graphicData>
          </a:graphic>
        </p:graphicFrame>
        <p:sp>
          <p:nvSpPr>
            <p:cNvPr id="7202" name="Text Box 43"/>
            <p:cNvSpPr txBox="1">
              <a:spLocks noChangeArrowheads="1"/>
            </p:cNvSpPr>
            <p:nvPr/>
          </p:nvSpPr>
          <p:spPr bwMode="auto">
            <a:xfrm>
              <a:off x="624" y="3546"/>
              <a:ext cx="2226" cy="294"/>
            </a:xfrm>
            <a:prstGeom prst="rect">
              <a:avLst/>
            </a:prstGeom>
            <a:solidFill>
              <a:srgbClr val="F6FDE9"/>
            </a:solidFill>
            <a:ln w="9525">
              <a:solidFill>
                <a:schemeClr val="tx2"/>
              </a:solidFill>
              <a:miter lim="800000"/>
              <a:headEnd/>
              <a:tailEnd/>
            </a:ln>
          </p:spPr>
          <p:txBody>
            <a:bodyPr>
              <a:spAutoFit/>
            </a:bodyPr>
            <a:lstStyle/>
            <a:p>
              <a:pPr algn="ctr">
                <a:spcBef>
                  <a:spcPct val="50000"/>
                </a:spcBef>
              </a:pPr>
              <a:r>
                <a:rPr lang="zh-CN" altLang="en-US" sz="2400" b="1">
                  <a:latin typeface="Times New Roman" pitchFamily="18" charset="0"/>
                </a:rPr>
                <a:t>电子被镍晶体衍射实验</a:t>
              </a:r>
            </a:p>
          </p:txBody>
        </p:sp>
        <p:grpSp>
          <p:nvGrpSpPr>
            <p:cNvPr id="5" name="Group 44"/>
            <p:cNvGrpSpPr>
              <a:grpSpLocks/>
            </p:cNvGrpSpPr>
            <p:nvPr/>
          </p:nvGrpSpPr>
          <p:grpSpPr bwMode="auto">
            <a:xfrm>
              <a:off x="1052" y="2915"/>
              <a:ext cx="771" cy="594"/>
              <a:chOff x="912" y="2880"/>
              <a:chExt cx="864" cy="768"/>
            </a:xfrm>
          </p:grpSpPr>
          <p:sp>
            <p:nvSpPr>
              <p:cNvPr id="7217" name="AutoShape 45" descr="大网格"/>
              <p:cNvSpPr>
                <a:spLocks noChangeArrowheads="1"/>
              </p:cNvSpPr>
              <p:nvPr/>
            </p:nvSpPr>
            <p:spPr bwMode="auto">
              <a:xfrm rot="1714761">
                <a:off x="1296" y="3072"/>
                <a:ext cx="351" cy="240"/>
              </a:xfrm>
              <a:prstGeom prst="parallelogram">
                <a:avLst>
                  <a:gd name="adj" fmla="val 37287"/>
                </a:avLst>
              </a:prstGeom>
              <a:pattFill prst="lgGrid">
                <a:fgClr>
                  <a:srgbClr val="0000FF"/>
                </a:fgClr>
                <a:bgClr>
                  <a:srgbClr val="CFFDF0"/>
                </a:bgClr>
              </a:pattFill>
              <a:ln w="9525">
                <a:solidFill>
                  <a:schemeClr val="tx1"/>
                </a:solidFill>
                <a:miter lim="800000"/>
                <a:headEnd/>
                <a:tailEnd/>
              </a:ln>
            </p:spPr>
            <p:txBody>
              <a:bodyPr wrap="none" anchor="ctr"/>
              <a:lstStyle/>
              <a:p>
                <a:endParaRPr lang="zh-CN" altLang="en-US"/>
              </a:p>
            </p:txBody>
          </p:sp>
          <p:sp>
            <p:nvSpPr>
              <p:cNvPr id="7218" name="AutoShape 46" descr="大网格"/>
              <p:cNvSpPr>
                <a:spLocks noChangeArrowheads="1"/>
              </p:cNvSpPr>
              <p:nvPr/>
            </p:nvSpPr>
            <p:spPr bwMode="auto">
              <a:xfrm flipV="1">
                <a:off x="1296" y="2880"/>
                <a:ext cx="384" cy="144"/>
              </a:xfrm>
              <a:prstGeom prst="triangle">
                <a:avLst>
                  <a:gd name="adj" fmla="val 50000"/>
                </a:avLst>
              </a:prstGeom>
              <a:pattFill prst="lgGrid">
                <a:fgClr>
                  <a:srgbClr val="0000FF"/>
                </a:fgClr>
                <a:bgClr>
                  <a:srgbClr val="33CCFF"/>
                </a:bgClr>
              </a:pattFill>
              <a:ln w="9525">
                <a:solidFill>
                  <a:schemeClr val="tx1"/>
                </a:solidFill>
                <a:miter lim="800000"/>
                <a:headEnd/>
                <a:tailEnd/>
              </a:ln>
            </p:spPr>
            <p:txBody>
              <a:bodyPr wrap="none" anchor="ctr"/>
              <a:lstStyle/>
              <a:p>
                <a:endParaRPr lang="zh-CN" altLang="en-US"/>
              </a:p>
            </p:txBody>
          </p:sp>
          <p:sp>
            <p:nvSpPr>
              <p:cNvPr id="7219" name="Rectangle 47"/>
              <p:cNvSpPr>
                <a:spLocks noChangeArrowheads="1"/>
              </p:cNvSpPr>
              <p:nvPr/>
            </p:nvSpPr>
            <p:spPr bwMode="auto">
              <a:xfrm>
                <a:off x="1440" y="3312"/>
                <a:ext cx="48" cy="336"/>
              </a:xfrm>
              <a:prstGeom prst="rect">
                <a:avLst/>
              </a:prstGeom>
              <a:solidFill>
                <a:schemeClr val="bg2"/>
              </a:solidFill>
              <a:ln w="19050">
                <a:solidFill>
                  <a:schemeClr val="tx1"/>
                </a:solidFill>
                <a:miter lim="800000"/>
                <a:headEnd/>
                <a:tailEnd/>
              </a:ln>
            </p:spPr>
            <p:txBody>
              <a:bodyPr wrap="none" anchor="ctr"/>
              <a:lstStyle/>
              <a:p>
                <a:endParaRPr lang="zh-CN" altLang="en-US"/>
              </a:p>
            </p:txBody>
          </p:sp>
          <p:sp>
            <p:nvSpPr>
              <p:cNvPr id="7220" name="Text Box 48"/>
              <p:cNvSpPr txBox="1">
                <a:spLocks noChangeArrowheads="1"/>
              </p:cNvSpPr>
              <p:nvPr/>
            </p:nvSpPr>
            <p:spPr bwMode="auto">
              <a:xfrm>
                <a:off x="912" y="2927"/>
                <a:ext cx="432" cy="373"/>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rPr>
                  <a:t>M</a:t>
                </a:r>
              </a:p>
            </p:txBody>
          </p:sp>
          <p:sp>
            <p:nvSpPr>
              <p:cNvPr id="7221" name="Arc 49"/>
              <p:cNvSpPr>
                <a:spLocks/>
              </p:cNvSpPr>
              <p:nvPr/>
            </p:nvSpPr>
            <p:spPr bwMode="auto">
              <a:xfrm rot="2938142" flipV="1">
                <a:off x="1368" y="3192"/>
                <a:ext cx="240" cy="288"/>
              </a:xfrm>
              <a:custGeom>
                <a:avLst/>
                <a:gdLst>
                  <a:gd name="T0" fmla="*/ 0 w 21600"/>
                  <a:gd name="T1" fmla="*/ 0 h 31929"/>
                  <a:gd name="T2" fmla="*/ 211 w 21600"/>
                  <a:gd name="T3" fmla="*/ 288 h 31929"/>
                  <a:gd name="T4" fmla="*/ 0 w 21600"/>
                  <a:gd name="T5" fmla="*/ 195 h 31929"/>
                  <a:gd name="T6" fmla="*/ 0 60000 65536"/>
                  <a:gd name="T7" fmla="*/ 0 60000 65536"/>
                  <a:gd name="T8" fmla="*/ 0 60000 65536"/>
                  <a:gd name="T9" fmla="*/ 0 w 21600"/>
                  <a:gd name="T10" fmla="*/ 0 h 31929"/>
                  <a:gd name="T11" fmla="*/ 21600 w 21600"/>
                  <a:gd name="T12" fmla="*/ 31929 h 31929"/>
                </a:gdLst>
                <a:ahLst/>
                <a:cxnLst>
                  <a:cxn ang="T6">
                    <a:pos x="T0" y="T1"/>
                  </a:cxn>
                  <a:cxn ang="T7">
                    <a:pos x="T2" y="T3"/>
                  </a:cxn>
                  <a:cxn ang="T8">
                    <a:pos x="T4" y="T5"/>
                  </a:cxn>
                </a:cxnLst>
                <a:rect l="T9" t="T10" r="T11" b="T12"/>
                <a:pathLst>
                  <a:path w="21600" h="31929" fill="none" extrusionOk="0">
                    <a:moveTo>
                      <a:pt x="-1" y="0"/>
                    </a:moveTo>
                    <a:cubicBezTo>
                      <a:pt x="11929" y="0"/>
                      <a:pt x="21600" y="9670"/>
                      <a:pt x="21600" y="21600"/>
                    </a:cubicBezTo>
                    <a:cubicBezTo>
                      <a:pt x="21600" y="25208"/>
                      <a:pt x="20695" y="28759"/>
                      <a:pt x="18970" y="31929"/>
                    </a:cubicBezTo>
                  </a:path>
                  <a:path w="21600" h="31929" stroke="0" extrusionOk="0">
                    <a:moveTo>
                      <a:pt x="-1" y="0"/>
                    </a:moveTo>
                    <a:cubicBezTo>
                      <a:pt x="11929" y="0"/>
                      <a:pt x="21600" y="9670"/>
                      <a:pt x="21600" y="21600"/>
                    </a:cubicBezTo>
                    <a:cubicBezTo>
                      <a:pt x="21600" y="25208"/>
                      <a:pt x="20695" y="28759"/>
                      <a:pt x="18970" y="31929"/>
                    </a:cubicBezTo>
                    <a:lnTo>
                      <a:pt x="0" y="21600"/>
                    </a:lnTo>
                    <a:close/>
                  </a:path>
                </a:pathLst>
              </a:custGeom>
              <a:noFill/>
              <a:ln w="28575">
                <a:solidFill>
                  <a:srgbClr val="FF5050"/>
                </a:solidFill>
                <a:round/>
                <a:headEnd/>
                <a:tailEnd type="triangle" w="sm" len="lg"/>
              </a:ln>
            </p:spPr>
            <p:txBody>
              <a:bodyPr wrap="none" anchor="ctr"/>
              <a:lstStyle/>
              <a:p>
                <a:endParaRPr lang="zh-CN" altLang="en-US"/>
              </a:p>
            </p:txBody>
          </p:sp>
          <p:sp>
            <p:nvSpPr>
              <p:cNvPr id="7222" name="Freeform 50" descr="大网格"/>
              <p:cNvSpPr>
                <a:spLocks/>
              </p:cNvSpPr>
              <p:nvPr/>
            </p:nvSpPr>
            <p:spPr bwMode="auto">
              <a:xfrm>
                <a:off x="1200" y="2880"/>
                <a:ext cx="240" cy="336"/>
              </a:xfrm>
              <a:custGeom>
                <a:avLst/>
                <a:gdLst>
                  <a:gd name="T0" fmla="*/ 48 w 240"/>
                  <a:gd name="T1" fmla="*/ 336 h 336"/>
                  <a:gd name="T2" fmla="*/ 240 w 240"/>
                  <a:gd name="T3" fmla="*/ 192 h 336"/>
                  <a:gd name="T4" fmla="*/ 240 w 240"/>
                  <a:gd name="T5" fmla="*/ 96 h 336"/>
                  <a:gd name="T6" fmla="*/ 96 w 240"/>
                  <a:gd name="T7" fmla="*/ 0 h 336"/>
                  <a:gd name="T8" fmla="*/ 0 w 240"/>
                  <a:gd name="T9" fmla="*/ 48 h 336"/>
                  <a:gd name="T10" fmla="*/ 48 w 240"/>
                  <a:gd name="T11" fmla="*/ 336 h 336"/>
                  <a:gd name="T12" fmla="*/ 0 60000 65536"/>
                  <a:gd name="T13" fmla="*/ 0 60000 65536"/>
                  <a:gd name="T14" fmla="*/ 0 60000 65536"/>
                  <a:gd name="T15" fmla="*/ 0 60000 65536"/>
                  <a:gd name="T16" fmla="*/ 0 60000 65536"/>
                  <a:gd name="T17" fmla="*/ 0 60000 65536"/>
                  <a:gd name="T18" fmla="*/ 0 w 240"/>
                  <a:gd name="T19" fmla="*/ 0 h 336"/>
                  <a:gd name="T20" fmla="*/ 240 w 240"/>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240" h="336">
                    <a:moveTo>
                      <a:pt x="48" y="336"/>
                    </a:moveTo>
                    <a:lnTo>
                      <a:pt x="240" y="192"/>
                    </a:lnTo>
                    <a:lnTo>
                      <a:pt x="240" y="96"/>
                    </a:lnTo>
                    <a:lnTo>
                      <a:pt x="96" y="0"/>
                    </a:lnTo>
                    <a:lnTo>
                      <a:pt x="0" y="48"/>
                    </a:lnTo>
                    <a:lnTo>
                      <a:pt x="48" y="336"/>
                    </a:lnTo>
                    <a:close/>
                  </a:path>
                </a:pathLst>
              </a:custGeom>
              <a:pattFill prst="lgGrid">
                <a:fgClr>
                  <a:srgbClr val="0000FF"/>
                </a:fgClr>
                <a:bgClr>
                  <a:srgbClr val="CFFDF0"/>
                </a:bgClr>
              </a:pattFill>
              <a:ln w="9525">
                <a:solidFill>
                  <a:schemeClr val="tx1"/>
                </a:solidFill>
                <a:round/>
                <a:headEnd/>
                <a:tailEnd/>
              </a:ln>
            </p:spPr>
            <p:txBody>
              <a:bodyPr wrap="none"/>
              <a:lstStyle/>
              <a:p>
                <a:endParaRPr lang="zh-CN" altLang="en-US"/>
              </a:p>
            </p:txBody>
          </p:sp>
          <p:sp>
            <p:nvSpPr>
              <p:cNvPr id="7223" name="Freeform 51" descr="大网格"/>
              <p:cNvSpPr>
                <a:spLocks/>
              </p:cNvSpPr>
              <p:nvPr/>
            </p:nvSpPr>
            <p:spPr bwMode="auto">
              <a:xfrm>
                <a:off x="1420" y="2880"/>
                <a:ext cx="356" cy="314"/>
              </a:xfrm>
              <a:custGeom>
                <a:avLst/>
                <a:gdLst>
                  <a:gd name="T0" fmla="*/ 260 w 356"/>
                  <a:gd name="T1" fmla="*/ 288 h 314"/>
                  <a:gd name="T2" fmla="*/ 39 w 356"/>
                  <a:gd name="T3" fmla="*/ 194 h 314"/>
                  <a:gd name="T4" fmla="*/ 24 w 356"/>
                  <a:gd name="T5" fmla="*/ 172 h 314"/>
                  <a:gd name="T6" fmla="*/ 31 w 356"/>
                  <a:gd name="T7" fmla="*/ 120 h 314"/>
                  <a:gd name="T8" fmla="*/ 260 w 356"/>
                  <a:gd name="T9" fmla="*/ 0 h 314"/>
                  <a:gd name="T10" fmla="*/ 356 w 356"/>
                  <a:gd name="T11" fmla="*/ 48 h 314"/>
                  <a:gd name="T12" fmla="*/ 260 w 356"/>
                  <a:gd name="T13" fmla="*/ 288 h 314"/>
                  <a:gd name="T14" fmla="*/ 0 60000 65536"/>
                  <a:gd name="T15" fmla="*/ 0 60000 65536"/>
                  <a:gd name="T16" fmla="*/ 0 60000 65536"/>
                  <a:gd name="T17" fmla="*/ 0 60000 65536"/>
                  <a:gd name="T18" fmla="*/ 0 60000 65536"/>
                  <a:gd name="T19" fmla="*/ 0 60000 65536"/>
                  <a:gd name="T20" fmla="*/ 0 60000 65536"/>
                  <a:gd name="T21" fmla="*/ 0 w 356"/>
                  <a:gd name="T22" fmla="*/ 0 h 314"/>
                  <a:gd name="T23" fmla="*/ 356 w 356"/>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6" h="314">
                    <a:moveTo>
                      <a:pt x="260" y="288"/>
                    </a:moveTo>
                    <a:cubicBezTo>
                      <a:pt x="204" y="314"/>
                      <a:pt x="78" y="213"/>
                      <a:pt x="39" y="194"/>
                    </a:cubicBezTo>
                    <a:cubicBezTo>
                      <a:pt x="0" y="175"/>
                      <a:pt x="25" y="184"/>
                      <a:pt x="24" y="172"/>
                    </a:cubicBezTo>
                    <a:cubicBezTo>
                      <a:pt x="20" y="87"/>
                      <a:pt x="9" y="73"/>
                      <a:pt x="31" y="120"/>
                    </a:cubicBezTo>
                    <a:lnTo>
                      <a:pt x="260" y="0"/>
                    </a:lnTo>
                    <a:lnTo>
                      <a:pt x="356" y="48"/>
                    </a:lnTo>
                    <a:cubicBezTo>
                      <a:pt x="324" y="128"/>
                      <a:pt x="260" y="288"/>
                      <a:pt x="260" y="288"/>
                    </a:cubicBezTo>
                    <a:close/>
                  </a:path>
                </a:pathLst>
              </a:custGeom>
              <a:pattFill prst="lgGrid">
                <a:fgClr>
                  <a:srgbClr val="0000FF"/>
                </a:fgClr>
                <a:bgClr>
                  <a:srgbClr val="CFF9FD"/>
                </a:bgClr>
              </a:pattFill>
              <a:ln w="9525">
                <a:solidFill>
                  <a:schemeClr val="tx1"/>
                </a:solidFill>
                <a:round/>
                <a:headEnd/>
                <a:tailEnd/>
              </a:ln>
            </p:spPr>
            <p:txBody>
              <a:bodyPr wrap="none"/>
              <a:lstStyle/>
              <a:p>
                <a:endParaRPr lang="zh-CN" altLang="en-US"/>
              </a:p>
            </p:txBody>
          </p:sp>
        </p:grpSp>
        <p:sp>
          <p:nvSpPr>
            <p:cNvPr id="7204" name="Line 52"/>
            <p:cNvSpPr>
              <a:spLocks noChangeShapeType="1"/>
            </p:cNvSpPr>
            <p:nvPr/>
          </p:nvSpPr>
          <p:spPr bwMode="auto">
            <a:xfrm flipV="1">
              <a:off x="753" y="1802"/>
              <a:ext cx="85" cy="0"/>
            </a:xfrm>
            <a:prstGeom prst="line">
              <a:avLst/>
            </a:prstGeom>
            <a:noFill/>
            <a:ln w="19050">
              <a:solidFill>
                <a:schemeClr val="tx1"/>
              </a:solidFill>
              <a:round/>
              <a:headEnd/>
              <a:tailEnd/>
            </a:ln>
          </p:spPr>
          <p:txBody>
            <a:bodyPr wrap="none"/>
            <a:lstStyle/>
            <a:p>
              <a:endParaRPr lang="zh-CN" altLang="en-US"/>
            </a:p>
          </p:txBody>
        </p:sp>
        <p:sp>
          <p:nvSpPr>
            <p:cNvPr id="7205" name="Line 53"/>
            <p:cNvSpPr>
              <a:spLocks noChangeShapeType="1"/>
            </p:cNvSpPr>
            <p:nvPr/>
          </p:nvSpPr>
          <p:spPr bwMode="auto">
            <a:xfrm flipV="1">
              <a:off x="710" y="1839"/>
              <a:ext cx="171" cy="0"/>
            </a:xfrm>
            <a:prstGeom prst="line">
              <a:avLst/>
            </a:prstGeom>
            <a:noFill/>
            <a:ln w="19050">
              <a:solidFill>
                <a:schemeClr val="tx1"/>
              </a:solidFill>
              <a:round/>
              <a:headEnd/>
              <a:tailEnd/>
            </a:ln>
          </p:spPr>
          <p:txBody>
            <a:bodyPr wrap="none"/>
            <a:lstStyle/>
            <a:p>
              <a:endParaRPr lang="zh-CN" altLang="en-US"/>
            </a:p>
          </p:txBody>
        </p:sp>
        <p:sp>
          <p:nvSpPr>
            <p:cNvPr id="7206" name="Line 54"/>
            <p:cNvSpPr>
              <a:spLocks noChangeShapeType="1"/>
            </p:cNvSpPr>
            <p:nvPr/>
          </p:nvSpPr>
          <p:spPr bwMode="auto">
            <a:xfrm flipV="1">
              <a:off x="753" y="1876"/>
              <a:ext cx="85" cy="0"/>
            </a:xfrm>
            <a:prstGeom prst="line">
              <a:avLst/>
            </a:prstGeom>
            <a:noFill/>
            <a:ln w="19050">
              <a:solidFill>
                <a:schemeClr val="tx1"/>
              </a:solidFill>
              <a:round/>
              <a:headEnd/>
              <a:tailEnd/>
            </a:ln>
          </p:spPr>
          <p:txBody>
            <a:bodyPr wrap="none"/>
            <a:lstStyle/>
            <a:p>
              <a:endParaRPr lang="zh-CN" altLang="en-US"/>
            </a:p>
          </p:txBody>
        </p:sp>
        <p:sp>
          <p:nvSpPr>
            <p:cNvPr id="7207" name="Line 55"/>
            <p:cNvSpPr>
              <a:spLocks noChangeShapeType="1"/>
            </p:cNvSpPr>
            <p:nvPr/>
          </p:nvSpPr>
          <p:spPr bwMode="auto">
            <a:xfrm flipV="1">
              <a:off x="710" y="1913"/>
              <a:ext cx="171" cy="0"/>
            </a:xfrm>
            <a:prstGeom prst="line">
              <a:avLst/>
            </a:prstGeom>
            <a:noFill/>
            <a:ln w="19050">
              <a:solidFill>
                <a:schemeClr val="tx1"/>
              </a:solidFill>
              <a:round/>
              <a:headEnd/>
              <a:tailEnd/>
            </a:ln>
          </p:spPr>
          <p:txBody>
            <a:bodyPr wrap="none"/>
            <a:lstStyle/>
            <a:p>
              <a:endParaRPr lang="zh-CN" altLang="en-US"/>
            </a:p>
          </p:txBody>
        </p:sp>
        <p:sp>
          <p:nvSpPr>
            <p:cNvPr id="7208" name="Freeform 56"/>
            <p:cNvSpPr>
              <a:spLocks/>
            </p:cNvSpPr>
            <p:nvPr/>
          </p:nvSpPr>
          <p:spPr bwMode="auto">
            <a:xfrm>
              <a:off x="796" y="1644"/>
              <a:ext cx="863" cy="686"/>
            </a:xfrm>
            <a:custGeom>
              <a:avLst/>
              <a:gdLst>
                <a:gd name="T0" fmla="*/ 0 w 969"/>
                <a:gd name="T1" fmla="*/ 192 h 887"/>
                <a:gd name="T2" fmla="*/ 0 w 969"/>
                <a:gd name="T3" fmla="*/ 0 h 887"/>
                <a:gd name="T4" fmla="*/ 672 w 969"/>
                <a:gd name="T5" fmla="*/ 0 h 887"/>
                <a:gd name="T6" fmla="*/ 672 w 969"/>
                <a:gd name="T7" fmla="*/ 864 h 887"/>
                <a:gd name="T8" fmla="*/ 720 w 969"/>
                <a:gd name="T9" fmla="*/ 816 h 887"/>
                <a:gd name="T10" fmla="*/ 768 w 969"/>
                <a:gd name="T11" fmla="*/ 864 h 887"/>
                <a:gd name="T12" fmla="*/ 816 w 969"/>
                <a:gd name="T13" fmla="*/ 816 h 887"/>
                <a:gd name="T14" fmla="*/ 864 w 969"/>
                <a:gd name="T15" fmla="*/ 864 h 887"/>
                <a:gd name="T16" fmla="*/ 912 w 969"/>
                <a:gd name="T17" fmla="*/ 816 h 887"/>
                <a:gd name="T18" fmla="*/ 960 w 969"/>
                <a:gd name="T19" fmla="*/ 867 h 887"/>
                <a:gd name="T20" fmla="*/ 966 w 969"/>
                <a:gd name="T21" fmla="*/ 783 h 887"/>
                <a:gd name="T22" fmla="*/ 966 w 969"/>
                <a:gd name="T23" fmla="*/ 243 h 8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9"/>
                <a:gd name="T37" fmla="*/ 0 h 887"/>
                <a:gd name="T38" fmla="*/ 969 w 969"/>
                <a:gd name="T39" fmla="*/ 887 h 8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9" h="887">
                  <a:moveTo>
                    <a:pt x="0" y="192"/>
                  </a:moveTo>
                  <a:lnTo>
                    <a:pt x="0" y="0"/>
                  </a:lnTo>
                  <a:lnTo>
                    <a:pt x="672" y="0"/>
                  </a:lnTo>
                  <a:lnTo>
                    <a:pt x="672" y="864"/>
                  </a:lnTo>
                  <a:lnTo>
                    <a:pt x="720" y="816"/>
                  </a:lnTo>
                  <a:lnTo>
                    <a:pt x="768" y="864"/>
                  </a:lnTo>
                  <a:lnTo>
                    <a:pt x="816" y="816"/>
                  </a:lnTo>
                  <a:lnTo>
                    <a:pt x="864" y="864"/>
                  </a:lnTo>
                  <a:lnTo>
                    <a:pt x="912" y="816"/>
                  </a:lnTo>
                  <a:cubicBezTo>
                    <a:pt x="933" y="816"/>
                    <a:pt x="951" y="872"/>
                    <a:pt x="960" y="867"/>
                  </a:cubicBezTo>
                  <a:cubicBezTo>
                    <a:pt x="969" y="862"/>
                    <a:pt x="965" y="887"/>
                    <a:pt x="966" y="783"/>
                  </a:cubicBezTo>
                  <a:lnTo>
                    <a:pt x="966" y="243"/>
                  </a:lnTo>
                </a:path>
              </a:pathLst>
            </a:custGeom>
            <a:noFill/>
            <a:ln w="19050" cmpd="sng">
              <a:solidFill>
                <a:schemeClr val="tx1"/>
              </a:solidFill>
              <a:round/>
              <a:headEnd/>
              <a:tailEnd/>
            </a:ln>
          </p:spPr>
          <p:txBody>
            <a:bodyPr wrap="none"/>
            <a:lstStyle/>
            <a:p>
              <a:endParaRPr lang="zh-CN" altLang="en-US"/>
            </a:p>
          </p:txBody>
        </p:sp>
        <p:sp>
          <p:nvSpPr>
            <p:cNvPr id="7209" name="Line 57"/>
            <p:cNvSpPr>
              <a:spLocks noChangeShapeType="1"/>
            </p:cNvSpPr>
            <p:nvPr/>
          </p:nvSpPr>
          <p:spPr bwMode="auto">
            <a:xfrm>
              <a:off x="1309" y="1913"/>
              <a:ext cx="0" cy="483"/>
            </a:xfrm>
            <a:prstGeom prst="line">
              <a:avLst/>
            </a:prstGeom>
            <a:noFill/>
            <a:ln w="19050">
              <a:solidFill>
                <a:schemeClr val="tx1"/>
              </a:solidFill>
              <a:round/>
              <a:headEnd/>
              <a:tailEnd/>
            </a:ln>
          </p:spPr>
          <p:txBody>
            <a:bodyPr wrap="none"/>
            <a:lstStyle/>
            <a:p>
              <a:endParaRPr lang="zh-CN" altLang="en-US"/>
            </a:p>
          </p:txBody>
        </p:sp>
        <p:sp>
          <p:nvSpPr>
            <p:cNvPr id="7210" name="Line 58"/>
            <p:cNvSpPr>
              <a:spLocks noChangeShapeType="1"/>
            </p:cNvSpPr>
            <p:nvPr/>
          </p:nvSpPr>
          <p:spPr bwMode="auto">
            <a:xfrm>
              <a:off x="1737" y="1913"/>
              <a:ext cx="0" cy="483"/>
            </a:xfrm>
            <a:prstGeom prst="line">
              <a:avLst/>
            </a:prstGeom>
            <a:noFill/>
            <a:ln w="19050">
              <a:solidFill>
                <a:schemeClr val="tx1"/>
              </a:solidFill>
              <a:round/>
              <a:headEnd/>
              <a:tailEnd/>
            </a:ln>
          </p:spPr>
          <p:txBody>
            <a:bodyPr wrap="none"/>
            <a:lstStyle/>
            <a:p>
              <a:endParaRPr lang="zh-CN" altLang="en-US"/>
            </a:p>
          </p:txBody>
        </p:sp>
        <p:sp>
          <p:nvSpPr>
            <p:cNvPr id="7211" name="Line 59"/>
            <p:cNvSpPr>
              <a:spLocks noChangeShapeType="1"/>
            </p:cNvSpPr>
            <p:nvPr/>
          </p:nvSpPr>
          <p:spPr bwMode="auto">
            <a:xfrm flipH="1">
              <a:off x="1309" y="2396"/>
              <a:ext cx="428" cy="0"/>
            </a:xfrm>
            <a:prstGeom prst="line">
              <a:avLst/>
            </a:prstGeom>
            <a:noFill/>
            <a:ln w="19050">
              <a:solidFill>
                <a:schemeClr val="tx1"/>
              </a:solidFill>
              <a:round/>
              <a:headEnd/>
              <a:tailEnd/>
            </a:ln>
          </p:spPr>
          <p:txBody>
            <a:bodyPr wrap="none"/>
            <a:lstStyle/>
            <a:p>
              <a:endParaRPr lang="zh-CN" altLang="en-US"/>
            </a:p>
          </p:txBody>
        </p:sp>
        <p:sp>
          <p:nvSpPr>
            <p:cNvPr id="7212" name="Line 60"/>
            <p:cNvSpPr>
              <a:spLocks noChangeShapeType="1"/>
            </p:cNvSpPr>
            <p:nvPr/>
          </p:nvSpPr>
          <p:spPr bwMode="auto">
            <a:xfrm>
              <a:off x="796" y="1913"/>
              <a:ext cx="0" cy="297"/>
            </a:xfrm>
            <a:prstGeom prst="line">
              <a:avLst/>
            </a:prstGeom>
            <a:noFill/>
            <a:ln w="19050">
              <a:solidFill>
                <a:schemeClr val="tx1"/>
              </a:solidFill>
              <a:round/>
              <a:headEnd/>
              <a:tailEnd/>
            </a:ln>
          </p:spPr>
          <p:txBody>
            <a:bodyPr wrap="none"/>
            <a:lstStyle/>
            <a:p>
              <a:endParaRPr lang="zh-CN" altLang="en-US"/>
            </a:p>
          </p:txBody>
        </p:sp>
        <p:sp>
          <p:nvSpPr>
            <p:cNvPr id="7213" name="Line 61"/>
            <p:cNvSpPr>
              <a:spLocks noChangeShapeType="1"/>
            </p:cNvSpPr>
            <p:nvPr/>
          </p:nvSpPr>
          <p:spPr bwMode="auto">
            <a:xfrm>
              <a:off x="796" y="2210"/>
              <a:ext cx="513" cy="0"/>
            </a:xfrm>
            <a:prstGeom prst="line">
              <a:avLst/>
            </a:prstGeom>
            <a:noFill/>
            <a:ln w="19050">
              <a:solidFill>
                <a:schemeClr val="tx1"/>
              </a:solidFill>
              <a:round/>
              <a:headEnd/>
              <a:tailEnd/>
            </a:ln>
          </p:spPr>
          <p:txBody>
            <a:bodyPr wrap="none"/>
            <a:lstStyle/>
            <a:p>
              <a:endParaRPr lang="zh-CN" altLang="en-US"/>
            </a:p>
          </p:txBody>
        </p:sp>
        <p:sp>
          <p:nvSpPr>
            <p:cNvPr id="7214" name="Line 62"/>
            <p:cNvSpPr>
              <a:spLocks noChangeShapeType="1"/>
            </p:cNvSpPr>
            <p:nvPr/>
          </p:nvSpPr>
          <p:spPr bwMode="auto">
            <a:xfrm>
              <a:off x="1181" y="1653"/>
              <a:ext cx="0" cy="557"/>
            </a:xfrm>
            <a:prstGeom prst="line">
              <a:avLst/>
            </a:prstGeom>
            <a:noFill/>
            <a:ln w="12700">
              <a:solidFill>
                <a:srgbClr val="FF0066"/>
              </a:solidFill>
              <a:round/>
              <a:headEnd type="triangle" w="sm" len="lg"/>
              <a:tailEnd type="triangle" w="sm" len="lg"/>
            </a:ln>
          </p:spPr>
          <p:txBody>
            <a:bodyPr wrap="none"/>
            <a:lstStyle/>
            <a:p>
              <a:endParaRPr lang="zh-CN" altLang="en-US"/>
            </a:p>
          </p:txBody>
        </p:sp>
        <p:graphicFrame>
          <p:nvGraphicFramePr>
            <p:cNvPr id="7171" name="Object 1"/>
            <p:cNvGraphicFramePr>
              <a:graphicFrameLocks noChangeAspect="1"/>
            </p:cNvGraphicFramePr>
            <p:nvPr/>
          </p:nvGraphicFramePr>
          <p:xfrm>
            <a:off x="966" y="1808"/>
            <a:ext cx="215" cy="186"/>
          </p:xfrm>
          <a:graphic>
            <a:graphicData uri="http://schemas.openxmlformats.org/presentationml/2006/ole">
              <p:oleObj spid="_x0000_s108565" name="Equation" r:id="rId8" imgW="241195" imgH="241195" progId="Equation.3">
                <p:embed/>
              </p:oleObj>
            </a:graphicData>
          </a:graphic>
        </p:graphicFrame>
        <p:sp>
          <p:nvSpPr>
            <p:cNvPr id="7215" name="Text Box 64"/>
            <p:cNvSpPr txBox="1">
              <a:spLocks noChangeArrowheads="1"/>
            </p:cNvSpPr>
            <p:nvPr/>
          </p:nvSpPr>
          <p:spPr bwMode="auto">
            <a:xfrm>
              <a:off x="1395" y="1968"/>
              <a:ext cx="385" cy="288"/>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rPr>
                <a:t>K</a:t>
              </a:r>
            </a:p>
          </p:txBody>
        </p:sp>
        <p:graphicFrame>
          <p:nvGraphicFramePr>
            <p:cNvPr id="7172" name="Object 2"/>
            <p:cNvGraphicFramePr>
              <a:graphicFrameLocks noChangeAspect="1"/>
            </p:cNvGraphicFramePr>
            <p:nvPr/>
          </p:nvGraphicFramePr>
          <p:xfrm>
            <a:off x="2582" y="2592"/>
            <a:ext cx="202" cy="186"/>
          </p:xfrm>
          <a:graphic>
            <a:graphicData uri="http://schemas.openxmlformats.org/presentationml/2006/ole">
              <p:oleObj spid="_x0000_s108566" name="Equation" r:id="rId9" imgW="228600" imgH="241300" progId="Equation.3">
                <p:embed/>
              </p:oleObj>
            </a:graphicData>
          </a:graphic>
        </p:graphicFrame>
        <p:sp>
          <p:nvSpPr>
            <p:cNvPr id="7216" name="Rectangle 66"/>
            <p:cNvSpPr>
              <a:spLocks noChangeArrowheads="1"/>
            </p:cNvSpPr>
            <p:nvPr/>
          </p:nvSpPr>
          <p:spPr bwMode="auto">
            <a:xfrm>
              <a:off x="1968" y="1776"/>
              <a:ext cx="966" cy="288"/>
            </a:xfrm>
            <a:prstGeom prst="rect">
              <a:avLst/>
            </a:prstGeom>
            <a:noFill/>
            <a:ln w="9525">
              <a:noFill/>
              <a:miter lim="800000"/>
              <a:headEnd/>
              <a:tailEnd/>
            </a:ln>
          </p:spPr>
          <p:txBody>
            <a:bodyPr>
              <a:spAutoFit/>
            </a:bodyPr>
            <a:lstStyle/>
            <a:p>
              <a:r>
                <a:rPr lang="zh-CN" altLang="zh-CN" sz="2400" b="1">
                  <a:solidFill>
                    <a:srgbClr val="CC0000"/>
                  </a:solidFill>
                  <a:latin typeface="Times New Roman" pitchFamily="18" charset="0"/>
                </a:rPr>
                <a:t>电子枪</a:t>
              </a:r>
              <a:endParaRPr lang="zh-CN" altLang="en-US" sz="2400" b="1">
                <a:solidFill>
                  <a:srgbClr val="CC0000"/>
                </a:solidFill>
                <a:latin typeface="Times New Roman"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2/3*#ppt_w"/>
                                          </p:val>
                                        </p:tav>
                                        <p:tav tm="100000">
                                          <p:val>
                                            <p:strVal val="#ppt_w"/>
                                          </p:val>
                                        </p:tav>
                                      </p:tavLst>
                                    </p:anim>
                                    <p:anim calcmode="lin" valueType="num">
                                      <p:cBhvr>
                                        <p:cTn id="13"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灯片编号占位符 1"/>
          <p:cNvSpPr>
            <a:spLocks noGrp="1"/>
          </p:cNvSpPr>
          <p:nvPr>
            <p:ph type="sldNum" sz="quarter" idx="10"/>
          </p:nvPr>
        </p:nvSpPr>
        <p:spPr>
          <a:noFill/>
        </p:spPr>
        <p:txBody>
          <a:bodyPr/>
          <a:lstStyle/>
          <a:p>
            <a:fld id="{89C66C9F-B615-4375-87E1-CEE2E29E679E}" type="slidenum">
              <a:rPr lang="en-US" altLang="zh-CN">
                <a:ea typeface="宋体" charset="-122"/>
              </a:rPr>
              <a:pPr/>
              <a:t>86</a:t>
            </a:fld>
            <a:endParaRPr lang="en-US" altLang="zh-CN">
              <a:ea typeface="宋体" charset="-122"/>
            </a:endParaRPr>
          </a:p>
        </p:txBody>
      </p:sp>
      <p:sp>
        <p:nvSpPr>
          <p:cNvPr id="8203" name="Rectangle 2"/>
          <p:cNvSpPr>
            <a:spLocks noChangeArrowheads="1"/>
          </p:cNvSpPr>
          <p:nvPr/>
        </p:nvSpPr>
        <p:spPr bwMode="auto">
          <a:xfrm>
            <a:off x="685800" y="838200"/>
            <a:ext cx="8229600" cy="1358900"/>
          </a:xfrm>
          <a:prstGeom prst="rect">
            <a:avLst/>
          </a:prstGeom>
          <a:noFill/>
          <a:ln w="9525">
            <a:noFill/>
            <a:miter lim="800000"/>
            <a:headEnd/>
            <a:tailEnd/>
          </a:ln>
        </p:spPr>
        <p:txBody>
          <a:bodyPr>
            <a:spAutoFit/>
          </a:bodyPr>
          <a:lstStyle/>
          <a:p>
            <a:pPr eaLnBrk="0" hangingPunct="0">
              <a:lnSpc>
                <a:spcPct val="130000"/>
              </a:lnSpc>
            </a:pPr>
            <a:r>
              <a:rPr kumimoji="1" lang="en-US" altLang="zh-CN" sz="3200" b="1">
                <a:solidFill>
                  <a:schemeClr val="tx2"/>
                </a:solidFill>
                <a:latin typeface="Times New Roman" pitchFamily="18" charset="0"/>
              </a:rPr>
              <a:t>       </a:t>
            </a:r>
            <a:r>
              <a:rPr kumimoji="1" lang="zh-CN" altLang="en-US" sz="3200" b="1">
                <a:latin typeface="Times New Roman" pitchFamily="18" charset="0"/>
              </a:rPr>
              <a:t>电子束在单晶晶体上反射的实验结果符合</a:t>
            </a:r>
            <a:r>
              <a:rPr kumimoji="1" lang="en-US" altLang="zh-CN" sz="3200">
                <a:latin typeface="Times New Roman" pitchFamily="18" charset="0"/>
              </a:rPr>
              <a:t>X</a:t>
            </a:r>
            <a:r>
              <a:rPr kumimoji="1" lang="zh-CN" altLang="en-US" sz="3200" b="1">
                <a:latin typeface="Times New Roman" pitchFamily="18" charset="0"/>
              </a:rPr>
              <a:t>射线衍射中的布拉格公式</a:t>
            </a:r>
            <a:r>
              <a:rPr kumimoji="1" lang="en-US" altLang="zh-CN" sz="3200" b="1">
                <a:latin typeface="Times New Roman" pitchFamily="18" charset="0"/>
              </a:rPr>
              <a:t>.</a:t>
            </a:r>
          </a:p>
        </p:txBody>
      </p:sp>
      <p:sp>
        <p:nvSpPr>
          <p:cNvPr id="23555" name="Text Box 3"/>
          <p:cNvSpPr txBox="1">
            <a:spLocks noChangeArrowheads="1"/>
          </p:cNvSpPr>
          <p:nvPr/>
        </p:nvSpPr>
        <p:spPr bwMode="auto">
          <a:xfrm>
            <a:off x="1371600" y="2239963"/>
            <a:ext cx="8229600" cy="579437"/>
          </a:xfrm>
          <a:prstGeom prst="rect">
            <a:avLst/>
          </a:prstGeom>
          <a:noFill/>
          <a:ln w="9525">
            <a:noFill/>
            <a:miter lim="800000"/>
            <a:headEnd/>
            <a:tailEnd/>
          </a:ln>
        </p:spPr>
        <p:txBody>
          <a:bodyPr>
            <a:spAutoFit/>
          </a:bodyPr>
          <a:lstStyle/>
          <a:p>
            <a:pPr>
              <a:spcBef>
                <a:spcPct val="50000"/>
              </a:spcBef>
            </a:pPr>
            <a:r>
              <a:rPr lang="zh-CN" altLang="en-US" sz="3200" b="1">
                <a:solidFill>
                  <a:srgbClr val="1C1C1C"/>
                </a:solidFill>
                <a:latin typeface="Times New Roman" pitchFamily="18" charset="0"/>
              </a:rPr>
              <a:t>相邻晶面电子束反射射线干涉加强条件</a:t>
            </a:r>
            <a:r>
              <a:rPr lang="en-US" altLang="zh-CN" sz="3200" b="1">
                <a:solidFill>
                  <a:srgbClr val="1C1C1C"/>
                </a:solidFill>
                <a:latin typeface="Times New Roman" pitchFamily="18" charset="0"/>
              </a:rPr>
              <a:t>:              </a:t>
            </a:r>
          </a:p>
        </p:txBody>
      </p:sp>
      <p:graphicFrame>
        <p:nvGraphicFramePr>
          <p:cNvPr id="23556" name="Object 4"/>
          <p:cNvGraphicFramePr>
            <a:graphicFrameLocks noChangeAspect="1"/>
          </p:cNvGraphicFramePr>
          <p:nvPr/>
        </p:nvGraphicFramePr>
        <p:xfrm>
          <a:off x="5029200" y="3181350"/>
          <a:ext cx="3581400" cy="954088"/>
        </p:xfrm>
        <a:graphic>
          <a:graphicData uri="http://schemas.openxmlformats.org/presentationml/2006/ole">
            <p:oleObj spid="_x0000_s109586" name="公式" r:id="rId3" imgW="1930400" imgH="609600" progId="Equation.3">
              <p:embed/>
            </p:oleObj>
          </a:graphicData>
        </a:graphic>
      </p:graphicFrame>
      <p:graphicFrame>
        <p:nvGraphicFramePr>
          <p:cNvPr id="23557" name="Object 5"/>
          <p:cNvGraphicFramePr>
            <a:graphicFrameLocks noChangeAspect="1"/>
          </p:cNvGraphicFramePr>
          <p:nvPr/>
        </p:nvGraphicFramePr>
        <p:xfrm>
          <a:off x="5105400" y="4451350"/>
          <a:ext cx="2057400" cy="425450"/>
        </p:xfrm>
        <a:graphic>
          <a:graphicData uri="http://schemas.openxmlformats.org/presentationml/2006/ole">
            <p:oleObj spid="_x0000_s109587" name="公式" r:id="rId4" imgW="1218671" imgH="253890" progId="Equation.3">
              <p:embed/>
            </p:oleObj>
          </a:graphicData>
        </a:graphic>
      </p:graphicFrame>
      <p:graphicFrame>
        <p:nvGraphicFramePr>
          <p:cNvPr id="23588" name="Object 36"/>
          <p:cNvGraphicFramePr>
            <a:graphicFrameLocks noChangeAspect="1"/>
          </p:cNvGraphicFramePr>
          <p:nvPr/>
        </p:nvGraphicFramePr>
        <p:xfrm>
          <a:off x="4932363" y="5246688"/>
          <a:ext cx="3527425" cy="631825"/>
        </p:xfrm>
        <a:graphic>
          <a:graphicData uri="http://schemas.openxmlformats.org/presentationml/2006/ole">
            <p:oleObj spid="_x0000_s109588" name="公式" r:id="rId5" imgW="1104900" imgH="228600" progId="Equation.3">
              <p:embed/>
            </p:oleObj>
          </a:graphicData>
        </a:graphic>
      </p:graphicFrame>
      <p:grpSp>
        <p:nvGrpSpPr>
          <p:cNvPr id="2" name="Group 57"/>
          <p:cNvGrpSpPr>
            <a:grpSpLocks/>
          </p:cNvGrpSpPr>
          <p:nvPr/>
        </p:nvGrpSpPr>
        <p:grpSpPr bwMode="auto">
          <a:xfrm>
            <a:off x="838200" y="3048000"/>
            <a:ext cx="3962400" cy="2971800"/>
            <a:chOff x="528" y="1920"/>
            <a:chExt cx="2496" cy="1872"/>
          </a:xfrm>
        </p:grpSpPr>
        <p:sp>
          <p:nvSpPr>
            <p:cNvPr id="8206" name="Rectangle 7"/>
            <p:cNvSpPr>
              <a:spLocks noChangeArrowheads="1"/>
            </p:cNvSpPr>
            <p:nvPr/>
          </p:nvSpPr>
          <p:spPr bwMode="auto">
            <a:xfrm>
              <a:off x="528" y="1920"/>
              <a:ext cx="2448" cy="187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8207" name="Line 9"/>
            <p:cNvSpPr>
              <a:spLocks noChangeShapeType="1"/>
            </p:cNvSpPr>
            <p:nvPr/>
          </p:nvSpPr>
          <p:spPr bwMode="auto">
            <a:xfrm>
              <a:off x="1325" y="2583"/>
              <a:ext cx="295" cy="0"/>
            </a:xfrm>
            <a:prstGeom prst="line">
              <a:avLst/>
            </a:prstGeom>
            <a:noFill/>
            <a:ln w="9525">
              <a:solidFill>
                <a:srgbClr val="FF00FF"/>
              </a:solidFill>
              <a:round/>
              <a:headEnd type="triangle" w="sm" len="lg"/>
              <a:tailEnd type="triangle" w="sm" len="lg"/>
            </a:ln>
          </p:spPr>
          <p:txBody>
            <a:bodyPr wrap="none" anchor="ctr"/>
            <a:lstStyle/>
            <a:p>
              <a:endParaRPr lang="zh-CN" altLang="en-US"/>
            </a:p>
          </p:txBody>
        </p:sp>
        <p:sp>
          <p:nvSpPr>
            <p:cNvPr id="8208" name="Rectangle 8"/>
            <p:cNvSpPr>
              <a:spLocks noChangeArrowheads="1"/>
            </p:cNvSpPr>
            <p:nvPr/>
          </p:nvSpPr>
          <p:spPr bwMode="auto">
            <a:xfrm>
              <a:off x="588" y="2717"/>
              <a:ext cx="2436" cy="787"/>
            </a:xfrm>
            <a:prstGeom prst="rect">
              <a:avLst/>
            </a:prstGeom>
            <a:noFill/>
            <a:ln w="9525">
              <a:noFill/>
              <a:miter lim="800000"/>
              <a:headEnd/>
              <a:tailEnd/>
            </a:ln>
          </p:spPr>
          <p:txBody>
            <a:bodyPr wrap="none">
              <a:spAutoFit/>
            </a:bodyPr>
            <a:lstStyle/>
            <a:p>
              <a:pPr>
                <a:lnSpc>
                  <a:spcPct val="30000"/>
                </a:lnSpc>
                <a:spcBef>
                  <a:spcPct val="50000"/>
                </a:spcBef>
              </a:pPr>
              <a:r>
                <a:rPr lang="en-US" altLang="zh-CN" sz="4000" b="1">
                  <a:latin typeface="Times New Roman" pitchFamily="18" charset="0"/>
                </a:rPr>
                <a:t>.   .   .   .   .   .   .   .</a:t>
              </a:r>
            </a:p>
            <a:p>
              <a:pPr>
                <a:lnSpc>
                  <a:spcPct val="30000"/>
                </a:lnSpc>
                <a:spcBef>
                  <a:spcPct val="50000"/>
                </a:spcBef>
              </a:pPr>
              <a:r>
                <a:rPr lang="en-US" altLang="zh-CN" sz="4000" b="1">
                  <a:latin typeface="Times New Roman" pitchFamily="18" charset="0"/>
                </a:rPr>
                <a:t>.   .   .   .   .   .   .   .</a:t>
              </a:r>
            </a:p>
            <a:p>
              <a:pPr>
                <a:lnSpc>
                  <a:spcPct val="30000"/>
                </a:lnSpc>
                <a:spcBef>
                  <a:spcPct val="50000"/>
                </a:spcBef>
              </a:pPr>
              <a:r>
                <a:rPr lang="en-US" altLang="zh-CN" sz="4000" b="1">
                  <a:latin typeface="Times New Roman" pitchFamily="18" charset="0"/>
                </a:rPr>
                <a:t>.   .   .   .   .   .   .   .</a:t>
              </a:r>
            </a:p>
          </p:txBody>
        </p:sp>
        <p:graphicFrame>
          <p:nvGraphicFramePr>
            <p:cNvPr id="8197" name="Object 10"/>
            <p:cNvGraphicFramePr>
              <a:graphicFrameLocks noChangeAspect="1"/>
            </p:cNvGraphicFramePr>
            <p:nvPr/>
          </p:nvGraphicFramePr>
          <p:xfrm>
            <a:off x="1379" y="2344"/>
            <a:ext cx="190" cy="245"/>
          </p:xfrm>
          <a:graphic>
            <a:graphicData uri="http://schemas.openxmlformats.org/presentationml/2006/ole">
              <p:oleObj spid="_x0000_s109589" name="公式" r:id="rId6" imgW="190417" imgH="253890" progId="Equation.3">
                <p:embed/>
              </p:oleObj>
            </a:graphicData>
          </a:graphic>
        </p:graphicFrame>
        <p:sp>
          <p:nvSpPr>
            <p:cNvPr id="8209" name="Line 11"/>
            <p:cNvSpPr>
              <a:spLocks noChangeShapeType="1"/>
            </p:cNvSpPr>
            <p:nvPr/>
          </p:nvSpPr>
          <p:spPr bwMode="auto">
            <a:xfrm>
              <a:off x="1200" y="2595"/>
              <a:ext cx="1550" cy="757"/>
            </a:xfrm>
            <a:prstGeom prst="line">
              <a:avLst/>
            </a:prstGeom>
            <a:noFill/>
            <a:ln w="19050">
              <a:solidFill>
                <a:srgbClr val="0000FF"/>
              </a:solidFill>
              <a:round/>
              <a:headEnd type="none" w="sm" len="lg"/>
              <a:tailEnd type="none" w="sm" len="lg"/>
            </a:ln>
          </p:spPr>
          <p:txBody>
            <a:bodyPr wrap="none" anchor="ctr"/>
            <a:lstStyle/>
            <a:p>
              <a:endParaRPr lang="zh-CN" altLang="en-US"/>
            </a:p>
          </p:txBody>
        </p:sp>
        <p:sp>
          <p:nvSpPr>
            <p:cNvPr id="8210" name="Line 12"/>
            <p:cNvSpPr>
              <a:spLocks noChangeShapeType="1"/>
            </p:cNvSpPr>
            <p:nvPr/>
          </p:nvSpPr>
          <p:spPr bwMode="auto">
            <a:xfrm>
              <a:off x="1037" y="2677"/>
              <a:ext cx="1550" cy="757"/>
            </a:xfrm>
            <a:prstGeom prst="line">
              <a:avLst/>
            </a:prstGeom>
            <a:noFill/>
            <a:ln w="19050">
              <a:solidFill>
                <a:srgbClr val="0000FF"/>
              </a:solidFill>
              <a:round/>
              <a:headEnd type="none" w="sm" len="lg"/>
              <a:tailEnd type="none" w="sm" len="lg"/>
            </a:ln>
          </p:spPr>
          <p:txBody>
            <a:bodyPr wrap="none" anchor="ctr"/>
            <a:lstStyle/>
            <a:p>
              <a:endParaRPr lang="zh-CN" altLang="en-US"/>
            </a:p>
          </p:txBody>
        </p:sp>
        <p:sp>
          <p:nvSpPr>
            <p:cNvPr id="8211" name="Line 13"/>
            <p:cNvSpPr>
              <a:spLocks noChangeShapeType="1"/>
            </p:cNvSpPr>
            <p:nvPr/>
          </p:nvSpPr>
          <p:spPr bwMode="auto">
            <a:xfrm flipV="1">
              <a:off x="1320" y="2464"/>
              <a:ext cx="0" cy="358"/>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sp>
          <p:nvSpPr>
            <p:cNvPr id="8212" name="Line 14"/>
            <p:cNvSpPr>
              <a:spLocks noChangeShapeType="1"/>
            </p:cNvSpPr>
            <p:nvPr/>
          </p:nvSpPr>
          <p:spPr bwMode="auto">
            <a:xfrm flipV="1">
              <a:off x="1629" y="2464"/>
              <a:ext cx="0" cy="358"/>
            </a:xfrm>
            <a:prstGeom prst="line">
              <a:avLst/>
            </a:prstGeom>
            <a:noFill/>
            <a:ln w="12700">
              <a:solidFill>
                <a:schemeClr val="tx1"/>
              </a:solidFill>
              <a:prstDash val="dash"/>
              <a:round/>
              <a:headEnd type="none" w="sm" len="lg"/>
              <a:tailEnd type="none" w="sm" len="lg"/>
            </a:ln>
          </p:spPr>
          <p:txBody>
            <a:bodyPr wrap="none" anchor="ctr"/>
            <a:lstStyle/>
            <a:p>
              <a:endParaRPr lang="zh-CN" altLang="en-US"/>
            </a:p>
          </p:txBody>
        </p:sp>
        <p:grpSp>
          <p:nvGrpSpPr>
            <p:cNvPr id="3" name="Group 42"/>
            <p:cNvGrpSpPr>
              <a:grpSpLocks/>
            </p:cNvGrpSpPr>
            <p:nvPr/>
          </p:nvGrpSpPr>
          <p:grpSpPr bwMode="auto">
            <a:xfrm>
              <a:off x="1886" y="1966"/>
              <a:ext cx="0" cy="956"/>
              <a:chOff x="1886" y="1966"/>
              <a:chExt cx="0" cy="956"/>
            </a:xfrm>
          </p:grpSpPr>
          <p:sp>
            <p:nvSpPr>
              <p:cNvPr id="8230" name="Line 16"/>
              <p:cNvSpPr>
                <a:spLocks noChangeShapeType="1"/>
              </p:cNvSpPr>
              <p:nvPr/>
            </p:nvSpPr>
            <p:spPr bwMode="auto">
              <a:xfrm>
                <a:off x="1886" y="1966"/>
                <a:ext cx="0" cy="956"/>
              </a:xfrm>
              <a:prstGeom prst="line">
                <a:avLst/>
              </a:prstGeom>
              <a:noFill/>
              <a:ln w="19050">
                <a:solidFill>
                  <a:srgbClr val="FF0000"/>
                </a:solidFill>
                <a:round/>
                <a:headEnd type="none" w="sm" len="lg"/>
                <a:tailEnd type="none" w="sm" len="lg"/>
              </a:ln>
            </p:spPr>
            <p:txBody>
              <a:bodyPr wrap="none" anchor="ctr"/>
              <a:lstStyle/>
              <a:p>
                <a:endParaRPr lang="zh-CN" altLang="en-US"/>
              </a:p>
            </p:txBody>
          </p:sp>
          <p:sp>
            <p:nvSpPr>
              <p:cNvPr id="8231" name="Line 18"/>
              <p:cNvSpPr>
                <a:spLocks noChangeShapeType="1"/>
              </p:cNvSpPr>
              <p:nvPr/>
            </p:nvSpPr>
            <p:spPr bwMode="auto">
              <a:xfrm>
                <a:off x="1886" y="2239"/>
                <a:ext cx="0" cy="159"/>
              </a:xfrm>
              <a:prstGeom prst="line">
                <a:avLst/>
              </a:prstGeom>
              <a:noFill/>
              <a:ln w="28575">
                <a:solidFill>
                  <a:srgbClr val="FF0000"/>
                </a:solidFill>
                <a:round/>
                <a:headEnd type="none" w="sm" len="lg"/>
                <a:tailEnd type="triangle" w="sm" len="lg"/>
              </a:ln>
            </p:spPr>
            <p:txBody>
              <a:bodyPr wrap="none" anchor="ctr"/>
              <a:lstStyle/>
              <a:p>
                <a:endParaRPr lang="zh-CN" altLang="en-US"/>
              </a:p>
            </p:txBody>
          </p:sp>
        </p:grpSp>
        <p:sp>
          <p:nvSpPr>
            <p:cNvPr id="8214" name="Line 19"/>
            <p:cNvSpPr>
              <a:spLocks noChangeShapeType="1"/>
            </p:cNvSpPr>
            <p:nvPr/>
          </p:nvSpPr>
          <p:spPr bwMode="auto">
            <a:xfrm flipV="1">
              <a:off x="1818" y="2567"/>
              <a:ext cx="1142" cy="478"/>
            </a:xfrm>
            <a:prstGeom prst="line">
              <a:avLst/>
            </a:prstGeom>
            <a:noFill/>
            <a:ln w="19050">
              <a:solidFill>
                <a:srgbClr val="FF0000"/>
              </a:solidFill>
              <a:round/>
              <a:headEnd type="none" w="sm" len="lg"/>
              <a:tailEnd type="none" w="sm" len="lg"/>
            </a:ln>
          </p:spPr>
          <p:txBody>
            <a:bodyPr wrap="none" anchor="ctr"/>
            <a:lstStyle/>
            <a:p>
              <a:endParaRPr lang="zh-CN" altLang="en-US"/>
            </a:p>
          </p:txBody>
        </p:sp>
        <p:sp>
          <p:nvSpPr>
            <p:cNvPr id="8215" name="Line 20"/>
            <p:cNvSpPr>
              <a:spLocks noChangeShapeType="1"/>
            </p:cNvSpPr>
            <p:nvPr/>
          </p:nvSpPr>
          <p:spPr bwMode="auto">
            <a:xfrm flipV="1">
              <a:off x="2354" y="2734"/>
              <a:ext cx="204" cy="80"/>
            </a:xfrm>
            <a:prstGeom prst="line">
              <a:avLst/>
            </a:prstGeom>
            <a:noFill/>
            <a:ln w="28575">
              <a:solidFill>
                <a:srgbClr val="FF0000"/>
              </a:solidFill>
              <a:round/>
              <a:headEnd type="none" w="sm" len="lg"/>
              <a:tailEnd type="triangle" w="sm" len="lg"/>
            </a:ln>
          </p:spPr>
          <p:txBody>
            <a:bodyPr wrap="none" anchor="ctr"/>
            <a:lstStyle/>
            <a:p>
              <a:endParaRPr lang="zh-CN" altLang="en-US"/>
            </a:p>
          </p:txBody>
        </p:sp>
        <p:sp>
          <p:nvSpPr>
            <p:cNvPr id="8216" name="Line 21"/>
            <p:cNvSpPr>
              <a:spLocks noChangeShapeType="1"/>
            </p:cNvSpPr>
            <p:nvPr/>
          </p:nvSpPr>
          <p:spPr bwMode="auto">
            <a:xfrm flipV="1">
              <a:off x="1880" y="2484"/>
              <a:ext cx="1060" cy="439"/>
            </a:xfrm>
            <a:prstGeom prst="line">
              <a:avLst/>
            </a:prstGeom>
            <a:noFill/>
            <a:ln w="19050">
              <a:solidFill>
                <a:srgbClr val="FF0000"/>
              </a:solidFill>
              <a:round/>
              <a:headEnd type="none" w="sm" len="lg"/>
              <a:tailEnd type="none" w="sm" len="lg"/>
            </a:ln>
          </p:spPr>
          <p:txBody>
            <a:bodyPr wrap="none" anchor="ctr"/>
            <a:lstStyle/>
            <a:p>
              <a:endParaRPr lang="zh-CN" altLang="en-US"/>
            </a:p>
          </p:txBody>
        </p:sp>
        <p:sp>
          <p:nvSpPr>
            <p:cNvPr id="8217" name="Line 22"/>
            <p:cNvSpPr>
              <a:spLocks noChangeShapeType="1"/>
            </p:cNvSpPr>
            <p:nvPr/>
          </p:nvSpPr>
          <p:spPr bwMode="auto">
            <a:xfrm flipV="1">
              <a:off x="2355" y="2646"/>
              <a:ext cx="163" cy="79"/>
            </a:xfrm>
            <a:prstGeom prst="line">
              <a:avLst/>
            </a:prstGeom>
            <a:noFill/>
            <a:ln w="28575">
              <a:solidFill>
                <a:srgbClr val="FF0000"/>
              </a:solidFill>
              <a:round/>
              <a:headEnd type="none" w="sm" len="lg"/>
              <a:tailEnd type="triangle" w="sm" len="lg"/>
            </a:ln>
          </p:spPr>
          <p:txBody>
            <a:bodyPr wrap="none" anchor="ctr"/>
            <a:lstStyle/>
            <a:p>
              <a:endParaRPr lang="zh-CN" altLang="en-US"/>
            </a:p>
          </p:txBody>
        </p:sp>
        <p:sp>
          <p:nvSpPr>
            <p:cNvPr id="8218" name="Line 24"/>
            <p:cNvSpPr>
              <a:spLocks noChangeShapeType="1"/>
            </p:cNvSpPr>
            <p:nvPr/>
          </p:nvSpPr>
          <p:spPr bwMode="auto">
            <a:xfrm flipV="1">
              <a:off x="1886" y="2209"/>
              <a:ext cx="448" cy="717"/>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8219" name="Line 25"/>
            <p:cNvSpPr>
              <a:spLocks noChangeShapeType="1"/>
            </p:cNvSpPr>
            <p:nvPr/>
          </p:nvSpPr>
          <p:spPr bwMode="auto">
            <a:xfrm>
              <a:off x="1338" y="2813"/>
              <a:ext cx="285" cy="0"/>
            </a:xfrm>
            <a:prstGeom prst="line">
              <a:avLst/>
            </a:prstGeom>
            <a:noFill/>
            <a:ln w="19050">
              <a:solidFill>
                <a:srgbClr val="FF6600"/>
              </a:solidFill>
              <a:prstDash val="dash"/>
              <a:round/>
              <a:headEnd type="none" w="sm" len="lg"/>
              <a:tailEnd type="none" w="sm" len="lg"/>
            </a:ln>
          </p:spPr>
          <p:txBody>
            <a:bodyPr wrap="none" anchor="ctr"/>
            <a:lstStyle/>
            <a:p>
              <a:endParaRPr lang="zh-CN" altLang="en-US"/>
            </a:p>
          </p:txBody>
        </p:sp>
        <p:graphicFrame>
          <p:nvGraphicFramePr>
            <p:cNvPr id="8198" name="Object 27"/>
            <p:cNvGraphicFramePr>
              <a:graphicFrameLocks noChangeAspect="1"/>
            </p:cNvGraphicFramePr>
            <p:nvPr/>
          </p:nvGraphicFramePr>
          <p:xfrm>
            <a:off x="2091" y="2586"/>
            <a:ext cx="207" cy="157"/>
          </p:xfrm>
          <a:graphic>
            <a:graphicData uri="http://schemas.openxmlformats.org/presentationml/2006/ole">
              <p:oleObj spid="_x0000_s109590" name="公式" r:id="rId7" imgW="406048" imgH="317225" progId="Equation.3">
                <p:embed/>
              </p:oleObj>
            </a:graphicData>
          </a:graphic>
        </p:graphicFrame>
        <p:sp>
          <p:nvSpPr>
            <p:cNvPr id="8220" name="Line 32"/>
            <p:cNvSpPr>
              <a:spLocks noChangeShapeType="1"/>
            </p:cNvSpPr>
            <p:nvPr/>
          </p:nvSpPr>
          <p:spPr bwMode="auto">
            <a:xfrm flipV="1">
              <a:off x="1560" y="2810"/>
              <a:ext cx="81" cy="120"/>
            </a:xfrm>
            <a:prstGeom prst="line">
              <a:avLst/>
            </a:prstGeom>
            <a:noFill/>
            <a:ln w="38100">
              <a:solidFill>
                <a:srgbClr val="FF0000"/>
              </a:solidFill>
              <a:round/>
              <a:headEnd type="none" w="sm" len="lg"/>
              <a:tailEnd type="none" w="sm" len="lg"/>
            </a:ln>
          </p:spPr>
          <p:txBody>
            <a:bodyPr wrap="none" anchor="ctr"/>
            <a:lstStyle/>
            <a:p>
              <a:endParaRPr lang="zh-CN" altLang="en-US"/>
            </a:p>
          </p:txBody>
        </p:sp>
        <p:sp>
          <p:nvSpPr>
            <p:cNvPr id="8221" name="Arc 28"/>
            <p:cNvSpPr>
              <a:spLocks/>
            </p:cNvSpPr>
            <p:nvPr/>
          </p:nvSpPr>
          <p:spPr bwMode="auto">
            <a:xfrm>
              <a:off x="1880" y="2648"/>
              <a:ext cx="148" cy="79"/>
            </a:xfrm>
            <a:custGeom>
              <a:avLst/>
              <a:gdLst>
                <a:gd name="T0" fmla="*/ 0 w 19612"/>
                <a:gd name="T1" fmla="*/ 0 h 21600"/>
                <a:gd name="T2" fmla="*/ 148 w 19612"/>
                <a:gd name="T3" fmla="*/ 46 h 21600"/>
                <a:gd name="T4" fmla="*/ 0 w 19612"/>
                <a:gd name="T5" fmla="*/ 79 h 21600"/>
                <a:gd name="T6" fmla="*/ 0 60000 65536"/>
                <a:gd name="T7" fmla="*/ 0 60000 65536"/>
                <a:gd name="T8" fmla="*/ 0 60000 65536"/>
                <a:gd name="T9" fmla="*/ 0 w 19612"/>
                <a:gd name="T10" fmla="*/ 0 h 21600"/>
                <a:gd name="T11" fmla="*/ 19612 w 19612"/>
                <a:gd name="T12" fmla="*/ 21600 h 21600"/>
              </a:gdLst>
              <a:ahLst/>
              <a:cxnLst>
                <a:cxn ang="T6">
                  <a:pos x="T0" y="T1"/>
                </a:cxn>
                <a:cxn ang="T7">
                  <a:pos x="T2" y="T3"/>
                </a:cxn>
                <a:cxn ang="T8">
                  <a:pos x="T4" y="T5"/>
                </a:cxn>
              </a:cxnLst>
              <a:rect l="T9" t="T10" r="T11" b="T12"/>
              <a:pathLst>
                <a:path w="19612" h="21600" fill="none" extrusionOk="0">
                  <a:moveTo>
                    <a:pt x="-1" y="0"/>
                  </a:moveTo>
                  <a:cubicBezTo>
                    <a:pt x="8425" y="0"/>
                    <a:pt x="16081" y="4898"/>
                    <a:pt x="19612" y="12548"/>
                  </a:cubicBezTo>
                </a:path>
                <a:path w="19612" h="21600" stroke="0" extrusionOk="0">
                  <a:moveTo>
                    <a:pt x="-1" y="0"/>
                  </a:moveTo>
                  <a:cubicBezTo>
                    <a:pt x="8425" y="0"/>
                    <a:pt x="16081" y="4898"/>
                    <a:pt x="19612" y="12548"/>
                  </a:cubicBezTo>
                  <a:lnTo>
                    <a:pt x="0" y="21600"/>
                  </a:lnTo>
                  <a:close/>
                </a:path>
              </a:pathLst>
            </a:custGeom>
            <a:noFill/>
            <a:ln w="28575">
              <a:solidFill>
                <a:srgbClr val="FF00FF"/>
              </a:solidFill>
              <a:round/>
              <a:headEnd type="none" w="sm" len="lg"/>
              <a:tailEnd type="none" w="sm" len="lg"/>
            </a:ln>
          </p:spPr>
          <p:txBody>
            <a:bodyPr wrap="none" anchor="ctr"/>
            <a:lstStyle/>
            <a:p>
              <a:endParaRPr lang="zh-CN" altLang="en-US"/>
            </a:p>
          </p:txBody>
        </p:sp>
        <p:sp>
          <p:nvSpPr>
            <p:cNvPr id="8222" name="Arc 29"/>
            <p:cNvSpPr>
              <a:spLocks/>
            </p:cNvSpPr>
            <p:nvPr/>
          </p:nvSpPr>
          <p:spPr bwMode="auto">
            <a:xfrm rot="1242589">
              <a:off x="1995" y="2738"/>
              <a:ext cx="148" cy="80"/>
            </a:xfrm>
            <a:custGeom>
              <a:avLst/>
              <a:gdLst>
                <a:gd name="T0" fmla="*/ 0 w 19612"/>
                <a:gd name="T1" fmla="*/ 0 h 21600"/>
                <a:gd name="T2" fmla="*/ 148 w 19612"/>
                <a:gd name="T3" fmla="*/ 46 h 21600"/>
                <a:gd name="T4" fmla="*/ 0 w 19612"/>
                <a:gd name="T5" fmla="*/ 80 h 21600"/>
                <a:gd name="T6" fmla="*/ 0 60000 65536"/>
                <a:gd name="T7" fmla="*/ 0 60000 65536"/>
                <a:gd name="T8" fmla="*/ 0 60000 65536"/>
                <a:gd name="T9" fmla="*/ 0 w 19612"/>
                <a:gd name="T10" fmla="*/ 0 h 21600"/>
                <a:gd name="T11" fmla="*/ 19612 w 19612"/>
                <a:gd name="T12" fmla="*/ 21600 h 21600"/>
              </a:gdLst>
              <a:ahLst/>
              <a:cxnLst>
                <a:cxn ang="T6">
                  <a:pos x="T0" y="T1"/>
                </a:cxn>
                <a:cxn ang="T7">
                  <a:pos x="T2" y="T3"/>
                </a:cxn>
                <a:cxn ang="T8">
                  <a:pos x="T4" y="T5"/>
                </a:cxn>
              </a:cxnLst>
              <a:rect l="T9" t="T10" r="T11" b="T12"/>
              <a:pathLst>
                <a:path w="19612" h="21600" fill="none" extrusionOk="0">
                  <a:moveTo>
                    <a:pt x="-1" y="0"/>
                  </a:moveTo>
                  <a:cubicBezTo>
                    <a:pt x="8425" y="0"/>
                    <a:pt x="16081" y="4898"/>
                    <a:pt x="19612" y="12548"/>
                  </a:cubicBezTo>
                </a:path>
                <a:path w="19612" h="21600" stroke="0" extrusionOk="0">
                  <a:moveTo>
                    <a:pt x="-1" y="0"/>
                  </a:moveTo>
                  <a:cubicBezTo>
                    <a:pt x="8425" y="0"/>
                    <a:pt x="16081" y="4898"/>
                    <a:pt x="19612" y="12548"/>
                  </a:cubicBezTo>
                  <a:lnTo>
                    <a:pt x="0" y="21600"/>
                  </a:lnTo>
                  <a:close/>
                </a:path>
              </a:pathLst>
            </a:custGeom>
            <a:noFill/>
            <a:ln w="28575">
              <a:solidFill>
                <a:srgbClr val="008000"/>
              </a:solidFill>
              <a:round/>
              <a:headEnd type="none" w="sm" len="lg"/>
              <a:tailEnd type="none" w="sm" len="lg"/>
            </a:ln>
          </p:spPr>
          <p:txBody>
            <a:bodyPr wrap="none" anchor="ctr"/>
            <a:lstStyle/>
            <a:p>
              <a:endParaRPr lang="zh-CN" altLang="en-US"/>
            </a:p>
          </p:txBody>
        </p:sp>
        <p:sp>
          <p:nvSpPr>
            <p:cNvPr id="8223" name="Line 34"/>
            <p:cNvSpPr>
              <a:spLocks noChangeShapeType="1"/>
            </p:cNvSpPr>
            <p:nvPr/>
          </p:nvSpPr>
          <p:spPr bwMode="auto">
            <a:xfrm>
              <a:off x="1889" y="2938"/>
              <a:ext cx="19" cy="68"/>
            </a:xfrm>
            <a:prstGeom prst="line">
              <a:avLst/>
            </a:prstGeom>
            <a:noFill/>
            <a:ln w="28575">
              <a:solidFill>
                <a:srgbClr val="0000FF"/>
              </a:solidFill>
              <a:round/>
              <a:headEnd type="none" w="sm" len="lg"/>
              <a:tailEnd type="none" w="sm" len="lg"/>
            </a:ln>
          </p:spPr>
          <p:txBody>
            <a:bodyPr wrap="none" anchor="ctr"/>
            <a:lstStyle/>
            <a:p>
              <a:endParaRPr lang="zh-CN" altLang="en-US"/>
            </a:p>
          </p:txBody>
        </p:sp>
        <p:sp>
          <p:nvSpPr>
            <p:cNvPr id="8224" name="Line 35"/>
            <p:cNvSpPr>
              <a:spLocks noChangeShapeType="1"/>
            </p:cNvSpPr>
            <p:nvPr/>
          </p:nvSpPr>
          <p:spPr bwMode="auto">
            <a:xfrm flipH="1">
              <a:off x="1812" y="2928"/>
              <a:ext cx="60" cy="30"/>
            </a:xfrm>
            <a:prstGeom prst="line">
              <a:avLst/>
            </a:prstGeom>
            <a:noFill/>
            <a:ln w="28575">
              <a:solidFill>
                <a:srgbClr val="0000FF"/>
              </a:solidFill>
              <a:round/>
              <a:headEnd type="none" w="sm" len="lg"/>
              <a:tailEnd type="none" w="sm" len="lg"/>
            </a:ln>
          </p:spPr>
          <p:txBody>
            <a:bodyPr wrap="none" anchor="ctr"/>
            <a:lstStyle/>
            <a:p>
              <a:endParaRPr lang="zh-CN" altLang="en-US"/>
            </a:p>
          </p:txBody>
        </p:sp>
        <p:grpSp>
          <p:nvGrpSpPr>
            <p:cNvPr id="4" name="Group 41"/>
            <p:cNvGrpSpPr>
              <a:grpSpLocks/>
            </p:cNvGrpSpPr>
            <p:nvPr/>
          </p:nvGrpSpPr>
          <p:grpSpPr bwMode="auto">
            <a:xfrm>
              <a:off x="1806" y="2040"/>
              <a:ext cx="6" cy="1008"/>
              <a:chOff x="1806" y="2040"/>
              <a:chExt cx="6" cy="1008"/>
            </a:xfrm>
          </p:grpSpPr>
          <p:sp>
            <p:nvSpPr>
              <p:cNvPr id="8228" name="Line 17"/>
              <p:cNvSpPr>
                <a:spLocks noChangeShapeType="1"/>
              </p:cNvSpPr>
              <p:nvPr/>
            </p:nvSpPr>
            <p:spPr bwMode="auto">
              <a:xfrm>
                <a:off x="1806" y="2239"/>
                <a:ext cx="0" cy="159"/>
              </a:xfrm>
              <a:prstGeom prst="line">
                <a:avLst/>
              </a:prstGeom>
              <a:noFill/>
              <a:ln w="28575">
                <a:solidFill>
                  <a:srgbClr val="FF0000"/>
                </a:solidFill>
                <a:round/>
                <a:headEnd type="none" w="sm" len="lg"/>
                <a:tailEnd type="triangle" w="sm" len="lg"/>
              </a:ln>
            </p:spPr>
            <p:txBody>
              <a:bodyPr wrap="none" anchor="ctr"/>
              <a:lstStyle/>
              <a:p>
                <a:endParaRPr lang="zh-CN" altLang="en-US"/>
              </a:p>
            </p:txBody>
          </p:sp>
          <p:sp>
            <p:nvSpPr>
              <p:cNvPr id="8229" name="Line 39"/>
              <p:cNvSpPr>
                <a:spLocks noChangeShapeType="1"/>
              </p:cNvSpPr>
              <p:nvPr/>
            </p:nvSpPr>
            <p:spPr bwMode="auto">
              <a:xfrm flipV="1">
                <a:off x="1812" y="2040"/>
                <a:ext cx="0" cy="1008"/>
              </a:xfrm>
              <a:prstGeom prst="line">
                <a:avLst/>
              </a:prstGeom>
              <a:noFill/>
              <a:ln w="19050">
                <a:solidFill>
                  <a:srgbClr val="FF0000"/>
                </a:solidFill>
                <a:miter lim="800000"/>
                <a:headEnd/>
                <a:tailEnd/>
              </a:ln>
            </p:spPr>
            <p:txBody>
              <a:bodyPr wrap="none"/>
              <a:lstStyle/>
              <a:p>
                <a:endParaRPr lang="zh-CN" altLang="en-US"/>
              </a:p>
            </p:txBody>
          </p:sp>
        </p:grpSp>
        <p:graphicFrame>
          <p:nvGraphicFramePr>
            <p:cNvPr id="8199" name="Object 40"/>
            <p:cNvGraphicFramePr>
              <a:graphicFrameLocks noChangeAspect="1"/>
            </p:cNvGraphicFramePr>
            <p:nvPr/>
          </p:nvGraphicFramePr>
          <p:xfrm>
            <a:off x="1893" y="2471"/>
            <a:ext cx="207" cy="157"/>
          </p:xfrm>
          <a:graphic>
            <a:graphicData uri="http://schemas.openxmlformats.org/presentationml/2006/ole">
              <p:oleObj spid="_x0000_s109591" name="公式" r:id="rId8" imgW="406048" imgH="317225" progId="Equation.3">
                <p:embed/>
              </p:oleObj>
            </a:graphicData>
          </a:graphic>
        </p:graphicFrame>
        <p:sp>
          <p:nvSpPr>
            <p:cNvPr id="8226" name="AutoShape 52"/>
            <p:cNvSpPr>
              <a:spLocks noChangeArrowheads="1"/>
            </p:cNvSpPr>
            <p:nvPr/>
          </p:nvSpPr>
          <p:spPr bwMode="auto">
            <a:xfrm>
              <a:off x="1038" y="3012"/>
              <a:ext cx="216" cy="144"/>
            </a:xfrm>
            <a:prstGeom prst="wedgeRoundRectCallout">
              <a:avLst>
                <a:gd name="adj1" fmla="val 105556"/>
                <a:gd name="adj2" fmla="val -178472"/>
                <a:gd name="adj3" fmla="val 16667"/>
              </a:avLst>
            </a:prstGeom>
            <a:gradFill rotWithShape="0">
              <a:gsLst>
                <a:gs pos="0">
                  <a:srgbClr val="CC99FF"/>
                </a:gs>
                <a:gs pos="100000">
                  <a:schemeClr val="bg1"/>
                </a:gs>
              </a:gsLst>
              <a:lin ang="5400000" scaled="1"/>
            </a:gradFill>
            <a:ln w="9525">
              <a:solidFill>
                <a:srgbClr val="9966FF"/>
              </a:solidFill>
              <a:miter lim="800000"/>
              <a:headEnd/>
              <a:tailEnd/>
            </a:ln>
          </p:spPr>
          <p:txBody>
            <a:bodyPr/>
            <a:lstStyle/>
            <a:p>
              <a:pPr algn="ctr"/>
              <a:endParaRPr lang="zh-CN" altLang="zh-CN"/>
            </a:p>
          </p:txBody>
        </p:sp>
        <p:graphicFrame>
          <p:nvGraphicFramePr>
            <p:cNvPr id="8200" name="Object 30"/>
            <p:cNvGraphicFramePr>
              <a:graphicFrameLocks noChangeAspect="1"/>
            </p:cNvGraphicFramePr>
            <p:nvPr/>
          </p:nvGraphicFramePr>
          <p:xfrm>
            <a:off x="1050" y="3018"/>
            <a:ext cx="192" cy="146"/>
          </p:xfrm>
          <a:graphic>
            <a:graphicData uri="http://schemas.openxmlformats.org/presentationml/2006/ole">
              <p:oleObj spid="_x0000_s109592" name="公式" r:id="rId9" imgW="406048" imgH="317225" progId="Equation.3">
                <p:embed/>
              </p:oleObj>
            </a:graphicData>
          </a:graphic>
        </p:graphicFrame>
        <p:sp>
          <p:nvSpPr>
            <p:cNvPr id="8227" name="AutoShape 54"/>
            <p:cNvSpPr>
              <a:spLocks noChangeArrowheads="1"/>
            </p:cNvSpPr>
            <p:nvPr/>
          </p:nvSpPr>
          <p:spPr bwMode="auto">
            <a:xfrm>
              <a:off x="1722" y="3438"/>
              <a:ext cx="432" cy="288"/>
            </a:xfrm>
            <a:prstGeom prst="wedgeRoundRectCallout">
              <a:avLst>
                <a:gd name="adj1" fmla="val -76389"/>
                <a:gd name="adj2" fmla="val -243403"/>
                <a:gd name="adj3" fmla="val 16667"/>
              </a:avLst>
            </a:prstGeom>
            <a:gradFill rotWithShape="0">
              <a:gsLst>
                <a:gs pos="0">
                  <a:srgbClr val="CC99FF"/>
                </a:gs>
                <a:gs pos="100000">
                  <a:schemeClr val="bg1"/>
                </a:gs>
              </a:gsLst>
              <a:lin ang="5400000" scaled="1"/>
            </a:gradFill>
            <a:ln w="9525">
              <a:solidFill>
                <a:srgbClr val="9966FF"/>
              </a:solidFill>
              <a:miter lim="800000"/>
              <a:headEnd/>
              <a:tailEnd/>
            </a:ln>
          </p:spPr>
          <p:txBody>
            <a:bodyPr/>
            <a:lstStyle/>
            <a:p>
              <a:pPr algn="ctr"/>
              <a:endParaRPr lang="zh-CN" altLang="zh-CN"/>
            </a:p>
          </p:txBody>
        </p:sp>
        <p:graphicFrame>
          <p:nvGraphicFramePr>
            <p:cNvPr id="8201" name="Object 33"/>
            <p:cNvGraphicFramePr>
              <a:graphicFrameLocks noChangeAspect="1"/>
            </p:cNvGraphicFramePr>
            <p:nvPr/>
          </p:nvGraphicFramePr>
          <p:xfrm>
            <a:off x="1722" y="3438"/>
            <a:ext cx="414" cy="296"/>
          </p:xfrm>
          <a:graphic>
            <a:graphicData uri="http://schemas.openxmlformats.org/presentationml/2006/ole">
              <p:oleObj spid="_x0000_s109593" name="公式" r:id="rId10" imgW="723586" imgH="609336"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linds(horizontal)">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linds(horizontal)">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blinds(horizontal)">
                                      <p:cBhvr>
                                        <p:cTn id="17" dur="500"/>
                                        <p:tgtEl>
                                          <p:spTgt spid="235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88"/>
                                        </p:tgtEl>
                                        <p:attrNameLst>
                                          <p:attrName>style.visibility</p:attrName>
                                        </p:attrNameLst>
                                      </p:cBhvr>
                                      <p:to>
                                        <p:strVal val="visible"/>
                                      </p:to>
                                    </p:set>
                                    <p:animEffect transition="in" filter="blinds(horizontal)">
                                      <p:cBhvr>
                                        <p:cTn id="22" dur="500"/>
                                        <p:tgtEl>
                                          <p:spTgt spid="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灯片编号占位符 1"/>
          <p:cNvSpPr>
            <a:spLocks noGrp="1"/>
          </p:cNvSpPr>
          <p:nvPr>
            <p:ph type="sldNum" sz="quarter" idx="10"/>
          </p:nvPr>
        </p:nvSpPr>
        <p:spPr>
          <a:noFill/>
        </p:spPr>
        <p:txBody>
          <a:bodyPr/>
          <a:lstStyle/>
          <a:p>
            <a:fld id="{78737DE5-91E5-460A-ABDE-A85F4D6989F7}" type="slidenum">
              <a:rPr lang="en-US" altLang="zh-CN">
                <a:ea typeface="宋体" charset="-122"/>
              </a:rPr>
              <a:pPr/>
              <a:t>87</a:t>
            </a:fld>
            <a:endParaRPr lang="en-US" altLang="zh-CN">
              <a:ea typeface="宋体" charset="-122"/>
            </a:endParaRPr>
          </a:p>
        </p:txBody>
      </p:sp>
      <p:graphicFrame>
        <p:nvGraphicFramePr>
          <p:cNvPr id="11269" name="Object 5"/>
          <p:cNvGraphicFramePr>
            <a:graphicFrameLocks noChangeAspect="1"/>
          </p:cNvGraphicFramePr>
          <p:nvPr/>
        </p:nvGraphicFramePr>
        <p:xfrm>
          <a:off x="2514600" y="3886200"/>
          <a:ext cx="2514600" cy="433388"/>
        </p:xfrm>
        <a:graphic>
          <a:graphicData uri="http://schemas.openxmlformats.org/presentationml/2006/ole">
            <p:oleObj spid="_x0000_s110602" name="Equation" r:id="rId3" imgW="1473200" imgH="254000" progId="Equation.3">
              <p:embed/>
            </p:oleObj>
          </a:graphicData>
        </a:graphic>
      </p:graphicFrame>
      <p:grpSp>
        <p:nvGrpSpPr>
          <p:cNvPr id="2" name="Group 37"/>
          <p:cNvGrpSpPr>
            <a:grpSpLocks/>
          </p:cNvGrpSpPr>
          <p:nvPr/>
        </p:nvGrpSpPr>
        <p:grpSpPr bwMode="auto">
          <a:xfrm>
            <a:off x="533400" y="4660900"/>
            <a:ext cx="8458200" cy="1358900"/>
            <a:chOff x="192" y="1488"/>
            <a:chExt cx="5328" cy="856"/>
          </a:xfrm>
        </p:grpSpPr>
        <p:sp>
          <p:nvSpPr>
            <p:cNvPr id="9225" name="Text Box 7"/>
            <p:cNvSpPr txBox="1">
              <a:spLocks noChangeArrowheads="1"/>
            </p:cNvSpPr>
            <p:nvPr/>
          </p:nvSpPr>
          <p:spPr bwMode="auto">
            <a:xfrm>
              <a:off x="192" y="1488"/>
              <a:ext cx="5328" cy="856"/>
            </a:xfrm>
            <a:prstGeom prst="rect">
              <a:avLst/>
            </a:prstGeom>
            <a:noFill/>
            <a:ln w="9525">
              <a:noFill/>
              <a:miter lim="800000"/>
              <a:headEnd/>
              <a:tailEnd/>
            </a:ln>
          </p:spPr>
          <p:txBody>
            <a:bodyPr>
              <a:spAutoFit/>
            </a:bodyPr>
            <a:lstStyle/>
            <a:p>
              <a:pPr>
                <a:lnSpc>
                  <a:spcPct val="130000"/>
                </a:lnSpc>
                <a:spcBef>
                  <a:spcPct val="50000"/>
                </a:spcBef>
              </a:pPr>
              <a:r>
                <a:rPr lang="zh-CN" altLang="en-US" sz="3200" b="1">
                  <a:solidFill>
                    <a:srgbClr val="1C1C1C"/>
                  </a:solidFill>
                  <a:latin typeface="Times New Roman" pitchFamily="18" charset="0"/>
                </a:rPr>
                <a:t>当             时，                                     与实验结果相近</a:t>
              </a:r>
              <a:r>
                <a:rPr lang="en-US" altLang="zh-CN" sz="3200" b="1">
                  <a:solidFill>
                    <a:srgbClr val="1C1C1C"/>
                  </a:solidFill>
                  <a:latin typeface="Times New Roman" pitchFamily="18" charset="0"/>
                </a:rPr>
                <a:t>.</a:t>
              </a:r>
            </a:p>
          </p:txBody>
        </p:sp>
        <p:graphicFrame>
          <p:nvGraphicFramePr>
            <p:cNvPr id="9221" name="Object 8"/>
            <p:cNvGraphicFramePr>
              <a:graphicFrameLocks noChangeAspect="1"/>
            </p:cNvGraphicFramePr>
            <p:nvPr/>
          </p:nvGraphicFramePr>
          <p:xfrm>
            <a:off x="624" y="1536"/>
            <a:ext cx="3552" cy="404"/>
          </p:xfrm>
          <a:graphic>
            <a:graphicData uri="http://schemas.openxmlformats.org/presentationml/2006/ole">
              <p:oleObj spid="_x0000_s110603" name="Equation" r:id="rId4" imgW="3187700" imgH="368300" progId="Equation.3">
                <p:embed/>
              </p:oleObj>
            </a:graphicData>
          </a:graphic>
        </p:graphicFrame>
      </p:grpSp>
      <p:graphicFrame>
        <p:nvGraphicFramePr>
          <p:cNvPr id="11306" name="Object 42"/>
          <p:cNvGraphicFramePr>
            <a:graphicFrameLocks noChangeAspect="1"/>
          </p:cNvGraphicFramePr>
          <p:nvPr/>
        </p:nvGraphicFramePr>
        <p:xfrm>
          <a:off x="1763688" y="1556792"/>
          <a:ext cx="5692102" cy="2160240"/>
        </p:xfrm>
        <a:graphic>
          <a:graphicData uri="http://schemas.openxmlformats.org/presentationml/2006/ole">
            <p:oleObj spid="_x0000_s110604" name="Equation" r:id="rId5" imgW="2171700" imgH="863600" progId="Equation.3">
              <p:embed/>
            </p:oleObj>
          </a:graphicData>
        </a:graphic>
      </p:graphicFrame>
      <p:graphicFrame>
        <p:nvGraphicFramePr>
          <p:cNvPr id="9220" name="Object 44"/>
          <p:cNvGraphicFramePr>
            <a:graphicFrameLocks noChangeAspect="1"/>
          </p:cNvGraphicFramePr>
          <p:nvPr/>
        </p:nvGraphicFramePr>
        <p:xfrm>
          <a:off x="4067944" y="476672"/>
          <a:ext cx="2667000" cy="590550"/>
        </p:xfrm>
        <a:graphic>
          <a:graphicData uri="http://schemas.openxmlformats.org/presentationml/2006/ole">
            <p:oleObj spid="_x0000_s110605" name="Equation" r:id="rId6" imgW="1028254" imgH="203112" progId="Equation.3">
              <p:embed/>
            </p:oleObj>
          </a:graphicData>
        </a:graphic>
      </p:graphicFrame>
      <p:sp>
        <p:nvSpPr>
          <p:cNvPr id="9224" name="Text Box 45"/>
          <p:cNvSpPr txBox="1">
            <a:spLocks noChangeArrowheads="1"/>
          </p:cNvSpPr>
          <p:nvPr/>
        </p:nvSpPr>
        <p:spPr bwMode="auto">
          <a:xfrm>
            <a:off x="1691680" y="548680"/>
            <a:ext cx="1752600" cy="579438"/>
          </a:xfrm>
          <a:prstGeom prst="rect">
            <a:avLst/>
          </a:prstGeom>
          <a:noFill/>
          <a:ln w="9525">
            <a:noFill/>
            <a:miter lim="800000"/>
            <a:headEnd/>
            <a:tailEnd/>
          </a:ln>
        </p:spPr>
        <p:txBody>
          <a:bodyPr>
            <a:spAutoFit/>
          </a:bodyPr>
          <a:lstStyle/>
          <a:p>
            <a:pPr>
              <a:spcBef>
                <a:spcPct val="50000"/>
              </a:spcBef>
            </a:pPr>
            <a:r>
              <a:rPr lang="zh-CN" altLang="en-US" sz="3200" b="1" dirty="0">
                <a:latin typeface="Times New Roman" pitchFamily="18" charset="0"/>
              </a:rPr>
              <a:t>镍晶体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06"/>
                                        </p:tgtEl>
                                        <p:attrNameLst>
                                          <p:attrName>style.visibility</p:attrName>
                                        </p:attrNameLst>
                                      </p:cBhvr>
                                      <p:to>
                                        <p:strVal val="visible"/>
                                      </p:to>
                                    </p:set>
                                    <p:animEffect transition="in" filter="blinds(horizontal)">
                                      <p:cBhvr>
                                        <p:cTn id="7" dur="500"/>
                                        <p:tgtEl>
                                          <p:spTgt spid="113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linds(horizontal)">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灯片编号占位符 1"/>
          <p:cNvSpPr>
            <a:spLocks noGrp="1"/>
          </p:cNvSpPr>
          <p:nvPr>
            <p:ph type="sldNum" sz="quarter" idx="10"/>
          </p:nvPr>
        </p:nvSpPr>
        <p:spPr>
          <a:noFill/>
        </p:spPr>
        <p:txBody>
          <a:bodyPr/>
          <a:lstStyle/>
          <a:p>
            <a:fld id="{25084D21-C9B1-451F-A7B1-3294B4055218}" type="slidenum">
              <a:rPr lang="en-US" altLang="zh-CN">
                <a:ea typeface="宋体" charset="-122"/>
              </a:rPr>
              <a:pPr/>
              <a:t>88</a:t>
            </a:fld>
            <a:endParaRPr lang="en-US" altLang="zh-CN">
              <a:ea typeface="宋体" charset="-122"/>
            </a:endParaRPr>
          </a:p>
        </p:txBody>
      </p:sp>
      <p:grpSp>
        <p:nvGrpSpPr>
          <p:cNvPr id="2" name="Group 3"/>
          <p:cNvGrpSpPr>
            <a:grpSpLocks/>
          </p:cNvGrpSpPr>
          <p:nvPr/>
        </p:nvGrpSpPr>
        <p:grpSpPr bwMode="auto">
          <a:xfrm>
            <a:off x="2209800" y="3429000"/>
            <a:ext cx="5029200" cy="2362200"/>
            <a:chOff x="288" y="2400"/>
            <a:chExt cx="3408" cy="1632"/>
          </a:xfrm>
        </p:grpSpPr>
        <p:sp>
          <p:nvSpPr>
            <p:cNvPr id="10250" name="Rectangle 4"/>
            <p:cNvSpPr>
              <a:spLocks noChangeArrowheads="1"/>
            </p:cNvSpPr>
            <p:nvPr/>
          </p:nvSpPr>
          <p:spPr bwMode="auto">
            <a:xfrm>
              <a:off x="288" y="2400"/>
              <a:ext cx="3408" cy="16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251" name="Line 5"/>
            <p:cNvSpPr>
              <a:spLocks noChangeShapeType="1"/>
            </p:cNvSpPr>
            <p:nvPr/>
          </p:nvSpPr>
          <p:spPr bwMode="auto">
            <a:xfrm>
              <a:off x="1200" y="3120"/>
              <a:ext cx="0" cy="240"/>
            </a:xfrm>
            <a:prstGeom prst="line">
              <a:avLst/>
            </a:prstGeom>
            <a:noFill/>
            <a:ln w="38100">
              <a:solidFill>
                <a:schemeClr val="tx1"/>
              </a:solidFill>
              <a:round/>
              <a:headEnd/>
              <a:tailEnd/>
            </a:ln>
          </p:spPr>
          <p:txBody>
            <a:bodyPr wrap="none" anchor="ctr"/>
            <a:lstStyle/>
            <a:p>
              <a:endParaRPr lang="zh-CN" altLang="en-US"/>
            </a:p>
          </p:txBody>
        </p:sp>
        <p:sp>
          <p:nvSpPr>
            <p:cNvPr id="10252" name="Line 6"/>
            <p:cNvSpPr>
              <a:spLocks noChangeShapeType="1"/>
            </p:cNvSpPr>
            <p:nvPr/>
          </p:nvSpPr>
          <p:spPr bwMode="auto">
            <a:xfrm>
              <a:off x="1200" y="3456"/>
              <a:ext cx="0" cy="240"/>
            </a:xfrm>
            <a:prstGeom prst="line">
              <a:avLst/>
            </a:prstGeom>
            <a:noFill/>
            <a:ln w="38100">
              <a:solidFill>
                <a:schemeClr val="tx1"/>
              </a:solidFill>
              <a:round/>
              <a:headEnd/>
              <a:tailEnd/>
            </a:ln>
          </p:spPr>
          <p:txBody>
            <a:bodyPr wrap="none" anchor="ctr"/>
            <a:lstStyle/>
            <a:p>
              <a:endParaRPr lang="zh-CN" altLang="en-US"/>
            </a:p>
          </p:txBody>
        </p:sp>
        <p:sp>
          <p:nvSpPr>
            <p:cNvPr id="10253" name="Line 7"/>
            <p:cNvSpPr>
              <a:spLocks noChangeShapeType="1"/>
            </p:cNvSpPr>
            <p:nvPr/>
          </p:nvSpPr>
          <p:spPr bwMode="auto">
            <a:xfrm>
              <a:off x="816" y="3408"/>
              <a:ext cx="864" cy="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0254" name="Line 8"/>
            <p:cNvSpPr>
              <a:spLocks noChangeShapeType="1"/>
            </p:cNvSpPr>
            <p:nvPr/>
          </p:nvSpPr>
          <p:spPr bwMode="auto">
            <a:xfrm>
              <a:off x="912" y="3408"/>
              <a:ext cx="1104" cy="0"/>
            </a:xfrm>
            <a:prstGeom prst="line">
              <a:avLst/>
            </a:prstGeom>
            <a:noFill/>
            <a:ln w="19050">
              <a:solidFill>
                <a:srgbClr val="FF0000"/>
              </a:solidFill>
              <a:round/>
              <a:headEnd/>
              <a:tailEnd/>
            </a:ln>
          </p:spPr>
          <p:txBody>
            <a:bodyPr wrap="none" anchor="ctr"/>
            <a:lstStyle/>
            <a:p>
              <a:endParaRPr lang="zh-CN" altLang="en-US"/>
            </a:p>
          </p:txBody>
        </p:sp>
        <p:sp>
          <p:nvSpPr>
            <p:cNvPr id="10255" name="Rectangle 9"/>
            <p:cNvSpPr>
              <a:spLocks noChangeArrowheads="1"/>
            </p:cNvSpPr>
            <p:nvPr/>
          </p:nvSpPr>
          <p:spPr bwMode="auto">
            <a:xfrm>
              <a:off x="2016" y="3216"/>
              <a:ext cx="48" cy="384"/>
            </a:xfrm>
            <a:prstGeom prst="rect">
              <a:avLst/>
            </a:prstGeom>
            <a:solidFill>
              <a:srgbClr val="DDDDDD"/>
            </a:solidFill>
            <a:ln w="9525">
              <a:solidFill>
                <a:srgbClr val="5F5F5F"/>
              </a:solidFill>
              <a:miter lim="800000"/>
              <a:headEnd/>
              <a:tailEnd/>
            </a:ln>
          </p:spPr>
          <p:txBody>
            <a:bodyPr wrap="none" anchor="ctr"/>
            <a:lstStyle/>
            <a:p>
              <a:endParaRPr lang="zh-CN" altLang="en-US"/>
            </a:p>
          </p:txBody>
        </p:sp>
        <p:sp>
          <p:nvSpPr>
            <p:cNvPr id="10256" name="Rectangle 10"/>
            <p:cNvSpPr>
              <a:spLocks noChangeArrowheads="1"/>
            </p:cNvSpPr>
            <p:nvPr/>
          </p:nvSpPr>
          <p:spPr bwMode="auto">
            <a:xfrm>
              <a:off x="2592" y="2880"/>
              <a:ext cx="48" cy="1056"/>
            </a:xfrm>
            <a:prstGeom prst="rect">
              <a:avLst/>
            </a:prstGeom>
            <a:solidFill>
              <a:srgbClr val="9966FF"/>
            </a:solidFill>
            <a:ln w="9525">
              <a:solidFill>
                <a:srgbClr val="5F5F5F"/>
              </a:solidFill>
              <a:miter lim="800000"/>
              <a:headEnd/>
              <a:tailEnd/>
            </a:ln>
          </p:spPr>
          <p:txBody>
            <a:bodyPr wrap="none" anchor="ctr"/>
            <a:lstStyle/>
            <a:p>
              <a:endParaRPr lang="zh-CN" altLang="en-US"/>
            </a:p>
          </p:txBody>
        </p:sp>
        <p:sp>
          <p:nvSpPr>
            <p:cNvPr id="10257" name="Line 11"/>
            <p:cNvSpPr>
              <a:spLocks noChangeShapeType="1"/>
            </p:cNvSpPr>
            <p:nvPr/>
          </p:nvSpPr>
          <p:spPr bwMode="auto">
            <a:xfrm>
              <a:off x="2064" y="3408"/>
              <a:ext cx="528" cy="0"/>
            </a:xfrm>
            <a:prstGeom prst="line">
              <a:avLst/>
            </a:prstGeom>
            <a:noFill/>
            <a:ln w="19050">
              <a:solidFill>
                <a:srgbClr val="FF0000"/>
              </a:solidFill>
              <a:prstDash val="dash"/>
              <a:round/>
              <a:headEnd/>
              <a:tailEnd/>
            </a:ln>
          </p:spPr>
          <p:txBody>
            <a:bodyPr wrap="none" anchor="ctr"/>
            <a:lstStyle/>
            <a:p>
              <a:endParaRPr lang="zh-CN" altLang="en-US"/>
            </a:p>
          </p:txBody>
        </p:sp>
        <p:sp>
          <p:nvSpPr>
            <p:cNvPr id="10258" name="Line 12"/>
            <p:cNvSpPr>
              <a:spLocks noChangeShapeType="1"/>
            </p:cNvSpPr>
            <p:nvPr/>
          </p:nvSpPr>
          <p:spPr bwMode="auto">
            <a:xfrm>
              <a:off x="2064" y="3408"/>
              <a:ext cx="528" cy="192"/>
            </a:xfrm>
            <a:prstGeom prst="line">
              <a:avLst/>
            </a:prstGeom>
            <a:noFill/>
            <a:ln w="19050">
              <a:solidFill>
                <a:srgbClr val="FF0000"/>
              </a:solidFill>
              <a:prstDash val="dash"/>
              <a:round/>
              <a:headEnd/>
              <a:tailEnd/>
            </a:ln>
          </p:spPr>
          <p:txBody>
            <a:bodyPr wrap="none" anchor="ctr"/>
            <a:lstStyle/>
            <a:p>
              <a:endParaRPr lang="zh-CN" altLang="en-US"/>
            </a:p>
          </p:txBody>
        </p:sp>
        <p:sp>
          <p:nvSpPr>
            <p:cNvPr id="10259" name="Line 13"/>
            <p:cNvSpPr>
              <a:spLocks noChangeShapeType="1"/>
            </p:cNvSpPr>
            <p:nvPr/>
          </p:nvSpPr>
          <p:spPr bwMode="auto">
            <a:xfrm flipV="1">
              <a:off x="2016" y="3216"/>
              <a:ext cx="576" cy="192"/>
            </a:xfrm>
            <a:prstGeom prst="line">
              <a:avLst/>
            </a:prstGeom>
            <a:noFill/>
            <a:ln w="19050">
              <a:solidFill>
                <a:srgbClr val="FF0000"/>
              </a:solidFill>
              <a:prstDash val="dash"/>
              <a:round/>
              <a:headEnd/>
              <a:tailEnd/>
            </a:ln>
          </p:spPr>
          <p:txBody>
            <a:bodyPr wrap="none" anchor="ctr"/>
            <a:lstStyle/>
            <a:p>
              <a:endParaRPr lang="zh-CN" altLang="en-US"/>
            </a:p>
          </p:txBody>
        </p:sp>
        <p:sp>
          <p:nvSpPr>
            <p:cNvPr id="10260" name="AutoShape 14"/>
            <p:cNvSpPr>
              <a:spLocks noChangeArrowheads="1"/>
            </p:cNvSpPr>
            <p:nvPr/>
          </p:nvSpPr>
          <p:spPr bwMode="auto">
            <a:xfrm rot="5414696">
              <a:off x="576" y="3168"/>
              <a:ext cx="48" cy="431"/>
            </a:xfrm>
            <a:prstGeom prst="can">
              <a:avLst>
                <a:gd name="adj" fmla="val 77030"/>
              </a:avLst>
            </a:prstGeom>
            <a:solidFill>
              <a:srgbClr val="FF99FF"/>
            </a:solidFill>
            <a:ln w="19050">
              <a:solidFill>
                <a:schemeClr val="tx1"/>
              </a:solidFill>
              <a:round/>
              <a:headEnd/>
              <a:tailEnd/>
            </a:ln>
          </p:spPr>
          <p:txBody>
            <a:bodyPr wrap="none" anchor="ctr"/>
            <a:lstStyle/>
            <a:p>
              <a:endParaRPr lang="zh-CN" altLang="en-US"/>
            </a:p>
          </p:txBody>
        </p:sp>
        <p:sp>
          <p:nvSpPr>
            <p:cNvPr id="10261" name="Line 15"/>
            <p:cNvSpPr>
              <a:spLocks noChangeShapeType="1"/>
            </p:cNvSpPr>
            <p:nvPr/>
          </p:nvSpPr>
          <p:spPr bwMode="auto">
            <a:xfrm>
              <a:off x="576" y="3792"/>
              <a:ext cx="240" cy="0"/>
            </a:xfrm>
            <a:prstGeom prst="line">
              <a:avLst/>
            </a:prstGeom>
            <a:noFill/>
            <a:ln w="19050">
              <a:solidFill>
                <a:srgbClr val="9900CC"/>
              </a:solidFill>
              <a:round/>
              <a:headEnd type="none" w="sm" len="lg"/>
              <a:tailEnd type="triangle" w="sm" len="lg"/>
            </a:ln>
          </p:spPr>
          <p:txBody>
            <a:bodyPr wrap="none" anchor="ctr"/>
            <a:lstStyle/>
            <a:p>
              <a:endParaRPr lang="zh-CN" altLang="en-US"/>
            </a:p>
          </p:txBody>
        </p:sp>
        <p:sp>
          <p:nvSpPr>
            <p:cNvPr id="10262" name="Line 16"/>
            <p:cNvSpPr>
              <a:spLocks noChangeShapeType="1"/>
            </p:cNvSpPr>
            <p:nvPr/>
          </p:nvSpPr>
          <p:spPr bwMode="auto">
            <a:xfrm>
              <a:off x="960" y="3792"/>
              <a:ext cx="240" cy="0"/>
            </a:xfrm>
            <a:prstGeom prst="line">
              <a:avLst/>
            </a:prstGeom>
            <a:noFill/>
            <a:ln w="19050">
              <a:solidFill>
                <a:srgbClr val="9900CC"/>
              </a:solidFill>
              <a:round/>
              <a:headEnd type="triangle" w="sm" len="lg"/>
              <a:tailEnd type="none" w="sm" len="lg"/>
            </a:ln>
          </p:spPr>
          <p:txBody>
            <a:bodyPr wrap="none" anchor="ctr"/>
            <a:lstStyle/>
            <a:p>
              <a:endParaRPr lang="zh-CN" altLang="en-US"/>
            </a:p>
          </p:txBody>
        </p:sp>
        <p:graphicFrame>
          <p:nvGraphicFramePr>
            <p:cNvPr id="10242" name="Object 17"/>
            <p:cNvGraphicFramePr>
              <a:graphicFrameLocks noChangeAspect="1"/>
            </p:cNvGraphicFramePr>
            <p:nvPr/>
          </p:nvGraphicFramePr>
          <p:xfrm>
            <a:off x="432" y="3648"/>
            <a:ext cx="240" cy="240"/>
          </p:xfrm>
          <a:graphic>
            <a:graphicData uri="http://schemas.openxmlformats.org/presentationml/2006/ole">
              <p:oleObj spid="_x0000_s111626" name="公式" r:id="rId3" imgW="241195" imgH="241195" progId="Equation.3">
                <p:embed/>
              </p:oleObj>
            </a:graphicData>
          </a:graphic>
        </p:graphicFrame>
        <p:graphicFrame>
          <p:nvGraphicFramePr>
            <p:cNvPr id="10243" name="Object 18"/>
            <p:cNvGraphicFramePr>
              <a:graphicFrameLocks noChangeAspect="1"/>
            </p:cNvGraphicFramePr>
            <p:nvPr/>
          </p:nvGraphicFramePr>
          <p:xfrm>
            <a:off x="1968" y="3648"/>
            <a:ext cx="255" cy="209"/>
          </p:xfrm>
          <a:graphic>
            <a:graphicData uri="http://schemas.openxmlformats.org/presentationml/2006/ole">
              <p:oleObj spid="_x0000_s111627" name="Equation" r:id="rId4" imgW="279400" imgH="228600" progId="Equation.3">
                <p:embed/>
              </p:oleObj>
            </a:graphicData>
          </a:graphic>
        </p:graphicFrame>
        <p:graphicFrame>
          <p:nvGraphicFramePr>
            <p:cNvPr id="10244" name="Object 19"/>
            <p:cNvGraphicFramePr>
              <a:graphicFrameLocks noChangeAspect="1"/>
            </p:cNvGraphicFramePr>
            <p:nvPr/>
          </p:nvGraphicFramePr>
          <p:xfrm>
            <a:off x="1104" y="2880"/>
            <a:ext cx="182" cy="183"/>
          </p:xfrm>
          <a:graphic>
            <a:graphicData uri="http://schemas.openxmlformats.org/presentationml/2006/ole">
              <p:oleObj spid="_x0000_s111628" name="Equation" r:id="rId5" imgW="228600" imgH="228600" progId="Equation.3">
                <p:embed/>
              </p:oleObj>
            </a:graphicData>
          </a:graphic>
        </p:graphicFrame>
        <p:graphicFrame>
          <p:nvGraphicFramePr>
            <p:cNvPr id="10245" name="Object 20"/>
            <p:cNvGraphicFramePr>
              <a:graphicFrameLocks noChangeAspect="1"/>
            </p:cNvGraphicFramePr>
            <p:nvPr/>
          </p:nvGraphicFramePr>
          <p:xfrm>
            <a:off x="2364" y="2784"/>
            <a:ext cx="194" cy="233"/>
          </p:xfrm>
          <a:graphic>
            <a:graphicData uri="http://schemas.openxmlformats.org/presentationml/2006/ole">
              <p:oleObj spid="_x0000_s111629" name="Equation" r:id="rId6" imgW="190500" imgH="228600" progId="Equation.3">
                <p:embed/>
              </p:oleObj>
            </a:graphicData>
          </a:graphic>
        </p:graphicFrame>
        <p:pic>
          <p:nvPicPr>
            <p:cNvPr id="10263" name="Picture 21" descr="X13"/>
            <p:cNvPicPr>
              <a:picLocks noChangeAspect="1" noChangeArrowheads="1"/>
            </p:cNvPicPr>
            <p:nvPr/>
          </p:nvPicPr>
          <p:blipFill>
            <a:blip r:embed="rId7" cstate="print"/>
            <a:srcRect/>
            <a:stretch>
              <a:fillRect/>
            </a:stretch>
          </p:blipFill>
          <p:spPr bwMode="auto">
            <a:xfrm>
              <a:off x="2784" y="2880"/>
              <a:ext cx="830" cy="1056"/>
            </a:xfrm>
            <a:prstGeom prst="rect">
              <a:avLst/>
            </a:prstGeom>
            <a:noFill/>
            <a:ln w="9525">
              <a:noFill/>
              <a:miter lim="800000"/>
              <a:headEnd/>
              <a:tailEnd/>
            </a:ln>
          </p:spPr>
        </p:pic>
        <p:sp>
          <p:nvSpPr>
            <p:cNvPr id="12310" name="Rectangle 22"/>
            <p:cNvSpPr>
              <a:spLocks noChangeArrowheads="1"/>
            </p:cNvSpPr>
            <p:nvPr/>
          </p:nvSpPr>
          <p:spPr bwMode="auto">
            <a:xfrm>
              <a:off x="288" y="2400"/>
              <a:ext cx="3408" cy="36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defRPr/>
              </a:pPr>
              <a:r>
                <a:rPr lang="zh-CN" altLang="en-US" sz="2800" b="1">
                  <a:latin typeface="Times New Roman" pitchFamily="18" charset="0"/>
                  <a:ea typeface="宋体" pitchFamily="2" charset="-122"/>
                </a:rPr>
                <a:t>电子束透过多晶铝箔的衍射</a:t>
              </a:r>
            </a:p>
          </p:txBody>
        </p:sp>
        <p:sp>
          <p:nvSpPr>
            <p:cNvPr id="10265" name="AutoShape 23"/>
            <p:cNvSpPr>
              <a:spLocks noChangeArrowheads="1"/>
            </p:cNvSpPr>
            <p:nvPr/>
          </p:nvSpPr>
          <p:spPr bwMode="auto">
            <a:xfrm rot="-5463709">
              <a:off x="552" y="3048"/>
              <a:ext cx="336" cy="671"/>
            </a:xfrm>
            <a:custGeom>
              <a:avLst/>
              <a:gdLst>
                <a:gd name="T0" fmla="*/ 294 w 21600"/>
                <a:gd name="T1" fmla="*/ 336 h 21600"/>
                <a:gd name="T2" fmla="*/ 168 w 21600"/>
                <a:gd name="T3" fmla="*/ 671 h 21600"/>
                <a:gd name="T4" fmla="*/ 42 w 21600"/>
                <a:gd name="T5" fmla="*/ 336 h 21600"/>
                <a:gd name="T6" fmla="*/ 168 w 21600"/>
                <a:gd name="T7" fmla="*/ 0 h 21600"/>
                <a:gd name="T8" fmla="*/ 0 60000 65536"/>
                <a:gd name="T9" fmla="*/ 0 60000 65536"/>
                <a:gd name="T10" fmla="*/ 0 60000 65536"/>
                <a:gd name="T11" fmla="*/ 0 60000 65536"/>
                <a:gd name="T12" fmla="*/ 4500 w 21600"/>
                <a:gd name="T13" fmla="*/ 4507 h 21600"/>
                <a:gd name="T14" fmla="*/ 17100 w 21600"/>
                <a:gd name="T15" fmla="*/ 1709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CCFF">
                <a:alpha val="50195"/>
              </a:srgbClr>
            </a:solidFill>
            <a:ln w="19050">
              <a:solidFill>
                <a:srgbClr val="0066FF"/>
              </a:solidFill>
              <a:miter lim="800000"/>
              <a:headEnd/>
              <a:tailEnd/>
            </a:ln>
          </p:spPr>
          <p:txBody>
            <a:bodyPr wrap="none" anchor="ctr"/>
            <a:lstStyle/>
            <a:p>
              <a:endParaRPr lang="zh-CN" altLang="en-US"/>
            </a:p>
          </p:txBody>
        </p:sp>
        <p:sp>
          <p:nvSpPr>
            <p:cNvPr id="10266" name="Text Box 24"/>
            <p:cNvSpPr txBox="1">
              <a:spLocks noChangeArrowheads="1"/>
            </p:cNvSpPr>
            <p:nvPr/>
          </p:nvSpPr>
          <p:spPr bwMode="auto">
            <a:xfrm>
              <a:off x="672" y="3119"/>
              <a:ext cx="336" cy="316"/>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rPr>
                <a:t>K</a:t>
              </a:r>
              <a:endParaRPr lang="en-US" altLang="zh-CN" sz="2400" b="1">
                <a:latin typeface="Times New Roman" pitchFamily="18" charset="0"/>
              </a:endParaRPr>
            </a:p>
          </p:txBody>
        </p:sp>
        <p:sp>
          <p:nvSpPr>
            <p:cNvPr id="10267" name="Line 25"/>
            <p:cNvSpPr>
              <a:spLocks noChangeShapeType="1"/>
            </p:cNvSpPr>
            <p:nvPr/>
          </p:nvSpPr>
          <p:spPr bwMode="auto">
            <a:xfrm>
              <a:off x="816" y="3408"/>
              <a:ext cx="0" cy="528"/>
            </a:xfrm>
            <a:prstGeom prst="line">
              <a:avLst/>
            </a:prstGeom>
            <a:noFill/>
            <a:ln w="9525">
              <a:solidFill>
                <a:schemeClr val="tx1"/>
              </a:solidFill>
              <a:prstDash val="dash"/>
              <a:round/>
              <a:headEnd/>
              <a:tailEnd/>
            </a:ln>
          </p:spPr>
          <p:txBody>
            <a:bodyPr wrap="none" anchor="ctr"/>
            <a:lstStyle/>
            <a:p>
              <a:endParaRPr lang="zh-CN" altLang="en-US"/>
            </a:p>
          </p:txBody>
        </p:sp>
        <p:sp>
          <p:nvSpPr>
            <p:cNvPr id="10268" name="Line 26"/>
            <p:cNvSpPr>
              <a:spLocks noChangeShapeType="1"/>
            </p:cNvSpPr>
            <p:nvPr/>
          </p:nvSpPr>
          <p:spPr bwMode="auto">
            <a:xfrm>
              <a:off x="960" y="3312"/>
              <a:ext cx="0" cy="576"/>
            </a:xfrm>
            <a:prstGeom prst="line">
              <a:avLst/>
            </a:prstGeom>
            <a:noFill/>
            <a:ln w="9525">
              <a:solidFill>
                <a:schemeClr val="tx1"/>
              </a:solidFill>
              <a:prstDash val="dash"/>
              <a:round/>
              <a:headEnd/>
              <a:tailEnd/>
            </a:ln>
          </p:spPr>
          <p:txBody>
            <a:bodyPr wrap="none" anchor="ctr"/>
            <a:lstStyle/>
            <a:p>
              <a:endParaRPr lang="zh-CN" altLang="en-US"/>
            </a:p>
          </p:txBody>
        </p:sp>
      </p:grpSp>
      <p:sp>
        <p:nvSpPr>
          <p:cNvPr id="10248" name="Text Box 37"/>
          <p:cNvSpPr txBox="1">
            <a:spLocks noChangeArrowheads="1"/>
          </p:cNvSpPr>
          <p:nvPr/>
        </p:nvSpPr>
        <p:spPr bwMode="auto">
          <a:xfrm>
            <a:off x="1524000" y="1060450"/>
            <a:ext cx="7467600" cy="579438"/>
          </a:xfrm>
          <a:prstGeom prst="rect">
            <a:avLst/>
          </a:prstGeom>
          <a:noFill/>
          <a:ln w="9525">
            <a:noFill/>
            <a:miter lim="800000"/>
            <a:headEnd/>
            <a:tailEnd/>
          </a:ln>
        </p:spPr>
        <p:txBody>
          <a:bodyPr>
            <a:spAutoFit/>
          </a:bodyPr>
          <a:lstStyle/>
          <a:p>
            <a:pPr>
              <a:spcBef>
                <a:spcPct val="50000"/>
              </a:spcBef>
            </a:pPr>
            <a:r>
              <a:rPr lang="en-US" altLang="zh-CN" sz="3200" dirty="0">
                <a:solidFill>
                  <a:srgbClr val="CC0000"/>
                </a:solidFill>
                <a:latin typeface="Times New Roman" pitchFamily="18" charset="0"/>
              </a:rPr>
              <a:t>2 </a:t>
            </a:r>
            <a:r>
              <a:rPr lang="en-US" altLang="zh-CN" sz="3200" dirty="0">
                <a:latin typeface="Times New Roman" pitchFamily="18" charset="0"/>
              </a:rPr>
              <a:t>  G . P .</a:t>
            </a:r>
            <a:r>
              <a:rPr lang="en-US" altLang="zh-CN" sz="3200" b="1" dirty="0">
                <a:latin typeface="Times New Roman" pitchFamily="18" charset="0"/>
              </a:rPr>
              <a:t> </a:t>
            </a:r>
            <a:r>
              <a:rPr lang="zh-CN" altLang="en-US" sz="3200" b="1" dirty="0">
                <a:latin typeface="Times New Roman" pitchFamily="18" charset="0"/>
              </a:rPr>
              <a:t>汤姆孙电子衍射实验  </a:t>
            </a:r>
            <a:r>
              <a:rPr lang="en-US" altLang="zh-CN" sz="3200" b="1" dirty="0">
                <a:latin typeface="Times New Roman" pitchFamily="18" charset="0"/>
              </a:rPr>
              <a:t>(</a:t>
            </a:r>
            <a:r>
              <a:rPr lang="en-US" altLang="zh-CN" sz="3200" dirty="0">
                <a:latin typeface="Times New Roman" pitchFamily="18" charset="0"/>
              </a:rPr>
              <a:t> 1927</a:t>
            </a:r>
            <a:r>
              <a:rPr lang="zh-CN" altLang="en-US" sz="3200" b="1" dirty="0">
                <a:latin typeface="Times New Roman" pitchFamily="18" charset="0"/>
              </a:rPr>
              <a:t>年 </a:t>
            </a:r>
            <a:r>
              <a:rPr lang="en-US" altLang="zh-CN" sz="3200" b="1" dirty="0">
                <a:latin typeface="Times New Roman" pitchFamily="18" charset="0"/>
              </a:rPr>
              <a:t>)</a:t>
            </a:r>
          </a:p>
        </p:txBody>
      </p:sp>
      <p:sp>
        <p:nvSpPr>
          <p:cNvPr id="12326" name="Rectangle 38"/>
          <p:cNvSpPr>
            <a:spLocks noChangeArrowheads="1"/>
          </p:cNvSpPr>
          <p:nvPr/>
        </p:nvSpPr>
        <p:spPr bwMode="auto">
          <a:xfrm>
            <a:off x="685800" y="1787525"/>
            <a:ext cx="7924800" cy="1260475"/>
          </a:xfrm>
          <a:prstGeom prst="rect">
            <a:avLst/>
          </a:prstGeom>
          <a:noFill/>
          <a:ln w="9525">
            <a:noFill/>
            <a:miter lim="800000"/>
            <a:headEnd/>
            <a:tailEnd/>
          </a:ln>
        </p:spPr>
        <p:txBody>
          <a:bodyPr>
            <a:spAutoFit/>
          </a:bodyPr>
          <a:lstStyle/>
          <a:p>
            <a:pPr>
              <a:lnSpc>
                <a:spcPct val="12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电子束穿越多晶薄片时出现类似</a:t>
            </a:r>
            <a:r>
              <a:rPr kumimoji="1" lang="en-US" altLang="zh-CN" sz="3200">
                <a:solidFill>
                  <a:schemeClr val="tx2"/>
                </a:solidFill>
                <a:latin typeface="Times New Roman" pitchFamily="18" charset="0"/>
              </a:rPr>
              <a:t>X</a:t>
            </a:r>
            <a:r>
              <a:rPr kumimoji="1" lang="zh-CN" altLang="en-US" sz="3200" b="1">
                <a:solidFill>
                  <a:schemeClr val="tx2"/>
                </a:solidFill>
                <a:latin typeface="Times New Roman" pitchFamily="18" charset="0"/>
              </a:rPr>
              <a:t>射线在多晶上衍射的图样</a:t>
            </a:r>
            <a:r>
              <a:rPr kumimoji="1" lang="en-US" altLang="zh-CN" sz="3200" b="1">
                <a:solidFill>
                  <a:schemeClr val="tx2"/>
                </a:solidFill>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26"/>
                                        </p:tgtEl>
                                        <p:attrNameLst>
                                          <p:attrName>style.visibility</p:attrName>
                                        </p:attrNameLst>
                                      </p:cBhvr>
                                      <p:to>
                                        <p:strVal val="visible"/>
                                      </p:to>
                                    </p:set>
                                    <p:animEffect transition="in" filter="blinds(horizontal)">
                                      <p:cBhvr>
                                        <p:cTn id="7" dur="500"/>
                                        <p:tgtEl>
                                          <p:spTgt spid="123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6"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p:spPr>
        <p:txBody>
          <a:bodyPr/>
          <a:lstStyle/>
          <a:p>
            <a:fld id="{3DEE487B-2B2F-4BC6-8CA7-A15871D542A3}" type="slidenum">
              <a:rPr lang="en-US" altLang="zh-CN">
                <a:ea typeface="宋体" charset="-122"/>
              </a:rPr>
              <a:pPr/>
              <a:t>89</a:t>
            </a:fld>
            <a:endParaRPr lang="en-US" altLang="zh-CN">
              <a:ea typeface="宋体" charset="-122"/>
            </a:endParaRPr>
          </a:p>
        </p:txBody>
      </p:sp>
      <p:sp>
        <p:nvSpPr>
          <p:cNvPr id="16387" name="Text Box 2"/>
          <p:cNvSpPr txBox="1">
            <a:spLocks noChangeArrowheads="1"/>
          </p:cNvSpPr>
          <p:nvPr/>
        </p:nvSpPr>
        <p:spPr bwMode="auto">
          <a:xfrm>
            <a:off x="1444625" y="1143000"/>
            <a:ext cx="4575175" cy="641350"/>
          </a:xfrm>
          <a:prstGeom prst="rect">
            <a:avLst/>
          </a:prstGeom>
          <a:noFill/>
          <a:ln w="9525">
            <a:noFill/>
            <a:miter lim="800000"/>
            <a:headEnd/>
            <a:tailEnd/>
          </a:ln>
        </p:spPr>
        <p:txBody>
          <a:bodyPr>
            <a:spAutoFit/>
          </a:bodyPr>
          <a:lstStyle/>
          <a:p>
            <a:pPr>
              <a:spcBef>
                <a:spcPct val="50000"/>
              </a:spcBef>
            </a:pPr>
            <a:r>
              <a:rPr lang="zh-CN" altLang="en-US" sz="3600" b="1">
                <a:solidFill>
                  <a:srgbClr val="CC0000"/>
                </a:solidFill>
                <a:latin typeface="Times New Roman" pitchFamily="18" charset="0"/>
              </a:rPr>
              <a:t>三    应用举例</a:t>
            </a:r>
          </a:p>
        </p:txBody>
      </p:sp>
      <p:sp>
        <p:nvSpPr>
          <p:cNvPr id="24579" name="Text Box 3"/>
          <p:cNvSpPr txBox="1">
            <a:spLocks noChangeArrowheads="1"/>
          </p:cNvSpPr>
          <p:nvPr/>
        </p:nvSpPr>
        <p:spPr bwMode="auto">
          <a:xfrm>
            <a:off x="533400" y="2163763"/>
            <a:ext cx="8382000" cy="579437"/>
          </a:xfrm>
          <a:prstGeom prst="rect">
            <a:avLst/>
          </a:prstGeom>
          <a:noFill/>
          <a:ln w="9525">
            <a:noFill/>
            <a:miter lim="800000"/>
            <a:headEnd/>
            <a:tailEnd/>
          </a:ln>
        </p:spPr>
        <p:txBody>
          <a:bodyPr>
            <a:spAutoFit/>
          </a:bodyPr>
          <a:lstStyle/>
          <a:p>
            <a:pPr>
              <a:spcBef>
                <a:spcPct val="50000"/>
              </a:spcBef>
            </a:pPr>
            <a:r>
              <a:rPr lang="en-US" altLang="zh-CN" sz="2800">
                <a:solidFill>
                  <a:srgbClr val="1C1C1C"/>
                </a:solidFill>
                <a:latin typeface="Times New Roman" pitchFamily="18" charset="0"/>
              </a:rPr>
              <a:t>          </a:t>
            </a:r>
            <a:r>
              <a:rPr lang="en-US" altLang="zh-CN" sz="3200">
                <a:solidFill>
                  <a:srgbClr val="1C1C1C"/>
                </a:solidFill>
                <a:latin typeface="Times New Roman" pitchFamily="18" charset="0"/>
              </a:rPr>
              <a:t>1932</a:t>
            </a:r>
            <a:r>
              <a:rPr lang="zh-CN" altLang="en-US" sz="3200" b="1">
                <a:solidFill>
                  <a:srgbClr val="1C1C1C"/>
                </a:solidFill>
                <a:latin typeface="Times New Roman" pitchFamily="18" charset="0"/>
              </a:rPr>
              <a:t>年鲁斯卡成功研制了电子显微镜 </a:t>
            </a:r>
            <a:r>
              <a:rPr lang="en-US" altLang="zh-CN" sz="3200" b="1">
                <a:solidFill>
                  <a:srgbClr val="1C1C1C"/>
                </a:solidFill>
                <a:latin typeface="Times New Roman" pitchFamily="18" charset="0"/>
              </a:rPr>
              <a:t>;</a:t>
            </a:r>
            <a:r>
              <a:rPr lang="en-US" altLang="zh-CN" sz="2800" b="1">
                <a:solidFill>
                  <a:srgbClr val="1C1C1C"/>
                </a:solidFill>
                <a:latin typeface="Times New Roman" pitchFamily="18" charset="0"/>
              </a:rPr>
              <a:t> </a:t>
            </a:r>
          </a:p>
        </p:txBody>
      </p:sp>
      <p:sp>
        <p:nvSpPr>
          <p:cNvPr id="24580" name="Rectangle 4"/>
          <p:cNvSpPr>
            <a:spLocks noChangeArrowheads="1"/>
          </p:cNvSpPr>
          <p:nvPr/>
        </p:nvSpPr>
        <p:spPr bwMode="auto">
          <a:xfrm>
            <a:off x="762000" y="3006725"/>
            <a:ext cx="8077200" cy="1260475"/>
          </a:xfrm>
          <a:prstGeom prst="rect">
            <a:avLst/>
          </a:prstGeom>
          <a:noFill/>
          <a:ln w="9525">
            <a:noFill/>
            <a:miter lim="800000"/>
            <a:headEnd/>
            <a:tailEnd/>
          </a:ln>
        </p:spPr>
        <p:txBody>
          <a:bodyPr>
            <a:spAutoFit/>
          </a:bodyPr>
          <a:lstStyle/>
          <a:p>
            <a:pPr>
              <a:lnSpc>
                <a:spcPct val="120000"/>
              </a:lnSpc>
              <a:spcBef>
                <a:spcPct val="50000"/>
              </a:spcBef>
            </a:pPr>
            <a:r>
              <a:rPr lang="en-US" altLang="zh-CN" sz="3200" dirty="0">
                <a:solidFill>
                  <a:srgbClr val="1C1C1C"/>
                </a:solidFill>
                <a:latin typeface="Times New Roman" pitchFamily="18" charset="0"/>
              </a:rPr>
              <a:t>       1981</a:t>
            </a:r>
            <a:r>
              <a:rPr lang="zh-CN" altLang="en-US" sz="3200" b="1" dirty="0">
                <a:solidFill>
                  <a:srgbClr val="1C1C1C"/>
                </a:solidFill>
                <a:latin typeface="Times New Roman" pitchFamily="18" charset="0"/>
              </a:rPr>
              <a:t>年宾尼希和罗雷尔制成了扫描隧穿显微镜</a:t>
            </a:r>
            <a:r>
              <a:rPr lang="en-US" altLang="zh-CN" sz="3200" b="1" dirty="0">
                <a:solidFill>
                  <a:srgbClr val="1C1C1C"/>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linds(horizontal)">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D74157E0-52CA-470A-8C9E-35DD76189F11}" type="slidenum">
              <a:rPr lang="en-US" altLang="zh-CN"/>
              <a:pPr/>
              <a:t>9</a:t>
            </a:fld>
            <a:endParaRPr lang="en-US" altLang="zh-CN"/>
          </a:p>
        </p:txBody>
      </p:sp>
      <p:sp>
        <p:nvSpPr>
          <p:cNvPr id="29698" name="Text Box 2"/>
          <p:cNvSpPr txBox="1">
            <a:spLocks noChangeArrowheads="1"/>
          </p:cNvSpPr>
          <p:nvPr/>
        </p:nvSpPr>
        <p:spPr bwMode="auto">
          <a:xfrm>
            <a:off x="762000" y="1676400"/>
            <a:ext cx="7848600" cy="2625725"/>
          </a:xfrm>
          <a:prstGeom prst="rect">
            <a:avLst/>
          </a:prstGeom>
          <a:noFill/>
          <a:ln w="9525">
            <a:noFill/>
            <a:miter lim="800000"/>
            <a:headEnd/>
            <a:tailEnd/>
          </a:ln>
        </p:spPr>
        <p:txBody>
          <a:bodyPr>
            <a:spAutoFit/>
          </a:bodyPr>
          <a:lstStyle/>
          <a:p>
            <a:pPr>
              <a:lnSpc>
                <a:spcPct val="130000"/>
              </a:lnSpc>
              <a:spcBef>
                <a:spcPct val="50000"/>
              </a:spcBef>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任何物体单色辐出度 </a:t>
            </a:r>
            <a:r>
              <a:rPr kumimoji="1" lang="en-US" altLang="zh-CN" sz="3200" i="1">
                <a:solidFill>
                  <a:schemeClr val="tx2"/>
                </a:solidFill>
                <a:latin typeface="Times New Roman" pitchFamily="18" charset="0"/>
                <a:sym typeface="Symbol" pitchFamily="18" charset="2"/>
              </a:rPr>
              <a:t>M</a:t>
            </a:r>
            <a:r>
              <a:rPr kumimoji="1" lang="en-US" altLang="zh-CN" sz="3200" i="1" baseline="-25000">
                <a:solidFill>
                  <a:schemeClr val="tx2"/>
                </a:solidFill>
                <a:latin typeface="Times New Roman" pitchFamily="18" charset="0"/>
                <a:sym typeface="Symbol" pitchFamily="18" charset="2"/>
              </a:rPr>
              <a:t></a:t>
            </a:r>
            <a:r>
              <a:rPr kumimoji="1" lang="en-US" altLang="zh-CN" sz="3200">
                <a:solidFill>
                  <a:schemeClr val="tx2"/>
                </a:solidFill>
                <a:latin typeface="宋体" charset="-122"/>
                <a:sym typeface="Symbol" pitchFamily="18" charset="2"/>
              </a:rPr>
              <a:t>(</a:t>
            </a:r>
            <a:r>
              <a:rPr kumimoji="1" lang="en-US" altLang="zh-CN" sz="3200" i="1">
                <a:solidFill>
                  <a:schemeClr val="tx2"/>
                </a:solidFill>
                <a:latin typeface="Times New Roman" pitchFamily="18" charset="0"/>
                <a:sym typeface="Symbol" pitchFamily="18" charset="2"/>
              </a:rPr>
              <a:t>T </a:t>
            </a:r>
            <a:r>
              <a:rPr kumimoji="1" lang="en-US" altLang="zh-CN" sz="3200">
                <a:solidFill>
                  <a:schemeClr val="tx2"/>
                </a:solidFill>
                <a:latin typeface="宋体" charset="-122"/>
                <a:sym typeface="Symbol" pitchFamily="18" charset="2"/>
              </a:rPr>
              <a:t>)</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和单色吸收比 </a:t>
            </a:r>
            <a:r>
              <a:rPr kumimoji="1" lang="zh-CN" altLang="en-US" sz="3200" i="1">
                <a:solidFill>
                  <a:schemeClr val="tx2"/>
                </a:solidFill>
                <a:latin typeface="Times New Roman" pitchFamily="18" charset="0"/>
                <a:sym typeface="Symbol" pitchFamily="18" charset="2"/>
              </a:rPr>
              <a:t></a:t>
            </a:r>
            <a:r>
              <a:rPr kumimoji="1" lang="zh-CN" altLang="en-US" sz="3200" i="1" baseline="-25000">
                <a:solidFill>
                  <a:schemeClr val="tx2"/>
                </a:solidFill>
                <a:latin typeface="Times New Roman" pitchFamily="18" charset="0"/>
                <a:sym typeface="Symbol" pitchFamily="18" charset="2"/>
              </a:rPr>
              <a:t></a:t>
            </a:r>
            <a:r>
              <a:rPr kumimoji="1" lang="en-US" altLang="zh-CN" sz="3200">
                <a:solidFill>
                  <a:schemeClr val="tx2"/>
                </a:solidFill>
                <a:latin typeface="宋体" charset="-122"/>
                <a:sym typeface="Symbol" pitchFamily="18" charset="2"/>
              </a:rPr>
              <a:t>(</a:t>
            </a:r>
            <a:r>
              <a:rPr kumimoji="1" lang="en-US" altLang="zh-CN" sz="3200" i="1">
                <a:solidFill>
                  <a:schemeClr val="tx2"/>
                </a:solidFill>
                <a:latin typeface="Times New Roman" pitchFamily="18" charset="0"/>
                <a:sym typeface="Symbol" pitchFamily="18" charset="2"/>
              </a:rPr>
              <a:t>T </a:t>
            </a:r>
            <a:r>
              <a:rPr kumimoji="1" lang="en-US" altLang="zh-CN" sz="3200">
                <a:solidFill>
                  <a:schemeClr val="tx2"/>
                </a:solidFill>
                <a:latin typeface="宋体" charset="-122"/>
                <a:sym typeface="Symbol" pitchFamily="18" charset="2"/>
              </a:rPr>
              <a:t>)</a:t>
            </a:r>
            <a:r>
              <a:rPr kumimoji="1" lang="zh-CN" altLang="en-US" sz="3200" b="1">
                <a:solidFill>
                  <a:schemeClr val="tx2"/>
                </a:solidFill>
                <a:latin typeface="Times New Roman" pitchFamily="18" charset="0"/>
              </a:rPr>
              <a:t>之比，等于同一温度 </a:t>
            </a:r>
            <a:r>
              <a:rPr kumimoji="1" lang="en-US" altLang="zh-CN" sz="3200" i="1">
                <a:solidFill>
                  <a:schemeClr val="tx2"/>
                </a:solidFill>
                <a:latin typeface="Times New Roman" pitchFamily="18" charset="0"/>
              </a:rPr>
              <a:t>T</a:t>
            </a:r>
            <a:r>
              <a:rPr kumimoji="1" lang="en-US" altLang="zh-CN" sz="3200" b="1" i="1">
                <a:solidFill>
                  <a:schemeClr val="tx2"/>
                </a:solidFill>
                <a:latin typeface="Times New Roman" pitchFamily="18" charset="0"/>
              </a:rPr>
              <a:t>  </a:t>
            </a:r>
            <a:r>
              <a:rPr kumimoji="1" lang="zh-CN" altLang="en-US" sz="3200" b="1">
                <a:solidFill>
                  <a:schemeClr val="tx2"/>
                </a:solidFill>
                <a:latin typeface="Times New Roman" pitchFamily="18" charset="0"/>
              </a:rPr>
              <a:t>时的绝对黑体对同一波长的单色辐出度</a:t>
            </a:r>
            <a:r>
              <a:rPr kumimoji="1" lang="en-US" altLang="zh-CN" sz="3200" i="1">
                <a:solidFill>
                  <a:schemeClr val="tx2"/>
                </a:solidFill>
                <a:latin typeface="Times New Roman" pitchFamily="18" charset="0"/>
                <a:sym typeface="Symbol" pitchFamily="18" charset="2"/>
              </a:rPr>
              <a:t>M</a:t>
            </a:r>
            <a:r>
              <a:rPr kumimoji="1" lang="en-US" altLang="zh-CN" sz="3200" baseline="-25000">
                <a:solidFill>
                  <a:schemeClr val="tx2"/>
                </a:solidFill>
                <a:latin typeface="Times New Roman" pitchFamily="18" charset="0"/>
                <a:sym typeface="Symbol" pitchFamily="18" charset="2"/>
              </a:rPr>
              <a:t>B</a:t>
            </a:r>
            <a:r>
              <a:rPr kumimoji="1" lang="en-US" altLang="zh-CN" sz="3200">
                <a:solidFill>
                  <a:schemeClr val="tx2"/>
                </a:solidFill>
                <a:latin typeface="宋体" charset="-122"/>
                <a:sym typeface="Symbol" pitchFamily="18" charset="2"/>
              </a:rPr>
              <a:t>(</a:t>
            </a:r>
            <a:r>
              <a:rPr kumimoji="1" lang="en-US" altLang="zh-CN" sz="3200" i="1">
                <a:solidFill>
                  <a:schemeClr val="tx2"/>
                </a:solidFill>
                <a:latin typeface="Times New Roman" pitchFamily="18" charset="0"/>
                <a:sym typeface="Symbol" pitchFamily="18" charset="2"/>
              </a:rPr>
              <a:t></a:t>
            </a:r>
            <a:r>
              <a:rPr kumimoji="1" lang="en-US" altLang="zh-CN" sz="3200">
                <a:solidFill>
                  <a:schemeClr val="tx2"/>
                </a:solidFill>
                <a:latin typeface="Times New Roman" pitchFamily="18" charset="0"/>
                <a:sym typeface="Symbol" pitchFamily="18" charset="2"/>
              </a:rPr>
              <a:t> ,</a:t>
            </a:r>
            <a:r>
              <a:rPr kumimoji="1" lang="en-US" altLang="zh-CN" sz="3200" i="1">
                <a:solidFill>
                  <a:schemeClr val="tx2"/>
                </a:solidFill>
                <a:latin typeface="Times New Roman" pitchFamily="18" charset="0"/>
                <a:sym typeface="Symbol" pitchFamily="18" charset="2"/>
              </a:rPr>
              <a:t>T </a:t>
            </a:r>
            <a:r>
              <a:rPr kumimoji="1" lang="en-US" altLang="zh-CN" sz="3200">
                <a:solidFill>
                  <a:schemeClr val="tx2"/>
                </a:solidFill>
                <a:latin typeface="宋体" charset="-122"/>
                <a:sym typeface="Symbol" pitchFamily="18" charset="2"/>
              </a:rPr>
              <a:t>)</a:t>
            </a:r>
            <a:r>
              <a:rPr kumimoji="1" lang="en-US" altLang="zh-CN" sz="3200" b="1">
                <a:solidFill>
                  <a:schemeClr val="tx2"/>
                </a:solidFill>
                <a:latin typeface="Times New Roman" pitchFamily="18" charset="0"/>
              </a:rPr>
              <a:t> ,   </a:t>
            </a:r>
            <a:r>
              <a:rPr kumimoji="1" lang="zh-CN" altLang="en-US" sz="3200" b="1">
                <a:solidFill>
                  <a:schemeClr val="tx2"/>
                </a:solidFill>
                <a:latin typeface="Times New Roman" pitchFamily="18" charset="0"/>
              </a:rPr>
              <a:t>即</a:t>
            </a:r>
          </a:p>
        </p:txBody>
      </p:sp>
      <p:graphicFrame>
        <p:nvGraphicFramePr>
          <p:cNvPr id="29699" name="Object 3"/>
          <p:cNvGraphicFramePr>
            <a:graphicFrameLocks noChangeAspect="1"/>
          </p:cNvGraphicFramePr>
          <p:nvPr/>
        </p:nvGraphicFramePr>
        <p:xfrm>
          <a:off x="2992438" y="4038600"/>
          <a:ext cx="3332162" cy="1193800"/>
        </p:xfrm>
        <a:graphic>
          <a:graphicData uri="http://schemas.openxmlformats.org/presentationml/2006/ole">
            <p:oleObj spid="_x0000_s20484" name="Equation" r:id="rId3" imgW="25462800" imgH="9138960" progId="Equation.3">
              <p:embed/>
            </p:oleObj>
          </a:graphicData>
        </a:graphic>
      </p:graphicFrame>
      <p:sp>
        <p:nvSpPr>
          <p:cNvPr id="29705" name="Rectangle 9"/>
          <p:cNvSpPr>
            <a:spLocks noChangeArrowheads="1"/>
          </p:cNvSpPr>
          <p:nvPr/>
        </p:nvSpPr>
        <p:spPr bwMode="auto">
          <a:xfrm>
            <a:off x="1276350" y="1096963"/>
            <a:ext cx="4519613" cy="579437"/>
          </a:xfrm>
          <a:prstGeom prst="rect">
            <a:avLst/>
          </a:prstGeom>
          <a:noFill/>
          <a:ln w="9525">
            <a:noFill/>
            <a:miter lim="800000"/>
            <a:headEnd/>
            <a:tailEnd/>
          </a:ln>
        </p:spPr>
        <p:txBody>
          <a:bodyPr>
            <a:spAutoFit/>
          </a:bodyPr>
          <a:lstStyle/>
          <a:p>
            <a:r>
              <a:rPr kumimoji="1" lang="zh-CN" altLang="en-US" sz="3200" b="1">
                <a:solidFill>
                  <a:srgbClr val="CC0000"/>
                </a:solidFill>
                <a:latin typeface="Times New Roman" pitchFamily="18" charset="0"/>
              </a:rPr>
              <a:t>（</a:t>
            </a:r>
            <a:r>
              <a:rPr kumimoji="1" lang="en-US" altLang="zh-CN" sz="3200" b="1">
                <a:solidFill>
                  <a:srgbClr val="CC0000"/>
                </a:solidFill>
                <a:latin typeface="Times New Roman" pitchFamily="18" charset="0"/>
              </a:rPr>
              <a:t>5</a:t>
            </a:r>
            <a:r>
              <a:rPr kumimoji="1" lang="zh-CN" altLang="en-US" sz="3200" b="1">
                <a:solidFill>
                  <a:srgbClr val="CC0000"/>
                </a:solidFill>
                <a:latin typeface="Times New Roman" pitchFamily="18" charset="0"/>
              </a:rPr>
              <a:t>） 基尔霍夫定律</a:t>
            </a:r>
          </a:p>
        </p:txBody>
      </p:sp>
      <p:sp>
        <p:nvSpPr>
          <p:cNvPr id="29706" name="Rectangle 10"/>
          <p:cNvSpPr>
            <a:spLocks noChangeArrowheads="1"/>
          </p:cNvSpPr>
          <p:nvPr/>
        </p:nvSpPr>
        <p:spPr bwMode="auto">
          <a:xfrm>
            <a:off x="1547813" y="5516563"/>
            <a:ext cx="6788150" cy="579437"/>
          </a:xfrm>
          <a:prstGeom prst="rect">
            <a:avLst/>
          </a:prstGeom>
          <a:noFill/>
          <a:ln w="9525">
            <a:noFill/>
            <a:miter lim="800000"/>
            <a:headEnd/>
            <a:tailEnd/>
          </a:ln>
          <a:effectLst/>
        </p:spPr>
        <p:txBody>
          <a:bodyPr wrap="none">
            <a:spAutoFit/>
          </a:bodyPr>
          <a:lstStyle/>
          <a:p>
            <a:r>
              <a:rPr kumimoji="1" lang="zh-CN" altLang="en-US" sz="3200" b="1">
                <a:solidFill>
                  <a:schemeClr val="tx2"/>
                </a:solidFill>
                <a:latin typeface="Times New Roman" pitchFamily="18" charset="0"/>
              </a:rPr>
              <a:t>通俗地讲，好的吸收体是好的辐射体</a:t>
            </a:r>
            <a:r>
              <a:rPr kumimoji="1" lang="en-US" altLang="zh-CN" sz="3200" b="1">
                <a:solidFill>
                  <a:schemeClr val="tx2"/>
                </a:solidFill>
                <a:latin typeface="Times New Roman"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linds(horizontal)">
                                      <p:cBhvr>
                                        <p:cTn id="12" dur="500"/>
                                        <p:tgtEl>
                                          <p:spTgt spid="296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6"/>
                                        </p:tgtEl>
                                        <p:attrNameLst>
                                          <p:attrName>style.visibility</p:attrName>
                                        </p:attrNameLst>
                                      </p:cBhvr>
                                      <p:to>
                                        <p:strVal val="visible"/>
                                      </p:to>
                                    </p:set>
                                    <p:animEffect transition="in" filter="blinds(horizontal)">
                                      <p:cBhvr>
                                        <p:cTn id="17"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70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p>
            <a:fld id="{906637D5-7D0A-4F0D-8151-E1756D3C63AA}" type="slidenum">
              <a:rPr lang="en-US" altLang="zh-CN">
                <a:ea typeface="宋体" charset="-122"/>
              </a:rPr>
              <a:pPr/>
              <a:t>90</a:t>
            </a:fld>
            <a:endParaRPr lang="en-US" altLang="zh-CN">
              <a:ea typeface="宋体" charset="-122"/>
            </a:endParaRPr>
          </a:p>
        </p:txBody>
      </p:sp>
      <p:sp>
        <p:nvSpPr>
          <p:cNvPr id="16386" name="Text Box 2"/>
          <p:cNvSpPr txBox="1">
            <a:spLocks noChangeArrowheads="1"/>
          </p:cNvSpPr>
          <p:nvPr/>
        </p:nvSpPr>
        <p:spPr bwMode="auto">
          <a:xfrm>
            <a:off x="685800" y="1981200"/>
            <a:ext cx="7848600" cy="1128713"/>
          </a:xfrm>
          <a:prstGeom prst="rect">
            <a:avLst/>
          </a:prstGeom>
          <a:noFill/>
          <a:ln w="9525">
            <a:noFill/>
            <a:miter lim="800000"/>
            <a:headEnd/>
            <a:tailEnd/>
          </a:ln>
        </p:spPr>
        <p:txBody>
          <a:bodyPr>
            <a:spAutoFit/>
          </a:bodyPr>
          <a:lstStyle/>
          <a:p>
            <a:pPr>
              <a:spcBef>
                <a:spcPct val="50000"/>
              </a:spcBef>
            </a:pPr>
            <a:r>
              <a:rPr lang="en-US" altLang="zh-CN" sz="3200" b="1">
                <a:latin typeface="Times New Roman" pitchFamily="18" charset="0"/>
              </a:rPr>
              <a:t>        </a:t>
            </a:r>
            <a:r>
              <a:rPr lang="zh-CN" altLang="zh-CN" sz="3200" b="1">
                <a:latin typeface="Times New Roman" pitchFamily="18" charset="0"/>
              </a:rPr>
              <a:t>经典</a:t>
            </a:r>
            <a:r>
              <a:rPr lang="zh-CN" altLang="zh-CN" sz="3200" b="1">
                <a:solidFill>
                  <a:srgbClr val="CC0000"/>
                </a:solidFill>
                <a:latin typeface="Times New Roman" pitchFamily="18" charset="0"/>
              </a:rPr>
              <a:t>粒子</a:t>
            </a:r>
            <a:r>
              <a:rPr lang="zh-CN" altLang="en-US" sz="3200" b="1">
                <a:solidFill>
                  <a:srgbClr val="CC0000"/>
                </a:solidFill>
                <a:latin typeface="Times New Roman" pitchFamily="18" charset="0"/>
              </a:rPr>
              <a:t>   </a:t>
            </a:r>
            <a:r>
              <a:rPr lang="zh-CN" altLang="zh-CN" sz="3200" b="1">
                <a:latin typeface="Times New Roman" pitchFamily="18" charset="0"/>
              </a:rPr>
              <a:t>不被分割的整体，有确定位置和运动轨道</a:t>
            </a:r>
            <a:r>
              <a:rPr lang="zh-CN" altLang="en-US" sz="3200" b="1">
                <a:latin typeface="Times New Roman" pitchFamily="18" charset="0"/>
              </a:rPr>
              <a:t> </a:t>
            </a:r>
            <a:r>
              <a:rPr lang="en-US" altLang="zh-CN" sz="3200" b="1">
                <a:latin typeface="Times New Roman" pitchFamily="18" charset="0"/>
              </a:rPr>
              <a:t>.</a:t>
            </a:r>
            <a:r>
              <a:rPr lang="en-US" altLang="zh-CN" sz="3600" b="1">
                <a:solidFill>
                  <a:srgbClr val="CC0000"/>
                </a:solidFill>
                <a:latin typeface="Times New Roman" pitchFamily="18" charset="0"/>
              </a:rPr>
              <a:t> </a:t>
            </a:r>
            <a:r>
              <a:rPr lang="zh-CN" altLang="zh-CN" sz="3600" b="1">
                <a:solidFill>
                  <a:srgbClr val="CC0000"/>
                </a:solidFill>
                <a:latin typeface="Times New Roman" pitchFamily="18" charset="0"/>
              </a:rPr>
              <a:t>　</a:t>
            </a:r>
            <a:endParaRPr lang="zh-CN" altLang="en-US" sz="3600" b="1">
              <a:solidFill>
                <a:srgbClr val="CC0000"/>
              </a:solidFill>
              <a:latin typeface="Times New Roman" pitchFamily="18" charset="0"/>
            </a:endParaRPr>
          </a:p>
        </p:txBody>
      </p:sp>
      <p:sp>
        <p:nvSpPr>
          <p:cNvPr id="16387" name="Text Box 3"/>
          <p:cNvSpPr txBox="1">
            <a:spLocks noChangeArrowheads="1"/>
          </p:cNvSpPr>
          <p:nvPr/>
        </p:nvSpPr>
        <p:spPr bwMode="auto">
          <a:xfrm>
            <a:off x="685800" y="3159125"/>
            <a:ext cx="8001000" cy="1260475"/>
          </a:xfrm>
          <a:prstGeom prst="rect">
            <a:avLst/>
          </a:prstGeom>
          <a:noFill/>
          <a:ln w="9525">
            <a:noFill/>
            <a:miter lim="800000"/>
            <a:headEnd/>
            <a:tailEnd/>
          </a:ln>
        </p:spPr>
        <p:txBody>
          <a:bodyPr>
            <a:spAutoFit/>
          </a:bodyPr>
          <a:lstStyle/>
          <a:p>
            <a:pPr>
              <a:lnSpc>
                <a:spcPct val="120000"/>
              </a:lnSpc>
              <a:spcBef>
                <a:spcPct val="20000"/>
              </a:spcBef>
            </a:pPr>
            <a:r>
              <a:rPr lang="en-US" altLang="zh-CN" sz="3200" b="1">
                <a:latin typeface="Times New Roman" pitchFamily="18" charset="0"/>
              </a:rPr>
              <a:t>        </a:t>
            </a:r>
            <a:r>
              <a:rPr lang="zh-CN" altLang="zh-CN" sz="3200" b="1">
                <a:latin typeface="Times New Roman" pitchFamily="18" charset="0"/>
              </a:rPr>
              <a:t>经典</a:t>
            </a:r>
            <a:r>
              <a:rPr lang="zh-CN" altLang="zh-CN" sz="3200" b="1">
                <a:solidFill>
                  <a:srgbClr val="CC0000"/>
                </a:solidFill>
                <a:latin typeface="Times New Roman" pitchFamily="18" charset="0"/>
              </a:rPr>
              <a:t>的波</a:t>
            </a:r>
            <a:r>
              <a:rPr lang="zh-CN" altLang="en-US" sz="3200" b="1">
                <a:solidFill>
                  <a:srgbClr val="CC0000"/>
                </a:solidFill>
                <a:latin typeface="Times New Roman" pitchFamily="18" charset="0"/>
              </a:rPr>
              <a:t>   </a:t>
            </a:r>
            <a:r>
              <a:rPr lang="zh-CN" altLang="zh-CN" sz="3200" b="1">
                <a:latin typeface="Times New Roman" pitchFamily="18" charset="0"/>
              </a:rPr>
              <a:t>某种实际的物理量的空间分布作周期性的变化，波具有相干叠加性</a:t>
            </a:r>
            <a:r>
              <a:rPr lang="zh-CN" altLang="en-US" sz="3200" b="1">
                <a:latin typeface="Times New Roman" pitchFamily="18" charset="0"/>
              </a:rPr>
              <a:t> </a:t>
            </a:r>
            <a:r>
              <a:rPr lang="en-US" altLang="zh-CN" sz="3200" b="1">
                <a:latin typeface="Times New Roman" pitchFamily="18" charset="0"/>
              </a:rPr>
              <a:t>.  </a:t>
            </a:r>
          </a:p>
        </p:txBody>
      </p:sp>
      <p:sp>
        <p:nvSpPr>
          <p:cNvPr id="16390" name="Rectangle 6"/>
          <p:cNvSpPr>
            <a:spLocks noChangeArrowheads="1"/>
          </p:cNvSpPr>
          <p:nvPr/>
        </p:nvSpPr>
        <p:spPr bwMode="auto">
          <a:xfrm>
            <a:off x="685800" y="4495800"/>
            <a:ext cx="8001000" cy="1260475"/>
          </a:xfrm>
          <a:prstGeom prst="rect">
            <a:avLst/>
          </a:prstGeom>
          <a:noFill/>
          <a:ln w="9525">
            <a:noFill/>
            <a:miter lim="800000"/>
            <a:headEnd/>
            <a:tailEnd/>
          </a:ln>
        </p:spPr>
        <p:txBody>
          <a:bodyPr>
            <a:spAutoFit/>
          </a:bodyPr>
          <a:lstStyle/>
          <a:p>
            <a:pPr>
              <a:lnSpc>
                <a:spcPct val="120000"/>
              </a:lnSpc>
              <a:spcBef>
                <a:spcPct val="20000"/>
              </a:spcBef>
            </a:pPr>
            <a:r>
              <a:rPr lang="en-US" altLang="zh-CN" sz="3200" b="1">
                <a:solidFill>
                  <a:srgbClr val="CC0000"/>
                </a:solidFill>
                <a:latin typeface="Times New Roman" pitchFamily="18" charset="0"/>
              </a:rPr>
              <a:t>        </a:t>
            </a:r>
            <a:r>
              <a:rPr lang="zh-CN" altLang="en-US" sz="3200" b="1">
                <a:solidFill>
                  <a:srgbClr val="CC0000"/>
                </a:solidFill>
                <a:latin typeface="Times New Roman" pitchFamily="18" charset="0"/>
              </a:rPr>
              <a:t>二  象  性    </a:t>
            </a:r>
            <a:r>
              <a:rPr lang="zh-CN" altLang="en-US" sz="3200" b="1">
                <a:latin typeface="Times New Roman" pitchFamily="18" charset="0"/>
              </a:rPr>
              <a:t>要求将波和粒子两种对立的属性统一到同一物体上 </a:t>
            </a:r>
            <a:r>
              <a:rPr lang="en-US" altLang="zh-CN" sz="3200" b="1">
                <a:latin typeface="Times New Roman" pitchFamily="18" charset="0"/>
              </a:rPr>
              <a:t>.</a:t>
            </a:r>
          </a:p>
        </p:txBody>
      </p:sp>
      <p:sp>
        <p:nvSpPr>
          <p:cNvPr id="17414" name="Rectangle 8"/>
          <p:cNvSpPr>
            <a:spLocks noChangeArrowheads="1"/>
          </p:cNvSpPr>
          <p:nvPr/>
        </p:nvSpPr>
        <p:spPr bwMode="auto">
          <a:xfrm>
            <a:off x="1474788" y="1143000"/>
            <a:ext cx="6337300" cy="641350"/>
          </a:xfrm>
          <a:prstGeom prst="rect">
            <a:avLst/>
          </a:prstGeom>
          <a:noFill/>
          <a:ln w="9525">
            <a:noFill/>
            <a:miter lim="800000"/>
            <a:headEnd/>
            <a:tailEnd/>
          </a:ln>
        </p:spPr>
        <p:txBody>
          <a:bodyPr>
            <a:spAutoFit/>
          </a:bodyPr>
          <a:lstStyle/>
          <a:p>
            <a:pPr>
              <a:spcBef>
                <a:spcPct val="50000"/>
              </a:spcBef>
            </a:pPr>
            <a:r>
              <a:rPr lang="zh-CN" altLang="en-US" sz="3600" b="1">
                <a:solidFill>
                  <a:srgbClr val="CC0000"/>
                </a:solidFill>
                <a:latin typeface="Times New Roman" pitchFamily="18" charset="0"/>
              </a:rPr>
              <a:t>四  </a:t>
            </a:r>
            <a:r>
              <a:rPr lang="zh-CN" altLang="zh-CN" sz="3600" b="1">
                <a:solidFill>
                  <a:srgbClr val="CC0000"/>
                </a:solidFill>
                <a:latin typeface="Times New Roman" pitchFamily="18" charset="0"/>
              </a:rPr>
              <a:t>德布罗意波的统计解释</a:t>
            </a:r>
            <a:endParaRPr lang="zh-CN" altLang="en-US" sz="3600" b="1">
              <a:solidFill>
                <a:srgbClr val="CC0000"/>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blinds(horizontal)">
                                      <p:cBhvr>
                                        <p:cTn id="12" dur="500"/>
                                        <p:tgtEl>
                                          <p:spTgt spid="163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linds(horizontal)">
                                      <p:cBhvr>
                                        <p:cTn id="1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16390"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1"/>
          <p:cNvSpPr>
            <a:spLocks noGrp="1"/>
          </p:cNvSpPr>
          <p:nvPr>
            <p:ph type="sldNum" sz="quarter" idx="10"/>
          </p:nvPr>
        </p:nvSpPr>
        <p:spPr>
          <a:noFill/>
        </p:spPr>
        <p:txBody>
          <a:bodyPr/>
          <a:lstStyle/>
          <a:p>
            <a:fld id="{4B4E697F-4086-473E-8AE0-88995E27A83F}" type="slidenum">
              <a:rPr lang="en-US" altLang="zh-CN">
                <a:ea typeface="宋体" charset="-122"/>
              </a:rPr>
              <a:pPr/>
              <a:t>91</a:t>
            </a:fld>
            <a:endParaRPr lang="en-US" altLang="zh-CN">
              <a:ea typeface="宋体" charset="-122"/>
            </a:endParaRPr>
          </a:p>
        </p:txBody>
      </p:sp>
      <p:sp>
        <p:nvSpPr>
          <p:cNvPr id="17410" name="Rectangle 2"/>
          <p:cNvSpPr>
            <a:spLocks noChangeArrowheads="1"/>
          </p:cNvSpPr>
          <p:nvPr/>
        </p:nvSpPr>
        <p:spPr bwMode="auto">
          <a:xfrm>
            <a:off x="762000" y="1600200"/>
            <a:ext cx="7924800" cy="1844675"/>
          </a:xfrm>
          <a:prstGeom prst="rect">
            <a:avLst/>
          </a:prstGeom>
          <a:noFill/>
          <a:ln w="9525">
            <a:noFill/>
            <a:miter lim="800000"/>
            <a:headEnd/>
            <a:tailEnd/>
          </a:ln>
        </p:spPr>
        <p:txBody>
          <a:bodyPr>
            <a:spAutoFit/>
          </a:bodyPr>
          <a:lstStyle/>
          <a:p>
            <a:pPr>
              <a:lnSpc>
                <a:spcPct val="120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单个粒子在何处出现具有偶然性</a:t>
            </a:r>
            <a:r>
              <a:rPr kumimoji="1" lang="en-US" altLang="zh-CN" sz="3200" b="1">
                <a:solidFill>
                  <a:schemeClr val="tx2"/>
                </a:solidFill>
                <a:latin typeface="Times New Roman" pitchFamily="18" charset="0"/>
              </a:rPr>
              <a:t>;</a:t>
            </a:r>
            <a:r>
              <a:rPr kumimoji="1" lang="zh-CN" altLang="en-US" sz="3200" b="1">
                <a:solidFill>
                  <a:schemeClr val="tx2"/>
                </a:solidFill>
                <a:latin typeface="Times New Roman" pitchFamily="18" charset="0"/>
              </a:rPr>
              <a:t>大量粒子在某处出现的多少具有规律性</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粒子在各处出现的概率不同</a:t>
            </a:r>
            <a:r>
              <a:rPr kumimoji="1" lang="en-US" altLang="zh-CN" sz="3200" b="1">
                <a:solidFill>
                  <a:schemeClr val="tx2"/>
                </a:solidFill>
                <a:latin typeface="Times New Roman" pitchFamily="18" charset="0"/>
              </a:rPr>
              <a:t>.</a:t>
            </a:r>
          </a:p>
        </p:txBody>
      </p:sp>
      <p:sp>
        <p:nvSpPr>
          <p:cNvPr id="11269" name="Rectangle 3"/>
          <p:cNvSpPr>
            <a:spLocks noChangeArrowheads="1"/>
          </p:cNvSpPr>
          <p:nvPr/>
        </p:nvSpPr>
        <p:spPr bwMode="auto">
          <a:xfrm>
            <a:off x="1631950" y="914400"/>
            <a:ext cx="4740275" cy="579438"/>
          </a:xfrm>
          <a:prstGeom prst="rect">
            <a:avLst/>
          </a:prstGeom>
          <a:noFill/>
          <a:ln w="9525">
            <a:noFill/>
            <a:miter lim="800000"/>
            <a:headEnd/>
            <a:tailEnd/>
          </a:ln>
        </p:spPr>
        <p:txBody>
          <a:bodyPr>
            <a:spAutoFit/>
          </a:bodyPr>
          <a:lstStyle/>
          <a:p>
            <a:r>
              <a:rPr kumimoji="1" lang="en-US" altLang="zh-CN" sz="3200" b="1">
                <a:solidFill>
                  <a:srgbClr val="CC0000"/>
                </a:solidFill>
                <a:latin typeface="Times New Roman" pitchFamily="18" charset="0"/>
              </a:rPr>
              <a:t>1</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从</a:t>
            </a:r>
            <a:r>
              <a:rPr kumimoji="1" lang="zh-CN" altLang="en-US" sz="3200" b="1">
                <a:solidFill>
                  <a:srgbClr val="CC0000"/>
                </a:solidFill>
                <a:latin typeface="Times New Roman" pitchFamily="18" charset="0"/>
              </a:rPr>
              <a:t>粒子性</a:t>
            </a:r>
            <a:r>
              <a:rPr kumimoji="1" lang="zh-CN" altLang="en-US" sz="3200" b="1">
                <a:solidFill>
                  <a:schemeClr val="tx2"/>
                </a:solidFill>
                <a:latin typeface="Times New Roman" pitchFamily="18" charset="0"/>
              </a:rPr>
              <a:t>方面解释</a:t>
            </a:r>
          </a:p>
        </p:txBody>
      </p:sp>
      <p:grpSp>
        <p:nvGrpSpPr>
          <p:cNvPr id="2" name="Group 75"/>
          <p:cNvGrpSpPr>
            <a:grpSpLocks/>
          </p:cNvGrpSpPr>
          <p:nvPr/>
        </p:nvGrpSpPr>
        <p:grpSpPr bwMode="auto">
          <a:xfrm>
            <a:off x="1600200" y="3505200"/>
            <a:ext cx="6248400" cy="2590800"/>
            <a:chOff x="1008" y="2208"/>
            <a:chExt cx="3936" cy="1632"/>
          </a:xfrm>
        </p:grpSpPr>
        <p:sp>
          <p:nvSpPr>
            <p:cNvPr id="11271" name="Rectangle 29"/>
            <p:cNvSpPr>
              <a:spLocks noChangeArrowheads="1"/>
            </p:cNvSpPr>
            <p:nvPr/>
          </p:nvSpPr>
          <p:spPr bwMode="auto">
            <a:xfrm>
              <a:off x="1008" y="2208"/>
              <a:ext cx="3936" cy="16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7421" name="Rectangle 13"/>
            <p:cNvSpPr>
              <a:spLocks noChangeArrowheads="1"/>
            </p:cNvSpPr>
            <p:nvPr/>
          </p:nvSpPr>
          <p:spPr bwMode="auto">
            <a:xfrm>
              <a:off x="1989" y="2496"/>
              <a:ext cx="79" cy="313"/>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7422" name="Rectangle 14"/>
            <p:cNvSpPr>
              <a:spLocks noChangeArrowheads="1"/>
            </p:cNvSpPr>
            <p:nvPr/>
          </p:nvSpPr>
          <p:spPr bwMode="auto">
            <a:xfrm>
              <a:off x="1989" y="2958"/>
              <a:ext cx="79" cy="280"/>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1274" name="Line 15"/>
            <p:cNvSpPr>
              <a:spLocks noChangeShapeType="1"/>
            </p:cNvSpPr>
            <p:nvPr/>
          </p:nvSpPr>
          <p:spPr bwMode="auto">
            <a:xfrm flipV="1">
              <a:off x="1989" y="2660"/>
              <a:ext cx="990" cy="238"/>
            </a:xfrm>
            <a:prstGeom prst="line">
              <a:avLst/>
            </a:prstGeom>
            <a:noFill/>
            <a:ln w="9525">
              <a:solidFill>
                <a:schemeClr val="bg2"/>
              </a:solidFill>
              <a:round/>
              <a:headEnd/>
              <a:tailEnd/>
            </a:ln>
          </p:spPr>
          <p:txBody>
            <a:bodyPr wrap="none" anchor="ctr"/>
            <a:lstStyle/>
            <a:p>
              <a:endParaRPr lang="zh-CN" altLang="en-US"/>
            </a:p>
          </p:txBody>
        </p:sp>
        <p:sp>
          <p:nvSpPr>
            <p:cNvPr id="11275" name="Line 16"/>
            <p:cNvSpPr>
              <a:spLocks noChangeShapeType="1"/>
            </p:cNvSpPr>
            <p:nvPr/>
          </p:nvSpPr>
          <p:spPr bwMode="auto">
            <a:xfrm>
              <a:off x="2016" y="2880"/>
              <a:ext cx="950" cy="179"/>
            </a:xfrm>
            <a:prstGeom prst="line">
              <a:avLst/>
            </a:prstGeom>
            <a:noFill/>
            <a:ln w="9525">
              <a:solidFill>
                <a:schemeClr val="bg2"/>
              </a:solidFill>
              <a:round/>
              <a:headEnd/>
              <a:tailEnd/>
            </a:ln>
          </p:spPr>
          <p:txBody>
            <a:bodyPr wrap="none" anchor="ctr"/>
            <a:lstStyle/>
            <a:p>
              <a:endParaRPr lang="zh-CN" altLang="en-US"/>
            </a:p>
          </p:txBody>
        </p:sp>
        <p:sp>
          <p:nvSpPr>
            <p:cNvPr id="11276" name="Arc 17"/>
            <p:cNvSpPr>
              <a:spLocks/>
            </p:cNvSpPr>
            <p:nvPr/>
          </p:nvSpPr>
          <p:spPr bwMode="auto">
            <a:xfrm>
              <a:off x="2464" y="2780"/>
              <a:ext cx="40" cy="101"/>
            </a:xfrm>
            <a:custGeom>
              <a:avLst/>
              <a:gdLst>
                <a:gd name="T0" fmla="*/ 0 w 21600"/>
                <a:gd name="T1" fmla="*/ 0 h 24338"/>
                <a:gd name="T2" fmla="*/ 40 w 21600"/>
                <a:gd name="T3" fmla="*/ 101 h 24338"/>
                <a:gd name="T4" fmla="*/ 0 w 21600"/>
                <a:gd name="T5" fmla="*/ 90 h 24338"/>
                <a:gd name="T6" fmla="*/ 0 60000 65536"/>
                <a:gd name="T7" fmla="*/ 0 60000 65536"/>
                <a:gd name="T8" fmla="*/ 0 60000 65536"/>
                <a:gd name="T9" fmla="*/ 0 w 21600"/>
                <a:gd name="T10" fmla="*/ 0 h 24338"/>
                <a:gd name="T11" fmla="*/ 21600 w 21600"/>
                <a:gd name="T12" fmla="*/ 24338 h 24338"/>
              </a:gdLst>
              <a:ahLst/>
              <a:cxnLst>
                <a:cxn ang="T6">
                  <a:pos x="T0" y="T1"/>
                </a:cxn>
                <a:cxn ang="T7">
                  <a:pos x="T2" y="T3"/>
                </a:cxn>
                <a:cxn ang="T8">
                  <a:pos x="T4" y="T5"/>
                </a:cxn>
              </a:cxnLst>
              <a:rect l="T9" t="T10" r="T11" b="T12"/>
              <a:pathLst>
                <a:path w="21600" h="24338" fill="none" extrusionOk="0">
                  <a:moveTo>
                    <a:pt x="-1" y="0"/>
                  </a:moveTo>
                  <a:cubicBezTo>
                    <a:pt x="11929" y="0"/>
                    <a:pt x="21600" y="9670"/>
                    <a:pt x="21600" y="21600"/>
                  </a:cubicBezTo>
                  <a:cubicBezTo>
                    <a:pt x="21600" y="22515"/>
                    <a:pt x="21541" y="23429"/>
                    <a:pt x="21425" y="24337"/>
                  </a:cubicBezTo>
                </a:path>
                <a:path w="21600" h="24338" stroke="0" extrusionOk="0">
                  <a:moveTo>
                    <a:pt x="-1" y="0"/>
                  </a:moveTo>
                  <a:cubicBezTo>
                    <a:pt x="11929" y="0"/>
                    <a:pt x="21600" y="9670"/>
                    <a:pt x="21600" y="21600"/>
                  </a:cubicBezTo>
                  <a:cubicBezTo>
                    <a:pt x="21600" y="22515"/>
                    <a:pt x="21541" y="23429"/>
                    <a:pt x="21425" y="24337"/>
                  </a:cubicBezTo>
                  <a:lnTo>
                    <a:pt x="0" y="21600"/>
                  </a:lnTo>
                  <a:close/>
                </a:path>
              </a:pathLst>
            </a:custGeom>
            <a:noFill/>
            <a:ln w="38100">
              <a:solidFill>
                <a:srgbClr val="FF3300"/>
              </a:solidFill>
              <a:round/>
              <a:headEnd/>
              <a:tailEnd/>
            </a:ln>
          </p:spPr>
          <p:txBody>
            <a:bodyPr wrap="none" anchor="ctr"/>
            <a:lstStyle/>
            <a:p>
              <a:endParaRPr lang="zh-CN" altLang="en-US"/>
            </a:p>
          </p:txBody>
        </p:sp>
        <p:graphicFrame>
          <p:nvGraphicFramePr>
            <p:cNvPr id="11266" name="Object 0"/>
            <p:cNvGraphicFramePr>
              <a:graphicFrameLocks noChangeAspect="1"/>
            </p:cNvGraphicFramePr>
            <p:nvPr/>
          </p:nvGraphicFramePr>
          <p:xfrm>
            <a:off x="2543" y="2750"/>
            <a:ext cx="165" cy="156"/>
          </p:xfrm>
          <a:graphic>
            <a:graphicData uri="http://schemas.openxmlformats.org/presentationml/2006/ole">
              <p:oleObj spid="_x0000_s112644" name="公式" r:id="rId3" imgW="152334" imgH="190417" progId="Equation.3">
                <p:embed/>
              </p:oleObj>
            </a:graphicData>
          </a:graphic>
        </p:graphicFrame>
        <p:sp>
          <p:nvSpPr>
            <p:cNvPr id="11277" name="Line 19"/>
            <p:cNvSpPr>
              <a:spLocks noChangeShapeType="1"/>
            </p:cNvSpPr>
            <p:nvPr/>
          </p:nvSpPr>
          <p:spPr bwMode="auto">
            <a:xfrm>
              <a:off x="1989" y="2881"/>
              <a:ext cx="2098" cy="16"/>
            </a:xfrm>
            <a:prstGeom prst="line">
              <a:avLst/>
            </a:prstGeom>
            <a:noFill/>
            <a:ln w="38100">
              <a:solidFill>
                <a:schemeClr val="accent2"/>
              </a:solidFill>
              <a:prstDash val="dash"/>
              <a:round/>
              <a:headEnd/>
              <a:tailEnd/>
            </a:ln>
          </p:spPr>
          <p:txBody>
            <a:bodyPr anchor="ctr">
              <a:spAutoFit/>
            </a:bodyPr>
            <a:lstStyle/>
            <a:p>
              <a:endParaRPr lang="zh-CN" altLang="en-US"/>
            </a:p>
          </p:txBody>
        </p:sp>
        <p:sp>
          <p:nvSpPr>
            <p:cNvPr id="11278" name="Line 20"/>
            <p:cNvSpPr>
              <a:spLocks noChangeShapeType="1"/>
            </p:cNvSpPr>
            <p:nvPr/>
          </p:nvSpPr>
          <p:spPr bwMode="auto">
            <a:xfrm>
              <a:off x="1475" y="2812"/>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11279" name="Line 21"/>
            <p:cNvSpPr>
              <a:spLocks noChangeShapeType="1"/>
            </p:cNvSpPr>
            <p:nvPr/>
          </p:nvSpPr>
          <p:spPr bwMode="auto">
            <a:xfrm>
              <a:off x="1475" y="2905"/>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11280" name="Line 22"/>
            <p:cNvSpPr>
              <a:spLocks noChangeShapeType="1"/>
            </p:cNvSpPr>
            <p:nvPr/>
          </p:nvSpPr>
          <p:spPr bwMode="auto">
            <a:xfrm>
              <a:off x="1475" y="2997"/>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11281" name="Text Box 23"/>
            <p:cNvSpPr txBox="1">
              <a:spLocks noChangeArrowheads="1"/>
            </p:cNvSpPr>
            <p:nvPr/>
          </p:nvSpPr>
          <p:spPr bwMode="auto">
            <a:xfrm>
              <a:off x="1351" y="3062"/>
              <a:ext cx="71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电子束</a:t>
              </a:r>
            </a:p>
          </p:txBody>
        </p:sp>
        <p:sp>
          <p:nvSpPr>
            <p:cNvPr id="11282" name="Text Box 24"/>
            <p:cNvSpPr txBox="1">
              <a:spLocks noChangeArrowheads="1"/>
            </p:cNvSpPr>
            <p:nvPr/>
          </p:nvSpPr>
          <p:spPr bwMode="auto">
            <a:xfrm>
              <a:off x="1853" y="3264"/>
              <a:ext cx="595"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狭缝</a:t>
              </a:r>
            </a:p>
          </p:txBody>
        </p:sp>
        <p:sp>
          <p:nvSpPr>
            <p:cNvPr id="17433" name="Rectangle 25"/>
            <p:cNvSpPr>
              <a:spLocks noChangeArrowheads="1"/>
            </p:cNvSpPr>
            <p:nvPr/>
          </p:nvSpPr>
          <p:spPr bwMode="auto">
            <a:xfrm>
              <a:off x="2979" y="2352"/>
              <a:ext cx="40" cy="1025"/>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1284" name="Freeform 26"/>
            <p:cNvSpPr>
              <a:spLocks/>
            </p:cNvSpPr>
            <p:nvPr/>
          </p:nvSpPr>
          <p:spPr bwMode="auto">
            <a:xfrm>
              <a:off x="2939" y="2451"/>
              <a:ext cx="990" cy="893"/>
            </a:xfrm>
            <a:custGeom>
              <a:avLst/>
              <a:gdLst>
                <a:gd name="T0" fmla="*/ 240 w 1200"/>
                <a:gd name="T1" fmla="*/ 0 h 1344"/>
                <a:gd name="T2" fmla="*/ 144 w 1200"/>
                <a:gd name="T3" fmla="*/ 96 h 1344"/>
                <a:gd name="T4" fmla="*/ 336 w 1200"/>
                <a:gd name="T5" fmla="*/ 240 h 1344"/>
                <a:gd name="T6" fmla="*/ 144 w 1200"/>
                <a:gd name="T7" fmla="*/ 336 h 1344"/>
                <a:gd name="T8" fmla="*/ 1200 w 1200"/>
                <a:gd name="T9" fmla="*/ 672 h 1344"/>
                <a:gd name="T10" fmla="*/ 144 w 1200"/>
                <a:gd name="T11" fmla="*/ 960 h 1344"/>
                <a:gd name="T12" fmla="*/ 336 w 1200"/>
                <a:gd name="T13" fmla="*/ 1104 h 1344"/>
                <a:gd name="T14" fmla="*/ 144 w 1200"/>
                <a:gd name="T15" fmla="*/ 1248 h 1344"/>
                <a:gd name="T16" fmla="*/ 288 w 1200"/>
                <a:gd name="T17" fmla="*/ 1344 h 13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
                <a:gd name="T28" fmla="*/ 0 h 1344"/>
                <a:gd name="T29" fmla="*/ 1200 w 1200"/>
                <a:gd name="T30" fmla="*/ 1344 h 13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 h="1344">
                  <a:moveTo>
                    <a:pt x="240" y="0"/>
                  </a:moveTo>
                  <a:cubicBezTo>
                    <a:pt x="184" y="28"/>
                    <a:pt x="128" y="56"/>
                    <a:pt x="144" y="96"/>
                  </a:cubicBezTo>
                  <a:cubicBezTo>
                    <a:pt x="160" y="136"/>
                    <a:pt x="336" y="200"/>
                    <a:pt x="336" y="240"/>
                  </a:cubicBezTo>
                  <a:cubicBezTo>
                    <a:pt x="336" y="280"/>
                    <a:pt x="0" y="264"/>
                    <a:pt x="144" y="336"/>
                  </a:cubicBezTo>
                  <a:cubicBezTo>
                    <a:pt x="288" y="408"/>
                    <a:pt x="1200" y="568"/>
                    <a:pt x="1200" y="672"/>
                  </a:cubicBezTo>
                  <a:cubicBezTo>
                    <a:pt x="1200" y="776"/>
                    <a:pt x="288" y="888"/>
                    <a:pt x="144" y="960"/>
                  </a:cubicBezTo>
                  <a:cubicBezTo>
                    <a:pt x="0" y="1032"/>
                    <a:pt x="336" y="1056"/>
                    <a:pt x="336" y="1104"/>
                  </a:cubicBezTo>
                  <a:cubicBezTo>
                    <a:pt x="336" y="1152"/>
                    <a:pt x="152" y="1208"/>
                    <a:pt x="144" y="1248"/>
                  </a:cubicBezTo>
                  <a:cubicBezTo>
                    <a:pt x="136" y="1288"/>
                    <a:pt x="212" y="1316"/>
                    <a:pt x="288" y="1344"/>
                  </a:cubicBezTo>
                </a:path>
              </a:pathLst>
            </a:custGeom>
            <a:noFill/>
            <a:ln w="38100" cmpd="sng">
              <a:solidFill>
                <a:srgbClr val="FF0000"/>
              </a:solidFill>
              <a:round/>
              <a:headEnd/>
              <a:tailEnd/>
            </a:ln>
          </p:spPr>
          <p:txBody>
            <a:bodyPr wrap="none" anchor="ctr"/>
            <a:lstStyle/>
            <a:p>
              <a:endParaRPr lang="zh-CN" altLang="en-US"/>
            </a:p>
          </p:txBody>
        </p:sp>
        <p:sp>
          <p:nvSpPr>
            <p:cNvPr id="11285" name="Rectangle 27"/>
            <p:cNvSpPr>
              <a:spLocks noChangeArrowheads="1"/>
            </p:cNvSpPr>
            <p:nvPr/>
          </p:nvSpPr>
          <p:spPr bwMode="auto">
            <a:xfrm>
              <a:off x="2405" y="3504"/>
              <a:ext cx="1243" cy="250"/>
            </a:xfrm>
            <a:prstGeom prst="rect">
              <a:avLst/>
            </a:prstGeom>
            <a:noFill/>
            <a:ln w="9525">
              <a:noFill/>
              <a:miter lim="800000"/>
              <a:headEnd/>
              <a:tailEnd/>
            </a:ln>
          </p:spPr>
          <p:txBody>
            <a:bodyPr wrap="none">
              <a:spAutoFit/>
            </a:bodyPr>
            <a:lstStyle/>
            <a:p>
              <a:r>
                <a:rPr kumimoji="1" lang="zh-CN" altLang="en-US" sz="2000" b="1">
                  <a:solidFill>
                    <a:schemeClr val="tx2"/>
                  </a:solidFill>
                  <a:latin typeface="Times New Roman" pitchFamily="18" charset="0"/>
                </a:rPr>
                <a:t>电子的单缝衍射</a:t>
              </a:r>
            </a:p>
          </p:txBody>
        </p:sp>
        <p:grpSp>
          <p:nvGrpSpPr>
            <p:cNvPr id="3" name="Group 74"/>
            <p:cNvGrpSpPr>
              <a:grpSpLocks/>
            </p:cNvGrpSpPr>
            <p:nvPr/>
          </p:nvGrpSpPr>
          <p:grpSpPr bwMode="auto">
            <a:xfrm>
              <a:off x="4176" y="2304"/>
              <a:ext cx="480" cy="1296"/>
              <a:chOff x="4224" y="2256"/>
              <a:chExt cx="624" cy="1392"/>
            </a:xfrm>
          </p:grpSpPr>
          <p:sp>
            <p:nvSpPr>
              <p:cNvPr id="11287" name="Rectangle 8"/>
              <p:cNvSpPr>
                <a:spLocks noChangeArrowheads="1"/>
              </p:cNvSpPr>
              <p:nvPr/>
            </p:nvSpPr>
            <p:spPr bwMode="auto">
              <a:xfrm>
                <a:off x="4246" y="2815"/>
                <a:ext cx="554" cy="165"/>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1288" name="Rectangle 9"/>
              <p:cNvSpPr>
                <a:spLocks noChangeArrowheads="1"/>
              </p:cNvSpPr>
              <p:nvPr/>
            </p:nvSpPr>
            <p:spPr bwMode="auto">
              <a:xfrm>
                <a:off x="4246" y="3046"/>
                <a:ext cx="554" cy="74"/>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1289" name="Rectangle 10"/>
              <p:cNvSpPr>
                <a:spLocks noChangeArrowheads="1"/>
              </p:cNvSpPr>
              <p:nvPr/>
            </p:nvSpPr>
            <p:spPr bwMode="auto">
              <a:xfrm>
                <a:off x="4236" y="2682"/>
                <a:ext cx="554" cy="67"/>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1290" name="Rectangle 11"/>
              <p:cNvSpPr>
                <a:spLocks noChangeArrowheads="1"/>
              </p:cNvSpPr>
              <p:nvPr/>
            </p:nvSpPr>
            <p:spPr bwMode="auto">
              <a:xfrm>
                <a:off x="4236" y="2550"/>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1291" name="Rectangle 12"/>
              <p:cNvSpPr>
                <a:spLocks noChangeArrowheads="1"/>
              </p:cNvSpPr>
              <p:nvPr/>
            </p:nvSpPr>
            <p:spPr bwMode="auto">
              <a:xfrm>
                <a:off x="4246" y="3179"/>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1292" name="Rectangle 32"/>
              <p:cNvSpPr>
                <a:spLocks noChangeArrowheads="1"/>
              </p:cNvSpPr>
              <p:nvPr/>
            </p:nvSpPr>
            <p:spPr bwMode="auto">
              <a:xfrm>
                <a:off x="4250" y="3312"/>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1293" name="Rectangle 33"/>
              <p:cNvSpPr>
                <a:spLocks noChangeArrowheads="1"/>
              </p:cNvSpPr>
              <p:nvPr/>
            </p:nvSpPr>
            <p:spPr bwMode="auto">
              <a:xfrm>
                <a:off x="4252" y="3456"/>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1294" name="Rectangle 34"/>
              <p:cNvSpPr>
                <a:spLocks noChangeArrowheads="1"/>
              </p:cNvSpPr>
              <p:nvPr/>
            </p:nvSpPr>
            <p:spPr bwMode="auto">
              <a:xfrm>
                <a:off x="4242" y="2400"/>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grpSp>
            <p:nvGrpSpPr>
              <p:cNvPr id="4" name="Group 73"/>
              <p:cNvGrpSpPr>
                <a:grpSpLocks/>
              </p:cNvGrpSpPr>
              <p:nvPr/>
            </p:nvGrpSpPr>
            <p:grpSpPr bwMode="auto">
              <a:xfrm>
                <a:off x="4224" y="2256"/>
                <a:ext cx="624" cy="1392"/>
                <a:chOff x="4176" y="2256"/>
                <a:chExt cx="672" cy="1392"/>
              </a:xfrm>
            </p:grpSpPr>
            <p:sp>
              <p:nvSpPr>
                <p:cNvPr id="11296" name="Line 69"/>
                <p:cNvSpPr>
                  <a:spLocks noChangeShapeType="1"/>
                </p:cNvSpPr>
                <p:nvPr/>
              </p:nvSpPr>
              <p:spPr bwMode="auto">
                <a:xfrm>
                  <a:off x="4176" y="2256"/>
                  <a:ext cx="672" cy="48"/>
                </a:xfrm>
                <a:prstGeom prst="line">
                  <a:avLst/>
                </a:prstGeom>
                <a:noFill/>
                <a:ln w="9525">
                  <a:solidFill>
                    <a:srgbClr val="CC99FF"/>
                  </a:solidFill>
                  <a:miter lim="800000"/>
                  <a:headEnd/>
                  <a:tailEnd/>
                </a:ln>
              </p:spPr>
              <p:txBody>
                <a:bodyPr wrap="none"/>
                <a:lstStyle/>
                <a:p>
                  <a:endParaRPr lang="zh-CN" altLang="en-US"/>
                </a:p>
              </p:txBody>
            </p:sp>
            <p:sp>
              <p:nvSpPr>
                <p:cNvPr id="11297" name="Line 70"/>
                <p:cNvSpPr>
                  <a:spLocks noChangeShapeType="1"/>
                </p:cNvSpPr>
                <p:nvPr/>
              </p:nvSpPr>
              <p:spPr bwMode="auto">
                <a:xfrm>
                  <a:off x="4176" y="3600"/>
                  <a:ext cx="672" cy="48"/>
                </a:xfrm>
                <a:prstGeom prst="line">
                  <a:avLst/>
                </a:prstGeom>
                <a:noFill/>
                <a:ln w="9525">
                  <a:solidFill>
                    <a:srgbClr val="CC99FF"/>
                  </a:solidFill>
                  <a:miter lim="800000"/>
                  <a:headEnd/>
                  <a:tailEnd/>
                </a:ln>
              </p:spPr>
              <p:txBody>
                <a:bodyPr wrap="none"/>
                <a:lstStyle/>
                <a:p>
                  <a:endParaRPr lang="zh-CN" altLang="en-US"/>
                </a:p>
              </p:txBody>
            </p:sp>
            <p:sp>
              <p:nvSpPr>
                <p:cNvPr id="11298" name="Line 71"/>
                <p:cNvSpPr>
                  <a:spLocks noChangeShapeType="1"/>
                </p:cNvSpPr>
                <p:nvPr/>
              </p:nvSpPr>
              <p:spPr bwMode="auto">
                <a:xfrm>
                  <a:off x="4176" y="2256"/>
                  <a:ext cx="0" cy="1344"/>
                </a:xfrm>
                <a:prstGeom prst="line">
                  <a:avLst/>
                </a:prstGeom>
                <a:noFill/>
                <a:ln w="9525">
                  <a:solidFill>
                    <a:srgbClr val="CC99FF"/>
                  </a:solidFill>
                  <a:miter lim="800000"/>
                  <a:headEnd/>
                  <a:tailEnd/>
                </a:ln>
              </p:spPr>
              <p:txBody>
                <a:bodyPr wrap="none"/>
                <a:lstStyle/>
                <a:p>
                  <a:endParaRPr lang="zh-CN" altLang="en-US"/>
                </a:p>
              </p:txBody>
            </p:sp>
            <p:sp>
              <p:nvSpPr>
                <p:cNvPr id="11299" name="Line 72"/>
                <p:cNvSpPr>
                  <a:spLocks noChangeShapeType="1"/>
                </p:cNvSpPr>
                <p:nvPr/>
              </p:nvSpPr>
              <p:spPr bwMode="auto">
                <a:xfrm>
                  <a:off x="4848" y="2304"/>
                  <a:ext cx="0" cy="1344"/>
                </a:xfrm>
                <a:prstGeom prst="line">
                  <a:avLst/>
                </a:prstGeom>
                <a:noFill/>
                <a:ln w="9525">
                  <a:solidFill>
                    <a:srgbClr val="CC99FF"/>
                  </a:solidFill>
                  <a:miter lim="800000"/>
                  <a:headEnd/>
                  <a:tailEnd/>
                </a:ln>
              </p:spPr>
              <p:txBody>
                <a:bodyPr wrap="none"/>
                <a:lstStyle/>
                <a:p>
                  <a:endParaRPr lang="zh-CN" altLang="en-US"/>
                </a:p>
              </p:txBody>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horizont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1"/>
          <p:cNvSpPr>
            <a:spLocks noGrp="1"/>
          </p:cNvSpPr>
          <p:nvPr>
            <p:ph type="sldNum" sz="quarter" idx="10"/>
          </p:nvPr>
        </p:nvSpPr>
        <p:spPr>
          <a:noFill/>
        </p:spPr>
        <p:txBody>
          <a:bodyPr/>
          <a:lstStyle/>
          <a:p>
            <a:fld id="{CAFDFAD1-5782-4545-8EA5-D5F6C146347E}" type="slidenum">
              <a:rPr lang="en-US" altLang="zh-CN">
                <a:ea typeface="宋体" charset="-122"/>
              </a:rPr>
              <a:pPr/>
              <a:t>92</a:t>
            </a:fld>
            <a:endParaRPr lang="en-US" altLang="zh-CN">
              <a:ea typeface="宋体" charset="-122"/>
            </a:endParaRPr>
          </a:p>
        </p:txBody>
      </p:sp>
      <p:sp>
        <p:nvSpPr>
          <p:cNvPr id="18434" name="Rectangle 2"/>
          <p:cNvSpPr>
            <a:spLocks noChangeArrowheads="1"/>
          </p:cNvSpPr>
          <p:nvPr/>
        </p:nvSpPr>
        <p:spPr bwMode="auto">
          <a:xfrm>
            <a:off x="838200" y="1752600"/>
            <a:ext cx="7543800" cy="1406525"/>
          </a:xfrm>
          <a:prstGeom prst="rect">
            <a:avLst/>
          </a:prstGeom>
          <a:noFill/>
          <a:ln w="9525">
            <a:noFill/>
            <a:miter lim="800000"/>
            <a:headEnd/>
            <a:tailEnd/>
          </a:ln>
        </p:spPr>
        <p:txBody>
          <a:bodyPr>
            <a:spAutoFit/>
          </a:bodyPr>
          <a:lstStyle/>
          <a:p>
            <a:pPr>
              <a:lnSpc>
                <a:spcPct val="135000"/>
              </a:lnSpc>
            </a:pP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电子密集处，波的强度大；电子稀疏处，波的强度小</a:t>
            </a:r>
            <a:r>
              <a:rPr kumimoji="1" lang="en-US" altLang="zh-CN" sz="3200" b="1">
                <a:solidFill>
                  <a:schemeClr val="tx2"/>
                </a:solidFill>
                <a:latin typeface="Times New Roman" pitchFamily="18" charset="0"/>
              </a:rPr>
              <a:t>.</a:t>
            </a:r>
          </a:p>
        </p:txBody>
      </p:sp>
      <p:sp>
        <p:nvSpPr>
          <p:cNvPr id="18459" name="Rectangle 27"/>
          <p:cNvSpPr>
            <a:spLocks noChangeArrowheads="1"/>
          </p:cNvSpPr>
          <p:nvPr/>
        </p:nvSpPr>
        <p:spPr bwMode="auto">
          <a:xfrm>
            <a:off x="1725613" y="1066800"/>
            <a:ext cx="4933950" cy="579438"/>
          </a:xfrm>
          <a:prstGeom prst="rect">
            <a:avLst/>
          </a:prstGeom>
          <a:noFill/>
          <a:ln w="9525">
            <a:noFill/>
            <a:miter lim="800000"/>
            <a:headEnd/>
            <a:tailEnd/>
          </a:ln>
        </p:spPr>
        <p:txBody>
          <a:bodyPr>
            <a:spAutoFit/>
          </a:bodyPr>
          <a:lstStyle/>
          <a:p>
            <a:r>
              <a:rPr kumimoji="1" lang="en-US" altLang="zh-CN" sz="3200" b="1">
                <a:solidFill>
                  <a:srgbClr val="CC0000"/>
                </a:solidFill>
                <a:latin typeface="Times New Roman" pitchFamily="18" charset="0"/>
              </a:rPr>
              <a:t>2</a:t>
            </a:r>
            <a:r>
              <a:rPr kumimoji="1" lang="en-US" altLang="zh-CN" sz="3200" b="1">
                <a:solidFill>
                  <a:schemeClr val="tx2"/>
                </a:solidFill>
                <a:latin typeface="Times New Roman" pitchFamily="18" charset="0"/>
              </a:rPr>
              <a:t>  </a:t>
            </a:r>
            <a:r>
              <a:rPr kumimoji="1" lang="zh-CN" altLang="en-US" sz="3200" b="1">
                <a:solidFill>
                  <a:schemeClr val="tx2"/>
                </a:solidFill>
                <a:latin typeface="Times New Roman" pitchFamily="18" charset="0"/>
              </a:rPr>
              <a:t>从</a:t>
            </a:r>
            <a:r>
              <a:rPr kumimoji="1" lang="zh-CN" altLang="en-US" sz="3200" b="1">
                <a:solidFill>
                  <a:srgbClr val="CC0000"/>
                </a:solidFill>
                <a:latin typeface="Times New Roman" pitchFamily="18" charset="0"/>
              </a:rPr>
              <a:t>波动性</a:t>
            </a:r>
            <a:r>
              <a:rPr kumimoji="1" lang="zh-CN" altLang="en-US" sz="3200" b="1">
                <a:solidFill>
                  <a:schemeClr val="tx2"/>
                </a:solidFill>
                <a:latin typeface="Times New Roman" pitchFamily="18" charset="0"/>
              </a:rPr>
              <a:t>方面解释</a:t>
            </a:r>
          </a:p>
        </p:txBody>
      </p:sp>
      <p:grpSp>
        <p:nvGrpSpPr>
          <p:cNvPr id="2" name="Group 87"/>
          <p:cNvGrpSpPr>
            <a:grpSpLocks/>
          </p:cNvGrpSpPr>
          <p:nvPr/>
        </p:nvGrpSpPr>
        <p:grpSpPr bwMode="auto">
          <a:xfrm>
            <a:off x="1600200" y="3505200"/>
            <a:ext cx="6248400" cy="2590800"/>
            <a:chOff x="1008" y="2208"/>
            <a:chExt cx="3936" cy="1632"/>
          </a:xfrm>
        </p:grpSpPr>
        <p:sp>
          <p:nvSpPr>
            <p:cNvPr id="12295" name="Rectangle 88"/>
            <p:cNvSpPr>
              <a:spLocks noChangeArrowheads="1"/>
            </p:cNvSpPr>
            <p:nvPr/>
          </p:nvSpPr>
          <p:spPr bwMode="auto">
            <a:xfrm>
              <a:off x="1008" y="2208"/>
              <a:ext cx="3936" cy="16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8521" name="Rectangle 89"/>
            <p:cNvSpPr>
              <a:spLocks noChangeArrowheads="1"/>
            </p:cNvSpPr>
            <p:nvPr/>
          </p:nvSpPr>
          <p:spPr bwMode="auto">
            <a:xfrm>
              <a:off x="1989" y="2496"/>
              <a:ext cx="79" cy="313"/>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8522" name="Rectangle 90"/>
            <p:cNvSpPr>
              <a:spLocks noChangeArrowheads="1"/>
            </p:cNvSpPr>
            <p:nvPr/>
          </p:nvSpPr>
          <p:spPr bwMode="auto">
            <a:xfrm>
              <a:off x="1989" y="2958"/>
              <a:ext cx="79" cy="280"/>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2298" name="Line 91"/>
            <p:cNvSpPr>
              <a:spLocks noChangeShapeType="1"/>
            </p:cNvSpPr>
            <p:nvPr/>
          </p:nvSpPr>
          <p:spPr bwMode="auto">
            <a:xfrm flipV="1">
              <a:off x="1989" y="2660"/>
              <a:ext cx="990" cy="238"/>
            </a:xfrm>
            <a:prstGeom prst="line">
              <a:avLst/>
            </a:prstGeom>
            <a:noFill/>
            <a:ln w="9525">
              <a:solidFill>
                <a:schemeClr val="bg2"/>
              </a:solidFill>
              <a:round/>
              <a:headEnd/>
              <a:tailEnd/>
            </a:ln>
          </p:spPr>
          <p:txBody>
            <a:bodyPr wrap="none" anchor="ctr"/>
            <a:lstStyle/>
            <a:p>
              <a:endParaRPr lang="zh-CN" altLang="en-US"/>
            </a:p>
          </p:txBody>
        </p:sp>
        <p:sp>
          <p:nvSpPr>
            <p:cNvPr id="12299" name="Line 92"/>
            <p:cNvSpPr>
              <a:spLocks noChangeShapeType="1"/>
            </p:cNvSpPr>
            <p:nvPr/>
          </p:nvSpPr>
          <p:spPr bwMode="auto">
            <a:xfrm>
              <a:off x="2016" y="2880"/>
              <a:ext cx="950" cy="179"/>
            </a:xfrm>
            <a:prstGeom prst="line">
              <a:avLst/>
            </a:prstGeom>
            <a:noFill/>
            <a:ln w="9525">
              <a:solidFill>
                <a:schemeClr val="bg2"/>
              </a:solidFill>
              <a:round/>
              <a:headEnd/>
              <a:tailEnd/>
            </a:ln>
          </p:spPr>
          <p:txBody>
            <a:bodyPr wrap="none" anchor="ctr"/>
            <a:lstStyle/>
            <a:p>
              <a:endParaRPr lang="zh-CN" altLang="en-US"/>
            </a:p>
          </p:txBody>
        </p:sp>
        <p:sp>
          <p:nvSpPr>
            <p:cNvPr id="12300" name="Arc 93"/>
            <p:cNvSpPr>
              <a:spLocks/>
            </p:cNvSpPr>
            <p:nvPr/>
          </p:nvSpPr>
          <p:spPr bwMode="auto">
            <a:xfrm>
              <a:off x="2464" y="2780"/>
              <a:ext cx="40" cy="101"/>
            </a:xfrm>
            <a:custGeom>
              <a:avLst/>
              <a:gdLst>
                <a:gd name="T0" fmla="*/ 0 w 21600"/>
                <a:gd name="T1" fmla="*/ 0 h 24338"/>
                <a:gd name="T2" fmla="*/ 40 w 21600"/>
                <a:gd name="T3" fmla="*/ 101 h 24338"/>
                <a:gd name="T4" fmla="*/ 0 w 21600"/>
                <a:gd name="T5" fmla="*/ 90 h 24338"/>
                <a:gd name="T6" fmla="*/ 0 60000 65536"/>
                <a:gd name="T7" fmla="*/ 0 60000 65536"/>
                <a:gd name="T8" fmla="*/ 0 60000 65536"/>
                <a:gd name="T9" fmla="*/ 0 w 21600"/>
                <a:gd name="T10" fmla="*/ 0 h 24338"/>
                <a:gd name="T11" fmla="*/ 21600 w 21600"/>
                <a:gd name="T12" fmla="*/ 24338 h 24338"/>
              </a:gdLst>
              <a:ahLst/>
              <a:cxnLst>
                <a:cxn ang="T6">
                  <a:pos x="T0" y="T1"/>
                </a:cxn>
                <a:cxn ang="T7">
                  <a:pos x="T2" y="T3"/>
                </a:cxn>
                <a:cxn ang="T8">
                  <a:pos x="T4" y="T5"/>
                </a:cxn>
              </a:cxnLst>
              <a:rect l="T9" t="T10" r="T11" b="T12"/>
              <a:pathLst>
                <a:path w="21600" h="24338" fill="none" extrusionOk="0">
                  <a:moveTo>
                    <a:pt x="-1" y="0"/>
                  </a:moveTo>
                  <a:cubicBezTo>
                    <a:pt x="11929" y="0"/>
                    <a:pt x="21600" y="9670"/>
                    <a:pt x="21600" y="21600"/>
                  </a:cubicBezTo>
                  <a:cubicBezTo>
                    <a:pt x="21600" y="22515"/>
                    <a:pt x="21541" y="23429"/>
                    <a:pt x="21425" y="24337"/>
                  </a:cubicBezTo>
                </a:path>
                <a:path w="21600" h="24338" stroke="0" extrusionOk="0">
                  <a:moveTo>
                    <a:pt x="-1" y="0"/>
                  </a:moveTo>
                  <a:cubicBezTo>
                    <a:pt x="11929" y="0"/>
                    <a:pt x="21600" y="9670"/>
                    <a:pt x="21600" y="21600"/>
                  </a:cubicBezTo>
                  <a:cubicBezTo>
                    <a:pt x="21600" y="22515"/>
                    <a:pt x="21541" y="23429"/>
                    <a:pt x="21425" y="24337"/>
                  </a:cubicBezTo>
                  <a:lnTo>
                    <a:pt x="0" y="21600"/>
                  </a:lnTo>
                  <a:close/>
                </a:path>
              </a:pathLst>
            </a:custGeom>
            <a:noFill/>
            <a:ln w="38100">
              <a:solidFill>
                <a:srgbClr val="FF3300"/>
              </a:solidFill>
              <a:round/>
              <a:headEnd/>
              <a:tailEnd/>
            </a:ln>
          </p:spPr>
          <p:txBody>
            <a:bodyPr wrap="none" anchor="ctr"/>
            <a:lstStyle/>
            <a:p>
              <a:endParaRPr lang="zh-CN" altLang="en-US"/>
            </a:p>
          </p:txBody>
        </p:sp>
        <p:graphicFrame>
          <p:nvGraphicFramePr>
            <p:cNvPr id="12290" name="Object 0"/>
            <p:cNvGraphicFramePr>
              <a:graphicFrameLocks noChangeAspect="1"/>
            </p:cNvGraphicFramePr>
            <p:nvPr/>
          </p:nvGraphicFramePr>
          <p:xfrm>
            <a:off x="2543" y="2750"/>
            <a:ext cx="165" cy="156"/>
          </p:xfrm>
          <a:graphic>
            <a:graphicData uri="http://schemas.openxmlformats.org/presentationml/2006/ole">
              <p:oleObj spid="_x0000_s113668" name="公式" r:id="rId3" imgW="152334" imgH="190417" progId="Equation.3">
                <p:embed/>
              </p:oleObj>
            </a:graphicData>
          </a:graphic>
        </p:graphicFrame>
        <p:sp>
          <p:nvSpPr>
            <p:cNvPr id="12301" name="Line 95"/>
            <p:cNvSpPr>
              <a:spLocks noChangeShapeType="1"/>
            </p:cNvSpPr>
            <p:nvPr/>
          </p:nvSpPr>
          <p:spPr bwMode="auto">
            <a:xfrm>
              <a:off x="1989" y="2881"/>
              <a:ext cx="2098" cy="16"/>
            </a:xfrm>
            <a:prstGeom prst="line">
              <a:avLst/>
            </a:prstGeom>
            <a:noFill/>
            <a:ln w="38100">
              <a:solidFill>
                <a:schemeClr val="accent2"/>
              </a:solidFill>
              <a:prstDash val="dash"/>
              <a:round/>
              <a:headEnd/>
              <a:tailEnd/>
            </a:ln>
          </p:spPr>
          <p:txBody>
            <a:bodyPr anchor="ctr">
              <a:spAutoFit/>
            </a:bodyPr>
            <a:lstStyle/>
            <a:p>
              <a:endParaRPr lang="zh-CN" altLang="en-US"/>
            </a:p>
          </p:txBody>
        </p:sp>
        <p:sp>
          <p:nvSpPr>
            <p:cNvPr id="12302" name="Line 96"/>
            <p:cNvSpPr>
              <a:spLocks noChangeShapeType="1"/>
            </p:cNvSpPr>
            <p:nvPr/>
          </p:nvSpPr>
          <p:spPr bwMode="auto">
            <a:xfrm>
              <a:off x="1475" y="2812"/>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12303" name="Line 97"/>
            <p:cNvSpPr>
              <a:spLocks noChangeShapeType="1"/>
            </p:cNvSpPr>
            <p:nvPr/>
          </p:nvSpPr>
          <p:spPr bwMode="auto">
            <a:xfrm>
              <a:off x="1475" y="2905"/>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12304" name="Line 98"/>
            <p:cNvSpPr>
              <a:spLocks noChangeShapeType="1"/>
            </p:cNvSpPr>
            <p:nvPr/>
          </p:nvSpPr>
          <p:spPr bwMode="auto">
            <a:xfrm>
              <a:off x="1475" y="2997"/>
              <a:ext cx="435" cy="0"/>
            </a:xfrm>
            <a:prstGeom prst="line">
              <a:avLst/>
            </a:prstGeom>
            <a:noFill/>
            <a:ln w="28575">
              <a:solidFill>
                <a:srgbClr val="CC99FF"/>
              </a:solidFill>
              <a:round/>
              <a:headEnd/>
              <a:tailEnd type="triangle" w="med" len="med"/>
            </a:ln>
          </p:spPr>
          <p:txBody>
            <a:bodyPr wrap="none" anchor="ctr"/>
            <a:lstStyle/>
            <a:p>
              <a:endParaRPr lang="zh-CN" altLang="en-US"/>
            </a:p>
          </p:txBody>
        </p:sp>
        <p:sp>
          <p:nvSpPr>
            <p:cNvPr id="12305" name="Text Box 99"/>
            <p:cNvSpPr txBox="1">
              <a:spLocks noChangeArrowheads="1"/>
            </p:cNvSpPr>
            <p:nvPr/>
          </p:nvSpPr>
          <p:spPr bwMode="auto">
            <a:xfrm>
              <a:off x="1351" y="3062"/>
              <a:ext cx="713"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电子束</a:t>
              </a:r>
            </a:p>
          </p:txBody>
        </p:sp>
        <p:sp>
          <p:nvSpPr>
            <p:cNvPr id="12306" name="Text Box 100"/>
            <p:cNvSpPr txBox="1">
              <a:spLocks noChangeArrowheads="1"/>
            </p:cNvSpPr>
            <p:nvPr/>
          </p:nvSpPr>
          <p:spPr bwMode="auto">
            <a:xfrm>
              <a:off x="1853" y="3264"/>
              <a:ext cx="595" cy="250"/>
            </a:xfrm>
            <a:prstGeom prst="rect">
              <a:avLst/>
            </a:prstGeom>
            <a:noFill/>
            <a:ln w="9525">
              <a:noFill/>
              <a:miter lim="800000"/>
              <a:headEnd/>
              <a:tailEnd/>
            </a:ln>
          </p:spPr>
          <p:txBody>
            <a:bodyPr>
              <a:spAutoFit/>
            </a:bodyPr>
            <a:lstStyle/>
            <a:p>
              <a:pPr>
                <a:spcBef>
                  <a:spcPct val="50000"/>
                </a:spcBef>
              </a:pPr>
              <a:r>
                <a:rPr kumimoji="1" lang="zh-CN" altLang="en-US" sz="2000" b="1">
                  <a:latin typeface="Times New Roman" pitchFamily="18" charset="0"/>
                </a:rPr>
                <a:t>狭缝</a:t>
              </a:r>
            </a:p>
          </p:txBody>
        </p:sp>
        <p:sp>
          <p:nvSpPr>
            <p:cNvPr id="18533" name="Rectangle 101"/>
            <p:cNvSpPr>
              <a:spLocks noChangeArrowheads="1"/>
            </p:cNvSpPr>
            <p:nvPr/>
          </p:nvSpPr>
          <p:spPr bwMode="auto">
            <a:xfrm>
              <a:off x="2979" y="2352"/>
              <a:ext cx="40" cy="1025"/>
            </a:xfrm>
            <a:prstGeom prst="rect">
              <a:avLst/>
            </a:prstGeom>
            <a:gradFill rotWithShape="0">
              <a:gsLst>
                <a:gs pos="0">
                  <a:schemeClr val="hlink"/>
                </a:gs>
                <a:gs pos="50000">
                  <a:schemeClr val="hlink">
                    <a:gamma/>
                    <a:shade val="46275"/>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2308" name="Freeform 102"/>
            <p:cNvSpPr>
              <a:spLocks/>
            </p:cNvSpPr>
            <p:nvPr/>
          </p:nvSpPr>
          <p:spPr bwMode="auto">
            <a:xfrm>
              <a:off x="2939" y="2451"/>
              <a:ext cx="990" cy="893"/>
            </a:xfrm>
            <a:custGeom>
              <a:avLst/>
              <a:gdLst>
                <a:gd name="T0" fmla="*/ 240 w 1200"/>
                <a:gd name="T1" fmla="*/ 0 h 1344"/>
                <a:gd name="T2" fmla="*/ 144 w 1200"/>
                <a:gd name="T3" fmla="*/ 96 h 1344"/>
                <a:gd name="T4" fmla="*/ 336 w 1200"/>
                <a:gd name="T5" fmla="*/ 240 h 1344"/>
                <a:gd name="T6" fmla="*/ 144 w 1200"/>
                <a:gd name="T7" fmla="*/ 336 h 1344"/>
                <a:gd name="T8" fmla="*/ 1200 w 1200"/>
                <a:gd name="T9" fmla="*/ 672 h 1344"/>
                <a:gd name="T10" fmla="*/ 144 w 1200"/>
                <a:gd name="T11" fmla="*/ 960 h 1344"/>
                <a:gd name="T12" fmla="*/ 336 w 1200"/>
                <a:gd name="T13" fmla="*/ 1104 h 1344"/>
                <a:gd name="T14" fmla="*/ 144 w 1200"/>
                <a:gd name="T15" fmla="*/ 1248 h 1344"/>
                <a:gd name="T16" fmla="*/ 288 w 1200"/>
                <a:gd name="T17" fmla="*/ 1344 h 13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0"/>
                <a:gd name="T28" fmla="*/ 0 h 1344"/>
                <a:gd name="T29" fmla="*/ 1200 w 1200"/>
                <a:gd name="T30" fmla="*/ 1344 h 13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0" h="1344">
                  <a:moveTo>
                    <a:pt x="240" y="0"/>
                  </a:moveTo>
                  <a:cubicBezTo>
                    <a:pt x="184" y="28"/>
                    <a:pt x="128" y="56"/>
                    <a:pt x="144" y="96"/>
                  </a:cubicBezTo>
                  <a:cubicBezTo>
                    <a:pt x="160" y="136"/>
                    <a:pt x="336" y="200"/>
                    <a:pt x="336" y="240"/>
                  </a:cubicBezTo>
                  <a:cubicBezTo>
                    <a:pt x="336" y="280"/>
                    <a:pt x="0" y="264"/>
                    <a:pt x="144" y="336"/>
                  </a:cubicBezTo>
                  <a:cubicBezTo>
                    <a:pt x="288" y="408"/>
                    <a:pt x="1200" y="568"/>
                    <a:pt x="1200" y="672"/>
                  </a:cubicBezTo>
                  <a:cubicBezTo>
                    <a:pt x="1200" y="776"/>
                    <a:pt x="288" y="888"/>
                    <a:pt x="144" y="960"/>
                  </a:cubicBezTo>
                  <a:cubicBezTo>
                    <a:pt x="0" y="1032"/>
                    <a:pt x="336" y="1056"/>
                    <a:pt x="336" y="1104"/>
                  </a:cubicBezTo>
                  <a:cubicBezTo>
                    <a:pt x="336" y="1152"/>
                    <a:pt x="152" y="1208"/>
                    <a:pt x="144" y="1248"/>
                  </a:cubicBezTo>
                  <a:cubicBezTo>
                    <a:pt x="136" y="1288"/>
                    <a:pt x="212" y="1316"/>
                    <a:pt x="288" y="1344"/>
                  </a:cubicBezTo>
                </a:path>
              </a:pathLst>
            </a:custGeom>
            <a:noFill/>
            <a:ln w="38100" cmpd="sng">
              <a:solidFill>
                <a:srgbClr val="FF0000"/>
              </a:solidFill>
              <a:round/>
              <a:headEnd/>
              <a:tailEnd/>
            </a:ln>
          </p:spPr>
          <p:txBody>
            <a:bodyPr wrap="none" anchor="ctr"/>
            <a:lstStyle/>
            <a:p>
              <a:endParaRPr lang="zh-CN" altLang="en-US"/>
            </a:p>
          </p:txBody>
        </p:sp>
        <p:sp>
          <p:nvSpPr>
            <p:cNvPr id="12309" name="Rectangle 103"/>
            <p:cNvSpPr>
              <a:spLocks noChangeArrowheads="1"/>
            </p:cNvSpPr>
            <p:nvPr/>
          </p:nvSpPr>
          <p:spPr bwMode="auto">
            <a:xfrm>
              <a:off x="2405" y="3504"/>
              <a:ext cx="1243" cy="250"/>
            </a:xfrm>
            <a:prstGeom prst="rect">
              <a:avLst/>
            </a:prstGeom>
            <a:noFill/>
            <a:ln w="9525">
              <a:noFill/>
              <a:miter lim="800000"/>
              <a:headEnd/>
              <a:tailEnd/>
            </a:ln>
          </p:spPr>
          <p:txBody>
            <a:bodyPr wrap="none">
              <a:spAutoFit/>
            </a:bodyPr>
            <a:lstStyle/>
            <a:p>
              <a:r>
                <a:rPr kumimoji="1" lang="zh-CN" altLang="en-US" sz="2000" b="1">
                  <a:solidFill>
                    <a:schemeClr val="tx2"/>
                  </a:solidFill>
                  <a:latin typeface="Times New Roman" pitchFamily="18" charset="0"/>
                </a:rPr>
                <a:t>电子的单缝衍射</a:t>
              </a:r>
            </a:p>
          </p:txBody>
        </p:sp>
        <p:grpSp>
          <p:nvGrpSpPr>
            <p:cNvPr id="3" name="Group 104"/>
            <p:cNvGrpSpPr>
              <a:grpSpLocks/>
            </p:cNvGrpSpPr>
            <p:nvPr/>
          </p:nvGrpSpPr>
          <p:grpSpPr bwMode="auto">
            <a:xfrm>
              <a:off x="4176" y="2304"/>
              <a:ext cx="480" cy="1296"/>
              <a:chOff x="4224" y="2256"/>
              <a:chExt cx="624" cy="1392"/>
            </a:xfrm>
          </p:grpSpPr>
          <p:sp>
            <p:nvSpPr>
              <p:cNvPr id="12311" name="Rectangle 105"/>
              <p:cNvSpPr>
                <a:spLocks noChangeArrowheads="1"/>
              </p:cNvSpPr>
              <p:nvPr/>
            </p:nvSpPr>
            <p:spPr bwMode="auto">
              <a:xfrm>
                <a:off x="4246" y="2815"/>
                <a:ext cx="554" cy="165"/>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2312" name="Rectangle 106"/>
              <p:cNvSpPr>
                <a:spLocks noChangeArrowheads="1"/>
              </p:cNvSpPr>
              <p:nvPr/>
            </p:nvSpPr>
            <p:spPr bwMode="auto">
              <a:xfrm>
                <a:off x="4246" y="3046"/>
                <a:ext cx="554" cy="74"/>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2313" name="Rectangle 107"/>
              <p:cNvSpPr>
                <a:spLocks noChangeArrowheads="1"/>
              </p:cNvSpPr>
              <p:nvPr/>
            </p:nvSpPr>
            <p:spPr bwMode="auto">
              <a:xfrm>
                <a:off x="4236" y="2682"/>
                <a:ext cx="554" cy="67"/>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2314" name="Rectangle 108"/>
              <p:cNvSpPr>
                <a:spLocks noChangeArrowheads="1"/>
              </p:cNvSpPr>
              <p:nvPr/>
            </p:nvSpPr>
            <p:spPr bwMode="auto">
              <a:xfrm>
                <a:off x="4236" y="2550"/>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2315" name="Rectangle 109"/>
              <p:cNvSpPr>
                <a:spLocks noChangeArrowheads="1"/>
              </p:cNvSpPr>
              <p:nvPr/>
            </p:nvSpPr>
            <p:spPr bwMode="auto">
              <a:xfrm>
                <a:off x="4246" y="3179"/>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2316" name="Rectangle 110"/>
              <p:cNvSpPr>
                <a:spLocks noChangeArrowheads="1"/>
              </p:cNvSpPr>
              <p:nvPr/>
            </p:nvSpPr>
            <p:spPr bwMode="auto">
              <a:xfrm>
                <a:off x="4250" y="3312"/>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2317" name="Rectangle 111"/>
              <p:cNvSpPr>
                <a:spLocks noChangeArrowheads="1"/>
              </p:cNvSpPr>
              <p:nvPr/>
            </p:nvSpPr>
            <p:spPr bwMode="auto">
              <a:xfrm>
                <a:off x="4252" y="3456"/>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sp>
            <p:nvSpPr>
              <p:cNvPr id="12318" name="Rectangle 112"/>
              <p:cNvSpPr>
                <a:spLocks noChangeArrowheads="1"/>
              </p:cNvSpPr>
              <p:nvPr/>
            </p:nvSpPr>
            <p:spPr bwMode="auto">
              <a:xfrm>
                <a:off x="4242" y="2400"/>
                <a:ext cx="554" cy="66"/>
              </a:xfrm>
              <a:prstGeom prst="rect">
                <a:avLst/>
              </a:prstGeom>
              <a:gradFill rotWithShape="0">
                <a:gsLst>
                  <a:gs pos="0">
                    <a:srgbClr val="FFFFFF"/>
                  </a:gs>
                  <a:gs pos="50000">
                    <a:srgbClr val="CC99FF"/>
                  </a:gs>
                  <a:gs pos="100000">
                    <a:srgbClr val="FFFFFF"/>
                  </a:gs>
                </a:gsLst>
                <a:lin ang="5400000" scaled="1"/>
              </a:gradFill>
              <a:ln w="9525">
                <a:miter lim="800000"/>
                <a:headEnd/>
                <a:tailEnd/>
              </a:ln>
              <a:scene3d>
                <a:camera prst="legacyObliqueTopRight">
                  <a:rot lat="0" lon="899999" rev="0"/>
                </a:camera>
                <a:lightRig rig="legacyFlat1" dir="t"/>
              </a:scene3d>
              <a:sp3d prstMaterial="legacyMatte">
                <a:bevelT w="13500" h="13500" prst="angle"/>
                <a:bevelB w="13500" h="13500" prst="angle"/>
                <a:extrusionClr>
                  <a:srgbClr val="CC99FF"/>
                </a:extrusionClr>
              </a:sp3d>
            </p:spPr>
            <p:txBody>
              <a:bodyPr wrap="none" anchor="ctr">
                <a:flatTx/>
              </a:bodyPr>
              <a:lstStyle/>
              <a:p>
                <a:endParaRPr lang="zh-CN" altLang="en-US"/>
              </a:p>
            </p:txBody>
          </p:sp>
          <p:grpSp>
            <p:nvGrpSpPr>
              <p:cNvPr id="4" name="Group 113"/>
              <p:cNvGrpSpPr>
                <a:grpSpLocks/>
              </p:cNvGrpSpPr>
              <p:nvPr/>
            </p:nvGrpSpPr>
            <p:grpSpPr bwMode="auto">
              <a:xfrm>
                <a:off x="4224" y="2256"/>
                <a:ext cx="624" cy="1392"/>
                <a:chOff x="4176" y="2256"/>
                <a:chExt cx="672" cy="1392"/>
              </a:xfrm>
            </p:grpSpPr>
            <p:sp>
              <p:nvSpPr>
                <p:cNvPr id="12320" name="Line 114"/>
                <p:cNvSpPr>
                  <a:spLocks noChangeShapeType="1"/>
                </p:cNvSpPr>
                <p:nvPr/>
              </p:nvSpPr>
              <p:spPr bwMode="auto">
                <a:xfrm>
                  <a:off x="4176" y="2256"/>
                  <a:ext cx="672" cy="48"/>
                </a:xfrm>
                <a:prstGeom prst="line">
                  <a:avLst/>
                </a:prstGeom>
                <a:noFill/>
                <a:ln w="9525">
                  <a:solidFill>
                    <a:srgbClr val="CC99FF"/>
                  </a:solidFill>
                  <a:miter lim="800000"/>
                  <a:headEnd/>
                  <a:tailEnd/>
                </a:ln>
              </p:spPr>
              <p:txBody>
                <a:bodyPr wrap="none"/>
                <a:lstStyle/>
                <a:p>
                  <a:endParaRPr lang="zh-CN" altLang="en-US"/>
                </a:p>
              </p:txBody>
            </p:sp>
            <p:sp>
              <p:nvSpPr>
                <p:cNvPr id="12321" name="Line 115"/>
                <p:cNvSpPr>
                  <a:spLocks noChangeShapeType="1"/>
                </p:cNvSpPr>
                <p:nvPr/>
              </p:nvSpPr>
              <p:spPr bwMode="auto">
                <a:xfrm>
                  <a:off x="4176" y="3600"/>
                  <a:ext cx="672" cy="48"/>
                </a:xfrm>
                <a:prstGeom prst="line">
                  <a:avLst/>
                </a:prstGeom>
                <a:noFill/>
                <a:ln w="9525">
                  <a:solidFill>
                    <a:srgbClr val="CC99FF"/>
                  </a:solidFill>
                  <a:miter lim="800000"/>
                  <a:headEnd/>
                  <a:tailEnd/>
                </a:ln>
              </p:spPr>
              <p:txBody>
                <a:bodyPr wrap="none"/>
                <a:lstStyle/>
                <a:p>
                  <a:endParaRPr lang="zh-CN" altLang="en-US"/>
                </a:p>
              </p:txBody>
            </p:sp>
            <p:sp>
              <p:nvSpPr>
                <p:cNvPr id="12322" name="Line 116"/>
                <p:cNvSpPr>
                  <a:spLocks noChangeShapeType="1"/>
                </p:cNvSpPr>
                <p:nvPr/>
              </p:nvSpPr>
              <p:spPr bwMode="auto">
                <a:xfrm>
                  <a:off x="4176" y="2256"/>
                  <a:ext cx="0" cy="1344"/>
                </a:xfrm>
                <a:prstGeom prst="line">
                  <a:avLst/>
                </a:prstGeom>
                <a:noFill/>
                <a:ln w="9525">
                  <a:solidFill>
                    <a:srgbClr val="CC99FF"/>
                  </a:solidFill>
                  <a:miter lim="800000"/>
                  <a:headEnd/>
                  <a:tailEnd/>
                </a:ln>
              </p:spPr>
              <p:txBody>
                <a:bodyPr wrap="none"/>
                <a:lstStyle/>
                <a:p>
                  <a:endParaRPr lang="zh-CN" altLang="en-US"/>
                </a:p>
              </p:txBody>
            </p:sp>
            <p:sp>
              <p:nvSpPr>
                <p:cNvPr id="12323" name="Line 117"/>
                <p:cNvSpPr>
                  <a:spLocks noChangeShapeType="1"/>
                </p:cNvSpPr>
                <p:nvPr/>
              </p:nvSpPr>
              <p:spPr bwMode="auto">
                <a:xfrm>
                  <a:off x="4848" y="2304"/>
                  <a:ext cx="0" cy="1344"/>
                </a:xfrm>
                <a:prstGeom prst="line">
                  <a:avLst/>
                </a:prstGeom>
                <a:noFill/>
                <a:ln w="9525">
                  <a:solidFill>
                    <a:srgbClr val="CC99FF"/>
                  </a:solidFill>
                  <a:miter lim="800000"/>
                  <a:headEnd/>
                  <a:tailEnd/>
                </a:ln>
              </p:spPr>
              <p:txBody>
                <a:bodyPr wrap="none"/>
                <a:lstStyle/>
                <a:p>
                  <a:endParaRPr lang="zh-CN" altLang="en-US"/>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59"/>
                                        </p:tgtEl>
                                        <p:attrNameLst>
                                          <p:attrName>style.visibility</p:attrName>
                                        </p:attrNameLst>
                                      </p:cBhvr>
                                      <p:to>
                                        <p:strVal val="visible"/>
                                      </p:to>
                                    </p:set>
                                    <p:animEffect transition="in" filter="blinds(horizontal)">
                                      <p:cBhvr>
                                        <p:cTn id="7" dur="500"/>
                                        <p:tgtEl>
                                          <p:spTgt spid="184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4"/>
                                        </p:tgtEl>
                                        <p:attrNameLst>
                                          <p:attrName>style.visibility</p:attrName>
                                        </p:attrNameLst>
                                      </p:cBhvr>
                                      <p:to>
                                        <p:strVal val="visible"/>
                                      </p:to>
                                    </p:set>
                                    <p:animEffect transition="in" filter="blinds(horizontal)">
                                      <p:cBhvr>
                                        <p:cTn id="12"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59"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p:spPr>
        <p:txBody>
          <a:bodyPr/>
          <a:lstStyle/>
          <a:p>
            <a:fld id="{C2F67940-BBBC-49E5-A013-593C5FF7C7FD}" type="slidenum">
              <a:rPr lang="en-US" altLang="zh-CN">
                <a:ea typeface="宋体" charset="-122"/>
              </a:rPr>
              <a:pPr/>
              <a:t>93</a:t>
            </a:fld>
            <a:endParaRPr lang="en-US" altLang="zh-CN">
              <a:ea typeface="宋体" charset="-122"/>
            </a:endParaRPr>
          </a:p>
        </p:txBody>
      </p:sp>
      <p:sp>
        <p:nvSpPr>
          <p:cNvPr id="19458" name="Text Box 2"/>
          <p:cNvSpPr txBox="1">
            <a:spLocks noChangeArrowheads="1"/>
          </p:cNvSpPr>
          <p:nvPr/>
        </p:nvSpPr>
        <p:spPr bwMode="auto">
          <a:xfrm>
            <a:off x="533400" y="2270125"/>
            <a:ext cx="8001000" cy="1311275"/>
          </a:xfrm>
          <a:prstGeom prst="rect">
            <a:avLst/>
          </a:prstGeom>
          <a:noFill/>
          <a:ln w="9525">
            <a:noFill/>
            <a:miter lim="800000"/>
            <a:headEnd/>
            <a:tailEnd/>
          </a:ln>
        </p:spPr>
        <p:txBody>
          <a:bodyPr>
            <a:spAutoFit/>
          </a:bodyPr>
          <a:lstStyle/>
          <a:p>
            <a:pPr>
              <a:lnSpc>
                <a:spcPct val="125000"/>
              </a:lnSpc>
              <a:spcBef>
                <a:spcPct val="50000"/>
              </a:spcBef>
            </a:pPr>
            <a:r>
              <a:rPr kumimoji="1" lang="en-US" altLang="zh-CN" sz="3200" b="1">
                <a:latin typeface="Times New Roman" pitchFamily="18" charset="0"/>
              </a:rPr>
              <a:t>        </a:t>
            </a:r>
            <a:r>
              <a:rPr kumimoji="1" lang="zh-CN" altLang="en-US" sz="3200" b="1">
                <a:latin typeface="Times New Roman" pitchFamily="18" charset="0"/>
              </a:rPr>
              <a:t>在某处德布罗意波的强度与粒子在该处附近出现的概率成正比 </a:t>
            </a:r>
            <a:r>
              <a:rPr kumimoji="1" lang="en-US" altLang="zh-CN" sz="3200" b="1">
                <a:latin typeface="Times New Roman" pitchFamily="18" charset="0"/>
              </a:rPr>
              <a:t>.</a:t>
            </a:r>
          </a:p>
        </p:txBody>
      </p:sp>
      <p:sp>
        <p:nvSpPr>
          <p:cNvPr id="18436" name="Rectangle 27"/>
          <p:cNvSpPr>
            <a:spLocks noChangeArrowheads="1"/>
          </p:cNvSpPr>
          <p:nvPr/>
        </p:nvSpPr>
        <p:spPr bwMode="auto">
          <a:xfrm>
            <a:off x="1403350" y="1096963"/>
            <a:ext cx="3549650" cy="579437"/>
          </a:xfrm>
          <a:prstGeom prst="rect">
            <a:avLst/>
          </a:prstGeom>
          <a:noFill/>
          <a:ln w="9525">
            <a:noFill/>
            <a:miter lim="800000"/>
            <a:headEnd/>
            <a:tailEnd/>
          </a:ln>
        </p:spPr>
        <p:txBody>
          <a:bodyPr wrap="none">
            <a:spAutoFit/>
          </a:bodyPr>
          <a:lstStyle/>
          <a:p>
            <a:r>
              <a:rPr kumimoji="1" lang="en-US" altLang="zh-CN" sz="3200" b="1">
                <a:solidFill>
                  <a:srgbClr val="CC0000"/>
                </a:solidFill>
                <a:latin typeface="Times New Roman" pitchFamily="18" charset="0"/>
              </a:rPr>
              <a:t>3</a:t>
            </a:r>
            <a:r>
              <a:rPr kumimoji="1" lang="en-US" altLang="zh-CN" sz="3200" b="1">
                <a:latin typeface="Times New Roman" pitchFamily="18" charset="0"/>
              </a:rPr>
              <a:t>   </a:t>
            </a:r>
            <a:r>
              <a:rPr kumimoji="1" lang="zh-CN" altLang="en-US" sz="3200" b="1">
                <a:latin typeface="Times New Roman" pitchFamily="18" charset="0"/>
              </a:rPr>
              <a:t>结论</a:t>
            </a:r>
            <a:r>
              <a:rPr kumimoji="1" lang="en-US" altLang="zh-CN" sz="3200" b="1">
                <a:solidFill>
                  <a:srgbClr val="CC0000"/>
                </a:solidFill>
                <a:latin typeface="宋体" charset="-122"/>
              </a:rPr>
              <a:t>(</a:t>
            </a:r>
            <a:r>
              <a:rPr kumimoji="1" lang="zh-CN" altLang="en-US" sz="3200" b="1">
                <a:solidFill>
                  <a:srgbClr val="CC0000"/>
                </a:solidFill>
                <a:latin typeface="宋体" charset="-122"/>
              </a:rPr>
              <a:t>统计解释</a:t>
            </a:r>
            <a:r>
              <a:rPr kumimoji="1" lang="en-US" altLang="zh-CN" sz="3200" b="1">
                <a:solidFill>
                  <a:srgbClr val="CC0000"/>
                </a:solidFill>
                <a:latin typeface="宋体" charset="-122"/>
              </a:rPr>
              <a:t>)</a:t>
            </a:r>
          </a:p>
        </p:txBody>
      </p:sp>
      <p:sp>
        <p:nvSpPr>
          <p:cNvPr id="19484" name="Rectangle 28"/>
          <p:cNvSpPr>
            <a:spLocks noChangeArrowheads="1"/>
          </p:cNvSpPr>
          <p:nvPr/>
        </p:nvSpPr>
        <p:spPr bwMode="auto">
          <a:xfrm>
            <a:off x="1295400" y="4144963"/>
            <a:ext cx="7848600" cy="579437"/>
          </a:xfrm>
          <a:prstGeom prst="rect">
            <a:avLst/>
          </a:prstGeom>
          <a:noFill/>
          <a:ln w="9525">
            <a:noFill/>
            <a:miter lim="800000"/>
            <a:headEnd/>
            <a:tailEnd/>
          </a:ln>
        </p:spPr>
        <p:txBody>
          <a:bodyPr>
            <a:spAutoFit/>
          </a:bodyPr>
          <a:lstStyle/>
          <a:p>
            <a:r>
              <a:rPr kumimoji="1" lang="en-US" altLang="zh-CN" sz="3200" b="1">
                <a:latin typeface="Times New Roman" pitchFamily="18" charset="0"/>
              </a:rPr>
              <a:t> </a:t>
            </a:r>
            <a:r>
              <a:rPr lang="en-US" altLang="zh-CN" sz="3200">
                <a:latin typeface="Times New Roman" pitchFamily="18" charset="0"/>
              </a:rPr>
              <a:t>1926</a:t>
            </a:r>
            <a:r>
              <a:rPr lang="en-US" altLang="zh-CN" sz="3200" b="1">
                <a:latin typeface="Times New Roman" pitchFamily="18" charset="0"/>
              </a:rPr>
              <a:t> </a:t>
            </a:r>
            <a:r>
              <a:rPr lang="zh-CN" altLang="en-US" sz="3200" b="1">
                <a:latin typeface="Times New Roman" pitchFamily="18" charset="0"/>
              </a:rPr>
              <a:t>年玻恩提出，</a:t>
            </a:r>
            <a:r>
              <a:rPr kumimoji="1" lang="zh-CN" altLang="en-US" sz="3200" b="1">
                <a:latin typeface="Times New Roman" pitchFamily="18" charset="0"/>
              </a:rPr>
              <a:t>德布罗意波为</a:t>
            </a:r>
            <a:r>
              <a:rPr kumimoji="1" lang="zh-CN" altLang="en-US" sz="3200" b="1">
                <a:solidFill>
                  <a:srgbClr val="CC0000"/>
                </a:solidFill>
                <a:latin typeface="Times New Roman" pitchFamily="18" charset="0"/>
              </a:rPr>
              <a:t>概率波</a:t>
            </a:r>
            <a:r>
              <a:rPr kumimoji="1" lang="en-US" altLang="zh-CN" sz="3200" b="1">
                <a:solidFill>
                  <a:srgbClr val="CC0000"/>
                </a:solidFill>
                <a:latin typeface="Times New Roman" pitchFamily="18" charset="0"/>
              </a:rPr>
              <a:t>.</a:t>
            </a:r>
          </a:p>
        </p:txBody>
      </p:sp>
      <p:pic>
        <p:nvPicPr>
          <p:cNvPr id="18438" name="Picture 39" descr="BOOK05">
            <a:hlinkClick r:id="rId2" action="ppaction://hlinkpres?slideindex=2&amp;slidetitle=幻灯片 2"/>
          </p:cNvPr>
          <p:cNvPicPr>
            <a:picLocks noChangeAspect="1" noChangeArrowheads="1"/>
          </p:cNvPicPr>
          <p:nvPr/>
        </p:nvPicPr>
        <p:blipFill>
          <a:blip r:embed="rId3" cstate="print"/>
          <a:srcRect/>
          <a:stretch>
            <a:fillRect/>
          </a:stretch>
        </p:blipFill>
        <p:spPr bwMode="auto">
          <a:xfrm>
            <a:off x="8458200" y="5867400"/>
            <a:ext cx="533400" cy="533400"/>
          </a:xfrm>
          <a:prstGeom prst="rect">
            <a:avLst/>
          </a:prstGeom>
          <a:noFill/>
          <a:ln w="9525">
            <a:noFill/>
            <a:miter lim="800000"/>
            <a:headEnd/>
            <a:tailEnd/>
          </a:ln>
        </p:spPr>
      </p:pic>
      <p:sp>
        <p:nvSpPr>
          <p:cNvPr id="18439" name="WordArt 40">
            <a:hlinkClick r:id="rId2" action="ppaction://hlinkpres?slideindex=2&amp;slidetitle=幻灯片 2"/>
          </p:cNvPr>
          <p:cNvSpPr>
            <a:spLocks noChangeArrowheads="1" noChangeShapeType="1" noTextEdit="1"/>
          </p:cNvSpPr>
          <p:nvPr/>
        </p:nvSpPr>
        <p:spPr bwMode="auto">
          <a:xfrm>
            <a:off x="8602663"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a:ea typeface="宋体"/>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vertical)">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9484"/>
                                        </p:tgtEl>
                                        <p:attrNameLst>
                                          <p:attrName>style.visibility</p:attrName>
                                        </p:attrNameLst>
                                      </p:cBhvr>
                                      <p:to>
                                        <p:strVal val="visible"/>
                                      </p:to>
                                    </p:set>
                                    <p:animEffect transition="in" filter="blinds(vertical)">
                                      <p:cBhvr>
                                        <p:cTn id="12" dur="500"/>
                                        <p:tgtEl>
                                          <p:spTgt spid="19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84"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1628800"/>
            <a:ext cx="6336704" cy="769441"/>
          </a:xfrm>
          <a:prstGeom prst="rect">
            <a:avLst/>
          </a:prstGeom>
          <a:noFill/>
        </p:spPr>
        <p:txBody>
          <a:bodyPr wrap="square" rtlCol="0">
            <a:spAutoFit/>
          </a:bodyPr>
          <a:lstStyle/>
          <a:p>
            <a:r>
              <a:rPr lang="zh-CN" altLang="en-US" sz="4400" dirty="0" smtClean="0"/>
              <a:t>不确定关系</a:t>
            </a:r>
            <a:endParaRPr lang="zh-CN" altLang="en-US" sz="4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0"/>
          </p:nvPr>
        </p:nvSpPr>
        <p:spPr/>
        <p:txBody>
          <a:bodyPr/>
          <a:lstStyle/>
          <a:p>
            <a:fld id="{45FD8728-4CD7-46D5-A34E-9F6FE010A39C}" type="slidenum">
              <a:rPr lang="en-US" altLang="zh-CN"/>
              <a:pPr/>
              <a:t>95</a:t>
            </a:fld>
            <a:endParaRPr lang="en-US" altLang="zh-CN"/>
          </a:p>
        </p:txBody>
      </p:sp>
      <p:sp>
        <p:nvSpPr>
          <p:cNvPr id="2052" name="Rectangle 1028"/>
          <p:cNvSpPr>
            <a:spLocks noChangeArrowheads="1"/>
          </p:cNvSpPr>
          <p:nvPr/>
        </p:nvSpPr>
        <p:spPr bwMode="auto">
          <a:xfrm>
            <a:off x="1447800" y="990600"/>
            <a:ext cx="8763000" cy="641350"/>
          </a:xfrm>
          <a:prstGeom prst="rect">
            <a:avLst/>
          </a:prstGeom>
          <a:noFill/>
          <a:ln w="9525">
            <a:noFill/>
            <a:miter lim="800000"/>
            <a:headEnd/>
            <a:tailEnd/>
          </a:ln>
          <a:effectLst/>
        </p:spPr>
        <p:txBody>
          <a:bodyPr>
            <a:spAutoFit/>
          </a:bodyPr>
          <a:lstStyle/>
          <a:p>
            <a:r>
              <a:rPr kumimoji="1" lang="zh-CN" altLang="en-US" sz="3600" b="1">
                <a:solidFill>
                  <a:srgbClr val="CC0000"/>
                </a:solidFill>
                <a:latin typeface="Times New Roman" pitchFamily="18" charset="0"/>
              </a:rPr>
              <a:t>一    海森伯坐标和动量的不确定关系</a:t>
            </a:r>
          </a:p>
        </p:txBody>
      </p:sp>
      <p:graphicFrame>
        <p:nvGraphicFramePr>
          <p:cNvPr id="2058" name="Object 1034"/>
          <p:cNvGraphicFramePr>
            <a:graphicFrameLocks noChangeAspect="1"/>
          </p:cNvGraphicFramePr>
          <p:nvPr/>
        </p:nvGraphicFramePr>
        <p:xfrm>
          <a:off x="1570038" y="5449888"/>
          <a:ext cx="2087562" cy="569912"/>
        </p:xfrm>
        <a:graphic>
          <a:graphicData uri="http://schemas.openxmlformats.org/presentationml/2006/ole">
            <p:oleObj spid="_x0000_s121876" name="Equation" r:id="rId3" imgW="1155199" imgH="317362" progId="Equation.3">
              <p:embed/>
            </p:oleObj>
          </a:graphicData>
        </a:graphic>
      </p:graphicFrame>
      <p:sp>
        <p:nvSpPr>
          <p:cNvPr id="2059" name="Text Box 1035"/>
          <p:cNvSpPr txBox="1">
            <a:spLocks noChangeArrowheads="1"/>
          </p:cNvSpPr>
          <p:nvPr/>
        </p:nvSpPr>
        <p:spPr bwMode="auto">
          <a:xfrm>
            <a:off x="838200" y="4648200"/>
            <a:ext cx="3810000" cy="67627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3200" b="1">
                <a:latin typeface="Times New Roman" pitchFamily="18" charset="0"/>
              </a:rPr>
              <a:t>      </a:t>
            </a:r>
            <a:r>
              <a:rPr lang="zh-CN" altLang="en-US" sz="3200" b="1">
                <a:latin typeface="Times New Roman" pitchFamily="18" charset="0"/>
              </a:rPr>
              <a:t>一级最小衍射角</a:t>
            </a:r>
            <a:r>
              <a:rPr lang="zh-CN" altLang="en-US" sz="2400" b="1">
                <a:solidFill>
                  <a:srgbClr val="CC0000"/>
                </a:solidFill>
                <a:latin typeface="Times New Roman" pitchFamily="18" charset="0"/>
              </a:rPr>
              <a:t> </a:t>
            </a:r>
            <a:endParaRPr lang="zh-CN" altLang="en-US" sz="2400" b="1">
              <a:latin typeface="Times New Roman" pitchFamily="18" charset="0"/>
            </a:endParaRPr>
          </a:p>
        </p:txBody>
      </p:sp>
      <p:grpSp>
        <p:nvGrpSpPr>
          <p:cNvPr id="2" name="Group 1083"/>
          <p:cNvGrpSpPr>
            <a:grpSpLocks/>
          </p:cNvGrpSpPr>
          <p:nvPr/>
        </p:nvGrpSpPr>
        <p:grpSpPr bwMode="auto">
          <a:xfrm>
            <a:off x="685800" y="3200400"/>
            <a:ext cx="4114800" cy="1260475"/>
            <a:chOff x="432" y="2016"/>
            <a:chExt cx="2592" cy="794"/>
          </a:xfrm>
        </p:grpSpPr>
        <p:sp>
          <p:nvSpPr>
            <p:cNvPr id="2061" name="Text Box 1037"/>
            <p:cNvSpPr txBox="1">
              <a:spLocks noChangeArrowheads="1"/>
            </p:cNvSpPr>
            <p:nvPr/>
          </p:nvSpPr>
          <p:spPr bwMode="auto">
            <a:xfrm>
              <a:off x="432" y="2016"/>
              <a:ext cx="2592" cy="794"/>
            </a:xfrm>
            <a:prstGeom prst="rect">
              <a:avLst/>
            </a:prstGeom>
            <a:noFill/>
            <a:ln w="19050">
              <a:noFill/>
              <a:miter lim="800000"/>
              <a:headEnd/>
              <a:tailEnd/>
            </a:ln>
            <a:effectLst/>
          </p:spPr>
          <p:txBody>
            <a:bodyPr>
              <a:spAutoFit/>
            </a:bodyPr>
            <a:lstStyle/>
            <a:p>
              <a:pPr>
                <a:lnSpc>
                  <a:spcPct val="120000"/>
                </a:lnSpc>
                <a:spcBef>
                  <a:spcPct val="50000"/>
                </a:spcBef>
              </a:pPr>
              <a:r>
                <a:rPr lang="en-US" altLang="zh-CN" sz="3200" b="1">
                  <a:latin typeface="Times New Roman" pitchFamily="18" charset="0"/>
                </a:rPr>
                <a:t>        </a:t>
              </a:r>
              <a:r>
                <a:rPr lang="zh-CN" altLang="en-US" sz="3200" b="1">
                  <a:latin typeface="Times New Roman" pitchFamily="18" charset="0"/>
                </a:rPr>
                <a:t>电子经过缝时的</a:t>
              </a:r>
              <a:r>
                <a:rPr lang="zh-CN" altLang="en-US" sz="3200" b="1">
                  <a:solidFill>
                    <a:srgbClr val="CC0000"/>
                  </a:solidFill>
                  <a:latin typeface="Times New Roman" pitchFamily="18" charset="0"/>
                </a:rPr>
                <a:t>位置</a:t>
              </a:r>
              <a:r>
                <a:rPr lang="zh-CN" altLang="en-US" sz="3200" b="1">
                  <a:latin typeface="Times New Roman" pitchFamily="18" charset="0"/>
                </a:rPr>
                <a:t>不确定</a:t>
              </a:r>
              <a:endParaRPr lang="zh-CN" altLang="en-US" sz="2800" b="1">
                <a:latin typeface="Times New Roman" pitchFamily="18" charset="0"/>
              </a:endParaRPr>
            </a:p>
          </p:txBody>
        </p:sp>
        <p:graphicFrame>
          <p:nvGraphicFramePr>
            <p:cNvPr id="2062" name="Object 1038"/>
            <p:cNvGraphicFramePr>
              <a:graphicFrameLocks noChangeAspect="1"/>
            </p:cNvGraphicFramePr>
            <p:nvPr/>
          </p:nvGraphicFramePr>
          <p:xfrm>
            <a:off x="1776" y="2466"/>
            <a:ext cx="864" cy="318"/>
          </p:xfrm>
          <a:graphic>
            <a:graphicData uri="http://schemas.openxmlformats.org/presentationml/2006/ole">
              <p:oleObj spid="_x0000_s121877" name="公式" r:id="rId4" imgW="685800" imgH="254000" progId="Equation.3">
                <p:embed/>
              </p:oleObj>
            </a:graphicData>
          </a:graphic>
        </p:graphicFrame>
      </p:grpSp>
      <p:sp>
        <p:nvSpPr>
          <p:cNvPr id="2066" name="Rectangle 1042"/>
          <p:cNvSpPr>
            <a:spLocks noChangeArrowheads="1"/>
          </p:cNvSpPr>
          <p:nvPr/>
        </p:nvSpPr>
        <p:spPr bwMode="auto">
          <a:xfrm>
            <a:off x="685800" y="1828800"/>
            <a:ext cx="4114800" cy="1260475"/>
          </a:xfrm>
          <a:prstGeom prst="rect">
            <a:avLst/>
          </a:prstGeom>
          <a:noFill/>
          <a:ln w="9525">
            <a:noFill/>
            <a:miter lim="800000"/>
            <a:headEnd/>
            <a:tailEnd/>
          </a:ln>
          <a:effectLst/>
        </p:spPr>
        <p:txBody>
          <a:bodyPr>
            <a:spAutoFit/>
          </a:bodyPr>
          <a:lstStyle/>
          <a:p>
            <a:pPr>
              <a:lnSpc>
                <a:spcPct val="120000"/>
              </a:lnSpc>
              <a:buFontTx/>
              <a:buBlip>
                <a:blip r:embed="rId5"/>
              </a:buBlip>
            </a:pPr>
            <a:r>
              <a:rPr lang="en-US" altLang="zh-CN" sz="2800" b="1">
                <a:latin typeface="Times New Roman" pitchFamily="18" charset="0"/>
              </a:rPr>
              <a:t>  </a:t>
            </a:r>
            <a:r>
              <a:rPr lang="zh-CN" altLang="en-US" sz="3200" b="1">
                <a:latin typeface="Times New Roman" pitchFamily="18" charset="0"/>
              </a:rPr>
              <a:t>用电子衍射说明不确定关系</a:t>
            </a:r>
          </a:p>
        </p:txBody>
      </p:sp>
      <p:grpSp>
        <p:nvGrpSpPr>
          <p:cNvPr id="3" name="Group 1043"/>
          <p:cNvGrpSpPr>
            <a:grpSpLocks/>
          </p:cNvGrpSpPr>
          <p:nvPr/>
        </p:nvGrpSpPr>
        <p:grpSpPr bwMode="auto">
          <a:xfrm>
            <a:off x="4876800" y="1981200"/>
            <a:ext cx="3581400" cy="3844925"/>
            <a:chOff x="3072" y="864"/>
            <a:chExt cx="2448" cy="2616"/>
          </a:xfrm>
        </p:grpSpPr>
        <p:sp>
          <p:nvSpPr>
            <p:cNvPr id="2068" name="Rectangle 1044"/>
            <p:cNvSpPr>
              <a:spLocks noChangeArrowheads="1"/>
            </p:cNvSpPr>
            <p:nvPr/>
          </p:nvSpPr>
          <p:spPr bwMode="auto">
            <a:xfrm>
              <a:off x="3072" y="864"/>
              <a:ext cx="2448" cy="2592"/>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2069" name="Line 1045"/>
            <p:cNvSpPr>
              <a:spLocks noChangeShapeType="1"/>
            </p:cNvSpPr>
            <p:nvPr/>
          </p:nvSpPr>
          <p:spPr bwMode="auto">
            <a:xfrm>
              <a:off x="3600" y="1440"/>
              <a:ext cx="0" cy="480"/>
            </a:xfrm>
            <a:prstGeom prst="line">
              <a:avLst/>
            </a:prstGeom>
            <a:noFill/>
            <a:ln w="57150">
              <a:solidFill>
                <a:schemeClr val="tx2"/>
              </a:solidFill>
              <a:round/>
              <a:headEnd type="none" w="sm" len="lg"/>
              <a:tailEnd type="none" w="sm" len="lg"/>
            </a:ln>
            <a:effectLst/>
          </p:spPr>
          <p:txBody>
            <a:bodyPr wrap="none" anchor="ctr"/>
            <a:lstStyle/>
            <a:p>
              <a:endParaRPr lang="zh-CN" altLang="en-US"/>
            </a:p>
          </p:txBody>
        </p:sp>
        <p:sp>
          <p:nvSpPr>
            <p:cNvPr id="2070" name="Line 1046"/>
            <p:cNvSpPr>
              <a:spLocks noChangeShapeType="1"/>
            </p:cNvSpPr>
            <p:nvPr/>
          </p:nvSpPr>
          <p:spPr bwMode="auto">
            <a:xfrm>
              <a:off x="3600" y="2112"/>
              <a:ext cx="0" cy="480"/>
            </a:xfrm>
            <a:prstGeom prst="line">
              <a:avLst/>
            </a:prstGeom>
            <a:noFill/>
            <a:ln w="57150">
              <a:solidFill>
                <a:schemeClr val="tx2"/>
              </a:solidFill>
              <a:round/>
              <a:headEnd type="none" w="sm" len="lg"/>
              <a:tailEnd type="none" w="sm" len="lg"/>
            </a:ln>
            <a:effectLst/>
          </p:spPr>
          <p:txBody>
            <a:bodyPr wrap="none" anchor="ctr"/>
            <a:lstStyle/>
            <a:p>
              <a:endParaRPr lang="zh-CN" altLang="en-US"/>
            </a:p>
          </p:txBody>
        </p:sp>
        <p:sp>
          <p:nvSpPr>
            <p:cNvPr id="2071" name="Line 1047"/>
            <p:cNvSpPr>
              <a:spLocks noChangeShapeType="1"/>
            </p:cNvSpPr>
            <p:nvPr/>
          </p:nvSpPr>
          <p:spPr bwMode="auto">
            <a:xfrm>
              <a:off x="3168" y="1632"/>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2072" name="Line 1048"/>
            <p:cNvSpPr>
              <a:spLocks noChangeShapeType="1"/>
            </p:cNvSpPr>
            <p:nvPr/>
          </p:nvSpPr>
          <p:spPr bwMode="auto">
            <a:xfrm>
              <a:off x="3168" y="1728"/>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2073" name="Line 1049"/>
            <p:cNvSpPr>
              <a:spLocks noChangeShapeType="1"/>
            </p:cNvSpPr>
            <p:nvPr/>
          </p:nvSpPr>
          <p:spPr bwMode="auto">
            <a:xfrm>
              <a:off x="3168" y="1824"/>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2074" name="Line 1050"/>
            <p:cNvSpPr>
              <a:spLocks noChangeShapeType="1"/>
            </p:cNvSpPr>
            <p:nvPr/>
          </p:nvSpPr>
          <p:spPr bwMode="auto">
            <a:xfrm>
              <a:off x="3168" y="1920"/>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2075" name="Line 1051"/>
            <p:cNvSpPr>
              <a:spLocks noChangeShapeType="1"/>
            </p:cNvSpPr>
            <p:nvPr/>
          </p:nvSpPr>
          <p:spPr bwMode="auto">
            <a:xfrm>
              <a:off x="3168" y="2016"/>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2076" name="Line 1052"/>
            <p:cNvSpPr>
              <a:spLocks noChangeShapeType="1"/>
            </p:cNvSpPr>
            <p:nvPr/>
          </p:nvSpPr>
          <p:spPr bwMode="auto">
            <a:xfrm>
              <a:off x="3168" y="2112"/>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2077" name="Line 1053"/>
            <p:cNvSpPr>
              <a:spLocks noChangeShapeType="1"/>
            </p:cNvSpPr>
            <p:nvPr/>
          </p:nvSpPr>
          <p:spPr bwMode="auto">
            <a:xfrm>
              <a:off x="3168" y="2208"/>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2078" name="Line 1054"/>
            <p:cNvSpPr>
              <a:spLocks noChangeShapeType="1"/>
            </p:cNvSpPr>
            <p:nvPr/>
          </p:nvSpPr>
          <p:spPr bwMode="auto">
            <a:xfrm>
              <a:off x="3168" y="2304"/>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2079" name="Line 1055"/>
            <p:cNvSpPr>
              <a:spLocks noChangeShapeType="1"/>
            </p:cNvSpPr>
            <p:nvPr/>
          </p:nvSpPr>
          <p:spPr bwMode="auto">
            <a:xfrm>
              <a:off x="3168" y="2400"/>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2080" name="Line 1056"/>
            <p:cNvSpPr>
              <a:spLocks noChangeShapeType="1"/>
            </p:cNvSpPr>
            <p:nvPr/>
          </p:nvSpPr>
          <p:spPr bwMode="auto">
            <a:xfrm>
              <a:off x="5088" y="912"/>
              <a:ext cx="0" cy="2160"/>
            </a:xfrm>
            <a:prstGeom prst="line">
              <a:avLst/>
            </a:prstGeom>
            <a:noFill/>
            <a:ln w="12700">
              <a:solidFill>
                <a:srgbClr val="006600"/>
              </a:solidFill>
              <a:round/>
              <a:headEnd type="triangle" w="sm" len="lg"/>
              <a:tailEnd type="none" w="sm" len="lg"/>
            </a:ln>
            <a:effectLst/>
          </p:spPr>
          <p:txBody>
            <a:bodyPr wrap="none" anchor="ctr"/>
            <a:lstStyle/>
            <a:p>
              <a:endParaRPr lang="zh-CN" altLang="en-US"/>
            </a:p>
          </p:txBody>
        </p:sp>
        <p:sp>
          <p:nvSpPr>
            <p:cNvPr id="2081" name="Line 1057"/>
            <p:cNvSpPr>
              <a:spLocks noChangeShapeType="1"/>
            </p:cNvSpPr>
            <p:nvPr/>
          </p:nvSpPr>
          <p:spPr bwMode="auto">
            <a:xfrm>
              <a:off x="3552" y="2016"/>
              <a:ext cx="1920" cy="0"/>
            </a:xfrm>
            <a:prstGeom prst="line">
              <a:avLst/>
            </a:prstGeom>
            <a:noFill/>
            <a:ln w="12700">
              <a:solidFill>
                <a:schemeClr val="tx1"/>
              </a:solidFill>
              <a:round/>
              <a:headEnd type="none" w="sm" len="lg"/>
              <a:tailEnd type="triangle" w="sm" len="lg"/>
            </a:ln>
            <a:effectLst/>
          </p:spPr>
          <p:txBody>
            <a:bodyPr wrap="none" anchor="ctr"/>
            <a:lstStyle/>
            <a:p>
              <a:endParaRPr lang="zh-CN" altLang="en-US"/>
            </a:p>
          </p:txBody>
        </p:sp>
        <p:sp>
          <p:nvSpPr>
            <p:cNvPr id="2082" name="Freeform 1058"/>
            <p:cNvSpPr>
              <a:spLocks/>
            </p:cNvSpPr>
            <p:nvPr/>
          </p:nvSpPr>
          <p:spPr bwMode="auto">
            <a:xfrm>
              <a:off x="4573" y="1644"/>
              <a:ext cx="513" cy="740"/>
            </a:xfrm>
            <a:custGeom>
              <a:avLst/>
              <a:gdLst/>
              <a:ahLst/>
              <a:cxnLst>
                <a:cxn ang="0">
                  <a:pos x="513" y="740"/>
                </a:cxn>
                <a:cxn ang="0">
                  <a:pos x="378" y="639"/>
                </a:cxn>
                <a:cxn ang="0">
                  <a:pos x="179" y="537"/>
                </a:cxn>
                <a:cxn ang="0">
                  <a:pos x="1" y="372"/>
                </a:cxn>
                <a:cxn ang="0">
                  <a:pos x="186" y="207"/>
                </a:cxn>
                <a:cxn ang="0">
                  <a:pos x="371" y="105"/>
                </a:cxn>
                <a:cxn ang="0">
                  <a:pos x="513" y="0"/>
                </a:cxn>
              </a:cxnLst>
              <a:rect l="0" t="0" r="r" b="b"/>
              <a:pathLst>
                <a:path w="513" h="740">
                  <a:moveTo>
                    <a:pt x="513" y="740"/>
                  </a:moveTo>
                  <a:cubicBezTo>
                    <a:pt x="491" y="723"/>
                    <a:pt x="434" y="673"/>
                    <a:pt x="378" y="639"/>
                  </a:cubicBezTo>
                  <a:cubicBezTo>
                    <a:pt x="322" y="605"/>
                    <a:pt x="242" y="582"/>
                    <a:pt x="179" y="537"/>
                  </a:cubicBezTo>
                  <a:cubicBezTo>
                    <a:pt x="116" y="492"/>
                    <a:pt x="0" y="427"/>
                    <a:pt x="1" y="372"/>
                  </a:cubicBezTo>
                  <a:cubicBezTo>
                    <a:pt x="2" y="317"/>
                    <a:pt x="124" y="251"/>
                    <a:pt x="186" y="207"/>
                  </a:cubicBezTo>
                  <a:cubicBezTo>
                    <a:pt x="248" y="163"/>
                    <a:pt x="317" y="139"/>
                    <a:pt x="371" y="105"/>
                  </a:cubicBezTo>
                  <a:cubicBezTo>
                    <a:pt x="425" y="71"/>
                    <a:pt x="484" y="22"/>
                    <a:pt x="513" y="0"/>
                  </a:cubicBezTo>
                </a:path>
              </a:pathLst>
            </a:custGeom>
            <a:noFill/>
            <a:ln w="28575" cap="flat" cmpd="sng">
              <a:solidFill>
                <a:srgbClr val="FF6600"/>
              </a:solidFill>
              <a:prstDash val="solid"/>
              <a:round/>
              <a:headEnd type="none" w="sm" len="lg"/>
              <a:tailEnd type="none" w="sm" len="lg"/>
            </a:ln>
            <a:effectLst/>
          </p:spPr>
          <p:txBody>
            <a:bodyPr wrap="none" anchor="ctr"/>
            <a:lstStyle/>
            <a:p>
              <a:endParaRPr lang="zh-CN" altLang="en-US"/>
            </a:p>
          </p:txBody>
        </p:sp>
        <p:sp>
          <p:nvSpPr>
            <p:cNvPr id="2083" name="Freeform 1059"/>
            <p:cNvSpPr>
              <a:spLocks/>
            </p:cNvSpPr>
            <p:nvPr/>
          </p:nvSpPr>
          <p:spPr bwMode="auto">
            <a:xfrm>
              <a:off x="5013" y="1145"/>
              <a:ext cx="82" cy="499"/>
            </a:xfrm>
            <a:custGeom>
              <a:avLst/>
              <a:gdLst/>
              <a:ahLst/>
              <a:cxnLst>
                <a:cxn ang="0">
                  <a:pos x="73" y="499"/>
                </a:cxn>
                <a:cxn ang="0">
                  <a:pos x="0" y="316"/>
                </a:cxn>
                <a:cxn ang="0">
                  <a:pos x="73" y="128"/>
                </a:cxn>
                <a:cxn ang="0">
                  <a:pos x="54" y="0"/>
                </a:cxn>
              </a:cxnLst>
              <a:rect l="0" t="0" r="r" b="b"/>
              <a:pathLst>
                <a:path w="82" h="499">
                  <a:moveTo>
                    <a:pt x="73" y="499"/>
                  </a:moveTo>
                  <a:cubicBezTo>
                    <a:pt x="61" y="469"/>
                    <a:pt x="0" y="378"/>
                    <a:pt x="0" y="316"/>
                  </a:cubicBezTo>
                  <a:cubicBezTo>
                    <a:pt x="0" y="254"/>
                    <a:pt x="64" y="181"/>
                    <a:pt x="73" y="128"/>
                  </a:cubicBezTo>
                  <a:cubicBezTo>
                    <a:pt x="82" y="75"/>
                    <a:pt x="58" y="27"/>
                    <a:pt x="54" y="0"/>
                  </a:cubicBezTo>
                </a:path>
              </a:pathLst>
            </a:custGeom>
            <a:noFill/>
            <a:ln w="28575" cap="flat" cmpd="sng">
              <a:solidFill>
                <a:srgbClr val="FF6600"/>
              </a:solidFill>
              <a:prstDash val="solid"/>
              <a:round/>
              <a:headEnd type="none" w="sm" len="lg"/>
              <a:tailEnd type="none" w="sm" len="lg"/>
            </a:ln>
            <a:effectLst/>
          </p:spPr>
          <p:txBody>
            <a:bodyPr wrap="none" anchor="ctr"/>
            <a:lstStyle/>
            <a:p>
              <a:endParaRPr lang="zh-CN" altLang="en-US"/>
            </a:p>
          </p:txBody>
        </p:sp>
        <p:sp>
          <p:nvSpPr>
            <p:cNvPr id="2084" name="Freeform 1060"/>
            <p:cNvSpPr>
              <a:spLocks/>
            </p:cNvSpPr>
            <p:nvPr/>
          </p:nvSpPr>
          <p:spPr bwMode="auto">
            <a:xfrm>
              <a:off x="5013" y="2384"/>
              <a:ext cx="82" cy="489"/>
            </a:xfrm>
            <a:custGeom>
              <a:avLst/>
              <a:gdLst/>
              <a:ahLst/>
              <a:cxnLst>
                <a:cxn ang="0">
                  <a:pos x="73" y="0"/>
                </a:cxn>
                <a:cxn ang="0">
                  <a:pos x="0" y="187"/>
                </a:cxn>
                <a:cxn ang="0">
                  <a:pos x="73" y="370"/>
                </a:cxn>
                <a:cxn ang="0">
                  <a:pos x="54" y="489"/>
                </a:cxn>
              </a:cxnLst>
              <a:rect l="0" t="0" r="r" b="b"/>
              <a:pathLst>
                <a:path w="82" h="489">
                  <a:moveTo>
                    <a:pt x="73" y="0"/>
                  </a:moveTo>
                  <a:cubicBezTo>
                    <a:pt x="61" y="31"/>
                    <a:pt x="0" y="125"/>
                    <a:pt x="0" y="187"/>
                  </a:cubicBezTo>
                  <a:cubicBezTo>
                    <a:pt x="0" y="249"/>
                    <a:pt x="64" y="320"/>
                    <a:pt x="73" y="370"/>
                  </a:cubicBezTo>
                  <a:cubicBezTo>
                    <a:pt x="82" y="420"/>
                    <a:pt x="58" y="464"/>
                    <a:pt x="54" y="489"/>
                  </a:cubicBezTo>
                </a:path>
              </a:pathLst>
            </a:custGeom>
            <a:noFill/>
            <a:ln w="28575" cap="flat" cmpd="sng">
              <a:solidFill>
                <a:srgbClr val="FF6600"/>
              </a:solidFill>
              <a:prstDash val="solid"/>
              <a:round/>
              <a:headEnd type="none" w="sm" len="lg"/>
              <a:tailEnd type="none" w="sm" len="lg"/>
            </a:ln>
            <a:effectLst/>
          </p:spPr>
          <p:txBody>
            <a:bodyPr wrap="none" anchor="ctr"/>
            <a:lstStyle/>
            <a:p>
              <a:endParaRPr lang="zh-CN" altLang="en-US"/>
            </a:p>
          </p:txBody>
        </p:sp>
        <p:sp>
          <p:nvSpPr>
            <p:cNvPr id="2085" name="Line 1061"/>
            <p:cNvSpPr>
              <a:spLocks noChangeShapeType="1"/>
            </p:cNvSpPr>
            <p:nvPr/>
          </p:nvSpPr>
          <p:spPr bwMode="auto">
            <a:xfrm flipV="1">
              <a:off x="3648" y="1632"/>
              <a:ext cx="1440"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2086" name="Line 1062"/>
            <p:cNvSpPr>
              <a:spLocks noChangeShapeType="1"/>
            </p:cNvSpPr>
            <p:nvPr/>
          </p:nvSpPr>
          <p:spPr bwMode="auto">
            <a:xfrm flipV="1">
              <a:off x="3648" y="1776"/>
              <a:ext cx="912" cy="234"/>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graphicFrame>
          <p:nvGraphicFramePr>
            <p:cNvPr id="2087" name="Object 1063"/>
            <p:cNvGraphicFramePr>
              <a:graphicFrameLocks noChangeAspect="1"/>
            </p:cNvGraphicFramePr>
            <p:nvPr/>
          </p:nvGraphicFramePr>
          <p:xfrm>
            <a:off x="5280" y="1728"/>
            <a:ext cx="191" cy="240"/>
          </p:xfrm>
          <a:graphic>
            <a:graphicData uri="http://schemas.openxmlformats.org/presentationml/2006/ole">
              <p:oleObj spid="_x0000_s121878" name="公式" r:id="rId6" imgW="190417" imgH="241195" progId="Equation.3">
                <p:embed/>
              </p:oleObj>
            </a:graphicData>
          </a:graphic>
        </p:graphicFrame>
        <p:graphicFrame>
          <p:nvGraphicFramePr>
            <p:cNvPr id="2088" name="Object 1064"/>
            <p:cNvGraphicFramePr>
              <a:graphicFrameLocks noChangeAspect="1"/>
            </p:cNvGraphicFramePr>
            <p:nvPr/>
          </p:nvGraphicFramePr>
          <p:xfrm>
            <a:off x="5136" y="912"/>
            <a:ext cx="222" cy="240"/>
          </p:xfrm>
          <a:graphic>
            <a:graphicData uri="http://schemas.openxmlformats.org/presentationml/2006/ole">
              <p:oleObj spid="_x0000_s121879" name="公式" r:id="rId7" imgW="177646" imgH="190335" progId="Equation.3">
                <p:embed/>
              </p:oleObj>
            </a:graphicData>
          </a:graphic>
        </p:graphicFrame>
        <p:graphicFrame>
          <p:nvGraphicFramePr>
            <p:cNvPr id="2089" name="Object 1065"/>
            <p:cNvGraphicFramePr>
              <a:graphicFrameLocks noChangeAspect="1"/>
            </p:cNvGraphicFramePr>
            <p:nvPr/>
          </p:nvGraphicFramePr>
          <p:xfrm>
            <a:off x="3888" y="2208"/>
            <a:ext cx="864" cy="325"/>
          </p:xfrm>
          <a:graphic>
            <a:graphicData uri="http://schemas.openxmlformats.org/presentationml/2006/ole">
              <p:oleObj spid="_x0000_s121880" name="公式" r:id="rId8" imgW="837836" imgH="317362" progId="Equation.3">
                <p:embed/>
              </p:oleObj>
            </a:graphicData>
          </a:graphic>
        </p:graphicFrame>
        <p:graphicFrame>
          <p:nvGraphicFramePr>
            <p:cNvPr id="2090" name="Object 1066"/>
            <p:cNvGraphicFramePr>
              <a:graphicFrameLocks noChangeAspect="1"/>
            </p:cNvGraphicFramePr>
            <p:nvPr/>
          </p:nvGraphicFramePr>
          <p:xfrm>
            <a:off x="3984" y="1392"/>
            <a:ext cx="864" cy="325"/>
          </p:xfrm>
          <a:graphic>
            <a:graphicData uri="http://schemas.openxmlformats.org/presentationml/2006/ole">
              <p:oleObj spid="_x0000_s121881" name="公式" r:id="rId9" imgW="837836" imgH="317362" progId="Equation.3">
                <p:embed/>
              </p:oleObj>
            </a:graphicData>
          </a:graphic>
        </p:graphicFrame>
        <p:sp>
          <p:nvSpPr>
            <p:cNvPr id="2091" name="Line 1067"/>
            <p:cNvSpPr>
              <a:spLocks noChangeShapeType="1"/>
            </p:cNvSpPr>
            <p:nvPr/>
          </p:nvSpPr>
          <p:spPr bwMode="auto">
            <a:xfrm>
              <a:off x="3600" y="1920"/>
              <a:ext cx="288"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2092" name="Line 1068"/>
            <p:cNvSpPr>
              <a:spLocks noChangeShapeType="1"/>
            </p:cNvSpPr>
            <p:nvPr/>
          </p:nvSpPr>
          <p:spPr bwMode="auto">
            <a:xfrm>
              <a:off x="3600" y="2112"/>
              <a:ext cx="288"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2093" name="Line 1069"/>
            <p:cNvSpPr>
              <a:spLocks noChangeShapeType="1"/>
            </p:cNvSpPr>
            <p:nvPr/>
          </p:nvSpPr>
          <p:spPr bwMode="auto">
            <a:xfrm flipV="1">
              <a:off x="3792" y="2112"/>
              <a:ext cx="0" cy="240"/>
            </a:xfrm>
            <a:prstGeom prst="line">
              <a:avLst/>
            </a:prstGeom>
            <a:noFill/>
            <a:ln w="19050">
              <a:solidFill>
                <a:srgbClr val="FF3399"/>
              </a:solidFill>
              <a:round/>
              <a:headEnd type="none" w="sm" len="lg"/>
              <a:tailEnd type="triangle" w="sm" len="lg"/>
            </a:ln>
            <a:effectLst/>
          </p:spPr>
          <p:txBody>
            <a:bodyPr wrap="none" anchor="ctr"/>
            <a:lstStyle/>
            <a:p>
              <a:endParaRPr lang="zh-CN" altLang="en-US"/>
            </a:p>
          </p:txBody>
        </p:sp>
        <p:sp>
          <p:nvSpPr>
            <p:cNvPr id="2094" name="Line 1070"/>
            <p:cNvSpPr>
              <a:spLocks noChangeShapeType="1"/>
            </p:cNvSpPr>
            <p:nvPr/>
          </p:nvSpPr>
          <p:spPr bwMode="auto">
            <a:xfrm>
              <a:off x="3792" y="1680"/>
              <a:ext cx="0" cy="240"/>
            </a:xfrm>
            <a:prstGeom prst="line">
              <a:avLst/>
            </a:prstGeom>
            <a:noFill/>
            <a:ln w="19050">
              <a:solidFill>
                <a:srgbClr val="FF3399"/>
              </a:solidFill>
              <a:round/>
              <a:headEnd type="none" w="sm" len="lg"/>
              <a:tailEnd type="triangle" w="sm" len="lg"/>
            </a:ln>
            <a:effectLst/>
          </p:spPr>
          <p:txBody>
            <a:bodyPr wrap="none" anchor="ctr"/>
            <a:lstStyle/>
            <a:p>
              <a:endParaRPr lang="zh-CN" altLang="en-US"/>
            </a:p>
          </p:txBody>
        </p:sp>
        <p:graphicFrame>
          <p:nvGraphicFramePr>
            <p:cNvPr id="2095" name="Object 1071"/>
            <p:cNvGraphicFramePr>
              <a:graphicFrameLocks noChangeAspect="1"/>
            </p:cNvGraphicFramePr>
            <p:nvPr/>
          </p:nvGraphicFramePr>
          <p:xfrm>
            <a:off x="3744" y="1392"/>
            <a:ext cx="181" cy="279"/>
          </p:xfrm>
          <a:graphic>
            <a:graphicData uri="http://schemas.openxmlformats.org/presentationml/2006/ole">
              <p:oleObj spid="_x0000_s121882" name="公式" r:id="rId10" imgW="164957" imgH="253780" progId="Equation.3">
                <p:embed/>
              </p:oleObj>
            </a:graphicData>
          </a:graphic>
        </p:graphicFrame>
        <p:sp>
          <p:nvSpPr>
            <p:cNvPr id="2096" name="Arc 1072"/>
            <p:cNvSpPr>
              <a:spLocks/>
            </p:cNvSpPr>
            <p:nvPr/>
          </p:nvSpPr>
          <p:spPr bwMode="auto">
            <a:xfrm>
              <a:off x="4032" y="1920"/>
              <a:ext cx="48"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type="none" w="sm" len="lg"/>
              <a:tailEnd type="none" w="sm" len="lg"/>
            </a:ln>
            <a:effectLst/>
          </p:spPr>
          <p:txBody>
            <a:bodyPr wrap="none" anchor="ctr"/>
            <a:lstStyle/>
            <a:p>
              <a:endParaRPr lang="zh-CN" altLang="en-US"/>
            </a:p>
          </p:txBody>
        </p:sp>
        <p:graphicFrame>
          <p:nvGraphicFramePr>
            <p:cNvPr id="2097" name="Object 1073"/>
            <p:cNvGraphicFramePr>
              <a:graphicFrameLocks noChangeAspect="1"/>
            </p:cNvGraphicFramePr>
            <p:nvPr/>
          </p:nvGraphicFramePr>
          <p:xfrm>
            <a:off x="4176" y="1872"/>
            <a:ext cx="162" cy="192"/>
          </p:xfrm>
          <a:graphic>
            <a:graphicData uri="http://schemas.openxmlformats.org/presentationml/2006/ole">
              <p:oleObj spid="_x0000_s121883" name="公式" r:id="rId11" imgW="203112" imgH="241195" progId="Equation.3">
                <p:embed/>
              </p:oleObj>
            </a:graphicData>
          </a:graphic>
        </p:graphicFrame>
        <p:sp>
          <p:nvSpPr>
            <p:cNvPr id="2098" name="Text Box 1074"/>
            <p:cNvSpPr txBox="1">
              <a:spLocks noChangeArrowheads="1"/>
            </p:cNvSpPr>
            <p:nvPr/>
          </p:nvSpPr>
          <p:spPr bwMode="auto">
            <a:xfrm>
              <a:off x="3072" y="3120"/>
              <a:ext cx="2448" cy="36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2800" b="1">
                  <a:latin typeface="Times New Roman" pitchFamily="18" charset="0"/>
                </a:rPr>
                <a:t>电子的单缝衍射实验</a:t>
              </a:r>
            </a:p>
          </p:txBody>
        </p:sp>
        <p:graphicFrame>
          <p:nvGraphicFramePr>
            <p:cNvPr id="2099" name="Object 1075"/>
            <p:cNvGraphicFramePr>
              <a:graphicFrameLocks noChangeAspect="1"/>
            </p:cNvGraphicFramePr>
            <p:nvPr/>
          </p:nvGraphicFramePr>
          <p:xfrm>
            <a:off x="5088" y="2016"/>
            <a:ext cx="146" cy="168"/>
          </p:xfrm>
          <a:graphic>
            <a:graphicData uri="http://schemas.openxmlformats.org/presentationml/2006/ole">
              <p:oleObj spid="_x0000_s121884" name="Equation" r:id="rId12" imgW="164957" imgH="190335"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blinds(horizontal)">
                                      <p:cBhvr>
                                        <p:cTn id="7" dur="500"/>
                                        <p:tgtEl>
                                          <p:spTgt spid="20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strVal val="2/3*#ppt_w"/>
                                          </p:val>
                                        </p:tav>
                                        <p:tav tm="100000">
                                          <p:val>
                                            <p:strVal val="#ppt_w"/>
                                          </p:val>
                                        </p:tav>
                                      </p:tavLst>
                                    </p:anim>
                                    <p:anim calcmode="lin" valueType="num">
                                      <p:cBhvr>
                                        <p:cTn id="1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59"/>
                                        </p:tgtEl>
                                        <p:attrNameLst>
                                          <p:attrName>style.visibility</p:attrName>
                                        </p:attrNameLst>
                                      </p:cBhvr>
                                      <p:to>
                                        <p:strVal val="visible"/>
                                      </p:to>
                                    </p:set>
                                    <p:animEffect transition="in" filter="blinds(horizontal)">
                                      <p:cBhvr>
                                        <p:cTn id="23" dur="500"/>
                                        <p:tgtEl>
                                          <p:spTgt spid="205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58"/>
                                        </p:tgtEl>
                                        <p:attrNameLst>
                                          <p:attrName>style.visibility</p:attrName>
                                        </p:attrNameLst>
                                      </p:cBhvr>
                                      <p:to>
                                        <p:strVal val="visible"/>
                                      </p:to>
                                    </p:set>
                                    <p:animEffect transition="in" filter="blinds(horizontal)">
                                      <p:cBhvr>
                                        <p:cTn id="28"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utoUpdateAnimBg="0"/>
      <p:bldP spid="2066"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a:spLocks noGrp="1"/>
          </p:cNvSpPr>
          <p:nvPr>
            <p:ph type="sldNum" sz="quarter" idx="10"/>
          </p:nvPr>
        </p:nvSpPr>
        <p:spPr/>
        <p:txBody>
          <a:bodyPr/>
          <a:lstStyle/>
          <a:p>
            <a:fld id="{1E92DAF5-CBA6-420C-91AB-92E14367F79F}" type="slidenum">
              <a:rPr lang="en-US" altLang="zh-CN"/>
              <a:pPr/>
              <a:t>96</a:t>
            </a:fld>
            <a:endParaRPr lang="en-US" altLang="zh-CN"/>
          </a:p>
        </p:txBody>
      </p:sp>
      <p:sp>
        <p:nvSpPr>
          <p:cNvPr id="15362" name="Rectangle 2"/>
          <p:cNvSpPr>
            <a:spLocks noChangeArrowheads="1"/>
          </p:cNvSpPr>
          <p:nvPr/>
        </p:nvSpPr>
        <p:spPr bwMode="auto">
          <a:xfrm>
            <a:off x="762000" y="1066800"/>
            <a:ext cx="7772400" cy="4800600"/>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zh-CN" sz="2800" b="1">
              <a:latin typeface="宋体" charset="-122"/>
            </a:endParaRPr>
          </a:p>
        </p:txBody>
      </p:sp>
      <p:pic>
        <p:nvPicPr>
          <p:cNvPr id="15363" name="Picture 3" descr="u=1876564953,2241093208&amp;gp=1">
            <a:hlinkClick r:id="rId2"/>
          </p:cNvPr>
          <p:cNvPicPr>
            <a:picLocks noChangeAspect="1" noChangeArrowheads="1"/>
          </p:cNvPicPr>
          <p:nvPr/>
        </p:nvPicPr>
        <p:blipFill>
          <a:blip r:embed="rId3" cstate="print"/>
          <a:srcRect/>
          <a:stretch>
            <a:fillRect/>
          </a:stretch>
        </p:blipFill>
        <p:spPr bwMode="auto">
          <a:xfrm>
            <a:off x="6324600" y="2438400"/>
            <a:ext cx="2054225" cy="3048000"/>
          </a:xfrm>
          <a:prstGeom prst="rect">
            <a:avLst/>
          </a:prstGeom>
          <a:noFill/>
        </p:spPr>
      </p:pic>
      <p:sp>
        <p:nvSpPr>
          <p:cNvPr id="15364" name="Rectangle 4"/>
          <p:cNvSpPr>
            <a:spLocks noChangeArrowheads="1"/>
          </p:cNvSpPr>
          <p:nvPr/>
        </p:nvSpPr>
        <p:spPr bwMode="auto">
          <a:xfrm>
            <a:off x="990600" y="1219200"/>
            <a:ext cx="8153400" cy="579438"/>
          </a:xfrm>
          <a:prstGeom prst="rect">
            <a:avLst/>
          </a:prstGeom>
          <a:noFill/>
          <a:ln w="9525">
            <a:noFill/>
            <a:miter lim="800000"/>
            <a:headEnd/>
            <a:tailEnd/>
          </a:ln>
          <a:effectLst/>
        </p:spPr>
        <p:txBody>
          <a:bodyPr>
            <a:spAutoFit/>
          </a:bodyPr>
          <a:lstStyle/>
          <a:p>
            <a:r>
              <a:rPr lang="zh-CN" altLang="en-US" sz="3200" b="1">
                <a:solidFill>
                  <a:schemeClr val="accent2"/>
                </a:solidFill>
                <a:latin typeface="宋体" charset="-122"/>
              </a:rPr>
              <a:t>海森伯</a:t>
            </a:r>
            <a:r>
              <a:rPr lang="en-US" altLang="zh-CN" sz="3200" b="1">
                <a:latin typeface="宋体" charset="-122"/>
              </a:rPr>
              <a:t>(</a:t>
            </a:r>
            <a:r>
              <a:rPr lang="en-US" altLang="zh-CN" sz="3200" b="1">
                <a:latin typeface="Times New Roman" pitchFamily="18" charset="0"/>
              </a:rPr>
              <a:t>W.K.Heisenberg</a:t>
            </a:r>
            <a:r>
              <a:rPr lang="zh-CN" altLang="en-US" sz="3200" b="1">
                <a:latin typeface="宋体" charset="-122"/>
              </a:rPr>
              <a:t>，</a:t>
            </a:r>
            <a:r>
              <a:rPr lang="en-US" altLang="zh-CN" sz="3200" b="1">
                <a:latin typeface="Times New Roman" pitchFamily="18" charset="0"/>
              </a:rPr>
              <a:t>1901</a:t>
            </a:r>
            <a:r>
              <a:rPr lang="en-US" altLang="zh-CN" sz="3200" b="1">
                <a:latin typeface="宋体" charset="-122"/>
              </a:rPr>
              <a:t>—</a:t>
            </a:r>
            <a:r>
              <a:rPr lang="en-US" altLang="zh-CN" sz="3200" b="1">
                <a:latin typeface="Times New Roman" pitchFamily="18" charset="0"/>
              </a:rPr>
              <a:t>1976</a:t>
            </a:r>
            <a:r>
              <a:rPr lang="zh-CN" altLang="en-US" sz="3200" b="1">
                <a:latin typeface="宋体" charset="-122"/>
              </a:rPr>
              <a:t>）</a:t>
            </a:r>
          </a:p>
        </p:txBody>
      </p:sp>
      <p:grpSp>
        <p:nvGrpSpPr>
          <p:cNvPr id="2" name="Group 8"/>
          <p:cNvGrpSpPr>
            <a:grpSpLocks/>
          </p:cNvGrpSpPr>
          <p:nvPr/>
        </p:nvGrpSpPr>
        <p:grpSpPr bwMode="auto">
          <a:xfrm>
            <a:off x="900113" y="1916113"/>
            <a:ext cx="5334000" cy="3800475"/>
            <a:chOff x="567" y="1207"/>
            <a:chExt cx="3360" cy="2394"/>
          </a:xfrm>
        </p:grpSpPr>
        <p:sp>
          <p:nvSpPr>
            <p:cNvPr id="15366" name="Text Box 6"/>
            <p:cNvSpPr txBox="1">
              <a:spLocks noChangeArrowheads="1"/>
            </p:cNvSpPr>
            <p:nvPr/>
          </p:nvSpPr>
          <p:spPr bwMode="auto">
            <a:xfrm>
              <a:off x="567" y="2251"/>
              <a:ext cx="3360" cy="1350"/>
            </a:xfrm>
            <a:prstGeom prst="rect">
              <a:avLst/>
            </a:prstGeom>
            <a:noFill/>
            <a:ln w="9525">
              <a:noFill/>
              <a:miter lim="800000"/>
              <a:headEnd/>
              <a:tailEnd/>
            </a:ln>
            <a:effectLst/>
          </p:spPr>
          <p:txBody>
            <a:bodyPr>
              <a:spAutoFit/>
            </a:bodyPr>
            <a:lstStyle/>
            <a:p>
              <a:pPr>
                <a:lnSpc>
                  <a:spcPct val="120000"/>
                </a:lnSpc>
              </a:pPr>
              <a:r>
                <a:rPr lang="en-US" altLang="zh-CN" sz="2800" b="1">
                  <a:latin typeface="Times New Roman" pitchFamily="18" charset="0"/>
                </a:rPr>
                <a:t>        1927</a:t>
              </a:r>
              <a:r>
                <a:rPr lang="zh-CN" altLang="en-US" sz="2800" b="1">
                  <a:latin typeface="宋体" charset="-122"/>
                </a:rPr>
                <a:t>年提出</a:t>
              </a:r>
              <a:r>
                <a:rPr lang="zh-CN" altLang="en-US" sz="2800" b="1">
                  <a:solidFill>
                    <a:srgbClr val="CC0000"/>
                  </a:solidFill>
                  <a:latin typeface="宋体" charset="-122"/>
                </a:rPr>
                <a:t>“不确定关系”</a:t>
              </a:r>
              <a:r>
                <a:rPr lang="zh-CN" altLang="en-US" sz="2800" b="1">
                  <a:latin typeface="宋体" charset="-122"/>
                </a:rPr>
                <a:t>，为核物理学和（基本）粒子物理学准备了理论基础；于</a:t>
              </a:r>
              <a:r>
                <a:rPr lang="en-US" altLang="zh-CN" sz="2800" b="1">
                  <a:latin typeface="宋体" charset="-122"/>
                </a:rPr>
                <a:t>1932</a:t>
              </a:r>
              <a:r>
                <a:rPr lang="zh-CN" altLang="en-US" sz="2800" b="1">
                  <a:latin typeface="宋体" charset="-122"/>
                </a:rPr>
                <a:t>年获得诺贝尔物理学奖</a:t>
              </a:r>
              <a:r>
                <a:rPr lang="en-US" altLang="zh-CN" sz="2800" b="1">
                  <a:latin typeface="Times New Roman" pitchFamily="18" charset="0"/>
                </a:rPr>
                <a:t>.</a:t>
              </a:r>
              <a:endParaRPr lang="en-US" altLang="zh-CN" sz="3200" b="1">
                <a:latin typeface="Times New Roman" pitchFamily="18" charset="0"/>
              </a:endParaRPr>
            </a:p>
          </p:txBody>
        </p:sp>
        <p:sp>
          <p:nvSpPr>
            <p:cNvPr id="15367" name="Rectangle 7"/>
            <p:cNvSpPr>
              <a:spLocks noChangeArrowheads="1"/>
            </p:cNvSpPr>
            <p:nvPr/>
          </p:nvSpPr>
          <p:spPr bwMode="auto">
            <a:xfrm>
              <a:off x="567" y="1207"/>
              <a:ext cx="3264" cy="1027"/>
            </a:xfrm>
            <a:prstGeom prst="rect">
              <a:avLst/>
            </a:prstGeom>
            <a:noFill/>
            <a:ln w="9525">
              <a:noFill/>
              <a:miter lim="800000"/>
              <a:headEnd/>
              <a:tailEnd/>
            </a:ln>
            <a:effectLst/>
          </p:spPr>
          <p:txBody>
            <a:bodyPr>
              <a:spAutoFit/>
            </a:bodyPr>
            <a:lstStyle/>
            <a:p>
              <a:pPr>
                <a:lnSpc>
                  <a:spcPct val="120000"/>
                </a:lnSpc>
              </a:pPr>
              <a:r>
                <a:rPr lang="en-US" altLang="zh-CN" sz="2800" b="1"/>
                <a:t>       </a:t>
              </a:r>
              <a:r>
                <a:rPr lang="zh-CN" altLang="en-US" sz="2800" b="1"/>
                <a:t>德国理论物理学家</a:t>
              </a:r>
              <a:r>
                <a:rPr lang="en-US" altLang="zh-CN" sz="2800" b="1"/>
                <a:t>.</a:t>
              </a:r>
              <a:r>
                <a:rPr lang="en-US" altLang="zh-CN" sz="2800" b="1">
                  <a:latin typeface="Times New Roman" pitchFamily="18" charset="0"/>
                </a:rPr>
                <a:t> </a:t>
              </a:r>
              <a:r>
                <a:rPr lang="zh-CN" altLang="en-US" sz="2800" b="1">
                  <a:latin typeface="宋体" charset="-122"/>
                </a:rPr>
                <a:t>建立了新力学理论的数学方案，为量子力学的创立作出了最早的贡献</a:t>
              </a:r>
              <a:r>
                <a:rPr lang="en-US" altLang="zh-CN" sz="2800" b="1">
                  <a:latin typeface="Times New Roman" pitchFamily="18" charset="0"/>
                </a:rPr>
                <a:t>.</a:t>
              </a: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7894CC52-C321-40DC-9CF6-461B15928981}" type="slidenum">
              <a:rPr lang="en-US" altLang="zh-CN"/>
              <a:pPr/>
              <a:t>97</a:t>
            </a:fld>
            <a:endParaRPr lang="en-US" altLang="zh-CN"/>
          </a:p>
        </p:txBody>
      </p:sp>
      <p:sp>
        <p:nvSpPr>
          <p:cNvPr id="41987" name="Rectangle 3"/>
          <p:cNvSpPr>
            <a:spLocks noChangeArrowheads="1"/>
          </p:cNvSpPr>
          <p:nvPr/>
        </p:nvSpPr>
        <p:spPr bwMode="auto">
          <a:xfrm>
            <a:off x="609600" y="914400"/>
            <a:ext cx="8077200" cy="579438"/>
          </a:xfrm>
          <a:prstGeom prst="rect">
            <a:avLst/>
          </a:prstGeom>
          <a:noFill/>
          <a:ln w="9525">
            <a:noFill/>
            <a:miter lim="800000"/>
            <a:headEnd/>
            <a:tailEnd type="none" w="sm" len="lg"/>
          </a:ln>
          <a:effectLst/>
        </p:spPr>
        <p:txBody>
          <a:bodyPr>
            <a:spAutoFit/>
          </a:bodyPr>
          <a:lstStyle/>
          <a:p>
            <a:pPr>
              <a:spcBef>
                <a:spcPct val="50000"/>
              </a:spcBef>
              <a:buFontTx/>
              <a:buBlip>
                <a:blip r:embed="rId4"/>
              </a:buBlip>
            </a:pPr>
            <a:r>
              <a:rPr lang="en-US" altLang="zh-CN" sz="3200" b="1">
                <a:latin typeface="宋体" charset="-122"/>
              </a:rPr>
              <a:t> </a:t>
            </a:r>
            <a:r>
              <a:rPr lang="zh-CN" altLang="en-US" sz="3200" b="1">
                <a:latin typeface="宋体" charset="-122"/>
              </a:rPr>
              <a:t>单缝宽度变化，中央明纹宽度如何变化？</a:t>
            </a:r>
          </a:p>
        </p:txBody>
      </p:sp>
    </p:spTree>
    <p:controls>
      <p:control spid="129028" name="ShockwaveFlash1" r:id="rId2" imgW="1828571" imgH="1828571"/>
    </p:controls>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1"/>
          <p:cNvSpPr>
            <a:spLocks noGrp="1"/>
          </p:cNvSpPr>
          <p:nvPr>
            <p:ph type="sldNum" sz="quarter" idx="10"/>
          </p:nvPr>
        </p:nvSpPr>
        <p:spPr/>
        <p:txBody>
          <a:bodyPr/>
          <a:lstStyle/>
          <a:p>
            <a:fld id="{C33E6168-1803-48E6-97C1-5BDA03D2F5E8}" type="slidenum">
              <a:rPr lang="en-US" altLang="zh-CN"/>
              <a:pPr/>
              <a:t>98</a:t>
            </a:fld>
            <a:endParaRPr lang="en-US" altLang="zh-CN"/>
          </a:p>
        </p:txBody>
      </p:sp>
      <p:grpSp>
        <p:nvGrpSpPr>
          <p:cNvPr id="2" name="Group 2"/>
          <p:cNvGrpSpPr>
            <a:grpSpLocks/>
          </p:cNvGrpSpPr>
          <p:nvPr/>
        </p:nvGrpSpPr>
        <p:grpSpPr bwMode="auto">
          <a:xfrm>
            <a:off x="1066800" y="3962400"/>
            <a:ext cx="2971800" cy="1143000"/>
            <a:chOff x="624" y="3024"/>
            <a:chExt cx="1824" cy="672"/>
          </a:xfrm>
        </p:grpSpPr>
        <p:graphicFrame>
          <p:nvGraphicFramePr>
            <p:cNvPr id="16394" name="Object 2058"/>
            <p:cNvGraphicFramePr>
              <a:graphicFrameLocks noChangeAspect="1"/>
            </p:cNvGraphicFramePr>
            <p:nvPr/>
          </p:nvGraphicFramePr>
          <p:xfrm>
            <a:off x="624" y="3024"/>
            <a:ext cx="615" cy="672"/>
          </p:xfrm>
          <a:graphic>
            <a:graphicData uri="http://schemas.openxmlformats.org/presentationml/2006/ole">
              <p:oleObj spid="_x0000_s122906" name="公式" r:id="rId3" imgW="647700" imgH="660400" progId="Equation.3">
                <p:embed/>
              </p:oleObj>
            </a:graphicData>
          </a:graphic>
        </p:graphicFrame>
        <p:graphicFrame>
          <p:nvGraphicFramePr>
            <p:cNvPr id="16395" name="Object 2059"/>
            <p:cNvGraphicFramePr>
              <a:graphicFrameLocks noChangeAspect="1"/>
            </p:cNvGraphicFramePr>
            <p:nvPr/>
          </p:nvGraphicFramePr>
          <p:xfrm>
            <a:off x="1488" y="3024"/>
            <a:ext cx="960" cy="620"/>
          </p:xfrm>
          <a:graphic>
            <a:graphicData uri="http://schemas.openxmlformats.org/presentationml/2006/ole">
              <p:oleObj spid="_x0000_s122907" name="Equation" r:id="rId4" imgW="850531" imgH="609336" progId="Equation.3">
                <p:embed/>
              </p:oleObj>
            </a:graphicData>
          </a:graphic>
        </p:graphicFrame>
      </p:grpSp>
      <p:graphicFrame>
        <p:nvGraphicFramePr>
          <p:cNvPr id="16384" name="Object 2048"/>
          <p:cNvGraphicFramePr>
            <a:graphicFrameLocks noChangeAspect="1"/>
          </p:cNvGraphicFramePr>
          <p:nvPr/>
        </p:nvGraphicFramePr>
        <p:xfrm>
          <a:off x="1104900" y="5394325"/>
          <a:ext cx="2171700" cy="600075"/>
        </p:xfrm>
        <a:graphic>
          <a:graphicData uri="http://schemas.openxmlformats.org/presentationml/2006/ole">
            <p:oleObj spid="_x0000_s122908" name="Equation" r:id="rId5" imgW="1091726" imgH="330057" progId="Equation.3">
              <p:embed/>
            </p:oleObj>
          </a:graphicData>
        </a:graphic>
      </p:graphicFrame>
      <p:graphicFrame>
        <p:nvGraphicFramePr>
          <p:cNvPr id="16385" name="Object 2049"/>
          <p:cNvGraphicFramePr>
            <a:graphicFrameLocks noChangeAspect="1"/>
          </p:cNvGraphicFramePr>
          <p:nvPr/>
        </p:nvGraphicFramePr>
        <p:xfrm>
          <a:off x="1066800" y="2709863"/>
          <a:ext cx="3352800" cy="1023937"/>
        </p:xfrm>
        <a:graphic>
          <a:graphicData uri="http://schemas.openxmlformats.org/presentationml/2006/ole">
            <p:oleObj spid="_x0000_s122909" name="Equation" r:id="rId6" imgW="2006600" imgH="609600" progId="Equation.3">
              <p:embed/>
            </p:oleObj>
          </a:graphicData>
        </a:graphic>
      </p:graphicFrame>
      <p:sp>
        <p:nvSpPr>
          <p:cNvPr id="1032" name="Rectangle 8"/>
          <p:cNvSpPr>
            <a:spLocks noChangeArrowheads="1"/>
          </p:cNvSpPr>
          <p:nvPr/>
        </p:nvSpPr>
        <p:spPr bwMode="auto">
          <a:xfrm>
            <a:off x="838200" y="1096963"/>
            <a:ext cx="7620000" cy="579437"/>
          </a:xfrm>
          <a:prstGeom prst="rect">
            <a:avLst/>
          </a:prstGeom>
          <a:noFill/>
          <a:ln w="19050">
            <a:noFill/>
            <a:miter lim="800000"/>
            <a:headEnd/>
            <a:tailEnd/>
          </a:ln>
          <a:effectLst/>
        </p:spPr>
        <p:txBody>
          <a:bodyPr>
            <a:spAutoFit/>
          </a:bodyPr>
          <a:lstStyle/>
          <a:p>
            <a:pPr>
              <a:spcBef>
                <a:spcPct val="50000"/>
              </a:spcBef>
            </a:pPr>
            <a:r>
              <a:rPr lang="en-US" altLang="zh-CN" sz="2800" b="1">
                <a:latin typeface="Times New Roman" pitchFamily="18" charset="0"/>
              </a:rPr>
              <a:t>        </a:t>
            </a:r>
            <a:r>
              <a:rPr lang="zh-CN" altLang="en-US" sz="3200" b="1">
                <a:latin typeface="Times New Roman" pitchFamily="18" charset="0"/>
              </a:rPr>
              <a:t>电子经过缝后 </a:t>
            </a:r>
            <a:r>
              <a:rPr lang="en-US" altLang="zh-CN" sz="3200" i="1">
                <a:latin typeface="Times New Roman" pitchFamily="18" charset="0"/>
              </a:rPr>
              <a:t>x </a:t>
            </a:r>
            <a:r>
              <a:rPr lang="zh-CN" altLang="en-US" sz="3200" b="1">
                <a:latin typeface="Times New Roman" pitchFamily="18" charset="0"/>
              </a:rPr>
              <a:t>方向动量不确定</a:t>
            </a:r>
          </a:p>
        </p:txBody>
      </p:sp>
      <p:graphicFrame>
        <p:nvGraphicFramePr>
          <p:cNvPr id="16386" name="Object 2050"/>
          <p:cNvGraphicFramePr>
            <a:graphicFrameLocks noChangeAspect="1"/>
          </p:cNvGraphicFramePr>
          <p:nvPr/>
        </p:nvGraphicFramePr>
        <p:xfrm>
          <a:off x="1085850" y="2020888"/>
          <a:ext cx="2087563" cy="569912"/>
        </p:xfrm>
        <a:graphic>
          <a:graphicData uri="http://schemas.openxmlformats.org/presentationml/2006/ole">
            <p:oleObj spid="_x0000_s122910" name="Equation" r:id="rId7" imgW="1155199" imgH="317362" progId="Equation.3">
              <p:embed/>
            </p:oleObj>
          </a:graphicData>
        </a:graphic>
      </p:graphicFrame>
      <p:grpSp>
        <p:nvGrpSpPr>
          <p:cNvPr id="3" name="Group 46"/>
          <p:cNvGrpSpPr>
            <a:grpSpLocks/>
          </p:cNvGrpSpPr>
          <p:nvPr/>
        </p:nvGrpSpPr>
        <p:grpSpPr bwMode="auto">
          <a:xfrm>
            <a:off x="4876800" y="1981200"/>
            <a:ext cx="3581400" cy="3844925"/>
            <a:chOff x="3072" y="864"/>
            <a:chExt cx="2448" cy="2616"/>
          </a:xfrm>
        </p:grpSpPr>
        <p:sp>
          <p:nvSpPr>
            <p:cNvPr id="1071" name="Rectangle 47"/>
            <p:cNvSpPr>
              <a:spLocks noChangeArrowheads="1"/>
            </p:cNvSpPr>
            <p:nvPr/>
          </p:nvSpPr>
          <p:spPr bwMode="auto">
            <a:xfrm>
              <a:off x="3072" y="864"/>
              <a:ext cx="2448" cy="2592"/>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1072" name="Line 48"/>
            <p:cNvSpPr>
              <a:spLocks noChangeShapeType="1"/>
            </p:cNvSpPr>
            <p:nvPr/>
          </p:nvSpPr>
          <p:spPr bwMode="auto">
            <a:xfrm>
              <a:off x="3600" y="1440"/>
              <a:ext cx="0" cy="480"/>
            </a:xfrm>
            <a:prstGeom prst="line">
              <a:avLst/>
            </a:prstGeom>
            <a:noFill/>
            <a:ln w="57150">
              <a:solidFill>
                <a:schemeClr val="tx2"/>
              </a:solidFill>
              <a:round/>
              <a:headEnd type="none" w="sm" len="lg"/>
              <a:tailEnd type="none" w="sm" len="lg"/>
            </a:ln>
            <a:effectLst/>
          </p:spPr>
          <p:txBody>
            <a:bodyPr wrap="none" anchor="ctr"/>
            <a:lstStyle/>
            <a:p>
              <a:endParaRPr lang="zh-CN" altLang="en-US"/>
            </a:p>
          </p:txBody>
        </p:sp>
        <p:sp>
          <p:nvSpPr>
            <p:cNvPr id="1073" name="Line 49"/>
            <p:cNvSpPr>
              <a:spLocks noChangeShapeType="1"/>
            </p:cNvSpPr>
            <p:nvPr/>
          </p:nvSpPr>
          <p:spPr bwMode="auto">
            <a:xfrm>
              <a:off x="3600" y="2112"/>
              <a:ext cx="0" cy="480"/>
            </a:xfrm>
            <a:prstGeom prst="line">
              <a:avLst/>
            </a:prstGeom>
            <a:noFill/>
            <a:ln w="57150">
              <a:solidFill>
                <a:schemeClr val="tx2"/>
              </a:solidFill>
              <a:round/>
              <a:headEnd type="none" w="sm" len="lg"/>
              <a:tailEnd type="none" w="sm" len="lg"/>
            </a:ln>
            <a:effectLst/>
          </p:spPr>
          <p:txBody>
            <a:bodyPr wrap="none" anchor="ctr"/>
            <a:lstStyle/>
            <a:p>
              <a:endParaRPr lang="zh-CN" altLang="en-US"/>
            </a:p>
          </p:txBody>
        </p:sp>
        <p:sp>
          <p:nvSpPr>
            <p:cNvPr id="1074" name="Line 50"/>
            <p:cNvSpPr>
              <a:spLocks noChangeShapeType="1"/>
            </p:cNvSpPr>
            <p:nvPr/>
          </p:nvSpPr>
          <p:spPr bwMode="auto">
            <a:xfrm>
              <a:off x="3168" y="1632"/>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1075" name="Line 51"/>
            <p:cNvSpPr>
              <a:spLocks noChangeShapeType="1"/>
            </p:cNvSpPr>
            <p:nvPr/>
          </p:nvSpPr>
          <p:spPr bwMode="auto">
            <a:xfrm>
              <a:off x="3168" y="1728"/>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1076" name="Line 52"/>
            <p:cNvSpPr>
              <a:spLocks noChangeShapeType="1"/>
            </p:cNvSpPr>
            <p:nvPr/>
          </p:nvSpPr>
          <p:spPr bwMode="auto">
            <a:xfrm>
              <a:off x="3168" y="1824"/>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1077" name="Line 53"/>
            <p:cNvSpPr>
              <a:spLocks noChangeShapeType="1"/>
            </p:cNvSpPr>
            <p:nvPr/>
          </p:nvSpPr>
          <p:spPr bwMode="auto">
            <a:xfrm>
              <a:off x="3168" y="1920"/>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1078" name="Line 54"/>
            <p:cNvSpPr>
              <a:spLocks noChangeShapeType="1"/>
            </p:cNvSpPr>
            <p:nvPr/>
          </p:nvSpPr>
          <p:spPr bwMode="auto">
            <a:xfrm>
              <a:off x="3168" y="2016"/>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1079" name="Line 55"/>
            <p:cNvSpPr>
              <a:spLocks noChangeShapeType="1"/>
            </p:cNvSpPr>
            <p:nvPr/>
          </p:nvSpPr>
          <p:spPr bwMode="auto">
            <a:xfrm>
              <a:off x="3168" y="2112"/>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1080" name="Line 56"/>
            <p:cNvSpPr>
              <a:spLocks noChangeShapeType="1"/>
            </p:cNvSpPr>
            <p:nvPr/>
          </p:nvSpPr>
          <p:spPr bwMode="auto">
            <a:xfrm>
              <a:off x="3168" y="2208"/>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1081" name="Line 57"/>
            <p:cNvSpPr>
              <a:spLocks noChangeShapeType="1"/>
            </p:cNvSpPr>
            <p:nvPr/>
          </p:nvSpPr>
          <p:spPr bwMode="auto">
            <a:xfrm>
              <a:off x="3168" y="2304"/>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1082" name="Line 58"/>
            <p:cNvSpPr>
              <a:spLocks noChangeShapeType="1"/>
            </p:cNvSpPr>
            <p:nvPr/>
          </p:nvSpPr>
          <p:spPr bwMode="auto">
            <a:xfrm>
              <a:off x="3168" y="2400"/>
              <a:ext cx="432" cy="0"/>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sp>
          <p:nvSpPr>
            <p:cNvPr id="1083" name="Line 59"/>
            <p:cNvSpPr>
              <a:spLocks noChangeShapeType="1"/>
            </p:cNvSpPr>
            <p:nvPr/>
          </p:nvSpPr>
          <p:spPr bwMode="auto">
            <a:xfrm>
              <a:off x="5088" y="912"/>
              <a:ext cx="0" cy="2160"/>
            </a:xfrm>
            <a:prstGeom prst="line">
              <a:avLst/>
            </a:prstGeom>
            <a:noFill/>
            <a:ln w="12700">
              <a:solidFill>
                <a:srgbClr val="006600"/>
              </a:solidFill>
              <a:round/>
              <a:headEnd type="triangle" w="sm" len="lg"/>
              <a:tailEnd type="none" w="sm" len="lg"/>
            </a:ln>
            <a:effectLst/>
          </p:spPr>
          <p:txBody>
            <a:bodyPr wrap="none" anchor="ctr"/>
            <a:lstStyle/>
            <a:p>
              <a:endParaRPr lang="zh-CN" altLang="en-US"/>
            </a:p>
          </p:txBody>
        </p:sp>
        <p:sp>
          <p:nvSpPr>
            <p:cNvPr id="1084" name="Line 60"/>
            <p:cNvSpPr>
              <a:spLocks noChangeShapeType="1"/>
            </p:cNvSpPr>
            <p:nvPr/>
          </p:nvSpPr>
          <p:spPr bwMode="auto">
            <a:xfrm>
              <a:off x="3552" y="2016"/>
              <a:ext cx="1920" cy="0"/>
            </a:xfrm>
            <a:prstGeom prst="line">
              <a:avLst/>
            </a:prstGeom>
            <a:noFill/>
            <a:ln w="12700">
              <a:solidFill>
                <a:schemeClr val="tx1"/>
              </a:solidFill>
              <a:round/>
              <a:headEnd type="none" w="sm" len="lg"/>
              <a:tailEnd type="triangle" w="sm" len="lg"/>
            </a:ln>
            <a:effectLst/>
          </p:spPr>
          <p:txBody>
            <a:bodyPr wrap="none" anchor="ctr"/>
            <a:lstStyle/>
            <a:p>
              <a:endParaRPr lang="zh-CN" altLang="en-US"/>
            </a:p>
          </p:txBody>
        </p:sp>
        <p:sp>
          <p:nvSpPr>
            <p:cNvPr id="1085" name="Freeform 61"/>
            <p:cNvSpPr>
              <a:spLocks/>
            </p:cNvSpPr>
            <p:nvPr/>
          </p:nvSpPr>
          <p:spPr bwMode="auto">
            <a:xfrm>
              <a:off x="4573" y="1644"/>
              <a:ext cx="513" cy="740"/>
            </a:xfrm>
            <a:custGeom>
              <a:avLst/>
              <a:gdLst/>
              <a:ahLst/>
              <a:cxnLst>
                <a:cxn ang="0">
                  <a:pos x="513" y="740"/>
                </a:cxn>
                <a:cxn ang="0">
                  <a:pos x="378" y="639"/>
                </a:cxn>
                <a:cxn ang="0">
                  <a:pos x="179" y="537"/>
                </a:cxn>
                <a:cxn ang="0">
                  <a:pos x="1" y="372"/>
                </a:cxn>
                <a:cxn ang="0">
                  <a:pos x="186" y="207"/>
                </a:cxn>
                <a:cxn ang="0">
                  <a:pos x="371" y="105"/>
                </a:cxn>
                <a:cxn ang="0">
                  <a:pos x="513" y="0"/>
                </a:cxn>
              </a:cxnLst>
              <a:rect l="0" t="0" r="r" b="b"/>
              <a:pathLst>
                <a:path w="513" h="740">
                  <a:moveTo>
                    <a:pt x="513" y="740"/>
                  </a:moveTo>
                  <a:cubicBezTo>
                    <a:pt x="491" y="723"/>
                    <a:pt x="434" y="673"/>
                    <a:pt x="378" y="639"/>
                  </a:cubicBezTo>
                  <a:cubicBezTo>
                    <a:pt x="322" y="605"/>
                    <a:pt x="242" y="582"/>
                    <a:pt x="179" y="537"/>
                  </a:cubicBezTo>
                  <a:cubicBezTo>
                    <a:pt x="116" y="492"/>
                    <a:pt x="0" y="427"/>
                    <a:pt x="1" y="372"/>
                  </a:cubicBezTo>
                  <a:cubicBezTo>
                    <a:pt x="2" y="317"/>
                    <a:pt x="124" y="251"/>
                    <a:pt x="186" y="207"/>
                  </a:cubicBezTo>
                  <a:cubicBezTo>
                    <a:pt x="248" y="163"/>
                    <a:pt x="317" y="139"/>
                    <a:pt x="371" y="105"/>
                  </a:cubicBezTo>
                  <a:cubicBezTo>
                    <a:pt x="425" y="71"/>
                    <a:pt x="484" y="22"/>
                    <a:pt x="513" y="0"/>
                  </a:cubicBezTo>
                </a:path>
              </a:pathLst>
            </a:custGeom>
            <a:noFill/>
            <a:ln w="28575" cap="flat" cmpd="sng">
              <a:solidFill>
                <a:srgbClr val="FF6600"/>
              </a:solidFill>
              <a:prstDash val="solid"/>
              <a:round/>
              <a:headEnd type="none" w="sm" len="lg"/>
              <a:tailEnd type="none" w="sm" len="lg"/>
            </a:ln>
            <a:effectLst/>
          </p:spPr>
          <p:txBody>
            <a:bodyPr wrap="none" anchor="ctr"/>
            <a:lstStyle/>
            <a:p>
              <a:endParaRPr lang="zh-CN" altLang="en-US"/>
            </a:p>
          </p:txBody>
        </p:sp>
        <p:sp>
          <p:nvSpPr>
            <p:cNvPr id="1086" name="Freeform 62"/>
            <p:cNvSpPr>
              <a:spLocks/>
            </p:cNvSpPr>
            <p:nvPr/>
          </p:nvSpPr>
          <p:spPr bwMode="auto">
            <a:xfrm>
              <a:off x="5013" y="1145"/>
              <a:ext cx="82" cy="499"/>
            </a:xfrm>
            <a:custGeom>
              <a:avLst/>
              <a:gdLst/>
              <a:ahLst/>
              <a:cxnLst>
                <a:cxn ang="0">
                  <a:pos x="73" y="499"/>
                </a:cxn>
                <a:cxn ang="0">
                  <a:pos x="0" y="316"/>
                </a:cxn>
                <a:cxn ang="0">
                  <a:pos x="73" y="128"/>
                </a:cxn>
                <a:cxn ang="0">
                  <a:pos x="54" y="0"/>
                </a:cxn>
              </a:cxnLst>
              <a:rect l="0" t="0" r="r" b="b"/>
              <a:pathLst>
                <a:path w="82" h="499">
                  <a:moveTo>
                    <a:pt x="73" y="499"/>
                  </a:moveTo>
                  <a:cubicBezTo>
                    <a:pt x="61" y="469"/>
                    <a:pt x="0" y="378"/>
                    <a:pt x="0" y="316"/>
                  </a:cubicBezTo>
                  <a:cubicBezTo>
                    <a:pt x="0" y="254"/>
                    <a:pt x="64" y="181"/>
                    <a:pt x="73" y="128"/>
                  </a:cubicBezTo>
                  <a:cubicBezTo>
                    <a:pt x="82" y="75"/>
                    <a:pt x="58" y="27"/>
                    <a:pt x="54" y="0"/>
                  </a:cubicBezTo>
                </a:path>
              </a:pathLst>
            </a:custGeom>
            <a:noFill/>
            <a:ln w="28575" cap="flat" cmpd="sng">
              <a:solidFill>
                <a:srgbClr val="FF6600"/>
              </a:solidFill>
              <a:prstDash val="solid"/>
              <a:round/>
              <a:headEnd type="none" w="sm" len="lg"/>
              <a:tailEnd type="none" w="sm" len="lg"/>
            </a:ln>
            <a:effectLst/>
          </p:spPr>
          <p:txBody>
            <a:bodyPr wrap="none" anchor="ctr"/>
            <a:lstStyle/>
            <a:p>
              <a:endParaRPr lang="zh-CN" altLang="en-US"/>
            </a:p>
          </p:txBody>
        </p:sp>
        <p:sp>
          <p:nvSpPr>
            <p:cNvPr id="1087" name="Freeform 63"/>
            <p:cNvSpPr>
              <a:spLocks/>
            </p:cNvSpPr>
            <p:nvPr/>
          </p:nvSpPr>
          <p:spPr bwMode="auto">
            <a:xfrm>
              <a:off x="5013" y="2384"/>
              <a:ext cx="82" cy="489"/>
            </a:xfrm>
            <a:custGeom>
              <a:avLst/>
              <a:gdLst/>
              <a:ahLst/>
              <a:cxnLst>
                <a:cxn ang="0">
                  <a:pos x="73" y="0"/>
                </a:cxn>
                <a:cxn ang="0">
                  <a:pos x="0" y="187"/>
                </a:cxn>
                <a:cxn ang="0">
                  <a:pos x="73" y="370"/>
                </a:cxn>
                <a:cxn ang="0">
                  <a:pos x="54" y="489"/>
                </a:cxn>
              </a:cxnLst>
              <a:rect l="0" t="0" r="r" b="b"/>
              <a:pathLst>
                <a:path w="82" h="489">
                  <a:moveTo>
                    <a:pt x="73" y="0"/>
                  </a:moveTo>
                  <a:cubicBezTo>
                    <a:pt x="61" y="31"/>
                    <a:pt x="0" y="125"/>
                    <a:pt x="0" y="187"/>
                  </a:cubicBezTo>
                  <a:cubicBezTo>
                    <a:pt x="0" y="249"/>
                    <a:pt x="64" y="320"/>
                    <a:pt x="73" y="370"/>
                  </a:cubicBezTo>
                  <a:cubicBezTo>
                    <a:pt x="82" y="420"/>
                    <a:pt x="58" y="464"/>
                    <a:pt x="54" y="489"/>
                  </a:cubicBezTo>
                </a:path>
              </a:pathLst>
            </a:custGeom>
            <a:noFill/>
            <a:ln w="28575" cap="flat" cmpd="sng">
              <a:solidFill>
                <a:srgbClr val="FF6600"/>
              </a:solidFill>
              <a:prstDash val="solid"/>
              <a:round/>
              <a:headEnd type="none" w="sm" len="lg"/>
              <a:tailEnd type="none" w="sm" len="lg"/>
            </a:ln>
            <a:effectLst/>
          </p:spPr>
          <p:txBody>
            <a:bodyPr wrap="none" anchor="ctr"/>
            <a:lstStyle/>
            <a:p>
              <a:endParaRPr lang="zh-CN" altLang="en-US"/>
            </a:p>
          </p:txBody>
        </p:sp>
        <p:sp>
          <p:nvSpPr>
            <p:cNvPr id="1088" name="Line 64"/>
            <p:cNvSpPr>
              <a:spLocks noChangeShapeType="1"/>
            </p:cNvSpPr>
            <p:nvPr/>
          </p:nvSpPr>
          <p:spPr bwMode="auto">
            <a:xfrm flipV="1">
              <a:off x="3648" y="1632"/>
              <a:ext cx="1440" cy="384"/>
            </a:xfrm>
            <a:prstGeom prst="line">
              <a:avLst/>
            </a:prstGeom>
            <a:noFill/>
            <a:ln w="19050">
              <a:solidFill>
                <a:srgbClr val="0000FF"/>
              </a:solidFill>
              <a:round/>
              <a:headEnd type="none" w="sm" len="lg"/>
              <a:tailEnd type="none" w="sm" len="lg"/>
            </a:ln>
            <a:effectLst/>
          </p:spPr>
          <p:txBody>
            <a:bodyPr wrap="none" anchor="ctr"/>
            <a:lstStyle/>
            <a:p>
              <a:endParaRPr lang="zh-CN" altLang="en-US"/>
            </a:p>
          </p:txBody>
        </p:sp>
        <p:sp>
          <p:nvSpPr>
            <p:cNvPr id="1089" name="Line 65"/>
            <p:cNvSpPr>
              <a:spLocks noChangeShapeType="1"/>
            </p:cNvSpPr>
            <p:nvPr/>
          </p:nvSpPr>
          <p:spPr bwMode="auto">
            <a:xfrm flipV="1">
              <a:off x="3648" y="1776"/>
              <a:ext cx="912" cy="234"/>
            </a:xfrm>
            <a:prstGeom prst="line">
              <a:avLst/>
            </a:prstGeom>
            <a:noFill/>
            <a:ln w="19050">
              <a:solidFill>
                <a:srgbClr val="0000FF"/>
              </a:solidFill>
              <a:round/>
              <a:headEnd type="none" w="sm" len="lg"/>
              <a:tailEnd type="triangle" w="sm" len="lg"/>
            </a:ln>
            <a:effectLst/>
          </p:spPr>
          <p:txBody>
            <a:bodyPr wrap="none" anchor="ctr"/>
            <a:lstStyle/>
            <a:p>
              <a:endParaRPr lang="zh-CN" altLang="en-US"/>
            </a:p>
          </p:txBody>
        </p:sp>
        <p:graphicFrame>
          <p:nvGraphicFramePr>
            <p:cNvPr id="16387" name="Object 2051"/>
            <p:cNvGraphicFramePr>
              <a:graphicFrameLocks noChangeAspect="1"/>
            </p:cNvGraphicFramePr>
            <p:nvPr/>
          </p:nvGraphicFramePr>
          <p:xfrm>
            <a:off x="5280" y="1728"/>
            <a:ext cx="191" cy="240"/>
          </p:xfrm>
          <a:graphic>
            <a:graphicData uri="http://schemas.openxmlformats.org/presentationml/2006/ole">
              <p:oleObj spid="_x0000_s122911" name="公式" r:id="rId8" imgW="190417" imgH="241195" progId="Equation.3">
                <p:embed/>
              </p:oleObj>
            </a:graphicData>
          </a:graphic>
        </p:graphicFrame>
        <p:graphicFrame>
          <p:nvGraphicFramePr>
            <p:cNvPr id="16388" name="Object 2052"/>
            <p:cNvGraphicFramePr>
              <a:graphicFrameLocks noChangeAspect="1"/>
            </p:cNvGraphicFramePr>
            <p:nvPr/>
          </p:nvGraphicFramePr>
          <p:xfrm>
            <a:off x="5136" y="912"/>
            <a:ext cx="222" cy="240"/>
          </p:xfrm>
          <a:graphic>
            <a:graphicData uri="http://schemas.openxmlformats.org/presentationml/2006/ole">
              <p:oleObj spid="_x0000_s122912" name="公式" r:id="rId9" imgW="177646" imgH="190335" progId="Equation.3">
                <p:embed/>
              </p:oleObj>
            </a:graphicData>
          </a:graphic>
        </p:graphicFrame>
        <p:graphicFrame>
          <p:nvGraphicFramePr>
            <p:cNvPr id="16389" name="Object 2053"/>
            <p:cNvGraphicFramePr>
              <a:graphicFrameLocks noChangeAspect="1"/>
            </p:cNvGraphicFramePr>
            <p:nvPr/>
          </p:nvGraphicFramePr>
          <p:xfrm>
            <a:off x="3888" y="2208"/>
            <a:ext cx="864" cy="325"/>
          </p:xfrm>
          <a:graphic>
            <a:graphicData uri="http://schemas.openxmlformats.org/presentationml/2006/ole">
              <p:oleObj spid="_x0000_s122913" name="公式" r:id="rId10" imgW="837836" imgH="317362" progId="Equation.3">
                <p:embed/>
              </p:oleObj>
            </a:graphicData>
          </a:graphic>
        </p:graphicFrame>
        <p:graphicFrame>
          <p:nvGraphicFramePr>
            <p:cNvPr id="16390" name="Object 2054"/>
            <p:cNvGraphicFramePr>
              <a:graphicFrameLocks noChangeAspect="1"/>
            </p:cNvGraphicFramePr>
            <p:nvPr/>
          </p:nvGraphicFramePr>
          <p:xfrm>
            <a:off x="3984" y="1392"/>
            <a:ext cx="864" cy="325"/>
          </p:xfrm>
          <a:graphic>
            <a:graphicData uri="http://schemas.openxmlformats.org/presentationml/2006/ole">
              <p:oleObj spid="_x0000_s122914" name="公式" r:id="rId11" imgW="837836" imgH="317362" progId="Equation.3">
                <p:embed/>
              </p:oleObj>
            </a:graphicData>
          </a:graphic>
        </p:graphicFrame>
        <p:sp>
          <p:nvSpPr>
            <p:cNvPr id="1094" name="Line 70"/>
            <p:cNvSpPr>
              <a:spLocks noChangeShapeType="1"/>
            </p:cNvSpPr>
            <p:nvPr/>
          </p:nvSpPr>
          <p:spPr bwMode="auto">
            <a:xfrm>
              <a:off x="3600" y="1920"/>
              <a:ext cx="288"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1095" name="Line 71"/>
            <p:cNvSpPr>
              <a:spLocks noChangeShapeType="1"/>
            </p:cNvSpPr>
            <p:nvPr/>
          </p:nvSpPr>
          <p:spPr bwMode="auto">
            <a:xfrm>
              <a:off x="3600" y="2112"/>
              <a:ext cx="288" cy="0"/>
            </a:xfrm>
            <a:prstGeom prst="line">
              <a:avLst/>
            </a:prstGeom>
            <a:noFill/>
            <a:ln w="12700">
              <a:solidFill>
                <a:schemeClr val="tx1"/>
              </a:solidFill>
              <a:prstDash val="dash"/>
              <a:round/>
              <a:headEnd type="none" w="sm" len="lg"/>
              <a:tailEnd type="none" w="sm" len="lg"/>
            </a:ln>
            <a:effectLst/>
          </p:spPr>
          <p:txBody>
            <a:bodyPr wrap="none" anchor="ctr"/>
            <a:lstStyle/>
            <a:p>
              <a:endParaRPr lang="zh-CN" altLang="en-US"/>
            </a:p>
          </p:txBody>
        </p:sp>
        <p:sp>
          <p:nvSpPr>
            <p:cNvPr id="1096" name="Line 72"/>
            <p:cNvSpPr>
              <a:spLocks noChangeShapeType="1"/>
            </p:cNvSpPr>
            <p:nvPr/>
          </p:nvSpPr>
          <p:spPr bwMode="auto">
            <a:xfrm flipV="1">
              <a:off x="3792" y="2112"/>
              <a:ext cx="0" cy="240"/>
            </a:xfrm>
            <a:prstGeom prst="line">
              <a:avLst/>
            </a:prstGeom>
            <a:noFill/>
            <a:ln w="19050">
              <a:solidFill>
                <a:srgbClr val="FF3399"/>
              </a:solidFill>
              <a:round/>
              <a:headEnd type="none" w="sm" len="lg"/>
              <a:tailEnd type="triangle" w="sm" len="lg"/>
            </a:ln>
            <a:effectLst/>
          </p:spPr>
          <p:txBody>
            <a:bodyPr wrap="none" anchor="ctr"/>
            <a:lstStyle/>
            <a:p>
              <a:endParaRPr lang="zh-CN" altLang="en-US"/>
            </a:p>
          </p:txBody>
        </p:sp>
        <p:sp>
          <p:nvSpPr>
            <p:cNvPr id="1097" name="Line 73"/>
            <p:cNvSpPr>
              <a:spLocks noChangeShapeType="1"/>
            </p:cNvSpPr>
            <p:nvPr/>
          </p:nvSpPr>
          <p:spPr bwMode="auto">
            <a:xfrm>
              <a:off x="3792" y="1680"/>
              <a:ext cx="0" cy="240"/>
            </a:xfrm>
            <a:prstGeom prst="line">
              <a:avLst/>
            </a:prstGeom>
            <a:noFill/>
            <a:ln w="19050">
              <a:solidFill>
                <a:srgbClr val="FF3399"/>
              </a:solidFill>
              <a:round/>
              <a:headEnd type="none" w="sm" len="lg"/>
              <a:tailEnd type="triangle" w="sm" len="lg"/>
            </a:ln>
            <a:effectLst/>
          </p:spPr>
          <p:txBody>
            <a:bodyPr wrap="none" anchor="ctr"/>
            <a:lstStyle/>
            <a:p>
              <a:endParaRPr lang="zh-CN" altLang="en-US"/>
            </a:p>
          </p:txBody>
        </p:sp>
        <p:graphicFrame>
          <p:nvGraphicFramePr>
            <p:cNvPr id="16391" name="Object 2055"/>
            <p:cNvGraphicFramePr>
              <a:graphicFrameLocks noChangeAspect="1"/>
            </p:cNvGraphicFramePr>
            <p:nvPr/>
          </p:nvGraphicFramePr>
          <p:xfrm>
            <a:off x="3744" y="1392"/>
            <a:ext cx="181" cy="279"/>
          </p:xfrm>
          <a:graphic>
            <a:graphicData uri="http://schemas.openxmlformats.org/presentationml/2006/ole">
              <p:oleObj spid="_x0000_s122915" name="公式" r:id="rId12" imgW="164957" imgH="253780" progId="Equation.3">
                <p:embed/>
              </p:oleObj>
            </a:graphicData>
          </a:graphic>
        </p:graphicFrame>
        <p:sp>
          <p:nvSpPr>
            <p:cNvPr id="1099" name="Arc 75"/>
            <p:cNvSpPr>
              <a:spLocks/>
            </p:cNvSpPr>
            <p:nvPr/>
          </p:nvSpPr>
          <p:spPr bwMode="auto">
            <a:xfrm>
              <a:off x="4032" y="1920"/>
              <a:ext cx="48"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type="none" w="sm" len="lg"/>
              <a:tailEnd type="none" w="sm" len="lg"/>
            </a:ln>
            <a:effectLst/>
          </p:spPr>
          <p:txBody>
            <a:bodyPr wrap="none" anchor="ctr"/>
            <a:lstStyle/>
            <a:p>
              <a:endParaRPr lang="zh-CN" altLang="en-US"/>
            </a:p>
          </p:txBody>
        </p:sp>
        <p:graphicFrame>
          <p:nvGraphicFramePr>
            <p:cNvPr id="16392" name="Object 2056"/>
            <p:cNvGraphicFramePr>
              <a:graphicFrameLocks noChangeAspect="1"/>
            </p:cNvGraphicFramePr>
            <p:nvPr/>
          </p:nvGraphicFramePr>
          <p:xfrm>
            <a:off x="4176" y="1872"/>
            <a:ext cx="162" cy="192"/>
          </p:xfrm>
          <a:graphic>
            <a:graphicData uri="http://schemas.openxmlformats.org/presentationml/2006/ole">
              <p:oleObj spid="_x0000_s122916" name="公式" r:id="rId13" imgW="203112" imgH="241195" progId="Equation.3">
                <p:embed/>
              </p:oleObj>
            </a:graphicData>
          </a:graphic>
        </p:graphicFrame>
        <p:sp>
          <p:nvSpPr>
            <p:cNvPr id="1101" name="Text Box 77"/>
            <p:cNvSpPr txBox="1">
              <a:spLocks noChangeArrowheads="1"/>
            </p:cNvSpPr>
            <p:nvPr/>
          </p:nvSpPr>
          <p:spPr bwMode="auto">
            <a:xfrm>
              <a:off x="3072" y="3120"/>
              <a:ext cx="2448" cy="36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2800" b="1">
                  <a:latin typeface="Times New Roman" pitchFamily="18" charset="0"/>
                </a:rPr>
                <a:t>电子的单缝衍射实验</a:t>
              </a:r>
            </a:p>
          </p:txBody>
        </p:sp>
        <p:graphicFrame>
          <p:nvGraphicFramePr>
            <p:cNvPr id="16393" name="Object 2057"/>
            <p:cNvGraphicFramePr>
              <a:graphicFrameLocks noChangeAspect="1"/>
            </p:cNvGraphicFramePr>
            <p:nvPr/>
          </p:nvGraphicFramePr>
          <p:xfrm>
            <a:off x="5088" y="2016"/>
            <a:ext cx="146" cy="168"/>
          </p:xfrm>
          <a:graphic>
            <a:graphicData uri="http://schemas.openxmlformats.org/presentationml/2006/ole">
              <p:oleObj spid="_x0000_s122917" name="Equation" r:id="rId14" imgW="164957" imgH="190335"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blinds(horizontal)">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blinds(horizontal)">
                                      <p:cBhvr>
                                        <p:cTn id="12" dur="500"/>
                                        <p:tgtEl>
                                          <p:spTgt spid="163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6385"/>
                                        </p:tgtEl>
                                        <p:attrNameLst>
                                          <p:attrName>style.visibility</p:attrName>
                                        </p:attrNameLst>
                                      </p:cBhvr>
                                      <p:to>
                                        <p:strVal val="visible"/>
                                      </p:to>
                                    </p:set>
                                    <p:animEffect transition="in" filter="blinds(vertical)">
                                      <p:cBhvr>
                                        <p:cTn id="17" dur="500"/>
                                        <p:tgtEl>
                                          <p:spTgt spid="1638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6384"/>
                                        </p:tgtEl>
                                        <p:attrNameLst>
                                          <p:attrName>style.visibility</p:attrName>
                                        </p:attrNameLst>
                                      </p:cBhvr>
                                      <p:to>
                                        <p:strVal val="visible"/>
                                      </p:to>
                                    </p:set>
                                    <p:animEffect transition="in" filter="blinds(vertical)">
                                      <p:cBhvr>
                                        <p:cTn id="27" dur="500"/>
                                        <p:tgtEl>
                                          <p:spTgt spid="16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10"/>
          </p:nvPr>
        </p:nvSpPr>
        <p:spPr/>
        <p:txBody>
          <a:bodyPr/>
          <a:lstStyle/>
          <a:p>
            <a:fld id="{FC45F7EA-A1FB-439C-AF8D-3660900B7459}" type="slidenum">
              <a:rPr lang="en-US" altLang="zh-CN"/>
              <a:pPr/>
              <a:t>99</a:t>
            </a:fld>
            <a:endParaRPr lang="en-US" altLang="zh-CN"/>
          </a:p>
        </p:txBody>
      </p:sp>
      <p:sp>
        <p:nvSpPr>
          <p:cNvPr id="5122" name="Rectangle 2"/>
          <p:cNvSpPr>
            <a:spLocks noChangeArrowheads="1"/>
          </p:cNvSpPr>
          <p:nvPr/>
        </p:nvSpPr>
        <p:spPr bwMode="auto">
          <a:xfrm>
            <a:off x="685800" y="2209800"/>
            <a:ext cx="8305800" cy="1992313"/>
          </a:xfrm>
          <a:prstGeom prst="rect">
            <a:avLst/>
          </a:prstGeom>
          <a:noFill/>
          <a:ln w="9525">
            <a:noFill/>
            <a:miter lim="800000"/>
            <a:headEnd/>
            <a:tailEnd/>
          </a:ln>
          <a:effectLst/>
        </p:spPr>
        <p:txBody>
          <a:bodyPr>
            <a:spAutoFit/>
          </a:bodyPr>
          <a:lstStyle/>
          <a:p>
            <a:pPr>
              <a:spcBef>
                <a:spcPct val="50000"/>
              </a:spcBef>
              <a:buClr>
                <a:srgbClr val="0000FF"/>
              </a:buClr>
              <a:buFont typeface="Wingdings" pitchFamily="2" charset="2"/>
              <a:buBlip>
                <a:blip r:embed="rId3"/>
              </a:buBlip>
            </a:pPr>
            <a:r>
              <a:rPr lang="en-US" altLang="zh-CN" sz="2800" b="1">
                <a:solidFill>
                  <a:srgbClr val="000000"/>
                </a:solidFill>
                <a:latin typeface="Times New Roman" pitchFamily="18" charset="0"/>
              </a:rPr>
              <a:t>      </a:t>
            </a:r>
            <a:r>
              <a:rPr lang="zh-CN" altLang="en-US" sz="3200" b="1">
                <a:solidFill>
                  <a:srgbClr val="000000"/>
                </a:solidFill>
                <a:latin typeface="Times New Roman" pitchFamily="18" charset="0"/>
              </a:rPr>
              <a:t>海森伯于 </a:t>
            </a:r>
            <a:r>
              <a:rPr lang="en-US" altLang="zh-CN" sz="3200">
                <a:solidFill>
                  <a:srgbClr val="000000"/>
                </a:solidFill>
                <a:latin typeface="Times New Roman" pitchFamily="18" charset="0"/>
              </a:rPr>
              <a:t>1927</a:t>
            </a:r>
            <a:r>
              <a:rPr lang="en-US" altLang="zh-CN" sz="3200" b="1">
                <a:solidFill>
                  <a:srgbClr val="000000"/>
                </a:solidFill>
                <a:latin typeface="Times New Roman" pitchFamily="18" charset="0"/>
              </a:rPr>
              <a:t> </a:t>
            </a:r>
            <a:r>
              <a:rPr lang="zh-CN" altLang="en-US" sz="3200" b="1">
                <a:solidFill>
                  <a:srgbClr val="000000"/>
                </a:solidFill>
                <a:latin typeface="Times New Roman" pitchFamily="18" charset="0"/>
              </a:rPr>
              <a:t>年提出不确定原理</a:t>
            </a:r>
          </a:p>
          <a:p>
            <a:pPr>
              <a:lnSpc>
                <a:spcPct val="120000"/>
              </a:lnSpc>
              <a:spcBef>
                <a:spcPct val="50000"/>
              </a:spcBef>
            </a:pPr>
            <a:r>
              <a:rPr lang="zh-CN" altLang="en-US" sz="3200" b="1">
                <a:solidFill>
                  <a:srgbClr val="000000"/>
                </a:solidFill>
                <a:latin typeface="Times New Roman" pitchFamily="18" charset="0"/>
              </a:rPr>
              <a:t>        对于微观粒子</a:t>
            </a:r>
            <a:r>
              <a:rPr lang="zh-CN" altLang="en-US" sz="3200" b="1">
                <a:solidFill>
                  <a:srgbClr val="CC0000"/>
                </a:solidFill>
                <a:latin typeface="Times New Roman" pitchFamily="18" charset="0"/>
              </a:rPr>
              <a:t>不</a:t>
            </a:r>
            <a:r>
              <a:rPr lang="zh-CN" altLang="en-US" sz="3200" b="1">
                <a:solidFill>
                  <a:srgbClr val="000000"/>
                </a:solidFill>
                <a:latin typeface="Times New Roman" pitchFamily="18" charset="0"/>
              </a:rPr>
              <a:t>能</a:t>
            </a:r>
            <a:r>
              <a:rPr lang="zh-CN" altLang="en-US" sz="3200" b="1">
                <a:solidFill>
                  <a:srgbClr val="CC0000"/>
                </a:solidFill>
                <a:latin typeface="Times New Roman" pitchFamily="18" charset="0"/>
              </a:rPr>
              <a:t>同时</a:t>
            </a:r>
            <a:r>
              <a:rPr lang="zh-CN" altLang="en-US" sz="3200" b="1">
                <a:solidFill>
                  <a:srgbClr val="000000"/>
                </a:solidFill>
                <a:latin typeface="Times New Roman" pitchFamily="18" charset="0"/>
              </a:rPr>
              <a:t>用确定的位置和确定的动量来描述 </a:t>
            </a:r>
            <a:r>
              <a:rPr lang="en-US" altLang="zh-CN" sz="3200" b="1">
                <a:solidFill>
                  <a:srgbClr val="000000"/>
                </a:solidFill>
                <a:latin typeface="Times New Roman" pitchFamily="18" charset="0"/>
              </a:rPr>
              <a:t>.</a:t>
            </a:r>
          </a:p>
        </p:txBody>
      </p:sp>
      <p:grpSp>
        <p:nvGrpSpPr>
          <p:cNvPr id="2" name="Group 61"/>
          <p:cNvGrpSpPr>
            <a:grpSpLocks/>
          </p:cNvGrpSpPr>
          <p:nvPr/>
        </p:nvGrpSpPr>
        <p:grpSpPr bwMode="auto">
          <a:xfrm>
            <a:off x="4000500" y="4191000"/>
            <a:ext cx="3162300" cy="1758950"/>
            <a:chOff x="2520" y="2640"/>
            <a:chExt cx="1992" cy="1108"/>
          </a:xfrm>
        </p:grpSpPr>
        <p:sp>
          <p:nvSpPr>
            <p:cNvPr id="5124" name="Rectangle 4"/>
            <p:cNvSpPr>
              <a:spLocks noChangeArrowheads="1"/>
            </p:cNvSpPr>
            <p:nvPr/>
          </p:nvSpPr>
          <p:spPr bwMode="auto">
            <a:xfrm>
              <a:off x="2880" y="2640"/>
              <a:ext cx="1632" cy="1104"/>
            </a:xfrm>
            <a:prstGeom prst="rect">
              <a:avLst/>
            </a:prstGeom>
            <a:gradFill rotWithShape="0">
              <a:gsLst>
                <a:gs pos="0">
                  <a:srgbClr val="CC99FF"/>
                </a:gs>
                <a:gs pos="50000">
                  <a:schemeClr val="bg1"/>
                </a:gs>
                <a:gs pos="100000">
                  <a:srgbClr val="CC99FF"/>
                </a:gs>
              </a:gsLst>
              <a:lin ang="5400000" scaled="1"/>
            </a:gradFill>
            <a:ln w="9525">
              <a:noFill/>
              <a:miter lim="800000"/>
              <a:headEnd/>
              <a:tailEnd/>
            </a:ln>
            <a:effectLst/>
          </p:spPr>
          <p:txBody>
            <a:bodyPr wrap="none" anchor="ctr"/>
            <a:lstStyle/>
            <a:p>
              <a:endParaRPr lang="zh-CN" altLang="en-US"/>
            </a:p>
          </p:txBody>
        </p:sp>
        <p:grpSp>
          <p:nvGrpSpPr>
            <p:cNvPr id="3" name="Group 60"/>
            <p:cNvGrpSpPr>
              <a:grpSpLocks/>
            </p:cNvGrpSpPr>
            <p:nvPr/>
          </p:nvGrpSpPr>
          <p:grpSpPr bwMode="auto">
            <a:xfrm>
              <a:off x="2520" y="2660"/>
              <a:ext cx="1944" cy="1088"/>
              <a:chOff x="2520" y="2660"/>
              <a:chExt cx="1944" cy="1088"/>
            </a:xfrm>
          </p:grpSpPr>
          <p:graphicFrame>
            <p:nvGraphicFramePr>
              <p:cNvPr id="17409" name="Object 1"/>
              <p:cNvGraphicFramePr>
                <a:graphicFrameLocks noChangeAspect="1"/>
              </p:cNvGraphicFramePr>
              <p:nvPr/>
            </p:nvGraphicFramePr>
            <p:xfrm>
              <a:off x="2961" y="3024"/>
              <a:ext cx="1503" cy="407"/>
            </p:xfrm>
            <a:graphic>
              <a:graphicData uri="http://schemas.openxmlformats.org/presentationml/2006/ole">
                <p:oleObj spid="_x0000_s123914" name="Equation" r:id="rId4" imgW="1104900" imgH="368300" progId="Equation.3">
                  <p:embed/>
                </p:oleObj>
              </a:graphicData>
            </a:graphic>
          </p:graphicFrame>
          <p:graphicFrame>
            <p:nvGraphicFramePr>
              <p:cNvPr id="17410" name="Object 2"/>
              <p:cNvGraphicFramePr>
                <a:graphicFrameLocks noChangeAspect="1"/>
              </p:cNvGraphicFramePr>
              <p:nvPr/>
            </p:nvGraphicFramePr>
            <p:xfrm>
              <a:off x="2961" y="2660"/>
              <a:ext cx="1466" cy="364"/>
            </p:xfrm>
            <a:graphic>
              <a:graphicData uri="http://schemas.openxmlformats.org/presentationml/2006/ole">
                <p:oleObj spid="_x0000_s123915" name="Equation" r:id="rId5" imgW="1091726" imgH="330057" progId="Equation.3">
                  <p:embed/>
                </p:oleObj>
              </a:graphicData>
            </a:graphic>
          </p:graphicFrame>
          <p:graphicFrame>
            <p:nvGraphicFramePr>
              <p:cNvPr id="17411" name="Object 3"/>
              <p:cNvGraphicFramePr>
                <a:graphicFrameLocks noChangeAspect="1"/>
              </p:cNvGraphicFramePr>
              <p:nvPr/>
            </p:nvGraphicFramePr>
            <p:xfrm>
              <a:off x="2943" y="3408"/>
              <a:ext cx="1517" cy="340"/>
            </p:xfrm>
            <a:graphic>
              <a:graphicData uri="http://schemas.openxmlformats.org/presentationml/2006/ole">
                <p:oleObj spid="_x0000_s123916" name="Equation" r:id="rId6" imgW="1079032" imgH="317362" progId="Equation.3">
                  <p:embed/>
                </p:oleObj>
              </a:graphicData>
            </a:graphic>
          </p:graphicFrame>
          <p:sp>
            <p:nvSpPr>
              <p:cNvPr id="5129" name="AutoShape 9"/>
              <p:cNvSpPr>
                <a:spLocks/>
              </p:cNvSpPr>
              <p:nvPr/>
            </p:nvSpPr>
            <p:spPr bwMode="auto">
              <a:xfrm>
                <a:off x="2520" y="2784"/>
                <a:ext cx="303" cy="816"/>
              </a:xfrm>
              <a:prstGeom prst="leftBrace">
                <a:avLst>
                  <a:gd name="adj1" fmla="val 22442"/>
                  <a:gd name="adj2" fmla="val 50000"/>
                </a:avLst>
              </a:prstGeom>
              <a:noFill/>
              <a:ln w="31750">
                <a:solidFill>
                  <a:srgbClr val="9966FF"/>
                </a:solidFill>
                <a:round/>
                <a:headEnd/>
                <a:tailEnd/>
              </a:ln>
              <a:effectLst/>
            </p:spPr>
            <p:txBody>
              <a:bodyPr wrap="none" anchor="ctr"/>
              <a:lstStyle/>
              <a:p>
                <a:endParaRPr lang="zh-CN" altLang="en-US"/>
              </a:p>
            </p:txBody>
          </p:sp>
        </p:grpSp>
      </p:grpSp>
      <p:sp>
        <p:nvSpPr>
          <p:cNvPr id="5130" name="Text Box 10"/>
          <p:cNvSpPr txBox="1">
            <a:spLocks noChangeArrowheads="1"/>
          </p:cNvSpPr>
          <p:nvPr/>
        </p:nvSpPr>
        <p:spPr bwMode="auto">
          <a:xfrm>
            <a:off x="1524000" y="4760913"/>
            <a:ext cx="2819400" cy="579437"/>
          </a:xfrm>
          <a:prstGeom prst="rect">
            <a:avLst/>
          </a:prstGeom>
          <a:noFill/>
          <a:ln w="9525">
            <a:noFill/>
            <a:miter lim="800000"/>
            <a:headEnd/>
            <a:tailEnd/>
          </a:ln>
          <a:effectLst/>
        </p:spPr>
        <p:txBody>
          <a:bodyPr>
            <a:spAutoFit/>
          </a:bodyPr>
          <a:lstStyle/>
          <a:p>
            <a:pPr>
              <a:spcBef>
                <a:spcPct val="50000"/>
              </a:spcBef>
            </a:pPr>
            <a:r>
              <a:rPr lang="zh-CN" altLang="en-US" sz="3200" b="1"/>
              <a:t>不确定关系</a:t>
            </a:r>
          </a:p>
        </p:txBody>
      </p:sp>
      <p:graphicFrame>
        <p:nvGraphicFramePr>
          <p:cNvPr id="17408" name="Object 0"/>
          <p:cNvGraphicFramePr>
            <a:graphicFrameLocks noChangeAspect="1"/>
          </p:cNvGraphicFramePr>
          <p:nvPr/>
        </p:nvGraphicFramePr>
        <p:xfrm>
          <a:off x="5029200" y="1298575"/>
          <a:ext cx="2362200" cy="606425"/>
        </p:xfrm>
        <a:graphic>
          <a:graphicData uri="http://schemas.openxmlformats.org/presentationml/2006/ole">
            <p:oleObj spid="_x0000_s123917" name="Equation" r:id="rId7" imgW="1091726" imgH="330057" progId="Equation.3">
              <p:embed/>
            </p:oleObj>
          </a:graphicData>
        </a:graphic>
      </p:graphicFrame>
      <p:sp>
        <p:nvSpPr>
          <p:cNvPr id="5178" name="Text Box 58"/>
          <p:cNvSpPr txBox="1">
            <a:spLocks noChangeArrowheads="1"/>
          </p:cNvSpPr>
          <p:nvPr/>
        </p:nvSpPr>
        <p:spPr bwMode="auto">
          <a:xfrm>
            <a:off x="1447800" y="1295400"/>
            <a:ext cx="31242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1C1C1C"/>
                </a:solidFill>
                <a:latin typeface="Times New Roman" pitchFamily="18" charset="0"/>
              </a:rPr>
              <a:t>考虑衍射次级有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
                                        </p:tgtEl>
                                        <p:attrNameLst>
                                          <p:attrName>style.visibility</p:attrName>
                                        </p:attrNameLst>
                                      </p:cBhvr>
                                      <p:to>
                                        <p:strVal val="visible"/>
                                      </p:to>
                                    </p:set>
                                    <p:animEffect transition="in" filter="blinds(horizontal)">
                                      <p:cBhvr>
                                        <p:cTn id="7" dur="500"/>
                                        <p:tgtEl>
                                          <p:spTgt spid="174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30"/>
                                        </p:tgtEl>
                                        <p:attrNameLst>
                                          <p:attrName>style.visibility</p:attrName>
                                        </p:attrNameLst>
                                      </p:cBhvr>
                                      <p:to>
                                        <p:strVal val="visible"/>
                                      </p:to>
                                    </p:set>
                                    <p:animEffect transition="in" filter="blinds(horizontal)">
                                      <p:cBhvr>
                                        <p:cTn id="17" dur="500"/>
                                        <p:tgtEl>
                                          <p:spTgt spid="51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30"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4349</Words>
  <Application>Microsoft Office PowerPoint</Application>
  <PresentationFormat>全屏显示(4:3)</PresentationFormat>
  <Paragraphs>706</Paragraphs>
  <Slides>137</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137</vt:i4>
      </vt:variant>
    </vt:vector>
  </HeadingPairs>
  <TitlesOfParts>
    <vt:vector size="142" baseType="lpstr">
      <vt:lpstr>Office 主题</vt:lpstr>
      <vt:lpstr>Equation</vt:lpstr>
      <vt:lpstr>公式</vt:lpstr>
      <vt:lpstr>Photo Editor 照片</vt:lpstr>
      <vt:lpstr>Microsoft Equation 3.0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lenovo</cp:lastModifiedBy>
  <cp:revision>98</cp:revision>
  <dcterms:created xsi:type="dcterms:W3CDTF">2014-11-23T10:25:50Z</dcterms:created>
  <dcterms:modified xsi:type="dcterms:W3CDTF">2020-12-23T07:04:48Z</dcterms:modified>
</cp:coreProperties>
</file>