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61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80" r:id="rId26"/>
    <p:sldId id="281" r:id="rId27"/>
    <p:sldId id="277" r:id="rId28"/>
    <p:sldId id="278" r:id="rId29"/>
    <p:sldId id="279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>
        <p:guide orient="horz" pos="754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41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40.wmf"/><Relationship Id="rId16" Type="http://schemas.openxmlformats.org/officeDocument/2006/relationships/image" Target="../media/image45.wmf"/><Relationship Id="rId1" Type="http://schemas.openxmlformats.org/officeDocument/2006/relationships/image" Target="../media/image39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42.wmf"/><Relationship Id="rId15" Type="http://schemas.openxmlformats.org/officeDocument/2006/relationships/image" Target="../media/image44.wmf"/><Relationship Id="rId10" Type="http://schemas.openxmlformats.org/officeDocument/2006/relationships/image" Target="../media/image43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4.wmf"/><Relationship Id="rId3" Type="http://schemas.openxmlformats.org/officeDocument/2006/relationships/image" Target="../media/image26.wmf"/><Relationship Id="rId7" Type="http://schemas.openxmlformats.org/officeDocument/2006/relationships/image" Target="../media/image31.wmf"/><Relationship Id="rId12" Type="http://schemas.openxmlformats.org/officeDocument/2006/relationships/image" Target="../media/image63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29.wmf"/><Relationship Id="rId11" Type="http://schemas.openxmlformats.org/officeDocument/2006/relationships/image" Target="../media/image36.wmf"/><Relationship Id="rId5" Type="http://schemas.openxmlformats.org/officeDocument/2006/relationships/image" Target="../media/image28.wmf"/><Relationship Id="rId15" Type="http://schemas.openxmlformats.org/officeDocument/2006/relationships/image" Target="../media/image66.wmf"/><Relationship Id="rId10" Type="http://schemas.openxmlformats.org/officeDocument/2006/relationships/image" Target="../media/image34.wmf"/><Relationship Id="rId4" Type="http://schemas.openxmlformats.org/officeDocument/2006/relationships/image" Target="../media/image61.wmf"/><Relationship Id="rId9" Type="http://schemas.openxmlformats.org/officeDocument/2006/relationships/image" Target="../media/image33.wmf"/><Relationship Id="rId14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DBBC1A-0360-406B-BA42-5B948A791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1A60A85-94D6-40CB-B38E-16605DE1F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69DD58-9BE7-4FE7-9CDD-B0263EAA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2C4FB2-40FB-4D3A-BF27-AF646726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BC50A33-F7BA-46C9-9AD6-43AD682E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8924CB-DB95-4103-BFC3-20F54E4D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C2E55E2-E56A-4E56-8D7D-E2FA6A93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015602-6DB8-479E-92F1-DBC56E8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F07AAE-6D3B-4660-A779-8E873D1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C58064-0BAF-421B-BEC5-A061B987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4EDFC93-0CD9-45D3-A318-00270D92A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08D2E0E-14D0-409D-AA90-A294AC4D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F3CF92-441C-420F-9AEF-18DCC156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89AB64A-514A-4A6F-A234-E9FC3AC6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5F7F60-DE5E-4CA4-B26B-37EAF8F5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18C36A-18EA-49AB-A49B-DFE8F77D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C9096A-B4AD-49E5-BF2F-FDDFA7B1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BE578C-3701-4540-86BF-C8B9C14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C077BD-554E-4F91-907E-B98E6651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E416D0-D54A-42AA-98CF-2D6DCA87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D55501-6466-4615-90D9-5D66E37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9B2EDB1-8C66-4D54-A6F6-1E30B731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698539-8BB3-4C00-865E-72818C5D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9995C7-CA8F-44AA-950D-FFEE03C5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FEB54A-1E90-42CC-8EC2-0CF63A2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3F7EBD-C65E-437F-8C46-D2197AFF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21970E-4DF5-40D7-87DF-475BC49FC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EDCE3AA-81BD-4A77-8821-2808BD7B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835FD9C-A49A-4991-80C0-722EECB2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0FA81BA-9B55-4158-BE4F-EA39F3BD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28FD74A-6F6C-4671-9831-209D5BD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2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7F3056-EBA9-4C1C-A04C-0C2D719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2DF0284-8E81-439F-ACCA-36993F56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F41C0F2-0B08-48B7-8AAB-0E0E649F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24B2517-FEE2-4C17-9E99-39842220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F1B1A19-E593-4B24-B3FD-8F898060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3173C84-8FCD-41F0-A985-49A92D0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040C6F1-3E6A-4343-8667-C1BD67A5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ED0D3E1-2B03-47FF-9041-C1A3657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3B27C4-061A-4FE6-867E-00A0E356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5DC66BA-2309-4EA2-83D5-6EEAA77E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4D6096B-87D6-493D-8028-52B8144C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71CCACE-1829-4A65-9120-C21782E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BF9437E-D2EB-4E7D-82C5-6AC3175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D3C9CE0-5E81-4817-A49F-1C260CE3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EE53A8-0F3A-488F-849D-6F86B47B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BFEDCA-39AC-447E-AB46-35F38DAD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854632-FC02-4643-83F0-9A6EDFE9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6F0559-28B9-42B0-83CF-215D5F3D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E03953-99D2-44FD-8E66-D676C218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D17F3DE-6FF2-4143-BCBE-CD6A5D2B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3C1A20-D0E2-4993-AC41-EFB134A6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3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68BFE1-F522-41F8-B694-672C191F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4FB300B-1CB3-4D23-BF83-4C68C80C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5F8360C-9A12-494C-AA8F-6D763FE8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1EDE426-F1C9-49B9-98B7-6523B92D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64AE7D-1416-496F-A085-18222294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104C040-966F-415B-8520-F7093D5C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8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0C2FBAE-5B82-448B-9CDD-F5CE1A51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3E7B30-7062-42F1-B7B3-CFEFBD5F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9A6916-9CCD-4D02-B760-29DFC131D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DF4B-60EA-4E07-99FF-5D26681C5139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6F54AF-81CE-4562-B42F-20308078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0B272F-B6A8-42DC-9B9F-C66C81E03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D41B-F884-43A2-9071-1CB41187E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23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35.wmf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21.bin"/><Relationship Id="rId8" Type="http://schemas.openxmlformats.org/officeDocument/2006/relationships/image" Target="../media/image25.wmf"/><Relationship Id="rId3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21" Type="http://schemas.openxmlformats.org/officeDocument/2006/relationships/oleObject" Target="../embeddings/oleObject33.bin"/><Relationship Id="rId34" Type="http://schemas.openxmlformats.org/officeDocument/2006/relationships/oleObject" Target="../embeddings/oleObject40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3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3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5.wmf"/><Relationship Id="rId36" Type="http://schemas.openxmlformats.org/officeDocument/2006/relationships/oleObject" Target="../embeddings/oleObject42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41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2.wmf"/><Relationship Id="rId26" Type="http://schemas.openxmlformats.org/officeDocument/2006/relationships/image" Target="../media/image63.wmf"/><Relationship Id="rId39" Type="http://schemas.openxmlformats.org/officeDocument/2006/relationships/oleObject" Target="../embeddings/oleObject78.bin"/><Relationship Id="rId21" Type="http://schemas.openxmlformats.org/officeDocument/2006/relationships/oleObject" Target="../embeddings/oleObject65.bin"/><Relationship Id="rId34" Type="http://schemas.openxmlformats.org/officeDocument/2006/relationships/oleObject" Target="../embeddings/oleObject7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70.bin"/><Relationship Id="rId41" Type="http://schemas.openxmlformats.org/officeDocument/2006/relationships/image" Target="../media/image6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36.wmf"/><Relationship Id="rId32" Type="http://schemas.openxmlformats.org/officeDocument/2006/relationships/oleObject" Target="../embeddings/oleObject72.bin"/><Relationship Id="rId37" Type="http://schemas.openxmlformats.org/officeDocument/2006/relationships/oleObject" Target="../embeddings/oleObject76.bin"/><Relationship Id="rId40" Type="http://schemas.openxmlformats.org/officeDocument/2006/relationships/oleObject" Target="../embeddings/oleObject79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69.bin"/><Relationship Id="rId36" Type="http://schemas.openxmlformats.org/officeDocument/2006/relationships/image" Target="../media/image65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4.bin"/><Relationship Id="rId31" Type="http://schemas.openxmlformats.org/officeDocument/2006/relationships/image" Target="../media/image64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2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68.bin"/><Relationship Id="rId30" Type="http://schemas.openxmlformats.org/officeDocument/2006/relationships/oleObject" Target="../embeddings/oleObject71.bin"/><Relationship Id="rId35" Type="http://schemas.openxmlformats.org/officeDocument/2006/relationships/oleObject" Target="../embeddings/oleObject75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3.bin"/><Relationship Id="rId38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528158C-626E-4764-83EA-D2FC69A34501}"/>
              </a:ext>
            </a:extLst>
          </p:cNvPr>
          <p:cNvSpPr txBox="1"/>
          <p:nvPr/>
        </p:nvSpPr>
        <p:spPr>
          <a:xfrm>
            <a:off x="4706837" y="2650533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HOMEWORK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024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</a:t>
            </a:r>
            <a:r>
              <a:rPr lang="en-US" altLang="zh-CN" sz="2800" dirty="0" err="1"/>
              <a:t>w,x,y,z</a:t>
            </a:r>
            <a:r>
              <a:rPr lang="en-US" altLang="zh-CN" sz="2800" dirty="0"/>
              <a:t>)=w’y’+</a:t>
            </a:r>
            <a:r>
              <a:rPr lang="en-US" altLang="zh-CN" sz="2800" dirty="0" err="1"/>
              <a:t>wz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D5A0A90-1D2B-4A4D-B89C-ABB03AE5BDEF}"/>
              </a:ext>
            </a:extLst>
          </p:cNvPr>
          <p:cNvSpPr/>
          <p:nvPr/>
        </p:nvSpPr>
        <p:spPr>
          <a:xfrm>
            <a:off x="1154804" y="943861"/>
            <a:ext cx="5248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3.F(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w,x,y,z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)=∑(0,1,4,5,9,11,13,15)</a:t>
            </a:r>
            <a:endParaRPr lang="zh-CN" altLang="en-US" sz="28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F50ED35C-070F-41FD-AD41-C47F4603FB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8655" y="2276280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wx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E8FBE414-61B9-4D29-972C-E2ED6686C851}"/>
              </a:ext>
            </a:extLst>
          </p:cNvPr>
          <p:cNvSpPr/>
          <p:nvPr/>
        </p:nvSpPr>
        <p:spPr>
          <a:xfrm>
            <a:off x="2293255" y="3341066"/>
            <a:ext cx="1047104" cy="7894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DF99598-1B37-41BC-8EAA-B4439263D86C}"/>
              </a:ext>
            </a:extLst>
          </p:cNvPr>
          <p:cNvSpPr/>
          <p:nvPr/>
        </p:nvSpPr>
        <p:spPr>
          <a:xfrm>
            <a:off x="1769703" y="2619434"/>
            <a:ext cx="1047104" cy="7894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5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)=c’+a’cd’+</a:t>
            </a:r>
            <a:r>
              <a:rPr lang="en-US" altLang="zh-CN" sz="2800" dirty="0" err="1"/>
              <a:t>bcd</a:t>
            </a:r>
            <a:r>
              <a:rPr lang="en-US" altLang="zh-CN" sz="2800" dirty="0"/>
              <a:t>’</a:t>
            </a:r>
            <a:endParaRPr lang="zh-CN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D68D68A-CB60-4110-96F8-D55D8B9D88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118" y="2238957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Ab       cd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0257D66B-DF1A-4BB8-A745-CA690AB4A32E}"/>
              </a:ext>
            </a:extLst>
          </p:cNvPr>
          <p:cNvSpPr/>
          <p:nvPr/>
        </p:nvSpPr>
        <p:spPr>
          <a:xfrm>
            <a:off x="1856792" y="2547257"/>
            <a:ext cx="1175657" cy="154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4C516C1-F43C-404A-8977-02AF61D91BBE}"/>
              </a:ext>
            </a:extLst>
          </p:cNvPr>
          <p:cNvSpPr/>
          <p:nvPr/>
        </p:nvSpPr>
        <p:spPr>
          <a:xfrm>
            <a:off x="861244" y="753186"/>
            <a:ext cx="606287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4.F(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)=∑(0,1,2,4,5,6,8,9,12,13,14)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3627749-9951-4F56-B87E-0D857CD08BD3}"/>
              </a:ext>
            </a:extLst>
          </p:cNvPr>
          <p:cNvSpPr/>
          <p:nvPr/>
        </p:nvSpPr>
        <p:spPr>
          <a:xfrm>
            <a:off x="3554963" y="2625012"/>
            <a:ext cx="425580" cy="72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BCF0BC32-0E41-4A93-B790-F98213BE91A8}"/>
              </a:ext>
            </a:extLst>
          </p:cNvPr>
          <p:cNvSpPr/>
          <p:nvPr/>
        </p:nvSpPr>
        <p:spPr>
          <a:xfrm>
            <a:off x="3554963" y="3014141"/>
            <a:ext cx="425580" cy="72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3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5004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)=cd+a’c’d+a’</a:t>
            </a:r>
            <a:r>
              <a:rPr lang="en-US" altLang="zh-CN" sz="2800" dirty="0" err="1"/>
              <a:t>bc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ab’c</a:t>
            </a:r>
            <a:r>
              <a:rPr lang="en-US" altLang="zh-CN" sz="2800" dirty="0"/>
              <a:t>’</a:t>
            </a:r>
            <a:endParaRPr lang="zh-CN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D68D68A-CB60-4110-96F8-D55D8B9D88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118" y="2238957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Ab       cd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0257D66B-DF1A-4BB8-A745-CA690AB4A32E}"/>
              </a:ext>
            </a:extLst>
          </p:cNvPr>
          <p:cNvSpPr/>
          <p:nvPr/>
        </p:nvSpPr>
        <p:spPr>
          <a:xfrm>
            <a:off x="2996611" y="2576740"/>
            <a:ext cx="513184" cy="154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3627749-9951-4F56-B87E-0D857CD08BD3}"/>
              </a:ext>
            </a:extLst>
          </p:cNvPr>
          <p:cNvSpPr/>
          <p:nvPr/>
        </p:nvSpPr>
        <p:spPr>
          <a:xfrm>
            <a:off x="2490979" y="2632724"/>
            <a:ext cx="425580" cy="72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BCF0BC32-0E41-4A93-B790-F98213BE91A8}"/>
              </a:ext>
            </a:extLst>
          </p:cNvPr>
          <p:cNvSpPr/>
          <p:nvPr/>
        </p:nvSpPr>
        <p:spPr>
          <a:xfrm>
            <a:off x="1869749" y="2995063"/>
            <a:ext cx="1126861" cy="3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49F97B5-CB26-4974-BFAB-C2EE2CDF3AEB}"/>
              </a:ext>
            </a:extLst>
          </p:cNvPr>
          <p:cNvSpPr/>
          <p:nvPr/>
        </p:nvSpPr>
        <p:spPr>
          <a:xfrm>
            <a:off x="890010" y="695784"/>
            <a:ext cx="533832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5.F(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)=∑(1,3,4,5,7,8,9,11,15)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12F31080-F153-4EEB-9DEE-329ABA28DC37}"/>
              </a:ext>
            </a:extLst>
          </p:cNvPr>
          <p:cNvSpPr/>
          <p:nvPr/>
        </p:nvSpPr>
        <p:spPr>
          <a:xfrm>
            <a:off x="1869748" y="3695185"/>
            <a:ext cx="1126861" cy="3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</a:t>
            </a:r>
            <a:r>
              <a:rPr lang="en-US" altLang="zh-CN" sz="2800" dirty="0" err="1"/>
              <a:t>w,x,y,z</a:t>
            </a:r>
            <a:r>
              <a:rPr lang="en-US" altLang="zh-CN" sz="2800" dirty="0"/>
              <a:t>)=y’</a:t>
            </a:r>
            <a:r>
              <a:rPr lang="en-US" altLang="zh-CN" sz="2800" dirty="0" err="1"/>
              <a:t>z+wx</a:t>
            </a:r>
            <a:r>
              <a:rPr lang="en-US" altLang="zh-CN" sz="2800" dirty="0"/>
              <a:t>’+</a:t>
            </a:r>
            <a:r>
              <a:rPr lang="en-US" altLang="zh-CN" sz="2800" dirty="0" err="1"/>
              <a:t>xz</a:t>
            </a:r>
            <a:endParaRPr lang="zh-CN" altLang="en-US" sz="28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F50ED35C-070F-41FD-AD41-C47F4603FB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8655" y="2276280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wx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E8FBE414-61B9-4D29-972C-E2ED6686C851}"/>
              </a:ext>
            </a:extLst>
          </p:cNvPr>
          <p:cNvSpPr/>
          <p:nvPr/>
        </p:nvSpPr>
        <p:spPr>
          <a:xfrm>
            <a:off x="1685818" y="3732245"/>
            <a:ext cx="2093261" cy="398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DF99598-1B37-41BC-8EAA-B4439263D86C}"/>
              </a:ext>
            </a:extLst>
          </p:cNvPr>
          <p:cNvSpPr/>
          <p:nvPr/>
        </p:nvSpPr>
        <p:spPr>
          <a:xfrm>
            <a:off x="2258008" y="2619434"/>
            <a:ext cx="475862" cy="1511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2665F04-EBCE-45B8-BFD2-E6118B1D4C90}"/>
              </a:ext>
            </a:extLst>
          </p:cNvPr>
          <p:cNvSpPr/>
          <p:nvPr/>
        </p:nvSpPr>
        <p:spPr>
          <a:xfrm>
            <a:off x="711772" y="676865"/>
            <a:ext cx="570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6.F(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w,x,y,z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)=∑(1,5,7,8,9,10,11,13,15)</a:t>
            </a:r>
            <a:endParaRPr lang="zh-CN" altLang="en-US" sz="28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F1BFAF9A-FB45-4045-A468-454A8899FD37}"/>
              </a:ext>
            </a:extLst>
          </p:cNvPr>
          <p:cNvSpPr/>
          <p:nvPr/>
        </p:nvSpPr>
        <p:spPr>
          <a:xfrm>
            <a:off x="2258007" y="3010613"/>
            <a:ext cx="1048054" cy="721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44001A-637D-45CE-9725-E6B693542B3E}"/>
              </a:ext>
            </a:extLst>
          </p:cNvPr>
          <p:cNvSpPr/>
          <p:nvPr/>
        </p:nvSpPr>
        <p:spPr>
          <a:xfrm>
            <a:off x="1127125" y="1185406"/>
            <a:ext cx="911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 Simplifying Boolean Functions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1).  V = f(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= ∑m(2,3,4,5,13,15) + ∑d(8,9,10,11)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2).  Y = f(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u,v,w,x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= ∑m(1,5,7,9,13,15) + ∑d(8,10,11,14)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8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005CEE9A-6B58-44D1-8C20-09B01DBDBC9C}"/>
              </a:ext>
            </a:extLst>
          </p:cNvPr>
          <p:cNvSpPr/>
          <p:nvPr/>
        </p:nvSpPr>
        <p:spPr>
          <a:xfrm>
            <a:off x="3615267" y="2404533"/>
            <a:ext cx="1055361" cy="77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D4A1CB2-6EF9-4D34-BDB5-0573FEC38D4E}"/>
              </a:ext>
            </a:extLst>
          </p:cNvPr>
          <p:cNvSpPr/>
          <p:nvPr/>
        </p:nvSpPr>
        <p:spPr>
          <a:xfrm>
            <a:off x="3050971" y="3522133"/>
            <a:ext cx="1055361" cy="77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546239-8E4A-4E2A-B432-CFC95A20DAE9}"/>
              </a:ext>
            </a:extLst>
          </p:cNvPr>
          <p:cNvSpPr/>
          <p:nvPr/>
        </p:nvSpPr>
        <p:spPr>
          <a:xfrm>
            <a:off x="1127125" y="1211769"/>
            <a:ext cx="8499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1).  V = f(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= ∑m(2,3,4,5,13,15) + ∑d(8,9,10,11)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B4AF550-B7F1-439F-B3DE-BBB3F2A0C7DF}"/>
              </a:ext>
            </a:extLst>
          </p:cNvPr>
          <p:cNvSpPr/>
          <p:nvPr/>
        </p:nvSpPr>
        <p:spPr>
          <a:xfrm>
            <a:off x="3558747" y="2404533"/>
            <a:ext cx="1255450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9F742952-B32C-4F1B-ABDF-AF8FD0CD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6619"/>
              </p:ext>
            </p:extLst>
          </p:nvPr>
        </p:nvGraphicFramePr>
        <p:xfrm>
          <a:off x="1195772" y="2439077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Ab       cd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3F8F0533-2618-4CAA-A50E-69D9839FC9A9}"/>
              </a:ext>
            </a:extLst>
          </p:cNvPr>
          <p:cNvSpPr/>
          <p:nvPr/>
        </p:nvSpPr>
        <p:spPr>
          <a:xfrm>
            <a:off x="2359816" y="3141133"/>
            <a:ext cx="1255451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64EABDA6-AA43-4CB0-8426-FB9D662A182B}"/>
              </a:ext>
            </a:extLst>
          </p:cNvPr>
          <p:cNvSpPr/>
          <p:nvPr/>
        </p:nvSpPr>
        <p:spPr>
          <a:xfrm>
            <a:off x="3569962" y="3877733"/>
            <a:ext cx="1055361" cy="771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7937DE8-FA62-4E02-95AF-F39E6198B865}"/>
              </a:ext>
            </a:extLst>
          </p:cNvPr>
          <p:cNvSpPr/>
          <p:nvPr/>
        </p:nvSpPr>
        <p:spPr>
          <a:xfrm>
            <a:off x="3369873" y="4343399"/>
            <a:ext cx="1444324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F744A6E-7950-40D5-95F7-0FB0CB365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326477"/>
              </p:ext>
            </p:extLst>
          </p:nvPr>
        </p:nvGraphicFramePr>
        <p:xfrm>
          <a:off x="4952999" y="2721123"/>
          <a:ext cx="6773067" cy="64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2133360" imgH="203040" progId="Equation.3">
                  <p:embed/>
                </p:oleObj>
              </mc:Choice>
              <mc:Fallback>
                <p:oleObj name="公式" r:id="rId3" imgW="21333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2999" y="2721123"/>
                        <a:ext cx="6773067" cy="645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12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D55024E-3EAD-4019-A4B3-D12F98C2BA7D}"/>
              </a:ext>
            </a:extLst>
          </p:cNvPr>
          <p:cNvSpPr/>
          <p:nvPr/>
        </p:nvSpPr>
        <p:spPr>
          <a:xfrm>
            <a:off x="1127125" y="1196975"/>
            <a:ext cx="8683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2).  Y = f(</a:t>
            </a:r>
            <a:r>
              <a:rPr lang="en-US" altLang="zh-CN" sz="28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u,v,w,x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= ∑m(1,5,7,9,13,15) + ∑d(8,10,11,14)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39E020F5-4849-495C-8F4F-BC6AD85E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88582"/>
              </p:ext>
            </p:extLst>
          </p:nvPr>
        </p:nvGraphicFramePr>
        <p:xfrm>
          <a:off x="1303865" y="2501900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uv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38494DC-DF79-42B0-82B0-ECF4C6B06EB1}"/>
              </a:ext>
            </a:extLst>
          </p:cNvPr>
          <p:cNvSpPr/>
          <p:nvPr/>
        </p:nvSpPr>
        <p:spPr>
          <a:xfrm>
            <a:off x="3131792" y="3216474"/>
            <a:ext cx="1047104" cy="7894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B3E030E-3810-43FE-BB1E-E208498A5258}"/>
              </a:ext>
            </a:extLst>
          </p:cNvPr>
          <p:cNvSpPr/>
          <p:nvPr/>
        </p:nvSpPr>
        <p:spPr>
          <a:xfrm>
            <a:off x="3113476" y="2857797"/>
            <a:ext cx="541868" cy="1506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0DF9521D-CB44-4843-884B-635098866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18096"/>
              </p:ext>
            </p:extLst>
          </p:nvPr>
        </p:nvGraphicFramePr>
        <p:xfrm>
          <a:off x="4992688" y="2594507"/>
          <a:ext cx="5759980" cy="67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739880" imgH="203040" progId="Equation.3">
                  <p:embed/>
                </p:oleObj>
              </mc:Choice>
              <mc:Fallback>
                <p:oleObj name="公式" r:id="rId3" imgW="1739880" imgH="20304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5F744A6E-7950-40D5-95F7-0FB0CB365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2688" y="2594507"/>
                        <a:ext cx="5759980" cy="672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18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2A2912-0F99-4C70-827C-5B0EAC01DA20}"/>
              </a:ext>
            </a:extLst>
          </p:cNvPr>
          <p:cNvSpPr/>
          <p:nvPr/>
        </p:nvSpPr>
        <p:spPr>
          <a:xfrm>
            <a:off x="634999" y="1446074"/>
            <a:ext cx="114638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>
                <a:cs typeface="Times New Roman" panose="02020603050405020304" pitchFamily="18" charset="0"/>
              </a:rPr>
              <a:t>要设计在某种情况下发出警报的汽车系统。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cs typeface="Times New Roman" panose="02020603050405020304" pitchFamily="18" charset="0"/>
              </a:rPr>
              <a:t>座位安全带没有系紧且发动机在运转。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cs typeface="Times New Roman" panose="02020603050405020304" pitchFamily="18" charset="0"/>
              </a:rPr>
              <a:t>钥匙没有处于点火位置时车灯亮着。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cs typeface="Times New Roman" panose="02020603050405020304" pitchFamily="18" charset="0"/>
              </a:rPr>
              <a:t>当钥匙处于点火位置，但发动机没有运转且司机的车门又是打开时。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cs typeface="Times New Roman" panose="02020603050405020304" pitchFamily="18" charset="0"/>
              </a:rPr>
              <a:t>则报警器发声。确定输入和输出的个数，为变量分配名字，并构造一个描述系统的真值表。</a:t>
            </a:r>
          </a:p>
        </p:txBody>
      </p:sp>
    </p:spTree>
    <p:extLst>
      <p:ext uri="{BB962C8B-B14F-4D97-AF65-F5344CB8AC3E}">
        <p14:creationId xmlns:p14="http://schemas.microsoft.com/office/powerpoint/2010/main" val="190903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381">
            <a:extLst>
              <a:ext uri="{FF2B5EF4-FFF2-40B4-BE49-F238E27FC236}">
                <a16:creationId xmlns:a16="http://schemas.microsoft.com/office/drawing/2014/main" xmlns="" id="{76ECB5A7-D297-48FA-AAB0-2DF81D571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00179"/>
              </p:ext>
            </p:extLst>
          </p:nvPr>
        </p:nvGraphicFramePr>
        <p:xfrm>
          <a:off x="6192838" y="60960"/>
          <a:ext cx="5410200" cy="673608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xmlns="" val="905822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90189498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224260099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253113503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319058952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370513565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176568679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127637525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12135761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286578096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201148443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xmlns="" val="407112283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0262523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5664315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3567768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9137560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9030609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0413896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6417397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0552165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9004930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5039213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8631738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2012787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9956585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5235569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242845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683419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673929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9CF09B5-316B-484F-B8E3-189B382D478D}"/>
              </a:ext>
            </a:extLst>
          </p:cNvPr>
          <p:cNvSpPr txBox="1">
            <a:spLocks noChangeArrowheads="1"/>
          </p:cNvSpPr>
          <p:nvPr/>
        </p:nvSpPr>
        <p:spPr>
          <a:xfrm>
            <a:off x="1111780" y="1260475"/>
            <a:ext cx="5081058" cy="2439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c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时表示安全带系紧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时表示发动机在运转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r>
              <a:rPr lang="en-US" altLang="zh-CN" sz="2600" baseline="-25000" dirty="0"/>
              <a:t>3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时表示钥匙处于点火位置，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r>
              <a:rPr lang="en-US" altLang="zh-CN" sz="2600" baseline="-25000" dirty="0"/>
              <a:t>4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表示车门打开</a:t>
            </a:r>
            <a:endParaRPr lang="en-US" altLang="zh-CN" sz="2600" dirty="0"/>
          </a:p>
          <a:p>
            <a:r>
              <a:rPr lang="en-US" altLang="zh-CN" sz="2600" dirty="0"/>
              <a:t>c</a:t>
            </a:r>
            <a:r>
              <a:rPr lang="en-US" altLang="zh-CN" sz="2600" baseline="-25000" dirty="0"/>
              <a:t>5</a:t>
            </a:r>
            <a:r>
              <a:rPr lang="zh-CN" altLang="en-US" sz="2600" dirty="0"/>
              <a:t>为</a:t>
            </a:r>
            <a:r>
              <a:rPr lang="en-US" altLang="zh-CN" sz="2600" dirty="0"/>
              <a:t>1</a:t>
            </a:r>
            <a:r>
              <a:rPr lang="zh-CN" altLang="en-US" sz="2600" dirty="0"/>
              <a:t>表示车灯亮着。</a:t>
            </a:r>
            <a:endParaRPr lang="en-US" altLang="zh-CN" sz="2600" dirty="0"/>
          </a:p>
          <a:p>
            <a:r>
              <a:rPr lang="en-US" altLang="zh-CN" sz="2600" dirty="0"/>
              <a:t>A</a:t>
            </a:r>
            <a:r>
              <a:rPr lang="zh-CN" altLang="en-US" sz="2600" dirty="0"/>
              <a:t>代表报警</a:t>
            </a:r>
          </a:p>
        </p:txBody>
      </p:sp>
      <p:sp>
        <p:nvSpPr>
          <p:cNvPr id="6" name="Rectangle 1384">
            <a:extLst>
              <a:ext uri="{FF2B5EF4-FFF2-40B4-BE49-F238E27FC236}">
                <a16:creationId xmlns:a16="http://schemas.microsoft.com/office/drawing/2014/main" xmlns="" id="{93DC26D7-08ED-43BE-A521-837CCAFC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59" y="3980392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/>
              <a:t>A=c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’c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’c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+c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’c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944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2A2912-0F99-4C70-827C-5B0EAC01DA20}"/>
              </a:ext>
            </a:extLst>
          </p:cNvPr>
          <p:cNvSpPr/>
          <p:nvPr/>
        </p:nvSpPr>
        <p:spPr>
          <a:xfrm>
            <a:off x="1219199" y="1446073"/>
            <a:ext cx="9592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6.12</a:t>
            </a:r>
            <a:r>
              <a:rPr lang="zh-CN" altLang="zh-CN" sz="2800" dirty="0"/>
              <a:t>给出使得</a:t>
            </a:r>
            <a:r>
              <a:rPr lang="en-US" altLang="zh-CN" sz="2800" dirty="0"/>
              <a:t>4</a:t>
            </a:r>
            <a:r>
              <a:rPr lang="zh-CN" altLang="zh-CN" sz="2800" dirty="0"/>
              <a:t>位先行加法器变成</a:t>
            </a:r>
            <a:r>
              <a:rPr lang="en-US" altLang="zh-CN" sz="2800" dirty="0"/>
              <a:t>5</a:t>
            </a:r>
            <a:r>
              <a:rPr lang="zh-CN" altLang="zh-CN" sz="2800" dirty="0"/>
              <a:t>位加法器的附加逻辑电路</a:t>
            </a:r>
            <a:endParaRPr lang="zh-CN" altLang="en-US" sz="2800" dirty="0"/>
          </a:p>
          <a:p>
            <a:pPr lvl="0"/>
            <a:r>
              <a:rPr lang="en-US" altLang="zh-CN" sz="2800" dirty="0"/>
              <a:t>6.14</a:t>
            </a:r>
            <a:r>
              <a:rPr lang="zh-CN" altLang="zh-CN" sz="2800" dirty="0"/>
              <a:t>根据所示波形，请确定这个比较器的输出波形。</a:t>
            </a:r>
            <a:endParaRPr lang="en-US" altLang="zh-CN" sz="2800" dirty="0"/>
          </a:p>
          <a:p>
            <a:pPr lvl="0"/>
            <a:r>
              <a:rPr lang="en-US" altLang="zh-CN" sz="2800" dirty="0"/>
              <a:t>6.22</a:t>
            </a:r>
            <a:r>
              <a:rPr lang="zh-CN" altLang="zh-CN" sz="2800" dirty="0"/>
              <a:t>一个七段数码管如图所示，如果图中所示波形加在芯片的输入，请确定显示器现实的数字的顺序。</a:t>
            </a:r>
          </a:p>
        </p:txBody>
      </p:sp>
    </p:spTree>
    <p:extLst>
      <p:ext uri="{BB962C8B-B14F-4D97-AF65-F5344CB8AC3E}">
        <p14:creationId xmlns:p14="http://schemas.microsoft.com/office/powerpoint/2010/main" val="30924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7D3E376-1BC8-4C18-887A-52288F7F1DFB}"/>
              </a:ext>
            </a:extLst>
          </p:cNvPr>
          <p:cNvSpPr/>
          <p:nvPr/>
        </p:nvSpPr>
        <p:spPr>
          <a:xfrm>
            <a:off x="992697" y="1306315"/>
            <a:ext cx="11333042" cy="40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Convert the decimal to binary: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12</a:t>
            </a:r>
            <a:r>
              <a:rPr lang="en-US" altLang="zh-CN" baseline="-25000" dirty="0"/>
              <a:t>10</a:t>
            </a:r>
          </a:p>
          <a:p>
            <a:pPr lvl="1"/>
            <a:endParaRPr lang="en-US" altLang="zh-CN" baseline="-25000" dirty="0"/>
          </a:p>
          <a:p>
            <a:pPr lvl="1"/>
            <a:r>
              <a:rPr lang="en-US" altLang="zh-CN" sz="3600" baseline="-25000" dirty="0"/>
              <a:t>	12=1</a:t>
            </a:r>
            <a:r>
              <a:rPr lang="zh-CN" altLang="en-US" sz="3600" baseline="-25000" dirty="0"/>
              <a:t>*</a:t>
            </a:r>
            <a:r>
              <a:rPr lang="en-US" altLang="zh-CN" sz="3600" baseline="-25000" dirty="0"/>
              <a:t>2</a:t>
            </a:r>
            <a:r>
              <a:rPr lang="en-US" altLang="zh-CN" sz="2400" baseline="10000" dirty="0"/>
              <a:t>3</a:t>
            </a:r>
            <a:r>
              <a:rPr lang="en-US" altLang="zh-CN" sz="3600" baseline="-25000" dirty="0"/>
              <a:t>+1</a:t>
            </a:r>
            <a:r>
              <a:rPr lang="zh-CN" altLang="en-US" sz="3600" baseline="-25000" dirty="0"/>
              <a:t>*</a:t>
            </a:r>
            <a:r>
              <a:rPr lang="en-US" altLang="zh-CN" sz="3600" baseline="-25000" dirty="0"/>
              <a:t>2</a:t>
            </a:r>
            <a:r>
              <a:rPr lang="en-US" altLang="zh-CN" sz="2400" baseline="10000" dirty="0"/>
              <a:t>2</a:t>
            </a:r>
            <a:r>
              <a:rPr lang="en-US" altLang="zh-CN" sz="3600" baseline="-25000" dirty="0"/>
              <a:t>+0</a:t>
            </a:r>
            <a:r>
              <a:rPr lang="zh-CN" altLang="en-US" sz="3600" baseline="-25000" dirty="0"/>
              <a:t>*</a:t>
            </a:r>
            <a:r>
              <a:rPr lang="en-US" altLang="zh-CN" sz="3600" baseline="-25000" dirty="0"/>
              <a:t>2</a:t>
            </a:r>
            <a:r>
              <a:rPr lang="en-US" altLang="zh-CN" sz="2400" baseline="10000" dirty="0"/>
              <a:t>1</a:t>
            </a:r>
            <a:r>
              <a:rPr lang="en-US" altLang="zh-CN" sz="3600" baseline="-25000" dirty="0"/>
              <a:t>+0</a:t>
            </a:r>
            <a:r>
              <a:rPr lang="zh-CN" altLang="en-US" sz="3600" baseline="-25000" dirty="0"/>
              <a:t>*</a:t>
            </a:r>
            <a:r>
              <a:rPr lang="en-US" altLang="zh-CN" sz="3600" baseline="-25000" dirty="0"/>
              <a:t>2</a:t>
            </a:r>
            <a:r>
              <a:rPr lang="en-US" altLang="zh-CN" sz="2400" baseline="10000" dirty="0"/>
              <a:t>0</a:t>
            </a:r>
          </a:p>
          <a:p>
            <a:pPr lvl="1"/>
            <a:endParaRPr lang="en-US" altLang="zh-CN" sz="2400" baseline="10000" dirty="0"/>
          </a:p>
          <a:p>
            <a:pPr lvl="1"/>
            <a:r>
              <a:rPr lang="en-US" altLang="zh-CN" sz="2400" baseline="10000" dirty="0"/>
              <a:t>	</a:t>
            </a:r>
            <a:r>
              <a:rPr lang="en-US" altLang="zh-CN" sz="3600" baseline="10000" dirty="0"/>
              <a:t>12</a:t>
            </a:r>
            <a:r>
              <a:rPr lang="en-US" altLang="zh-CN" sz="2400" baseline="-25000" dirty="0"/>
              <a:t>10</a:t>
            </a:r>
            <a:r>
              <a:rPr lang="en-US" altLang="zh-CN" sz="2400" baseline="10000" dirty="0"/>
              <a:t> =</a:t>
            </a:r>
            <a:r>
              <a:rPr lang="en-US" altLang="zh-CN" sz="3600" baseline="10000" dirty="0"/>
              <a:t>1100</a:t>
            </a:r>
            <a:r>
              <a:rPr lang="en-US" altLang="zh-CN" sz="2400" baseline="-25000" dirty="0"/>
              <a:t>2</a:t>
            </a:r>
          </a:p>
          <a:p>
            <a:pPr lvl="1"/>
            <a:endParaRPr lang="en-US" altLang="zh-CN" sz="2400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lvl="1"/>
            <a:r>
              <a:rPr lang="en-US" altLang="zh-CN" dirty="0"/>
              <a:t>2) 34.25</a:t>
            </a:r>
            <a:r>
              <a:rPr lang="en-US" altLang="zh-CN" baseline="-25000" dirty="0"/>
              <a:t>10</a:t>
            </a:r>
          </a:p>
          <a:p>
            <a:pPr lvl="1"/>
            <a:r>
              <a:rPr lang="en-US" altLang="zh-CN" baseline="-25000" dirty="0"/>
              <a:t>	</a:t>
            </a:r>
            <a:r>
              <a:rPr lang="en-US" altLang="zh-CN" sz="3200" baseline="-25000" dirty="0"/>
              <a:t>34.25=1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30000" dirty="0"/>
              <a:t>5</a:t>
            </a:r>
            <a:r>
              <a:rPr lang="en-US" altLang="zh-CN" sz="3200" baseline="-25000" dirty="0"/>
              <a:t>+0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10000" dirty="0"/>
              <a:t>4</a:t>
            </a:r>
            <a:r>
              <a:rPr lang="en-US" altLang="zh-CN" sz="3200" baseline="-25000" dirty="0"/>
              <a:t>+0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10000" dirty="0"/>
              <a:t>3</a:t>
            </a:r>
            <a:r>
              <a:rPr lang="en-US" altLang="zh-CN" sz="3200" baseline="-25000" dirty="0"/>
              <a:t>+0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10000" dirty="0"/>
              <a:t>2</a:t>
            </a:r>
            <a:r>
              <a:rPr lang="en-US" altLang="zh-CN" sz="3200" baseline="-25000" dirty="0"/>
              <a:t>+1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10000" dirty="0"/>
              <a:t>1</a:t>
            </a:r>
            <a:r>
              <a:rPr lang="en-US" altLang="zh-CN" sz="2000" baseline="-25000" dirty="0"/>
              <a:t> </a:t>
            </a:r>
            <a:r>
              <a:rPr lang="en-US" altLang="zh-CN" sz="3200" baseline="-25000" dirty="0"/>
              <a:t>+0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10000" dirty="0"/>
              <a:t>0</a:t>
            </a:r>
            <a:r>
              <a:rPr lang="en-US" altLang="zh-CN" sz="2000" baseline="-25000" dirty="0"/>
              <a:t> </a:t>
            </a:r>
            <a:r>
              <a:rPr lang="en-US" altLang="zh-CN" sz="3200" baseline="-25000" dirty="0"/>
              <a:t>+0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30000" dirty="0"/>
              <a:t>-1</a:t>
            </a:r>
            <a:r>
              <a:rPr lang="en-US" altLang="zh-CN" sz="3200" baseline="-25000" dirty="0"/>
              <a:t>+1</a:t>
            </a:r>
            <a:r>
              <a:rPr lang="zh-CN" altLang="en-US" sz="3200" baseline="-25000" dirty="0"/>
              <a:t>*</a:t>
            </a:r>
            <a:r>
              <a:rPr lang="en-US" altLang="zh-CN" sz="3200" baseline="-25000" dirty="0"/>
              <a:t>2</a:t>
            </a:r>
            <a:r>
              <a:rPr lang="en-US" altLang="zh-CN" sz="2000" baseline="30000" dirty="0"/>
              <a:t>-2</a:t>
            </a:r>
          </a:p>
          <a:p>
            <a:pPr lvl="1"/>
            <a:endParaRPr lang="en-US" altLang="zh-CN" sz="1200" baseline="10000" dirty="0"/>
          </a:p>
          <a:p>
            <a:pPr lvl="1"/>
            <a:r>
              <a:rPr lang="en-US" altLang="zh-CN" sz="1200" baseline="10000" dirty="0"/>
              <a:t>	</a:t>
            </a:r>
            <a:r>
              <a:rPr lang="en-US" altLang="zh-CN" sz="3200" baseline="10000" dirty="0"/>
              <a:t>34.25</a:t>
            </a:r>
            <a:r>
              <a:rPr lang="en-US" altLang="zh-CN" sz="2000" baseline="-25000" dirty="0"/>
              <a:t>10</a:t>
            </a:r>
            <a:r>
              <a:rPr lang="en-US" altLang="zh-CN" sz="2000" baseline="10000" dirty="0"/>
              <a:t> =</a:t>
            </a:r>
            <a:r>
              <a:rPr lang="en-US" altLang="zh-CN" sz="3200" baseline="10000" dirty="0"/>
              <a:t>100010.01</a:t>
            </a:r>
            <a:r>
              <a:rPr lang="en-US" altLang="zh-CN" sz="2000" baseline="-25000" dirty="0"/>
              <a:t>2</a:t>
            </a:r>
            <a:endParaRPr lang="en-US" altLang="zh-CN" sz="2800" baseline="-25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83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FB17617-AA06-45EC-84BE-F2E70289DD4E}"/>
              </a:ext>
            </a:extLst>
          </p:cNvPr>
          <p:cNvSpPr/>
          <p:nvPr/>
        </p:nvSpPr>
        <p:spPr>
          <a:xfrm>
            <a:off x="1127125" y="582109"/>
            <a:ext cx="9467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/>
              <a:t>6.12</a:t>
            </a:r>
            <a:r>
              <a:rPr lang="zh-CN" altLang="zh-CN" sz="2800" dirty="0"/>
              <a:t>给出使得</a:t>
            </a:r>
            <a:r>
              <a:rPr lang="en-US" altLang="zh-CN" sz="2800" dirty="0"/>
              <a:t>4</a:t>
            </a:r>
            <a:r>
              <a:rPr lang="zh-CN" altLang="zh-CN" sz="2800" dirty="0"/>
              <a:t>位先行加法器变成</a:t>
            </a:r>
            <a:r>
              <a:rPr lang="en-US" altLang="zh-CN" sz="2800" dirty="0"/>
              <a:t>5</a:t>
            </a:r>
            <a:r>
              <a:rPr lang="zh-CN" altLang="zh-CN" sz="2800" dirty="0"/>
              <a:t>位加法器的附加逻辑电路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A17015F-F1D2-4677-93A9-9D847E53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35" y="2807283"/>
            <a:ext cx="8041865" cy="4050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812351-DB6F-49D9-9AB9-B20AE4BE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454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5D1C141-8922-4BFA-84AE-B98930AF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41" y="1739447"/>
            <a:ext cx="5931160" cy="50579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88B3DF2-43E0-41BF-BD83-1B2A44AA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4" y="-1"/>
            <a:ext cx="7100596" cy="4118043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CA5A1279-3742-49F3-890C-306B56E2C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17563"/>
              </p:ext>
            </p:extLst>
          </p:nvPr>
        </p:nvGraphicFramePr>
        <p:xfrm>
          <a:off x="1127125" y="4184315"/>
          <a:ext cx="10473661" cy="19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5206680" imgH="990360" progId="Equation.3">
                  <p:embed/>
                </p:oleObj>
              </mc:Choice>
              <mc:Fallback>
                <p:oleObj name="公式" r:id="rId5" imgW="5206680" imgH="99036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4DB384F2-673C-4435-B26F-19DA4ABC2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7125" y="4184315"/>
                        <a:ext cx="10473661" cy="199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3BFDA6C-8921-47D8-A448-84DE0A3987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32178" y="2302534"/>
            <a:ext cx="3140803" cy="4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-0.09115 -0.6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3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27344ED-7E56-4085-87E8-BBC6555AC1C0}"/>
              </a:ext>
            </a:extLst>
          </p:cNvPr>
          <p:cNvSpPr/>
          <p:nvPr/>
        </p:nvSpPr>
        <p:spPr>
          <a:xfrm>
            <a:off x="1127125" y="673755"/>
            <a:ext cx="837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/>
              <a:t>6.14</a:t>
            </a:r>
            <a:r>
              <a:rPr lang="zh-CN" altLang="zh-CN" sz="2800" dirty="0"/>
              <a:t>根据所示波形，请确定这个比较器的输出波形。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CD64627-8D5F-48EC-A67F-5DE762F7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79" y="1663178"/>
            <a:ext cx="6619048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01BA8EE-F209-4404-BEBA-79CF847F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93" y="0"/>
            <a:ext cx="3701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ADC7158-DCC8-4B63-A2D7-C916F968A911}"/>
              </a:ext>
            </a:extLst>
          </p:cNvPr>
          <p:cNvSpPr/>
          <p:nvPr/>
        </p:nvSpPr>
        <p:spPr>
          <a:xfrm>
            <a:off x="1127125" y="692835"/>
            <a:ext cx="105907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/>
              <a:t>6.22</a:t>
            </a:r>
            <a:r>
              <a:rPr lang="zh-CN" altLang="zh-CN" sz="2800" dirty="0"/>
              <a:t>一个七段数码管如图所示，如果图中所示波形加在芯片的输入，请确定显示器现实的数字的顺序。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A3DED61-6FFE-4BCB-9BA6-E35B9F90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1" y="2024238"/>
            <a:ext cx="9742857" cy="28095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53CB8A-40C6-4C66-AC79-3B2C633F9502}"/>
              </a:ext>
            </a:extLst>
          </p:cNvPr>
          <p:cNvSpPr txBox="1"/>
          <p:nvPr/>
        </p:nvSpPr>
        <p:spPr>
          <a:xfrm>
            <a:off x="2705878" y="4833762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1,6,9,4,4,4,8,0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13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56F1F5F-7718-418B-90E7-F9BA93BB7263}"/>
              </a:ext>
            </a:extLst>
          </p:cNvPr>
          <p:cNvSpPr txBox="1"/>
          <p:nvPr/>
        </p:nvSpPr>
        <p:spPr>
          <a:xfrm>
            <a:off x="1083734" y="718278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第六次作业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2A2912-0F99-4C70-827C-5B0EAC01DA20}"/>
              </a:ext>
            </a:extLst>
          </p:cNvPr>
          <p:cNvSpPr/>
          <p:nvPr/>
        </p:nvSpPr>
        <p:spPr>
          <a:xfrm>
            <a:off x="1127125" y="1241498"/>
            <a:ext cx="8152342" cy="98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分别用</a:t>
            </a:r>
            <a:r>
              <a:rPr lang="en-US" altLang="zh-CN" sz="2800" dirty="0"/>
              <a:t>38</a:t>
            </a:r>
            <a:r>
              <a:rPr lang="zh-CN" altLang="zh-CN" sz="2800" dirty="0"/>
              <a:t>译码器和数字多路器实现四变量布尔函数。</a:t>
            </a:r>
            <a:r>
              <a:rPr lang="en-US" altLang="zh-CN" sz="2800" dirty="0"/>
              <a:t>m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3</a:t>
            </a:r>
            <a:r>
              <a:rPr lang="zh-CN" altLang="zh-CN" sz="2800" dirty="0"/>
              <a:t>，</a:t>
            </a:r>
            <a:r>
              <a:rPr lang="en-US" altLang="zh-CN" sz="2800" dirty="0"/>
              <a:t>5</a:t>
            </a:r>
            <a:r>
              <a:rPr lang="zh-CN" altLang="zh-CN" sz="2800" dirty="0"/>
              <a:t>，</a:t>
            </a:r>
            <a:r>
              <a:rPr lang="en-US" altLang="zh-CN" sz="2800" dirty="0"/>
              <a:t>9</a:t>
            </a:r>
            <a:r>
              <a:rPr lang="zh-CN" altLang="zh-CN" sz="2800" dirty="0"/>
              <a:t>，</a:t>
            </a:r>
            <a:r>
              <a:rPr lang="en-US" altLang="zh-CN" sz="2800" dirty="0"/>
              <a:t>11</a:t>
            </a:r>
            <a:r>
              <a:rPr lang="zh-CN" altLang="zh-CN" sz="28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77A1F5F-9C3D-4CD8-8AD2-3BF6CB6D1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44" y="814420"/>
            <a:ext cx="4181993" cy="557599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0D86FF-61BB-46DF-B370-26F21279670A}"/>
              </a:ext>
            </a:extLst>
          </p:cNvPr>
          <p:cNvGrpSpPr/>
          <p:nvPr/>
        </p:nvGrpSpPr>
        <p:grpSpPr>
          <a:xfrm>
            <a:off x="1127125" y="2271256"/>
            <a:ext cx="5634135" cy="4225601"/>
            <a:chOff x="1127125" y="2271256"/>
            <a:chExt cx="5634135" cy="42256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E3E83D0C-F828-444F-8425-8137012E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31392" y="1566989"/>
              <a:ext cx="4225601" cy="563413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E6701484-72B0-47F0-BC46-45B4B8DA28AE}"/>
                </a:ext>
              </a:extLst>
            </p:cNvPr>
            <p:cNvSpPr/>
            <p:nvPr/>
          </p:nvSpPr>
          <p:spPr>
            <a:xfrm>
              <a:off x="2106706" y="4464424"/>
              <a:ext cx="322730" cy="376517"/>
            </a:xfrm>
            <a:prstGeom prst="rect">
              <a:avLst/>
            </a:prstGeom>
            <a:solidFill>
              <a:srgbClr val="E3DED8"/>
            </a:solidFill>
            <a:ln>
              <a:solidFill>
                <a:srgbClr val="E3DE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4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FD160CBA-00ED-4C66-8D30-1DFB38DDDADE}"/>
                  </a:ext>
                </a:extLst>
              </p:cNvPr>
              <p:cNvSpPr/>
              <p:nvPr/>
            </p:nvSpPr>
            <p:spPr>
              <a:xfrm>
                <a:off x="1223962" y="1246863"/>
                <a:ext cx="974407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对于具有如图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7.76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所示输入的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触发器，绘制出和始终相关联的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输出。假设为上升沿触发并且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初始为低电平。</a:t>
                </a:r>
                <a:endParaRPr lang="en-US" altLang="zh-CN" sz="28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8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如果如图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7.80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所示的信号加在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JK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触发器的输入，确定和始终相关联的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波形，假设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初始为低电平</a:t>
                </a:r>
                <a:endParaRPr lang="en-US" altLang="zh-CN" sz="28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28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17.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7.82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中的电路，完成图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7.83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的时序图，画出输出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（初始为低电平）。假设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PRE</m:t>
                    </m:r>
                  </m:oMath>
                </a14:m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CLR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保持为高电平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160CBA-00ED-4C66-8D30-1DFB38DD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962" y="1246863"/>
                <a:ext cx="9744075" cy="3539430"/>
              </a:xfrm>
              <a:prstGeom prst="rect">
                <a:avLst/>
              </a:prstGeom>
              <a:blipFill>
                <a:blip r:embed="rId2"/>
                <a:stretch>
                  <a:fillRect l="-1314" t="-2069" r="-1252" b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07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2BB02E-C5D0-4C92-AABE-21DDB33238AD}"/>
              </a:ext>
            </a:extLst>
          </p:cNvPr>
          <p:cNvSpPr/>
          <p:nvPr/>
        </p:nvSpPr>
        <p:spPr>
          <a:xfrm>
            <a:off x="1067858" y="719921"/>
            <a:ext cx="10743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对于具有如图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7.76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所示输入的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触发器，绘制出和始终相关联的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输出。假设为上升沿触发并且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初始为低电平。</a:t>
            </a:r>
            <a:endParaRPr lang="en-US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D659FFA-776A-4A6D-88FC-2151A6BB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3" y="2078995"/>
            <a:ext cx="5266667" cy="1885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8329E71-AD46-403A-A7B9-4F36B782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03" y="4197435"/>
            <a:ext cx="6595734" cy="19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0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A4A589-027F-4E7F-B805-75BC40AC3D8B}"/>
              </a:ext>
            </a:extLst>
          </p:cNvPr>
          <p:cNvSpPr/>
          <p:nvPr/>
        </p:nvSpPr>
        <p:spPr>
          <a:xfrm>
            <a:off x="1041917" y="642553"/>
            <a:ext cx="104627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14.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如果如图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7.80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所示的信号加在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JK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触发器的输入，确定和始终相关联的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波形，假设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初始为低电平</a:t>
            </a:r>
            <a:endParaRPr lang="en-US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256294E-AF0F-434C-9A5F-7769D1CE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9" y="1987360"/>
            <a:ext cx="7919418" cy="34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F561183-9769-4260-8526-6C046802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2" y="1615815"/>
            <a:ext cx="7683811" cy="3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58F2AF8-8448-42B3-80F8-284DD5DEFBAB}"/>
              </a:ext>
            </a:extLst>
          </p:cNvPr>
          <p:cNvSpPr/>
          <p:nvPr/>
        </p:nvSpPr>
        <p:spPr>
          <a:xfrm>
            <a:off x="1480457" y="115719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2. Convert the decimal to BCD </a:t>
            </a:r>
            <a:endParaRPr lang="en-US" altLang="zh-CN" dirty="0"/>
          </a:p>
          <a:p>
            <a:pPr marL="800100" lvl="1" indent="-342900">
              <a:buAutoNum type="arabicParenR"/>
            </a:pPr>
            <a:r>
              <a:rPr lang="en-US" altLang="zh-CN" dirty="0"/>
              <a:t>325.6</a:t>
            </a:r>
            <a:r>
              <a:rPr lang="en-US" altLang="zh-CN" baseline="-25000" dirty="0"/>
              <a:t>10</a:t>
            </a:r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lvl="1"/>
            <a:r>
              <a:rPr lang="en-US" altLang="zh-CN" dirty="0"/>
              <a:t>2) 1985.67</a:t>
            </a:r>
            <a:r>
              <a:rPr lang="en-US" altLang="zh-CN" baseline="-25000" dirty="0"/>
              <a:t>10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31D0DFD0-88F9-4E8A-A869-2555C4C3A1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8693" y="18859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862">
                  <a:extLst>
                    <a:ext uri="{9D8B030D-6E8A-4147-A177-3AD203B41FA5}">
                      <a16:colId xmlns:a16="http://schemas.microsoft.com/office/drawing/2014/main" xmlns="" val="3317856334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xmlns="" val="3623501848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xmlns="" val="1025268208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xmlns="" val="2894430572"/>
                    </a:ext>
                  </a:extLst>
                </a:gridCol>
                <a:gridCol w="5476032">
                  <a:extLst>
                    <a:ext uri="{9D8B030D-6E8A-4147-A177-3AD203B41FA5}">
                      <a16:colId xmlns:a16="http://schemas.microsoft.com/office/drawing/2014/main" xmlns="" val="217277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228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4620072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04DBAB2B-358F-4A4B-8459-B0CDCA4F93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8692" y="3250335"/>
          <a:ext cx="48726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xmlns="" val="1150110338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xmlns="" val="3918175309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xmlns="" val="616542587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xmlns="" val="2016945109"/>
                    </a:ext>
                  </a:extLst>
                </a:gridCol>
                <a:gridCol w="447869">
                  <a:extLst>
                    <a:ext uri="{9D8B030D-6E8A-4147-A177-3AD203B41FA5}">
                      <a16:colId xmlns:a16="http://schemas.microsoft.com/office/drawing/2014/main" xmlns="" val="1070578690"/>
                    </a:ext>
                  </a:extLst>
                </a:gridCol>
                <a:gridCol w="774441">
                  <a:extLst>
                    <a:ext uri="{9D8B030D-6E8A-4147-A177-3AD203B41FA5}">
                      <a16:colId xmlns:a16="http://schemas.microsoft.com/office/drawing/2014/main" xmlns="" val="2764012521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xmlns="" val="2278096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77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33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1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1964F430-8FBD-477D-9A39-A96E38CD6391}"/>
                  </a:ext>
                </a:extLst>
              </p:cNvPr>
              <p:cNvSpPr/>
              <p:nvPr/>
            </p:nvSpPr>
            <p:spPr>
              <a:xfrm>
                <a:off x="1127124" y="707868"/>
                <a:ext cx="1106487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17.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7.82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中的电路，完成图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7.83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的时序图，画出输出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（初始为低电平）。假设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800" b="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CLR</a:t>
                </a:r>
                <a:r>
                  <a:rPr lang="zh-CN" altLang="zh-CN" sz="28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保持为高电平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64F430-8FBD-477D-9A39-A96E38CD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24" y="707868"/>
                <a:ext cx="11064875" cy="954107"/>
              </a:xfrm>
              <a:prstGeom prst="rect">
                <a:avLst/>
              </a:prstGeom>
              <a:blipFill>
                <a:blip r:embed="rId2"/>
                <a:stretch>
                  <a:fillRect l="-1157" t="-7006" r="-1102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20DFB3C-491E-4AF2-87E1-CF8EE329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4" y="1923716"/>
            <a:ext cx="3295238" cy="27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29BDC66-C4B1-422B-96CC-B67B9A83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59" y="1998361"/>
            <a:ext cx="6523809" cy="39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DE4D459-F1A5-4BDF-A16F-70E085FD1598}"/>
              </a:ext>
            </a:extLst>
          </p:cNvPr>
          <p:cNvSpPr txBox="1"/>
          <p:nvPr/>
        </p:nvSpPr>
        <p:spPr>
          <a:xfrm>
            <a:off x="5699342" y="29749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3A43C2CE-589E-4D82-B6E9-5A680C10A6FC}"/>
              </a:ext>
            </a:extLst>
          </p:cNvPr>
          <p:cNvCxnSpPr>
            <a:cxnSpLocks/>
          </p:cNvCxnSpPr>
          <p:nvPr/>
        </p:nvCxnSpPr>
        <p:spPr>
          <a:xfrm>
            <a:off x="3369501" y="1196975"/>
            <a:ext cx="5511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5F966E2B-EE62-4763-9967-D8972EB0CB4A}"/>
              </a:ext>
            </a:extLst>
          </p:cNvPr>
          <p:cNvCxnSpPr>
            <a:cxnSpLocks/>
          </p:cNvCxnSpPr>
          <p:nvPr/>
        </p:nvCxnSpPr>
        <p:spPr>
          <a:xfrm>
            <a:off x="4422362" y="1196975"/>
            <a:ext cx="441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3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5A97761-C8CE-45D2-B143-DD0306CB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646183"/>
            <a:ext cx="6273287" cy="54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7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5B4055E-A0DB-42A7-A67F-98299830C2EB}"/>
              </a:ext>
            </a:extLst>
          </p:cNvPr>
          <p:cNvSpPr/>
          <p:nvPr/>
        </p:nvSpPr>
        <p:spPr>
          <a:xfrm>
            <a:off x="1127124" y="1196975"/>
            <a:ext cx="100742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1. Design a modulu-13 binary counter.</a:t>
            </a:r>
          </a:p>
          <a:p>
            <a:pPr lvl="1"/>
            <a:r>
              <a:rPr lang="en-US" altLang="zh-CN" sz="3200" dirty="0"/>
              <a:t>1) asynchronous</a:t>
            </a:r>
          </a:p>
          <a:p>
            <a:pPr lvl="1"/>
            <a:r>
              <a:rPr lang="en-US" altLang="zh-CN" sz="3200" dirty="0"/>
              <a:t>2) synchronous</a:t>
            </a:r>
          </a:p>
        </p:txBody>
      </p:sp>
    </p:spTree>
    <p:extLst>
      <p:ext uri="{BB962C8B-B14F-4D97-AF65-F5344CB8AC3E}">
        <p14:creationId xmlns:p14="http://schemas.microsoft.com/office/powerpoint/2010/main" val="408141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352A9B8-F268-42FB-BD42-7FA93364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0" y="1802610"/>
            <a:ext cx="11876190" cy="39619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A9D2E2F-7EAF-43AC-87F3-07D692147FC8}"/>
              </a:ext>
            </a:extLst>
          </p:cNvPr>
          <p:cNvSpPr/>
          <p:nvPr/>
        </p:nvSpPr>
        <p:spPr>
          <a:xfrm>
            <a:off x="1127125" y="612200"/>
            <a:ext cx="2616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asynchronous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2869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584CFAC-26B5-44E7-AC1D-0DA23D2C4FB8}"/>
              </a:ext>
            </a:extLst>
          </p:cNvPr>
          <p:cNvSpPr/>
          <p:nvPr/>
        </p:nvSpPr>
        <p:spPr>
          <a:xfrm>
            <a:off x="1127125" y="612200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synchronous</a:t>
            </a:r>
            <a:endParaRPr lang="zh-CN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A932150F-B0B6-4D02-BC8A-6812ADB6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2181"/>
              </p:ext>
            </p:extLst>
          </p:nvPr>
        </p:nvGraphicFramePr>
        <p:xfrm>
          <a:off x="3048000" y="1371600"/>
          <a:ext cx="6096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5866230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730118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895740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2923819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394945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208792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2576911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528230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464731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8239030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6455524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233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543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357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656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186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295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768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85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466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91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487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8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997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31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540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8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78BCA8A1-F408-446F-9179-EC1ACA93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25257"/>
              </p:ext>
            </p:extLst>
          </p:nvPr>
        </p:nvGraphicFramePr>
        <p:xfrm>
          <a:off x="1197469" y="600364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34C926AA-84FD-4470-BA76-5533633E4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23720"/>
              </p:ext>
            </p:extLst>
          </p:nvPr>
        </p:nvGraphicFramePr>
        <p:xfrm>
          <a:off x="1606324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A1F9CA43-DD4E-4385-B24C-2F9AFD5D2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324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9D69694-58F4-4DD4-9CF8-3397BF82F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11700"/>
              </p:ext>
            </p:extLst>
          </p:nvPr>
        </p:nvGraphicFramePr>
        <p:xfrm>
          <a:off x="1773049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公式" r:id="rId5" imgW="190440" imgH="241200" progId="Equation.3">
                  <p:embed/>
                </p:oleObj>
              </mc:Choice>
              <mc:Fallback>
                <p:oleObj name="公式" r:id="rId5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6018BAC1-8B70-432D-9AAF-DD13E914C5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049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C4CD849B-08C3-4B6E-91FB-BD0530B32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3892"/>
              </p:ext>
            </p:extLst>
          </p:nvPr>
        </p:nvGraphicFramePr>
        <p:xfrm>
          <a:off x="1222445" y="72172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公式" r:id="rId7" imgW="190440" imgH="241200" progId="Equation.3">
                  <p:embed/>
                </p:oleObj>
              </mc:Choice>
              <mc:Fallback>
                <p:oleObj name="公式" r:id="rId7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F365430-46BF-4C2D-BB7D-7052DCE586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2445" y="72172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28DFF05-210B-48C9-950A-2779AA8D3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47726"/>
              </p:ext>
            </p:extLst>
          </p:nvPr>
        </p:nvGraphicFramePr>
        <p:xfrm>
          <a:off x="1431925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公式" r:id="rId9" imgW="190440" imgH="241200" progId="Equation.3">
                  <p:embed/>
                </p:oleObj>
              </mc:Choice>
              <mc:Fallback>
                <p:oleObj name="公式" r:id="rId9" imgW="190440" imgH="2412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CDCFA0F3-7F06-49C2-AD4E-907AB302B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1925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1E563DAB-ADF9-43AF-8A2F-31E819A0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78111"/>
              </p:ext>
            </p:extLst>
          </p:nvPr>
        </p:nvGraphicFramePr>
        <p:xfrm>
          <a:off x="1905000" y="2684463"/>
          <a:ext cx="1514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公式" r:id="rId11" imgW="787320" imgH="228600" progId="Equation.3">
                  <p:embed/>
                </p:oleObj>
              </mc:Choice>
              <mc:Fallback>
                <p:oleObj name="公式" r:id="rId11" imgW="787320" imgH="228600" progId="Equation.3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xmlns="" id="{11164170-A5CF-419D-842F-168D75320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5000" y="2684463"/>
                        <a:ext cx="15144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8671029-EC46-41AE-8FA2-CE6EA79B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85524"/>
              </p:ext>
            </p:extLst>
          </p:nvPr>
        </p:nvGraphicFramePr>
        <p:xfrm>
          <a:off x="6813981" y="600364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D7CA4C22-7ABA-437A-B795-E47159E3B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07433"/>
              </p:ext>
            </p:extLst>
          </p:nvPr>
        </p:nvGraphicFramePr>
        <p:xfrm>
          <a:off x="7222836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公式" r:id="rId13" imgW="190440" imgH="241200" progId="Equation.3">
                  <p:embed/>
                </p:oleObj>
              </mc:Choice>
              <mc:Fallback>
                <p:oleObj name="公式" r:id="rId1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4C926AA-84FD-4470-BA76-5533633E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22836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D3188E47-2EC4-4221-9458-0B49A8E86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35695"/>
              </p:ext>
            </p:extLst>
          </p:nvPr>
        </p:nvGraphicFramePr>
        <p:xfrm>
          <a:off x="7389561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公式" r:id="rId15" imgW="190440" imgH="241200" progId="Equation.3">
                  <p:embed/>
                </p:oleObj>
              </mc:Choice>
              <mc:Fallback>
                <p:oleObj name="公式" r:id="rId15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F9D69694-58F4-4DD4-9CF8-3397BF82FC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9561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E7365C01-57F8-4931-98FA-CD7678934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08907"/>
              </p:ext>
            </p:extLst>
          </p:nvPr>
        </p:nvGraphicFramePr>
        <p:xfrm>
          <a:off x="6838957" y="72172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公式" r:id="rId17" imgW="190440" imgH="241200" progId="Equation.3">
                  <p:embed/>
                </p:oleObj>
              </mc:Choice>
              <mc:Fallback>
                <p:oleObj name="公式" r:id="rId17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C4CD849B-08C3-4B6E-91FB-BD0530B32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8957" y="72172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3D80BE50-E1F8-4FBF-9E87-BF795BBB4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99950"/>
              </p:ext>
            </p:extLst>
          </p:nvPr>
        </p:nvGraphicFramePr>
        <p:xfrm>
          <a:off x="7048437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公式" r:id="rId19" imgW="190440" imgH="241200" progId="Equation.3">
                  <p:embed/>
                </p:oleObj>
              </mc:Choice>
              <mc:Fallback>
                <p:oleObj name="公式" r:id="rId19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28DFF05-210B-48C9-950A-2779AA8D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48437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095DE60B-F407-482C-9D7F-388FB5BE0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0992"/>
              </p:ext>
            </p:extLst>
          </p:nvPr>
        </p:nvGraphicFramePr>
        <p:xfrm>
          <a:off x="7753350" y="2684463"/>
          <a:ext cx="1050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公式" r:id="rId21" imgW="545760" imgH="228600" progId="Equation.3">
                  <p:embed/>
                </p:oleObj>
              </mc:Choice>
              <mc:Fallback>
                <p:oleObj name="公式" r:id="rId21" imgW="545760" imgH="2286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1E563DAB-ADF9-43AF-8A2F-31E819A0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53350" y="2684463"/>
                        <a:ext cx="10509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51DD4CF-1DF6-4F25-9957-C6945E21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1872"/>
              </p:ext>
            </p:extLst>
          </p:nvPr>
        </p:nvGraphicFramePr>
        <p:xfrm>
          <a:off x="1211556" y="3617202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96931A10-3C0D-4D40-828E-95C741593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43007"/>
              </p:ext>
            </p:extLst>
          </p:nvPr>
        </p:nvGraphicFramePr>
        <p:xfrm>
          <a:off x="1620411" y="3600016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公式" r:id="rId23" imgW="190440" imgH="241200" progId="Equation.3">
                  <p:embed/>
                </p:oleObj>
              </mc:Choice>
              <mc:Fallback>
                <p:oleObj name="公式" r:id="rId2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4C926AA-84FD-4470-BA76-5533633E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20411" y="3600016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B3125206-6035-432F-AC36-B01E10A2B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50520"/>
              </p:ext>
            </p:extLst>
          </p:nvPr>
        </p:nvGraphicFramePr>
        <p:xfrm>
          <a:off x="1787136" y="3617202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公式" r:id="rId25" imgW="190440" imgH="241200" progId="Equation.3">
                  <p:embed/>
                </p:oleObj>
              </mc:Choice>
              <mc:Fallback>
                <p:oleObj name="公式" r:id="rId25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F9D69694-58F4-4DD4-9CF8-3397BF82FC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87136" y="3617202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BC2ACFFA-5563-4E81-B32C-53F69D571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89198"/>
              </p:ext>
            </p:extLst>
          </p:nvPr>
        </p:nvGraphicFramePr>
        <p:xfrm>
          <a:off x="1236532" y="3738562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公式" r:id="rId27" imgW="190440" imgH="241200" progId="Equation.3">
                  <p:embed/>
                </p:oleObj>
              </mc:Choice>
              <mc:Fallback>
                <p:oleObj name="公式" r:id="rId27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C4CD849B-08C3-4B6E-91FB-BD0530B32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36532" y="3738562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BEF4D581-8832-445E-AB1A-13B12A646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99027"/>
              </p:ext>
            </p:extLst>
          </p:nvPr>
        </p:nvGraphicFramePr>
        <p:xfrm>
          <a:off x="1446012" y="3755026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公式" r:id="rId29" imgW="190440" imgH="241200" progId="Equation.3">
                  <p:embed/>
                </p:oleObj>
              </mc:Choice>
              <mc:Fallback>
                <p:oleObj name="公式" r:id="rId29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28DFF05-210B-48C9-950A-2779AA8D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6012" y="3755026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6301A474-B684-4861-845B-B9EB1BD7F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857776"/>
              </p:ext>
            </p:extLst>
          </p:nvPr>
        </p:nvGraphicFramePr>
        <p:xfrm>
          <a:off x="2041525" y="5700713"/>
          <a:ext cx="127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公式" r:id="rId31" imgW="660240" imgH="228600" progId="Equation.3">
                  <p:embed/>
                </p:oleObj>
              </mc:Choice>
              <mc:Fallback>
                <p:oleObj name="公式" r:id="rId31" imgW="660240" imgH="2286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1E563DAB-ADF9-43AF-8A2F-31E819A0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041525" y="5700713"/>
                        <a:ext cx="12700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EF2725CE-64BF-40BA-889E-9BFE1081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26473"/>
              </p:ext>
            </p:extLst>
          </p:nvPr>
        </p:nvGraphicFramePr>
        <p:xfrm>
          <a:off x="6824667" y="3631381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66DEC546-6648-4ED1-AB53-F929EF6C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11795"/>
              </p:ext>
            </p:extLst>
          </p:nvPr>
        </p:nvGraphicFramePr>
        <p:xfrm>
          <a:off x="7233522" y="3614195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公式" r:id="rId33" imgW="190440" imgH="241200" progId="Equation.3">
                  <p:embed/>
                </p:oleObj>
              </mc:Choice>
              <mc:Fallback>
                <p:oleObj name="公式" r:id="rId3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4C926AA-84FD-4470-BA76-5533633E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33522" y="3614195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5183C11D-3A7A-4D87-9ECF-02E150C80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38031"/>
              </p:ext>
            </p:extLst>
          </p:nvPr>
        </p:nvGraphicFramePr>
        <p:xfrm>
          <a:off x="7400247" y="363138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公式" r:id="rId34" imgW="190440" imgH="241200" progId="Equation.3">
                  <p:embed/>
                </p:oleObj>
              </mc:Choice>
              <mc:Fallback>
                <p:oleObj name="公式" r:id="rId34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F9D69694-58F4-4DD4-9CF8-3397BF82FC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00247" y="363138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AA366031-1E4B-4B4B-AFC2-A0EE37187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30102"/>
              </p:ext>
            </p:extLst>
          </p:nvPr>
        </p:nvGraphicFramePr>
        <p:xfrm>
          <a:off x="6849643" y="375274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公式" r:id="rId35" imgW="190440" imgH="241200" progId="Equation.3">
                  <p:embed/>
                </p:oleObj>
              </mc:Choice>
              <mc:Fallback>
                <p:oleObj name="公式" r:id="rId35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C4CD849B-08C3-4B6E-91FB-BD0530B32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49643" y="375274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D8C49F50-1716-4FDA-8E82-95EDAE7E7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18991"/>
              </p:ext>
            </p:extLst>
          </p:nvPr>
        </p:nvGraphicFramePr>
        <p:xfrm>
          <a:off x="7059123" y="3769205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36" imgW="190440" imgH="241200" progId="Equation.3">
                  <p:embed/>
                </p:oleObj>
              </mc:Choice>
              <mc:Fallback>
                <p:oleObj name="公式" r:id="rId36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28DFF05-210B-48C9-950A-2779AA8D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59123" y="3769205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8EC221F8-439A-48E5-86D8-88DE6B12E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7486"/>
              </p:ext>
            </p:extLst>
          </p:nvPr>
        </p:nvGraphicFramePr>
        <p:xfrm>
          <a:off x="7654925" y="5715000"/>
          <a:ext cx="127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公式" r:id="rId37" imgW="660240" imgH="228600" progId="Equation.3">
                  <p:embed/>
                </p:oleObj>
              </mc:Choice>
              <mc:Fallback>
                <p:oleObj name="公式" r:id="rId37" imgW="660240" imgH="2286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1E563DAB-ADF9-43AF-8A2F-31E819A0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654925" y="5715000"/>
                        <a:ext cx="12700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53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78BCA8A1-F408-446F-9179-EC1ACA93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0679"/>
              </p:ext>
            </p:extLst>
          </p:nvPr>
        </p:nvGraphicFramePr>
        <p:xfrm>
          <a:off x="1197469" y="600364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34C926AA-84FD-4470-BA76-5533633E40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06324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4C926AA-84FD-4470-BA76-5533633E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324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9D69694-58F4-4DD4-9CF8-3397BF82FC0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73049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公式" r:id="rId5" imgW="190440" imgH="241200" progId="Equation.3">
                  <p:embed/>
                </p:oleObj>
              </mc:Choice>
              <mc:Fallback>
                <p:oleObj name="公式" r:id="rId5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F9D69694-58F4-4DD4-9CF8-3397BF82FC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049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C4CD849B-08C3-4B6E-91FB-BD0530B3260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22445" y="72172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公式" r:id="rId7" imgW="190440" imgH="241200" progId="Equation.3">
                  <p:embed/>
                </p:oleObj>
              </mc:Choice>
              <mc:Fallback>
                <p:oleObj name="公式" r:id="rId7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C4CD849B-08C3-4B6E-91FB-BD0530B32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2445" y="72172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28DFF05-210B-48C9-950A-2779AA8D38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31925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公式" r:id="rId9" imgW="190440" imgH="241200" progId="Equation.3">
                  <p:embed/>
                </p:oleObj>
              </mc:Choice>
              <mc:Fallback>
                <p:oleObj name="公式" r:id="rId9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28DFF05-210B-48C9-950A-2779AA8D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1925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1E563DAB-ADF9-43AF-8A2F-31E819A0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52455"/>
              </p:ext>
            </p:extLst>
          </p:nvPr>
        </p:nvGraphicFramePr>
        <p:xfrm>
          <a:off x="2136775" y="2684463"/>
          <a:ext cx="1050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公式" r:id="rId11" imgW="545760" imgH="228600" progId="Equation.3">
                  <p:embed/>
                </p:oleObj>
              </mc:Choice>
              <mc:Fallback>
                <p:oleObj name="公式" r:id="rId11" imgW="545760" imgH="2286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1E563DAB-ADF9-43AF-8A2F-31E819A0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6775" y="2684463"/>
                        <a:ext cx="10509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8671029-EC46-41AE-8FA2-CE6EA79B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71558"/>
              </p:ext>
            </p:extLst>
          </p:nvPr>
        </p:nvGraphicFramePr>
        <p:xfrm>
          <a:off x="6813981" y="600364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D7CA4C22-7ABA-437A-B795-E47159E3BD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22836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公式" r:id="rId13" imgW="190440" imgH="241200" progId="Equation.3">
                  <p:embed/>
                </p:oleObj>
              </mc:Choice>
              <mc:Fallback>
                <p:oleObj name="公式" r:id="rId13" imgW="190440" imgH="241200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D7CA4C22-7ABA-437A-B795-E47159E3B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22836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D3188E47-2EC4-4221-9458-0B49A8E869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89561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公式" r:id="rId15" imgW="190440" imgH="241200" progId="Equation.3">
                  <p:embed/>
                </p:oleObj>
              </mc:Choice>
              <mc:Fallback>
                <p:oleObj name="公式" r:id="rId15" imgW="190440" imgH="241200" progId="Equation.3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xmlns="" id="{D3188E47-2EC4-4221-9458-0B49A8E86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9561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E7365C01-57F8-4931-98FA-CD76789344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38957" y="72172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公式" r:id="rId17" imgW="190440" imgH="241200" progId="Equation.3">
                  <p:embed/>
                </p:oleObj>
              </mc:Choice>
              <mc:Fallback>
                <p:oleObj name="公式" r:id="rId17" imgW="190440" imgH="241200" progId="Equation.3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E7365C01-57F8-4931-98FA-CD7678934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38957" y="72172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3D80BE50-E1F8-4FBF-9E87-BF795BBB44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48437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公式" r:id="rId19" imgW="190440" imgH="241200" progId="Equation.3">
                  <p:embed/>
                </p:oleObj>
              </mc:Choice>
              <mc:Fallback>
                <p:oleObj name="公式" r:id="rId19" imgW="190440" imgH="241200" progId="Equation.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3D80BE50-E1F8-4FBF-9E87-BF795BBB4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48437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095DE60B-F407-482C-9D7F-388FB5BE0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03276"/>
              </p:ext>
            </p:extLst>
          </p:nvPr>
        </p:nvGraphicFramePr>
        <p:xfrm>
          <a:off x="7753350" y="2684463"/>
          <a:ext cx="1050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公式" r:id="rId21" imgW="545760" imgH="228600" progId="Equation.3">
                  <p:embed/>
                </p:oleObj>
              </mc:Choice>
              <mc:Fallback>
                <p:oleObj name="公式" r:id="rId21" imgW="545760" imgH="2286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095DE60B-F407-482C-9D7F-388FB5BE0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53350" y="2684463"/>
                        <a:ext cx="10509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51DD4CF-1DF6-4F25-9957-C6945E21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58060"/>
              </p:ext>
            </p:extLst>
          </p:nvPr>
        </p:nvGraphicFramePr>
        <p:xfrm>
          <a:off x="1211556" y="3617202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96931A10-3C0D-4D40-828E-95C74159395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0411" y="3600016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公式" r:id="rId23" imgW="190440" imgH="241200" progId="Equation.3">
                  <p:embed/>
                </p:oleObj>
              </mc:Choice>
              <mc:Fallback>
                <p:oleObj name="公式" r:id="rId23" imgW="190440" imgH="241200" progId="Equation.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96931A10-3C0D-4D40-828E-95C74159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20411" y="3600016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B3125206-6035-432F-AC36-B01E10A2B3D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87136" y="3617202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公式" r:id="rId25" imgW="190440" imgH="241200" progId="Equation.3">
                  <p:embed/>
                </p:oleObj>
              </mc:Choice>
              <mc:Fallback>
                <p:oleObj name="公式" r:id="rId25" imgW="190440" imgH="241200" progId="Equation.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B3125206-6035-432F-AC36-B01E10A2B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87136" y="3617202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BC2ACFFA-5563-4E81-B32C-53F69D5712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6532" y="3738562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公式" r:id="rId27" imgW="190440" imgH="241200" progId="Equation.3">
                  <p:embed/>
                </p:oleObj>
              </mc:Choice>
              <mc:Fallback>
                <p:oleObj name="公式" r:id="rId27" imgW="190440" imgH="241200" progId="Equation.3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xmlns="" id="{BC2ACFFA-5563-4E81-B32C-53F69D5712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36532" y="3738562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BEF4D581-8832-445E-AB1A-13B12A64621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46012" y="3755026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公式" r:id="rId29" imgW="190440" imgH="241200" progId="Equation.3">
                  <p:embed/>
                </p:oleObj>
              </mc:Choice>
              <mc:Fallback>
                <p:oleObj name="公式" r:id="rId29" imgW="190440" imgH="241200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BEF4D581-8832-445E-AB1A-13B12A646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6012" y="3755026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6301A474-B684-4861-845B-B9EB1BD7F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28857"/>
              </p:ext>
            </p:extLst>
          </p:nvPr>
        </p:nvGraphicFramePr>
        <p:xfrm>
          <a:off x="1809750" y="5676900"/>
          <a:ext cx="1733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公式" r:id="rId31" imgW="901440" imgH="253800" progId="Equation.3">
                  <p:embed/>
                </p:oleObj>
              </mc:Choice>
              <mc:Fallback>
                <p:oleObj name="公式" r:id="rId31" imgW="901440" imgH="253800" progId="Equation.3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xmlns="" id="{6301A474-B684-4861-845B-B9EB1BD7F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809750" y="5676900"/>
                        <a:ext cx="17335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EF2725CE-64BF-40BA-889E-9BFE1081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08788"/>
              </p:ext>
            </p:extLst>
          </p:nvPr>
        </p:nvGraphicFramePr>
        <p:xfrm>
          <a:off x="6824667" y="3631381"/>
          <a:ext cx="3771695" cy="20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271586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4604135"/>
                  </a:ext>
                </a:extLst>
              </a:tr>
            </a:tbl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66DEC546-6648-4ED1-AB53-F929EF6C658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3522" y="3614195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公式" r:id="rId33" imgW="190440" imgH="241200" progId="Equation.3">
                  <p:embed/>
                </p:oleObj>
              </mc:Choice>
              <mc:Fallback>
                <p:oleObj name="公式" r:id="rId33" imgW="190440" imgH="241200" progId="Equation.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xmlns="" id="{66DEC546-6648-4ED1-AB53-F929EF6C6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33522" y="3614195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5183C11D-3A7A-4D87-9ECF-02E150C80C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00247" y="363138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公式" r:id="rId34" imgW="190440" imgH="241200" progId="Equation.3">
                  <p:embed/>
                </p:oleObj>
              </mc:Choice>
              <mc:Fallback>
                <p:oleObj name="公式" r:id="rId34" imgW="190440" imgH="241200" progId="Equation.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xmlns="" id="{5183C11D-3A7A-4D87-9ECF-02E150C80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00247" y="363138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xmlns="" id="{AA366031-1E4B-4B4B-AFC2-A0EE371870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849643" y="375274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公式" r:id="rId35" imgW="190440" imgH="241200" progId="Equation.3">
                  <p:embed/>
                </p:oleObj>
              </mc:Choice>
              <mc:Fallback>
                <p:oleObj name="公式" r:id="rId35" imgW="190440" imgH="241200" progId="Equation.3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xmlns="" id="{AA366031-1E4B-4B4B-AFC2-A0EE37187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49643" y="375274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D8C49F50-1716-4FDA-8E82-95EDAE7E77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59123" y="3769205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公式" r:id="rId36" imgW="190440" imgH="241200" progId="Equation.3">
                  <p:embed/>
                </p:oleObj>
              </mc:Choice>
              <mc:Fallback>
                <p:oleObj name="公式" r:id="rId36" imgW="190440" imgH="241200" progId="Equation.3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xmlns="" id="{D8C49F50-1716-4FDA-8E82-95EDAE7E7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59123" y="3769205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8EC221F8-439A-48E5-86D8-88DE6B12E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21361"/>
              </p:ext>
            </p:extLst>
          </p:nvPr>
        </p:nvGraphicFramePr>
        <p:xfrm>
          <a:off x="7545388" y="5715000"/>
          <a:ext cx="1489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公式" r:id="rId37" imgW="774360" imgH="228600" progId="Equation.3">
                  <p:embed/>
                </p:oleObj>
              </mc:Choice>
              <mc:Fallback>
                <p:oleObj name="公式" r:id="rId37" imgW="774360" imgH="228600" progId="Equation.3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xmlns="" id="{8EC221F8-439A-48E5-86D8-88DE6B12E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545388" y="5715000"/>
                        <a:ext cx="14890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94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00F3266-05FB-42E4-A2DF-5808BBA4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59" y="1302940"/>
            <a:ext cx="10358332" cy="3769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2B3AC3A-A78A-42BC-95F1-1FDAEDD989D6}"/>
              </a:ext>
            </a:extLst>
          </p:cNvPr>
          <p:cNvSpPr/>
          <p:nvPr/>
        </p:nvSpPr>
        <p:spPr>
          <a:xfrm>
            <a:off x="1127125" y="612200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synchronous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786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28C11FF-7DA8-4799-BD87-579645E9E462}"/>
              </a:ext>
            </a:extLst>
          </p:cNvPr>
          <p:cNvSpPr/>
          <p:nvPr/>
        </p:nvSpPr>
        <p:spPr>
          <a:xfrm>
            <a:off x="1127125" y="719921"/>
            <a:ext cx="10173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 Design a synchronous counter to produce the 3-bit gray code sequences:000,001,011,010,110,111,101,100,000…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880E1F17-1703-4B83-93E5-7F97A44064E1}"/>
              </a:ext>
            </a:extLst>
          </p:cNvPr>
          <p:cNvSpPr/>
          <p:nvPr/>
        </p:nvSpPr>
        <p:spPr>
          <a:xfrm>
            <a:off x="1484482" y="3055685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D4D894A6-3198-48F2-B518-06FB05DB2C92}"/>
              </a:ext>
            </a:extLst>
          </p:cNvPr>
          <p:cNvSpPr/>
          <p:nvPr/>
        </p:nvSpPr>
        <p:spPr>
          <a:xfrm>
            <a:off x="2717521" y="3056991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14D678A-CF03-41D7-9B95-A632DED70478}"/>
              </a:ext>
            </a:extLst>
          </p:cNvPr>
          <p:cNvSpPr/>
          <p:nvPr/>
        </p:nvSpPr>
        <p:spPr>
          <a:xfrm>
            <a:off x="3984952" y="3055682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B265F60F-608A-45F5-AA56-723303FF18A0}"/>
              </a:ext>
            </a:extLst>
          </p:cNvPr>
          <p:cNvSpPr/>
          <p:nvPr/>
        </p:nvSpPr>
        <p:spPr>
          <a:xfrm>
            <a:off x="5307906" y="3055495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B31A76F5-CF00-424F-A780-6CBAB4A9EA8D}"/>
              </a:ext>
            </a:extLst>
          </p:cNvPr>
          <p:cNvSpPr/>
          <p:nvPr/>
        </p:nvSpPr>
        <p:spPr>
          <a:xfrm>
            <a:off x="6630860" y="3055494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E78A99EF-A060-45EE-8740-A035B199DECE}"/>
              </a:ext>
            </a:extLst>
          </p:cNvPr>
          <p:cNvSpPr/>
          <p:nvPr/>
        </p:nvSpPr>
        <p:spPr>
          <a:xfrm>
            <a:off x="9216221" y="3056991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0C9A77E3-4EE1-41D5-B21E-2035C3778BC1}"/>
              </a:ext>
            </a:extLst>
          </p:cNvPr>
          <p:cNvSpPr/>
          <p:nvPr/>
        </p:nvSpPr>
        <p:spPr>
          <a:xfrm>
            <a:off x="10485731" y="3050736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xmlns="" id="{8B5D8C3B-B07C-41FC-81C9-843F218CC8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30823" y="3317296"/>
            <a:ext cx="386698" cy="1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xmlns="" id="{90D0B14C-2886-47B4-87C4-F0450047691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63862" y="3317293"/>
            <a:ext cx="421090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E4F3A347-455A-47EC-AED7-5569331F64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831293" y="3317106"/>
            <a:ext cx="476613" cy="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A3B1C376-2CBA-4E43-93D9-2D71187E14C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154247" y="3317105"/>
            <a:ext cx="4766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286CE6B5-42DC-4456-8B7F-F2259D13F66C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 flipV="1">
            <a:off x="7477201" y="3311042"/>
            <a:ext cx="446339" cy="6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xmlns="" id="{1800E2DD-F031-42D5-B239-B4DE27528C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0062562" y="3312347"/>
            <a:ext cx="423169" cy="6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xmlns="" id="{8E4AA93F-1A99-4800-B1DD-4AAC0E35BCF5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6405804" y="-924193"/>
            <a:ext cx="4949" cy="9001249"/>
          </a:xfrm>
          <a:prstGeom prst="bentConnector3">
            <a:avLst>
              <a:gd name="adj1" fmla="val 120719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639CAB83-D36B-45D5-8486-D12EE1358DDD}"/>
              </a:ext>
            </a:extLst>
          </p:cNvPr>
          <p:cNvSpPr/>
          <p:nvPr/>
        </p:nvSpPr>
        <p:spPr>
          <a:xfrm>
            <a:off x="7923540" y="3049431"/>
            <a:ext cx="846341" cy="523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xmlns="" id="{0270F1CD-8A02-4895-84CA-BB2B2574DEAC}"/>
              </a:ext>
            </a:extLst>
          </p:cNvPr>
          <p:cNvCxnSpPr>
            <a:cxnSpLocks/>
            <a:stCxn id="39" idx="3"/>
            <a:endCxn id="10" idx="1"/>
          </p:cNvCxnSpPr>
          <p:nvPr/>
        </p:nvCxnSpPr>
        <p:spPr>
          <a:xfrm>
            <a:off x="8769881" y="3311042"/>
            <a:ext cx="446340" cy="7560"/>
          </a:xfrm>
          <a:prstGeom prst="bentConnector3">
            <a:avLst>
              <a:gd name="adj1" fmla="val 5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76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D412CD9-388F-4CAF-93C0-C110014DB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0682"/>
              </p:ext>
            </p:extLst>
          </p:nvPr>
        </p:nvGraphicFramePr>
        <p:xfrm>
          <a:off x="1944844" y="1270855"/>
          <a:ext cx="75027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xmlns="" val="25312013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94105083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189989047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93713647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169834026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5427734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65847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347125439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321644411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7952095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49917422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xmlns="" val="243007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551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150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20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632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96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998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907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3679346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D067D071-5C04-4257-B4E5-88EB5B408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52805"/>
              </p:ext>
            </p:extLst>
          </p:nvPr>
        </p:nvGraphicFramePr>
        <p:xfrm>
          <a:off x="2118162" y="1208102"/>
          <a:ext cx="364191" cy="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B4F9CB9-7290-483F-AEBF-ED688730E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162" y="1208102"/>
                        <a:ext cx="364191" cy="461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1807851-232F-4E2A-B390-4D17591B3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88711"/>
              </p:ext>
            </p:extLst>
          </p:nvPr>
        </p:nvGraphicFramePr>
        <p:xfrm>
          <a:off x="2745691" y="1208101"/>
          <a:ext cx="364191" cy="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公式" r:id="rId5" imgW="190440" imgH="241200" progId="Equation.3">
                  <p:embed/>
                </p:oleObj>
              </mc:Choice>
              <mc:Fallback>
                <p:oleObj name="公式" r:id="rId5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0930A5B0-8B21-4BD7-AD14-F879115CA7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5691" y="1208101"/>
                        <a:ext cx="364191" cy="461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BB8DA921-AC76-4A8C-B204-92857B248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1503"/>
              </p:ext>
            </p:extLst>
          </p:nvPr>
        </p:nvGraphicFramePr>
        <p:xfrm>
          <a:off x="3373220" y="1208101"/>
          <a:ext cx="364191" cy="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公式" r:id="rId7" imgW="190440" imgH="241200" progId="Equation.3">
                  <p:embed/>
                </p:oleObj>
              </mc:Choice>
              <mc:Fallback>
                <p:oleObj name="公式" r:id="rId7" imgW="190440" imgH="2412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0800F145-BFA3-4A25-89E2-B316E2068A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3220" y="1208101"/>
                        <a:ext cx="364191" cy="461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C47C7537-92EF-40CC-9055-081DA8953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95765"/>
              </p:ext>
            </p:extLst>
          </p:nvPr>
        </p:nvGraphicFramePr>
        <p:xfrm>
          <a:off x="3936503" y="1221733"/>
          <a:ext cx="55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9" imgW="291960" imgH="241200" progId="Equation.3">
                  <p:embed/>
                </p:oleObj>
              </mc:Choice>
              <mc:Fallback>
                <p:oleObj name="公式" r:id="rId9" imgW="29196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A18C70BE-02F4-4BEF-9AC9-928BE9B24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6503" y="1221733"/>
                        <a:ext cx="5588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0C71FDA0-F541-414A-B20A-4212F19FE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37289"/>
              </p:ext>
            </p:extLst>
          </p:nvPr>
        </p:nvGraphicFramePr>
        <p:xfrm>
          <a:off x="4545044" y="1196975"/>
          <a:ext cx="5603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11" imgW="291960" imgH="241200" progId="Equation.3">
                  <p:embed/>
                </p:oleObj>
              </mc:Choice>
              <mc:Fallback>
                <p:oleObj name="公式" r:id="rId11" imgW="291960" imgH="2412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D833A18D-34F5-4999-A68C-D65C96B4F9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5044" y="1196975"/>
                        <a:ext cx="560388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DA8845BF-E114-49B7-A68B-1F0D42B08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42770"/>
              </p:ext>
            </p:extLst>
          </p:nvPr>
        </p:nvGraphicFramePr>
        <p:xfrm>
          <a:off x="5166048" y="1207447"/>
          <a:ext cx="5572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公式" r:id="rId13" imgW="291960" imgH="241200" progId="Equation.3">
                  <p:embed/>
                </p:oleObj>
              </mc:Choice>
              <mc:Fallback>
                <p:oleObj name="公式" r:id="rId13" imgW="291960" imgH="241200" progId="Equation.3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xmlns="" id="{AABADDAE-C463-4E71-A158-8DD1156E9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66048" y="1207447"/>
                        <a:ext cx="5572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4CA625B4-C6A1-42FD-835D-8558DBE0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84715"/>
              </p:ext>
            </p:extLst>
          </p:nvPr>
        </p:nvGraphicFramePr>
        <p:xfrm>
          <a:off x="5840194" y="1210890"/>
          <a:ext cx="366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15" imgW="190440" imgH="228600" progId="Equation.3">
                  <p:embed/>
                </p:oleObj>
              </mc:Choice>
              <mc:Fallback>
                <p:oleObj name="公式" r:id="rId15" imgW="190440" imgH="228600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41336D3F-4652-4EA6-BE6F-3BDDD6AAA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40194" y="1210890"/>
                        <a:ext cx="3667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BC44D586-44CF-405C-88BB-CBEB3A0E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63841"/>
              </p:ext>
            </p:extLst>
          </p:nvPr>
        </p:nvGraphicFramePr>
        <p:xfrm>
          <a:off x="7117652" y="1210468"/>
          <a:ext cx="3413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xmlns="" id="{4EC70917-EBB3-4364-BE4D-357248824D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7652" y="1210468"/>
                        <a:ext cx="3413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58107360-CE3A-4B7C-905E-51D6FD889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07205"/>
              </p:ext>
            </p:extLst>
          </p:nvPr>
        </p:nvGraphicFramePr>
        <p:xfrm>
          <a:off x="8362384" y="1220217"/>
          <a:ext cx="366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公式" r:id="rId19" imgW="190440" imgH="228600" progId="Equation.3">
                  <p:embed/>
                </p:oleObj>
              </mc:Choice>
              <mc:Fallback>
                <p:oleObj name="公式" r:id="rId19" imgW="190440" imgH="228600" progId="Equation.3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xmlns="" id="{74BE694F-54C9-494D-B978-D1F3325C6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62384" y="1220217"/>
                        <a:ext cx="3667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D07BCB8A-A95E-4836-8611-0326B51F4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09226"/>
              </p:ext>
            </p:extLst>
          </p:nvPr>
        </p:nvGraphicFramePr>
        <p:xfrm>
          <a:off x="6460035" y="1220218"/>
          <a:ext cx="366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公式" r:id="rId21" imgW="190440" imgH="228600" progId="Equation.3">
                  <p:embed/>
                </p:oleObj>
              </mc:Choice>
              <mc:Fallback>
                <p:oleObj name="公式" r:id="rId21" imgW="190440" imgH="228600" progId="Equation.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BCE19E8D-70FF-4237-96B8-3DE8D4C84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60035" y="1220218"/>
                        <a:ext cx="3667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518D2475-CFAE-4368-A32C-28E089D4A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61161"/>
              </p:ext>
            </p:extLst>
          </p:nvPr>
        </p:nvGraphicFramePr>
        <p:xfrm>
          <a:off x="7698983" y="1247133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23" imgW="177480" imgH="228600" progId="Equation.3">
                  <p:embed/>
                </p:oleObj>
              </mc:Choice>
              <mc:Fallback>
                <p:oleObj name="公式" r:id="rId23" imgW="177480" imgH="2286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76FADB26-BAAD-4A7A-9C87-3C4752D30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698983" y="1247133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30280E2E-D4DC-4B59-936B-9B447D8D5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6955"/>
              </p:ext>
            </p:extLst>
          </p:nvPr>
        </p:nvGraphicFramePr>
        <p:xfrm>
          <a:off x="8997094" y="1237565"/>
          <a:ext cx="3667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公式" r:id="rId25" imgW="190440" imgH="228600" progId="Equation.3">
                  <p:embed/>
                </p:oleObj>
              </mc:Choice>
              <mc:Fallback>
                <p:oleObj name="公式" r:id="rId25" imgW="190440" imgH="228600" progId="Equation.3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xmlns="" id="{29385740-5371-4452-B68D-9C5B6FE8C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997094" y="1237565"/>
                        <a:ext cx="3667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5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E506308-2F27-4A1A-A01A-771CF15F2925}"/>
              </a:ext>
            </a:extLst>
          </p:cNvPr>
          <p:cNvSpPr/>
          <p:nvPr/>
        </p:nvSpPr>
        <p:spPr>
          <a:xfrm>
            <a:off x="1396481" y="1373261"/>
            <a:ext cx="96509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3. Find the signed magnitude codes, 1’s complement and 2’s complement for the decimal</a:t>
            </a:r>
          </a:p>
          <a:p>
            <a:pPr marL="800100" lvl="1" indent="-342900">
              <a:buAutoNum type="arabicParenR"/>
            </a:pPr>
            <a:r>
              <a:rPr lang="en-US" altLang="zh-CN" dirty="0"/>
              <a:t>12</a:t>
            </a:r>
            <a:r>
              <a:rPr lang="en-US" altLang="zh-CN" baseline="-25000" dirty="0"/>
              <a:t>10</a:t>
            </a:r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baseline="-25000" dirty="0"/>
          </a:p>
          <a:p>
            <a:pPr marL="800100" lvl="1" indent="-342900">
              <a:buAutoNum type="arabicParenR"/>
            </a:pP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1F86C45-E67A-42C7-834F-87AD6506E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963" y="2575249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038430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772237330"/>
                    </a:ext>
                  </a:extLst>
                </a:gridCol>
              </a:tblGrid>
              <a:tr h="35338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2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magnitude codes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0 1100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815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1’s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0 1100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14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2’s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0 1100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28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40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78BCA8A1-F408-446F-9179-EC1ACA93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18040"/>
              </p:ext>
            </p:extLst>
          </p:nvPr>
        </p:nvGraphicFramePr>
        <p:xfrm>
          <a:off x="1197469" y="600364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34C926AA-84FD-4470-BA76-5533633E40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06324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34C926AA-84FD-4470-BA76-5533633E4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324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F9D69694-58F4-4DD4-9CF8-3397BF82FC0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73049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公式" r:id="rId5" imgW="190440" imgH="241200" progId="Equation.3">
                  <p:embed/>
                </p:oleObj>
              </mc:Choice>
              <mc:Fallback>
                <p:oleObj name="公式" r:id="rId5" imgW="190440" imgH="241200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F9D69694-58F4-4DD4-9CF8-3397BF82FC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049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E28DFF05-210B-48C9-950A-2779AA8D38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31925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公式" r:id="rId7" imgW="190440" imgH="241200" progId="Equation.3">
                  <p:embed/>
                </p:oleObj>
              </mc:Choice>
              <mc:Fallback>
                <p:oleObj name="公式" r:id="rId7" imgW="190440" imgH="2412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xmlns="" id="{E28DFF05-210B-48C9-950A-2779AA8D38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1925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1E563DAB-ADF9-43AF-8A2F-31E819A0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08736"/>
              </p:ext>
            </p:extLst>
          </p:nvPr>
        </p:nvGraphicFramePr>
        <p:xfrm>
          <a:off x="2017713" y="1855788"/>
          <a:ext cx="1319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公式" r:id="rId9" imgW="685800" imgH="253800" progId="Equation.3">
                  <p:embed/>
                </p:oleObj>
              </mc:Choice>
              <mc:Fallback>
                <p:oleObj name="公式" r:id="rId9" imgW="685800" imgH="253800" progId="Equation.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xmlns="" id="{1E563DAB-ADF9-43AF-8A2F-31E819A0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7713" y="1855788"/>
                        <a:ext cx="131921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8671029-EC46-41AE-8FA2-CE6EA79B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04800"/>
              </p:ext>
            </p:extLst>
          </p:nvPr>
        </p:nvGraphicFramePr>
        <p:xfrm>
          <a:off x="6813981" y="600364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D7CA4C22-7ABA-437A-B795-E47159E3BD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22836" y="583178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公式" r:id="rId11" imgW="190440" imgH="241200" progId="Equation.3">
                  <p:embed/>
                </p:oleObj>
              </mc:Choice>
              <mc:Fallback>
                <p:oleObj name="公式" r:id="rId11" imgW="190440" imgH="241200" progId="Equation.3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D7CA4C22-7ABA-437A-B795-E47159E3B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2836" y="583178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D3188E47-2EC4-4221-9458-0B49A8E869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89561" y="600364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公式" r:id="rId13" imgW="190440" imgH="241200" progId="Equation.3">
                  <p:embed/>
                </p:oleObj>
              </mc:Choice>
              <mc:Fallback>
                <p:oleObj name="公式" r:id="rId13" imgW="190440" imgH="241200" progId="Equation.3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xmlns="" id="{D3188E47-2EC4-4221-9458-0B49A8E86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89561" y="600364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3D80BE50-E1F8-4FBF-9E87-BF795BBB440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48437" y="738188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公式" r:id="rId15" imgW="190440" imgH="241200" progId="Equation.3">
                  <p:embed/>
                </p:oleObj>
              </mc:Choice>
              <mc:Fallback>
                <p:oleObj name="公式" r:id="rId15" imgW="190440" imgH="241200" progId="Equation.3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3D80BE50-E1F8-4FBF-9E87-BF795BBB4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48437" y="738188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095DE60B-F407-482C-9D7F-388FB5BE0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23504"/>
              </p:ext>
            </p:extLst>
          </p:nvPr>
        </p:nvGraphicFramePr>
        <p:xfrm>
          <a:off x="7683500" y="1879600"/>
          <a:ext cx="15636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公式" r:id="rId17" imgW="812520" imgH="228600" progId="Equation.3">
                  <p:embed/>
                </p:oleObj>
              </mc:Choice>
              <mc:Fallback>
                <p:oleObj name="公式" r:id="rId17" imgW="812520" imgH="2286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xmlns="" id="{095DE60B-F407-482C-9D7F-388FB5BE0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83500" y="1879600"/>
                        <a:ext cx="1563688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51DD4CF-1DF6-4F25-9957-C6945E21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75754"/>
              </p:ext>
            </p:extLst>
          </p:nvPr>
        </p:nvGraphicFramePr>
        <p:xfrm>
          <a:off x="1197469" y="2560007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96931A10-3C0D-4D40-828E-95C741593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16579"/>
              </p:ext>
            </p:extLst>
          </p:nvPr>
        </p:nvGraphicFramePr>
        <p:xfrm>
          <a:off x="1606324" y="254282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公式" r:id="rId19" imgW="190440" imgH="241200" progId="Equation.3">
                  <p:embed/>
                </p:oleObj>
              </mc:Choice>
              <mc:Fallback>
                <p:oleObj name="公式" r:id="rId19" imgW="190440" imgH="241200" progId="Equation.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96931A10-3C0D-4D40-828E-95C74159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06324" y="254282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B3125206-6035-432F-AC36-B01E10A2B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70476"/>
              </p:ext>
            </p:extLst>
          </p:nvPr>
        </p:nvGraphicFramePr>
        <p:xfrm>
          <a:off x="1773049" y="2560007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公式" r:id="rId21" imgW="190440" imgH="241200" progId="Equation.3">
                  <p:embed/>
                </p:oleObj>
              </mc:Choice>
              <mc:Fallback>
                <p:oleObj name="公式" r:id="rId21" imgW="190440" imgH="241200" progId="Equation.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B3125206-6035-432F-AC36-B01E10A2B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73049" y="2560007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xmlns="" id="{BEF4D581-8832-445E-AB1A-13B12A646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06909"/>
              </p:ext>
            </p:extLst>
          </p:nvPr>
        </p:nvGraphicFramePr>
        <p:xfrm>
          <a:off x="1431925" y="2697831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公式" r:id="rId23" imgW="190440" imgH="241200" progId="Equation.3">
                  <p:embed/>
                </p:oleObj>
              </mc:Choice>
              <mc:Fallback>
                <p:oleObj name="公式" r:id="rId23" imgW="190440" imgH="241200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BEF4D581-8832-445E-AB1A-13B12A646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31925" y="2697831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xmlns="" id="{6301A474-B684-4861-845B-B9EB1BD7F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68780"/>
              </p:ext>
            </p:extLst>
          </p:nvPr>
        </p:nvGraphicFramePr>
        <p:xfrm>
          <a:off x="2081213" y="3783013"/>
          <a:ext cx="14398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公式" r:id="rId25" imgW="749160" imgH="228600" progId="Equation.3">
                  <p:embed/>
                </p:oleObj>
              </mc:Choice>
              <mc:Fallback>
                <p:oleObj name="公式" r:id="rId25" imgW="749160" imgH="228600" progId="Equation.3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xmlns="" id="{6301A474-B684-4861-845B-B9EB1BD7F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81213" y="3783013"/>
                        <a:ext cx="143986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EF2725CE-64BF-40BA-889E-9BFE1081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22306"/>
              </p:ext>
            </p:extLst>
          </p:nvPr>
        </p:nvGraphicFramePr>
        <p:xfrm>
          <a:off x="6813981" y="2542821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xmlns="" id="{66DEC546-6648-4ED1-AB53-F929EF6C6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53474"/>
              </p:ext>
            </p:extLst>
          </p:nvPr>
        </p:nvGraphicFramePr>
        <p:xfrm>
          <a:off x="7222836" y="2525635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公式" r:id="rId27" imgW="190440" imgH="241200" progId="Equation.3">
                  <p:embed/>
                </p:oleObj>
              </mc:Choice>
              <mc:Fallback>
                <p:oleObj name="公式" r:id="rId27" imgW="190440" imgH="241200" progId="Equation.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xmlns="" id="{66DEC546-6648-4ED1-AB53-F929EF6C6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22836" y="2525635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xmlns="" id="{5183C11D-3A7A-4D87-9ECF-02E150C80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75359"/>
              </p:ext>
            </p:extLst>
          </p:nvPr>
        </p:nvGraphicFramePr>
        <p:xfrm>
          <a:off x="7389561" y="254282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公式" r:id="rId28" imgW="190440" imgH="241200" progId="Equation.3">
                  <p:embed/>
                </p:oleObj>
              </mc:Choice>
              <mc:Fallback>
                <p:oleObj name="公式" r:id="rId28" imgW="190440" imgH="241200" progId="Equation.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xmlns="" id="{5183C11D-3A7A-4D87-9ECF-02E150C80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89561" y="254282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xmlns="" id="{D8C49F50-1716-4FDA-8E82-95EDAE7E7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65839"/>
              </p:ext>
            </p:extLst>
          </p:nvPr>
        </p:nvGraphicFramePr>
        <p:xfrm>
          <a:off x="7048437" y="2680645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公式" r:id="rId29" imgW="190440" imgH="241200" progId="Equation.3">
                  <p:embed/>
                </p:oleObj>
              </mc:Choice>
              <mc:Fallback>
                <p:oleObj name="公式" r:id="rId29" imgW="190440" imgH="241200" progId="Equation.3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xmlns="" id="{D8C49F50-1716-4FDA-8E82-95EDAE7E77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48437" y="2680645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xmlns="" id="{8EC221F8-439A-48E5-86D8-88DE6B12E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03940"/>
              </p:ext>
            </p:extLst>
          </p:nvPr>
        </p:nvGraphicFramePr>
        <p:xfrm>
          <a:off x="7939617" y="3749253"/>
          <a:ext cx="127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公式" r:id="rId30" imgW="660240" imgH="228600" progId="Equation.3">
                  <p:embed/>
                </p:oleObj>
              </mc:Choice>
              <mc:Fallback>
                <p:oleObj name="公式" r:id="rId30" imgW="660240" imgH="228600" progId="Equation.3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xmlns="" id="{8EC221F8-439A-48E5-86D8-88DE6B12E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939617" y="3749253"/>
                        <a:ext cx="12700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6D0F8025-216F-40CA-A6A3-8BF05DC0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23836"/>
              </p:ext>
            </p:extLst>
          </p:nvPr>
        </p:nvGraphicFramePr>
        <p:xfrm>
          <a:off x="1193183" y="4514101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xmlns="" id="{85C06660-F0FA-4B4E-9215-95B4AA933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5985"/>
              </p:ext>
            </p:extLst>
          </p:nvPr>
        </p:nvGraphicFramePr>
        <p:xfrm>
          <a:off x="1602038" y="4496915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公式" r:id="rId32" imgW="190440" imgH="241200" progId="Equation.3">
                  <p:embed/>
                </p:oleObj>
              </mc:Choice>
              <mc:Fallback>
                <p:oleObj name="公式" r:id="rId32" imgW="190440" imgH="241200" progId="Equation.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96931A10-3C0D-4D40-828E-95C74159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02038" y="4496915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xmlns="" id="{8E8F73E4-5E8A-4083-9119-E43E2A024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256472"/>
              </p:ext>
            </p:extLst>
          </p:nvPr>
        </p:nvGraphicFramePr>
        <p:xfrm>
          <a:off x="1768763" y="4514101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公式" r:id="rId33" imgW="190440" imgH="241200" progId="Equation.3">
                  <p:embed/>
                </p:oleObj>
              </mc:Choice>
              <mc:Fallback>
                <p:oleObj name="公式" r:id="rId33" imgW="190440" imgH="241200" progId="Equation.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B3125206-6035-432F-AC36-B01E10A2B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68763" y="4514101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xmlns="" id="{B328D613-9F53-490F-AD4D-5DA2A9FC4E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12614"/>
              </p:ext>
            </p:extLst>
          </p:nvPr>
        </p:nvGraphicFramePr>
        <p:xfrm>
          <a:off x="1427639" y="4651925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公式" r:id="rId34" imgW="190440" imgH="241200" progId="Equation.3">
                  <p:embed/>
                </p:oleObj>
              </mc:Choice>
              <mc:Fallback>
                <p:oleObj name="公式" r:id="rId34" imgW="190440" imgH="241200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BEF4D581-8832-445E-AB1A-13B12A646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27639" y="4651925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xmlns="" id="{F12B484B-451F-4428-ACA0-E6304B873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58779"/>
              </p:ext>
            </p:extLst>
          </p:nvPr>
        </p:nvGraphicFramePr>
        <p:xfrm>
          <a:off x="1720850" y="5737225"/>
          <a:ext cx="2149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公式" r:id="rId35" imgW="1117440" imgH="228600" progId="Equation.3">
                  <p:embed/>
                </p:oleObj>
              </mc:Choice>
              <mc:Fallback>
                <p:oleObj name="公式" r:id="rId35" imgW="1117440" imgH="228600" progId="Equation.3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xmlns="" id="{6301A474-B684-4861-845B-B9EB1BD7F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20850" y="5737225"/>
                        <a:ext cx="21494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xmlns="" id="{6C152E75-0A7A-40D0-9337-D451B50D7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06175"/>
              </p:ext>
            </p:extLst>
          </p:nvPr>
        </p:nvGraphicFramePr>
        <p:xfrm>
          <a:off x="6813981" y="4494385"/>
          <a:ext cx="3771695" cy="120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39">
                  <a:extLst>
                    <a:ext uri="{9D8B030D-6E8A-4147-A177-3AD203B41FA5}">
                      <a16:colId xmlns:a16="http://schemas.microsoft.com/office/drawing/2014/main" xmlns="" val="3956779021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87753267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757348893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3700678934"/>
                    </a:ext>
                  </a:extLst>
                </a:gridCol>
                <a:gridCol w="754339">
                  <a:extLst>
                    <a:ext uri="{9D8B030D-6E8A-4147-A177-3AD203B41FA5}">
                      <a16:colId xmlns:a16="http://schemas.microsoft.com/office/drawing/2014/main" xmlns="" val="58416951"/>
                    </a:ext>
                  </a:extLst>
                </a:gridCol>
              </a:tblGrid>
              <a:tr h="4021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0364093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756788"/>
                  </a:ext>
                </a:extLst>
              </a:tr>
              <a:tr h="40214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4604946"/>
                  </a:ext>
                </a:extLst>
              </a:tr>
            </a:tbl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xmlns="" id="{01EA8406-F474-4FB9-AFC7-C0A9E2688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5212"/>
              </p:ext>
            </p:extLst>
          </p:nvPr>
        </p:nvGraphicFramePr>
        <p:xfrm>
          <a:off x="7222836" y="4477199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公式" r:id="rId37" imgW="190440" imgH="241200" progId="Equation.3">
                  <p:embed/>
                </p:oleObj>
              </mc:Choice>
              <mc:Fallback>
                <p:oleObj name="公式" r:id="rId37" imgW="190440" imgH="241200" progId="Equation.3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xmlns="" id="{96931A10-3C0D-4D40-828E-95C741593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22836" y="4477199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xmlns="" id="{BD6BB639-02D2-46AC-9DB2-0193165B3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62994"/>
              </p:ext>
            </p:extLst>
          </p:nvPr>
        </p:nvGraphicFramePr>
        <p:xfrm>
          <a:off x="7389561" y="4494385"/>
          <a:ext cx="213250" cy="27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公式" r:id="rId38" imgW="190440" imgH="241200" progId="Equation.3">
                  <p:embed/>
                </p:oleObj>
              </mc:Choice>
              <mc:Fallback>
                <p:oleObj name="公式" r:id="rId38" imgW="190440" imgH="241200" progId="Equation.3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xmlns="" id="{B3125206-6035-432F-AC36-B01E10A2B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89561" y="4494385"/>
                        <a:ext cx="213250" cy="270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xmlns="" id="{69F5309D-179B-49ED-AF55-DCAC03D3E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0510"/>
              </p:ext>
            </p:extLst>
          </p:nvPr>
        </p:nvGraphicFramePr>
        <p:xfrm>
          <a:off x="7048437" y="4632209"/>
          <a:ext cx="2159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公式" r:id="rId39" imgW="190440" imgH="241200" progId="Equation.3">
                  <p:embed/>
                </p:oleObj>
              </mc:Choice>
              <mc:Fallback>
                <p:oleObj name="公式" r:id="rId39" imgW="190440" imgH="241200" progId="Equation.3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xmlns="" id="{BEF4D581-8832-445E-AB1A-13B12A6462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48437" y="4632209"/>
                        <a:ext cx="215900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xmlns="" id="{76BD23DF-58EC-40EF-8DCC-DACF23F33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05751"/>
              </p:ext>
            </p:extLst>
          </p:nvPr>
        </p:nvGraphicFramePr>
        <p:xfrm>
          <a:off x="7232650" y="5718175"/>
          <a:ext cx="2368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公式" r:id="rId40" imgW="1231560" imgH="228600" progId="Equation.3">
                  <p:embed/>
                </p:oleObj>
              </mc:Choice>
              <mc:Fallback>
                <p:oleObj name="公式" r:id="rId40" imgW="1231560" imgH="228600" progId="Equation.3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xmlns="" id="{6301A474-B684-4861-845B-B9EB1BD7F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232650" y="5718175"/>
                        <a:ext cx="236855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37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3BB00B7-FFD3-43FF-BB07-C1279A78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6" y="84667"/>
            <a:ext cx="11064438" cy="60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1D4FFF6-57A5-4F71-8CDB-184BBBF735DA}"/>
              </a:ext>
            </a:extLst>
          </p:cNvPr>
          <p:cNvSpPr/>
          <p:nvPr/>
        </p:nvSpPr>
        <p:spPr>
          <a:xfrm>
            <a:off x="1275183" y="1505349"/>
            <a:ext cx="96789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3. Find the signed magnitude codes, 1’s complement and 2’s complement for the decimal</a:t>
            </a:r>
          </a:p>
          <a:p>
            <a:pPr lvl="1"/>
            <a:r>
              <a:rPr lang="en-US" altLang="zh-CN" dirty="0"/>
              <a:t>2) -18</a:t>
            </a:r>
            <a:r>
              <a:rPr lang="en-US" altLang="zh-CN" baseline="-25000" dirty="0"/>
              <a:t>10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BF2C1C4-B27B-43E2-870F-30AD074FE6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0073" y="2740025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784774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79911489"/>
                    </a:ext>
                  </a:extLst>
                </a:gridCol>
              </a:tblGrid>
              <a:tr h="35338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513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Signed magnitude codes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1 10010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92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1’s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1 01101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98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2’s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1 01110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34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75DE241-7C9F-4595-BB4E-761F167DF232}"/>
              </a:ext>
            </a:extLst>
          </p:cNvPr>
          <p:cNvSpPr/>
          <p:nvPr/>
        </p:nvSpPr>
        <p:spPr>
          <a:xfrm>
            <a:off x="1592424" y="1399944"/>
            <a:ext cx="9072466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1. Simplifying Boolean Functions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F(</a:t>
            </a:r>
            <a:r>
              <a:rPr lang="en-US" altLang="zh-CN" sz="2800" dirty="0" err="1">
                <a:ea typeface="宋体" panose="02010600030101010101" pitchFamily="2" charset="-122"/>
              </a:rPr>
              <a:t>x,y,z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∑(0,2,3,4,5,7)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	F(</a:t>
            </a:r>
            <a:r>
              <a:rPr lang="en-US" altLang="zh-CN" sz="2800" dirty="0" err="1">
                <a:ea typeface="宋体" panose="02010600030101010101" pitchFamily="2" charset="-122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∑(0,3,4,5,7,11,13,15)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     	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w,x,y,z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)=∑(0,1,4,5,9,11,13,15)	      			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)=∑(0,1,2,4,5,6,8,9,12,13,14)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)=∑(1,3,4,5,7,8,9,11,15)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		F(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w,x,y,z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)=∑(1,5,7,8,9,10,11,13,15)</a:t>
            </a:r>
          </a:p>
        </p:txBody>
      </p:sp>
    </p:spTree>
    <p:extLst>
      <p:ext uri="{BB962C8B-B14F-4D97-AF65-F5344CB8AC3E}">
        <p14:creationId xmlns:p14="http://schemas.microsoft.com/office/powerpoint/2010/main" val="42624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56F830D-EC2E-4934-99D7-3232467F5EFD}"/>
              </a:ext>
            </a:extLst>
          </p:cNvPr>
          <p:cNvSpPr/>
          <p:nvPr/>
        </p:nvSpPr>
        <p:spPr>
          <a:xfrm>
            <a:off x="1093684" y="994120"/>
            <a:ext cx="38154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1.F(</a:t>
            </a:r>
            <a:r>
              <a:rPr lang="en-US" altLang="zh-CN" sz="2800" dirty="0" err="1">
                <a:ea typeface="宋体" panose="02010600030101010101" pitchFamily="2" charset="-122"/>
              </a:rPr>
              <a:t>x,y,z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∑(0,2,3,4,5,7)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4189772-B390-42EB-B0B7-4B03A37A3B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352" y="2212564"/>
          <a:ext cx="26788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8">
                  <a:extLst>
                    <a:ext uri="{9D8B030D-6E8A-4147-A177-3AD203B41FA5}">
                      <a16:colId xmlns:a16="http://schemas.microsoft.com/office/drawing/2014/main" xmlns="" val="3328626791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xmlns="" val="2082885706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xmlns="" val="45040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Xy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694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45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84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64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1656624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D4A1CB2-6EF9-4D34-BDB5-0573FEC38D4E}"/>
              </a:ext>
            </a:extLst>
          </p:cNvPr>
          <p:cNvSpPr/>
          <p:nvPr/>
        </p:nvSpPr>
        <p:spPr>
          <a:xfrm>
            <a:off x="2322839" y="2579827"/>
            <a:ext cx="419878" cy="732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E93F4A2-B70B-49E0-BCF7-33C58F180A9E}"/>
              </a:ext>
            </a:extLst>
          </p:cNvPr>
          <p:cNvSpPr/>
          <p:nvPr/>
        </p:nvSpPr>
        <p:spPr>
          <a:xfrm>
            <a:off x="3193072" y="2946097"/>
            <a:ext cx="419878" cy="732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A09DA79-6B03-4CE8-BABB-D4DB4B6D3609}"/>
              </a:ext>
            </a:extLst>
          </p:cNvPr>
          <p:cNvSpPr/>
          <p:nvPr/>
        </p:nvSpPr>
        <p:spPr>
          <a:xfrm>
            <a:off x="2280675" y="3689190"/>
            <a:ext cx="1388259" cy="367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1.1F(</a:t>
            </a:r>
            <a:r>
              <a:rPr lang="en-US" altLang="zh-CN" sz="2800" dirty="0" err="1"/>
              <a:t>x,y,z</a:t>
            </a:r>
            <a:r>
              <a:rPr lang="en-US" altLang="zh-CN" sz="2800" dirty="0"/>
              <a:t>)=x’z’+</a:t>
            </a:r>
            <a:r>
              <a:rPr lang="en-US" altLang="zh-CN" sz="2800" dirty="0" err="1"/>
              <a:t>yz+xy</a:t>
            </a:r>
            <a:r>
              <a:rPr lang="en-US" altLang="zh-CN" sz="2800" dirty="0"/>
              <a:t>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90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56F830D-EC2E-4934-99D7-3232467F5EFD}"/>
              </a:ext>
            </a:extLst>
          </p:cNvPr>
          <p:cNvSpPr/>
          <p:nvPr/>
        </p:nvSpPr>
        <p:spPr>
          <a:xfrm>
            <a:off x="1093684" y="994120"/>
            <a:ext cx="38154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1.F(</a:t>
            </a:r>
            <a:r>
              <a:rPr lang="en-US" altLang="zh-CN" sz="2800" dirty="0" err="1">
                <a:ea typeface="宋体" panose="02010600030101010101" pitchFamily="2" charset="-122"/>
              </a:rPr>
              <a:t>x,y,z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∑(0,2,3,4,5,7)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D4A1CB2-6EF9-4D34-BDB5-0573FEC38D4E}"/>
              </a:ext>
            </a:extLst>
          </p:cNvPr>
          <p:cNvSpPr/>
          <p:nvPr/>
        </p:nvSpPr>
        <p:spPr>
          <a:xfrm>
            <a:off x="2322839" y="2212564"/>
            <a:ext cx="419878" cy="732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E93F4A2-B70B-49E0-BCF7-33C58F180A9E}"/>
              </a:ext>
            </a:extLst>
          </p:cNvPr>
          <p:cNvSpPr/>
          <p:nvPr/>
        </p:nvSpPr>
        <p:spPr>
          <a:xfrm>
            <a:off x="3225352" y="3328947"/>
            <a:ext cx="419878" cy="732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A09DA79-6B03-4CE8-BABB-D4DB4B6D3609}"/>
              </a:ext>
            </a:extLst>
          </p:cNvPr>
          <p:cNvSpPr/>
          <p:nvPr/>
        </p:nvSpPr>
        <p:spPr>
          <a:xfrm>
            <a:off x="2280675" y="2956154"/>
            <a:ext cx="1388259" cy="367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1.2F(</a:t>
            </a:r>
            <a:r>
              <a:rPr lang="en-US" altLang="zh-CN" sz="2800" dirty="0" err="1"/>
              <a:t>x,y,z</a:t>
            </a:r>
            <a:r>
              <a:rPr lang="en-US" altLang="zh-CN" sz="2800" dirty="0"/>
              <a:t>)=y’z’+</a:t>
            </a:r>
            <a:r>
              <a:rPr lang="en-US" altLang="zh-CN" sz="2800" dirty="0" err="1"/>
              <a:t>x’y+xz</a:t>
            </a:r>
            <a:endParaRPr lang="zh-CN" altLang="en-US" sz="28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BF56DE32-AE49-42E0-83AC-DC8FD6451A99}"/>
              </a:ext>
            </a:extLst>
          </p:cNvPr>
          <p:cNvSpPr/>
          <p:nvPr/>
        </p:nvSpPr>
        <p:spPr>
          <a:xfrm>
            <a:off x="2322839" y="3710551"/>
            <a:ext cx="419878" cy="732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301E038-7F05-4D53-8440-C79B2AFAE3BC}"/>
              </a:ext>
            </a:extLst>
          </p:cNvPr>
          <p:cNvSpPr/>
          <p:nvPr/>
        </p:nvSpPr>
        <p:spPr>
          <a:xfrm>
            <a:off x="2209352" y="4077321"/>
            <a:ext cx="646852" cy="376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65FBC46-710D-4191-8E4B-545C4261BBA8}"/>
              </a:ext>
            </a:extLst>
          </p:cNvPr>
          <p:cNvSpPr/>
          <p:nvPr/>
        </p:nvSpPr>
        <p:spPr>
          <a:xfrm>
            <a:off x="2209352" y="2210671"/>
            <a:ext cx="646852" cy="3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64189772-B390-42EB-B0B7-4B03A37A3B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3352" y="2212564"/>
          <a:ext cx="26788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58">
                  <a:extLst>
                    <a:ext uri="{9D8B030D-6E8A-4147-A177-3AD203B41FA5}">
                      <a16:colId xmlns:a16="http://schemas.microsoft.com/office/drawing/2014/main" xmlns="" val="3328626791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xmlns="" val="2082885706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xmlns="" val="45040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Xy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694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45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584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64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165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67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xmlns="" id="{5E93F4A2-B70B-49E0-BCF7-33C58F180A9E}"/>
              </a:ext>
            </a:extLst>
          </p:cNvPr>
          <p:cNvSpPr/>
          <p:nvPr/>
        </p:nvSpPr>
        <p:spPr>
          <a:xfrm>
            <a:off x="1701799" y="2649894"/>
            <a:ext cx="444242" cy="653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FAFF857-5049-4B10-85F5-D201C72A1775}"/>
              </a:ext>
            </a:extLst>
          </p:cNvPr>
          <p:cNvSpPr txBox="1"/>
          <p:nvPr/>
        </p:nvSpPr>
        <p:spPr>
          <a:xfrm>
            <a:off x="5257352" y="2752531"/>
            <a:ext cx="384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)=a’c’d’+</a:t>
            </a:r>
            <a:r>
              <a:rPr lang="en-US" altLang="zh-CN" sz="2800" dirty="0" err="1"/>
              <a:t>bd+cd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C1ACFFE-47C6-4963-AB6E-61DBFB757353}"/>
              </a:ext>
            </a:extLst>
          </p:cNvPr>
          <p:cNvSpPr/>
          <p:nvPr/>
        </p:nvSpPr>
        <p:spPr>
          <a:xfrm>
            <a:off x="1039047" y="962729"/>
            <a:ext cx="52597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2.F(</a:t>
            </a:r>
            <a:r>
              <a:rPr lang="en-US" altLang="zh-CN" sz="2800" dirty="0" err="1">
                <a:ea typeface="宋体" panose="02010600030101010101" pitchFamily="2" charset="-122"/>
              </a:rPr>
              <a:t>a,b,c,d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∑(0,3,4,5,7,11,13,15)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CD68D68A-CB60-4110-96F8-D55D8B9D88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465" y="2238957"/>
          <a:ext cx="337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61">
                  <a:extLst>
                    <a:ext uri="{9D8B030D-6E8A-4147-A177-3AD203B41FA5}">
                      <a16:colId xmlns:a16="http://schemas.microsoft.com/office/drawing/2014/main" xmlns="" val="1822335532"/>
                    </a:ext>
                  </a:extLst>
                </a:gridCol>
                <a:gridCol w="634482">
                  <a:extLst>
                    <a:ext uri="{9D8B030D-6E8A-4147-A177-3AD203B41FA5}">
                      <a16:colId xmlns:a16="http://schemas.microsoft.com/office/drawing/2014/main" xmlns="" val="1753717594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xmlns="" val="1130784003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xmlns="" val="2138602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1470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Ab       cd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68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732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03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11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6748699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0257D66B-DF1A-4BB8-A745-CA690AB4A32E}"/>
              </a:ext>
            </a:extLst>
          </p:cNvPr>
          <p:cNvSpPr/>
          <p:nvPr/>
        </p:nvSpPr>
        <p:spPr>
          <a:xfrm>
            <a:off x="2861905" y="2649893"/>
            <a:ext cx="444242" cy="1443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BF5C68B-9EDD-4770-96B2-F7583724D2DB}"/>
              </a:ext>
            </a:extLst>
          </p:cNvPr>
          <p:cNvSpPr/>
          <p:nvPr/>
        </p:nvSpPr>
        <p:spPr>
          <a:xfrm>
            <a:off x="2349239" y="2976818"/>
            <a:ext cx="956908" cy="699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1686</Words>
  <Application>Microsoft Office PowerPoint</Application>
  <PresentationFormat>宽屏</PresentationFormat>
  <Paragraphs>1039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wolfitT</cp:lastModifiedBy>
  <cp:revision>40</cp:revision>
  <dcterms:created xsi:type="dcterms:W3CDTF">2017-11-03T02:34:18Z</dcterms:created>
  <dcterms:modified xsi:type="dcterms:W3CDTF">2017-12-26T01:49:43Z</dcterms:modified>
</cp:coreProperties>
</file>